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7"/>
  </p:notesMasterIdLst>
  <p:sldIdLst>
    <p:sldId id="266" r:id="rId2"/>
    <p:sldId id="280" r:id="rId3"/>
    <p:sldId id="295" r:id="rId4"/>
    <p:sldId id="296" r:id="rId5"/>
    <p:sldId id="297" r:id="rId6"/>
    <p:sldId id="298" r:id="rId7"/>
    <p:sldId id="299" r:id="rId8"/>
    <p:sldId id="300" r:id="rId9"/>
    <p:sldId id="301" r:id="rId10"/>
    <p:sldId id="302" r:id="rId11"/>
    <p:sldId id="303" r:id="rId12"/>
    <p:sldId id="304" r:id="rId13"/>
    <p:sldId id="305" r:id="rId14"/>
    <p:sldId id="287" r:id="rId15"/>
    <p:sldId id="307" r:id="rId16"/>
    <p:sldId id="308" r:id="rId17"/>
    <p:sldId id="309" r:id="rId18"/>
    <p:sldId id="310" r:id="rId19"/>
    <p:sldId id="311" r:id="rId20"/>
    <p:sldId id="312" r:id="rId21"/>
    <p:sldId id="313" r:id="rId22"/>
    <p:sldId id="314" r:id="rId23"/>
    <p:sldId id="290" r:id="rId24"/>
    <p:sldId id="293" r:id="rId25"/>
    <p:sldId id="292"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768">
          <p15:clr>
            <a:srgbClr val="A4A3A4"/>
          </p15:clr>
        </p15:guide>
        <p15:guide id="2" pos="28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333399"/>
    <a:srgbClr val="777777"/>
    <a:srgbClr val="5F5F5F"/>
    <a:srgbClr val="006699"/>
    <a:srgbClr val="FFF2CD"/>
    <a:srgbClr val="AE1237"/>
    <a:srgbClr val="6C4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238" autoAdjust="0"/>
    <p:restoredTop sz="87844" autoAdjust="0"/>
  </p:normalViewPr>
  <p:slideViewPr>
    <p:cSldViewPr>
      <p:cViewPr varScale="1">
        <p:scale>
          <a:sx n="67" d="100"/>
          <a:sy n="67" d="100"/>
        </p:scale>
        <p:origin x="162" y="60"/>
      </p:cViewPr>
      <p:guideLst>
        <p:guide orient="horz" pos="768"/>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20"/>
    </p:cViewPr>
  </p:sorterViewPr>
  <p:notesViewPr>
    <p:cSldViewPr>
      <p:cViewPr varScale="1">
        <p:scale>
          <a:sx n="82" d="100"/>
          <a:sy n="82" d="100"/>
        </p:scale>
        <p:origin x="-313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0917D9D3-4D22-43DE-B946-C8CCFFBC20B8}" type="slidenum">
              <a:rPr lang="en-US"/>
              <a:pPr>
                <a:defRPr/>
              </a:pPr>
              <a:t>‹#›</a:t>
            </a:fld>
            <a:endParaRPr lang="en-US" dirty="0"/>
          </a:p>
        </p:txBody>
      </p:sp>
    </p:spTree>
    <p:extLst>
      <p:ext uri="{BB962C8B-B14F-4D97-AF65-F5344CB8AC3E}">
        <p14:creationId xmlns:p14="http://schemas.microsoft.com/office/powerpoint/2010/main" val="1435926619"/>
      </p:ext>
    </p:extLst>
  </p:cSld>
  <p:clrMap bg1="lt1" tx1="dk1" bg2="lt2" tx2="dk2" accent1="accent1" accent2="accent2" accent3="accent3" accent4="accent4" accent5="accent5" accent6="accent6" hlink="hlink" folHlink="folHlink"/>
  <p:notesStyle>
    <a:lvl1pPr algn="l" rtl="0" fontAlgn="base">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234950" algn="l" rtl="0" fontAlgn="base">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2pPr>
    <a:lvl3pPr marL="457200" algn="l" rtl="0" fontAlgn="base">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3pPr>
    <a:lvl4pPr marL="692150" algn="l" rtl="0" fontAlgn="base">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4pPr>
    <a:lvl5pPr marL="914400" algn="l" rtl="0" fontAlgn="base">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p:cNvSpPr>
          <p:nvPr>
            <p:ph type="sldImg"/>
          </p:nvPr>
        </p:nvSpPr>
        <p:spPr bwMode="auto">
          <a:noFill/>
          <a:ln>
            <a:solidFill>
              <a:srgbClr val="000000"/>
            </a:solidFill>
            <a:miter lim="800000"/>
            <a:headEnd/>
            <a:tailEnd/>
          </a:ln>
        </p:spPr>
      </p:sp>
      <p:sp>
        <p:nvSpPr>
          <p:cNvPr id="81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latin typeface="Times New Roman" charset="0"/>
            </a:endParaRPr>
          </a:p>
        </p:txBody>
      </p:sp>
      <p:sp>
        <p:nvSpPr>
          <p:cNvPr id="81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5F358AE-DA59-4025-9993-DDD387919095}" type="slidenum">
              <a:rPr lang="en-US">
                <a:ea typeface="ＭＳ Ｐゴシック" charset="-128"/>
                <a:cs typeface="ＭＳ Ｐゴシック" charset="-128"/>
              </a:rPr>
              <a:pPr fontAlgn="base">
                <a:spcBef>
                  <a:spcPct val="0"/>
                </a:spcBef>
                <a:spcAft>
                  <a:spcPct val="0"/>
                </a:spcAft>
              </a:pPr>
              <a:t>0</a:t>
            </a:fld>
            <a:endParaRPr lang="en-US">
              <a:ea typeface="ＭＳ Ｐゴシック" charset="-128"/>
              <a:cs typeface="ＭＳ Ｐゴシック" charset="-128"/>
            </a:endParaRPr>
          </a:p>
        </p:txBody>
      </p:sp>
    </p:spTree>
    <p:extLst>
      <p:ext uri="{BB962C8B-B14F-4D97-AF65-F5344CB8AC3E}">
        <p14:creationId xmlns:p14="http://schemas.microsoft.com/office/powerpoint/2010/main" val="2969521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34DFD12-3D77-4897-A5DC-074CD5105390}" type="slidenum">
              <a:rPr lang="en-US">
                <a:ea typeface="ＭＳ Ｐゴシック" charset="-128"/>
                <a:cs typeface="ＭＳ Ｐゴシック" charset="-128"/>
              </a:rPr>
              <a:pPr fontAlgn="base">
                <a:spcBef>
                  <a:spcPct val="0"/>
                </a:spcBef>
                <a:spcAft>
                  <a:spcPct val="0"/>
                </a:spcAft>
              </a:pPr>
              <a:t>9</a:t>
            </a:fld>
            <a:endParaRPr lang="en-US">
              <a:ea typeface="ＭＳ Ｐゴシック" charset="-128"/>
              <a:cs typeface="ＭＳ Ｐゴシック" charset="-128"/>
            </a:endParaRPr>
          </a:p>
        </p:txBody>
      </p:sp>
      <p:sp>
        <p:nvSpPr>
          <p:cNvPr id="2662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7D410FE-403D-4155-8150-D8FB7AB11C67}" type="slidenum">
              <a:rPr lang="en-US" sz="1200">
                <a:latin typeface="Calibri" charset="0"/>
                <a:ea typeface="Arial" charset="0"/>
                <a:cs typeface="Arial" charset="0"/>
              </a:rPr>
              <a:pPr algn="r"/>
              <a:t>9</a:t>
            </a:fld>
            <a:endParaRPr lang="en-US" sz="1200">
              <a:latin typeface="Calibri" charset="0"/>
              <a:ea typeface="Arial" charset="0"/>
              <a:cs typeface="Arial" charset="0"/>
            </a:endParaRPr>
          </a:p>
        </p:txBody>
      </p:sp>
      <p:sp>
        <p:nvSpPr>
          <p:cNvPr id="2662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6628"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dirty="0" smtClean="0">
              <a:latin typeface="Times New Roman" charset="0"/>
            </a:endParaRPr>
          </a:p>
        </p:txBody>
      </p:sp>
    </p:spTree>
    <p:extLst>
      <p:ext uri="{BB962C8B-B14F-4D97-AF65-F5344CB8AC3E}">
        <p14:creationId xmlns:p14="http://schemas.microsoft.com/office/powerpoint/2010/main" val="26738182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A980111-49FC-49B7-B533-0654AE55CD9E}" type="slidenum">
              <a:rPr lang="en-US">
                <a:ea typeface="ＭＳ Ｐゴシック" charset="-128"/>
                <a:cs typeface="ＭＳ Ｐゴシック" charset="-128"/>
              </a:rPr>
              <a:pPr fontAlgn="base">
                <a:spcBef>
                  <a:spcPct val="0"/>
                </a:spcBef>
                <a:spcAft>
                  <a:spcPct val="0"/>
                </a:spcAft>
              </a:pPr>
              <a:t>10</a:t>
            </a:fld>
            <a:endParaRPr lang="en-US">
              <a:ea typeface="ＭＳ Ｐゴシック" charset="-128"/>
              <a:cs typeface="ＭＳ Ｐゴシック" charset="-128"/>
            </a:endParaRPr>
          </a:p>
        </p:txBody>
      </p:sp>
      <p:sp>
        <p:nvSpPr>
          <p:cNvPr id="286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3897BA9-5B0A-4C15-866C-C6624784F074}" type="slidenum">
              <a:rPr lang="en-US" sz="1200">
                <a:latin typeface="Calibri" charset="0"/>
                <a:ea typeface="Arial" charset="0"/>
                <a:cs typeface="Arial" charset="0"/>
              </a:rPr>
              <a:pPr algn="r"/>
              <a:t>10</a:t>
            </a:fld>
            <a:endParaRPr lang="en-US" sz="1200">
              <a:latin typeface="Calibri" charset="0"/>
              <a:ea typeface="Arial" charset="0"/>
              <a:cs typeface="Arial" charset="0"/>
            </a:endParaRPr>
          </a:p>
        </p:txBody>
      </p:sp>
      <p:sp>
        <p:nvSpPr>
          <p:cNvPr id="2867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8676"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dirty="0" smtClean="0">
              <a:latin typeface="Times New Roman" charset="0"/>
            </a:endParaRPr>
          </a:p>
        </p:txBody>
      </p:sp>
    </p:spTree>
    <p:extLst>
      <p:ext uri="{BB962C8B-B14F-4D97-AF65-F5344CB8AC3E}">
        <p14:creationId xmlns:p14="http://schemas.microsoft.com/office/powerpoint/2010/main" val="16675940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633CF6-1746-4EFA-893A-9FFBF9C8B494}" type="slidenum">
              <a:rPr lang="en-US">
                <a:ea typeface="ＭＳ Ｐゴシック" charset="-128"/>
                <a:cs typeface="ＭＳ Ｐゴシック" charset="-128"/>
              </a:rPr>
              <a:pPr fontAlgn="base">
                <a:spcBef>
                  <a:spcPct val="0"/>
                </a:spcBef>
                <a:spcAft>
                  <a:spcPct val="0"/>
                </a:spcAft>
              </a:pPr>
              <a:t>11</a:t>
            </a:fld>
            <a:endParaRPr lang="en-US">
              <a:ea typeface="ＭＳ Ｐゴシック" charset="-128"/>
              <a:cs typeface="ＭＳ Ｐゴシック" charset="-128"/>
            </a:endParaRPr>
          </a:p>
        </p:txBody>
      </p:sp>
      <p:sp>
        <p:nvSpPr>
          <p:cNvPr id="307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94B8EFD-78BD-419E-8CF0-CFCFC06242D7}" type="slidenum">
              <a:rPr lang="en-US" sz="1200">
                <a:latin typeface="Calibri" charset="0"/>
                <a:ea typeface="Arial" charset="0"/>
                <a:cs typeface="Arial" charset="0"/>
              </a:rPr>
              <a:pPr algn="r"/>
              <a:t>11</a:t>
            </a:fld>
            <a:endParaRPr lang="en-US" sz="1200">
              <a:latin typeface="Calibri" charset="0"/>
              <a:ea typeface="Arial" charset="0"/>
              <a:cs typeface="Arial" charset="0"/>
            </a:endParaRPr>
          </a:p>
        </p:txBody>
      </p:sp>
      <p:sp>
        <p:nvSpPr>
          <p:cNvPr id="3072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0724"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r>
              <a:rPr lang="en-US" smtClean="0">
                <a:latin typeface="Times New Roman" charset="0"/>
              </a:rPr>
              <a:t>The problem facing policymakers here is similar to the problem arising from natural monopoly:  </a:t>
            </a:r>
          </a:p>
          <a:p>
            <a:pPr>
              <a:spcBef>
                <a:spcPct val="0"/>
              </a:spcBef>
            </a:pPr>
            <a:endParaRPr lang="en-US" smtClean="0">
              <a:latin typeface="Times New Roman" charset="0"/>
            </a:endParaRPr>
          </a:p>
          <a:p>
            <a:pPr>
              <a:spcBef>
                <a:spcPct val="0"/>
              </a:spcBef>
            </a:pPr>
            <a:r>
              <a:rPr lang="en-US" smtClean="0">
                <a:latin typeface="Times New Roman" charset="0"/>
              </a:rPr>
              <a:t>With natural monopoly, ATC is always falling, so MC is below ATC.  If regulators force a natural monopoly to price at marginal cost, it will incur losses.  </a:t>
            </a:r>
          </a:p>
        </p:txBody>
      </p:sp>
    </p:spTree>
    <p:extLst>
      <p:ext uri="{BB962C8B-B14F-4D97-AF65-F5344CB8AC3E}">
        <p14:creationId xmlns:p14="http://schemas.microsoft.com/office/powerpoint/2010/main" val="15132460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24355A6-1BCB-4760-968F-DA16E7923065}" type="slidenum">
              <a:rPr lang="en-US">
                <a:ea typeface="ＭＳ Ｐゴシック" charset="-128"/>
                <a:cs typeface="ＭＳ Ｐゴシック" charset="-128"/>
              </a:rPr>
              <a:pPr fontAlgn="base">
                <a:spcBef>
                  <a:spcPct val="0"/>
                </a:spcBef>
                <a:spcAft>
                  <a:spcPct val="0"/>
                </a:spcAft>
              </a:pPr>
              <a:t>12</a:t>
            </a:fld>
            <a:endParaRPr lang="en-US">
              <a:ea typeface="ＭＳ Ｐゴシック" charset="-128"/>
              <a:cs typeface="ＭＳ Ｐゴシック" charset="-128"/>
            </a:endParaRPr>
          </a:p>
        </p:txBody>
      </p:sp>
      <p:sp>
        <p:nvSpPr>
          <p:cNvPr id="327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E9D5F233-8E44-4DD0-B22E-F7D07C23811A}" type="slidenum">
              <a:rPr lang="en-US" sz="1200">
                <a:latin typeface="Calibri" charset="0"/>
                <a:ea typeface="Arial" charset="0"/>
                <a:cs typeface="Arial" charset="0"/>
              </a:rPr>
              <a:pPr algn="r"/>
              <a:t>12</a:t>
            </a:fld>
            <a:endParaRPr lang="en-US" sz="1200">
              <a:latin typeface="Calibri" charset="0"/>
              <a:ea typeface="Arial" charset="0"/>
              <a:cs typeface="Arial" charset="0"/>
            </a:endParaRPr>
          </a:p>
        </p:txBody>
      </p:sp>
      <p:sp>
        <p:nvSpPr>
          <p:cNvPr id="3277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2772"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dirty="0" smtClean="0">
              <a:latin typeface="Times New Roman" charset="0"/>
            </a:endParaRPr>
          </a:p>
        </p:txBody>
      </p:sp>
    </p:spTree>
    <p:extLst>
      <p:ext uri="{BB962C8B-B14F-4D97-AF65-F5344CB8AC3E}">
        <p14:creationId xmlns:p14="http://schemas.microsoft.com/office/powerpoint/2010/main" val="22893374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C7A66FF-B2A5-4414-AF61-B23FC8849977}" type="slidenum">
              <a:rPr lang="en-US">
                <a:solidFill>
                  <a:srgbClr val="000000"/>
                </a:solidFill>
                <a:ea typeface="ＭＳ Ｐゴシック" charset="-128"/>
                <a:cs typeface="ＭＳ Ｐゴシック" charset="-128"/>
              </a:rPr>
              <a:pPr fontAlgn="base">
                <a:spcBef>
                  <a:spcPct val="0"/>
                </a:spcBef>
                <a:spcAft>
                  <a:spcPct val="0"/>
                </a:spcAft>
              </a:pPr>
              <a:t>13</a:t>
            </a:fld>
            <a:endParaRPr lang="en-US">
              <a:solidFill>
                <a:srgbClr val="000000"/>
              </a:solidFill>
              <a:ea typeface="ＭＳ Ｐゴシック" charset="-128"/>
              <a:cs typeface="ＭＳ Ｐゴシック" charset="-128"/>
            </a:endParaRPr>
          </a:p>
        </p:txBody>
      </p:sp>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Times New Roman" charset="0"/>
              </a:rPr>
              <a:t>Consider breaking up your lecture with a 10 minute discussion.  First, give your students a few quiet moments to formulate their responses.  Then, ask for volunteers to share their answers.  If you have a chalkboard or dry-erase board, concisely paraphrase each student’s response as it is volunteered.  If a student volunteers a “wrong” answer, write it down anyway.  After the class has generated a list, have the class go over each item on the list to make sure it really belongs on the list. </a:t>
            </a:r>
          </a:p>
          <a:p>
            <a:pPr>
              <a:spcBef>
                <a:spcPct val="0"/>
              </a:spcBef>
            </a:pPr>
            <a:endParaRPr lang="en-US" smtClean="0">
              <a:latin typeface="Times New Roman" charset="0"/>
            </a:endParaRPr>
          </a:p>
          <a:p>
            <a:pPr>
              <a:spcBef>
                <a:spcPct val="0"/>
              </a:spcBef>
            </a:pPr>
            <a:r>
              <a:rPr lang="en-US" smtClean="0">
                <a:latin typeface="Times New Roman" charset="0"/>
              </a:rPr>
              <a:t>Benefits:  </a:t>
            </a:r>
          </a:p>
          <a:p>
            <a:pPr>
              <a:spcBef>
                <a:spcPct val="0"/>
              </a:spcBef>
            </a:pPr>
            <a:endParaRPr lang="en-US" smtClean="0">
              <a:latin typeface="Times New Roman" charset="0"/>
            </a:endParaRPr>
          </a:p>
          <a:p>
            <a:pPr>
              <a:spcBef>
                <a:spcPct val="0"/>
              </a:spcBef>
            </a:pPr>
            <a:r>
              <a:rPr lang="en-US" smtClean="0">
                <a:latin typeface="Times New Roman" charset="0"/>
              </a:rPr>
              <a:t>1) Breaks up the lecture into chunks.  </a:t>
            </a:r>
          </a:p>
          <a:p>
            <a:pPr>
              <a:spcBef>
                <a:spcPct val="0"/>
              </a:spcBef>
            </a:pPr>
            <a:endParaRPr lang="en-US" smtClean="0">
              <a:latin typeface="Times New Roman" charset="0"/>
            </a:endParaRPr>
          </a:p>
          <a:p>
            <a:pPr>
              <a:spcBef>
                <a:spcPct val="0"/>
              </a:spcBef>
            </a:pPr>
            <a:r>
              <a:rPr lang="en-US" smtClean="0">
                <a:latin typeface="Times New Roman" charset="0"/>
              </a:rPr>
              <a:t>2) Engages students.  </a:t>
            </a:r>
          </a:p>
          <a:p>
            <a:pPr>
              <a:spcBef>
                <a:spcPct val="0"/>
              </a:spcBef>
            </a:pPr>
            <a:endParaRPr lang="en-US" smtClean="0">
              <a:latin typeface="Times New Roman" charset="0"/>
            </a:endParaRPr>
          </a:p>
          <a:p>
            <a:pPr>
              <a:spcBef>
                <a:spcPct val="0"/>
              </a:spcBef>
            </a:pPr>
            <a:r>
              <a:rPr lang="en-US" smtClean="0">
                <a:latin typeface="Times New Roman" charset="0"/>
              </a:rPr>
              <a:t>3) Gets students to think about the implications of the market structures they’ve studied so far.  (Hopefully, some will recognize that product differentiation is a critical determinant of firms’ motivation to spend on advertising.)  </a:t>
            </a:r>
          </a:p>
          <a:p>
            <a:pPr>
              <a:spcBef>
                <a:spcPct val="0"/>
              </a:spcBef>
            </a:pPr>
            <a:endParaRPr lang="en-US" smtClean="0">
              <a:latin typeface="Times New Roman" charset="0"/>
            </a:endParaRPr>
          </a:p>
          <a:p>
            <a:pPr>
              <a:spcBef>
                <a:spcPct val="0"/>
              </a:spcBef>
            </a:pPr>
            <a:r>
              <a:rPr lang="en-US" smtClean="0">
                <a:latin typeface="Times New Roman" charset="0"/>
              </a:rPr>
              <a:t>4) Makes students feel invested in learning the second half of the chapter. </a:t>
            </a:r>
          </a:p>
        </p:txBody>
      </p:sp>
    </p:spTree>
    <p:extLst>
      <p:ext uri="{BB962C8B-B14F-4D97-AF65-F5344CB8AC3E}">
        <p14:creationId xmlns:p14="http://schemas.microsoft.com/office/powerpoint/2010/main" val="34731293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ED856BF-1667-46F3-9FB5-6C1D200F8A0C}" type="slidenum">
              <a:rPr lang="en-US">
                <a:ea typeface="ＭＳ Ｐゴシック" charset="-128"/>
                <a:cs typeface="ＭＳ Ｐゴシック" charset="-128"/>
              </a:rPr>
              <a:pPr fontAlgn="base">
                <a:spcBef>
                  <a:spcPct val="0"/>
                </a:spcBef>
                <a:spcAft>
                  <a:spcPct val="0"/>
                </a:spcAft>
              </a:pPr>
              <a:t>14</a:t>
            </a:fld>
            <a:endParaRPr lang="en-US">
              <a:ea typeface="ＭＳ Ｐゴシック" charset="-128"/>
              <a:cs typeface="ＭＳ Ｐゴシック" charset="-128"/>
            </a:endParaRPr>
          </a:p>
        </p:txBody>
      </p:sp>
      <p:sp>
        <p:nvSpPr>
          <p:cNvPr id="3686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47C2C9F-00AF-4427-A734-9906A2BE8DE9}" type="slidenum">
              <a:rPr lang="en-US" sz="1200">
                <a:latin typeface="Calibri" charset="0"/>
                <a:ea typeface="Arial" charset="0"/>
                <a:cs typeface="Arial" charset="0"/>
              </a:rPr>
              <a:pPr algn="r"/>
              <a:t>14</a:t>
            </a:fld>
            <a:endParaRPr lang="en-US" sz="1200">
              <a:latin typeface="Calibri" charset="0"/>
              <a:ea typeface="Arial" charset="0"/>
              <a:cs typeface="Arial" charset="0"/>
            </a:endParaRPr>
          </a:p>
        </p:txBody>
      </p:sp>
      <p:sp>
        <p:nvSpPr>
          <p:cNvPr id="3686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6868"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dirty="0" smtClean="0">
              <a:latin typeface="Times New Roman" charset="0"/>
            </a:endParaRPr>
          </a:p>
        </p:txBody>
      </p:sp>
    </p:spTree>
    <p:extLst>
      <p:ext uri="{BB962C8B-B14F-4D97-AF65-F5344CB8AC3E}">
        <p14:creationId xmlns:p14="http://schemas.microsoft.com/office/powerpoint/2010/main" val="11052811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DC8776-6FBB-4261-A271-0F7C9464D18A}" type="slidenum">
              <a:rPr lang="en-US">
                <a:ea typeface="ＭＳ Ｐゴシック" charset="-128"/>
                <a:cs typeface="ＭＳ Ｐゴシック" charset="-128"/>
              </a:rPr>
              <a:pPr fontAlgn="base">
                <a:spcBef>
                  <a:spcPct val="0"/>
                </a:spcBef>
                <a:spcAft>
                  <a:spcPct val="0"/>
                </a:spcAft>
              </a:pPr>
              <a:t>15</a:t>
            </a:fld>
            <a:endParaRPr lang="en-US">
              <a:ea typeface="ＭＳ Ｐゴシック" charset="-128"/>
              <a:cs typeface="ＭＳ Ｐゴシック" charset="-128"/>
            </a:endParaRPr>
          </a:p>
        </p:txBody>
      </p:sp>
      <p:sp>
        <p:nvSpPr>
          <p:cNvPr id="389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5A26A85-9A83-43DD-816F-F6CD55FB8CA9}" type="slidenum">
              <a:rPr lang="en-US" sz="1200">
                <a:latin typeface="Calibri" charset="0"/>
                <a:ea typeface="Arial" charset="0"/>
                <a:cs typeface="Arial" charset="0"/>
              </a:rPr>
              <a:pPr algn="r"/>
              <a:t>15</a:t>
            </a:fld>
            <a:endParaRPr lang="en-US" sz="1200">
              <a:latin typeface="Calibri" charset="0"/>
              <a:ea typeface="Arial" charset="0"/>
              <a:cs typeface="Arial" charset="0"/>
            </a:endParaRPr>
          </a:p>
        </p:txBody>
      </p:sp>
      <p:sp>
        <p:nvSpPr>
          <p:cNvPr id="3891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8916"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smtClean="0">
              <a:latin typeface="Times New Roman" charset="0"/>
            </a:endParaRPr>
          </a:p>
        </p:txBody>
      </p:sp>
    </p:spTree>
    <p:extLst>
      <p:ext uri="{BB962C8B-B14F-4D97-AF65-F5344CB8AC3E}">
        <p14:creationId xmlns:p14="http://schemas.microsoft.com/office/powerpoint/2010/main" val="12682690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5C8E48-0DFF-41E0-A44F-7F0C5F29F390}" type="slidenum">
              <a:rPr lang="en-US">
                <a:ea typeface="ＭＳ Ｐゴシック" charset="-128"/>
                <a:cs typeface="ＭＳ Ｐゴシック" charset="-128"/>
              </a:rPr>
              <a:pPr fontAlgn="base">
                <a:spcBef>
                  <a:spcPct val="0"/>
                </a:spcBef>
                <a:spcAft>
                  <a:spcPct val="0"/>
                </a:spcAft>
              </a:pPr>
              <a:t>16</a:t>
            </a:fld>
            <a:endParaRPr lang="en-US">
              <a:ea typeface="ＭＳ Ｐゴシック" charset="-128"/>
              <a:cs typeface="ＭＳ Ｐゴシック" charset="-128"/>
            </a:endParaRPr>
          </a:p>
        </p:txBody>
      </p:sp>
      <p:sp>
        <p:nvSpPr>
          <p:cNvPr id="409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D2BC478D-C409-4A3D-8329-0B5F5700AF87}" type="slidenum">
              <a:rPr lang="en-US" sz="1200">
                <a:latin typeface="Calibri" charset="0"/>
                <a:ea typeface="Arial" charset="0"/>
                <a:cs typeface="Arial" charset="0"/>
              </a:rPr>
              <a:pPr algn="r"/>
              <a:t>16</a:t>
            </a:fld>
            <a:endParaRPr lang="en-US" sz="1200">
              <a:latin typeface="Calibri" charset="0"/>
              <a:ea typeface="Arial" charset="0"/>
              <a:cs typeface="Arial" charset="0"/>
            </a:endParaRPr>
          </a:p>
        </p:txBody>
      </p:sp>
      <p:sp>
        <p:nvSpPr>
          <p:cNvPr id="4096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0964"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dirty="0" smtClean="0">
              <a:latin typeface="Times New Roman" charset="0"/>
            </a:endParaRPr>
          </a:p>
        </p:txBody>
      </p:sp>
    </p:spTree>
    <p:extLst>
      <p:ext uri="{BB962C8B-B14F-4D97-AF65-F5344CB8AC3E}">
        <p14:creationId xmlns:p14="http://schemas.microsoft.com/office/powerpoint/2010/main" val="12232738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3C3B3E2-85DE-4EC3-87DD-F32A813DEB2B}" type="slidenum">
              <a:rPr lang="en-US">
                <a:ea typeface="ＭＳ Ｐゴシック" charset="-128"/>
                <a:cs typeface="ＭＳ Ｐゴシック" charset="-128"/>
              </a:rPr>
              <a:pPr fontAlgn="base">
                <a:spcBef>
                  <a:spcPct val="0"/>
                </a:spcBef>
                <a:spcAft>
                  <a:spcPct val="0"/>
                </a:spcAft>
              </a:pPr>
              <a:t>17</a:t>
            </a:fld>
            <a:endParaRPr lang="en-US">
              <a:ea typeface="ＭＳ Ｐゴシック" charset="-128"/>
              <a:cs typeface="ＭＳ Ｐゴシック" charset="-128"/>
            </a:endParaRPr>
          </a:p>
        </p:txBody>
      </p:sp>
      <p:sp>
        <p:nvSpPr>
          <p:cNvPr id="430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F9FF37B5-0EE0-49B6-BB1B-80ACA32410FC}" type="slidenum">
              <a:rPr lang="en-US" sz="1200">
                <a:latin typeface="Calibri" charset="0"/>
                <a:ea typeface="Arial" charset="0"/>
                <a:cs typeface="Arial" charset="0"/>
              </a:rPr>
              <a:pPr algn="r"/>
              <a:t>17</a:t>
            </a:fld>
            <a:endParaRPr lang="en-US" sz="1200">
              <a:latin typeface="Calibri" charset="0"/>
              <a:ea typeface="Arial" charset="0"/>
              <a:cs typeface="Arial" charset="0"/>
            </a:endParaRPr>
          </a:p>
        </p:txBody>
      </p:sp>
      <p:sp>
        <p:nvSpPr>
          <p:cNvPr id="4301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3012"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smtClean="0">
              <a:latin typeface="Times New Roman" charset="0"/>
            </a:endParaRPr>
          </a:p>
        </p:txBody>
      </p:sp>
    </p:spTree>
    <p:extLst>
      <p:ext uri="{BB962C8B-B14F-4D97-AF65-F5344CB8AC3E}">
        <p14:creationId xmlns:p14="http://schemas.microsoft.com/office/powerpoint/2010/main" val="31039117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B86489-C1F2-4B62-A811-5855CD9B087C}" type="slidenum">
              <a:rPr lang="en-US">
                <a:ea typeface="ＭＳ Ｐゴシック" charset="-128"/>
                <a:cs typeface="ＭＳ Ｐゴシック" charset="-128"/>
              </a:rPr>
              <a:pPr fontAlgn="base">
                <a:spcBef>
                  <a:spcPct val="0"/>
                </a:spcBef>
                <a:spcAft>
                  <a:spcPct val="0"/>
                </a:spcAft>
              </a:pPr>
              <a:t>18</a:t>
            </a:fld>
            <a:endParaRPr lang="en-US">
              <a:ea typeface="ＭＳ Ｐゴシック" charset="-128"/>
              <a:cs typeface="ＭＳ Ｐゴシック" charset="-128"/>
            </a:endParaRPr>
          </a:p>
        </p:txBody>
      </p:sp>
      <p:sp>
        <p:nvSpPr>
          <p:cNvPr id="450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9E276B46-494D-4E62-A4A7-3946E1EE603B}" type="slidenum">
              <a:rPr lang="en-US" sz="1200">
                <a:latin typeface="Calibri" charset="0"/>
                <a:ea typeface="Arial" charset="0"/>
                <a:cs typeface="Arial" charset="0"/>
              </a:rPr>
              <a:pPr algn="r"/>
              <a:t>18</a:t>
            </a:fld>
            <a:endParaRPr lang="en-US" sz="1200">
              <a:latin typeface="Calibri" charset="0"/>
              <a:ea typeface="Arial" charset="0"/>
              <a:cs typeface="Arial" charset="0"/>
            </a:endParaRPr>
          </a:p>
        </p:txBody>
      </p:sp>
      <p:sp>
        <p:nvSpPr>
          <p:cNvPr id="4505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5060"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smtClean="0">
              <a:latin typeface="Times New Roman" charset="0"/>
            </a:endParaRPr>
          </a:p>
        </p:txBody>
      </p:sp>
    </p:spTree>
    <p:extLst>
      <p:ext uri="{BB962C8B-B14F-4D97-AF65-F5344CB8AC3E}">
        <p14:creationId xmlns:p14="http://schemas.microsoft.com/office/powerpoint/2010/main" val="1960505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p:cNvSpPr>
          <p:nvPr>
            <p:ph type="sldImg"/>
          </p:nvPr>
        </p:nvSpPr>
        <p:spPr bwMode="auto">
          <a:noFill/>
          <a:ln>
            <a:solidFill>
              <a:srgbClr val="000000"/>
            </a:solidFill>
            <a:miter lim="800000"/>
            <a:headEnd/>
            <a:tailEnd/>
          </a:ln>
        </p:spPr>
      </p:sp>
      <p:sp>
        <p:nvSpPr>
          <p:cNvPr id="102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atin typeface="Times New Roman" charset="0"/>
            </a:endParaRPr>
          </a:p>
        </p:txBody>
      </p:sp>
      <p:sp>
        <p:nvSpPr>
          <p:cNvPr id="102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DFD8911-BD70-41D1-A9A7-A6AB95EBE174}" type="slidenum">
              <a:rPr lang="en-US">
                <a:ea typeface="ＭＳ Ｐゴシック" charset="-128"/>
                <a:cs typeface="ＭＳ Ｐゴシック" charset="-128"/>
              </a:rPr>
              <a:pPr fontAlgn="base">
                <a:spcBef>
                  <a:spcPct val="0"/>
                </a:spcBef>
                <a:spcAft>
                  <a:spcPct val="0"/>
                </a:spcAft>
              </a:pPr>
              <a:t>1</a:t>
            </a:fld>
            <a:endParaRPr lang="en-US">
              <a:ea typeface="ＭＳ Ｐゴシック" charset="-128"/>
              <a:cs typeface="ＭＳ Ｐゴシック" charset="-128"/>
            </a:endParaRPr>
          </a:p>
        </p:txBody>
      </p:sp>
    </p:spTree>
    <p:extLst>
      <p:ext uri="{BB962C8B-B14F-4D97-AF65-F5344CB8AC3E}">
        <p14:creationId xmlns:p14="http://schemas.microsoft.com/office/powerpoint/2010/main" val="21586274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98A12BD-EA9C-4550-955D-A9C09C115D6B}" type="slidenum">
              <a:rPr lang="en-US">
                <a:ea typeface="ＭＳ Ｐゴシック" charset="-128"/>
                <a:cs typeface="ＭＳ Ｐゴシック" charset="-128"/>
              </a:rPr>
              <a:pPr fontAlgn="base">
                <a:spcBef>
                  <a:spcPct val="0"/>
                </a:spcBef>
                <a:spcAft>
                  <a:spcPct val="0"/>
                </a:spcAft>
              </a:pPr>
              <a:t>19</a:t>
            </a:fld>
            <a:endParaRPr lang="en-US">
              <a:ea typeface="ＭＳ Ｐゴシック" charset="-128"/>
              <a:cs typeface="ＭＳ Ｐゴシック" charset="-128"/>
            </a:endParaRPr>
          </a:p>
        </p:txBody>
      </p:sp>
      <p:sp>
        <p:nvSpPr>
          <p:cNvPr id="471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39419AC3-2461-4B15-A09A-BDA423CA6995}" type="slidenum">
              <a:rPr lang="en-US" sz="1200">
                <a:latin typeface="Calibri" charset="0"/>
                <a:ea typeface="Arial" charset="0"/>
                <a:cs typeface="Arial" charset="0"/>
              </a:rPr>
              <a:pPr algn="r"/>
              <a:t>19</a:t>
            </a:fld>
            <a:endParaRPr lang="en-US" sz="1200">
              <a:latin typeface="Calibri" charset="0"/>
              <a:ea typeface="Arial" charset="0"/>
              <a:cs typeface="Arial" charset="0"/>
            </a:endParaRPr>
          </a:p>
        </p:txBody>
      </p:sp>
      <p:sp>
        <p:nvSpPr>
          <p:cNvPr id="4710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7108"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smtClean="0">
              <a:latin typeface="Times New Roman" charset="0"/>
            </a:endParaRPr>
          </a:p>
        </p:txBody>
      </p:sp>
    </p:spTree>
    <p:extLst>
      <p:ext uri="{BB962C8B-B14F-4D97-AF65-F5344CB8AC3E}">
        <p14:creationId xmlns:p14="http://schemas.microsoft.com/office/powerpoint/2010/main" val="2726865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7BA82FF-8141-4D6F-8F2D-7201192FB387}" type="slidenum">
              <a:rPr lang="en-US">
                <a:ea typeface="ＭＳ Ｐゴシック" charset="-128"/>
                <a:cs typeface="ＭＳ Ｐゴシック" charset="-128"/>
              </a:rPr>
              <a:pPr fontAlgn="base">
                <a:spcBef>
                  <a:spcPct val="0"/>
                </a:spcBef>
                <a:spcAft>
                  <a:spcPct val="0"/>
                </a:spcAft>
              </a:pPr>
              <a:t>20</a:t>
            </a:fld>
            <a:endParaRPr lang="en-US">
              <a:ea typeface="ＭＳ Ｐゴシック" charset="-128"/>
              <a:cs typeface="ＭＳ Ｐゴシック" charset="-128"/>
            </a:endParaRPr>
          </a:p>
        </p:txBody>
      </p:sp>
      <p:sp>
        <p:nvSpPr>
          <p:cNvPr id="491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06A2089-F6A0-4164-9404-FBDB93CCA40B}" type="slidenum">
              <a:rPr lang="en-US" sz="1200">
                <a:latin typeface="Calibri" charset="0"/>
                <a:ea typeface="Arial" charset="0"/>
                <a:cs typeface="Arial" charset="0"/>
              </a:rPr>
              <a:pPr algn="r"/>
              <a:t>20</a:t>
            </a:fld>
            <a:endParaRPr lang="en-US" sz="1200">
              <a:latin typeface="Calibri" charset="0"/>
              <a:ea typeface="Arial" charset="0"/>
              <a:cs typeface="Arial" charset="0"/>
            </a:endParaRPr>
          </a:p>
        </p:txBody>
      </p:sp>
      <p:sp>
        <p:nvSpPr>
          <p:cNvPr id="4915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9156"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smtClean="0">
              <a:latin typeface="Times New Roman" charset="0"/>
            </a:endParaRPr>
          </a:p>
        </p:txBody>
      </p:sp>
    </p:spTree>
    <p:extLst>
      <p:ext uri="{BB962C8B-B14F-4D97-AF65-F5344CB8AC3E}">
        <p14:creationId xmlns:p14="http://schemas.microsoft.com/office/powerpoint/2010/main" val="6625839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77CFA14-7D14-4953-B7ED-0A209A37C610}" type="slidenum">
              <a:rPr lang="en-US">
                <a:ea typeface="ＭＳ Ｐゴシック" charset="-128"/>
                <a:cs typeface="ＭＳ Ｐゴシック" charset="-128"/>
              </a:rPr>
              <a:pPr fontAlgn="base">
                <a:spcBef>
                  <a:spcPct val="0"/>
                </a:spcBef>
                <a:spcAft>
                  <a:spcPct val="0"/>
                </a:spcAft>
              </a:pPr>
              <a:t>21</a:t>
            </a:fld>
            <a:endParaRPr lang="en-US">
              <a:ea typeface="ＭＳ Ｐゴシック" charset="-128"/>
              <a:cs typeface="ＭＳ Ｐゴシック" charset="-128"/>
            </a:endParaRPr>
          </a:p>
        </p:txBody>
      </p:sp>
      <p:sp>
        <p:nvSpPr>
          <p:cNvPr id="512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EEE53988-D4D7-4601-89DE-A2C65FFFDF43}" type="slidenum">
              <a:rPr lang="en-US" sz="1200">
                <a:latin typeface="Calibri" charset="0"/>
                <a:ea typeface="Arial" charset="0"/>
                <a:cs typeface="Arial" charset="0"/>
              </a:rPr>
              <a:pPr algn="r"/>
              <a:t>21</a:t>
            </a:fld>
            <a:endParaRPr lang="en-US" sz="1200">
              <a:latin typeface="Calibri" charset="0"/>
              <a:ea typeface="Arial" charset="0"/>
              <a:cs typeface="Arial" charset="0"/>
            </a:endParaRPr>
          </a:p>
        </p:txBody>
      </p:sp>
      <p:sp>
        <p:nvSpPr>
          <p:cNvPr id="5120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1204"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smtClean="0">
              <a:latin typeface="Times New Roman" charset="0"/>
            </a:endParaRPr>
          </a:p>
        </p:txBody>
      </p:sp>
    </p:spTree>
    <p:extLst>
      <p:ext uri="{BB962C8B-B14F-4D97-AF65-F5344CB8AC3E}">
        <p14:creationId xmlns:p14="http://schemas.microsoft.com/office/powerpoint/2010/main" val="9554151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4F1C054-89E9-4398-BD52-BD141235D520}" type="slidenum">
              <a:rPr lang="en-US">
                <a:solidFill>
                  <a:srgbClr val="000000"/>
                </a:solidFill>
                <a:ea typeface="ＭＳ Ｐゴシック" charset="-128"/>
                <a:cs typeface="ＭＳ Ｐゴシック" charset="-128"/>
              </a:rPr>
              <a:pPr fontAlgn="base">
                <a:spcBef>
                  <a:spcPct val="0"/>
                </a:spcBef>
                <a:spcAft>
                  <a:spcPct val="0"/>
                </a:spcAft>
              </a:pPr>
              <a:t>22</a:t>
            </a:fld>
            <a:endParaRPr lang="en-US">
              <a:solidFill>
                <a:srgbClr val="000000"/>
              </a:solidFill>
              <a:ea typeface="ＭＳ Ｐゴシック" charset="-128"/>
              <a:cs typeface="ＭＳ Ｐゴシック" charset="-128"/>
            </a:endParaRPr>
          </a:p>
        </p:txBody>
      </p:sp>
      <p:sp>
        <p:nvSpPr>
          <p:cNvPr id="532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Times New Roman" charset="0"/>
            </a:endParaRPr>
          </a:p>
        </p:txBody>
      </p:sp>
    </p:spTree>
    <p:extLst>
      <p:ext uri="{BB962C8B-B14F-4D97-AF65-F5344CB8AC3E}">
        <p14:creationId xmlns:p14="http://schemas.microsoft.com/office/powerpoint/2010/main" val="12796393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DF9C23C-810B-41D1-8375-E39AC160706B}" type="slidenum">
              <a:rPr lang="en-US">
                <a:solidFill>
                  <a:srgbClr val="000000"/>
                </a:solidFill>
                <a:ea typeface="ＭＳ Ｐゴシック" charset="-128"/>
                <a:cs typeface="ＭＳ Ｐゴシック" charset="-128"/>
              </a:rPr>
              <a:pPr fontAlgn="base">
                <a:spcBef>
                  <a:spcPct val="0"/>
                </a:spcBef>
                <a:spcAft>
                  <a:spcPct val="0"/>
                </a:spcAft>
              </a:pPr>
              <a:t>23</a:t>
            </a:fld>
            <a:endParaRPr lang="en-US">
              <a:solidFill>
                <a:srgbClr val="000000"/>
              </a:solidFill>
              <a:ea typeface="ＭＳ Ｐゴシック" charset="-128"/>
              <a:cs typeface="ＭＳ Ｐゴシック" charset="-128"/>
            </a:endParaRPr>
          </a:p>
        </p:txBody>
      </p:sp>
      <p:sp>
        <p:nvSpPr>
          <p:cNvPr id="552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2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Times New Roman" charset="0"/>
            </a:endParaRPr>
          </a:p>
        </p:txBody>
      </p:sp>
    </p:spTree>
    <p:extLst>
      <p:ext uri="{BB962C8B-B14F-4D97-AF65-F5344CB8AC3E}">
        <p14:creationId xmlns:p14="http://schemas.microsoft.com/office/powerpoint/2010/main" val="16403027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684C157-4C61-44FE-9882-87937F06C9EC}" type="slidenum">
              <a:rPr lang="en-US">
                <a:solidFill>
                  <a:srgbClr val="000000"/>
                </a:solidFill>
                <a:ea typeface="ＭＳ Ｐゴシック" charset="-128"/>
                <a:cs typeface="ＭＳ Ｐゴシック" charset="-128"/>
              </a:rPr>
              <a:pPr fontAlgn="base">
                <a:spcBef>
                  <a:spcPct val="0"/>
                </a:spcBef>
                <a:spcAft>
                  <a:spcPct val="0"/>
                </a:spcAft>
              </a:pPr>
              <a:t>24</a:t>
            </a:fld>
            <a:endParaRPr lang="en-US">
              <a:solidFill>
                <a:srgbClr val="000000"/>
              </a:solidFill>
              <a:ea typeface="ＭＳ Ｐゴシック" charset="-128"/>
              <a:cs typeface="ＭＳ Ｐゴシック" charset="-128"/>
            </a:endParaRPr>
          </a:p>
        </p:txBody>
      </p:sp>
      <p:sp>
        <p:nvSpPr>
          <p:cNvPr id="573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Times New Roman" charset="0"/>
            </a:endParaRPr>
          </a:p>
        </p:txBody>
      </p:sp>
    </p:spTree>
    <p:extLst>
      <p:ext uri="{BB962C8B-B14F-4D97-AF65-F5344CB8AC3E}">
        <p14:creationId xmlns:p14="http://schemas.microsoft.com/office/powerpoint/2010/main" val="811345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02EBDBD-E15C-45E6-8B48-7CBFC3DC30BC}" type="slidenum">
              <a:rPr lang="en-US">
                <a:ea typeface="ＭＳ Ｐゴシック" charset="-128"/>
                <a:cs typeface="ＭＳ Ｐゴシック" charset="-128"/>
              </a:rPr>
              <a:pPr fontAlgn="base">
                <a:spcBef>
                  <a:spcPct val="0"/>
                </a:spcBef>
                <a:spcAft>
                  <a:spcPct val="0"/>
                </a:spcAft>
              </a:pPr>
              <a:t>2</a:t>
            </a:fld>
            <a:endParaRPr lang="en-US">
              <a:ea typeface="ＭＳ Ｐゴシック" charset="-128"/>
              <a:cs typeface="ＭＳ Ｐゴシック" charset="-128"/>
            </a:endParaRPr>
          </a:p>
        </p:txBody>
      </p:sp>
      <p:sp>
        <p:nvSpPr>
          <p:cNvPr id="122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95DE1F73-F40A-4836-8BF1-B59EE088C244}" type="slidenum">
              <a:rPr lang="en-US" sz="1200">
                <a:latin typeface="Calibri" charset="0"/>
                <a:ea typeface="Arial" charset="0"/>
                <a:cs typeface="Arial" charset="0"/>
              </a:rPr>
              <a:pPr algn="r"/>
              <a:t>2</a:t>
            </a:fld>
            <a:endParaRPr lang="en-US" sz="1200">
              <a:latin typeface="Calibri" charset="0"/>
              <a:ea typeface="Arial" charset="0"/>
              <a:cs typeface="Arial" charset="0"/>
            </a:endParaRPr>
          </a:p>
        </p:txBody>
      </p:sp>
      <p:sp>
        <p:nvSpPr>
          <p:cNvPr id="1229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2292"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dirty="0" smtClean="0">
              <a:latin typeface="Times New Roman" charset="0"/>
            </a:endParaRPr>
          </a:p>
        </p:txBody>
      </p:sp>
    </p:spTree>
    <p:extLst>
      <p:ext uri="{BB962C8B-B14F-4D97-AF65-F5344CB8AC3E}">
        <p14:creationId xmlns:p14="http://schemas.microsoft.com/office/powerpoint/2010/main" val="3119038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A7D80B-19F1-454E-A016-C0E3DCA487A7}" type="slidenum">
              <a:rPr lang="en-US">
                <a:ea typeface="ＭＳ Ｐゴシック" charset="-128"/>
                <a:cs typeface="ＭＳ Ｐゴシック" charset="-128"/>
              </a:rPr>
              <a:pPr fontAlgn="base">
                <a:spcBef>
                  <a:spcPct val="0"/>
                </a:spcBef>
                <a:spcAft>
                  <a:spcPct val="0"/>
                </a:spcAft>
              </a:pPr>
              <a:t>3</a:t>
            </a:fld>
            <a:endParaRPr lang="en-US">
              <a:ea typeface="ＭＳ Ｐゴシック" charset="-128"/>
              <a:cs typeface="ＭＳ Ｐゴシック" charset="-128"/>
            </a:endParaRPr>
          </a:p>
        </p:txBody>
      </p:sp>
      <p:sp>
        <p:nvSpPr>
          <p:cNvPr id="143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90BD188-3126-4EA0-9543-FE021FC045BD}" type="slidenum">
              <a:rPr lang="en-US" sz="1200">
                <a:latin typeface="Calibri" charset="0"/>
                <a:ea typeface="Arial" charset="0"/>
                <a:cs typeface="Arial" charset="0"/>
              </a:rPr>
              <a:pPr algn="r"/>
              <a:t>3</a:t>
            </a:fld>
            <a:endParaRPr lang="en-US" sz="1200">
              <a:latin typeface="Calibri" charset="0"/>
              <a:ea typeface="Arial" charset="0"/>
              <a:cs typeface="Arial" charset="0"/>
            </a:endParaRPr>
          </a:p>
        </p:txBody>
      </p:sp>
      <p:sp>
        <p:nvSpPr>
          <p:cNvPr id="1433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4340"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dirty="0" smtClean="0">
              <a:latin typeface="Times New Roman" charset="0"/>
            </a:endParaRPr>
          </a:p>
        </p:txBody>
      </p:sp>
    </p:spTree>
    <p:extLst>
      <p:ext uri="{BB962C8B-B14F-4D97-AF65-F5344CB8AC3E}">
        <p14:creationId xmlns:p14="http://schemas.microsoft.com/office/powerpoint/2010/main" val="3052101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1796F4F-3328-481A-827A-F14AEFCE2E8E}" type="slidenum">
              <a:rPr lang="en-US">
                <a:ea typeface="ＭＳ Ｐゴシック" charset="-128"/>
                <a:cs typeface="ＭＳ Ｐゴシック" charset="-128"/>
              </a:rPr>
              <a:pPr fontAlgn="base">
                <a:spcBef>
                  <a:spcPct val="0"/>
                </a:spcBef>
                <a:spcAft>
                  <a:spcPct val="0"/>
                </a:spcAft>
              </a:pPr>
              <a:t>4</a:t>
            </a:fld>
            <a:endParaRPr lang="en-US">
              <a:ea typeface="ＭＳ Ｐゴシック" charset="-128"/>
              <a:cs typeface="ＭＳ Ｐゴシック" charset="-128"/>
            </a:endParaRPr>
          </a:p>
        </p:txBody>
      </p:sp>
      <p:sp>
        <p:nvSpPr>
          <p:cNvPr id="163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249DCFF-01C2-4153-A84A-8B19040EE1F4}" type="slidenum">
              <a:rPr lang="en-US" sz="1200">
                <a:latin typeface="Calibri" charset="0"/>
                <a:ea typeface="Arial" charset="0"/>
                <a:cs typeface="Arial" charset="0"/>
              </a:rPr>
              <a:pPr algn="r"/>
              <a:t>4</a:t>
            </a:fld>
            <a:endParaRPr lang="en-US" sz="1200">
              <a:latin typeface="Calibri" charset="0"/>
              <a:ea typeface="Arial" charset="0"/>
              <a:cs typeface="Arial" charset="0"/>
            </a:endParaRPr>
          </a:p>
        </p:txBody>
      </p:sp>
      <p:sp>
        <p:nvSpPr>
          <p:cNvPr id="1638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6388"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dirty="0" smtClean="0">
              <a:latin typeface="Times New Roman" charset="0"/>
            </a:endParaRPr>
          </a:p>
        </p:txBody>
      </p:sp>
    </p:spTree>
    <p:extLst>
      <p:ext uri="{BB962C8B-B14F-4D97-AF65-F5344CB8AC3E}">
        <p14:creationId xmlns:p14="http://schemas.microsoft.com/office/powerpoint/2010/main" val="1650519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C9736C-0CDF-425D-A0D1-A86852E92250}" type="slidenum">
              <a:rPr lang="en-US">
                <a:ea typeface="ＭＳ Ｐゴシック" charset="-128"/>
                <a:cs typeface="ＭＳ Ｐゴシック" charset="-128"/>
              </a:rPr>
              <a:pPr fontAlgn="base">
                <a:spcBef>
                  <a:spcPct val="0"/>
                </a:spcBef>
                <a:spcAft>
                  <a:spcPct val="0"/>
                </a:spcAft>
              </a:pPr>
              <a:t>5</a:t>
            </a:fld>
            <a:endParaRPr lang="en-US">
              <a:ea typeface="ＭＳ Ｐゴシック" charset="-128"/>
              <a:cs typeface="ＭＳ Ｐゴシック" charset="-128"/>
            </a:endParaRPr>
          </a:p>
        </p:txBody>
      </p:sp>
      <p:sp>
        <p:nvSpPr>
          <p:cNvPr id="184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CD90900-2DB7-4E7F-9668-1CE49DB3A243}" type="slidenum">
              <a:rPr lang="en-US" sz="1200">
                <a:latin typeface="Calibri" charset="0"/>
                <a:ea typeface="Arial" charset="0"/>
                <a:cs typeface="Arial" charset="0"/>
              </a:rPr>
              <a:pPr algn="r"/>
              <a:t>5</a:t>
            </a:fld>
            <a:endParaRPr lang="en-US" sz="1200">
              <a:latin typeface="Calibri" charset="0"/>
              <a:ea typeface="Arial" charset="0"/>
              <a:cs typeface="Arial" charset="0"/>
            </a:endParaRPr>
          </a:p>
        </p:txBody>
      </p:sp>
      <p:sp>
        <p:nvSpPr>
          <p:cNvPr id="1843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8436"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dirty="0" smtClean="0">
              <a:latin typeface="Times New Roman" charset="0"/>
            </a:endParaRPr>
          </a:p>
        </p:txBody>
      </p:sp>
    </p:spTree>
    <p:extLst>
      <p:ext uri="{BB962C8B-B14F-4D97-AF65-F5344CB8AC3E}">
        <p14:creationId xmlns:p14="http://schemas.microsoft.com/office/powerpoint/2010/main" val="764195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5FBAD4A-BFC5-4AC0-967E-7DAEA141BFFC}" type="slidenum">
              <a:rPr lang="en-US">
                <a:ea typeface="ＭＳ Ｐゴシック" charset="-128"/>
                <a:cs typeface="ＭＳ Ｐゴシック" charset="-128"/>
              </a:rPr>
              <a:pPr fontAlgn="base">
                <a:spcBef>
                  <a:spcPct val="0"/>
                </a:spcBef>
                <a:spcAft>
                  <a:spcPct val="0"/>
                </a:spcAft>
              </a:pPr>
              <a:t>6</a:t>
            </a:fld>
            <a:endParaRPr lang="en-US">
              <a:ea typeface="ＭＳ Ｐゴシック" charset="-128"/>
              <a:cs typeface="ＭＳ Ｐゴシック" charset="-128"/>
            </a:endParaRPr>
          </a:p>
        </p:txBody>
      </p:sp>
      <p:sp>
        <p:nvSpPr>
          <p:cNvPr id="2048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E0F182D6-F568-4427-B67A-1C6D0118D0F3}" type="slidenum">
              <a:rPr lang="en-US" sz="1200">
                <a:latin typeface="Calibri" charset="0"/>
                <a:ea typeface="Arial" charset="0"/>
                <a:cs typeface="Arial" charset="0"/>
              </a:rPr>
              <a:pPr algn="r"/>
              <a:t>6</a:t>
            </a:fld>
            <a:endParaRPr lang="en-US" sz="1200">
              <a:latin typeface="Calibri" charset="0"/>
              <a:ea typeface="Arial" charset="0"/>
              <a:cs typeface="Arial" charset="0"/>
            </a:endParaRPr>
          </a:p>
        </p:txBody>
      </p:sp>
      <p:sp>
        <p:nvSpPr>
          <p:cNvPr id="2048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0484"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dirty="0" smtClean="0">
              <a:latin typeface="Times New Roman" charset="0"/>
            </a:endParaRPr>
          </a:p>
        </p:txBody>
      </p:sp>
    </p:spTree>
    <p:extLst>
      <p:ext uri="{BB962C8B-B14F-4D97-AF65-F5344CB8AC3E}">
        <p14:creationId xmlns:p14="http://schemas.microsoft.com/office/powerpoint/2010/main" val="3156983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5825EA9-54D6-4CC4-B124-0B450D208ED9}" type="slidenum">
              <a:rPr lang="en-US">
                <a:ea typeface="ＭＳ Ｐゴシック" charset="-128"/>
                <a:cs typeface="ＭＳ Ｐゴシック" charset="-128"/>
              </a:rPr>
              <a:pPr fontAlgn="base">
                <a:spcBef>
                  <a:spcPct val="0"/>
                </a:spcBef>
                <a:spcAft>
                  <a:spcPct val="0"/>
                </a:spcAft>
              </a:pPr>
              <a:t>7</a:t>
            </a:fld>
            <a:endParaRPr lang="en-US">
              <a:ea typeface="ＭＳ Ｐゴシック" charset="-128"/>
              <a:cs typeface="ＭＳ Ｐゴシック" charset="-128"/>
            </a:endParaRPr>
          </a:p>
        </p:txBody>
      </p:sp>
      <p:sp>
        <p:nvSpPr>
          <p:cNvPr id="225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F9B243D4-DB56-4BFA-8DDA-09B7F4B3FE44}" type="slidenum">
              <a:rPr lang="en-US" sz="1200">
                <a:latin typeface="Calibri" charset="0"/>
                <a:ea typeface="Arial" charset="0"/>
                <a:cs typeface="Arial" charset="0"/>
              </a:rPr>
              <a:pPr algn="r"/>
              <a:t>7</a:t>
            </a:fld>
            <a:endParaRPr lang="en-US" sz="1200">
              <a:latin typeface="Calibri" charset="0"/>
              <a:ea typeface="Arial" charset="0"/>
              <a:cs typeface="Arial" charset="0"/>
            </a:endParaRPr>
          </a:p>
        </p:txBody>
      </p:sp>
      <p:sp>
        <p:nvSpPr>
          <p:cNvPr id="2253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2532"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smtClean="0">
              <a:latin typeface="Times New Roman" charset="0"/>
            </a:endParaRPr>
          </a:p>
        </p:txBody>
      </p:sp>
    </p:spTree>
    <p:extLst>
      <p:ext uri="{BB962C8B-B14F-4D97-AF65-F5344CB8AC3E}">
        <p14:creationId xmlns:p14="http://schemas.microsoft.com/office/powerpoint/2010/main" val="70040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3079FA3-5398-4BB6-B2C9-A264853929AE}" type="slidenum">
              <a:rPr lang="en-US">
                <a:ea typeface="ＭＳ Ｐゴシック" charset="-128"/>
                <a:cs typeface="ＭＳ Ｐゴシック" charset="-128"/>
              </a:rPr>
              <a:pPr fontAlgn="base">
                <a:spcBef>
                  <a:spcPct val="0"/>
                </a:spcBef>
                <a:spcAft>
                  <a:spcPct val="0"/>
                </a:spcAft>
              </a:pPr>
              <a:t>8</a:t>
            </a:fld>
            <a:endParaRPr lang="en-US">
              <a:ea typeface="ＭＳ Ｐゴシック" charset="-128"/>
              <a:cs typeface="ＭＳ Ｐゴシック" charset="-128"/>
            </a:endParaRPr>
          </a:p>
        </p:txBody>
      </p:sp>
      <p:sp>
        <p:nvSpPr>
          <p:cNvPr id="245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503B1C54-9B28-4F62-8D99-2FBF713AA7DF}" type="slidenum">
              <a:rPr lang="en-US" sz="1200">
                <a:latin typeface="Calibri" charset="0"/>
                <a:ea typeface="Arial" charset="0"/>
                <a:cs typeface="Arial" charset="0"/>
              </a:rPr>
              <a:pPr algn="r"/>
              <a:t>8</a:t>
            </a:fld>
            <a:endParaRPr lang="en-US" sz="1200">
              <a:latin typeface="Calibri" charset="0"/>
              <a:ea typeface="Arial" charset="0"/>
              <a:cs typeface="Arial" charset="0"/>
            </a:endParaRPr>
          </a:p>
        </p:txBody>
      </p:sp>
      <p:sp>
        <p:nvSpPr>
          <p:cNvPr id="2457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4580"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smtClean="0">
              <a:latin typeface="Times New Roman" charset="0"/>
            </a:endParaRPr>
          </a:p>
        </p:txBody>
      </p:sp>
    </p:spTree>
    <p:extLst>
      <p:ext uri="{BB962C8B-B14F-4D97-AF65-F5344CB8AC3E}">
        <p14:creationId xmlns:p14="http://schemas.microsoft.com/office/powerpoint/2010/main" val="4222262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FFF2CD"/>
        </a:solidFill>
        <a:effectLst/>
      </p:bgPr>
    </p:bg>
    <p:spTree>
      <p:nvGrpSpPr>
        <p:cNvPr id="1" name=""/>
        <p:cNvGrpSpPr/>
        <p:nvPr/>
      </p:nvGrpSpPr>
      <p:grpSpPr>
        <a:xfrm>
          <a:off x="0" y="0"/>
          <a:ext cx="0" cy="0"/>
          <a:chOff x="0" y="0"/>
          <a:chExt cx="0" cy="0"/>
        </a:xfrm>
      </p:grpSpPr>
      <p:sp>
        <p:nvSpPr>
          <p:cNvPr id="2" name="TextBox 1"/>
          <p:cNvSpPr txBox="1"/>
          <p:nvPr userDrawn="1"/>
        </p:nvSpPr>
        <p:spPr>
          <a:xfrm>
            <a:off x="152400" y="4138613"/>
            <a:ext cx="6858000" cy="1502976"/>
          </a:xfrm>
          <a:prstGeom prst="rect">
            <a:avLst/>
          </a:prstGeom>
          <a:noFill/>
        </p:spPr>
        <p:txBody>
          <a:bodyPr>
            <a:spAutoFit/>
          </a:bodyPr>
          <a:lstStyle/>
          <a:p>
            <a:pPr fontAlgn="auto">
              <a:lnSpc>
                <a:spcPts val="5500"/>
              </a:lnSpc>
              <a:spcBef>
                <a:spcPts val="0"/>
              </a:spcBef>
              <a:spcAft>
                <a:spcPts val="0"/>
              </a:spcAft>
              <a:defRPr/>
            </a:pPr>
            <a:r>
              <a:rPr lang="en-US" sz="4800" dirty="0" smtClean="0">
                <a:solidFill>
                  <a:prstClr val="black"/>
                </a:solidFill>
                <a:latin typeface="Times New Roman" pitchFamily="18" charset="0"/>
                <a:ea typeface="+mn-ea"/>
                <a:cs typeface="Times New Roman" pitchFamily="18" charset="0"/>
              </a:rPr>
              <a:t>Chapter 16</a:t>
            </a:r>
          </a:p>
          <a:p>
            <a:pPr fontAlgn="auto">
              <a:lnSpc>
                <a:spcPts val="5500"/>
              </a:lnSpc>
              <a:spcBef>
                <a:spcPts val="0"/>
              </a:spcBef>
              <a:spcAft>
                <a:spcPts val="0"/>
              </a:spcAft>
              <a:defRPr/>
            </a:pPr>
            <a:r>
              <a:rPr lang="en-US" sz="4800" dirty="0" smtClean="0">
                <a:solidFill>
                  <a:prstClr val="black"/>
                </a:solidFill>
                <a:latin typeface="Times New Roman" pitchFamily="18" charset="0"/>
                <a:ea typeface="+mn-ea"/>
                <a:cs typeface="Times New Roman" pitchFamily="18" charset="0"/>
              </a:rPr>
              <a:t>Monopolistic </a:t>
            </a:r>
            <a:r>
              <a:rPr lang="en-US" sz="4800" dirty="0">
                <a:solidFill>
                  <a:prstClr val="black"/>
                </a:solidFill>
                <a:latin typeface="Times New Roman" pitchFamily="18" charset="0"/>
                <a:ea typeface="+mn-ea"/>
                <a:cs typeface="Times New Roman" pitchFamily="18" charset="0"/>
              </a:rPr>
              <a:t>Competition</a:t>
            </a:r>
          </a:p>
        </p:txBody>
      </p:sp>
      <p:sp>
        <p:nvSpPr>
          <p:cNvPr id="4" name="TextBox 3"/>
          <p:cNvSpPr txBox="1"/>
          <p:nvPr userDrawn="1"/>
        </p:nvSpPr>
        <p:spPr>
          <a:xfrm>
            <a:off x="-11113" y="6500813"/>
            <a:ext cx="6030913" cy="338554"/>
          </a:xfrm>
          <a:prstGeom prst="rect">
            <a:avLst/>
          </a:prstGeom>
          <a:noFill/>
        </p:spPr>
        <p:txBody>
          <a:bodyPr wrap="square">
            <a:spAutoFit/>
          </a:body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7543800" y="6324600"/>
            <a:ext cx="1143000" cy="354013"/>
          </a:xfrm>
          <a:prstGeom prst="rect">
            <a:avLst/>
          </a:prstGeom>
          <a:noFill/>
        </p:spPr>
        <p:txBody>
          <a:bodyPr>
            <a:prstTxWarp prst="textNoShape">
              <a:avLst/>
            </a:prstTxWarp>
            <a:spAutoFit/>
          </a:bodyPr>
          <a:lstStyle/>
          <a:p>
            <a:pPr algn="r"/>
            <a:fld id="{BEA41430-C9BF-42F0-BB55-D7D3A8468DEB}" type="slidenum">
              <a:rPr lang="en-US" sz="1700">
                <a:solidFill>
                  <a:srgbClr val="B2B2B2"/>
                </a:solidFill>
                <a:latin typeface="Times New Roman" charset="0"/>
                <a:cs typeface="Verdana" charset="0"/>
              </a:rPr>
              <a:pPr algn="r"/>
              <a:t>‹#›</a:t>
            </a:fld>
            <a:endParaRPr lang="en-US" sz="1700">
              <a:solidFill>
                <a:srgbClr val="B2B2B2"/>
              </a:solidFill>
              <a:latin typeface="Times New Roman" charset="0"/>
              <a:cs typeface="Verdana" charset="0"/>
            </a:endParaRPr>
          </a:p>
        </p:txBody>
      </p:sp>
      <p:sp>
        <p:nvSpPr>
          <p:cNvPr id="2" name="Title 1"/>
          <p:cNvSpPr>
            <a:spLocks noGrp="1"/>
          </p:cNvSpPr>
          <p:nvPr>
            <p:ph type="title"/>
          </p:nvPr>
        </p:nvSpPr>
        <p:spPr>
          <a:xfrm>
            <a:off x="457200" y="228600"/>
            <a:ext cx="8229600" cy="914400"/>
          </a:xfrm>
        </p:spPr>
        <p:txBody>
          <a:bodyPr>
            <a:normAutofit/>
          </a:bodyPr>
          <a:lstStyle>
            <a:lvl1pPr algn="l">
              <a:defRPr sz="3400" b="1">
                <a:solidFill>
                  <a:srgbClr val="006699"/>
                </a:solidFill>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979581"/>
          </a:xfrm>
        </p:spPr>
        <p:txBody>
          <a:bodyPr/>
          <a:lstStyle>
            <a:lvl1pPr>
              <a:lnSpc>
                <a:spcPct val="105000"/>
              </a:lnSpc>
              <a:spcBef>
                <a:spcPts val="1200"/>
              </a:spcBef>
              <a:buClr>
                <a:srgbClr val="A3C167"/>
              </a:buClr>
              <a:buFont typeface="Wingdings" pitchFamily="2" charset="2"/>
              <a:buChar char="§"/>
              <a:defRPr sz="2800">
                <a:latin typeface="Arial" pitchFamily="34" charset="0"/>
                <a:cs typeface="Arial" pitchFamily="34" charset="0"/>
              </a:defRPr>
            </a:lvl1pPr>
            <a:lvl2pPr>
              <a:lnSpc>
                <a:spcPct val="105000"/>
              </a:lnSpc>
              <a:spcBef>
                <a:spcPts val="300"/>
              </a:spcBef>
              <a:buClr>
                <a:srgbClr val="CC9900"/>
              </a:buClr>
              <a:buFont typeface="Wingdings" pitchFamily="2" charset="2"/>
              <a:buChar char="§"/>
              <a:defRPr sz="2700">
                <a:latin typeface="Arial" pitchFamily="34" charset="0"/>
                <a:cs typeface="Arial" pitchFamily="34" charset="0"/>
              </a:defRPr>
            </a:lvl2pPr>
            <a:lvl3pPr>
              <a:lnSpc>
                <a:spcPct val="105000"/>
              </a:lnSpc>
              <a:spcBef>
                <a:spcPts val="300"/>
              </a:spcBef>
              <a:buClr>
                <a:schemeClr val="accent4">
                  <a:lumMod val="60000"/>
                  <a:lumOff val="40000"/>
                </a:schemeClr>
              </a:buClr>
              <a:buFont typeface="Wingdings" pitchFamily="2" charset="2"/>
              <a:buChar char="§"/>
              <a:defRPr sz="2400">
                <a:latin typeface="Arial" pitchFamily="34" charset="0"/>
                <a:cs typeface="Arial" pitchFamily="34" charset="0"/>
              </a:defRPr>
            </a:lvl3pPr>
            <a:lvl4pPr>
              <a:lnSpc>
                <a:spcPct val="105000"/>
              </a:lnSpc>
              <a:spcBef>
                <a:spcPts val="300"/>
              </a:spcBef>
              <a:defRPr>
                <a:latin typeface="Arial" pitchFamily="34" charset="0"/>
                <a:cs typeface="Arial" pitchFamily="34" charset="0"/>
              </a:defRPr>
            </a:lvl4pPr>
            <a:lvl5pPr>
              <a:lnSpc>
                <a:spcPct val="105000"/>
              </a:lnSpc>
              <a:spcBef>
                <a:spcPts val="300"/>
              </a:spcBef>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r>
              <a:rPr lang="en-US"/>
              <a:t>MONOPOLISTIC COMPETITION</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4EDAF128-EB91-4B23-B987-88555754E92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p:cNvSpPr txBox="1"/>
          <p:nvPr userDrawn="1"/>
        </p:nvSpPr>
        <p:spPr>
          <a:xfrm>
            <a:off x="7543800" y="6324600"/>
            <a:ext cx="1143000" cy="354013"/>
          </a:xfrm>
          <a:prstGeom prst="rect">
            <a:avLst/>
          </a:prstGeom>
          <a:noFill/>
        </p:spPr>
        <p:txBody>
          <a:bodyPr>
            <a:prstTxWarp prst="textNoShape">
              <a:avLst/>
            </a:prstTxWarp>
            <a:spAutoFit/>
          </a:bodyPr>
          <a:lstStyle/>
          <a:p>
            <a:pPr algn="r"/>
            <a:fld id="{39E46FC9-24C0-400F-AAFB-3421FF877853}" type="slidenum">
              <a:rPr lang="en-US" sz="1700">
                <a:solidFill>
                  <a:srgbClr val="B2B2B2"/>
                </a:solidFill>
                <a:latin typeface="Times New Roman" charset="0"/>
                <a:cs typeface="Verdana" charset="0"/>
              </a:rPr>
              <a:pPr algn="r"/>
              <a:t>‹#›</a:t>
            </a:fld>
            <a:endParaRPr lang="en-US" sz="1700">
              <a:solidFill>
                <a:srgbClr val="B2B2B2"/>
              </a:solidFill>
              <a:latin typeface="Times New Roman" charset="0"/>
              <a:cs typeface="Verdana"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219200"/>
            <a:ext cx="8229600" cy="4991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Box 3"/>
          <p:cNvSpPr txBox="1"/>
          <p:nvPr userDrawn="1"/>
        </p:nvSpPr>
        <p:spPr>
          <a:xfrm>
            <a:off x="-11113" y="6500813"/>
            <a:ext cx="5878513" cy="338554"/>
          </a:xfrm>
          <a:prstGeom prst="rect">
            <a:avLst/>
          </a:prstGeom>
          <a:noFill/>
        </p:spPr>
        <p:txBody>
          <a:bodyPr wrap="square">
            <a:spAutoFit/>
          </a:body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Learning</a:t>
            </a:r>
            <a:r>
              <a:rPr lang="en-US" sz="800" i="1" dirty="0" smtClean="0">
                <a:solidFill>
                  <a:srgbClr val="777777"/>
                </a:solidFill>
                <a:latin typeface="Times New Roman" pitchFamily="18" charset="0"/>
                <a:ea typeface="+mn-ea"/>
                <a:cs typeface="Times New Roman" pitchFamily="18" charset="0"/>
              </a:rPr>
              <a:t>.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
        <p:nvSpPr>
          <p:cNvPr id="5" name="TextBox 4"/>
          <p:cNvSpPr txBox="1"/>
          <p:nvPr userDrawn="1"/>
        </p:nvSpPr>
        <p:spPr>
          <a:xfrm>
            <a:off x="7543800" y="6324600"/>
            <a:ext cx="1143000" cy="354013"/>
          </a:xfrm>
          <a:prstGeom prst="rect">
            <a:avLst/>
          </a:prstGeom>
          <a:noFill/>
        </p:spPr>
        <p:txBody>
          <a:bodyPr>
            <a:prstTxWarp prst="textNoShape">
              <a:avLst/>
            </a:prstTxWarp>
            <a:spAutoFit/>
          </a:bodyPr>
          <a:lstStyle/>
          <a:p>
            <a:pPr algn="r"/>
            <a:fld id="{5B584B4D-F6F7-4184-A135-4F6B042BA985}" type="slidenum">
              <a:rPr lang="en-US" sz="1700">
                <a:solidFill>
                  <a:srgbClr val="B2B2B2"/>
                </a:solidFill>
                <a:latin typeface="Times New Roman" charset="0"/>
                <a:cs typeface="Verdana" charset="0"/>
              </a:rPr>
              <a:pPr algn="r"/>
              <a:t>‹#›</a:t>
            </a:fld>
            <a:endParaRPr lang="en-US" sz="1700">
              <a:solidFill>
                <a:srgbClr val="B2B2B2"/>
              </a:solidFill>
              <a:latin typeface="Times New Roman" charset="0"/>
              <a:cs typeface="Verdana" charset="0"/>
            </a:endParaRP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Lst>
  <p:timing>
    <p:tnLst>
      <p:par>
        <p:cTn id="1" dur="indefinite" restart="never" nodeType="tmRoot"/>
      </p:par>
    </p:tnLst>
  </p:timing>
  <p:hf sldNum="0" hdr="0" ftr="0" dt="0"/>
  <p:txStyles>
    <p:titleStyle>
      <a:lvl1pPr algn="l" rtl="0" fontAlgn="base">
        <a:spcBef>
          <a:spcPct val="0"/>
        </a:spcBef>
        <a:spcAft>
          <a:spcPct val="0"/>
        </a:spcAft>
        <a:defRPr sz="3400" b="1" kern="1200">
          <a:solidFill>
            <a:srgbClr val="006699"/>
          </a:solidFill>
          <a:latin typeface="Tahoma" pitchFamily="34" charset="0"/>
          <a:ea typeface="Tahoma" pitchFamily="34" charset="0"/>
          <a:cs typeface="Tahoma" pitchFamily="34" charset="0"/>
        </a:defRPr>
      </a:lvl1pPr>
      <a:lvl2pPr algn="l" rtl="0" fontAlgn="base">
        <a:spcBef>
          <a:spcPct val="0"/>
        </a:spcBef>
        <a:spcAft>
          <a:spcPct val="0"/>
        </a:spcAft>
        <a:defRPr sz="3400" b="1">
          <a:solidFill>
            <a:srgbClr val="006699"/>
          </a:solidFill>
          <a:latin typeface="Tahoma" charset="0"/>
          <a:ea typeface="Tahoma" charset="0"/>
          <a:cs typeface="Tahoma" charset="0"/>
        </a:defRPr>
      </a:lvl2pPr>
      <a:lvl3pPr algn="l" rtl="0" fontAlgn="base">
        <a:spcBef>
          <a:spcPct val="0"/>
        </a:spcBef>
        <a:spcAft>
          <a:spcPct val="0"/>
        </a:spcAft>
        <a:defRPr sz="3400" b="1">
          <a:solidFill>
            <a:srgbClr val="006699"/>
          </a:solidFill>
          <a:latin typeface="Tahoma" charset="0"/>
          <a:ea typeface="Tahoma" charset="0"/>
          <a:cs typeface="Tahoma" charset="0"/>
        </a:defRPr>
      </a:lvl3pPr>
      <a:lvl4pPr algn="l" rtl="0" fontAlgn="base">
        <a:spcBef>
          <a:spcPct val="0"/>
        </a:spcBef>
        <a:spcAft>
          <a:spcPct val="0"/>
        </a:spcAft>
        <a:defRPr sz="3400" b="1">
          <a:solidFill>
            <a:srgbClr val="006699"/>
          </a:solidFill>
          <a:latin typeface="Tahoma" charset="0"/>
          <a:ea typeface="Tahoma" charset="0"/>
          <a:cs typeface="Tahoma" charset="0"/>
        </a:defRPr>
      </a:lvl4pPr>
      <a:lvl5pPr algn="l" rtl="0" fontAlgn="base">
        <a:spcBef>
          <a:spcPct val="0"/>
        </a:spcBef>
        <a:spcAft>
          <a:spcPct val="0"/>
        </a:spcAft>
        <a:defRPr sz="3400" b="1">
          <a:solidFill>
            <a:srgbClr val="006699"/>
          </a:solidFill>
          <a:latin typeface="Tahoma" charset="0"/>
          <a:ea typeface="Tahoma" charset="0"/>
          <a:cs typeface="Tahoma" charset="0"/>
        </a:defRPr>
      </a:lvl5pPr>
      <a:lvl6pPr marL="457200" algn="l" rtl="0" fontAlgn="base">
        <a:spcBef>
          <a:spcPct val="0"/>
        </a:spcBef>
        <a:spcAft>
          <a:spcPct val="0"/>
        </a:spcAft>
        <a:defRPr sz="3400" b="1">
          <a:solidFill>
            <a:srgbClr val="006699"/>
          </a:solidFill>
          <a:latin typeface="Tahoma" charset="0"/>
          <a:ea typeface="Tahoma" charset="0"/>
          <a:cs typeface="Tahoma" charset="0"/>
        </a:defRPr>
      </a:lvl6pPr>
      <a:lvl7pPr marL="914400" algn="l" rtl="0" fontAlgn="base">
        <a:spcBef>
          <a:spcPct val="0"/>
        </a:spcBef>
        <a:spcAft>
          <a:spcPct val="0"/>
        </a:spcAft>
        <a:defRPr sz="3400" b="1">
          <a:solidFill>
            <a:srgbClr val="006699"/>
          </a:solidFill>
          <a:latin typeface="Tahoma" charset="0"/>
          <a:ea typeface="Tahoma" charset="0"/>
          <a:cs typeface="Tahoma" charset="0"/>
        </a:defRPr>
      </a:lvl7pPr>
      <a:lvl8pPr marL="1371600" algn="l" rtl="0" fontAlgn="base">
        <a:spcBef>
          <a:spcPct val="0"/>
        </a:spcBef>
        <a:spcAft>
          <a:spcPct val="0"/>
        </a:spcAft>
        <a:defRPr sz="3400" b="1">
          <a:solidFill>
            <a:srgbClr val="006699"/>
          </a:solidFill>
          <a:latin typeface="Tahoma" charset="0"/>
          <a:ea typeface="Tahoma" charset="0"/>
          <a:cs typeface="Tahoma" charset="0"/>
        </a:defRPr>
      </a:lvl8pPr>
      <a:lvl9pPr marL="1828800" algn="l" rtl="0" fontAlgn="base">
        <a:spcBef>
          <a:spcPct val="0"/>
        </a:spcBef>
        <a:spcAft>
          <a:spcPct val="0"/>
        </a:spcAft>
        <a:defRPr sz="3400" b="1">
          <a:solidFill>
            <a:srgbClr val="006699"/>
          </a:solidFill>
          <a:latin typeface="Tahoma" charset="0"/>
          <a:ea typeface="Tahoma" charset="0"/>
          <a:cs typeface="Tahoma" charset="0"/>
        </a:defRPr>
      </a:lvl9pPr>
    </p:titleStyle>
    <p:bodyStyle>
      <a:lvl1pPr marL="342900" indent="-342900" algn="l" rtl="0" fontAlgn="base">
        <a:lnSpc>
          <a:spcPct val="105000"/>
        </a:lnSpc>
        <a:spcBef>
          <a:spcPts val="1200"/>
        </a:spcBef>
        <a:spcAft>
          <a:spcPct val="0"/>
        </a:spcAft>
        <a:buClr>
          <a:srgbClr val="A3C167"/>
        </a:buClr>
        <a:buFont typeface="Wingdings" charset="2"/>
        <a:buChar char="§"/>
        <a:defRPr sz="2800" kern="1200">
          <a:solidFill>
            <a:schemeClr val="tx1"/>
          </a:solidFill>
          <a:latin typeface="Arial" pitchFamily="34" charset="0"/>
          <a:ea typeface="ＭＳ Ｐゴシック" charset="-128"/>
          <a:cs typeface="ＭＳ Ｐゴシック" charset="-128"/>
        </a:defRPr>
      </a:lvl1pPr>
      <a:lvl2pPr marL="742950" indent="-285750" algn="l" rtl="0" fontAlgn="base">
        <a:lnSpc>
          <a:spcPct val="105000"/>
        </a:lnSpc>
        <a:spcBef>
          <a:spcPts val="300"/>
        </a:spcBef>
        <a:spcAft>
          <a:spcPct val="0"/>
        </a:spcAft>
        <a:buClr>
          <a:srgbClr val="CC9900"/>
        </a:buClr>
        <a:buFont typeface="Wingdings" charset="2"/>
        <a:buChar char="§"/>
        <a:defRPr sz="2700" kern="1200">
          <a:solidFill>
            <a:schemeClr val="tx1"/>
          </a:solidFill>
          <a:latin typeface="Arial" pitchFamily="34" charset="0"/>
          <a:ea typeface="ＭＳ Ｐゴシック" charset="-128"/>
          <a:cs typeface="ＭＳ Ｐゴシック" charset="-128"/>
        </a:defRPr>
      </a:lvl2pPr>
      <a:lvl3pPr marL="1143000" indent="-228600" algn="l" rtl="0" fontAlgn="base">
        <a:lnSpc>
          <a:spcPct val="105000"/>
        </a:lnSpc>
        <a:spcBef>
          <a:spcPts val="300"/>
        </a:spcBef>
        <a:spcAft>
          <a:spcPct val="0"/>
        </a:spcAft>
        <a:buClr>
          <a:srgbClr val="B3A2C7"/>
        </a:buClr>
        <a:buFont typeface="Wingdings" charset="2"/>
        <a:buChar char="§"/>
        <a:defRPr sz="2400" kern="1200">
          <a:solidFill>
            <a:schemeClr val="tx1"/>
          </a:solidFill>
          <a:latin typeface="Arial" pitchFamily="34" charset="0"/>
          <a:ea typeface="ＭＳ Ｐゴシック" charset="-128"/>
          <a:cs typeface="ＭＳ Ｐゴシック" charset="-128"/>
        </a:defRPr>
      </a:lvl3pPr>
      <a:lvl4pPr marL="1600200" indent="-228600" algn="l" rtl="0" fontAlgn="base">
        <a:lnSpc>
          <a:spcPct val="105000"/>
        </a:lnSpc>
        <a:spcBef>
          <a:spcPts val="300"/>
        </a:spcBef>
        <a:spcAft>
          <a:spcPct val="0"/>
        </a:spcAft>
        <a:buFont typeface="Arial" charset="0"/>
        <a:buChar char="–"/>
        <a:defRPr sz="2000" kern="1200">
          <a:solidFill>
            <a:schemeClr val="tx1"/>
          </a:solidFill>
          <a:latin typeface="Arial" pitchFamily="34" charset="0"/>
          <a:ea typeface="ＭＳ Ｐゴシック" charset="-128"/>
          <a:cs typeface="ＭＳ Ｐゴシック" charset="-128"/>
        </a:defRPr>
      </a:lvl4pPr>
      <a:lvl5pPr marL="2057400" indent="-228600" algn="l" rtl="0" fontAlgn="base">
        <a:lnSpc>
          <a:spcPct val="105000"/>
        </a:lnSpc>
        <a:spcBef>
          <a:spcPts val="300"/>
        </a:spcBef>
        <a:spcAft>
          <a:spcPct val="0"/>
        </a:spcAft>
        <a:buFont typeface="Arial" charset="0"/>
        <a:buChar char="»"/>
        <a:defRPr sz="2000" kern="1200">
          <a:solidFill>
            <a:schemeClr val="tx1"/>
          </a:solidFill>
          <a:latin typeface="Arial" pitchFamily="34" charset="0"/>
          <a:ea typeface="ＭＳ Ｐゴシック" charset="-128"/>
          <a:cs typeface="ＭＳ Ｐゴシック" charset="-12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2CD"/>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TextBox 4"/>
          <p:cNvSpPr txBox="1"/>
          <p:nvPr/>
        </p:nvSpPr>
        <p:spPr>
          <a:xfrm>
            <a:off x="152400" y="76200"/>
            <a:ext cx="8839200" cy="549275"/>
          </a:xfrm>
          <a:prstGeom prst="rect">
            <a:avLst/>
          </a:prstGeom>
          <a:noFill/>
        </p:spPr>
        <p:txBody>
          <a:bodyPr>
            <a:spAutoFit/>
          </a:bodyPr>
          <a:lstStyle/>
          <a:p>
            <a:pPr fontAlgn="auto">
              <a:spcBef>
                <a:spcPts val="0"/>
              </a:spcBef>
              <a:spcAft>
                <a:spcPts val="0"/>
              </a:spcAft>
              <a:defRPr/>
            </a:pPr>
            <a:r>
              <a:rPr lang="en-US" sz="30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N. Gregory </a:t>
            </a:r>
            <a:r>
              <a:rPr lang="en-US" sz="3000" dirty="0" err="1"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Mankiw</a:t>
            </a:r>
            <a:r>
              <a:rPr lang="en-US" sz="30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 &amp; Mohamed H. Rashwan</a:t>
            </a:r>
            <a:endParaRPr lang="en-US" sz="300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7173" name="Group 12"/>
          <p:cNvGrpSpPr>
            <a:grpSpLocks/>
          </p:cNvGrpSpPr>
          <p:nvPr/>
        </p:nvGrpSpPr>
        <p:grpSpPr bwMode="auto">
          <a:xfrm>
            <a:off x="304800" y="1050925"/>
            <a:ext cx="6707188" cy="1514475"/>
            <a:chOff x="457200" y="2045525"/>
            <a:chExt cx="6707187" cy="1513653"/>
          </a:xfrm>
        </p:grpSpPr>
        <p:sp>
          <p:nvSpPr>
            <p:cNvPr id="6" name="TextBox 9"/>
            <p:cNvSpPr txBox="1">
              <a:spLocks noChangeArrowheads="1"/>
            </p:cNvSpPr>
            <p:nvPr/>
          </p:nvSpPr>
          <p:spPr bwMode="auto">
            <a:xfrm>
              <a:off x="457200" y="2147070"/>
              <a:ext cx="6707187" cy="1188393"/>
            </a:xfrm>
            <a:prstGeom prst="rect">
              <a:avLst/>
            </a:prstGeom>
            <a:noFill/>
            <a:ln w="9525">
              <a:noFill/>
              <a:miter lim="800000"/>
              <a:headEnd/>
              <a:tailEnd/>
            </a:ln>
          </p:spPr>
          <p:txBody>
            <a:bodyPr>
              <a:spAutoFit/>
            </a:bodyPr>
            <a:lstStyle/>
            <a:p>
              <a:pPr fontAlgn="auto">
                <a:spcBef>
                  <a:spcPts val="0"/>
                </a:spcBef>
                <a:spcAft>
                  <a:spcPts val="0"/>
                </a:spcAft>
                <a:defRPr/>
              </a:pPr>
              <a:r>
                <a:rPr lang="en-US" sz="72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E</a:t>
              </a:r>
              <a:r>
                <a:rPr lang="en-US" sz="64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conomics</a:t>
              </a:r>
            </a:p>
          </p:txBody>
        </p:sp>
        <p:sp>
          <p:nvSpPr>
            <p:cNvPr id="7178" name="TextBox 6"/>
            <p:cNvSpPr txBox="1">
              <a:spLocks noChangeArrowheads="1"/>
            </p:cNvSpPr>
            <p:nvPr/>
          </p:nvSpPr>
          <p:spPr bwMode="auto">
            <a:xfrm>
              <a:off x="1125537" y="2045525"/>
              <a:ext cx="4681538" cy="579123"/>
            </a:xfrm>
            <a:prstGeom prst="rect">
              <a:avLst/>
            </a:prstGeom>
            <a:noFill/>
            <a:ln w="9525">
              <a:noFill/>
              <a:miter lim="800000"/>
              <a:headEnd/>
              <a:tailEnd/>
            </a:ln>
          </p:spPr>
          <p:txBody>
            <a:bodyPr>
              <a:prstTxWarp prst="textNoShape">
                <a:avLst/>
              </a:prstTxWarp>
              <a:spAutoFit/>
            </a:bodyPr>
            <a:lstStyle/>
            <a:p>
              <a:r>
                <a:rPr lang="en-US" sz="3200">
                  <a:solidFill>
                    <a:srgbClr val="5F5F5F"/>
                  </a:solidFill>
                  <a:latin typeface="Times New Roman" charset="0"/>
                  <a:ea typeface="Times New Roman" charset="0"/>
                  <a:cs typeface="Times New Roman" charset="0"/>
                </a:rPr>
                <a:t>Principles of</a:t>
              </a:r>
            </a:p>
          </p:txBody>
        </p:sp>
        <p:sp>
          <p:nvSpPr>
            <p:cNvPr id="7179" name="TextBox 16"/>
            <p:cNvSpPr txBox="1">
              <a:spLocks noChangeArrowheads="1"/>
            </p:cNvSpPr>
            <p:nvPr/>
          </p:nvSpPr>
          <p:spPr bwMode="auto">
            <a:xfrm>
              <a:off x="2133600" y="3102226"/>
              <a:ext cx="2667000" cy="456952"/>
            </a:xfrm>
            <a:prstGeom prst="rect">
              <a:avLst/>
            </a:prstGeom>
            <a:noFill/>
            <a:ln w="9525">
              <a:noFill/>
              <a:miter lim="800000"/>
              <a:headEnd/>
              <a:tailEnd/>
            </a:ln>
          </p:spPr>
          <p:txBody>
            <a:bodyPr>
              <a:prstTxWarp prst="textNoShape">
                <a:avLst/>
              </a:prstTxWarp>
              <a:spAutoFit/>
            </a:bodyPr>
            <a:lstStyle/>
            <a:p>
              <a:pPr algn="r"/>
              <a:r>
                <a:rPr lang="en-US" sz="2400" dirty="0" smtClean="0">
                  <a:solidFill>
                    <a:srgbClr val="FF0000"/>
                  </a:solidFill>
                  <a:latin typeface="Times New Roman" charset="0"/>
                  <a:ea typeface="Times New Roman" charset="0"/>
                  <a:cs typeface="Times New Roman" charset="0"/>
                </a:rPr>
                <a:t>Arab World Edition</a:t>
              </a:r>
              <a:endParaRPr lang="en-US" sz="2400" dirty="0">
                <a:solidFill>
                  <a:srgbClr val="FF0000"/>
                </a:solidFill>
                <a:latin typeface="Times New Roman" charset="0"/>
                <a:ea typeface="Times New Roman" charset="0"/>
                <a:cs typeface="Times New Roman" charset="0"/>
              </a:endParaRPr>
            </a:p>
          </p:txBody>
        </p:sp>
      </p:gr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Line 31"/>
          <p:cNvSpPr>
            <a:spLocks noChangeShapeType="1"/>
          </p:cNvSpPr>
          <p:nvPr/>
        </p:nvSpPr>
        <p:spPr bwMode="auto">
          <a:xfrm flipH="1">
            <a:off x="4789488" y="4722813"/>
            <a:ext cx="1182687" cy="0"/>
          </a:xfrm>
          <a:prstGeom prst="line">
            <a:avLst/>
          </a:prstGeom>
          <a:noFill/>
          <a:ln w="9525">
            <a:solidFill>
              <a:srgbClr val="B2B2B2"/>
            </a:solidFill>
            <a:prstDash val="lgDash"/>
            <a:round/>
            <a:headEnd/>
            <a:tailEnd/>
          </a:ln>
        </p:spPr>
        <p:txBody>
          <a:bodyPr>
            <a:prstTxWarp prst="textNoShape">
              <a:avLst/>
            </a:prstTxWarp>
          </a:bodyPr>
          <a:lstStyle/>
          <a:p>
            <a:endParaRPr lang="en-US"/>
          </a:p>
        </p:txBody>
      </p:sp>
      <p:grpSp>
        <p:nvGrpSpPr>
          <p:cNvPr id="25602" name="Group 3"/>
          <p:cNvGrpSpPr>
            <a:grpSpLocks/>
          </p:cNvGrpSpPr>
          <p:nvPr/>
        </p:nvGrpSpPr>
        <p:grpSpPr bwMode="auto">
          <a:xfrm>
            <a:off x="4802188" y="3771900"/>
            <a:ext cx="1173162" cy="1776413"/>
            <a:chOff x="357" y="2450"/>
            <a:chExt cx="795" cy="646"/>
          </a:xfrm>
        </p:grpSpPr>
        <p:sp>
          <p:nvSpPr>
            <p:cNvPr id="25632" name="Line 4"/>
            <p:cNvSpPr>
              <a:spLocks noChangeShapeType="1"/>
            </p:cNvSpPr>
            <p:nvPr/>
          </p:nvSpPr>
          <p:spPr bwMode="auto">
            <a:xfrm>
              <a:off x="357" y="2450"/>
              <a:ext cx="795" cy="0"/>
            </a:xfrm>
            <a:prstGeom prst="line">
              <a:avLst/>
            </a:prstGeom>
            <a:noFill/>
            <a:ln w="9525">
              <a:solidFill>
                <a:srgbClr val="B2B2B2"/>
              </a:solidFill>
              <a:prstDash val="lgDash"/>
              <a:round/>
              <a:headEnd/>
              <a:tailEnd/>
            </a:ln>
          </p:spPr>
          <p:txBody>
            <a:bodyPr>
              <a:prstTxWarp prst="textNoShape">
                <a:avLst/>
              </a:prstTxWarp>
            </a:bodyPr>
            <a:lstStyle/>
            <a:p>
              <a:endParaRPr lang="en-US"/>
            </a:p>
          </p:txBody>
        </p:sp>
        <p:sp>
          <p:nvSpPr>
            <p:cNvPr id="25633" name="Line 5"/>
            <p:cNvSpPr>
              <a:spLocks noChangeShapeType="1"/>
            </p:cNvSpPr>
            <p:nvPr/>
          </p:nvSpPr>
          <p:spPr bwMode="auto">
            <a:xfrm>
              <a:off x="1152" y="2451"/>
              <a:ext cx="0" cy="645"/>
            </a:xfrm>
            <a:prstGeom prst="line">
              <a:avLst/>
            </a:prstGeom>
            <a:noFill/>
            <a:ln w="9525">
              <a:solidFill>
                <a:srgbClr val="B2B2B2"/>
              </a:solidFill>
              <a:prstDash val="lgDash"/>
              <a:round/>
              <a:headEnd/>
              <a:tailEnd/>
            </a:ln>
          </p:spPr>
          <p:txBody>
            <a:bodyPr>
              <a:prstTxWarp prst="textNoShape">
                <a:avLst/>
              </a:prstTxWarp>
            </a:bodyPr>
            <a:lstStyle/>
            <a:p>
              <a:endParaRPr lang="en-US"/>
            </a:p>
          </p:txBody>
        </p:sp>
      </p:grpSp>
      <p:sp>
        <p:nvSpPr>
          <p:cNvPr id="25603" name="Rectangle 6"/>
          <p:cNvSpPr>
            <a:spLocks noGrp="1" noChangeArrowheads="1"/>
          </p:cNvSpPr>
          <p:nvPr>
            <p:ph type="title" idx="4294967295"/>
          </p:nvPr>
        </p:nvSpPr>
        <p:spPr>
          <a:xfrm>
            <a:off x="187325" y="252413"/>
            <a:ext cx="8753475" cy="649287"/>
          </a:xfrm>
        </p:spPr>
        <p:txBody>
          <a:bodyPr/>
          <a:lstStyle/>
          <a:p>
            <a:r>
              <a:rPr lang="en-US" sz="3100" smtClean="0">
                <a:latin typeface="Tahoma" charset="0"/>
                <a:ea typeface="Tahoma" charset="0"/>
                <a:cs typeface="Tahoma" charset="0"/>
              </a:rPr>
              <a:t>A Monopolistic Competitor in the Long Run</a:t>
            </a:r>
          </a:p>
        </p:txBody>
      </p:sp>
      <p:sp>
        <p:nvSpPr>
          <p:cNvPr id="128007" name="Rectangle 7"/>
          <p:cNvSpPr>
            <a:spLocks noGrp="1" noChangeArrowheads="1"/>
          </p:cNvSpPr>
          <p:nvPr>
            <p:ph type="body" idx="4294967295"/>
          </p:nvPr>
        </p:nvSpPr>
        <p:spPr>
          <a:xfrm>
            <a:off x="371475" y="1163638"/>
            <a:ext cx="2889250" cy="4911725"/>
          </a:xfrm>
        </p:spPr>
        <p:txBody>
          <a:bodyPr/>
          <a:lstStyle/>
          <a:p>
            <a:pPr marL="0" indent="0">
              <a:spcBef>
                <a:spcPct val="50000"/>
              </a:spcBef>
              <a:buFont typeface="Wingdings" charset="2"/>
              <a:buNone/>
            </a:pPr>
            <a:r>
              <a:rPr lang="en-US" sz="2600" dirty="0" smtClean="0">
                <a:latin typeface="Arial" charset="0"/>
              </a:rPr>
              <a:t>Entry and exit occurs until </a:t>
            </a:r>
            <a:br>
              <a:rPr lang="en-US" sz="2600" dirty="0" smtClean="0">
                <a:latin typeface="Arial" charset="0"/>
              </a:rPr>
            </a:br>
            <a:r>
              <a:rPr lang="en-US" sz="2600" i="1" dirty="0" smtClean="0">
                <a:latin typeface="Arial" charset="0"/>
              </a:rPr>
              <a:t>P</a:t>
            </a:r>
            <a:r>
              <a:rPr lang="en-US" sz="2600" dirty="0" smtClean="0">
                <a:latin typeface="Arial" charset="0"/>
              </a:rPr>
              <a:t> = </a:t>
            </a:r>
            <a:r>
              <a:rPr lang="en-US" sz="2600" i="1" dirty="0" smtClean="0">
                <a:latin typeface="Arial" charset="0"/>
              </a:rPr>
              <a:t>ATC</a:t>
            </a:r>
            <a:r>
              <a:rPr lang="en-US" sz="2600" dirty="0" smtClean="0">
                <a:latin typeface="Arial" charset="0"/>
              </a:rPr>
              <a:t> and </a:t>
            </a:r>
            <a:br>
              <a:rPr lang="en-US" sz="2600" dirty="0" smtClean="0">
                <a:latin typeface="Arial" charset="0"/>
              </a:rPr>
            </a:br>
            <a:r>
              <a:rPr lang="en-US" sz="2600" dirty="0" smtClean="0">
                <a:latin typeface="Arial" charset="0"/>
              </a:rPr>
              <a:t>profit = zero.  </a:t>
            </a:r>
          </a:p>
          <a:p>
            <a:pPr marL="0" indent="0">
              <a:spcBef>
                <a:spcPct val="50000"/>
              </a:spcBef>
              <a:buFont typeface="Wingdings" charset="2"/>
              <a:buNone/>
            </a:pPr>
            <a:r>
              <a:rPr lang="en-US" sz="2600" dirty="0" smtClean="0">
                <a:latin typeface="Arial" charset="0"/>
              </a:rPr>
              <a:t>Notice that the firm charges a markup of price over marginal cost and does not produce at minimum </a:t>
            </a:r>
            <a:r>
              <a:rPr lang="en-US" sz="2600" i="1" dirty="0" smtClean="0">
                <a:latin typeface="Arial" charset="0"/>
              </a:rPr>
              <a:t>ATC</a:t>
            </a:r>
            <a:r>
              <a:rPr lang="en-US" sz="2600" dirty="0" smtClean="0">
                <a:latin typeface="Arial" charset="0"/>
              </a:rPr>
              <a:t>.  </a:t>
            </a:r>
            <a:endParaRPr lang="en-US" sz="2600" b="1" i="1" dirty="0" smtClean="0">
              <a:latin typeface="Arial" charset="0"/>
            </a:endParaRPr>
          </a:p>
        </p:txBody>
      </p:sp>
      <p:grpSp>
        <p:nvGrpSpPr>
          <p:cNvPr id="25605" name="Group 8"/>
          <p:cNvGrpSpPr>
            <a:grpSpLocks/>
          </p:cNvGrpSpPr>
          <p:nvPr/>
        </p:nvGrpSpPr>
        <p:grpSpPr bwMode="auto">
          <a:xfrm>
            <a:off x="3206750" y="2116138"/>
            <a:ext cx="5376863" cy="3889375"/>
            <a:chOff x="1579" y="1014"/>
            <a:chExt cx="3434" cy="2651"/>
          </a:xfrm>
        </p:grpSpPr>
        <p:grpSp>
          <p:nvGrpSpPr>
            <p:cNvPr id="25627" name="Group 9"/>
            <p:cNvGrpSpPr>
              <a:grpSpLocks/>
            </p:cNvGrpSpPr>
            <p:nvPr/>
          </p:nvGrpSpPr>
          <p:grpSpPr bwMode="auto">
            <a:xfrm>
              <a:off x="2591" y="1080"/>
              <a:ext cx="2262" cy="2284"/>
              <a:chOff x="1489" y="785"/>
              <a:chExt cx="3650" cy="2492"/>
            </a:xfrm>
          </p:grpSpPr>
          <p:sp>
            <p:nvSpPr>
              <p:cNvPr id="25630" name="Line 10"/>
              <p:cNvSpPr>
                <a:spLocks noChangeShapeType="1"/>
              </p:cNvSpPr>
              <p:nvPr/>
            </p:nvSpPr>
            <p:spPr bwMode="auto">
              <a:xfrm>
                <a:off x="1489" y="785"/>
                <a:ext cx="0" cy="2491"/>
              </a:xfrm>
              <a:prstGeom prst="line">
                <a:avLst/>
              </a:prstGeom>
              <a:noFill/>
              <a:ln w="9525">
                <a:solidFill>
                  <a:schemeClr val="tx1"/>
                </a:solidFill>
                <a:round/>
                <a:headEnd/>
                <a:tailEnd/>
              </a:ln>
            </p:spPr>
            <p:txBody>
              <a:bodyPr>
                <a:prstTxWarp prst="textNoShape">
                  <a:avLst/>
                </a:prstTxWarp>
              </a:bodyPr>
              <a:lstStyle/>
              <a:p>
                <a:endParaRPr lang="en-US"/>
              </a:p>
            </p:txBody>
          </p:sp>
          <p:sp>
            <p:nvSpPr>
              <p:cNvPr id="25631" name="Line 11"/>
              <p:cNvSpPr>
                <a:spLocks noChangeShapeType="1"/>
              </p:cNvSpPr>
              <p:nvPr/>
            </p:nvSpPr>
            <p:spPr bwMode="auto">
              <a:xfrm>
                <a:off x="1489" y="3277"/>
                <a:ext cx="3650"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25628" name="Text Box 12"/>
            <p:cNvSpPr txBox="1">
              <a:spLocks noChangeArrowheads="1"/>
            </p:cNvSpPr>
            <p:nvPr/>
          </p:nvSpPr>
          <p:spPr bwMode="auto">
            <a:xfrm>
              <a:off x="4232" y="3416"/>
              <a:ext cx="781" cy="249"/>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sz="2400">
                  <a:ea typeface="Arial" charset="0"/>
                  <a:cs typeface="Arial" charset="0"/>
                </a:rPr>
                <a:t>Quantity</a:t>
              </a:r>
            </a:p>
          </p:txBody>
        </p:sp>
        <p:sp>
          <p:nvSpPr>
            <p:cNvPr id="25629" name="Text Box 13"/>
            <p:cNvSpPr txBox="1">
              <a:spLocks noChangeArrowheads="1"/>
            </p:cNvSpPr>
            <p:nvPr/>
          </p:nvSpPr>
          <p:spPr bwMode="auto">
            <a:xfrm>
              <a:off x="1579" y="1014"/>
              <a:ext cx="1001" cy="312"/>
            </a:xfrm>
            <a:prstGeom prst="rect">
              <a:avLst/>
            </a:prstGeom>
            <a:noFill/>
            <a:ln w="9525">
              <a:noFill/>
              <a:miter lim="800000"/>
              <a:headEnd/>
              <a:tailEnd/>
            </a:ln>
          </p:spPr>
          <p:txBody>
            <a:bodyPr>
              <a:prstTxWarp prst="textNoShape">
                <a:avLst/>
              </a:prstTxWarp>
              <a:spAutoFit/>
            </a:bodyPr>
            <a:lstStyle/>
            <a:p>
              <a:pPr algn="r">
                <a:spcBef>
                  <a:spcPct val="50000"/>
                </a:spcBef>
              </a:pPr>
              <a:r>
                <a:rPr lang="en-US" sz="2400">
                  <a:ea typeface="Arial" charset="0"/>
                  <a:cs typeface="Arial" charset="0"/>
                </a:rPr>
                <a:t>Price</a:t>
              </a:r>
            </a:p>
          </p:txBody>
        </p:sp>
      </p:grpSp>
      <p:grpSp>
        <p:nvGrpSpPr>
          <p:cNvPr id="25606" name="Group 14"/>
          <p:cNvGrpSpPr>
            <a:grpSpLocks/>
          </p:cNvGrpSpPr>
          <p:nvPr/>
        </p:nvGrpSpPr>
        <p:grpSpPr bwMode="auto">
          <a:xfrm>
            <a:off x="5160963" y="1811338"/>
            <a:ext cx="3346450" cy="2127250"/>
            <a:chOff x="2859" y="931"/>
            <a:chExt cx="2108" cy="1340"/>
          </a:xfrm>
        </p:grpSpPr>
        <p:sp>
          <p:nvSpPr>
            <p:cNvPr id="25625" name="Arc 15"/>
            <p:cNvSpPr>
              <a:spLocks/>
            </p:cNvSpPr>
            <p:nvPr/>
          </p:nvSpPr>
          <p:spPr bwMode="auto">
            <a:xfrm flipH="1" flipV="1">
              <a:off x="2859" y="931"/>
              <a:ext cx="1759" cy="1340"/>
            </a:xfrm>
            <a:custGeom>
              <a:avLst/>
              <a:gdLst>
                <a:gd name="T0" fmla="*/ 0 w 33610"/>
                <a:gd name="T1" fmla="*/ 0 h 21600"/>
                <a:gd name="T2" fmla="*/ 0 w 33610"/>
                <a:gd name="T3" fmla="*/ 0 h 21600"/>
                <a:gd name="T4" fmla="*/ 0 w 33610"/>
                <a:gd name="T5" fmla="*/ 0 h 21600"/>
                <a:gd name="T6" fmla="*/ 0 60000 65536"/>
                <a:gd name="T7" fmla="*/ 0 60000 65536"/>
                <a:gd name="T8" fmla="*/ 0 60000 65536"/>
                <a:gd name="T9" fmla="*/ 0 w 33610"/>
                <a:gd name="T10" fmla="*/ 0 h 21600"/>
                <a:gd name="T11" fmla="*/ 33610 w 33610"/>
                <a:gd name="T12" fmla="*/ 21600 h 21600"/>
              </a:gdLst>
              <a:ahLst/>
              <a:cxnLst>
                <a:cxn ang="T6">
                  <a:pos x="T0" y="T1"/>
                </a:cxn>
                <a:cxn ang="T7">
                  <a:pos x="T2" y="T3"/>
                </a:cxn>
                <a:cxn ang="T8">
                  <a:pos x="T4" y="T5"/>
                </a:cxn>
              </a:cxnLst>
              <a:rect l="T9" t="T10" r="T11" b="T12"/>
              <a:pathLst>
                <a:path w="33610" h="21600" fill="none" extrusionOk="0">
                  <a:moveTo>
                    <a:pt x="0" y="6309"/>
                  </a:moveTo>
                  <a:cubicBezTo>
                    <a:pt x="4049" y="2268"/>
                    <a:pt x="9535" y="-1"/>
                    <a:pt x="15256" y="0"/>
                  </a:cubicBezTo>
                  <a:cubicBezTo>
                    <a:pt x="22728" y="0"/>
                    <a:pt x="29669" y="3861"/>
                    <a:pt x="33609" y="10211"/>
                  </a:cubicBezTo>
                </a:path>
                <a:path w="33610" h="21600" stroke="0" extrusionOk="0">
                  <a:moveTo>
                    <a:pt x="0" y="6309"/>
                  </a:moveTo>
                  <a:cubicBezTo>
                    <a:pt x="4049" y="2268"/>
                    <a:pt x="9535" y="-1"/>
                    <a:pt x="15256" y="0"/>
                  </a:cubicBezTo>
                  <a:cubicBezTo>
                    <a:pt x="22728" y="0"/>
                    <a:pt x="29669" y="3861"/>
                    <a:pt x="33609" y="10211"/>
                  </a:cubicBezTo>
                  <a:lnTo>
                    <a:pt x="15256" y="21600"/>
                  </a:lnTo>
                  <a:close/>
                </a:path>
              </a:pathLst>
            </a:custGeom>
            <a:noFill/>
            <a:ln w="38100">
              <a:solidFill>
                <a:srgbClr val="333399"/>
              </a:solidFill>
              <a:round/>
              <a:headEnd/>
              <a:tailEnd/>
            </a:ln>
          </p:spPr>
          <p:txBody>
            <a:bodyPr wrap="none" anchor="ctr">
              <a:prstTxWarp prst="textNoShape">
                <a:avLst/>
              </a:prstTxWarp>
            </a:bodyPr>
            <a:lstStyle/>
            <a:p>
              <a:endParaRPr lang="en-US"/>
            </a:p>
          </p:txBody>
        </p:sp>
        <p:sp>
          <p:nvSpPr>
            <p:cNvPr id="25626" name="Text Box 16"/>
            <p:cNvSpPr txBox="1">
              <a:spLocks noChangeArrowheads="1"/>
            </p:cNvSpPr>
            <p:nvPr/>
          </p:nvSpPr>
          <p:spPr bwMode="auto">
            <a:xfrm>
              <a:off x="4444" y="1659"/>
              <a:ext cx="523"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400" i="1">
                  <a:ea typeface="Arial" charset="0"/>
                  <a:cs typeface="Arial" charset="0"/>
                </a:rPr>
                <a:t>ATC</a:t>
              </a:r>
            </a:p>
          </p:txBody>
        </p:sp>
      </p:grpSp>
      <p:sp>
        <p:nvSpPr>
          <p:cNvPr id="25607" name="Line 17"/>
          <p:cNvSpPr>
            <a:spLocks noChangeShapeType="1"/>
          </p:cNvSpPr>
          <p:nvPr/>
        </p:nvSpPr>
        <p:spPr bwMode="auto">
          <a:xfrm>
            <a:off x="4991100" y="3273425"/>
            <a:ext cx="2755900" cy="1420813"/>
          </a:xfrm>
          <a:prstGeom prst="line">
            <a:avLst/>
          </a:prstGeom>
          <a:noFill/>
          <a:ln w="38100">
            <a:solidFill>
              <a:srgbClr val="333399"/>
            </a:solidFill>
            <a:round/>
            <a:headEnd/>
            <a:tailEnd/>
          </a:ln>
        </p:spPr>
        <p:txBody>
          <a:bodyPr>
            <a:prstTxWarp prst="textNoShape">
              <a:avLst/>
            </a:prstTxWarp>
          </a:bodyPr>
          <a:lstStyle/>
          <a:p>
            <a:endParaRPr lang="en-US"/>
          </a:p>
        </p:txBody>
      </p:sp>
      <p:sp>
        <p:nvSpPr>
          <p:cNvPr id="25608" name="Text Box 18"/>
          <p:cNvSpPr txBox="1">
            <a:spLocks noChangeArrowheads="1"/>
          </p:cNvSpPr>
          <p:nvPr/>
        </p:nvSpPr>
        <p:spPr bwMode="auto">
          <a:xfrm>
            <a:off x="7662863" y="4581525"/>
            <a:ext cx="434975" cy="365125"/>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400" i="1">
                <a:ea typeface="Arial" charset="0"/>
                <a:cs typeface="Arial" charset="0"/>
              </a:rPr>
              <a:t>D</a:t>
            </a:r>
          </a:p>
        </p:txBody>
      </p:sp>
      <p:sp>
        <p:nvSpPr>
          <p:cNvPr id="25609" name="Line 19"/>
          <p:cNvSpPr>
            <a:spLocks noChangeShapeType="1"/>
          </p:cNvSpPr>
          <p:nvPr/>
        </p:nvSpPr>
        <p:spPr bwMode="auto">
          <a:xfrm>
            <a:off x="4954588" y="3640138"/>
            <a:ext cx="1450975" cy="1539875"/>
          </a:xfrm>
          <a:prstGeom prst="line">
            <a:avLst/>
          </a:prstGeom>
          <a:noFill/>
          <a:ln w="38100">
            <a:solidFill>
              <a:srgbClr val="CC0000"/>
            </a:solidFill>
            <a:round/>
            <a:headEnd/>
            <a:tailEnd/>
          </a:ln>
        </p:spPr>
        <p:txBody>
          <a:bodyPr>
            <a:prstTxWarp prst="textNoShape">
              <a:avLst/>
            </a:prstTxWarp>
          </a:bodyPr>
          <a:lstStyle/>
          <a:p>
            <a:endParaRPr lang="en-US"/>
          </a:p>
        </p:txBody>
      </p:sp>
      <p:sp>
        <p:nvSpPr>
          <p:cNvPr id="25610" name="Text Box 20"/>
          <p:cNvSpPr txBox="1">
            <a:spLocks noChangeArrowheads="1"/>
          </p:cNvSpPr>
          <p:nvPr/>
        </p:nvSpPr>
        <p:spPr bwMode="auto">
          <a:xfrm>
            <a:off x="6350000" y="5013325"/>
            <a:ext cx="593725" cy="365125"/>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400" i="1">
                <a:ea typeface="Arial" charset="0"/>
                <a:cs typeface="Arial" charset="0"/>
              </a:rPr>
              <a:t>MR</a:t>
            </a:r>
          </a:p>
        </p:txBody>
      </p:sp>
      <p:sp>
        <p:nvSpPr>
          <p:cNvPr id="25611" name="Text Box 21"/>
          <p:cNvSpPr txBox="1">
            <a:spLocks noChangeArrowheads="1"/>
          </p:cNvSpPr>
          <p:nvPr/>
        </p:nvSpPr>
        <p:spPr bwMode="auto">
          <a:xfrm>
            <a:off x="5686425" y="5529263"/>
            <a:ext cx="517525" cy="457200"/>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400" b="1" i="1">
                <a:ea typeface="Arial" charset="0"/>
                <a:cs typeface="Arial" charset="0"/>
              </a:rPr>
              <a:t>Q</a:t>
            </a:r>
          </a:p>
        </p:txBody>
      </p:sp>
      <p:grpSp>
        <p:nvGrpSpPr>
          <p:cNvPr id="25612" name="Group 24"/>
          <p:cNvGrpSpPr>
            <a:grpSpLocks/>
          </p:cNvGrpSpPr>
          <p:nvPr/>
        </p:nvGrpSpPr>
        <p:grpSpPr bwMode="auto">
          <a:xfrm>
            <a:off x="3109913" y="1430338"/>
            <a:ext cx="4600575" cy="3687762"/>
            <a:chOff x="1591" y="691"/>
            <a:chExt cx="2898" cy="2323"/>
          </a:xfrm>
        </p:grpSpPr>
        <p:sp>
          <p:nvSpPr>
            <p:cNvPr id="25623" name="Text Box 25"/>
            <p:cNvSpPr txBox="1">
              <a:spLocks noChangeArrowheads="1"/>
            </p:cNvSpPr>
            <p:nvPr/>
          </p:nvSpPr>
          <p:spPr bwMode="auto">
            <a:xfrm>
              <a:off x="4118" y="1342"/>
              <a:ext cx="371"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400" i="1">
                  <a:ea typeface="Arial" charset="0"/>
                  <a:cs typeface="Arial" charset="0"/>
                </a:rPr>
                <a:t>MC</a:t>
              </a:r>
            </a:p>
          </p:txBody>
        </p:sp>
        <p:sp>
          <p:nvSpPr>
            <p:cNvPr id="25624" name="Arc 26"/>
            <p:cNvSpPr>
              <a:spLocks/>
            </p:cNvSpPr>
            <p:nvPr/>
          </p:nvSpPr>
          <p:spPr bwMode="auto">
            <a:xfrm flipV="1">
              <a:off x="1591" y="691"/>
              <a:ext cx="2653" cy="2323"/>
            </a:xfrm>
            <a:custGeom>
              <a:avLst/>
              <a:gdLst>
                <a:gd name="T0" fmla="*/ 0 w 20469"/>
                <a:gd name="T1" fmla="*/ 0 h 18502"/>
                <a:gd name="T2" fmla="*/ 0 w 20469"/>
                <a:gd name="T3" fmla="*/ 0 h 18502"/>
                <a:gd name="T4" fmla="*/ 0 w 20469"/>
                <a:gd name="T5" fmla="*/ 0 h 18502"/>
                <a:gd name="T6" fmla="*/ 0 60000 65536"/>
                <a:gd name="T7" fmla="*/ 0 60000 65536"/>
                <a:gd name="T8" fmla="*/ 0 60000 65536"/>
                <a:gd name="T9" fmla="*/ 0 w 20469"/>
                <a:gd name="T10" fmla="*/ 0 h 18502"/>
                <a:gd name="T11" fmla="*/ 20469 w 20469"/>
                <a:gd name="T12" fmla="*/ 18502 h 18502"/>
              </a:gdLst>
              <a:ahLst/>
              <a:cxnLst>
                <a:cxn ang="T6">
                  <a:pos x="T0" y="T1"/>
                </a:cxn>
                <a:cxn ang="T7">
                  <a:pos x="T2" y="T3"/>
                </a:cxn>
                <a:cxn ang="T8">
                  <a:pos x="T4" y="T5"/>
                </a:cxn>
              </a:cxnLst>
              <a:rect l="T9" t="T10" r="T11" b="T12"/>
              <a:pathLst>
                <a:path w="20469" h="18502" fill="none" extrusionOk="0">
                  <a:moveTo>
                    <a:pt x="11146" y="-1"/>
                  </a:moveTo>
                  <a:cubicBezTo>
                    <a:pt x="15530" y="2641"/>
                    <a:pt x="18834" y="6753"/>
                    <a:pt x="20468" y="11604"/>
                  </a:cubicBezTo>
                </a:path>
                <a:path w="20469" h="18502" stroke="0" extrusionOk="0">
                  <a:moveTo>
                    <a:pt x="11146" y="-1"/>
                  </a:moveTo>
                  <a:cubicBezTo>
                    <a:pt x="15530" y="2641"/>
                    <a:pt x="18834" y="6753"/>
                    <a:pt x="20468" y="11604"/>
                  </a:cubicBezTo>
                  <a:lnTo>
                    <a:pt x="0" y="18502"/>
                  </a:lnTo>
                  <a:close/>
                </a:path>
              </a:pathLst>
            </a:custGeom>
            <a:noFill/>
            <a:ln w="38100">
              <a:solidFill>
                <a:srgbClr val="CC0000"/>
              </a:solidFill>
              <a:round/>
              <a:headEnd/>
              <a:tailEnd/>
            </a:ln>
          </p:spPr>
          <p:txBody>
            <a:bodyPr wrap="none" anchor="ctr">
              <a:prstTxWarp prst="textNoShape">
                <a:avLst/>
              </a:prstTxWarp>
            </a:bodyPr>
            <a:lstStyle/>
            <a:p>
              <a:endParaRPr lang="en-US"/>
            </a:p>
          </p:txBody>
        </p:sp>
      </p:grpSp>
      <p:sp>
        <p:nvSpPr>
          <p:cNvPr id="25613" name="Oval 27"/>
          <p:cNvSpPr>
            <a:spLocks noChangeAspect="1" noChangeArrowheads="1"/>
          </p:cNvSpPr>
          <p:nvPr/>
        </p:nvSpPr>
        <p:spPr bwMode="auto">
          <a:xfrm>
            <a:off x="5911850" y="4664075"/>
            <a:ext cx="119063" cy="117475"/>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a:ea typeface="Arial" charset="0"/>
              <a:cs typeface="Arial" charset="0"/>
            </a:endParaRPr>
          </a:p>
        </p:txBody>
      </p:sp>
      <p:sp>
        <p:nvSpPr>
          <p:cNvPr id="25614" name="Oval 28"/>
          <p:cNvSpPr>
            <a:spLocks noChangeAspect="1" noChangeArrowheads="1"/>
          </p:cNvSpPr>
          <p:nvPr/>
        </p:nvSpPr>
        <p:spPr bwMode="auto">
          <a:xfrm>
            <a:off x="5910263" y="3708400"/>
            <a:ext cx="119062" cy="117475"/>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a:ea typeface="Arial" charset="0"/>
              <a:cs typeface="Arial" charset="0"/>
            </a:endParaRPr>
          </a:p>
        </p:txBody>
      </p:sp>
      <p:sp>
        <p:nvSpPr>
          <p:cNvPr id="25615" name="Rectangle 29"/>
          <p:cNvSpPr>
            <a:spLocks noChangeArrowheads="1"/>
          </p:cNvSpPr>
          <p:nvPr/>
        </p:nvSpPr>
        <p:spPr bwMode="auto">
          <a:xfrm>
            <a:off x="4059238" y="4868863"/>
            <a:ext cx="565150" cy="365125"/>
          </a:xfrm>
          <a:prstGeom prst="rect">
            <a:avLst/>
          </a:prstGeom>
          <a:noFill/>
          <a:ln w="9525">
            <a:noFill/>
            <a:miter lim="800000"/>
            <a:headEnd/>
            <a:tailEnd/>
          </a:ln>
        </p:spPr>
        <p:txBody>
          <a:bodyPr lIns="0" tIns="0" rIns="0" bIns="0">
            <a:prstTxWarp prst="textNoShape">
              <a:avLst/>
            </a:prstTxWarp>
            <a:spAutoFit/>
          </a:bodyPr>
          <a:lstStyle/>
          <a:p>
            <a:pPr algn="r"/>
            <a:r>
              <a:rPr lang="en-US" sz="2400" i="1">
                <a:ea typeface="Arial" charset="0"/>
                <a:cs typeface="Arial" charset="0"/>
              </a:rPr>
              <a:t>MC</a:t>
            </a:r>
          </a:p>
        </p:txBody>
      </p:sp>
      <p:sp>
        <p:nvSpPr>
          <p:cNvPr id="25616" name="Rectangle 30"/>
          <p:cNvSpPr>
            <a:spLocks noChangeArrowheads="1"/>
          </p:cNvSpPr>
          <p:nvPr/>
        </p:nvSpPr>
        <p:spPr bwMode="auto">
          <a:xfrm>
            <a:off x="3281363" y="3468688"/>
            <a:ext cx="1208087" cy="365125"/>
          </a:xfrm>
          <a:prstGeom prst="rect">
            <a:avLst/>
          </a:prstGeom>
          <a:noFill/>
          <a:ln w="9525">
            <a:noFill/>
            <a:miter lim="800000"/>
            <a:headEnd/>
            <a:tailEnd/>
          </a:ln>
        </p:spPr>
        <p:txBody>
          <a:bodyPr lIns="0" tIns="0" rIns="0" bIns="0">
            <a:prstTxWarp prst="textNoShape">
              <a:avLst/>
            </a:prstTxWarp>
            <a:spAutoFit/>
          </a:bodyPr>
          <a:lstStyle/>
          <a:p>
            <a:pPr algn="r"/>
            <a:r>
              <a:rPr lang="en-US" sz="2400" i="1">
                <a:ea typeface="Arial" charset="0"/>
                <a:cs typeface="Arial" charset="0"/>
              </a:rPr>
              <a:t>P = ATC</a:t>
            </a:r>
          </a:p>
        </p:txBody>
      </p:sp>
      <p:sp>
        <p:nvSpPr>
          <p:cNvPr id="25617" name="Line 33"/>
          <p:cNvSpPr>
            <a:spLocks noChangeShapeType="1"/>
          </p:cNvSpPr>
          <p:nvPr/>
        </p:nvSpPr>
        <p:spPr bwMode="auto">
          <a:xfrm>
            <a:off x="4511675" y="3665538"/>
            <a:ext cx="238125" cy="104775"/>
          </a:xfrm>
          <a:prstGeom prst="line">
            <a:avLst/>
          </a:prstGeom>
          <a:noFill/>
          <a:ln w="9525">
            <a:solidFill>
              <a:schemeClr val="tx1"/>
            </a:solidFill>
            <a:round/>
            <a:headEnd/>
            <a:tailEnd/>
          </a:ln>
        </p:spPr>
        <p:txBody>
          <a:bodyPr>
            <a:prstTxWarp prst="textNoShape">
              <a:avLst/>
            </a:prstTxWarp>
          </a:bodyPr>
          <a:lstStyle/>
          <a:p>
            <a:endParaRPr lang="en-US"/>
          </a:p>
        </p:txBody>
      </p:sp>
      <p:sp>
        <p:nvSpPr>
          <p:cNvPr id="25618" name="Line 34"/>
          <p:cNvSpPr>
            <a:spLocks noChangeShapeType="1"/>
          </p:cNvSpPr>
          <p:nvPr/>
        </p:nvSpPr>
        <p:spPr bwMode="auto">
          <a:xfrm flipH="1">
            <a:off x="4597400" y="4733925"/>
            <a:ext cx="160338" cy="193675"/>
          </a:xfrm>
          <a:prstGeom prst="line">
            <a:avLst/>
          </a:prstGeom>
          <a:noFill/>
          <a:ln w="9525">
            <a:solidFill>
              <a:schemeClr val="tx1"/>
            </a:solidFill>
            <a:round/>
            <a:headEnd/>
            <a:tailEnd/>
          </a:ln>
        </p:spPr>
        <p:txBody>
          <a:bodyPr>
            <a:prstTxWarp prst="textNoShape">
              <a:avLst/>
            </a:prstTxWarp>
          </a:bodyPr>
          <a:lstStyle/>
          <a:p>
            <a:endParaRPr lang="en-US"/>
          </a:p>
        </p:txBody>
      </p:sp>
      <p:grpSp>
        <p:nvGrpSpPr>
          <p:cNvPr id="7" name="Group 36"/>
          <p:cNvGrpSpPr>
            <a:grpSpLocks/>
          </p:cNvGrpSpPr>
          <p:nvPr/>
        </p:nvGrpSpPr>
        <p:grpSpPr bwMode="auto">
          <a:xfrm>
            <a:off x="3284538" y="3789363"/>
            <a:ext cx="1423987" cy="936625"/>
            <a:chOff x="2069" y="2387"/>
            <a:chExt cx="897" cy="590"/>
          </a:xfrm>
        </p:grpSpPr>
        <p:sp>
          <p:nvSpPr>
            <p:cNvPr id="25621" name="AutoShape 32"/>
            <p:cNvSpPr>
              <a:spLocks/>
            </p:cNvSpPr>
            <p:nvPr/>
          </p:nvSpPr>
          <p:spPr bwMode="auto">
            <a:xfrm>
              <a:off x="2849" y="2387"/>
              <a:ext cx="117" cy="590"/>
            </a:xfrm>
            <a:prstGeom prst="leftBrace">
              <a:avLst>
                <a:gd name="adj1" fmla="val 42023"/>
                <a:gd name="adj2" fmla="val 50000"/>
              </a:avLst>
            </a:prstGeom>
            <a:noFill/>
            <a:ln w="19050">
              <a:solidFill>
                <a:srgbClr val="00CC66"/>
              </a:solidFill>
              <a:round/>
              <a:headEnd/>
              <a:tailEnd/>
            </a:ln>
          </p:spPr>
          <p:txBody>
            <a:bodyPr wrap="none" anchor="ctr">
              <a:prstTxWarp prst="textNoShape">
                <a:avLst/>
              </a:prstTxWarp>
            </a:bodyPr>
            <a:lstStyle/>
            <a:p>
              <a:endParaRPr lang="en-US">
                <a:ea typeface="Arial" charset="0"/>
                <a:cs typeface="Arial" charset="0"/>
              </a:endParaRPr>
            </a:p>
          </p:txBody>
        </p:sp>
        <p:sp>
          <p:nvSpPr>
            <p:cNvPr id="25622" name="Rectangle 35"/>
            <p:cNvSpPr>
              <a:spLocks noChangeArrowheads="1"/>
            </p:cNvSpPr>
            <p:nvPr/>
          </p:nvSpPr>
          <p:spPr bwMode="auto">
            <a:xfrm>
              <a:off x="2069" y="2538"/>
              <a:ext cx="761" cy="288"/>
            </a:xfrm>
            <a:prstGeom prst="rect">
              <a:avLst/>
            </a:prstGeom>
            <a:solidFill>
              <a:srgbClr val="CCFFCC"/>
            </a:solidFill>
            <a:ln w="9525">
              <a:noFill/>
              <a:miter lim="800000"/>
              <a:headEnd/>
              <a:tailEnd/>
            </a:ln>
          </p:spPr>
          <p:txBody>
            <a:bodyPr>
              <a:prstTxWarp prst="textNoShape">
                <a:avLst/>
              </a:prstTxWarp>
              <a:spAutoFit/>
            </a:bodyPr>
            <a:lstStyle/>
            <a:p>
              <a:pPr algn="ctr"/>
              <a:r>
                <a:rPr lang="en-US" sz="2400">
                  <a:ea typeface="Arial" charset="0"/>
                  <a:cs typeface="Arial" charset="0"/>
                </a:rPr>
                <a:t>markup</a:t>
              </a:r>
            </a:p>
          </p:txBody>
        </p:sp>
      </p:grpSp>
      <p:sp>
        <p:nvSpPr>
          <p:cNvPr id="2562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8007">
                                            <p:txEl>
                                              <p:pRg st="0" end="0"/>
                                            </p:txEl>
                                          </p:spTgt>
                                        </p:tgtEl>
                                        <p:attrNameLst>
                                          <p:attrName>style.visibility</p:attrName>
                                        </p:attrNameLst>
                                      </p:cBhvr>
                                      <p:to>
                                        <p:strVal val="visible"/>
                                      </p:to>
                                    </p:set>
                                    <p:animEffect transition="in" filter="wipe(left)">
                                      <p:cBhvr>
                                        <p:cTn id="7" dur="500"/>
                                        <p:tgtEl>
                                          <p:spTgt spid="1280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8007">
                                            <p:txEl>
                                              <p:pRg st="1" end="1"/>
                                            </p:txEl>
                                          </p:spTgt>
                                        </p:tgtEl>
                                        <p:attrNameLst>
                                          <p:attrName>style.visibility</p:attrName>
                                        </p:attrNameLst>
                                      </p:cBhvr>
                                      <p:to>
                                        <p:strVal val="visible"/>
                                      </p:to>
                                    </p:set>
                                    <p:animEffect transition="in" filter="wipe(left)">
                                      <p:cBhvr>
                                        <p:cTn id="12" dur="500"/>
                                        <p:tgtEl>
                                          <p:spTgt spid="128007">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7" grpId="0" uiExpand="1" build="p" bldLvl="5"/>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idx="4294967295"/>
          </p:nvPr>
        </p:nvSpPr>
        <p:spPr>
          <a:xfrm>
            <a:off x="457200" y="352425"/>
            <a:ext cx="8229600" cy="649288"/>
          </a:xfrm>
        </p:spPr>
        <p:txBody>
          <a:bodyPr rtlCol="0">
            <a:normAutofit fontScale="90000"/>
          </a:bodyPr>
          <a:lstStyle/>
          <a:p>
            <a:pPr fontAlgn="auto">
              <a:lnSpc>
                <a:spcPct val="110000"/>
              </a:lnSpc>
              <a:spcAft>
                <a:spcPts val="0"/>
              </a:spcAft>
              <a:defRPr/>
            </a:pPr>
            <a:r>
              <a:rPr lang="en-US" dirty="0" smtClean="0"/>
              <a:t>Why Monopolistic Competition Is </a:t>
            </a:r>
            <a:br>
              <a:rPr lang="en-US" dirty="0" smtClean="0"/>
            </a:br>
            <a:r>
              <a:rPr lang="en-US" dirty="0" smtClean="0"/>
              <a:t>Less Efficient than Perfect Competition</a:t>
            </a:r>
          </a:p>
        </p:txBody>
      </p:sp>
      <p:sp>
        <p:nvSpPr>
          <p:cNvPr id="14341" name="Rectangle 3"/>
          <p:cNvSpPr>
            <a:spLocks noGrp="1" noChangeArrowheads="1"/>
          </p:cNvSpPr>
          <p:nvPr>
            <p:ph type="body" idx="4294967295"/>
          </p:nvPr>
        </p:nvSpPr>
        <p:spPr>
          <a:xfrm>
            <a:off x="457200" y="1312863"/>
            <a:ext cx="8229600" cy="4957762"/>
          </a:xfrm>
        </p:spPr>
        <p:txBody>
          <a:bodyPr/>
          <a:lstStyle/>
          <a:p>
            <a:pPr marL="401638" indent="-401638">
              <a:buFont typeface="Wingdings" charset="2"/>
              <a:buNone/>
            </a:pPr>
            <a:r>
              <a:rPr lang="en-US" b="1" smtClean="0">
                <a:solidFill>
                  <a:srgbClr val="996633"/>
                </a:solidFill>
                <a:latin typeface="Arial" charset="0"/>
              </a:rPr>
              <a:t>1.</a:t>
            </a:r>
            <a:r>
              <a:rPr lang="en-US" b="1" smtClean="0">
                <a:latin typeface="Arial" charset="0"/>
              </a:rPr>
              <a:t>	</a:t>
            </a:r>
            <a:r>
              <a:rPr lang="en-US" b="1" i="1" smtClean="0">
                <a:latin typeface="Arial" charset="0"/>
              </a:rPr>
              <a:t>Excess capacity</a:t>
            </a:r>
          </a:p>
          <a:p>
            <a:pPr marL="801688" lvl="1">
              <a:spcBef>
                <a:spcPct val="25000"/>
              </a:spcBef>
            </a:pPr>
            <a:r>
              <a:rPr lang="en-US" smtClean="0">
                <a:latin typeface="Arial" charset="0"/>
              </a:rPr>
              <a:t>The monopolistic competitor operates on the downward-sloping part of its </a:t>
            </a:r>
            <a:r>
              <a:rPr lang="en-US" i="1" smtClean="0">
                <a:latin typeface="Arial" charset="0"/>
              </a:rPr>
              <a:t>ATC</a:t>
            </a:r>
            <a:r>
              <a:rPr lang="en-US" smtClean="0">
                <a:latin typeface="Arial" charset="0"/>
              </a:rPr>
              <a:t> curve,  </a:t>
            </a:r>
            <a:br>
              <a:rPr lang="en-US" smtClean="0">
                <a:latin typeface="Arial" charset="0"/>
              </a:rPr>
            </a:br>
            <a:r>
              <a:rPr lang="en-US" smtClean="0">
                <a:latin typeface="Arial" charset="0"/>
              </a:rPr>
              <a:t>produces less than the cost-minimizing output. </a:t>
            </a:r>
          </a:p>
          <a:p>
            <a:pPr marL="801688" lvl="1">
              <a:spcBef>
                <a:spcPct val="25000"/>
              </a:spcBef>
            </a:pPr>
            <a:r>
              <a:rPr lang="en-US" smtClean="0">
                <a:latin typeface="Arial" charset="0"/>
              </a:rPr>
              <a:t>Under perfect competition, firms produce the quantity that minimizes </a:t>
            </a:r>
            <a:r>
              <a:rPr lang="en-US" i="1" smtClean="0">
                <a:latin typeface="Arial" charset="0"/>
              </a:rPr>
              <a:t>ATC</a:t>
            </a:r>
            <a:r>
              <a:rPr lang="en-US" smtClean="0">
                <a:latin typeface="Arial" charset="0"/>
              </a:rPr>
              <a:t>.  </a:t>
            </a:r>
          </a:p>
          <a:p>
            <a:pPr marL="401638" indent="-401638">
              <a:spcBef>
                <a:spcPct val="55000"/>
              </a:spcBef>
              <a:buFont typeface="Wingdings" charset="2"/>
              <a:buNone/>
            </a:pPr>
            <a:r>
              <a:rPr lang="en-US" b="1" smtClean="0">
                <a:solidFill>
                  <a:srgbClr val="996633"/>
                </a:solidFill>
                <a:latin typeface="Arial" charset="0"/>
              </a:rPr>
              <a:t>2.</a:t>
            </a:r>
            <a:r>
              <a:rPr lang="en-US" b="1" smtClean="0">
                <a:latin typeface="Arial" charset="0"/>
              </a:rPr>
              <a:t>	</a:t>
            </a:r>
            <a:r>
              <a:rPr lang="en-US" b="1" i="1" smtClean="0">
                <a:latin typeface="Arial" charset="0"/>
              </a:rPr>
              <a:t>Markup over marginal cost</a:t>
            </a:r>
          </a:p>
          <a:p>
            <a:pPr marL="801688" lvl="1">
              <a:spcBef>
                <a:spcPct val="25000"/>
              </a:spcBef>
            </a:pPr>
            <a:r>
              <a:rPr lang="en-US" smtClean="0">
                <a:latin typeface="Arial" charset="0"/>
              </a:rPr>
              <a:t>Under monopolistic competition, </a:t>
            </a:r>
            <a:r>
              <a:rPr lang="en-US" i="1" smtClean="0">
                <a:latin typeface="Arial" charset="0"/>
              </a:rPr>
              <a:t>P</a:t>
            </a:r>
            <a:r>
              <a:rPr lang="en-US" smtClean="0">
                <a:latin typeface="Arial" charset="0"/>
              </a:rPr>
              <a:t> &gt; </a:t>
            </a:r>
            <a:r>
              <a:rPr lang="en-US" i="1" smtClean="0">
                <a:latin typeface="Arial" charset="0"/>
              </a:rPr>
              <a:t>MC</a:t>
            </a:r>
            <a:r>
              <a:rPr lang="en-US" smtClean="0">
                <a:latin typeface="Arial" charset="0"/>
              </a:rPr>
              <a:t>. </a:t>
            </a:r>
          </a:p>
          <a:p>
            <a:pPr marL="801688" lvl="1">
              <a:spcBef>
                <a:spcPct val="25000"/>
              </a:spcBef>
            </a:pPr>
            <a:r>
              <a:rPr lang="en-US" smtClean="0">
                <a:latin typeface="Arial" charset="0"/>
              </a:rPr>
              <a:t>Under perfect competition, </a:t>
            </a:r>
            <a:r>
              <a:rPr lang="en-US" i="1" smtClean="0">
                <a:latin typeface="Arial" charset="0"/>
              </a:rPr>
              <a:t>P</a:t>
            </a:r>
            <a:r>
              <a:rPr lang="en-US" smtClean="0">
                <a:latin typeface="Arial" charset="0"/>
              </a:rPr>
              <a:t> = </a:t>
            </a:r>
            <a:r>
              <a:rPr lang="en-US" i="1" smtClean="0">
                <a:latin typeface="Arial" charset="0"/>
              </a:rPr>
              <a:t>MC</a:t>
            </a:r>
            <a:r>
              <a:rPr lang="en-US" smtClean="0">
                <a:latin typeface="Arial" charset="0"/>
              </a:rPr>
              <a:t>. </a:t>
            </a:r>
          </a:p>
        </p:txBody>
      </p:sp>
      <p:sp>
        <p:nvSpPr>
          <p:cNvPr id="2765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animEffect transition="in" filter="wipe(left)">
                                      <p:cBhvr>
                                        <p:cTn id="7" dur="500"/>
                                        <p:tgtEl>
                                          <p:spTgt spid="143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41">
                                            <p:txEl>
                                              <p:pRg st="1" end="1"/>
                                            </p:txEl>
                                          </p:spTgt>
                                        </p:tgtEl>
                                        <p:attrNameLst>
                                          <p:attrName>style.visibility</p:attrName>
                                        </p:attrNameLst>
                                      </p:cBhvr>
                                      <p:to>
                                        <p:strVal val="visible"/>
                                      </p:to>
                                    </p:set>
                                    <p:animEffect transition="in" filter="wipe(left)">
                                      <p:cBhvr>
                                        <p:cTn id="12" dur="500"/>
                                        <p:tgtEl>
                                          <p:spTgt spid="1434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41">
                                            <p:txEl>
                                              <p:pRg st="2" end="2"/>
                                            </p:txEl>
                                          </p:spTgt>
                                        </p:tgtEl>
                                        <p:attrNameLst>
                                          <p:attrName>style.visibility</p:attrName>
                                        </p:attrNameLst>
                                      </p:cBhvr>
                                      <p:to>
                                        <p:strVal val="visible"/>
                                      </p:to>
                                    </p:set>
                                    <p:animEffect transition="in" filter="wipe(left)">
                                      <p:cBhvr>
                                        <p:cTn id="17" dur="500"/>
                                        <p:tgtEl>
                                          <p:spTgt spid="1434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341">
                                            <p:txEl>
                                              <p:pRg st="3" end="3"/>
                                            </p:txEl>
                                          </p:spTgt>
                                        </p:tgtEl>
                                        <p:attrNameLst>
                                          <p:attrName>style.visibility</p:attrName>
                                        </p:attrNameLst>
                                      </p:cBhvr>
                                      <p:to>
                                        <p:strVal val="visible"/>
                                      </p:to>
                                    </p:set>
                                    <p:animEffect transition="in" filter="wipe(left)">
                                      <p:cBhvr>
                                        <p:cTn id="22" dur="500"/>
                                        <p:tgtEl>
                                          <p:spTgt spid="1434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341">
                                            <p:txEl>
                                              <p:pRg st="4" end="4"/>
                                            </p:txEl>
                                          </p:spTgt>
                                        </p:tgtEl>
                                        <p:attrNameLst>
                                          <p:attrName>style.visibility</p:attrName>
                                        </p:attrNameLst>
                                      </p:cBhvr>
                                      <p:to>
                                        <p:strVal val="visible"/>
                                      </p:to>
                                    </p:set>
                                    <p:animEffect transition="in" filter="wipe(left)">
                                      <p:cBhvr>
                                        <p:cTn id="27" dur="500"/>
                                        <p:tgtEl>
                                          <p:spTgt spid="1434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341">
                                            <p:txEl>
                                              <p:pRg st="5" end="5"/>
                                            </p:txEl>
                                          </p:spTgt>
                                        </p:tgtEl>
                                        <p:attrNameLst>
                                          <p:attrName>style.visibility</p:attrName>
                                        </p:attrNameLst>
                                      </p:cBhvr>
                                      <p:to>
                                        <p:strVal val="visible"/>
                                      </p:to>
                                    </p:set>
                                    <p:animEffect transition="in" filter="wipe(left)">
                                      <p:cBhvr>
                                        <p:cTn id="32" dur="500"/>
                                        <p:tgtEl>
                                          <p:spTgt spid="1434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build="p" bldLvl="4"/>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US" sz="3200" smtClean="0">
                <a:latin typeface="Tahoma" charset="0"/>
                <a:ea typeface="Tahoma" charset="0"/>
                <a:cs typeface="Tahoma" charset="0"/>
              </a:rPr>
              <a:t>Monopolistic Competition and Welfare</a:t>
            </a:r>
          </a:p>
        </p:txBody>
      </p:sp>
      <p:sp>
        <p:nvSpPr>
          <p:cNvPr id="15365" name="Rectangle 3"/>
          <p:cNvSpPr>
            <a:spLocks noGrp="1" noChangeArrowheads="1"/>
          </p:cNvSpPr>
          <p:nvPr>
            <p:ph idx="1"/>
          </p:nvPr>
        </p:nvSpPr>
        <p:spPr>
          <a:xfrm>
            <a:off x="457200" y="1219200"/>
            <a:ext cx="8229600" cy="4979988"/>
          </a:xfrm>
        </p:spPr>
        <p:txBody>
          <a:bodyPr/>
          <a:lstStyle/>
          <a:p>
            <a:pPr>
              <a:buFont typeface="Wingdings" charset="2"/>
              <a:buChar char="§"/>
            </a:pPr>
            <a:r>
              <a:rPr lang="en-US" sz="2700" smtClean="0">
                <a:latin typeface="Arial" charset="0"/>
                <a:cs typeface="ＭＳ Ｐゴシック" charset="-128"/>
              </a:rPr>
              <a:t>Monopolistically competitive markets do not </a:t>
            </a:r>
            <a:br>
              <a:rPr lang="en-US" sz="2700" smtClean="0">
                <a:latin typeface="Arial" charset="0"/>
                <a:cs typeface="ＭＳ Ｐゴシック" charset="-128"/>
              </a:rPr>
            </a:br>
            <a:r>
              <a:rPr lang="en-US" sz="2700" smtClean="0">
                <a:latin typeface="Arial" charset="0"/>
                <a:cs typeface="ＭＳ Ｐゴシック" charset="-128"/>
              </a:rPr>
              <a:t>have all the desirable welfare properties of perfectly competitive markets.  </a:t>
            </a:r>
          </a:p>
          <a:p>
            <a:pPr>
              <a:buFont typeface="Wingdings" charset="2"/>
              <a:buChar char="§"/>
            </a:pPr>
            <a:r>
              <a:rPr lang="en-US" sz="2700" smtClean="0">
                <a:latin typeface="Arial" charset="0"/>
                <a:cs typeface="ＭＳ Ｐゴシック" charset="-128"/>
              </a:rPr>
              <a:t>Because </a:t>
            </a:r>
            <a:r>
              <a:rPr lang="en-US" sz="2700" i="1" smtClean="0">
                <a:latin typeface="Arial" charset="0"/>
                <a:cs typeface="ＭＳ Ｐゴシック" charset="-128"/>
              </a:rPr>
              <a:t>P</a:t>
            </a:r>
            <a:r>
              <a:rPr lang="en-US" sz="2700" smtClean="0">
                <a:latin typeface="Arial" charset="0"/>
                <a:cs typeface="ＭＳ Ｐゴシック" charset="-128"/>
              </a:rPr>
              <a:t> &gt; </a:t>
            </a:r>
            <a:r>
              <a:rPr lang="en-US" sz="2700" i="1" smtClean="0">
                <a:latin typeface="Arial" charset="0"/>
                <a:cs typeface="ＭＳ Ｐゴシック" charset="-128"/>
              </a:rPr>
              <a:t>MC</a:t>
            </a:r>
            <a:r>
              <a:rPr lang="en-US" sz="2700" smtClean="0">
                <a:latin typeface="Arial" charset="0"/>
                <a:cs typeface="ＭＳ Ｐゴシック" charset="-128"/>
              </a:rPr>
              <a:t>, the market quantity is below </a:t>
            </a:r>
            <a:br>
              <a:rPr lang="en-US" sz="2700" smtClean="0">
                <a:latin typeface="Arial" charset="0"/>
                <a:cs typeface="ＭＳ Ｐゴシック" charset="-128"/>
              </a:rPr>
            </a:br>
            <a:r>
              <a:rPr lang="en-US" sz="2700" smtClean="0">
                <a:latin typeface="Arial" charset="0"/>
                <a:cs typeface="ＭＳ Ｐゴシック" charset="-128"/>
              </a:rPr>
              <a:t>the socially efficient quantity. </a:t>
            </a:r>
          </a:p>
          <a:p>
            <a:pPr>
              <a:buFont typeface="Wingdings" charset="2"/>
              <a:buChar char="§"/>
            </a:pPr>
            <a:r>
              <a:rPr lang="en-US" sz="2700" smtClean="0">
                <a:latin typeface="Arial" charset="0"/>
                <a:cs typeface="ＭＳ Ｐゴシック" charset="-128"/>
              </a:rPr>
              <a:t>Yet, not easy for policymakers to fix this problem:  Firms earn zero profits, so cannot require them </a:t>
            </a:r>
            <a:br>
              <a:rPr lang="en-US" sz="2700" smtClean="0">
                <a:latin typeface="Arial" charset="0"/>
                <a:cs typeface="ＭＳ Ｐゴシック" charset="-128"/>
              </a:rPr>
            </a:br>
            <a:r>
              <a:rPr lang="en-US" sz="2700" smtClean="0">
                <a:latin typeface="Arial" charset="0"/>
                <a:cs typeface="ＭＳ Ｐゴシック" charset="-128"/>
              </a:rPr>
              <a:t>to reduce prices. </a:t>
            </a:r>
          </a:p>
        </p:txBody>
      </p:sp>
      <p:sp>
        <p:nvSpPr>
          <p:cNvPr id="2969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Effect transition="in" filter="wipe(left)">
                                      <p:cBhvr>
                                        <p:cTn id="7" dur="500"/>
                                        <p:tgtEl>
                                          <p:spTgt spid="153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5">
                                            <p:txEl>
                                              <p:pRg st="1" end="1"/>
                                            </p:txEl>
                                          </p:spTgt>
                                        </p:tgtEl>
                                        <p:attrNameLst>
                                          <p:attrName>style.visibility</p:attrName>
                                        </p:attrNameLst>
                                      </p:cBhvr>
                                      <p:to>
                                        <p:strVal val="visible"/>
                                      </p:to>
                                    </p:set>
                                    <p:animEffect transition="in" filter="wipe(left)">
                                      <p:cBhvr>
                                        <p:cTn id="12" dur="500"/>
                                        <p:tgtEl>
                                          <p:spTgt spid="1536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5">
                                            <p:txEl>
                                              <p:pRg st="2" end="2"/>
                                            </p:txEl>
                                          </p:spTgt>
                                        </p:tgtEl>
                                        <p:attrNameLst>
                                          <p:attrName>style.visibility</p:attrName>
                                        </p:attrNameLst>
                                      </p:cBhvr>
                                      <p:to>
                                        <p:strVal val="visible"/>
                                      </p:to>
                                    </p:set>
                                    <p:animEffect transition="in" filter="wipe(left)">
                                      <p:cBhvr>
                                        <p:cTn id="17" dur="500"/>
                                        <p:tgtEl>
                                          <p:spTgt spid="1536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bldLvl="4"/>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idx="4294967295"/>
          </p:nvPr>
        </p:nvSpPr>
        <p:spPr/>
        <p:txBody>
          <a:bodyPr/>
          <a:lstStyle/>
          <a:p>
            <a:r>
              <a:rPr lang="en-US" sz="3200" smtClean="0">
                <a:latin typeface="Tahoma" charset="0"/>
                <a:ea typeface="Tahoma" charset="0"/>
                <a:cs typeface="Tahoma" charset="0"/>
              </a:rPr>
              <a:t>Monopolistic Competition and Welfare</a:t>
            </a:r>
          </a:p>
        </p:txBody>
      </p:sp>
      <p:sp>
        <p:nvSpPr>
          <p:cNvPr id="16389" name="Rectangle 3"/>
          <p:cNvSpPr>
            <a:spLocks noGrp="1" noChangeArrowheads="1"/>
          </p:cNvSpPr>
          <p:nvPr>
            <p:ph type="body" idx="4294967295"/>
          </p:nvPr>
        </p:nvSpPr>
        <p:spPr>
          <a:xfrm>
            <a:off x="412750" y="1001713"/>
            <a:ext cx="8453438" cy="5248275"/>
          </a:xfrm>
        </p:spPr>
        <p:txBody>
          <a:bodyPr/>
          <a:lstStyle/>
          <a:p>
            <a:r>
              <a:rPr lang="en-US" sz="2700" dirty="0" smtClean="0">
                <a:latin typeface="Arial" charset="0"/>
              </a:rPr>
              <a:t>Number of firms in the market may not be optimal, due to external effects from the entry of new firms: </a:t>
            </a:r>
          </a:p>
          <a:p>
            <a:pPr lvl="1"/>
            <a:r>
              <a:rPr lang="en-US" b="1" dirty="0" smtClean="0">
                <a:solidFill>
                  <a:srgbClr val="800080"/>
                </a:solidFill>
                <a:latin typeface="Arial" charset="0"/>
              </a:rPr>
              <a:t>The product-variety externality</a:t>
            </a:r>
            <a:r>
              <a:rPr lang="en-US" dirty="0" smtClean="0">
                <a:latin typeface="Arial" charset="0"/>
              </a:rPr>
              <a:t>: Surplus consumers get from the introduction </a:t>
            </a:r>
            <a:br>
              <a:rPr lang="en-US" dirty="0" smtClean="0">
                <a:latin typeface="Arial" charset="0"/>
              </a:rPr>
            </a:br>
            <a:r>
              <a:rPr lang="en-US" dirty="0" smtClean="0">
                <a:latin typeface="Arial" charset="0"/>
              </a:rPr>
              <a:t>of new products.</a:t>
            </a:r>
          </a:p>
          <a:p>
            <a:pPr lvl="1"/>
            <a:r>
              <a:rPr lang="en-US" b="1" dirty="0" smtClean="0">
                <a:solidFill>
                  <a:srgbClr val="800080"/>
                </a:solidFill>
                <a:latin typeface="Arial" charset="0"/>
              </a:rPr>
              <a:t>The business-stealing externality</a:t>
            </a:r>
            <a:r>
              <a:rPr lang="en-US" dirty="0" smtClean="0">
                <a:latin typeface="Arial" charset="0"/>
              </a:rPr>
              <a:t>: Losses incurred by existing firms when new firms enter market.</a:t>
            </a:r>
          </a:p>
          <a:p>
            <a:r>
              <a:rPr lang="en-US" sz="2700" dirty="0" smtClean="0">
                <a:latin typeface="Arial" charset="0"/>
              </a:rPr>
              <a:t>The inefficiencies of monopolistic competition are subtle and hard to measure.  No easy way for policymakers to improve the market outcome.  </a:t>
            </a:r>
          </a:p>
        </p:txBody>
      </p:sp>
      <p:sp>
        <p:nvSpPr>
          <p:cNvPr id="3174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Effect transition="in" filter="wipe(left)">
                                      <p:cBhvr>
                                        <p:cTn id="7" dur="500"/>
                                        <p:tgtEl>
                                          <p:spTgt spid="163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89">
                                            <p:txEl>
                                              <p:pRg st="1" end="1"/>
                                            </p:txEl>
                                          </p:spTgt>
                                        </p:tgtEl>
                                        <p:attrNameLst>
                                          <p:attrName>style.visibility</p:attrName>
                                        </p:attrNameLst>
                                      </p:cBhvr>
                                      <p:to>
                                        <p:strVal val="visible"/>
                                      </p:to>
                                    </p:set>
                                    <p:animEffect transition="in" filter="wipe(left)">
                                      <p:cBhvr>
                                        <p:cTn id="12" dur="500"/>
                                        <p:tgtEl>
                                          <p:spTgt spid="1638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389">
                                            <p:txEl>
                                              <p:pRg st="2" end="2"/>
                                            </p:txEl>
                                          </p:spTgt>
                                        </p:tgtEl>
                                        <p:attrNameLst>
                                          <p:attrName>style.visibility</p:attrName>
                                        </p:attrNameLst>
                                      </p:cBhvr>
                                      <p:to>
                                        <p:strVal val="visible"/>
                                      </p:to>
                                    </p:set>
                                    <p:animEffect transition="in" filter="wipe(left)">
                                      <p:cBhvr>
                                        <p:cTn id="17" dur="500"/>
                                        <p:tgtEl>
                                          <p:spTgt spid="1638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389">
                                            <p:txEl>
                                              <p:pRg st="3" end="3"/>
                                            </p:txEl>
                                          </p:spTgt>
                                        </p:tgtEl>
                                        <p:attrNameLst>
                                          <p:attrName>style.visibility</p:attrName>
                                        </p:attrNameLst>
                                      </p:cBhvr>
                                      <p:to>
                                        <p:strVal val="visible"/>
                                      </p:to>
                                    </p:set>
                                    <p:animEffect transition="in" filter="wipe(left)">
                                      <p:cBhvr>
                                        <p:cTn id="22" dur="500"/>
                                        <p:tgtEl>
                                          <p:spTgt spid="1638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build="p" bldLvl="4"/>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33794"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fontAlgn="auto">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Advertising</a:t>
            </a:r>
          </a:p>
        </p:txBody>
      </p:sp>
      <p:sp>
        <p:nvSpPr>
          <p:cNvPr id="33796" name="Content Placeholder 2"/>
          <p:cNvSpPr>
            <a:spLocks noGrp="1"/>
          </p:cNvSpPr>
          <p:nvPr>
            <p:ph idx="1"/>
          </p:nvPr>
        </p:nvSpPr>
        <p:spPr>
          <a:xfrm>
            <a:off x="457200" y="1371600"/>
            <a:ext cx="8229600" cy="5105400"/>
          </a:xfrm>
        </p:spPr>
        <p:txBody>
          <a:bodyPr/>
          <a:lstStyle/>
          <a:p>
            <a:pPr marL="533400" indent="-533400">
              <a:buSzPct val="115000"/>
              <a:buFont typeface="Arial"/>
              <a:buChar char="•"/>
            </a:pPr>
            <a:r>
              <a:rPr lang="en-US" sz="2600" dirty="0" smtClean="0">
                <a:latin typeface="Arial" charset="0"/>
                <a:cs typeface="ＭＳ Ｐゴシック" charset="-128"/>
              </a:rPr>
              <a:t>So far, we have studied three market structures:  </a:t>
            </a:r>
          </a:p>
          <a:p>
            <a:pPr marL="933450" lvl="1" indent="-533400">
              <a:buSzPct val="115000"/>
              <a:buFont typeface="Wingdings" charset="2"/>
              <a:buAutoNum type="arabicPeriod"/>
            </a:pPr>
            <a:r>
              <a:rPr lang="en-US" sz="2600" dirty="0" smtClean="0">
                <a:latin typeface="Arial" charset="0"/>
                <a:cs typeface="ＭＳ Ｐゴシック" charset="-128"/>
              </a:rPr>
              <a:t>Perfect competition. </a:t>
            </a:r>
          </a:p>
          <a:p>
            <a:pPr marL="933450" lvl="1" indent="-533400">
              <a:buSzPct val="115000"/>
              <a:buFont typeface="Wingdings" charset="2"/>
              <a:buAutoNum type="arabicPeriod"/>
            </a:pPr>
            <a:r>
              <a:rPr lang="en-US" sz="2600" dirty="0" smtClean="0">
                <a:latin typeface="Arial" charset="0"/>
                <a:cs typeface="ＭＳ Ｐゴシック" charset="-128"/>
              </a:rPr>
              <a:t>Monopoly. </a:t>
            </a:r>
          </a:p>
          <a:p>
            <a:pPr marL="933450" lvl="1" indent="-533400">
              <a:buSzPct val="115000"/>
              <a:buFont typeface="Wingdings" charset="2"/>
              <a:buAutoNum type="arabicPeriod"/>
            </a:pPr>
            <a:r>
              <a:rPr lang="en-US" sz="2600" dirty="0" smtClean="0">
                <a:latin typeface="Arial" charset="0"/>
                <a:cs typeface="ＭＳ Ｐゴシック" charset="-128"/>
              </a:rPr>
              <a:t>Monopolistic competition.  </a:t>
            </a:r>
          </a:p>
          <a:p>
            <a:pPr marL="533400" indent="-533400">
              <a:buSzPct val="115000"/>
              <a:buFont typeface="Arial"/>
              <a:buChar char="•"/>
            </a:pPr>
            <a:r>
              <a:rPr lang="en-US" sz="2600" dirty="0" smtClean="0">
                <a:latin typeface="Arial" charset="0"/>
                <a:cs typeface="ＭＳ Ｐゴシック" charset="-128"/>
              </a:rPr>
              <a:t>In each of these, would you expect to see firms spending money to advertise their products?  </a:t>
            </a:r>
          </a:p>
          <a:p>
            <a:pPr marL="933450" lvl="1" indent="-533400">
              <a:buSzPct val="115000"/>
              <a:buFont typeface="Arial"/>
              <a:buChar char="•"/>
            </a:pPr>
            <a:r>
              <a:rPr lang="en-US" sz="2500" dirty="0" smtClean="0">
                <a:latin typeface="Arial" charset="0"/>
                <a:cs typeface="ＭＳ Ｐゴシック" charset="-128"/>
              </a:rPr>
              <a:t>Why or why not?  </a:t>
            </a:r>
          </a:p>
          <a:p>
            <a:pPr marL="533400" indent="-533400">
              <a:buSzPct val="115000"/>
              <a:buFont typeface="Arial"/>
              <a:buChar char="•"/>
            </a:pPr>
            <a:r>
              <a:rPr lang="en-US" sz="2600" dirty="0" smtClean="0">
                <a:latin typeface="Arial" charset="0"/>
                <a:cs typeface="ＭＳ Ｐゴシック" charset="-128"/>
              </a:rPr>
              <a:t>Is advertising good or bad from society’s viewpoint?  </a:t>
            </a:r>
          </a:p>
          <a:p>
            <a:pPr marL="933450" lvl="1" indent="-533400">
              <a:buSzPct val="115000"/>
              <a:buFont typeface="Arial"/>
              <a:buChar char="•"/>
            </a:pPr>
            <a:r>
              <a:rPr lang="en-US" sz="2500" dirty="0" smtClean="0">
                <a:latin typeface="Arial" charset="0"/>
                <a:cs typeface="ＭＳ Ｐゴシック" charset="-128"/>
              </a:rPr>
              <a:t>Try to think of at least one “pro” and “con.”</a:t>
            </a:r>
          </a:p>
        </p:txBody>
      </p:sp>
      <p:sp>
        <p:nvSpPr>
          <p:cNvPr id="33797"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cs typeface="Verdana" charset="0"/>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idx="4294967295"/>
          </p:nvPr>
        </p:nvSpPr>
        <p:spPr/>
        <p:txBody>
          <a:bodyPr/>
          <a:lstStyle/>
          <a:p>
            <a:r>
              <a:rPr lang="en-US" smtClean="0">
                <a:latin typeface="Tahoma" charset="0"/>
                <a:ea typeface="Tahoma" charset="0"/>
                <a:cs typeface="Tahoma" charset="0"/>
              </a:rPr>
              <a:t>Advertising</a:t>
            </a:r>
          </a:p>
        </p:txBody>
      </p:sp>
      <p:sp>
        <p:nvSpPr>
          <p:cNvPr id="18437" name="Rectangle 3"/>
          <p:cNvSpPr>
            <a:spLocks noGrp="1" noChangeArrowheads="1"/>
          </p:cNvSpPr>
          <p:nvPr>
            <p:ph type="body" idx="4294967295"/>
          </p:nvPr>
        </p:nvSpPr>
        <p:spPr/>
        <p:txBody>
          <a:bodyPr/>
          <a:lstStyle/>
          <a:p>
            <a:r>
              <a:rPr lang="en-US" smtClean="0">
                <a:latin typeface="Arial" charset="0"/>
              </a:rPr>
              <a:t>In monopolistically competitive industries, product differentiation and markup pricing </a:t>
            </a:r>
            <a:br>
              <a:rPr lang="en-US" smtClean="0">
                <a:latin typeface="Arial" charset="0"/>
              </a:rPr>
            </a:br>
            <a:r>
              <a:rPr lang="en-US" smtClean="0">
                <a:latin typeface="Arial" charset="0"/>
              </a:rPr>
              <a:t>lead naturally to the use of advertising.  </a:t>
            </a:r>
          </a:p>
          <a:p>
            <a:r>
              <a:rPr lang="en-US" smtClean="0">
                <a:latin typeface="Arial" charset="0"/>
              </a:rPr>
              <a:t>In general, the more differentiated the products, </a:t>
            </a:r>
            <a:br>
              <a:rPr lang="en-US" smtClean="0">
                <a:latin typeface="Arial" charset="0"/>
              </a:rPr>
            </a:br>
            <a:r>
              <a:rPr lang="en-US" smtClean="0">
                <a:latin typeface="Arial" charset="0"/>
              </a:rPr>
              <a:t>the more advertising firms buy.  </a:t>
            </a:r>
          </a:p>
          <a:p>
            <a:r>
              <a:rPr lang="en-US" smtClean="0">
                <a:latin typeface="Arial" charset="0"/>
              </a:rPr>
              <a:t>Economists disagree about the social value of advertising.  </a:t>
            </a:r>
          </a:p>
        </p:txBody>
      </p:sp>
      <p:sp>
        <p:nvSpPr>
          <p:cNvPr id="3584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7">
                                            <p:txEl>
                                              <p:pRg st="0" end="0"/>
                                            </p:txEl>
                                          </p:spTgt>
                                        </p:tgtEl>
                                        <p:attrNameLst>
                                          <p:attrName>style.visibility</p:attrName>
                                        </p:attrNameLst>
                                      </p:cBhvr>
                                      <p:to>
                                        <p:strVal val="visible"/>
                                      </p:to>
                                    </p:set>
                                    <p:animEffect transition="in" filter="wipe(left)">
                                      <p:cBhvr>
                                        <p:cTn id="7" dur="500"/>
                                        <p:tgtEl>
                                          <p:spTgt spid="184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7">
                                            <p:txEl>
                                              <p:pRg st="1" end="1"/>
                                            </p:txEl>
                                          </p:spTgt>
                                        </p:tgtEl>
                                        <p:attrNameLst>
                                          <p:attrName>style.visibility</p:attrName>
                                        </p:attrNameLst>
                                      </p:cBhvr>
                                      <p:to>
                                        <p:strVal val="visible"/>
                                      </p:to>
                                    </p:set>
                                    <p:animEffect transition="in" filter="wipe(left)">
                                      <p:cBhvr>
                                        <p:cTn id="12" dur="500"/>
                                        <p:tgtEl>
                                          <p:spTgt spid="1843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437">
                                            <p:txEl>
                                              <p:pRg st="2" end="2"/>
                                            </p:txEl>
                                          </p:spTgt>
                                        </p:tgtEl>
                                        <p:attrNameLst>
                                          <p:attrName>style.visibility</p:attrName>
                                        </p:attrNameLst>
                                      </p:cBhvr>
                                      <p:to>
                                        <p:strVal val="visible"/>
                                      </p:to>
                                    </p:set>
                                    <p:animEffect transition="in" filter="wipe(left)">
                                      <p:cBhvr>
                                        <p:cTn id="17" dur="500"/>
                                        <p:tgtEl>
                                          <p:spTgt spid="1843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build="p" bldLvl="4"/>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idx="4294967295"/>
          </p:nvPr>
        </p:nvSpPr>
        <p:spPr/>
        <p:txBody>
          <a:bodyPr/>
          <a:lstStyle/>
          <a:p>
            <a:r>
              <a:rPr lang="en-US" smtClean="0">
                <a:latin typeface="Tahoma" charset="0"/>
                <a:ea typeface="Tahoma" charset="0"/>
                <a:cs typeface="Tahoma" charset="0"/>
              </a:rPr>
              <a:t>The Critique of Advertising</a:t>
            </a:r>
          </a:p>
        </p:txBody>
      </p:sp>
      <p:sp>
        <p:nvSpPr>
          <p:cNvPr id="143363" name="Rectangle 3"/>
          <p:cNvSpPr>
            <a:spLocks noGrp="1" noChangeArrowheads="1"/>
          </p:cNvSpPr>
          <p:nvPr>
            <p:ph type="body" idx="4294967295"/>
          </p:nvPr>
        </p:nvSpPr>
        <p:spPr/>
        <p:txBody>
          <a:bodyPr/>
          <a:lstStyle/>
          <a:p>
            <a:pPr>
              <a:spcBef>
                <a:spcPct val="30000"/>
              </a:spcBef>
            </a:pPr>
            <a:r>
              <a:rPr lang="en-US" smtClean="0">
                <a:latin typeface="Arial" charset="0"/>
              </a:rPr>
              <a:t>Critics of advertising believe:</a:t>
            </a:r>
          </a:p>
          <a:p>
            <a:pPr lvl="1">
              <a:spcBef>
                <a:spcPct val="30000"/>
              </a:spcBef>
            </a:pPr>
            <a:r>
              <a:rPr lang="en-US" smtClean="0">
                <a:latin typeface="Arial" charset="0"/>
              </a:rPr>
              <a:t>Society is wasting the resources it devotes to advertising.</a:t>
            </a:r>
          </a:p>
          <a:p>
            <a:pPr lvl="1">
              <a:spcBef>
                <a:spcPct val="30000"/>
              </a:spcBef>
            </a:pPr>
            <a:r>
              <a:rPr lang="en-US" smtClean="0">
                <a:latin typeface="Arial" charset="0"/>
              </a:rPr>
              <a:t>Firms advertise to manipulate people’s tastes.</a:t>
            </a:r>
          </a:p>
          <a:p>
            <a:pPr lvl="1">
              <a:spcBef>
                <a:spcPct val="30000"/>
              </a:spcBef>
            </a:pPr>
            <a:r>
              <a:rPr lang="en-US" smtClean="0">
                <a:latin typeface="Arial" charset="0"/>
              </a:rPr>
              <a:t>Advertising impedes competition—it creates the perception that products are more differentiated than they really are, allowing higher markups.</a:t>
            </a:r>
          </a:p>
        </p:txBody>
      </p:sp>
      <p:sp>
        <p:nvSpPr>
          <p:cNvPr id="3789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wipe(left)">
                                      <p:cBhvr>
                                        <p:cTn id="7" dur="500"/>
                                        <p:tgtEl>
                                          <p:spTgt spid="1433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363">
                                            <p:txEl>
                                              <p:pRg st="2" end="2"/>
                                            </p:txEl>
                                          </p:spTgt>
                                        </p:tgtEl>
                                        <p:attrNameLst>
                                          <p:attrName>style.visibility</p:attrName>
                                        </p:attrNameLst>
                                      </p:cBhvr>
                                      <p:to>
                                        <p:strVal val="visible"/>
                                      </p:to>
                                    </p:set>
                                    <p:animEffect transition="in" filter="wipe(left)">
                                      <p:cBhvr>
                                        <p:cTn id="12" dur="500"/>
                                        <p:tgtEl>
                                          <p:spTgt spid="1433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363">
                                            <p:txEl>
                                              <p:pRg st="3" end="3"/>
                                            </p:txEl>
                                          </p:spTgt>
                                        </p:tgtEl>
                                        <p:attrNameLst>
                                          <p:attrName>style.visibility</p:attrName>
                                        </p:attrNameLst>
                                      </p:cBhvr>
                                      <p:to>
                                        <p:strVal val="visible"/>
                                      </p:to>
                                    </p:set>
                                    <p:animEffect transition="in" filter="wipe(left)">
                                      <p:cBhvr>
                                        <p:cTn id="17" dur="500"/>
                                        <p:tgtEl>
                                          <p:spTgt spid="143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build="p" bldLvl="5"/>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idx="4294967295"/>
          </p:nvPr>
        </p:nvSpPr>
        <p:spPr/>
        <p:txBody>
          <a:bodyPr/>
          <a:lstStyle/>
          <a:p>
            <a:r>
              <a:rPr lang="en-US" smtClean="0">
                <a:latin typeface="Tahoma" charset="0"/>
                <a:ea typeface="Tahoma" charset="0"/>
                <a:cs typeface="Tahoma" charset="0"/>
              </a:rPr>
              <a:t>The Defense of Advertising</a:t>
            </a:r>
          </a:p>
        </p:txBody>
      </p:sp>
      <p:sp>
        <p:nvSpPr>
          <p:cNvPr id="144387" name="Rectangle 3"/>
          <p:cNvSpPr>
            <a:spLocks noGrp="1" noChangeArrowheads="1"/>
          </p:cNvSpPr>
          <p:nvPr>
            <p:ph type="body" idx="4294967295"/>
          </p:nvPr>
        </p:nvSpPr>
        <p:spPr>
          <a:xfrm>
            <a:off x="457200" y="1001713"/>
            <a:ext cx="8229600" cy="5411787"/>
          </a:xfrm>
        </p:spPr>
        <p:txBody>
          <a:bodyPr/>
          <a:lstStyle/>
          <a:p>
            <a:r>
              <a:rPr lang="en-US" sz="2700" smtClean="0">
                <a:latin typeface="Arial" charset="0"/>
              </a:rPr>
              <a:t>Defenders of advertising believe:</a:t>
            </a:r>
          </a:p>
          <a:p>
            <a:pPr lvl="1">
              <a:spcBef>
                <a:spcPct val="25000"/>
              </a:spcBef>
            </a:pPr>
            <a:r>
              <a:rPr lang="en-US" smtClean="0">
                <a:latin typeface="Arial" charset="0"/>
              </a:rPr>
              <a:t>It provides useful information to buyers.</a:t>
            </a:r>
          </a:p>
          <a:p>
            <a:pPr lvl="1">
              <a:spcBef>
                <a:spcPct val="25000"/>
              </a:spcBef>
            </a:pPr>
            <a:r>
              <a:rPr lang="en-US" smtClean="0">
                <a:latin typeface="Arial" charset="0"/>
              </a:rPr>
              <a:t>Informed buyers can more easily find and exploit price differences.</a:t>
            </a:r>
          </a:p>
          <a:p>
            <a:pPr lvl="1">
              <a:spcBef>
                <a:spcPct val="25000"/>
              </a:spcBef>
            </a:pPr>
            <a:r>
              <a:rPr lang="en-US" smtClean="0">
                <a:latin typeface="Arial" charset="0"/>
              </a:rPr>
              <a:t>Thus, advertising promotes competition and reduces market power.</a:t>
            </a:r>
          </a:p>
          <a:p>
            <a:pPr>
              <a:spcBef>
                <a:spcPct val="55000"/>
              </a:spcBef>
            </a:pPr>
            <a:r>
              <a:rPr lang="en-US" sz="2700" smtClean="0">
                <a:latin typeface="Arial" charset="0"/>
              </a:rPr>
              <a:t>Results of a prominent study:  </a:t>
            </a:r>
            <a:br>
              <a:rPr lang="en-US" sz="2700" smtClean="0">
                <a:latin typeface="Arial" charset="0"/>
              </a:rPr>
            </a:br>
            <a:r>
              <a:rPr lang="en-US" sz="2700" smtClean="0">
                <a:latin typeface="Arial" charset="0"/>
              </a:rPr>
              <a:t>Eyeglasses were more expensive in states </a:t>
            </a:r>
            <a:br>
              <a:rPr lang="en-US" sz="2700" smtClean="0">
                <a:latin typeface="Arial" charset="0"/>
              </a:rPr>
            </a:br>
            <a:r>
              <a:rPr lang="en-US" sz="2700" smtClean="0">
                <a:latin typeface="Arial" charset="0"/>
              </a:rPr>
              <a:t>that prohibited advertising by eyeglass makers </a:t>
            </a:r>
            <a:br>
              <a:rPr lang="en-US" sz="2700" smtClean="0">
                <a:latin typeface="Arial" charset="0"/>
              </a:rPr>
            </a:br>
            <a:r>
              <a:rPr lang="en-US" sz="2700" smtClean="0">
                <a:latin typeface="Arial" charset="0"/>
              </a:rPr>
              <a:t>than in states that did not restrict such advertising.  </a:t>
            </a:r>
          </a:p>
        </p:txBody>
      </p:sp>
      <p:sp>
        <p:nvSpPr>
          <p:cNvPr id="3993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4387">
                                            <p:txEl>
                                              <p:pRg st="1" end="1"/>
                                            </p:txEl>
                                          </p:spTgt>
                                        </p:tgtEl>
                                        <p:attrNameLst>
                                          <p:attrName>style.visibility</p:attrName>
                                        </p:attrNameLst>
                                      </p:cBhvr>
                                      <p:to>
                                        <p:strVal val="visible"/>
                                      </p:to>
                                    </p:set>
                                    <p:animEffect transition="in" filter="wipe(left)">
                                      <p:cBhvr>
                                        <p:cTn id="7" dur="500"/>
                                        <p:tgtEl>
                                          <p:spTgt spid="1443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4387">
                                            <p:txEl>
                                              <p:pRg st="2" end="2"/>
                                            </p:txEl>
                                          </p:spTgt>
                                        </p:tgtEl>
                                        <p:attrNameLst>
                                          <p:attrName>style.visibility</p:attrName>
                                        </p:attrNameLst>
                                      </p:cBhvr>
                                      <p:to>
                                        <p:strVal val="visible"/>
                                      </p:to>
                                    </p:set>
                                    <p:animEffect transition="in" filter="wipe(left)">
                                      <p:cBhvr>
                                        <p:cTn id="12" dur="500"/>
                                        <p:tgtEl>
                                          <p:spTgt spid="1443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4387">
                                            <p:txEl>
                                              <p:pRg st="3" end="3"/>
                                            </p:txEl>
                                          </p:spTgt>
                                        </p:tgtEl>
                                        <p:attrNameLst>
                                          <p:attrName>style.visibility</p:attrName>
                                        </p:attrNameLst>
                                      </p:cBhvr>
                                      <p:to>
                                        <p:strVal val="visible"/>
                                      </p:to>
                                    </p:set>
                                    <p:animEffect transition="in" filter="wipe(left)">
                                      <p:cBhvr>
                                        <p:cTn id="17" dur="500"/>
                                        <p:tgtEl>
                                          <p:spTgt spid="14438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4387">
                                            <p:txEl>
                                              <p:pRg st="4" end="4"/>
                                            </p:txEl>
                                          </p:spTgt>
                                        </p:tgtEl>
                                        <p:attrNameLst>
                                          <p:attrName>style.visibility</p:attrName>
                                        </p:attrNameLst>
                                      </p:cBhvr>
                                      <p:to>
                                        <p:strVal val="visible"/>
                                      </p:to>
                                    </p:set>
                                    <p:animEffect transition="in" filter="wipe(left)">
                                      <p:cBhvr>
                                        <p:cTn id="22" dur="500"/>
                                        <p:tgtEl>
                                          <p:spTgt spid="144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bldLvl="5"/>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idx="4294967295"/>
          </p:nvPr>
        </p:nvSpPr>
        <p:spPr/>
        <p:txBody>
          <a:bodyPr/>
          <a:lstStyle/>
          <a:p>
            <a:r>
              <a:rPr lang="en-US" smtClean="0">
                <a:latin typeface="Tahoma" charset="0"/>
                <a:ea typeface="Tahoma" charset="0"/>
                <a:cs typeface="Tahoma" charset="0"/>
              </a:rPr>
              <a:t>Advertising as a Signal of Quality</a:t>
            </a:r>
          </a:p>
        </p:txBody>
      </p:sp>
      <p:sp>
        <p:nvSpPr>
          <p:cNvPr id="21509" name="Rectangle 3"/>
          <p:cNvSpPr>
            <a:spLocks noGrp="1" noChangeArrowheads="1"/>
          </p:cNvSpPr>
          <p:nvPr>
            <p:ph type="body" idx="4294967295"/>
          </p:nvPr>
        </p:nvSpPr>
        <p:spPr>
          <a:xfrm>
            <a:off x="409575" y="1001713"/>
            <a:ext cx="8461375" cy="5367337"/>
          </a:xfrm>
        </p:spPr>
        <p:txBody>
          <a:bodyPr/>
          <a:lstStyle/>
          <a:p>
            <a:pPr marL="0" indent="0">
              <a:spcBef>
                <a:spcPct val="30000"/>
              </a:spcBef>
              <a:buNone/>
            </a:pPr>
            <a:r>
              <a:rPr lang="en-US" sz="2700" dirty="0" smtClean="0">
                <a:latin typeface="Arial" charset="0"/>
              </a:rPr>
              <a:t>A firm’s willingness to spend huge amounts </a:t>
            </a:r>
            <a:br>
              <a:rPr lang="en-US" sz="2700" dirty="0" smtClean="0">
                <a:latin typeface="Arial" charset="0"/>
              </a:rPr>
            </a:br>
            <a:r>
              <a:rPr lang="en-US" sz="2700" dirty="0" smtClean="0">
                <a:latin typeface="Arial" charset="0"/>
              </a:rPr>
              <a:t>on advertising may signal the quality of its product </a:t>
            </a:r>
            <a:br>
              <a:rPr lang="en-US" sz="2700" dirty="0" smtClean="0">
                <a:latin typeface="Arial" charset="0"/>
              </a:rPr>
            </a:br>
            <a:r>
              <a:rPr lang="en-US" sz="2700" dirty="0" smtClean="0">
                <a:latin typeface="Arial" charset="0"/>
              </a:rPr>
              <a:t>to consumers, </a:t>
            </a:r>
            <a:r>
              <a:rPr lang="en-US" sz="2700" i="1" dirty="0" smtClean="0">
                <a:latin typeface="Arial" charset="0"/>
              </a:rPr>
              <a:t>regardless of the content of adverts</a:t>
            </a:r>
            <a:r>
              <a:rPr lang="en-US" sz="2700" dirty="0" smtClean="0">
                <a:latin typeface="Arial" charset="0"/>
              </a:rPr>
              <a:t>.   </a:t>
            </a:r>
          </a:p>
          <a:p>
            <a:pPr marL="465138" lvl="1">
              <a:spcBef>
                <a:spcPct val="30000"/>
              </a:spcBef>
            </a:pPr>
            <a:r>
              <a:rPr lang="en-US" dirty="0" smtClean="0">
                <a:latin typeface="Arial" charset="0"/>
              </a:rPr>
              <a:t>Adverts may convince buyers to try a product once, </a:t>
            </a:r>
            <a:br>
              <a:rPr lang="en-US" dirty="0" smtClean="0">
                <a:latin typeface="Arial" charset="0"/>
              </a:rPr>
            </a:br>
            <a:r>
              <a:rPr lang="en-US" dirty="0" smtClean="0">
                <a:latin typeface="Arial" charset="0"/>
              </a:rPr>
              <a:t>but the product must be of high quality for people </a:t>
            </a:r>
            <a:br>
              <a:rPr lang="en-US" dirty="0" smtClean="0">
                <a:latin typeface="Arial" charset="0"/>
              </a:rPr>
            </a:br>
            <a:r>
              <a:rPr lang="en-US" dirty="0" smtClean="0">
                <a:latin typeface="Arial" charset="0"/>
              </a:rPr>
              <a:t>to become repeat buyers.  </a:t>
            </a:r>
          </a:p>
          <a:p>
            <a:pPr marL="465138" lvl="1">
              <a:spcBef>
                <a:spcPct val="30000"/>
              </a:spcBef>
            </a:pPr>
            <a:r>
              <a:rPr lang="en-US" dirty="0" smtClean="0">
                <a:latin typeface="Arial" charset="0"/>
              </a:rPr>
              <a:t>The most expensive adverts are not worthwhile unless they lead to repeat buyers.  </a:t>
            </a:r>
          </a:p>
          <a:p>
            <a:pPr marL="465138" lvl="1">
              <a:spcBef>
                <a:spcPct val="30000"/>
              </a:spcBef>
            </a:pPr>
            <a:r>
              <a:rPr lang="en-US" dirty="0" smtClean="0">
                <a:latin typeface="Arial" charset="0"/>
              </a:rPr>
              <a:t>When consumers see expensive adverts, they think the product must be good if the company</a:t>
            </a:r>
            <a:br>
              <a:rPr lang="en-US" dirty="0" smtClean="0">
                <a:latin typeface="Arial" charset="0"/>
              </a:rPr>
            </a:br>
            <a:r>
              <a:rPr lang="en-US" dirty="0" smtClean="0">
                <a:latin typeface="Arial" charset="0"/>
              </a:rPr>
              <a:t>is willing to spend so much on advertising.</a:t>
            </a:r>
          </a:p>
        </p:txBody>
      </p:sp>
      <p:sp>
        <p:nvSpPr>
          <p:cNvPr id="4198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Effect transition="in" filter="wipe(left)">
                                      <p:cBhvr>
                                        <p:cTn id="7" dur="500"/>
                                        <p:tgtEl>
                                          <p:spTgt spid="215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9">
                                            <p:txEl>
                                              <p:pRg st="1" end="1"/>
                                            </p:txEl>
                                          </p:spTgt>
                                        </p:tgtEl>
                                        <p:attrNameLst>
                                          <p:attrName>style.visibility</p:attrName>
                                        </p:attrNameLst>
                                      </p:cBhvr>
                                      <p:to>
                                        <p:strVal val="visible"/>
                                      </p:to>
                                    </p:set>
                                    <p:animEffect transition="in" filter="wipe(left)">
                                      <p:cBhvr>
                                        <p:cTn id="12" dur="500"/>
                                        <p:tgtEl>
                                          <p:spTgt spid="215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9">
                                            <p:txEl>
                                              <p:pRg st="2" end="2"/>
                                            </p:txEl>
                                          </p:spTgt>
                                        </p:tgtEl>
                                        <p:attrNameLst>
                                          <p:attrName>style.visibility</p:attrName>
                                        </p:attrNameLst>
                                      </p:cBhvr>
                                      <p:to>
                                        <p:strVal val="visible"/>
                                      </p:to>
                                    </p:set>
                                    <p:animEffect transition="in" filter="wipe(left)">
                                      <p:cBhvr>
                                        <p:cTn id="17" dur="500"/>
                                        <p:tgtEl>
                                          <p:spTgt spid="215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09">
                                            <p:txEl>
                                              <p:pRg st="3" end="3"/>
                                            </p:txEl>
                                          </p:spTgt>
                                        </p:tgtEl>
                                        <p:attrNameLst>
                                          <p:attrName>style.visibility</p:attrName>
                                        </p:attrNameLst>
                                      </p:cBhvr>
                                      <p:to>
                                        <p:strVal val="visible"/>
                                      </p:to>
                                    </p:set>
                                    <p:animEffect transition="in" filter="wipe(left)">
                                      <p:cBhvr>
                                        <p:cTn id="22" dur="500"/>
                                        <p:tgtEl>
                                          <p:spTgt spid="215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bldLvl="4"/>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idx="4294967295"/>
          </p:nvPr>
        </p:nvSpPr>
        <p:spPr/>
        <p:txBody>
          <a:bodyPr/>
          <a:lstStyle/>
          <a:p>
            <a:r>
              <a:rPr lang="en-US" smtClean="0">
                <a:latin typeface="Tahoma" charset="0"/>
                <a:ea typeface="Tahoma" charset="0"/>
                <a:cs typeface="Tahoma" charset="0"/>
              </a:rPr>
              <a:t>Brand Names</a:t>
            </a:r>
          </a:p>
        </p:txBody>
      </p:sp>
      <p:sp>
        <p:nvSpPr>
          <p:cNvPr id="22533" name="Rectangle 3"/>
          <p:cNvSpPr>
            <a:spLocks noGrp="1" noChangeArrowheads="1"/>
          </p:cNvSpPr>
          <p:nvPr>
            <p:ph type="body" idx="4294967295"/>
          </p:nvPr>
        </p:nvSpPr>
        <p:spPr/>
        <p:txBody>
          <a:bodyPr/>
          <a:lstStyle/>
          <a:p>
            <a:r>
              <a:rPr lang="en-US" sz="2700" dirty="0" smtClean="0">
                <a:latin typeface="Arial" charset="0"/>
              </a:rPr>
              <a:t>In many markets, brand name products coexist with generic ones.  </a:t>
            </a:r>
          </a:p>
          <a:p>
            <a:r>
              <a:rPr lang="en-US" sz="2700" dirty="0" smtClean="0">
                <a:latin typeface="Arial" charset="0"/>
              </a:rPr>
              <a:t>Firms with brand names usually spend more on advertising, charge higher prices for the products.  </a:t>
            </a:r>
          </a:p>
          <a:p>
            <a:r>
              <a:rPr lang="en-US" sz="2700" dirty="0" smtClean="0">
                <a:latin typeface="Arial" charset="0"/>
              </a:rPr>
              <a:t>As with advertising, there is disagreement about the economics of brand names.</a:t>
            </a:r>
          </a:p>
        </p:txBody>
      </p:sp>
      <p:sp>
        <p:nvSpPr>
          <p:cNvPr id="4403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animEffect transition="in" filter="wipe(left)">
                                      <p:cBhvr>
                                        <p:cTn id="7" dur="500"/>
                                        <p:tgtEl>
                                          <p:spTgt spid="225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3">
                                            <p:txEl>
                                              <p:pRg st="1" end="1"/>
                                            </p:txEl>
                                          </p:spTgt>
                                        </p:tgtEl>
                                        <p:attrNameLst>
                                          <p:attrName>style.visibility</p:attrName>
                                        </p:attrNameLst>
                                      </p:cBhvr>
                                      <p:to>
                                        <p:strVal val="visible"/>
                                      </p:to>
                                    </p:set>
                                    <p:animEffect transition="in" filter="wipe(left)">
                                      <p:cBhvr>
                                        <p:cTn id="12" dur="500"/>
                                        <p:tgtEl>
                                          <p:spTgt spid="225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3">
                                            <p:txEl>
                                              <p:pRg st="2" end="2"/>
                                            </p:txEl>
                                          </p:spTgt>
                                        </p:tgtEl>
                                        <p:attrNameLst>
                                          <p:attrName>style.visibility</p:attrName>
                                        </p:attrNameLst>
                                      </p:cBhvr>
                                      <p:to>
                                        <p:strVal val="visible"/>
                                      </p:to>
                                    </p:set>
                                    <p:animEffect transition="in" filter="wipe(left)">
                                      <p:cBhvr>
                                        <p:cTn id="17" dur="500"/>
                                        <p:tgtEl>
                                          <p:spTgt spid="2253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build="p" bldLvl="4"/>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CCFF">
            <a:alpha val="50195"/>
          </a:srgbClr>
        </a:solidFill>
        <a:effectLst/>
      </p:bgPr>
    </p:bg>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87338"/>
            <a:ext cx="8229600" cy="914400"/>
          </a:xfrm>
        </p:spPr>
        <p:txBody>
          <a:bodyPr>
            <a:normAutofit fontScale="90000"/>
          </a:bodyPr>
          <a:lstStyle/>
          <a:p>
            <a:pPr>
              <a:lnSpc>
                <a:spcPct val="110000"/>
              </a:lnSpc>
            </a:pPr>
            <a:r>
              <a:rPr lang="en-US" sz="3100" i="1" dirty="0" smtClean="0">
                <a:solidFill>
                  <a:srgbClr val="6C45BB"/>
                </a:solidFill>
                <a:latin typeface="Arial" charset="0"/>
                <a:ea typeface="Arial" charset="0"/>
                <a:cs typeface="Arial" charset="0"/>
              </a:rPr>
              <a:t>In this chapter, look for the answers to these questions:</a:t>
            </a:r>
          </a:p>
        </p:txBody>
      </p:sp>
      <p:sp>
        <p:nvSpPr>
          <p:cNvPr id="3" name="Content Placeholder 2"/>
          <p:cNvSpPr>
            <a:spLocks noGrp="1"/>
          </p:cNvSpPr>
          <p:nvPr>
            <p:ph idx="1"/>
          </p:nvPr>
        </p:nvSpPr>
        <p:spPr>
          <a:xfrm>
            <a:off x="457200" y="1447800"/>
            <a:ext cx="8229600" cy="4751388"/>
          </a:xfrm>
        </p:spPr>
        <p:txBody>
          <a:bodyPr rtlCol="0">
            <a:normAutofit lnSpcReduction="10000"/>
          </a:bodyPr>
          <a:lstStyle/>
          <a:p>
            <a:pPr marL="285750" indent="-285750" fontAlgn="auto">
              <a:spcAft>
                <a:spcPts val="0"/>
              </a:spcAft>
              <a:buClr>
                <a:srgbClr val="6C45BB"/>
              </a:buClr>
              <a:buSzPct val="120000"/>
              <a:buFont typeface="Arial" pitchFamily="34" charset="0"/>
              <a:buChar char="•"/>
              <a:defRPr/>
            </a:pPr>
            <a:r>
              <a:rPr lang="en-US" dirty="0" smtClean="0">
                <a:ea typeface="+mn-ea"/>
              </a:rPr>
              <a:t>What market structures lie between perfect competition and monopoly, and what are their characteristics? </a:t>
            </a:r>
          </a:p>
          <a:p>
            <a:pPr marL="285750" indent="-285750" fontAlgn="auto">
              <a:spcAft>
                <a:spcPts val="0"/>
              </a:spcAft>
              <a:buClr>
                <a:srgbClr val="6C45BB"/>
              </a:buClr>
              <a:buSzPct val="120000"/>
              <a:buFont typeface="Arial" pitchFamily="34" charset="0"/>
              <a:buChar char="•"/>
              <a:defRPr/>
            </a:pPr>
            <a:r>
              <a:rPr lang="en-US" dirty="0" smtClean="0">
                <a:ea typeface="+mn-ea"/>
              </a:rPr>
              <a:t>How do monopolistically competitive firms choose price and quantity?  Do they earn economic profit?</a:t>
            </a:r>
          </a:p>
          <a:p>
            <a:pPr marL="285750" indent="-285750" fontAlgn="auto">
              <a:spcAft>
                <a:spcPts val="0"/>
              </a:spcAft>
              <a:buClr>
                <a:srgbClr val="6C45BB"/>
              </a:buClr>
              <a:buSzPct val="120000"/>
              <a:buFont typeface="Arial" pitchFamily="34" charset="0"/>
              <a:buChar char="•"/>
              <a:defRPr/>
            </a:pPr>
            <a:r>
              <a:rPr lang="en-US" dirty="0" smtClean="0">
                <a:ea typeface="+mn-ea"/>
              </a:rPr>
              <a:t>In what ways does monopolistic competition affect society’s welfare?</a:t>
            </a:r>
          </a:p>
          <a:p>
            <a:pPr marL="285750" indent="-285750" fontAlgn="auto">
              <a:spcAft>
                <a:spcPts val="0"/>
              </a:spcAft>
              <a:buClr>
                <a:srgbClr val="6C45BB"/>
              </a:buClr>
              <a:buSzPct val="120000"/>
              <a:buFont typeface="Arial" pitchFamily="34" charset="0"/>
              <a:buChar char="•"/>
              <a:defRPr/>
            </a:pPr>
            <a:r>
              <a:rPr lang="en-US" dirty="0" smtClean="0">
                <a:ea typeface="+mn-ea"/>
              </a:rPr>
              <a:t>What are the social costs and benefits of advertising? </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idx="4294967295"/>
          </p:nvPr>
        </p:nvSpPr>
        <p:spPr/>
        <p:txBody>
          <a:bodyPr/>
          <a:lstStyle/>
          <a:p>
            <a:r>
              <a:rPr lang="en-US" smtClean="0">
                <a:latin typeface="Tahoma" charset="0"/>
                <a:ea typeface="Tahoma" charset="0"/>
                <a:cs typeface="Tahoma" charset="0"/>
              </a:rPr>
              <a:t>The Critique of Brand Names</a:t>
            </a:r>
          </a:p>
        </p:txBody>
      </p:sp>
      <p:sp>
        <p:nvSpPr>
          <p:cNvPr id="153603" name="Rectangle 3"/>
          <p:cNvSpPr>
            <a:spLocks noGrp="1" noChangeArrowheads="1"/>
          </p:cNvSpPr>
          <p:nvPr>
            <p:ph type="body" idx="4294967295"/>
          </p:nvPr>
        </p:nvSpPr>
        <p:spPr/>
        <p:txBody>
          <a:bodyPr/>
          <a:lstStyle/>
          <a:p>
            <a:r>
              <a:rPr lang="en-US" dirty="0" smtClean="0">
                <a:latin typeface="Arial" charset="0"/>
              </a:rPr>
              <a:t>Critics of brand names believe:</a:t>
            </a:r>
          </a:p>
          <a:p>
            <a:pPr lvl="1"/>
            <a:r>
              <a:rPr lang="en-US" dirty="0" smtClean="0">
                <a:latin typeface="Arial" charset="0"/>
              </a:rPr>
              <a:t>Brand names cause consumers to perceive differences that do not really exist.</a:t>
            </a:r>
          </a:p>
          <a:p>
            <a:pPr lvl="1"/>
            <a:r>
              <a:rPr lang="en-US" dirty="0" smtClean="0">
                <a:latin typeface="Arial" charset="0"/>
              </a:rPr>
              <a:t>Consumers’ willingness to pay more for brand names is irrational, fostered by advertising.</a:t>
            </a:r>
          </a:p>
          <a:p>
            <a:pPr lvl="1"/>
            <a:r>
              <a:rPr lang="en-US" dirty="0" smtClean="0">
                <a:latin typeface="Arial" charset="0"/>
              </a:rPr>
              <a:t>Eliminating government protection of trademarks would reduce influence of brand names, result in lower prices.</a:t>
            </a:r>
          </a:p>
        </p:txBody>
      </p:sp>
      <p:sp>
        <p:nvSpPr>
          <p:cNvPr id="4608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03">
                                            <p:txEl>
                                              <p:pRg st="1" end="1"/>
                                            </p:txEl>
                                          </p:spTgt>
                                        </p:tgtEl>
                                        <p:attrNameLst>
                                          <p:attrName>style.visibility</p:attrName>
                                        </p:attrNameLst>
                                      </p:cBhvr>
                                      <p:to>
                                        <p:strVal val="visible"/>
                                      </p:to>
                                    </p:set>
                                    <p:animEffect transition="in" filter="wipe(left)">
                                      <p:cBhvr>
                                        <p:cTn id="7" dur="500"/>
                                        <p:tgtEl>
                                          <p:spTgt spid="15360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03">
                                            <p:txEl>
                                              <p:pRg st="2" end="2"/>
                                            </p:txEl>
                                          </p:spTgt>
                                        </p:tgtEl>
                                        <p:attrNameLst>
                                          <p:attrName>style.visibility</p:attrName>
                                        </p:attrNameLst>
                                      </p:cBhvr>
                                      <p:to>
                                        <p:strVal val="visible"/>
                                      </p:to>
                                    </p:set>
                                    <p:animEffect transition="in" filter="wipe(left)">
                                      <p:cBhvr>
                                        <p:cTn id="12" dur="500"/>
                                        <p:tgtEl>
                                          <p:spTgt spid="15360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03">
                                            <p:txEl>
                                              <p:pRg st="3" end="3"/>
                                            </p:txEl>
                                          </p:spTgt>
                                        </p:tgtEl>
                                        <p:attrNameLst>
                                          <p:attrName>style.visibility</p:attrName>
                                        </p:attrNameLst>
                                      </p:cBhvr>
                                      <p:to>
                                        <p:strVal val="visible"/>
                                      </p:to>
                                    </p:set>
                                    <p:animEffect transition="in" filter="wipe(left)">
                                      <p:cBhvr>
                                        <p:cTn id="17" dur="500"/>
                                        <p:tgtEl>
                                          <p:spTgt spid="153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bldLvl="5"/>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idx="4294967295"/>
          </p:nvPr>
        </p:nvSpPr>
        <p:spPr/>
        <p:txBody>
          <a:bodyPr/>
          <a:lstStyle/>
          <a:p>
            <a:r>
              <a:rPr lang="en-US" smtClean="0">
                <a:latin typeface="Tahoma" charset="0"/>
                <a:ea typeface="Tahoma" charset="0"/>
                <a:cs typeface="Tahoma" charset="0"/>
              </a:rPr>
              <a:t>The Defense of Brand Names</a:t>
            </a:r>
          </a:p>
        </p:txBody>
      </p:sp>
      <p:sp>
        <p:nvSpPr>
          <p:cNvPr id="154627" name="Rectangle 3"/>
          <p:cNvSpPr>
            <a:spLocks noGrp="1" noChangeArrowheads="1"/>
          </p:cNvSpPr>
          <p:nvPr>
            <p:ph type="body" idx="4294967295"/>
          </p:nvPr>
        </p:nvSpPr>
        <p:spPr/>
        <p:txBody>
          <a:bodyPr/>
          <a:lstStyle/>
          <a:p>
            <a:r>
              <a:rPr lang="en-US" smtClean="0">
                <a:latin typeface="Arial" charset="0"/>
              </a:rPr>
              <a:t>Defenders of brand names believe:</a:t>
            </a:r>
          </a:p>
          <a:p>
            <a:pPr lvl="1"/>
            <a:r>
              <a:rPr lang="en-US" smtClean="0">
                <a:latin typeface="Arial" charset="0"/>
              </a:rPr>
              <a:t>Brand names provide information about quality to consumers.</a:t>
            </a:r>
          </a:p>
          <a:p>
            <a:pPr lvl="1"/>
            <a:r>
              <a:rPr lang="en-US" smtClean="0">
                <a:latin typeface="Arial" charset="0"/>
              </a:rPr>
              <a:t>Companies with brand names have incentive </a:t>
            </a:r>
            <a:br>
              <a:rPr lang="en-US" smtClean="0">
                <a:latin typeface="Arial" charset="0"/>
              </a:rPr>
            </a:br>
            <a:r>
              <a:rPr lang="en-US" smtClean="0">
                <a:latin typeface="Arial" charset="0"/>
              </a:rPr>
              <a:t>to maintain quality, to protect the reputation of their brand names.</a:t>
            </a:r>
          </a:p>
        </p:txBody>
      </p:sp>
      <p:sp>
        <p:nvSpPr>
          <p:cNvPr id="4813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4627">
                                            <p:txEl>
                                              <p:pRg st="1" end="1"/>
                                            </p:txEl>
                                          </p:spTgt>
                                        </p:tgtEl>
                                        <p:attrNameLst>
                                          <p:attrName>style.visibility</p:attrName>
                                        </p:attrNameLst>
                                      </p:cBhvr>
                                      <p:to>
                                        <p:strVal val="visible"/>
                                      </p:to>
                                    </p:set>
                                    <p:animEffect transition="in" filter="wipe(left)">
                                      <p:cBhvr>
                                        <p:cTn id="7" dur="500"/>
                                        <p:tgtEl>
                                          <p:spTgt spid="1546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4627">
                                            <p:txEl>
                                              <p:pRg st="2" end="2"/>
                                            </p:txEl>
                                          </p:spTgt>
                                        </p:tgtEl>
                                        <p:attrNameLst>
                                          <p:attrName>style.visibility</p:attrName>
                                        </p:attrNameLst>
                                      </p:cBhvr>
                                      <p:to>
                                        <p:strVal val="visible"/>
                                      </p:to>
                                    </p:set>
                                    <p:animEffect transition="in" filter="wipe(left)">
                                      <p:cBhvr>
                                        <p:cTn id="12" dur="500"/>
                                        <p:tgtEl>
                                          <p:spTgt spid="154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bldLvl="5"/>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idx="4294967295"/>
          </p:nvPr>
        </p:nvSpPr>
        <p:spPr/>
        <p:txBody>
          <a:bodyPr/>
          <a:lstStyle/>
          <a:p>
            <a:r>
              <a:rPr lang="en-US" smtClean="0">
                <a:latin typeface="Tahoma" charset="0"/>
                <a:ea typeface="Tahoma" charset="0"/>
                <a:cs typeface="Tahoma" charset="0"/>
              </a:rPr>
              <a:t>CONCLUSION</a:t>
            </a:r>
          </a:p>
        </p:txBody>
      </p:sp>
      <p:sp>
        <p:nvSpPr>
          <p:cNvPr id="25605" name="Rectangle 3"/>
          <p:cNvSpPr>
            <a:spLocks noGrp="1" noChangeArrowheads="1"/>
          </p:cNvSpPr>
          <p:nvPr>
            <p:ph type="body" idx="4294967295"/>
          </p:nvPr>
        </p:nvSpPr>
        <p:spPr/>
        <p:txBody>
          <a:bodyPr/>
          <a:lstStyle/>
          <a:p>
            <a:r>
              <a:rPr lang="en-US" dirty="0" smtClean="0">
                <a:latin typeface="Arial" charset="0"/>
              </a:rPr>
              <a:t>Differentiated products are everywhere; examples of monopolistic competition abound.  </a:t>
            </a:r>
          </a:p>
          <a:p>
            <a:r>
              <a:rPr lang="en-US" dirty="0" smtClean="0">
                <a:latin typeface="Arial" charset="0"/>
              </a:rPr>
              <a:t>The theory of monopolistic competition describes many markets in the economy, yet offers little guidance to policymakers looking to improve the market’s allocation of resources. </a:t>
            </a:r>
          </a:p>
        </p:txBody>
      </p:sp>
      <p:sp>
        <p:nvSpPr>
          <p:cNvPr id="5017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5">
                                            <p:txEl>
                                              <p:pRg st="0" end="0"/>
                                            </p:txEl>
                                          </p:spTgt>
                                        </p:tgtEl>
                                        <p:attrNameLst>
                                          <p:attrName>style.visibility</p:attrName>
                                        </p:attrNameLst>
                                      </p:cBhvr>
                                      <p:to>
                                        <p:strVal val="visible"/>
                                      </p:to>
                                    </p:set>
                                    <p:animEffect transition="in" filter="wipe(left)">
                                      <p:cBhvr>
                                        <p:cTn id="7" dur="500"/>
                                        <p:tgtEl>
                                          <p:spTgt spid="256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05">
                                            <p:txEl>
                                              <p:pRg st="1" end="1"/>
                                            </p:txEl>
                                          </p:spTgt>
                                        </p:tgtEl>
                                        <p:attrNameLst>
                                          <p:attrName>style.visibility</p:attrName>
                                        </p:attrNameLst>
                                      </p:cBhvr>
                                      <p:to>
                                        <p:strVal val="visible"/>
                                      </p:to>
                                    </p:set>
                                    <p:animEffect transition="in" filter="wipe(left)">
                                      <p:cBhvr>
                                        <p:cTn id="12" dur="500"/>
                                        <p:tgtEl>
                                          <p:spTgt spid="2560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build="p" bldLvl="4"/>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52226"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fontAlgn="auto">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52228" name="Content Placeholder 2"/>
          <p:cNvSpPr>
            <a:spLocks noGrp="1"/>
          </p:cNvSpPr>
          <p:nvPr>
            <p:ph idx="1"/>
          </p:nvPr>
        </p:nvSpPr>
        <p:spPr>
          <a:xfrm>
            <a:off x="457200" y="1371600"/>
            <a:ext cx="8229600" cy="5105400"/>
          </a:xfrm>
        </p:spPr>
        <p:txBody>
          <a:bodyPr/>
          <a:lstStyle/>
          <a:p>
            <a:pPr>
              <a:buClrTx/>
              <a:buSzPct val="120000"/>
              <a:buFont typeface="Arial" charset="0"/>
              <a:buChar char="•"/>
            </a:pPr>
            <a:r>
              <a:rPr lang="en-US" smtClean="0">
                <a:latin typeface="Arial" charset="0"/>
                <a:cs typeface="ＭＳ Ｐゴシック" charset="-128"/>
              </a:rPr>
              <a:t>A monopolistically competitive market has </a:t>
            </a:r>
            <a:br>
              <a:rPr lang="en-US" smtClean="0">
                <a:latin typeface="Arial" charset="0"/>
                <a:cs typeface="ＭＳ Ｐゴシック" charset="-128"/>
              </a:rPr>
            </a:br>
            <a:r>
              <a:rPr lang="en-US" smtClean="0">
                <a:latin typeface="Arial" charset="0"/>
                <a:cs typeface="ＭＳ Ｐゴシック" charset="-128"/>
              </a:rPr>
              <a:t>many firms, differentiated products, and free entry.  </a:t>
            </a:r>
          </a:p>
          <a:p>
            <a:pPr>
              <a:buClrTx/>
              <a:buSzPct val="120000"/>
              <a:buFont typeface="Arial" charset="0"/>
              <a:buChar char="•"/>
            </a:pPr>
            <a:r>
              <a:rPr lang="en-US" smtClean="0">
                <a:latin typeface="Arial" charset="0"/>
                <a:cs typeface="ＭＳ Ｐゴシック" charset="-128"/>
              </a:rPr>
              <a:t>Each firm in a monopolistically competitive market has excess capacity—it produces </a:t>
            </a:r>
            <a:br>
              <a:rPr lang="en-US" smtClean="0">
                <a:latin typeface="Arial" charset="0"/>
                <a:cs typeface="ＭＳ Ｐゴシック" charset="-128"/>
              </a:rPr>
            </a:br>
            <a:r>
              <a:rPr lang="en-US" smtClean="0">
                <a:latin typeface="Arial" charset="0"/>
                <a:cs typeface="ＭＳ Ｐゴシック" charset="-128"/>
              </a:rPr>
              <a:t>less than the quantity that minimizes </a:t>
            </a:r>
            <a:r>
              <a:rPr lang="en-US" i="1" smtClean="0">
                <a:latin typeface="Arial" charset="0"/>
                <a:cs typeface="ＭＳ Ｐゴシック" charset="-128"/>
              </a:rPr>
              <a:t>ATC</a:t>
            </a:r>
            <a:r>
              <a:rPr lang="en-US" smtClean="0">
                <a:latin typeface="Arial" charset="0"/>
                <a:cs typeface="ＭＳ Ｐゴシック" charset="-128"/>
              </a:rPr>
              <a:t>.  </a:t>
            </a:r>
            <a:br>
              <a:rPr lang="en-US" smtClean="0">
                <a:latin typeface="Arial" charset="0"/>
                <a:cs typeface="ＭＳ Ｐゴシック" charset="-128"/>
              </a:rPr>
            </a:br>
            <a:r>
              <a:rPr lang="en-US" smtClean="0">
                <a:latin typeface="Arial" charset="0"/>
                <a:cs typeface="ＭＳ Ｐゴシック" charset="-128"/>
              </a:rPr>
              <a:t>Each firm charges a price above marginal cost.</a:t>
            </a:r>
          </a:p>
        </p:txBody>
      </p:sp>
      <p:sp>
        <p:nvSpPr>
          <p:cNvPr id="52229"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cs typeface="Verdana" charset="0"/>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54274"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fontAlgn="auto">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54276" name="Content Placeholder 2"/>
          <p:cNvSpPr>
            <a:spLocks noGrp="1"/>
          </p:cNvSpPr>
          <p:nvPr>
            <p:ph idx="1"/>
          </p:nvPr>
        </p:nvSpPr>
        <p:spPr>
          <a:xfrm>
            <a:off x="457200" y="1371600"/>
            <a:ext cx="8229600" cy="5105400"/>
          </a:xfrm>
        </p:spPr>
        <p:txBody>
          <a:bodyPr/>
          <a:lstStyle/>
          <a:p>
            <a:pPr>
              <a:buClrTx/>
              <a:buSzPct val="120000"/>
              <a:buFont typeface="Arial" charset="0"/>
              <a:buChar char="•"/>
            </a:pPr>
            <a:r>
              <a:rPr lang="en-US" smtClean="0">
                <a:latin typeface="Arial" charset="0"/>
                <a:cs typeface="ＭＳ Ｐゴシック" charset="-128"/>
              </a:rPr>
              <a:t>Monopolistic competition does not have all of the desirable welfare properties of perfect competition.  There is a deadweight loss caused by the markup of price over marginal cost.  Also, the number of firms (and thus varieties) can be too large or too small.  There is no clear way for policymakers to improve the market outcome.</a:t>
            </a:r>
          </a:p>
        </p:txBody>
      </p:sp>
      <p:sp>
        <p:nvSpPr>
          <p:cNvPr id="54277" name="TextBox 7"/>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cs typeface="Verdana" charset="0"/>
            </a:endParaRP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56322"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fontAlgn="auto">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56324" name="Content Placeholder 2"/>
          <p:cNvSpPr>
            <a:spLocks noGrp="1"/>
          </p:cNvSpPr>
          <p:nvPr>
            <p:ph idx="1"/>
          </p:nvPr>
        </p:nvSpPr>
        <p:spPr>
          <a:xfrm>
            <a:off x="457200" y="1371600"/>
            <a:ext cx="8229600" cy="5105400"/>
          </a:xfrm>
        </p:spPr>
        <p:txBody>
          <a:bodyPr/>
          <a:lstStyle/>
          <a:p>
            <a:pPr>
              <a:buClrTx/>
              <a:buSzPct val="120000"/>
              <a:buFont typeface="Arial" charset="0"/>
              <a:buChar char="•"/>
            </a:pPr>
            <a:r>
              <a:rPr lang="en-US" dirty="0" smtClean="0">
                <a:latin typeface="Arial" charset="0"/>
                <a:cs typeface="ＭＳ Ｐゴシック" charset="-128"/>
              </a:rPr>
              <a:t>Product differentiation and markup pricing lead to the use of advertising and brand names.  Critics of advertising and brand names argue that firms use them to reduce competition and take advantage of consumer irrationality.  Defenders argue that firms use them to inform consumers and to compete more vigorously on price and product quality.</a:t>
            </a:r>
          </a:p>
        </p:txBody>
      </p:sp>
      <p:sp>
        <p:nvSpPr>
          <p:cNvPr id="56325"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cs typeface="Verdana"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rtlCol="0">
            <a:normAutofit fontScale="90000"/>
          </a:bodyPr>
          <a:lstStyle/>
          <a:p>
            <a:pPr fontAlgn="auto">
              <a:spcAft>
                <a:spcPts val="0"/>
              </a:spcAft>
              <a:defRPr/>
            </a:pPr>
            <a:r>
              <a:rPr lang="en-US" sz="3100" dirty="0" smtClean="0"/>
              <a:t>INTRODUCTION:  </a:t>
            </a:r>
            <a:br>
              <a:rPr lang="en-US" sz="3100" dirty="0" smtClean="0"/>
            </a:br>
            <a:r>
              <a:rPr lang="en-US" sz="3600" dirty="0" smtClean="0"/>
              <a:t>Between Monopoly and Competition</a:t>
            </a:r>
          </a:p>
        </p:txBody>
      </p:sp>
      <p:sp>
        <p:nvSpPr>
          <p:cNvPr id="6149" name="Rectangle 3"/>
          <p:cNvSpPr>
            <a:spLocks noGrp="1" noChangeArrowheads="1"/>
          </p:cNvSpPr>
          <p:nvPr>
            <p:ph idx="1"/>
          </p:nvPr>
        </p:nvSpPr>
        <p:spPr>
          <a:xfrm>
            <a:off x="457200" y="1271588"/>
            <a:ext cx="8229600" cy="4979987"/>
          </a:xfrm>
        </p:spPr>
        <p:txBody>
          <a:bodyPr/>
          <a:lstStyle/>
          <a:p>
            <a:pPr marL="0" indent="0">
              <a:buFont typeface="Wingdings" charset="2"/>
              <a:buNone/>
            </a:pPr>
            <a:r>
              <a:rPr lang="en-US" i="1" dirty="0" smtClean="0">
                <a:latin typeface="Arial" charset="0"/>
                <a:cs typeface="ＭＳ Ｐゴシック" charset="-128"/>
              </a:rPr>
              <a:t>Two extremes</a:t>
            </a:r>
          </a:p>
          <a:p>
            <a:pPr marL="517525" lvl="1">
              <a:buClr>
                <a:srgbClr val="339966"/>
              </a:buClr>
              <a:buFont typeface="Wingdings" charset="2"/>
              <a:buChar char="§"/>
            </a:pPr>
            <a:r>
              <a:rPr lang="en-US" dirty="0" smtClean="0">
                <a:latin typeface="Arial" charset="0"/>
                <a:cs typeface="ＭＳ Ｐゴシック" charset="-128"/>
              </a:rPr>
              <a:t>Perfect competition:  many firms, identical products.</a:t>
            </a:r>
          </a:p>
          <a:p>
            <a:pPr marL="517525" lvl="1">
              <a:buClr>
                <a:srgbClr val="339966"/>
              </a:buClr>
              <a:buFont typeface="Wingdings" charset="2"/>
              <a:buChar char="§"/>
            </a:pPr>
            <a:r>
              <a:rPr lang="en-US" dirty="0" smtClean="0">
                <a:latin typeface="Arial" charset="0"/>
                <a:cs typeface="ＭＳ Ｐゴシック" charset="-128"/>
              </a:rPr>
              <a:t>Monopoly:  one firm.</a:t>
            </a:r>
          </a:p>
          <a:p>
            <a:pPr marL="0" indent="0">
              <a:spcBef>
                <a:spcPct val="65000"/>
              </a:spcBef>
              <a:buFont typeface="Wingdings" charset="2"/>
              <a:buNone/>
            </a:pPr>
            <a:r>
              <a:rPr lang="en-US" i="1" dirty="0" smtClean="0">
                <a:latin typeface="Arial" charset="0"/>
                <a:cs typeface="ＭＳ Ｐゴシック" charset="-128"/>
              </a:rPr>
              <a:t>In between these extremes:  imperfect competition</a:t>
            </a:r>
          </a:p>
          <a:p>
            <a:pPr marL="517525" lvl="1">
              <a:spcBef>
                <a:spcPct val="25000"/>
              </a:spcBef>
              <a:buClr>
                <a:srgbClr val="339966"/>
              </a:buClr>
              <a:buFont typeface="Wingdings" charset="2"/>
              <a:buChar char="§"/>
            </a:pPr>
            <a:r>
              <a:rPr lang="en-US" b="1" dirty="0" smtClean="0">
                <a:solidFill>
                  <a:srgbClr val="CC0000"/>
                </a:solidFill>
                <a:latin typeface="Arial" charset="0"/>
                <a:cs typeface="ＭＳ Ｐゴシック" charset="-128"/>
              </a:rPr>
              <a:t>Oligopoly</a:t>
            </a:r>
            <a:r>
              <a:rPr lang="en-US" dirty="0" smtClean="0">
                <a:latin typeface="Arial" charset="0"/>
                <a:cs typeface="ＭＳ Ｐゴシック" charset="-128"/>
              </a:rPr>
              <a:t>:  only a few sellers offer similar or identical products. </a:t>
            </a:r>
          </a:p>
          <a:p>
            <a:pPr marL="517525" lvl="1">
              <a:spcBef>
                <a:spcPct val="25000"/>
              </a:spcBef>
              <a:buClr>
                <a:srgbClr val="339966"/>
              </a:buClr>
              <a:buFont typeface="Wingdings" charset="2"/>
              <a:buChar char="§"/>
            </a:pPr>
            <a:r>
              <a:rPr lang="en-US" b="1" dirty="0" smtClean="0">
                <a:solidFill>
                  <a:srgbClr val="CC0000"/>
                </a:solidFill>
                <a:latin typeface="Arial" charset="0"/>
                <a:cs typeface="ＭＳ Ｐゴシック" charset="-128"/>
              </a:rPr>
              <a:t>Monopolistic competition</a:t>
            </a:r>
            <a:r>
              <a:rPr lang="en-US" dirty="0" smtClean="0">
                <a:latin typeface="Arial" charset="0"/>
                <a:cs typeface="ＭＳ Ｐゴシック" charset="-128"/>
              </a:rPr>
              <a:t>:  many firms sell similar but not identical products.  </a:t>
            </a:r>
          </a:p>
        </p:txBody>
      </p:sp>
      <p:sp>
        <p:nvSpPr>
          <p:cNvPr id="1126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9">
                                            <p:txEl>
                                              <p:pRg st="0" end="0"/>
                                            </p:txEl>
                                          </p:spTgt>
                                        </p:tgtEl>
                                        <p:attrNameLst>
                                          <p:attrName>style.visibility</p:attrName>
                                        </p:attrNameLst>
                                      </p:cBhvr>
                                      <p:to>
                                        <p:strVal val="visible"/>
                                      </p:to>
                                    </p:set>
                                    <p:animEffect transition="in" filter="wipe(left)">
                                      <p:cBhvr>
                                        <p:cTn id="7" dur="500"/>
                                        <p:tgtEl>
                                          <p:spTgt spid="61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9">
                                            <p:txEl>
                                              <p:pRg st="1" end="1"/>
                                            </p:txEl>
                                          </p:spTgt>
                                        </p:tgtEl>
                                        <p:attrNameLst>
                                          <p:attrName>style.visibility</p:attrName>
                                        </p:attrNameLst>
                                      </p:cBhvr>
                                      <p:to>
                                        <p:strVal val="visible"/>
                                      </p:to>
                                    </p:set>
                                    <p:animEffect transition="in" filter="wipe(left)">
                                      <p:cBhvr>
                                        <p:cTn id="12" dur="500"/>
                                        <p:tgtEl>
                                          <p:spTgt spid="614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9">
                                            <p:txEl>
                                              <p:pRg st="2" end="2"/>
                                            </p:txEl>
                                          </p:spTgt>
                                        </p:tgtEl>
                                        <p:attrNameLst>
                                          <p:attrName>style.visibility</p:attrName>
                                        </p:attrNameLst>
                                      </p:cBhvr>
                                      <p:to>
                                        <p:strVal val="visible"/>
                                      </p:to>
                                    </p:set>
                                    <p:animEffect transition="in" filter="wipe(left)">
                                      <p:cBhvr>
                                        <p:cTn id="17" dur="500"/>
                                        <p:tgtEl>
                                          <p:spTgt spid="614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9">
                                            <p:txEl>
                                              <p:pRg st="3" end="3"/>
                                            </p:txEl>
                                          </p:spTgt>
                                        </p:tgtEl>
                                        <p:attrNameLst>
                                          <p:attrName>style.visibility</p:attrName>
                                        </p:attrNameLst>
                                      </p:cBhvr>
                                      <p:to>
                                        <p:strVal val="visible"/>
                                      </p:to>
                                    </p:set>
                                    <p:animEffect transition="in" filter="wipe(left)">
                                      <p:cBhvr>
                                        <p:cTn id="22" dur="500"/>
                                        <p:tgtEl>
                                          <p:spTgt spid="614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9">
                                            <p:txEl>
                                              <p:pRg st="4" end="4"/>
                                            </p:txEl>
                                          </p:spTgt>
                                        </p:tgtEl>
                                        <p:attrNameLst>
                                          <p:attrName>style.visibility</p:attrName>
                                        </p:attrNameLst>
                                      </p:cBhvr>
                                      <p:to>
                                        <p:strVal val="visible"/>
                                      </p:to>
                                    </p:set>
                                    <p:animEffect transition="in" filter="wipe(left)">
                                      <p:cBhvr>
                                        <p:cTn id="27" dur="500"/>
                                        <p:tgtEl>
                                          <p:spTgt spid="614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149">
                                            <p:txEl>
                                              <p:pRg st="5" end="5"/>
                                            </p:txEl>
                                          </p:spTgt>
                                        </p:tgtEl>
                                        <p:attrNameLst>
                                          <p:attrName>style.visibility</p:attrName>
                                        </p:attrNameLst>
                                      </p:cBhvr>
                                      <p:to>
                                        <p:strVal val="visible"/>
                                      </p:to>
                                    </p:set>
                                    <p:animEffect transition="in" filter="wipe(left)">
                                      <p:cBhvr>
                                        <p:cTn id="32" dur="500"/>
                                        <p:tgtEl>
                                          <p:spTgt spid="614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uiExpand="1" build="p" bldLvl="4"/>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normAutofit fontScale="90000"/>
          </a:bodyPr>
          <a:lstStyle/>
          <a:p>
            <a:pPr algn="ctr">
              <a:lnSpc>
                <a:spcPct val="114000"/>
              </a:lnSpc>
            </a:pPr>
            <a:r>
              <a:rPr lang="en-US" sz="3200" smtClean="0">
                <a:latin typeface="Tahoma" charset="0"/>
                <a:ea typeface="Tahoma" charset="0"/>
                <a:cs typeface="Tahoma" charset="0"/>
              </a:rPr>
              <a:t>Characteristics &amp; Examples of Monopolistic Competition</a:t>
            </a:r>
          </a:p>
        </p:txBody>
      </p:sp>
      <p:sp>
        <p:nvSpPr>
          <p:cNvPr id="142339" name="Rectangle 3"/>
          <p:cNvSpPr>
            <a:spLocks noGrp="1" noChangeArrowheads="1"/>
          </p:cNvSpPr>
          <p:nvPr>
            <p:ph idx="1"/>
          </p:nvPr>
        </p:nvSpPr>
        <p:spPr>
          <a:xfrm>
            <a:off x="457200" y="1314450"/>
            <a:ext cx="8229600" cy="4979988"/>
          </a:xfrm>
        </p:spPr>
        <p:txBody>
          <a:bodyPr>
            <a:normAutofit/>
          </a:bodyPr>
          <a:lstStyle/>
          <a:p>
            <a:pPr>
              <a:lnSpc>
                <a:spcPct val="95000"/>
              </a:lnSpc>
              <a:buFont typeface="Wingdings" charset="2"/>
              <a:buNone/>
            </a:pPr>
            <a:r>
              <a:rPr lang="en-US" sz="2700" dirty="0" smtClean="0">
                <a:latin typeface="Arial" charset="0"/>
                <a:cs typeface="ＭＳ Ｐゴシック" charset="-128"/>
              </a:rPr>
              <a:t>Characteristics:</a:t>
            </a:r>
          </a:p>
          <a:p>
            <a:pPr lvl="1">
              <a:lnSpc>
                <a:spcPct val="95000"/>
              </a:lnSpc>
              <a:buFont typeface="Wingdings" charset="2"/>
              <a:buChar char="§"/>
            </a:pPr>
            <a:r>
              <a:rPr lang="en-US" sz="2600" dirty="0" smtClean="0">
                <a:latin typeface="Arial" charset="0"/>
                <a:cs typeface="ＭＳ Ｐゴシック" charset="-128"/>
              </a:rPr>
              <a:t>Many sellers</a:t>
            </a:r>
          </a:p>
          <a:p>
            <a:pPr lvl="1">
              <a:lnSpc>
                <a:spcPct val="95000"/>
              </a:lnSpc>
              <a:buFont typeface="Wingdings" charset="2"/>
              <a:buChar char="§"/>
            </a:pPr>
            <a:r>
              <a:rPr lang="en-US" sz="2600" dirty="0" smtClean="0">
                <a:latin typeface="Arial" charset="0"/>
                <a:cs typeface="ＭＳ Ｐゴシック" charset="-128"/>
              </a:rPr>
              <a:t>Product differentiation</a:t>
            </a:r>
          </a:p>
          <a:p>
            <a:pPr lvl="1">
              <a:lnSpc>
                <a:spcPct val="95000"/>
              </a:lnSpc>
              <a:buFont typeface="Wingdings" charset="2"/>
              <a:buChar char="§"/>
            </a:pPr>
            <a:r>
              <a:rPr lang="en-US" sz="2600" dirty="0" smtClean="0">
                <a:latin typeface="Arial" charset="0"/>
                <a:cs typeface="ＭＳ Ｐゴシック" charset="-128"/>
              </a:rPr>
              <a:t>Free entry and exit.</a:t>
            </a:r>
          </a:p>
          <a:p>
            <a:pPr>
              <a:lnSpc>
                <a:spcPct val="95000"/>
              </a:lnSpc>
              <a:spcBef>
                <a:spcPct val="40000"/>
              </a:spcBef>
              <a:buFont typeface="Wingdings" charset="2"/>
              <a:buNone/>
            </a:pPr>
            <a:r>
              <a:rPr lang="en-US" sz="2700" dirty="0" smtClean="0">
                <a:latin typeface="Arial" charset="0"/>
                <a:cs typeface="ＭＳ Ｐゴシック" charset="-128"/>
              </a:rPr>
              <a:t>Examples:</a:t>
            </a:r>
          </a:p>
          <a:p>
            <a:pPr lvl="1">
              <a:lnSpc>
                <a:spcPct val="95000"/>
              </a:lnSpc>
              <a:buFont typeface="Wingdings" charset="2"/>
              <a:buChar char="§"/>
            </a:pPr>
            <a:r>
              <a:rPr lang="en-US" sz="2600" dirty="0" smtClean="0">
                <a:latin typeface="Arial" charset="0"/>
                <a:cs typeface="ＭＳ Ｐゴシック" charset="-128"/>
              </a:rPr>
              <a:t>apartments</a:t>
            </a:r>
          </a:p>
          <a:p>
            <a:pPr lvl="1">
              <a:lnSpc>
                <a:spcPct val="95000"/>
              </a:lnSpc>
              <a:buFont typeface="Wingdings" charset="2"/>
              <a:buChar char="§"/>
            </a:pPr>
            <a:r>
              <a:rPr lang="en-US" sz="2600" dirty="0" smtClean="0">
                <a:latin typeface="Arial" charset="0"/>
                <a:cs typeface="ＭＳ Ｐゴシック" charset="-128"/>
              </a:rPr>
              <a:t>books</a:t>
            </a:r>
          </a:p>
          <a:p>
            <a:pPr lvl="1">
              <a:lnSpc>
                <a:spcPct val="95000"/>
              </a:lnSpc>
              <a:buFont typeface="Wingdings" charset="2"/>
              <a:buChar char="§"/>
            </a:pPr>
            <a:r>
              <a:rPr lang="en-US" sz="2600" dirty="0" smtClean="0">
                <a:latin typeface="Arial" charset="0"/>
                <a:cs typeface="ＭＳ Ｐゴシック" charset="-128"/>
              </a:rPr>
              <a:t>bottled water</a:t>
            </a:r>
          </a:p>
          <a:p>
            <a:pPr lvl="1">
              <a:lnSpc>
                <a:spcPct val="95000"/>
              </a:lnSpc>
              <a:buFont typeface="Wingdings" charset="2"/>
              <a:buChar char="§"/>
            </a:pPr>
            <a:r>
              <a:rPr lang="en-US" sz="2600" dirty="0" smtClean="0">
                <a:latin typeface="Arial" charset="0"/>
                <a:cs typeface="ＭＳ Ｐゴシック" charset="-128"/>
              </a:rPr>
              <a:t>clothing</a:t>
            </a:r>
          </a:p>
          <a:p>
            <a:pPr lvl="1">
              <a:lnSpc>
                <a:spcPct val="95000"/>
              </a:lnSpc>
              <a:buFont typeface="Wingdings" charset="2"/>
              <a:buChar char="§"/>
            </a:pPr>
            <a:r>
              <a:rPr lang="en-US" sz="2600" dirty="0" smtClean="0">
                <a:latin typeface="Arial" charset="0"/>
                <a:cs typeface="ＭＳ Ｐゴシック" charset="-128"/>
              </a:rPr>
              <a:t>fast food.</a:t>
            </a:r>
          </a:p>
        </p:txBody>
      </p:sp>
      <p:sp>
        <p:nvSpPr>
          <p:cNvPr id="1331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2339">
                                            <p:txEl>
                                              <p:pRg st="1" end="1"/>
                                            </p:txEl>
                                          </p:spTgt>
                                        </p:tgtEl>
                                        <p:attrNameLst>
                                          <p:attrName>style.visibility</p:attrName>
                                        </p:attrNameLst>
                                      </p:cBhvr>
                                      <p:to>
                                        <p:strVal val="visible"/>
                                      </p:to>
                                    </p:set>
                                    <p:animEffect transition="in" filter="wipe(left)">
                                      <p:cBhvr>
                                        <p:cTn id="7" dur="500"/>
                                        <p:tgtEl>
                                          <p:spTgt spid="14233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2339">
                                            <p:txEl>
                                              <p:pRg st="2" end="2"/>
                                            </p:txEl>
                                          </p:spTgt>
                                        </p:tgtEl>
                                        <p:attrNameLst>
                                          <p:attrName>style.visibility</p:attrName>
                                        </p:attrNameLst>
                                      </p:cBhvr>
                                      <p:to>
                                        <p:strVal val="visible"/>
                                      </p:to>
                                    </p:set>
                                    <p:animEffect transition="in" filter="wipe(left)">
                                      <p:cBhvr>
                                        <p:cTn id="12" dur="500"/>
                                        <p:tgtEl>
                                          <p:spTgt spid="1423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2339">
                                            <p:txEl>
                                              <p:pRg st="3" end="3"/>
                                            </p:txEl>
                                          </p:spTgt>
                                        </p:tgtEl>
                                        <p:attrNameLst>
                                          <p:attrName>style.visibility</p:attrName>
                                        </p:attrNameLst>
                                      </p:cBhvr>
                                      <p:to>
                                        <p:strVal val="visible"/>
                                      </p:to>
                                    </p:set>
                                    <p:animEffect transition="in" filter="wipe(left)">
                                      <p:cBhvr>
                                        <p:cTn id="17" dur="500"/>
                                        <p:tgtEl>
                                          <p:spTgt spid="14233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2339">
                                            <p:txEl>
                                              <p:pRg st="4" end="4"/>
                                            </p:txEl>
                                          </p:spTgt>
                                        </p:tgtEl>
                                        <p:attrNameLst>
                                          <p:attrName>style.visibility</p:attrName>
                                        </p:attrNameLst>
                                      </p:cBhvr>
                                      <p:to>
                                        <p:strVal val="visible"/>
                                      </p:to>
                                    </p:set>
                                    <p:animEffect transition="in" filter="wipe(left)">
                                      <p:cBhvr>
                                        <p:cTn id="22" dur="500"/>
                                        <p:tgtEl>
                                          <p:spTgt spid="142339">
                                            <p:txEl>
                                              <p:pRg st="4" end="4"/>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42339">
                                            <p:txEl>
                                              <p:pRg st="5" end="5"/>
                                            </p:txEl>
                                          </p:spTgt>
                                        </p:tgtEl>
                                        <p:attrNameLst>
                                          <p:attrName>style.visibility</p:attrName>
                                        </p:attrNameLst>
                                      </p:cBhvr>
                                      <p:to>
                                        <p:strVal val="visible"/>
                                      </p:to>
                                    </p:set>
                                    <p:animEffect transition="in" filter="wipe(left)">
                                      <p:cBhvr>
                                        <p:cTn id="25" dur="500"/>
                                        <p:tgtEl>
                                          <p:spTgt spid="142339">
                                            <p:txEl>
                                              <p:pRg st="5" end="5"/>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42339">
                                            <p:txEl>
                                              <p:pRg st="6" end="6"/>
                                            </p:txEl>
                                          </p:spTgt>
                                        </p:tgtEl>
                                        <p:attrNameLst>
                                          <p:attrName>style.visibility</p:attrName>
                                        </p:attrNameLst>
                                      </p:cBhvr>
                                      <p:to>
                                        <p:strVal val="visible"/>
                                      </p:to>
                                    </p:set>
                                    <p:animEffect transition="in" filter="wipe(left)">
                                      <p:cBhvr>
                                        <p:cTn id="28" dur="500"/>
                                        <p:tgtEl>
                                          <p:spTgt spid="142339">
                                            <p:txEl>
                                              <p:pRg st="6" end="6"/>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42339">
                                            <p:txEl>
                                              <p:pRg st="7" end="7"/>
                                            </p:txEl>
                                          </p:spTgt>
                                        </p:tgtEl>
                                        <p:attrNameLst>
                                          <p:attrName>style.visibility</p:attrName>
                                        </p:attrNameLst>
                                      </p:cBhvr>
                                      <p:to>
                                        <p:strVal val="visible"/>
                                      </p:to>
                                    </p:set>
                                    <p:animEffect transition="in" filter="wipe(left)">
                                      <p:cBhvr>
                                        <p:cTn id="31" dur="500"/>
                                        <p:tgtEl>
                                          <p:spTgt spid="142339">
                                            <p:txEl>
                                              <p:pRg st="7" end="7"/>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42339">
                                            <p:txEl>
                                              <p:pRg st="8" end="8"/>
                                            </p:txEl>
                                          </p:spTgt>
                                        </p:tgtEl>
                                        <p:attrNameLst>
                                          <p:attrName>style.visibility</p:attrName>
                                        </p:attrNameLst>
                                      </p:cBhvr>
                                      <p:to>
                                        <p:strVal val="visible"/>
                                      </p:to>
                                    </p:set>
                                    <p:animEffect transition="in" filter="wipe(left)">
                                      <p:cBhvr>
                                        <p:cTn id="34" dur="500"/>
                                        <p:tgtEl>
                                          <p:spTgt spid="142339">
                                            <p:txEl>
                                              <p:pRg st="8" end="8"/>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42339">
                                            <p:txEl>
                                              <p:pRg st="9" end="9"/>
                                            </p:txEl>
                                          </p:spTgt>
                                        </p:tgtEl>
                                        <p:attrNameLst>
                                          <p:attrName>style.visibility</p:attrName>
                                        </p:attrNameLst>
                                      </p:cBhvr>
                                      <p:to>
                                        <p:strVal val="visible"/>
                                      </p:to>
                                    </p:set>
                                    <p:animEffect transition="in" filter="wipe(left)">
                                      <p:cBhvr>
                                        <p:cTn id="37" dur="500"/>
                                        <p:tgtEl>
                                          <p:spTgt spid="14233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bldLvl="5"/>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53"/>
          <p:cNvSpPr>
            <a:spLocks noChangeArrowheads="1"/>
          </p:cNvSpPr>
          <p:nvPr/>
        </p:nvSpPr>
        <p:spPr bwMode="auto">
          <a:xfrm>
            <a:off x="390525" y="941388"/>
            <a:ext cx="8345488" cy="5043487"/>
          </a:xfrm>
          <a:prstGeom prst="rect">
            <a:avLst/>
          </a:prstGeom>
          <a:solidFill>
            <a:srgbClr val="FFFFCC"/>
          </a:solidFill>
          <a:ln w="9525">
            <a:noFill/>
            <a:miter lim="800000"/>
            <a:headEnd/>
            <a:tailEnd/>
          </a:ln>
        </p:spPr>
        <p:txBody>
          <a:bodyPr wrap="none" anchor="ctr">
            <a:prstTxWarp prst="textNoShape">
              <a:avLst/>
            </a:prstTxWarp>
          </a:bodyPr>
          <a:lstStyle/>
          <a:p>
            <a:endParaRPr lang="en-US">
              <a:ea typeface="Arial" charset="0"/>
              <a:cs typeface="Arial" charset="0"/>
            </a:endParaRPr>
          </a:p>
        </p:txBody>
      </p:sp>
      <p:sp>
        <p:nvSpPr>
          <p:cNvPr id="15362" name="Rectangle 4"/>
          <p:cNvSpPr>
            <a:spLocks noGrp="1" noChangeArrowheads="1"/>
          </p:cNvSpPr>
          <p:nvPr>
            <p:ph type="title" idx="4294967295"/>
          </p:nvPr>
        </p:nvSpPr>
        <p:spPr>
          <a:xfrm>
            <a:off x="0" y="163513"/>
            <a:ext cx="9144000" cy="649287"/>
          </a:xfrm>
        </p:spPr>
        <p:txBody>
          <a:bodyPr/>
          <a:lstStyle/>
          <a:p>
            <a:pPr algn="ctr"/>
            <a:r>
              <a:rPr lang="en-US" sz="3200" smtClean="0">
                <a:latin typeface="Tahoma" charset="0"/>
                <a:ea typeface="Tahoma" charset="0"/>
                <a:cs typeface="Tahoma" charset="0"/>
              </a:rPr>
              <a:t>Comparing Perfect &amp; Monop. Competition</a:t>
            </a:r>
          </a:p>
        </p:txBody>
      </p:sp>
      <p:grpSp>
        <p:nvGrpSpPr>
          <p:cNvPr id="2" name="Group 158"/>
          <p:cNvGrpSpPr>
            <a:grpSpLocks/>
          </p:cNvGrpSpPr>
          <p:nvPr/>
        </p:nvGrpSpPr>
        <p:grpSpPr bwMode="auto">
          <a:xfrm>
            <a:off x="384175" y="4462463"/>
            <a:ext cx="8358188" cy="612775"/>
            <a:chOff x="242" y="2811"/>
            <a:chExt cx="5265" cy="386"/>
          </a:xfrm>
        </p:grpSpPr>
        <p:sp>
          <p:nvSpPr>
            <p:cNvPr id="15400" name="Rectangle 127"/>
            <p:cNvSpPr>
              <a:spLocks noChangeArrowheads="1"/>
            </p:cNvSpPr>
            <p:nvPr/>
          </p:nvSpPr>
          <p:spPr bwMode="auto">
            <a:xfrm>
              <a:off x="3978" y="2811"/>
              <a:ext cx="1529" cy="386"/>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a:solidFill>
                    <a:srgbClr val="FF0000"/>
                  </a:solidFill>
                  <a:ea typeface="Arial" charset="0"/>
                  <a:cs typeface="Arial" charset="0"/>
                </a:rPr>
                <a:t>yes</a:t>
              </a:r>
            </a:p>
          </p:txBody>
        </p:sp>
        <p:sp>
          <p:nvSpPr>
            <p:cNvPr id="15401" name="Rectangle 125"/>
            <p:cNvSpPr>
              <a:spLocks noChangeArrowheads="1"/>
            </p:cNvSpPr>
            <p:nvPr/>
          </p:nvSpPr>
          <p:spPr bwMode="auto">
            <a:xfrm>
              <a:off x="2344" y="2811"/>
              <a:ext cx="1634" cy="386"/>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a:solidFill>
                    <a:srgbClr val="FF0000"/>
                  </a:solidFill>
                  <a:ea typeface="Arial" charset="0"/>
                  <a:cs typeface="Arial" charset="0"/>
                </a:rPr>
                <a:t>none, price-taker</a:t>
              </a:r>
            </a:p>
          </p:txBody>
        </p:sp>
        <p:sp>
          <p:nvSpPr>
            <p:cNvPr id="15402" name="Rectangle 123"/>
            <p:cNvSpPr>
              <a:spLocks noChangeArrowheads="1"/>
            </p:cNvSpPr>
            <p:nvPr/>
          </p:nvSpPr>
          <p:spPr bwMode="auto">
            <a:xfrm>
              <a:off x="242" y="2811"/>
              <a:ext cx="2102" cy="386"/>
            </a:xfrm>
            <a:prstGeom prst="rect">
              <a:avLst/>
            </a:prstGeom>
            <a:noFill/>
            <a:ln w="9525">
              <a:noFill/>
              <a:miter lim="800000"/>
              <a:headEnd/>
              <a:tailEnd/>
            </a:ln>
          </p:spPr>
          <p:txBody>
            <a:bodyPr rIns="0" anchor="ctr">
              <a:prstTxWarp prst="textNoShape">
                <a:avLst/>
              </a:prstTxWarp>
            </a:bodyPr>
            <a:lstStyle/>
            <a:p>
              <a:pPr>
                <a:lnSpc>
                  <a:spcPct val="105000"/>
                </a:lnSpc>
                <a:spcBef>
                  <a:spcPct val="45000"/>
                </a:spcBef>
                <a:buClr>
                  <a:srgbClr val="00B85C"/>
                </a:buClr>
                <a:buSzPct val="120000"/>
                <a:buFont typeface="Wingdings" charset="2"/>
                <a:buNone/>
              </a:pPr>
              <a:r>
                <a:rPr lang="en-US" sz="2400">
                  <a:solidFill>
                    <a:srgbClr val="FF0000"/>
                  </a:solidFill>
                  <a:ea typeface="Arial" charset="0"/>
                  <a:cs typeface="Arial" charset="0"/>
                </a:rPr>
                <a:t>firm has market power?</a:t>
              </a:r>
            </a:p>
          </p:txBody>
        </p:sp>
      </p:grpSp>
      <p:grpSp>
        <p:nvGrpSpPr>
          <p:cNvPr id="3" name="Group 159"/>
          <p:cNvGrpSpPr>
            <a:grpSpLocks/>
          </p:cNvGrpSpPr>
          <p:nvPr/>
        </p:nvGrpSpPr>
        <p:grpSpPr bwMode="auto">
          <a:xfrm>
            <a:off x="384175" y="5075238"/>
            <a:ext cx="8358188" cy="911225"/>
            <a:chOff x="242" y="3197"/>
            <a:chExt cx="5265" cy="574"/>
          </a:xfrm>
        </p:grpSpPr>
        <p:sp>
          <p:nvSpPr>
            <p:cNvPr id="15397" name="Rectangle 119"/>
            <p:cNvSpPr>
              <a:spLocks noChangeArrowheads="1"/>
            </p:cNvSpPr>
            <p:nvPr/>
          </p:nvSpPr>
          <p:spPr bwMode="auto">
            <a:xfrm>
              <a:off x="3978" y="3197"/>
              <a:ext cx="1529" cy="574"/>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a:solidFill>
                    <a:srgbClr val="FF0000"/>
                  </a:solidFill>
                  <a:ea typeface="Arial" charset="0"/>
                  <a:cs typeface="Arial" charset="0"/>
                </a:rPr>
                <a:t>downward-sloping</a:t>
              </a:r>
            </a:p>
          </p:txBody>
        </p:sp>
        <p:sp>
          <p:nvSpPr>
            <p:cNvPr id="15398" name="Rectangle 117"/>
            <p:cNvSpPr>
              <a:spLocks noChangeArrowheads="1"/>
            </p:cNvSpPr>
            <p:nvPr/>
          </p:nvSpPr>
          <p:spPr bwMode="auto">
            <a:xfrm>
              <a:off x="2344" y="3197"/>
              <a:ext cx="1634" cy="574"/>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a:solidFill>
                    <a:srgbClr val="FF0000"/>
                  </a:solidFill>
                  <a:ea typeface="Arial" charset="0"/>
                  <a:cs typeface="Arial" charset="0"/>
                </a:rPr>
                <a:t>horizontal</a:t>
              </a:r>
            </a:p>
          </p:txBody>
        </p:sp>
        <p:sp>
          <p:nvSpPr>
            <p:cNvPr id="15399" name="Rectangle 115"/>
            <p:cNvSpPr>
              <a:spLocks noChangeArrowheads="1"/>
            </p:cNvSpPr>
            <p:nvPr/>
          </p:nvSpPr>
          <p:spPr bwMode="auto">
            <a:xfrm>
              <a:off x="242" y="3197"/>
              <a:ext cx="2102" cy="574"/>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i="1">
                  <a:solidFill>
                    <a:srgbClr val="FF0000"/>
                  </a:solidFill>
                  <a:ea typeface="Arial" charset="0"/>
                  <a:cs typeface="Arial" charset="0"/>
                </a:rPr>
                <a:t>D</a:t>
              </a:r>
              <a:r>
                <a:rPr lang="en-US" sz="2400">
                  <a:solidFill>
                    <a:srgbClr val="FF0000"/>
                  </a:solidFill>
                  <a:ea typeface="Arial" charset="0"/>
                  <a:cs typeface="Arial" charset="0"/>
                </a:rPr>
                <a:t> curve facing firm</a:t>
              </a:r>
            </a:p>
          </p:txBody>
        </p:sp>
      </p:grpSp>
      <p:grpSp>
        <p:nvGrpSpPr>
          <p:cNvPr id="4" name="Group 157"/>
          <p:cNvGrpSpPr>
            <a:grpSpLocks/>
          </p:cNvGrpSpPr>
          <p:nvPr/>
        </p:nvGrpSpPr>
        <p:grpSpPr bwMode="auto">
          <a:xfrm>
            <a:off x="384175" y="3852863"/>
            <a:ext cx="8358188" cy="609600"/>
            <a:chOff x="242" y="2427"/>
            <a:chExt cx="5265" cy="384"/>
          </a:xfrm>
        </p:grpSpPr>
        <p:sp>
          <p:nvSpPr>
            <p:cNvPr id="15394" name="Rectangle 20"/>
            <p:cNvSpPr>
              <a:spLocks noChangeArrowheads="1"/>
            </p:cNvSpPr>
            <p:nvPr/>
          </p:nvSpPr>
          <p:spPr bwMode="auto">
            <a:xfrm>
              <a:off x="3978" y="2427"/>
              <a:ext cx="1529" cy="384"/>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a:solidFill>
                    <a:srgbClr val="FF0000"/>
                  </a:solidFill>
                  <a:ea typeface="Arial" charset="0"/>
                  <a:cs typeface="Arial" charset="0"/>
                </a:rPr>
                <a:t>differentiated</a:t>
              </a:r>
            </a:p>
          </p:txBody>
        </p:sp>
        <p:sp>
          <p:nvSpPr>
            <p:cNvPr id="15395" name="Rectangle 19"/>
            <p:cNvSpPr>
              <a:spLocks noChangeArrowheads="1"/>
            </p:cNvSpPr>
            <p:nvPr/>
          </p:nvSpPr>
          <p:spPr bwMode="auto">
            <a:xfrm>
              <a:off x="2344" y="2427"/>
              <a:ext cx="1634" cy="384"/>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a:solidFill>
                    <a:srgbClr val="FF0000"/>
                  </a:solidFill>
                  <a:ea typeface="Arial" charset="0"/>
                  <a:cs typeface="Arial" charset="0"/>
                </a:rPr>
                <a:t>identical</a:t>
              </a:r>
            </a:p>
          </p:txBody>
        </p:sp>
        <p:sp>
          <p:nvSpPr>
            <p:cNvPr id="15396" name="Rectangle 18"/>
            <p:cNvSpPr>
              <a:spLocks noChangeArrowheads="1"/>
            </p:cNvSpPr>
            <p:nvPr/>
          </p:nvSpPr>
          <p:spPr bwMode="auto">
            <a:xfrm>
              <a:off x="242" y="2427"/>
              <a:ext cx="2102" cy="384"/>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a:solidFill>
                    <a:srgbClr val="FF0000"/>
                  </a:solidFill>
                  <a:ea typeface="Arial" charset="0"/>
                  <a:cs typeface="Arial" charset="0"/>
                </a:rPr>
                <a:t>the products firms sell</a:t>
              </a:r>
            </a:p>
          </p:txBody>
        </p:sp>
      </p:grpSp>
      <p:grpSp>
        <p:nvGrpSpPr>
          <p:cNvPr id="5" name="Group 156"/>
          <p:cNvGrpSpPr>
            <a:grpSpLocks/>
          </p:cNvGrpSpPr>
          <p:nvPr/>
        </p:nvGrpSpPr>
        <p:grpSpPr bwMode="auto">
          <a:xfrm>
            <a:off x="384175" y="3236913"/>
            <a:ext cx="8358188" cy="615950"/>
            <a:chOff x="242" y="2039"/>
            <a:chExt cx="5265" cy="388"/>
          </a:xfrm>
        </p:grpSpPr>
        <p:sp>
          <p:nvSpPr>
            <p:cNvPr id="15391" name="Rectangle 17"/>
            <p:cNvSpPr>
              <a:spLocks noChangeArrowheads="1"/>
            </p:cNvSpPr>
            <p:nvPr/>
          </p:nvSpPr>
          <p:spPr bwMode="auto">
            <a:xfrm>
              <a:off x="3978" y="2039"/>
              <a:ext cx="1529" cy="388"/>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a:solidFill>
                    <a:srgbClr val="FF0000"/>
                  </a:solidFill>
                  <a:ea typeface="Arial" charset="0"/>
                  <a:cs typeface="Arial" charset="0"/>
                </a:rPr>
                <a:t>zero</a:t>
              </a:r>
            </a:p>
          </p:txBody>
        </p:sp>
        <p:sp>
          <p:nvSpPr>
            <p:cNvPr id="15392" name="Rectangle 16"/>
            <p:cNvSpPr>
              <a:spLocks noChangeArrowheads="1"/>
            </p:cNvSpPr>
            <p:nvPr/>
          </p:nvSpPr>
          <p:spPr bwMode="auto">
            <a:xfrm>
              <a:off x="2344" y="2039"/>
              <a:ext cx="1634" cy="388"/>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a:solidFill>
                    <a:srgbClr val="FF0000"/>
                  </a:solidFill>
                  <a:ea typeface="Arial" charset="0"/>
                  <a:cs typeface="Arial" charset="0"/>
                </a:rPr>
                <a:t>zero</a:t>
              </a:r>
            </a:p>
          </p:txBody>
        </p:sp>
        <p:sp>
          <p:nvSpPr>
            <p:cNvPr id="15393" name="Rectangle 15"/>
            <p:cNvSpPr>
              <a:spLocks noChangeArrowheads="1"/>
            </p:cNvSpPr>
            <p:nvPr/>
          </p:nvSpPr>
          <p:spPr bwMode="auto">
            <a:xfrm>
              <a:off x="242" y="2039"/>
              <a:ext cx="2102" cy="388"/>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200" dirty="0">
                  <a:solidFill>
                    <a:srgbClr val="FF0000"/>
                  </a:solidFill>
                  <a:ea typeface="Arial" charset="0"/>
                  <a:cs typeface="Arial" charset="0"/>
                </a:rPr>
                <a:t>long-run </a:t>
              </a:r>
              <a:r>
                <a:rPr lang="en-US" sz="2200" dirty="0" smtClean="0">
                  <a:solidFill>
                    <a:srgbClr val="FF0000"/>
                  </a:solidFill>
                  <a:ea typeface="Arial" charset="0"/>
                  <a:cs typeface="Arial" charset="0"/>
                </a:rPr>
                <a:t>economic </a:t>
              </a:r>
              <a:r>
                <a:rPr lang="en-US" sz="2200" dirty="0">
                  <a:solidFill>
                    <a:srgbClr val="FF0000"/>
                  </a:solidFill>
                  <a:ea typeface="Arial" charset="0"/>
                  <a:cs typeface="Arial" charset="0"/>
                </a:rPr>
                <a:t>profits </a:t>
              </a:r>
            </a:p>
          </p:txBody>
        </p:sp>
      </p:grpSp>
      <p:grpSp>
        <p:nvGrpSpPr>
          <p:cNvPr id="6" name="Group 155"/>
          <p:cNvGrpSpPr>
            <a:grpSpLocks/>
          </p:cNvGrpSpPr>
          <p:nvPr/>
        </p:nvGrpSpPr>
        <p:grpSpPr bwMode="auto">
          <a:xfrm>
            <a:off x="384175" y="2625725"/>
            <a:ext cx="8358188" cy="611188"/>
            <a:chOff x="242" y="1654"/>
            <a:chExt cx="5265" cy="385"/>
          </a:xfrm>
        </p:grpSpPr>
        <p:sp>
          <p:nvSpPr>
            <p:cNvPr id="15388" name="Rectangle 14"/>
            <p:cNvSpPr>
              <a:spLocks noChangeArrowheads="1"/>
            </p:cNvSpPr>
            <p:nvPr/>
          </p:nvSpPr>
          <p:spPr bwMode="auto">
            <a:xfrm>
              <a:off x="3978" y="1654"/>
              <a:ext cx="1529" cy="385"/>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a:solidFill>
                    <a:srgbClr val="FF0000"/>
                  </a:solidFill>
                  <a:ea typeface="Arial" charset="0"/>
                  <a:cs typeface="Arial" charset="0"/>
                </a:rPr>
                <a:t>yes</a:t>
              </a:r>
            </a:p>
          </p:txBody>
        </p:sp>
        <p:sp>
          <p:nvSpPr>
            <p:cNvPr id="15389" name="Rectangle 13"/>
            <p:cNvSpPr>
              <a:spLocks noChangeArrowheads="1"/>
            </p:cNvSpPr>
            <p:nvPr/>
          </p:nvSpPr>
          <p:spPr bwMode="auto">
            <a:xfrm>
              <a:off x="2344" y="1654"/>
              <a:ext cx="1634" cy="385"/>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a:solidFill>
                    <a:srgbClr val="FF0000"/>
                  </a:solidFill>
                  <a:ea typeface="Arial" charset="0"/>
                  <a:cs typeface="Arial" charset="0"/>
                </a:rPr>
                <a:t>yes</a:t>
              </a:r>
            </a:p>
          </p:txBody>
        </p:sp>
        <p:sp>
          <p:nvSpPr>
            <p:cNvPr id="15390" name="Rectangle 12"/>
            <p:cNvSpPr>
              <a:spLocks noChangeArrowheads="1"/>
            </p:cNvSpPr>
            <p:nvPr/>
          </p:nvSpPr>
          <p:spPr bwMode="auto">
            <a:xfrm>
              <a:off x="242" y="1654"/>
              <a:ext cx="2102" cy="385"/>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a:solidFill>
                    <a:srgbClr val="FF0000"/>
                  </a:solidFill>
                  <a:ea typeface="Arial" charset="0"/>
                  <a:cs typeface="Arial" charset="0"/>
                </a:rPr>
                <a:t>free entry/exit</a:t>
              </a:r>
            </a:p>
          </p:txBody>
        </p:sp>
      </p:grpSp>
      <p:grpSp>
        <p:nvGrpSpPr>
          <p:cNvPr id="7" name="Group 154"/>
          <p:cNvGrpSpPr>
            <a:grpSpLocks/>
          </p:cNvGrpSpPr>
          <p:nvPr/>
        </p:nvGrpSpPr>
        <p:grpSpPr bwMode="auto">
          <a:xfrm>
            <a:off x="384175" y="2019300"/>
            <a:ext cx="8358188" cy="606425"/>
            <a:chOff x="242" y="1272"/>
            <a:chExt cx="5265" cy="382"/>
          </a:xfrm>
        </p:grpSpPr>
        <p:sp>
          <p:nvSpPr>
            <p:cNvPr id="15385" name="Rectangle 11"/>
            <p:cNvSpPr>
              <a:spLocks noChangeArrowheads="1"/>
            </p:cNvSpPr>
            <p:nvPr/>
          </p:nvSpPr>
          <p:spPr bwMode="auto">
            <a:xfrm>
              <a:off x="3978" y="1272"/>
              <a:ext cx="1529" cy="382"/>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a:solidFill>
                    <a:srgbClr val="FF0000"/>
                  </a:solidFill>
                  <a:ea typeface="Arial" charset="0"/>
                  <a:cs typeface="Arial" charset="0"/>
                </a:rPr>
                <a:t>many</a:t>
              </a:r>
            </a:p>
          </p:txBody>
        </p:sp>
        <p:sp>
          <p:nvSpPr>
            <p:cNvPr id="15386" name="Rectangle 10"/>
            <p:cNvSpPr>
              <a:spLocks noChangeArrowheads="1"/>
            </p:cNvSpPr>
            <p:nvPr/>
          </p:nvSpPr>
          <p:spPr bwMode="auto">
            <a:xfrm>
              <a:off x="2344" y="1272"/>
              <a:ext cx="1634" cy="382"/>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a:solidFill>
                    <a:srgbClr val="FF0000"/>
                  </a:solidFill>
                  <a:ea typeface="Arial" charset="0"/>
                  <a:cs typeface="Arial" charset="0"/>
                </a:rPr>
                <a:t>many</a:t>
              </a:r>
            </a:p>
          </p:txBody>
        </p:sp>
        <p:sp>
          <p:nvSpPr>
            <p:cNvPr id="15387" name="Rectangle 9"/>
            <p:cNvSpPr>
              <a:spLocks noChangeArrowheads="1"/>
            </p:cNvSpPr>
            <p:nvPr/>
          </p:nvSpPr>
          <p:spPr bwMode="auto">
            <a:xfrm>
              <a:off x="242" y="1272"/>
              <a:ext cx="2102" cy="382"/>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a:solidFill>
                    <a:srgbClr val="FF0000"/>
                  </a:solidFill>
                  <a:ea typeface="Arial" charset="0"/>
                  <a:cs typeface="Arial" charset="0"/>
                </a:rPr>
                <a:t>number of sellers</a:t>
              </a:r>
            </a:p>
          </p:txBody>
        </p:sp>
      </p:grpSp>
      <p:sp>
        <p:nvSpPr>
          <p:cNvPr id="15369" name="Rectangle 8"/>
          <p:cNvSpPr>
            <a:spLocks noChangeArrowheads="1"/>
          </p:cNvSpPr>
          <p:nvPr/>
        </p:nvSpPr>
        <p:spPr bwMode="auto">
          <a:xfrm>
            <a:off x="6315075" y="939800"/>
            <a:ext cx="2427288" cy="1079500"/>
          </a:xfrm>
          <a:prstGeom prst="rect">
            <a:avLst/>
          </a:prstGeom>
          <a:noFill/>
          <a:ln w="9525">
            <a:noFill/>
            <a:miter lim="800000"/>
            <a:headEnd/>
            <a:tailEnd/>
          </a:ln>
        </p:spPr>
        <p:txBody>
          <a:bodyPr anchor="ctr">
            <a:prstTxWarp prst="textNoShape">
              <a:avLst/>
            </a:prstTxWarp>
          </a:bodyPr>
          <a:lstStyle/>
          <a:p>
            <a:pPr algn="ctr">
              <a:lnSpc>
                <a:spcPct val="105000"/>
              </a:lnSpc>
              <a:spcBef>
                <a:spcPct val="45000"/>
              </a:spcBef>
              <a:buClr>
                <a:srgbClr val="00B85C"/>
              </a:buClr>
              <a:buSzPct val="120000"/>
              <a:buFont typeface="Wingdings" charset="2"/>
              <a:buNone/>
            </a:pPr>
            <a:r>
              <a:rPr lang="en-US" sz="2400" b="1">
                <a:ea typeface="Arial" charset="0"/>
                <a:cs typeface="Arial" charset="0"/>
              </a:rPr>
              <a:t>Monopolistic competition</a:t>
            </a:r>
          </a:p>
        </p:txBody>
      </p:sp>
      <p:sp>
        <p:nvSpPr>
          <p:cNvPr id="15370" name="Rectangle 7"/>
          <p:cNvSpPr>
            <a:spLocks noChangeArrowheads="1"/>
          </p:cNvSpPr>
          <p:nvPr/>
        </p:nvSpPr>
        <p:spPr bwMode="auto">
          <a:xfrm>
            <a:off x="3721100" y="939800"/>
            <a:ext cx="2593975" cy="1079500"/>
          </a:xfrm>
          <a:prstGeom prst="rect">
            <a:avLst/>
          </a:prstGeom>
          <a:noFill/>
          <a:ln w="9525">
            <a:noFill/>
            <a:miter lim="800000"/>
            <a:headEnd/>
            <a:tailEnd/>
          </a:ln>
        </p:spPr>
        <p:txBody>
          <a:bodyPr anchor="ctr">
            <a:prstTxWarp prst="textNoShape">
              <a:avLst/>
            </a:prstTxWarp>
          </a:bodyPr>
          <a:lstStyle/>
          <a:p>
            <a:pPr algn="ctr">
              <a:lnSpc>
                <a:spcPct val="105000"/>
              </a:lnSpc>
              <a:spcBef>
                <a:spcPct val="45000"/>
              </a:spcBef>
              <a:buClr>
                <a:srgbClr val="00B85C"/>
              </a:buClr>
              <a:buSzPct val="120000"/>
              <a:buFont typeface="Wingdings" charset="2"/>
              <a:buNone/>
            </a:pPr>
            <a:r>
              <a:rPr lang="en-US" sz="2400" b="1">
                <a:ea typeface="Arial" charset="0"/>
                <a:cs typeface="Arial" charset="0"/>
              </a:rPr>
              <a:t>Perfect competition</a:t>
            </a:r>
          </a:p>
        </p:txBody>
      </p:sp>
      <p:sp>
        <p:nvSpPr>
          <p:cNvPr id="15371" name="Rectangle 6"/>
          <p:cNvSpPr>
            <a:spLocks noChangeArrowheads="1"/>
          </p:cNvSpPr>
          <p:nvPr/>
        </p:nvSpPr>
        <p:spPr bwMode="auto">
          <a:xfrm>
            <a:off x="384175" y="939800"/>
            <a:ext cx="3336925" cy="1079500"/>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endParaRPr lang="en-US" sz="2400">
              <a:ea typeface="Arial" charset="0"/>
              <a:cs typeface="Arial" charset="0"/>
            </a:endParaRPr>
          </a:p>
        </p:txBody>
      </p:sp>
      <p:sp>
        <p:nvSpPr>
          <p:cNvPr id="15372" name="Line 24"/>
          <p:cNvSpPr>
            <a:spLocks noChangeShapeType="1"/>
          </p:cNvSpPr>
          <p:nvPr/>
        </p:nvSpPr>
        <p:spPr bwMode="auto">
          <a:xfrm>
            <a:off x="384175" y="939800"/>
            <a:ext cx="8358188" cy="0"/>
          </a:xfrm>
          <a:prstGeom prst="line">
            <a:avLst/>
          </a:prstGeom>
          <a:noFill/>
          <a:ln w="12700" cap="sq">
            <a:solidFill>
              <a:schemeClr val="tx1"/>
            </a:solidFill>
            <a:round/>
            <a:headEnd/>
            <a:tailEnd/>
          </a:ln>
        </p:spPr>
        <p:txBody>
          <a:bodyPr anchor="ctr">
            <a:prstTxWarp prst="textNoShape">
              <a:avLst/>
            </a:prstTxWarp>
          </a:bodyPr>
          <a:lstStyle/>
          <a:p>
            <a:endParaRPr lang="en-US"/>
          </a:p>
        </p:txBody>
      </p:sp>
      <p:sp>
        <p:nvSpPr>
          <p:cNvPr id="15373" name="Line 25"/>
          <p:cNvSpPr>
            <a:spLocks noChangeShapeType="1"/>
          </p:cNvSpPr>
          <p:nvPr/>
        </p:nvSpPr>
        <p:spPr bwMode="auto">
          <a:xfrm>
            <a:off x="384175" y="2019300"/>
            <a:ext cx="8358188" cy="0"/>
          </a:xfrm>
          <a:prstGeom prst="line">
            <a:avLst/>
          </a:prstGeom>
          <a:noFill/>
          <a:ln w="12700">
            <a:solidFill>
              <a:schemeClr val="tx1"/>
            </a:solidFill>
            <a:round/>
            <a:headEnd/>
            <a:tailEnd/>
          </a:ln>
        </p:spPr>
        <p:txBody>
          <a:bodyPr anchor="ctr">
            <a:prstTxWarp prst="textNoShape">
              <a:avLst/>
            </a:prstTxWarp>
          </a:bodyPr>
          <a:lstStyle/>
          <a:p>
            <a:endParaRPr lang="en-US"/>
          </a:p>
        </p:txBody>
      </p:sp>
      <p:sp>
        <p:nvSpPr>
          <p:cNvPr id="15374" name="Line 26"/>
          <p:cNvSpPr>
            <a:spLocks noChangeShapeType="1"/>
          </p:cNvSpPr>
          <p:nvPr/>
        </p:nvSpPr>
        <p:spPr bwMode="auto">
          <a:xfrm>
            <a:off x="384175" y="2625725"/>
            <a:ext cx="8358188" cy="0"/>
          </a:xfrm>
          <a:prstGeom prst="line">
            <a:avLst/>
          </a:prstGeom>
          <a:noFill/>
          <a:ln w="12700">
            <a:solidFill>
              <a:schemeClr val="tx1"/>
            </a:solidFill>
            <a:round/>
            <a:headEnd/>
            <a:tailEnd/>
          </a:ln>
        </p:spPr>
        <p:txBody>
          <a:bodyPr anchor="ctr">
            <a:prstTxWarp prst="textNoShape">
              <a:avLst/>
            </a:prstTxWarp>
          </a:bodyPr>
          <a:lstStyle/>
          <a:p>
            <a:endParaRPr lang="en-US"/>
          </a:p>
        </p:txBody>
      </p:sp>
      <p:sp>
        <p:nvSpPr>
          <p:cNvPr id="15375" name="Line 27"/>
          <p:cNvSpPr>
            <a:spLocks noChangeShapeType="1"/>
          </p:cNvSpPr>
          <p:nvPr/>
        </p:nvSpPr>
        <p:spPr bwMode="auto">
          <a:xfrm>
            <a:off x="384175" y="3236913"/>
            <a:ext cx="8358188" cy="0"/>
          </a:xfrm>
          <a:prstGeom prst="line">
            <a:avLst/>
          </a:prstGeom>
          <a:noFill/>
          <a:ln w="12700">
            <a:solidFill>
              <a:schemeClr val="tx1"/>
            </a:solidFill>
            <a:round/>
            <a:headEnd/>
            <a:tailEnd/>
          </a:ln>
        </p:spPr>
        <p:txBody>
          <a:bodyPr anchor="ctr">
            <a:prstTxWarp prst="textNoShape">
              <a:avLst/>
            </a:prstTxWarp>
          </a:bodyPr>
          <a:lstStyle/>
          <a:p>
            <a:endParaRPr lang="en-US"/>
          </a:p>
        </p:txBody>
      </p:sp>
      <p:sp>
        <p:nvSpPr>
          <p:cNvPr id="15376" name="Line 28"/>
          <p:cNvSpPr>
            <a:spLocks noChangeShapeType="1"/>
          </p:cNvSpPr>
          <p:nvPr/>
        </p:nvSpPr>
        <p:spPr bwMode="auto">
          <a:xfrm>
            <a:off x="384175" y="3852863"/>
            <a:ext cx="8358188" cy="0"/>
          </a:xfrm>
          <a:prstGeom prst="line">
            <a:avLst/>
          </a:prstGeom>
          <a:noFill/>
          <a:ln w="12700">
            <a:solidFill>
              <a:schemeClr val="tx1"/>
            </a:solidFill>
            <a:round/>
            <a:headEnd/>
            <a:tailEnd/>
          </a:ln>
        </p:spPr>
        <p:txBody>
          <a:bodyPr anchor="ctr">
            <a:prstTxWarp prst="textNoShape">
              <a:avLst/>
            </a:prstTxWarp>
          </a:bodyPr>
          <a:lstStyle/>
          <a:p>
            <a:endParaRPr lang="en-US"/>
          </a:p>
        </p:txBody>
      </p:sp>
      <p:sp>
        <p:nvSpPr>
          <p:cNvPr id="15377" name="Line 29"/>
          <p:cNvSpPr>
            <a:spLocks noChangeShapeType="1"/>
          </p:cNvSpPr>
          <p:nvPr/>
        </p:nvSpPr>
        <p:spPr bwMode="auto">
          <a:xfrm>
            <a:off x="384175" y="4462463"/>
            <a:ext cx="8358188" cy="0"/>
          </a:xfrm>
          <a:prstGeom prst="line">
            <a:avLst/>
          </a:prstGeom>
          <a:noFill/>
          <a:ln w="12700">
            <a:solidFill>
              <a:schemeClr val="tx1"/>
            </a:solidFill>
            <a:round/>
            <a:headEnd/>
            <a:tailEnd/>
          </a:ln>
        </p:spPr>
        <p:txBody>
          <a:bodyPr anchor="ctr">
            <a:prstTxWarp prst="textNoShape">
              <a:avLst/>
            </a:prstTxWarp>
          </a:bodyPr>
          <a:lstStyle/>
          <a:p>
            <a:endParaRPr lang="en-US"/>
          </a:p>
        </p:txBody>
      </p:sp>
      <p:sp>
        <p:nvSpPr>
          <p:cNvPr id="15378" name="Line 30"/>
          <p:cNvSpPr>
            <a:spLocks noChangeShapeType="1"/>
          </p:cNvSpPr>
          <p:nvPr/>
        </p:nvSpPr>
        <p:spPr bwMode="auto">
          <a:xfrm>
            <a:off x="384175" y="5986463"/>
            <a:ext cx="8358188" cy="0"/>
          </a:xfrm>
          <a:prstGeom prst="line">
            <a:avLst/>
          </a:prstGeom>
          <a:noFill/>
          <a:ln w="12700" cap="sq">
            <a:solidFill>
              <a:schemeClr val="tx1"/>
            </a:solidFill>
            <a:round/>
            <a:headEnd/>
            <a:tailEnd/>
          </a:ln>
        </p:spPr>
        <p:txBody>
          <a:bodyPr anchor="ctr">
            <a:prstTxWarp prst="textNoShape">
              <a:avLst/>
            </a:prstTxWarp>
          </a:bodyPr>
          <a:lstStyle/>
          <a:p>
            <a:endParaRPr lang="en-US"/>
          </a:p>
        </p:txBody>
      </p:sp>
      <p:sp>
        <p:nvSpPr>
          <p:cNvPr id="15379" name="Line 31"/>
          <p:cNvSpPr>
            <a:spLocks noChangeShapeType="1"/>
          </p:cNvSpPr>
          <p:nvPr/>
        </p:nvSpPr>
        <p:spPr bwMode="auto">
          <a:xfrm>
            <a:off x="384175" y="939800"/>
            <a:ext cx="0" cy="5046663"/>
          </a:xfrm>
          <a:prstGeom prst="line">
            <a:avLst/>
          </a:prstGeom>
          <a:noFill/>
          <a:ln w="12700" cap="sq">
            <a:solidFill>
              <a:schemeClr val="tx1"/>
            </a:solidFill>
            <a:round/>
            <a:headEnd/>
            <a:tailEnd/>
          </a:ln>
        </p:spPr>
        <p:txBody>
          <a:bodyPr anchor="ctr">
            <a:prstTxWarp prst="textNoShape">
              <a:avLst/>
            </a:prstTxWarp>
          </a:bodyPr>
          <a:lstStyle/>
          <a:p>
            <a:endParaRPr lang="en-US"/>
          </a:p>
        </p:txBody>
      </p:sp>
      <p:sp>
        <p:nvSpPr>
          <p:cNvPr id="15380" name="Line 32"/>
          <p:cNvSpPr>
            <a:spLocks noChangeShapeType="1"/>
          </p:cNvSpPr>
          <p:nvPr/>
        </p:nvSpPr>
        <p:spPr bwMode="auto">
          <a:xfrm>
            <a:off x="3721100" y="939800"/>
            <a:ext cx="0" cy="5046663"/>
          </a:xfrm>
          <a:prstGeom prst="line">
            <a:avLst/>
          </a:prstGeom>
          <a:noFill/>
          <a:ln w="12700">
            <a:solidFill>
              <a:schemeClr val="tx1"/>
            </a:solidFill>
            <a:round/>
            <a:headEnd/>
            <a:tailEnd/>
          </a:ln>
        </p:spPr>
        <p:txBody>
          <a:bodyPr anchor="ctr">
            <a:prstTxWarp prst="textNoShape">
              <a:avLst/>
            </a:prstTxWarp>
          </a:bodyPr>
          <a:lstStyle/>
          <a:p>
            <a:endParaRPr lang="en-US"/>
          </a:p>
        </p:txBody>
      </p:sp>
      <p:sp>
        <p:nvSpPr>
          <p:cNvPr id="15381" name="Line 33"/>
          <p:cNvSpPr>
            <a:spLocks noChangeShapeType="1"/>
          </p:cNvSpPr>
          <p:nvPr/>
        </p:nvSpPr>
        <p:spPr bwMode="auto">
          <a:xfrm>
            <a:off x="6315075" y="939800"/>
            <a:ext cx="0" cy="5046663"/>
          </a:xfrm>
          <a:prstGeom prst="line">
            <a:avLst/>
          </a:prstGeom>
          <a:noFill/>
          <a:ln w="12700">
            <a:solidFill>
              <a:schemeClr val="tx1"/>
            </a:solidFill>
            <a:round/>
            <a:headEnd/>
            <a:tailEnd/>
          </a:ln>
        </p:spPr>
        <p:txBody>
          <a:bodyPr anchor="ctr">
            <a:prstTxWarp prst="textNoShape">
              <a:avLst/>
            </a:prstTxWarp>
          </a:bodyPr>
          <a:lstStyle/>
          <a:p>
            <a:endParaRPr lang="en-US"/>
          </a:p>
        </p:txBody>
      </p:sp>
      <p:sp>
        <p:nvSpPr>
          <p:cNvPr id="15382" name="Line 34"/>
          <p:cNvSpPr>
            <a:spLocks noChangeShapeType="1"/>
          </p:cNvSpPr>
          <p:nvPr/>
        </p:nvSpPr>
        <p:spPr bwMode="auto">
          <a:xfrm>
            <a:off x="8742363" y="939800"/>
            <a:ext cx="0" cy="5046663"/>
          </a:xfrm>
          <a:prstGeom prst="line">
            <a:avLst/>
          </a:prstGeom>
          <a:noFill/>
          <a:ln w="12700" cap="sq">
            <a:solidFill>
              <a:schemeClr val="tx1"/>
            </a:solidFill>
            <a:round/>
            <a:headEnd/>
            <a:tailEnd/>
          </a:ln>
        </p:spPr>
        <p:txBody>
          <a:bodyPr anchor="ctr">
            <a:prstTxWarp prst="textNoShape">
              <a:avLst/>
            </a:prstTxWarp>
          </a:bodyPr>
          <a:lstStyle/>
          <a:p>
            <a:endParaRPr lang="en-US"/>
          </a:p>
        </p:txBody>
      </p:sp>
      <p:sp>
        <p:nvSpPr>
          <p:cNvPr id="15383" name="Line 124"/>
          <p:cNvSpPr>
            <a:spLocks noChangeShapeType="1"/>
          </p:cNvSpPr>
          <p:nvPr/>
        </p:nvSpPr>
        <p:spPr bwMode="auto">
          <a:xfrm>
            <a:off x="384175" y="5075238"/>
            <a:ext cx="8358188" cy="0"/>
          </a:xfrm>
          <a:prstGeom prst="line">
            <a:avLst/>
          </a:prstGeom>
          <a:noFill/>
          <a:ln w="12700">
            <a:solidFill>
              <a:schemeClr val="tx1"/>
            </a:solidFill>
            <a:round/>
            <a:headEnd/>
            <a:tailEnd/>
          </a:ln>
        </p:spPr>
        <p:txBody>
          <a:bodyPr anchor="ctr">
            <a:prstTxWarp prst="textNoShape">
              <a:avLst/>
            </a:prstTxWarp>
          </a:bodyPr>
          <a:lstStyle/>
          <a:p>
            <a:endParaRPr lang="en-US"/>
          </a:p>
        </p:txBody>
      </p:sp>
      <p:sp>
        <p:nvSpPr>
          <p:cNvPr id="15384"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subTnLst>
                                    <p:animClr clrSpc="rgb" dir="cw">
                                      <p:cBhvr override="childStyle">
                                        <p:cTn dur="1" fill="hold" display="0" masterRel="nextClick" afterEffect="1"/>
                                        <p:tgtEl>
                                          <p:spTgt spid="7"/>
                                        </p:tgtEl>
                                        <p:attrNameLst>
                                          <p:attrName>ppt_c</p:attrName>
                                        </p:attrNameLst>
                                      </p:cBhvr>
                                      <p:to>
                                        <a:srgbClr val="000000"/>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subTnLst>
                                    <p:animClr clrSpc="rgb" dir="cw">
                                      <p:cBhvr override="childStyle">
                                        <p:cTn dur="1" fill="hold" display="0" masterRel="nextClick" afterEffect="1"/>
                                        <p:tgtEl>
                                          <p:spTgt spid="6"/>
                                        </p:tgtEl>
                                        <p:attrNameLst>
                                          <p:attrName>ppt_c</p:attrName>
                                        </p:attrNameLst>
                                      </p:cBhvr>
                                      <p:to>
                                        <a:srgbClr val="000000"/>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subTnLst>
                                    <p:animClr clrSpc="rgb" dir="cw">
                                      <p:cBhvr override="childStyle">
                                        <p:cTn dur="1" fill="hold" display="0" masterRel="nextClick" afterEffect="1"/>
                                        <p:tgtEl>
                                          <p:spTgt spid="5"/>
                                        </p:tgtEl>
                                        <p:attrNameLst>
                                          <p:attrName>ppt_c</p:attrName>
                                        </p:attrNameLst>
                                      </p:cBhvr>
                                      <p:to>
                                        <a:srgbClr val="000000"/>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subTnLst>
                                    <p:animClr clrSpc="rgb" dir="cw">
                                      <p:cBhvr override="childStyle">
                                        <p:cTn dur="1" fill="hold" display="0" masterRel="nextClick" afterEffect="1"/>
                                        <p:tgtEl>
                                          <p:spTgt spid="4"/>
                                        </p:tgtEl>
                                        <p:attrNameLst>
                                          <p:attrName>ppt_c</p:attrName>
                                        </p:attrNameLst>
                                      </p:cBhvr>
                                      <p:to>
                                        <a:srgbClr val="000000"/>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left)">
                                      <p:cBhvr>
                                        <p:cTn id="27" dur="500"/>
                                        <p:tgtEl>
                                          <p:spTgt spid="2"/>
                                        </p:tgtEl>
                                      </p:cBhvr>
                                    </p:animEffect>
                                  </p:childTnLst>
                                  <p:subTnLst>
                                    <p:animClr clrSpc="rgb" dir="cw">
                                      <p:cBhvr override="childStyle">
                                        <p:cTn dur="1" fill="hold" display="0" masterRel="nextClick" afterEffect="1"/>
                                        <p:tgtEl>
                                          <p:spTgt spid="2"/>
                                        </p:tgtEl>
                                        <p:attrNameLst>
                                          <p:attrName>ppt_c</p:attrName>
                                        </p:attrNameLst>
                                      </p:cBhvr>
                                      <p:to>
                                        <a:srgbClr val="000000"/>
                                      </p:to>
                                    </p:animClr>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left)">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55"/>
          <p:cNvSpPr>
            <a:spLocks noChangeArrowheads="1"/>
          </p:cNvSpPr>
          <p:nvPr/>
        </p:nvSpPr>
        <p:spPr bwMode="auto">
          <a:xfrm>
            <a:off x="352425" y="912813"/>
            <a:ext cx="8415338" cy="5407025"/>
          </a:xfrm>
          <a:prstGeom prst="rect">
            <a:avLst/>
          </a:prstGeom>
          <a:solidFill>
            <a:srgbClr val="FFFFCC"/>
          </a:solidFill>
          <a:ln w="9525">
            <a:noFill/>
            <a:miter lim="800000"/>
            <a:headEnd/>
            <a:tailEnd/>
          </a:ln>
        </p:spPr>
        <p:txBody>
          <a:bodyPr wrap="none" anchor="ctr">
            <a:prstTxWarp prst="textNoShape">
              <a:avLst/>
            </a:prstTxWarp>
          </a:bodyPr>
          <a:lstStyle/>
          <a:p>
            <a:endParaRPr lang="en-US">
              <a:ea typeface="Arial" charset="0"/>
              <a:cs typeface="Arial" charset="0"/>
            </a:endParaRPr>
          </a:p>
        </p:txBody>
      </p:sp>
      <p:sp>
        <p:nvSpPr>
          <p:cNvPr id="17410" name="Rectangle 2"/>
          <p:cNvSpPr>
            <a:spLocks noGrp="1" noChangeArrowheads="1"/>
          </p:cNvSpPr>
          <p:nvPr>
            <p:ph type="title" idx="4294967295"/>
          </p:nvPr>
        </p:nvSpPr>
        <p:spPr>
          <a:xfrm>
            <a:off x="0" y="163513"/>
            <a:ext cx="9144000" cy="649287"/>
          </a:xfrm>
        </p:spPr>
        <p:txBody>
          <a:bodyPr/>
          <a:lstStyle/>
          <a:p>
            <a:pPr algn="ctr"/>
            <a:r>
              <a:rPr lang="en-US" sz="3100" smtClean="0">
                <a:latin typeface="Tahoma" charset="0"/>
                <a:ea typeface="Tahoma" charset="0"/>
                <a:cs typeface="Tahoma" charset="0"/>
              </a:rPr>
              <a:t>Comparing Monopoly &amp; Monop. Competition</a:t>
            </a:r>
          </a:p>
        </p:txBody>
      </p:sp>
      <p:grpSp>
        <p:nvGrpSpPr>
          <p:cNvPr id="2" name="Group 59"/>
          <p:cNvGrpSpPr>
            <a:grpSpLocks/>
          </p:cNvGrpSpPr>
          <p:nvPr/>
        </p:nvGrpSpPr>
        <p:grpSpPr bwMode="auto">
          <a:xfrm>
            <a:off x="350838" y="3751263"/>
            <a:ext cx="8421687" cy="663575"/>
            <a:chOff x="221" y="2363"/>
            <a:chExt cx="5305" cy="418"/>
          </a:xfrm>
        </p:grpSpPr>
        <p:sp>
          <p:nvSpPr>
            <p:cNvPr id="17448" name="Rectangle 4"/>
            <p:cNvSpPr>
              <a:spLocks noChangeArrowheads="1"/>
            </p:cNvSpPr>
            <p:nvPr/>
          </p:nvSpPr>
          <p:spPr bwMode="auto">
            <a:xfrm>
              <a:off x="4065" y="2363"/>
              <a:ext cx="1461" cy="418"/>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a:solidFill>
                    <a:srgbClr val="FF0000"/>
                  </a:solidFill>
                  <a:ea typeface="Arial" charset="0"/>
                  <a:cs typeface="Arial" charset="0"/>
                </a:rPr>
                <a:t>yes</a:t>
              </a:r>
            </a:p>
          </p:txBody>
        </p:sp>
        <p:sp>
          <p:nvSpPr>
            <p:cNvPr id="17449" name="Rectangle 5"/>
            <p:cNvSpPr>
              <a:spLocks noChangeArrowheads="1"/>
            </p:cNvSpPr>
            <p:nvPr/>
          </p:nvSpPr>
          <p:spPr bwMode="auto">
            <a:xfrm>
              <a:off x="2465" y="2363"/>
              <a:ext cx="1600" cy="418"/>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a:solidFill>
                    <a:srgbClr val="FF0000"/>
                  </a:solidFill>
                  <a:ea typeface="Arial" charset="0"/>
                  <a:cs typeface="Arial" charset="0"/>
                </a:rPr>
                <a:t>yes</a:t>
              </a:r>
            </a:p>
          </p:txBody>
        </p:sp>
        <p:sp>
          <p:nvSpPr>
            <p:cNvPr id="17450" name="Rectangle 6"/>
            <p:cNvSpPr>
              <a:spLocks noChangeArrowheads="1"/>
            </p:cNvSpPr>
            <p:nvPr/>
          </p:nvSpPr>
          <p:spPr bwMode="auto">
            <a:xfrm>
              <a:off x="221" y="2363"/>
              <a:ext cx="2244" cy="418"/>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dirty="0">
                  <a:solidFill>
                    <a:srgbClr val="FF0000"/>
                  </a:solidFill>
                  <a:ea typeface="Arial" charset="0"/>
                  <a:cs typeface="Arial" charset="0"/>
                </a:rPr>
                <a:t>firm has market power?</a:t>
              </a:r>
            </a:p>
          </p:txBody>
        </p:sp>
      </p:grpSp>
      <p:grpSp>
        <p:nvGrpSpPr>
          <p:cNvPr id="3" name="Group 60"/>
          <p:cNvGrpSpPr>
            <a:grpSpLocks/>
          </p:cNvGrpSpPr>
          <p:nvPr/>
        </p:nvGrpSpPr>
        <p:grpSpPr bwMode="auto">
          <a:xfrm>
            <a:off x="350838" y="4414838"/>
            <a:ext cx="8421687" cy="1243012"/>
            <a:chOff x="221" y="2781"/>
            <a:chExt cx="5305" cy="783"/>
          </a:xfrm>
        </p:grpSpPr>
        <p:sp>
          <p:nvSpPr>
            <p:cNvPr id="17445" name="Rectangle 7"/>
            <p:cNvSpPr>
              <a:spLocks noChangeArrowheads="1"/>
            </p:cNvSpPr>
            <p:nvPr/>
          </p:nvSpPr>
          <p:spPr bwMode="auto">
            <a:xfrm>
              <a:off x="4065" y="2781"/>
              <a:ext cx="1461" cy="783"/>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a:solidFill>
                    <a:srgbClr val="FF0000"/>
                  </a:solidFill>
                  <a:ea typeface="Arial" charset="0"/>
                  <a:cs typeface="Arial" charset="0"/>
                </a:rPr>
                <a:t>downward-sloping</a:t>
              </a:r>
            </a:p>
          </p:txBody>
        </p:sp>
        <p:sp>
          <p:nvSpPr>
            <p:cNvPr id="17446" name="Rectangle 8"/>
            <p:cNvSpPr>
              <a:spLocks noChangeArrowheads="1"/>
            </p:cNvSpPr>
            <p:nvPr/>
          </p:nvSpPr>
          <p:spPr bwMode="auto">
            <a:xfrm>
              <a:off x="2465" y="2781"/>
              <a:ext cx="1600" cy="783"/>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a:solidFill>
                    <a:srgbClr val="FF0000"/>
                  </a:solidFill>
                  <a:ea typeface="Arial" charset="0"/>
                  <a:cs typeface="Arial" charset="0"/>
                </a:rPr>
                <a:t>downward-sloping </a:t>
              </a:r>
              <a:br>
                <a:rPr lang="en-US" sz="2400">
                  <a:solidFill>
                    <a:srgbClr val="FF0000"/>
                  </a:solidFill>
                  <a:ea typeface="Arial" charset="0"/>
                  <a:cs typeface="Arial" charset="0"/>
                </a:rPr>
              </a:br>
              <a:r>
                <a:rPr lang="en-US" sz="2400">
                  <a:solidFill>
                    <a:srgbClr val="FF0000"/>
                  </a:solidFill>
                  <a:ea typeface="Arial" charset="0"/>
                  <a:cs typeface="Arial" charset="0"/>
                </a:rPr>
                <a:t>(market demand)</a:t>
              </a:r>
            </a:p>
          </p:txBody>
        </p:sp>
        <p:sp>
          <p:nvSpPr>
            <p:cNvPr id="17447" name="Rectangle 9"/>
            <p:cNvSpPr>
              <a:spLocks noChangeArrowheads="1"/>
            </p:cNvSpPr>
            <p:nvPr/>
          </p:nvSpPr>
          <p:spPr bwMode="auto">
            <a:xfrm>
              <a:off x="221" y="2781"/>
              <a:ext cx="2244" cy="783"/>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i="1">
                  <a:solidFill>
                    <a:srgbClr val="FF0000"/>
                  </a:solidFill>
                  <a:ea typeface="Arial" charset="0"/>
                  <a:cs typeface="Arial" charset="0"/>
                </a:rPr>
                <a:t>D</a:t>
              </a:r>
              <a:r>
                <a:rPr lang="en-US" sz="2400">
                  <a:solidFill>
                    <a:srgbClr val="FF0000"/>
                  </a:solidFill>
                  <a:ea typeface="Arial" charset="0"/>
                  <a:cs typeface="Arial" charset="0"/>
                </a:rPr>
                <a:t> curve facing firm</a:t>
              </a:r>
            </a:p>
          </p:txBody>
        </p:sp>
      </p:grpSp>
      <p:grpSp>
        <p:nvGrpSpPr>
          <p:cNvPr id="4" name="Group 61"/>
          <p:cNvGrpSpPr>
            <a:grpSpLocks/>
          </p:cNvGrpSpPr>
          <p:nvPr/>
        </p:nvGrpSpPr>
        <p:grpSpPr bwMode="auto">
          <a:xfrm>
            <a:off x="350838" y="5657850"/>
            <a:ext cx="8421687" cy="663575"/>
            <a:chOff x="221" y="3564"/>
            <a:chExt cx="5305" cy="418"/>
          </a:xfrm>
        </p:grpSpPr>
        <p:sp>
          <p:nvSpPr>
            <p:cNvPr id="17442" name="Rectangle 10"/>
            <p:cNvSpPr>
              <a:spLocks noChangeArrowheads="1"/>
            </p:cNvSpPr>
            <p:nvPr/>
          </p:nvSpPr>
          <p:spPr bwMode="auto">
            <a:xfrm>
              <a:off x="4065" y="3564"/>
              <a:ext cx="1461" cy="418"/>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a:solidFill>
                    <a:srgbClr val="FF0000"/>
                  </a:solidFill>
                  <a:ea typeface="Arial" charset="0"/>
                  <a:cs typeface="Arial" charset="0"/>
                </a:rPr>
                <a:t>many</a:t>
              </a:r>
            </a:p>
          </p:txBody>
        </p:sp>
        <p:sp>
          <p:nvSpPr>
            <p:cNvPr id="17443" name="Rectangle 11"/>
            <p:cNvSpPr>
              <a:spLocks noChangeArrowheads="1"/>
            </p:cNvSpPr>
            <p:nvPr/>
          </p:nvSpPr>
          <p:spPr bwMode="auto">
            <a:xfrm>
              <a:off x="2465" y="3564"/>
              <a:ext cx="1600" cy="418"/>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a:solidFill>
                    <a:srgbClr val="FF0000"/>
                  </a:solidFill>
                  <a:ea typeface="Arial" charset="0"/>
                  <a:cs typeface="Arial" charset="0"/>
                </a:rPr>
                <a:t>none</a:t>
              </a:r>
            </a:p>
          </p:txBody>
        </p:sp>
        <p:sp>
          <p:nvSpPr>
            <p:cNvPr id="17444" name="Rectangle 12"/>
            <p:cNvSpPr>
              <a:spLocks noChangeArrowheads="1"/>
            </p:cNvSpPr>
            <p:nvPr/>
          </p:nvSpPr>
          <p:spPr bwMode="auto">
            <a:xfrm>
              <a:off x="221" y="3564"/>
              <a:ext cx="2244" cy="418"/>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a:solidFill>
                    <a:srgbClr val="FF0000"/>
                  </a:solidFill>
                  <a:ea typeface="Arial" charset="0"/>
                  <a:cs typeface="Arial" charset="0"/>
                </a:rPr>
                <a:t>close substitutes </a:t>
              </a:r>
            </a:p>
          </p:txBody>
        </p:sp>
      </p:grpSp>
      <p:grpSp>
        <p:nvGrpSpPr>
          <p:cNvPr id="5" name="Group 58"/>
          <p:cNvGrpSpPr>
            <a:grpSpLocks/>
          </p:cNvGrpSpPr>
          <p:nvPr/>
        </p:nvGrpSpPr>
        <p:grpSpPr bwMode="auto">
          <a:xfrm>
            <a:off x="350838" y="3084513"/>
            <a:ext cx="8421687" cy="666750"/>
            <a:chOff x="221" y="1943"/>
            <a:chExt cx="5305" cy="420"/>
          </a:xfrm>
        </p:grpSpPr>
        <p:sp>
          <p:nvSpPr>
            <p:cNvPr id="17439" name="Rectangle 16"/>
            <p:cNvSpPr>
              <a:spLocks noChangeArrowheads="1"/>
            </p:cNvSpPr>
            <p:nvPr/>
          </p:nvSpPr>
          <p:spPr bwMode="auto">
            <a:xfrm>
              <a:off x="4065" y="1943"/>
              <a:ext cx="1461" cy="420"/>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a:solidFill>
                    <a:srgbClr val="FF0000"/>
                  </a:solidFill>
                  <a:ea typeface="Arial" charset="0"/>
                  <a:cs typeface="Arial" charset="0"/>
                </a:rPr>
                <a:t>zero</a:t>
              </a:r>
            </a:p>
          </p:txBody>
        </p:sp>
        <p:sp>
          <p:nvSpPr>
            <p:cNvPr id="17440" name="Rectangle 17"/>
            <p:cNvSpPr>
              <a:spLocks noChangeArrowheads="1"/>
            </p:cNvSpPr>
            <p:nvPr/>
          </p:nvSpPr>
          <p:spPr bwMode="auto">
            <a:xfrm>
              <a:off x="2465" y="1943"/>
              <a:ext cx="1600" cy="420"/>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a:solidFill>
                    <a:srgbClr val="FF0000"/>
                  </a:solidFill>
                  <a:ea typeface="Arial" charset="0"/>
                  <a:cs typeface="Arial" charset="0"/>
                </a:rPr>
                <a:t>positive</a:t>
              </a:r>
            </a:p>
          </p:txBody>
        </p:sp>
        <p:sp>
          <p:nvSpPr>
            <p:cNvPr id="17441" name="Rectangle 18"/>
            <p:cNvSpPr>
              <a:spLocks noChangeArrowheads="1"/>
            </p:cNvSpPr>
            <p:nvPr/>
          </p:nvSpPr>
          <p:spPr bwMode="auto">
            <a:xfrm>
              <a:off x="221" y="1943"/>
              <a:ext cx="2244" cy="420"/>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200" dirty="0">
                  <a:solidFill>
                    <a:srgbClr val="FF0000"/>
                  </a:solidFill>
                  <a:ea typeface="Arial" charset="0"/>
                  <a:cs typeface="Arial" charset="0"/>
                </a:rPr>
                <a:t>long-run </a:t>
              </a:r>
              <a:r>
                <a:rPr lang="en-US" sz="2200" dirty="0" smtClean="0">
                  <a:solidFill>
                    <a:srgbClr val="FF0000"/>
                  </a:solidFill>
                  <a:ea typeface="Arial" charset="0"/>
                  <a:cs typeface="Arial" charset="0"/>
                </a:rPr>
                <a:t>economic </a:t>
              </a:r>
              <a:r>
                <a:rPr lang="en-US" sz="2200" dirty="0">
                  <a:solidFill>
                    <a:srgbClr val="FF0000"/>
                  </a:solidFill>
                  <a:ea typeface="Arial" charset="0"/>
                  <a:cs typeface="Arial" charset="0"/>
                </a:rPr>
                <a:t>profits </a:t>
              </a:r>
            </a:p>
          </p:txBody>
        </p:sp>
      </p:grpSp>
      <p:grpSp>
        <p:nvGrpSpPr>
          <p:cNvPr id="6" name="Group 57"/>
          <p:cNvGrpSpPr>
            <a:grpSpLocks/>
          </p:cNvGrpSpPr>
          <p:nvPr/>
        </p:nvGrpSpPr>
        <p:grpSpPr bwMode="auto">
          <a:xfrm>
            <a:off x="350838" y="2424113"/>
            <a:ext cx="8421687" cy="660400"/>
            <a:chOff x="221" y="1527"/>
            <a:chExt cx="5305" cy="416"/>
          </a:xfrm>
        </p:grpSpPr>
        <p:sp>
          <p:nvSpPr>
            <p:cNvPr id="17436" name="Rectangle 19"/>
            <p:cNvSpPr>
              <a:spLocks noChangeArrowheads="1"/>
            </p:cNvSpPr>
            <p:nvPr/>
          </p:nvSpPr>
          <p:spPr bwMode="auto">
            <a:xfrm>
              <a:off x="4065" y="1527"/>
              <a:ext cx="1461" cy="416"/>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a:solidFill>
                    <a:srgbClr val="FF0000"/>
                  </a:solidFill>
                  <a:ea typeface="Arial" charset="0"/>
                  <a:cs typeface="Arial" charset="0"/>
                </a:rPr>
                <a:t>yes</a:t>
              </a:r>
            </a:p>
          </p:txBody>
        </p:sp>
        <p:sp>
          <p:nvSpPr>
            <p:cNvPr id="17437" name="Rectangle 20"/>
            <p:cNvSpPr>
              <a:spLocks noChangeArrowheads="1"/>
            </p:cNvSpPr>
            <p:nvPr/>
          </p:nvSpPr>
          <p:spPr bwMode="auto">
            <a:xfrm>
              <a:off x="2465" y="1527"/>
              <a:ext cx="1600" cy="416"/>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a:solidFill>
                    <a:srgbClr val="FF0000"/>
                  </a:solidFill>
                  <a:ea typeface="Arial" charset="0"/>
                  <a:cs typeface="Arial" charset="0"/>
                </a:rPr>
                <a:t>no</a:t>
              </a:r>
            </a:p>
          </p:txBody>
        </p:sp>
        <p:sp>
          <p:nvSpPr>
            <p:cNvPr id="17438" name="Rectangle 21"/>
            <p:cNvSpPr>
              <a:spLocks noChangeArrowheads="1"/>
            </p:cNvSpPr>
            <p:nvPr/>
          </p:nvSpPr>
          <p:spPr bwMode="auto">
            <a:xfrm>
              <a:off x="221" y="1527"/>
              <a:ext cx="2244" cy="416"/>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a:solidFill>
                    <a:srgbClr val="FF0000"/>
                  </a:solidFill>
                  <a:ea typeface="Arial" charset="0"/>
                  <a:cs typeface="Arial" charset="0"/>
                </a:rPr>
                <a:t>free entry/exit</a:t>
              </a:r>
            </a:p>
          </p:txBody>
        </p:sp>
      </p:grpSp>
      <p:grpSp>
        <p:nvGrpSpPr>
          <p:cNvPr id="7" name="Group 56"/>
          <p:cNvGrpSpPr>
            <a:grpSpLocks/>
          </p:cNvGrpSpPr>
          <p:nvPr/>
        </p:nvGrpSpPr>
        <p:grpSpPr bwMode="auto">
          <a:xfrm>
            <a:off x="350838" y="1765300"/>
            <a:ext cx="8421687" cy="658813"/>
            <a:chOff x="221" y="1112"/>
            <a:chExt cx="5305" cy="415"/>
          </a:xfrm>
        </p:grpSpPr>
        <p:sp>
          <p:nvSpPr>
            <p:cNvPr id="17433" name="Rectangle 22"/>
            <p:cNvSpPr>
              <a:spLocks noChangeArrowheads="1"/>
            </p:cNvSpPr>
            <p:nvPr/>
          </p:nvSpPr>
          <p:spPr bwMode="auto">
            <a:xfrm>
              <a:off x="4065" y="1112"/>
              <a:ext cx="1461" cy="415"/>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a:solidFill>
                    <a:srgbClr val="FF0000"/>
                  </a:solidFill>
                  <a:ea typeface="Arial" charset="0"/>
                  <a:cs typeface="Arial" charset="0"/>
                </a:rPr>
                <a:t>many</a:t>
              </a:r>
            </a:p>
          </p:txBody>
        </p:sp>
        <p:sp>
          <p:nvSpPr>
            <p:cNvPr id="17434" name="Rectangle 23"/>
            <p:cNvSpPr>
              <a:spLocks noChangeArrowheads="1"/>
            </p:cNvSpPr>
            <p:nvPr/>
          </p:nvSpPr>
          <p:spPr bwMode="auto">
            <a:xfrm>
              <a:off x="2465" y="1112"/>
              <a:ext cx="1600" cy="415"/>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a:solidFill>
                    <a:srgbClr val="FF0000"/>
                  </a:solidFill>
                  <a:ea typeface="Arial" charset="0"/>
                  <a:cs typeface="Arial" charset="0"/>
                </a:rPr>
                <a:t>one</a:t>
              </a:r>
            </a:p>
          </p:txBody>
        </p:sp>
        <p:sp>
          <p:nvSpPr>
            <p:cNvPr id="17435" name="Rectangle 24"/>
            <p:cNvSpPr>
              <a:spLocks noChangeArrowheads="1"/>
            </p:cNvSpPr>
            <p:nvPr/>
          </p:nvSpPr>
          <p:spPr bwMode="auto">
            <a:xfrm>
              <a:off x="221" y="1112"/>
              <a:ext cx="2244" cy="415"/>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r>
                <a:rPr lang="en-US" sz="2400" dirty="0">
                  <a:solidFill>
                    <a:srgbClr val="FF0000"/>
                  </a:solidFill>
                  <a:ea typeface="Arial" charset="0"/>
                  <a:cs typeface="Arial" charset="0"/>
                </a:rPr>
                <a:t>number of sellers</a:t>
              </a:r>
            </a:p>
          </p:txBody>
        </p:sp>
      </p:grpSp>
      <p:sp>
        <p:nvSpPr>
          <p:cNvPr id="17417" name="Rectangle 25"/>
          <p:cNvSpPr>
            <a:spLocks noChangeArrowheads="1"/>
          </p:cNvSpPr>
          <p:nvPr/>
        </p:nvSpPr>
        <p:spPr bwMode="auto">
          <a:xfrm>
            <a:off x="6453188" y="906463"/>
            <a:ext cx="2319337" cy="858837"/>
          </a:xfrm>
          <a:prstGeom prst="rect">
            <a:avLst/>
          </a:prstGeom>
          <a:noFill/>
          <a:ln w="9525">
            <a:noFill/>
            <a:miter lim="800000"/>
            <a:headEnd/>
            <a:tailEnd/>
          </a:ln>
        </p:spPr>
        <p:txBody>
          <a:bodyPr anchor="ctr">
            <a:prstTxWarp prst="textNoShape">
              <a:avLst/>
            </a:prstTxWarp>
          </a:bodyPr>
          <a:lstStyle/>
          <a:p>
            <a:pPr algn="ctr">
              <a:lnSpc>
                <a:spcPct val="105000"/>
              </a:lnSpc>
              <a:spcBef>
                <a:spcPct val="45000"/>
              </a:spcBef>
              <a:buClr>
                <a:srgbClr val="00B85C"/>
              </a:buClr>
              <a:buSzPct val="120000"/>
              <a:buFont typeface="Wingdings" charset="2"/>
              <a:buNone/>
            </a:pPr>
            <a:r>
              <a:rPr lang="en-US" sz="2400" b="1">
                <a:ea typeface="Arial" charset="0"/>
                <a:cs typeface="Arial" charset="0"/>
              </a:rPr>
              <a:t>Monopolistic competition</a:t>
            </a:r>
          </a:p>
        </p:txBody>
      </p:sp>
      <p:sp>
        <p:nvSpPr>
          <p:cNvPr id="17418" name="Rectangle 26"/>
          <p:cNvSpPr>
            <a:spLocks noChangeArrowheads="1"/>
          </p:cNvSpPr>
          <p:nvPr/>
        </p:nvSpPr>
        <p:spPr bwMode="auto">
          <a:xfrm>
            <a:off x="3913188" y="906463"/>
            <a:ext cx="2540000" cy="858837"/>
          </a:xfrm>
          <a:prstGeom prst="rect">
            <a:avLst/>
          </a:prstGeom>
          <a:noFill/>
          <a:ln w="9525">
            <a:noFill/>
            <a:miter lim="800000"/>
            <a:headEnd/>
            <a:tailEnd/>
          </a:ln>
        </p:spPr>
        <p:txBody>
          <a:bodyPr anchor="ctr">
            <a:prstTxWarp prst="textNoShape">
              <a:avLst/>
            </a:prstTxWarp>
          </a:bodyPr>
          <a:lstStyle/>
          <a:p>
            <a:pPr algn="ctr">
              <a:lnSpc>
                <a:spcPct val="105000"/>
              </a:lnSpc>
              <a:spcBef>
                <a:spcPct val="45000"/>
              </a:spcBef>
              <a:buClr>
                <a:srgbClr val="00B85C"/>
              </a:buClr>
              <a:buSzPct val="120000"/>
              <a:buFont typeface="Wingdings" charset="2"/>
              <a:buNone/>
            </a:pPr>
            <a:r>
              <a:rPr lang="en-US" sz="2400" b="1">
                <a:ea typeface="Arial" charset="0"/>
                <a:cs typeface="Arial" charset="0"/>
              </a:rPr>
              <a:t>Monopoly</a:t>
            </a:r>
          </a:p>
        </p:txBody>
      </p:sp>
      <p:sp>
        <p:nvSpPr>
          <p:cNvPr id="17419" name="Rectangle 27"/>
          <p:cNvSpPr>
            <a:spLocks noChangeArrowheads="1"/>
          </p:cNvSpPr>
          <p:nvPr/>
        </p:nvSpPr>
        <p:spPr bwMode="auto">
          <a:xfrm>
            <a:off x="350838" y="906463"/>
            <a:ext cx="3562350" cy="858837"/>
          </a:xfrm>
          <a:prstGeom prst="rect">
            <a:avLst/>
          </a:prstGeom>
          <a:noFill/>
          <a:ln w="9525">
            <a:noFill/>
            <a:miter lim="800000"/>
            <a:headEnd/>
            <a:tailEnd/>
          </a:ln>
        </p:spPr>
        <p:txBody>
          <a:bodyPr anchor="ctr">
            <a:prstTxWarp prst="textNoShape">
              <a:avLst/>
            </a:prstTxWarp>
          </a:bodyPr>
          <a:lstStyle/>
          <a:p>
            <a:pPr>
              <a:lnSpc>
                <a:spcPct val="105000"/>
              </a:lnSpc>
              <a:spcBef>
                <a:spcPct val="45000"/>
              </a:spcBef>
              <a:buClr>
                <a:srgbClr val="00B85C"/>
              </a:buClr>
              <a:buSzPct val="120000"/>
              <a:buFont typeface="Wingdings" charset="2"/>
              <a:buNone/>
            </a:pPr>
            <a:endParaRPr lang="en-US" sz="2400">
              <a:ea typeface="Arial" charset="0"/>
              <a:cs typeface="Arial" charset="0"/>
            </a:endParaRPr>
          </a:p>
        </p:txBody>
      </p:sp>
      <p:sp>
        <p:nvSpPr>
          <p:cNvPr id="17420" name="Line 28"/>
          <p:cNvSpPr>
            <a:spLocks noChangeShapeType="1"/>
          </p:cNvSpPr>
          <p:nvPr/>
        </p:nvSpPr>
        <p:spPr bwMode="auto">
          <a:xfrm>
            <a:off x="350838" y="906463"/>
            <a:ext cx="8421687" cy="0"/>
          </a:xfrm>
          <a:prstGeom prst="line">
            <a:avLst/>
          </a:prstGeom>
          <a:noFill/>
          <a:ln w="12700" cap="sq">
            <a:solidFill>
              <a:schemeClr val="tx1"/>
            </a:solidFill>
            <a:round/>
            <a:headEnd/>
            <a:tailEnd/>
          </a:ln>
        </p:spPr>
        <p:txBody>
          <a:bodyPr anchor="ctr">
            <a:prstTxWarp prst="textNoShape">
              <a:avLst/>
            </a:prstTxWarp>
          </a:bodyPr>
          <a:lstStyle/>
          <a:p>
            <a:endParaRPr lang="en-US"/>
          </a:p>
        </p:txBody>
      </p:sp>
      <p:sp>
        <p:nvSpPr>
          <p:cNvPr id="17421" name="Line 29"/>
          <p:cNvSpPr>
            <a:spLocks noChangeShapeType="1"/>
          </p:cNvSpPr>
          <p:nvPr/>
        </p:nvSpPr>
        <p:spPr bwMode="auto">
          <a:xfrm>
            <a:off x="350838" y="1765300"/>
            <a:ext cx="8421687" cy="0"/>
          </a:xfrm>
          <a:prstGeom prst="line">
            <a:avLst/>
          </a:prstGeom>
          <a:noFill/>
          <a:ln w="12700">
            <a:solidFill>
              <a:schemeClr val="tx1"/>
            </a:solidFill>
            <a:round/>
            <a:headEnd/>
            <a:tailEnd/>
          </a:ln>
        </p:spPr>
        <p:txBody>
          <a:bodyPr anchor="ctr">
            <a:prstTxWarp prst="textNoShape">
              <a:avLst/>
            </a:prstTxWarp>
          </a:bodyPr>
          <a:lstStyle/>
          <a:p>
            <a:endParaRPr lang="en-US"/>
          </a:p>
        </p:txBody>
      </p:sp>
      <p:sp>
        <p:nvSpPr>
          <p:cNvPr id="17422" name="Line 30"/>
          <p:cNvSpPr>
            <a:spLocks noChangeShapeType="1"/>
          </p:cNvSpPr>
          <p:nvPr/>
        </p:nvSpPr>
        <p:spPr bwMode="auto">
          <a:xfrm>
            <a:off x="350838" y="2424113"/>
            <a:ext cx="8421687" cy="0"/>
          </a:xfrm>
          <a:prstGeom prst="line">
            <a:avLst/>
          </a:prstGeom>
          <a:noFill/>
          <a:ln w="12700">
            <a:solidFill>
              <a:schemeClr val="tx1"/>
            </a:solidFill>
            <a:round/>
            <a:headEnd/>
            <a:tailEnd/>
          </a:ln>
        </p:spPr>
        <p:txBody>
          <a:bodyPr anchor="ctr">
            <a:prstTxWarp prst="textNoShape">
              <a:avLst/>
            </a:prstTxWarp>
          </a:bodyPr>
          <a:lstStyle/>
          <a:p>
            <a:endParaRPr lang="en-US"/>
          </a:p>
        </p:txBody>
      </p:sp>
      <p:sp>
        <p:nvSpPr>
          <p:cNvPr id="17423" name="Line 31"/>
          <p:cNvSpPr>
            <a:spLocks noChangeShapeType="1"/>
          </p:cNvSpPr>
          <p:nvPr/>
        </p:nvSpPr>
        <p:spPr bwMode="auto">
          <a:xfrm>
            <a:off x="350838" y="3084513"/>
            <a:ext cx="8421687" cy="0"/>
          </a:xfrm>
          <a:prstGeom prst="line">
            <a:avLst/>
          </a:prstGeom>
          <a:noFill/>
          <a:ln w="12700">
            <a:solidFill>
              <a:schemeClr val="tx1"/>
            </a:solidFill>
            <a:round/>
            <a:headEnd/>
            <a:tailEnd/>
          </a:ln>
        </p:spPr>
        <p:txBody>
          <a:bodyPr anchor="ctr">
            <a:prstTxWarp prst="textNoShape">
              <a:avLst/>
            </a:prstTxWarp>
          </a:bodyPr>
          <a:lstStyle/>
          <a:p>
            <a:endParaRPr lang="en-US"/>
          </a:p>
        </p:txBody>
      </p:sp>
      <p:sp>
        <p:nvSpPr>
          <p:cNvPr id="17424" name="Line 32"/>
          <p:cNvSpPr>
            <a:spLocks noChangeShapeType="1"/>
          </p:cNvSpPr>
          <p:nvPr/>
        </p:nvSpPr>
        <p:spPr bwMode="auto">
          <a:xfrm>
            <a:off x="350838" y="3751263"/>
            <a:ext cx="8421687" cy="0"/>
          </a:xfrm>
          <a:prstGeom prst="line">
            <a:avLst/>
          </a:prstGeom>
          <a:noFill/>
          <a:ln w="12700">
            <a:solidFill>
              <a:schemeClr val="tx1"/>
            </a:solidFill>
            <a:round/>
            <a:headEnd/>
            <a:tailEnd/>
          </a:ln>
        </p:spPr>
        <p:txBody>
          <a:bodyPr anchor="ctr">
            <a:prstTxWarp prst="textNoShape">
              <a:avLst/>
            </a:prstTxWarp>
          </a:bodyPr>
          <a:lstStyle/>
          <a:p>
            <a:endParaRPr lang="en-US"/>
          </a:p>
        </p:txBody>
      </p:sp>
      <p:sp>
        <p:nvSpPr>
          <p:cNvPr id="17425" name="Line 34"/>
          <p:cNvSpPr>
            <a:spLocks noChangeShapeType="1"/>
          </p:cNvSpPr>
          <p:nvPr/>
        </p:nvSpPr>
        <p:spPr bwMode="auto">
          <a:xfrm>
            <a:off x="350838" y="6321425"/>
            <a:ext cx="8421687" cy="0"/>
          </a:xfrm>
          <a:prstGeom prst="line">
            <a:avLst/>
          </a:prstGeom>
          <a:noFill/>
          <a:ln w="12700" cap="sq">
            <a:solidFill>
              <a:schemeClr val="tx1"/>
            </a:solidFill>
            <a:round/>
            <a:headEnd/>
            <a:tailEnd/>
          </a:ln>
        </p:spPr>
        <p:txBody>
          <a:bodyPr anchor="ctr">
            <a:prstTxWarp prst="textNoShape">
              <a:avLst/>
            </a:prstTxWarp>
          </a:bodyPr>
          <a:lstStyle/>
          <a:p>
            <a:endParaRPr lang="en-US"/>
          </a:p>
        </p:txBody>
      </p:sp>
      <p:sp>
        <p:nvSpPr>
          <p:cNvPr id="17426" name="Line 35"/>
          <p:cNvSpPr>
            <a:spLocks noChangeShapeType="1"/>
          </p:cNvSpPr>
          <p:nvPr/>
        </p:nvSpPr>
        <p:spPr bwMode="auto">
          <a:xfrm>
            <a:off x="350838" y="906463"/>
            <a:ext cx="0" cy="5414962"/>
          </a:xfrm>
          <a:prstGeom prst="line">
            <a:avLst/>
          </a:prstGeom>
          <a:noFill/>
          <a:ln w="12700" cap="sq">
            <a:solidFill>
              <a:schemeClr val="tx1"/>
            </a:solidFill>
            <a:round/>
            <a:headEnd/>
            <a:tailEnd/>
          </a:ln>
        </p:spPr>
        <p:txBody>
          <a:bodyPr anchor="ctr">
            <a:prstTxWarp prst="textNoShape">
              <a:avLst/>
            </a:prstTxWarp>
          </a:bodyPr>
          <a:lstStyle/>
          <a:p>
            <a:endParaRPr lang="en-US"/>
          </a:p>
        </p:txBody>
      </p:sp>
      <p:sp>
        <p:nvSpPr>
          <p:cNvPr id="17427" name="Line 36"/>
          <p:cNvSpPr>
            <a:spLocks noChangeShapeType="1"/>
          </p:cNvSpPr>
          <p:nvPr/>
        </p:nvSpPr>
        <p:spPr bwMode="auto">
          <a:xfrm>
            <a:off x="3913188" y="906463"/>
            <a:ext cx="0" cy="5414962"/>
          </a:xfrm>
          <a:prstGeom prst="line">
            <a:avLst/>
          </a:prstGeom>
          <a:noFill/>
          <a:ln w="12700">
            <a:solidFill>
              <a:schemeClr val="tx1"/>
            </a:solidFill>
            <a:round/>
            <a:headEnd/>
            <a:tailEnd/>
          </a:ln>
        </p:spPr>
        <p:txBody>
          <a:bodyPr anchor="ctr">
            <a:prstTxWarp prst="textNoShape">
              <a:avLst/>
            </a:prstTxWarp>
          </a:bodyPr>
          <a:lstStyle/>
          <a:p>
            <a:endParaRPr lang="en-US"/>
          </a:p>
        </p:txBody>
      </p:sp>
      <p:sp>
        <p:nvSpPr>
          <p:cNvPr id="17428" name="Line 37"/>
          <p:cNvSpPr>
            <a:spLocks noChangeShapeType="1"/>
          </p:cNvSpPr>
          <p:nvPr/>
        </p:nvSpPr>
        <p:spPr bwMode="auto">
          <a:xfrm>
            <a:off x="6453188" y="906463"/>
            <a:ext cx="0" cy="5414962"/>
          </a:xfrm>
          <a:prstGeom prst="line">
            <a:avLst/>
          </a:prstGeom>
          <a:noFill/>
          <a:ln w="12700">
            <a:solidFill>
              <a:schemeClr val="tx1"/>
            </a:solidFill>
            <a:round/>
            <a:headEnd/>
            <a:tailEnd/>
          </a:ln>
        </p:spPr>
        <p:txBody>
          <a:bodyPr anchor="ctr">
            <a:prstTxWarp prst="textNoShape">
              <a:avLst/>
            </a:prstTxWarp>
          </a:bodyPr>
          <a:lstStyle/>
          <a:p>
            <a:endParaRPr lang="en-US"/>
          </a:p>
        </p:txBody>
      </p:sp>
      <p:sp>
        <p:nvSpPr>
          <p:cNvPr id="17429" name="Line 38"/>
          <p:cNvSpPr>
            <a:spLocks noChangeShapeType="1"/>
          </p:cNvSpPr>
          <p:nvPr/>
        </p:nvSpPr>
        <p:spPr bwMode="auto">
          <a:xfrm>
            <a:off x="8772525" y="906463"/>
            <a:ext cx="0" cy="5414962"/>
          </a:xfrm>
          <a:prstGeom prst="line">
            <a:avLst/>
          </a:prstGeom>
          <a:noFill/>
          <a:ln w="12700" cap="sq">
            <a:solidFill>
              <a:schemeClr val="tx1"/>
            </a:solidFill>
            <a:round/>
            <a:headEnd/>
            <a:tailEnd/>
          </a:ln>
        </p:spPr>
        <p:txBody>
          <a:bodyPr anchor="ctr">
            <a:prstTxWarp prst="textNoShape">
              <a:avLst/>
            </a:prstTxWarp>
          </a:bodyPr>
          <a:lstStyle/>
          <a:p>
            <a:endParaRPr lang="en-US"/>
          </a:p>
        </p:txBody>
      </p:sp>
      <p:sp>
        <p:nvSpPr>
          <p:cNvPr id="17430" name="Line 39"/>
          <p:cNvSpPr>
            <a:spLocks noChangeShapeType="1"/>
          </p:cNvSpPr>
          <p:nvPr/>
        </p:nvSpPr>
        <p:spPr bwMode="auto">
          <a:xfrm>
            <a:off x="350838" y="5657850"/>
            <a:ext cx="8421687" cy="0"/>
          </a:xfrm>
          <a:prstGeom prst="line">
            <a:avLst/>
          </a:prstGeom>
          <a:noFill/>
          <a:ln w="12700">
            <a:solidFill>
              <a:schemeClr val="tx1"/>
            </a:solidFill>
            <a:round/>
            <a:headEnd/>
            <a:tailEnd/>
          </a:ln>
        </p:spPr>
        <p:txBody>
          <a:bodyPr anchor="ctr">
            <a:prstTxWarp prst="textNoShape">
              <a:avLst/>
            </a:prstTxWarp>
          </a:bodyPr>
          <a:lstStyle/>
          <a:p>
            <a:endParaRPr lang="en-US"/>
          </a:p>
        </p:txBody>
      </p:sp>
      <p:sp>
        <p:nvSpPr>
          <p:cNvPr id="17431" name="Line 40"/>
          <p:cNvSpPr>
            <a:spLocks noChangeShapeType="1"/>
          </p:cNvSpPr>
          <p:nvPr/>
        </p:nvSpPr>
        <p:spPr bwMode="auto">
          <a:xfrm>
            <a:off x="350838" y="4414838"/>
            <a:ext cx="8421687" cy="0"/>
          </a:xfrm>
          <a:prstGeom prst="line">
            <a:avLst/>
          </a:prstGeom>
          <a:noFill/>
          <a:ln w="12700">
            <a:solidFill>
              <a:schemeClr val="tx1"/>
            </a:solidFill>
            <a:round/>
            <a:headEnd/>
            <a:tailEnd/>
          </a:ln>
        </p:spPr>
        <p:txBody>
          <a:bodyPr anchor="ctr">
            <a:prstTxWarp prst="textNoShape">
              <a:avLst/>
            </a:prstTxWarp>
          </a:bodyPr>
          <a:lstStyle/>
          <a:p>
            <a:endParaRPr lang="en-US"/>
          </a:p>
        </p:txBody>
      </p:sp>
      <p:sp>
        <p:nvSpPr>
          <p:cNvPr id="1743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subTnLst>
                                    <p:animClr clrSpc="rgb" dir="cw">
                                      <p:cBhvr override="childStyle">
                                        <p:cTn dur="1" fill="hold" display="0" masterRel="nextClick" afterEffect="1"/>
                                        <p:tgtEl>
                                          <p:spTgt spid="7"/>
                                        </p:tgtEl>
                                        <p:attrNameLst>
                                          <p:attrName>ppt_c</p:attrName>
                                        </p:attrNameLst>
                                      </p:cBhvr>
                                      <p:to>
                                        <a:srgbClr val="000000"/>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subTnLst>
                                    <p:animClr clrSpc="rgb" dir="cw">
                                      <p:cBhvr override="childStyle">
                                        <p:cTn dur="1" fill="hold" display="0" masterRel="nextClick" afterEffect="1"/>
                                        <p:tgtEl>
                                          <p:spTgt spid="6"/>
                                        </p:tgtEl>
                                        <p:attrNameLst>
                                          <p:attrName>ppt_c</p:attrName>
                                        </p:attrNameLst>
                                      </p:cBhvr>
                                      <p:to>
                                        <a:srgbClr val="000000"/>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subTnLst>
                                    <p:animClr clrSpc="rgb" dir="cw">
                                      <p:cBhvr override="childStyle">
                                        <p:cTn dur="1" fill="hold" display="0" masterRel="nextClick" afterEffect="1"/>
                                        <p:tgtEl>
                                          <p:spTgt spid="5"/>
                                        </p:tgtEl>
                                        <p:attrNameLst>
                                          <p:attrName>ppt_c</p:attrName>
                                        </p:attrNameLst>
                                      </p:cBhvr>
                                      <p:to>
                                        <a:srgbClr val="000000"/>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subTnLst>
                                    <p:animClr clrSpc="rgb" dir="cw">
                                      <p:cBhvr override="childStyle">
                                        <p:cTn dur="1" fill="hold" display="0" masterRel="nextClick" afterEffect="1"/>
                                        <p:tgtEl>
                                          <p:spTgt spid="2"/>
                                        </p:tgtEl>
                                        <p:attrNameLst>
                                          <p:attrName>ppt_c</p:attrName>
                                        </p:attrNameLst>
                                      </p:cBhvr>
                                      <p:to>
                                        <a:srgbClr val="000000"/>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left)">
                                      <p:cBhvr>
                                        <p:cTn id="27" dur="500"/>
                                        <p:tgtEl>
                                          <p:spTgt spid="3"/>
                                        </p:tgtEl>
                                      </p:cBhvr>
                                    </p:animEffect>
                                  </p:childTnLst>
                                  <p:subTnLst>
                                    <p:animClr clrSpc="rgb" dir="cw">
                                      <p:cBhvr override="childStyle">
                                        <p:cTn dur="1" fill="hold" display="0" masterRel="nextClick" afterEffect="1"/>
                                        <p:tgtEl>
                                          <p:spTgt spid="3"/>
                                        </p:tgtEl>
                                        <p:attrNameLst>
                                          <p:attrName>ppt_c</p:attrName>
                                        </p:attrNameLst>
                                      </p:cBhvr>
                                      <p:to>
                                        <a:srgbClr val="000000"/>
                                      </p:to>
                                    </p:animClr>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8"/>
          <p:cNvGrpSpPr>
            <a:grpSpLocks/>
          </p:cNvGrpSpPr>
          <p:nvPr/>
        </p:nvGrpSpPr>
        <p:grpSpPr bwMode="auto">
          <a:xfrm>
            <a:off x="4791075" y="2465388"/>
            <a:ext cx="2066925" cy="1409700"/>
            <a:chOff x="3018" y="1553"/>
            <a:chExt cx="1302" cy="888"/>
          </a:xfrm>
        </p:grpSpPr>
        <p:sp>
          <p:nvSpPr>
            <p:cNvPr id="19491" name="Rectangle 2"/>
            <p:cNvSpPr>
              <a:spLocks noChangeArrowheads="1"/>
            </p:cNvSpPr>
            <p:nvPr/>
          </p:nvSpPr>
          <p:spPr bwMode="auto">
            <a:xfrm>
              <a:off x="3018" y="2053"/>
              <a:ext cx="928" cy="388"/>
            </a:xfrm>
            <a:prstGeom prst="rect">
              <a:avLst/>
            </a:prstGeom>
            <a:solidFill>
              <a:srgbClr val="FFCC99"/>
            </a:solidFill>
            <a:ln w="9525">
              <a:noFill/>
              <a:miter lim="800000"/>
              <a:headEnd/>
              <a:tailEnd/>
            </a:ln>
          </p:spPr>
          <p:txBody>
            <a:bodyPr wrap="none" anchor="ctr">
              <a:prstTxWarp prst="textNoShape">
                <a:avLst/>
              </a:prstTxWarp>
            </a:bodyPr>
            <a:lstStyle/>
            <a:p>
              <a:endParaRPr lang="en-US">
                <a:ea typeface="Arial" charset="0"/>
                <a:cs typeface="Arial" charset="0"/>
              </a:endParaRPr>
            </a:p>
          </p:txBody>
        </p:sp>
        <p:grpSp>
          <p:nvGrpSpPr>
            <p:cNvPr id="19492" name="Group 55"/>
            <p:cNvGrpSpPr>
              <a:grpSpLocks/>
            </p:cNvGrpSpPr>
            <p:nvPr/>
          </p:nvGrpSpPr>
          <p:grpSpPr bwMode="auto">
            <a:xfrm>
              <a:off x="3709" y="1553"/>
              <a:ext cx="611" cy="582"/>
              <a:chOff x="3730" y="1567"/>
              <a:chExt cx="611" cy="582"/>
            </a:xfrm>
          </p:grpSpPr>
          <p:sp>
            <p:nvSpPr>
              <p:cNvPr id="19493" name="Text Box 53"/>
              <p:cNvSpPr txBox="1">
                <a:spLocks noChangeArrowheads="1"/>
              </p:cNvSpPr>
              <p:nvPr/>
            </p:nvSpPr>
            <p:spPr bwMode="auto">
              <a:xfrm>
                <a:off x="3730" y="1567"/>
                <a:ext cx="611"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400">
                    <a:ea typeface="Arial" charset="0"/>
                    <a:cs typeface="Arial" charset="0"/>
                  </a:rPr>
                  <a:t>profit</a:t>
                </a:r>
              </a:p>
            </p:txBody>
          </p:sp>
          <p:sp>
            <p:nvSpPr>
              <p:cNvPr id="19494" name="Line 54"/>
              <p:cNvSpPr>
                <a:spLocks noChangeShapeType="1"/>
              </p:cNvSpPr>
              <p:nvPr/>
            </p:nvSpPr>
            <p:spPr bwMode="auto">
              <a:xfrm flipV="1">
                <a:off x="3737" y="1833"/>
                <a:ext cx="288" cy="316"/>
              </a:xfrm>
              <a:prstGeom prst="line">
                <a:avLst/>
              </a:prstGeom>
              <a:noFill/>
              <a:ln w="9525">
                <a:solidFill>
                  <a:schemeClr val="tx1"/>
                </a:solidFill>
                <a:round/>
                <a:headEnd/>
                <a:tailEnd/>
              </a:ln>
            </p:spPr>
            <p:txBody>
              <a:bodyPr>
                <a:prstTxWarp prst="textNoShape">
                  <a:avLst/>
                </a:prstTxWarp>
              </a:bodyPr>
              <a:lstStyle/>
              <a:p>
                <a:endParaRPr lang="en-US"/>
              </a:p>
            </p:txBody>
          </p:sp>
        </p:grpSp>
      </p:grpSp>
      <p:grpSp>
        <p:nvGrpSpPr>
          <p:cNvPr id="4" name="Group 51"/>
          <p:cNvGrpSpPr>
            <a:grpSpLocks/>
          </p:cNvGrpSpPr>
          <p:nvPr/>
        </p:nvGrpSpPr>
        <p:grpSpPr bwMode="auto">
          <a:xfrm>
            <a:off x="4032250" y="3689350"/>
            <a:ext cx="2236788" cy="365125"/>
            <a:chOff x="2540" y="2324"/>
            <a:chExt cx="1409" cy="230"/>
          </a:xfrm>
        </p:grpSpPr>
        <p:sp>
          <p:nvSpPr>
            <p:cNvPr id="19489" name="Line 44"/>
            <p:cNvSpPr>
              <a:spLocks noChangeShapeType="1"/>
            </p:cNvSpPr>
            <p:nvPr/>
          </p:nvSpPr>
          <p:spPr bwMode="auto">
            <a:xfrm flipH="1">
              <a:off x="3017" y="2443"/>
              <a:ext cx="932" cy="0"/>
            </a:xfrm>
            <a:prstGeom prst="line">
              <a:avLst/>
            </a:prstGeom>
            <a:noFill/>
            <a:ln w="9525">
              <a:solidFill>
                <a:srgbClr val="B2B2B2"/>
              </a:solidFill>
              <a:prstDash val="lgDash"/>
              <a:round/>
              <a:headEnd/>
              <a:tailEnd/>
            </a:ln>
          </p:spPr>
          <p:txBody>
            <a:bodyPr>
              <a:prstTxWarp prst="textNoShape">
                <a:avLst/>
              </a:prstTxWarp>
            </a:bodyPr>
            <a:lstStyle/>
            <a:p>
              <a:endParaRPr lang="en-US"/>
            </a:p>
          </p:txBody>
        </p:sp>
        <p:sp>
          <p:nvSpPr>
            <p:cNvPr id="19490" name="Rectangle 46"/>
            <p:cNvSpPr>
              <a:spLocks noChangeArrowheads="1"/>
            </p:cNvSpPr>
            <p:nvPr/>
          </p:nvSpPr>
          <p:spPr bwMode="auto">
            <a:xfrm>
              <a:off x="2540" y="2324"/>
              <a:ext cx="427" cy="230"/>
            </a:xfrm>
            <a:prstGeom prst="rect">
              <a:avLst/>
            </a:prstGeom>
            <a:noFill/>
            <a:ln w="9525">
              <a:noFill/>
              <a:miter lim="800000"/>
              <a:headEnd/>
              <a:tailEnd/>
            </a:ln>
          </p:spPr>
          <p:txBody>
            <a:bodyPr lIns="0" tIns="0" rIns="0" bIns="0">
              <a:prstTxWarp prst="textNoShape">
                <a:avLst/>
              </a:prstTxWarp>
              <a:spAutoFit/>
            </a:bodyPr>
            <a:lstStyle/>
            <a:p>
              <a:pPr algn="r"/>
              <a:r>
                <a:rPr lang="en-US" sz="2400" i="1">
                  <a:ea typeface="Arial" charset="0"/>
                  <a:cs typeface="Arial" charset="0"/>
                </a:rPr>
                <a:t>ATC</a:t>
              </a:r>
            </a:p>
          </p:txBody>
        </p:sp>
      </p:grpSp>
      <p:grpSp>
        <p:nvGrpSpPr>
          <p:cNvPr id="5" name="Group 52"/>
          <p:cNvGrpSpPr>
            <a:grpSpLocks/>
          </p:cNvGrpSpPr>
          <p:nvPr/>
        </p:nvGrpSpPr>
        <p:grpSpPr bwMode="auto">
          <a:xfrm>
            <a:off x="4498975" y="3065463"/>
            <a:ext cx="1770063" cy="1393825"/>
            <a:chOff x="2834" y="1931"/>
            <a:chExt cx="1115" cy="878"/>
          </a:xfrm>
        </p:grpSpPr>
        <p:grpSp>
          <p:nvGrpSpPr>
            <p:cNvPr id="19485" name="Group 3"/>
            <p:cNvGrpSpPr>
              <a:grpSpLocks/>
            </p:cNvGrpSpPr>
            <p:nvPr/>
          </p:nvGrpSpPr>
          <p:grpSpPr bwMode="auto">
            <a:xfrm>
              <a:off x="3017" y="2052"/>
              <a:ext cx="932" cy="757"/>
              <a:chOff x="357" y="2450"/>
              <a:chExt cx="795" cy="646"/>
            </a:xfrm>
          </p:grpSpPr>
          <p:sp>
            <p:nvSpPr>
              <p:cNvPr id="19487" name="Line 4"/>
              <p:cNvSpPr>
                <a:spLocks noChangeShapeType="1"/>
              </p:cNvSpPr>
              <p:nvPr/>
            </p:nvSpPr>
            <p:spPr bwMode="auto">
              <a:xfrm>
                <a:off x="357" y="2450"/>
                <a:ext cx="795" cy="0"/>
              </a:xfrm>
              <a:prstGeom prst="line">
                <a:avLst/>
              </a:prstGeom>
              <a:noFill/>
              <a:ln w="9525">
                <a:solidFill>
                  <a:srgbClr val="B2B2B2"/>
                </a:solidFill>
                <a:prstDash val="lgDash"/>
                <a:round/>
                <a:headEnd/>
                <a:tailEnd/>
              </a:ln>
            </p:spPr>
            <p:txBody>
              <a:bodyPr>
                <a:prstTxWarp prst="textNoShape">
                  <a:avLst/>
                </a:prstTxWarp>
              </a:bodyPr>
              <a:lstStyle/>
              <a:p>
                <a:endParaRPr lang="en-US"/>
              </a:p>
            </p:txBody>
          </p:sp>
          <p:sp>
            <p:nvSpPr>
              <p:cNvPr id="19488" name="Line 5"/>
              <p:cNvSpPr>
                <a:spLocks noChangeShapeType="1"/>
              </p:cNvSpPr>
              <p:nvPr/>
            </p:nvSpPr>
            <p:spPr bwMode="auto">
              <a:xfrm>
                <a:off x="1152" y="2451"/>
                <a:ext cx="0" cy="645"/>
              </a:xfrm>
              <a:prstGeom prst="line">
                <a:avLst/>
              </a:prstGeom>
              <a:noFill/>
              <a:ln w="9525">
                <a:solidFill>
                  <a:srgbClr val="B2B2B2"/>
                </a:solidFill>
                <a:prstDash val="lgDash"/>
                <a:round/>
                <a:headEnd/>
                <a:tailEnd/>
              </a:ln>
            </p:spPr>
            <p:txBody>
              <a:bodyPr>
                <a:prstTxWarp prst="textNoShape">
                  <a:avLst/>
                </a:prstTxWarp>
              </a:bodyPr>
              <a:lstStyle/>
              <a:p>
                <a:endParaRPr lang="en-US"/>
              </a:p>
            </p:txBody>
          </p:sp>
        </p:grpSp>
        <p:sp>
          <p:nvSpPr>
            <p:cNvPr id="19486" name="Rectangle 45"/>
            <p:cNvSpPr>
              <a:spLocks noChangeArrowheads="1"/>
            </p:cNvSpPr>
            <p:nvPr/>
          </p:nvSpPr>
          <p:spPr bwMode="auto">
            <a:xfrm>
              <a:off x="2834" y="1931"/>
              <a:ext cx="128" cy="230"/>
            </a:xfrm>
            <a:prstGeom prst="rect">
              <a:avLst/>
            </a:prstGeom>
            <a:noFill/>
            <a:ln w="9525">
              <a:noFill/>
              <a:miter lim="800000"/>
              <a:headEnd/>
              <a:tailEnd/>
            </a:ln>
          </p:spPr>
          <p:txBody>
            <a:bodyPr wrap="none" lIns="0" tIns="0" rIns="0" bIns="0">
              <a:prstTxWarp prst="textNoShape">
                <a:avLst/>
              </a:prstTxWarp>
              <a:spAutoFit/>
            </a:bodyPr>
            <a:lstStyle/>
            <a:p>
              <a:pPr algn="r"/>
              <a:r>
                <a:rPr lang="en-US" sz="2400" b="1" i="1">
                  <a:ea typeface="Arial" charset="0"/>
                  <a:cs typeface="Arial" charset="0"/>
                </a:rPr>
                <a:t>P</a:t>
              </a:r>
            </a:p>
          </p:txBody>
        </p:sp>
      </p:grpSp>
      <p:sp>
        <p:nvSpPr>
          <p:cNvPr id="10247" name="Rectangle 6"/>
          <p:cNvSpPr>
            <a:spLocks noGrp="1" noChangeArrowheads="1"/>
          </p:cNvSpPr>
          <p:nvPr>
            <p:ph type="title" idx="4294967295"/>
          </p:nvPr>
        </p:nvSpPr>
        <p:spPr>
          <a:xfrm>
            <a:off x="457200" y="263525"/>
            <a:ext cx="8229600" cy="800100"/>
          </a:xfrm>
        </p:spPr>
        <p:txBody>
          <a:bodyPr rtlCol="0">
            <a:normAutofit fontScale="90000"/>
          </a:bodyPr>
          <a:lstStyle/>
          <a:p>
            <a:pPr fontAlgn="auto">
              <a:lnSpc>
                <a:spcPct val="110000"/>
              </a:lnSpc>
              <a:spcAft>
                <a:spcPts val="0"/>
              </a:spcAft>
              <a:defRPr/>
            </a:pPr>
            <a:r>
              <a:rPr lang="en-US" sz="3300" dirty="0" smtClean="0"/>
              <a:t>A Monopolistically Competitive Firm Earning Profits in the Short Run</a:t>
            </a:r>
          </a:p>
        </p:txBody>
      </p:sp>
      <p:sp>
        <p:nvSpPr>
          <p:cNvPr id="123911" name="Rectangle 7"/>
          <p:cNvSpPr>
            <a:spLocks noGrp="1" noChangeArrowheads="1"/>
          </p:cNvSpPr>
          <p:nvPr>
            <p:ph type="body" idx="4294967295"/>
          </p:nvPr>
        </p:nvSpPr>
        <p:spPr>
          <a:xfrm>
            <a:off x="354013" y="1358900"/>
            <a:ext cx="3392487" cy="4648200"/>
          </a:xfrm>
        </p:spPr>
        <p:txBody>
          <a:bodyPr/>
          <a:lstStyle/>
          <a:p>
            <a:pPr marL="0" indent="0">
              <a:spcBef>
                <a:spcPct val="50000"/>
              </a:spcBef>
              <a:buFont typeface="Wingdings" charset="2"/>
              <a:buNone/>
            </a:pPr>
            <a:r>
              <a:rPr lang="en-US" sz="2600" smtClean="0">
                <a:latin typeface="Arial" charset="0"/>
              </a:rPr>
              <a:t>The firm faces a downward-sloping </a:t>
            </a:r>
            <a:br>
              <a:rPr lang="en-US" sz="2600" smtClean="0">
                <a:latin typeface="Arial" charset="0"/>
              </a:rPr>
            </a:br>
            <a:r>
              <a:rPr lang="en-US" sz="2600" i="1" smtClean="0">
                <a:latin typeface="Arial" charset="0"/>
              </a:rPr>
              <a:t>D</a:t>
            </a:r>
            <a:r>
              <a:rPr lang="en-US" sz="2600" smtClean="0">
                <a:latin typeface="Arial" charset="0"/>
              </a:rPr>
              <a:t> curve. </a:t>
            </a:r>
          </a:p>
          <a:p>
            <a:pPr marL="0" indent="0">
              <a:spcBef>
                <a:spcPct val="50000"/>
              </a:spcBef>
              <a:buFont typeface="Wingdings" charset="2"/>
              <a:buNone/>
            </a:pPr>
            <a:r>
              <a:rPr lang="en-US" sz="2600" smtClean="0">
                <a:latin typeface="Arial" charset="0"/>
              </a:rPr>
              <a:t>At each </a:t>
            </a:r>
            <a:r>
              <a:rPr lang="en-US" sz="2600" b="1" i="1" smtClean="0">
                <a:latin typeface="Arial" charset="0"/>
              </a:rPr>
              <a:t>Q</a:t>
            </a:r>
            <a:r>
              <a:rPr lang="en-US" sz="2600" smtClean="0">
                <a:latin typeface="Arial" charset="0"/>
              </a:rPr>
              <a:t>, </a:t>
            </a:r>
            <a:r>
              <a:rPr lang="en-US" sz="2600" i="1" smtClean="0">
                <a:latin typeface="Arial" charset="0"/>
              </a:rPr>
              <a:t>MR</a:t>
            </a:r>
            <a:r>
              <a:rPr lang="en-US" sz="2600" smtClean="0">
                <a:latin typeface="Arial" charset="0"/>
              </a:rPr>
              <a:t> &lt; </a:t>
            </a:r>
            <a:r>
              <a:rPr lang="en-US" sz="2600" i="1" smtClean="0">
                <a:latin typeface="Arial" charset="0"/>
              </a:rPr>
              <a:t>P</a:t>
            </a:r>
            <a:r>
              <a:rPr lang="en-US" sz="2600" smtClean="0">
                <a:latin typeface="Arial" charset="0"/>
              </a:rPr>
              <a:t>.</a:t>
            </a:r>
          </a:p>
          <a:p>
            <a:pPr marL="0" indent="0">
              <a:spcBef>
                <a:spcPct val="50000"/>
              </a:spcBef>
              <a:buFont typeface="Wingdings" charset="2"/>
              <a:buNone/>
            </a:pPr>
            <a:r>
              <a:rPr lang="en-US" sz="2600" smtClean="0">
                <a:latin typeface="Arial" charset="0"/>
              </a:rPr>
              <a:t>To maximize profit, firm produces </a:t>
            </a:r>
            <a:r>
              <a:rPr lang="en-US" sz="2600" b="1" i="1" smtClean="0">
                <a:latin typeface="Arial" charset="0"/>
              </a:rPr>
              <a:t>Q</a:t>
            </a:r>
            <a:r>
              <a:rPr lang="en-US" sz="2600" smtClean="0">
                <a:latin typeface="Arial" charset="0"/>
              </a:rPr>
              <a:t> where </a:t>
            </a:r>
            <a:r>
              <a:rPr lang="en-US" sz="2600" i="1" smtClean="0">
                <a:latin typeface="Arial" charset="0"/>
              </a:rPr>
              <a:t>MR</a:t>
            </a:r>
            <a:r>
              <a:rPr lang="en-US" sz="2600" smtClean="0">
                <a:latin typeface="Arial" charset="0"/>
              </a:rPr>
              <a:t> = </a:t>
            </a:r>
            <a:r>
              <a:rPr lang="en-US" sz="2600" i="1" smtClean="0">
                <a:latin typeface="Arial" charset="0"/>
              </a:rPr>
              <a:t>MC.</a:t>
            </a:r>
            <a:endParaRPr lang="en-US" sz="2600" smtClean="0">
              <a:latin typeface="Arial" charset="0"/>
            </a:endParaRPr>
          </a:p>
          <a:p>
            <a:pPr marL="0" indent="0">
              <a:spcBef>
                <a:spcPct val="50000"/>
              </a:spcBef>
              <a:buFont typeface="Wingdings" charset="2"/>
              <a:buNone/>
            </a:pPr>
            <a:r>
              <a:rPr lang="en-US" sz="2600" smtClean="0">
                <a:latin typeface="Arial" charset="0"/>
              </a:rPr>
              <a:t>The firm uses the </a:t>
            </a:r>
            <a:br>
              <a:rPr lang="en-US" sz="2600" smtClean="0">
                <a:latin typeface="Arial" charset="0"/>
              </a:rPr>
            </a:br>
            <a:r>
              <a:rPr lang="en-US" sz="2600" i="1" smtClean="0">
                <a:latin typeface="Arial" charset="0"/>
              </a:rPr>
              <a:t>D</a:t>
            </a:r>
            <a:r>
              <a:rPr lang="en-US" sz="2600" smtClean="0">
                <a:latin typeface="Arial" charset="0"/>
              </a:rPr>
              <a:t> curve to set </a:t>
            </a:r>
            <a:r>
              <a:rPr lang="en-US" sz="2600" i="1" smtClean="0">
                <a:latin typeface="Arial" charset="0"/>
              </a:rPr>
              <a:t>P</a:t>
            </a:r>
            <a:r>
              <a:rPr lang="en-US" sz="2600" smtClean="0">
                <a:latin typeface="Arial" charset="0"/>
              </a:rPr>
              <a:t>.  </a:t>
            </a:r>
            <a:endParaRPr lang="en-US" sz="2600" b="1" i="1" smtClean="0">
              <a:latin typeface="Arial" charset="0"/>
            </a:endParaRPr>
          </a:p>
        </p:txBody>
      </p:sp>
      <p:grpSp>
        <p:nvGrpSpPr>
          <p:cNvPr id="19462" name="Group 8"/>
          <p:cNvGrpSpPr>
            <a:grpSpLocks/>
          </p:cNvGrpSpPr>
          <p:nvPr/>
        </p:nvGrpSpPr>
        <p:grpSpPr bwMode="auto">
          <a:xfrm>
            <a:off x="3206750" y="2116138"/>
            <a:ext cx="5376863" cy="3889375"/>
            <a:chOff x="1579" y="1014"/>
            <a:chExt cx="3434" cy="2651"/>
          </a:xfrm>
        </p:grpSpPr>
        <p:grpSp>
          <p:nvGrpSpPr>
            <p:cNvPr id="19480" name="Group 9"/>
            <p:cNvGrpSpPr>
              <a:grpSpLocks/>
            </p:cNvGrpSpPr>
            <p:nvPr/>
          </p:nvGrpSpPr>
          <p:grpSpPr bwMode="auto">
            <a:xfrm>
              <a:off x="2591" y="1080"/>
              <a:ext cx="2262" cy="2284"/>
              <a:chOff x="1489" y="785"/>
              <a:chExt cx="3650" cy="2492"/>
            </a:xfrm>
          </p:grpSpPr>
          <p:sp>
            <p:nvSpPr>
              <p:cNvPr id="19483" name="Line 10"/>
              <p:cNvSpPr>
                <a:spLocks noChangeShapeType="1"/>
              </p:cNvSpPr>
              <p:nvPr/>
            </p:nvSpPr>
            <p:spPr bwMode="auto">
              <a:xfrm>
                <a:off x="1489" y="785"/>
                <a:ext cx="0" cy="2491"/>
              </a:xfrm>
              <a:prstGeom prst="line">
                <a:avLst/>
              </a:prstGeom>
              <a:noFill/>
              <a:ln w="9525">
                <a:solidFill>
                  <a:schemeClr val="tx1"/>
                </a:solidFill>
                <a:round/>
                <a:headEnd/>
                <a:tailEnd/>
              </a:ln>
            </p:spPr>
            <p:txBody>
              <a:bodyPr>
                <a:prstTxWarp prst="textNoShape">
                  <a:avLst/>
                </a:prstTxWarp>
              </a:bodyPr>
              <a:lstStyle/>
              <a:p>
                <a:endParaRPr lang="en-US"/>
              </a:p>
            </p:txBody>
          </p:sp>
          <p:sp>
            <p:nvSpPr>
              <p:cNvPr id="19484" name="Line 11"/>
              <p:cNvSpPr>
                <a:spLocks noChangeShapeType="1"/>
              </p:cNvSpPr>
              <p:nvPr/>
            </p:nvSpPr>
            <p:spPr bwMode="auto">
              <a:xfrm>
                <a:off x="1489" y="3277"/>
                <a:ext cx="3650"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19481" name="Text Box 12"/>
            <p:cNvSpPr txBox="1">
              <a:spLocks noChangeArrowheads="1"/>
            </p:cNvSpPr>
            <p:nvPr/>
          </p:nvSpPr>
          <p:spPr bwMode="auto">
            <a:xfrm>
              <a:off x="4232" y="3416"/>
              <a:ext cx="781" cy="249"/>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sz="2400">
                  <a:ea typeface="Arial" charset="0"/>
                  <a:cs typeface="Arial" charset="0"/>
                </a:rPr>
                <a:t>Quantity</a:t>
              </a:r>
            </a:p>
          </p:txBody>
        </p:sp>
        <p:sp>
          <p:nvSpPr>
            <p:cNvPr id="19482" name="Text Box 13"/>
            <p:cNvSpPr txBox="1">
              <a:spLocks noChangeArrowheads="1"/>
            </p:cNvSpPr>
            <p:nvPr/>
          </p:nvSpPr>
          <p:spPr bwMode="auto">
            <a:xfrm>
              <a:off x="1579" y="1014"/>
              <a:ext cx="1001" cy="312"/>
            </a:xfrm>
            <a:prstGeom prst="rect">
              <a:avLst/>
            </a:prstGeom>
            <a:noFill/>
            <a:ln w="9525">
              <a:noFill/>
              <a:miter lim="800000"/>
              <a:headEnd/>
              <a:tailEnd/>
            </a:ln>
          </p:spPr>
          <p:txBody>
            <a:bodyPr>
              <a:prstTxWarp prst="textNoShape">
                <a:avLst/>
              </a:prstTxWarp>
              <a:spAutoFit/>
            </a:bodyPr>
            <a:lstStyle/>
            <a:p>
              <a:pPr algn="r">
                <a:spcBef>
                  <a:spcPct val="50000"/>
                </a:spcBef>
              </a:pPr>
              <a:r>
                <a:rPr lang="en-US" sz="2400">
                  <a:ea typeface="Arial" charset="0"/>
                  <a:cs typeface="Arial" charset="0"/>
                </a:rPr>
                <a:t>Price</a:t>
              </a:r>
            </a:p>
          </p:txBody>
        </p:sp>
      </p:grpSp>
      <p:grpSp>
        <p:nvGrpSpPr>
          <p:cNvPr id="9" name="Group 39"/>
          <p:cNvGrpSpPr>
            <a:grpSpLocks/>
          </p:cNvGrpSpPr>
          <p:nvPr/>
        </p:nvGrpSpPr>
        <p:grpSpPr bwMode="auto">
          <a:xfrm>
            <a:off x="5160963" y="1811338"/>
            <a:ext cx="3346450" cy="2127250"/>
            <a:chOff x="2859" y="931"/>
            <a:chExt cx="2108" cy="1340"/>
          </a:xfrm>
        </p:grpSpPr>
        <p:sp>
          <p:nvSpPr>
            <p:cNvPr id="19478" name="Arc 15"/>
            <p:cNvSpPr>
              <a:spLocks/>
            </p:cNvSpPr>
            <p:nvPr/>
          </p:nvSpPr>
          <p:spPr bwMode="auto">
            <a:xfrm flipH="1" flipV="1">
              <a:off x="2859" y="931"/>
              <a:ext cx="1759" cy="1340"/>
            </a:xfrm>
            <a:custGeom>
              <a:avLst/>
              <a:gdLst>
                <a:gd name="T0" fmla="*/ 0 w 33610"/>
                <a:gd name="T1" fmla="*/ 0 h 21600"/>
                <a:gd name="T2" fmla="*/ 0 w 33610"/>
                <a:gd name="T3" fmla="*/ 0 h 21600"/>
                <a:gd name="T4" fmla="*/ 0 w 33610"/>
                <a:gd name="T5" fmla="*/ 0 h 21600"/>
                <a:gd name="T6" fmla="*/ 0 60000 65536"/>
                <a:gd name="T7" fmla="*/ 0 60000 65536"/>
                <a:gd name="T8" fmla="*/ 0 60000 65536"/>
                <a:gd name="T9" fmla="*/ 0 w 33610"/>
                <a:gd name="T10" fmla="*/ 0 h 21600"/>
                <a:gd name="T11" fmla="*/ 33610 w 33610"/>
                <a:gd name="T12" fmla="*/ 21600 h 21600"/>
              </a:gdLst>
              <a:ahLst/>
              <a:cxnLst>
                <a:cxn ang="T6">
                  <a:pos x="T0" y="T1"/>
                </a:cxn>
                <a:cxn ang="T7">
                  <a:pos x="T2" y="T3"/>
                </a:cxn>
                <a:cxn ang="T8">
                  <a:pos x="T4" y="T5"/>
                </a:cxn>
              </a:cxnLst>
              <a:rect l="T9" t="T10" r="T11" b="T12"/>
              <a:pathLst>
                <a:path w="33610" h="21600" fill="none" extrusionOk="0">
                  <a:moveTo>
                    <a:pt x="0" y="6309"/>
                  </a:moveTo>
                  <a:cubicBezTo>
                    <a:pt x="4049" y="2268"/>
                    <a:pt x="9535" y="-1"/>
                    <a:pt x="15256" y="0"/>
                  </a:cubicBezTo>
                  <a:cubicBezTo>
                    <a:pt x="22728" y="0"/>
                    <a:pt x="29669" y="3861"/>
                    <a:pt x="33609" y="10211"/>
                  </a:cubicBezTo>
                </a:path>
                <a:path w="33610" h="21600" stroke="0" extrusionOk="0">
                  <a:moveTo>
                    <a:pt x="0" y="6309"/>
                  </a:moveTo>
                  <a:cubicBezTo>
                    <a:pt x="4049" y="2268"/>
                    <a:pt x="9535" y="-1"/>
                    <a:pt x="15256" y="0"/>
                  </a:cubicBezTo>
                  <a:cubicBezTo>
                    <a:pt x="22728" y="0"/>
                    <a:pt x="29669" y="3861"/>
                    <a:pt x="33609" y="10211"/>
                  </a:cubicBezTo>
                  <a:lnTo>
                    <a:pt x="15256" y="21600"/>
                  </a:lnTo>
                  <a:close/>
                </a:path>
              </a:pathLst>
            </a:custGeom>
            <a:noFill/>
            <a:ln w="38100">
              <a:solidFill>
                <a:srgbClr val="333399"/>
              </a:solidFill>
              <a:round/>
              <a:headEnd/>
              <a:tailEnd/>
            </a:ln>
          </p:spPr>
          <p:txBody>
            <a:bodyPr wrap="none" anchor="ctr">
              <a:prstTxWarp prst="textNoShape">
                <a:avLst/>
              </a:prstTxWarp>
            </a:bodyPr>
            <a:lstStyle/>
            <a:p>
              <a:endParaRPr lang="en-US"/>
            </a:p>
          </p:txBody>
        </p:sp>
        <p:sp>
          <p:nvSpPr>
            <p:cNvPr id="19479" name="Text Box 16"/>
            <p:cNvSpPr txBox="1">
              <a:spLocks noChangeArrowheads="1"/>
            </p:cNvSpPr>
            <p:nvPr/>
          </p:nvSpPr>
          <p:spPr bwMode="auto">
            <a:xfrm>
              <a:off x="4444" y="1659"/>
              <a:ext cx="523"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400" i="1">
                  <a:ea typeface="Arial" charset="0"/>
                  <a:cs typeface="Arial" charset="0"/>
                </a:rPr>
                <a:t>ATC</a:t>
              </a:r>
            </a:p>
          </p:txBody>
        </p:sp>
      </p:grpSp>
      <p:grpSp>
        <p:nvGrpSpPr>
          <p:cNvPr id="10" name="Group 47"/>
          <p:cNvGrpSpPr>
            <a:grpSpLocks/>
          </p:cNvGrpSpPr>
          <p:nvPr/>
        </p:nvGrpSpPr>
        <p:grpSpPr bwMode="auto">
          <a:xfrm>
            <a:off x="5165725" y="2692400"/>
            <a:ext cx="3117850" cy="1660525"/>
            <a:chOff x="3254" y="1696"/>
            <a:chExt cx="1964" cy="1046"/>
          </a:xfrm>
        </p:grpSpPr>
        <p:sp>
          <p:nvSpPr>
            <p:cNvPr id="19476" name="Line 18"/>
            <p:cNvSpPr>
              <a:spLocks noChangeShapeType="1"/>
            </p:cNvSpPr>
            <p:nvPr/>
          </p:nvSpPr>
          <p:spPr bwMode="auto">
            <a:xfrm>
              <a:off x="3254" y="1696"/>
              <a:ext cx="1736" cy="895"/>
            </a:xfrm>
            <a:prstGeom prst="line">
              <a:avLst/>
            </a:prstGeom>
            <a:noFill/>
            <a:ln w="38100">
              <a:solidFill>
                <a:srgbClr val="333399"/>
              </a:solidFill>
              <a:round/>
              <a:headEnd/>
              <a:tailEnd/>
            </a:ln>
          </p:spPr>
          <p:txBody>
            <a:bodyPr>
              <a:prstTxWarp prst="textNoShape">
                <a:avLst/>
              </a:prstTxWarp>
            </a:bodyPr>
            <a:lstStyle/>
            <a:p>
              <a:endParaRPr lang="en-US"/>
            </a:p>
          </p:txBody>
        </p:sp>
        <p:sp>
          <p:nvSpPr>
            <p:cNvPr id="19477" name="Text Box 19"/>
            <p:cNvSpPr txBox="1">
              <a:spLocks noChangeArrowheads="1"/>
            </p:cNvSpPr>
            <p:nvPr/>
          </p:nvSpPr>
          <p:spPr bwMode="auto">
            <a:xfrm>
              <a:off x="4944" y="2512"/>
              <a:ext cx="274"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400" i="1">
                  <a:ea typeface="Arial" charset="0"/>
                  <a:cs typeface="Arial" charset="0"/>
                </a:rPr>
                <a:t>D</a:t>
              </a:r>
            </a:p>
          </p:txBody>
        </p:sp>
      </p:grpSp>
      <p:grpSp>
        <p:nvGrpSpPr>
          <p:cNvPr id="11" name="Group 48"/>
          <p:cNvGrpSpPr>
            <a:grpSpLocks/>
          </p:cNvGrpSpPr>
          <p:nvPr/>
        </p:nvGrpSpPr>
        <p:grpSpPr bwMode="auto">
          <a:xfrm>
            <a:off x="5083175" y="3375025"/>
            <a:ext cx="2268538" cy="1893888"/>
            <a:chOff x="3202" y="2126"/>
            <a:chExt cx="1429" cy="1193"/>
          </a:xfrm>
        </p:grpSpPr>
        <p:sp>
          <p:nvSpPr>
            <p:cNvPr id="19474" name="Line 21"/>
            <p:cNvSpPr>
              <a:spLocks noChangeShapeType="1"/>
            </p:cNvSpPr>
            <p:nvPr/>
          </p:nvSpPr>
          <p:spPr bwMode="auto">
            <a:xfrm>
              <a:off x="3202" y="2126"/>
              <a:ext cx="1098" cy="1004"/>
            </a:xfrm>
            <a:prstGeom prst="line">
              <a:avLst/>
            </a:prstGeom>
            <a:noFill/>
            <a:ln w="38100">
              <a:solidFill>
                <a:srgbClr val="CC0000"/>
              </a:solidFill>
              <a:round/>
              <a:headEnd/>
              <a:tailEnd/>
            </a:ln>
          </p:spPr>
          <p:txBody>
            <a:bodyPr>
              <a:prstTxWarp prst="textNoShape">
                <a:avLst/>
              </a:prstTxWarp>
            </a:bodyPr>
            <a:lstStyle/>
            <a:p>
              <a:endParaRPr lang="en-US"/>
            </a:p>
          </p:txBody>
        </p:sp>
        <p:sp>
          <p:nvSpPr>
            <p:cNvPr id="19475" name="Text Box 22"/>
            <p:cNvSpPr txBox="1">
              <a:spLocks noChangeArrowheads="1"/>
            </p:cNvSpPr>
            <p:nvPr/>
          </p:nvSpPr>
          <p:spPr bwMode="auto">
            <a:xfrm>
              <a:off x="4257" y="3089"/>
              <a:ext cx="374"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400" i="1">
                  <a:ea typeface="Arial" charset="0"/>
                  <a:cs typeface="Arial" charset="0"/>
                </a:rPr>
                <a:t>MR</a:t>
              </a:r>
            </a:p>
          </p:txBody>
        </p:sp>
      </p:grpSp>
      <p:grpSp>
        <p:nvGrpSpPr>
          <p:cNvPr id="12" name="Group 38"/>
          <p:cNvGrpSpPr>
            <a:grpSpLocks/>
          </p:cNvGrpSpPr>
          <p:nvPr/>
        </p:nvGrpSpPr>
        <p:grpSpPr bwMode="auto">
          <a:xfrm>
            <a:off x="3109913" y="1430338"/>
            <a:ext cx="4600575" cy="3687762"/>
            <a:chOff x="1591" y="691"/>
            <a:chExt cx="2898" cy="2323"/>
          </a:xfrm>
        </p:grpSpPr>
        <p:sp>
          <p:nvSpPr>
            <p:cNvPr id="19472" name="Text Box 25"/>
            <p:cNvSpPr txBox="1">
              <a:spLocks noChangeArrowheads="1"/>
            </p:cNvSpPr>
            <p:nvPr/>
          </p:nvSpPr>
          <p:spPr bwMode="auto">
            <a:xfrm>
              <a:off x="4118" y="1342"/>
              <a:ext cx="371"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400" i="1">
                  <a:ea typeface="Arial" charset="0"/>
                  <a:cs typeface="Arial" charset="0"/>
                </a:rPr>
                <a:t>MC</a:t>
              </a:r>
            </a:p>
          </p:txBody>
        </p:sp>
        <p:sp>
          <p:nvSpPr>
            <p:cNvPr id="19473" name="Arc 37"/>
            <p:cNvSpPr>
              <a:spLocks/>
            </p:cNvSpPr>
            <p:nvPr/>
          </p:nvSpPr>
          <p:spPr bwMode="auto">
            <a:xfrm flipV="1">
              <a:off x="1591" y="691"/>
              <a:ext cx="2653" cy="2323"/>
            </a:xfrm>
            <a:custGeom>
              <a:avLst/>
              <a:gdLst>
                <a:gd name="T0" fmla="*/ 0 w 20469"/>
                <a:gd name="T1" fmla="*/ 0 h 18502"/>
                <a:gd name="T2" fmla="*/ 0 w 20469"/>
                <a:gd name="T3" fmla="*/ 0 h 18502"/>
                <a:gd name="T4" fmla="*/ 0 w 20469"/>
                <a:gd name="T5" fmla="*/ 0 h 18502"/>
                <a:gd name="T6" fmla="*/ 0 60000 65536"/>
                <a:gd name="T7" fmla="*/ 0 60000 65536"/>
                <a:gd name="T8" fmla="*/ 0 60000 65536"/>
                <a:gd name="T9" fmla="*/ 0 w 20469"/>
                <a:gd name="T10" fmla="*/ 0 h 18502"/>
                <a:gd name="T11" fmla="*/ 20469 w 20469"/>
                <a:gd name="T12" fmla="*/ 18502 h 18502"/>
              </a:gdLst>
              <a:ahLst/>
              <a:cxnLst>
                <a:cxn ang="T6">
                  <a:pos x="T0" y="T1"/>
                </a:cxn>
                <a:cxn ang="T7">
                  <a:pos x="T2" y="T3"/>
                </a:cxn>
                <a:cxn ang="T8">
                  <a:pos x="T4" y="T5"/>
                </a:cxn>
              </a:cxnLst>
              <a:rect l="T9" t="T10" r="T11" b="T12"/>
              <a:pathLst>
                <a:path w="20469" h="18502" fill="none" extrusionOk="0">
                  <a:moveTo>
                    <a:pt x="11146" y="-1"/>
                  </a:moveTo>
                  <a:cubicBezTo>
                    <a:pt x="15530" y="2641"/>
                    <a:pt x="18834" y="6753"/>
                    <a:pt x="20468" y="11604"/>
                  </a:cubicBezTo>
                </a:path>
                <a:path w="20469" h="18502" stroke="0" extrusionOk="0">
                  <a:moveTo>
                    <a:pt x="11146" y="-1"/>
                  </a:moveTo>
                  <a:cubicBezTo>
                    <a:pt x="15530" y="2641"/>
                    <a:pt x="18834" y="6753"/>
                    <a:pt x="20468" y="11604"/>
                  </a:cubicBezTo>
                  <a:lnTo>
                    <a:pt x="0" y="18502"/>
                  </a:lnTo>
                  <a:close/>
                </a:path>
              </a:pathLst>
            </a:custGeom>
            <a:noFill/>
            <a:ln w="38100">
              <a:solidFill>
                <a:srgbClr val="CC0000"/>
              </a:solidFill>
              <a:round/>
              <a:headEnd/>
              <a:tailEnd/>
            </a:ln>
          </p:spPr>
          <p:txBody>
            <a:bodyPr wrap="none" anchor="ctr">
              <a:prstTxWarp prst="textNoShape">
                <a:avLst/>
              </a:prstTxWarp>
            </a:bodyPr>
            <a:lstStyle/>
            <a:p>
              <a:endParaRPr lang="en-US"/>
            </a:p>
          </p:txBody>
        </p:sp>
      </p:grpSp>
      <p:grpSp>
        <p:nvGrpSpPr>
          <p:cNvPr id="13" name="Group 50"/>
          <p:cNvGrpSpPr>
            <a:grpSpLocks/>
          </p:cNvGrpSpPr>
          <p:nvPr/>
        </p:nvGrpSpPr>
        <p:grpSpPr bwMode="auto">
          <a:xfrm>
            <a:off x="5989638" y="4398963"/>
            <a:ext cx="517525" cy="1593850"/>
            <a:chOff x="3773" y="2771"/>
            <a:chExt cx="326" cy="1004"/>
          </a:xfrm>
        </p:grpSpPr>
        <p:sp>
          <p:nvSpPr>
            <p:cNvPr id="19469" name="Line 49"/>
            <p:cNvSpPr>
              <a:spLocks noChangeShapeType="1"/>
            </p:cNvSpPr>
            <p:nvPr/>
          </p:nvSpPr>
          <p:spPr bwMode="auto">
            <a:xfrm>
              <a:off x="3948" y="2812"/>
              <a:ext cx="0" cy="692"/>
            </a:xfrm>
            <a:prstGeom prst="line">
              <a:avLst/>
            </a:prstGeom>
            <a:noFill/>
            <a:ln w="9525">
              <a:solidFill>
                <a:srgbClr val="B2B2B2"/>
              </a:solidFill>
              <a:prstDash val="lgDash"/>
              <a:round/>
              <a:headEnd/>
              <a:tailEnd/>
            </a:ln>
          </p:spPr>
          <p:txBody>
            <a:bodyPr>
              <a:prstTxWarp prst="textNoShape">
                <a:avLst/>
              </a:prstTxWarp>
            </a:bodyPr>
            <a:lstStyle/>
            <a:p>
              <a:endParaRPr lang="en-US"/>
            </a:p>
          </p:txBody>
        </p:sp>
        <p:sp>
          <p:nvSpPr>
            <p:cNvPr id="19470" name="Text Box 28"/>
            <p:cNvSpPr txBox="1">
              <a:spLocks noChangeArrowheads="1"/>
            </p:cNvSpPr>
            <p:nvPr/>
          </p:nvSpPr>
          <p:spPr bwMode="auto">
            <a:xfrm>
              <a:off x="3773" y="3487"/>
              <a:ext cx="326"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400" b="1" i="1">
                  <a:ea typeface="Arial" charset="0"/>
                  <a:cs typeface="Arial" charset="0"/>
                </a:rPr>
                <a:t>Q</a:t>
              </a:r>
            </a:p>
          </p:txBody>
        </p:sp>
        <p:sp>
          <p:nvSpPr>
            <p:cNvPr id="19471" name="Oval 41"/>
            <p:cNvSpPr>
              <a:spLocks noChangeAspect="1" noChangeArrowheads="1"/>
            </p:cNvSpPr>
            <p:nvPr/>
          </p:nvSpPr>
          <p:spPr bwMode="auto">
            <a:xfrm>
              <a:off x="3910" y="2771"/>
              <a:ext cx="75" cy="74"/>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a:ea typeface="Arial" charset="0"/>
                <a:cs typeface="Arial" charset="0"/>
              </a:endParaRPr>
            </a:p>
          </p:txBody>
        </p:sp>
      </p:grpSp>
      <p:sp>
        <p:nvSpPr>
          <p:cNvPr id="1946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3911">
                                            <p:txEl>
                                              <p:pRg st="0" end="0"/>
                                            </p:txEl>
                                          </p:spTgt>
                                        </p:tgtEl>
                                        <p:attrNameLst>
                                          <p:attrName>style.visibility</p:attrName>
                                        </p:attrNameLst>
                                      </p:cBhvr>
                                      <p:to>
                                        <p:strVal val="visible"/>
                                      </p:to>
                                    </p:set>
                                    <p:animEffect transition="in" filter="wipe(left)">
                                      <p:cBhvr>
                                        <p:cTn id="7" dur="500"/>
                                        <p:tgtEl>
                                          <p:spTgt spid="123911">
                                            <p:txEl>
                                              <p:pRg st="0" end="0"/>
                                            </p:txEl>
                                          </p:spTgt>
                                        </p:tgtEl>
                                      </p:cBhvr>
                                    </p:animEffect>
                                  </p:childTnLst>
                                </p:cTn>
                              </p:par>
                              <p:par>
                                <p:cTn id="8" presetID="18" presetClass="entr" presetSubtype="6"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trips(downRight)">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23911">
                                            <p:txEl>
                                              <p:pRg st="1" end="1"/>
                                            </p:txEl>
                                          </p:spTgt>
                                        </p:tgtEl>
                                        <p:attrNameLst>
                                          <p:attrName>style.visibility</p:attrName>
                                        </p:attrNameLst>
                                      </p:cBhvr>
                                      <p:to>
                                        <p:strVal val="visible"/>
                                      </p:to>
                                    </p:set>
                                    <p:animEffect transition="in" filter="wipe(left)">
                                      <p:cBhvr>
                                        <p:cTn id="15" dur="500"/>
                                        <p:tgtEl>
                                          <p:spTgt spid="123911">
                                            <p:txEl>
                                              <p:pRg st="1" end="1"/>
                                            </p:txEl>
                                          </p:spTgt>
                                        </p:tgtEl>
                                      </p:cBhvr>
                                    </p:animEffect>
                                  </p:childTnLst>
                                </p:cTn>
                              </p:par>
                              <p:par>
                                <p:cTn id="16" presetID="18" presetClass="entr" presetSubtype="6"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strips(downRight)">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23911">
                                            <p:txEl>
                                              <p:pRg st="2" end="2"/>
                                            </p:txEl>
                                          </p:spTgt>
                                        </p:tgtEl>
                                        <p:attrNameLst>
                                          <p:attrName>style.visibility</p:attrName>
                                        </p:attrNameLst>
                                      </p:cBhvr>
                                      <p:to>
                                        <p:strVal val="visible"/>
                                      </p:to>
                                    </p:set>
                                    <p:animEffect transition="in" filter="wipe(left)">
                                      <p:cBhvr>
                                        <p:cTn id="31" dur="500"/>
                                        <p:tgtEl>
                                          <p:spTgt spid="123911">
                                            <p:txEl>
                                              <p:pRg st="2" end="2"/>
                                            </p:txEl>
                                          </p:spTgt>
                                        </p:tgtEl>
                                      </p:cBhvr>
                                    </p:animEffect>
                                  </p:childTnLst>
                                </p:cTn>
                              </p:par>
                              <p:par>
                                <p:cTn id="32" presetID="22" presetClass="entr" presetSubtype="1"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up)">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23911">
                                            <p:txEl>
                                              <p:pRg st="3" end="3"/>
                                            </p:txEl>
                                          </p:spTgt>
                                        </p:tgtEl>
                                        <p:attrNameLst>
                                          <p:attrName>style.visibility</p:attrName>
                                        </p:attrNameLst>
                                      </p:cBhvr>
                                      <p:to>
                                        <p:strVal val="visible"/>
                                      </p:to>
                                    </p:set>
                                    <p:animEffect transition="in" filter="wipe(left)">
                                      <p:cBhvr>
                                        <p:cTn id="39" dur="500"/>
                                        <p:tgtEl>
                                          <p:spTgt spid="123911">
                                            <p:txEl>
                                              <p:pRg st="3" end="3"/>
                                            </p:txEl>
                                          </p:spTgt>
                                        </p:tgtEl>
                                      </p:cBhvr>
                                    </p:animEffect>
                                  </p:childTnLst>
                                </p:cTn>
                              </p:par>
                              <p:par>
                                <p:cTn id="40" presetID="18" presetClass="entr" presetSubtype="9" fill="hold" nodeType="with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strips(upLeft)">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ipe(right)">
                                      <p:cBhvr>
                                        <p:cTn id="47" dur="500"/>
                                        <p:tgtEl>
                                          <p:spTgt spid="4"/>
                                        </p:tgtEl>
                                      </p:cBhvr>
                                    </p:animEffect>
                                  </p:childTnLst>
                                </p:cTn>
                              </p:par>
                            </p:childTnLst>
                          </p:cTn>
                        </p:par>
                        <p:par>
                          <p:cTn id="48" fill="hold">
                            <p:stCondLst>
                              <p:cond delay="500"/>
                            </p:stCondLst>
                            <p:childTnLst>
                              <p:par>
                                <p:cTn id="49" presetID="10" presetClass="entr" presetSubtype="0" fill="hold" nodeType="after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11" grpId="0" uiExpand="1" build="p" bldLvl="5"/>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9"/>
          <p:cNvGrpSpPr>
            <a:grpSpLocks/>
          </p:cNvGrpSpPr>
          <p:nvPr/>
        </p:nvGrpSpPr>
        <p:grpSpPr bwMode="auto">
          <a:xfrm>
            <a:off x="4795838" y="2911475"/>
            <a:ext cx="1960562" cy="1314450"/>
            <a:chOff x="3021" y="1834"/>
            <a:chExt cx="1235" cy="828"/>
          </a:xfrm>
        </p:grpSpPr>
        <p:sp>
          <p:nvSpPr>
            <p:cNvPr id="21535" name="Rectangle 3"/>
            <p:cNvSpPr>
              <a:spLocks noChangeArrowheads="1"/>
            </p:cNvSpPr>
            <p:nvPr/>
          </p:nvSpPr>
          <p:spPr bwMode="auto">
            <a:xfrm>
              <a:off x="3021" y="2353"/>
              <a:ext cx="712" cy="309"/>
            </a:xfrm>
            <a:prstGeom prst="rect">
              <a:avLst/>
            </a:prstGeom>
            <a:solidFill>
              <a:srgbClr val="FFCC99"/>
            </a:solidFill>
            <a:ln w="9525">
              <a:noFill/>
              <a:miter lim="800000"/>
              <a:headEnd/>
              <a:tailEnd/>
            </a:ln>
          </p:spPr>
          <p:txBody>
            <a:bodyPr wrap="none" anchor="ctr">
              <a:prstTxWarp prst="textNoShape">
                <a:avLst/>
              </a:prstTxWarp>
            </a:bodyPr>
            <a:lstStyle/>
            <a:p>
              <a:endParaRPr lang="en-US">
                <a:ea typeface="Arial" charset="0"/>
                <a:cs typeface="Arial" charset="0"/>
              </a:endParaRPr>
            </a:p>
          </p:txBody>
        </p:sp>
        <p:grpSp>
          <p:nvGrpSpPr>
            <p:cNvPr id="21536" name="Group 36"/>
            <p:cNvGrpSpPr>
              <a:grpSpLocks/>
            </p:cNvGrpSpPr>
            <p:nvPr/>
          </p:nvGrpSpPr>
          <p:grpSpPr bwMode="auto">
            <a:xfrm>
              <a:off x="3526" y="1834"/>
              <a:ext cx="730" cy="582"/>
              <a:chOff x="3730" y="1567"/>
              <a:chExt cx="611" cy="582"/>
            </a:xfrm>
          </p:grpSpPr>
          <p:sp>
            <p:nvSpPr>
              <p:cNvPr id="21537" name="Text Box 37"/>
              <p:cNvSpPr txBox="1">
                <a:spLocks noChangeArrowheads="1"/>
              </p:cNvSpPr>
              <p:nvPr/>
            </p:nvSpPr>
            <p:spPr bwMode="auto">
              <a:xfrm>
                <a:off x="3730" y="1567"/>
                <a:ext cx="611"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400">
                    <a:ea typeface="Arial" charset="0"/>
                    <a:cs typeface="Arial" charset="0"/>
                  </a:rPr>
                  <a:t>losses</a:t>
                </a:r>
              </a:p>
            </p:txBody>
          </p:sp>
          <p:sp>
            <p:nvSpPr>
              <p:cNvPr id="21538" name="Line 38"/>
              <p:cNvSpPr>
                <a:spLocks noChangeShapeType="1"/>
              </p:cNvSpPr>
              <p:nvPr/>
            </p:nvSpPr>
            <p:spPr bwMode="auto">
              <a:xfrm flipV="1">
                <a:off x="3737" y="1833"/>
                <a:ext cx="288" cy="316"/>
              </a:xfrm>
              <a:prstGeom prst="line">
                <a:avLst/>
              </a:prstGeom>
              <a:noFill/>
              <a:ln w="9525">
                <a:solidFill>
                  <a:schemeClr val="tx1"/>
                </a:solidFill>
                <a:round/>
                <a:headEnd/>
                <a:tailEnd/>
              </a:ln>
            </p:spPr>
            <p:txBody>
              <a:bodyPr>
                <a:prstTxWarp prst="textNoShape">
                  <a:avLst/>
                </a:prstTxWarp>
              </a:bodyPr>
              <a:lstStyle/>
              <a:p>
                <a:endParaRPr lang="en-US"/>
              </a:p>
            </p:txBody>
          </p:sp>
        </p:grpSp>
      </p:grpSp>
      <p:grpSp>
        <p:nvGrpSpPr>
          <p:cNvPr id="21506" name="Group 4"/>
          <p:cNvGrpSpPr>
            <a:grpSpLocks/>
          </p:cNvGrpSpPr>
          <p:nvPr/>
        </p:nvGrpSpPr>
        <p:grpSpPr bwMode="auto">
          <a:xfrm>
            <a:off x="4794250" y="3732213"/>
            <a:ext cx="1133475" cy="1833562"/>
            <a:chOff x="357" y="2450"/>
            <a:chExt cx="795" cy="646"/>
          </a:xfrm>
        </p:grpSpPr>
        <p:sp>
          <p:nvSpPr>
            <p:cNvPr id="21533" name="Line 5"/>
            <p:cNvSpPr>
              <a:spLocks noChangeShapeType="1"/>
            </p:cNvSpPr>
            <p:nvPr/>
          </p:nvSpPr>
          <p:spPr bwMode="auto">
            <a:xfrm>
              <a:off x="357" y="2450"/>
              <a:ext cx="795" cy="0"/>
            </a:xfrm>
            <a:prstGeom prst="line">
              <a:avLst/>
            </a:prstGeom>
            <a:noFill/>
            <a:ln w="9525">
              <a:solidFill>
                <a:srgbClr val="B2B2B2"/>
              </a:solidFill>
              <a:prstDash val="lgDash"/>
              <a:round/>
              <a:headEnd/>
              <a:tailEnd/>
            </a:ln>
          </p:spPr>
          <p:txBody>
            <a:bodyPr>
              <a:prstTxWarp prst="textNoShape">
                <a:avLst/>
              </a:prstTxWarp>
            </a:bodyPr>
            <a:lstStyle/>
            <a:p>
              <a:endParaRPr lang="en-US"/>
            </a:p>
          </p:txBody>
        </p:sp>
        <p:sp>
          <p:nvSpPr>
            <p:cNvPr id="21534" name="Line 6"/>
            <p:cNvSpPr>
              <a:spLocks noChangeShapeType="1"/>
            </p:cNvSpPr>
            <p:nvPr/>
          </p:nvSpPr>
          <p:spPr bwMode="auto">
            <a:xfrm>
              <a:off x="1152" y="2451"/>
              <a:ext cx="0" cy="645"/>
            </a:xfrm>
            <a:prstGeom prst="line">
              <a:avLst/>
            </a:prstGeom>
            <a:noFill/>
            <a:ln w="9525">
              <a:solidFill>
                <a:srgbClr val="B2B2B2"/>
              </a:solidFill>
              <a:prstDash val="lgDash"/>
              <a:round/>
              <a:headEnd/>
              <a:tailEnd/>
            </a:ln>
          </p:spPr>
          <p:txBody>
            <a:bodyPr>
              <a:prstTxWarp prst="textNoShape">
                <a:avLst/>
              </a:prstTxWarp>
            </a:bodyPr>
            <a:lstStyle/>
            <a:p>
              <a:endParaRPr lang="en-US"/>
            </a:p>
          </p:txBody>
        </p:sp>
      </p:grpSp>
      <p:sp>
        <p:nvSpPr>
          <p:cNvPr id="11270" name="Rectangle 7"/>
          <p:cNvSpPr>
            <a:spLocks noGrp="1" noChangeArrowheads="1"/>
          </p:cNvSpPr>
          <p:nvPr>
            <p:ph type="title" idx="4294967295"/>
          </p:nvPr>
        </p:nvSpPr>
        <p:spPr>
          <a:xfrm>
            <a:off x="457200" y="252413"/>
            <a:ext cx="8229600" cy="828675"/>
          </a:xfrm>
        </p:spPr>
        <p:txBody>
          <a:bodyPr rtlCol="0">
            <a:normAutofit fontScale="90000"/>
          </a:bodyPr>
          <a:lstStyle/>
          <a:p>
            <a:pPr fontAlgn="auto">
              <a:lnSpc>
                <a:spcPct val="110000"/>
              </a:lnSpc>
              <a:spcAft>
                <a:spcPts val="0"/>
              </a:spcAft>
              <a:defRPr/>
            </a:pPr>
            <a:r>
              <a:rPr lang="en-US" sz="3300" dirty="0" smtClean="0"/>
              <a:t>A Monopolistically Competitive Firm </a:t>
            </a:r>
            <a:br>
              <a:rPr lang="en-US" sz="3300" dirty="0" smtClean="0"/>
            </a:br>
            <a:r>
              <a:rPr lang="en-US" sz="3300" dirty="0" smtClean="0"/>
              <a:t>With Losses in the Short Run</a:t>
            </a:r>
          </a:p>
        </p:txBody>
      </p:sp>
      <p:sp>
        <p:nvSpPr>
          <p:cNvPr id="130056" name="Rectangle 8"/>
          <p:cNvSpPr>
            <a:spLocks noGrp="1" noChangeArrowheads="1"/>
          </p:cNvSpPr>
          <p:nvPr>
            <p:ph type="body" idx="4294967295"/>
          </p:nvPr>
        </p:nvSpPr>
        <p:spPr>
          <a:xfrm>
            <a:off x="463550" y="1441450"/>
            <a:ext cx="3114675" cy="4541838"/>
          </a:xfrm>
        </p:spPr>
        <p:txBody>
          <a:bodyPr/>
          <a:lstStyle/>
          <a:p>
            <a:pPr marL="0" indent="0">
              <a:spcBef>
                <a:spcPct val="50000"/>
              </a:spcBef>
              <a:buFont typeface="Wingdings" charset="2"/>
              <a:buNone/>
            </a:pPr>
            <a:r>
              <a:rPr lang="en-US" sz="2600" smtClean="0">
                <a:latin typeface="Arial" charset="0"/>
              </a:rPr>
              <a:t>For this firm, </a:t>
            </a:r>
            <a:br>
              <a:rPr lang="en-US" sz="2600" smtClean="0">
                <a:latin typeface="Arial" charset="0"/>
              </a:rPr>
            </a:br>
            <a:r>
              <a:rPr lang="en-US" sz="2600" i="1" smtClean="0">
                <a:latin typeface="Arial" charset="0"/>
              </a:rPr>
              <a:t>P</a:t>
            </a:r>
            <a:r>
              <a:rPr lang="en-US" sz="2600" smtClean="0">
                <a:latin typeface="Arial" charset="0"/>
              </a:rPr>
              <a:t> &lt; </a:t>
            </a:r>
            <a:r>
              <a:rPr lang="en-US" sz="2600" i="1" smtClean="0">
                <a:latin typeface="Arial" charset="0"/>
              </a:rPr>
              <a:t>ATC</a:t>
            </a:r>
            <a:r>
              <a:rPr lang="en-US" sz="2600" smtClean="0">
                <a:latin typeface="Arial" charset="0"/>
              </a:rPr>
              <a:t> </a:t>
            </a:r>
            <a:br>
              <a:rPr lang="en-US" sz="2600" smtClean="0">
                <a:latin typeface="Arial" charset="0"/>
              </a:rPr>
            </a:br>
            <a:r>
              <a:rPr lang="en-US" sz="2600" smtClean="0">
                <a:latin typeface="Arial" charset="0"/>
              </a:rPr>
              <a:t>at the output where </a:t>
            </a:r>
            <a:r>
              <a:rPr lang="en-US" sz="2600" i="1" smtClean="0">
                <a:latin typeface="Arial" charset="0"/>
              </a:rPr>
              <a:t>MR</a:t>
            </a:r>
            <a:r>
              <a:rPr lang="en-US" sz="2600" smtClean="0">
                <a:latin typeface="Arial" charset="0"/>
              </a:rPr>
              <a:t> = </a:t>
            </a:r>
            <a:r>
              <a:rPr lang="en-US" sz="2600" i="1" smtClean="0">
                <a:latin typeface="Arial" charset="0"/>
              </a:rPr>
              <a:t>MC</a:t>
            </a:r>
            <a:r>
              <a:rPr lang="en-US" sz="2600" smtClean="0">
                <a:latin typeface="Arial" charset="0"/>
              </a:rPr>
              <a:t>.  </a:t>
            </a:r>
          </a:p>
          <a:p>
            <a:pPr marL="0" indent="0">
              <a:spcBef>
                <a:spcPct val="50000"/>
              </a:spcBef>
              <a:buFont typeface="Wingdings" charset="2"/>
              <a:buNone/>
            </a:pPr>
            <a:r>
              <a:rPr lang="en-US" sz="2600" smtClean="0">
                <a:latin typeface="Arial" charset="0"/>
              </a:rPr>
              <a:t>The best this firm can do is to minimize its losses.  </a:t>
            </a:r>
          </a:p>
        </p:txBody>
      </p:sp>
      <p:grpSp>
        <p:nvGrpSpPr>
          <p:cNvPr id="21509" name="Group 9"/>
          <p:cNvGrpSpPr>
            <a:grpSpLocks/>
          </p:cNvGrpSpPr>
          <p:nvPr/>
        </p:nvGrpSpPr>
        <p:grpSpPr bwMode="auto">
          <a:xfrm>
            <a:off x="3206750" y="2116138"/>
            <a:ext cx="5376863" cy="3889375"/>
            <a:chOff x="1579" y="1014"/>
            <a:chExt cx="3434" cy="2651"/>
          </a:xfrm>
        </p:grpSpPr>
        <p:grpSp>
          <p:nvGrpSpPr>
            <p:cNvPr id="21528" name="Group 10"/>
            <p:cNvGrpSpPr>
              <a:grpSpLocks/>
            </p:cNvGrpSpPr>
            <p:nvPr/>
          </p:nvGrpSpPr>
          <p:grpSpPr bwMode="auto">
            <a:xfrm>
              <a:off x="2591" y="1080"/>
              <a:ext cx="2262" cy="2284"/>
              <a:chOff x="1489" y="785"/>
              <a:chExt cx="3650" cy="2492"/>
            </a:xfrm>
          </p:grpSpPr>
          <p:sp>
            <p:nvSpPr>
              <p:cNvPr id="21531" name="Line 11"/>
              <p:cNvSpPr>
                <a:spLocks noChangeShapeType="1"/>
              </p:cNvSpPr>
              <p:nvPr/>
            </p:nvSpPr>
            <p:spPr bwMode="auto">
              <a:xfrm>
                <a:off x="1489" y="785"/>
                <a:ext cx="0" cy="2491"/>
              </a:xfrm>
              <a:prstGeom prst="line">
                <a:avLst/>
              </a:prstGeom>
              <a:noFill/>
              <a:ln w="9525">
                <a:solidFill>
                  <a:schemeClr val="tx1"/>
                </a:solidFill>
                <a:round/>
                <a:headEnd/>
                <a:tailEnd/>
              </a:ln>
            </p:spPr>
            <p:txBody>
              <a:bodyPr>
                <a:prstTxWarp prst="textNoShape">
                  <a:avLst/>
                </a:prstTxWarp>
              </a:bodyPr>
              <a:lstStyle/>
              <a:p>
                <a:endParaRPr lang="en-US"/>
              </a:p>
            </p:txBody>
          </p:sp>
          <p:sp>
            <p:nvSpPr>
              <p:cNvPr id="21532" name="Line 12"/>
              <p:cNvSpPr>
                <a:spLocks noChangeShapeType="1"/>
              </p:cNvSpPr>
              <p:nvPr/>
            </p:nvSpPr>
            <p:spPr bwMode="auto">
              <a:xfrm>
                <a:off x="1489" y="3277"/>
                <a:ext cx="3650"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21529" name="Text Box 13"/>
            <p:cNvSpPr txBox="1">
              <a:spLocks noChangeArrowheads="1"/>
            </p:cNvSpPr>
            <p:nvPr/>
          </p:nvSpPr>
          <p:spPr bwMode="auto">
            <a:xfrm>
              <a:off x="4232" y="3416"/>
              <a:ext cx="781" cy="249"/>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sz="2400">
                  <a:ea typeface="Arial" charset="0"/>
                  <a:cs typeface="Arial" charset="0"/>
                </a:rPr>
                <a:t>Quantity</a:t>
              </a:r>
            </a:p>
          </p:txBody>
        </p:sp>
        <p:sp>
          <p:nvSpPr>
            <p:cNvPr id="21530" name="Text Box 14"/>
            <p:cNvSpPr txBox="1">
              <a:spLocks noChangeArrowheads="1"/>
            </p:cNvSpPr>
            <p:nvPr/>
          </p:nvSpPr>
          <p:spPr bwMode="auto">
            <a:xfrm>
              <a:off x="1579" y="1014"/>
              <a:ext cx="1001" cy="312"/>
            </a:xfrm>
            <a:prstGeom prst="rect">
              <a:avLst/>
            </a:prstGeom>
            <a:noFill/>
            <a:ln w="9525">
              <a:noFill/>
              <a:miter lim="800000"/>
              <a:headEnd/>
              <a:tailEnd/>
            </a:ln>
          </p:spPr>
          <p:txBody>
            <a:bodyPr>
              <a:prstTxWarp prst="textNoShape">
                <a:avLst/>
              </a:prstTxWarp>
              <a:spAutoFit/>
            </a:bodyPr>
            <a:lstStyle/>
            <a:p>
              <a:pPr algn="r">
                <a:spcBef>
                  <a:spcPct val="50000"/>
                </a:spcBef>
              </a:pPr>
              <a:r>
                <a:rPr lang="en-US" sz="2400">
                  <a:ea typeface="Arial" charset="0"/>
                  <a:cs typeface="Arial" charset="0"/>
                </a:rPr>
                <a:t>Price</a:t>
              </a:r>
            </a:p>
          </p:txBody>
        </p:sp>
      </p:grpSp>
      <p:grpSp>
        <p:nvGrpSpPr>
          <p:cNvPr id="21510" name="Group 15"/>
          <p:cNvGrpSpPr>
            <a:grpSpLocks/>
          </p:cNvGrpSpPr>
          <p:nvPr/>
        </p:nvGrpSpPr>
        <p:grpSpPr bwMode="auto">
          <a:xfrm>
            <a:off x="5160963" y="1811338"/>
            <a:ext cx="3346450" cy="2127250"/>
            <a:chOff x="2859" y="931"/>
            <a:chExt cx="2108" cy="1340"/>
          </a:xfrm>
        </p:grpSpPr>
        <p:sp>
          <p:nvSpPr>
            <p:cNvPr id="21526" name="Arc 16"/>
            <p:cNvSpPr>
              <a:spLocks/>
            </p:cNvSpPr>
            <p:nvPr/>
          </p:nvSpPr>
          <p:spPr bwMode="auto">
            <a:xfrm flipH="1" flipV="1">
              <a:off x="2859" y="931"/>
              <a:ext cx="1759" cy="1340"/>
            </a:xfrm>
            <a:custGeom>
              <a:avLst/>
              <a:gdLst>
                <a:gd name="T0" fmla="*/ 0 w 33610"/>
                <a:gd name="T1" fmla="*/ 0 h 21600"/>
                <a:gd name="T2" fmla="*/ 0 w 33610"/>
                <a:gd name="T3" fmla="*/ 0 h 21600"/>
                <a:gd name="T4" fmla="*/ 0 w 33610"/>
                <a:gd name="T5" fmla="*/ 0 h 21600"/>
                <a:gd name="T6" fmla="*/ 0 60000 65536"/>
                <a:gd name="T7" fmla="*/ 0 60000 65536"/>
                <a:gd name="T8" fmla="*/ 0 60000 65536"/>
                <a:gd name="T9" fmla="*/ 0 w 33610"/>
                <a:gd name="T10" fmla="*/ 0 h 21600"/>
                <a:gd name="T11" fmla="*/ 33610 w 33610"/>
                <a:gd name="T12" fmla="*/ 21600 h 21600"/>
              </a:gdLst>
              <a:ahLst/>
              <a:cxnLst>
                <a:cxn ang="T6">
                  <a:pos x="T0" y="T1"/>
                </a:cxn>
                <a:cxn ang="T7">
                  <a:pos x="T2" y="T3"/>
                </a:cxn>
                <a:cxn ang="T8">
                  <a:pos x="T4" y="T5"/>
                </a:cxn>
              </a:cxnLst>
              <a:rect l="T9" t="T10" r="T11" b="T12"/>
              <a:pathLst>
                <a:path w="33610" h="21600" fill="none" extrusionOk="0">
                  <a:moveTo>
                    <a:pt x="0" y="6309"/>
                  </a:moveTo>
                  <a:cubicBezTo>
                    <a:pt x="4049" y="2268"/>
                    <a:pt x="9535" y="-1"/>
                    <a:pt x="15256" y="0"/>
                  </a:cubicBezTo>
                  <a:cubicBezTo>
                    <a:pt x="22728" y="0"/>
                    <a:pt x="29669" y="3861"/>
                    <a:pt x="33609" y="10211"/>
                  </a:cubicBezTo>
                </a:path>
                <a:path w="33610" h="21600" stroke="0" extrusionOk="0">
                  <a:moveTo>
                    <a:pt x="0" y="6309"/>
                  </a:moveTo>
                  <a:cubicBezTo>
                    <a:pt x="4049" y="2268"/>
                    <a:pt x="9535" y="-1"/>
                    <a:pt x="15256" y="0"/>
                  </a:cubicBezTo>
                  <a:cubicBezTo>
                    <a:pt x="22728" y="0"/>
                    <a:pt x="29669" y="3861"/>
                    <a:pt x="33609" y="10211"/>
                  </a:cubicBezTo>
                  <a:lnTo>
                    <a:pt x="15256" y="21600"/>
                  </a:lnTo>
                  <a:close/>
                </a:path>
              </a:pathLst>
            </a:custGeom>
            <a:noFill/>
            <a:ln w="38100">
              <a:solidFill>
                <a:srgbClr val="333399"/>
              </a:solidFill>
              <a:round/>
              <a:headEnd/>
              <a:tailEnd/>
            </a:ln>
          </p:spPr>
          <p:txBody>
            <a:bodyPr wrap="none" anchor="ctr">
              <a:prstTxWarp prst="textNoShape">
                <a:avLst/>
              </a:prstTxWarp>
            </a:bodyPr>
            <a:lstStyle/>
            <a:p>
              <a:endParaRPr lang="en-US"/>
            </a:p>
          </p:txBody>
        </p:sp>
        <p:sp>
          <p:nvSpPr>
            <p:cNvPr id="21527" name="Text Box 17"/>
            <p:cNvSpPr txBox="1">
              <a:spLocks noChangeArrowheads="1"/>
            </p:cNvSpPr>
            <p:nvPr/>
          </p:nvSpPr>
          <p:spPr bwMode="auto">
            <a:xfrm>
              <a:off x="4444" y="1659"/>
              <a:ext cx="523"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400" i="1">
                  <a:ea typeface="Arial" charset="0"/>
                  <a:cs typeface="Arial" charset="0"/>
                </a:rPr>
                <a:t>ATC</a:t>
              </a:r>
            </a:p>
          </p:txBody>
        </p:sp>
      </p:grpSp>
      <p:sp>
        <p:nvSpPr>
          <p:cNvPr id="21511" name="Text Box 22"/>
          <p:cNvSpPr txBox="1">
            <a:spLocks noChangeArrowheads="1"/>
          </p:cNvSpPr>
          <p:nvPr/>
        </p:nvSpPr>
        <p:spPr bwMode="auto">
          <a:xfrm>
            <a:off x="5686425" y="5529263"/>
            <a:ext cx="517525" cy="457200"/>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400" b="1" i="1">
                <a:ea typeface="Arial" charset="0"/>
                <a:cs typeface="Arial" charset="0"/>
              </a:rPr>
              <a:t>Q</a:t>
            </a:r>
          </a:p>
        </p:txBody>
      </p:sp>
      <p:sp>
        <p:nvSpPr>
          <p:cNvPr id="21512" name="Rectangle 23"/>
          <p:cNvSpPr>
            <a:spLocks noChangeArrowheads="1"/>
          </p:cNvSpPr>
          <p:nvPr/>
        </p:nvSpPr>
        <p:spPr bwMode="auto">
          <a:xfrm>
            <a:off x="4498975" y="4049713"/>
            <a:ext cx="203200" cy="365125"/>
          </a:xfrm>
          <a:prstGeom prst="rect">
            <a:avLst/>
          </a:prstGeom>
          <a:noFill/>
          <a:ln w="9525">
            <a:noFill/>
            <a:miter lim="800000"/>
            <a:headEnd/>
            <a:tailEnd/>
          </a:ln>
        </p:spPr>
        <p:txBody>
          <a:bodyPr wrap="none" lIns="0" tIns="0" rIns="0" bIns="0">
            <a:prstTxWarp prst="textNoShape">
              <a:avLst/>
            </a:prstTxWarp>
            <a:spAutoFit/>
          </a:bodyPr>
          <a:lstStyle/>
          <a:p>
            <a:pPr algn="r"/>
            <a:r>
              <a:rPr lang="en-US" sz="2400" b="1" i="1">
                <a:ea typeface="Arial" charset="0"/>
                <a:cs typeface="Arial" charset="0"/>
              </a:rPr>
              <a:t>P</a:t>
            </a:r>
          </a:p>
        </p:txBody>
      </p:sp>
      <p:sp>
        <p:nvSpPr>
          <p:cNvPr id="21513" name="Rectangle 24"/>
          <p:cNvSpPr>
            <a:spLocks noChangeArrowheads="1"/>
          </p:cNvSpPr>
          <p:nvPr/>
        </p:nvSpPr>
        <p:spPr bwMode="auto">
          <a:xfrm>
            <a:off x="4032250" y="3549650"/>
            <a:ext cx="677863" cy="365125"/>
          </a:xfrm>
          <a:prstGeom prst="rect">
            <a:avLst/>
          </a:prstGeom>
          <a:noFill/>
          <a:ln w="9525">
            <a:noFill/>
            <a:miter lim="800000"/>
            <a:headEnd/>
            <a:tailEnd/>
          </a:ln>
        </p:spPr>
        <p:txBody>
          <a:bodyPr lIns="0" tIns="0" rIns="0" bIns="0">
            <a:prstTxWarp prst="textNoShape">
              <a:avLst/>
            </a:prstTxWarp>
            <a:spAutoFit/>
          </a:bodyPr>
          <a:lstStyle/>
          <a:p>
            <a:pPr algn="r"/>
            <a:r>
              <a:rPr lang="en-US" sz="2400" i="1">
                <a:ea typeface="Arial" charset="0"/>
                <a:cs typeface="Arial" charset="0"/>
              </a:rPr>
              <a:t>ATC</a:t>
            </a:r>
          </a:p>
        </p:txBody>
      </p:sp>
      <p:grpSp>
        <p:nvGrpSpPr>
          <p:cNvPr id="21514" name="Group 25"/>
          <p:cNvGrpSpPr>
            <a:grpSpLocks/>
          </p:cNvGrpSpPr>
          <p:nvPr/>
        </p:nvGrpSpPr>
        <p:grpSpPr bwMode="auto">
          <a:xfrm>
            <a:off x="3109913" y="1430338"/>
            <a:ext cx="4600575" cy="3687762"/>
            <a:chOff x="1591" y="691"/>
            <a:chExt cx="2898" cy="2323"/>
          </a:xfrm>
        </p:grpSpPr>
        <p:sp>
          <p:nvSpPr>
            <p:cNvPr id="21524" name="Text Box 26"/>
            <p:cNvSpPr txBox="1">
              <a:spLocks noChangeArrowheads="1"/>
            </p:cNvSpPr>
            <p:nvPr/>
          </p:nvSpPr>
          <p:spPr bwMode="auto">
            <a:xfrm>
              <a:off x="4118" y="1342"/>
              <a:ext cx="371"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400" i="1">
                  <a:ea typeface="Arial" charset="0"/>
                  <a:cs typeface="Arial" charset="0"/>
                </a:rPr>
                <a:t>MC</a:t>
              </a:r>
            </a:p>
          </p:txBody>
        </p:sp>
        <p:sp>
          <p:nvSpPr>
            <p:cNvPr id="21525" name="Arc 27"/>
            <p:cNvSpPr>
              <a:spLocks/>
            </p:cNvSpPr>
            <p:nvPr/>
          </p:nvSpPr>
          <p:spPr bwMode="auto">
            <a:xfrm flipV="1">
              <a:off x="1591" y="691"/>
              <a:ext cx="2653" cy="2323"/>
            </a:xfrm>
            <a:custGeom>
              <a:avLst/>
              <a:gdLst>
                <a:gd name="T0" fmla="*/ 0 w 20469"/>
                <a:gd name="T1" fmla="*/ 0 h 18502"/>
                <a:gd name="T2" fmla="*/ 0 w 20469"/>
                <a:gd name="T3" fmla="*/ 0 h 18502"/>
                <a:gd name="T4" fmla="*/ 0 w 20469"/>
                <a:gd name="T5" fmla="*/ 0 h 18502"/>
                <a:gd name="T6" fmla="*/ 0 60000 65536"/>
                <a:gd name="T7" fmla="*/ 0 60000 65536"/>
                <a:gd name="T8" fmla="*/ 0 60000 65536"/>
                <a:gd name="T9" fmla="*/ 0 w 20469"/>
                <a:gd name="T10" fmla="*/ 0 h 18502"/>
                <a:gd name="T11" fmla="*/ 20469 w 20469"/>
                <a:gd name="T12" fmla="*/ 18502 h 18502"/>
              </a:gdLst>
              <a:ahLst/>
              <a:cxnLst>
                <a:cxn ang="T6">
                  <a:pos x="T0" y="T1"/>
                </a:cxn>
                <a:cxn ang="T7">
                  <a:pos x="T2" y="T3"/>
                </a:cxn>
                <a:cxn ang="T8">
                  <a:pos x="T4" y="T5"/>
                </a:cxn>
              </a:cxnLst>
              <a:rect l="T9" t="T10" r="T11" b="T12"/>
              <a:pathLst>
                <a:path w="20469" h="18502" fill="none" extrusionOk="0">
                  <a:moveTo>
                    <a:pt x="11146" y="-1"/>
                  </a:moveTo>
                  <a:cubicBezTo>
                    <a:pt x="15530" y="2641"/>
                    <a:pt x="18834" y="6753"/>
                    <a:pt x="20468" y="11604"/>
                  </a:cubicBezTo>
                </a:path>
                <a:path w="20469" h="18502" stroke="0" extrusionOk="0">
                  <a:moveTo>
                    <a:pt x="11146" y="-1"/>
                  </a:moveTo>
                  <a:cubicBezTo>
                    <a:pt x="15530" y="2641"/>
                    <a:pt x="18834" y="6753"/>
                    <a:pt x="20468" y="11604"/>
                  </a:cubicBezTo>
                  <a:lnTo>
                    <a:pt x="0" y="18502"/>
                  </a:lnTo>
                  <a:close/>
                </a:path>
              </a:pathLst>
            </a:custGeom>
            <a:noFill/>
            <a:ln w="38100">
              <a:solidFill>
                <a:srgbClr val="CC0000"/>
              </a:solidFill>
              <a:round/>
              <a:headEnd/>
              <a:tailEnd/>
            </a:ln>
          </p:spPr>
          <p:txBody>
            <a:bodyPr wrap="none" anchor="ctr">
              <a:prstTxWarp prst="textNoShape">
                <a:avLst/>
              </a:prstTxWarp>
            </a:bodyPr>
            <a:lstStyle/>
            <a:p>
              <a:endParaRPr lang="en-US"/>
            </a:p>
          </p:txBody>
        </p:sp>
      </p:grpSp>
      <p:sp>
        <p:nvSpPr>
          <p:cNvPr id="21515" name="Line 2"/>
          <p:cNvSpPr>
            <a:spLocks noChangeShapeType="1"/>
          </p:cNvSpPr>
          <p:nvPr/>
        </p:nvSpPr>
        <p:spPr bwMode="auto">
          <a:xfrm flipH="1">
            <a:off x="4787900" y="4227513"/>
            <a:ext cx="1143000" cy="0"/>
          </a:xfrm>
          <a:prstGeom prst="line">
            <a:avLst/>
          </a:prstGeom>
          <a:noFill/>
          <a:ln w="9525">
            <a:solidFill>
              <a:srgbClr val="B2B2B2"/>
            </a:solidFill>
            <a:prstDash val="lgDash"/>
            <a:round/>
            <a:headEnd/>
            <a:tailEnd/>
          </a:ln>
        </p:spPr>
        <p:txBody>
          <a:bodyPr>
            <a:prstTxWarp prst="textNoShape">
              <a:avLst/>
            </a:prstTxWarp>
          </a:bodyPr>
          <a:lstStyle/>
          <a:p>
            <a:endParaRPr lang="en-US"/>
          </a:p>
        </p:txBody>
      </p:sp>
      <p:grpSp>
        <p:nvGrpSpPr>
          <p:cNvPr id="21516" name="Group 30"/>
          <p:cNvGrpSpPr>
            <a:grpSpLocks/>
          </p:cNvGrpSpPr>
          <p:nvPr/>
        </p:nvGrpSpPr>
        <p:grpSpPr bwMode="auto">
          <a:xfrm>
            <a:off x="4973638" y="3756025"/>
            <a:ext cx="2714625" cy="1363663"/>
            <a:chOff x="3133" y="2366"/>
            <a:chExt cx="1710" cy="859"/>
          </a:xfrm>
        </p:grpSpPr>
        <p:sp>
          <p:nvSpPr>
            <p:cNvPr id="21522" name="Line 18"/>
            <p:cNvSpPr>
              <a:spLocks noChangeShapeType="1"/>
            </p:cNvSpPr>
            <p:nvPr/>
          </p:nvSpPr>
          <p:spPr bwMode="auto">
            <a:xfrm>
              <a:off x="3133" y="2366"/>
              <a:ext cx="1488" cy="741"/>
            </a:xfrm>
            <a:prstGeom prst="line">
              <a:avLst/>
            </a:prstGeom>
            <a:noFill/>
            <a:ln w="38100">
              <a:solidFill>
                <a:srgbClr val="333399"/>
              </a:solidFill>
              <a:round/>
              <a:headEnd/>
              <a:tailEnd/>
            </a:ln>
          </p:spPr>
          <p:txBody>
            <a:bodyPr>
              <a:prstTxWarp prst="textNoShape">
                <a:avLst/>
              </a:prstTxWarp>
            </a:bodyPr>
            <a:lstStyle/>
            <a:p>
              <a:endParaRPr lang="en-US"/>
            </a:p>
          </p:txBody>
        </p:sp>
        <p:sp>
          <p:nvSpPr>
            <p:cNvPr id="21523" name="Text Box 19"/>
            <p:cNvSpPr txBox="1">
              <a:spLocks noChangeArrowheads="1"/>
            </p:cNvSpPr>
            <p:nvPr/>
          </p:nvSpPr>
          <p:spPr bwMode="auto">
            <a:xfrm>
              <a:off x="4569" y="2995"/>
              <a:ext cx="274"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400" i="1">
                  <a:ea typeface="Arial" charset="0"/>
                  <a:cs typeface="Arial" charset="0"/>
                </a:rPr>
                <a:t>D</a:t>
              </a:r>
            </a:p>
          </p:txBody>
        </p:sp>
      </p:grpSp>
      <p:grpSp>
        <p:nvGrpSpPr>
          <p:cNvPr id="21517" name="Group 31"/>
          <p:cNvGrpSpPr>
            <a:grpSpLocks/>
          </p:cNvGrpSpPr>
          <p:nvPr/>
        </p:nvGrpSpPr>
        <p:grpSpPr bwMode="auto">
          <a:xfrm>
            <a:off x="5019675" y="4119563"/>
            <a:ext cx="2346325" cy="1438275"/>
            <a:chOff x="3162" y="2595"/>
            <a:chExt cx="1478" cy="906"/>
          </a:xfrm>
        </p:grpSpPr>
        <p:sp>
          <p:nvSpPr>
            <p:cNvPr id="21520" name="Line 20"/>
            <p:cNvSpPr>
              <a:spLocks noChangeShapeType="1"/>
            </p:cNvSpPr>
            <p:nvPr/>
          </p:nvSpPr>
          <p:spPr bwMode="auto">
            <a:xfrm>
              <a:off x="3162" y="2595"/>
              <a:ext cx="1124" cy="791"/>
            </a:xfrm>
            <a:prstGeom prst="line">
              <a:avLst/>
            </a:prstGeom>
            <a:noFill/>
            <a:ln w="38100">
              <a:solidFill>
                <a:srgbClr val="CC0000"/>
              </a:solidFill>
              <a:round/>
              <a:headEnd/>
              <a:tailEnd/>
            </a:ln>
          </p:spPr>
          <p:txBody>
            <a:bodyPr>
              <a:prstTxWarp prst="textNoShape">
                <a:avLst/>
              </a:prstTxWarp>
            </a:bodyPr>
            <a:lstStyle/>
            <a:p>
              <a:endParaRPr lang="en-US"/>
            </a:p>
          </p:txBody>
        </p:sp>
        <p:sp>
          <p:nvSpPr>
            <p:cNvPr id="21521" name="Text Box 21"/>
            <p:cNvSpPr txBox="1">
              <a:spLocks noChangeArrowheads="1"/>
            </p:cNvSpPr>
            <p:nvPr/>
          </p:nvSpPr>
          <p:spPr bwMode="auto">
            <a:xfrm>
              <a:off x="4266" y="3271"/>
              <a:ext cx="374"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400" i="1">
                  <a:ea typeface="Arial" charset="0"/>
                  <a:cs typeface="Arial" charset="0"/>
                </a:rPr>
                <a:t>MR</a:t>
              </a:r>
            </a:p>
          </p:txBody>
        </p:sp>
      </p:grpSp>
      <p:sp>
        <p:nvSpPr>
          <p:cNvPr id="21518" name="Oval 29"/>
          <p:cNvSpPr>
            <a:spLocks noChangeAspect="1" noChangeArrowheads="1"/>
          </p:cNvSpPr>
          <p:nvPr/>
        </p:nvSpPr>
        <p:spPr bwMode="auto">
          <a:xfrm>
            <a:off x="5862638" y="4699000"/>
            <a:ext cx="119062" cy="117475"/>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a:ea typeface="Arial" charset="0"/>
              <a:cs typeface="Arial" charset="0"/>
            </a:endParaRPr>
          </a:p>
        </p:txBody>
      </p:sp>
      <p:sp>
        <p:nvSpPr>
          <p:cNvPr id="2151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0056">
                                            <p:txEl>
                                              <p:pRg st="0" end="0"/>
                                            </p:txEl>
                                          </p:spTgt>
                                        </p:tgtEl>
                                        <p:attrNameLst>
                                          <p:attrName>style.visibility</p:attrName>
                                        </p:attrNameLst>
                                      </p:cBhvr>
                                      <p:to>
                                        <p:strVal val="visible"/>
                                      </p:to>
                                    </p:set>
                                    <p:animEffect transition="in" filter="wipe(left)">
                                      <p:cBhvr>
                                        <p:cTn id="7" dur="500"/>
                                        <p:tgtEl>
                                          <p:spTgt spid="1300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0056">
                                            <p:txEl>
                                              <p:pRg st="1" end="1"/>
                                            </p:txEl>
                                          </p:spTgt>
                                        </p:tgtEl>
                                        <p:attrNameLst>
                                          <p:attrName>style.visibility</p:attrName>
                                        </p:attrNameLst>
                                      </p:cBhvr>
                                      <p:to>
                                        <p:strVal val="visible"/>
                                      </p:to>
                                    </p:set>
                                    <p:animEffect transition="in" filter="wipe(left)">
                                      <p:cBhvr>
                                        <p:cTn id="12" dur="500"/>
                                        <p:tgtEl>
                                          <p:spTgt spid="130056">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r>
              <a:rPr lang="en-US" sz="3100" smtClean="0">
                <a:latin typeface="Tahoma" charset="0"/>
                <a:ea typeface="Tahoma" charset="0"/>
                <a:cs typeface="Tahoma" charset="0"/>
              </a:rPr>
              <a:t>Monopolistic Competition and Monopoly</a:t>
            </a:r>
          </a:p>
        </p:txBody>
      </p:sp>
      <p:sp>
        <p:nvSpPr>
          <p:cNvPr id="12293" name="Rectangle 3"/>
          <p:cNvSpPr>
            <a:spLocks noGrp="1" noChangeArrowheads="1"/>
          </p:cNvSpPr>
          <p:nvPr>
            <p:ph idx="1"/>
          </p:nvPr>
        </p:nvSpPr>
        <p:spPr>
          <a:xfrm>
            <a:off x="457200" y="1219200"/>
            <a:ext cx="8229600" cy="4979988"/>
          </a:xfrm>
        </p:spPr>
        <p:txBody>
          <a:bodyPr rtlCol="0">
            <a:normAutofit/>
          </a:bodyPr>
          <a:lstStyle/>
          <a:p>
            <a:pPr fontAlgn="auto">
              <a:spcAft>
                <a:spcPts val="0"/>
              </a:spcAft>
              <a:defRPr/>
            </a:pPr>
            <a:r>
              <a:rPr lang="en-US" sz="2700" i="1" dirty="0" smtClean="0">
                <a:ea typeface="+mn-ea"/>
              </a:rPr>
              <a:t>Short run</a:t>
            </a:r>
            <a:r>
              <a:rPr lang="en-US" sz="2700" dirty="0" smtClean="0">
                <a:ea typeface="+mn-ea"/>
              </a:rPr>
              <a:t>:  Under monopolistic competition, </a:t>
            </a:r>
            <a:br>
              <a:rPr lang="en-US" sz="2700" dirty="0" smtClean="0">
                <a:ea typeface="+mn-ea"/>
              </a:rPr>
            </a:br>
            <a:r>
              <a:rPr lang="en-US" sz="2700" dirty="0" smtClean="0">
                <a:ea typeface="+mn-ea"/>
              </a:rPr>
              <a:t>firm behavior is very similar to monopoly.  </a:t>
            </a:r>
          </a:p>
          <a:p>
            <a:pPr fontAlgn="auto">
              <a:spcAft>
                <a:spcPts val="0"/>
              </a:spcAft>
              <a:defRPr/>
            </a:pPr>
            <a:r>
              <a:rPr lang="en-US" sz="2700" i="1" dirty="0" smtClean="0">
                <a:ea typeface="+mn-ea"/>
              </a:rPr>
              <a:t>Long run</a:t>
            </a:r>
            <a:r>
              <a:rPr lang="en-US" sz="2700" dirty="0" smtClean="0">
                <a:ea typeface="+mn-ea"/>
              </a:rPr>
              <a:t>:  In monopolistic competition, </a:t>
            </a:r>
            <a:br>
              <a:rPr lang="en-US" sz="2700" dirty="0" smtClean="0">
                <a:ea typeface="+mn-ea"/>
              </a:rPr>
            </a:br>
            <a:r>
              <a:rPr lang="en-US" sz="2700" dirty="0" smtClean="0">
                <a:ea typeface="+mn-ea"/>
              </a:rPr>
              <a:t>entry and exit drive economic profit to zero.  </a:t>
            </a:r>
          </a:p>
          <a:p>
            <a:pPr fontAlgn="auto">
              <a:spcAft>
                <a:spcPts val="0"/>
              </a:spcAft>
              <a:defRPr/>
            </a:pPr>
            <a:r>
              <a:rPr lang="en-US" dirty="0" smtClean="0">
                <a:ea typeface="+mn-ea"/>
              </a:rPr>
              <a:t>If profits in the short run: New firms enter market, taking some demand away from existing firms, prices and profits fall.</a:t>
            </a:r>
          </a:p>
          <a:p>
            <a:pPr fontAlgn="auto">
              <a:spcAft>
                <a:spcPts val="0"/>
              </a:spcAft>
              <a:defRPr/>
            </a:pPr>
            <a:r>
              <a:rPr lang="en-US" dirty="0" smtClean="0">
                <a:ea typeface="+mn-ea"/>
              </a:rPr>
              <a:t>If losses in the short run: Some firms exit the market, remaining firms enjoy higher demand and prices.</a:t>
            </a:r>
          </a:p>
        </p:txBody>
      </p:sp>
      <p:sp>
        <p:nvSpPr>
          <p:cNvPr id="2355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wipe(left)">
                                      <p:cBhvr>
                                        <p:cTn id="7" dur="500"/>
                                        <p:tgtEl>
                                          <p:spTgt spid="122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3">
                                            <p:txEl>
                                              <p:pRg st="1" end="1"/>
                                            </p:txEl>
                                          </p:spTgt>
                                        </p:tgtEl>
                                        <p:attrNameLst>
                                          <p:attrName>style.visibility</p:attrName>
                                        </p:attrNameLst>
                                      </p:cBhvr>
                                      <p:to>
                                        <p:strVal val="visible"/>
                                      </p:to>
                                    </p:set>
                                    <p:animEffect transition="in" filter="wipe(left)">
                                      <p:cBhvr>
                                        <p:cTn id="12" dur="500"/>
                                        <p:tgtEl>
                                          <p:spTgt spid="122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93">
                                            <p:txEl>
                                              <p:pRg st="2" end="2"/>
                                            </p:txEl>
                                          </p:spTgt>
                                        </p:tgtEl>
                                        <p:attrNameLst>
                                          <p:attrName>style.visibility</p:attrName>
                                        </p:attrNameLst>
                                      </p:cBhvr>
                                      <p:to>
                                        <p:strVal val="visible"/>
                                      </p:to>
                                    </p:set>
                                    <p:animEffect transition="in" filter="wipe(left)">
                                      <p:cBhvr>
                                        <p:cTn id="17" dur="500"/>
                                        <p:tgtEl>
                                          <p:spTgt spid="122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93">
                                            <p:txEl>
                                              <p:pRg st="3" end="3"/>
                                            </p:txEl>
                                          </p:spTgt>
                                        </p:tgtEl>
                                        <p:attrNameLst>
                                          <p:attrName>style.visibility</p:attrName>
                                        </p:attrNameLst>
                                      </p:cBhvr>
                                      <p:to>
                                        <p:strVal val="visible"/>
                                      </p:to>
                                    </p:set>
                                    <p:animEffect transition="in" filter="wipe(left)">
                                      <p:cBhvr>
                                        <p:cTn id="22" dur="500"/>
                                        <p:tgtEl>
                                          <p:spTgt spid="1229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bldLvl="4"/>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621</TotalTime>
  <Words>1320</Words>
  <Application>Microsoft Office PowerPoint</Application>
  <PresentationFormat>On-screen Show (4:3)</PresentationFormat>
  <Paragraphs>264</Paragraphs>
  <Slides>25</Slides>
  <Notes>25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ＭＳ Ｐゴシック</vt:lpstr>
      <vt:lpstr>Arial</vt:lpstr>
      <vt:lpstr>Book Antiqua</vt:lpstr>
      <vt:lpstr>Calibri</vt:lpstr>
      <vt:lpstr>Century</vt:lpstr>
      <vt:lpstr>Tahoma</vt:lpstr>
      <vt:lpstr>Times New Roman</vt:lpstr>
      <vt:lpstr>Verdana</vt:lpstr>
      <vt:lpstr>Wingdings</vt:lpstr>
      <vt:lpstr>Office Theme</vt:lpstr>
      <vt:lpstr>PowerPoint Presentation</vt:lpstr>
      <vt:lpstr>In this chapter, look for the answers to these questions:</vt:lpstr>
      <vt:lpstr>INTRODUCTION:   Between Monopoly and Competition</vt:lpstr>
      <vt:lpstr>Characteristics &amp; Examples of Monopolistic Competition</vt:lpstr>
      <vt:lpstr>Comparing Perfect &amp; Monop. Competition</vt:lpstr>
      <vt:lpstr>Comparing Monopoly &amp; Monop. Competition</vt:lpstr>
      <vt:lpstr>A Monopolistically Competitive Firm Earning Profits in the Short Run</vt:lpstr>
      <vt:lpstr>A Monopolistically Competitive Firm  With Losses in the Short Run</vt:lpstr>
      <vt:lpstr>Monopolistic Competition and Monopoly</vt:lpstr>
      <vt:lpstr>A Monopolistic Competitor in the Long Run</vt:lpstr>
      <vt:lpstr>Why Monopolistic Competition Is  Less Efficient than Perfect Competition</vt:lpstr>
      <vt:lpstr>Monopolistic Competition and Welfare</vt:lpstr>
      <vt:lpstr>Monopolistic Competition and Welfare</vt:lpstr>
      <vt:lpstr>ACTIVE LEARNING   1    Advertising</vt:lpstr>
      <vt:lpstr>Advertising</vt:lpstr>
      <vt:lpstr>The Critique of Advertising</vt:lpstr>
      <vt:lpstr>The Defense of Advertising</vt:lpstr>
      <vt:lpstr>Advertising as a Signal of Quality</vt:lpstr>
      <vt:lpstr>Brand Names</vt:lpstr>
      <vt:lpstr>The Critique of Brand Names</vt:lpstr>
      <vt:lpstr>The Defense of Brand Names</vt:lpstr>
      <vt:lpstr>CONCLUSION</vt:lpstr>
      <vt:lpstr>SUMMARY</vt:lpstr>
      <vt:lpstr>SUMMARY</vt:lpstr>
      <vt:lpstr>SUMMARY</vt:lpstr>
    </vt:vector>
  </TitlesOfParts>
  <Manager/>
  <Company>Carthage College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c:title>
  <dc:subject/>
  <dc:creator>Ron</dc:creator>
  <cp:keywords/>
  <dc:description/>
  <cp:lastModifiedBy>Grene, Jennifer</cp:lastModifiedBy>
  <cp:revision>123</cp:revision>
  <dcterms:created xsi:type="dcterms:W3CDTF">2014-11-29T16:01:46Z</dcterms:created>
  <dcterms:modified xsi:type="dcterms:W3CDTF">2015-01-19T16:44:17Z</dcterms:modified>
  <cp:category/>
</cp:coreProperties>
</file>