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3"/>
  </p:notesMasterIdLst>
  <p:sldIdLst>
    <p:sldId id="266" r:id="rId2"/>
    <p:sldId id="280" r:id="rId3"/>
    <p:sldId id="295" r:id="rId4"/>
    <p:sldId id="296" r:id="rId5"/>
    <p:sldId id="297" r:id="rId6"/>
    <p:sldId id="298" r:id="rId7"/>
    <p:sldId id="299" r:id="rId8"/>
    <p:sldId id="300" r:id="rId9"/>
    <p:sldId id="281" r:id="rId10"/>
    <p:sldId id="332" r:id="rId11"/>
    <p:sldId id="303" r:id="rId12"/>
    <p:sldId id="286" r:id="rId13"/>
    <p:sldId id="333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277" r:id="rId25"/>
    <p:sldId id="283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5" r:id="rId34"/>
    <p:sldId id="326" r:id="rId35"/>
    <p:sldId id="327" r:id="rId36"/>
    <p:sldId id="328" r:id="rId37"/>
    <p:sldId id="329" r:id="rId38"/>
    <p:sldId id="330" r:id="rId39"/>
    <p:sldId id="331" r:id="rId40"/>
    <p:sldId id="289" r:id="rId41"/>
    <p:sldId id="288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768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5F5F5F"/>
    <a:srgbClr val="006699"/>
    <a:srgbClr val="FFF2CD"/>
    <a:srgbClr val="AE1237"/>
    <a:srgbClr val="6C45BB"/>
    <a:srgbClr val="8E47B9"/>
    <a:srgbClr val="960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7" autoAdjust="0"/>
    <p:restoredTop sz="85239" autoAdjust="0"/>
  </p:normalViewPr>
  <p:slideViewPr>
    <p:cSldViewPr>
      <p:cViewPr varScale="1">
        <p:scale>
          <a:sx n="65" d="100"/>
          <a:sy n="65" d="100"/>
        </p:scale>
        <p:origin x="276" y="60"/>
      </p:cViewPr>
      <p:guideLst>
        <p:guide orient="horz" pos="76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3FC9ADE-2A47-420C-AD87-BBFFDCEDB8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6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234950" algn="l" rtl="0" fontAlgn="base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2pPr>
    <a:lvl3pPr marL="457200" algn="l" rtl="0" fontAlgn="base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3pPr>
    <a:lvl4pPr marL="692150" algn="l" rtl="0" fontAlgn="base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4pPr>
    <a:lvl5pPr marL="914400" algn="l" rtl="0" fontAlgn="base">
      <a:lnSpc>
        <a:spcPct val="105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62BFB3-7A8B-4CBB-9CF5-57E704CB6402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4674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6C1B6B-93C0-43EE-B767-6E552C253554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878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B325F7-10FA-493B-BF04-1D2E5218582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664CD00-8A8D-42CC-824B-662882462B44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36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D9E168-828A-416E-BCBD-2B904A5A5A7E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0724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A66429-7AD9-4636-B139-4B24BBFE32C3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546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1D3503-400E-4DBE-9D2C-CEAC27A806C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3B4EEF8-E8A1-4417-A1EF-C51F9A4641FC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3019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2AF062-ED3E-4E51-B085-9EFB0A81B72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19E87BC-A5CE-4909-B301-015B8DCBFED3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1124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3F17E4-3AB3-4AB0-8A7F-D6EDEE89C78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B18DFA35-D4DE-4412-B7C6-033DEF3B5061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5966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1B4EFE-986D-4C15-A438-B1C158870B3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7C81F68-8C37-476F-82F3-80C21A973B7E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39664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61986F-E03B-4F0B-88D3-8F42059A469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5C887D7-C6B1-44A2-91D8-9184D8509A93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9139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2E940C-CCD7-4F90-A12D-3435BD91D964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0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B836367-2651-458F-B20C-5F87B6A5B672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000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604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AE6CD2-B65C-4D25-B0B5-756A544368C6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34117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032B8B-F123-4772-B92D-02FAB5F786B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C06B9BA-B43C-47E4-8D18-3660FFEBA192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19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1100" dirty="0" smtClean="0">
                <a:latin typeface="Times New Roman" charset="0"/>
              </a:rPr>
              <a:t>This slide is animated carefully as follows:</a:t>
            </a:r>
          </a:p>
          <a:p>
            <a:pPr>
              <a:spcBef>
                <a:spcPct val="0"/>
              </a:spcBef>
            </a:pPr>
            <a:endParaRPr lang="en-US" sz="1100" dirty="0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z="1100" dirty="0" smtClean="0">
                <a:latin typeface="Times New Roman" charset="0"/>
              </a:rPr>
              <a:t>1)  If </a:t>
            </a:r>
            <a:r>
              <a:rPr lang="en-US" sz="11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Shahzaman</a:t>
            </a:r>
            <a:r>
              <a:rPr lang="en-US" sz="1100" dirty="0" smtClean="0">
                <a:latin typeface="Times New Roman" charset="0"/>
              </a:rPr>
              <a:t> confesses, then </a:t>
            </a:r>
            <a:r>
              <a:rPr lang="en-US" sz="11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Shahriyar</a:t>
            </a:r>
            <a:r>
              <a:rPr lang="en-US" sz="1100" dirty="0" smtClean="0">
                <a:solidFill>
                  <a:srgbClr val="FF0000"/>
                </a:solidFill>
                <a:ea typeface="Arial" charset="0"/>
                <a:cs typeface="Arial" charset="0"/>
              </a:rPr>
              <a:t> </a:t>
            </a:r>
            <a:r>
              <a:rPr lang="en-US" sz="1100" dirty="0" smtClean="0">
                <a:latin typeface="Times New Roman" charset="0"/>
              </a:rPr>
              <a:t>gets 8 years if she confesses or 20 years if she does not.  </a:t>
            </a:r>
          </a:p>
          <a:p>
            <a:pPr>
              <a:spcBef>
                <a:spcPct val="0"/>
              </a:spcBef>
            </a:pPr>
            <a:endParaRPr lang="en-US" sz="1100" dirty="0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z="1100" dirty="0" smtClean="0">
                <a:latin typeface="Times New Roman" charset="0"/>
              </a:rPr>
              <a:t>2)  If </a:t>
            </a:r>
            <a:r>
              <a:rPr lang="en-US" sz="11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Shahzaman</a:t>
            </a:r>
            <a:r>
              <a:rPr lang="en-US" sz="1100" dirty="0" smtClean="0">
                <a:latin typeface="Times New Roman" charset="0"/>
              </a:rPr>
              <a:t> remains silent, </a:t>
            </a:r>
            <a:r>
              <a:rPr lang="en-US" sz="11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Shahriyar</a:t>
            </a:r>
            <a:r>
              <a:rPr lang="en-US" sz="1100" dirty="0" smtClean="0">
                <a:solidFill>
                  <a:srgbClr val="FF0000"/>
                </a:solidFill>
                <a:ea typeface="Arial" charset="0"/>
                <a:cs typeface="Arial" charset="0"/>
              </a:rPr>
              <a:t> </a:t>
            </a:r>
            <a:r>
              <a:rPr lang="en-US" sz="1100" dirty="0" smtClean="0">
                <a:latin typeface="Times New Roman" charset="0"/>
              </a:rPr>
              <a:t>goes free if she confesses or gets 1 year if she does not.  </a:t>
            </a:r>
          </a:p>
          <a:p>
            <a:pPr>
              <a:spcBef>
                <a:spcPct val="0"/>
              </a:spcBef>
            </a:pPr>
            <a:endParaRPr lang="en-US" sz="1100" dirty="0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z="1100" dirty="0" smtClean="0">
                <a:latin typeface="Times New Roman" charset="0"/>
              </a:rPr>
              <a:t>At this point, it may be worth mentioning that </a:t>
            </a:r>
            <a:r>
              <a:rPr lang="en-US" sz="11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Shahriyar</a:t>
            </a:r>
            <a:r>
              <a:rPr lang="en-US" sz="1100" dirty="0" err="1" smtClean="0">
                <a:latin typeface="Times New Roman" charset="0"/>
              </a:rPr>
              <a:t>’s</a:t>
            </a:r>
            <a:r>
              <a:rPr lang="en-US" sz="1100" dirty="0" smtClean="0">
                <a:latin typeface="Times New Roman" charset="0"/>
              </a:rPr>
              <a:t> best move is to confess, regardless of </a:t>
            </a:r>
            <a:r>
              <a:rPr lang="en-US" sz="11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Shahzaman</a:t>
            </a:r>
            <a:r>
              <a:rPr lang="en-US" sz="1100" dirty="0" err="1" smtClean="0">
                <a:latin typeface="Times New Roman" charset="0"/>
              </a:rPr>
              <a:t>s</a:t>
            </a:r>
            <a:r>
              <a:rPr lang="en-US" sz="1100" dirty="0" smtClean="0">
                <a:latin typeface="Times New Roman" charset="0"/>
              </a:rPr>
              <a:t> decision—hence, “confess” is </a:t>
            </a:r>
            <a:r>
              <a:rPr lang="en-US" sz="11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Shahriyar</a:t>
            </a:r>
            <a:r>
              <a:rPr lang="en-US" sz="1100" dirty="0" err="1" smtClean="0">
                <a:latin typeface="Times New Roman" charset="0"/>
              </a:rPr>
              <a:t>’s</a:t>
            </a:r>
            <a:r>
              <a:rPr lang="en-US" sz="1100" dirty="0" smtClean="0">
                <a:latin typeface="Times New Roman" charset="0"/>
              </a:rPr>
              <a:t> </a:t>
            </a:r>
            <a:r>
              <a:rPr lang="en-US" sz="1100" i="1" dirty="0" smtClean="0">
                <a:latin typeface="Times New Roman" charset="0"/>
              </a:rPr>
              <a:t>dominant strategy</a:t>
            </a:r>
            <a:r>
              <a:rPr lang="en-US" sz="1100" dirty="0" smtClean="0">
                <a:latin typeface="Times New Roman" charset="0"/>
              </a:rPr>
              <a:t>.  </a:t>
            </a:r>
          </a:p>
          <a:p>
            <a:pPr>
              <a:spcBef>
                <a:spcPct val="0"/>
              </a:spcBef>
            </a:pPr>
            <a:endParaRPr lang="en-US" sz="1100" dirty="0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z="1100" dirty="0" smtClean="0">
                <a:latin typeface="Times New Roman" charset="0"/>
              </a:rPr>
              <a:t>3)  If </a:t>
            </a:r>
            <a:r>
              <a:rPr lang="en-US" sz="11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Shahriyar</a:t>
            </a:r>
            <a:r>
              <a:rPr lang="en-US" sz="1100" dirty="0" smtClean="0">
                <a:latin typeface="Times New Roman" charset="0"/>
              </a:rPr>
              <a:t> confesses, </a:t>
            </a:r>
            <a:r>
              <a:rPr lang="en-US" sz="11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Shahzaman</a:t>
            </a:r>
            <a:r>
              <a:rPr lang="en-US" sz="1100" dirty="0" smtClean="0">
                <a:latin typeface="Times New Roman" charset="0"/>
              </a:rPr>
              <a:t> gets 8 years if he confesses or 20 years if he does not. </a:t>
            </a:r>
          </a:p>
          <a:p>
            <a:pPr>
              <a:spcBef>
                <a:spcPct val="0"/>
              </a:spcBef>
            </a:pPr>
            <a:endParaRPr lang="en-US" sz="1100" dirty="0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z="1100" dirty="0" smtClean="0">
                <a:latin typeface="Times New Roman" charset="0"/>
              </a:rPr>
              <a:t>4)  If </a:t>
            </a:r>
            <a:r>
              <a:rPr lang="en-US" sz="11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Shahriyar</a:t>
            </a:r>
            <a:r>
              <a:rPr lang="en-US" sz="1100" dirty="0" smtClean="0">
                <a:latin typeface="Times New Roman" charset="0"/>
              </a:rPr>
              <a:t> remains silent, </a:t>
            </a:r>
            <a:r>
              <a:rPr lang="en-US" sz="11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Shahzaman</a:t>
            </a:r>
            <a:r>
              <a:rPr lang="en-US" sz="1100" dirty="0" smtClean="0">
                <a:latin typeface="Times New Roman" charset="0"/>
              </a:rPr>
              <a:t> goes free if he confesses or gets 1 year if he does not.  </a:t>
            </a:r>
          </a:p>
          <a:p>
            <a:pPr>
              <a:spcBef>
                <a:spcPct val="0"/>
              </a:spcBef>
            </a:pPr>
            <a:endParaRPr lang="en-US" sz="1100" dirty="0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z="1100" dirty="0" smtClean="0">
                <a:latin typeface="Times New Roman" charset="0"/>
              </a:rPr>
              <a:t>Regardless of </a:t>
            </a:r>
            <a:r>
              <a:rPr lang="en-US" sz="11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Shahriyar</a:t>
            </a:r>
            <a:r>
              <a:rPr lang="en-US" sz="1100" dirty="0" err="1" smtClean="0">
                <a:latin typeface="Times New Roman" charset="0"/>
              </a:rPr>
              <a:t>’s</a:t>
            </a:r>
            <a:r>
              <a:rPr lang="en-US" sz="1100" dirty="0" smtClean="0">
                <a:latin typeface="Times New Roman" charset="0"/>
              </a:rPr>
              <a:t> decision </a:t>
            </a:r>
            <a:r>
              <a:rPr lang="en-US" sz="11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Shahzaman</a:t>
            </a:r>
            <a:r>
              <a:rPr lang="en-US" sz="1100" dirty="0" err="1" smtClean="0">
                <a:latin typeface="Times New Roman" charset="0"/>
              </a:rPr>
              <a:t>’s</a:t>
            </a:r>
            <a:r>
              <a:rPr lang="en-US" sz="1100" dirty="0" smtClean="0">
                <a:latin typeface="Times New Roman" charset="0"/>
              </a:rPr>
              <a:t> best move is to confess.  </a:t>
            </a:r>
          </a:p>
          <a:p>
            <a:pPr>
              <a:spcBef>
                <a:spcPct val="0"/>
              </a:spcBef>
            </a:pPr>
            <a:endParaRPr lang="en-US" sz="1100" dirty="0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z="1100" dirty="0" smtClean="0">
                <a:latin typeface="Times New Roman" charset="0"/>
              </a:rPr>
              <a:t>Both players have a dominant strategy of confessing.  </a:t>
            </a:r>
          </a:p>
        </p:txBody>
      </p:sp>
    </p:spTree>
    <p:extLst>
      <p:ext uri="{BB962C8B-B14F-4D97-AF65-F5344CB8AC3E}">
        <p14:creationId xmlns:p14="http://schemas.microsoft.com/office/powerpoint/2010/main" val="18249039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19803E-881C-49D3-B983-DC6D294A5D94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3FD9ECF-1FCC-443F-9B43-D42CB2CEA446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The prisoners’ dilemma illustrates why cooperation is so difficult even when it is in both players’ mutual interest. </a:t>
            </a:r>
          </a:p>
        </p:txBody>
      </p:sp>
    </p:spTree>
    <p:extLst>
      <p:ext uri="{BB962C8B-B14F-4D97-AF65-F5344CB8AC3E}">
        <p14:creationId xmlns:p14="http://schemas.microsoft.com/office/powerpoint/2010/main" val="8797331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B2009AC-9946-4A9C-A48C-8CFCF29F3FA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CA4350C-4482-479A-B55E-DB93E354A41F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637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995205-795B-4350-891F-6D251222F024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47BEE3F-EC56-4927-B7D3-738FC34329E7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858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A12DDD3-E851-4FCD-B7FE-88AA2C4DB377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5593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02F17-79E4-43AB-BEEB-B2012F4F9F5D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5574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F1683D-180B-4099-BBE7-39F4A45569A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C65A4B0-0AB1-4A9F-BD7F-B6F4C7032D7D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609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6F5BE6-427A-47DC-B601-C94BE50EE3C0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80A250B6-CB7B-475C-AC90-93131F99693D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3817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5B711A-2C8F-42C7-AA53-05E8CFDFCC7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502F1D2-B0BC-47FA-979C-BFDC6EFE8F5B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In the arms race “game,” each of the superpowers would be better off if they could cooperate and sign an agreement to disarm.  But the logic of self-interest dictates that each country will arm itself to the teeth.  As a result, both countries are worse off for two reasons:</a:t>
            </a:r>
          </a:p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1) The risk of nuclear annihilation is higher.</a:t>
            </a:r>
          </a:p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2) Resources consumed in the arms race could have been used elsewhere.</a:t>
            </a:r>
          </a:p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The following slide presents another example in which the inability to cooperate reduces social welfare.  </a:t>
            </a:r>
          </a:p>
        </p:txBody>
      </p:sp>
    </p:spTree>
    <p:extLst>
      <p:ext uri="{BB962C8B-B14F-4D97-AF65-F5344CB8AC3E}">
        <p14:creationId xmlns:p14="http://schemas.microsoft.com/office/powerpoint/2010/main" val="8413946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BF3411-F1FB-4A85-83D2-96BE55E5661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6F77779-A4E2-4A18-9179-F46FC612BC28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This slide and the two that follow work through an example that is especially topical during election years.  </a:t>
            </a:r>
          </a:p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It does not appear in the textbook, so it is not supported with Test Bank questions or Study Guide questions.  Please feel free to omit it from your presentation. </a:t>
            </a:r>
          </a:p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Yet, I encourage you to consider keeping this example.  Students find it interesting:  it explains why negative ads flood the airwaves prior to elections, and it explains the effects of these ads on society. </a:t>
            </a:r>
          </a:p>
        </p:txBody>
      </p:sp>
    </p:spTree>
    <p:extLst>
      <p:ext uri="{BB962C8B-B14F-4D97-AF65-F5344CB8AC3E}">
        <p14:creationId xmlns:p14="http://schemas.microsoft.com/office/powerpoint/2010/main" val="1738051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EB4A193-5985-4A76-996D-295345605C6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5FA5164-3089-42D5-95BC-A24605955068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3946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A903E9-BFC7-4105-95C0-A91104E0A841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0D07447A-FA18-4747-B050-6F4C09B9B3B3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29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 smtClean="0">
                <a:latin typeface="Times New Roman" charset="0"/>
              </a:rPr>
              <a:t>Understanding the payoffs: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Mutual cooperation is the benchmark outcome:  Payoffs in other cells are differences in votes received relative to the mutual cooperation outcome.  (This does not mean that there is a tie in the mutual cooperation outcome or the mutual defection outcome.  It means that the winner will be decided by factors other than whether attack ads run or not.)</a:t>
            </a:r>
          </a:p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Consider R’s decision.  R is better off defecting (running ads attacking D) whether D cooperates or defects.  If D cooperates, R’s attack ads result in 1000 more votes for R and 3000 fewer votes for D.  If D defects, R loses fewer votes if he runs the attack ad than if he cooperates. Hence, running attack ads is a dominant strategy for R.  </a:t>
            </a:r>
          </a:p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The payoffs here are symmetric, so defecting is also D’s dominant strategy.  This game has a Nash equilibrium in which both candidates defect.  This is why, in the real world, we see so many attack ads in the weeks leading up to an election.  </a:t>
            </a:r>
          </a:p>
        </p:txBody>
      </p:sp>
    </p:spTree>
    <p:extLst>
      <p:ext uri="{BB962C8B-B14F-4D97-AF65-F5344CB8AC3E}">
        <p14:creationId xmlns:p14="http://schemas.microsoft.com/office/powerpoint/2010/main" val="35531175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63B9FB-82ED-4595-A9DD-8AF2B753971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EA50FE62-4B9C-496B-9CCB-78E4DC2F2682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30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1716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74745F-4E10-4A25-8BD5-13B163C71E0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8DB3639-B567-4679-80F5-B4A7325D35DE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31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3564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83E461-7C33-4717-A7C9-38D0B92C12B5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63B56316-27C4-4E5F-867C-CD744BF9BB9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32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5103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593195-EB3F-45BB-AFCA-8EC0CEA8FA4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5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A0D1A61-308A-4FAB-81B2-96C8BA8DF42B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1866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BFC4E2-42E2-4B2A-BC20-99822683B74A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0E9914C-DF9D-4BD7-A6AD-720E050B03D4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34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4303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DC9579-500C-47E1-96CB-DDBB680CF4F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3C65AA68-6420-4B83-BC2D-2DB255845B12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endParaRPr lang="en-US" sz="1000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8202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3ACD7A-C5D8-4056-B617-457B417B3DC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23A887C-75DC-4F21-9401-58F463D79B2D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7045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00F250-6086-4D8D-8C50-C8F0C0E0B54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C179BA86-3E1E-4C25-ABFC-063186280BB8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5808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A6D7CE-FCE9-4AF0-9AEB-2C860AA9D9E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2219D216-5C66-4D79-88DB-831DB300D2DD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38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752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7F03EE-DA3B-4934-BD27-ABDBED7334F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A9CFB840-5D6F-4FB6-8460-40474F74177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3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Times New Roman" charset="0"/>
              </a:rPr>
              <a:t>Sources:  U.S. Census Bureau (www.census.gov), Federal Trade Commission (www.ftc.gov), and various periodicals and microeconomics textbooks.  </a:t>
            </a:r>
          </a:p>
        </p:txBody>
      </p:sp>
    </p:spTree>
    <p:extLst>
      <p:ext uri="{BB962C8B-B14F-4D97-AF65-F5344CB8AC3E}">
        <p14:creationId xmlns:p14="http://schemas.microsoft.com/office/powerpoint/2010/main" val="31099893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57E3FB-B028-47D7-99C6-C48CF671BF95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69527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7CFA5D-6DA2-40AA-9E0B-17B4FAF05858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804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33B96B-7C33-4A27-9C2A-3C1EC7CCD2C2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318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D1991D-FD1E-42EE-A90C-D2F28021233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75E31E0D-6090-4A26-8974-E97B1C8A8564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5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100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982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E408DC-D695-4236-854D-0128B622AAD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F7482666-CCC1-47D5-A771-7EA386B1D66B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6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671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6E70DC-32EA-4BEE-A975-8AAEB4DE515D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5AF9350B-D8E1-4B69-B25F-542539BCEEE5}" type="slidenum">
              <a:rPr lang="en-US" sz="1200">
                <a:latin typeface="Calibri" charset="0"/>
                <a:ea typeface="Arial" charset="0"/>
                <a:cs typeface="Arial" charset="0"/>
              </a:rPr>
              <a:pPr algn="r"/>
              <a:t>7</a:t>
            </a:fld>
            <a:endParaRPr lang="en-US" sz="1200">
              <a:latin typeface="Calibri" charset="0"/>
              <a:ea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534988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248150"/>
            <a:ext cx="5486400" cy="421005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2769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189748-C585-4C20-9100-1BF08E6FBBE5}" type="slidenum">
              <a:rPr lang="en-US">
                <a:solidFill>
                  <a:srgbClr val="000000"/>
                </a:solidFill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solidFill>
                <a:srgbClr val="00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90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52400" y="4138613"/>
            <a:ext cx="6858000" cy="15029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Chapter 17</a:t>
            </a:r>
          </a:p>
          <a:p>
            <a:pPr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Oligopoly</a:t>
            </a:r>
            <a:endParaRPr lang="en-US" sz="4800" dirty="0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-11113" y="6500813"/>
            <a:ext cx="58023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Learning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EMEA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EECF2500-5C2B-40AD-BA3D-A35CF78AB1B1}" type="slidenum">
              <a:rPr lang="en-US" sz="1700">
                <a:solidFill>
                  <a:srgbClr val="B2B2B2"/>
                </a:solidFill>
                <a:latin typeface="Times New Roman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cs typeface="Verdana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 algn="l">
              <a:defRPr sz="3400" b="1">
                <a:solidFill>
                  <a:srgbClr val="006699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581"/>
          </a:xfrm>
        </p:spPr>
        <p:txBody>
          <a:bodyPr/>
          <a:lstStyle>
            <a:lvl1pPr>
              <a:lnSpc>
                <a:spcPct val="105000"/>
              </a:lnSpc>
              <a:spcBef>
                <a:spcPts val="1200"/>
              </a:spcBef>
              <a:buClr>
                <a:srgbClr val="A3C167"/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5000"/>
              </a:lnSpc>
              <a:spcBef>
                <a:spcPts val="300"/>
              </a:spcBef>
              <a:buClr>
                <a:srgbClr val="CC9900"/>
              </a:buClr>
              <a:buFont typeface="Wingdings" pitchFamily="2" charset="2"/>
              <a:buChar char="§"/>
              <a:defRPr sz="27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5000"/>
              </a:lnSpc>
              <a:spcBef>
                <a:spcPts val="300"/>
              </a:spcBef>
              <a:buClr>
                <a:schemeClr val="accent4">
                  <a:lumMod val="60000"/>
                  <a:lumOff val="40000"/>
                </a:schemeClr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OLIGOPOLY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0FF16F3-8FD9-4708-84D3-7DBFF7B44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F5EAFCC1-1A0A-45AC-A687-4CFE59C1FFC9}" type="slidenum">
              <a:rPr lang="en-US" sz="1700">
                <a:solidFill>
                  <a:srgbClr val="B2B2B2"/>
                </a:solidFill>
                <a:latin typeface="Times New Roman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cs typeface="Verdana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-11113" y="6500813"/>
            <a:ext cx="603091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2015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Cengage 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Learning EMEA. </a:t>
            </a:r>
            <a:r>
              <a:rPr lang="en-US" sz="800" i="1" dirty="0">
                <a:solidFill>
                  <a:srgbClr val="77777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543800" y="6324600"/>
            <a:ext cx="1143000" cy="354013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r"/>
            <a:fld id="{C2674645-5DDA-4D19-9150-5F8628F1CE69}" type="slidenum">
              <a:rPr lang="en-US" sz="1700">
                <a:solidFill>
                  <a:srgbClr val="B2B2B2"/>
                </a:solidFill>
                <a:latin typeface="Times New Roman" charset="0"/>
                <a:cs typeface="Verdana" charset="0"/>
              </a:rPr>
              <a:pPr algn="r"/>
              <a:t>‹#›</a:t>
            </a:fld>
            <a:endParaRPr lang="en-US" sz="1700">
              <a:solidFill>
                <a:srgbClr val="B2B2B2"/>
              </a:solidFill>
              <a:latin typeface="Times New Roman" charset="0"/>
              <a:cs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400" b="1" kern="1200">
          <a:solidFill>
            <a:srgbClr val="006699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rgbClr val="006699"/>
          </a:solidFill>
          <a:latin typeface="Tahoma" charset="0"/>
          <a:ea typeface="Tahoma" charset="0"/>
          <a:cs typeface="Tahoma" charset="0"/>
        </a:defRPr>
      </a:lvl9pPr>
    </p:titleStyle>
    <p:bodyStyle>
      <a:lvl1pPr marL="342900" indent="-342900" algn="l" rtl="0" fontAlgn="base">
        <a:lnSpc>
          <a:spcPct val="105000"/>
        </a:lnSpc>
        <a:spcBef>
          <a:spcPts val="1200"/>
        </a:spcBef>
        <a:spcAft>
          <a:spcPct val="0"/>
        </a:spcAft>
        <a:buClr>
          <a:srgbClr val="A3C167"/>
        </a:buClr>
        <a:buFont typeface="Wingdings" charset="2"/>
        <a:buChar char="§"/>
        <a:defRPr sz="28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1pPr>
      <a:lvl2pPr marL="742950" indent="-285750" algn="l" rtl="0" fontAlgn="base">
        <a:lnSpc>
          <a:spcPct val="105000"/>
        </a:lnSpc>
        <a:spcBef>
          <a:spcPts val="300"/>
        </a:spcBef>
        <a:spcAft>
          <a:spcPct val="0"/>
        </a:spcAft>
        <a:buClr>
          <a:srgbClr val="CC9900"/>
        </a:buClr>
        <a:buFont typeface="Wingdings" charset="2"/>
        <a:buChar char="§"/>
        <a:defRPr sz="27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marL="1143000" indent="-228600" algn="l" rtl="0" fontAlgn="base">
        <a:lnSpc>
          <a:spcPct val="105000"/>
        </a:lnSpc>
        <a:spcBef>
          <a:spcPts val="300"/>
        </a:spcBef>
        <a:spcAft>
          <a:spcPct val="0"/>
        </a:spcAft>
        <a:buClr>
          <a:srgbClr val="B3A2C7"/>
        </a:buClr>
        <a:buFont typeface="Wingdings" charset="2"/>
        <a:buChar char="§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marL="1600200" indent="-228600" algn="l" rtl="0" fontAlgn="base">
        <a:lnSpc>
          <a:spcPct val="105000"/>
        </a:lnSpc>
        <a:spcBef>
          <a:spcPts val="3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marL="2057400" indent="-228600" algn="l" rtl="0" fontAlgn="base">
        <a:lnSpc>
          <a:spcPct val="105000"/>
        </a:lnSpc>
        <a:spcBef>
          <a:spcPts val="3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/../../../../Program%20Files/TurningPoint/2003/Question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549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N. Gregory </a:t>
            </a:r>
            <a:r>
              <a:rPr lang="en-US" sz="30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Mankiw</a:t>
            </a:r>
            <a:r>
              <a:rPr lang="en-US" sz="3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&amp; Mohamed H. Rashwan</a:t>
            </a:r>
            <a:endParaRPr lang="en-US" sz="3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3" name="Group 12"/>
          <p:cNvGrpSpPr>
            <a:grpSpLocks/>
          </p:cNvGrpSpPr>
          <p:nvPr/>
        </p:nvGrpSpPr>
        <p:grpSpPr bwMode="auto">
          <a:xfrm>
            <a:off x="304800" y="1050925"/>
            <a:ext cx="6707188" cy="1518939"/>
            <a:chOff x="457200" y="2045525"/>
            <a:chExt cx="6707187" cy="1518115"/>
          </a:xfrm>
        </p:grpSpPr>
        <p:sp>
          <p:nvSpPr>
            <p:cNvPr id="6" name="TextBox 9"/>
            <p:cNvSpPr txBox="1">
              <a:spLocks noChangeArrowheads="1"/>
            </p:cNvSpPr>
            <p:nvPr/>
          </p:nvSpPr>
          <p:spPr bwMode="auto">
            <a:xfrm>
              <a:off x="457200" y="2147070"/>
              <a:ext cx="6707187" cy="1188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72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ea typeface="+mn-ea"/>
                  <a:cs typeface="Arial" charset="0"/>
                </a:rPr>
                <a:t>E</a:t>
              </a:r>
              <a:r>
                <a:rPr lang="en-US" sz="6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  <a:ea typeface="+mn-ea"/>
                  <a:cs typeface="Arial" charset="0"/>
                </a:rPr>
                <a:t>conomics</a:t>
              </a:r>
            </a:p>
          </p:txBody>
        </p:sp>
        <p:sp>
          <p:nvSpPr>
            <p:cNvPr id="7178" name="TextBox 6"/>
            <p:cNvSpPr txBox="1">
              <a:spLocks noChangeArrowheads="1"/>
            </p:cNvSpPr>
            <p:nvPr/>
          </p:nvSpPr>
          <p:spPr bwMode="auto">
            <a:xfrm>
              <a:off x="1125537" y="2045525"/>
              <a:ext cx="4681538" cy="579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solidFill>
                    <a:srgbClr val="5F5F5F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Principles of</a:t>
              </a:r>
            </a:p>
          </p:txBody>
        </p:sp>
        <p:sp>
          <p:nvSpPr>
            <p:cNvPr id="7179" name="TextBox 16"/>
            <p:cNvSpPr txBox="1">
              <a:spLocks noChangeArrowheads="1"/>
            </p:cNvSpPr>
            <p:nvPr/>
          </p:nvSpPr>
          <p:spPr bwMode="auto">
            <a:xfrm>
              <a:off x="2133600" y="3102226"/>
              <a:ext cx="2667000" cy="461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2400" dirty="0" smtClean="0">
                  <a:solidFill>
                    <a:srgbClr val="FF0000"/>
                  </a:solidFill>
                  <a:latin typeface="Times New Roman" charset="0"/>
                  <a:ea typeface="Times New Roman" charset="0"/>
                  <a:cs typeface="Times New Roman" charset="0"/>
                </a:rPr>
                <a:t>Arab World Edition</a:t>
              </a:r>
              <a:endParaRPr lang="en-US" sz="2400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320925" y="1260475"/>
            <a:ext cx="6711950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500" dirty="0"/>
              <a:t>If both firms stick to agreement,</a:t>
            </a:r>
            <a:r>
              <a:rPr lang="en-US" sz="2500" dirty="0" smtClean="0"/>
              <a:t> each </a:t>
            </a:r>
            <a:r>
              <a:rPr lang="en-US" sz="2500" dirty="0"/>
              <a:t>firm’s profit = $900</a:t>
            </a:r>
          </a:p>
          <a:p>
            <a:pPr>
              <a:lnSpc>
                <a:spcPct val="105000"/>
              </a:lnSpc>
              <a:spcBef>
                <a:spcPct val="30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500" dirty="0"/>
              <a:t>If Bravo reneges on agreement and produces </a:t>
            </a:r>
            <a:r>
              <a:rPr lang="en-US" sz="2500" b="1" i="1" dirty="0"/>
              <a:t>Q</a:t>
            </a:r>
            <a:r>
              <a:rPr lang="en-US" sz="2500" dirty="0"/>
              <a:t> = 40:</a:t>
            </a:r>
          </a:p>
          <a:p>
            <a:pPr marL="234950" lvl="1" indent="-12700">
              <a:spcBef>
                <a:spcPct val="1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500" dirty="0"/>
              <a:t>Market quantity = 70,  </a:t>
            </a:r>
            <a:r>
              <a:rPr lang="en-US" sz="2500" b="1" i="1" dirty="0"/>
              <a:t>P</a:t>
            </a:r>
            <a:r>
              <a:rPr lang="en-US" sz="2500" dirty="0"/>
              <a:t> = $35</a:t>
            </a:r>
          </a:p>
          <a:p>
            <a:pPr marL="234950" lvl="1" indent="-12700">
              <a:spcBef>
                <a:spcPct val="1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500" dirty="0"/>
              <a:t>Bravo’s profit = 40 </a:t>
            </a:r>
            <a:r>
              <a:rPr lang="en-US" sz="2500" dirty="0" err="1"/>
              <a:t>x</a:t>
            </a:r>
            <a:r>
              <a:rPr lang="en-US" sz="2500" dirty="0"/>
              <a:t> ($35 – 10) = </a:t>
            </a:r>
            <a:r>
              <a:rPr lang="en-US" sz="2500" dirty="0">
                <a:solidFill>
                  <a:srgbClr val="FF0000"/>
                </a:solidFill>
              </a:rPr>
              <a:t>$1000</a:t>
            </a:r>
          </a:p>
          <a:p>
            <a:pPr>
              <a:lnSpc>
                <a:spcPct val="105000"/>
              </a:lnSpc>
              <a:spcBef>
                <a:spcPct val="30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500" dirty="0">
                <a:solidFill>
                  <a:srgbClr val="FF0000"/>
                </a:solidFill>
              </a:rPr>
              <a:t>Bravo’s profits are higher if it reneges.</a:t>
            </a:r>
          </a:p>
          <a:p>
            <a:pPr>
              <a:lnSpc>
                <a:spcPct val="105000"/>
              </a:lnSpc>
              <a:spcBef>
                <a:spcPct val="30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500" dirty="0" err="1"/>
              <a:t>Mobily</a:t>
            </a:r>
            <a:r>
              <a:rPr lang="en-US" sz="2500" dirty="0"/>
              <a:t> will conclude the same, so</a:t>
            </a:r>
            <a:r>
              <a:rPr lang="en-US" sz="2500" dirty="0" smtClean="0"/>
              <a:t> both </a:t>
            </a:r>
            <a:r>
              <a:rPr lang="en-US" sz="2500" dirty="0"/>
              <a:t>firms renege, each produces </a:t>
            </a:r>
            <a:r>
              <a:rPr lang="en-US" sz="2500" b="1" i="1" dirty="0"/>
              <a:t>Q</a:t>
            </a:r>
            <a:r>
              <a:rPr lang="en-US" sz="2500" dirty="0"/>
              <a:t> = 40:</a:t>
            </a:r>
          </a:p>
          <a:p>
            <a:pPr marL="234950" lvl="1" indent="-12700">
              <a:spcBef>
                <a:spcPct val="1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500" dirty="0"/>
              <a:t>Market quantity = 80, </a:t>
            </a:r>
            <a:r>
              <a:rPr lang="en-US" sz="2500" b="1" i="1" dirty="0"/>
              <a:t>P</a:t>
            </a:r>
            <a:r>
              <a:rPr lang="en-US" sz="2500" dirty="0"/>
              <a:t> = $30</a:t>
            </a:r>
          </a:p>
          <a:p>
            <a:pPr marL="234950" lvl="1" indent="-12700">
              <a:spcBef>
                <a:spcPct val="1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500" dirty="0"/>
              <a:t>Each firm’s profit = 40 </a:t>
            </a:r>
            <a:r>
              <a:rPr lang="en-US" sz="2500" dirty="0" err="1"/>
              <a:t>x</a:t>
            </a:r>
            <a:r>
              <a:rPr lang="en-US" sz="2500" dirty="0"/>
              <a:t> ($30 – 10) = </a:t>
            </a:r>
            <a:r>
              <a:rPr lang="en-US" sz="2500" dirty="0">
                <a:solidFill>
                  <a:srgbClr val="FF0000"/>
                </a:solidFill>
              </a:rPr>
              <a:t>$800</a:t>
            </a:r>
          </a:p>
        </p:txBody>
      </p:sp>
      <p:graphicFrame>
        <p:nvGraphicFramePr>
          <p:cNvPr id="6" name="Group 8"/>
          <p:cNvGraphicFramePr>
            <a:graphicFrameLocks noGrp="1"/>
          </p:cNvGraphicFramePr>
          <p:nvPr/>
        </p:nvGraphicFramePr>
        <p:xfrm>
          <a:off x="650875" y="1370013"/>
          <a:ext cx="1524000" cy="5266055"/>
        </p:xfrm>
        <a:graphic>
          <a:graphicData uri="http://schemas.openxmlformats.org/drawingml/2006/table">
            <a:tbl>
              <a:tblPr/>
              <a:tblGrid>
                <a:gridCol w="688975"/>
                <a:gridCol w="835025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362200" y="6324600"/>
            <a:ext cx="5867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 smtClean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 EMEA.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Collusion vs. Self-Interest</a:t>
            </a:r>
          </a:p>
        </p:txBody>
      </p:sp>
      <p:sp>
        <p:nvSpPr>
          <p:cNvPr id="14341" name="Rectangle 4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Both firms would be better off if both stick to the cartel agreement. </a:t>
            </a:r>
          </a:p>
          <a:p>
            <a:r>
              <a:rPr lang="en-US" dirty="0" smtClean="0">
                <a:latin typeface="Arial" charset="0"/>
              </a:rPr>
              <a:t>But each firm has incentive to renege on the agreement.  </a:t>
            </a:r>
          </a:p>
          <a:p>
            <a:r>
              <a:rPr lang="en-US" dirty="0" smtClean="0">
                <a:latin typeface="Arial" charset="0"/>
              </a:rPr>
              <a:t>Lesson:  It is difficult for oligopoly firms to form cartels and honor their agreements. </a:t>
            </a:r>
          </a:p>
        </p:txBody>
      </p:sp>
      <p:sp>
        <p:nvSpPr>
          <p:cNvPr id="2765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bldLvl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The oligopoly equilibrium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09825" y="1373188"/>
            <a:ext cx="645636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50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If each firm produces </a:t>
            </a:r>
            <a:r>
              <a:rPr lang="en-US" sz="2600" b="1" i="1"/>
              <a:t>Q</a:t>
            </a:r>
            <a:r>
              <a:rPr lang="en-US" sz="2600"/>
              <a:t> = 40,</a:t>
            </a:r>
          </a:p>
          <a:p>
            <a:pPr marL="234950" lvl="1">
              <a:spcBef>
                <a:spcPct val="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market quantity = 80 </a:t>
            </a:r>
          </a:p>
          <a:p>
            <a:pPr marL="234950" lvl="1">
              <a:spcBef>
                <a:spcPct val="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 b="1" i="1"/>
              <a:t>P</a:t>
            </a:r>
            <a:r>
              <a:rPr lang="en-US" sz="2600"/>
              <a:t> = $30 </a:t>
            </a:r>
          </a:p>
          <a:p>
            <a:pPr marL="234950" lvl="1">
              <a:spcBef>
                <a:spcPct val="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each firm’s profit = $800</a:t>
            </a:r>
          </a:p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Is it in Bravo’s interest to increase its output further, to </a:t>
            </a:r>
            <a:r>
              <a:rPr lang="en-US" sz="2600" b="1" i="1"/>
              <a:t>Q</a:t>
            </a:r>
            <a:r>
              <a:rPr lang="en-US" sz="2600"/>
              <a:t> = 50?  </a:t>
            </a:r>
          </a:p>
          <a:p>
            <a:pPr>
              <a:lnSpc>
                <a:spcPct val="105000"/>
              </a:lnSpc>
              <a:spcBef>
                <a:spcPct val="5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Is it in Mobily’s interest to increase its output to </a:t>
            </a:r>
            <a:r>
              <a:rPr lang="en-US" sz="2600" b="1" i="1"/>
              <a:t>Q</a:t>
            </a:r>
            <a:r>
              <a:rPr lang="en-US" sz="2600"/>
              <a:t> = 50?  </a:t>
            </a:r>
          </a:p>
        </p:txBody>
      </p:sp>
      <p:graphicFrame>
        <p:nvGraphicFramePr>
          <p:cNvPr id="9" name="Group 8"/>
          <p:cNvGraphicFramePr>
            <a:graphicFrameLocks noGrp="1"/>
          </p:cNvGraphicFramePr>
          <p:nvPr/>
        </p:nvGraphicFramePr>
        <p:xfrm>
          <a:off x="650875" y="1370013"/>
          <a:ext cx="1524000" cy="5266055"/>
        </p:xfrm>
        <a:graphic>
          <a:graphicData uri="http://schemas.openxmlformats.org/drawingml/2006/table">
            <a:tbl>
              <a:tblPr/>
              <a:tblGrid>
                <a:gridCol w="688975"/>
                <a:gridCol w="835025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362200" y="6324600"/>
            <a:ext cx="5867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 smtClean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 EMEA.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2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287588" y="1373188"/>
            <a:ext cx="6578600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50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 dirty="0"/>
              <a:t>If each firm produces </a:t>
            </a:r>
            <a:r>
              <a:rPr lang="en-US" sz="2600" b="1" i="1" dirty="0"/>
              <a:t>Q</a:t>
            </a:r>
            <a:r>
              <a:rPr lang="en-US" sz="2600" dirty="0"/>
              <a:t> = 40,</a:t>
            </a:r>
            <a:r>
              <a:rPr lang="en-US" sz="2600" dirty="0" smtClean="0"/>
              <a:t> then </a:t>
            </a:r>
            <a:r>
              <a:rPr lang="en-US" sz="2600" dirty="0"/>
              <a:t>each firm’s profit = $800. </a:t>
            </a:r>
          </a:p>
          <a:p>
            <a:pPr>
              <a:lnSpc>
                <a:spcPct val="105000"/>
              </a:lnSpc>
              <a:spcBef>
                <a:spcPct val="50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 dirty="0"/>
              <a:t>If Bravo increases output to </a:t>
            </a:r>
            <a:r>
              <a:rPr lang="en-US" sz="2600" b="1" i="1" dirty="0"/>
              <a:t>Q</a:t>
            </a:r>
            <a:r>
              <a:rPr lang="en-US" sz="2600" dirty="0"/>
              <a:t> = 50:</a:t>
            </a:r>
          </a:p>
          <a:p>
            <a:pPr marL="290513" lvl="1">
              <a:spcBef>
                <a:spcPct val="1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 dirty="0"/>
              <a:t>Market quantity = 90,  </a:t>
            </a:r>
            <a:r>
              <a:rPr lang="en-US" sz="2600" b="1" i="1" dirty="0"/>
              <a:t>P</a:t>
            </a:r>
            <a:r>
              <a:rPr lang="en-US" sz="2600" dirty="0"/>
              <a:t> = $25</a:t>
            </a:r>
          </a:p>
          <a:p>
            <a:pPr marL="290513" lvl="1">
              <a:spcBef>
                <a:spcPct val="1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 dirty="0"/>
              <a:t>Bravo’s profit = 50 </a:t>
            </a:r>
            <a:r>
              <a:rPr lang="en-US" sz="2600" dirty="0" err="1"/>
              <a:t>x</a:t>
            </a:r>
            <a:r>
              <a:rPr lang="en-US" sz="2600" dirty="0"/>
              <a:t> ($25 – 10) = $750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 dirty="0"/>
              <a:t>Bravo’s profits are higher at </a:t>
            </a:r>
            <a:r>
              <a:rPr lang="en-US" sz="2600" b="1" i="1" dirty="0"/>
              <a:t>Q</a:t>
            </a:r>
            <a:r>
              <a:rPr lang="en-US" sz="2600" dirty="0"/>
              <a:t> = 40 </a:t>
            </a:r>
            <a:br>
              <a:rPr lang="en-US" sz="2600" dirty="0"/>
            </a:br>
            <a:r>
              <a:rPr lang="en-US" sz="2600" dirty="0"/>
              <a:t>than at </a:t>
            </a:r>
            <a:r>
              <a:rPr lang="en-US" sz="2600" b="1" i="1" dirty="0"/>
              <a:t>Q</a:t>
            </a:r>
            <a:r>
              <a:rPr lang="en-US" sz="2600" dirty="0"/>
              <a:t> = 50. </a:t>
            </a:r>
          </a:p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 dirty="0"/>
              <a:t>The same is true for </a:t>
            </a:r>
            <a:r>
              <a:rPr lang="en-US" sz="2600" dirty="0" err="1"/>
              <a:t>Mobily</a:t>
            </a:r>
            <a:r>
              <a:rPr lang="en-US" sz="2600" dirty="0"/>
              <a:t>. </a:t>
            </a:r>
          </a:p>
        </p:txBody>
      </p:sp>
      <p:graphicFrame>
        <p:nvGraphicFramePr>
          <p:cNvPr id="6" name="Group 8"/>
          <p:cNvGraphicFramePr>
            <a:graphicFrameLocks noGrp="1"/>
          </p:cNvGraphicFramePr>
          <p:nvPr/>
        </p:nvGraphicFramePr>
        <p:xfrm>
          <a:off x="650875" y="1370013"/>
          <a:ext cx="1524000" cy="5266055"/>
        </p:xfrm>
        <a:graphic>
          <a:graphicData uri="http://schemas.openxmlformats.org/drawingml/2006/table">
            <a:tbl>
              <a:tblPr/>
              <a:tblGrid>
                <a:gridCol w="688975"/>
                <a:gridCol w="835025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362200" y="6324600"/>
            <a:ext cx="5867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 smtClean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 EMEA.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The Equilibrium for an Oligopoly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700" b="1" dirty="0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Nash equilibrium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:  a situation in which </a:t>
            </a:r>
            <a:br>
              <a:rPr lang="en-US" sz="2700" dirty="0" smtClean="0">
                <a:latin typeface="Arial" charset="0"/>
                <a:cs typeface="ＭＳ Ｐゴシック" charset="-128"/>
              </a:rPr>
            </a:br>
            <a:r>
              <a:rPr lang="en-US" sz="2700" dirty="0" smtClean="0">
                <a:latin typeface="Arial" charset="0"/>
                <a:cs typeface="ＭＳ Ｐゴシック" charset="-128"/>
              </a:rPr>
              <a:t>economic participants interacting with one another each choose their best strategy given the strategies that all the others have chosen. </a:t>
            </a:r>
          </a:p>
          <a:p>
            <a:pPr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Our duopoly example has a Nash equilibrium </a:t>
            </a:r>
            <a:br>
              <a:rPr lang="en-US" sz="2700" dirty="0" smtClean="0">
                <a:latin typeface="Arial" charset="0"/>
                <a:cs typeface="ＭＳ Ｐゴシック" charset="-128"/>
              </a:rPr>
            </a:br>
            <a:r>
              <a:rPr lang="en-US" sz="2700" dirty="0" smtClean="0">
                <a:latin typeface="Arial" charset="0"/>
                <a:cs typeface="ＭＳ Ｐゴシック" charset="-128"/>
              </a:rPr>
              <a:t>in which each firm produces </a:t>
            </a:r>
            <a:r>
              <a:rPr lang="en-US" sz="2700" b="1" i="1" dirty="0" smtClean="0">
                <a:latin typeface="Arial" charset="0"/>
                <a:cs typeface="ＭＳ Ｐゴシック" charset="-128"/>
              </a:rPr>
              <a:t>Q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 = 40.  </a:t>
            </a:r>
          </a:p>
          <a:p>
            <a:pPr lvl="1">
              <a:spcBef>
                <a:spcPct val="25000"/>
              </a:spcBef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Given that </a:t>
            </a:r>
            <a:r>
              <a:rPr lang="en-US" dirty="0" err="1" smtClean="0">
                <a:latin typeface="Arial" charset="0"/>
                <a:cs typeface="ＭＳ Ｐゴシック" charset="-128"/>
              </a:rPr>
              <a:t>Mobily</a:t>
            </a:r>
            <a:r>
              <a:rPr lang="en-US" dirty="0" smtClean="0">
                <a:latin typeface="Arial" charset="0"/>
                <a:cs typeface="ＭＳ Ｐゴシック" charset="-128"/>
              </a:rPr>
              <a:t> produces </a:t>
            </a:r>
            <a:r>
              <a:rPr lang="en-US" b="1" i="1" dirty="0" smtClean="0">
                <a:latin typeface="Arial" charset="0"/>
                <a:cs typeface="ＭＳ Ｐゴシック" charset="-128"/>
              </a:rPr>
              <a:t>Q</a:t>
            </a:r>
            <a:r>
              <a:rPr lang="en-US" dirty="0" smtClean="0">
                <a:latin typeface="Arial" charset="0"/>
                <a:cs typeface="ＭＳ Ｐゴシック" charset="-128"/>
              </a:rPr>
              <a:t> = 40, Bravo’s best move is to produce </a:t>
            </a:r>
            <a:r>
              <a:rPr lang="en-US" b="1" i="1" dirty="0" smtClean="0">
                <a:latin typeface="Arial" charset="0"/>
                <a:cs typeface="ＭＳ Ｐゴシック" charset="-128"/>
              </a:rPr>
              <a:t>Q</a:t>
            </a:r>
            <a:r>
              <a:rPr lang="en-US" dirty="0" smtClean="0">
                <a:latin typeface="Arial" charset="0"/>
                <a:cs typeface="ＭＳ Ｐゴシック" charset="-128"/>
              </a:rPr>
              <a:t> = 40.</a:t>
            </a:r>
          </a:p>
          <a:p>
            <a:pPr lvl="1">
              <a:spcBef>
                <a:spcPct val="25000"/>
              </a:spcBef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Given that Bravo produces </a:t>
            </a:r>
            <a:r>
              <a:rPr lang="en-US" b="1" i="1" dirty="0" smtClean="0">
                <a:latin typeface="Arial" charset="0"/>
                <a:cs typeface="ＭＳ Ｐゴシック" charset="-128"/>
              </a:rPr>
              <a:t>Q</a:t>
            </a:r>
            <a:r>
              <a:rPr lang="en-US" dirty="0" smtClean="0">
                <a:latin typeface="Arial" charset="0"/>
                <a:cs typeface="ＭＳ Ｐゴシック" charset="-128"/>
              </a:rPr>
              <a:t> = 40, </a:t>
            </a:r>
            <a:r>
              <a:rPr lang="en-US" dirty="0" err="1" smtClean="0">
                <a:latin typeface="Arial" charset="0"/>
                <a:cs typeface="ＭＳ Ｐゴシック" charset="-128"/>
              </a:rPr>
              <a:t>Mobily’s</a:t>
            </a:r>
            <a:r>
              <a:rPr lang="en-US" dirty="0" smtClean="0">
                <a:latin typeface="Arial" charset="0"/>
                <a:cs typeface="ＭＳ Ｐゴシック" charset="-128"/>
              </a:rPr>
              <a:t> best move is to produce </a:t>
            </a:r>
            <a:r>
              <a:rPr lang="en-US" b="1" i="1" dirty="0" smtClean="0">
                <a:latin typeface="Arial" charset="0"/>
                <a:cs typeface="ＭＳ Ｐゴシック" charset="-128"/>
              </a:rPr>
              <a:t>Q</a:t>
            </a:r>
            <a:r>
              <a:rPr lang="en-US" dirty="0" smtClean="0">
                <a:latin typeface="Arial" charset="0"/>
                <a:cs typeface="ＭＳ Ｐゴシック" charset="-128"/>
              </a:rPr>
              <a:t> = 40.</a:t>
            </a:r>
          </a:p>
        </p:txBody>
      </p:sp>
      <p:sp>
        <p:nvSpPr>
          <p:cNvPr id="3379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bldLvl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A Comparison of Market Outcomes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Font typeface="Wingdings" charset="2"/>
              <a:buNone/>
            </a:pPr>
            <a:r>
              <a:rPr lang="en-US" smtClean="0">
                <a:latin typeface="Arial" charset="0"/>
              </a:rPr>
              <a:t>When firms in an oligopoly individually choose production to maximize profit,</a:t>
            </a:r>
          </a:p>
          <a:p>
            <a:pPr marL="514350" lvl="1">
              <a:spcBef>
                <a:spcPct val="50000"/>
              </a:spcBef>
            </a:pPr>
            <a:r>
              <a:rPr lang="en-US" sz="2800" smtClean="0">
                <a:latin typeface="Arial" charset="0"/>
              </a:rPr>
              <a:t>oligopoly</a:t>
            </a:r>
            <a:r>
              <a:rPr lang="en-US" sz="2800" b="1" i="1" smtClean="0">
                <a:latin typeface="Arial" charset="0"/>
              </a:rPr>
              <a:t> Q</a:t>
            </a:r>
            <a:r>
              <a:rPr lang="en-US" sz="2800" smtClean="0">
                <a:latin typeface="Arial" charset="0"/>
              </a:rPr>
              <a:t> is greater than monopoly </a:t>
            </a:r>
            <a:r>
              <a:rPr lang="en-US" sz="2800" b="1" i="1" smtClean="0">
                <a:latin typeface="Arial" charset="0"/>
              </a:rPr>
              <a:t>Q</a:t>
            </a:r>
            <a:r>
              <a:rPr lang="en-US" sz="2800" smtClean="0">
                <a:latin typeface="Arial" charset="0"/>
              </a:rPr>
              <a:t> </a:t>
            </a:r>
            <a:br>
              <a:rPr lang="en-US" sz="2800" smtClean="0">
                <a:latin typeface="Arial" charset="0"/>
              </a:rPr>
            </a:br>
            <a:r>
              <a:rPr lang="en-US" sz="2800" smtClean="0">
                <a:latin typeface="Arial" charset="0"/>
              </a:rPr>
              <a:t>but smaller than competitive </a:t>
            </a:r>
            <a:r>
              <a:rPr lang="en-US" sz="2800" b="1" i="1" smtClean="0">
                <a:latin typeface="Arial" charset="0"/>
              </a:rPr>
              <a:t>Q</a:t>
            </a:r>
            <a:r>
              <a:rPr lang="en-US" sz="2800" smtClean="0">
                <a:latin typeface="Arial" charset="0"/>
              </a:rPr>
              <a:t>.</a:t>
            </a:r>
            <a:endParaRPr lang="en-US" sz="2800" b="1" i="1" smtClean="0">
              <a:latin typeface="Arial" charset="0"/>
            </a:endParaRPr>
          </a:p>
          <a:p>
            <a:pPr marL="514350" lvl="1">
              <a:spcBef>
                <a:spcPct val="50000"/>
              </a:spcBef>
            </a:pPr>
            <a:r>
              <a:rPr lang="en-US" sz="2800" smtClean="0">
                <a:latin typeface="Arial" charset="0"/>
              </a:rPr>
              <a:t>oligopoly</a:t>
            </a:r>
            <a:r>
              <a:rPr lang="en-US" sz="2800" b="1" i="1" smtClean="0">
                <a:latin typeface="Arial" charset="0"/>
              </a:rPr>
              <a:t> P</a:t>
            </a:r>
            <a:r>
              <a:rPr lang="en-US" sz="2800" smtClean="0">
                <a:latin typeface="Arial" charset="0"/>
              </a:rPr>
              <a:t> is greater than competitive </a:t>
            </a:r>
            <a:r>
              <a:rPr lang="en-US" sz="2800" b="1" i="1" smtClean="0">
                <a:latin typeface="Arial" charset="0"/>
              </a:rPr>
              <a:t>P</a:t>
            </a:r>
            <a:r>
              <a:rPr lang="en-US" sz="2800" smtClean="0">
                <a:latin typeface="Arial" charset="0"/>
              </a:rPr>
              <a:t> </a:t>
            </a:r>
            <a:br>
              <a:rPr lang="en-US" sz="2800" smtClean="0">
                <a:latin typeface="Arial" charset="0"/>
              </a:rPr>
            </a:br>
            <a:r>
              <a:rPr lang="en-US" sz="2800" smtClean="0">
                <a:latin typeface="Arial" charset="0"/>
              </a:rPr>
              <a:t>but less than monopoly </a:t>
            </a:r>
            <a:r>
              <a:rPr lang="en-US" sz="2800" b="1" i="1" smtClean="0">
                <a:latin typeface="Arial" charset="0"/>
              </a:rPr>
              <a:t>P</a:t>
            </a:r>
            <a:r>
              <a:rPr lang="en-US" sz="2800" smtClean="0">
                <a:latin typeface="Arial" charset="0"/>
              </a:rPr>
              <a:t>. </a:t>
            </a:r>
          </a:p>
        </p:txBody>
      </p:sp>
      <p:sp>
        <p:nvSpPr>
          <p:cNvPr id="3584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bldLvl="4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The Output &amp; Price Effects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Increasing output has two effects on a firm’s profits: </a:t>
            </a:r>
          </a:p>
          <a:p>
            <a:pPr lvl="1">
              <a:buFont typeface="Wingdings" charset="2"/>
              <a:buChar char="§"/>
            </a:pPr>
            <a:r>
              <a:rPr lang="en-US" sz="2600" b="1" dirty="0" smtClean="0">
                <a:solidFill>
                  <a:srgbClr val="800080"/>
                </a:solidFill>
                <a:latin typeface="Arial" charset="0"/>
                <a:cs typeface="ＭＳ Ｐゴシック" charset="-128"/>
              </a:rPr>
              <a:t>Output effect</a:t>
            </a:r>
            <a:r>
              <a:rPr lang="en-US" sz="2600" dirty="0" smtClean="0">
                <a:latin typeface="Arial" charset="0"/>
                <a:cs typeface="ＭＳ Ｐゴシック" charset="-128"/>
              </a:rPr>
              <a:t>:  </a:t>
            </a:r>
            <a:br>
              <a:rPr lang="en-US" sz="2600" dirty="0" smtClean="0">
                <a:latin typeface="Arial" charset="0"/>
                <a:cs typeface="ＭＳ Ｐゴシック" charset="-128"/>
              </a:rPr>
            </a:br>
            <a:r>
              <a:rPr lang="en-US" sz="2600" dirty="0" smtClean="0">
                <a:latin typeface="Arial" charset="0"/>
                <a:cs typeface="ＭＳ Ｐゴシック" charset="-128"/>
              </a:rPr>
              <a:t>If </a:t>
            </a:r>
            <a:r>
              <a:rPr lang="en-US" sz="2600" b="1" i="1" dirty="0" smtClean="0">
                <a:latin typeface="Arial" charset="0"/>
                <a:cs typeface="ＭＳ Ｐゴシック" charset="-128"/>
              </a:rPr>
              <a:t>P</a:t>
            </a:r>
            <a:r>
              <a:rPr lang="en-US" sz="2600" dirty="0" smtClean="0">
                <a:latin typeface="Arial" charset="0"/>
                <a:cs typeface="ＭＳ Ｐゴシック" charset="-128"/>
              </a:rPr>
              <a:t> &gt; </a:t>
            </a:r>
            <a:r>
              <a:rPr lang="en-US" sz="2600" i="1" dirty="0" smtClean="0">
                <a:latin typeface="Arial" charset="0"/>
                <a:cs typeface="ＭＳ Ｐゴシック" charset="-128"/>
              </a:rPr>
              <a:t>MC</a:t>
            </a:r>
            <a:r>
              <a:rPr lang="en-US" sz="2600" dirty="0" smtClean="0">
                <a:latin typeface="Arial" charset="0"/>
                <a:cs typeface="ＭＳ Ｐゴシック" charset="-128"/>
              </a:rPr>
              <a:t>, increasing output raises profits.</a:t>
            </a:r>
          </a:p>
          <a:p>
            <a:pPr lvl="1">
              <a:buFont typeface="Wingdings" charset="2"/>
              <a:buChar char="§"/>
            </a:pPr>
            <a:r>
              <a:rPr lang="en-US" sz="2600" b="1" dirty="0" smtClean="0">
                <a:solidFill>
                  <a:srgbClr val="800080"/>
                </a:solidFill>
                <a:latin typeface="Arial" charset="0"/>
                <a:cs typeface="ＭＳ Ｐゴシック" charset="-128"/>
              </a:rPr>
              <a:t>Price effect</a:t>
            </a:r>
            <a:r>
              <a:rPr lang="en-US" sz="2600" dirty="0" smtClean="0">
                <a:latin typeface="Arial" charset="0"/>
                <a:cs typeface="ＭＳ Ｐゴシック" charset="-128"/>
              </a:rPr>
              <a:t>:</a:t>
            </a:r>
            <a:br>
              <a:rPr lang="en-US" sz="2600" dirty="0" smtClean="0">
                <a:latin typeface="Arial" charset="0"/>
                <a:cs typeface="ＭＳ Ｐゴシック" charset="-128"/>
              </a:rPr>
            </a:br>
            <a:r>
              <a:rPr lang="en-US" sz="2600" dirty="0" smtClean="0">
                <a:latin typeface="Arial" charset="0"/>
                <a:cs typeface="ＭＳ Ｐゴシック" charset="-128"/>
              </a:rPr>
              <a:t>Raising output increases market quantity, which reduces price and reduces profit on all units sold.</a:t>
            </a:r>
          </a:p>
          <a:p>
            <a:pPr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If output effect &gt; price effect, the firm increases production.  </a:t>
            </a:r>
          </a:p>
          <a:p>
            <a:pPr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If price effect &gt; output effect, the firm reduces production. </a:t>
            </a:r>
          </a:p>
        </p:txBody>
      </p:sp>
      <p:sp>
        <p:nvSpPr>
          <p:cNvPr id="3789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bldLvl="4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The Size of the Oligopoly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3063" y="1147763"/>
            <a:ext cx="8313737" cy="3348037"/>
          </a:xfrm>
        </p:spPr>
        <p:txBody>
          <a:bodyPr/>
          <a:lstStyle/>
          <a:p>
            <a:r>
              <a:rPr lang="en-US" sz="2700" dirty="0" smtClean="0">
                <a:latin typeface="Arial" charset="0"/>
              </a:rPr>
              <a:t>As the number of firms in the market increases,</a:t>
            </a:r>
          </a:p>
          <a:p>
            <a:pPr lvl="1"/>
            <a:r>
              <a:rPr lang="en-US" dirty="0" smtClean="0">
                <a:latin typeface="Arial" charset="0"/>
              </a:rPr>
              <a:t>the price effect becomes smaller</a:t>
            </a:r>
          </a:p>
          <a:p>
            <a:pPr lvl="1"/>
            <a:r>
              <a:rPr lang="en-US" dirty="0" smtClean="0">
                <a:latin typeface="Arial" charset="0"/>
              </a:rPr>
              <a:t>the oligopoly looks more and more like a competitive market</a:t>
            </a:r>
          </a:p>
          <a:p>
            <a:pPr lvl="1"/>
            <a:r>
              <a:rPr lang="en-US" b="1" i="1" dirty="0" smtClean="0">
                <a:latin typeface="Arial" charset="0"/>
              </a:rPr>
              <a:t>P</a:t>
            </a:r>
            <a:r>
              <a:rPr lang="en-US" dirty="0" smtClean="0">
                <a:latin typeface="Arial" charset="0"/>
              </a:rPr>
              <a:t> approaches </a:t>
            </a:r>
            <a:r>
              <a:rPr lang="en-US" i="1" dirty="0" smtClean="0">
                <a:latin typeface="Arial" charset="0"/>
              </a:rPr>
              <a:t>MC</a:t>
            </a:r>
          </a:p>
          <a:p>
            <a:pPr lvl="1"/>
            <a:r>
              <a:rPr lang="en-US" dirty="0" smtClean="0">
                <a:latin typeface="Arial" charset="0"/>
              </a:rPr>
              <a:t>the market quantity approaches the socially efficient quantity.</a:t>
            </a: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601663" y="4670425"/>
            <a:ext cx="7967662" cy="1501775"/>
          </a:xfrm>
          <a:prstGeom prst="rect">
            <a:avLst/>
          </a:prstGeom>
          <a:gradFill rotWithShape="1">
            <a:gsLst>
              <a:gs pos="0">
                <a:srgbClr val="0047FF"/>
              </a:gs>
              <a:gs pos="13000">
                <a:srgbClr val="000082"/>
              </a:gs>
              <a:gs pos="28000">
                <a:srgbClr val="0047FF"/>
              </a:gs>
              <a:gs pos="42000">
                <a:srgbClr val="000082"/>
              </a:gs>
              <a:gs pos="57001">
                <a:srgbClr val="0047FF"/>
              </a:gs>
              <a:gs pos="72000">
                <a:srgbClr val="000082"/>
              </a:gs>
              <a:gs pos="87000">
                <a:srgbClr val="0047FF"/>
              </a:gs>
              <a:gs pos="100000">
                <a:srgbClr val="000082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lnSpc>
                <a:spcPct val="11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Arial" charset="0"/>
              </a:rPr>
              <a:t>Another benefit of international trade:  </a:t>
            </a:r>
            <a:br>
              <a:rPr lang="en-US" sz="2800" i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Arial" charset="0"/>
              </a:rPr>
            </a:b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Arial" charset="0"/>
              </a:rPr>
              <a:t>Trade increases the number of firms competing, increases </a:t>
            </a:r>
            <a:r>
              <a:rPr lang="en-US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Arial" charset="0"/>
              </a:rPr>
              <a:t>Q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Arial" charset="0"/>
              </a:rPr>
              <a:t>, brings </a:t>
            </a:r>
            <a:r>
              <a:rPr lang="en-US" sz="28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Arial" charset="0"/>
              </a:rPr>
              <a:t>P</a:t>
            </a: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Arial" charset="0"/>
              </a:rPr>
              <a:t> closer to marginal cost</a:t>
            </a:r>
          </a:p>
        </p:txBody>
      </p:sp>
      <p:sp>
        <p:nvSpPr>
          <p:cNvPr id="3994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uiExpand="1" build="p" bldLvl="4"/>
      <p:bldP spid="16487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Game Theory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Game theory helps us understand oligopoly and other situations where “players” interact and behave strategically.  </a:t>
            </a:r>
          </a:p>
          <a:p>
            <a:r>
              <a:rPr lang="en-US" b="1" dirty="0" smtClean="0">
                <a:solidFill>
                  <a:srgbClr val="CC0000"/>
                </a:solidFill>
                <a:latin typeface="Arial" charset="0"/>
              </a:rPr>
              <a:t>Dominant strategy</a:t>
            </a:r>
            <a:r>
              <a:rPr lang="en-US" dirty="0" smtClean="0">
                <a:latin typeface="Arial" charset="0"/>
              </a:rPr>
              <a:t>:  a strategy that is best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for a player in a game regardless of the strategies chosen by the other players.</a:t>
            </a:r>
          </a:p>
          <a:p>
            <a:r>
              <a:rPr lang="en-US" b="1" dirty="0" smtClean="0">
                <a:solidFill>
                  <a:srgbClr val="CC0000"/>
                </a:solidFill>
                <a:latin typeface="Arial" charset="0"/>
              </a:rPr>
              <a:t>Prisoners’ dilemma</a:t>
            </a:r>
            <a:r>
              <a:rPr lang="en-US" dirty="0" smtClean="0">
                <a:latin typeface="Arial" charset="0"/>
              </a:rPr>
              <a:t>:  a “game” between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two captured criminals that illustrates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why cooperation is difficult even when it is mutually beneficial.  </a:t>
            </a:r>
          </a:p>
        </p:txBody>
      </p:sp>
      <p:sp>
        <p:nvSpPr>
          <p:cNvPr id="4198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 bldLvl="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Prisoners’ Dilemma Example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The police have caught two suspected bank robbers, but only have enough evidence to imprison each for 1 year.</a:t>
            </a:r>
          </a:p>
          <a:p>
            <a:pPr>
              <a:buFont typeface="Wingdings" charset="2"/>
              <a:buChar char="§"/>
            </a:pPr>
            <a:r>
              <a:rPr lang="en-US" sz="2700" dirty="0" smtClean="0">
                <a:latin typeface="Arial" charset="0"/>
                <a:cs typeface="ＭＳ Ｐゴシック" charset="-128"/>
              </a:rPr>
              <a:t>The police question each in separate rooms, </a:t>
            </a:r>
            <a:br>
              <a:rPr lang="en-US" sz="2700" dirty="0" smtClean="0">
                <a:latin typeface="Arial" charset="0"/>
                <a:cs typeface="ＭＳ Ｐゴシック" charset="-128"/>
              </a:rPr>
            </a:br>
            <a:r>
              <a:rPr lang="en-US" sz="2700" dirty="0" smtClean="0">
                <a:latin typeface="Arial" charset="0"/>
                <a:cs typeface="ＭＳ Ｐゴシック" charset="-128"/>
              </a:rPr>
              <a:t>offer each the following deal:</a:t>
            </a:r>
          </a:p>
          <a:p>
            <a:pPr lvl="1">
              <a:spcBef>
                <a:spcPct val="25000"/>
              </a:spcBef>
              <a:buFont typeface="Wingdings" charset="2"/>
              <a:buChar char="§"/>
            </a:pPr>
            <a:r>
              <a:rPr lang="en-US" sz="2600" dirty="0" smtClean="0">
                <a:latin typeface="Arial" charset="0"/>
                <a:cs typeface="ＭＳ Ｐゴシック" charset="-128"/>
              </a:rPr>
              <a:t>If you confess and implicate your partner, you go free.</a:t>
            </a:r>
          </a:p>
          <a:p>
            <a:pPr lvl="1">
              <a:spcBef>
                <a:spcPct val="25000"/>
              </a:spcBef>
              <a:buFont typeface="Wingdings" charset="2"/>
              <a:buChar char="§"/>
            </a:pPr>
            <a:r>
              <a:rPr lang="en-US" sz="2600" dirty="0" smtClean="0">
                <a:latin typeface="Arial" charset="0"/>
                <a:cs typeface="ＭＳ Ｐゴシック" charset="-128"/>
              </a:rPr>
              <a:t>If you do not confess but your partner implicates you, you get 20 years in prison.</a:t>
            </a:r>
          </a:p>
          <a:p>
            <a:pPr lvl="1">
              <a:spcBef>
                <a:spcPct val="25000"/>
              </a:spcBef>
              <a:buFont typeface="Wingdings" charset="2"/>
              <a:buChar char="§"/>
            </a:pPr>
            <a:r>
              <a:rPr lang="en-US" sz="2600" dirty="0" smtClean="0">
                <a:latin typeface="Arial" charset="0"/>
                <a:cs typeface="ＭＳ Ｐゴシック" charset="-128"/>
              </a:rPr>
              <a:t>If you both confess, each gets 8 years in prison.</a:t>
            </a:r>
          </a:p>
        </p:txBody>
      </p:sp>
      <p:sp>
        <p:nvSpPr>
          <p:cNvPr id="4403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bldLvl="4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87338"/>
            <a:ext cx="8229600" cy="914400"/>
          </a:xfrm>
        </p:spPr>
        <p:txBody>
          <a:bodyPr>
            <a:normAutofit fontScale="90000"/>
          </a:bodyPr>
          <a:lstStyle/>
          <a:p>
            <a:pPr>
              <a:lnSpc>
                <a:spcPct val="110000"/>
              </a:lnSpc>
            </a:pPr>
            <a: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  <a:t>In this chapter, </a:t>
            </a:r>
            <a:b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3100" i="1" smtClean="0">
                <a:solidFill>
                  <a:srgbClr val="6C45BB"/>
                </a:solidFill>
                <a:latin typeface="Arial" charset="0"/>
                <a:ea typeface="Arial" charset="0"/>
                <a:cs typeface="Arial" charset="0"/>
              </a:rPr>
              <a:t>look for the answers to these questions: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51388"/>
          </a:xfrm>
        </p:spPr>
        <p:txBody>
          <a:bodyPr/>
          <a:lstStyle/>
          <a:p>
            <a:pPr marL="285750" indent="-285750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What outcomes are possible under oligopoly? </a:t>
            </a:r>
          </a:p>
          <a:p>
            <a:pPr marL="285750" indent="-285750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Why is it difficult for oligopoly firms to cooperate?</a:t>
            </a:r>
          </a:p>
          <a:p>
            <a:pPr marL="285750" indent="-285750">
              <a:buClr>
                <a:srgbClr val="6C45BB"/>
              </a:buClr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How are antitrust laws used to foster competition?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9063"/>
            <a:ext cx="8229600" cy="649287"/>
          </a:xfrm>
        </p:spPr>
        <p:txBody>
          <a:bodyPr/>
          <a:lstStyle/>
          <a:p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Prisoners’ Dilemma Example</a:t>
            </a:r>
          </a:p>
        </p:txBody>
      </p:sp>
      <p:grpSp>
        <p:nvGrpSpPr>
          <p:cNvPr id="46082" name="Group 43"/>
          <p:cNvGrpSpPr>
            <a:grpSpLocks/>
          </p:cNvGrpSpPr>
          <p:nvPr/>
        </p:nvGrpSpPr>
        <p:grpSpPr bwMode="auto">
          <a:xfrm>
            <a:off x="2851150" y="2660650"/>
            <a:ext cx="5983288" cy="3536950"/>
            <a:chOff x="1522" y="1296"/>
            <a:chExt cx="2421" cy="1658"/>
          </a:xfrm>
        </p:grpSpPr>
        <p:sp>
          <p:nvSpPr>
            <p:cNvPr id="46104" name="AutoShape 33"/>
            <p:cNvSpPr>
              <a:spLocks noChangeArrowheads="1"/>
            </p:cNvSpPr>
            <p:nvPr/>
          </p:nvSpPr>
          <p:spPr bwMode="auto">
            <a:xfrm>
              <a:off x="1527" y="1298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46105" name="AutoShape 36"/>
            <p:cNvSpPr>
              <a:spLocks noChangeArrowheads="1"/>
            </p:cNvSpPr>
            <p:nvPr/>
          </p:nvSpPr>
          <p:spPr bwMode="auto">
            <a:xfrm>
              <a:off x="2737" y="1298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46106" name="AutoShape 37"/>
            <p:cNvSpPr>
              <a:spLocks noChangeArrowheads="1"/>
            </p:cNvSpPr>
            <p:nvPr/>
          </p:nvSpPr>
          <p:spPr bwMode="auto">
            <a:xfrm>
              <a:off x="2735" y="2125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46107" name="AutoShape 38"/>
            <p:cNvSpPr>
              <a:spLocks noChangeArrowheads="1"/>
            </p:cNvSpPr>
            <p:nvPr/>
          </p:nvSpPr>
          <p:spPr bwMode="auto">
            <a:xfrm>
              <a:off x="1527" y="2126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46108" name="AutoShape 39"/>
            <p:cNvSpPr>
              <a:spLocks noChangeArrowheads="1"/>
            </p:cNvSpPr>
            <p:nvPr/>
          </p:nvSpPr>
          <p:spPr bwMode="auto">
            <a:xfrm rot="10800000">
              <a:off x="1522" y="1298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46109" name="AutoShape 40"/>
            <p:cNvSpPr>
              <a:spLocks noChangeArrowheads="1"/>
            </p:cNvSpPr>
            <p:nvPr/>
          </p:nvSpPr>
          <p:spPr bwMode="auto">
            <a:xfrm rot="10800000">
              <a:off x="2732" y="1298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46110" name="AutoShape 41"/>
            <p:cNvSpPr>
              <a:spLocks noChangeArrowheads="1"/>
            </p:cNvSpPr>
            <p:nvPr/>
          </p:nvSpPr>
          <p:spPr bwMode="auto">
            <a:xfrm rot="10800000">
              <a:off x="2730" y="2125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46111" name="AutoShape 42"/>
            <p:cNvSpPr>
              <a:spLocks noChangeArrowheads="1"/>
            </p:cNvSpPr>
            <p:nvPr/>
          </p:nvSpPr>
          <p:spPr bwMode="auto">
            <a:xfrm rot="10800000">
              <a:off x="1522" y="2126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grpSp>
          <p:nvGrpSpPr>
            <p:cNvPr id="46112" name="Group 32"/>
            <p:cNvGrpSpPr>
              <a:grpSpLocks/>
            </p:cNvGrpSpPr>
            <p:nvPr/>
          </p:nvGrpSpPr>
          <p:grpSpPr bwMode="auto">
            <a:xfrm>
              <a:off x="1524" y="1296"/>
              <a:ext cx="2417" cy="1658"/>
              <a:chOff x="1335" y="1089"/>
              <a:chExt cx="2290" cy="1791"/>
            </a:xfrm>
          </p:grpSpPr>
          <p:sp>
            <p:nvSpPr>
              <p:cNvPr id="46113" name="Rectangle 27"/>
              <p:cNvSpPr>
                <a:spLocks noChangeArrowheads="1"/>
              </p:cNvSpPr>
              <p:nvPr/>
            </p:nvSpPr>
            <p:spPr bwMode="auto">
              <a:xfrm>
                <a:off x="1335" y="1089"/>
                <a:ext cx="2290" cy="17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ea typeface="Arial" charset="0"/>
                  <a:cs typeface="Arial" charset="0"/>
                </a:endParaRPr>
              </a:p>
            </p:txBody>
          </p:sp>
          <p:sp>
            <p:nvSpPr>
              <p:cNvPr id="46114" name="Line 28"/>
              <p:cNvSpPr>
                <a:spLocks noChangeShapeType="1"/>
              </p:cNvSpPr>
              <p:nvPr/>
            </p:nvSpPr>
            <p:spPr bwMode="auto">
              <a:xfrm>
                <a:off x="1335" y="1988"/>
                <a:ext cx="22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115" name="Line 29"/>
              <p:cNvSpPr>
                <a:spLocks noChangeShapeType="1"/>
              </p:cNvSpPr>
              <p:nvPr/>
            </p:nvSpPr>
            <p:spPr bwMode="auto">
              <a:xfrm>
                <a:off x="2480" y="1089"/>
                <a:ext cx="0" cy="17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6083" name="Text Box 44"/>
          <p:cNvSpPr txBox="1">
            <a:spLocks noChangeArrowheads="1"/>
          </p:cNvSpPr>
          <p:nvPr/>
        </p:nvSpPr>
        <p:spPr bwMode="auto">
          <a:xfrm>
            <a:off x="3136900" y="2206625"/>
            <a:ext cx="25161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ea typeface="Arial" charset="0"/>
                <a:cs typeface="Arial" charset="0"/>
              </a:rPr>
              <a:t>Confess</a:t>
            </a:r>
          </a:p>
        </p:txBody>
      </p:sp>
      <p:sp>
        <p:nvSpPr>
          <p:cNvPr id="46084" name="Text Box 45"/>
          <p:cNvSpPr txBox="1">
            <a:spLocks noChangeArrowheads="1"/>
          </p:cNvSpPr>
          <p:nvPr/>
        </p:nvSpPr>
        <p:spPr bwMode="auto">
          <a:xfrm>
            <a:off x="6067425" y="2214563"/>
            <a:ext cx="2549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ea typeface="Arial" charset="0"/>
                <a:cs typeface="Arial" charset="0"/>
              </a:rPr>
              <a:t>Remain silent</a:t>
            </a:r>
          </a:p>
        </p:txBody>
      </p:sp>
      <p:sp>
        <p:nvSpPr>
          <p:cNvPr id="46085" name="Text Box 46"/>
          <p:cNvSpPr txBox="1">
            <a:spLocks noChangeArrowheads="1"/>
          </p:cNvSpPr>
          <p:nvPr/>
        </p:nvSpPr>
        <p:spPr bwMode="auto">
          <a:xfrm>
            <a:off x="1468438" y="3351213"/>
            <a:ext cx="1271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i="1">
                <a:ea typeface="Arial" charset="0"/>
                <a:cs typeface="Arial" charset="0"/>
              </a:rPr>
              <a:t>Confess</a:t>
            </a:r>
          </a:p>
        </p:txBody>
      </p:sp>
      <p:sp>
        <p:nvSpPr>
          <p:cNvPr id="46086" name="Text Box 47"/>
          <p:cNvSpPr txBox="1">
            <a:spLocks noChangeArrowheads="1"/>
          </p:cNvSpPr>
          <p:nvPr/>
        </p:nvSpPr>
        <p:spPr bwMode="auto">
          <a:xfrm>
            <a:off x="1584325" y="4954588"/>
            <a:ext cx="11493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i="1">
                <a:ea typeface="Arial" charset="0"/>
                <a:cs typeface="Arial" charset="0"/>
              </a:rPr>
              <a:t>Remain </a:t>
            </a:r>
            <a:br>
              <a:rPr lang="en-US" sz="2400" i="1">
                <a:ea typeface="Arial" charset="0"/>
                <a:cs typeface="Arial" charset="0"/>
              </a:rPr>
            </a:br>
            <a:r>
              <a:rPr lang="en-US" sz="2400" i="1">
                <a:ea typeface="Arial" charset="0"/>
                <a:cs typeface="Arial" charset="0"/>
              </a:rPr>
              <a:t>silent</a:t>
            </a:r>
          </a:p>
        </p:txBody>
      </p:sp>
      <p:sp>
        <p:nvSpPr>
          <p:cNvPr id="46087" name="Text Box 48"/>
          <p:cNvSpPr txBox="1">
            <a:spLocks noChangeArrowheads="1"/>
          </p:cNvSpPr>
          <p:nvPr/>
        </p:nvSpPr>
        <p:spPr bwMode="auto">
          <a:xfrm>
            <a:off x="3962400" y="1511300"/>
            <a:ext cx="3382963" cy="553998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91440" bIns="91440">
            <a:prstTxWarp prst="textNoShape">
              <a:avLst/>
            </a:prstTxWarp>
            <a:spAutoFit/>
          </a:bodyPr>
          <a:lstStyle/>
          <a:p>
            <a:r>
              <a:rPr lang="en-US" sz="2400" b="1" dirty="0" err="1" smtClean="0">
                <a:ea typeface="Arial" charset="0"/>
                <a:cs typeface="Arial" charset="0"/>
              </a:rPr>
              <a:t>Shahriyar’s</a:t>
            </a:r>
            <a:r>
              <a:rPr lang="en-US" sz="2400" b="1" dirty="0" smtClean="0">
                <a:ea typeface="Arial" charset="0"/>
                <a:cs typeface="Arial" charset="0"/>
              </a:rPr>
              <a:t> decision</a:t>
            </a:r>
            <a:endParaRPr lang="en-US" sz="2400" dirty="0" smtClean="0">
              <a:solidFill>
                <a:srgbClr val="000000"/>
              </a:solidFill>
              <a:latin typeface="Frutiger LT Std"/>
            </a:endParaRPr>
          </a:p>
        </p:txBody>
      </p:sp>
      <p:sp>
        <p:nvSpPr>
          <p:cNvPr id="46088" name="Text Box 49"/>
          <p:cNvSpPr txBox="1">
            <a:spLocks noChangeArrowheads="1"/>
          </p:cNvSpPr>
          <p:nvPr/>
        </p:nvSpPr>
        <p:spPr bwMode="auto">
          <a:xfrm>
            <a:off x="152400" y="3910013"/>
            <a:ext cx="2144713" cy="9239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tIns="91440" bIns="9144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 smtClean="0">
                <a:ea typeface="Arial" charset="0"/>
                <a:cs typeface="Arial" charset="0"/>
              </a:rPr>
              <a:t>Shahzaman’s</a:t>
            </a:r>
            <a:r>
              <a:rPr lang="en-US" sz="2400" b="1" dirty="0" smtClean="0">
                <a:ea typeface="Arial" charset="0"/>
                <a:cs typeface="Arial" charset="0"/>
              </a:rPr>
              <a:t> </a:t>
            </a:r>
            <a:r>
              <a:rPr lang="en-US" sz="2400" b="1" dirty="0">
                <a:ea typeface="Arial" charset="0"/>
                <a:cs typeface="Arial" charset="0"/>
              </a:rPr>
              <a:t/>
            </a:r>
            <a:br>
              <a:rPr lang="en-US" sz="2400" b="1" dirty="0">
                <a:ea typeface="Arial" charset="0"/>
                <a:cs typeface="Arial" charset="0"/>
              </a:rPr>
            </a:br>
            <a:r>
              <a:rPr lang="en-US" sz="2400" b="1" dirty="0">
                <a:ea typeface="Arial" charset="0"/>
                <a:cs typeface="Arial" charset="0"/>
              </a:rPr>
              <a:t>decision</a:t>
            </a:r>
          </a:p>
        </p:txBody>
      </p:sp>
      <p:sp>
        <p:nvSpPr>
          <p:cNvPr id="167986" name="Text Box 50"/>
          <p:cNvSpPr txBox="1">
            <a:spLocks noChangeArrowheads="1"/>
          </p:cNvSpPr>
          <p:nvPr/>
        </p:nvSpPr>
        <p:spPr bwMode="auto">
          <a:xfrm>
            <a:off x="3733800" y="2693988"/>
            <a:ext cx="211772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Shahriyar</a:t>
            </a:r>
            <a:r>
              <a:rPr lang="en-US" sz="2300" dirty="0" smtClean="0">
                <a:solidFill>
                  <a:srgbClr val="FF0000"/>
                </a:solidFill>
                <a:ea typeface="Arial" charset="0"/>
                <a:cs typeface="Arial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  <a:t>gets </a:t>
            </a:r>
            <a:b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</a:br>
            <a: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  <a:t>8 years</a:t>
            </a:r>
          </a:p>
        </p:txBody>
      </p:sp>
      <p:sp>
        <p:nvSpPr>
          <p:cNvPr id="167987" name="Text Box 51"/>
          <p:cNvSpPr txBox="1">
            <a:spLocks noChangeArrowheads="1"/>
          </p:cNvSpPr>
          <p:nvPr/>
        </p:nvSpPr>
        <p:spPr bwMode="auto">
          <a:xfrm>
            <a:off x="2879725" y="3622675"/>
            <a:ext cx="1906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Shahzaman</a:t>
            </a:r>
            <a:r>
              <a:rPr lang="en-US" sz="2300" dirty="0" smtClean="0">
                <a:solidFill>
                  <a:srgbClr val="FF0000"/>
                </a:solidFill>
                <a:ea typeface="Arial" charset="0"/>
                <a:cs typeface="Arial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  <a:t/>
            </a:r>
            <a:b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</a:br>
            <a: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  <a:t>gets 8 years</a:t>
            </a:r>
          </a:p>
        </p:txBody>
      </p:sp>
      <p:sp>
        <p:nvSpPr>
          <p:cNvPr id="167988" name="Text Box 52"/>
          <p:cNvSpPr txBox="1">
            <a:spLocks noChangeArrowheads="1"/>
          </p:cNvSpPr>
          <p:nvPr/>
        </p:nvSpPr>
        <p:spPr bwMode="auto">
          <a:xfrm>
            <a:off x="6705600" y="2693988"/>
            <a:ext cx="209232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Shahriyar</a:t>
            </a:r>
            <a:r>
              <a:rPr lang="en-US" sz="2300" dirty="0" smtClean="0">
                <a:solidFill>
                  <a:srgbClr val="FF0000"/>
                </a:solidFill>
                <a:ea typeface="Arial" charset="0"/>
                <a:cs typeface="Arial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  <a:t>gets </a:t>
            </a:r>
            <a:b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</a:br>
            <a: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  <a:t>20 years</a:t>
            </a:r>
          </a:p>
        </p:txBody>
      </p:sp>
      <p:sp>
        <p:nvSpPr>
          <p:cNvPr id="167989" name="Text Box 53"/>
          <p:cNvSpPr txBox="1">
            <a:spLocks noChangeArrowheads="1"/>
          </p:cNvSpPr>
          <p:nvPr/>
        </p:nvSpPr>
        <p:spPr bwMode="auto">
          <a:xfrm>
            <a:off x="6629401" y="4441825"/>
            <a:ext cx="214788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Shahriyar</a:t>
            </a:r>
            <a:r>
              <a:rPr lang="en-US" sz="2300" dirty="0" smtClean="0">
                <a:solidFill>
                  <a:srgbClr val="FF0000"/>
                </a:solidFill>
                <a:ea typeface="Arial" charset="0"/>
                <a:cs typeface="Arial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  <a:t>gets </a:t>
            </a:r>
            <a:b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</a:br>
            <a: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  <a:t>1 year</a:t>
            </a:r>
          </a:p>
        </p:txBody>
      </p:sp>
      <p:sp>
        <p:nvSpPr>
          <p:cNvPr id="167990" name="Text Box 54"/>
          <p:cNvSpPr txBox="1">
            <a:spLocks noChangeArrowheads="1"/>
          </p:cNvSpPr>
          <p:nvPr/>
        </p:nvSpPr>
        <p:spPr bwMode="auto">
          <a:xfrm>
            <a:off x="4019550" y="4440238"/>
            <a:ext cx="180657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Shahriyar</a:t>
            </a:r>
            <a:r>
              <a:rPr lang="en-US" sz="2300" dirty="0" smtClean="0">
                <a:solidFill>
                  <a:srgbClr val="FF0000"/>
                </a:solidFill>
                <a:ea typeface="Arial" charset="0"/>
                <a:cs typeface="Arial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  <a:t>goes free</a:t>
            </a:r>
          </a:p>
        </p:txBody>
      </p:sp>
      <p:sp>
        <p:nvSpPr>
          <p:cNvPr id="167991" name="Text Box 55"/>
          <p:cNvSpPr txBox="1">
            <a:spLocks noChangeArrowheads="1"/>
          </p:cNvSpPr>
          <p:nvPr/>
        </p:nvSpPr>
        <p:spPr bwMode="auto">
          <a:xfrm>
            <a:off x="5848350" y="3625850"/>
            <a:ext cx="1906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Shahzaman</a:t>
            </a:r>
            <a:r>
              <a:rPr lang="en-US" sz="2300" dirty="0" smtClean="0">
                <a:solidFill>
                  <a:srgbClr val="FF0000"/>
                </a:solidFill>
                <a:ea typeface="Arial" charset="0"/>
                <a:cs typeface="Arial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  <a:t/>
            </a:r>
            <a:b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</a:br>
            <a: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  <a:t>goes free</a:t>
            </a:r>
          </a:p>
        </p:txBody>
      </p:sp>
      <p:sp>
        <p:nvSpPr>
          <p:cNvPr id="167992" name="Text Box 56"/>
          <p:cNvSpPr txBox="1">
            <a:spLocks noChangeArrowheads="1"/>
          </p:cNvSpPr>
          <p:nvPr/>
        </p:nvSpPr>
        <p:spPr bwMode="auto">
          <a:xfrm>
            <a:off x="5848350" y="5351463"/>
            <a:ext cx="1906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Shahzaman</a:t>
            </a:r>
            <a:r>
              <a:rPr lang="en-US" sz="2300" dirty="0" smtClean="0">
                <a:solidFill>
                  <a:srgbClr val="FF0000"/>
                </a:solidFill>
                <a:ea typeface="Arial" charset="0"/>
                <a:cs typeface="Arial" charset="0"/>
              </a:rPr>
              <a:t/>
            </a:r>
            <a:br>
              <a:rPr lang="en-US" sz="2300" dirty="0" smtClean="0">
                <a:solidFill>
                  <a:srgbClr val="FF0000"/>
                </a:solidFill>
                <a:ea typeface="Arial" charset="0"/>
                <a:cs typeface="Arial" charset="0"/>
              </a:rPr>
            </a:br>
            <a: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  <a:t>gets 1 year</a:t>
            </a:r>
          </a:p>
        </p:txBody>
      </p:sp>
      <p:sp>
        <p:nvSpPr>
          <p:cNvPr id="167993" name="Text Box 57"/>
          <p:cNvSpPr txBox="1">
            <a:spLocks noChangeArrowheads="1"/>
          </p:cNvSpPr>
          <p:nvPr/>
        </p:nvSpPr>
        <p:spPr bwMode="auto">
          <a:xfrm>
            <a:off x="2889250" y="5359400"/>
            <a:ext cx="20955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 dirty="0" err="1" smtClean="0">
                <a:solidFill>
                  <a:srgbClr val="FF0000"/>
                </a:solidFill>
                <a:ea typeface="Arial" charset="0"/>
                <a:cs typeface="Arial" charset="0"/>
              </a:rPr>
              <a:t>Shahzaman</a:t>
            </a:r>
            <a:r>
              <a:rPr lang="en-US" sz="2300" dirty="0" smtClean="0">
                <a:solidFill>
                  <a:srgbClr val="FF0000"/>
                </a:solidFill>
                <a:ea typeface="Arial" charset="0"/>
                <a:cs typeface="Arial" charset="0"/>
              </a:rPr>
              <a:t> </a:t>
            </a:r>
            <a: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  <a:t/>
            </a:r>
            <a:b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</a:br>
            <a:r>
              <a:rPr lang="en-US" sz="2300" dirty="0">
                <a:solidFill>
                  <a:srgbClr val="FF0000"/>
                </a:solidFill>
                <a:ea typeface="Arial" charset="0"/>
                <a:cs typeface="Arial" charset="0"/>
              </a:rPr>
              <a:t>gets 20 years</a:t>
            </a:r>
          </a:p>
        </p:txBody>
      </p:sp>
      <p:sp>
        <p:nvSpPr>
          <p:cNvPr id="167994" name="Text Box 58"/>
          <p:cNvSpPr txBox="1">
            <a:spLocks noChangeArrowheads="1"/>
          </p:cNvSpPr>
          <p:nvPr/>
        </p:nvSpPr>
        <p:spPr bwMode="auto">
          <a:xfrm>
            <a:off x="295275" y="836613"/>
            <a:ext cx="8266113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Confessing is the dominant strategy for both players.</a:t>
            </a:r>
          </a:p>
        </p:txBody>
      </p:sp>
      <p:sp>
        <p:nvSpPr>
          <p:cNvPr id="167995" name="Text Box 59"/>
          <p:cNvSpPr txBox="1">
            <a:spLocks noChangeArrowheads="1"/>
          </p:cNvSpPr>
          <p:nvPr/>
        </p:nvSpPr>
        <p:spPr bwMode="auto">
          <a:xfrm>
            <a:off x="314325" y="1300163"/>
            <a:ext cx="3567113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Nash equilibrium:  </a:t>
            </a:r>
            <a:b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</a:b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both confess</a:t>
            </a:r>
          </a:p>
        </p:txBody>
      </p:sp>
      <p:sp>
        <p:nvSpPr>
          <p:cNvPr id="167996" name="Line 60"/>
          <p:cNvSpPr>
            <a:spLocks noChangeShapeType="1"/>
          </p:cNvSpPr>
          <p:nvPr/>
        </p:nvSpPr>
        <p:spPr bwMode="auto">
          <a:xfrm>
            <a:off x="844550" y="3532188"/>
            <a:ext cx="639763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97" name="Line 61"/>
          <p:cNvSpPr>
            <a:spLocks noChangeShapeType="1"/>
          </p:cNvSpPr>
          <p:nvPr/>
        </p:nvSpPr>
        <p:spPr bwMode="auto">
          <a:xfrm>
            <a:off x="904875" y="5354638"/>
            <a:ext cx="639763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98" name="Line 62"/>
          <p:cNvSpPr>
            <a:spLocks noChangeShapeType="1"/>
          </p:cNvSpPr>
          <p:nvPr/>
        </p:nvSpPr>
        <p:spPr bwMode="auto">
          <a:xfrm>
            <a:off x="3087688" y="2403475"/>
            <a:ext cx="639762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999" name="Line 63"/>
          <p:cNvSpPr>
            <a:spLocks noChangeShapeType="1"/>
          </p:cNvSpPr>
          <p:nvPr/>
        </p:nvSpPr>
        <p:spPr bwMode="auto">
          <a:xfrm>
            <a:off x="5719763" y="2384425"/>
            <a:ext cx="639762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lg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10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79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79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7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7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79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7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79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7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7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7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7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7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9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86" grpId="0"/>
      <p:bldP spid="167987" grpId="0"/>
      <p:bldP spid="167988" grpId="0"/>
      <p:bldP spid="167989" grpId="0"/>
      <p:bldP spid="167990" grpId="0"/>
      <p:bldP spid="167991" grpId="0"/>
      <p:bldP spid="167992" grpId="0"/>
      <p:bldP spid="167993" grpId="0"/>
      <p:bldP spid="167994" grpId="0"/>
      <p:bldP spid="167995" grpId="0"/>
      <p:bldP spid="167996" grpId="0" animBg="1"/>
      <p:bldP spid="167996" grpId="1" animBg="1"/>
      <p:bldP spid="167997" grpId="0" animBg="1"/>
      <p:bldP spid="167997" grpId="1" animBg="1"/>
      <p:bldP spid="167998" grpId="0" animBg="1"/>
      <p:bldP spid="167998" grpId="1" animBg="1"/>
      <p:bldP spid="167999" grpId="0" animBg="1"/>
      <p:bldP spid="16799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Prisoners’ Dilemma Example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Outcome:  </a:t>
            </a:r>
            <a:r>
              <a:rPr lang="en-US" dirty="0" err="1" smtClean="0">
                <a:latin typeface="Arial" charset="0"/>
                <a:cs typeface="ＭＳ Ｐゴシック" charset="-128"/>
              </a:rPr>
              <a:t>Shahriyar</a:t>
            </a:r>
            <a:r>
              <a:rPr lang="en-US" dirty="0" smtClean="0">
                <a:latin typeface="Arial" charset="0"/>
                <a:cs typeface="ＭＳ Ｐゴシック" charset="-128"/>
              </a:rPr>
              <a:t> and </a:t>
            </a:r>
            <a:r>
              <a:rPr lang="en-US" dirty="0" err="1" smtClean="0">
                <a:solidFill>
                  <a:srgbClr val="000000"/>
                </a:solidFill>
                <a:ea typeface="Arial" charset="0"/>
                <a:cs typeface="Arial" charset="0"/>
              </a:rPr>
              <a:t>Shahzaman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ＭＳ Ｐゴシック" charset="-128"/>
              </a:rPr>
              <a:t> both confess, </a:t>
            </a:r>
            <a:br>
              <a:rPr lang="en-US" dirty="0" smtClean="0">
                <a:solidFill>
                  <a:srgbClr val="000000"/>
                </a:solidFill>
                <a:latin typeface="Arial" charset="0"/>
                <a:cs typeface="ＭＳ Ｐゴシック" charset="-128"/>
              </a:rPr>
            </a:br>
            <a:r>
              <a:rPr lang="en-US" dirty="0" smtClean="0">
                <a:solidFill>
                  <a:srgbClr val="000000"/>
                </a:solidFill>
                <a:latin typeface="Arial" charset="0"/>
                <a:cs typeface="ＭＳ Ｐゴシック" charset="-128"/>
              </a:rPr>
              <a:t>each gets 8 years in prison.  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ＭＳ Ｐゴシック" charset="-128"/>
              </a:rPr>
              <a:t>Both would have been better off if both remained silent.</a:t>
            </a:r>
          </a:p>
          <a:p>
            <a:pPr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ＭＳ Ｐゴシック" charset="-128"/>
              </a:rPr>
              <a:t>But even if </a:t>
            </a:r>
            <a:r>
              <a:rPr lang="en-US" dirty="0" err="1" smtClean="0">
                <a:solidFill>
                  <a:srgbClr val="000000"/>
                </a:solidFill>
                <a:latin typeface="Arial" charset="0"/>
                <a:cs typeface="ＭＳ Ｐゴシック" charset="-128"/>
              </a:rPr>
              <a:t>Shahriyar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ＭＳ Ｐゴシック" charset="-128"/>
              </a:rPr>
              <a:t> and </a:t>
            </a:r>
            <a:r>
              <a:rPr lang="en-US" dirty="0" err="1" smtClean="0">
                <a:solidFill>
                  <a:srgbClr val="000000"/>
                </a:solidFill>
                <a:ea typeface="Arial" charset="0"/>
                <a:cs typeface="Arial" charset="0"/>
              </a:rPr>
              <a:t>Shahzaman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ＭＳ Ｐゴシック" charset="-128"/>
              </a:rPr>
              <a:t> had agreed before being caught to remain silent</a:t>
            </a:r>
            <a:r>
              <a:rPr lang="en-US" dirty="0" smtClean="0">
                <a:latin typeface="Arial" charset="0"/>
                <a:cs typeface="ＭＳ Ｐゴシック" charset="-128"/>
              </a:rPr>
              <a:t>, the logic of self-interest takes over and leads them to confess.</a:t>
            </a:r>
          </a:p>
          <a:p>
            <a:pPr>
              <a:buFont typeface="Wingdings" charset="2"/>
              <a:buChar char="§"/>
            </a:pPr>
            <a:endParaRPr lang="en-US" dirty="0" smtClean="0">
              <a:latin typeface="Arial" charset="0"/>
              <a:cs typeface="ＭＳ Ｐゴシック" charset="-128"/>
            </a:endParaRPr>
          </a:p>
          <a:p>
            <a:pPr>
              <a:buFont typeface="Wingdings" charset="2"/>
              <a:buChar char="§"/>
            </a:pPr>
            <a:endParaRPr lang="en-US" dirty="0" smtClean="0">
              <a:latin typeface="Arial" charset="0"/>
              <a:cs typeface="ＭＳ Ｐゴシック" charset="-128"/>
            </a:endParaRPr>
          </a:p>
        </p:txBody>
      </p:sp>
      <p:sp>
        <p:nvSpPr>
          <p:cNvPr id="4813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 bldLvl="4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Oligopolies as a Prisoners’ Dilemma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When oligopolies form a cartel in hopes </a:t>
            </a:r>
            <a:br>
              <a:rPr lang="en-US" sz="2700" smtClean="0">
                <a:latin typeface="Arial" charset="0"/>
                <a:cs typeface="ＭＳ Ｐゴシック" charset="-128"/>
              </a:rPr>
            </a:br>
            <a:r>
              <a:rPr lang="en-US" sz="2700" smtClean="0">
                <a:latin typeface="Arial" charset="0"/>
                <a:cs typeface="ＭＳ Ｐゴシック" charset="-128"/>
              </a:rPr>
              <a:t>of reaching the monopoly outcome, </a:t>
            </a:r>
            <a:br>
              <a:rPr lang="en-US" sz="2700" smtClean="0">
                <a:latin typeface="Arial" charset="0"/>
                <a:cs typeface="ＭＳ Ｐゴシック" charset="-128"/>
              </a:rPr>
            </a:br>
            <a:r>
              <a:rPr lang="en-US" sz="2700" smtClean="0">
                <a:latin typeface="Arial" charset="0"/>
                <a:cs typeface="ＭＳ Ｐゴシック" charset="-128"/>
              </a:rPr>
              <a:t>they become players in a prisoners’ dilemma. </a:t>
            </a:r>
          </a:p>
          <a:p>
            <a:pPr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Our earlier example:</a:t>
            </a:r>
          </a:p>
          <a:p>
            <a:pPr lvl="1"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Bravo and Mobily are duopolists in Smalltown.</a:t>
            </a:r>
          </a:p>
          <a:p>
            <a:pPr lvl="1"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The cartel outcome maximizes profits: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Each firm agrees to serve </a:t>
            </a:r>
            <a:r>
              <a:rPr lang="en-US" b="1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 = 30 customers.  </a:t>
            </a:r>
          </a:p>
          <a:p>
            <a:pPr>
              <a:buFont typeface="Wingdings" charset="2"/>
              <a:buChar char="§"/>
            </a:pPr>
            <a:r>
              <a:rPr lang="en-US" sz="2700" smtClean="0">
                <a:latin typeface="Arial" charset="0"/>
                <a:cs typeface="ＭＳ Ｐゴシック" charset="-128"/>
              </a:rPr>
              <a:t>Here is the “payoff matrix” for this example…</a:t>
            </a:r>
          </a:p>
        </p:txBody>
      </p:sp>
      <p:sp>
        <p:nvSpPr>
          <p:cNvPr id="5017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 bldLvl="4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1288"/>
            <a:ext cx="9144000" cy="649287"/>
          </a:xfrm>
        </p:spPr>
        <p:txBody>
          <a:bodyPr/>
          <a:lstStyle/>
          <a:p>
            <a:pPr algn="ctr"/>
            <a:r>
              <a:rPr lang="en-US" sz="3000" smtClean="0">
                <a:latin typeface="Tahoma" charset="0"/>
                <a:ea typeface="Tahoma" charset="0"/>
                <a:cs typeface="Tahoma" charset="0"/>
              </a:rPr>
              <a:t>Bravo &amp; Mobily in the Prisoners’ Dilemma</a:t>
            </a:r>
          </a:p>
        </p:txBody>
      </p:sp>
      <p:grpSp>
        <p:nvGrpSpPr>
          <p:cNvPr id="52226" name="Group 3"/>
          <p:cNvGrpSpPr>
            <a:grpSpLocks/>
          </p:cNvGrpSpPr>
          <p:nvPr/>
        </p:nvGrpSpPr>
        <p:grpSpPr bwMode="auto">
          <a:xfrm>
            <a:off x="2336800" y="2660650"/>
            <a:ext cx="6497638" cy="3536950"/>
            <a:chOff x="1522" y="1296"/>
            <a:chExt cx="2421" cy="1658"/>
          </a:xfrm>
        </p:grpSpPr>
        <p:sp>
          <p:nvSpPr>
            <p:cNvPr id="52243" name="AutoShape 4"/>
            <p:cNvSpPr>
              <a:spLocks noChangeArrowheads="1"/>
            </p:cNvSpPr>
            <p:nvPr/>
          </p:nvSpPr>
          <p:spPr bwMode="auto">
            <a:xfrm>
              <a:off x="1527" y="1298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2244" name="AutoShape 5"/>
            <p:cNvSpPr>
              <a:spLocks noChangeArrowheads="1"/>
            </p:cNvSpPr>
            <p:nvPr/>
          </p:nvSpPr>
          <p:spPr bwMode="auto">
            <a:xfrm>
              <a:off x="2737" y="1298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2245" name="AutoShape 6"/>
            <p:cNvSpPr>
              <a:spLocks noChangeArrowheads="1"/>
            </p:cNvSpPr>
            <p:nvPr/>
          </p:nvSpPr>
          <p:spPr bwMode="auto">
            <a:xfrm>
              <a:off x="2735" y="2125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2246" name="AutoShape 7"/>
            <p:cNvSpPr>
              <a:spLocks noChangeArrowheads="1"/>
            </p:cNvSpPr>
            <p:nvPr/>
          </p:nvSpPr>
          <p:spPr bwMode="auto">
            <a:xfrm>
              <a:off x="1527" y="2126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2247" name="AutoShape 8"/>
            <p:cNvSpPr>
              <a:spLocks noChangeArrowheads="1"/>
            </p:cNvSpPr>
            <p:nvPr/>
          </p:nvSpPr>
          <p:spPr bwMode="auto">
            <a:xfrm rot="10800000">
              <a:off x="1522" y="1298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2248" name="AutoShape 9"/>
            <p:cNvSpPr>
              <a:spLocks noChangeArrowheads="1"/>
            </p:cNvSpPr>
            <p:nvPr/>
          </p:nvSpPr>
          <p:spPr bwMode="auto">
            <a:xfrm rot="10800000">
              <a:off x="2732" y="1298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2249" name="AutoShape 10"/>
            <p:cNvSpPr>
              <a:spLocks noChangeArrowheads="1"/>
            </p:cNvSpPr>
            <p:nvPr/>
          </p:nvSpPr>
          <p:spPr bwMode="auto">
            <a:xfrm rot="10800000">
              <a:off x="2730" y="2125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2250" name="AutoShape 11"/>
            <p:cNvSpPr>
              <a:spLocks noChangeArrowheads="1"/>
            </p:cNvSpPr>
            <p:nvPr/>
          </p:nvSpPr>
          <p:spPr bwMode="auto">
            <a:xfrm rot="10800000">
              <a:off x="1522" y="2126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grpSp>
          <p:nvGrpSpPr>
            <p:cNvPr id="52251" name="Group 12"/>
            <p:cNvGrpSpPr>
              <a:grpSpLocks/>
            </p:cNvGrpSpPr>
            <p:nvPr/>
          </p:nvGrpSpPr>
          <p:grpSpPr bwMode="auto">
            <a:xfrm>
              <a:off x="1524" y="1296"/>
              <a:ext cx="2417" cy="1658"/>
              <a:chOff x="1335" y="1089"/>
              <a:chExt cx="2290" cy="1791"/>
            </a:xfrm>
          </p:grpSpPr>
          <p:sp>
            <p:nvSpPr>
              <p:cNvPr id="52252" name="Rectangle 13"/>
              <p:cNvSpPr>
                <a:spLocks noChangeArrowheads="1"/>
              </p:cNvSpPr>
              <p:nvPr/>
            </p:nvSpPr>
            <p:spPr bwMode="auto">
              <a:xfrm>
                <a:off x="1335" y="1089"/>
                <a:ext cx="2290" cy="17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ea typeface="Arial" charset="0"/>
                  <a:cs typeface="Arial" charset="0"/>
                </a:endParaRPr>
              </a:p>
            </p:txBody>
          </p:sp>
          <p:sp>
            <p:nvSpPr>
              <p:cNvPr id="52253" name="Line 14"/>
              <p:cNvSpPr>
                <a:spLocks noChangeShapeType="1"/>
              </p:cNvSpPr>
              <p:nvPr/>
            </p:nvSpPr>
            <p:spPr bwMode="auto">
              <a:xfrm>
                <a:off x="1335" y="1988"/>
                <a:ext cx="22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254" name="Line 15"/>
              <p:cNvSpPr>
                <a:spLocks noChangeShapeType="1"/>
              </p:cNvSpPr>
              <p:nvPr/>
            </p:nvSpPr>
            <p:spPr bwMode="auto">
              <a:xfrm>
                <a:off x="2480" y="1089"/>
                <a:ext cx="0" cy="17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227" name="Text Box 16"/>
          <p:cNvSpPr txBox="1">
            <a:spLocks noChangeArrowheads="1"/>
          </p:cNvSpPr>
          <p:nvPr/>
        </p:nvSpPr>
        <p:spPr bwMode="auto">
          <a:xfrm>
            <a:off x="2747963" y="2206625"/>
            <a:ext cx="251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ea typeface="Arial" charset="0"/>
                <a:cs typeface="Arial" charset="0"/>
              </a:rPr>
              <a:t>Q</a:t>
            </a:r>
            <a:r>
              <a:rPr lang="en-US" sz="2400">
                <a:ea typeface="Arial" charset="0"/>
                <a:cs typeface="Arial" charset="0"/>
              </a:rPr>
              <a:t> = 30</a:t>
            </a:r>
          </a:p>
        </p:txBody>
      </p:sp>
      <p:sp>
        <p:nvSpPr>
          <p:cNvPr id="52228" name="Text Box 17"/>
          <p:cNvSpPr txBox="1">
            <a:spLocks noChangeArrowheads="1"/>
          </p:cNvSpPr>
          <p:nvPr/>
        </p:nvSpPr>
        <p:spPr bwMode="auto">
          <a:xfrm>
            <a:off x="5978525" y="2214563"/>
            <a:ext cx="2549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ea typeface="Arial" charset="0"/>
                <a:cs typeface="Arial" charset="0"/>
              </a:rPr>
              <a:t>Q</a:t>
            </a:r>
            <a:r>
              <a:rPr lang="en-US" sz="2400">
                <a:ea typeface="Arial" charset="0"/>
                <a:cs typeface="Arial" charset="0"/>
              </a:rPr>
              <a:t> = 40</a:t>
            </a:r>
          </a:p>
        </p:txBody>
      </p:sp>
      <p:sp>
        <p:nvSpPr>
          <p:cNvPr id="52229" name="Text Box 18"/>
          <p:cNvSpPr txBox="1">
            <a:spLocks noChangeArrowheads="1"/>
          </p:cNvSpPr>
          <p:nvPr/>
        </p:nvSpPr>
        <p:spPr bwMode="auto">
          <a:xfrm>
            <a:off x="1163638" y="3351213"/>
            <a:ext cx="10652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 i="1">
                <a:ea typeface="Arial" charset="0"/>
                <a:cs typeface="Arial" charset="0"/>
              </a:rPr>
              <a:t>Q</a:t>
            </a:r>
            <a:r>
              <a:rPr lang="en-US" sz="2400">
                <a:ea typeface="Arial" charset="0"/>
                <a:cs typeface="Arial" charset="0"/>
              </a:rPr>
              <a:t> = 30</a:t>
            </a:r>
          </a:p>
        </p:txBody>
      </p:sp>
      <p:sp>
        <p:nvSpPr>
          <p:cNvPr id="52230" name="Text Box 19"/>
          <p:cNvSpPr txBox="1">
            <a:spLocks noChangeArrowheads="1"/>
          </p:cNvSpPr>
          <p:nvPr/>
        </p:nvSpPr>
        <p:spPr bwMode="auto">
          <a:xfrm>
            <a:off x="1209675" y="5076825"/>
            <a:ext cx="10128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 i="1">
                <a:ea typeface="Arial" charset="0"/>
                <a:cs typeface="Arial" charset="0"/>
              </a:rPr>
              <a:t>Q</a:t>
            </a:r>
            <a:r>
              <a:rPr lang="en-US" sz="2400">
                <a:ea typeface="Arial" charset="0"/>
                <a:cs typeface="Arial" charset="0"/>
              </a:rPr>
              <a:t> = 40</a:t>
            </a:r>
          </a:p>
        </p:txBody>
      </p:sp>
      <p:sp>
        <p:nvSpPr>
          <p:cNvPr id="52231" name="Text Box 20"/>
          <p:cNvSpPr txBox="1">
            <a:spLocks noChangeArrowheads="1"/>
          </p:cNvSpPr>
          <p:nvPr/>
        </p:nvSpPr>
        <p:spPr bwMode="auto">
          <a:xfrm>
            <a:off x="4765675" y="1604963"/>
            <a:ext cx="1597025" cy="558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ea typeface="Arial" charset="0"/>
                <a:cs typeface="Arial" charset="0"/>
              </a:rPr>
              <a:t>Bravo</a:t>
            </a:r>
          </a:p>
        </p:txBody>
      </p:sp>
      <p:sp>
        <p:nvSpPr>
          <p:cNvPr id="52232" name="Text Box 21"/>
          <p:cNvSpPr txBox="1">
            <a:spLocks noChangeArrowheads="1"/>
          </p:cNvSpPr>
          <p:nvPr/>
        </p:nvSpPr>
        <p:spPr bwMode="auto">
          <a:xfrm>
            <a:off x="479425" y="4154488"/>
            <a:ext cx="1368425" cy="558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a typeface="Arial" charset="0"/>
                <a:cs typeface="Arial" charset="0"/>
              </a:rPr>
              <a:t>Mobily</a:t>
            </a:r>
          </a:p>
        </p:txBody>
      </p:sp>
      <p:sp>
        <p:nvSpPr>
          <p:cNvPr id="52233" name="Text Box 22"/>
          <p:cNvSpPr txBox="1">
            <a:spLocks noChangeArrowheads="1"/>
          </p:cNvSpPr>
          <p:nvPr/>
        </p:nvSpPr>
        <p:spPr bwMode="auto">
          <a:xfrm>
            <a:off x="3649663" y="2693988"/>
            <a:ext cx="1957387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ea typeface="Arial" charset="0"/>
                <a:cs typeface="Arial" charset="0"/>
              </a:rPr>
              <a:t>Bravo’s profit = $900</a:t>
            </a:r>
          </a:p>
        </p:txBody>
      </p:sp>
      <p:sp>
        <p:nvSpPr>
          <p:cNvPr id="52234" name="Text Box 23"/>
          <p:cNvSpPr txBox="1">
            <a:spLocks noChangeArrowheads="1"/>
          </p:cNvSpPr>
          <p:nvPr/>
        </p:nvSpPr>
        <p:spPr bwMode="auto">
          <a:xfrm>
            <a:off x="2368550" y="3622675"/>
            <a:ext cx="1906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ea typeface="Arial" charset="0"/>
                <a:cs typeface="Arial" charset="0"/>
              </a:rPr>
              <a:t>Mobily’s profit = $900</a:t>
            </a:r>
          </a:p>
        </p:txBody>
      </p:sp>
      <p:sp>
        <p:nvSpPr>
          <p:cNvPr id="52235" name="Text Box 24"/>
          <p:cNvSpPr txBox="1">
            <a:spLocks noChangeArrowheads="1"/>
          </p:cNvSpPr>
          <p:nvPr/>
        </p:nvSpPr>
        <p:spPr bwMode="auto">
          <a:xfrm>
            <a:off x="6840538" y="2693988"/>
            <a:ext cx="19796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ea typeface="Arial" charset="0"/>
                <a:cs typeface="Arial" charset="0"/>
              </a:rPr>
              <a:t>Bravo’s profit = $1000</a:t>
            </a:r>
          </a:p>
        </p:txBody>
      </p:sp>
      <p:sp>
        <p:nvSpPr>
          <p:cNvPr id="52236" name="Text Box 25"/>
          <p:cNvSpPr txBox="1">
            <a:spLocks noChangeArrowheads="1"/>
          </p:cNvSpPr>
          <p:nvPr/>
        </p:nvSpPr>
        <p:spPr bwMode="auto">
          <a:xfrm>
            <a:off x="6956425" y="4452938"/>
            <a:ext cx="18430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ea typeface="Arial" charset="0"/>
                <a:cs typeface="Arial" charset="0"/>
              </a:rPr>
              <a:t>Bravo’s profit = $800</a:t>
            </a:r>
          </a:p>
        </p:txBody>
      </p:sp>
      <p:sp>
        <p:nvSpPr>
          <p:cNvPr id="52237" name="Text Box 26"/>
          <p:cNvSpPr txBox="1">
            <a:spLocks noChangeArrowheads="1"/>
          </p:cNvSpPr>
          <p:nvPr/>
        </p:nvSpPr>
        <p:spPr bwMode="auto">
          <a:xfrm>
            <a:off x="3444875" y="4440238"/>
            <a:ext cx="213677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ea typeface="Arial" charset="0"/>
                <a:cs typeface="Arial" charset="0"/>
              </a:rPr>
              <a:t>Bravo’s profit = $750</a:t>
            </a:r>
          </a:p>
        </p:txBody>
      </p:sp>
      <p:sp>
        <p:nvSpPr>
          <p:cNvPr id="52238" name="Text Box 27"/>
          <p:cNvSpPr txBox="1">
            <a:spLocks noChangeArrowheads="1"/>
          </p:cNvSpPr>
          <p:nvPr/>
        </p:nvSpPr>
        <p:spPr bwMode="auto">
          <a:xfrm>
            <a:off x="5603875" y="3625850"/>
            <a:ext cx="1906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ea typeface="Arial" charset="0"/>
                <a:cs typeface="Arial" charset="0"/>
              </a:rPr>
              <a:t>Mobily’s profit = $750</a:t>
            </a:r>
          </a:p>
        </p:txBody>
      </p:sp>
      <p:sp>
        <p:nvSpPr>
          <p:cNvPr id="52239" name="Text Box 28"/>
          <p:cNvSpPr txBox="1">
            <a:spLocks noChangeArrowheads="1"/>
          </p:cNvSpPr>
          <p:nvPr/>
        </p:nvSpPr>
        <p:spPr bwMode="auto">
          <a:xfrm>
            <a:off x="5603875" y="5351463"/>
            <a:ext cx="1906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ea typeface="Arial" charset="0"/>
                <a:cs typeface="Arial" charset="0"/>
              </a:rPr>
              <a:t>Mobily’s profit = $800</a:t>
            </a:r>
          </a:p>
        </p:txBody>
      </p:sp>
      <p:sp>
        <p:nvSpPr>
          <p:cNvPr id="52240" name="Text Box 29"/>
          <p:cNvSpPr txBox="1">
            <a:spLocks noChangeArrowheads="1"/>
          </p:cNvSpPr>
          <p:nvPr/>
        </p:nvSpPr>
        <p:spPr bwMode="auto">
          <a:xfrm>
            <a:off x="2378075" y="5359400"/>
            <a:ext cx="20955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ea typeface="Arial" charset="0"/>
                <a:cs typeface="Arial" charset="0"/>
              </a:rPr>
              <a:t>Mobily’s profit = $1000</a:t>
            </a:r>
          </a:p>
        </p:txBody>
      </p:sp>
      <p:sp>
        <p:nvSpPr>
          <p:cNvPr id="198686" name="Text Box 30"/>
          <p:cNvSpPr txBox="1">
            <a:spLocks noChangeArrowheads="1"/>
          </p:cNvSpPr>
          <p:nvPr/>
        </p:nvSpPr>
        <p:spPr bwMode="auto">
          <a:xfrm>
            <a:off x="295275" y="869950"/>
            <a:ext cx="8266113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50000"/>
              </a:spcBef>
            </a:pP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Each firm’s dominant strategy:  renege on agreement, </a:t>
            </a:r>
            <a:b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</a:b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produce </a:t>
            </a:r>
            <a:r>
              <a:rPr lang="en-US" sz="2600" b="1" i="1">
                <a:solidFill>
                  <a:srgbClr val="0000FF"/>
                </a:solidFill>
                <a:ea typeface="Arial" charset="0"/>
                <a:cs typeface="Arial" charset="0"/>
              </a:rPr>
              <a:t>Q</a:t>
            </a:r>
            <a:r>
              <a:rPr lang="en-US" sz="2600">
                <a:solidFill>
                  <a:srgbClr val="0000FF"/>
                </a:solidFill>
                <a:ea typeface="Arial" charset="0"/>
                <a:cs typeface="Arial" charset="0"/>
              </a:rPr>
              <a:t> = 40.</a:t>
            </a:r>
          </a:p>
        </p:txBody>
      </p:sp>
      <p:sp>
        <p:nvSpPr>
          <p:cNvPr id="52242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8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3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The fare wars game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953000"/>
          </a:xfrm>
        </p:spPr>
        <p:txBody>
          <a:bodyPr/>
          <a:lstStyle/>
          <a:p>
            <a:pPr marL="0">
              <a:spcBef>
                <a:spcPts val="1000"/>
              </a:spcBef>
              <a:buClr>
                <a:srgbClr val="CC0000"/>
              </a:buClr>
              <a:buFont typeface="Wingdings" charset="2"/>
              <a:buNone/>
            </a:pPr>
            <a:r>
              <a:rPr lang="en-US" sz="2600" dirty="0" smtClean="0">
                <a:latin typeface="Arial" charset="0"/>
                <a:cs typeface="ＭＳ Ｐゴシック" charset="-128"/>
              </a:rPr>
              <a:t>The players:  Royal Jordanian and Royal Wings airlines.</a:t>
            </a:r>
          </a:p>
          <a:p>
            <a:pPr>
              <a:spcBef>
                <a:spcPts val="1000"/>
              </a:spcBef>
              <a:buClr>
                <a:srgbClr val="CC0000"/>
              </a:buClr>
              <a:buFont typeface="Wingdings" charset="2"/>
              <a:buNone/>
            </a:pPr>
            <a:r>
              <a:rPr lang="en-US" sz="2600" dirty="0" smtClean="0">
                <a:latin typeface="Arial" charset="0"/>
                <a:cs typeface="ＭＳ Ｐゴシック" charset="-128"/>
              </a:rPr>
              <a:t>The choice:  Cut fares by 50% or leave fares alone.</a:t>
            </a:r>
          </a:p>
          <a:p>
            <a:pPr>
              <a:spcBef>
                <a:spcPts val="600"/>
              </a:spcBef>
              <a:buClr>
                <a:srgbClr val="CC0000"/>
              </a:buClr>
              <a:buFont typeface="Wingdings" charset="2"/>
              <a:buChar char="§"/>
            </a:pPr>
            <a:r>
              <a:rPr lang="en-US" sz="2600" dirty="0" smtClean="0">
                <a:latin typeface="Arial" charset="0"/>
                <a:cs typeface="ＭＳ Ｐゴシック" charset="-128"/>
              </a:rPr>
              <a:t>If both airlines cut fares, each airline’s profit = $400 million.</a:t>
            </a:r>
          </a:p>
          <a:p>
            <a:pPr>
              <a:spcBef>
                <a:spcPts val="600"/>
              </a:spcBef>
              <a:buClr>
                <a:srgbClr val="CC0000"/>
              </a:buClr>
              <a:buFont typeface="Wingdings" charset="2"/>
              <a:buChar char="§"/>
            </a:pPr>
            <a:r>
              <a:rPr lang="en-US" sz="2600" dirty="0" smtClean="0">
                <a:latin typeface="Arial" charset="0"/>
                <a:cs typeface="ＭＳ Ｐゴシック" charset="-128"/>
              </a:rPr>
              <a:t>If neither airline cuts fares, each airline’s profit = $600 million. </a:t>
            </a:r>
          </a:p>
          <a:p>
            <a:pPr>
              <a:spcBef>
                <a:spcPts val="600"/>
              </a:spcBef>
              <a:buClr>
                <a:srgbClr val="CC0000"/>
              </a:buClr>
              <a:buFont typeface="Wingdings" charset="2"/>
              <a:buChar char="§"/>
            </a:pPr>
            <a:r>
              <a:rPr lang="en-US" sz="2600" dirty="0" smtClean="0">
                <a:latin typeface="Arial" charset="0"/>
                <a:cs typeface="ＭＳ Ｐゴシック" charset="-128"/>
              </a:rPr>
              <a:t>If only one airline cuts its fares, its profit = $800 million. The other airline’s profits = $200 million.</a:t>
            </a:r>
          </a:p>
          <a:p>
            <a:pPr>
              <a:spcBef>
                <a:spcPts val="1000"/>
              </a:spcBef>
              <a:buClr>
                <a:srgbClr val="CC0000"/>
              </a:buClr>
              <a:buFont typeface="Wingdings" charset="2"/>
              <a:buNone/>
            </a:pPr>
            <a:r>
              <a:rPr lang="en-US" sz="2600" dirty="0" smtClean="0">
                <a:latin typeface="Arial" charset="0"/>
                <a:cs typeface="ＭＳ Ｐゴシック" charset="-128"/>
              </a:rPr>
              <a:t>Draw the payoff matrix, find the Nash equilibrium.</a:t>
            </a:r>
          </a:p>
        </p:txBody>
      </p:sp>
      <p:sp>
        <p:nvSpPr>
          <p:cNvPr id="54277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uiExpand="1" build="p" bldLvl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3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Answers</a:t>
            </a:r>
          </a:p>
        </p:txBody>
      </p:sp>
      <p:sp>
        <p:nvSpPr>
          <p:cNvPr id="56324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2012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63563" y="1357313"/>
            <a:ext cx="3233737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45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Nash equilibrium:</a:t>
            </a:r>
            <a:br>
              <a:rPr lang="en-US" sz="2600"/>
            </a:br>
            <a:r>
              <a:rPr lang="en-US" sz="2600">
                <a:solidFill>
                  <a:srgbClr val="FF0000"/>
                </a:solidFill>
              </a:rPr>
              <a:t>both firms cut fares</a:t>
            </a:r>
          </a:p>
        </p:txBody>
      </p:sp>
      <p:grpSp>
        <p:nvGrpSpPr>
          <p:cNvPr id="56326" name="Group 8"/>
          <p:cNvGrpSpPr>
            <a:grpSpLocks/>
          </p:cNvGrpSpPr>
          <p:nvPr/>
        </p:nvGrpSpPr>
        <p:grpSpPr bwMode="auto">
          <a:xfrm>
            <a:off x="2836863" y="2768600"/>
            <a:ext cx="5983287" cy="3536950"/>
            <a:chOff x="1522" y="1296"/>
            <a:chExt cx="2421" cy="1658"/>
          </a:xfrm>
        </p:grpSpPr>
        <p:sp>
          <p:nvSpPr>
            <p:cNvPr id="56342" name="AutoShape 9"/>
            <p:cNvSpPr>
              <a:spLocks noChangeArrowheads="1"/>
            </p:cNvSpPr>
            <p:nvPr/>
          </p:nvSpPr>
          <p:spPr bwMode="auto">
            <a:xfrm>
              <a:off x="1527" y="1298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6343" name="AutoShape 10"/>
            <p:cNvSpPr>
              <a:spLocks noChangeArrowheads="1"/>
            </p:cNvSpPr>
            <p:nvPr/>
          </p:nvSpPr>
          <p:spPr bwMode="auto">
            <a:xfrm>
              <a:off x="2737" y="1298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6344" name="AutoShape 11"/>
            <p:cNvSpPr>
              <a:spLocks noChangeArrowheads="1"/>
            </p:cNvSpPr>
            <p:nvPr/>
          </p:nvSpPr>
          <p:spPr bwMode="auto">
            <a:xfrm>
              <a:off x="2735" y="2125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6345" name="AutoShape 12"/>
            <p:cNvSpPr>
              <a:spLocks noChangeArrowheads="1"/>
            </p:cNvSpPr>
            <p:nvPr/>
          </p:nvSpPr>
          <p:spPr bwMode="auto">
            <a:xfrm>
              <a:off x="1527" y="2126"/>
              <a:ext cx="1206" cy="826"/>
            </a:xfrm>
            <a:prstGeom prst="rtTriangle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6346" name="AutoShape 13"/>
            <p:cNvSpPr>
              <a:spLocks noChangeArrowheads="1"/>
            </p:cNvSpPr>
            <p:nvPr/>
          </p:nvSpPr>
          <p:spPr bwMode="auto">
            <a:xfrm rot="10800000">
              <a:off x="1522" y="1298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6347" name="AutoShape 14"/>
            <p:cNvSpPr>
              <a:spLocks noChangeArrowheads="1"/>
            </p:cNvSpPr>
            <p:nvPr/>
          </p:nvSpPr>
          <p:spPr bwMode="auto">
            <a:xfrm rot="10800000">
              <a:off x="2732" y="1298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6348" name="AutoShape 15"/>
            <p:cNvSpPr>
              <a:spLocks noChangeArrowheads="1"/>
            </p:cNvSpPr>
            <p:nvPr/>
          </p:nvSpPr>
          <p:spPr bwMode="auto">
            <a:xfrm rot="10800000">
              <a:off x="2730" y="2125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56349" name="AutoShape 16"/>
            <p:cNvSpPr>
              <a:spLocks noChangeArrowheads="1"/>
            </p:cNvSpPr>
            <p:nvPr/>
          </p:nvSpPr>
          <p:spPr bwMode="auto">
            <a:xfrm rot="10800000">
              <a:off x="1522" y="2126"/>
              <a:ext cx="1206" cy="826"/>
            </a:xfrm>
            <a:prstGeom prst="rtTriangle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grpSp>
          <p:nvGrpSpPr>
            <p:cNvPr id="56350" name="Group 17"/>
            <p:cNvGrpSpPr>
              <a:grpSpLocks/>
            </p:cNvGrpSpPr>
            <p:nvPr/>
          </p:nvGrpSpPr>
          <p:grpSpPr bwMode="auto">
            <a:xfrm>
              <a:off x="1524" y="1296"/>
              <a:ext cx="2417" cy="1658"/>
              <a:chOff x="1335" y="1089"/>
              <a:chExt cx="2290" cy="1791"/>
            </a:xfrm>
          </p:grpSpPr>
          <p:sp>
            <p:nvSpPr>
              <p:cNvPr id="56351" name="Rectangle 18"/>
              <p:cNvSpPr>
                <a:spLocks noChangeArrowheads="1"/>
              </p:cNvSpPr>
              <p:nvPr/>
            </p:nvSpPr>
            <p:spPr bwMode="auto">
              <a:xfrm>
                <a:off x="1335" y="1089"/>
                <a:ext cx="2290" cy="17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ea typeface="Arial" charset="0"/>
                  <a:cs typeface="Arial" charset="0"/>
                </a:endParaRPr>
              </a:p>
            </p:txBody>
          </p:sp>
          <p:sp>
            <p:nvSpPr>
              <p:cNvPr id="56352" name="Line 19"/>
              <p:cNvSpPr>
                <a:spLocks noChangeShapeType="1"/>
              </p:cNvSpPr>
              <p:nvPr/>
            </p:nvSpPr>
            <p:spPr bwMode="auto">
              <a:xfrm>
                <a:off x="1335" y="1988"/>
                <a:ext cx="22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53" name="Line 20"/>
              <p:cNvSpPr>
                <a:spLocks noChangeShapeType="1"/>
              </p:cNvSpPr>
              <p:nvPr/>
            </p:nvSpPr>
            <p:spPr bwMode="auto">
              <a:xfrm>
                <a:off x="2480" y="1089"/>
                <a:ext cx="0" cy="17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6327" name="Text Box 21"/>
          <p:cNvSpPr txBox="1">
            <a:spLocks noChangeArrowheads="1"/>
          </p:cNvSpPr>
          <p:nvPr/>
        </p:nvSpPr>
        <p:spPr bwMode="auto">
          <a:xfrm>
            <a:off x="3122613" y="2314575"/>
            <a:ext cx="25161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ea typeface="Arial" charset="0"/>
                <a:cs typeface="Arial" charset="0"/>
              </a:rPr>
              <a:t>Cut fares</a:t>
            </a:r>
          </a:p>
        </p:txBody>
      </p:sp>
      <p:sp>
        <p:nvSpPr>
          <p:cNvPr id="56328" name="Text Box 22"/>
          <p:cNvSpPr txBox="1">
            <a:spLocks noChangeArrowheads="1"/>
          </p:cNvSpPr>
          <p:nvPr/>
        </p:nvSpPr>
        <p:spPr bwMode="auto">
          <a:xfrm>
            <a:off x="6053138" y="2322513"/>
            <a:ext cx="25495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i="1">
                <a:ea typeface="Arial" charset="0"/>
                <a:cs typeface="Arial" charset="0"/>
              </a:rPr>
              <a:t>Don’t cut fares</a:t>
            </a:r>
          </a:p>
        </p:txBody>
      </p:sp>
      <p:sp>
        <p:nvSpPr>
          <p:cNvPr id="56329" name="Text Box 23"/>
          <p:cNvSpPr txBox="1">
            <a:spLocks noChangeArrowheads="1"/>
          </p:cNvSpPr>
          <p:nvPr/>
        </p:nvSpPr>
        <p:spPr bwMode="auto">
          <a:xfrm>
            <a:off x="779463" y="3459163"/>
            <a:ext cx="1946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i="1">
                <a:ea typeface="Arial" charset="0"/>
                <a:cs typeface="Arial" charset="0"/>
              </a:rPr>
              <a:t>Cut fares</a:t>
            </a:r>
          </a:p>
        </p:txBody>
      </p:sp>
      <p:sp>
        <p:nvSpPr>
          <p:cNvPr id="56330" name="Text Box 24"/>
          <p:cNvSpPr txBox="1">
            <a:spLocks noChangeArrowheads="1"/>
          </p:cNvSpPr>
          <p:nvPr/>
        </p:nvSpPr>
        <p:spPr bwMode="auto">
          <a:xfrm>
            <a:off x="1203325" y="5062538"/>
            <a:ext cx="15160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i="1">
                <a:ea typeface="Arial" charset="0"/>
                <a:cs typeface="Arial" charset="0"/>
              </a:rPr>
              <a:t>Don’t cut fares</a:t>
            </a:r>
          </a:p>
        </p:txBody>
      </p:sp>
      <p:sp>
        <p:nvSpPr>
          <p:cNvPr id="56331" name="Text Box 25"/>
          <p:cNvSpPr txBox="1">
            <a:spLocks noChangeArrowheads="1"/>
          </p:cNvSpPr>
          <p:nvPr/>
        </p:nvSpPr>
        <p:spPr bwMode="auto">
          <a:xfrm>
            <a:off x="4330700" y="1619250"/>
            <a:ext cx="3000375" cy="558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ea typeface="Arial" charset="0"/>
                <a:cs typeface="Arial" charset="0"/>
              </a:rPr>
              <a:t>Royal Jordanian</a:t>
            </a:r>
          </a:p>
        </p:txBody>
      </p:sp>
      <p:sp>
        <p:nvSpPr>
          <p:cNvPr id="56332" name="Text Box 26"/>
          <p:cNvSpPr txBox="1">
            <a:spLocks noChangeArrowheads="1"/>
          </p:cNvSpPr>
          <p:nvPr/>
        </p:nvSpPr>
        <p:spPr bwMode="auto">
          <a:xfrm>
            <a:off x="787400" y="4017963"/>
            <a:ext cx="1379538" cy="9239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a typeface="Arial" charset="0"/>
                <a:cs typeface="Arial" charset="0"/>
              </a:rPr>
              <a:t>Royal Wings</a:t>
            </a:r>
          </a:p>
        </p:txBody>
      </p:sp>
      <p:sp>
        <p:nvSpPr>
          <p:cNvPr id="56333" name="Text Box 27"/>
          <p:cNvSpPr txBox="1">
            <a:spLocks noChangeArrowheads="1"/>
          </p:cNvSpPr>
          <p:nvPr/>
        </p:nvSpPr>
        <p:spPr bwMode="auto">
          <a:xfrm>
            <a:off x="7000875" y="4616450"/>
            <a:ext cx="17510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ea typeface="Arial" charset="0"/>
                <a:cs typeface="Arial" charset="0"/>
              </a:rPr>
              <a:t>$600 million</a:t>
            </a:r>
          </a:p>
        </p:txBody>
      </p:sp>
      <p:sp>
        <p:nvSpPr>
          <p:cNvPr id="56334" name="Text Box 28"/>
          <p:cNvSpPr txBox="1">
            <a:spLocks noChangeArrowheads="1"/>
          </p:cNvSpPr>
          <p:nvPr/>
        </p:nvSpPr>
        <p:spPr bwMode="auto">
          <a:xfrm>
            <a:off x="5822950" y="5826125"/>
            <a:ext cx="19065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ea typeface="Arial" charset="0"/>
                <a:cs typeface="Arial" charset="0"/>
              </a:rPr>
              <a:t>$600 million</a:t>
            </a:r>
          </a:p>
        </p:txBody>
      </p:sp>
      <p:sp>
        <p:nvSpPr>
          <p:cNvPr id="56335" name="Text Box 29"/>
          <p:cNvSpPr txBox="1">
            <a:spLocks noChangeArrowheads="1"/>
          </p:cNvSpPr>
          <p:nvPr/>
        </p:nvSpPr>
        <p:spPr bwMode="auto">
          <a:xfrm>
            <a:off x="6992938" y="2827338"/>
            <a:ext cx="175101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ea typeface="Arial" charset="0"/>
                <a:cs typeface="Arial" charset="0"/>
              </a:rPr>
              <a:t>$200 million</a:t>
            </a:r>
          </a:p>
        </p:txBody>
      </p:sp>
      <p:sp>
        <p:nvSpPr>
          <p:cNvPr id="56336" name="Text Box 30"/>
          <p:cNvSpPr txBox="1">
            <a:spLocks noChangeArrowheads="1"/>
          </p:cNvSpPr>
          <p:nvPr/>
        </p:nvSpPr>
        <p:spPr bwMode="auto">
          <a:xfrm>
            <a:off x="5848350" y="4078288"/>
            <a:ext cx="190658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ea typeface="Arial" charset="0"/>
                <a:cs typeface="Arial" charset="0"/>
              </a:rPr>
              <a:t>$800 million</a:t>
            </a:r>
          </a:p>
        </p:txBody>
      </p:sp>
      <p:sp>
        <p:nvSpPr>
          <p:cNvPr id="56337" name="Text Box 31"/>
          <p:cNvSpPr txBox="1">
            <a:spLocks noChangeArrowheads="1"/>
          </p:cNvSpPr>
          <p:nvPr/>
        </p:nvSpPr>
        <p:spPr bwMode="auto">
          <a:xfrm>
            <a:off x="4041775" y="4624388"/>
            <a:ext cx="1751013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ea typeface="Arial" charset="0"/>
                <a:cs typeface="Arial" charset="0"/>
              </a:rPr>
              <a:t>$800 million</a:t>
            </a:r>
          </a:p>
        </p:txBody>
      </p:sp>
      <p:sp>
        <p:nvSpPr>
          <p:cNvPr id="56338" name="Text Box 32"/>
          <p:cNvSpPr txBox="1">
            <a:spLocks noChangeArrowheads="1"/>
          </p:cNvSpPr>
          <p:nvPr/>
        </p:nvSpPr>
        <p:spPr bwMode="auto">
          <a:xfrm>
            <a:off x="2863850" y="5834063"/>
            <a:ext cx="190658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ea typeface="Arial" charset="0"/>
                <a:cs typeface="Arial" charset="0"/>
              </a:rPr>
              <a:t>$200 million</a:t>
            </a:r>
          </a:p>
        </p:txBody>
      </p:sp>
      <p:sp>
        <p:nvSpPr>
          <p:cNvPr id="56339" name="Text Box 33"/>
          <p:cNvSpPr txBox="1">
            <a:spLocks noChangeArrowheads="1"/>
          </p:cNvSpPr>
          <p:nvPr/>
        </p:nvSpPr>
        <p:spPr bwMode="auto">
          <a:xfrm>
            <a:off x="4033838" y="2835275"/>
            <a:ext cx="1751012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ea typeface="Arial" charset="0"/>
                <a:cs typeface="Arial" charset="0"/>
              </a:rPr>
              <a:t>$400 million</a:t>
            </a:r>
          </a:p>
        </p:txBody>
      </p:sp>
      <p:sp>
        <p:nvSpPr>
          <p:cNvPr id="56340" name="Text Box 34"/>
          <p:cNvSpPr txBox="1">
            <a:spLocks noChangeArrowheads="1"/>
          </p:cNvSpPr>
          <p:nvPr/>
        </p:nvSpPr>
        <p:spPr bwMode="auto">
          <a:xfrm>
            <a:off x="2889250" y="4086225"/>
            <a:ext cx="1906588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ea typeface="Arial" charset="0"/>
                <a:cs typeface="Arial" charset="0"/>
              </a:rPr>
              <a:t>$400 million</a:t>
            </a:r>
          </a:p>
        </p:txBody>
      </p:sp>
      <p:sp>
        <p:nvSpPr>
          <p:cNvPr id="37" name="Rectangle 35"/>
          <p:cNvSpPr>
            <a:spLocks noChangeArrowheads="1"/>
          </p:cNvSpPr>
          <p:nvPr/>
        </p:nvSpPr>
        <p:spPr bwMode="auto">
          <a:xfrm>
            <a:off x="2846388" y="2789238"/>
            <a:ext cx="2971800" cy="1760537"/>
          </a:xfrm>
          <a:prstGeom prst="rect">
            <a:avLst/>
          </a:prstGeom>
          <a:noFill/>
          <a:ln w="476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algn="ctr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Other Examples of the Prisoners’ Dilemma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spcBef>
                <a:spcPct val="60000"/>
              </a:spcBef>
              <a:buFont typeface="Wingdings" charset="2"/>
              <a:buNone/>
            </a:pPr>
            <a:r>
              <a:rPr lang="en-US" sz="2700" i="1" u="sng" dirty="0" smtClean="0">
                <a:solidFill>
                  <a:srgbClr val="CC3300"/>
                </a:solidFill>
                <a:latin typeface="Arial" charset="0"/>
                <a:cs typeface="ＭＳ Ｐゴシック" charset="-128"/>
              </a:rPr>
              <a:t>Advertising Wars</a:t>
            </a:r>
            <a:r>
              <a:rPr lang="en-US" sz="2700" dirty="0" smtClean="0">
                <a:solidFill>
                  <a:srgbClr val="CC3300"/>
                </a:solidFill>
                <a:latin typeface="Arial" charset="0"/>
                <a:cs typeface="ＭＳ Ｐゴシック" charset="-128"/>
              </a:rPr>
              <a:t/>
            </a:r>
            <a:br>
              <a:rPr lang="en-US" sz="2700" dirty="0" smtClean="0">
                <a:solidFill>
                  <a:srgbClr val="CC3300"/>
                </a:solidFill>
                <a:latin typeface="Arial" charset="0"/>
                <a:cs typeface="ＭＳ Ｐゴシック" charset="-128"/>
              </a:rPr>
            </a:br>
            <a:r>
              <a:rPr lang="en-US" sz="2700" dirty="0" smtClean="0">
                <a:latin typeface="Arial" charset="0"/>
                <a:cs typeface="ＭＳ Ｐゴシック" charset="-128"/>
              </a:rPr>
              <a:t>Two firms spend millions on TV ads to steal business from each other.  Each firm’s advert </a:t>
            </a:r>
            <a:br>
              <a:rPr lang="en-US" sz="2700" dirty="0" smtClean="0">
                <a:latin typeface="Arial" charset="0"/>
                <a:cs typeface="ＭＳ Ｐゴシック" charset="-128"/>
              </a:rPr>
            </a:br>
            <a:r>
              <a:rPr lang="en-US" sz="2700" dirty="0" smtClean="0">
                <a:latin typeface="Arial" charset="0"/>
                <a:cs typeface="ＭＳ Ｐゴシック" charset="-128"/>
              </a:rPr>
              <a:t>cancels out the effects of the other, and both firms’ profits fall by the cost of the adverts.  </a:t>
            </a:r>
          </a:p>
          <a:p>
            <a:pPr>
              <a:spcBef>
                <a:spcPct val="60000"/>
              </a:spcBef>
              <a:buFont typeface="Wingdings" charset="2"/>
              <a:buNone/>
            </a:pPr>
            <a:r>
              <a:rPr lang="en-US" sz="2700" i="1" u="sng" dirty="0" smtClean="0">
                <a:solidFill>
                  <a:srgbClr val="CC3300"/>
                </a:solidFill>
                <a:latin typeface="Arial" charset="0"/>
                <a:cs typeface="ＭＳ Ｐゴシック" charset="-128"/>
              </a:rPr>
              <a:t>Organization of Petroleum Exporting Countries</a:t>
            </a:r>
            <a:r>
              <a:rPr lang="en-US" sz="2700" dirty="0" smtClean="0">
                <a:solidFill>
                  <a:srgbClr val="CC3300"/>
                </a:solidFill>
                <a:latin typeface="Arial" charset="0"/>
                <a:cs typeface="ＭＳ Ｐゴシック" charset="-128"/>
              </a:rPr>
              <a:t> </a:t>
            </a:r>
            <a:r>
              <a:rPr lang="en-US" sz="2700" dirty="0" smtClean="0">
                <a:latin typeface="Arial" charset="0"/>
                <a:cs typeface="ＭＳ Ｐゴシック" charset="-128"/>
              </a:rPr>
              <a:t>Member countries try to act like a cartel, agree to </a:t>
            </a:r>
            <a:br>
              <a:rPr lang="en-US" sz="2700" dirty="0" smtClean="0">
                <a:latin typeface="Arial" charset="0"/>
                <a:cs typeface="ＭＳ Ｐゴシック" charset="-128"/>
              </a:rPr>
            </a:br>
            <a:r>
              <a:rPr lang="en-US" sz="2700" dirty="0" smtClean="0">
                <a:latin typeface="Arial" charset="0"/>
                <a:cs typeface="ＭＳ Ｐゴシック" charset="-128"/>
              </a:rPr>
              <a:t>limit oil production to boost prices and profits.   </a:t>
            </a:r>
            <a:br>
              <a:rPr lang="en-US" sz="2700" dirty="0" smtClean="0">
                <a:latin typeface="Arial" charset="0"/>
                <a:cs typeface="ＭＳ Ｐゴシック" charset="-128"/>
              </a:rPr>
            </a:br>
            <a:r>
              <a:rPr lang="en-US" sz="2700" dirty="0" smtClean="0">
                <a:latin typeface="Arial" charset="0"/>
                <a:cs typeface="ＭＳ Ｐゴシック" charset="-128"/>
              </a:rPr>
              <a:t>But agreements sometimes break down when individual countries renege.  </a:t>
            </a:r>
          </a:p>
        </p:txBody>
      </p:sp>
      <p:sp>
        <p:nvSpPr>
          <p:cNvPr id="5837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uiExpand="1" build="p" bldLvl="5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algn="ctr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Other Examples of the Prisoners’ Dilemma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spcBef>
                <a:spcPct val="60000"/>
              </a:spcBef>
              <a:buFont typeface="Wingdings" charset="2"/>
              <a:buNone/>
            </a:pPr>
            <a:r>
              <a:rPr lang="en-US" sz="2700" i="1" u="sng" smtClean="0">
                <a:solidFill>
                  <a:srgbClr val="CC3300"/>
                </a:solidFill>
                <a:latin typeface="Arial" charset="0"/>
                <a:cs typeface="ＭＳ Ｐゴシック" charset="-128"/>
              </a:rPr>
              <a:t>Arms race between military superpowers  </a:t>
            </a:r>
            <a:br>
              <a:rPr lang="en-US" sz="2700" i="1" u="sng" smtClean="0">
                <a:solidFill>
                  <a:srgbClr val="CC3300"/>
                </a:solidFill>
                <a:latin typeface="Arial" charset="0"/>
                <a:cs typeface="ＭＳ Ｐゴシック" charset="-128"/>
              </a:rPr>
            </a:br>
            <a:r>
              <a:rPr lang="en-US" sz="2700" smtClean="0">
                <a:latin typeface="Arial" charset="0"/>
                <a:cs typeface="ＭＳ Ｐゴシック" charset="-128"/>
              </a:rPr>
              <a:t>Each country would be better off if both disarm, </a:t>
            </a:r>
            <a:br>
              <a:rPr lang="en-US" sz="2700" smtClean="0">
                <a:latin typeface="Arial" charset="0"/>
                <a:cs typeface="ＭＳ Ｐゴシック" charset="-128"/>
              </a:rPr>
            </a:br>
            <a:r>
              <a:rPr lang="en-US" sz="2700" smtClean="0">
                <a:latin typeface="Arial" charset="0"/>
                <a:cs typeface="ＭＳ Ｐゴシック" charset="-128"/>
              </a:rPr>
              <a:t>but each has a dominant strategy of arming.</a:t>
            </a:r>
          </a:p>
          <a:p>
            <a:pPr>
              <a:spcBef>
                <a:spcPct val="60000"/>
              </a:spcBef>
              <a:buFont typeface="Wingdings" charset="2"/>
              <a:buNone/>
            </a:pPr>
            <a:r>
              <a:rPr lang="en-US" sz="2700" i="1" u="sng" smtClean="0">
                <a:solidFill>
                  <a:srgbClr val="CC3300"/>
                </a:solidFill>
                <a:latin typeface="Arial" charset="0"/>
                <a:cs typeface="ＭＳ Ｐゴシック" charset="-128"/>
              </a:rPr>
              <a:t>Common resources </a:t>
            </a:r>
            <a:br>
              <a:rPr lang="en-US" sz="2700" i="1" u="sng" smtClean="0">
                <a:solidFill>
                  <a:srgbClr val="CC3300"/>
                </a:solidFill>
                <a:latin typeface="Arial" charset="0"/>
                <a:cs typeface="ＭＳ Ｐゴシック" charset="-128"/>
              </a:rPr>
            </a:br>
            <a:r>
              <a:rPr lang="en-US" sz="2700" smtClean="0">
                <a:latin typeface="Arial" charset="0"/>
                <a:cs typeface="ＭＳ Ｐゴシック" charset="-128"/>
              </a:rPr>
              <a:t>All would be better off if everyone conserved common resources, but each person’s dominant strategy is overusing the resources.  </a:t>
            </a:r>
          </a:p>
        </p:txBody>
      </p:sp>
      <p:sp>
        <p:nvSpPr>
          <p:cNvPr id="6041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 uiExpand="1" build="p" bldLvl="5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algn="ctr"/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Prisoners’ Dilemma and Society’s Welfare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The non-cooperative oligopoly equilibrium is: 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Bad for oligopoly firms as it prevents them from achieving monopoly profits.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Good for society:  </a:t>
            </a:r>
            <a:br>
              <a:rPr lang="en-US" dirty="0" smtClean="0">
                <a:latin typeface="Arial" charset="0"/>
                <a:cs typeface="ＭＳ Ｐゴシック" charset="-128"/>
              </a:rPr>
            </a:br>
            <a:r>
              <a:rPr lang="en-US" dirty="0" smtClean="0">
                <a:latin typeface="Arial" charset="0"/>
                <a:cs typeface="ＭＳ Ｐゴシック" charset="-128"/>
              </a:rPr>
              <a:t>   </a:t>
            </a:r>
            <a:r>
              <a:rPr lang="en-US" b="1" i="1" dirty="0" smtClean="0">
                <a:latin typeface="Arial" charset="0"/>
                <a:cs typeface="ＭＳ Ｐゴシック" charset="-128"/>
              </a:rPr>
              <a:t>Q</a:t>
            </a:r>
            <a:r>
              <a:rPr lang="en-US" dirty="0" smtClean="0">
                <a:latin typeface="Arial" charset="0"/>
                <a:cs typeface="ＭＳ Ｐゴシック" charset="-128"/>
              </a:rPr>
              <a:t> is closer to the socially efficient output </a:t>
            </a:r>
            <a:br>
              <a:rPr lang="en-US" dirty="0" smtClean="0">
                <a:latin typeface="Arial" charset="0"/>
                <a:cs typeface="ＭＳ Ｐゴシック" charset="-128"/>
              </a:rPr>
            </a:br>
            <a:r>
              <a:rPr lang="en-US" dirty="0" smtClean="0">
                <a:latin typeface="Arial" charset="0"/>
                <a:cs typeface="ＭＳ Ｐゴシック" charset="-128"/>
              </a:rPr>
              <a:t>   </a:t>
            </a:r>
            <a:r>
              <a:rPr lang="en-US" b="1" i="1" dirty="0" smtClean="0">
                <a:latin typeface="Arial" charset="0"/>
                <a:cs typeface="ＭＳ Ｐゴシック" charset="-128"/>
              </a:rPr>
              <a:t>P</a:t>
            </a:r>
            <a:r>
              <a:rPr lang="en-US" dirty="0" smtClean="0">
                <a:latin typeface="Arial" charset="0"/>
                <a:cs typeface="ＭＳ Ｐゴシック" charset="-128"/>
              </a:rPr>
              <a:t> is closer to </a:t>
            </a:r>
            <a:r>
              <a:rPr lang="en-US" i="1" dirty="0" smtClean="0">
                <a:latin typeface="Arial" charset="0"/>
                <a:cs typeface="ＭＳ Ｐゴシック" charset="-128"/>
              </a:rPr>
              <a:t>MC.</a:t>
            </a:r>
            <a:endParaRPr lang="en-US" dirty="0" smtClean="0">
              <a:latin typeface="Arial" charset="0"/>
              <a:cs typeface="ＭＳ Ｐゴシック" charset="-128"/>
            </a:endParaRPr>
          </a:p>
          <a:p>
            <a:pPr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In other prisoners’ dilemmas, the inability to cooperate may reduce social welfare.</a:t>
            </a:r>
          </a:p>
          <a:p>
            <a:pPr lvl="1">
              <a:buFont typeface="Wingdings" charset="2"/>
              <a:buChar char="§"/>
            </a:pPr>
            <a:r>
              <a:rPr lang="en-US" dirty="0" smtClean="0">
                <a:latin typeface="Arial" charset="0"/>
                <a:cs typeface="ＭＳ Ｐゴシック" charset="-128"/>
              </a:rPr>
              <a:t>Examples include arms race, overuse of common resources.</a:t>
            </a:r>
          </a:p>
        </p:txBody>
      </p:sp>
      <p:sp>
        <p:nvSpPr>
          <p:cNvPr id="6246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bldLvl="4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0188"/>
            <a:ext cx="9144000" cy="6492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Another Example:  Negative Campaign Ads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11250"/>
            <a:ext cx="8342313" cy="4937125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600" dirty="0" smtClean="0">
                <a:latin typeface="Arial" charset="0"/>
              </a:rPr>
              <a:t>Election with two candidates, “A” and “B.”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600" dirty="0" smtClean="0">
                <a:latin typeface="Arial" charset="0"/>
              </a:rPr>
              <a:t>If A runs a negative advert attacking B:</a:t>
            </a:r>
          </a:p>
          <a:p>
            <a:pPr lvl="1">
              <a:lnSpc>
                <a:spcPct val="95000"/>
              </a:lnSpc>
              <a:spcBef>
                <a:spcPct val="50000"/>
              </a:spcBef>
            </a:pPr>
            <a:r>
              <a:rPr lang="en-US" sz="2400" dirty="0" smtClean="0">
                <a:latin typeface="Arial" charset="0"/>
              </a:rPr>
              <a:t>3000 fewer people will vote for B.</a:t>
            </a:r>
          </a:p>
          <a:p>
            <a:pPr lvl="1">
              <a:lnSpc>
                <a:spcPct val="95000"/>
              </a:lnSpc>
              <a:spcBef>
                <a:spcPct val="50000"/>
              </a:spcBef>
            </a:pPr>
            <a:r>
              <a:rPr lang="en-US" sz="2400" dirty="0" smtClean="0">
                <a:latin typeface="Arial" charset="0"/>
              </a:rPr>
              <a:t>1000 of these people vote for A, the rest abstain.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600" dirty="0" smtClean="0">
                <a:latin typeface="Arial" charset="0"/>
              </a:rPr>
              <a:t>If B runs a negative advert attacking A: </a:t>
            </a:r>
          </a:p>
          <a:p>
            <a:pPr lvl="1">
              <a:lnSpc>
                <a:spcPct val="95000"/>
              </a:lnSpc>
              <a:spcBef>
                <a:spcPct val="50000"/>
              </a:spcBef>
            </a:pPr>
            <a:r>
              <a:rPr lang="en-US" sz="2400" dirty="0" smtClean="0">
                <a:latin typeface="Arial" charset="0"/>
              </a:rPr>
              <a:t>A loses 3000 votes,</a:t>
            </a:r>
          </a:p>
          <a:p>
            <a:pPr lvl="1">
              <a:lnSpc>
                <a:spcPct val="95000"/>
              </a:lnSpc>
              <a:spcBef>
                <a:spcPct val="50000"/>
              </a:spcBef>
            </a:pPr>
            <a:r>
              <a:rPr lang="en-US" sz="2400" dirty="0" smtClean="0">
                <a:latin typeface="Arial" charset="0"/>
              </a:rPr>
              <a:t>B gains 1000, 2000 abstain.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r>
              <a:rPr lang="en-US" sz="2600" dirty="0" smtClean="0">
                <a:latin typeface="Arial" charset="0"/>
              </a:rPr>
              <a:t>A and B agree to refrain from running attack adverts. Will each of them stick to the agreement?</a:t>
            </a:r>
          </a:p>
          <a:p>
            <a:pPr>
              <a:lnSpc>
                <a:spcPct val="95000"/>
              </a:lnSpc>
              <a:spcBef>
                <a:spcPct val="50000"/>
              </a:spcBef>
            </a:pP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7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7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7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7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27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build="p" bldLvl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Measuring Market Concentration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="1" smtClean="0">
                <a:solidFill>
                  <a:srgbClr val="800080"/>
                </a:solidFill>
                <a:latin typeface="Arial" charset="0"/>
              </a:rPr>
              <a:t>Concentration ratio</a:t>
            </a:r>
            <a:r>
              <a:rPr lang="en-US" smtClean="0">
                <a:latin typeface="Arial" charset="0"/>
              </a:rPr>
              <a:t>:  the percentage of the market’s total output supplied by its four largest firms.</a:t>
            </a:r>
          </a:p>
          <a:p>
            <a:r>
              <a:rPr lang="en-US" smtClean="0">
                <a:latin typeface="Arial" charset="0"/>
              </a:rPr>
              <a:t>The higher the concentration ratio,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the less competition.</a:t>
            </a:r>
          </a:p>
          <a:p>
            <a:r>
              <a:rPr lang="en-US" smtClean="0">
                <a:latin typeface="Arial" charset="0"/>
              </a:rPr>
              <a:t>This chapter focuses on oligopoly,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a market structure with high concentration ratios.</a:t>
            </a:r>
          </a:p>
        </p:txBody>
      </p:sp>
      <p:sp>
        <p:nvSpPr>
          <p:cNvPr id="1126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bldLvl="4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0188"/>
            <a:ext cx="9144000" cy="6492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Another Example:  Negative Campaign Ads</a:t>
            </a:r>
          </a:p>
        </p:txBody>
      </p:sp>
      <p:grpSp>
        <p:nvGrpSpPr>
          <p:cNvPr id="66562" name="Group 3"/>
          <p:cNvGrpSpPr>
            <a:grpSpLocks/>
          </p:cNvGrpSpPr>
          <p:nvPr/>
        </p:nvGrpSpPr>
        <p:grpSpPr bwMode="auto">
          <a:xfrm>
            <a:off x="2362200" y="2667000"/>
            <a:ext cx="6497638" cy="3536950"/>
            <a:chOff x="1522" y="1296"/>
            <a:chExt cx="2421" cy="1658"/>
          </a:xfrm>
        </p:grpSpPr>
        <p:sp>
          <p:nvSpPr>
            <p:cNvPr id="66579" name="AutoShape 4"/>
            <p:cNvSpPr>
              <a:spLocks noChangeArrowheads="1"/>
            </p:cNvSpPr>
            <p:nvPr/>
          </p:nvSpPr>
          <p:spPr bwMode="auto">
            <a:xfrm>
              <a:off x="1527" y="1298"/>
              <a:ext cx="1206" cy="826"/>
            </a:xfrm>
            <a:prstGeom prst="rtTriangle">
              <a:avLst/>
            </a:prstGeom>
            <a:solidFill>
              <a:srgbClr val="5B82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66580" name="AutoShape 5"/>
            <p:cNvSpPr>
              <a:spLocks noChangeArrowheads="1"/>
            </p:cNvSpPr>
            <p:nvPr/>
          </p:nvSpPr>
          <p:spPr bwMode="auto">
            <a:xfrm>
              <a:off x="2737" y="1298"/>
              <a:ext cx="1206" cy="826"/>
            </a:xfrm>
            <a:prstGeom prst="rtTriangle">
              <a:avLst/>
            </a:prstGeom>
            <a:solidFill>
              <a:srgbClr val="5B82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66581" name="AutoShape 6"/>
            <p:cNvSpPr>
              <a:spLocks noChangeArrowheads="1"/>
            </p:cNvSpPr>
            <p:nvPr/>
          </p:nvSpPr>
          <p:spPr bwMode="auto">
            <a:xfrm>
              <a:off x="2735" y="2125"/>
              <a:ext cx="1206" cy="826"/>
            </a:xfrm>
            <a:prstGeom prst="rtTriangle">
              <a:avLst/>
            </a:prstGeom>
            <a:solidFill>
              <a:srgbClr val="5B82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66582" name="AutoShape 7"/>
            <p:cNvSpPr>
              <a:spLocks noChangeArrowheads="1"/>
            </p:cNvSpPr>
            <p:nvPr/>
          </p:nvSpPr>
          <p:spPr bwMode="auto">
            <a:xfrm>
              <a:off x="1527" y="2126"/>
              <a:ext cx="1206" cy="826"/>
            </a:xfrm>
            <a:prstGeom prst="rtTriangle">
              <a:avLst/>
            </a:prstGeom>
            <a:solidFill>
              <a:srgbClr val="5B82F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66583" name="AutoShape 8"/>
            <p:cNvSpPr>
              <a:spLocks noChangeArrowheads="1"/>
            </p:cNvSpPr>
            <p:nvPr/>
          </p:nvSpPr>
          <p:spPr bwMode="auto">
            <a:xfrm rot="10800000">
              <a:off x="1522" y="1298"/>
              <a:ext cx="1206" cy="826"/>
            </a:xfrm>
            <a:prstGeom prst="rtTriangle">
              <a:avLst/>
            </a:prstGeom>
            <a:solidFill>
              <a:srgbClr val="FF5B5B"/>
            </a:solidFill>
            <a:ln w="9525">
              <a:noFill/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66584" name="AutoShape 9"/>
            <p:cNvSpPr>
              <a:spLocks noChangeArrowheads="1"/>
            </p:cNvSpPr>
            <p:nvPr/>
          </p:nvSpPr>
          <p:spPr bwMode="auto">
            <a:xfrm rot="10800000">
              <a:off x="2732" y="1298"/>
              <a:ext cx="1206" cy="826"/>
            </a:xfrm>
            <a:prstGeom prst="rtTriangle">
              <a:avLst/>
            </a:prstGeom>
            <a:solidFill>
              <a:srgbClr val="FF5B5B"/>
            </a:solidFill>
            <a:ln w="9525">
              <a:noFill/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66585" name="AutoShape 10"/>
            <p:cNvSpPr>
              <a:spLocks noChangeArrowheads="1"/>
            </p:cNvSpPr>
            <p:nvPr/>
          </p:nvSpPr>
          <p:spPr bwMode="auto">
            <a:xfrm rot="10800000">
              <a:off x="2730" y="2125"/>
              <a:ext cx="1206" cy="826"/>
            </a:xfrm>
            <a:prstGeom prst="rtTriangle">
              <a:avLst/>
            </a:prstGeom>
            <a:solidFill>
              <a:srgbClr val="FF5B5B"/>
            </a:solidFill>
            <a:ln w="9525">
              <a:noFill/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sp>
          <p:nvSpPr>
            <p:cNvPr id="66586" name="AutoShape 11"/>
            <p:cNvSpPr>
              <a:spLocks noChangeArrowheads="1"/>
            </p:cNvSpPr>
            <p:nvPr/>
          </p:nvSpPr>
          <p:spPr bwMode="auto">
            <a:xfrm rot="10800000">
              <a:off x="1522" y="2126"/>
              <a:ext cx="1206" cy="826"/>
            </a:xfrm>
            <a:prstGeom prst="rtTriangle">
              <a:avLst/>
            </a:prstGeom>
            <a:solidFill>
              <a:srgbClr val="FF5B5B"/>
            </a:solidFill>
            <a:ln w="9525">
              <a:noFill/>
              <a:miter lim="800000"/>
              <a:headEnd/>
              <a:tailEnd/>
            </a:ln>
          </p:spPr>
          <p:txBody>
            <a:bodyPr rot="10800000" wrap="none" anchor="ctr">
              <a:prstTxWarp prst="textNoShape">
                <a:avLst/>
              </a:prstTxWarp>
            </a:bodyPr>
            <a:lstStyle/>
            <a:p>
              <a:endParaRPr lang="en-US">
                <a:ea typeface="Arial" charset="0"/>
                <a:cs typeface="Arial" charset="0"/>
              </a:endParaRPr>
            </a:p>
          </p:txBody>
        </p:sp>
        <p:grpSp>
          <p:nvGrpSpPr>
            <p:cNvPr id="66587" name="Group 12"/>
            <p:cNvGrpSpPr>
              <a:grpSpLocks/>
            </p:cNvGrpSpPr>
            <p:nvPr/>
          </p:nvGrpSpPr>
          <p:grpSpPr bwMode="auto">
            <a:xfrm>
              <a:off x="1524" y="1296"/>
              <a:ext cx="2417" cy="1658"/>
              <a:chOff x="1335" y="1089"/>
              <a:chExt cx="2290" cy="1791"/>
            </a:xfrm>
          </p:grpSpPr>
          <p:sp>
            <p:nvSpPr>
              <p:cNvPr id="66588" name="Rectangle 13"/>
              <p:cNvSpPr>
                <a:spLocks noChangeArrowheads="1"/>
              </p:cNvSpPr>
              <p:nvPr/>
            </p:nvSpPr>
            <p:spPr bwMode="auto">
              <a:xfrm>
                <a:off x="1335" y="1089"/>
                <a:ext cx="2290" cy="17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ea typeface="Arial" charset="0"/>
                  <a:cs typeface="Arial" charset="0"/>
                </a:endParaRPr>
              </a:p>
            </p:txBody>
          </p:sp>
          <p:sp>
            <p:nvSpPr>
              <p:cNvPr id="66589" name="Line 14"/>
              <p:cNvSpPr>
                <a:spLocks noChangeShapeType="1"/>
              </p:cNvSpPr>
              <p:nvPr/>
            </p:nvSpPr>
            <p:spPr bwMode="auto">
              <a:xfrm>
                <a:off x="1335" y="1988"/>
                <a:ext cx="229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590" name="Line 15"/>
              <p:cNvSpPr>
                <a:spLocks noChangeShapeType="1"/>
              </p:cNvSpPr>
              <p:nvPr/>
            </p:nvSpPr>
            <p:spPr bwMode="auto">
              <a:xfrm>
                <a:off x="2480" y="1089"/>
                <a:ext cx="0" cy="17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6563" name="Text Box 16"/>
          <p:cNvSpPr txBox="1">
            <a:spLocks noChangeArrowheads="1"/>
          </p:cNvSpPr>
          <p:nvPr/>
        </p:nvSpPr>
        <p:spPr bwMode="auto">
          <a:xfrm>
            <a:off x="2684463" y="1868488"/>
            <a:ext cx="25415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ea typeface="Arial" charset="0"/>
                <a:cs typeface="Arial" charset="0"/>
              </a:rPr>
              <a:t>Do not run attack ads (cooperate)</a:t>
            </a:r>
          </a:p>
        </p:txBody>
      </p:sp>
      <p:sp>
        <p:nvSpPr>
          <p:cNvPr id="106513" name="Text Box 20"/>
          <p:cNvSpPr txBox="1">
            <a:spLocks noChangeArrowheads="1"/>
          </p:cNvSpPr>
          <p:nvPr/>
        </p:nvSpPr>
        <p:spPr bwMode="auto">
          <a:xfrm>
            <a:off x="4281488" y="1141413"/>
            <a:ext cx="2538412" cy="558800"/>
          </a:xfrm>
          <a:prstGeom prst="rect">
            <a:avLst/>
          </a:prstGeom>
          <a:solidFill>
            <a:srgbClr val="FF5B5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" charset="0"/>
                <a:cs typeface="Arial" charset="0"/>
              </a:rPr>
              <a:t>A’s decision</a:t>
            </a:r>
          </a:p>
        </p:txBody>
      </p:sp>
      <p:sp>
        <p:nvSpPr>
          <p:cNvPr id="106514" name="Text Box 21"/>
          <p:cNvSpPr txBox="1">
            <a:spLocks noChangeArrowheads="1"/>
          </p:cNvSpPr>
          <p:nvPr/>
        </p:nvSpPr>
        <p:spPr bwMode="auto">
          <a:xfrm>
            <a:off x="192088" y="4192588"/>
            <a:ext cx="2019300" cy="558800"/>
          </a:xfrm>
          <a:prstGeom prst="rect">
            <a:avLst/>
          </a:prstGeom>
          <a:solidFill>
            <a:srgbClr val="5B82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tIns="91440" bIns="9144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Arial" charset="0"/>
                <a:cs typeface="Arial" charset="0"/>
              </a:rPr>
              <a:t>B’s decision</a:t>
            </a:r>
          </a:p>
        </p:txBody>
      </p:sp>
      <p:sp>
        <p:nvSpPr>
          <p:cNvPr id="66566" name="Text Box 22"/>
          <p:cNvSpPr txBox="1">
            <a:spLocks noChangeArrowheads="1"/>
          </p:cNvSpPr>
          <p:nvPr/>
        </p:nvSpPr>
        <p:spPr bwMode="auto">
          <a:xfrm>
            <a:off x="3649663" y="2693988"/>
            <a:ext cx="1957387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solidFill>
                  <a:schemeClr val="bg1"/>
                </a:solidFill>
                <a:ea typeface="Arial" charset="0"/>
                <a:cs typeface="Arial" charset="0"/>
              </a:rPr>
              <a:t>no votes lost or gained</a:t>
            </a:r>
          </a:p>
        </p:txBody>
      </p:sp>
      <p:sp>
        <p:nvSpPr>
          <p:cNvPr id="66567" name="Text Box 23"/>
          <p:cNvSpPr txBox="1">
            <a:spLocks noChangeArrowheads="1"/>
          </p:cNvSpPr>
          <p:nvPr/>
        </p:nvSpPr>
        <p:spPr bwMode="auto">
          <a:xfrm>
            <a:off x="2368550" y="3622675"/>
            <a:ext cx="2132013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solidFill>
                  <a:schemeClr val="bg1"/>
                </a:solidFill>
                <a:ea typeface="Arial" charset="0"/>
                <a:cs typeface="Arial" charset="0"/>
              </a:rPr>
              <a:t>no votes </a:t>
            </a:r>
            <a:br>
              <a:rPr lang="en-US" sz="2300">
                <a:solidFill>
                  <a:schemeClr val="bg1"/>
                </a:solidFill>
                <a:ea typeface="Arial" charset="0"/>
                <a:cs typeface="Arial" charset="0"/>
              </a:rPr>
            </a:br>
            <a:r>
              <a:rPr lang="en-US" sz="2300">
                <a:solidFill>
                  <a:schemeClr val="bg1"/>
                </a:solidFill>
                <a:ea typeface="Arial" charset="0"/>
                <a:cs typeface="Arial" charset="0"/>
              </a:rPr>
              <a:t>lost or gained</a:t>
            </a:r>
          </a:p>
        </p:txBody>
      </p:sp>
      <p:sp>
        <p:nvSpPr>
          <p:cNvPr id="66568" name="Text Box 24"/>
          <p:cNvSpPr txBox="1">
            <a:spLocks noChangeArrowheads="1"/>
          </p:cNvSpPr>
          <p:nvPr/>
        </p:nvSpPr>
        <p:spPr bwMode="auto">
          <a:xfrm>
            <a:off x="6840538" y="2693988"/>
            <a:ext cx="19796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solidFill>
                  <a:schemeClr val="bg1"/>
                </a:solidFill>
                <a:ea typeface="Arial" charset="0"/>
                <a:cs typeface="Arial" charset="0"/>
              </a:rPr>
              <a:t>A gains 1000 votes</a:t>
            </a:r>
          </a:p>
        </p:txBody>
      </p:sp>
      <p:sp>
        <p:nvSpPr>
          <p:cNvPr id="66569" name="Text Box 25"/>
          <p:cNvSpPr txBox="1">
            <a:spLocks noChangeArrowheads="1"/>
          </p:cNvSpPr>
          <p:nvPr/>
        </p:nvSpPr>
        <p:spPr bwMode="auto">
          <a:xfrm>
            <a:off x="6956425" y="4452938"/>
            <a:ext cx="18430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solidFill>
                  <a:schemeClr val="bg1"/>
                </a:solidFill>
                <a:ea typeface="Arial" charset="0"/>
                <a:cs typeface="Arial" charset="0"/>
              </a:rPr>
              <a:t>A loses 2000 votes</a:t>
            </a:r>
          </a:p>
        </p:txBody>
      </p:sp>
      <p:sp>
        <p:nvSpPr>
          <p:cNvPr id="66570" name="Text Box 26"/>
          <p:cNvSpPr txBox="1">
            <a:spLocks noChangeArrowheads="1"/>
          </p:cNvSpPr>
          <p:nvPr/>
        </p:nvSpPr>
        <p:spPr bwMode="auto">
          <a:xfrm>
            <a:off x="3444875" y="4440238"/>
            <a:ext cx="213677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300">
                <a:solidFill>
                  <a:schemeClr val="bg1"/>
                </a:solidFill>
                <a:ea typeface="Arial" charset="0"/>
                <a:cs typeface="Arial" charset="0"/>
              </a:rPr>
              <a:t>A loses 3000 votes</a:t>
            </a:r>
          </a:p>
        </p:txBody>
      </p:sp>
      <p:sp>
        <p:nvSpPr>
          <p:cNvPr id="66571" name="Text Box 27"/>
          <p:cNvSpPr txBox="1">
            <a:spLocks noChangeArrowheads="1"/>
          </p:cNvSpPr>
          <p:nvPr/>
        </p:nvSpPr>
        <p:spPr bwMode="auto">
          <a:xfrm>
            <a:off x="5603875" y="3625850"/>
            <a:ext cx="1906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solidFill>
                  <a:schemeClr val="bg1"/>
                </a:solidFill>
                <a:ea typeface="Arial" charset="0"/>
                <a:cs typeface="Arial" charset="0"/>
              </a:rPr>
              <a:t>B loses </a:t>
            </a:r>
            <a:br>
              <a:rPr lang="en-US" sz="2300">
                <a:solidFill>
                  <a:schemeClr val="bg1"/>
                </a:solidFill>
                <a:ea typeface="Arial" charset="0"/>
                <a:cs typeface="Arial" charset="0"/>
              </a:rPr>
            </a:br>
            <a:r>
              <a:rPr lang="en-US" sz="2300">
                <a:solidFill>
                  <a:schemeClr val="bg1"/>
                </a:solidFill>
                <a:ea typeface="Arial" charset="0"/>
                <a:cs typeface="Arial" charset="0"/>
              </a:rPr>
              <a:t>3000 votes</a:t>
            </a:r>
          </a:p>
        </p:txBody>
      </p:sp>
      <p:sp>
        <p:nvSpPr>
          <p:cNvPr id="66572" name="Text Box 28"/>
          <p:cNvSpPr txBox="1">
            <a:spLocks noChangeArrowheads="1"/>
          </p:cNvSpPr>
          <p:nvPr/>
        </p:nvSpPr>
        <p:spPr bwMode="auto">
          <a:xfrm>
            <a:off x="5603875" y="5351463"/>
            <a:ext cx="1906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solidFill>
                  <a:schemeClr val="bg1"/>
                </a:solidFill>
                <a:ea typeface="Arial" charset="0"/>
                <a:cs typeface="Arial" charset="0"/>
              </a:rPr>
              <a:t>B loses </a:t>
            </a:r>
            <a:br>
              <a:rPr lang="en-US" sz="2300">
                <a:solidFill>
                  <a:schemeClr val="bg1"/>
                </a:solidFill>
                <a:ea typeface="Arial" charset="0"/>
                <a:cs typeface="Arial" charset="0"/>
              </a:rPr>
            </a:br>
            <a:r>
              <a:rPr lang="en-US" sz="2300">
                <a:solidFill>
                  <a:schemeClr val="bg1"/>
                </a:solidFill>
                <a:ea typeface="Arial" charset="0"/>
                <a:cs typeface="Arial" charset="0"/>
              </a:rPr>
              <a:t>2000 votes</a:t>
            </a:r>
          </a:p>
        </p:txBody>
      </p:sp>
      <p:sp>
        <p:nvSpPr>
          <p:cNvPr id="66573" name="Text Box 29"/>
          <p:cNvSpPr txBox="1">
            <a:spLocks noChangeArrowheads="1"/>
          </p:cNvSpPr>
          <p:nvPr/>
        </p:nvSpPr>
        <p:spPr bwMode="auto">
          <a:xfrm>
            <a:off x="2378075" y="5359400"/>
            <a:ext cx="20955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300">
                <a:solidFill>
                  <a:schemeClr val="bg1"/>
                </a:solidFill>
                <a:ea typeface="Arial" charset="0"/>
                <a:cs typeface="Arial" charset="0"/>
              </a:rPr>
              <a:t>B gains </a:t>
            </a:r>
            <a:br>
              <a:rPr lang="en-US" sz="2300">
                <a:solidFill>
                  <a:schemeClr val="bg1"/>
                </a:solidFill>
                <a:ea typeface="Arial" charset="0"/>
                <a:cs typeface="Arial" charset="0"/>
              </a:rPr>
            </a:br>
            <a:r>
              <a:rPr lang="en-US" sz="2300">
                <a:solidFill>
                  <a:schemeClr val="bg1"/>
                </a:solidFill>
                <a:ea typeface="Arial" charset="0"/>
                <a:cs typeface="Arial" charset="0"/>
              </a:rPr>
              <a:t>1000 votes</a:t>
            </a:r>
          </a:p>
        </p:txBody>
      </p:sp>
      <p:sp>
        <p:nvSpPr>
          <p:cNvPr id="257054" name="Text Box 30"/>
          <p:cNvSpPr txBox="1">
            <a:spLocks noChangeArrowheads="1"/>
          </p:cNvSpPr>
          <p:nvPr/>
        </p:nvSpPr>
        <p:spPr bwMode="auto">
          <a:xfrm>
            <a:off x="282575" y="793750"/>
            <a:ext cx="3146425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Arial" charset="0"/>
              </a:rPr>
              <a:t>Each candidate’s dominant strategy: 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Arial" charset="0"/>
              </a:rPr>
              <a:t>run attack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Arial" charset="0"/>
              </a:rPr>
              <a:t>adverts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Arial" charset="0"/>
              </a:rPr>
              <a:t>.</a:t>
            </a:r>
          </a:p>
        </p:txBody>
      </p:sp>
      <p:sp>
        <p:nvSpPr>
          <p:cNvPr id="6657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66576" name="Text Box 32"/>
          <p:cNvSpPr txBox="1">
            <a:spLocks noChangeArrowheads="1"/>
          </p:cNvSpPr>
          <p:nvPr/>
        </p:nvSpPr>
        <p:spPr bwMode="auto">
          <a:xfrm>
            <a:off x="5945188" y="1858963"/>
            <a:ext cx="251618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ea typeface="Arial" charset="0"/>
                <a:cs typeface="Arial" charset="0"/>
              </a:rPr>
              <a:t>Run attack ads (defect)</a:t>
            </a:r>
          </a:p>
        </p:txBody>
      </p:sp>
      <p:sp>
        <p:nvSpPr>
          <p:cNvPr id="66577" name="Text Box 33"/>
          <p:cNvSpPr txBox="1">
            <a:spLocks noChangeArrowheads="1"/>
          </p:cNvSpPr>
          <p:nvPr/>
        </p:nvSpPr>
        <p:spPr bwMode="auto">
          <a:xfrm>
            <a:off x="363538" y="2844800"/>
            <a:ext cx="1827212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ea typeface="Arial" charset="0"/>
                <a:cs typeface="Arial" charset="0"/>
              </a:rPr>
              <a:t>Do not run attack ads (cooperate)</a:t>
            </a:r>
          </a:p>
        </p:txBody>
      </p:sp>
      <p:sp>
        <p:nvSpPr>
          <p:cNvPr id="66578" name="Text Box 34"/>
          <p:cNvSpPr txBox="1">
            <a:spLocks noChangeArrowheads="1"/>
          </p:cNvSpPr>
          <p:nvPr/>
        </p:nvSpPr>
        <p:spPr bwMode="auto">
          <a:xfrm>
            <a:off x="423863" y="4879975"/>
            <a:ext cx="1601787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ea typeface="Arial" charset="0"/>
                <a:cs typeface="Arial" charset="0"/>
              </a:rPr>
              <a:t>Run </a:t>
            </a:r>
            <a:br>
              <a:rPr lang="en-US" sz="2400">
                <a:ea typeface="Arial" charset="0"/>
                <a:cs typeface="Arial" charset="0"/>
              </a:rPr>
            </a:br>
            <a:r>
              <a:rPr lang="en-US" sz="2400">
                <a:ea typeface="Arial" charset="0"/>
                <a:cs typeface="Arial" charset="0"/>
              </a:rPr>
              <a:t>attack ads (defect)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5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0188"/>
            <a:ext cx="9144000" cy="6492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Another Example:  Negative Campaign Ads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89038"/>
            <a:ext cx="8342313" cy="4937125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Nash equilibrium: Both candidates run attack adverts.  </a:t>
            </a:r>
          </a:p>
          <a:p>
            <a:r>
              <a:rPr lang="en-US" dirty="0" smtClean="0">
                <a:latin typeface="Arial" charset="0"/>
              </a:rPr>
              <a:t>Effects on election outcome:  NONE, since each side’s adverts cancel out the effects of the other side’s adverts.  </a:t>
            </a:r>
          </a:p>
          <a:p>
            <a:r>
              <a:rPr lang="en-US" dirty="0" smtClean="0">
                <a:latin typeface="Arial" charset="0"/>
              </a:rPr>
              <a:t>Effects on society:  NEGATIVE, because of the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lower voter turnout, higher apathy about politics, less voter scrutiny of elected officials’ actions.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 bldLvl="4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Why People Sometimes Cooperate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When the game is repeated many times, cooperation may be possible.</a:t>
            </a:r>
          </a:p>
          <a:p>
            <a:r>
              <a:rPr lang="en-US" dirty="0" smtClean="0">
                <a:latin typeface="Arial" charset="0"/>
              </a:rPr>
              <a:t>Two strategies that may lead to cooperation:</a:t>
            </a:r>
          </a:p>
          <a:p>
            <a:pPr lvl="1"/>
            <a:r>
              <a:rPr lang="en-US" dirty="0" smtClean="0">
                <a:latin typeface="Arial" charset="0"/>
              </a:rPr>
              <a:t>If your rival reneges in one round,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you renege in all subsequent rounds.</a:t>
            </a:r>
          </a:p>
          <a:p>
            <a:pPr lvl="1"/>
            <a:r>
              <a:rPr lang="en-US" dirty="0" smtClean="0">
                <a:latin typeface="Arial" charset="0"/>
              </a:rPr>
              <a:t>“</a:t>
            </a:r>
            <a:r>
              <a:rPr lang="en-US" b="1" dirty="0" smtClean="0">
                <a:solidFill>
                  <a:srgbClr val="800080"/>
                </a:solidFill>
                <a:latin typeface="Arial" charset="0"/>
              </a:rPr>
              <a:t>Tit-for-tat</a:t>
            </a:r>
            <a:r>
              <a:rPr lang="en-US" dirty="0" smtClean="0">
                <a:latin typeface="Arial" charset="0"/>
              </a:rPr>
              <a:t>”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Whatever your rival does in one round (whether renege or cooperate), you do in the following round. </a:t>
            </a:r>
          </a:p>
        </p:txBody>
      </p:sp>
      <p:sp>
        <p:nvSpPr>
          <p:cNvPr id="7065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 build="p" bldLvl="4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Public Policy Toward Oligopolies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Recall one of the Ten Principles from Chapter 1: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     </a:t>
            </a:r>
            <a:r>
              <a:rPr lang="en-US" b="1" i="1" dirty="0" smtClean="0">
                <a:solidFill>
                  <a:srgbClr val="996633"/>
                </a:solidFill>
                <a:latin typeface="Arial" charset="0"/>
              </a:rPr>
              <a:t>Governments can sometimes </a:t>
            </a:r>
            <a:br>
              <a:rPr lang="en-US" b="1" i="1" dirty="0" smtClean="0">
                <a:solidFill>
                  <a:srgbClr val="996633"/>
                </a:solidFill>
                <a:latin typeface="Arial" charset="0"/>
              </a:rPr>
            </a:br>
            <a:r>
              <a:rPr lang="en-US" b="1" i="1" dirty="0" smtClean="0">
                <a:solidFill>
                  <a:srgbClr val="996633"/>
                </a:solidFill>
                <a:latin typeface="Arial" charset="0"/>
              </a:rPr>
              <a:t>     improve market outcomes.</a:t>
            </a:r>
          </a:p>
          <a:p>
            <a:r>
              <a:rPr lang="en-US" dirty="0" smtClean="0">
                <a:latin typeface="Arial" charset="0"/>
              </a:rPr>
              <a:t>In oligopolies, production is too low and prices are too high, relative to the social optimum. </a:t>
            </a:r>
          </a:p>
          <a:p>
            <a:r>
              <a:rPr lang="en-US" dirty="0" smtClean="0">
                <a:latin typeface="Arial" charset="0"/>
              </a:rPr>
              <a:t>Role for policymakers:  </a:t>
            </a:r>
          </a:p>
          <a:p>
            <a:pPr lvl="1"/>
            <a:r>
              <a:rPr lang="en-US" dirty="0" smtClean="0">
                <a:latin typeface="Arial" charset="0"/>
              </a:rPr>
              <a:t>Promote competition, prevent cooperation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to move the oligopoly outcome closer to </a:t>
            </a:r>
            <a:br>
              <a:rPr lang="en-US" dirty="0" smtClean="0">
                <a:latin typeface="Arial" charset="0"/>
              </a:rPr>
            </a:br>
            <a:r>
              <a:rPr lang="en-US" dirty="0" smtClean="0">
                <a:latin typeface="Arial" charset="0"/>
              </a:rPr>
              <a:t>the efficient outcome.  </a:t>
            </a:r>
          </a:p>
        </p:txBody>
      </p:sp>
      <p:sp>
        <p:nvSpPr>
          <p:cNvPr id="7270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bldLvl="5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2900" smtClean="0">
                <a:latin typeface="Tahoma" charset="0"/>
                <a:ea typeface="Tahoma" charset="0"/>
                <a:cs typeface="Tahoma" charset="0"/>
              </a:rPr>
              <a:t>U.S. Restraint of Trade and Antitrust Laws</a:t>
            </a:r>
            <a:endParaRPr lang="en-US" sz="3100" smtClean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Sherman Antitrust Act (1890):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Forbids collusion between competitors</a:t>
            </a:r>
          </a:p>
          <a:p>
            <a:r>
              <a:rPr lang="en-US" smtClean="0">
                <a:latin typeface="Arial" charset="0"/>
              </a:rPr>
              <a:t>Clayton Antitrust Act (1914):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Strengthened rights of individuals damaged by anticompetitive arrangements between firms</a:t>
            </a:r>
          </a:p>
        </p:txBody>
      </p:sp>
      <p:sp>
        <p:nvSpPr>
          <p:cNvPr id="7475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build="p" bldLvl="4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Controversies Over Antitrust Policy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Most people agree that price-fixing agreements among competitors should be illegal.  </a:t>
            </a:r>
          </a:p>
          <a:p>
            <a:r>
              <a:rPr lang="en-US" smtClean="0">
                <a:latin typeface="Arial" charset="0"/>
              </a:rPr>
              <a:t>Some economists are concerned that policymakers go too far when using antitrust laws to stifle business practices that are not necessarily harmful, and may have legitimate objectives.  </a:t>
            </a:r>
          </a:p>
          <a:p>
            <a:r>
              <a:rPr lang="en-US" smtClean="0">
                <a:latin typeface="Arial" charset="0"/>
              </a:rPr>
              <a:t>We consider three such practices…</a:t>
            </a:r>
          </a:p>
        </p:txBody>
      </p:sp>
      <p:sp>
        <p:nvSpPr>
          <p:cNvPr id="7680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build="p" bldLvl="5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5738"/>
            <a:ext cx="9144000" cy="6492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100" dirty="0" smtClean="0"/>
              <a:t>1.  </a:t>
            </a:r>
            <a:r>
              <a:rPr lang="en-US" sz="3500" dirty="0" smtClean="0"/>
              <a:t>Resale Price Maintenance </a:t>
            </a:r>
            <a:r>
              <a:rPr lang="en-US" dirty="0" smtClean="0"/>
              <a:t>(“Fair Trade”)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1788" y="831850"/>
            <a:ext cx="8434387" cy="5591175"/>
          </a:xfrm>
        </p:spPr>
        <p:txBody>
          <a:bodyPr/>
          <a:lstStyle/>
          <a:p>
            <a:r>
              <a:rPr lang="en-US" smtClean="0">
                <a:latin typeface="Arial" charset="0"/>
              </a:rPr>
              <a:t>Occurs when a manufacturer imposes lower limits on the prices retailers can charge.  </a:t>
            </a:r>
          </a:p>
          <a:p>
            <a:r>
              <a:rPr lang="en-US" smtClean="0">
                <a:latin typeface="Arial" charset="0"/>
              </a:rPr>
              <a:t>Is often opposed because it appears to reduce competition at the retail level.</a:t>
            </a:r>
          </a:p>
          <a:p>
            <a:r>
              <a:rPr lang="en-US" smtClean="0">
                <a:latin typeface="Arial" charset="0"/>
              </a:rPr>
              <a:t>Yet, any market power the manufacturer has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is at the wholesale level; manufacturers do not gain from restricting competition at the retail level. </a:t>
            </a:r>
          </a:p>
          <a:p>
            <a:r>
              <a:rPr lang="en-US" smtClean="0">
                <a:latin typeface="Arial" charset="0"/>
              </a:rPr>
              <a:t>The practice has a legitimate objective: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preventing discount retailers from free-riding </a:t>
            </a:r>
            <a:br>
              <a:rPr lang="en-US" smtClean="0">
                <a:latin typeface="Arial" charset="0"/>
              </a:rPr>
            </a:br>
            <a:r>
              <a:rPr lang="en-US" smtClean="0">
                <a:latin typeface="Arial" charset="0"/>
              </a:rPr>
              <a:t>on the services provided by full-service retailers. </a:t>
            </a:r>
          </a:p>
        </p:txBody>
      </p:sp>
      <p:sp>
        <p:nvSpPr>
          <p:cNvPr id="7885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build="p" bldLvl="4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85738"/>
            <a:ext cx="8229600" cy="649287"/>
          </a:xfrm>
        </p:spPr>
        <p:txBody>
          <a:bodyPr/>
          <a:lstStyle/>
          <a:p>
            <a:r>
              <a:rPr lang="en-US" sz="2800" smtClean="0">
                <a:latin typeface="Tahoma" charset="0"/>
                <a:ea typeface="Tahoma" charset="0"/>
                <a:cs typeface="Tahoma" charset="0"/>
              </a:rPr>
              <a:t>2.  </a:t>
            </a:r>
            <a:r>
              <a:rPr lang="en-US" sz="3300" smtClean="0">
                <a:latin typeface="Tahoma" charset="0"/>
                <a:ea typeface="Tahoma" charset="0"/>
                <a:cs typeface="Tahoma" charset="0"/>
              </a:rPr>
              <a:t>Predatory Pricing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31850"/>
            <a:ext cx="8229600" cy="5591175"/>
          </a:xfrm>
        </p:spPr>
        <p:txBody>
          <a:bodyPr/>
          <a:lstStyle/>
          <a:p>
            <a:r>
              <a:rPr lang="en-US" sz="2700" dirty="0" smtClean="0">
                <a:latin typeface="Arial" charset="0"/>
              </a:rPr>
              <a:t>Occurs when a firm cuts prices to prevent entry </a:t>
            </a:r>
            <a:br>
              <a:rPr lang="en-US" sz="2700" dirty="0" smtClean="0">
                <a:latin typeface="Arial" charset="0"/>
              </a:rPr>
            </a:br>
            <a:r>
              <a:rPr lang="en-US" sz="2700" dirty="0" smtClean="0">
                <a:latin typeface="Arial" charset="0"/>
              </a:rPr>
              <a:t>or drive a competitor out of the market, so that it can charge monopoly prices later.</a:t>
            </a:r>
          </a:p>
          <a:p>
            <a:r>
              <a:rPr lang="en-US" sz="2700" dirty="0" smtClean="0">
                <a:latin typeface="Arial" charset="0"/>
              </a:rPr>
              <a:t>Illegal under antitrust laws, but hard for the courts to determine when a price cut is predatory and when it is competitive &amp; beneficial to consumers.</a:t>
            </a:r>
          </a:p>
          <a:p>
            <a:r>
              <a:rPr lang="en-US" sz="2700" dirty="0" smtClean="0">
                <a:latin typeface="Arial" charset="0"/>
              </a:rPr>
              <a:t>Many economists doubt that predatory pricing is a rational strategy:</a:t>
            </a:r>
          </a:p>
          <a:p>
            <a:pPr lvl="1"/>
            <a:r>
              <a:rPr lang="en-US" sz="2600" dirty="0" smtClean="0">
                <a:latin typeface="Arial" charset="0"/>
              </a:rPr>
              <a:t>It involves selling at a loss, which is extremely costly for the firm.</a:t>
            </a:r>
          </a:p>
          <a:p>
            <a:pPr lvl="1"/>
            <a:r>
              <a:rPr lang="en-US" sz="2600" dirty="0" smtClean="0">
                <a:latin typeface="Arial" charset="0"/>
              </a:rPr>
              <a:t>It can backfire.</a:t>
            </a:r>
          </a:p>
        </p:txBody>
      </p:sp>
      <p:sp>
        <p:nvSpPr>
          <p:cNvPr id="8089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 bldLvl="4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85738"/>
            <a:ext cx="8229600" cy="649287"/>
          </a:xfrm>
        </p:spPr>
        <p:txBody>
          <a:bodyPr/>
          <a:lstStyle/>
          <a:p>
            <a:r>
              <a:rPr lang="en-US" sz="2800" smtClean="0">
                <a:latin typeface="Tahoma" charset="0"/>
                <a:ea typeface="Tahoma" charset="0"/>
                <a:cs typeface="Tahoma" charset="0"/>
              </a:rPr>
              <a:t>3.  </a:t>
            </a:r>
            <a:r>
              <a:rPr lang="en-US" sz="3300" smtClean="0">
                <a:latin typeface="Tahoma" charset="0"/>
                <a:ea typeface="Tahoma" charset="0"/>
                <a:cs typeface="Tahoma" charset="0"/>
              </a:rPr>
              <a:t>Tying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7025" y="846138"/>
            <a:ext cx="8509000" cy="5591175"/>
          </a:xfrm>
        </p:spPr>
        <p:txBody>
          <a:bodyPr/>
          <a:lstStyle/>
          <a:p>
            <a:r>
              <a:rPr lang="en-US" sz="2700" smtClean="0">
                <a:latin typeface="Arial" charset="0"/>
              </a:rPr>
              <a:t>Occurs when a manufacturer bundles two products together and sells them for one price (e.g., Microsoft including a browser with its operating system) </a:t>
            </a:r>
          </a:p>
          <a:p>
            <a:r>
              <a:rPr lang="en-US" sz="2700" smtClean="0">
                <a:latin typeface="Arial" charset="0"/>
              </a:rPr>
              <a:t>Critics argue that tying gives firms more market power by connecting weak products to strong ones.  </a:t>
            </a:r>
          </a:p>
          <a:p>
            <a:r>
              <a:rPr lang="en-US" sz="2700" smtClean="0">
                <a:latin typeface="Arial" charset="0"/>
              </a:rPr>
              <a:t>Others counter that tying cannot change market power:  Buyers are not willing to pay more for two goods together than for the goods separately.  </a:t>
            </a:r>
          </a:p>
          <a:p>
            <a:r>
              <a:rPr lang="en-US" sz="2700" smtClean="0">
                <a:latin typeface="Arial" charset="0"/>
              </a:rPr>
              <a:t>Firms may use tying for price discrimination, </a:t>
            </a:r>
            <a:br>
              <a:rPr lang="en-US" sz="2700" smtClean="0">
                <a:latin typeface="Arial" charset="0"/>
              </a:rPr>
            </a:br>
            <a:r>
              <a:rPr lang="en-US" sz="2700" smtClean="0">
                <a:latin typeface="Arial" charset="0"/>
              </a:rPr>
              <a:t>which is not illegal, and which sometimes </a:t>
            </a:r>
            <a:br>
              <a:rPr lang="en-US" sz="2700" smtClean="0">
                <a:latin typeface="Arial" charset="0"/>
              </a:rPr>
            </a:br>
            <a:r>
              <a:rPr lang="en-US" sz="2700" smtClean="0">
                <a:latin typeface="Arial" charset="0"/>
              </a:rPr>
              <a:t>increases economic efficiency.</a:t>
            </a:r>
          </a:p>
        </p:txBody>
      </p:sp>
      <p:sp>
        <p:nvSpPr>
          <p:cNvPr id="8294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build="p" bldLvl="4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CONCLUSION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Arial" charset="0"/>
              </a:rPr>
              <a:t>Oligopolies can end up looking like monopolies or like competitive markets, depending on the number of firms and how cooperative they are.</a:t>
            </a:r>
          </a:p>
          <a:p>
            <a:r>
              <a:rPr lang="en-US" smtClean="0">
                <a:latin typeface="Arial" charset="0"/>
              </a:rPr>
              <a:t>The prisoners’ dilemma shows how difficult it is for firms to maintain cooperation, even when doing so is in their best interest.  </a:t>
            </a:r>
          </a:p>
          <a:p>
            <a:r>
              <a:rPr lang="en-US" smtClean="0">
                <a:latin typeface="Arial" charset="0"/>
              </a:rPr>
              <a:t>Policymakers use the antitrust laws to regulate oligopolists’ behavior.  The proper scope of these laws is the subject of ongoing controversy. </a:t>
            </a:r>
          </a:p>
        </p:txBody>
      </p:sp>
      <p:sp>
        <p:nvSpPr>
          <p:cNvPr id="8499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4613"/>
            <a:ext cx="9144000" cy="649287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1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Concentration Ratios in Selected U.S. Industries</a:t>
            </a:r>
          </a:p>
        </p:txBody>
      </p:sp>
      <p:graphicFrame>
        <p:nvGraphicFramePr>
          <p:cNvPr id="13359" name="Group 47"/>
          <p:cNvGraphicFramePr>
            <a:graphicFrameLocks noGrp="1"/>
          </p:cNvGraphicFramePr>
          <p:nvPr>
            <p:ph idx="4294967295"/>
          </p:nvPr>
        </p:nvGraphicFramePr>
        <p:xfrm>
          <a:off x="1346200" y="788988"/>
          <a:ext cx="6581775" cy="5229229"/>
        </p:xfrm>
        <a:graphic>
          <a:graphicData uri="http://schemas.openxmlformats.org/drawingml/2006/table">
            <a:tbl>
              <a:tblPr/>
              <a:tblGrid>
                <a:gridCol w="3251200"/>
                <a:gridCol w="3330575"/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Industry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Concentration ratio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Video game consoles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100%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Tennis balls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100%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Credit cards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99%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Batteries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94%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Soft drinks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93%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Web search engines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92%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Breakfast cereal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92%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Cigarettes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89%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Greeting cards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88%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Cell phone service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82%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Cars</a:t>
                      </a:r>
                    </a:p>
                  </a:txBody>
                  <a:tcPr marL="13716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79%</a:t>
                      </a:r>
                    </a:p>
                  </a:txBody>
                  <a:tcPr marL="137160" marR="128016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1335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fontAlgn="auto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8704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Oligopolists can maximize profits if they form a cartel and act like a monopolist. </a:t>
            </a:r>
          </a:p>
          <a:p>
            <a:pPr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Yet, self-interest leads each oligopolist to a higher quantity and lower price than under the monopoly outcome.  </a:t>
            </a:r>
          </a:p>
          <a:p>
            <a:pPr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The larger the number of firms, the closer will be the quantity and price to the levels that would prevail under competition.</a:t>
            </a:r>
          </a:p>
        </p:txBody>
      </p:sp>
      <p:sp>
        <p:nvSpPr>
          <p:cNvPr id="87045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EE8C4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AE1237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8458200" cy="725487"/>
          </a:xfrm>
          <a:solidFill>
            <a:srgbClr val="CACA92">
              <a:alpha val="50000"/>
            </a:srgbClr>
          </a:solidFill>
        </p:spPr>
        <p:txBody>
          <a:bodyPr bIns="0" rtlCol="0" anchor="b">
            <a:noAutofit/>
          </a:bodyPr>
          <a:lstStyle/>
          <a:p>
            <a:pPr fontAlgn="auto">
              <a:lnSpc>
                <a:spcPct val="105000"/>
              </a:lnSpc>
              <a:spcAft>
                <a:spcPts val="0"/>
              </a:spcAft>
              <a:defRPr/>
            </a:pPr>
            <a:r>
              <a:rPr lang="en-US" sz="3000" spc="500" dirty="0" smtClean="0">
                <a:solidFill>
                  <a:srgbClr val="960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89092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The prisoners’ dilemma shows that self-interest can prevent people from cooperating, even when cooperation is in their mutual interest.  The logic of the prisoners’ dilemma applies in many situations.</a:t>
            </a:r>
          </a:p>
          <a:p>
            <a:pPr>
              <a:buClrTx/>
              <a:buSzPct val="120000"/>
              <a:buFont typeface="Arial" charset="0"/>
              <a:buChar char="•"/>
            </a:pPr>
            <a:r>
              <a:rPr lang="en-US" smtClean="0">
                <a:latin typeface="Arial" charset="0"/>
                <a:cs typeface="ＭＳ Ｐゴシック" charset="-128"/>
              </a:rPr>
              <a:t>Policymakers use the antitrust laws to prevent oligopolies from engaging in anticompetitive behavior such as price-fixing.  But the application of these laws is sometimes controversial.</a:t>
            </a:r>
          </a:p>
        </p:txBody>
      </p:sp>
      <p:sp>
        <p:nvSpPr>
          <p:cNvPr id="89093" name="TextBox 6"/>
          <p:cNvSpPr txBox="1">
            <a:spLocks noChangeArrowheads="1"/>
          </p:cNvSpPr>
          <p:nvPr/>
        </p:nvSpPr>
        <p:spPr bwMode="auto">
          <a:xfrm>
            <a:off x="304800" y="6500813"/>
            <a:ext cx="5649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© </a:t>
            </a:r>
            <a:r>
              <a:rPr lang="en-US" sz="800" i="1" dirty="0" smtClean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2015 </a:t>
            </a:r>
            <a:r>
              <a:rPr lang="en-US" sz="800" i="1" dirty="0" err="1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Cengage</a:t>
            </a:r>
            <a:r>
              <a:rPr lang="en-US" sz="800" i="1" dirty="0">
                <a:solidFill>
                  <a:srgbClr val="777777"/>
                </a:solidFill>
                <a:latin typeface="Times New Roman" charset="0"/>
                <a:ea typeface="Times New Roman" charset="0"/>
                <a:cs typeface="Times New Roman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charset="0"/>
              <a:cs typeface="Verdana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ea typeface="Tahoma" charset="0"/>
                <a:cs typeface="Tahoma" charset="0"/>
              </a:rPr>
              <a:t>Oligopoly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979988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b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Oligopoly</a:t>
            </a:r>
            <a:r>
              <a:rPr lang="en-US" smtClean="0">
                <a:latin typeface="Arial" charset="0"/>
                <a:cs typeface="ＭＳ Ｐゴシック" charset="-128"/>
              </a:rPr>
              <a:t>:  a market structure in which only a few sellers offer similar or identical products. </a:t>
            </a:r>
          </a:p>
          <a:p>
            <a:pPr>
              <a:buFont typeface="Wingdings" charset="2"/>
              <a:buChar char="§"/>
            </a:pPr>
            <a:r>
              <a:rPr lang="en-US" smtClean="0">
                <a:latin typeface="Arial" charset="0"/>
                <a:cs typeface="ＭＳ Ｐゴシック" charset="-128"/>
              </a:rPr>
              <a:t>Strategic behavior in oligopoly:  </a:t>
            </a:r>
            <a:br>
              <a:rPr lang="en-US" smtClean="0">
                <a:latin typeface="Arial" charset="0"/>
                <a:cs typeface="ＭＳ Ｐゴシック" charset="-128"/>
              </a:rPr>
            </a:br>
            <a:r>
              <a:rPr lang="en-US" smtClean="0">
                <a:latin typeface="Arial" charset="0"/>
                <a:cs typeface="ＭＳ Ｐゴシック" charset="-128"/>
              </a:rPr>
              <a:t>A firm’s decisions about </a:t>
            </a:r>
            <a:r>
              <a:rPr lang="en-US" i="1" smtClean="0">
                <a:latin typeface="Arial" charset="0"/>
                <a:cs typeface="ＭＳ Ｐゴシック" charset="-128"/>
              </a:rPr>
              <a:t>P</a:t>
            </a:r>
            <a:r>
              <a:rPr lang="en-US" smtClean="0">
                <a:latin typeface="Arial" charset="0"/>
                <a:cs typeface="ＭＳ Ｐゴシック" charset="-128"/>
              </a:rPr>
              <a:t> or </a:t>
            </a:r>
            <a:r>
              <a:rPr lang="en-US" i="1" smtClean="0">
                <a:latin typeface="Arial" charset="0"/>
                <a:cs typeface="ＭＳ Ｐゴシック" charset="-128"/>
              </a:rPr>
              <a:t>Q</a:t>
            </a:r>
            <a:r>
              <a:rPr lang="en-US" smtClean="0">
                <a:latin typeface="Arial" charset="0"/>
                <a:cs typeface="ＭＳ Ｐゴシック" charset="-128"/>
              </a:rPr>
              <a:t> can affect other firms and cause them to react.  The firm will consider these reactions when making decisions.</a:t>
            </a:r>
          </a:p>
          <a:p>
            <a:pPr>
              <a:buFont typeface="Wingdings" charset="2"/>
              <a:buChar char="§"/>
            </a:pPr>
            <a:r>
              <a:rPr lang="en-US" b="1" smtClean="0">
                <a:solidFill>
                  <a:srgbClr val="CC0000"/>
                </a:solidFill>
                <a:latin typeface="Arial" charset="0"/>
                <a:cs typeface="ＭＳ Ｐゴシック" charset="-128"/>
              </a:rPr>
              <a:t>Game theory</a:t>
            </a:r>
            <a:r>
              <a:rPr lang="en-US" smtClean="0">
                <a:latin typeface="Arial" charset="0"/>
                <a:cs typeface="ＭＳ Ｐゴシック" charset="-128"/>
              </a:rPr>
              <a:t>:  the study of how people behave in strategic situations.</a:t>
            </a:r>
          </a:p>
          <a:p>
            <a:pPr>
              <a:buFont typeface="Wingdings" charset="2"/>
              <a:buChar char="§"/>
            </a:pPr>
            <a:endParaRPr lang="en-US" smtClean="0">
              <a:latin typeface="Arial" charset="0"/>
              <a:cs typeface="ＭＳ Ｐゴシック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97" name="Rectangle 317"/>
          <p:cNvSpPr>
            <a:spLocks noChangeArrowheads="1"/>
          </p:cNvSpPr>
          <p:nvPr/>
        </p:nvSpPr>
        <p:spPr bwMode="auto">
          <a:xfrm>
            <a:off x="319088" y="947738"/>
            <a:ext cx="1519237" cy="524986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graphicFrame>
        <p:nvGraphicFramePr>
          <p:cNvPr id="123199" name="Group 319"/>
          <p:cNvGraphicFramePr>
            <a:graphicFrameLocks noGrp="1"/>
          </p:cNvGraphicFramePr>
          <p:nvPr>
            <p:ph idx="4294967295"/>
          </p:nvPr>
        </p:nvGraphicFramePr>
        <p:xfrm>
          <a:off x="315913" y="946150"/>
          <a:ext cx="1524000" cy="5266055"/>
        </p:xfrm>
        <a:graphic>
          <a:graphicData uri="http://schemas.openxmlformats.org/drawingml/2006/table">
            <a:tbl>
              <a:tblPr/>
              <a:tblGrid>
                <a:gridCol w="688975"/>
                <a:gridCol w="835025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649288"/>
          </a:xfrm>
        </p:spPr>
        <p:txBody>
          <a:bodyPr/>
          <a:lstStyle/>
          <a:p>
            <a:pPr algn="ctr"/>
            <a:r>
              <a:rPr lang="en-US" sz="2800" smtClean="0">
                <a:latin typeface="Tahoma" charset="0"/>
                <a:ea typeface="Tahoma" charset="0"/>
                <a:cs typeface="Tahoma" charset="0"/>
              </a:rPr>
              <a:t>EXAMPLE:  </a:t>
            </a:r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Cell Phone Duopoly in Smalltown</a:t>
            </a:r>
          </a:p>
        </p:txBody>
      </p:sp>
      <p:sp>
        <p:nvSpPr>
          <p:cNvPr id="123200" name="Rectangle 320"/>
          <p:cNvSpPr>
            <a:spLocks noChangeArrowheads="1"/>
          </p:cNvSpPr>
          <p:nvPr/>
        </p:nvSpPr>
        <p:spPr bwMode="auto">
          <a:xfrm>
            <a:off x="2090738" y="1001713"/>
            <a:ext cx="6672262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105000"/>
              </a:lnSpc>
              <a:spcBef>
                <a:spcPct val="50000"/>
              </a:spcBef>
              <a:buClr>
                <a:srgbClr val="339966"/>
              </a:buClr>
              <a:buSzPct val="120000"/>
              <a:buFont typeface="Wingdings" charset="2"/>
              <a:buChar char="§"/>
            </a:pPr>
            <a:r>
              <a:rPr lang="en-US" sz="2700" dirty="0" err="1">
                <a:ea typeface="Arial" charset="0"/>
                <a:cs typeface="Arial" charset="0"/>
              </a:rPr>
              <a:t>Smalltown</a:t>
            </a:r>
            <a:r>
              <a:rPr lang="en-US" sz="2700" dirty="0">
                <a:ea typeface="Arial" charset="0"/>
                <a:cs typeface="Arial" charset="0"/>
              </a:rPr>
              <a:t> has 140 </a:t>
            </a:r>
            <a:r>
              <a:rPr lang="en-US" sz="2700" dirty="0" smtClean="0">
                <a:ea typeface="Arial" charset="0"/>
                <a:cs typeface="Arial" charset="0"/>
              </a:rPr>
              <a:t>residents.</a:t>
            </a:r>
          </a:p>
          <a:p>
            <a:pPr marL="342900" indent="-342900">
              <a:lnSpc>
                <a:spcPct val="105000"/>
              </a:lnSpc>
              <a:spcBef>
                <a:spcPct val="50000"/>
              </a:spcBef>
              <a:buClr>
                <a:srgbClr val="339966"/>
              </a:buClr>
              <a:buSzPct val="120000"/>
              <a:buFont typeface="Wingdings" charset="2"/>
              <a:buChar char="§"/>
            </a:pPr>
            <a:r>
              <a:rPr lang="en-US" sz="2700" dirty="0">
                <a:ea typeface="Arial" charset="0"/>
                <a:cs typeface="Arial" charset="0"/>
              </a:rPr>
              <a:t>The “good”:  </a:t>
            </a:r>
            <a:br>
              <a:rPr lang="en-US" sz="2700" dirty="0">
                <a:ea typeface="Arial" charset="0"/>
                <a:cs typeface="Arial" charset="0"/>
              </a:rPr>
            </a:br>
            <a:r>
              <a:rPr lang="en-US" sz="2700" dirty="0">
                <a:ea typeface="Arial" charset="0"/>
                <a:cs typeface="Arial" charset="0"/>
              </a:rPr>
              <a:t>cell phone service with unlimited anytime minutes and free </a:t>
            </a:r>
            <a:r>
              <a:rPr lang="en-US" sz="2700" dirty="0" smtClean="0">
                <a:ea typeface="Arial" charset="0"/>
                <a:cs typeface="Arial" charset="0"/>
              </a:rPr>
              <a:t>phone.</a:t>
            </a:r>
          </a:p>
          <a:p>
            <a:pPr marL="342900" indent="-342900">
              <a:lnSpc>
                <a:spcPct val="105000"/>
              </a:lnSpc>
              <a:spcBef>
                <a:spcPct val="50000"/>
              </a:spcBef>
              <a:buClr>
                <a:srgbClr val="339966"/>
              </a:buClr>
              <a:buSzPct val="120000"/>
              <a:buFont typeface="Wingdings" charset="2"/>
              <a:buChar char="§"/>
            </a:pPr>
            <a:r>
              <a:rPr lang="en-US" sz="2700" dirty="0" err="1">
                <a:ea typeface="Arial" charset="0"/>
                <a:cs typeface="Arial" charset="0"/>
              </a:rPr>
              <a:t>Smalltown’s</a:t>
            </a:r>
            <a:r>
              <a:rPr lang="en-US" sz="2700" dirty="0">
                <a:ea typeface="Arial" charset="0"/>
                <a:cs typeface="Arial" charset="0"/>
              </a:rPr>
              <a:t> demand </a:t>
            </a:r>
            <a:r>
              <a:rPr lang="en-US" sz="2700" dirty="0" smtClean="0">
                <a:ea typeface="Arial" charset="0"/>
                <a:cs typeface="Arial" charset="0"/>
              </a:rPr>
              <a:t>schedule.</a:t>
            </a:r>
          </a:p>
          <a:p>
            <a:pPr marL="342900" indent="-342900">
              <a:lnSpc>
                <a:spcPct val="105000"/>
              </a:lnSpc>
              <a:spcBef>
                <a:spcPct val="50000"/>
              </a:spcBef>
              <a:buClr>
                <a:srgbClr val="339966"/>
              </a:buClr>
              <a:buSzPct val="120000"/>
              <a:buFont typeface="Wingdings" charset="2"/>
              <a:buChar char="§"/>
            </a:pPr>
            <a:r>
              <a:rPr lang="en-US" sz="2700" dirty="0">
                <a:ea typeface="Arial" charset="0"/>
                <a:cs typeface="Arial" charset="0"/>
              </a:rPr>
              <a:t>Two firms:  Bravo, </a:t>
            </a:r>
            <a:r>
              <a:rPr lang="en-US" sz="2700" dirty="0" err="1" smtClean="0">
                <a:ea typeface="Arial" charset="0"/>
                <a:cs typeface="Arial" charset="0"/>
              </a:rPr>
              <a:t>Mobily</a:t>
            </a:r>
            <a:r>
              <a:rPr lang="en-US" sz="2700" dirty="0" smtClean="0">
                <a:ea typeface="Arial" charset="0"/>
                <a:cs typeface="Arial" charset="0"/>
              </a:rPr>
              <a:t>.</a:t>
            </a:r>
            <a:br>
              <a:rPr lang="en-US" sz="2700" dirty="0" smtClean="0">
                <a:ea typeface="Arial" charset="0"/>
                <a:cs typeface="Arial" charset="0"/>
              </a:rPr>
            </a:br>
            <a:r>
              <a:rPr lang="en-US" sz="2700" dirty="0">
                <a:ea typeface="Arial" charset="0"/>
                <a:cs typeface="Arial" charset="0"/>
              </a:rPr>
              <a:t>(</a:t>
            </a:r>
            <a:r>
              <a:rPr lang="en-US" sz="2700" b="1" dirty="0">
                <a:solidFill>
                  <a:srgbClr val="800080"/>
                </a:solidFill>
                <a:ea typeface="Arial" charset="0"/>
                <a:cs typeface="Arial" charset="0"/>
              </a:rPr>
              <a:t>duopoly</a:t>
            </a:r>
            <a:r>
              <a:rPr lang="en-US" sz="2700" dirty="0">
                <a:ea typeface="Arial" charset="0"/>
                <a:cs typeface="Arial" charset="0"/>
              </a:rPr>
              <a:t>:  an oligopoly with two firms</a:t>
            </a:r>
            <a:r>
              <a:rPr lang="en-US" sz="2700" dirty="0" smtClean="0">
                <a:ea typeface="Arial" charset="0"/>
                <a:cs typeface="Arial" charset="0"/>
              </a:rPr>
              <a:t>).</a:t>
            </a:r>
          </a:p>
          <a:p>
            <a:pPr marL="342900" indent="-342900">
              <a:lnSpc>
                <a:spcPct val="105000"/>
              </a:lnSpc>
              <a:spcBef>
                <a:spcPct val="50000"/>
              </a:spcBef>
              <a:buClr>
                <a:srgbClr val="339966"/>
              </a:buClr>
              <a:buSzPct val="120000"/>
              <a:buFont typeface="Wingdings" charset="2"/>
              <a:buChar char="§"/>
            </a:pPr>
            <a:r>
              <a:rPr lang="en-US" sz="2700" dirty="0">
                <a:ea typeface="Arial" charset="0"/>
                <a:cs typeface="Arial" charset="0"/>
              </a:rPr>
              <a:t>Each firm’s costs:  </a:t>
            </a:r>
            <a:r>
              <a:rPr lang="en-US" sz="2700" i="1" dirty="0">
                <a:ea typeface="Arial" charset="0"/>
                <a:cs typeface="Arial" charset="0"/>
              </a:rPr>
              <a:t>FC</a:t>
            </a:r>
            <a:r>
              <a:rPr lang="en-US" sz="2700" dirty="0">
                <a:ea typeface="Arial" charset="0"/>
                <a:cs typeface="Arial" charset="0"/>
              </a:rPr>
              <a:t> = $0, </a:t>
            </a:r>
            <a:r>
              <a:rPr lang="en-US" sz="2700" i="1" dirty="0">
                <a:ea typeface="Arial" charset="0"/>
                <a:cs typeface="Arial" charset="0"/>
              </a:rPr>
              <a:t>MC</a:t>
            </a:r>
            <a:r>
              <a:rPr lang="en-US" sz="2700" dirty="0">
                <a:ea typeface="Arial" charset="0"/>
                <a:cs typeface="Arial" charset="0"/>
              </a:rPr>
              <a:t> = $</a:t>
            </a:r>
            <a:r>
              <a:rPr lang="en-US" sz="2700" dirty="0" smtClean="0">
                <a:ea typeface="Arial" charset="0"/>
                <a:cs typeface="Arial" charset="0"/>
              </a:rPr>
              <a:t>10.</a:t>
            </a:r>
            <a:endParaRPr lang="en-US" sz="2700" dirty="0">
              <a:ea typeface="Arial" charset="0"/>
              <a:cs typeface="Arial" charset="0"/>
            </a:endParaRPr>
          </a:p>
        </p:txBody>
      </p:sp>
      <p:sp>
        <p:nvSpPr>
          <p:cNvPr id="17450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3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32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97" grpId="0" uiExpand="1" animBg="1"/>
      <p:bldP spid="12320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319088" y="947738"/>
            <a:ext cx="5246687" cy="5249862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322263" y="2409825"/>
            <a:ext cx="5243512" cy="465138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319088" y="5259388"/>
            <a:ext cx="5243512" cy="465137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ea typeface="Arial" charset="0"/>
              <a:cs typeface="Arial" charset="0"/>
            </a:endParaRPr>
          </a:p>
        </p:txBody>
      </p:sp>
      <p:grpSp>
        <p:nvGrpSpPr>
          <p:cNvPr id="19460" name="Group 82"/>
          <p:cNvGrpSpPr>
            <a:grpSpLocks/>
          </p:cNvGrpSpPr>
          <p:nvPr/>
        </p:nvGrpSpPr>
        <p:grpSpPr bwMode="auto">
          <a:xfrm>
            <a:off x="315913" y="946150"/>
            <a:ext cx="1524000" cy="5257800"/>
            <a:chOff x="199" y="596"/>
            <a:chExt cx="960" cy="3312"/>
          </a:xfrm>
        </p:grpSpPr>
        <p:sp>
          <p:nvSpPr>
            <p:cNvPr id="19522" name="Rectangle 9"/>
            <p:cNvSpPr>
              <a:spLocks noChangeArrowheads="1"/>
            </p:cNvSpPr>
            <p:nvPr/>
          </p:nvSpPr>
          <p:spPr bwMode="auto">
            <a:xfrm>
              <a:off x="633" y="3609"/>
              <a:ext cx="526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50</a:t>
              </a:r>
            </a:p>
          </p:txBody>
        </p:sp>
        <p:sp>
          <p:nvSpPr>
            <p:cNvPr id="19523" name="Rectangle 10"/>
            <p:cNvSpPr>
              <a:spLocks noChangeArrowheads="1"/>
            </p:cNvSpPr>
            <p:nvPr/>
          </p:nvSpPr>
          <p:spPr bwMode="auto">
            <a:xfrm>
              <a:off x="199" y="3609"/>
              <a:ext cx="43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45</a:t>
              </a:r>
            </a:p>
          </p:txBody>
        </p:sp>
        <p:sp>
          <p:nvSpPr>
            <p:cNvPr id="19524" name="Rectangle 14"/>
            <p:cNvSpPr>
              <a:spLocks noChangeArrowheads="1"/>
            </p:cNvSpPr>
            <p:nvPr/>
          </p:nvSpPr>
          <p:spPr bwMode="auto">
            <a:xfrm>
              <a:off x="633" y="3310"/>
              <a:ext cx="526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60</a:t>
              </a:r>
            </a:p>
          </p:txBody>
        </p:sp>
        <p:sp>
          <p:nvSpPr>
            <p:cNvPr id="19525" name="Rectangle 15"/>
            <p:cNvSpPr>
              <a:spLocks noChangeArrowheads="1"/>
            </p:cNvSpPr>
            <p:nvPr/>
          </p:nvSpPr>
          <p:spPr bwMode="auto">
            <a:xfrm>
              <a:off x="199" y="3310"/>
              <a:ext cx="43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40</a:t>
              </a:r>
            </a:p>
          </p:txBody>
        </p:sp>
        <p:sp>
          <p:nvSpPr>
            <p:cNvPr id="19526" name="Rectangle 19"/>
            <p:cNvSpPr>
              <a:spLocks noChangeArrowheads="1"/>
            </p:cNvSpPr>
            <p:nvPr/>
          </p:nvSpPr>
          <p:spPr bwMode="auto">
            <a:xfrm>
              <a:off x="633" y="3011"/>
              <a:ext cx="526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70</a:t>
              </a:r>
            </a:p>
          </p:txBody>
        </p:sp>
        <p:sp>
          <p:nvSpPr>
            <p:cNvPr id="19527" name="Rectangle 20"/>
            <p:cNvSpPr>
              <a:spLocks noChangeArrowheads="1"/>
            </p:cNvSpPr>
            <p:nvPr/>
          </p:nvSpPr>
          <p:spPr bwMode="auto">
            <a:xfrm>
              <a:off x="199" y="3011"/>
              <a:ext cx="43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35</a:t>
              </a:r>
            </a:p>
          </p:txBody>
        </p:sp>
        <p:sp>
          <p:nvSpPr>
            <p:cNvPr id="19528" name="Rectangle 24"/>
            <p:cNvSpPr>
              <a:spLocks noChangeArrowheads="1"/>
            </p:cNvSpPr>
            <p:nvPr/>
          </p:nvSpPr>
          <p:spPr bwMode="auto">
            <a:xfrm>
              <a:off x="633" y="2712"/>
              <a:ext cx="526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80</a:t>
              </a:r>
            </a:p>
          </p:txBody>
        </p:sp>
        <p:sp>
          <p:nvSpPr>
            <p:cNvPr id="19529" name="Rectangle 25"/>
            <p:cNvSpPr>
              <a:spLocks noChangeArrowheads="1"/>
            </p:cNvSpPr>
            <p:nvPr/>
          </p:nvSpPr>
          <p:spPr bwMode="auto">
            <a:xfrm>
              <a:off x="199" y="2712"/>
              <a:ext cx="43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30</a:t>
              </a:r>
            </a:p>
          </p:txBody>
        </p:sp>
        <p:sp>
          <p:nvSpPr>
            <p:cNvPr id="19530" name="Rectangle 29"/>
            <p:cNvSpPr>
              <a:spLocks noChangeArrowheads="1"/>
            </p:cNvSpPr>
            <p:nvPr/>
          </p:nvSpPr>
          <p:spPr bwMode="auto">
            <a:xfrm>
              <a:off x="633" y="2413"/>
              <a:ext cx="526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90</a:t>
              </a:r>
            </a:p>
          </p:txBody>
        </p:sp>
        <p:sp>
          <p:nvSpPr>
            <p:cNvPr id="19531" name="Rectangle 30"/>
            <p:cNvSpPr>
              <a:spLocks noChangeArrowheads="1"/>
            </p:cNvSpPr>
            <p:nvPr/>
          </p:nvSpPr>
          <p:spPr bwMode="auto">
            <a:xfrm>
              <a:off x="199" y="2413"/>
              <a:ext cx="43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25</a:t>
              </a:r>
            </a:p>
          </p:txBody>
        </p:sp>
        <p:sp>
          <p:nvSpPr>
            <p:cNvPr id="19532" name="Rectangle 34"/>
            <p:cNvSpPr>
              <a:spLocks noChangeArrowheads="1"/>
            </p:cNvSpPr>
            <p:nvPr/>
          </p:nvSpPr>
          <p:spPr bwMode="auto">
            <a:xfrm>
              <a:off x="633" y="2114"/>
              <a:ext cx="526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100</a:t>
              </a:r>
            </a:p>
          </p:txBody>
        </p:sp>
        <p:sp>
          <p:nvSpPr>
            <p:cNvPr id="19533" name="Rectangle 35"/>
            <p:cNvSpPr>
              <a:spLocks noChangeArrowheads="1"/>
            </p:cNvSpPr>
            <p:nvPr/>
          </p:nvSpPr>
          <p:spPr bwMode="auto">
            <a:xfrm>
              <a:off x="199" y="2114"/>
              <a:ext cx="43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20</a:t>
              </a:r>
            </a:p>
          </p:txBody>
        </p:sp>
        <p:sp>
          <p:nvSpPr>
            <p:cNvPr id="19534" name="Rectangle 39"/>
            <p:cNvSpPr>
              <a:spLocks noChangeArrowheads="1"/>
            </p:cNvSpPr>
            <p:nvPr/>
          </p:nvSpPr>
          <p:spPr bwMode="auto">
            <a:xfrm>
              <a:off x="633" y="1815"/>
              <a:ext cx="526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110</a:t>
              </a:r>
            </a:p>
          </p:txBody>
        </p:sp>
        <p:sp>
          <p:nvSpPr>
            <p:cNvPr id="19535" name="Rectangle 40"/>
            <p:cNvSpPr>
              <a:spLocks noChangeArrowheads="1"/>
            </p:cNvSpPr>
            <p:nvPr/>
          </p:nvSpPr>
          <p:spPr bwMode="auto">
            <a:xfrm>
              <a:off x="199" y="1815"/>
              <a:ext cx="43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15</a:t>
              </a:r>
            </a:p>
          </p:txBody>
        </p:sp>
        <p:sp>
          <p:nvSpPr>
            <p:cNvPr id="19536" name="Rectangle 44"/>
            <p:cNvSpPr>
              <a:spLocks noChangeArrowheads="1"/>
            </p:cNvSpPr>
            <p:nvPr/>
          </p:nvSpPr>
          <p:spPr bwMode="auto">
            <a:xfrm>
              <a:off x="633" y="1516"/>
              <a:ext cx="526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120</a:t>
              </a:r>
            </a:p>
          </p:txBody>
        </p:sp>
        <p:sp>
          <p:nvSpPr>
            <p:cNvPr id="19537" name="Rectangle 45"/>
            <p:cNvSpPr>
              <a:spLocks noChangeArrowheads="1"/>
            </p:cNvSpPr>
            <p:nvPr/>
          </p:nvSpPr>
          <p:spPr bwMode="auto">
            <a:xfrm>
              <a:off x="199" y="1516"/>
              <a:ext cx="43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10</a:t>
              </a:r>
            </a:p>
          </p:txBody>
        </p:sp>
        <p:sp>
          <p:nvSpPr>
            <p:cNvPr id="19538" name="Rectangle 49"/>
            <p:cNvSpPr>
              <a:spLocks noChangeArrowheads="1"/>
            </p:cNvSpPr>
            <p:nvPr/>
          </p:nvSpPr>
          <p:spPr bwMode="auto">
            <a:xfrm>
              <a:off x="633" y="1217"/>
              <a:ext cx="526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130</a:t>
              </a:r>
            </a:p>
          </p:txBody>
        </p:sp>
        <p:sp>
          <p:nvSpPr>
            <p:cNvPr id="19539" name="Rectangle 50"/>
            <p:cNvSpPr>
              <a:spLocks noChangeArrowheads="1"/>
            </p:cNvSpPr>
            <p:nvPr/>
          </p:nvSpPr>
          <p:spPr bwMode="auto">
            <a:xfrm>
              <a:off x="199" y="1217"/>
              <a:ext cx="43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5</a:t>
              </a:r>
            </a:p>
          </p:txBody>
        </p:sp>
        <p:sp>
          <p:nvSpPr>
            <p:cNvPr id="19540" name="Rectangle 54"/>
            <p:cNvSpPr>
              <a:spLocks noChangeArrowheads="1"/>
            </p:cNvSpPr>
            <p:nvPr/>
          </p:nvSpPr>
          <p:spPr bwMode="auto">
            <a:xfrm>
              <a:off x="633" y="918"/>
              <a:ext cx="526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140</a:t>
              </a:r>
            </a:p>
          </p:txBody>
        </p:sp>
        <p:sp>
          <p:nvSpPr>
            <p:cNvPr id="19541" name="Rectangle 55"/>
            <p:cNvSpPr>
              <a:spLocks noChangeArrowheads="1"/>
            </p:cNvSpPr>
            <p:nvPr/>
          </p:nvSpPr>
          <p:spPr bwMode="auto">
            <a:xfrm>
              <a:off x="199" y="918"/>
              <a:ext cx="43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8288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$0</a:t>
              </a:r>
            </a:p>
          </p:txBody>
        </p:sp>
        <p:sp>
          <p:nvSpPr>
            <p:cNvPr id="19542" name="Rectangle 59"/>
            <p:cNvSpPr>
              <a:spLocks noChangeArrowheads="1"/>
            </p:cNvSpPr>
            <p:nvPr/>
          </p:nvSpPr>
          <p:spPr bwMode="auto">
            <a:xfrm>
              <a:off x="633" y="596"/>
              <a:ext cx="526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 b="1" i="1">
                  <a:ea typeface="Arial" charset="0"/>
                  <a:cs typeface="Arial" charset="0"/>
                </a:rPr>
                <a:t>Q</a:t>
              </a:r>
            </a:p>
          </p:txBody>
        </p:sp>
        <p:sp>
          <p:nvSpPr>
            <p:cNvPr id="19543" name="Rectangle 60"/>
            <p:cNvSpPr>
              <a:spLocks noChangeArrowheads="1"/>
            </p:cNvSpPr>
            <p:nvPr/>
          </p:nvSpPr>
          <p:spPr bwMode="auto">
            <a:xfrm>
              <a:off x="199" y="596"/>
              <a:ext cx="43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 b="1" i="1">
                  <a:ea typeface="Arial" charset="0"/>
                  <a:cs typeface="Arial" charset="0"/>
                </a:rPr>
                <a:t>P</a:t>
              </a:r>
            </a:p>
          </p:txBody>
        </p:sp>
      </p:grp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4368800" y="946150"/>
            <a:ext cx="1196975" cy="5257800"/>
            <a:chOff x="2752" y="596"/>
            <a:chExt cx="754" cy="3312"/>
          </a:xfrm>
        </p:grpSpPr>
        <p:sp>
          <p:nvSpPr>
            <p:cNvPr id="19511" name="Rectangle 6"/>
            <p:cNvSpPr>
              <a:spLocks noChangeArrowheads="1"/>
            </p:cNvSpPr>
            <p:nvPr/>
          </p:nvSpPr>
          <p:spPr bwMode="auto">
            <a:xfrm>
              <a:off x="2752" y="3609"/>
              <a:ext cx="75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1,750</a:t>
              </a:r>
            </a:p>
          </p:txBody>
        </p:sp>
        <p:sp>
          <p:nvSpPr>
            <p:cNvPr id="19512" name="Rectangle 11"/>
            <p:cNvSpPr>
              <a:spLocks noChangeArrowheads="1"/>
            </p:cNvSpPr>
            <p:nvPr/>
          </p:nvSpPr>
          <p:spPr bwMode="auto">
            <a:xfrm>
              <a:off x="2752" y="3310"/>
              <a:ext cx="75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1,800</a:t>
              </a:r>
            </a:p>
          </p:txBody>
        </p:sp>
        <p:sp>
          <p:nvSpPr>
            <p:cNvPr id="19513" name="Rectangle 16"/>
            <p:cNvSpPr>
              <a:spLocks noChangeArrowheads="1"/>
            </p:cNvSpPr>
            <p:nvPr/>
          </p:nvSpPr>
          <p:spPr bwMode="auto">
            <a:xfrm>
              <a:off x="2752" y="3011"/>
              <a:ext cx="75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1,750</a:t>
              </a:r>
            </a:p>
          </p:txBody>
        </p:sp>
        <p:sp>
          <p:nvSpPr>
            <p:cNvPr id="19514" name="Rectangle 21"/>
            <p:cNvSpPr>
              <a:spLocks noChangeArrowheads="1"/>
            </p:cNvSpPr>
            <p:nvPr/>
          </p:nvSpPr>
          <p:spPr bwMode="auto">
            <a:xfrm>
              <a:off x="2752" y="2712"/>
              <a:ext cx="75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1,600</a:t>
              </a:r>
            </a:p>
          </p:txBody>
        </p:sp>
        <p:sp>
          <p:nvSpPr>
            <p:cNvPr id="19515" name="Rectangle 26"/>
            <p:cNvSpPr>
              <a:spLocks noChangeArrowheads="1"/>
            </p:cNvSpPr>
            <p:nvPr/>
          </p:nvSpPr>
          <p:spPr bwMode="auto">
            <a:xfrm>
              <a:off x="2752" y="2413"/>
              <a:ext cx="75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1,350</a:t>
              </a:r>
            </a:p>
          </p:txBody>
        </p:sp>
        <p:sp>
          <p:nvSpPr>
            <p:cNvPr id="19516" name="Rectangle 31"/>
            <p:cNvSpPr>
              <a:spLocks noChangeArrowheads="1"/>
            </p:cNvSpPr>
            <p:nvPr/>
          </p:nvSpPr>
          <p:spPr bwMode="auto">
            <a:xfrm>
              <a:off x="2752" y="2114"/>
              <a:ext cx="75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1,000</a:t>
              </a:r>
            </a:p>
          </p:txBody>
        </p:sp>
        <p:sp>
          <p:nvSpPr>
            <p:cNvPr id="19517" name="Rectangle 36"/>
            <p:cNvSpPr>
              <a:spLocks noChangeArrowheads="1"/>
            </p:cNvSpPr>
            <p:nvPr/>
          </p:nvSpPr>
          <p:spPr bwMode="auto">
            <a:xfrm>
              <a:off x="2752" y="1815"/>
              <a:ext cx="75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550</a:t>
              </a:r>
            </a:p>
          </p:txBody>
        </p:sp>
        <p:sp>
          <p:nvSpPr>
            <p:cNvPr id="19518" name="Rectangle 41"/>
            <p:cNvSpPr>
              <a:spLocks noChangeArrowheads="1"/>
            </p:cNvSpPr>
            <p:nvPr/>
          </p:nvSpPr>
          <p:spPr bwMode="auto">
            <a:xfrm>
              <a:off x="2752" y="1516"/>
              <a:ext cx="75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0</a:t>
              </a:r>
            </a:p>
          </p:txBody>
        </p:sp>
        <p:sp>
          <p:nvSpPr>
            <p:cNvPr id="19519" name="Rectangle 46"/>
            <p:cNvSpPr>
              <a:spLocks noChangeArrowheads="1"/>
            </p:cNvSpPr>
            <p:nvPr/>
          </p:nvSpPr>
          <p:spPr bwMode="auto">
            <a:xfrm>
              <a:off x="2752" y="1217"/>
              <a:ext cx="75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–650</a:t>
              </a:r>
            </a:p>
          </p:txBody>
        </p:sp>
        <p:sp>
          <p:nvSpPr>
            <p:cNvPr id="19520" name="Rectangle 51"/>
            <p:cNvSpPr>
              <a:spLocks noChangeArrowheads="1"/>
            </p:cNvSpPr>
            <p:nvPr/>
          </p:nvSpPr>
          <p:spPr bwMode="auto">
            <a:xfrm>
              <a:off x="2752" y="918"/>
              <a:ext cx="75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–1,400</a:t>
              </a:r>
            </a:p>
          </p:txBody>
        </p:sp>
        <p:sp>
          <p:nvSpPr>
            <p:cNvPr id="19521" name="Rectangle 56"/>
            <p:cNvSpPr>
              <a:spLocks noChangeArrowheads="1"/>
            </p:cNvSpPr>
            <p:nvPr/>
          </p:nvSpPr>
          <p:spPr bwMode="auto">
            <a:xfrm>
              <a:off x="2752" y="596"/>
              <a:ext cx="754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Profit</a:t>
              </a:r>
            </a:p>
          </p:txBody>
        </p:sp>
      </p:grp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3206750" y="946150"/>
            <a:ext cx="1162050" cy="5257800"/>
            <a:chOff x="2020" y="596"/>
            <a:chExt cx="732" cy="3312"/>
          </a:xfrm>
        </p:grpSpPr>
        <p:sp>
          <p:nvSpPr>
            <p:cNvPr id="19500" name="Rectangle 7"/>
            <p:cNvSpPr>
              <a:spLocks noChangeArrowheads="1"/>
            </p:cNvSpPr>
            <p:nvPr/>
          </p:nvSpPr>
          <p:spPr bwMode="auto">
            <a:xfrm>
              <a:off x="2020" y="3609"/>
              <a:ext cx="732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500</a:t>
              </a:r>
            </a:p>
          </p:txBody>
        </p:sp>
        <p:sp>
          <p:nvSpPr>
            <p:cNvPr id="19501" name="Rectangle 12"/>
            <p:cNvSpPr>
              <a:spLocks noChangeArrowheads="1"/>
            </p:cNvSpPr>
            <p:nvPr/>
          </p:nvSpPr>
          <p:spPr bwMode="auto">
            <a:xfrm>
              <a:off x="2020" y="3310"/>
              <a:ext cx="732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600</a:t>
              </a:r>
            </a:p>
          </p:txBody>
        </p:sp>
        <p:sp>
          <p:nvSpPr>
            <p:cNvPr id="19502" name="Rectangle 17"/>
            <p:cNvSpPr>
              <a:spLocks noChangeArrowheads="1"/>
            </p:cNvSpPr>
            <p:nvPr/>
          </p:nvSpPr>
          <p:spPr bwMode="auto">
            <a:xfrm>
              <a:off x="2020" y="3011"/>
              <a:ext cx="732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700</a:t>
              </a:r>
            </a:p>
          </p:txBody>
        </p:sp>
        <p:sp>
          <p:nvSpPr>
            <p:cNvPr id="19503" name="Rectangle 22"/>
            <p:cNvSpPr>
              <a:spLocks noChangeArrowheads="1"/>
            </p:cNvSpPr>
            <p:nvPr/>
          </p:nvSpPr>
          <p:spPr bwMode="auto">
            <a:xfrm>
              <a:off x="2020" y="2712"/>
              <a:ext cx="732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800</a:t>
              </a:r>
            </a:p>
          </p:txBody>
        </p:sp>
        <p:sp>
          <p:nvSpPr>
            <p:cNvPr id="19504" name="Rectangle 27"/>
            <p:cNvSpPr>
              <a:spLocks noChangeArrowheads="1"/>
            </p:cNvSpPr>
            <p:nvPr/>
          </p:nvSpPr>
          <p:spPr bwMode="auto">
            <a:xfrm>
              <a:off x="2020" y="2413"/>
              <a:ext cx="732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900</a:t>
              </a:r>
            </a:p>
          </p:txBody>
        </p:sp>
        <p:sp>
          <p:nvSpPr>
            <p:cNvPr id="19505" name="Rectangle 32"/>
            <p:cNvSpPr>
              <a:spLocks noChangeArrowheads="1"/>
            </p:cNvSpPr>
            <p:nvPr/>
          </p:nvSpPr>
          <p:spPr bwMode="auto">
            <a:xfrm>
              <a:off x="2020" y="2114"/>
              <a:ext cx="732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1,000</a:t>
              </a:r>
            </a:p>
          </p:txBody>
        </p:sp>
        <p:sp>
          <p:nvSpPr>
            <p:cNvPr id="19506" name="Rectangle 37"/>
            <p:cNvSpPr>
              <a:spLocks noChangeArrowheads="1"/>
            </p:cNvSpPr>
            <p:nvPr/>
          </p:nvSpPr>
          <p:spPr bwMode="auto">
            <a:xfrm>
              <a:off x="2020" y="1815"/>
              <a:ext cx="732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1,100</a:t>
              </a:r>
            </a:p>
          </p:txBody>
        </p:sp>
        <p:sp>
          <p:nvSpPr>
            <p:cNvPr id="19507" name="Rectangle 42"/>
            <p:cNvSpPr>
              <a:spLocks noChangeArrowheads="1"/>
            </p:cNvSpPr>
            <p:nvPr/>
          </p:nvSpPr>
          <p:spPr bwMode="auto">
            <a:xfrm>
              <a:off x="2020" y="1516"/>
              <a:ext cx="732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1,200</a:t>
              </a:r>
            </a:p>
          </p:txBody>
        </p:sp>
        <p:sp>
          <p:nvSpPr>
            <p:cNvPr id="19508" name="Rectangle 47"/>
            <p:cNvSpPr>
              <a:spLocks noChangeArrowheads="1"/>
            </p:cNvSpPr>
            <p:nvPr/>
          </p:nvSpPr>
          <p:spPr bwMode="auto">
            <a:xfrm>
              <a:off x="2020" y="1217"/>
              <a:ext cx="732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1,300</a:t>
              </a:r>
            </a:p>
          </p:txBody>
        </p:sp>
        <p:sp>
          <p:nvSpPr>
            <p:cNvPr id="19509" name="Rectangle 52"/>
            <p:cNvSpPr>
              <a:spLocks noChangeArrowheads="1"/>
            </p:cNvSpPr>
            <p:nvPr/>
          </p:nvSpPr>
          <p:spPr bwMode="auto">
            <a:xfrm>
              <a:off x="2020" y="918"/>
              <a:ext cx="732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$1,400</a:t>
              </a:r>
            </a:p>
          </p:txBody>
        </p:sp>
        <p:sp>
          <p:nvSpPr>
            <p:cNvPr id="19510" name="Rectangle 57"/>
            <p:cNvSpPr>
              <a:spLocks noChangeArrowheads="1"/>
            </p:cNvSpPr>
            <p:nvPr/>
          </p:nvSpPr>
          <p:spPr bwMode="auto">
            <a:xfrm>
              <a:off x="2020" y="596"/>
              <a:ext cx="732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Cost</a:t>
              </a:r>
            </a:p>
          </p:txBody>
        </p:sp>
      </p:grpSp>
      <p:grpSp>
        <p:nvGrpSpPr>
          <p:cNvPr id="5" name="Group 83"/>
          <p:cNvGrpSpPr>
            <a:grpSpLocks/>
          </p:cNvGrpSpPr>
          <p:nvPr/>
        </p:nvGrpSpPr>
        <p:grpSpPr bwMode="auto">
          <a:xfrm>
            <a:off x="1839913" y="946150"/>
            <a:ext cx="1366837" cy="5257800"/>
            <a:chOff x="1159" y="596"/>
            <a:chExt cx="861" cy="3312"/>
          </a:xfrm>
        </p:grpSpPr>
        <p:sp>
          <p:nvSpPr>
            <p:cNvPr id="19489" name="Rectangle 8"/>
            <p:cNvSpPr>
              <a:spLocks noChangeArrowheads="1"/>
            </p:cNvSpPr>
            <p:nvPr/>
          </p:nvSpPr>
          <p:spPr bwMode="auto">
            <a:xfrm>
              <a:off x="1159" y="3609"/>
              <a:ext cx="861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2,250</a:t>
              </a:r>
            </a:p>
          </p:txBody>
        </p:sp>
        <p:sp>
          <p:nvSpPr>
            <p:cNvPr id="19490" name="Rectangle 13"/>
            <p:cNvSpPr>
              <a:spLocks noChangeArrowheads="1"/>
            </p:cNvSpPr>
            <p:nvPr/>
          </p:nvSpPr>
          <p:spPr bwMode="auto">
            <a:xfrm>
              <a:off x="1159" y="3310"/>
              <a:ext cx="861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2,400</a:t>
              </a:r>
            </a:p>
          </p:txBody>
        </p:sp>
        <p:sp>
          <p:nvSpPr>
            <p:cNvPr id="19491" name="Rectangle 18"/>
            <p:cNvSpPr>
              <a:spLocks noChangeArrowheads="1"/>
            </p:cNvSpPr>
            <p:nvPr/>
          </p:nvSpPr>
          <p:spPr bwMode="auto">
            <a:xfrm>
              <a:off x="1159" y="3011"/>
              <a:ext cx="861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2,450</a:t>
              </a:r>
            </a:p>
          </p:txBody>
        </p:sp>
        <p:sp>
          <p:nvSpPr>
            <p:cNvPr id="19492" name="Rectangle 23"/>
            <p:cNvSpPr>
              <a:spLocks noChangeArrowheads="1"/>
            </p:cNvSpPr>
            <p:nvPr/>
          </p:nvSpPr>
          <p:spPr bwMode="auto">
            <a:xfrm>
              <a:off x="1159" y="2712"/>
              <a:ext cx="861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2,400</a:t>
              </a:r>
            </a:p>
          </p:txBody>
        </p:sp>
        <p:sp>
          <p:nvSpPr>
            <p:cNvPr id="19493" name="Rectangle 28"/>
            <p:cNvSpPr>
              <a:spLocks noChangeArrowheads="1"/>
            </p:cNvSpPr>
            <p:nvPr/>
          </p:nvSpPr>
          <p:spPr bwMode="auto">
            <a:xfrm>
              <a:off x="1159" y="2413"/>
              <a:ext cx="861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2,250</a:t>
              </a:r>
            </a:p>
          </p:txBody>
        </p:sp>
        <p:sp>
          <p:nvSpPr>
            <p:cNvPr id="19494" name="Rectangle 33"/>
            <p:cNvSpPr>
              <a:spLocks noChangeArrowheads="1"/>
            </p:cNvSpPr>
            <p:nvPr/>
          </p:nvSpPr>
          <p:spPr bwMode="auto">
            <a:xfrm>
              <a:off x="1159" y="2114"/>
              <a:ext cx="861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2,000</a:t>
              </a:r>
            </a:p>
          </p:txBody>
        </p:sp>
        <p:sp>
          <p:nvSpPr>
            <p:cNvPr id="19495" name="Rectangle 38"/>
            <p:cNvSpPr>
              <a:spLocks noChangeArrowheads="1"/>
            </p:cNvSpPr>
            <p:nvPr/>
          </p:nvSpPr>
          <p:spPr bwMode="auto">
            <a:xfrm>
              <a:off x="1159" y="1815"/>
              <a:ext cx="861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1,650</a:t>
              </a:r>
            </a:p>
          </p:txBody>
        </p:sp>
        <p:sp>
          <p:nvSpPr>
            <p:cNvPr id="19496" name="Rectangle 43"/>
            <p:cNvSpPr>
              <a:spLocks noChangeArrowheads="1"/>
            </p:cNvSpPr>
            <p:nvPr/>
          </p:nvSpPr>
          <p:spPr bwMode="auto">
            <a:xfrm>
              <a:off x="1159" y="1516"/>
              <a:ext cx="861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1,200</a:t>
              </a:r>
            </a:p>
          </p:txBody>
        </p:sp>
        <p:sp>
          <p:nvSpPr>
            <p:cNvPr id="19497" name="Rectangle 48"/>
            <p:cNvSpPr>
              <a:spLocks noChangeArrowheads="1"/>
            </p:cNvSpPr>
            <p:nvPr/>
          </p:nvSpPr>
          <p:spPr bwMode="auto">
            <a:xfrm>
              <a:off x="1159" y="1217"/>
              <a:ext cx="861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650</a:t>
              </a:r>
            </a:p>
          </p:txBody>
        </p:sp>
        <p:sp>
          <p:nvSpPr>
            <p:cNvPr id="19498" name="Rectangle 53"/>
            <p:cNvSpPr>
              <a:spLocks noChangeArrowheads="1"/>
            </p:cNvSpPr>
            <p:nvPr/>
          </p:nvSpPr>
          <p:spPr bwMode="auto">
            <a:xfrm>
              <a:off x="1159" y="918"/>
              <a:ext cx="861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137160" anchor="ctr">
              <a:prstTxWarp prst="textNoShape">
                <a:avLst/>
              </a:prstTxWarp>
            </a:bodyPr>
            <a:lstStyle/>
            <a:p>
              <a:pPr algn="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$0</a:t>
              </a:r>
            </a:p>
          </p:txBody>
        </p:sp>
        <p:sp>
          <p:nvSpPr>
            <p:cNvPr id="19499" name="Rectangle 58"/>
            <p:cNvSpPr>
              <a:spLocks noChangeArrowheads="1"/>
            </p:cNvSpPr>
            <p:nvPr/>
          </p:nvSpPr>
          <p:spPr bwMode="auto">
            <a:xfrm>
              <a:off x="1159" y="596"/>
              <a:ext cx="861" cy="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 anchor="ctr">
              <a:prstTxWarp prst="textNoShape">
                <a:avLst/>
              </a:prstTxWarp>
            </a:bodyPr>
            <a:lstStyle/>
            <a:p>
              <a:pPr algn="ctr">
                <a:lnSpc>
                  <a:spcPct val="105000"/>
                </a:lnSpc>
                <a:spcBef>
                  <a:spcPct val="45000"/>
                </a:spcBef>
                <a:buClr>
                  <a:srgbClr val="00B85C"/>
                </a:buClr>
                <a:buSzPct val="120000"/>
                <a:buFont typeface="Wingdings" charset="2"/>
                <a:buNone/>
              </a:pPr>
              <a:r>
                <a:rPr lang="en-US" sz="2400">
                  <a:ea typeface="Arial" charset="0"/>
                  <a:cs typeface="Arial" charset="0"/>
                </a:rPr>
                <a:t>Revenue</a:t>
              </a:r>
            </a:p>
          </p:txBody>
        </p:sp>
      </p:grpSp>
      <p:grpSp>
        <p:nvGrpSpPr>
          <p:cNvPr id="19464" name="Group 88"/>
          <p:cNvGrpSpPr>
            <a:grpSpLocks/>
          </p:cNvGrpSpPr>
          <p:nvPr/>
        </p:nvGrpSpPr>
        <p:grpSpPr bwMode="auto">
          <a:xfrm>
            <a:off x="315913" y="946150"/>
            <a:ext cx="5249862" cy="5257800"/>
            <a:chOff x="199" y="596"/>
            <a:chExt cx="3307" cy="3312"/>
          </a:xfrm>
        </p:grpSpPr>
        <p:grpSp>
          <p:nvGrpSpPr>
            <p:cNvPr id="19469" name="Group 86"/>
            <p:cNvGrpSpPr>
              <a:grpSpLocks/>
            </p:cNvGrpSpPr>
            <p:nvPr/>
          </p:nvGrpSpPr>
          <p:grpSpPr bwMode="auto">
            <a:xfrm>
              <a:off x="199" y="596"/>
              <a:ext cx="3307" cy="3312"/>
              <a:chOff x="199" y="596"/>
              <a:chExt cx="3307" cy="3312"/>
            </a:xfrm>
          </p:grpSpPr>
          <p:sp>
            <p:nvSpPr>
              <p:cNvPr id="19477" name="Line 61"/>
              <p:cNvSpPr>
                <a:spLocks noChangeShapeType="1"/>
              </p:cNvSpPr>
              <p:nvPr/>
            </p:nvSpPr>
            <p:spPr bwMode="auto">
              <a:xfrm>
                <a:off x="199" y="596"/>
                <a:ext cx="3307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78" name="Line 62"/>
              <p:cNvSpPr>
                <a:spLocks noChangeShapeType="1"/>
              </p:cNvSpPr>
              <p:nvPr/>
            </p:nvSpPr>
            <p:spPr bwMode="auto">
              <a:xfrm>
                <a:off x="199" y="918"/>
                <a:ext cx="33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79" name="Line 63"/>
              <p:cNvSpPr>
                <a:spLocks noChangeShapeType="1"/>
              </p:cNvSpPr>
              <p:nvPr/>
            </p:nvSpPr>
            <p:spPr bwMode="auto">
              <a:xfrm>
                <a:off x="199" y="1217"/>
                <a:ext cx="33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0" name="Line 64"/>
              <p:cNvSpPr>
                <a:spLocks noChangeShapeType="1"/>
              </p:cNvSpPr>
              <p:nvPr/>
            </p:nvSpPr>
            <p:spPr bwMode="auto">
              <a:xfrm>
                <a:off x="199" y="1516"/>
                <a:ext cx="33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1" name="Line 65"/>
              <p:cNvSpPr>
                <a:spLocks noChangeShapeType="1"/>
              </p:cNvSpPr>
              <p:nvPr/>
            </p:nvSpPr>
            <p:spPr bwMode="auto">
              <a:xfrm>
                <a:off x="199" y="1815"/>
                <a:ext cx="33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2" name="Line 66"/>
              <p:cNvSpPr>
                <a:spLocks noChangeShapeType="1"/>
              </p:cNvSpPr>
              <p:nvPr/>
            </p:nvSpPr>
            <p:spPr bwMode="auto">
              <a:xfrm>
                <a:off x="199" y="2114"/>
                <a:ext cx="33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3" name="Line 67"/>
              <p:cNvSpPr>
                <a:spLocks noChangeShapeType="1"/>
              </p:cNvSpPr>
              <p:nvPr/>
            </p:nvSpPr>
            <p:spPr bwMode="auto">
              <a:xfrm>
                <a:off x="199" y="2413"/>
                <a:ext cx="33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4" name="Line 68"/>
              <p:cNvSpPr>
                <a:spLocks noChangeShapeType="1"/>
              </p:cNvSpPr>
              <p:nvPr/>
            </p:nvSpPr>
            <p:spPr bwMode="auto">
              <a:xfrm>
                <a:off x="199" y="2712"/>
                <a:ext cx="33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5" name="Line 69"/>
              <p:cNvSpPr>
                <a:spLocks noChangeShapeType="1"/>
              </p:cNvSpPr>
              <p:nvPr/>
            </p:nvSpPr>
            <p:spPr bwMode="auto">
              <a:xfrm>
                <a:off x="199" y="3011"/>
                <a:ext cx="33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6" name="Line 70"/>
              <p:cNvSpPr>
                <a:spLocks noChangeShapeType="1"/>
              </p:cNvSpPr>
              <p:nvPr/>
            </p:nvSpPr>
            <p:spPr bwMode="auto">
              <a:xfrm>
                <a:off x="199" y="3310"/>
                <a:ext cx="33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7" name="Line 71"/>
              <p:cNvSpPr>
                <a:spLocks noChangeShapeType="1"/>
              </p:cNvSpPr>
              <p:nvPr/>
            </p:nvSpPr>
            <p:spPr bwMode="auto">
              <a:xfrm>
                <a:off x="199" y="3609"/>
                <a:ext cx="33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88" name="Line 72"/>
              <p:cNvSpPr>
                <a:spLocks noChangeShapeType="1"/>
              </p:cNvSpPr>
              <p:nvPr/>
            </p:nvSpPr>
            <p:spPr bwMode="auto">
              <a:xfrm>
                <a:off x="199" y="3908"/>
                <a:ext cx="3307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9470" name="Group 87"/>
            <p:cNvGrpSpPr>
              <a:grpSpLocks/>
            </p:cNvGrpSpPr>
            <p:nvPr/>
          </p:nvGrpSpPr>
          <p:grpSpPr bwMode="auto">
            <a:xfrm>
              <a:off x="199" y="596"/>
              <a:ext cx="3307" cy="3312"/>
              <a:chOff x="199" y="596"/>
              <a:chExt cx="3307" cy="3312"/>
            </a:xfrm>
          </p:grpSpPr>
          <p:sp>
            <p:nvSpPr>
              <p:cNvPr id="19471" name="Line 73"/>
              <p:cNvSpPr>
                <a:spLocks noChangeShapeType="1"/>
              </p:cNvSpPr>
              <p:nvPr/>
            </p:nvSpPr>
            <p:spPr bwMode="auto">
              <a:xfrm>
                <a:off x="199" y="596"/>
                <a:ext cx="0" cy="3312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72" name="Line 74"/>
              <p:cNvSpPr>
                <a:spLocks noChangeShapeType="1"/>
              </p:cNvSpPr>
              <p:nvPr/>
            </p:nvSpPr>
            <p:spPr bwMode="auto">
              <a:xfrm>
                <a:off x="633" y="596"/>
                <a:ext cx="0" cy="33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73" name="Line 75"/>
              <p:cNvSpPr>
                <a:spLocks noChangeShapeType="1"/>
              </p:cNvSpPr>
              <p:nvPr/>
            </p:nvSpPr>
            <p:spPr bwMode="auto">
              <a:xfrm>
                <a:off x="1159" y="596"/>
                <a:ext cx="0" cy="33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74" name="Line 76"/>
              <p:cNvSpPr>
                <a:spLocks noChangeShapeType="1"/>
              </p:cNvSpPr>
              <p:nvPr/>
            </p:nvSpPr>
            <p:spPr bwMode="auto">
              <a:xfrm>
                <a:off x="2020" y="596"/>
                <a:ext cx="0" cy="33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75" name="Line 77"/>
              <p:cNvSpPr>
                <a:spLocks noChangeShapeType="1"/>
              </p:cNvSpPr>
              <p:nvPr/>
            </p:nvSpPr>
            <p:spPr bwMode="auto">
              <a:xfrm>
                <a:off x="2752" y="596"/>
                <a:ext cx="0" cy="331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76" name="Line 78"/>
              <p:cNvSpPr>
                <a:spLocks noChangeShapeType="1"/>
              </p:cNvSpPr>
              <p:nvPr/>
            </p:nvSpPr>
            <p:spPr bwMode="auto">
              <a:xfrm>
                <a:off x="3506" y="596"/>
                <a:ext cx="0" cy="3312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rIns="0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465" name="Rectangle 79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9144000" cy="649288"/>
          </a:xfrm>
        </p:spPr>
        <p:txBody>
          <a:bodyPr/>
          <a:lstStyle/>
          <a:p>
            <a:pPr algn="ctr"/>
            <a:r>
              <a:rPr lang="en-US" sz="2800" smtClean="0">
                <a:latin typeface="Tahoma" charset="0"/>
                <a:ea typeface="Tahoma" charset="0"/>
                <a:cs typeface="Tahoma" charset="0"/>
              </a:rPr>
              <a:t>EXAMPLE:  </a:t>
            </a:r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Cell Phone Duopoly in Smalltown</a:t>
            </a:r>
          </a:p>
        </p:txBody>
      </p:sp>
      <p:sp>
        <p:nvSpPr>
          <p:cNvPr id="126032" name="Text Box 80"/>
          <p:cNvSpPr txBox="1">
            <a:spLocks noChangeArrowheads="1"/>
          </p:cNvSpPr>
          <p:nvPr/>
        </p:nvSpPr>
        <p:spPr bwMode="auto">
          <a:xfrm>
            <a:off x="6299200" y="938213"/>
            <a:ext cx="2235200" cy="2168525"/>
          </a:xfrm>
          <a:prstGeom prst="rect">
            <a:avLst/>
          </a:prstGeom>
          <a:solidFill>
            <a:srgbClr val="99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en-US" sz="2500" dirty="0">
                <a:latin typeface="+mn-lt"/>
                <a:ea typeface="+mn-ea"/>
                <a:cs typeface="Arial" charset="0"/>
              </a:rPr>
              <a:t>Competitive outcome:</a:t>
            </a:r>
          </a:p>
          <a:p>
            <a:pPr algn="ctr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en-US" sz="2500" b="1" i="1" dirty="0">
                <a:latin typeface="+mn-lt"/>
                <a:ea typeface="+mn-ea"/>
                <a:cs typeface="Arial" charset="0"/>
              </a:rPr>
              <a:t>P</a:t>
            </a:r>
            <a:r>
              <a:rPr lang="en-US" sz="2500" dirty="0">
                <a:latin typeface="+mn-lt"/>
                <a:ea typeface="+mn-ea"/>
                <a:cs typeface="Arial" charset="0"/>
              </a:rPr>
              <a:t> = </a:t>
            </a:r>
            <a:r>
              <a:rPr lang="en-US" sz="2500" i="1" dirty="0">
                <a:latin typeface="+mn-lt"/>
                <a:ea typeface="+mn-ea"/>
                <a:cs typeface="Arial" charset="0"/>
              </a:rPr>
              <a:t>MC</a:t>
            </a:r>
            <a:r>
              <a:rPr lang="en-US" sz="2500" dirty="0">
                <a:latin typeface="+mn-lt"/>
                <a:ea typeface="+mn-ea"/>
                <a:cs typeface="Arial" charset="0"/>
              </a:rPr>
              <a:t> = $10</a:t>
            </a:r>
          </a:p>
          <a:p>
            <a:pPr algn="ctr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en-US" sz="2500" b="1" i="1" dirty="0">
                <a:latin typeface="+mn-lt"/>
                <a:ea typeface="+mn-ea"/>
                <a:cs typeface="Arial" charset="0"/>
              </a:rPr>
              <a:t>Q</a:t>
            </a:r>
            <a:r>
              <a:rPr lang="en-US" sz="2500" dirty="0">
                <a:latin typeface="+mn-lt"/>
                <a:ea typeface="+mn-ea"/>
                <a:cs typeface="Arial" charset="0"/>
              </a:rPr>
              <a:t> = 120</a:t>
            </a:r>
          </a:p>
          <a:p>
            <a:pPr algn="ctr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en-US" sz="2500" dirty="0">
                <a:latin typeface="+mn-lt"/>
                <a:ea typeface="+mn-ea"/>
                <a:cs typeface="Arial" charset="0"/>
              </a:rPr>
              <a:t>Profit = $0</a:t>
            </a:r>
          </a:p>
        </p:txBody>
      </p:sp>
      <p:sp>
        <p:nvSpPr>
          <p:cNvPr id="126033" name="Text Box 81"/>
          <p:cNvSpPr txBox="1">
            <a:spLocks noChangeArrowheads="1"/>
          </p:cNvSpPr>
          <p:nvPr/>
        </p:nvSpPr>
        <p:spPr bwMode="auto">
          <a:xfrm>
            <a:off x="6249988" y="3984625"/>
            <a:ext cx="2352675" cy="216852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en-US" sz="2500" dirty="0">
                <a:latin typeface="+mn-lt"/>
                <a:ea typeface="+mn-ea"/>
                <a:cs typeface="Arial" charset="0"/>
              </a:rPr>
              <a:t>Monopoly outcome:</a:t>
            </a:r>
          </a:p>
          <a:p>
            <a:pPr algn="ctr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en-US" sz="2500" b="1" i="1" dirty="0">
                <a:latin typeface="+mn-lt"/>
                <a:ea typeface="+mn-ea"/>
                <a:cs typeface="Arial" charset="0"/>
              </a:rPr>
              <a:t>P</a:t>
            </a:r>
            <a:r>
              <a:rPr lang="en-US" sz="2500" dirty="0">
                <a:latin typeface="+mn-lt"/>
                <a:ea typeface="+mn-ea"/>
                <a:cs typeface="Arial" charset="0"/>
              </a:rPr>
              <a:t> = $40</a:t>
            </a:r>
          </a:p>
          <a:p>
            <a:pPr algn="ctr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en-US" sz="2500" b="1" i="1" dirty="0">
                <a:latin typeface="+mn-lt"/>
                <a:ea typeface="+mn-ea"/>
                <a:cs typeface="Arial" charset="0"/>
              </a:rPr>
              <a:t>Q</a:t>
            </a:r>
            <a:r>
              <a:rPr lang="en-US" sz="2500" dirty="0">
                <a:latin typeface="+mn-lt"/>
                <a:ea typeface="+mn-ea"/>
                <a:cs typeface="Arial" charset="0"/>
              </a:rPr>
              <a:t> = 60</a:t>
            </a:r>
          </a:p>
          <a:p>
            <a:pPr algn="ctr" fontAlgn="auto">
              <a:spcBef>
                <a:spcPct val="15000"/>
              </a:spcBef>
              <a:spcAft>
                <a:spcPts val="0"/>
              </a:spcAft>
              <a:defRPr/>
            </a:pPr>
            <a:r>
              <a:rPr lang="en-US" sz="2500" dirty="0">
                <a:latin typeface="+mn-lt"/>
                <a:ea typeface="+mn-ea"/>
                <a:cs typeface="Arial" charset="0"/>
              </a:rPr>
              <a:t>Profit = $1,800</a:t>
            </a:r>
          </a:p>
        </p:txBody>
      </p:sp>
      <p:sp>
        <p:nvSpPr>
          <p:cNvPr id="19468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6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animBg="1"/>
      <p:bldP spid="125955" grpId="1" animBg="1"/>
      <p:bldP spid="125956" grpId="0" animBg="1"/>
      <p:bldP spid="126032" grpId="0" animBg="1"/>
      <p:bldP spid="1260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3988"/>
            <a:ext cx="9144000" cy="649287"/>
          </a:xfrm>
        </p:spPr>
        <p:txBody>
          <a:bodyPr/>
          <a:lstStyle/>
          <a:p>
            <a:pPr algn="ctr"/>
            <a:r>
              <a:rPr lang="en-US" sz="2800" smtClean="0">
                <a:latin typeface="Tahoma" charset="0"/>
                <a:ea typeface="Tahoma" charset="0"/>
                <a:cs typeface="Tahoma" charset="0"/>
              </a:rPr>
              <a:t>EXAMPLE:  </a:t>
            </a:r>
            <a:r>
              <a:rPr lang="en-US" sz="3200" smtClean="0">
                <a:latin typeface="Tahoma" charset="0"/>
                <a:ea typeface="Tahoma" charset="0"/>
                <a:cs typeface="Tahoma" charset="0"/>
              </a:rPr>
              <a:t>Cell Phone Duopoly in Smalltown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879475"/>
            <a:ext cx="8229600" cy="5502275"/>
          </a:xfrm>
        </p:spPr>
        <p:txBody>
          <a:bodyPr/>
          <a:lstStyle/>
          <a:p>
            <a:r>
              <a:rPr lang="en-US" sz="2700" dirty="0" smtClean="0">
                <a:latin typeface="Arial" charset="0"/>
              </a:rPr>
              <a:t>One possible duopoly outcome:  collusion.</a:t>
            </a:r>
          </a:p>
          <a:p>
            <a:r>
              <a:rPr lang="en-US" sz="2700" b="1" dirty="0" smtClean="0">
                <a:solidFill>
                  <a:srgbClr val="CC0000"/>
                </a:solidFill>
                <a:latin typeface="Arial" charset="0"/>
              </a:rPr>
              <a:t>Collusion</a:t>
            </a:r>
            <a:r>
              <a:rPr lang="en-US" sz="2700" dirty="0" smtClean="0">
                <a:latin typeface="Arial" charset="0"/>
              </a:rPr>
              <a:t>:  an agreement among firms in a market about quantities to produce or prices to charge.</a:t>
            </a:r>
          </a:p>
          <a:p>
            <a:r>
              <a:rPr lang="en-US" sz="2700" dirty="0" smtClean="0">
                <a:latin typeface="Arial" charset="0"/>
                <a:ea typeface="Arial" charset="0"/>
                <a:cs typeface="Arial" charset="0"/>
              </a:rPr>
              <a:t>Bravo and </a:t>
            </a:r>
            <a:r>
              <a:rPr lang="en-US" sz="2700" dirty="0" err="1" smtClean="0">
                <a:latin typeface="Arial" charset="0"/>
                <a:ea typeface="Arial" charset="0"/>
                <a:cs typeface="Arial" charset="0"/>
              </a:rPr>
              <a:t>Mobily</a:t>
            </a:r>
            <a:r>
              <a:rPr lang="en-US" sz="27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700" dirty="0" smtClean="0">
                <a:latin typeface="Arial" charset="0"/>
              </a:rPr>
              <a:t>could agree to each produce half of the monopoly output:</a:t>
            </a:r>
          </a:p>
          <a:p>
            <a:pPr lvl="1"/>
            <a:r>
              <a:rPr lang="en-US" dirty="0" smtClean="0">
                <a:latin typeface="Arial" charset="0"/>
              </a:rPr>
              <a:t>For each firm:  </a:t>
            </a:r>
            <a:r>
              <a:rPr lang="en-US" b="1" i="1" dirty="0" smtClean="0">
                <a:latin typeface="Arial" charset="0"/>
              </a:rPr>
              <a:t>Q</a:t>
            </a:r>
            <a:r>
              <a:rPr lang="en-US" dirty="0" smtClean="0">
                <a:latin typeface="Arial" charset="0"/>
              </a:rPr>
              <a:t> = 30, </a:t>
            </a:r>
            <a:r>
              <a:rPr lang="en-US" b="1" i="1" dirty="0" smtClean="0">
                <a:latin typeface="Arial" charset="0"/>
              </a:rPr>
              <a:t>P</a:t>
            </a:r>
            <a:r>
              <a:rPr lang="en-US" dirty="0" smtClean="0">
                <a:latin typeface="Arial" charset="0"/>
              </a:rPr>
              <a:t> = $40, profits = $900</a:t>
            </a:r>
          </a:p>
          <a:p>
            <a:r>
              <a:rPr lang="en-US" sz="2700" b="1" dirty="0" smtClean="0">
                <a:solidFill>
                  <a:srgbClr val="CC0000"/>
                </a:solidFill>
                <a:latin typeface="Arial" charset="0"/>
              </a:rPr>
              <a:t>Cartel</a:t>
            </a:r>
            <a:r>
              <a:rPr lang="en-US" sz="2700" dirty="0" smtClean="0">
                <a:latin typeface="Arial" charset="0"/>
              </a:rPr>
              <a:t>:  a group of firms acting in unison, </a:t>
            </a:r>
            <a:br>
              <a:rPr lang="en-US" sz="2700" dirty="0" smtClean="0">
                <a:latin typeface="Arial" charset="0"/>
              </a:rPr>
            </a:br>
            <a:r>
              <a:rPr lang="en-US" sz="2700" dirty="0" smtClean="0">
                <a:latin typeface="Arial" charset="0"/>
              </a:rPr>
              <a:t>e.g.</a:t>
            </a:r>
            <a:r>
              <a:rPr lang="en-US" sz="2700" i="1" dirty="0" smtClean="0">
                <a:latin typeface="Arial" charset="0"/>
              </a:rPr>
              <a:t>,</a:t>
            </a:r>
            <a:r>
              <a:rPr lang="en-US" sz="2700" dirty="0" smtClean="0">
                <a:latin typeface="Arial" charset="0"/>
              </a:rPr>
              <a:t> </a:t>
            </a:r>
            <a:r>
              <a:rPr lang="en-US" sz="2700" dirty="0" smtClean="0">
                <a:latin typeface="Arial" charset="0"/>
                <a:ea typeface="Arial" charset="0"/>
                <a:cs typeface="Arial" charset="0"/>
              </a:rPr>
              <a:t>Bravo and </a:t>
            </a:r>
            <a:r>
              <a:rPr lang="en-US" sz="2700" dirty="0" err="1" smtClean="0">
                <a:latin typeface="Arial" charset="0"/>
                <a:ea typeface="Arial" charset="0"/>
                <a:cs typeface="Arial" charset="0"/>
              </a:rPr>
              <a:t>Mobily</a:t>
            </a:r>
            <a:r>
              <a:rPr lang="en-US" sz="27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700" dirty="0" smtClean="0">
                <a:latin typeface="Arial" charset="0"/>
              </a:rPr>
              <a:t>in the outcome with collusion.</a:t>
            </a:r>
          </a:p>
        </p:txBody>
      </p:sp>
      <p:sp>
        <p:nvSpPr>
          <p:cNvPr id="2150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  <a:ea typeface="Arial" charset="0"/>
                <a:cs typeface="Arial" charset="0"/>
              </a:rPr>
              <a:t>0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4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D6B128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0" spc="40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ACTIVE LEARNING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r>
              <a:rPr lang="en-US" sz="7100" baseline="-10000" dirty="0" smtClean="0">
                <a:solidFill>
                  <a:srgbClr val="C00000"/>
                </a:solidFill>
                <a:latin typeface="Century" pitchFamily="18" charset="0"/>
                <a:cs typeface="Times New Roman" pitchFamily="18" charset="0"/>
              </a:rPr>
              <a:t>1</a:t>
            </a:r>
            <a: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</a:t>
            </a:r>
            <a:br>
              <a:rPr lang="en-US" sz="2400" b="0" dirty="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</a:br>
            <a:r>
              <a:rPr lang="en-US" sz="3600" dirty="0" smtClean="0">
                <a:solidFill>
                  <a:srgbClr val="CC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Collusion vs. self-interest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09825" y="1373188"/>
            <a:ext cx="645636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ct val="105000"/>
              </a:lnSpc>
              <a:spcBef>
                <a:spcPct val="50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Duopoly outcome with collusion:</a:t>
            </a:r>
            <a:br>
              <a:rPr lang="en-US" sz="2600"/>
            </a:br>
            <a:r>
              <a:rPr lang="en-US" sz="2600"/>
              <a:t>Each firm agrees to produce </a:t>
            </a:r>
            <a:r>
              <a:rPr lang="en-US" sz="2600" b="1" i="1"/>
              <a:t>Q</a:t>
            </a:r>
            <a:r>
              <a:rPr lang="en-US" sz="2600"/>
              <a:t> = 30, </a:t>
            </a:r>
            <a:br>
              <a:rPr lang="en-US" sz="2600"/>
            </a:br>
            <a:r>
              <a:rPr lang="en-US" sz="2600"/>
              <a:t>earns profit = $900.</a:t>
            </a:r>
          </a:p>
          <a:p>
            <a:pPr>
              <a:lnSpc>
                <a:spcPct val="105000"/>
              </a:lnSpc>
              <a:spcBef>
                <a:spcPct val="50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If Bravo reneges on the agreement and produces </a:t>
            </a:r>
            <a:r>
              <a:rPr lang="en-US" sz="2600" b="1" i="1"/>
              <a:t>Q</a:t>
            </a:r>
            <a:r>
              <a:rPr lang="en-US" sz="2600"/>
              <a:t> = 40, what happens to the market price?  Bravo’s profits?  </a:t>
            </a:r>
          </a:p>
          <a:p>
            <a:pPr>
              <a:lnSpc>
                <a:spcPct val="105000"/>
              </a:lnSpc>
              <a:spcBef>
                <a:spcPct val="50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Is it in Bravo’s interest to renege on the agreement?  </a:t>
            </a:r>
          </a:p>
          <a:p>
            <a:pPr>
              <a:lnSpc>
                <a:spcPct val="105000"/>
              </a:lnSpc>
              <a:spcBef>
                <a:spcPct val="50000"/>
              </a:spcBef>
              <a:buClr>
                <a:srgbClr val="669900"/>
              </a:buClr>
              <a:buSzPct val="120000"/>
              <a:buFont typeface="Wingdings" charset="2"/>
              <a:buNone/>
            </a:pPr>
            <a:r>
              <a:rPr lang="en-US" sz="2600"/>
              <a:t>If both firms renege and produce </a:t>
            </a:r>
            <a:r>
              <a:rPr lang="en-US" sz="2600" b="1" i="1"/>
              <a:t>Q</a:t>
            </a:r>
            <a:r>
              <a:rPr lang="en-US" sz="2600"/>
              <a:t> = 40, determine each firm’s profits.</a:t>
            </a:r>
          </a:p>
        </p:txBody>
      </p:sp>
      <p:graphicFrame>
        <p:nvGraphicFramePr>
          <p:cNvPr id="9" name="Group 8"/>
          <p:cNvGraphicFramePr>
            <a:graphicFrameLocks noGrp="1"/>
          </p:cNvGraphicFramePr>
          <p:nvPr/>
        </p:nvGraphicFramePr>
        <p:xfrm>
          <a:off x="650875" y="1370013"/>
          <a:ext cx="1524000" cy="5266055"/>
        </p:xfrm>
        <a:graphic>
          <a:graphicData uri="http://schemas.openxmlformats.org/drawingml/2006/table">
            <a:tbl>
              <a:tblPr/>
              <a:tblGrid>
                <a:gridCol w="688975"/>
                <a:gridCol w="835025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0"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5000"/>
                        </a:lnSpc>
                        <a:spcBef>
                          <a:spcPct val="45000"/>
                        </a:spcBef>
                        <a:spcAft>
                          <a:spcPct val="0"/>
                        </a:spcAft>
                        <a:buClr>
                          <a:srgbClr val="339966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R="1828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362200" y="6324600"/>
            <a:ext cx="5867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i="1" dirty="0" err="1" smtClean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i="1" dirty="0" smtClean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 EMEA.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</TotalTime>
  <Words>2901</Words>
  <Application>Microsoft Office PowerPoint</Application>
  <PresentationFormat>On-screen Show (4:3)</PresentationFormat>
  <Paragraphs>584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2" baseType="lpstr">
      <vt:lpstr>ＭＳ Ｐゴシック</vt:lpstr>
      <vt:lpstr>Arial</vt:lpstr>
      <vt:lpstr>Book Antiqua</vt:lpstr>
      <vt:lpstr>Calibri</vt:lpstr>
      <vt:lpstr>Century</vt:lpstr>
      <vt:lpstr>Frutiger LT Std</vt:lpstr>
      <vt:lpstr>Tahoma</vt:lpstr>
      <vt:lpstr>Times New Roman</vt:lpstr>
      <vt:lpstr>Verdana</vt:lpstr>
      <vt:lpstr>Wingdings</vt:lpstr>
      <vt:lpstr>Office Theme</vt:lpstr>
      <vt:lpstr>PowerPoint Presentation</vt:lpstr>
      <vt:lpstr>In this chapter,  look for the answers to these questions:</vt:lpstr>
      <vt:lpstr>Measuring Market Concentration</vt:lpstr>
      <vt:lpstr>Concentration Ratios in Selected U.S. Industries</vt:lpstr>
      <vt:lpstr>Oligopoly</vt:lpstr>
      <vt:lpstr>EXAMPLE:  Cell Phone Duopoly in Smalltown</vt:lpstr>
      <vt:lpstr>EXAMPLE:  Cell Phone Duopoly in Smalltown</vt:lpstr>
      <vt:lpstr>EXAMPLE:  Cell Phone Duopoly in Smalltown</vt:lpstr>
      <vt:lpstr>ACTIVE LEARNING   1    Collusion vs. self-interest</vt:lpstr>
      <vt:lpstr>ACTIVE LEARNING   1    Answers</vt:lpstr>
      <vt:lpstr>Collusion vs. Self-Interest</vt:lpstr>
      <vt:lpstr>ACTIVE LEARNING   2    The oligopoly equilibrium</vt:lpstr>
      <vt:lpstr>ACTIVE LEARNING   2    Answers</vt:lpstr>
      <vt:lpstr>The Equilibrium for an Oligopoly</vt:lpstr>
      <vt:lpstr>A Comparison of Market Outcomes</vt:lpstr>
      <vt:lpstr>The Output &amp; Price Effects</vt:lpstr>
      <vt:lpstr>The Size of the Oligopoly</vt:lpstr>
      <vt:lpstr>Game Theory</vt:lpstr>
      <vt:lpstr>Prisoners’ Dilemma Example</vt:lpstr>
      <vt:lpstr>Prisoners’ Dilemma Example</vt:lpstr>
      <vt:lpstr>Prisoners’ Dilemma Example</vt:lpstr>
      <vt:lpstr>Oligopolies as a Prisoners’ Dilemma</vt:lpstr>
      <vt:lpstr>Bravo &amp; Mobily in the Prisoners’ Dilemma</vt:lpstr>
      <vt:lpstr>ACTIVE LEARNING   3    The fare wars game</vt:lpstr>
      <vt:lpstr>ACTIVE LEARNING   3    Answers</vt:lpstr>
      <vt:lpstr>Other Examples of the Prisoners’ Dilemma</vt:lpstr>
      <vt:lpstr>Other Examples of the Prisoners’ Dilemma</vt:lpstr>
      <vt:lpstr>Prisoners’ Dilemma and Society’s Welfare</vt:lpstr>
      <vt:lpstr>Another Example:  Negative Campaign Ads</vt:lpstr>
      <vt:lpstr>Another Example:  Negative Campaign Ads</vt:lpstr>
      <vt:lpstr>Another Example:  Negative Campaign Ads</vt:lpstr>
      <vt:lpstr>Why People Sometimes Cooperate</vt:lpstr>
      <vt:lpstr>Public Policy Toward Oligopolies</vt:lpstr>
      <vt:lpstr>U.S. Restraint of Trade and Antitrust Laws</vt:lpstr>
      <vt:lpstr>Controversies Over Antitrust Policy</vt:lpstr>
      <vt:lpstr>1.  Resale Price Maintenance (“Fair Trade”)</vt:lpstr>
      <vt:lpstr>2.  Predatory Pricing</vt:lpstr>
      <vt:lpstr>3.  Tying</vt:lpstr>
      <vt:lpstr>CONCLUSION</vt:lpstr>
      <vt:lpstr>SUMMARY</vt:lpstr>
      <vt:lpstr>SUMMARY</vt:lpstr>
    </vt:vector>
  </TitlesOfParts>
  <Manager/>
  <Company>Carthage College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subject/>
  <dc:creator>Ron</dc:creator>
  <cp:keywords/>
  <dc:description/>
  <cp:lastModifiedBy>Grene, Jennifer</cp:lastModifiedBy>
  <cp:revision>130</cp:revision>
  <dcterms:created xsi:type="dcterms:W3CDTF">2014-11-30T11:08:56Z</dcterms:created>
  <dcterms:modified xsi:type="dcterms:W3CDTF">2015-01-19T16:44:38Z</dcterms:modified>
  <cp:category/>
</cp:coreProperties>
</file>