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20"/>
  </p:notesMasterIdLst>
  <p:handoutMasterIdLst>
    <p:handoutMasterId r:id="rId21"/>
  </p:handoutMasterIdLst>
  <p:sldIdLst>
    <p:sldId id="256" r:id="rId2"/>
    <p:sldId id="258" r:id="rId3"/>
    <p:sldId id="274" r:id="rId4"/>
    <p:sldId id="259" r:id="rId5"/>
    <p:sldId id="275" r:id="rId6"/>
    <p:sldId id="260" r:id="rId7"/>
    <p:sldId id="276" r:id="rId8"/>
    <p:sldId id="277" r:id="rId9"/>
    <p:sldId id="278" r:id="rId10"/>
    <p:sldId id="279" r:id="rId11"/>
    <p:sldId id="282" r:id="rId12"/>
    <p:sldId id="283" r:id="rId13"/>
    <p:sldId id="284" r:id="rId14"/>
    <p:sldId id="285" r:id="rId15"/>
    <p:sldId id="286" r:id="rId16"/>
    <p:sldId id="287" r:id="rId17"/>
    <p:sldId id="288" r:id="rId18"/>
    <p:sldId id="289" r:id="rId19"/>
  </p:sldIdLst>
  <p:sldSz cx="9144000" cy="6858000" type="screen4x3"/>
  <p:notesSz cx="7099300" cy="10234613"/>
  <p:defaultTextStyle>
    <a:defPPr>
      <a:defRPr lang="en-US"/>
    </a:defPPr>
    <a:lvl1pPr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b="1" kern="1200">
        <a:solidFill>
          <a:schemeClr val="tx1"/>
        </a:solidFill>
        <a:latin typeface="Arial" pitchFamily="34" charset="0"/>
        <a:ea typeface="+mn-ea"/>
        <a:cs typeface="+mn-cs"/>
      </a:defRPr>
    </a:lvl5pPr>
    <a:lvl6pPr marL="2286000" algn="r" defTabSz="914400" rtl="1" eaLnBrk="1" latinLnBrk="0" hangingPunct="1">
      <a:defRPr b="1" kern="1200">
        <a:solidFill>
          <a:schemeClr val="tx1"/>
        </a:solidFill>
        <a:latin typeface="Arial" pitchFamily="34" charset="0"/>
        <a:ea typeface="+mn-ea"/>
        <a:cs typeface="+mn-cs"/>
      </a:defRPr>
    </a:lvl6pPr>
    <a:lvl7pPr marL="2743200" algn="r" defTabSz="914400" rtl="1" eaLnBrk="1" latinLnBrk="0" hangingPunct="1">
      <a:defRPr b="1" kern="1200">
        <a:solidFill>
          <a:schemeClr val="tx1"/>
        </a:solidFill>
        <a:latin typeface="Arial" pitchFamily="34" charset="0"/>
        <a:ea typeface="+mn-ea"/>
        <a:cs typeface="+mn-cs"/>
      </a:defRPr>
    </a:lvl7pPr>
    <a:lvl8pPr marL="3200400" algn="r" defTabSz="914400" rtl="1" eaLnBrk="1" latinLnBrk="0" hangingPunct="1">
      <a:defRPr b="1" kern="1200">
        <a:solidFill>
          <a:schemeClr val="tx1"/>
        </a:solidFill>
        <a:latin typeface="Arial" pitchFamily="34" charset="0"/>
        <a:ea typeface="+mn-ea"/>
        <a:cs typeface="+mn-cs"/>
      </a:defRPr>
    </a:lvl8pPr>
    <a:lvl9pPr marL="3657600" algn="r" defTabSz="914400" rtl="1" eaLnBrk="1" latinLnBrk="0" hangingPunct="1">
      <a:defRPr b="1"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00CCCC"/>
    <a:srgbClr val="FFFF00"/>
    <a:srgbClr val="FFCC99"/>
    <a:srgbClr val="CCCCFF"/>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75627" autoAdjust="0"/>
  </p:normalViewPr>
  <p:slideViewPr>
    <p:cSldViewPr>
      <p:cViewPr>
        <p:scale>
          <a:sx n="70" d="100"/>
          <a:sy n="70" d="100"/>
        </p:scale>
        <p:origin x="-1386" y="564"/>
      </p:cViewPr>
      <p:guideLst>
        <p:guide orient="horz" pos="2496"/>
        <p:guide orient="horz" pos="1200"/>
        <p:guide orient="horz" pos="576"/>
        <p:guide pos="2880"/>
        <p:guide pos="5136"/>
        <p:guide pos="1776"/>
        <p:guide pos="624"/>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Lst>
  </p:outlineViewPr>
  <p:notesTextViewPr>
    <p:cViewPr>
      <p:scale>
        <a:sx n="100" d="100"/>
        <a:sy n="100" d="100"/>
      </p:scale>
      <p:origin x="0" y="0"/>
    </p:cViewPr>
  </p:notesTextViewPr>
  <p:sorterViewPr>
    <p:cViewPr>
      <p:scale>
        <a:sx n="66" d="100"/>
        <a:sy n="66" d="100"/>
      </p:scale>
      <p:origin x="0" y="2742"/>
    </p:cViewPr>
  </p:sorterViewPr>
  <p:notesViewPr>
    <p:cSldViewPr>
      <p:cViewPr>
        <p:scale>
          <a:sx n="70" d="100"/>
          <a:sy n="70" d="100"/>
        </p:scale>
        <p:origin x="-2490" y="-78"/>
      </p:cViewPr>
      <p:guideLst>
        <p:guide orient="horz" pos="3606"/>
        <p:guide orient="horz" pos="323"/>
        <p:guide pos="550"/>
        <p:guide pos="450"/>
        <p:guide pos="40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16.xml"/><Relationship Id="rId3" Type="http://schemas.openxmlformats.org/officeDocument/2006/relationships/slide" Target="slides/slide5.xml"/><Relationship Id="rId7" Type="http://schemas.openxmlformats.org/officeDocument/2006/relationships/slide" Target="slides/slide15.xml"/><Relationship Id="rId2" Type="http://schemas.openxmlformats.org/officeDocument/2006/relationships/slide" Target="slides/slide4.xml"/><Relationship Id="rId1" Type="http://schemas.openxmlformats.org/officeDocument/2006/relationships/slide" Target="slides/slide1.xml"/><Relationship Id="rId6" Type="http://schemas.openxmlformats.org/officeDocument/2006/relationships/slide" Target="slides/slide14.xml"/><Relationship Id="rId5" Type="http://schemas.openxmlformats.org/officeDocument/2006/relationships/slide" Target="slides/slide7.xml"/><Relationship Id="rId10" Type="http://schemas.openxmlformats.org/officeDocument/2006/relationships/slide" Target="slides/slide18.xml"/><Relationship Id="rId4" Type="http://schemas.openxmlformats.org/officeDocument/2006/relationships/slide" Target="slides/slide6.xml"/><Relationship Id="rId9" Type="http://schemas.openxmlformats.org/officeDocument/2006/relationships/slide" Target="slides/slide1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9043" tIns="49522" rIns="99043" bIns="49522" numCol="1" anchor="t" anchorCtr="0" compatLnSpc="1">
            <a:prstTxWarp prst="textNoShape">
              <a:avLst/>
            </a:prstTxWarp>
          </a:bodyPr>
          <a:lstStyle>
            <a:lvl1pPr defTabSz="990600">
              <a:spcBef>
                <a:spcPct val="0"/>
              </a:spcBef>
              <a:buClr>
                <a:srgbClr val="000000"/>
              </a:buClr>
              <a:defRPr sz="1300"/>
            </a:lvl1pPr>
          </a:lstStyle>
          <a:p>
            <a:endParaRPr lang="en-US"/>
          </a:p>
        </p:txBody>
      </p:sp>
      <p:sp>
        <p:nvSpPr>
          <p:cNvPr id="115715"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9043" tIns="49522" rIns="99043" bIns="49522" numCol="1" anchor="t" anchorCtr="0" compatLnSpc="1">
            <a:prstTxWarp prst="textNoShape">
              <a:avLst/>
            </a:prstTxWarp>
          </a:bodyPr>
          <a:lstStyle>
            <a:lvl1pPr algn="r" defTabSz="990600">
              <a:spcBef>
                <a:spcPct val="0"/>
              </a:spcBef>
              <a:buClr>
                <a:srgbClr val="000000"/>
              </a:buClr>
              <a:defRPr sz="1300"/>
            </a:lvl1pPr>
          </a:lstStyle>
          <a:p>
            <a:endParaRPr lang="en-US"/>
          </a:p>
        </p:txBody>
      </p:sp>
      <p:sp>
        <p:nvSpPr>
          <p:cNvPr id="115716"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9043" tIns="49522" rIns="99043" bIns="49522" numCol="1" anchor="b" anchorCtr="0" compatLnSpc="1">
            <a:prstTxWarp prst="textNoShape">
              <a:avLst/>
            </a:prstTxWarp>
          </a:bodyPr>
          <a:lstStyle>
            <a:lvl1pPr defTabSz="990600">
              <a:spcBef>
                <a:spcPct val="0"/>
              </a:spcBef>
              <a:buClr>
                <a:srgbClr val="000000"/>
              </a:buClr>
              <a:defRPr sz="1300"/>
            </a:lvl1pPr>
          </a:lstStyle>
          <a:p>
            <a:endParaRPr lang="en-US"/>
          </a:p>
        </p:txBody>
      </p:sp>
      <p:sp>
        <p:nvSpPr>
          <p:cNvPr id="115717"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9043" tIns="49522" rIns="99043" bIns="49522" numCol="1" anchor="b" anchorCtr="0" compatLnSpc="1">
            <a:prstTxWarp prst="textNoShape">
              <a:avLst/>
            </a:prstTxWarp>
          </a:bodyPr>
          <a:lstStyle>
            <a:lvl1pPr algn="r" defTabSz="990600">
              <a:spcBef>
                <a:spcPct val="0"/>
              </a:spcBef>
              <a:buClr>
                <a:srgbClr val="000000"/>
              </a:buClr>
              <a:defRPr sz="1300"/>
            </a:lvl1pPr>
          </a:lstStyle>
          <a:p>
            <a:fld id="{AC0A9A16-B4B9-40E9-B1E1-7AEDCC62D28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222250" y="511175"/>
            <a:ext cx="6654800" cy="499110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92138" y="5756275"/>
            <a:ext cx="5915025" cy="3822700"/>
          </a:xfrm>
          <a:prstGeom prst="rect">
            <a:avLst/>
          </a:prstGeom>
          <a:noFill/>
          <a:ln w="9525">
            <a:noFill/>
            <a:miter lim="800000"/>
            <a:headEnd/>
            <a:tailEnd/>
          </a:ln>
          <a:effectLst/>
        </p:spPr>
        <p:txBody>
          <a:bodyPr vert="horz" wrap="square" lIns="13756" tIns="13756" rIns="13756" bIns="137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57225" y="9807575"/>
            <a:ext cx="5929313" cy="198438"/>
          </a:xfrm>
          <a:prstGeom prst="rect">
            <a:avLst/>
          </a:prstGeom>
          <a:solidFill>
            <a:srgbClr val="FFFFFF"/>
          </a:solidFill>
          <a:ln w="9525">
            <a:solidFill>
              <a:srgbClr val="FFFFFF"/>
            </a:solidFill>
            <a:miter lim="800000"/>
            <a:headEnd/>
            <a:tailEnd/>
          </a:ln>
          <a:effectLst/>
        </p:spPr>
        <p:txBody>
          <a:bodyPr wrap="none" lIns="99043" tIns="49522" rIns="99043" bIns="49522" anchor="ctr"/>
          <a:lstStyle/>
          <a:p>
            <a:pPr algn="ctr" defTabSz="990600">
              <a:spcBef>
                <a:spcPct val="0"/>
              </a:spcBef>
              <a:buClrTx/>
              <a:buFontTx/>
              <a:buNone/>
            </a:pPr>
            <a:r>
              <a:rPr lang="en-US" sz="1200"/>
              <a:t>Oracle</a:t>
            </a:r>
            <a:r>
              <a:rPr lang="en-US" sz="1200" i="1"/>
              <a:t> </a:t>
            </a:r>
            <a:r>
              <a:rPr lang="en-US" sz="1200"/>
              <a:t>Forms Developer 10</a:t>
            </a:r>
            <a:r>
              <a:rPr lang="en-US" sz="1200" i="1"/>
              <a:t>g</a:t>
            </a:r>
            <a:r>
              <a:rPr lang="en-US" sz="1200"/>
              <a:t>: Build Internet Applications  17-</a:t>
            </a:r>
            <a:fld id="{FE988F94-B70F-49C1-AD2D-3A9A30032FF5}" type="slidenum">
              <a:rPr lang="en-US" sz="1200"/>
              <a:pPr algn="ctr" defTabSz="990600">
                <a:spcBef>
                  <a:spcPct val="0"/>
                </a:spcBef>
                <a:buClrTx/>
                <a:buFontTx/>
                <a:buNone/>
              </a:pPr>
              <a:t>‹#›</a:t>
            </a:fld>
            <a:endParaRPr lang="en-US" sz="1200"/>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slide" Target="../slides/slide11.xml"/><Relationship Id="rId2" Type="http://schemas.openxmlformats.org/officeDocument/2006/relationships/notesMaster" Target="../notesMasters/notesMaster1.xml"/><Relationship Id="rId1" Type="http://schemas.openxmlformats.org/officeDocument/2006/relationships/vmlDrawing" Target="../drawings/vmlDrawing5.vml"/><Relationship Id="rId4" Type="http://schemas.openxmlformats.org/officeDocument/2006/relationships/oleObject" Target="../embeddings/Microsoft_Office_Word_97_-_2003_Document5.doc"/></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vmlDrawing" Target="../drawings/vmlDrawing3.vml"/><Relationship Id="rId4" Type="http://schemas.openxmlformats.org/officeDocument/2006/relationships/oleObject" Target="../embeddings/Microsoft_Office_Word_97_-_2003_Document3.doc"/></Relationships>
</file>

<file path=ppt/notesSlides/_rels/notesSlide9.xml.rels><?xml version="1.0" encoding="UTF-8" standalone="yes"?>
<Relationships xmlns="http://schemas.openxmlformats.org/package/2006/relationships"><Relationship Id="rId3" Type="http://schemas.openxmlformats.org/officeDocument/2006/relationships/slide" Target="../slides/slide9.xml"/><Relationship Id="rId2" Type="http://schemas.openxmlformats.org/officeDocument/2006/relationships/notesMaster" Target="../notesMasters/notesMaster1.xml"/><Relationship Id="rId1" Type="http://schemas.openxmlformats.org/officeDocument/2006/relationships/vmlDrawing" Target="../drawings/vmlDrawing4.vml"/><Relationship Id="rId4" Type="http://schemas.openxmlformats.org/officeDocument/2006/relationships/oleObject" Target="../embeddings/Microsoft_Office_Word_97_-_2003_Document4.doc"/></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8778" name="Rectangle 10"/>
          <p:cNvSpPr>
            <a:spLocks noGrp="1" noRot="1" noChangeAspect="1" noChangeArrowheads="1" noTextEdit="1"/>
          </p:cNvSpPr>
          <p:nvPr>
            <p:ph type="sldImg"/>
          </p:nvPr>
        </p:nvSpPr>
        <p:spPr>
          <a:ln/>
        </p:spPr>
      </p:sp>
      <p:sp>
        <p:nvSpPr>
          <p:cNvPr id="288779" name="Rectangle 11"/>
          <p:cNvSpPr>
            <a:spLocks noGrp="1" noChangeArrowheads="1"/>
          </p:cNvSpPr>
          <p:nvPr>
            <p:ph type="body" idx="1"/>
          </p:nvPr>
        </p:nvSpPr>
        <p:spPr/>
        <p:txBody>
          <a:bodyPr/>
          <a:lstStyle/>
          <a:p>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2" name="Rectangle 4"/>
          <p:cNvSpPr>
            <a:spLocks noGrp="1" noRot="1" noChangeAspect="1" noChangeArrowheads="1" noTextEdit="1"/>
          </p:cNvSpPr>
          <p:nvPr>
            <p:ph type="sldImg"/>
          </p:nvPr>
        </p:nvSpPr>
        <p:spPr>
          <a:ln/>
        </p:spPr>
      </p:sp>
      <p:sp>
        <p:nvSpPr>
          <p:cNvPr id="278533" name="Rectangle 5"/>
          <p:cNvSpPr>
            <a:spLocks noGrp="1" noChangeArrowheads="1"/>
          </p:cNvSpPr>
          <p:nvPr>
            <p:ph type="body" idx="1"/>
          </p:nvPr>
        </p:nvSpPr>
        <p:spPr/>
        <p:txBody>
          <a:bodyPr/>
          <a:lstStyle/>
          <a:p>
            <a:r>
              <a:rPr lang="en-US"/>
              <a:t>Planning Alerts: How Many Do You Need?</a:t>
            </a:r>
          </a:p>
          <a:p>
            <a:pPr lvl="1"/>
            <a:r>
              <a:rPr lang="en-US"/>
              <a:t>Potentially, you can create an alert for every separate alert message that you need to display, but this is usually unnecessary. You can define a message for an alert at run time, before it is displayed to the operator. A single alert can be used for displaying many messages, providing that the available buttons are suitable for responding to the messages.</a:t>
            </a:r>
          </a:p>
          <a:p>
            <a:pPr lvl="1"/>
            <a:r>
              <a:rPr lang="en-US"/>
              <a:t>Create an alert for each combination of:</a:t>
            </a:r>
          </a:p>
          <a:p>
            <a:pPr lvl="2"/>
            <a:r>
              <a:rPr lang="en-US"/>
              <a:t>Alert style required</a:t>
            </a:r>
          </a:p>
          <a:p>
            <a:pPr lvl="2"/>
            <a:r>
              <a:rPr lang="en-US"/>
              <a:t>Set of available buttons (and labels) for operator response</a:t>
            </a:r>
          </a:p>
          <a:p>
            <a:pPr lvl="1"/>
            <a:r>
              <a:rPr lang="en-US"/>
              <a:t>For example, an application might require one Note-style alert with a single button (OK) for acknowledgment, one Caution alert with a similar button, and two Stop alerts that each provide a different combination of buttons for a reply. You can then assign a message to the appropriate alert before its display, through the </a:t>
            </a:r>
            <a:r>
              <a:rPr lang="en-US">
                <a:latin typeface="Courier New" pitchFamily="49" charset="0"/>
              </a:rPr>
              <a:t>SET_ALERT_PROPERTY</a:t>
            </a:r>
            <a:r>
              <a:rPr lang="en-US"/>
              <a:t> built-in procedure.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90" name="Rectangle 6"/>
          <p:cNvSpPr>
            <a:spLocks noGrp="1" noRot="1" noChangeAspect="1" noChangeArrowheads="1" noTextEdit="1"/>
          </p:cNvSpPr>
          <p:nvPr>
            <p:ph type="sldImg"/>
          </p:nvPr>
        </p:nvSpPr>
        <p:spPr>
          <a:ln/>
        </p:spPr>
      </p:sp>
      <p:sp>
        <p:nvSpPr>
          <p:cNvPr id="297991" name="Rectangle 7"/>
          <p:cNvSpPr>
            <a:spLocks noGrp="1" noChangeArrowheads="1"/>
          </p:cNvSpPr>
          <p:nvPr>
            <p:ph type="body" idx="1"/>
          </p:nvPr>
        </p:nvSpPr>
        <p:spPr/>
        <p:txBody>
          <a:bodyPr/>
          <a:lstStyle/>
          <a:p>
            <a:r>
              <a:rPr lang="en-US">
                <a:latin typeface="Courier New" pitchFamily="49" charset="0"/>
              </a:rPr>
              <a:t>SHOW_ALERT</a:t>
            </a:r>
            <a:r>
              <a:rPr lang="en-US"/>
              <a:t> Function</a:t>
            </a:r>
          </a:p>
          <a:p>
            <a:pPr lvl="1"/>
            <a:r>
              <a:rPr lang="en-US">
                <a:latin typeface="Courier New" pitchFamily="49" charset="0"/>
              </a:rPr>
              <a:t>SHOW_ALERT</a:t>
            </a:r>
            <a:r>
              <a:rPr lang="en-US"/>
              <a:t> is how you display an alert at run time, and return the operator’s response to the calling trigger:</a:t>
            </a:r>
          </a:p>
          <a:p>
            <a:pPr lvl="2">
              <a:buFontTx/>
              <a:buNone/>
            </a:pPr>
            <a:r>
              <a:rPr lang="en-US">
                <a:latin typeface="Courier New" pitchFamily="49" charset="0"/>
              </a:rPr>
              <a:t>	selected_button := SHOW_ALERT(’alert_name’);</a:t>
            </a:r>
            <a:r>
              <a:rPr lang="en-US"/>
              <a:t/>
            </a:r>
            <a:br>
              <a:rPr lang="en-US"/>
            </a:br>
            <a:r>
              <a:rPr lang="en-US">
                <a:latin typeface="Courier New" pitchFamily="49" charset="0"/>
              </a:rPr>
              <a:t>. . .</a:t>
            </a:r>
          </a:p>
          <a:p>
            <a:pPr lvl="1"/>
            <a:r>
              <a:rPr lang="en-US" i="1"/>
              <a:t>Alert_Name</a:t>
            </a:r>
            <a:r>
              <a:rPr lang="en-US"/>
              <a:t> is the name of the alert, as defined in the builder. You can alternatively specify an </a:t>
            </a:r>
            <a:r>
              <a:rPr lang="en-US" i="1"/>
              <a:t>Alert_Id</a:t>
            </a:r>
            <a:r>
              <a:rPr lang="en-US"/>
              <a:t> (unquoted) for this argument.</a:t>
            </a:r>
          </a:p>
          <a:p>
            <a:pPr lvl="1"/>
            <a:r>
              <a:rPr lang="en-US">
                <a:latin typeface="Courier New" pitchFamily="49" charset="0"/>
              </a:rPr>
              <a:t>SHOW_ALERT</a:t>
            </a:r>
            <a:r>
              <a:rPr lang="en-US"/>
              <a:t> returns a NUMBER constant, that indicates which of the three possible buttons the user clicked in response to the alert. These numbers correspond to the values of three PL/SQL constants, which are predefined by the Forms Builder:</a:t>
            </a:r>
            <a:br>
              <a:rPr lang="en-US"/>
            </a:br>
            <a:endParaRPr lang="en-US"/>
          </a:p>
          <a:p>
            <a:endParaRPr lang="en-US"/>
          </a:p>
          <a:p>
            <a:endParaRPr lang="en-US"/>
          </a:p>
          <a:p>
            <a:endParaRPr lang="en-US"/>
          </a:p>
          <a:p>
            <a:pPr lvl="1"/>
            <a:r>
              <a:rPr lang="en-US"/>
              <a:t>After displaying an alert that has more than one button, you can determine which button the operator clicked by comparing the returned value against the corresponding constants.</a:t>
            </a:r>
          </a:p>
        </p:txBody>
      </p:sp>
      <p:graphicFrame>
        <p:nvGraphicFramePr>
          <p:cNvPr id="297993" name="Object 9"/>
          <p:cNvGraphicFramePr>
            <a:graphicFrameLocks/>
          </p:cNvGraphicFramePr>
          <p:nvPr/>
        </p:nvGraphicFramePr>
        <p:xfrm>
          <a:off x="388938" y="8105775"/>
          <a:ext cx="6613525" cy="1281113"/>
        </p:xfrm>
        <a:graphic>
          <a:graphicData uri="http://schemas.openxmlformats.org/presentationml/2006/ole">
            <p:oleObj spid="_x0000_s407554" name="Document" r:id="rId4" imgW="5900760" imgH="1143000" progId="Word.Document.8">
              <p:embed/>
            </p:oleObj>
          </a:graphicData>
        </a:graphic>
      </p:graphicFrame>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Grp="1" noRot="1" noChangeAspect="1" noChangeArrowheads="1" noTextEdit="1"/>
          </p:cNvSpPr>
          <p:nvPr>
            <p:ph type="sldImg"/>
          </p:nvPr>
        </p:nvSpPr>
        <p:spPr>
          <a:ln/>
        </p:spPr>
      </p:sp>
      <p:sp>
        <p:nvSpPr>
          <p:cNvPr id="271365" name="Rectangle 5"/>
          <p:cNvSpPr>
            <a:spLocks noGrp="1" noChangeArrowheads="1"/>
          </p:cNvSpPr>
          <p:nvPr>
            <p:ph type="body" idx="1"/>
          </p:nvPr>
        </p:nvSpPr>
        <p:spPr/>
        <p:txBody>
          <a:bodyPr/>
          <a:lstStyle/>
          <a:p>
            <a:pPr>
              <a:spcAft>
                <a:spcPts val="600"/>
              </a:spcAft>
            </a:pPr>
            <a:r>
              <a:rPr lang="en-US">
                <a:latin typeface="Courier New" pitchFamily="49" charset="0"/>
              </a:rPr>
              <a:t>SELECT</a:t>
            </a:r>
            <a:r>
              <a:rPr lang="en-US"/>
              <a:t> Statements Issued During Query Processing</a:t>
            </a:r>
          </a:p>
          <a:p>
            <a:pPr lvl="1">
              <a:lnSpc>
                <a:spcPct val="90000"/>
              </a:lnSpc>
              <a:spcAft>
                <a:spcPts val="300"/>
              </a:spcAft>
            </a:pPr>
            <a:r>
              <a:rPr lang="en-US"/>
              <a:t>If you have not altered default query processing, Forms issues a </a:t>
            </a:r>
            <a:r>
              <a:rPr lang="en-US">
                <a:latin typeface="Courier New" pitchFamily="49" charset="0"/>
              </a:rPr>
              <a:t>SELECT</a:t>
            </a:r>
            <a:r>
              <a:rPr lang="en-US"/>
              <a:t> statement when you want to retrieve or count records.</a:t>
            </a:r>
          </a:p>
          <a:p>
            <a:pPr lvl="2">
              <a:lnSpc>
                <a:spcPct val="90000"/>
              </a:lnSpc>
              <a:spcAft>
                <a:spcPts val="300"/>
              </a:spcAft>
              <a:buFontTx/>
              <a:buNone/>
            </a:pPr>
            <a:r>
              <a:rPr lang="en-US" sz="1100">
                <a:latin typeface="Courier New" pitchFamily="49" charset="0"/>
              </a:rPr>
              <a:t>	SELECT	</a:t>
            </a:r>
            <a:r>
              <a:rPr lang="en-US" sz="1100" i="1">
                <a:latin typeface="Courier New" pitchFamily="49" charset="0"/>
              </a:rPr>
              <a:t>base_column,	 base_column</a:t>
            </a:r>
            <a:r>
              <a:rPr lang="en-US" sz="1100">
                <a:latin typeface="Courier New" pitchFamily="49" charset="0"/>
              </a:rPr>
              <a:t>, ... , ROWID</a:t>
            </a:r>
            <a:br>
              <a:rPr lang="en-US" sz="1100">
                <a:latin typeface="Courier New" pitchFamily="49" charset="0"/>
              </a:rPr>
            </a:br>
            <a:r>
              <a:rPr lang="en-US" sz="1100">
                <a:latin typeface="Courier New" pitchFamily="49" charset="0"/>
              </a:rPr>
              <a:t>INTO		</a:t>
            </a:r>
            <a:r>
              <a:rPr lang="en-US" sz="1100" i="1">
                <a:latin typeface="Courier New" pitchFamily="49" charset="0"/>
              </a:rPr>
              <a:t>:base_item,	:base_item,</a:t>
            </a:r>
            <a:r>
              <a:rPr lang="en-US" sz="1100">
                <a:latin typeface="Courier New" pitchFamily="49" charset="0"/>
              </a:rPr>
              <a:t>  ... , :ROWID</a:t>
            </a:r>
            <a:br>
              <a:rPr lang="en-US" sz="1100">
                <a:latin typeface="Courier New" pitchFamily="49" charset="0"/>
              </a:rPr>
            </a:br>
            <a:r>
              <a:rPr lang="en-US" sz="1100">
                <a:latin typeface="Courier New" pitchFamily="49" charset="0"/>
              </a:rPr>
              <a:t>FROM		</a:t>
            </a:r>
            <a:r>
              <a:rPr lang="en-US" sz="1100" i="1">
                <a:latin typeface="Courier New" pitchFamily="49" charset="0"/>
              </a:rPr>
              <a:t>base_table</a:t>
            </a:r>
            <a:br>
              <a:rPr lang="en-US" sz="1100" i="1">
                <a:latin typeface="Courier New" pitchFamily="49" charset="0"/>
              </a:rPr>
            </a:br>
            <a:r>
              <a:rPr lang="en-US" sz="1100">
                <a:latin typeface="Courier New" pitchFamily="49" charset="0"/>
              </a:rPr>
              <a:t>WHERE		(</a:t>
            </a:r>
            <a:r>
              <a:rPr lang="en-US" sz="1100" i="1">
                <a:latin typeface="Courier New" pitchFamily="49" charset="0"/>
              </a:rPr>
              <a:t>default_where_clause </a:t>
            </a:r>
            <a:r>
              <a:rPr lang="en-US" sz="1100">
                <a:latin typeface="Courier New" pitchFamily="49" charset="0"/>
              </a:rPr>
              <a:t>OR</a:t>
            </a:r>
            <a:r>
              <a:rPr lang="en-US" sz="1100" i="1">
                <a:latin typeface="Courier New" pitchFamily="49" charset="0"/>
              </a:rPr>
              <a:t> onetime_where_clause)</a:t>
            </a:r>
            <a:br>
              <a:rPr lang="en-US" sz="1100" i="1">
                <a:latin typeface="Courier New" pitchFamily="49" charset="0"/>
              </a:rPr>
            </a:br>
            <a:r>
              <a:rPr lang="en-US" sz="1100">
                <a:latin typeface="Courier New" pitchFamily="49" charset="0"/>
              </a:rPr>
              <a:t>AND		(</a:t>
            </a:r>
            <a:r>
              <a:rPr lang="en-US" sz="1100" i="1">
                <a:latin typeface="Courier New" pitchFamily="49" charset="0"/>
              </a:rPr>
              <a:t>example_record_conditions</a:t>
            </a:r>
            <a:r>
              <a:rPr lang="en-US" sz="1100">
                <a:latin typeface="Courier New" pitchFamily="49" charset="0"/>
              </a:rPr>
              <a:t>)</a:t>
            </a:r>
            <a:br>
              <a:rPr lang="en-US" sz="1100">
                <a:latin typeface="Courier New" pitchFamily="49" charset="0"/>
              </a:rPr>
            </a:br>
            <a:r>
              <a:rPr lang="en-US" sz="1100">
                <a:latin typeface="Courier New" pitchFamily="49" charset="0"/>
              </a:rPr>
              <a:t>AND		(</a:t>
            </a:r>
            <a:r>
              <a:rPr lang="en-US" sz="1100" i="1">
                <a:latin typeface="Courier New" pitchFamily="49" charset="0"/>
              </a:rPr>
              <a:t>query_where_conditions</a:t>
            </a:r>
            <a:r>
              <a:rPr lang="en-US" sz="1100">
                <a:latin typeface="Courier New" pitchFamily="49" charset="0"/>
              </a:rPr>
              <a:t>)</a:t>
            </a:r>
            <a:br>
              <a:rPr lang="en-US" sz="1100">
                <a:latin typeface="Courier New" pitchFamily="49" charset="0"/>
              </a:rPr>
            </a:br>
            <a:r>
              <a:rPr lang="en-US" sz="1100">
                <a:latin typeface="Courier New" pitchFamily="49" charset="0"/>
              </a:rPr>
              <a:t>ORDER BY	</a:t>
            </a:r>
            <a:r>
              <a:rPr lang="en-US" sz="1100" i="1">
                <a:latin typeface="Courier New" pitchFamily="49" charset="0"/>
              </a:rPr>
              <a:t>default_order_by_clause</a:t>
            </a:r>
            <a:r>
              <a:rPr lang="en-US" sz="1100">
                <a:latin typeface="Courier New" pitchFamily="49" charset="0"/>
              </a:rPr>
              <a:t> | </a:t>
            </a:r>
            <a:r>
              <a:rPr lang="en-US" sz="1100" i="1">
                <a:latin typeface="Courier New" pitchFamily="49" charset="0"/>
              </a:rPr>
              <a:t>query_where_order_by</a:t>
            </a:r>
            <a:br>
              <a:rPr lang="en-US" sz="1100" i="1">
                <a:latin typeface="Courier New" pitchFamily="49" charset="0"/>
              </a:rPr>
            </a:br>
            <a:endParaRPr lang="en-US" sz="1100" b="1" i="1">
              <a:latin typeface="Courier New" pitchFamily="49" charset="0"/>
            </a:endParaRPr>
          </a:p>
          <a:p>
            <a:pPr lvl="2">
              <a:lnSpc>
                <a:spcPct val="90000"/>
              </a:lnSpc>
              <a:spcAft>
                <a:spcPts val="300"/>
              </a:spcAft>
              <a:buFontTx/>
              <a:buNone/>
            </a:pPr>
            <a:r>
              <a:rPr lang="en-US" sz="1100">
                <a:latin typeface="Courier New" pitchFamily="49" charset="0"/>
              </a:rPr>
              <a:t>	SELECT	COUNT(*)</a:t>
            </a:r>
            <a:br>
              <a:rPr lang="en-US" sz="1100">
                <a:latin typeface="Courier New" pitchFamily="49" charset="0"/>
              </a:rPr>
            </a:br>
            <a:r>
              <a:rPr lang="en-US" sz="1100">
                <a:latin typeface="Courier New" pitchFamily="49" charset="0"/>
              </a:rPr>
              <a:t>FROM		</a:t>
            </a:r>
            <a:r>
              <a:rPr lang="en-US" sz="1100" i="1">
                <a:latin typeface="Courier New" pitchFamily="49" charset="0"/>
              </a:rPr>
              <a:t>base_table</a:t>
            </a:r>
            <a:br>
              <a:rPr lang="en-US" sz="1100" i="1">
                <a:latin typeface="Courier New" pitchFamily="49" charset="0"/>
              </a:rPr>
            </a:br>
            <a:r>
              <a:rPr lang="en-US" sz="1100">
                <a:latin typeface="Courier New" pitchFamily="49" charset="0"/>
              </a:rPr>
              <a:t>WHERE		(</a:t>
            </a:r>
            <a:r>
              <a:rPr lang="en-US" sz="1100" i="1">
                <a:latin typeface="Courier New" pitchFamily="49" charset="0"/>
              </a:rPr>
              <a:t>default_where_clause </a:t>
            </a:r>
            <a:r>
              <a:rPr lang="en-US" sz="1100">
                <a:latin typeface="Courier New" pitchFamily="49" charset="0"/>
              </a:rPr>
              <a:t>OR</a:t>
            </a:r>
            <a:r>
              <a:rPr lang="en-US" sz="1100" i="1">
                <a:latin typeface="Courier New" pitchFamily="49" charset="0"/>
              </a:rPr>
              <a:t> onetime_where_clause) </a:t>
            </a:r>
            <a:br>
              <a:rPr lang="en-US" sz="1100" i="1">
                <a:latin typeface="Courier New" pitchFamily="49" charset="0"/>
              </a:rPr>
            </a:br>
            <a:r>
              <a:rPr lang="en-US" sz="1100">
                <a:latin typeface="Courier New" pitchFamily="49" charset="0"/>
              </a:rPr>
              <a:t>AND		(</a:t>
            </a:r>
            <a:r>
              <a:rPr lang="en-US" sz="1100" i="1">
                <a:latin typeface="Courier New" pitchFamily="49" charset="0"/>
              </a:rPr>
              <a:t>example_record_conditions</a:t>
            </a:r>
            <a:r>
              <a:rPr lang="en-US" sz="1100">
                <a:latin typeface="Courier New" pitchFamily="49" charset="0"/>
              </a:rPr>
              <a:t>)</a:t>
            </a:r>
            <a:br>
              <a:rPr lang="en-US" sz="1100">
                <a:latin typeface="Courier New" pitchFamily="49" charset="0"/>
              </a:rPr>
            </a:br>
            <a:r>
              <a:rPr lang="en-US" sz="1100">
                <a:latin typeface="Courier New" pitchFamily="49" charset="0"/>
              </a:rPr>
              <a:t>AND		(</a:t>
            </a:r>
            <a:r>
              <a:rPr lang="en-US" sz="1100" i="1">
                <a:latin typeface="Courier New" pitchFamily="49" charset="0"/>
              </a:rPr>
              <a:t>query_where_conditions</a:t>
            </a:r>
            <a:r>
              <a:rPr lang="en-US" sz="1100">
                <a:latin typeface="Courier New" pitchFamily="49" charset="0"/>
              </a:rPr>
              <a:t>)</a:t>
            </a:r>
            <a:br>
              <a:rPr lang="en-US" sz="1100">
                <a:latin typeface="Courier New" pitchFamily="49" charset="0"/>
              </a:rPr>
            </a:br>
            <a:r>
              <a:rPr lang="en-US" sz="1100">
                <a:latin typeface="Courier New" pitchFamily="49" charset="0"/>
              </a:rPr>
              <a:t>ORDER BY	</a:t>
            </a:r>
            <a:r>
              <a:rPr lang="en-US" sz="1100" i="1">
                <a:latin typeface="Courier New" pitchFamily="49" charset="0"/>
              </a:rPr>
              <a:t>default_order_by_clause</a:t>
            </a:r>
            <a:r>
              <a:rPr lang="en-US" sz="1100">
                <a:latin typeface="Courier New" pitchFamily="49" charset="0"/>
              </a:rPr>
              <a:t> | </a:t>
            </a:r>
            <a:r>
              <a:rPr lang="en-US" sz="1100" i="1">
                <a:latin typeface="Courier New" pitchFamily="49" charset="0"/>
              </a:rPr>
              <a:t>query_where_order_by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9" name="Rectangle 5"/>
          <p:cNvSpPr>
            <a:spLocks noGrp="1" noChangeArrowheads="1"/>
          </p:cNvSpPr>
          <p:nvPr>
            <p:ph type="body" idx="1"/>
          </p:nvPr>
        </p:nvSpPr>
        <p:spPr>
          <a:xfrm>
            <a:off x="592138" y="512763"/>
            <a:ext cx="5915025" cy="9066212"/>
          </a:xfrm>
        </p:spPr>
        <p:txBody>
          <a:bodyPr/>
          <a:lstStyle/>
          <a:p>
            <a:pPr>
              <a:spcAft>
                <a:spcPts val="600"/>
              </a:spcAft>
            </a:pPr>
            <a:r>
              <a:rPr lang="en-US">
                <a:latin typeface="Courier New" pitchFamily="49" charset="0"/>
              </a:rPr>
              <a:t>SELECT</a:t>
            </a:r>
            <a:r>
              <a:rPr lang="en-US"/>
              <a:t> Statements Issued During Query Processing (continued)</a:t>
            </a:r>
          </a:p>
          <a:p>
            <a:pPr lvl="1">
              <a:spcAft>
                <a:spcPts val="300"/>
              </a:spcAft>
            </a:pPr>
            <a:r>
              <a:rPr lang="en-US" b="1"/>
              <a:t>Note: </a:t>
            </a:r>
            <a:r>
              <a:rPr lang="en-US"/>
              <a:t>The vertical bar ( | ) in the </a:t>
            </a:r>
            <a:r>
              <a:rPr lang="en-US">
                <a:latin typeface="Courier New" pitchFamily="49" charset="0"/>
              </a:rPr>
              <a:t>ORDER</a:t>
            </a:r>
            <a:r>
              <a:rPr lang="en-US"/>
              <a:t> </a:t>
            </a:r>
            <a:r>
              <a:rPr lang="en-US">
                <a:latin typeface="Courier New" pitchFamily="49" charset="0"/>
              </a:rPr>
              <a:t>BY</a:t>
            </a:r>
            <a:r>
              <a:rPr lang="en-US"/>
              <a:t> clause indicates that either of the two possibilities can be present. Forms retrieves the </a:t>
            </a:r>
            <a:r>
              <a:rPr lang="en-US">
                <a:latin typeface="Courier New" pitchFamily="49" charset="0"/>
              </a:rPr>
              <a:t>ROWID</a:t>
            </a:r>
            <a:r>
              <a:rPr lang="en-US"/>
              <a:t> only when the Key Mode block property is set to Unique (the default). The entire </a:t>
            </a:r>
            <a:r>
              <a:rPr lang="en-US">
                <a:latin typeface="Courier New" pitchFamily="49" charset="0"/>
              </a:rPr>
              <a:t>WHERE</a:t>
            </a:r>
            <a:r>
              <a:rPr lang="en-US"/>
              <a:t> clause is optional. The </a:t>
            </a:r>
            <a:r>
              <a:rPr lang="en-US">
                <a:latin typeface="Courier New" pitchFamily="49" charset="0"/>
              </a:rPr>
              <a:t>ORDER BY</a:t>
            </a:r>
            <a:r>
              <a:rPr lang="en-US"/>
              <a:t> clause is also optional.</a:t>
            </a:r>
          </a:p>
          <a:p>
            <a:pPr lvl="1">
              <a:spcAft>
                <a:spcPts val="300"/>
              </a:spcAft>
            </a:pPr>
            <a:r>
              <a:rPr lang="en-US"/>
              <a:t>If you want to count records that satisfy criteria specified in the Query/Where dialog box, enter one or more variables in the example record and press Count Query.</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2" name="Rectangle 4"/>
          <p:cNvSpPr>
            <a:spLocks noGrp="1" noRot="1" noChangeAspect="1" noChangeArrowheads="1" noTextEdit="1"/>
          </p:cNvSpPr>
          <p:nvPr>
            <p:ph type="sldImg"/>
          </p:nvPr>
        </p:nvSpPr>
        <p:spPr>
          <a:ln/>
        </p:spPr>
      </p:sp>
      <p:sp>
        <p:nvSpPr>
          <p:cNvPr id="273413" name="Rectangle 5"/>
          <p:cNvSpPr>
            <a:spLocks noGrp="1" noChangeArrowheads="1"/>
          </p:cNvSpPr>
          <p:nvPr>
            <p:ph type="body" idx="1"/>
          </p:nvPr>
        </p:nvSpPr>
        <p:spPr/>
        <p:txBody>
          <a:bodyPr/>
          <a:lstStyle/>
          <a:p>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a:t>
            </a:r>
          </a:p>
          <a:p>
            <a:pPr lvl="1"/>
            <a:r>
              <a:rPr lang="en-US"/>
              <a:t>The </a:t>
            </a:r>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 of a default base table </a:t>
            </a:r>
            <a:r>
              <a:rPr lang="en-US">
                <a:latin typeface="Courier New" pitchFamily="49" charset="0"/>
              </a:rPr>
              <a:t>SELECT</a:t>
            </a:r>
            <a:r>
              <a:rPr lang="en-US"/>
              <a:t> statement are derived from several sources. It is important to know how different sources interact.</a:t>
            </a:r>
          </a:p>
          <a:p>
            <a:pPr lvl="1"/>
            <a:r>
              <a:rPr lang="en-US" b="1"/>
              <a:t>Four sources for the </a:t>
            </a:r>
            <a:r>
              <a:rPr lang="en-US" b="1">
                <a:latin typeface="Courier New" pitchFamily="49" charset="0"/>
              </a:rPr>
              <a:t>WHERE</a:t>
            </a:r>
            <a:r>
              <a:rPr lang="en-US" b="1"/>
              <a:t> clause</a:t>
            </a:r>
            <a:endParaRPr lang="en-US"/>
          </a:p>
          <a:p>
            <a:pPr lvl="2"/>
            <a:r>
              <a:rPr lang="en-US"/>
              <a:t>The </a:t>
            </a:r>
            <a:r>
              <a:rPr lang="en-US">
                <a:latin typeface="Courier New" pitchFamily="49" charset="0"/>
              </a:rPr>
              <a:t>WHERE Clause</a:t>
            </a:r>
            <a:r>
              <a:rPr lang="en-US"/>
              <a:t> block property (set in Forms Builder, or by setting the </a:t>
            </a:r>
            <a:r>
              <a:rPr lang="en-US">
                <a:latin typeface="Courier New" pitchFamily="49" charset="0"/>
              </a:rPr>
              <a:t>DEFAULT_WHERE_CLAUSE</a:t>
            </a:r>
            <a:r>
              <a:rPr lang="en-US"/>
              <a:t> property programmatically)</a:t>
            </a:r>
          </a:p>
          <a:p>
            <a:pPr lvl="2"/>
            <a:r>
              <a:rPr lang="en-US"/>
              <a:t>The </a:t>
            </a:r>
            <a:r>
              <a:rPr lang="en-US">
                <a:latin typeface="Courier New" pitchFamily="49" charset="0"/>
              </a:rPr>
              <a:t>ONETIME_WHERE</a:t>
            </a:r>
            <a:r>
              <a:rPr lang="en-US"/>
              <a:t> block property (set programmatically)</a:t>
            </a:r>
          </a:p>
          <a:p>
            <a:pPr lvl="2"/>
            <a:r>
              <a:rPr lang="en-US"/>
              <a:t>Example Record</a:t>
            </a:r>
          </a:p>
          <a:p>
            <a:pPr lvl="2"/>
            <a:r>
              <a:rPr lang="en-US"/>
              <a:t>Query/Where dialog box</a:t>
            </a:r>
          </a:p>
          <a:p>
            <a:pPr lvl="1"/>
            <a:r>
              <a:rPr lang="en-US"/>
              <a:t>If more than one source is present, the different conditions will all be used and linked with an </a:t>
            </a:r>
            <a:r>
              <a:rPr lang="en-US">
                <a:latin typeface="Courier New" pitchFamily="49" charset="0"/>
              </a:rPr>
              <a:t>AND</a:t>
            </a:r>
            <a:r>
              <a:rPr lang="en-US"/>
              <a:t> operator. If the </a:t>
            </a:r>
            <a:r>
              <a:rPr lang="en-US">
                <a:latin typeface="Courier New" pitchFamily="49" charset="0"/>
              </a:rPr>
              <a:t>WHERE</a:t>
            </a:r>
            <a:r>
              <a:rPr lang="en-US"/>
              <a:t> clause and the </a:t>
            </a:r>
            <a:r>
              <a:rPr lang="en-US">
                <a:latin typeface="Courier New" pitchFamily="49" charset="0"/>
              </a:rPr>
              <a:t>ONETIME_WHERE</a:t>
            </a:r>
            <a:r>
              <a:rPr lang="en-US"/>
              <a:t> clause are present, only one is used: the </a:t>
            </a:r>
            <a:r>
              <a:rPr lang="en-US">
                <a:latin typeface="Courier New" pitchFamily="49" charset="0"/>
              </a:rPr>
              <a:t>ONETIME_WHERE</a:t>
            </a:r>
            <a:r>
              <a:rPr lang="en-US"/>
              <a:t> clause for the first execution of the query, and the </a:t>
            </a:r>
            <a:r>
              <a:rPr lang="en-US">
                <a:latin typeface="Courier New" pitchFamily="49" charset="0"/>
              </a:rPr>
              <a:t>WHERE</a:t>
            </a:r>
            <a:r>
              <a:rPr lang="en-US"/>
              <a:t> clause for subsequent executions.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p:txBody>
          <a:bodyPr/>
          <a:lstStyle/>
          <a:p>
            <a:r>
              <a:rPr lang="en-US">
                <a:latin typeface="Courier New" pitchFamily="49" charset="0"/>
              </a:rPr>
              <a:t>WHERE</a:t>
            </a:r>
            <a:r>
              <a:rPr lang="en-US"/>
              <a:t> and </a:t>
            </a:r>
            <a:r>
              <a:rPr lang="en-US">
                <a:latin typeface="Courier New" pitchFamily="49" charset="0"/>
              </a:rPr>
              <a:t>ORDER</a:t>
            </a:r>
            <a:r>
              <a:rPr lang="en-US"/>
              <a:t> </a:t>
            </a:r>
            <a:r>
              <a:rPr lang="en-US">
                <a:latin typeface="Courier New" pitchFamily="49" charset="0"/>
              </a:rPr>
              <a:t>BY</a:t>
            </a:r>
            <a:r>
              <a:rPr lang="en-US"/>
              <a:t> Clauses (continued)</a:t>
            </a:r>
            <a:endParaRPr lang="en-US">
              <a:latin typeface="Courier New" pitchFamily="49" charset="0"/>
            </a:endParaRPr>
          </a:p>
          <a:p>
            <a:pPr lvl="1"/>
            <a:r>
              <a:rPr lang="en-US" b="1">
                <a:latin typeface="Courier New" pitchFamily="49" charset="0"/>
              </a:rPr>
              <a:t>ONETIME_WHERE</a:t>
            </a:r>
            <a:r>
              <a:rPr lang="en-US" b="1"/>
              <a:t> property:</a:t>
            </a:r>
          </a:p>
          <a:p>
            <a:pPr lvl="1"/>
            <a:r>
              <a:rPr lang="en-US"/>
              <a:t>For instances where you want to restrict the query only once, you can programmatically set the </a:t>
            </a:r>
            <a:r>
              <a:rPr lang="en-US">
                <a:latin typeface="Courier New" pitchFamily="49" charset="0"/>
              </a:rPr>
              <a:t>ONETIME_WHERE</a:t>
            </a:r>
            <a:r>
              <a:rPr lang="en-US"/>
              <a:t> property on a block. This specifies a </a:t>
            </a:r>
            <a:r>
              <a:rPr lang="en-US">
                <a:latin typeface="Courier New" pitchFamily="49" charset="0"/>
              </a:rPr>
              <a:t>WHERE</a:t>
            </a:r>
            <a:r>
              <a:rPr lang="en-US"/>
              <a:t> clause for the block that will be in effect only for the first query issued on the block after setting that property.</a:t>
            </a:r>
          </a:p>
          <a:p>
            <a:pPr lvl="1"/>
            <a:r>
              <a:rPr lang="en-US" b="1"/>
              <a:t>Example:</a:t>
            </a:r>
          </a:p>
          <a:p>
            <a:pPr lvl="1"/>
            <a:r>
              <a:rPr lang="en-US"/>
              <a:t>From the </a:t>
            </a:r>
            <a:r>
              <a:rPr lang="en-US">
                <a:latin typeface="Courier New" pitchFamily="49" charset="0"/>
              </a:rPr>
              <a:t>ORDER_ITEMS</a:t>
            </a:r>
            <a:r>
              <a:rPr lang="en-US"/>
              <a:t> block, you want to display the </a:t>
            </a:r>
            <a:r>
              <a:rPr lang="en-US">
                <a:latin typeface="Courier New" pitchFamily="49" charset="0"/>
              </a:rPr>
              <a:t>INVENTORIES</a:t>
            </a:r>
            <a:r>
              <a:rPr lang="en-US"/>
              <a:t> block, which is on a separate window. When the block is initially displayed, it should present information about the stock of the product selected in the </a:t>
            </a:r>
            <a:r>
              <a:rPr lang="en-US">
                <a:latin typeface="Courier New" pitchFamily="49" charset="0"/>
              </a:rPr>
              <a:t>ORDER_ITEMS</a:t>
            </a:r>
            <a:r>
              <a:rPr lang="en-US"/>
              <a:t> block. However, once this initial information is displayed, you want users to be able to query the stock of any product. You accomplish this by coding the Stock button to set the </a:t>
            </a:r>
            <a:r>
              <a:rPr lang="en-US">
                <a:latin typeface="Courier New" pitchFamily="49" charset="0"/>
              </a:rPr>
              <a:t>ONETIME_WHERE</a:t>
            </a:r>
            <a:r>
              <a:rPr lang="en-US"/>
              <a:t> property:</a:t>
            </a:r>
          </a:p>
          <a:p>
            <a:pPr lvl="3">
              <a:buFont typeface="New Times Roman"/>
              <a:buNone/>
            </a:pPr>
            <a:r>
              <a:rPr lang="en-US">
                <a:latin typeface="Courier New" pitchFamily="49" charset="0"/>
              </a:rPr>
              <a:t>Set_Block_Property('INVENTORIES', ONETIME_WHERE, 'product_id = '||:ORDER_ITEMS.PRODUCT_ID);</a:t>
            </a:r>
          </a:p>
          <a:p>
            <a:pPr lvl="3">
              <a:buFont typeface="New Times Roman"/>
              <a:buNone/>
            </a:pPr>
            <a:r>
              <a:rPr lang="en-US">
                <a:latin typeface="Courier New" pitchFamily="49" charset="0"/>
              </a:rPr>
              <a:t>Go_block('INVENTORIES');</a:t>
            </a:r>
          </a:p>
          <a:p>
            <a:pPr lvl="3">
              <a:buFont typeface="New Times Roman"/>
              <a:buNone/>
            </a:pPr>
            <a:r>
              <a:rPr lang="en-US">
                <a:latin typeface="Courier New" pitchFamily="49" charset="0"/>
              </a:rPr>
              <a:t>Execute_Query;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10" name="Rectangle 6"/>
          <p:cNvSpPr>
            <a:spLocks noGrp="1" noRot="1" noChangeAspect="1" noChangeArrowheads="1" noTextEdit="1"/>
          </p:cNvSpPr>
          <p:nvPr>
            <p:ph type="sldImg"/>
          </p:nvPr>
        </p:nvSpPr>
        <p:spPr>
          <a:ln/>
        </p:spPr>
      </p:sp>
      <p:sp>
        <p:nvSpPr>
          <p:cNvPr id="277511" name="Rectangle 7"/>
          <p:cNvSpPr>
            <a:spLocks noGrp="1" noChangeArrowheads="1"/>
          </p:cNvSpPr>
          <p:nvPr>
            <p:ph type="body" idx="1"/>
          </p:nvPr>
        </p:nvSpPr>
        <p:spPr/>
        <p:txBody>
          <a:bodyPr/>
          <a:lstStyle/>
          <a:p>
            <a:r>
              <a:rPr lang="en-US"/>
              <a:t>Writing Query Triggers: Pre-Query Trigger</a:t>
            </a:r>
          </a:p>
          <a:p>
            <a:pPr lvl="1"/>
            <a:r>
              <a:rPr lang="en-US"/>
              <a:t>You must define this trigger at block level or above. It fires for either a global or restricted query, just before Forms executes the query. You can use Pre-Query to:</a:t>
            </a:r>
          </a:p>
          <a:p>
            <a:pPr lvl="2"/>
            <a:r>
              <a:rPr lang="en-US"/>
              <a:t>Test the operator’s query conditions, and to fail the query process if the conditions are not satisfactory for the application</a:t>
            </a:r>
          </a:p>
          <a:p>
            <a:pPr lvl="2"/>
            <a:r>
              <a:rPr lang="en-US"/>
              <a:t>Add criteria for the query by assigning values to base table items</a:t>
            </a:r>
          </a:p>
          <a:p>
            <a:pPr lvl="1"/>
            <a:r>
              <a:rPr lang="en-US" b="1"/>
              <a:t>Example</a:t>
            </a:r>
          </a:p>
          <a:p>
            <a:pPr lvl="1"/>
            <a:r>
              <a:rPr lang="en-US"/>
              <a:t>The Pre-Query trigger on the ORDERS block shown above permits queries only if there is a restriction on either the Order ID or Customer ID. This prevents very large queries.</a:t>
            </a:r>
          </a:p>
          <a:p>
            <a:pPr lvl="1"/>
            <a:r>
              <a:rPr lang="en-US" b="1"/>
              <a:t>Note:</a:t>
            </a:r>
            <a:r>
              <a:rPr lang="en-US"/>
              <a:t> Pre-Query is useful for assigning values passed from other Oracle Forms Developer modules, so that the query is related to data elsewhere in the session. You will learn how to do this in a later lesson.</a:t>
            </a:r>
            <a:endParaRPr lang="en-US">
              <a:solidFill>
                <a:srgbClr val="0000FF"/>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8" name="Rectangle 6"/>
          <p:cNvSpPr>
            <a:spLocks noGrp="1" noRot="1" noChangeAspect="1" noChangeArrowheads="1" noTextEdit="1"/>
          </p:cNvSpPr>
          <p:nvPr>
            <p:ph type="sldImg"/>
          </p:nvPr>
        </p:nvSpPr>
        <p:spPr>
          <a:ln/>
        </p:spPr>
      </p:sp>
      <p:sp>
        <p:nvSpPr>
          <p:cNvPr id="279559" name="Rectangle 7"/>
          <p:cNvSpPr>
            <a:spLocks noGrp="1" noChangeArrowheads="1"/>
          </p:cNvSpPr>
          <p:nvPr>
            <p:ph type="body" idx="1"/>
          </p:nvPr>
        </p:nvSpPr>
        <p:spPr/>
        <p:txBody>
          <a:bodyPr/>
          <a:lstStyle/>
          <a:p>
            <a:r>
              <a:rPr lang="en-US"/>
              <a:t>Writing Query Triggers: Post-Query Trigger</a:t>
            </a:r>
          </a:p>
          <a:p>
            <a:pPr lvl="1"/>
            <a:r>
              <a:rPr lang="en-US"/>
              <a:t>This trigger is defined at block level or above. Post-Query fires for each record that is fetched into the block as a result of a query. Note that the trigger fires only on the initial fetch of a record, not when a record is subsequently scrolled back into view a second or third time.</a:t>
            </a:r>
          </a:p>
          <a:p>
            <a:pPr lvl="1"/>
            <a:r>
              <a:rPr lang="en-US"/>
              <a:t>Use Post-Query as follows:</a:t>
            </a:r>
          </a:p>
          <a:p>
            <a:pPr lvl="2"/>
            <a:r>
              <a:rPr lang="en-US"/>
              <a:t>To populate nondatabase items as records are returned from a query</a:t>
            </a:r>
          </a:p>
          <a:p>
            <a:pPr lvl="2"/>
            <a:r>
              <a:rPr lang="en-US"/>
              <a:t>To calculate statistics</a:t>
            </a:r>
          </a:p>
          <a:p>
            <a:pPr lvl="1"/>
            <a:r>
              <a:rPr lang="en-US" b="1"/>
              <a:t>Example</a:t>
            </a:r>
          </a:p>
          <a:p>
            <a:pPr lvl="1"/>
            <a:r>
              <a:rPr lang="en-US"/>
              <a:t>The Post-Query trigger on the </a:t>
            </a:r>
            <a:r>
              <a:rPr lang="en-US">
                <a:latin typeface="Courier New" pitchFamily="49" charset="0"/>
              </a:rPr>
              <a:t>ORDERS</a:t>
            </a:r>
            <a:r>
              <a:rPr lang="en-US"/>
              <a:t> block, shown above, selects the total count of line items for the current Order, and displays this number as a summary value in the nonbase table item </a:t>
            </a:r>
            <a:r>
              <a:rPr lang="en-US">
                <a:latin typeface="Courier New" pitchFamily="49" charset="0"/>
              </a:rPr>
              <a:t>:Lineitem_count</a:t>
            </a:r>
            <a:r>
              <a:rPr lang="en-US"/>
              <a:t>.</a:t>
            </a:r>
            <a:endParaRPr lang="en-US">
              <a:latin typeface="Courier New" pitchFamily="49"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8" name="Rectangle 8"/>
          <p:cNvSpPr>
            <a:spLocks noGrp="1" noRot="1" noChangeAspect="1" noChangeArrowheads="1" noTextEdit="1"/>
          </p:cNvSpPr>
          <p:nvPr>
            <p:ph type="sldImg"/>
          </p:nvPr>
        </p:nvSpPr>
        <p:spPr>
          <a:ln/>
        </p:spPr>
      </p:sp>
      <p:sp>
        <p:nvSpPr>
          <p:cNvPr id="281609" name="Rectangle 9"/>
          <p:cNvSpPr>
            <a:spLocks noGrp="1" noChangeArrowheads="1"/>
          </p:cNvSpPr>
          <p:nvPr>
            <p:ph type="body" idx="1"/>
          </p:nvPr>
        </p:nvSpPr>
        <p:spPr/>
        <p:txBody>
          <a:bodyPr/>
          <a:lstStyle/>
          <a:p>
            <a:r>
              <a:rPr lang="en-US"/>
              <a:t>Writing Query Triggers: Using </a:t>
            </a:r>
            <a:r>
              <a:rPr lang="en-US">
                <a:latin typeface="Courier New" pitchFamily="49" charset="0"/>
              </a:rPr>
              <a:t>SELECT</a:t>
            </a:r>
            <a:r>
              <a:rPr lang="en-US"/>
              <a:t> Statements in Triggers</a:t>
            </a:r>
          </a:p>
          <a:p>
            <a:pPr lvl="1"/>
            <a:r>
              <a:rPr lang="en-US"/>
              <a:t>The previous trigger example populates the Lineitem_Count item through the </a:t>
            </a:r>
            <a:r>
              <a:rPr lang="en-US">
                <a:latin typeface="Courier New" pitchFamily="49" charset="0"/>
              </a:rPr>
              <a:t>INTO</a:t>
            </a:r>
            <a:r>
              <a:rPr lang="en-US"/>
              <a:t> clause. Again, colons are required in front of Forms Builder variables to distinguish them from PL/SQL variables and database columns.</a:t>
            </a:r>
          </a:p>
          <a:p>
            <a:pPr lvl="1"/>
            <a:r>
              <a:rPr lang="en-US"/>
              <a:t>Here is a reminder of some other rules regarding </a:t>
            </a:r>
            <a:r>
              <a:rPr lang="en-US">
                <a:latin typeface="Courier New" pitchFamily="49" charset="0"/>
              </a:rPr>
              <a:t>SELECT</a:t>
            </a:r>
            <a:r>
              <a:rPr lang="en-US"/>
              <a:t> statements in PL/SQL:</a:t>
            </a:r>
          </a:p>
          <a:p>
            <a:pPr lvl="2"/>
            <a:r>
              <a:rPr lang="en-US"/>
              <a:t>A single row must be returned from the query, or else an exception is raised that terminates the normal executable part of the block. You usually want to match a form value with a unique column value in your restriction.</a:t>
            </a:r>
          </a:p>
          <a:p>
            <a:pPr lvl="2"/>
            <a:r>
              <a:rPr lang="en-US"/>
              <a:t>Code exception handlers in your PL/SQL block to deal with possible exceptions raised by </a:t>
            </a:r>
            <a:r>
              <a:rPr lang="en-US">
                <a:latin typeface="Courier New" pitchFamily="49" charset="0"/>
              </a:rPr>
              <a:t>SELECT</a:t>
            </a:r>
            <a:r>
              <a:rPr lang="en-US"/>
              <a:t> statements.</a:t>
            </a:r>
          </a:p>
          <a:p>
            <a:pPr lvl="2"/>
            <a:r>
              <a:rPr lang="en-US"/>
              <a:t>The </a:t>
            </a:r>
            <a:r>
              <a:rPr lang="en-US">
                <a:latin typeface="Courier New" pitchFamily="49" charset="0"/>
              </a:rPr>
              <a:t>INTO</a:t>
            </a:r>
            <a:r>
              <a:rPr lang="en-US"/>
              <a:t> clause is mandatory, and must define a receiving variable for each selected column or expression. You can use PL/SQL variables, form items or global variables in the </a:t>
            </a:r>
            <a:r>
              <a:rPr lang="en-US">
                <a:latin typeface="Courier New" pitchFamily="49" charset="0"/>
              </a:rPr>
              <a:t>INTO</a:t>
            </a:r>
            <a:r>
              <a:rPr lang="en-US"/>
              <a:t> clause.</a:t>
            </a:r>
          </a:p>
          <a:p>
            <a:pPr lvl="2"/>
            <a:r>
              <a:rPr lang="en-US">
                <a:latin typeface="Courier New" pitchFamily="49" charset="0"/>
              </a:rPr>
              <a:t>ORDER</a:t>
            </a:r>
            <a:r>
              <a:rPr lang="en-US"/>
              <a:t> </a:t>
            </a:r>
            <a:r>
              <a:rPr lang="en-US">
                <a:latin typeface="Courier New" pitchFamily="49" charset="0"/>
              </a:rPr>
              <a:t>BY</a:t>
            </a:r>
            <a:r>
              <a:rPr lang="en-US"/>
              <a:t> and other clauses that control multiple-row queries are not relevant (unless they are part of an Explicit Cursor definition).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20" name="Rectangle 4"/>
          <p:cNvSpPr>
            <a:spLocks noGrp="1" noRot="1" noChangeAspect="1" noChangeArrowheads="1" noTextEdit="1"/>
          </p:cNvSpPr>
          <p:nvPr>
            <p:ph type="sldImg"/>
          </p:nvPr>
        </p:nvSpPr>
        <p:spPr>
          <a:ln/>
        </p:spPr>
      </p:sp>
      <p:sp>
        <p:nvSpPr>
          <p:cNvPr id="290821" name="Rectangle 5"/>
          <p:cNvSpPr>
            <a:spLocks noGrp="1" noChangeArrowheads="1"/>
          </p:cNvSpPr>
          <p:nvPr>
            <p:ph type="body" idx="1"/>
          </p:nvPr>
        </p:nvSpPr>
        <p:spPr/>
        <p:txBody>
          <a:bodyPr/>
          <a:lstStyle/>
          <a:p>
            <a:r>
              <a:rPr lang="en-US"/>
              <a:t>Run-Time Messages and Alerts Overview</a:t>
            </a:r>
          </a:p>
          <a:p>
            <a:pPr lvl="1"/>
            <a:r>
              <a:rPr lang="en-US"/>
              <a:t>Forms displays messages at run time to inform the operator of events that occur in the session. As the designer, you may want to either suppress or modify some of these messages, depending on the nature of the application.</a:t>
            </a:r>
          </a:p>
          <a:p>
            <a:pPr lvl="1"/>
            <a:r>
              <a:rPr lang="en-US"/>
              <a:t>Forms can communicate with the user in the following ways:</a:t>
            </a:r>
          </a:p>
          <a:p>
            <a:pPr lvl="2">
              <a:spcBef>
                <a:spcPct val="15000"/>
              </a:spcBef>
            </a:pPr>
            <a:r>
              <a:rPr lang="en-US" b="1"/>
              <a:t>Informative message:</a:t>
            </a:r>
            <a:r>
              <a:rPr lang="en-US"/>
              <a:t> A message tells the user the current state of processing, or gives context-sensitive information. The default display is on the message line. You can suppress its appearance with an On-Message trigger.</a:t>
            </a:r>
          </a:p>
          <a:p>
            <a:pPr lvl="2"/>
            <a:r>
              <a:rPr lang="en-US" b="1"/>
              <a:t>Error message:</a:t>
            </a:r>
            <a:r>
              <a:rPr lang="en-US"/>
              <a:t> This informs the user of an error that prevents the current action. The default display is on the message line. You can suppress message line errors with an On-Error trigger.</a:t>
            </a:r>
          </a:p>
          <a:p>
            <a:pPr lvl="2"/>
            <a:r>
              <a:rPr lang="en-US" b="1"/>
              <a:t>Working message:</a:t>
            </a:r>
            <a:r>
              <a:rPr lang="en-US"/>
              <a:t> This tells the operator that the form is currently processing (for example: Working...). This is shown on the message line. This type of message can be suppressed by setting the system variable </a:t>
            </a:r>
            <a:r>
              <a:rPr lang="en-US">
                <a:latin typeface="Courier New" pitchFamily="49" charset="0"/>
              </a:rPr>
              <a:t>SUPPRESS_WORKING</a:t>
            </a:r>
            <a:r>
              <a:rPr lang="en-US"/>
              <a:t> to True:</a:t>
            </a:r>
          </a:p>
          <a:p>
            <a:pPr lvl="4"/>
            <a:r>
              <a:rPr lang="en-US" sz="1200"/>
              <a:t>:SYSTEM.SUPPRESS_WORKING := ’TRUE’;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7" name="Rectangle 5"/>
          <p:cNvSpPr>
            <a:spLocks noGrp="1" noChangeArrowheads="1"/>
          </p:cNvSpPr>
          <p:nvPr>
            <p:ph type="body" idx="1"/>
          </p:nvPr>
        </p:nvSpPr>
        <p:spPr>
          <a:xfrm>
            <a:off x="592138" y="512763"/>
            <a:ext cx="5915025" cy="9066212"/>
          </a:xfrm>
        </p:spPr>
        <p:txBody>
          <a:bodyPr/>
          <a:lstStyle/>
          <a:p>
            <a:r>
              <a:rPr lang="en-US" dirty="0"/>
              <a:t>Run-Time Messages and Alerts Overview (continued)</a:t>
            </a:r>
          </a:p>
          <a:p>
            <a:pPr lvl="2"/>
            <a:r>
              <a:rPr lang="en-US" b="1" dirty="0"/>
              <a:t>System alert:</a:t>
            </a:r>
            <a:r>
              <a:rPr lang="en-US" dirty="0"/>
              <a:t> Alerts give information to the operator that require either an acknowledgment or an answer to a question before processing can continue. This is displayed as a modal window. When more than one message is waiting to show on the message line, the current message also displays as an alert.</a:t>
            </a:r>
          </a:p>
          <a:p>
            <a:pPr lvl="1"/>
            <a:r>
              <a:rPr lang="en-US" dirty="0"/>
              <a:t>You can also build messages and alerts into your application:</a:t>
            </a:r>
          </a:p>
          <a:p>
            <a:pPr lvl="2"/>
            <a:r>
              <a:rPr lang="en-US" b="1" dirty="0"/>
              <a:t>Application message:</a:t>
            </a:r>
            <a:r>
              <a:rPr lang="en-US" dirty="0"/>
              <a:t> These are messages that you build into your application by using the </a:t>
            </a:r>
            <a:r>
              <a:rPr lang="en-US" dirty="0">
                <a:latin typeface="Courier New" pitchFamily="49" charset="0"/>
              </a:rPr>
              <a:t>MESSAGE</a:t>
            </a:r>
            <a:r>
              <a:rPr lang="en-US" dirty="0"/>
              <a:t> built-in. The default display is on the message line.</a:t>
            </a:r>
          </a:p>
          <a:p>
            <a:pPr lvl="2"/>
            <a:r>
              <a:rPr lang="en-US" b="1" dirty="0"/>
              <a:t>Application alert:</a:t>
            </a:r>
            <a:r>
              <a:rPr lang="en-US" dirty="0"/>
              <a:t> These are alerts that you design as part of your application, and issue to the operator for a response by using the </a:t>
            </a:r>
            <a:r>
              <a:rPr lang="en-US" dirty="0">
                <a:latin typeface="Courier New" pitchFamily="49" charset="0"/>
              </a:rPr>
              <a:t>SHOW_ALERT</a:t>
            </a:r>
            <a:r>
              <a:rPr lang="en-US" dirty="0"/>
              <a:t> built-in.</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4" name="Rectangle 4"/>
          <p:cNvSpPr>
            <a:spLocks noGrp="1" noRot="1" noChangeAspect="1" noChangeArrowheads="1" noTextEdit="1"/>
          </p:cNvSpPr>
          <p:nvPr>
            <p:ph type="sldImg"/>
          </p:nvPr>
        </p:nvSpPr>
        <p:spPr>
          <a:ln/>
        </p:spPr>
      </p:sp>
      <p:sp>
        <p:nvSpPr>
          <p:cNvPr id="291845" name="Rectangle 5"/>
          <p:cNvSpPr>
            <a:spLocks noGrp="1" noChangeArrowheads="1"/>
          </p:cNvSpPr>
          <p:nvPr>
            <p:ph type="body" idx="1"/>
          </p:nvPr>
        </p:nvSpPr>
        <p:spPr/>
        <p:txBody>
          <a:bodyPr/>
          <a:lstStyle/>
          <a:p>
            <a:r>
              <a:rPr lang="en-US" dirty="0"/>
              <a:t>Built-Ins and Handling Errors</a:t>
            </a:r>
          </a:p>
          <a:p>
            <a:pPr lvl="1"/>
            <a:r>
              <a:rPr lang="en-US" dirty="0"/>
              <a:t>When a built-in subprogram fails, it does not directly cause an exception in the calling trigger or program unit. This means that subsequent code continues after a built-in fails, unless you take action to detect a failure.</a:t>
            </a:r>
          </a:p>
          <a:p>
            <a:pPr lvl="1"/>
            <a:r>
              <a:rPr lang="en-US" b="1" dirty="0"/>
              <a:t>Example</a:t>
            </a:r>
          </a:p>
          <a:p>
            <a:pPr lvl="1"/>
            <a:r>
              <a:rPr lang="en-US" dirty="0"/>
              <a:t>A button in the </a:t>
            </a:r>
            <a:r>
              <a:rPr lang="en-US" dirty="0">
                <a:latin typeface="Courier New" pitchFamily="49" charset="0"/>
              </a:rPr>
              <a:t>CONTROL</a:t>
            </a:r>
            <a:r>
              <a:rPr lang="en-US" dirty="0"/>
              <a:t> block called </a:t>
            </a:r>
            <a:r>
              <a:rPr lang="en-US" dirty="0" err="1"/>
              <a:t>Stock_Button</a:t>
            </a:r>
            <a:r>
              <a:rPr lang="en-US" dirty="0"/>
              <a:t> is situated on the Toolbar canvas of the ORDERS form. When clicked, this When-Button-Pressed trigger navigates to the </a:t>
            </a:r>
            <a:r>
              <a:rPr lang="en-US" dirty="0">
                <a:latin typeface="Courier New" pitchFamily="49" charset="0"/>
              </a:rPr>
              <a:t>INVENTORIES</a:t>
            </a:r>
            <a:r>
              <a:rPr lang="en-US" dirty="0"/>
              <a:t> block, and performs a query there.</a:t>
            </a:r>
          </a:p>
          <a:p>
            <a:pPr lvl="4"/>
            <a:r>
              <a:rPr lang="en-US" sz="1200" dirty="0"/>
              <a:t>GO_BLOCK(‘INVENTORIES’);</a:t>
            </a:r>
            <a:br>
              <a:rPr lang="en-US" sz="1200" dirty="0"/>
            </a:br>
            <a:r>
              <a:rPr lang="en-US" sz="1200" dirty="0"/>
              <a:t>EXECUTE_QUERY;</a:t>
            </a:r>
          </a:p>
          <a:p>
            <a:pPr lvl="1"/>
            <a:r>
              <a:rPr lang="en-US" dirty="0"/>
              <a:t>If the </a:t>
            </a:r>
            <a:r>
              <a:rPr lang="en-US" dirty="0">
                <a:latin typeface="Courier New" pitchFamily="49" charset="0"/>
              </a:rPr>
              <a:t>GO_BLOCK</a:t>
            </a:r>
            <a:r>
              <a:rPr lang="en-US" dirty="0"/>
              <a:t> built-in procedure fails because the </a:t>
            </a:r>
            <a:r>
              <a:rPr lang="en-US" dirty="0">
                <a:latin typeface="Courier New" pitchFamily="49" charset="0"/>
              </a:rPr>
              <a:t>INVENTORIES</a:t>
            </a:r>
            <a:r>
              <a:rPr lang="en-US" dirty="0"/>
              <a:t> block does not exist, or because it is </a:t>
            </a:r>
            <a:r>
              <a:rPr lang="en-US" dirty="0" err="1"/>
              <a:t>nonenterable</a:t>
            </a:r>
            <a:r>
              <a:rPr lang="en-US" dirty="0"/>
              <a:t>, then the </a:t>
            </a:r>
            <a:r>
              <a:rPr lang="en-US" dirty="0">
                <a:latin typeface="Courier New" pitchFamily="49" charset="0"/>
              </a:rPr>
              <a:t>EXECUTE_QUERY</a:t>
            </a:r>
            <a:r>
              <a:rPr lang="en-US" dirty="0"/>
              <a:t> procedure still executes, and attempts a query in the wrong block.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6" name="Rectangle 6"/>
          <p:cNvSpPr>
            <a:spLocks noGrp="1" noChangeArrowheads="1"/>
          </p:cNvSpPr>
          <p:nvPr>
            <p:ph type="body" idx="1"/>
          </p:nvPr>
        </p:nvSpPr>
        <p:spPr>
          <a:xfrm>
            <a:off x="592138" y="512763"/>
            <a:ext cx="5915025" cy="9066212"/>
          </a:xfrm>
        </p:spPr>
        <p:txBody>
          <a:bodyPr/>
          <a:lstStyle/>
          <a:p>
            <a:r>
              <a:rPr lang="en-US" dirty="0"/>
              <a:t>Built-Ins and Handling Errors (continued)</a:t>
            </a:r>
          </a:p>
          <a:p>
            <a:pPr lvl="1"/>
            <a:r>
              <a:rPr lang="en-US" b="1" dirty="0"/>
              <a:t>Built-In functions for detecting success and failure</a:t>
            </a:r>
          </a:p>
          <a:p>
            <a:pPr lvl="1"/>
            <a:r>
              <a:rPr lang="en-US" dirty="0"/>
              <a:t>Forms Builder supplies some functions that indicate whether the latest action in the form was successful.</a:t>
            </a:r>
          </a:p>
          <a:p>
            <a:endParaRPr lang="en-US" dirty="0"/>
          </a:p>
          <a:p>
            <a:endParaRPr lang="en-US" dirty="0"/>
          </a:p>
          <a:p>
            <a:endParaRPr lang="en-US" dirty="0"/>
          </a:p>
          <a:p>
            <a:endParaRPr lang="en-US" dirty="0"/>
          </a:p>
          <a:p>
            <a:pPr lvl="1"/>
            <a:endParaRPr lang="en-US" dirty="0"/>
          </a:p>
          <a:p>
            <a:pPr lvl="1"/>
            <a:endParaRPr lang="en-US" dirty="0"/>
          </a:p>
          <a:p>
            <a:pPr lvl="1"/>
            <a:endParaRPr lang="en-US" b="1" dirty="0" smtClean="0"/>
          </a:p>
          <a:p>
            <a:pPr lvl="1"/>
            <a:r>
              <a:rPr lang="en-US" b="1" dirty="0" smtClean="0"/>
              <a:t>Note</a:t>
            </a:r>
            <a:r>
              <a:rPr lang="en-US" b="1" dirty="0"/>
              <a:t>:</a:t>
            </a:r>
            <a:r>
              <a:rPr lang="en-US" dirty="0"/>
              <a:t> These built-in functions return success or failure of the latest action in the form. The failing action may occur in a trigger that fired as a result of a built-in from the first trigger. For example, the </a:t>
            </a:r>
            <a:r>
              <a:rPr lang="en-US" dirty="0">
                <a:latin typeface="Courier New" pitchFamily="49" charset="0"/>
              </a:rPr>
              <a:t>EXECUTE_QUERY</a:t>
            </a:r>
            <a:r>
              <a:rPr lang="en-US" dirty="0"/>
              <a:t> procedure, can cause a Pre-Query trigger to fire, which may itself fail.</a:t>
            </a:r>
          </a:p>
        </p:txBody>
      </p:sp>
      <p:graphicFrame>
        <p:nvGraphicFramePr>
          <p:cNvPr id="317447" name="Object 7"/>
          <p:cNvGraphicFramePr>
            <a:graphicFrameLocks/>
          </p:cNvGraphicFramePr>
          <p:nvPr/>
        </p:nvGraphicFramePr>
        <p:xfrm>
          <a:off x="392113" y="1570038"/>
          <a:ext cx="6575425" cy="1911350"/>
        </p:xfrm>
        <a:graphic>
          <a:graphicData uri="http://schemas.openxmlformats.org/presentationml/2006/ole">
            <p:oleObj spid="_x0000_s317447" name="Document" r:id="rId4" imgW="5773161" imgH="1674959"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70" name="Rectangle 6"/>
          <p:cNvSpPr>
            <a:spLocks noGrp="1" noRot="1" noChangeAspect="1" noChangeArrowheads="1" noTextEdit="1"/>
          </p:cNvSpPr>
          <p:nvPr>
            <p:ph type="sldImg"/>
          </p:nvPr>
        </p:nvSpPr>
        <p:spPr>
          <a:ln/>
        </p:spPr>
      </p:sp>
      <p:sp>
        <p:nvSpPr>
          <p:cNvPr id="292871" name="Rectangle 7"/>
          <p:cNvSpPr>
            <a:spLocks noGrp="1" noChangeArrowheads="1"/>
          </p:cNvSpPr>
          <p:nvPr>
            <p:ph type="body" idx="1"/>
          </p:nvPr>
        </p:nvSpPr>
        <p:spPr/>
        <p:txBody>
          <a:bodyPr/>
          <a:lstStyle/>
          <a:p>
            <a:r>
              <a:rPr lang="en-US"/>
              <a:t>Errors and Built-Ins</a:t>
            </a:r>
          </a:p>
          <a:p>
            <a:pPr lvl="1"/>
            <a:r>
              <a:rPr lang="en-US"/>
              <a:t>It is usually most practical to use </a:t>
            </a:r>
            <a:r>
              <a:rPr lang="en-US">
                <a:latin typeface="Courier New" pitchFamily="49" charset="0"/>
              </a:rPr>
              <a:t>FORM_SUCCESS</a:t>
            </a:r>
            <a:r>
              <a:rPr lang="en-US"/>
              <a:t>, because this returns FALSE if either a fatal or a nonfatal error occurs. You can then code the trigger to take appropriate action.</a:t>
            </a:r>
          </a:p>
          <a:p>
            <a:pPr lvl="1"/>
            <a:r>
              <a:rPr lang="en-US" b="1"/>
              <a:t>Example of </a:t>
            </a:r>
            <a:r>
              <a:rPr lang="en-US" b="1">
                <a:latin typeface="Courier New" pitchFamily="49" charset="0"/>
              </a:rPr>
              <a:t>FORM_SUCCESS</a:t>
            </a:r>
          </a:p>
          <a:p>
            <a:pPr lvl="1"/>
            <a:r>
              <a:rPr lang="en-US"/>
              <a:t>Here is the same trigger again. This time, the </a:t>
            </a:r>
            <a:r>
              <a:rPr lang="en-US">
                <a:latin typeface="Courier New" pitchFamily="49" charset="0"/>
              </a:rPr>
              <a:t>FORM_SUCCESS</a:t>
            </a:r>
            <a:r>
              <a:rPr lang="en-US"/>
              <a:t> function is used in a condition to decide if the query should be performed, depending on the success of the </a:t>
            </a:r>
            <a:r>
              <a:rPr lang="en-US">
                <a:latin typeface="Courier New" pitchFamily="49" charset="0"/>
              </a:rPr>
              <a:t>GO_BLOCK</a:t>
            </a:r>
            <a:r>
              <a:rPr lang="en-US"/>
              <a:t> action.</a:t>
            </a:r>
          </a:p>
          <a:p>
            <a:pPr lvl="4"/>
            <a:r>
              <a:rPr lang="en-US" sz="1200"/>
              <a:t>GO_BLOCK(’INVENTORIES’);</a:t>
            </a:r>
            <a:br>
              <a:rPr lang="en-US" sz="1200"/>
            </a:br>
            <a:r>
              <a:rPr lang="en-US" sz="1200"/>
              <a:t>IF FORM_SUCCESS THEN</a:t>
            </a:r>
            <a:br>
              <a:rPr lang="en-US" sz="1200"/>
            </a:br>
            <a:r>
              <a:rPr lang="en-US" sz="1200"/>
              <a:t> EXECUTE_QUERY;</a:t>
            </a:r>
            <a:br>
              <a:rPr lang="en-US" sz="1200"/>
            </a:br>
            <a:r>
              <a:rPr lang="en-US" sz="1200"/>
              <a:t>ELSE	</a:t>
            </a:r>
            <a:br>
              <a:rPr lang="en-US" sz="1200"/>
            </a:br>
            <a:r>
              <a:rPr lang="en-US" sz="1200"/>
              <a:t> MESSAGE(’An error occurred while navigating to Stock’);</a:t>
            </a:r>
            <a:br>
              <a:rPr lang="en-US" sz="1200"/>
            </a:br>
            <a:r>
              <a:rPr lang="en-US" sz="1200"/>
              <a:t>END IF;</a:t>
            </a:r>
          </a:p>
          <a:p>
            <a:pPr lvl="1"/>
            <a:r>
              <a:rPr lang="en-US"/>
              <a:t>Triggers fail only if there is an unhandled exception or you raise the </a:t>
            </a:r>
            <a:r>
              <a:rPr lang="en-US">
                <a:latin typeface="Courier New" pitchFamily="49" charset="0"/>
              </a:rPr>
              <a:t>FORM_TRIGGER_FAILURE</a:t>
            </a:r>
            <a:r>
              <a:rPr lang="en-US"/>
              <a:t> exception to fail the trigger in a controlled manner.</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9" name="Rectangle 11"/>
          <p:cNvSpPr>
            <a:spLocks noGrp="1" noChangeArrowheads="1"/>
          </p:cNvSpPr>
          <p:nvPr>
            <p:ph type="body" idx="1"/>
          </p:nvPr>
        </p:nvSpPr>
        <p:spPr>
          <a:xfrm>
            <a:off x="592138" y="512763"/>
            <a:ext cx="5915025" cy="9066212"/>
          </a:xfrm>
        </p:spPr>
        <p:txBody>
          <a:bodyPr/>
          <a:lstStyle/>
          <a:p>
            <a:r>
              <a:rPr lang="en-US"/>
              <a:t>Errors and Built-Ins (continued)</a:t>
            </a:r>
          </a:p>
          <a:p>
            <a:pPr lvl="1"/>
            <a:r>
              <a:rPr lang="en-US" b="1"/>
              <a:t>Note:</a:t>
            </a:r>
            <a:r>
              <a:rPr lang="en-US"/>
              <a:t> The program unit </a:t>
            </a:r>
            <a:r>
              <a:rPr lang="en-US">
                <a:latin typeface="Courier New" pitchFamily="49" charset="0"/>
              </a:rPr>
              <a:t>CHECK_PACKAGE_FAILURE</a:t>
            </a:r>
            <a:r>
              <a:rPr lang="en-US"/>
              <a:t>, which is written when you build master-detail blocks, may be called to fail a trigger if the last action was unsuccessful.</a:t>
            </a:r>
          </a:p>
          <a:p>
            <a:pPr lvl="1"/>
            <a:r>
              <a:rPr lang="en-US" b="1"/>
              <a:t>Built-in Functions to Determine the Error</a:t>
            </a:r>
          </a:p>
          <a:p>
            <a:pPr lvl="1"/>
            <a:r>
              <a:rPr lang="en-US"/>
              <a:t>When you detect an error, you may need to identify it to take a specific action. Three more built-in functions provide this information:</a:t>
            </a:r>
            <a:br>
              <a:rPr lang="en-US"/>
            </a:br>
            <a:endParaRPr lang="en-US"/>
          </a:p>
          <a:p>
            <a:pPr lvl="1"/>
            <a:endParaRPr lang="en-US"/>
          </a:p>
          <a:p>
            <a:pPr lvl="1"/>
            <a:endParaRPr lang="en-US"/>
          </a:p>
          <a:p>
            <a:pPr lvl="1"/>
            <a:endParaRPr lang="en-US"/>
          </a:p>
          <a:p>
            <a:pPr lvl="1"/>
            <a:endParaRPr lang="en-US"/>
          </a:p>
          <a:p>
            <a:pPr lvl="1"/>
            <a:r>
              <a:rPr lang="en-US">
                <a:cs typeface="Times New Roman" pitchFamily="18" charset="0"/>
              </a:rPr>
              <a:t>These built-ins are explained in detail later in this lesson.</a:t>
            </a:r>
            <a:endParaRPr lang="en-US"/>
          </a:p>
        </p:txBody>
      </p:sp>
      <p:graphicFrame>
        <p:nvGraphicFramePr>
          <p:cNvPr id="319493" name="Object 5"/>
          <p:cNvGraphicFramePr>
            <a:graphicFrameLocks/>
          </p:cNvGraphicFramePr>
          <p:nvPr/>
        </p:nvGraphicFramePr>
        <p:xfrm>
          <a:off x="625475" y="2039938"/>
          <a:ext cx="6108700" cy="1292225"/>
        </p:xfrm>
        <a:graphic>
          <a:graphicData uri="http://schemas.openxmlformats.org/presentationml/2006/ole">
            <p:oleObj spid="_x0000_s319493" name="Document" r:id="rId4" imgW="5755680" imgH="1313280" progId="Word.Document.8">
              <p:embed/>
            </p:oleObj>
          </a:graphicData>
        </a:graphic>
      </p:graphicFrame>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6" name="Rectangle 6"/>
          <p:cNvSpPr>
            <a:spLocks noGrp="1" noRot="1" noChangeAspect="1" noChangeArrowheads="1" noTextEdit="1"/>
          </p:cNvSpPr>
          <p:nvPr>
            <p:ph type="sldImg"/>
          </p:nvPr>
        </p:nvSpPr>
        <p:spPr>
          <a:ln/>
        </p:spPr>
      </p:sp>
      <p:sp>
        <p:nvSpPr>
          <p:cNvPr id="276487" name="Rectangle 7"/>
          <p:cNvSpPr>
            <a:spLocks noGrp="1" noChangeArrowheads="1"/>
          </p:cNvSpPr>
          <p:nvPr>
            <p:ph type="body" idx="1"/>
          </p:nvPr>
        </p:nvSpPr>
        <p:spPr/>
        <p:txBody>
          <a:bodyPr/>
          <a:lstStyle/>
          <a:p>
            <a:r>
              <a:rPr lang="en-US"/>
              <a:t>Setting Alert Properties Example</a:t>
            </a:r>
          </a:p>
          <a:p>
            <a:pPr lvl="1"/>
            <a:r>
              <a:rPr lang="en-US"/>
              <a:t>The slide shows a generic example of an alert, showing all three icons and buttons that can be defined.</a:t>
            </a:r>
          </a:p>
          <a:p>
            <a:pPr lvl="1"/>
            <a:endParaRPr lang="en-US"/>
          </a:p>
          <a:p>
            <a:pPr lvl="1"/>
            <a:endParaRPr lang="en-US"/>
          </a:p>
          <a:p>
            <a:pPr lvl="1"/>
            <a:endParaRPr lang="en-US"/>
          </a:p>
          <a:p>
            <a:pPr lvl="1"/>
            <a:endParaRPr lang="en-US"/>
          </a:p>
          <a:p>
            <a:pPr lvl="1"/>
            <a:endParaRPr lang="en-US"/>
          </a:p>
          <a:p>
            <a:endParaRPr lang="en-US">
              <a:solidFill>
                <a:srgbClr val="0000FF"/>
              </a:solidFill>
            </a:endParaRPr>
          </a:p>
        </p:txBody>
      </p:sp>
      <p:graphicFrame>
        <p:nvGraphicFramePr>
          <p:cNvPr id="276490" name="Object 10"/>
          <p:cNvGraphicFramePr>
            <a:graphicFrameLocks/>
          </p:cNvGraphicFramePr>
          <p:nvPr/>
        </p:nvGraphicFramePr>
        <p:xfrm>
          <a:off x="625475" y="6503988"/>
          <a:ext cx="6138863" cy="1900237"/>
        </p:xfrm>
        <a:graphic>
          <a:graphicData uri="http://schemas.openxmlformats.org/presentationml/2006/ole">
            <p:oleObj spid="_x0000_s403458" name="Document" r:id="rId4" imgW="5900400" imgH="1704240" progId="Word.Document.8">
              <p:embed/>
            </p:oleObj>
          </a:graphicData>
        </a:graphic>
      </p:graphicFrame>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9738" name="Rectangle 10"/>
          <p:cNvSpPr>
            <a:spLocks noGrp="1" noChangeArrowheads="1"/>
          </p:cNvSpPr>
          <p:nvPr>
            <p:ph type="body" idx="1"/>
          </p:nvPr>
        </p:nvSpPr>
        <p:spPr>
          <a:xfrm>
            <a:off x="592138" y="512763"/>
            <a:ext cx="5915025" cy="9066212"/>
          </a:xfrm>
        </p:spPr>
        <p:txBody>
          <a:bodyPr/>
          <a:lstStyle/>
          <a:p>
            <a:r>
              <a:rPr lang="en-US"/>
              <a:t>Creating and Controlling Alerts</a:t>
            </a:r>
          </a:p>
          <a:p>
            <a:pPr lvl="1"/>
            <a:r>
              <a:rPr lang="en-US"/>
              <a:t>Alerts are an alternative method for communicating with the operator. Because they display in a modal window, alerts provide an effective way of drawing attention and forcing the operator to answer the message before processing can continue.</a:t>
            </a:r>
          </a:p>
          <a:p>
            <a:pPr lvl="1"/>
            <a:r>
              <a:rPr lang="en-US"/>
              <a:t>Use alerts when you need to </a:t>
            </a:r>
            <a:r>
              <a:rPr lang="en-US">
                <a:solidFill>
                  <a:schemeClr val="tx1"/>
                </a:solidFill>
              </a:rPr>
              <a:t>perform</a:t>
            </a:r>
            <a:r>
              <a:rPr lang="en-US"/>
              <a:t> the following:</a:t>
            </a:r>
          </a:p>
          <a:p>
            <a:pPr lvl="2"/>
            <a:r>
              <a:rPr lang="en-US"/>
              <a:t>Display a message that the operator cannot ignore, and must acknowledge.</a:t>
            </a:r>
          </a:p>
          <a:p>
            <a:pPr lvl="2"/>
            <a:r>
              <a:rPr lang="en-US"/>
              <a:t>Ask the operator a question where up to three answers are appropriate (typically Yes, No, or Cancel).</a:t>
            </a:r>
          </a:p>
          <a:p>
            <a:pPr lvl="1"/>
            <a:r>
              <a:rPr lang="en-US"/>
              <a:t>You handle the display and responses to an alert by using built-in subprograms. Alerts are therefore managed in two stages:</a:t>
            </a:r>
          </a:p>
          <a:p>
            <a:pPr lvl="2"/>
            <a:r>
              <a:rPr lang="en-US"/>
              <a:t>Create the alert at design-time, and define its properties in the Property palette.</a:t>
            </a:r>
          </a:p>
          <a:p>
            <a:pPr lvl="2"/>
            <a:r>
              <a:rPr lang="en-US"/>
              <a:t>Activate the alert at run time by using built-ins, and take action based on the operator’s returned response.</a:t>
            </a:r>
          </a:p>
          <a:p>
            <a:pPr lvl="1"/>
            <a:r>
              <a:rPr lang="en-US" b="1"/>
              <a:t>How to create an alert</a:t>
            </a:r>
          </a:p>
          <a:p>
            <a:pPr lvl="1"/>
            <a:r>
              <a:rPr lang="en-US"/>
              <a:t>Like other objects you create at design-time, alerts are created from the Object Navigator.</a:t>
            </a:r>
          </a:p>
          <a:p>
            <a:pPr lvl="2"/>
            <a:r>
              <a:rPr lang="en-US"/>
              <a:t>Select the Alerts node in the Navigator, and then select Create.</a:t>
            </a:r>
          </a:p>
          <a:p>
            <a:pPr lvl="2"/>
            <a:r>
              <a:rPr lang="en-US"/>
              <a:t>Define the properties of the alert in the Property Palette.</a:t>
            </a:r>
          </a:p>
          <a:p>
            <a:pPr lvl="1"/>
            <a:r>
              <a:rPr lang="en-US"/>
              <a:t>The properties that you can specify for an alert include the following:</a:t>
            </a:r>
          </a:p>
        </p:txBody>
      </p:sp>
      <p:graphicFrame>
        <p:nvGraphicFramePr>
          <p:cNvPr id="362496" name="Object 0"/>
          <p:cNvGraphicFramePr>
            <a:graphicFrameLocks/>
          </p:cNvGraphicFramePr>
          <p:nvPr/>
        </p:nvGraphicFramePr>
        <p:xfrm>
          <a:off x="625475" y="4635500"/>
          <a:ext cx="6138863" cy="2338388"/>
        </p:xfrm>
        <a:graphic>
          <a:graphicData uri="http://schemas.openxmlformats.org/presentationml/2006/ole">
            <p:oleObj spid="_x0000_s404482" name="Document" r:id="rId4" imgW="5786280" imgH="2230200" progId="Word.Document.8">
              <p:embed/>
            </p:oleObj>
          </a:graphicData>
        </a:graphic>
      </p:graphicFrame>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17</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cstate="print"/>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cstate="print"/>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sz="1200" b="0"/>
              <a:t>17-</a:t>
            </a:r>
            <a:fld id="{4B7BD341-3C29-4E1B-8EC9-C247447B01D6}" type="slidenum">
              <a:rPr lang="en-US" sz="1200" b="0"/>
              <a:pPr algn="just">
                <a:spcBef>
                  <a:spcPct val="0"/>
                </a:spcBef>
                <a:buClrTx/>
                <a:buFontTx/>
                <a:buNone/>
              </a:pPr>
              <a:t>‹#›</a:t>
            </a:fld>
            <a:endParaRPr lang="en-US" sz="1200" b="0"/>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sz="1200" b="0"/>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7" name="Rectangle 5"/>
          <p:cNvSpPr>
            <a:spLocks noGrp="1" noChangeArrowheads="1"/>
          </p:cNvSpPr>
          <p:nvPr>
            <p:ph type="ctrTitle"/>
          </p:nvPr>
        </p:nvSpPr>
        <p:spPr/>
        <p:txBody>
          <a:bodyPr/>
          <a:lstStyle/>
          <a:p>
            <a:r>
              <a:rPr lang="en-US" dirty="0"/>
              <a:t>Run Time Messages and </a:t>
            </a:r>
            <a:r>
              <a:rPr lang="en-US" dirty="0" smtClean="0"/>
              <a:t>Alerts + </a:t>
            </a:r>
            <a:r>
              <a:rPr lang="en-US" smtClean="0"/>
              <a:t>Query Triggers</a:t>
            </a:r>
            <a:endParaRPr lang="en-US" dirty="0"/>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28" name="Picture 24" descr="alert_note2"/>
          <p:cNvPicPr>
            <a:picLocks noChangeAspect="1" noChangeArrowheads="1"/>
          </p:cNvPicPr>
          <p:nvPr/>
        </p:nvPicPr>
        <p:blipFill>
          <a:blip r:embed="rId3" cstate="print"/>
          <a:srcRect/>
          <a:stretch>
            <a:fillRect/>
          </a:stretch>
        </p:blipFill>
        <p:spPr bwMode="gray">
          <a:xfrm>
            <a:off x="5391150" y="3778250"/>
            <a:ext cx="1771650" cy="1736725"/>
          </a:xfrm>
          <a:prstGeom prst="rect">
            <a:avLst/>
          </a:prstGeom>
          <a:noFill/>
        </p:spPr>
      </p:pic>
      <p:pic>
        <p:nvPicPr>
          <p:cNvPr id="277527" name="Picture 23" descr="alert_caution2"/>
          <p:cNvPicPr>
            <a:picLocks noChangeAspect="1" noChangeArrowheads="1"/>
          </p:cNvPicPr>
          <p:nvPr/>
        </p:nvPicPr>
        <p:blipFill>
          <a:blip r:embed="rId4" cstate="print"/>
          <a:srcRect/>
          <a:stretch>
            <a:fillRect/>
          </a:stretch>
        </p:blipFill>
        <p:spPr bwMode="gray">
          <a:xfrm>
            <a:off x="1403350" y="3778250"/>
            <a:ext cx="1943100" cy="1782763"/>
          </a:xfrm>
          <a:prstGeom prst="rect">
            <a:avLst/>
          </a:prstGeom>
          <a:noFill/>
        </p:spPr>
      </p:pic>
      <p:pic>
        <p:nvPicPr>
          <p:cNvPr id="277526" name="Picture 22" descr="alert_yes_no_cancel"/>
          <p:cNvPicPr>
            <a:picLocks noChangeAspect="1" noChangeArrowheads="1"/>
          </p:cNvPicPr>
          <p:nvPr/>
        </p:nvPicPr>
        <p:blipFill>
          <a:blip r:embed="rId5" cstate="print"/>
          <a:srcRect/>
          <a:stretch>
            <a:fillRect/>
          </a:stretch>
        </p:blipFill>
        <p:spPr bwMode="gray">
          <a:xfrm>
            <a:off x="4648200" y="1828800"/>
            <a:ext cx="3257550" cy="1793875"/>
          </a:xfrm>
          <a:prstGeom prst="rect">
            <a:avLst/>
          </a:prstGeom>
          <a:noFill/>
        </p:spPr>
      </p:pic>
      <p:sp>
        <p:nvSpPr>
          <p:cNvPr id="277524" name="Rectangle 20"/>
          <p:cNvSpPr>
            <a:spLocks noGrp="1" noChangeArrowheads="1"/>
          </p:cNvSpPr>
          <p:nvPr>
            <p:ph type="title"/>
          </p:nvPr>
        </p:nvSpPr>
        <p:spPr/>
        <p:txBody>
          <a:bodyPr/>
          <a:lstStyle/>
          <a:p>
            <a:r>
              <a:rPr lang="en-US"/>
              <a:t>Planning Alerts</a:t>
            </a:r>
          </a:p>
        </p:txBody>
      </p:sp>
      <p:sp>
        <p:nvSpPr>
          <p:cNvPr id="277509" name="Rectangle 5"/>
          <p:cNvSpPr>
            <a:spLocks noChangeArrowheads="1"/>
          </p:cNvSpPr>
          <p:nvPr/>
        </p:nvSpPr>
        <p:spPr bwMode="auto">
          <a:xfrm>
            <a:off x="1412875" y="1143000"/>
            <a:ext cx="1922463"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Yes/No</a:t>
            </a:r>
            <a:br>
              <a:rPr lang="en-US"/>
            </a:br>
            <a:r>
              <a:rPr lang="en-US"/>
              <a:t>questions</a:t>
            </a:r>
          </a:p>
        </p:txBody>
      </p:sp>
      <p:sp>
        <p:nvSpPr>
          <p:cNvPr id="277510" name="Rectangle 6"/>
          <p:cNvSpPr>
            <a:spLocks noChangeArrowheads="1"/>
          </p:cNvSpPr>
          <p:nvPr/>
        </p:nvSpPr>
        <p:spPr bwMode="auto">
          <a:xfrm>
            <a:off x="4897438" y="1143000"/>
            <a:ext cx="2759075"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Yes/No/Cancel</a:t>
            </a:r>
            <a:br>
              <a:rPr lang="en-US"/>
            </a:br>
            <a:r>
              <a:rPr lang="en-US"/>
              <a:t>questions</a:t>
            </a:r>
          </a:p>
        </p:txBody>
      </p:sp>
      <p:sp>
        <p:nvSpPr>
          <p:cNvPr id="277511" name="Rectangle 7"/>
          <p:cNvSpPr>
            <a:spLocks noChangeArrowheads="1"/>
          </p:cNvSpPr>
          <p:nvPr/>
        </p:nvSpPr>
        <p:spPr bwMode="auto">
          <a:xfrm>
            <a:off x="1414463" y="5530850"/>
            <a:ext cx="1920875"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Caution</a:t>
            </a:r>
            <a:br>
              <a:rPr lang="en-US"/>
            </a:br>
            <a:r>
              <a:rPr lang="en-US"/>
              <a:t>messages</a:t>
            </a:r>
          </a:p>
        </p:txBody>
      </p:sp>
      <p:sp>
        <p:nvSpPr>
          <p:cNvPr id="277512" name="Rectangle 8"/>
          <p:cNvSpPr>
            <a:spLocks noChangeArrowheads="1"/>
          </p:cNvSpPr>
          <p:nvPr/>
        </p:nvSpPr>
        <p:spPr bwMode="auto">
          <a:xfrm>
            <a:off x="5210175" y="5530850"/>
            <a:ext cx="2133600" cy="641350"/>
          </a:xfrm>
          <a:prstGeom prst="rect">
            <a:avLst/>
          </a:prstGeom>
          <a:noFill/>
          <a:ln w="9525">
            <a:noFill/>
            <a:miter lim="800000"/>
            <a:headEnd/>
            <a:tailEnd/>
          </a:ln>
          <a:effectLst/>
        </p:spPr>
        <p:txBody>
          <a:bodyPr lIns="92075" tIns="46038" rIns="92075" bIns="46038">
            <a:spAutoFit/>
          </a:bodyPr>
          <a:lstStyle/>
          <a:p>
            <a:pPr algn="ctr" defTabSz="822325" eaLnBrk="0" hangingPunct="0">
              <a:spcBef>
                <a:spcPct val="50000"/>
              </a:spcBef>
              <a:buClrTx/>
              <a:buFontTx/>
              <a:buNone/>
            </a:pPr>
            <a:r>
              <a:rPr lang="en-US"/>
              <a:t>Informative</a:t>
            </a:r>
            <a:br>
              <a:rPr lang="en-US"/>
            </a:br>
            <a:r>
              <a:rPr lang="en-US"/>
              <a:t>messages</a:t>
            </a:r>
          </a:p>
        </p:txBody>
      </p:sp>
      <p:pic>
        <p:nvPicPr>
          <p:cNvPr id="277525" name="Picture 21" descr="alert_yes_no"/>
          <p:cNvPicPr>
            <a:picLocks noChangeAspect="1" noChangeArrowheads="1"/>
          </p:cNvPicPr>
          <p:nvPr/>
        </p:nvPicPr>
        <p:blipFill>
          <a:blip r:embed="rId6" cstate="print"/>
          <a:srcRect/>
          <a:stretch>
            <a:fillRect/>
          </a:stretch>
        </p:blipFill>
        <p:spPr bwMode="gray">
          <a:xfrm>
            <a:off x="1493838" y="1828800"/>
            <a:ext cx="1760537" cy="1806575"/>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23" name="Rectangle 23"/>
          <p:cNvSpPr>
            <a:spLocks noGrp="1" noChangeArrowheads="1"/>
          </p:cNvSpPr>
          <p:nvPr>
            <p:ph type="title"/>
          </p:nvPr>
        </p:nvSpPr>
        <p:spPr/>
        <p:txBody>
          <a:bodyPr/>
          <a:lstStyle/>
          <a:p>
            <a:r>
              <a:rPr lang="en-US">
                <a:latin typeface="Courier New" pitchFamily="49" charset="0"/>
              </a:rPr>
              <a:t>SHOW_ALERT</a:t>
            </a:r>
            <a:r>
              <a:rPr lang="en-US"/>
              <a:t> Function</a:t>
            </a:r>
          </a:p>
        </p:txBody>
      </p:sp>
      <p:sp>
        <p:nvSpPr>
          <p:cNvPr id="281605" name="Rectangle 5"/>
          <p:cNvSpPr>
            <a:spLocks noGrp="1" noChangeArrowheads="1"/>
          </p:cNvSpPr>
          <p:nvPr>
            <p:ph type="body" idx="4294967295"/>
          </p:nvPr>
        </p:nvSpPr>
        <p:spPr bwMode="blackGray">
          <a:xfrm>
            <a:off x="990600" y="1922463"/>
            <a:ext cx="7216775" cy="882650"/>
          </a:xfrm>
          <a:solidFill>
            <a:schemeClr val="accent1"/>
          </a:solidFill>
          <a:ln w="28575" cap="flat">
            <a:solidFill>
              <a:schemeClr val="bg2"/>
            </a:solidFill>
          </a:ln>
        </p:spPr>
        <p:txBody>
          <a:bodyPr lIns="92075" tIns="46038" rIns="92075" bIns="46038"/>
          <a:lstStyle/>
          <a:p>
            <a:pPr defTabSz="400050">
              <a:lnSpc>
                <a:spcPct val="125000"/>
              </a:lnSpc>
              <a:spcBef>
                <a:spcPct val="0"/>
              </a:spcBef>
              <a:buFontTx/>
              <a:buNone/>
              <a:tabLst>
                <a:tab pos="400050" algn="r"/>
                <a:tab pos="673100" algn="l"/>
              </a:tabLst>
            </a:pPr>
            <a:r>
              <a:rPr lang="en-US" sz="2000">
                <a:solidFill>
                  <a:schemeClr val="bg2"/>
                </a:solidFill>
                <a:latin typeface="Courier New" pitchFamily="49" charset="0"/>
              </a:rPr>
              <a:t>IF SHOW_ALERT(’del_Check’)=ALERT_BUTTON1 THEN</a:t>
            </a:r>
            <a:br>
              <a:rPr lang="en-US" sz="2000">
                <a:solidFill>
                  <a:schemeClr val="bg2"/>
                </a:solidFill>
                <a:latin typeface="Courier New" pitchFamily="49" charset="0"/>
              </a:rPr>
            </a:br>
            <a:r>
              <a:rPr lang="en-US" sz="2000">
                <a:solidFill>
                  <a:schemeClr val="bg2"/>
                </a:solidFill>
                <a:latin typeface="Courier New" pitchFamily="49" charset="0"/>
              </a:rPr>
              <a:t>. . .</a:t>
            </a:r>
          </a:p>
        </p:txBody>
      </p:sp>
      <p:sp>
        <p:nvSpPr>
          <p:cNvPr id="281606" name="Rectangle 6"/>
          <p:cNvSpPr>
            <a:spLocks noChangeArrowheads="1"/>
          </p:cNvSpPr>
          <p:nvPr/>
        </p:nvSpPr>
        <p:spPr bwMode="auto">
          <a:xfrm>
            <a:off x="2952750" y="5486400"/>
            <a:ext cx="16954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Alert_Button1</a:t>
            </a:r>
          </a:p>
        </p:txBody>
      </p:sp>
      <p:sp>
        <p:nvSpPr>
          <p:cNvPr id="281607" name="Rectangle 7"/>
          <p:cNvSpPr>
            <a:spLocks noChangeArrowheads="1"/>
          </p:cNvSpPr>
          <p:nvPr/>
        </p:nvSpPr>
        <p:spPr bwMode="auto">
          <a:xfrm>
            <a:off x="3800475" y="5791200"/>
            <a:ext cx="1695450" cy="366713"/>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Alert_Button2</a:t>
            </a:r>
          </a:p>
        </p:txBody>
      </p:sp>
      <p:sp>
        <p:nvSpPr>
          <p:cNvPr id="281608" name="Rectangle 8"/>
          <p:cNvSpPr>
            <a:spLocks noChangeArrowheads="1"/>
          </p:cNvSpPr>
          <p:nvPr/>
        </p:nvSpPr>
        <p:spPr bwMode="auto">
          <a:xfrm>
            <a:off x="5334000" y="5957888"/>
            <a:ext cx="16954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a:t>Alert_Button3</a:t>
            </a:r>
          </a:p>
        </p:txBody>
      </p:sp>
      <p:sp>
        <p:nvSpPr>
          <p:cNvPr id="281609" name="Line 9"/>
          <p:cNvSpPr>
            <a:spLocks noChangeShapeType="1"/>
          </p:cNvSpPr>
          <p:nvPr/>
        </p:nvSpPr>
        <p:spPr bwMode="auto">
          <a:xfrm>
            <a:off x="4298950" y="2511425"/>
            <a:ext cx="0" cy="685800"/>
          </a:xfrm>
          <a:prstGeom prst="line">
            <a:avLst/>
          </a:prstGeom>
          <a:noFill/>
          <a:ln w="28575">
            <a:solidFill>
              <a:schemeClr val="tx2"/>
            </a:solidFill>
            <a:round/>
            <a:headEnd type="none" w="sm" len="sm"/>
            <a:tailEnd type="triangle" w="sm" len="sm"/>
          </a:ln>
          <a:effectLst/>
        </p:spPr>
        <p:txBody>
          <a:bodyPr/>
          <a:lstStyle/>
          <a:p>
            <a:endParaRPr lang="ar-SA"/>
          </a:p>
        </p:txBody>
      </p:sp>
      <p:pic>
        <p:nvPicPr>
          <p:cNvPr id="281624" name="Picture 24" descr="alert_del_check"/>
          <p:cNvPicPr>
            <a:picLocks noChangeAspect="1" noChangeArrowheads="1"/>
          </p:cNvPicPr>
          <p:nvPr/>
        </p:nvPicPr>
        <p:blipFill>
          <a:blip r:embed="rId3" cstate="print"/>
          <a:srcRect/>
          <a:stretch>
            <a:fillRect/>
          </a:stretch>
        </p:blipFill>
        <p:spPr bwMode="gray">
          <a:xfrm>
            <a:off x="2362200" y="3200400"/>
            <a:ext cx="3794125" cy="1793875"/>
          </a:xfrm>
          <a:prstGeom prst="rect">
            <a:avLst/>
          </a:prstGeom>
          <a:noFill/>
        </p:spPr>
      </p:pic>
      <p:pic>
        <p:nvPicPr>
          <p:cNvPr id="281625" name="Picture 25" descr="alert_space"/>
          <p:cNvPicPr>
            <a:picLocks noChangeAspect="1" noChangeArrowheads="1"/>
          </p:cNvPicPr>
          <p:nvPr/>
        </p:nvPicPr>
        <p:blipFill>
          <a:blip r:embed="rId4" cstate="print"/>
          <a:srcRect/>
          <a:stretch>
            <a:fillRect/>
          </a:stretch>
        </p:blipFill>
        <p:spPr bwMode="ltGray">
          <a:xfrm>
            <a:off x="5334000" y="4572000"/>
            <a:ext cx="720725" cy="365125"/>
          </a:xfrm>
          <a:prstGeom prst="rect">
            <a:avLst/>
          </a:prstGeom>
          <a:noFill/>
        </p:spPr>
      </p:pic>
      <p:pic>
        <p:nvPicPr>
          <p:cNvPr id="281626" name="Picture 26" descr="alert_YN_lables"/>
          <p:cNvPicPr>
            <a:picLocks noChangeAspect="1" noChangeArrowheads="1"/>
          </p:cNvPicPr>
          <p:nvPr/>
        </p:nvPicPr>
        <p:blipFill>
          <a:blip r:embed="rId5" cstate="print"/>
          <a:srcRect/>
          <a:stretch>
            <a:fillRect/>
          </a:stretch>
        </p:blipFill>
        <p:spPr bwMode="ltGray">
          <a:xfrm>
            <a:off x="4030663" y="4572000"/>
            <a:ext cx="1303337" cy="365125"/>
          </a:xfrm>
          <a:prstGeom prst="rect">
            <a:avLst/>
          </a:prstGeom>
          <a:noFill/>
        </p:spPr>
      </p:pic>
      <p:sp>
        <p:nvSpPr>
          <p:cNvPr id="281612" name="Line 12"/>
          <p:cNvSpPr>
            <a:spLocks noChangeShapeType="1"/>
          </p:cNvSpPr>
          <p:nvPr/>
        </p:nvSpPr>
        <p:spPr bwMode="auto">
          <a:xfrm>
            <a:off x="4267200" y="48466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1613" name="Rectangle 13"/>
          <p:cNvSpPr>
            <a:spLocks noChangeArrowheads="1"/>
          </p:cNvSpPr>
          <p:nvPr/>
        </p:nvSpPr>
        <p:spPr bwMode="auto">
          <a:xfrm>
            <a:off x="5334000" y="4648200"/>
            <a:ext cx="660400" cy="279400"/>
          </a:xfrm>
          <a:prstGeom prst="rect">
            <a:avLst/>
          </a:prstGeom>
          <a:noFill/>
          <a:ln w="28575">
            <a:solidFill>
              <a:schemeClr val="accent2"/>
            </a:solidFill>
            <a:prstDash val="sysDot"/>
            <a:miter lim="800000"/>
            <a:headEnd/>
            <a:tailEnd/>
          </a:ln>
          <a:effectLst/>
        </p:spPr>
        <p:txBody>
          <a:bodyPr wrap="none" anchor="ctr"/>
          <a:lstStyle/>
          <a:p>
            <a:endParaRPr lang="ar-SA"/>
          </a:p>
        </p:txBody>
      </p:sp>
      <p:sp>
        <p:nvSpPr>
          <p:cNvPr id="281603" name="Line 3"/>
          <p:cNvSpPr>
            <a:spLocks noChangeShapeType="1"/>
          </p:cNvSpPr>
          <p:nvPr/>
        </p:nvSpPr>
        <p:spPr bwMode="auto">
          <a:xfrm>
            <a:off x="4927600" y="4846638"/>
            <a:ext cx="0" cy="987425"/>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81604" name="Line 4"/>
          <p:cNvSpPr>
            <a:spLocks noChangeShapeType="1"/>
          </p:cNvSpPr>
          <p:nvPr/>
        </p:nvSpPr>
        <p:spPr bwMode="auto">
          <a:xfrm flipH="1">
            <a:off x="5791200" y="4846638"/>
            <a:ext cx="1588" cy="1173162"/>
          </a:xfrm>
          <a:prstGeom prst="line">
            <a:avLst/>
          </a:prstGeom>
          <a:noFill/>
          <a:ln w="28575">
            <a:solidFill>
              <a:schemeClr val="accent2"/>
            </a:solidFill>
            <a:prstDash val="dash"/>
            <a:round/>
            <a:headEnd type="none" w="sm" len="sm"/>
            <a:tailEnd type="triangle" w="sm" len="sm"/>
          </a:ln>
          <a:effectLst/>
        </p:spPr>
        <p:txBody>
          <a:bodyPr/>
          <a:lstStyle/>
          <a:p>
            <a:endParaRPr lang="ar-SA"/>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5" name="Rectangle 9"/>
          <p:cNvSpPr>
            <a:spLocks noGrp="1" noChangeArrowheads="1"/>
          </p:cNvSpPr>
          <p:nvPr>
            <p:ph type="title"/>
          </p:nvPr>
        </p:nvSpPr>
        <p:spPr/>
        <p:txBody>
          <a:bodyPr/>
          <a:lstStyle/>
          <a:p>
            <a:r>
              <a:rPr lang="en-US">
                <a:latin typeface="Courier New" pitchFamily="49" charset="0"/>
              </a:rPr>
              <a:t>SELECT</a:t>
            </a:r>
            <a:r>
              <a:rPr lang="en-US"/>
              <a:t> Statements Issued During</a:t>
            </a:r>
            <a:br>
              <a:rPr lang="en-US"/>
            </a:br>
            <a:r>
              <a:rPr lang="en-US"/>
              <a:t>Query Processing</a:t>
            </a:r>
          </a:p>
        </p:txBody>
      </p:sp>
      <p:sp>
        <p:nvSpPr>
          <p:cNvPr id="270339" name="Rectangle 3"/>
          <p:cNvSpPr>
            <a:spLocks noChangeArrowheads="1"/>
          </p:cNvSpPr>
          <p:nvPr/>
        </p:nvSpPr>
        <p:spPr bwMode="blackGray">
          <a:xfrm>
            <a:off x="984250" y="1917700"/>
            <a:ext cx="7169150" cy="35496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SELECT		</a:t>
            </a:r>
            <a:r>
              <a:rPr lang="en-US" sz="2000" i="1">
                <a:solidFill>
                  <a:schemeClr val="bg2"/>
                </a:solidFill>
                <a:latin typeface="Courier New" pitchFamily="49" charset="0"/>
              </a:rPr>
              <a:t>base_column</a:t>
            </a:r>
            <a:r>
              <a:rPr lang="en-US" sz="2000">
                <a:solidFill>
                  <a:schemeClr val="bg2"/>
                </a:solidFill>
                <a:latin typeface="Courier New" pitchFamily="49" charset="0"/>
              </a:rPr>
              <a:t>, ..., ROWID	</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INTO				:</a:t>
            </a:r>
            <a:r>
              <a:rPr lang="en-US" sz="2000" i="1">
                <a:solidFill>
                  <a:schemeClr val="bg2"/>
                </a:solidFill>
                <a:latin typeface="Courier New" pitchFamily="49" charset="0"/>
              </a:rPr>
              <a:t>base_item</a:t>
            </a:r>
            <a:r>
              <a:rPr lang="en-US" sz="2000">
                <a:solidFill>
                  <a:schemeClr val="bg2"/>
                </a:solidFill>
                <a:latin typeface="Courier New" pitchFamily="49" charset="0"/>
              </a:rPr>
              <a:t>, ..., :ROWID</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FROM				</a:t>
            </a:r>
            <a:r>
              <a:rPr lang="en-US" sz="2000" i="1">
                <a:solidFill>
                  <a:schemeClr val="bg2"/>
                </a:solidFill>
                <a:latin typeface="Courier New" pitchFamily="49" charset="0"/>
              </a:rPr>
              <a:t>base_table</a:t>
            </a:r>
            <a:endParaRPr lang="en-US" sz="2000">
              <a:solidFill>
                <a:schemeClr val="bg2"/>
              </a:solidFill>
              <a:latin typeface="Courier New" pitchFamily="49" charset="0"/>
            </a:endParaRP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WHERE			(</a:t>
            </a:r>
            <a:r>
              <a:rPr lang="en-US" sz="2000" i="1">
                <a:solidFill>
                  <a:schemeClr val="bg2"/>
                </a:solidFill>
                <a:latin typeface="Courier New" pitchFamily="49" charset="0"/>
              </a:rPr>
              <a:t>default_where_clause </a:t>
            </a:r>
            <a:r>
              <a:rPr lang="en-US" sz="2000">
                <a:solidFill>
                  <a:schemeClr val="bg2"/>
                </a:solidFill>
                <a:latin typeface="Courier New" pitchFamily="49" charset="0"/>
              </a:rPr>
              <a:t>OR</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					</a:t>
            </a:r>
            <a:r>
              <a:rPr lang="en-US" sz="2000" i="1">
                <a:solidFill>
                  <a:schemeClr val="bg2"/>
                </a:solidFill>
                <a:latin typeface="Courier New" pitchFamily="49" charset="0"/>
              </a:rPr>
              <a:t>onetime_where_clause)</a:t>
            </a:r>
            <a:r>
              <a:rPr lang="en-US" sz="2000">
                <a:solidFill>
                  <a:schemeClr val="bg2"/>
                </a:solidFill>
                <a:latin typeface="Courier New" pitchFamily="49" charset="0"/>
              </a:rPr>
              <a:t>     </a:t>
            </a:r>
            <a:br>
              <a:rPr lang="en-US" sz="2000">
                <a:solidFill>
                  <a:schemeClr val="bg2"/>
                </a:solidFill>
                <a:latin typeface="Courier New" pitchFamily="49" charset="0"/>
              </a:rPr>
            </a:br>
            <a:r>
              <a:rPr lang="en-US" sz="2000">
                <a:solidFill>
                  <a:schemeClr val="bg2"/>
                </a:solidFill>
                <a:latin typeface="Courier New" pitchFamily="49" charset="0"/>
              </a:rPr>
              <a:t> AND				(</a:t>
            </a:r>
            <a:r>
              <a:rPr lang="en-US" sz="2000" i="1">
                <a:solidFill>
                  <a:schemeClr val="bg2"/>
                </a:solidFill>
                <a:latin typeface="Courier New" pitchFamily="49" charset="0"/>
              </a:rPr>
              <a:t>example_record_conditions</a:t>
            </a:r>
            <a:r>
              <a:rPr lang="en-US" sz="2000">
                <a:solidFill>
                  <a:schemeClr val="bg2"/>
                </a:solidFill>
                <a:latin typeface="Courier New" pitchFamily="49" charset="0"/>
              </a:rPr>
              <a:t>)</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 AND		  		(</a:t>
            </a:r>
            <a:r>
              <a:rPr lang="en-US" sz="2000" i="1">
                <a:solidFill>
                  <a:schemeClr val="bg2"/>
                </a:solidFill>
                <a:latin typeface="Courier New" pitchFamily="49" charset="0"/>
              </a:rPr>
              <a:t>query_where_conditions</a:t>
            </a:r>
            <a:r>
              <a:rPr lang="en-US" sz="2000">
                <a:solidFill>
                  <a:schemeClr val="bg2"/>
                </a:solidFill>
                <a:latin typeface="Courier New" pitchFamily="49" charset="0"/>
              </a:rPr>
              <a:t>)</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ORDER BY	</a:t>
            </a:r>
            <a:r>
              <a:rPr lang="en-US" sz="2000" i="1">
                <a:solidFill>
                  <a:schemeClr val="bg2"/>
                </a:solidFill>
                <a:latin typeface="Courier New" pitchFamily="49" charset="0"/>
              </a:rPr>
              <a:t>default_order_by_clause </a:t>
            </a:r>
            <a:r>
              <a:rPr lang="en-US" sz="2000">
                <a:solidFill>
                  <a:schemeClr val="bg2"/>
                </a:solidFill>
                <a:latin typeface="Courier New" pitchFamily="49" charset="0"/>
              </a:rPr>
              <a:t>|</a:t>
            </a:r>
            <a:br>
              <a:rPr lang="en-US" sz="2000">
                <a:solidFill>
                  <a:schemeClr val="bg2"/>
                </a:solidFill>
                <a:latin typeface="Courier New" pitchFamily="49" charset="0"/>
              </a:rPr>
            </a:br>
            <a:r>
              <a:rPr lang="en-US" sz="2000">
                <a:solidFill>
                  <a:schemeClr val="bg2"/>
                </a:solidFill>
                <a:latin typeface="Courier New" pitchFamily="49" charset="0"/>
              </a:rPr>
              <a:t>	   		</a:t>
            </a:r>
            <a:r>
              <a:rPr lang="en-US" sz="2000" i="1">
                <a:solidFill>
                  <a:schemeClr val="bg2"/>
                </a:solidFill>
                <a:latin typeface="Courier New" pitchFamily="49" charset="0"/>
              </a:rPr>
              <a:t>query_where_order_by</a:t>
            </a:r>
          </a:p>
        </p:txBody>
      </p:sp>
      <p:sp>
        <p:nvSpPr>
          <p:cNvPr id="270340" name="Rectangle 4"/>
          <p:cNvSpPr>
            <a:spLocks noGrp="1" noChangeArrowheads="1"/>
          </p:cNvSpPr>
          <p:nvPr>
            <p:ph type="body" idx="4294967295"/>
          </p:nvPr>
        </p:nvSpPr>
        <p:spPr>
          <a:xfrm>
            <a:off x="920750" y="5592763"/>
            <a:ext cx="7385050" cy="427037"/>
          </a:xfrm>
          <a:noFill/>
          <a:ln/>
        </p:spPr>
        <p:txBody>
          <a:bodyPr lIns="92075" tIns="46038" rIns="92075" bIns="46038"/>
          <a:lstStyle/>
          <a:p>
            <a:pPr marL="404813" indent="-404813" defTabSz="346075">
              <a:tabLst>
                <a:tab pos="571500" algn="l"/>
              </a:tabLst>
            </a:pPr>
            <a:r>
              <a:rPr lang="en-US"/>
              <a:t>Slightly different for </a:t>
            </a:r>
            <a:r>
              <a:rPr lang="en-US">
                <a:latin typeface="Courier New" pitchFamily="49" charset="0"/>
              </a:rPr>
              <a:t>COUNT</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2325" name="Rectangle 1029"/>
          <p:cNvSpPr>
            <a:spLocks noGrp="1" noChangeArrowheads="1"/>
          </p:cNvSpPr>
          <p:nvPr>
            <p:ph type="title"/>
          </p:nvPr>
        </p:nvSpPr>
        <p:spPr/>
        <p:txBody>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98" name="Rectangle 14"/>
          <p:cNvSpPr>
            <a:spLocks noGrp="1" noChangeArrowheads="1"/>
          </p:cNvSpPr>
          <p:nvPr>
            <p:ph type="title"/>
          </p:nvPr>
        </p:nvSpPr>
        <p:spPr/>
        <p:txBody>
          <a:bodyPr/>
          <a:lstStyle/>
          <a:p>
            <a:r>
              <a:rPr lang="en-US">
                <a:latin typeface="Courier New" pitchFamily="49" charset="0"/>
              </a:rPr>
              <a:t>WHERE</a:t>
            </a:r>
            <a:r>
              <a:rPr lang="en-US"/>
              <a:t> Clause</a:t>
            </a:r>
          </a:p>
        </p:txBody>
      </p:sp>
      <p:sp>
        <p:nvSpPr>
          <p:cNvPr id="272399" name="Rectangle 15"/>
          <p:cNvSpPr>
            <a:spLocks noGrp="1" noChangeArrowheads="1"/>
          </p:cNvSpPr>
          <p:nvPr>
            <p:ph type="body" idx="1"/>
          </p:nvPr>
        </p:nvSpPr>
        <p:spPr>
          <a:xfrm>
            <a:off x="863600" y="1816100"/>
            <a:ext cx="7366000" cy="2892425"/>
          </a:xfrm>
        </p:spPr>
        <p:txBody>
          <a:bodyPr/>
          <a:lstStyle/>
          <a:p>
            <a:pPr lvl="1"/>
            <a:r>
              <a:rPr lang="en-US"/>
              <a:t>Four sources for the </a:t>
            </a:r>
            <a:r>
              <a:rPr lang="en-US">
                <a:latin typeface="Courier New" pitchFamily="49" charset="0"/>
              </a:rPr>
              <a:t>WHERE</a:t>
            </a:r>
            <a:r>
              <a:rPr lang="en-US"/>
              <a:t> clause:</a:t>
            </a:r>
          </a:p>
          <a:p>
            <a:pPr lvl="2"/>
            <a:r>
              <a:rPr lang="en-US">
                <a:latin typeface="Courier New" pitchFamily="49" charset="0"/>
              </a:rPr>
              <a:t>WHERE</a:t>
            </a:r>
            <a:r>
              <a:rPr lang="en-US"/>
              <a:t> </a:t>
            </a:r>
            <a:r>
              <a:rPr lang="en-US">
                <a:latin typeface="Courier New" pitchFamily="49" charset="0"/>
              </a:rPr>
              <a:t>Clause</a:t>
            </a:r>
            <a:r>
              <a:rPr lang="en-US"/>
              <a:t> block property</a:t>
            </a:r>
          </a:p>
          <a:p>
            <a:pPr lvl="2"/>
            <a:r>
              <a:rPr lang="en-US">
                <a:latin typeface="Courier New" pitchFamily="49" charset="0"/>
              </a:rPr>
              <a:t>ONETIME_WHERE</a:t>
            </a:r>
            <a:r>
              <a:rPr lang="en-US"/>
              <a:t> block property</a:t>
            </a:r>
          </a:p>
          <a:p>
            <a:pPr lvl="2"/>
            <a:r>
              <a:rPr lang="en-US"/>
              <a:t>Example Record</a:t>
            </a:r>
          </a:p>
          <a:p>
            <a:pPr lvl="2"/>
            <a:r>
              <a:rPr lang="en-US"/>
              <a:t>Query/Where dialog box</a:t>
            </a:r>
          </a:p>
          <a:p>
            <a:pPr lvl="1"/>
            <a:r>
              <a:rPr lang="en-US">
                <a:latin typeface="Courier New" pitchFamily="49" charset="0"/>
              </a:rPr>
              <a:t>WHERE</a:t>
            </a:r>
            <a:r>
              <a:rPr lang="en-US"/>
              <a:t> clauses are combined by the </a:t>
            </a:r>
            <a:r>
              <a:rPr lang="en-US">
                <a:latin typeface="Courier New" pitchFamily="49" charset="0"/>
              </a:rPr>
              <a:t>AND</a:t>
            </a:r>
            <a:r>
              <a:rPr lang="en-US"/>
              <a:t> operator, except that </a:t>
            </a:r>
            <a:r>
              <a:rPr lang="en-US">
                <a:latin typeface="Courier New" pitchFamily="49" charset="0"/>
              </a:rPr>
              <a:t>WHERE</a:t>
            </a:r>
            <a:r>
              <a:rPr lang="en-US"/>
              <a:t> and </a:t>
            </a:r>
            <a:r>
              <a:rPr lang="en-US">
                <a:latin typeface="Courier New" pitchFamily="49" charset="0"/>
              </a:rPr>
              <a:t>ONETIME_WHERE</a:t>
            </a:r>
            <a:r>
              <a:rPr lang="en-US"/>
              <a:t> are combined with the </a:t>
            </a:r>
            <a:r>
              <a:rPr lang="en-US">
                <a:latin typeface="Courier New" pitchFamily="49" charset="0"/>
              </a:rPr>
              <a:t>OR</a:t>
            </a:r>
            <a:r>
              <a:rPr lang="en-US"/>
              <a:t> operator.</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1026"/>
          <p:cNvSpPr>
            <a:spLocks noGrp="1" noChangeArrowheads="1"/>
          </p:cNvSpPr>
          <p:nvPr>
            <p:ph type="title"/>
          </p:nvPr>
        </p:nvSpPr>
        <p:spPr/>
        <p:txBody>
          <a:bodyPr/>
          <a:lstStyle/>
          <a:p>
            <a:r>
              <a:rPr lang="en-US">
                <a:latin typeface="Courier New" pitchFamily="49" charset="0"/>
              </a:rPr>
              <a:t>ONETIME_WHERE</a:t>
            </a:r>
            <a:r>
              <a:rPr lang="en-US"/>
              <a:t> Property</a:t>
            </a:r>
          </a:p>
        </p:txBody>
      </p:sp>
      <p:pic>
        <p:nvPicPr>
          <p:cNvPr id="332805" name="Picture 1029" descr="17-8a"/>
          <p:cNvPicPr>
            <a:picLocks noChangeAspect="1" noChangeArrowheads="1"/>
          </p:cNvPicPr>
          <p:nvPr/>
        </p:nvPicPr>
        <p:blipFill>
          <a:blip r:embed="rId3" cstate="print"/>
          <a:srcRect/>
          <a:stretch>
            <a:fillRect/>
          </a:stretch>
        </p:blipFill>
        <p:spPr bwMode="gray">
          <a:xfrm>
            <a:off x="914400" y="1349375"/>
            <a:ext cx="3246438" cy="4537075"/>
          </a:xfrm>
          <a:prstGeom prst="rect">
            <a:avLst/>
          </a:prstGeom>
          <a:noFill/>
        </p:spPr>
      </p:pic>
      <p:pic>
        <p:nvPicPr>
          <p:cNvPr id="332809" name="Picture 1033" descr="17-8q"/>
          <p:cNvPicPr>
            <a:picLocks noChangeAspect="1" noChangeArrowheads="1"/>
          </p:cNvPicPr>
          <p:nvPr/>
        </p:nvPicPr>
        <p:blipFill>
          <a:blip r:embed="rId4" cstate="print"/>
          <a:srcRect/>
          <a:stretch>
            <a:fillRect/>
          </a:stretch>
        </p:blipFill>
        <p:spPr bwMode="gray">
          <a:xfrm>
            <a:off x="3124200" y="1219200"/>
            <a:ext cx="5064125" cy="2228850"/>
          </a:xfrm>
          <a:prstGeom prst="rect">
            <a:avLst/>
          </a:prstGeom>
          <a:noFill/>
          <a:ln w="28575">
            <a:solidFill>
              <a:schemeClr val="tx1"/>
            </a:solidFill>
            <a:miter lim="800000"/>
            <a:headEnd/>
            <a:tailEnd/>
          </a:ln>
        </p:spPr>
      </p:pic>
      <p:pic>
        <p:nvPicPr>
          <p:cNvPr id="332810" name="Picture 1034"/>
          <p:cNvPicPr>
            <a:picLocks noChangeAspect="1" noChangeArrowheads="1"/>
          </p:cNvPicPr>
          <p:nvPr/>
        </p:nvPicPr>
        <p:blipFill>
          <a:blip r:embed="rId5" cstate="print"/>
          <a:srcRect/>
          <a:stretch>
            <a:fillRect/>
          </a:stretch>
        </p:blipFill>
        <p:spPr bwMode="auto">
          <a:xfrm>
            <a:off x="2166938" y="2225675"/>
            <a:ext cx="609600" cy="355600"/>
          </a:xfrm>
          <a:prstGeom prst="rect">
            <a:avLst/>
          </a:prstGeom>
          <a:noFill/>
          <a:ln w="9525">
            <a:noFill/>
            <a:miter lim="800000"/>
            <a:headEnd/>
            <a:tailEnd/>
          </a:ln>
          <a:effectLst/>
        </p:spPr>
      </p:pic>
      <p:sp>
        <p:nvSpPr>
          <p:cNvPr id="332811" name="AutoShape 1035"/>
          <p:cNvSpPr>
            <a:spLocks noChangeArrowheads="1"/>
          </p:cNvSpPr>
          <p:nvPr/>
        </p:nvSpPr>
        <p:spPr bwMode="gray">
          <a:xfrm rot="5400000">
            <a:off x="1866900" y="2114550"/>
            <a:ext cx="2209800" cy="457200"/>
          </a:xfrm>
          <a:custGeom>
            <a:avLst/>
            <a:gdLst>
              <a:gd name="G0" fmla="+- 9033 0 0"/>
              <a:gd name="G1" fmla="+- 21600 0 9033"/>
              <a:gd name="G2" fmla="*/ 9033 1 2"/>
              <a:gd name="G3" fmla="+- 21600 0 G2"/>
              <a:gd name="G4" fmla="+/ 9033 21600 2"/>
              <a:gd name="G5" fmla="+/ G1 0 2"/>
              <a:gd name="G6" fmla="*/ 21600 21600 9033"/>
              <a:gd name="G7" fmla="*/ G6 1 2"/>
              <a:gd name="G8" fmla="+- 21600 0 G7"/>
              <a:gd name="G9" fmla="*/ 21600 1 2"/>
              <a:gd name="G10" fmla="+- 9033 0 G9"/>
              <a:gd name="G11" fmla="?: G10 G8 0"/>
              <a:gd name="G12" fmla="?: G10 G7 21600"/>
              <a:gd name="T0" fmla="*/ 17083 w 21600"/>
              <a:gd name="T1" fmla="*/ 10800 h 21600"/>
              <a:gd name="T2" fmla="*/ 10800 w 21600"/>
              <a:gd name="T3" fmla="*/ 21600 h 21600"/>
              <a:gd name="T4" fmla="*/ 4517 w 21600"/>
              <a:gd name="T5" fmla="*/ 10800 h 21600"/>
              <a:gd name="T6" fmla="*/ 10800 w 21600"/>
              <a:gd name="T7" fmla="*/ 0 h 21600"/>
              <a:gd name="T8" fmla="*/ 6317 w 21600"/>
              <a:gd name="T9" fmla="*/ 6317 h 21600"/>
              <a:gd name="T10" fmla="*/ 15283 w 21600"/>
              <a:gd name="T11" fmla="*/ 15283 h 21600"/>
            </a:gdLst>
            <a:ahLst/>
            <a:cxnLst>
              <a:cxn ang="0">
                <a:pos x="T0" y="T1"/>
              </a:cxn>
              <a:cxn ang="0">
                <a:pos x="T2" y="T3"/>
              </a:cxn>
              <a:cxn ang="0">
                <a:pos x="T4" y="T5"/>
              </a:cxn>
              <a:cxn ang="0">
                <a:pos x="T6" y="T7"/>
              </a:cxn>
            </a:cxnLst>
            <a:rect l="T8" t="T9" r="T10" b="T11"/>
            <a:pathLst>
              <a:path w="21600" h="21600">
                <a:moveTo>
                  <a:pt x="0" y="0"/>
                </a:moveTo>
                <a:lnTo>
                  <a:pt x="9033" y="21600"/>
                </a:lnTo>
                <a:lnTo>
                  <a:pt x="12567" y="21600"/>
                </a:lnTo>
                <a:lnTo>
                  <a:pt x="21600" y="0"/>
                </a:lnTo>
                <a:close/>
              </a:path>
            </a:pathLst>
          </a:custGeom>
          <a:solidFill>
            <a:schemeClr val="hlink">
              <a:alpha val="50000"/>
            </a:schemeClr>
          </a:solidFill>
          <a:ln w="9525">
            <a:noFill/>
            <a:miter lim="800000"/>
            <a:headEnd/>
            <a:tailEnd/>
          </a:ln>
          <a:effectLst/>
        </p:spPr>
        <p:txBody>
          <a:bodyPr lIns="12700" tIns="12700" rIns="12700" bIns="12700" anchor="ctr">
            <a:spAutoFit/>
          </a:bodyPr>
          <a:lstStyle/>
          <a:p>
            <a:endParaRPr lang="ar-SA"/>
          </a:p>
        </p:txBody>
      </p:sp>
      <p:pic>
        <p:nvPicPr>
          <p:cNvPr id="332813" name="Picture 1037" descr="17-8b"/>
          <p:cNvPicPr>
            <a:picLocks noChangeAspect="1" noChangeArrowheads="1"/>
          </p:cNvPicPr>
          <p:nvPr/>
        </p:nvPicPr>
        <p:blipFill>
          <a:blip r:embed="rId6" cstate="print"/>
          <a:srcRect/>
          <a:stretch>
            <a:fillRect/>
          </a:stretch>
        </p:blipFill>
        <p:spPr bwMode="gray">
          <a:xfrm>
            <a:off x="4370388" y="3524250"/>
            <a:ext cx="1393825" cy="1954213"/>
          </a:xfrm>
          <a:prstGeom prst="rect">
            <a:avLst/>
          </a:prstGeom>
          <a:noFill/>
        </p:spPr>
      </p:pic>
      <p:pic>
        <p:nvPicPr>
          <p:cNvPr id="332814" name="Picture 1038" descr="17-8c"/>
          <p:cNvPicPr>
            <a:picLocks noChangeAspect="1" noChangeArrowheads="1"/>
          </p:cNvPicPr>
          <p:nvPr/>
        </p:nvPicPr>
        <p:blipFill>
          <a:blip r:embed="rId7" cstate="print"/>
          <a:srcRect/>
          <a:stretch>
            <a:fillRect/>
          </a:stretch>
        </p:blipFill>
        <p:spPr bwMode="gray">
          <a:xfrm>
            <a:off x="6524625" y="3524250"/>
            <a:ext cx="1360488" cy="1978025"/>
          </a:xfrm>
          <a:prstGeom prst="rect">
            <a:avLst/>
          </a:prstGeom>
          <a:noFill/>
        </p:spPr>
      </p:pic>
      <p:sp>
        <p:nvSpPr>
          <p:cNvPr id="332815" name="Text Box 1039"/>
          <p:cNvSpPr txBox="1">
            <a:spLocks noChangeArrowheads="1"/>
          </p:cNvSpPr>
          <p:nvPr/>
        </p:nvSpPr>
        <p:spPr bwMode="auto">
          <a:xfrm>
            <a:off x="4191000" y="5486400"/>
            <a:ext cx="1752600" cy="574675"/>
          </a:xfrm>
          <a:prstGeom prst="rect">
            <a:avLst/>
          </a:prstGeom>
          <a:noFill/>
          <a:ln w="9525">
            <a:noFill/>
            <a:miter lim="800000"/>
            <a:headEnd/>
            <a:tailEnd/>
          </a:ln>
          <a:effectLst/>
        </p:spPr>
        <p:txBody>
          <a:bodyPr wrap="none" lIns="12700" tIns="12700" rIns="12700" bIns="12700">
            <a:spAutoFit/>
          </a:bodyPr>
          <a:lstStyle/>
          <a:p>
            <a:pPr algn="ctr" defTabSz="228600"/>
            <a:r>
              <a:rPr lang="en-US"/>
              <a:t>Initially shows</a:t>
            </a:r>
            <a:br>
              <a:rPr lang="en-US"/>
            </a:br>
            <a:r>
              <a:rPr lang="en-US"/>
              <a:t>restricted query</a:t>
            </a:r>
          </a:p>
        </p:txBody>
      </p:sp>
      <p:sp>
        <p:nvSpPr>
          <p:cNvPr id="332816" name="Text Box 1040"/>
          <p:cNvSpPr txBox="1">
            <a:spLocks noChangeArrowheads="1"/>
          </p:cNvSpPr>
          <p:nvPr/>
        </p:nvSpPr>
        <p:spPr bwMode="auto">
          <a:xfrm>
            <a:off x="6172200" y="5486400"/>
            <a:ext cx="2066925" cy="574675"/>
          </a:xfrm>
          <a:prstGeom prst="rect">
            <a:avLst/>
          </a:prstGeom>
          <a:noFill/>
          <a:ln w="9525">
            <a:noFill/>
            <a:miter lim="800000"/>
            <a:headEnd/>
            <a:tailEnd/>
          </a:ln>
          <a:effectLst/>
        </p:spPr>
        <p:txBody>
          <a:bodyPr wrap="none" lIns="12700" tIns="12700" rIns="12700" bIns="12700">
            <a:spAutoFit/>
          </a:bodyPr>
          <a:lstStyle/>
          <a:p>
            <a:pPr algn="ctr" defTabSz="228600"/>
            <a:r>
              <a:rPr lang="en-US"/>
              <a:t>2</a:t>
            </a:r>
            <a:r>
              <a:rPr lang="en-US" baseline="30000"/>
              <a:t>nd</a:t>
            </a:r>
            <a:r>
              <a:rPr lang="en-US"/>
              <a:t> Execute_Query</a:t>
            </a:r>
            <a:br>
              <a:rPr lang="en-US"/>
            </a:br>
            <a:r>
              <a:rPr lang="en-US"/>
              <a:t>not restricted</a:t>
            </a:r>
          </a:p>
        </p:txBody>
      </p:sp>
      <p:sp>
        <p:nvSpPr>
          <p:cNvPr id="332817" name="Rectangle 1041"/>
          <p:cNvSpPr>
            <a:spLocks noChangeArrowheads="1"/>
          </p:cNvSpPr>
          <p:nvPr/>
        </p:nvSpPr>
        <p:spPr bwMode="auto">
          <a:xfrm>
            <a:off x="1525588" y="5565775"/>
            <a:ext cx="609600" cy="228600"/>
          </a:xfrm>
          <a:prstGeom prst="rect">
            <a:avLst/>
          </a:prstGeom>
          <a:noFill/>
          <a:ln w="28575">
            <a:solidFill>
              <a:schemeClr val="accent2"/>
            </a:solidFill>
            <a:miter lim="800000"/>
            <a:headEnd/>
            <a:tailEnd/>
          </a:ln>
          <a:effectLst/>
        </p:spPr>
        <p:txBody>
          <a:bodyPr wrap="none" lIns="12700" tIns="12700" rIns="12700" bIns="12700" anchor="ctr">
            <a:spAutoFit/>
          </a:bodyPr>
          <a:lstStyle/>
          <a:p>
            <a:endParaRPr lang="ar-SA"/>
          </a:p>
        </p:txBody>
      </p:sp>
      <p:sp>
        <p:nvSpPr>
          <p:cNvPr id="332818" name="Rectangle 1042"/>
          <p:cNvSpPr>
            <a:spLocks noChangeArrowheads="1"/>
          </p:cNvSpPr>
          <p:nvPr/>
        </p:nvSpPr>
        <p:spPr bwMode="auto">
          <a:xfrm>
            <a:off x="4953000" y="3581400"/>
            <a:ext cx="609600" cy="228600"/>
          </a:xfrm>
          <a:prstGeom prst="rect">
            <a:avLst/>
          </a:prstGeom>
          <a:noFill/>
          <a:ln w="28575">
            <a:solidFill>
              <a:schemeClr val="accent2"/>
            </a:solidFill>
            <a:miter lim="800000"/>
            <a:headEnd/>
            <a:tailEnd/>
          </a:ln>
          <a:effectLst/>
        </p:spPr>
        <p:txBody>
          <a:bodyPr wrap="none" lIns="12700" tIns="12700" rIns="12700" bIns="12700" anchor="ctr">
            <a:spAutoFit/>
          </a:bodyPr>
          <a:lstStyle/>
          <a:p>
            <a:endParaRPr lang="ar-SA"/>
          </a:p>
        </p:txBody>
      </p:sp>
      <p:sp>
        <p:nvSpPr>
          <p:cNvPr id="332819" name="Rectangle 1043"/>
          <p:cNvSpPr>
            <a:spLocks noChangeArrowheads="1"/>
          </p:cNvSpPr>
          <p:nvPr/>
        </p:nvSpPr>
        <p:spPr bwMode="auto">
          <a:xfrm>
            <a:off x="7162800" y="3609975"/>
            <a:ext cx="609600" cy="228600"/>
          </a:xfrm>
          <a:prstGeom prst="rect">
            <a:avLst/>
          </a:prstGeom>
          <a:noFill/>
          <a:ln w="28575">
            <a:solidFill>
              <a:schemeClr val="accent2"/>
            </a:solidFill>
            <a:miter lim="800000"/>
            <a:headEnd/>
            <a:tailEnd/>
          </a:ln>
          <a:effectLst/>
        </p:spPr>
        <p:txBody>
          <a:bodyPr wrap="none" lIns="12700" tIns="12700" rIns="12700" bIns="12700" anchor="ctr">
            <a:spAutoFit/>
          </a:bodyPr>
          <a:lstStyle/>
          <a:p>
            <a:endParaRPr lang="ar-SA"/>
          </a:p>
        </p:txBody>
      </p:sp>
      <p:sp>
        <p:nvSpPr>
          <p:cNvPr id="332820" name="Line 1044"/>
          <p:cNvSpPr>
            <a:spLocks noChangeShapeType="1"/>
          </p:cNvSpPr>
          <p:nvPr/>
        </p:nvSpPr>
        <p:spPr bwMode="auto">
          <a:xfrm>
            <a:off x="6248400" y="2667000"/>
            <a:ext cx="0" cy="10668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332821" name="Line 1045"/>
          <p:cNvSpPr>
            <a:spLocks noChangeShapeType="1"/>
          </p:cNvSpPr>
          <p:nvPr/>
        </p:nvSpPr>
        <p:spPr bwMode="auto">
          <a:xfrm flipH="1">
            <a:off x="5576888" y="3719513"/>
            <a:ext cx="685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
        <p:nvSpPr>
          <p:cNvPr id="332823" name="Line 1047"/>
          <p:cNvSpPr>
            <a:spLocks noChangeShapeType="1"/>
          </p:cNvSpPr>
          <p:nvPr/>
        </p:nvSpPr>
        <p:spPr bwMode="auto">
          <a:xfrm flipV="1">
            <a:off x="1981200" y="3657600"/>
            <a:ext cx="0" cy="1905000"/>
          </a:xfrm>
          <a:prstGeom prst="line">
            <a:avLst/>
          </a:prstGeom>
          <a:noFill/>
          <a:ln w="28575">
            <a:solidFill>
              <a:schemeClr val="accent2"/>
            </a:solidFill>
            <a:round/>
            <a:headEnd/>
            <a:tailEnd/>
          </a:ln>
          <a:effectLst/>
        </p:spPr>
        <p:txBody>
          <a:bodyPr lIns="12700" tIns="12700" rIns="12700" bIns="12700">
            <a:spAutoFit/>
          </a:bodyPr>
          <a:lstStyle/>
          <a:p>
            <a:endParaRPr lang="ar-SA"/>
          </a:p>
        </p:txBody>
      </p:sp>
      <p:sp>
        <p:nvSpPr>
          <p:cNvPr id="332824" name="Line 1048"/>
          <p:cNvSpPr>
            <a:spLocks noChangeShapeType="1"/>
          </p:cNvSpPr>
          <p:nvPr/>
        </p:nvSpPr>
        <p:spPr bwMode="auto">
          <a:xfrm>
            <a:off x="1981200" y="3657600"/>
            <a:ext cx="2971800" cy="0"/>
          </a:xfrm>
          <a:prstGeom prst="line">
            <a:avLst/>
          </a:prstGeom>
          <a:noFill/>
          <a:ln w="28575">
            <a:solidFill>
              <a:schemeClr val="accent2"/>
            </a:solidFill>
            <a:round/>
            <a:headEnd/>
            <a:tailEnd type="triangle" w="sm" len="sm"/>
          </a:ln>
          <a:effectLst/>
        </p:spPr>
        <p:txBody>
          <a:bodyPr lIns="12700" tIns="12700" rIns="12700" bIns="12700">
            <a:spAutoFit/>
          </a:bodyPr>
          <a:lstStyle/>
          <a:p>
            <a:endParaRPr lang="ar-SA"/>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5" name="Rectangle 5"/>
          <p:cNvSpPr>
            <a:spLocks noGrp="1" noChangeArrowheads="1"/>
          </p:cNvSpPr>
          <p:nvPr>
            <p:ph type="title"/>
          </p:nvPr>
        </p:nvSpPr>
        <p:spPr/>
        <p:txBody>
          <a:bodyPr/>
          <a:lstStyle/>
          <a:p>
            <a:r>
              <a:rPr lang="en-US"/>
              <a:t>Writing Query Triggers: Pre-Query Trigger</a:t>
            </a:r>
          </a:p>
        </p:txBody>
      </p:sp>
      <p:sp>
        <p:nvSpPr>
          <p:cNvPr id="276486" name="Rectangle 6"/>
          <p:cNvSpPr>
            <a:spLocks noGrp="1" noChangeArrowheads="1"/>
          </p:cNvSpPr>
          <p:nvPr>
            <p:ph type="body" idx="1"/>
          </p:nvPr>
        </p:nvSpPr>
        <p:spPr>
          <a:xfrm>
            <a:off x="863600" y="1816100"/>
            <a:ext cx="7366000" cy="762000"/>
          </a:xfrm>
        </p:spPr>
        <p:txBody>
          <a:bodyPr/>
          <a:lstStyle/>
          <a:p>
            <a:pPr lvl="1"/>
            <a:r>
              <a:rPr lang="en-US"/>
              <a:t>Defined at block level</a:t>
            </a:r>
          </a:p>
          <a:p>
            <a:pPr lvl="1"/>
            <a:r>
              <a:rPr lang="en-US"/>
              <a:t>Fires once, before query is performed</a:t>
            </a:r>
          </a:p>
        </p:txBody>
      </p:sp>
      <p:sp>
        <p:nvSpPr>
          <p:cNvPr id="276483" name="Rectangle 3"/>
          <p:cNvSpPr>
            <a:spLocks noChangeArrowheads="1"/>
          </p:cNvSpPr>
          <p:nvPr/>
        </p:nvSpPr>
        <p:spPr bwMode="blackGray">
          <a:xfrm>
            <a:off x="984250" y="2679700"/>
            <a:ext cx="7169150" cy="27876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IF		TO_CHAR(:ORDERS.ORDER_ID)||</a:t>
            </a:r>
            <a:br>
              <a:rPr lang="en-US" sz="2000">
                <a:solidFill>
                  <a:schemeClr val="bg2"/>
                </a:solidFill>
                <a:latin typeface="Courier New" pitchFamily="49" charset="0"/>
              </a:rPr>
            </a:br>
            <a:r>
              <a:rPr lang="en-US" sz="2000">
                <a:solidFill>
                  <a:schemeClr val="bg2"/>
                </a:solidFill>
                <a:latin typeface="Courier New" pitchFamily="49" charset="0"/>
              </a:rPr>
              <a:t>		TO_CHAR(:ORDERS.CUSTOMER_ID)</a:t>
            </a:r>
            <a:br>
              <a:rPr lang="en-US" sz="2000">
                <a:solidFill>
                  <a:schemeClr val="bg2"/>
                </a:solidFill>
                <a:latin typeface="Courier New" pitchFamily="49" charset="0"/>
              </a:rPr>
            </a:br>
            <a:r>
              <a:rPr lang="en-US" sz="2000">
                <a:solidFill>
                  <a:schemeClr val="bg2"/>
                </a:solidFill>
                <a:latin typeface="Courier New" pitchFamily="49" charset="0"/>
              </a:rPr>
              <a:t>IS NULL THEN </a:t>
            </a:r>
            <a:br>
              <a:rPr lang="en-US" sz="2000">
                <a:solidFill>
                  <a:schemeClr val="bg2"/>
                </a:solidFill>
                <a:latin typeface="Courier New" pitchFamily="49" charset="0"/>
              </a:rPr>
            </a:br>
            <a:r>
              <a:rPr lang="en-US" sz="2000">
                <a:solidFill>
                  <a:schemeClr val="bg2"/>
                </a:solidFill>
                <a:latin typeface="Courier New" pitchFamily="49" charset="0"/>
              </a:rPr>
              <a:t>		MESSAGE(’You must query by </a:t>
            </a:r>
            <a:br>
              <a:rPr lang="en-US" sz="2000">
                <a:solidFill>
                  <a:schemeClr val="bg2"/>
                </a:solidFill>
                <a:latin typeface="Courier New" pitchFamily="49" charset="0"/>
              </a:rPr>
            </a:br>
            <a:r>
              <a:rPr lang="en-US" sz="2000">
                <a:solidFill>
                  <a:schemeClr val="bg2"/>
                </a:solidFill>
                <a:latin typeface="Courier New" pitchFamily="49" charset="0"/>
              </a:rPr>
              <a:t>		Order ID or Customer ID’);</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		RAISE form_trigger_failure;</a:t>
            </a:r>
          </a:p>
          <a:p>
            <a:pPr defTabSz="400050" eaLnBrk="0" hangingPunct="0">
              <a:lnSpc>
                <a:spcPct val="125000"/>
              </a:lnSpc>
              <a:spcBef>
                <a:spcPct val="0"/>
              </a:spcBef>
              <a:buClrTx/>
              <a:buFontTx/>
              <a:buNone/>
              <a:tabLst>
                <a:tab pos="400050" algn="r"/>
                <a:tab pos="673100" algn="l"/>
              </a:tabLst>
            </a:pPr>
            <a:r>
              <a:rPr lang="en-US" sz="2000">
                <a:solidFill>
                  <a:schemeClr val="bg2"/>
                </a:solidFill>
                <a:latin typeface="Courier New" pitchFamily="49" charset="0"/>
              </a:rPr>
              <a:t>END IF;</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7" name="Rectangle 9"/>
          <p:cNvSpPr>
            <a:spLocks noGrp="1" noChangeArrowheads="1"/>
          </p:cNvSpPr>
          <p:nvPr>
            <p:ph type="title"/>
          </p:nvPr>
        </p:nvSpPr>
        <p:spPr/>
        <p:txBody>
          <a:bodyPr/>
          <a:lstStyle/>
          <a:p>
            <a:r>
              <a:rPr lang="en-US"/>
              <a:t>Writing Query Triggers:</a:t>
            </a:r>
            <a:br>
              <a:rPr lang="en-US"/>
            </a:br>
            <a:r>
              <a:rPr lang="en-US"/>
              <a:t>Post-Query Trigger</a:t>
            </a:r>
          </a:p>
        </p:txBody>
      </p:sp>
      <p:sp>
        <p:nvSpPr>
          <p:cNvPr id="278538" name="Rectangle 10"/>
          <p:cNvSpPr>
            <a:spLocks noGrp="1" noChangeArrowheads="1"/>
          </p:cNvSpPr>
          <p:nvPr>
            <p:ph type="body" idx="1"/>
          </p:nvPr>
        </p:nvSpPr>
        <p:spPr>
          <a:xfrm>
            <a:off x="863600" y="1816100"/>
            <a:ext cx="7366000" cy="1431925"/>
          </a:xfrm>
        </p:spPr>
        <p:txBody>
          <a:bodyPr/>
          <a:lstStyle/>
          <a:p>
            <a:pPr lvl="1"/>
            <a:r>
              <a:rPr lang="en-US"/>
              <a:t>Fires for each fetched record (except during array processing)</a:t>
            </a:r>
          </a:p>
          <a:p>
            <a:pPr lvl="1"/>
            <a:r>
              <a:rPr lang="en-US"/>
              <a:t>Use to populate nondatabase items and calculate statistics</a:t>
            </a:r>
          </a:p>
        </p:txBody>
      </p:sp>
      <p:sp>
        <p:nvSpPr>
          <p:cNvPr id="278531" name="Rectangle 3"/>
          <p:cNvSpPr>
            <a:spLocks noChangeArrowheads="1"/>
          </p:cNvSpPr>
          <p:nvPr/>
        </p:nvSpPr>
        <p:spPr bwMode="blackGray">
          <a:xfrm>
            <a:off x="990600" y="3429000"/>
            <a:ext cx="7169150" cy="1492250"/>
          </a:xfrm>
          <a:prstGeom prst="rect">
            <a:avLst/>
          </a:prstGeom>
          <a:solidFill>
            <a:schemeClr val="accent1"/>
          </a:solidFill>
          <a:ln w="28575">
            <a:solidFill>
              <a:schemeClr val="bg2"/>
            </a:solidFill>
            <a:miter lim="800000"/>
            <a:headEnd/>
            <a:tailEnd/>
          </a:ln>
          <a:effectLst/>
        </p:spPr>
        <p:txBody>
          <a:bodyPr lIns="92075" tIns="46038" rIns="92075" bIns="46038">
            <a:spAutoFit/>
          </a:bodyPr>
          <a:lstStyle/>
          <a:p>
            <a:pPr defTabSz="400050" eaLnBrk="0" hangingPunct="0">
              <a:lnSpc>
                <a:spcPct val="125000"/>
              </a:lnSpc>
              <a:spcBef>
                <a:spcPct val="0"/>
              </a:spcBef>
              <a:buClrTx/>
              <a:buFontTx/>
              <a:buNone/>
              <a:tabLst>
                <a:tab pos="400050" algn="r"/>
                <a:tab pos="673100" algn="l"/>
              </a:tabLst>
            </a:pPr>
            <a:r>
              <a:rPr lang="en-US">
                <a:solidFill>
                  <a:schemeClr val="bg2"/>
                </a:solidFill>
                <a:latin typeface="Courier New" pitchFamily="49" charset="0"/>
              </a:rPr>
              <a:t>SELECT 	COUNT(order_id) </a:t>
            </a:r>
            <a:br>
              <a:rPr lang="en-US">
                <a:solidFill>
                  <a:schemeClr val="bg2"/>
                </a:solidFill>
                <a:latin typeface="Courier New" pitchFamily="49" charset="0"/>
              </a:rPr>
            </a:br>
            <a:r>
              <a:rPr lang="en-US">
                <a:solidFill>
                  <a:schemeClr val="bg2"/>
                </a:solidFill>
                <a:latin typeface="Courier New" pitchFamily="49" charset="0"/>
              </a:rPr>
              <a:t>	INTO 		:ORDERS.lineitem_count</a:t>
            </a:r>
          </a:p>
          <a:p>
            <a:pPr defTabSz="400050" eaLnBrk="0" hangingPunct="0">
              <a:lnSpc>
                <a:spcPct val="125000"/>
              </a:lnSpc>
              <a:spcBef>
                <a:spcPct val="0"/>
              </a:spcBef>
              <a:buClrTx/>
              <a:buFontTx/>
              <a:buNone/>
              <a:tabLst>
                <a:tab pos="400050" algn="r"/>
                <a:tab pos="673100" algn="l"/>
              </a:tabLst>
            </a:pPr>
            <a:r>
              <a:rPr lang="en-US">
                <a:solidFill>
                  <a:schemeClr val="bg2"/>
                </a:solidFill>
                <a:latin typeface="Courier New" pitchFamily="49" charset="0"/>
              </a:rPr>
              <a:t>FROM			ORDER_ITEMS</a:t>
            </a:r>
          </a:p>
          <a:p>
            <a:pPr defTabSz="400050" eaLnBrk="0" hangingPunct="0">
              <a:lnSpc>
                <a:spcPct val="125000"/>
              </a:lnSpc>
              <a:spcBef>
                <a:spcPct val="0"/>
              </a:spcBef>
              <a:buClrTx/>
              <a:buFontTx/>
              <a:buNone/>
              <a:tabLst>
                <a:tab pos="400050" algn="r"/>
                <a:tab pos="673100" algn="l"/>
              </a:tabLst>
            </a:pPr>
            <a:r>
              <a:rPr lang="en-US">
                <a:solidFill>
                  <a:schemeClr val="bg2"/>
                </a:solidFill>
                <a:latin typeface="Courier New" pitchFamily="49" charset="0"/>
              </a:rPr>
              <a:t>WHERE		order_id = :ORDERS.order_id;</a:t>
            </a:r>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0" name="Rectangle 4"/>
          <p:cNvSpPr>
            <a:spLocks noGrp="1" noChangeArrowheads="1"/>
          </p:cNvSpPr>
          <p:nvPr>
            <p:ph type="title"/>
          </p:nvPr>
        </p:nvSpPr>
        <p:spPr/>
        <p:txBody>
          <a:bodyPr/>
          <a:lstStyle/>
          <a:p>
            <a:r>
              <a:rPr lang="en-US"/>
              <a:t>Writing Query Triggers:</a:t>
            </a:r>
            <a:br>
              <a:rPr lang="en-US"/>
            </a:br>
            <a:r>
              <a:rPr lang="en-US"/>
              <a:t>Using </a:t>
            </a:r>
            <a:r>
              <a:rPr lang="en-US">
                <a:latin typeface="Courier New" pitchFamily="49" charset="0"/>
              </a:rPr>
              <a:t>SELECT</a:t>
            </a:r>
            <a:r>
              <a:rPr lang="en-US"/>
              <a:t> Statements in Triggers</a:t>
            </a:r>
          </a:p>
        </p:txBody>
      </p:sp>
      <p:sp>
        <p:nvSpPr>
          <p:cNvPr id="280581" name="Rectangle 5"/>
          <p:cNvSpPr>
            <a:spLocks noGrp="1" noChangeArrowheads="1"/>
          </p:cNvSpPr>
          <p:nvPr>
            <p:ph type="body" idx="1"/>
          </p:nvPr>
        </p:nvSpPr>
        <p:spPr>
          <a:xfrm>
            <a:off x="863600" y="1816100"/>
            <a:ext cx="7366000" cy="2301875"/>
          </a:xfrm>
        </p:spPr>
        <p:txBody>
          <a:bodyPr/>
          <a:lstStyle/>
          <a:p>
            <a:pPr lvl="1"/>
            <a:r>
              <a:rPr lang="en-US"/>
              <a:t>Forms Builder variables are preceded by a colon.</a:t>
            </a:r>
          </a:p>
          <a:p>
            <a:pPr lvl="1"/>
            <a:r>
              <a:rPr lang="en-US"/>
              <a:t>The query must return one row for success.</a:t>
            </a:r>
          </a:p>
          <a:p>
            <a:pPr lvl="1"/>
            <a:r>
              <a:rPr lang="en-US"/>
              <a:t>Code exception handlers.</a:t>
            </a:r>
          </a:p>
          <a:p>
            <a:pPr lvl="1"/>
            <a:r>
              <a:rPr lang="en-US"/>
              <a:t>The </a:t>
            </a:r>
            <a:r>
              <a:rPr lang="en-US">
                <a:latin typeface="Courier New" pitchFamily="49" charset="0"/>
              </a:rPr>
              <a:t>INTO</a:t>
            </a:r>
            <a:r>
              <a:rPr lang="en-US"/>
              <a:t> clause is mandatory, with a variable for each selected column or expression.</a:t>
            </a:r>
          </a:p>
          <a:p>
            <a:pPr lvl="1"/>
            <a:r>
              <a:rPr lang="en-US">
                <a:latin typeface="Courier New" pitchFamily="49" charset="0"/>
              </a:rPr>
              <a:t>ORDER</a:t>
            </a:r>
            <a:r>
              <a:rPr lang="en-US"/>
              <a:t> </a:t>
            </a:r>
            <a:r>
              <a:rPr lang="en-US">
                <a:latin typeface="Courier New" pitchFamily="49" charset="0"/>
              </a:rPr>
              <a:t>BY</a:t>
            </a:r>
            <a:r>
              <a:rPr lang="en-US"/>
              <a:t> is not relevant.</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73" name="Picture 33" descr="16-4"/>
          <p:cNvPicPr>
            <a:picLocks noChangeAspect="1" noChangeArrowheads="1"/>
          </p:cNvPicPr>
          <p:nvPr/>
        </p:nvPicPr>
        <p:blipFill>
          <a:blip r:embed="rId3" cstate="print"/>
          <a:srcRect/>
          <a:stretch>
            <a:fillRect/>
          </a:stretch>
        </p:blipFill>
        <p:spPr bwMode="gray">
          <a:xfrm>
            <a:off x="3022600" y="1752600"/>
            <a:ext cx="5189538" cy="3371850"/>
          </a:xfrm>
          <a:prstGeom prst="rect">
            <a:avLst/>
          </a:prstGeom>
          <a:noFill/>
        </p:spPr>
      </p:pic>
      <p:pic>
        <p:nvPicPr>
          <p:cNvPr id="266270" name="Picture 30" descr="alert_exit"/>
          <p:cNvPicPr>
            <a:picLocks noChangeAspect="1" noChangeArrowheads="1"/>
          </p:cNvPicPr>
          <p:nvPr/>
        </p:nvPicPr>
        <p:blipFill>
          <a:blip r:embed="rId4" cstate="print"/>
          <a:srcRect/>
          <a:stretch>
            <a:fillRect/>
          </a:stretch>
        </p:blipFill>
        <p:spPr bwMode="gray">
          <a:xfrm>
            <a:off x="4470400" y="2362200"/>
            <a:ext cx="3382963" cy="1989138"/>
          </a:xfrm>
          <a:prstGeom prst="rect">
            <a:avLst/>
          </a:prstGeom>
          <a:noFill/>
        </p:spPr>
      </p:pic>
      <p:sp>
        <p:nvSpPr>
          <p:cNvPr id="266263" name="Rectangle 23"/>
          <p:cNvSpPr>
            <a:spLocks noGrp="1" noChangeArrowheads="1"/>
          </p:cNvSpPr>
          <p:nvPr>
            <p:ph type="title"/>
          </p:nvPr>
        </p:nvSpPr>
        <p:spPr/>
        <p:txBody>
          <a:bodyPr/>
          <a:lstStyle/>
          <a:p>
            <a:r>
              <a:rPr lang="en-US"/>
              <a:t>Run-Time Messages and Alerts Overview</a:t>
            </a:r>
          </a:p>
        </p:txBody>
      </p:sp>
      <p:sp>
        <p:nvSpPr>
          <p:cNvPr id="266244" name="Rectangle 4"/>
          <p:cNvSpPr>
            <a:spLocks noChangeArrowheads="1"/>
          </p:cNvSpPr>
          <p:nvPr/>
        </p:nvSpPr>
        <p:spPr bwMode="blackWhite">
          <a:xfrm>
            <a:off x="833438" y="2105025"/>
            <a:ext cx="1992312" cy="639763"/>
          </a:xfrm>
          <a:prstGeom prst="rect">
            <a:avLst/>
          </a:prstGeom>
          <a:solidFill>
            <a:srgbClr val="99CCCC"/>
          </a:solidFill>
          <a:ln w="28575">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a:solidFill>
                  <a:schemeClr val="bg2"/>
                </a:solidFill>
              </a:rPr>
              <a:t>System </a:t>
            </a:r>
          </a:p>
          <a:p>
            <a:pPr algn="ctr" eaLnBrk="0" hangingPunct="0">
              <a:spcBef>
                <a:spcPct val="0"/>
              </a:spcBef>
              <a:buClrTx/>
              <a:buFontTx/>
              <a:buNone/>
            </a:pPr>
            <a:r>
              <a:rPr lang="en-US">
                <a:solidFill>
                  <a:schemeClr val="bg2"/>
                </a:solidFill>
              </a:rPr>
              <a:t> Application </a:t>
            </a:r>
          </a:p>
        </p:txBody>
      </p:sp>
      <p:sp>
        <p:nvSpPr>
          <p:cNvPr id="266245" name="Rectangle 5"/>
          <p:cNvSpPr>
            <a:spLocks noChangeArrowheads="1"/>
          </p:cNvSpPr>
          <p:nvPr/>
        </p:nvSpPr>
        <p:spPr bwMode="auto">
          <a:xfrm>
            <a:off x="860425" y="1663700"/>
            <a:ext cx="1890713" cy="357188"/>
          </a:xfrm>
          <a:prstGeom prst="rect">
            <a:avLst/>
          </a:prstGeom>
          <a:noFill/>
          <a:ln w="9525">
            <a:noFill/>
            <a:miter lim="800000"/>
            <a:headEnd/>
            <a:tailEnd/>
          </a:ln>
          <a:effectLst/>
        </p:spPr>
        <p:txBody>
          <a:bodyPr lIns="82550" tIns="41275" rIns="82550" bIns="41275">
            <a:spAutoFit/>
          </a:bodyPr>
          <a:lstStyle/>
          <a:p>
            <a:pPr algn="ctr" defTabSz="822325" eaLnBrk="0" hangingPunct="0">
              <a:spcBef>
                <a:spcPct val="50000"/>
              </a:spcBef>
              <a:buClrTx/>
              <a:buFontTx/>
              <a:buNone/>
            </a:pPr>
            <a:r>
              <a:rPr lang="en-US"/>
              <a:t>Alerts</a:t>
            </a:r>
          </a:p>
        </p:txBody>
      </p:sp>
      <p:sp>
        <p:nvSpPr>
          <p:cNvPr id="266249" name="Line 9"/>
          <p:cNvSpPr>
            <a:spLocks noChangeShapeType="1"/>
          </p:cNvSpPr>
          <p:nvPr/>
        </p:nvSpPr>
        <p:spPr bwMode="auto">
          <a:xfrm>
            <a:off x="833438" y="2436813"/>
            <a:ext cx="1990725"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46" name="Rectangle 6"/>
          <p:cNvSpPr>
            <a:spLocks noChangeArrowheads="1"/>
          </p:cNvSpPr>
          <p:nvPr/>
        </p:nvSpPr>
        <p:spPr bwMode="auto">
          <a:xfrm>
            <a:off x="981075" y="4648200"/>
            <a:ext cx="1890713" cy="357188"/>
          </a:xfrm>
          <a:prstGeom prst="rect">
            <a:avLst/>
          </a:prstGeom>
          <a:noFill/>
          <a:ln w="9525">
            <a:noFill/>
            <a:miter lim="800000"/>
            <a:headEnd/>
            <a:tailEnd/>
          </a:ln>
          <a:effectLst/>
        </p:spPr>
        <p:txBody>
          <a:bodyPr lIns="82550" tIns="41275" rIns="82550" bIns="41275">
            <a:spAutoFit/>
          </a:bodyPr>
          <a:lstStyle/>
          <a:p>
            <a:pPr algn="ctr" defTabSz="822325" eaLnBrk="0" hangingPunct="0">
              <a:spcBef>
                <a:spcPct val="50000"/>
              </a:spcBef>
              <a:buClrTx/>
              <a:buFontTx/>
              <a:buNone/>
            </a:pPr>
            <a:r>
              <a:rPr lang="en-US"/>
              <a:t>Messages</a:t>
            </a:r>
          </a:p>
        </p:txBody>
      </p:sp>
      <p:sp>
        <p:nvSpPr>
          <p:cNvPr id="266266" name="Freeform 26"/>
          <p:cNvSpPr>
            <a:spLocks/>
          </p:cNvSpPr>
          <p:nvPr/>
        </p:nvSpPr>
        <p:spPr bwMode="auto">
          <a:xfrm>
            <a:off x="2794000" y="5105400"/>
            <a:ext cx="609600" cy="671513"/>
          </a:xfrm>
          <a:custGeom>
            <a:avLst/>
            <a:gdLst/>
            <a:ahLst/>
            <a:cxnLst>
              <a:cxn ang="0">
                <a:pos x="0" y="288"/>
              </a:cxn>
              <a:cxn ang="0">
                <a:pos x="288" y="288"/>
              </a:cxn>
              <a:cxn ang="0">
                <a:pos x="288" y="0"/>
              </a:cxn>
            </a:cxnLst>
            <a:rect l="0" t="0" r="r" b="b"/>
            <a:pathLst>
              <a:path w="288" h="288">
                <a:moveTo>
                  <a:pt x="0" y="288"/>
                </a:moveTo>
                <a:lnTo>
                  <a:pt x="288" y="288"/>
                </a:lnTo>
                <a:lnTo>
                  <a:pt x="288" y="0"/>
                </a:lnTo>
              </a:path>
            </a:pathLst>
          </a:custGeom>
          <a:noFill/>
          <a:ln w="28575" cap="flat" cmpd="sng">
            <a:solidFill>
              <a:schemeClr val="tx1"/>
            </a:solidFill>
            <a:prstDash val="solid"/>
            <a:round/>
            <a:headEnd/>
            <a:tailEnd type="triangle" w="sm" len="sm"/>
          </a:ln>
          <a:effectLst/>
        </p:spPr>
        <p:txBody>
          <a:bodyPr lIns="12700" tIns="12700" rIns="12700" bIns="12700">
            <a:spAutoFit/>
          </a:bodyPr>
          <a:lstStyle/>
          <a:p>
            <a:endParaRPr lang="ar-SA"/>
          </a:p>
        </p:txBody>
      </p:sp>
      <p:sp>
        <p:nvSpPr>
          <p:cNvPr id="266248" name="Rectangle 8"/>
          <p:cNvSpPr>
            <a:spLocks noChangeArrowheads="1"/>
          </p:cNvSpPr>
          <p:nvPr/>
        </p:nvSpPr>
        <p:spPr bwMode="blackWhite">
          <a:xfrm>
            <a:off x="833438" y="5065713"/>
            <a:ext cx="2024062" cy="1143000"/>
          </a:xfrm>
          <a:prstGeom prst="rect">
            <a:avLst/>
          </a:prstGeom>
          <a:solidFill>
            <a:srgbClr val="FFCC99"/>
          </a:solidFill>
          <a:ln w="28575">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a:solidFill>
                  <a:schemeClr val="bg2"/>
                </a:solidFill>
              </a:rPr>
              <a:t>Informative</a:t>
            </a:r>
          </a:p>
          <a:p>
            <a:pPr algn="ctr" eaLnBrk="0" hangingPunct="0">
              <a:spcBef>
                <a:spcPct val="0"/>
              </a:spcBef>
              <a:buClrTx/>
              <a:buFontTx/>
              <a:buNone/>
            </a:pPr>
            <a:r>
              <a:rPr lang="en-US">
                <a:solidFill>
                  <a:schemeClr val="bg2"/>
                </a:solidFill>
              </a:rPr>
              <a:t>Error</a:t>
            </a:r>
          </a:p>
          <a:p>
            <a:pPr algn="ctr" eaLnBrk="0" hangingPunct="0">
              <a:spcBef>
                <a:spcPct val="0"/>
              </a:spcBef>
              <a:buClrTx/>
              <a:buFontTx/>
              <a:buNone/>
            </a:pPr>
            <a:r>
              <a:rPr lang="en-US">
                <a:solidFill>
                  <a:schemeClr val="bg2"/>
                </a:solidFill>
              </a:rPr>
              <a:t>Working</a:t>
            </a:r>
          </a:p>
          <a:p>
            <a:pPr algn="ctr" eaLnBrk="0" hangingPunct="0">
              <a:spcBef>
                <a:spcPct val="0"/>
              </a:spcBef>
              <a:buClrTx/>
              <a:buFontTx/>
              <a:buNone/>
            </a:pPr>
            <a:r>
              <a:rPr lang="en-US">
                <a:solidFill>
                  <a:schemeClr val="bg2"/>
                </a:solidFill>
              </a:rPr>
              <a:t>Application</a:t>
            </a:r>
          </a:p>
        </p:txBody>
      </p:sp>
      <p:sp>
        <p:nvSpPr>
          <p:cNvPr id="266250" name="Line 10"/>
          <p:cNvSpPr>
            <a:spLocks noChangeShapeType="1"/>
          </p:cNvSpPr>
          <p:nvPr/>
        </p:nvSpPr>
        <p:spPr bwMode="auto">
          <a:xfrm>
            <a:off x="833438" y="5360988"/>
            <a:ext cx="2036762"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51" name="Line 11"/>
          <p:cNvSpPr>
            <a:spLocks noChangeShapeType="1"/>
          </p:cNvSpPr>
          <p:nvPr/>
        </p:nvSpPr>
        <p:spPr bwMode="auto">
          <a:xfrm>
            <a:off x="833438" y="5627688"/>
            <a:ext cx="2036762"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52" name="Line 12"/>
          <p:cNvSpPr>
            <a:spLocks noChangeShapeType="1"/>
          </p:cNvSpPr>
          <p:nvPr/>
        </p:nvSpPr>
        <p:spPr bwMode="auto">
          <a:xfrm>
            <a:off x="833438" y="5899150"/>
            <a:ext cx="2036762" cy="0"/>
          </a:xfrm>
          <a:prstGeom prst="line">
            <a:avLst/>
          </a:prstGeom>
          <a:noFill/>
          <a:ln w="28575">
            <a:solidFill>
              <a:schemeClr val="bg2"/>
            </a:solidFill>
            <a:round/>
            <a:headEnd type="none" w="sm" len="sm"/>
            <a:tailEnd type="none" w="sm" len="sm"/>
          </a:ln>
          <a:effectLst/>
        </p:spPr>
        <p:txBody>
          <a:bodyPr/>
          <a:lstStyle/>
          <a:p>
            <a:endParaRPr lang="ar-SA"/>
          </a:p>
        </p:txBody>
      </p:sp>
      <p:sp>
        <p:nvSpPr>
          <p:cNvPr id="266254" name="Freeform 14"/>
          <p:cNvSpPr>
            <a:spLocks/>
          </p:cNvSpPr>
          <p:nvPr/>
        </p:nvSpPr>
        <p:spPr bwMode="auto">
          <a:xfrm>
            <a:off x="1898650" y="2740025"/>
            <a:ext cx="2952750" cy="611188"/>
          </a:xfrm>
          <a:custGeom>
            <a:avLst/>
            <a:gdLst/>
            <a:ahLst/>
            <a:cxnLst>
              <a:cxn ang="0">
                <a:pos x="0" y="0"/>
              </a:cxn>
              <a:cxn ang="0">
                <a:pos x="0" y="384"/>
              </a:cxn>
              <a:cxn ang="0">
                <a:pos x="1344" y="384"/>
              </a:cxn>
            </a:cxnLst>
            <a:rect l="0" t="0" r="r" b="b"/>
            <a:pathLst>
              <a:path w="1345" h="385">
                <a:moveTo>
                  <a:pt x="0" y="0"/>
                </a:moveTo>
                <a:lnTo>
                  <a:pt x="0" y="384"/>
                </a:lnTo>
                <a:lnTo>
                  <a:pt x="1344" y="384"/>
                </a:lnTo>
              </a:path>
            </a:pathLst>
          </a:custGeom>
          <a:noFill/>
          <a:ln w="28575" cap="rnd" cmpd="sng">
            <a:solidFill>
              <a:schemeClr val="accent2"/>
            </a:solidFill>
            <a:prstDash val="solid"/>
            <a:round/>
            <a:headEnd type="none" w="sm" len="sm"/>
            <a:tailEnd type="triangle" w="sm" len="sm"/>
          </a:ln>
          <a:effectLst/>
        </p:spPr>
        <p:txBody>
          <a:bodyPr/>
          <a:lstStyle/>
          <a:p>
            <a:endParaRPr lang="ar-SA"/>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4383" name="Rectangle 15"/>
          <p:cNvSpPr>
            <a:spLocks noGrp="1" noChangeArrowheads="1"/>
          </p:cNvSpPr>
          <p:nvPr>
            <p:ph type="title"/>
          </p:nvPr>
        </p:nvSpPr>
        <p:spPr/>
        <p:txBody>
          <a:bodyPr/>
          <a:lstStyle/>
          <a:p>
            <a:endParaRPr lang="ar-SA"/>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8" name="Rectangle 4"/>
          <p:cNvSpPr>
            <a:spLocks noGrp="1" noChangeArrowheads="1"/>
          </p:cNvSpPr>
          <p:nvPr>
            <p:ph type="title"/>
          </p:nvPr>
        </p:nvSpPr>
        <p:spPr/>
        <p:txBody>
          <a:bodyPr/>
          <a:lstStyle/>
          <a:p>
            <a:r>
              <a:rPr lang="en-US"/>
              <a:t>Detecting Run-Time Errors</a:t>
            </a:r>
          </a:p>
        </p:txBody>
      </p:sp>
      <p:sp>
        <p:nvSpPr>
          <p:cNvPr id="267269" name="Rectangle 5"/>
          <p:cNvSpPr>
            <a:spLocks noGrp="1" noChangeArrowheads="1"/>
          </p:cNvSpPr>
          <p:nvPr>
            <p:ph type="body" idx="1"/>
          </p:nvPr>
        </p:nvSpPr>
        <p:spPr>
          <a:xfrm>
            <a:off x="863600" y="1816100"/>
            <a:ext cx="7366000" cy="3659188"/>
          </a:xfrm>
        </p:spPr>
        <p:txBody>
          <a:bodyPr/>
          <a:lstStyle/>
          <a:p>
            <a:pPr lvl="1"/>
            <a:r>
              <a:rPr lang="en-US">
                <a:latin typeface="Courier New" pitchFamily="49" charset="0"/>
              </a:rPr>
              <a:t>FORM_SUCCESS</a:t>
            </a:r>
          </a:p>
          <a:p>
            <a:pPr lvl="2"/>
            <a:r>
              <a:rPr lang="en-US"/>
              <a:t>TRUE: Action successful</a:t>
            </a:r>
          </a:p>
          <a:p>
            <a:pPr lvl="2"/>
            <a:r>
              <a:rPr lang="en-US"/>
              <a:t>FALSE: Error/Fatal error occurred</a:t>
            </a:r>
          </a:p>
          <a:p>
            <a:pPr lvl="1"/>
            <a:r>
              <a:rPr lang="en-US">
                <a:latin typeface="Courier New" pitchFamily="49" charset="0"/>
              </a:rPr>
              <a:t>FORM_FAILURE</a:t>
            </a:r>
          </a:p>
          <a:p>
            <a:pPr lvl="2"/>
            <a:r>
              <a:rPr lang="en-US"/>
              <a:t>TRUE: A nonfatal error occurred</a:t>
            </a:r>
          </a:p>
          <a:p>
            <a:pPr lvl="2"/>
            <a:r>
              <a:rPr lang="en-US"/>
              <a:t>FALSE: Action successful or a fatal error occurred</a:t>
            </a:r>
          </a:p>
          <a:p>
            <a:pPr lvl="1"/>
            <a:r>
              <a:rPr lang="en-US">
                <a:latin typeface="Courier New" pitchFamily="49" charset="0"/>
              </a:rPr>
              <a:t>FORM_FATAL</a:t>
            </a:r>
          </a:p>
          <a:p>
            <a:pPr lvl="2"/>
            <a:r>
              <a:rPr lang="en-US"/>
              <a:t>TRUE: A fatal error occurred</a:t>
            </a:r>
          </a:p>
          <a:p>
            <a:pPr lvl="2"/>
            <a:r>
              <a:rPr lang="en-US"/>
              <a:t>FALSE: Action successful or a nonfatal error occurred</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6420" name="Rectangle 4"/>
          <p:cNvSpPr>
            <a:spLocks noGrp="1" noChangeArrowheads="1"/>
          </p:cNvSpPr>
          <p:nvPr>
            <p:ph type="body" idx="1"/>
          </p:nvPr>
        </p:nvSpPr>
        <p:spPr/>
        <p:txBody>
          <a:bodyPr/>
          <a:lstStyle/>
          <a:p>
            <a:endParaRPr lang="ar-SA"/>
          </a:p>
        </p:txBody>
      </p:sp>
      <p:sp>
        <p:nvSpPr>
          <p:cNvPr id="316421" name="Rectangle 5"/>
          <p:cNvSpPr>
            <a:spLocks noGrp="1" noChangeArrowheads="1"/>
          </p:cNvSpPr>
          <p:nvPr>
            <p:ph type="title"/>
          </p:nvPr>
        </p:nvSpPr>
        <p:spPr/>
        <p:txBody>
          <a:bodyPr/>
          <a:lstStyle/>
          <a:p>
            <a:endParaRPr lang="ar-SA"/>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2" name="Rectangle 4"/>
          <p:cNvSpPr>
            <a:spLocks noGrp="1" noChangeArrowheads="1"/>
          </p:cNvSpPr>
          <p:nvPr>
            <p:ph type="title"/>
          </p:nvPr>
        </p:nvSpPr>
        <p:spPr/>
        <p:txBody>
          <a:bodyPr/>
          <a:lstStyle/>
          <a:p>
            <a:r>
              <a:rPr lang="en-US"/>
              <a:t>Errors and Built-Ins</a:t>
            </a:r>
          </a:p>
        </p:txBody>
      </p:sp>
      <p:sp>
        <p:nvSpPr>
          <p:cNvPr id="268293" name="Rectangle 5"/>
          <p:cNvSpPr>
            <a:spLocks noGrp="1" noChangeArrowheads="1"/>
          </p:cNvSpPr>
          <p:nvPr>
            <p:ph type="body" idx="1"/>
          </p:nvPr>
        </p:nvSpPr>
        <p:spPr>
          <a:xfrm>
            <a:off x="863600" y="1816100"/>
            <a:ext cx="7366000" cy="2563813"/>
          </a:xfrm>
        </p:spPr>
        <p:txBody>
          <a:bodyPr/>
          <a:lstStyle/>
          <a:p>
            <a:pPr lvl="1"/>
            <a:r>
              <a:rPr lang="en-US"/>
              <a:t>Built-In failure does not cause an exception.</a:t>
            </a:r>
          </a:p>
          <a:p>
            <a:pPr lvl="1"/>
            <a:r>
              <a:rPr lang="en-US"/>
              <a:t>Test built-in success with </a:t>
            </a:r>
            <a:r>
              <a:rPr lang="en-US">
                <a:latin typeface="Courier New" pitchFamily="49" charset="0"/>
              </a:rPr>
              <a:t>FORM_SUCCESS</a:t>
            </a:r>
            <a:r>
              <a:rPr lang="en-US"/>
              <a:t> function.</a:t>
            </a:r>
            <a:br>
              <a:rPr lang="en-US"/>
            </a:br>
            <a:r>
              <a:rPr lang="en-US">
                <a:latin typeface="Courier New" pitchFamily="49" charset="0"/>
              </a:rPr>
              <a:t>IF FORM_SUCCESS THEN</a:t>
            </a:r>
            <a:r>
              <a:rPr lang="en-US"/>
              <a:t> </a:t>
            </a:r>
            <a:r>
              <a:rPr lang="en-US">
                <a:latin typeface="Courier New" pitchFamily="49" charset="0"/>
              </a:rPr>
              <a:t>.</a:t>
            </a:r>
            <a:r>
              <a:rPr lang="en-US"/>
              <a:t> </a:t>
            </a:r>
            <a:r>
              <a:rPr lang="en-US">
                <a:latin typeface="Courier New" pitchFamily="49" charset="0"/>
              </a:rPr>
              <a:t>.</a:t>
            </a:r>
            <a:r>
              <a:rPr lang="en-US"/>
              <a:t> </a:t>
            </a:r>
            <a:r>
              <a:rPr lang="en-US">
                <a:latin typeface="Courier New" pitchFamily="49" charset="0"/>
              </a:rPr>
              <a:t>.</a:t>
            </a:r>
            <a:br>
              <a:rPr lang="en-US">
                <a:latin typeface="Courier New" pitchFamily="49" charset="0"/>
              </a:rPr>
            </a:br>
            <a:r>
              <a:rPr lang="en-US"/>
              <a:t>OR </a:t>
            </a:r>
            <a:r>
              <a:rPr lang="en-US">
                <a:latin typeface="Courier New" pitchFamily="49" charset="0"/>
              </a:rPr>
              <a:t>IF NOT FORM_SUCCESS THEN</a:t>
            </a:r>
            <a:r>
              <a:rPr lang="en-US"/>
              <a:t> </a:t>
            </a:r>
            <a:r>
              <a:rPr lang="en-US">
                <a:latin typeface="Courier New" pitchFamily="49" charset="0"/>
              </a:rPr>
              <a:t>.</a:t>
            </a:r>
            <a:r>
              <a:rPr lang="en-US"/>
              <a:t> </a:t>
            </a:r>
            <a:r>
              <a:rPr lang="en-US">
                <a:latin typeface="Courier New" pitchFamily="49" charset="0"/>
              </a:rPr>
              <a:t>.</a:t>
            </a:r>
            <a:r>
              <a:rPr lang="en-US"/>
              <a:t> </a:t>
            </a:r>
            <a:r>
              <a:rPr lang="en-US">
                <a:latin typeface="Courier New" pitchFamily="49" charset="0"/>
              </a:rPr>
              <a:t>.</a:t>
            </a:r>
            <a:endParaRPr lang="en-US"/>
          </a:p>
          <a:p>
            <a:pPr lvl="1"/>
            <a:r>
              <a:rPr lang="en-US"/>
              <a:t>What went wrong?</a:t>
            </a:r>
          </a:p>
          <a:p>
            <a:pPr lvl="2"/>
            <a:r>
              <a:rPr lang="en-US">
                <a:latin typeface="Courier New" pitchFamily="49" charset="0"/>
              </a:rPr>
              <a:t>ERROR_CODE</a:t>
            </a:r>
            <a:r>
              <a:rPr lang="en-US"/>
              <a:t>, </a:t>
            </a:r>
            <a:r>
              <a:rPr lang="en-US">
                <a:latin typeface="Courier New" pitchFamily="49" charset="0"/>
              </a:rPr>
              <a:t>ERROR_TEXT</a:t>
            </a:r>
            <a:r>
              <a:rPr lang="en-US"/>
              <a:t>, </a:t>
            </a:r>
            <a:r>
              <a:rPr lang="en-US">
                <a:latin typeface="Courier New" pitchFamily="49" charset="0"/>
              </a:rPr>
              <a:t>ERROR_TYPE</a:t>
            </a:r>
          </a:p>
          <a:p>
            <a:pPr lvl="2"/>
            <a:r>
              <a:rPr lang="en-US">
                <a:latin typeface="Courier New" pitchFamily="49" charset="0"/>
              </a:rPr>
              <a:t>MESSAGE_CODE</a:t>
            </a:r>
            <a:r>
              <a:rPr lang="en-US"/>
              <a:t>, </a:t>
            </a:r>
            <a:r>
              <a:rPr lang="en-US">
                <a:latin typeface="Courier New" pitchFamily="49" charset="0"/>
              </a:rPr>
              <a:t>MESSAGE_TEXT</a:t>
            </a:r>
            <a:r>
              <a:rPr lang="en-US"/>
              <a:t>, </a:t>
            </a:r>
            <a:r>
              <a:rPr lang="en-US">
                <a:latin typeface="Courier New" pitchFamily="49" charset="0"/>
              </a:rPr>
              <a:t>MESSAGE_TYPE</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8468" name="Rectangle 4"/>
          <p:cNvSpPr>
            <a:spLocks noGrp="1" noChangeArrowheads="1"/>
          </p:cNvSpPr>
          <p:nvPr>
            <p:ph type="body" idx="1"/>
          </p:nvPr>
        </p:nvSpPr>
        <p:spPr/>
        <p:txBody>
          <a:bodyPr/>
          <a:lstStyle/>
          <a:p>
            <a:endParaRPr lang="ar-SA"/>
          </a:p>
        </p:txBody>
      </p:sp>
      <p:sp>
        <p:nvSpPr>
          <p:cNvPr id="318469" name="Rectangle 5"/>
          <p:cNvSpPr>
            <a:spLocks noGrp="1" noChangeArrowheads="1"/>
          </p:cNvSpPr>
          <p:nvPr>
            <p:ph type="title"/>
          </p:nvPr>
        </p:nvSpPr>
        <p:spPr/>
        <p:txBody>
          <a:bodyPr/>
          <a:lstStyle/>
          <a:p>
            <a:endParaRPr lang="ar-SA"/>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94" name="Rectangle 38"/>
          <p:cNvSpPr>
            <a:spLocks noChangeArrowheads="1"/>
          </p:cNvSpPr>
          <p:nvPr/>
        </p:nvSpPr>
        <p:spPr bwMode="gray">
          <a:xfrm>
            <a:off x="876300" y="3876675"/>
            <a:ext cx="1676400" cy="2362200"/>
          </a:xfrm>
          <a:prstGeom prst="rect">
            <a:avLst/>
          </a:prstGeom>
          <a:solidFill>
            <a:schemeClr val="accent1"/>
          </a:solidFill>
          <a:ln w="9525">
            <a:noFill/>
            <a:miter lim="800000"/>
            <a:headEnd/>
            <a:tailEnd/>
          </a:ln>
          <a:effectLst/>
        </p:spPr>
        <p:txBody>
          <a:bodyPr wrap="none" lIns="12700" tIns="12700" rIns="12700" bIns="12700" anchor="ctr">
            <a:spAutoFit/>
          </a:bodyPr>
          <a:lstStyle/>
          <a:p>
            <a:endParaRPr lang="ar-SA"/>
          </a:p>
        </p:txBody>
      </p:sp>
      <p:pic>
        <p:nvPicPr>
          <p:cNvPr id="275487" name="Picture 31" descr="alert_sample_properties"/>
          <p:cNvPicPr>
            <a:picLocks noChangeAspect="1" noChangeArrowheads="1"/>
          </p:cNvPicPr>
          <p:nvPr/>
        </p:nvPicPr>
        <p:blipFill>
          <a:blip r:embed="rId3" cstate="print"/>
          <a:srcRect/>
          <a:stretch>
            <a:fillRect/>
          </a:stretch>
        </p:blipFill>
        <p:spPr bwMode="gray">
          <a:xfrm>
            <a:off x="914400" y="1295400"/>
            <a:ext cx="5132388" cy="1600200"/>
          </a:xfrm>
          <a:prstGeom prst="rect">
            <a:avLst/>
          </a:prstGeom>
          <a:noFill/>
        </p:spPr>
      </p:pic>
      <p:pic>
        <p:nvPicPr>
          <p:cNvPr id="275482" name="Picture 26" descr="alert_sample"/>
          <p:cNvPicPr>
            <a:picLocks noChangeAspect="1" noChangeArrowheads="1"/>
          </p:cNvPicPr>
          <p:nvPr/>
        </p:nvPicPr>
        <p:blipFill>
          <a:blip r:embed="rId4" cstate="print"/>
          <a:srcRect/>
          <a:stretch>
            <a:fillRect/>
          </a:stretch>
        </p:blipFill>
        <p:spPr bwMode="gray">
          <a:xfrm>
            <a:off x="2687638" y="3005138"/>
            <a:ext cx="5313362" cy="2416175"/>
          </a:xfrm>
          <a:prstGeom prst="rect">
            <a:avLst/>
          </a:prstGeom>
          <a:noFill/>
        </p:spPr>
      </p:pic>
      <p:sp>
        <p:nvSpPr>
          <p:cNvPr id="275481" name="Rectangle 25"/>
          <p:cNvSpPr>
            <a:spLocks noGrp="1" noChangeArrowheads="1"/>
          </p:cNvSpPr>
          <p:nvPr>
            <p:ph type="title"/>
          </p:nvPr>
        </p:nvSpPr>
        <p:spPr/>
        <p:txBody>
          <a:bodyPr/>
          <a:lstStyle/>
          <a:p>
            <a:r>
              <a:rPr lang="en-US"/>
              <a:t>Setting Alert Properties</a:t>
            </a:r>
          </a:p>
        </p:txBody>
      </p:sp>
      <p:sp>
        <p:nvSpPr>
          <p:cNvPr id="275462" name="Line 6"/>
          <p:cNvSpPr>
            <a:spLocks noChangeShapeType="1"/>
          </p:cNvSpPr>
          <p:nvPr/>
        </p:nvSpPr>
        <p:spPr bwMode="auto">
          <a:xfrm rot="-5400000">
            <a:off x="2400300" y="2806700"/>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3" name="Line 7"/>
          <p:cNvSpPr>
            <a:spLocks noChangeShapeType="1"/>
          </p:cNvSpPr>
          <p:nvPr/>
        </p:nvSpPr>
        <p:spPr bwMode="auto">
          <a:xfrm flipV="1">
            <a:off x="7281863" y="52149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4" name="Line 8"/>
          <p:cNvSpPr>
            <a:spLocks noChangeShapeType="1"/>
          </p:cNvSpPr>
          <p:nvPr/>
        </p:nvSpPr>
        <p:spPr bwMode="auto">
          <a:xfrm flipV="1">
            <a:off x="5635625" y="52149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5" name="Line 9"/>
          <p:cNvSpPr>
            <a:spLocks noChangeShapeType="1"/>
          </p:cNvSpPr>
          <p:nvPr/>
        </p:nvSpPr>
        <p:spPr bwMode="auto">
          <a:xfrm flipV="1">
            <a:off x="4157663" y="5214938"/>
            <a:ext cx="0" cy="6858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9" name="Oval 13"/>
          <p:cNvSpPr>
            <a:spLocks noChangeArrowheads="1"/>
          </p:cNvSpPr>
          <p:nvPr/>
        </p:nvSpPr>
        <p:spPr bwMode="blackWhite">
          <a:xfrm>
            <a:off x="1752600" y="2941638"/>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1</a:t>
            </a:r>
          </a:p>
        </p:txBody>
      </p:sp>
      <p:sp>
        <p:nvSpPr>
          <p:cNvPr id="275472" name="Line 16"/>
          <p:cNvSpPr>
            <a:spLocks noChangeShapeType="1"/>
          </p:cNvSpPr>
          <p:nvPr/>
        </p:nvSpPr>
        <p:spPr bwMode="auto">
          <a:xfrm>
            <a:off x="2514600" y="5900738"/>
            <a:ext cx="914400" cy="0"/>
          </a:xfrm>
          <a:prstGeom prst="line">
            <a:avLst/>
          </a:prstGeom>
          <a:noFill/>
          <a:ln w="28575">
            <a:solidFill>
              <a:schemeClr val="tx1"/>
            </a:solidFill>
            <a:round/>
            <a:headEnd type="triangle" w="sm" len="sm"/>
            <a:tailEnd type="none" w="sm" len="sm"/>
          </a:ln>
          <a:effectLst/>
        </p:spPr>
        <p:txBody>
          <a:bodyPr/>
          <a:lstStyle/>
          <a:p>
            <a:endParaRPr lang="ar-SA"/>
          </a:p>
        </p:txBody>
      </p:sp>
      <p:sp>
        <p:nvSpPr>
          <p:cNvPr id="275473" name="Line 17"/>
          <p:cNvSpPr>
            <a:spLocks noChangeShapeType="1"/>
          </p:cNvSpPr>
          <p:nvPr/>
        </p:nvSpPr>
        <p:spPr bwMode="auto">
          <a:xfrm flipH="1" flipV="1">
            <a:off x="3440113" y="4313238"/>
            <a:ext cx="6350" cy="16764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75" name="Line 19"/>
          <p:cNvSpPr>
            <a:spLocks noChangeShapeType="1"/>
          </p:cNvSpPr>
          <p:nvPr/>
        </p:nvSpPr>
        <p:spPr bwMode="auto">
          <a:xfrm>
            <a:off x="6737350" y="2470150"/>
            <a:ext cx="0" cy="1371600"/>
          </a:xfrm>
          <a:prstGeom prst="line">
            <a:avLst/>
          </a:prstGeom>
          <a:noFill/>
          <a:ln w="28575">
            <a:solidFill>
              <a:schemeClr val="accent2"/>
            </a:solidFill>
            <a:round/>
            <a:headEnd type="none" w="sm" len="sm"/>
            <a:tailEnd type="triangle" w="sm" len="sm"/>
          </a:ln>
          <a:effectLst/>
        </p:spPr>
        <p:txBody>
          <a:bodyPr/>
          <a:lstStyle/>
          <a:p>
            <a:endParaRPr lang="ar-SA"/>
          </a:p>
        </p:txBody>
      </p:sp>
      <p:sp>
        <p:nvSpPr>
          <p:cNvPr id="275468" name="Oval 12"/>
          <p:cNvSpPr>
            <a:spLocks noChangeArrowheads="1"/>
          </p:cNvSpPr>
          <p:nvPr/>
        </p:nvSpPr>
        <p:spPr bwMode="blackWhite">
          <a:xfrm>
            <a:off x="6523038" y="2097088"/>
            <a:ext cx="411162"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2</a:t>
            </a:r>
          </a:p>
        </p:txBody>
      </p:sp>
      <p:sp>
        <p:nvSpPr>
          <p:cNvPr id="275483" name="Line 27"/>
          <p:cNvSpPr>
            <a:spLocks noChangeShapeType="1"/>
          </p:cNvSpPr>
          <p:nvPr/>
        </p:nvSpPr>
        <p:spPr bwMode="auto">
          <a:xfrm flipV="1">
            <a:off x="4691063" y="5181600"/>
            <a:ext cx="0" cy="731838"/>
          </a:xfrm>
          <a:prstGeom prst="line">
            <a:avLst/>
          </a:prstGeom>
          <a:noFill/>
          <a:ln w="28575">
            <a:solidFill>
              <a:schemeClr val="accent2"/>
            </a:solidFill>
            <a:round/>
            <a:headEnd type="none" w="sm" len="sm"/>
            <a:tailEnd type="triangle" w="sm" len="sm"/>
          </a:ln>
          <a:effectLst/>
        </p:spPr>
        <p:txBody>
          <a:bodyPr/>
          <a:lstStyle/>
          <a:p>
            <a:endParaRPr lang="ar-SA"/>
          </a:p>
        </p:txBody>
      </p:sp>
      <p:pic>
        <p:nvPicPr>
          <p:cNvPr id="275485" name="Picture 29" descr="alert_note_icon"/>
          <p:cNvPicPr>
            <a:picLocks noChangeAspect="1" noChangeArrowheads="1"/>
          </p:cNvPicPr>
          <p:nvPr/>
        </p:nvPicPr>
        <p:blipFill>
          <a:blip r:embed="rId5" cstate="print"/>
          <a:srcRect/>
          <a:stretch>
            <a:fillRect/>
          </a:stretch>
        </p:blipFill>
        <p:spPr bwMode="gray">
          <a:xfrm>
            <a:off x="1943100" y="5645150"/>
            <a:ext cx="533400" cy="517525"/>
          </a:xfrm>
          <a:prstGeom prst="rect">
            <a:avLst/>
          </a:prstGeom>
          <a:noFill/>
        </p:spPr>
      </p:pic>
      <p:pic>
        <p:nvPicPr>
          <p:cNvPr id="275486" name="Picture 30" descr="alert_stop_icon"/>
          <p:cNvPicPr>
            <a:picLocks noChangeAspect="1" noChangeArrowheads="1"/>
          </p:cNvPicPr>
          <p:nvPr/>
        </p:nvPicPr>
        <p:blipFill>
          <a:blip r:embed="rId6" cstate="print"/>
          <a:srcRect/>
          <a:stretch>
            <a:fillRect/>
          </a:stretch>
        </p:blipFill>
        <p:spPr bwMode="gray">
          <a:xfrm>
            <a:off x="1922463" y="4959350"/>
            <a:ext cx="574675" cy="609600"/>
          </a:xfrm>
          <a:prstGeom prst="rect">
            <a:avLst/>
          </a:prstGeom>
          <a:noFill/>
        </p:spPr>
      </p:pic>
      <p:pic>
        <p:nvPicPr>
          <p:cNvPr id="275488" name="Picture 32" descr="alert_caution_icon"/>
          <p:cNvPicPr>
            <a:picLocks noChangeAspect="1" noChangeArrowheads="1"/>
          </p:cNvPicPr>
          <p:nvPr/>
        </p:nvPicPr>
        <p:blipFill>
          <a:blip r:embed="rId7" cstate="print"/>
          <a:srcRect/>
          <a:stretch>
            <a:fillRect/>
          </a:stretch>
        </p:blipFill>
        <p:spPr bwMode="gray">
          <a:xfrm>
            <a:off x="1905000" y="4333875"/>
            <a:ext cx="609600" cy="531813"/>
          </a:xfrm>
          <a:prstGeom prst="rect">
            <a:avLst/>
          </a:prstGeom>
          <a:noFill/>
        </p:spPr>
      </p:pic>
      <p:sp>
        <p:nvSpPr>
          <p:cNvPr id="275461" name="Oval 5"/>
          <p:cNvSpPr>
            <a:spLocks noChangeArrowheads="1"/>
          </p:cNvSpPr>
          <p:nvPr/>
        </p:nvSpPr>
        <p:spPr bwMode="blackWhite">
          <a:xfrm>
            <a:off x="7067550" y="5719763"/>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6</a:t>
            </a:r>
          </a:p>
        </p:txBody>
      </p:sp>
      <p:sp>
        <p:nvSpPr>
          <p:cNvPr id="275466" name="Oval 10"/>
          <p:cNvSpPr>
            <a:spLocks noChangeArrowheads="1"/>
          </p:cNvSpPr>
          <p:nvPr/>
        </p:nvSpPr>
        <p:spPr bwMode="blackWhite">
          <a:xfrm>
            <a:off x="5421313" y="5719763"/>
            <a:ext cx="411162"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5</a:t>
            </a:r>
          </a:p>
        </p:txBody>
      </p:sp>
      <p:sp>
        <p:nvSpPr>
          <p:cNvPr id="275467" name="Oval 11"/>
          <p:cNvSpPr>
            <a:spLocks noChangeArrowheads="1"/>
          </p:cNvSpPr>
          <p:nvPr/>
        </p:nvSpPr>
        <p:spPr bwMode="blackWhite">
          <a:xfrm>
            <a:off x="3943350" y="5719763"/>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4</a:t>
            </a:r>
          </a:p>
        </p:txBody>
      </p:sp>
      <p:sp>
        <p:nvSpPr>
          <p:cNvPr id="275474" name="Oval 18"/>
          <p:cNvSpPr>
            <a:spLocks noChangeArrowheads="1"/>
          </p:cNvSpPr>
          <p:nvPr/>
        </p:nvSpPr>
        <p:spPr bwMode="blackWhite">
          <a:xfrm>
            <a:off x="3232150" y="5715000"/>
            <a:ext cx="411163" cy="41116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3</a:t>
            </a:r>
          </a:p>
        </p:txBody>
      </p:sp>
      <p:sp>
        <p:nvSpPr>
          <p:cNvPr id="275484" name="Oval 28"/>
          <p:cNvSpPr>
            <a:spLocks noChangeArrowheads="1"/>
          </p:cNvSpPr>
          <p:nvPr/>
        </p:nvSpPr>
        <p:spPr bwMode="blackWhite">
          <a:xfrm>
            <a:off x="4476750" y="5732463"/>
            <a:ext cx="411163" cy="411162"/>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a:solidFill>
                  <a:schemeClr val="bg2"/>
                </a:solidFill>
              </a:rPr>
              <a:t>7</a:t>
            </a:r>
          </a:p>
        </p:txBody>
      </p:sp>
      <p:sp>
        <p:nvSpPr>
          <p:cNvPr id="275492" name="Text Box 36"/>
          <p:cNvSpPr txBox="1">
            <a:spLocks noChangeArrowheads="1"/>
          </p:cNvSpPr>
          <p:nvPr/>
        </p:nvSpPr>
        <p:spPr bwMode="auto">
          <a:xfrm>
            <a:off x="914400" y="3946525"/>
            <a:ext cx="1358900" cy="630238"/>
          </a:xfrm>
          <a:prstGeom prst="rect">
            <a:avLst/>
          </a:prstGeom>
          <a:noFill/>
          <a:ln w="9525">
            <a:noFill/>
            <a:miter lim="800000"/>
            <a:headEnd/>
            <a:tailEnd/>
          </a:ln>
          <a:effectLst/>
        </p:spPr>
        <p:txBody>
          <a:bodyPr wrap="none" lIns="12700" tIns="12700" rIns="12700" bIns="12700">
            <a:spAutoFit/>
          </a:bodyPr>
          <a:lstStyle/>
          <a:p>
            <a:pPr defTabSz="228600"/>
            <a:r>
              <a:rPr lang="en-US"/>
              <a:t>Alert Styles:</a:t>
            </a:r>
          </a:p>
          <a:p>
            <a:pPr defTabSz="228600"/>
            <a:endParaRPr lang="en-US"/>
          </a:p>
        </p:txBody>
      </p:sp>
      <p:sp>
        <p:nvSpPr>
          <p:cNvPr id="275493" name="Text Box 37"/>
          <p:cNvSpPr txBox="1">
            <a:spLocks noChangeArrowheads="1"/>
          </p:cNvSpPr>
          <p:nvPr/>
        </p:nvSpPr>
        <p:spPr bwMode="auto">
          <a:xfrm>
            <a:off x="914400" y="4403725"/>
            <a:ext cx="876300" cy="1620838"/>
          </a:xfrm>
          <a:prstGeom prst="rect">
            <a:avLst/>
          </a:prstGeom>
          <a:noFill/>
          <a:ln w="9525">
            <a:noFill/>
            <a:miter lim="800000"/>
            <a:headEnd/>
            <a:tailEnd/>
          </a:ln>
          <a:effectLst/>
        </p:spPr>
        <p:txBody>
          <a:bodyPr wrap="none" lIns="12700" tIns="12700" rIns="12700" bIns="12700">
            <a:spAutoFit/>
          </a:bodyPr>
          <a:lstStyle/>
          <a:p>
            <a:pPr algn="r" defTabSz="228600"/>
            <a:r>
              <a:rPr lang="en-US"/>
              <a:t>Caution</a:t>
            </a:r>
          </a:p>
          <a:p>
            <a:pPr algn="r" defTabSz="228600"/>
            <a:endParaRPr lang="en-US"/>
          </a:p>
          <a:p>
            <a:pPr algn="r" defTabSz="228600"/>
            <a:r>
              <a:rPr lang="en-US"/>
              <a:t>Stop</a:t>
            </a:r>
          </a:p>
          <a:p>
            <a:pPr algn="r" defTabSz="228600"/>
            <a:endParaRPr lang="en-US"/>
          </a:p>
          <a:p>
            <a:pPr algn="r" defTabSz="228600"/>
            <a:r>
              <a:rPr lang="en-US"/>
              <a:t>Note</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28724" name="Rectangle 20"/>
          <p:cNvSpPr>
            <a:spLocks noGrp="1" noChangeArrowheads="1"/>
          </p:cNvSpPr>
          <p:nvPr>
            <p:ph type="title"/>
          </p:nvPr>
        </p:nvSpPr>
        <p:spPr/>
        <p:txBody>
          <a:bodyPr/>
          <a:lstStyle/>
          <a:p>
            <a:endParaRPr lang="ar-SA"/>
          </a:p>
        </p:txBody>
      </p:sp>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800" b="1" i="0" u="none" strike="noStrike" cap="none" normalizeH="0" baseline="0" smtClean="0">
            <a:ln>
              <a:noFill/>
            </a:ln>
            <a:solidFill>
              <a:schemeClr val="tx1"/>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2233</TotalTime>
  <Words>2176</Words>
  <Application>Microsoft Office PowerPoint</Application>
  <PresentationFormat>On-screen Show (4:3)</PresentationFormat>
  <Paragraphs>209</Paragraphs>
  <Slides>18</Slides>
  <Notes>18</Notes>
  <HiddenSlides>5</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OU5_1.1</vt:lpstr>
      <vt:lpstr>Microsoft Office Word 97 - 2003 Document</vt:lpstr>
      <vt:lpstr>Document</vt:lpstr>
      <vt:lpstr>Run Time Messages and Alerts + Query Triggers</vt:lpstr>
      <vt:lpstr>Run-Time Messages and Alerts Overview</vt:lpstr>
      <vt:lpstr>Slide 3</vt:lpstr>
      <vt:lpstr>Detecting Run-Time Errors</vt:lpstr>
      <vt:lpstr>Slide 5</vt:lpstr>
      <vt:lpstr>Errors and Built-Ins</vt:lpstr>
      <vt:lpstr>Slide 7</vt:lpstr>
      <vt:lpstr>Setting Alert Properties</vt:lpstr>
      <vt:lpstr>Slide 9</vt:lpstr>
      <vt:lpstr>Planning Alerts</vt:lpstr>
      <vt:lpstr>SHOW_ALERT Function</vt:lpstr>
      <vt:lpstr>SELECT Statements Issued During Query Processing</vt:lpstr>
      <vt:lpstr>Slide 13</vt:lpstr>
      <vt:lpstr>WHERE Clause</vt:lpstr>
      <vt:lpstr>ONETIME_WHERE Property</vt:lpstr>
      <vt:lpstr>Writing Query Triggers: Pre-Query Trigger</vt:lpstr>
      <vt:lpstr>Writing Query Triggers: Post-Query Trigger</vt:lpstr>
      <vt:lpstr>Writing Query Triggers: Using SELECT Statements in Triggers</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408</cp:revision>
  <dcterms:created xsi:type="dcterms:W3CDTF">2001-07-03T17:11:09Z</dcterms:created>
  <dcterms:modified xsi:type="dcterms:W3CDTF">2014-11-22T18:47:14Z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