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0"/>
  </p:notesMasterIdLst>
  <p:handoutMasterIdLst>
    <p:handoutMasterId r:id="rId31"/>
  </p:handoutMasterIdLst>
  <p:sldIdLst>
    <p:sldId id="256" r:id="rId2"/>
    <p:sldId id="257" r:id="rId3"/>
    <p:sldId id="258" r:id="rId4"/>
    <p:sldId id="276" r:id="rId5"/>
    <p:sldId id="259" r:id="rId6"/>
    <p:sldId id="277" r:id="rId7"/>
    <p:sldId id="260" r:id="rId8"/>
    <p:sldId id="286" r:id="rId9"/>
    <p:sldId id="261" r:id="rId10"/>
    <p:sldId id="262" r:id="rId11"/>
    <p:sldId id="263" r:id="rId12"/>
    <p:sldId id="264" r:id="rId13"/>
    <p:sldId id="265" r:id="rId14"/>
    <p:sldId id="279" r:id="rId15"/>
    <p:sldId id="266" r:id="rId16"/>
    <p:sldId id="280" r:id="rId17"/>
    <p:sldId id="267" r:id="rId18"/>
    <p:sldId id="281" r:id="rId19"/>
    <p:sldId id="268" r:id="rId20"/>
    <p:sldId id="269" r:id="rId21"/>
    <p:sldId id="282" r:id="rId22"/>
    <p:sldId id="270" r:id="rId23"/>
    <p:sldId id="271" r:id="rId24"/>
    <p:sldId id="272" r:id="rId25"/>
    <p:sldId id="274" r:id="rId26"/>
    <p:sldId id="288" r:id="rId27"/>
    <p:sldId id="275" r:id="rId28"/>
    <p:sldId id="285" r:id="rId29"/>
  </p:sldIdLst>
  <p:sldSz cx="9144000" cy="6858000" type="screen4x3"/>
  <p:notesSz cx="7099300" cy="10234613"/>
  <p:defaultTextStyle>
    <a:defPPr>
      <a:defRPr lang="en-US"/>
    </a:defPPr>
    <a:lvl1pPr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r" defTabSz="914400" rtl="1" eaLnBrk="1" latinLnBrk="0" hangingPunct="1">
      <a:defRPr b="1" kern="1200">
        <a:solidFill>
          <a:schemeClr val="tx1"/>
        </a:solidFill>
        <a:latin typeface="Arial" pitchFamily="34" charset="0"/>
        <a:ea typeface="+mn-ea"/>
        <a:cs typeface="+mn-cs"/>
      </a:defRPr>
    </a:lvl6pPr>
    <a:lvl7pPr marL="2743200" algn="r" defTabSz="914400" rtl="1" eaLnBrk="1" latinLnBrk="0" hangingPunct="1">
      <a:defRPr b="1" kern="1200">
        <a:solidFill>
          <a:schemeClr val="tx1"/>
        </a:solidFill>
        <a:latin typeface="Arial" pitchFamily="34" charset="0"/>
        <a:ea typeface="+mn-ea"/>
        <a:cs typeface="+mn-cs"/>
      </a:defRPr>
    </a:lvl7pPr>
    <a:lvl8pPr marL="3200400" algn="r" defTabSz="914400" rtl="1" eaLnBrk="1" latinLnBrk="0" hangingPunct="1">
      <a:defRPr b="1" kern="1200">
        <a:solidFill>
          <a:schemeClr val="tx1"/>
        </a:solidFill>
        <a:latin typeface="Arial" pitchFamily="34" charset="0"/>
        <a:ea typeface="+mn-ea"/>
        <a:cs typeface="+mn-cs"/>
      </a:defRPr>
    </a:lvl8pPr>
    <a:lvl9pPr marL="3657600" algn="r" defTabSz="914400" rtl="1"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CCCCFF"/>
    <a:srgbClr val="99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vertBarState="minimized">
    <p:restoredLeft sz="15620"/>
    <p:restoredTop sz="94761" autoAdjust="0"/>
  </p:normalViewPr>
  <p:slideViewPr>
    <p:cSldViewPr>
      <p:cViewPr>
        <p:scale>
          <a:sx n="100" d="100"/>
          <a:sy n="100" d="100"/>
        </p:scale>
        <p:origin x="-72" y="468"/>
      </p:cViewPr>
      <p:guideLst>
        <p:guide orient="horz" pos="2160"/>
        <p:guide orient="horz" pos="1200"/>
        <p:guide orient="horz" pos="4224"/>
        <p:guide orient="horz" pos="576"/>
        <p:guide pos="2880"/>
        <p:guide pos="1920"/>
        <p:guide pos="624"/>
        <p:guide pos="513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040" y="66"/>
      </p:cViewPr>
      <p:guideLst>
        <p:guide orient="horz" pos="323"/>
        <p:guide orient="horz" pos="3660"/>
        <p:guide pos="450"/>
        <p:guide pos="55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2.xml"/><Relationship Id="rId13" Type="http://schemas.openxmlformats.org/officeDocument/2006/relationships/slide" Target="slides/slide17.xml"/><Relationship Id="rId18" Type="http://schemas.openxmlformats.org/officeDocument/2006/relationships/slide" Target="slides/slide23.xml"/><Relationship Id="rId3" Type="http://schemas.openxmlformats.org/officeDocument/2006/relationships/slide" Target="slides/slide7.xml"/><Relationship Id="rId21" Type="http://schemas.openxmlformats.org/officeDocument/2006/relationships/slide" Target="slides/slide26.xml"/><Relationship Id="rId7" Type="http://schemas.openxmlformats.org/officeDocument/2006/relationships/slide" Target="slides/slide11.xml"/><Relationship Id="rId12" Type="http://schemas.openxmlformats.org/officeDocument/2006/relationships/slide" Target="slides/slide16.xml"/><Relationship Id="rId17" Type="http://schemas.openxmlformats.org/officeDocument/2006/relationships/slide" Target="slides/slide22.xml"/><Relationship Id="rId2" Type="http://schemas.openxmlformats.org/officeDocument/2006/relationships/slide" Target="slides/slide2.xml"/><Relationship Id="rId16" Type="http://schemas.openxmlformats.org/officeDocument/2006/relationships/slide" Target="slides/slide21.xml"/><Relationship Id="rId20" Type="http://schemas.openxmlformats.org/officeDocument/2006/relationships/slide" Target="slides/slide25.xml"/><Relationship Id="rId1" Type="http://schemas.openxmlformats.org/officeDocument/2006/relationships/slide" Target="slides/slide1.xml"/><Relationship Id="rId6" Type="http://schemas.openxmlformats.org/officeDocument/2006/relationships/slide" Target="slides/slide10.xml"/><Relationship Id="rId11" Type="http://schemas.openxmlformats.org/officeDocument/2006/relationships/slide" Target="slides/slide15.xml"/><Relationship Id="rId5" Type="http://schemas.openxmlformats.org/officeDocument/2006/relationships/slide" Target="slides/slide9.xml"/><Relationship Id="rId15" Type="http://schemas.openxmlformats.org/officeDocument/2006/relationships/slide" Target="slides/slide20.xml"/><Relationship Id="rId23" Type="http://schemas.openxmlformats.org/officeDocument/2006/relationships/slide" Target="slides/slide28.xml"/><Relationship Id="rId10" Type="http://schemas.openxmlformats.org/officeDocument/2006/relationships/slide" Target="slides/slide14.xml"/><Relationship Id="rId19" Type="http://schemas.openxmlformats.org/officeDocument/2006/relationships/slide" Target="slides/slide24.xml"/><Relationship Id="rId4" Type="http://schemas.openxmlformats.org/officeDocument/2006/relationships/slide" Target="slides/slide8.xml"/><Relationship Id="rId9" Type="http://schemas.openxmlformats.org/officeDocument/2006/relationships/slide" Target="slides/slide13.xml"/><Relationship Id="rId14" Type="http://schemas.openxmlformats.org/officeDocument/2006/relationships/slide" Target="slides/slide18.xml"/><Relationship Id="rId22" Type="http://schemas.openxmlformats.org/officeDocument/2006/relationships/slide" Target="slides/slide2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defTabSz="990600">
              <a:spcBef>
                <a:spcPct val="0"/>
              </a:spcBef>
              <a:buClr>
                <a:srgbClr val="000000"/>
              </a:buClr>
              <a:defRPr sz="1300"/>
            </a:lvl1pPr>
          </a:lstStyle>
          <a:p>
            <a:endParaRPr lang="en-US"/>
          </a:p>
        </p:txBody>
      </p:sp>
      <p:sp>
        <p:nvSpPr>
          <p:cNvPr id="115715"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algn="r" defTabSz="990600">
              <a:spcBef>
                <a:spcPct val="0"/>
              </a:spcBef>
              <a:buClr>
                <a:srgbClr val="000000"/>
              </a:buClr>
              <a:defRPr sz="1300"/>
            </a:lvl1pPr>
          </a:lstStyle>
          <a:p>
            <a:endParaRPr lang="en-US"/>
          </a:p>
        </p:txBody>
      </p:sp>
      <p:sp>
        <p:nvSpPr>
          <p:cNvPr id="115716"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defTabSz="990600">
              <a:spcBef>
                <a:spcPct val="0"/>
              </a:spcBef>
              <a:buClr>
                <a:srgbClr val="000000"/>
              </a:buClr>
              <a:defRPr sz="1300"/>
            </a:lvl1pPr>
          </a:lstStyle>
          <a:p>
            <a:endParaRPr lang="en-US"/>
          </a:p>
        </p:txBody>
      </p:sp>
      <p:sp>
        <p:nvSpPr>
          <p:cNvPr id="115717"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algn="r" defTabSz="990600">
              <a:spcBef>
                <a:spcPct val="0"/>
              </a:spcBef>
              <a:buClr>
                <a:srgbClr val="000000"/>
              </a:buClr>
              <a:defRPr sz="1300"/>
            </a:lvl1pPr>
          </a:lstStyle>
          <a:p>
            <a:fld id="{7B7158BA-3457-477F-A6DD-269E061EAF7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ChangeArrowheads="1" noTextEdit="1"/>
          </p:cNvSpPr>
          <p:nvPr>
            <p:ph type="sldImg" idx="2"/>
          </p:nvPr>
        </p:nvSpPr>
        <p:spPr bwMode="auto">
          <a:xfrm>
            <a:off x="222250" y="511175"/>
            <a:ext cx="6654800" cy="499110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92138" y="5756275"/>
            <a:ext cx="5915025" cy="3822700"/>
          </a:xfrm>
          <a:prstGeom prst="rect">
            <a:avLst/>
          </a:prstGeom>
          <a:noFill/>
          <a:ln w="9525">
            <a:noFill/>
            <a:miter lim="800000"/>
            <a:headEnd/>
            <a:tailEnd/>
          </a:ln>
          <a:effectLst/>
        </p:spPr>
        <p:txBody>
          <a:bodyPr vert="horz" wrap="square" lIns="13756" tIns="13756" rIns="13756" bIns="137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57225" y="9807575"/>
            <a:ext cx="5929313" cy="198438"/>
          </a:xfrm>
          <a:prstGeom prst="rect">
            <a:avLst/>
          </a:prstGeom>
          <a:solidFill>
            <a:srgbClr val="FFFFFF"/>
          </a:solidFill>
          <a:ln w="9525">
            <a:solidFill>
              <a:srgbClr val="FFFFFF"/>
            </a:solidFill>
            <a:miter lim="800000"/>
            <a:headEnd/>
            <a:tailEnd/>
          </a:ln>
          <a:effectLst/>
        </p:spPr>
        <p:txBody>
          <a:bodyPr wrap="none" lIns="99043" tIns="49522" rIns="99043" bIns="49522" anchor="ctr"/>
          <a:lstStyle/>
          <a:p>
            <a:pPr algn="ctr" defTabSz="990600">
              <a:spcBef>
                <a:spcPct val="0"/>
              </a:spcBef>
              <a:buClrTx/>
              <a:buFontTx/>
              <a:buNone/>
            </a:pPr>
            <a:r>
              <a:rPr lang="en-US" sz="1200"/>
              <a:t>Oracle Forms Developer 10</a:t>
            </a:r>
            <a:r>
              <a:rPr lang="en-US" sz="1200" i="1"/>
              <a:t>g</a:t>
            </a:r>
            <a:r>
              <a:rPr lang="en-US" sz="1200"/>
              <a:t>: Build Internet Applications   18-</a:t>
            </a:r>
            <a:fld id="{15E0C873-C608-4E45-80CB-9E2FFB71F469}" type="slidenum">
              <a:rPr lang="en-US" sz="1200"/>
              <a:pPr algn="ctr" defTabSz="990600">
                <a:spcBef>
                  <a:spcPct val="0"/>
                </a:spcBef>
                <a:buClrTx/>
                <a:buFontTx/>
                <a:buNone/>
              </a:pPr>
              <a:t>‹#›</a:t>
            </a:fld>
            <a:endParaRPr lang="en-US" sz="12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4" name="Rectangle 8"/>
          <p:cNvSpPr>
            <a:spLocks noChangeArrowheads="1" noTextEdit="1"/>
          </p:cNvSpPr>
          <p:nvPr>
            <p:ph type="sldImg"/>
          </p:nvPr>
        </p:nvSpPr>
        <p:spPr>
          <a:ln/>
        </p:spPr>
      </p:sp>
      <p:sp>
        <p:nvSpPr>
          <p:cNvPr id="265225" name="Rectangle 9"/>
          <p:cNvSpPr>
            <a:spLocks noGrp="1" noChangeArrowheads="1"/>
          </p:cNvSpPr>
          <p:nvPr>
            <p:ph type="body" idx="1"/>
          </p:nvPr>
        </p:nvSpPr>
        <p:spPr/>
        <p:txBody>
          <a:bodyPr/>
          <a:lstStyle/>
          <a:p>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0" name="Rectangle 6"/>
          <p:cNvSpPr>
            <a:spLocks noChangeArrowheads="1" noTextEdit="1"/>
          </p:cNvSpPr>
          <p:nvPr>
            <p:ph type="sldImg"/>
          </p:nvPr>
        </p:nvSpPr>
        <p:spPr>
          <a:ln/>
        </p:spPr>
      </p:sp>
      <p:sp>
        <p:nvSpPr>
          <p:cNvPr id="277511" name="Rectangle 7"/>
          <p:cNvSpPr>
            <a:spLocks noGrp="1" noChangeArrowheads="1"/>
          </p:cNvSpPr>
          <p:nvPr>
            <p:ph type="body" idx="1"/>
          </p:nvPr>
        </p:nvSpPr>
        <p:spPr/>
        <p:txBody>
          <a:bodyPr/>
          <a:lstStyle/>
          <a:p>
            <a:r>
              <a:rPr lang="en-US"/>
              <a:t>Writing Query Triggers: Pre-Query Trigger</a:t>
            </a:r>
          </a:p>
          <a:p>
            <a:pPr lvl="1"/>
            <a:r>
              <a:rPr lang="en-US"/>
              <a:t>You must define this trigger at block level or above. It fires for either a global or restricted query, just before Forms executes the query. You can use Pre-Query to:</a:t>
            </a:r>
          </a:p>
          <a:p>
            <a:pPr lvl="2"/>
            <a:r>
              <a:rPr lang="en-US"/>
              <a:t>Test the operator’s query conditions, and to fail the query process if the conditions are not satisfactory for the application</a:t>
            </a:r>
          </a:p>
          <a:p>
            <a:pPr lvl="2"/>
            <a:r>
              <a:rPr lang="en-US"/>
              <a:t>Add criteria for the query by assigning values to base table items</a:t>
            </a:r>
          </a:p>
          <a:p>
            <a:pPr lvl="1"/>
            <a:r>
              <a:rPr lang="en-US" b="1"/>
              <a:t>Example</a:t>
            </a:r>
          </a:p>
          <a:p>
            <a:pPr lvl="1"/>
            <a:r>
              <a:rPr lang="en-US"/>
              <a:t>The Pre-Query trigger on the ORDERS block shown above permits queries only if there is a restriction on either the Order ID or Customer ID. This prevents very large queries.</a:t>
            </a:r>
          </a:p>
          <a:p>
            <a:pPr lvl="1"/>
            <a:r>
              <a:rPr lang="en-US" b="1"/>
              <a:t>Note:</a:t>
            </a:r>
            <a:r>
              <a:rPr lang="en-US"/>
              <a:t> Pre-Query is useful for assigning values passed from other Oracle Forms Developer modules, so that the query is related to data elsewhere in the session. You will learn how to do this in a later lesson.</a:t>
            </a:r>
            <a:endParaRPr lang="en-US">
              <a:solidFill>
                <a:srgbClr val="0000FF"/>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8" name="Rectangle 6"/>
          <p:cNvSpPr>
            <a:spLocks noChangeArrowheads="1" noTextEdit="1"/>
          </p:cNvSpPr>
          <p:nvPr>
            <p:ph type="sldImg"/>
          </p:nvPr>
        </p:nvSpPr>
        <p:spPr>
          <a:ln/>
        </p:spPr>
      </p:sp>
      <p:sp>
        <p:nvSpPr>
          <p:cNvPr id="279559" name="Rectangle 7"/>
          <p:cNvSpPr>
            <a:spLocks noGrp="1" noChangeArrowheads="1"/>
          </p:cNvSpPr>
          <p:nvPr>
            <p:ph type="body" idx="1"/>
          </p:nvPr>
        </p:nvSpPr>
        <p:spPr/>
        <p:txBody>
          <a:bodyPr/>
          <a:lstStyle/>
          <a:p>
            <a:r>
              <a:rPr lang="en-US"/>
              <a:t>Writing Query Triggers: Post-Query Trigger</a:t>
            </a:r>
          </a:p>
          <a:p>
            <a:pPr lvl="1"/>
            <a:r>
              <a:rPr lang="en-US"/>
              <a:t>This trigger is defined at block level or above. Post-Query fires for each record that is fetched into the block as a result of a query. Note that the trigger fires only on the initial fetch of a record, not when a record is subsequently scrolled back into view a second or third time.</a:t>
            </a:r>
          </a:p>
          <a:p>
            <a:pPr lvl="1"/>
            <a:r>
              <a:rPr lang="en-US"/>
              <a:t>Use Post-Query as follows:</a:t>
            </a:r>
          </a:p>
          <a:p>
            <a:pPr lvl="2"/>
            <a:r>
              <a:rPr lang="en-US"/>
              <a:t>To populate nondatabase items as records are returned from a query</a:t>
            </a:r>
          </a:p>
          <a:p>
            <a:pPr lvl="2"/>
            <a:r>
              <a:rPr lang="en-US"/>
              <a:t>To calculate statistics</a:t>
            </a:r>
          </a:p>
          <a:p>
            <a:pPr lvl="1"/>
            <a:r>
              <a:rPr lang="en-US" b="1"/>
              <a:t>Example</a:t>
            </a:r>
          </a:p>
          <a:p>
            <a:pPr lvl="1"/>
            <a:r>
              <a:rPr lang="en-US"/>
              <a:t>The Post-Query trigger on the </a:t>
            </a:r>
            <a:r>
              <a:rPr lang="en-US">
                <a:latin typeface="Courier New" pitchFamily="49" charset="0"/>
              </a:rPr>
              <a:t>ORDERS</a:t>
            </a:r>
            <a:r>
              <a:rPr lang="en-US"/>
              <a:t> block, shown above, selects the total count of line items for the current Order, and displays this number as a summary value in the nonbase table item </a:t>
            </a:r>
            <a:r>
              <a:rPr lang="en-US">
                <a:latin typeface="Courier New" pitchFamily="49" charset="0"/>
              </a:rPr>
              <a:t>:Lineitem_count</a:t>
            </a:r>
            <a:r>
              <a:rPr lang="en-US"/>
              <a:t>.</a:t>
            </a:r>
            <a:endParaRPr lang="en-US">
              <a:latin typeface="Courier New" pitchFamily="49"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8" name="Rectangle 8"/>
          <p:cNvSpPr>
            <a:spLocks noChangeArrowheads="1" noTextEdit="1"/>
          </p:cNvSpPr>
          <p:nvPr>
            <p:ph type="sldImg"/>
          </p:nvPr>
        </p:nvSpPr>
        <p:spPr>
          <a:ln/>
        </p:spPr>
      </p:sp>
      <p:sp>
        <p:nvSpPr>
          <p:cNvPr id="281609" name="Rectangle 9"/>
          <p:cNvSpPr>
            <a:spLocks noGrp="1" noChangeArrowheads="1"/>
          </p:cNvSpPr>
          <p:nvPr>
            <p:ph type="body" idx="1"/>
          </p:nvPr>
        </p:nvSpPr>
        <p:spPr/>
        <p:txBody>
          <a:bodyPr/>
          <a:lstStyle/>
          <a:p>
            <a:r>
              <a:rPr lang="en-US"/>
              <a:t>Writing Query Triggers: Using </a:t>
            </a:r>
            <a:r>
              <a:rPr lang="en-US">
                <a:latin typeface="Courier New" pitchFamily="49" charset="0"/>
              </a:rPr>
              <a:t>SELECT</a:t>
            </a:r>
            <a:r>
              <a:rPr lang="en-US"/>
              <a:t> Statements in Triggers</a:t>
            </a:r>
          </a:p>
          <a:p>
            <a:pPr lvl="1"/>
            <a:r>
              <a:rPr lang="en-US"/>
              <a:t>The previous trigger example populates the Lineitem_Count item through the </a:t>
            </a:r>
            <a:r>
              <a:rPr lang="en-US">
                <a:latin typeface="Courier New" pitchFamily="49" charset="0"/>
              </a:rPr>
              <a:t>INTO</a:t>
            </a:r>
            <a:r>
              <a:rPr lang="en-US"/>
              <a:t> clause. Again, colons are required in front of Forms Builder variables to distinguish them from PL/SQL variables and database columns.</a:t>
            </a:r>
          </a:p>
          <a:p>
            <a:pPr lvl="1"/>
            <a:r>
              <a:rPr lang="en-US"/>
              <a:t>Here is a reminder of some other rules regarding </a:t>
            </a:r>
            <a:r>
              <a:rPr lang="en-US">
                <a:latin typeface="Courier New" pitchFamily="49" charset="0"/>
              </a:rPr>
              <a:t>SELECT</a:t>
            </a:r>
            <a:r>
              <a:rPr lang="en-US"/>
              <a:t> statements in PL/SQL:</a:t>
            </a:r>
          </a:p>
          <a:p>
            <a:pPr lvl="2"/>
            <a:r>
              <a:rPr lang="en-US"/>
              <a:t>A single row must be returned from the query, or else an exception is raised that terminates the normal executable part of the block. You usually want to match a form value with a unique column value in your restriction.</a:t>
            </a:r>
          </a:p>
          <a:p>
            <a:pPr lvl="2"/>
            <a:r>
              <a:rPr lang="en-US"/>
              <a:t>Code exception handlers in your PL/SQL block to deal with possible exceptions raised by </a:t>
            </a:r>
            <a:r>
              <a:rPr lang="en-US">
                <a:latin typeface="Courier New" pitchFamily="49" charset="0"/>
              </a:rPr>
              <a:t>SELECT</a:t>
            </a:r>
            <a:r>
              <a:rPr lang="en-US"/>
              <a:t> statements.</a:t>
            </a:r>
          </a:p>
          <a:p>
            <a:pPr lvl="2"/>
            <a:r>
              <a:rPr lang="en-US"/>
              <a:t>The </a:t>
            </a:r>
            <a:r>
              <a:rPr lang="en-US">
                <a:latin typeface="Courier New" pitchFamily="49" charset="0"/>
              </a:rPr>
              <a:t>INTO</a:t>
            </a:r>
            <a:r>
              <a:rPr lang="en-US"/>
              <a:t> clause is mandatory, and must define a receiving variable for each selected column or expression. You can use PL/SQL variables, form items or global variables in the </a:t>
            </a:r>
            <a:r>
              <a:rPr lang="en-US">
                <a:latin typeface="Courier New" pitchFamily="49" charset="0"/>
              </a:rPr>
              <a:t>INTO</a:t>
            </a:r>
            <a:r>
              <a:rPr lang="en-US"/>
              <a:t> clause.</a:t>
            </a:r>
          </a:p>
          <a:p>
            <a:pPr lvl="2"/>
            <a:r>
              <a:rPr lang="en-US">
                <a:latin typeface="Courier New" pitchFamily="49" charset="0"/>
              </a:rPr>
              <a:t>ORDER</a:t>
            </a:r>
            <a:r>
              <a:rPr lang="en-US"/>
              <a:t> </a:t>
            </a:r>
            <a:r>
              <a:rPr lang="en-US">
                <a:latin typeface="Courier New" pitchFamily="49" charset="0"/>
              </a:rPr>
              <a:t>BY</a:t>
            </a:r>
            <a:r>
              <a:rPr lang="en-US"/>
              <a:t> and other clauses that control multiple-row queries are not relevant (unless they are part of an Explicit Cursor definition).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4" name="Rectangle 6"/>
          <p:cNvSpPr>
            <a:spLocks noChangeArrowheads="1" noTextEdit="1"/>
          </p:cNvSpPr>
          <p:nvPr>
            <p:ph type="sldImg"/>
          </p:nvPr>
        </p:nvSpPr>
        <p:spPr>
          <a:ln/>
        </p:spPr>
      </p:sp>
      <p:sp>
        <p:nvSpPr>
          <p:cNvPr id="283655" name="Rectangle 7"/>
          <p:cNvSpPr>
            <a:spLocks noGrp="1" noChangeArrowheads="1"/>
          </p:cNvSpPr>
          <p:nvPr>
            <p:ph type="body" idx="1"/>
          </p:nvPr>
        </p:nvSpPr>
        <p:spPr/>
        <p:txBody>
          <a:bodyPr/>
          <a:lstStyle/>
          <a:p>
            <a:r>
              <a:rPr lang="en-US"/>
              <a:t>Query Array Processing</a:t>
            </a:r>
          </a:p>
          <a:p>
            <a:pPr lvl="1"/>
            <a:r>
              <a:rPr lang="en-US"/>
              <a:t>The default behavior of Forms is to process records one at a time. With array processing, a structure (array) containing multiple records is sent to or returned from the server for processing.</a:t>
            </a:r>
          </a:p>
          <a:p>
            <a:pPr lvl="1"/>
            <a:r>
              <a:rPr lang="en-US"/>
              <a:t>Forms supports both array fetch processing and array DML processing. For both querying and DML operations, you can determine the array size to optimize performance for your needs. This lesson focuses on array query processing.</a:t>
            </a:r>
          </a:p>
          <a:p>
            <a:pPr lvl="1"/>
            <a:r>
              <a:rPr lang="en-US" b="1"/>
              <a:t>Enabling Array processing for queries</a:t>
            </a:r>
          </a:p>
          <a:p>
            <a:pPr lvl="2">
              <a:buFontTx/>
              <a:buNone/>
            </a:pPr>
            <a:r>
              <a:rPr lang="en-US"/>
              <a:t>1.	Setting preferences:</a:t>
            </a:r>
          </a:p>
          <a:p>
            <a:pPr lvl="3"/>
            <a:r>
              <a:rPr lang="en-US"/>
              <a:t>Select Edit </a:t>
            </a:r>
            <a:r>
              <a:rPr lang="en-US">
                <a:sym typeface="Wingdings" pitchFamily="2" charset="2"/>
              </a:rPr>
              <a:t>&gt; </a:t>
            </a:r>
            <a:r>
              <a:rPr lang="en-US"/>
              <a:t>Preferences.</a:t>
            </a:r>
          </a:p>
          <a:p>
            <a:pPr lvl="3"/>
            <a:r>
              <a:rPr lang="en-US"/>
              <a:t>Click the Runtime tab.</a:t>
            </a:r>
          </a:p>
          <a:p>
            <a:pPr lvl="3"/>
            <a:r>
              <a:rPr lang="en-US"/>
              <a:t>Select the Array Processing check box.</a:t>
            </a:r>
          </a:p>
          <a:p>
            <a:pPr lvl="2">
              <a:buFontTx/>
              <a:buNone/>
            </a:pPr>
            <a:r>
              <a:rPr lang="en-US"/>
              <a:t>2.	Setting properties:</a:t>
            </a:r>
          </a:p>
          <a:p>
            <a:pPr lvl="3"/>
            <a:r>
              <a:rPr lang="en-US"/>
              <a:t>In the Object Navigator, select the Data Blocks node.</a:t>
            </a:r>
          </a:p>
          <a:p>
            <a:pPr lvl="3"/>
            <a:r>
              <a:rPr lang="en-US"/>
              <a:t>Double-click the Data Blocks icon to display the Property Palette.</a:t>
            </a:r>
          </a:p>
          <a:p>
            <a:pPr lvl="3"/>
            <a:r>
              <a:rPr lang="en-US"/>
              <a:t>Under the Records category, set the Query Array Size property to a number that represents the number of records in the array for array processing.</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3" name="Rectangle 5"/>
          <p:cNvSpPr>
            <a:spLocks noGrp="1" noChangeArrowheads="1"/>
          </p:cNvSpPr>
          <p:nvPr>
            <p:ph type="body" idx="1"/>
          </p:nvPr>
        </p:nvSpPr>
        <p:spPr>
          <a:xfrm>
            <a:off x="592138" y="512763"/>
            <a:ext cx="5915025" cy="9066212"/>
          </a:xfrm>
        </p:spPr>
        <p:txBody>
          <a:bodyPr/>
          <a:lstStyle/>
          <a:p>
            <a:r>
              <a:rPr lang="en-US"/>
              <a:t>Query Array Processing (continued)</a:t>
            </a:r>
          </a:p>
          <a:p>
            <a:pPr lvl="1"/>
            <a:r>
              <a:rPr lang="en-US" b="1"/>
              <a:t>Query Array Size Property: </a:t>
            </a:r>
            <a:r>
              <a:rPr lang="en-US"/>
              <a:t>This property specifies the maximum number of records that Forms should fetch from the database at one time. If set to zero, the query array size defaults to the number of records displayed in the block.</a:t>
            </a:r>
          </a:p>
          <a:p>
            <a:pPr lvl="1"/>
            <a:r>
              <a:rPr lang="en-US"/>
              <a:t>A size of 1 provides the fastest perceived response time, because Forms fetches and displays only one record at a time. By contrast, a size of 10 fetches up to ten records before displaying any of them, however, the larger size reduces overall processing time by making fewer calls to the database for records.</a:t>
            </a:r>
          </a:p>
          <a:p>
            <a:pPr lvl="1"/>
            <a:r>
              <a:rPr lang="en-US" b="1"/>
              <a:t>Query All Records Property: </a:t>
            </a:r>
            <a:r>
              <a:rPr lang="en-US"/>
              <a:t>Specifies whether all the records matching the query criteria should be fetched into the data block when a query is executed.</a:t>
            </a:r>
          </a:p>
          <a:p>
            <a:pPr lvl="2"/>
            <a:r>
              <a:rPr lang="en-US" b="1"/>
              <a:t>Yes:</a:t>
            </a:r>
            <a:r>
              <a:rPr lang="en-US"/>
              <a:t> Fetches all records from query.</a:t>
            </a:r>
          </a:p>
          <a:p>
            <a:pPr lvl="2"/>
            <a:r>
              <a:rPr lang="en-US" b="1"/>
              <a:t>No:</a:t>
            </a:r>
            <a:r>
              <a:rPr lang="en-US"/>
              <a:t> Fetches the number of records specified by the Query Array Size block property.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Rectangle 6"/>
          <p:cNvSpPr>
            <a:spLocks noChangeArrowheads="1" noTextEdit="1"/>
          </p:cNvSpPr>
          <p:nvPr>
            <p:ph type="sldImg"/>
          </p:nvPr>
        </p:nvSpPr>
        <p:spPr>
          <a:ln/>
        </p:spPr>
      </p:sp>
      <p:sp>
        <p:nvSpPr>
          <p:cNvPr id="285703" name="Rectangle 7"/>
          <p:cNvSpPr>
            <a:spLocks noGrp="1" noChangeArrowheads="1"/>
          </p:cNvSpPr>
          <p:nvPr>
            <p:ph type="body" idx="1"/>
          </p:nvPr>
        </p:nvSpPr>
        <p:spPr/>
        <p:txBody>
          <a:bodyPr/>
          <a:lstStyle/>
          <a:p>
            <a:r>
              <a:rPr lang="en-US"/>
              <a:t>Coding Triggers for Enter-Query Mode</a:t>
            </a:r>
          </a:p>
          <a:p>
            <a:pPr lvl="1"/>
            <a:r>
              <a:rPr lang="en-US"/>
              <a:t>Some triggers that fire when the form is in Normal mode (during data entry and saving) may also be fired in Enter-Query mode. You need to consider the trigger type and actions in these cases.</a:t>
            </a:r>
          </a:p>
          <a:p>
            <a:pPr lvl="1"/>
            <a:r>
              <a:rPr lang="en-US" b="1"/>
              <a:t>Fire in Enter-Query Mode property</a:t>
            </a:r>
          </a:p>
          <a:p>
            <a:pPr lvl="1"/>
            <a:r>
              <a:rPr lang="en-US"/>
              <a:t>This property determines whether Forms fires a trigger if the associated event occurs in Enter-Query mode. Not all triggers can do this; consult Forms Builder online Help, which lists each trigger and whether this property can be set.</a:t>
            </a:r>
          </a:p>
          <a:p>
            <a:pPr lvl="1"/>
            <a:r>
              <a:rPr lang="en-US"/>
              <a:t>By default, the Fire in Enter-Query Mode property is set to Yes for triggers that accept this. Set it to No in the Property Palette if you only want the trigger to fire in Normal mode.</a:t>
            </a:r>
            <a:endParaRPr lang="en-US">
              <a:latin typeface="Courier New" pitchFamily="49"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1" name="Rectangle 5"/>
          <p:cNvSpPr>
            <a:spLocks noGrp="1" noChangeArrowheads="1"/>
          </p:cNvSpPr>
          <p:nvPr>
            <p:ph type="body" idx="1"/>
          </p:nvPr>
        </p:nvSpPr>
        <p:spPr>
          <a:xfrm>
            <a:off x="592138" y="512763"/>
            <a:ext cx="5915025" cy="9066212"/>
          </a:xfrm>
        </p:spPr>
        <p:txBody>
          <a:bodyPr/>
          <a:lstStyle/>
          <a:p>
            <a:r>
              <a:rPr lang="en-US"/>
              <a:t>Coding Triggers for Enter-Query Mode (continued)</a:t>
            </a:r>
          </a:p>
          <a:p>
            <a:pPr lvl="1"/>
            <a:r>
              <a:rPr lang="en-US" b="1"/>
              <a:t>Example</a:t>
            </a:r>
          </a:p>
          <a:p>
            <a:pPr lvl="1"/>
            <a:r>
              <a:rPr lang="en-US"/>
              <a:t>If you provide a button for the operator to invoke an LOV, and the LOV is required to help with query criteria as well as data entry, then the When-Button-Pressed trigger should fire in both modes. This trigger has Fire in Enter-Query Mode set to Yes (default for this trigger type):</a:t>
            </a:r>
          </a:p>
          <a:p>
            <a:pPr lvl="4"/>
            <a:r>
              <a:rPr lang="en-US"/>
              <a:t>IF SHOW_LOV(’Customers’) THEN</a:t>
            </a:r>
            <a:br>
              <a:rPr lang="en-US"/>
            </a:br>
            <a:r>
              <a:rPr lang="en-US"/>
              <a:t>   MESSAGE(’Selection successful’);  </a:t>
            </a:r>
            <a:br>
              <a:rPr lang="en-US"/>
            </a:br>
            <a:r>
              <a:rPr lang="en-US"/>
              <a:t>END IF;</a:t>
            </a:r>
          </a:p>
          <a:p>
            <a:pPr lvl="1"/>
            <a:r>
              <a:rPr lang="en-US"/>
              <a:t>To create a trigger that fires in Enter-Query mode, perform the following steps:</a:t>
            </a:r>
          </a:p>
          <a:p>
            <a:pPr lvl="2"/>
            <a:r>
              <a:rPr lang="en-US"/>
              <a:t>In the Object Navigator, select a trigger.</a:t>
            </a:r>
          </a:p>
          <a:p>
            <a:pPr lvl="2"/>
            <a:r>
              <a:rPr lang="en-US"/>
              <a:t>In the Property Palette, set the Fire in Enter-Query Mode property to Yes.</a:t>
            </a:r>
          </a:p>
          <a:p>
            <a:endParaRPr lang="en-US">
              <a:solidFill>
                <a:srgbClr val="0000FF"/>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0" name="Rectangle 6"/>
          <p:cNvSpPr>
            <a:spLocks noChangeArrowheads="1" noTextEdit="1"/>
          </p:cNvSpPr>
          <p:nvPr>
            <p:ph type="sldImg"/>
          </p:nvPr>
        </p:nvSpPr>
        <p:spPr>
          <a:ln/>
        </p:spPr>
      </p:sp>
      <p:sp>
        <p:nvSpPr>
          <p:cNvPr id="287751" name="Rectangle 7"/>
          <p:cNvSpPr>
            <a:spLocks noGrp="1" noChangeArrowheads="1"/>
          </p:cNvSpPr>
          <p:nvPr>
            <p:ph type="body" idx="1"/>
          </p:nvPr>
        </p:nvSpPr>
        <p:spPr/>
        <p:txBody>
          <a:bodyPr/>
          <a:lstStyle/>
          <a:p>
            <a:r>
              <a:rPr lang="en-US"/>
              <a:t>Coding Triggers for Enter-Query Mode (continued)</a:t>
            </a:r>
          </a:p>
          <a:p>
            <a:pPr lvl="1"/>
            <a:r>
              <a:rPr lang="en-US" b="1"/>
              <a:t>Finding out the current mode</a:t>
            </a:r>
          </a:p>
          <a:p>
            <a:pPr lvl="1"/>
            <a:r>
              <a:rPr lang="en-US"/>
              <a:t>When a trigger </a:t>
            </a:r>
            <a:r>
              <a:rPr lang="en-US">
                <a:solidFill>
                  <a:schemeClr val="tx1"/>
                </a:solidFill>
              </a:rPr>
              <a:t>fires</a:t>
            </a:r>
            <a:r>
              <a:rPr lang="en-US"/>
              <a:t> in both Enter-Query mode and Normal modes, you may need to know the current mode at execution time for the following reasons:</a:t>
            </a:r>
          </a:p>
          <a:p>
            <a:pPr lvl="2"/>
            <a:r>
              <a:rPr lang="en-US"/>
              <a:t>Your trigger needs to perform different actions depending on the mode.</a:t>
            </a:r>
          </a:p>
          <a:p>
            <a:pPr lvl="2"/>
            <a:r>
              <a:rPr lang="en-US"/>
              <a:t>Some built-in subprograms cannot be used in Enter-Query mode.</a:t>
            </a:r>
          </a:p>
          <a:p>
            <a:pPr lvl="1"/>
            <a:r>
              <a:rPr lang="en-US"/>
              <a:t>The read-only system variable, MODE, stores the current mode of the form. Its value (always upper case) is one of the following:</a:t>
            </a:r>
            <a:endParaRPr lang="en-US" b="1"/>
          </a:p>
        </p:txBody>
      </p:sp>
      <p:graphicFrame>
        <p:nvGraphicFramePr>
          <p:cNvPr id="287753" name="Object 9"/>
          <p:cNvGraphicFramePr>
            <a:graphicFrameLocks/>
          </p:cNvGraphicFramePr>
          <p:nvPr/>
        </p:nvGraphicFramePr>
        <p:xfrm>
          <a:off x="403225" y="7646988"/>
          <a:ext cx="6494463" cy="1690687"/>
        </p:xfrm>
        <a:graphic>
          <a:graphicData uri="http://schemas.openxmlformats.org/presentationml/2006/ole">
            <p:oleObj spid="_x0000_s287753" name="Document" r:id="rId4" imgW="5786280" imgH="150624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9" name="Rectangle 5"/>
          <p:cNvSpPr>
            <a:spLocks noGrp="1" noChangeArrowheads="1"/>
          </p:cNvSpPr>
          <p:nvPr>
            <p:ph type="body" idx="1"/>
          </p:nvPr>
        </p:nvSpPr>
        <p:spPr>
          <a:xfrm>
            <a:off x="592138" y="512763"/>
            <a:ext cx="5915025" cy="9066212"/>
          </a:xfrm>
        </p:spPr>
        <p:txBody>
          <a:bodyPr/>
          <a:lstStyle/>
          <a:p>
            <a:r>
              <a:rPr lang="en-US"/>
              <a:t>Coding Triggers for Enter-Query Mode (continued)</a:t>
            </a:r>
            <a:endParaRPr lang="en-US">
              <a:latin typeface="Courier New" pitchFamily="49" charset="0"/>
            </a:endParaRPr>
          </a:p>
          <a:p>
            <a:pPr lvl="1"/>
            <a:r>
              <a:rPr lang="en-US" b="1"/>
              <a:t>Example</a:t>
            </a:r>
          </a:p>
          <a:p>
            <a:pPr lvl="1"/>
            <a:r>
              <a:rPr lang="en-US"/>
              <a:t>Consider the following When-Button-Pressed trigger for the Query button.</a:t>
            </a:r>
          </a:p>
          <a:p>
            <a:pPr lvl="1"/>
            <a:r>
              <a:rPr lang="en-US"/>
              <a:t>If the operator clicks the button in Normal mode, then the trigger places the form in Enter-Query mode (using the </a:t>
            </a:r>
            <a:r>
              <a:rPr lang="en-US">
                <a:latin typeface="Courier New" pitchFamily="49" charset="0"/>
              </a:rPr>
              <a:t>ENTER_QUERY</a:t>
            </a:r>
            <a:r>
              <a:rPr lang="en-US"/>
              <a:t> built-in). Otherwise, if already in Enter-Query mode, the button executes the query (using the </a:t>
            </a:r>
            <a:r>
              <a:rPr lang="en-US">
                <a:latin typeface="Courier New" pitchFamily="49" charset="0"/>
              </a:rPr>
              <a:t>EXECUTE_QUERY</a:t>
            </a:r>
            <a:r>
              <a:rPr lang="en-US"/>
              <a:t> built-in).</a:t>
            </a:r>
            <a:endParaRPr lang="en-US">
              <a:latin typeface="Courier New" pitchFamily="49" charset="0"/>
            </a:endParaRPr>
          </a:p>
          <a:p>
            <a:pPr lvl="4"/>
            <a:r>
              <a:rPr lang="en-US" sz="1200"/>
              <a:t>IF	:SYSTEM.MODE = ’NORMAL’ THEN</a:t>
            </a:r>
            <a:br>
              <a:rPr lang="en-US" sz="1200"/>
            </a:br>
            <a:r>
              <a:rPr lang="en-US" sz="1200"/>
              <a:t>  ENTER_QUERY;</a:t>
            </a:r>
            <a:br>
              <a:rPr lang="en-US" sz="1200"/>
            </a:br>
            <a:r>
              <a:rPr lang="en-US" sz="1200"/>
              <a:t>ELSE</a:t>
            </a:r>
            <a:br>
              <a:rPr lang="en-US" sz="1200"/>
            </a:br>
            <a:r>
              <a:rPr lang="en-US" sz="1200"/>
              <a:t>  EXECUTE_QUERY;</a:t>
            </a:r>
            <a:br>
              <a:rPr lang="en-US" sz="1200"/>
            </a:br>
            <a:r>
              <a:rPr lang="en-US" sz="1200"/>
              <a:t>END IF;</a:t>
            </a:r>
          </a:p>
          <a:p>
            <a:pPr lvl="1"/>
            <a:r>
              <a:rPr lang="en-US" b="1"/>
              <a:t>Using built-ins in Enter-Query Mode</a:t>
            </a:r>
          </a:p>
          <a:p>
            <a:pPr lvl="1"/>
            <a:r>
              <a:rPr lang="en-US"/>
              <a:t>Some built-in subprograms are illegal if a trigger is executed in Enter-Query mode. Again, consult the Forms Builder online Help which specifies whether an individual built-in can be used in this mode.</a:t>
            </a:r>
          </a:p>
          <a:p>
            <a:pPr lvl="1"/>
            <a:r>
              <a:rPr lang="en-US"/>
              <a:t>One general restriction is that in Enter-Query mode you can not navigate to another record in the current form. So any built-in that would potentially enable this is illegal. These include </a:t>
            </a:r>
            <a:r>
              <a:rPr lang="en-US">
                <a:latin typeface="Courier New" pitchFamily="49" charset="0"/>
              </a:rPr>
              <a:t>GO_BLOCK</a:t>
            </a:r>
            <a:r>
              <a:rPr lang="en-US"/>
              <a:t>, </a:t>
            </a:r>
            <a:r>
              <a:rPr lang="en-US">
                <a:latin typeface="Courier New" pitchFamily="49" charset="0"/>
              </a:rPr>
              <a:t>NEXT_BLOCK</a:t>
            </a:r>
            <a:r>
              <a:rPr lang="en-US"/>
              <a:t>, </a:t>
            </a:r>
            <a:r>
              <a:rPr lang="en-US">
                <a:latin typeface="Courier New" pitchFamily="49" charset="0"/>
              </a:rPr>
              <a:t>PREVIOUS_BLOCK</a:t>
            </a:r>
            <a:r>
              <a:rPr lang="en-US"/>
              <a:t>, </a:t>
            </a:r>
            <a:r>
              <a:rPr lang="en-US">
                <a:latin typeface="Courier New" pitchFamily="49" charset="0"/>
              </a:rPr>
              <a:t>GO_RECORD</a:t>
            </a:r>
            <a:r>
              <a:rPr lang="en-US"/>
              <a:t>, </a:t>
            </a:r>
            <a:r>
              <a:rPr lang="en-US">
                <a:latin typeface="Courier New" pitchFamily="49" charset="0"/>
              </a:rPr>
              <a:t>NEXT_RECORD</a:t>
            </a:r>
            <a:r>
              <a:rPr lang="en-US"/>
              <a:t>, </a:t>
            </a:r>
            <a:r>
              <a:rPr lang="en-US">
                <a:latin typeface="Courier New" pitchFamily="49" charset="0"/>
              </a:rPr>
              <a:t>PREVIOUS_RECORD</a:t>
            </a:r>
            <a:r>
              <a:rPr lang="en-US"/>
              <a:t>, </a:t>
            </a:r>
            <a:r>
              <a:rPr lang="en-US">
                <a:latin typeface="Courier New" pitchFamily="49" charset="0"/>
              </a:rPr>
              <a:t>UP</a:t>
            </a:r>
            <a:r>
              <a:rPr lang="en-US"/>
              <a:t>, </a:t>
            </a:r>
            <a:r>
              <a:rPr lang="en-US">
                <a:latin typeface="Courier New" pitchFamily="49" charset="0"/>
              </a:rPr>
              <a:t>DOWN</a:t>
            </a:r>
            <a:r>
              <a:rPr lang="en-US"/>
              <a:t>, </a:t>
            </a:r>
            <a:r>
              <a:rPr lang="en-US">
                <a:latin typeface="Courier New" pitchFamily="49" charset="0"/>
              </a:rPr>
              <a:t>OPEN_FORM</a:t>
            </a:r>
            <a:r>
              <a:rPr lang="en-US"/>
              <a:t>, and others.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8" name="Rectangle 6"/>
          <p:cNvSpPr>
            <a:spLocks noChangeArrowheads="1" noTextEdit="1"/>
          </p:cNvSpPr>
          <p:nvPr>
            <p:ph type="sldImg"/>
          </p:nvPr>
        </p:nvSpPr>
        <p:spPr>
          <a:ln/>
        </p:spPr>
      </p:sp>
      <p:sp>
        <p:nvSpPr>
          <p:cNvPr id="289799" name="Rectangle 7"/>
          <p:cNvSpPr>
            <a:spLocks noGrp="1" noChangeArrowheads="1"/>
          </p:cNvSpPr>
          <p:nvPr>
            <p:ph type="body" idx="1"/>
          </p:nvPr>
        </p:nvSpPr>
        <p:spPr/>
        <p:txBody>
          <a:bodyPr/>
          <a:lstStyle/>
          <a:p>
            <a:r>
              <a:rPr lang="en-US"/>
              <a:t>Overriding Default Query Processing</a:t>
            </a:r>
          </a:p>
          <a:p>
            <a:pPr lvl="1"/>
            <a:r>
              <a:rPr lang="en-US"/>
              <a:t>You can use certain transactional triggers to replace default commit processing. Some of the transactional triggers can also be used to replace default query processing.</a:t>
            </a:r>
          </a:p>
          <a:p>
            <a:pPr lvl="1"/>
            <a:r>
              <a:rPr lang="en-US"/>
              <a:t>You can call “Do-the-right-thing” built-ins from transactional triggers to augment default query processing. The “Do-the-right-thing” built-ins perform the same actions as the default processing would. You can then supplement the default processing with your own code.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ChangeArrowheads="1" noTextEdit="1"/>
          </p:cNvSpPr>
          <p:nvPr>
            <p:ph type="sldImg"/>
          </p:nvPr>
        </p:nvSpPr>
        <p:spPr>
          <a:ln/>
        </p:spPr>
      </p:sp>
      <p:sp>
        <p:nvSpPr>
          <p:cNvPr id="267271" name="Rectangle 7"/>
          <p:cNvSpPr>
            <a:spLocks noGrp="1" noChangeArrowheads="1"/>
          </p:cNvSpPr>
          <p:nvPr>
            <p:ph type="body" idx="1"/>
          </p:nvPr>
        </p:nvSpPr>
        <p:spPr/>
        <p:txBody>
          <a:bodyPr/>
          <a:lstStyle/>
          <a:p>
            <a:r>
              <a:rPr lang="en-US"/>
              <a:t>Introduction</a:t>
            </a:r>
          </a:p>
          <a:p>
            <a:pPr lvl="1"/>
            <a:r>
              <a:rPr lang="en-US" b="1"/>
              <a:t>Overview</a:t>
            </a:r>
          </a:p>
          <a:p>
            <a:pPr lvl="1"/>
            <a:r>
              <a:rPr lang="en-US"/>
              <a:t>In this lesson, you learn how to control events associated with queries on base table data blocks. You can customize the query process as necessary, and supplement the results returned by a query.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55" name="Rectangle 15"/>
          <p:cNvSpPr>
            <a:spLocks noChangeArrowheads="1" noTextEdit="1"/>
          </p:cNvSpPr>
          <p:nvPr>
            <p:ph type="sldImg"/>
          </p:nvPr>
        </p:nvSpPr>
        <p:spPr>
          <a:ln/>
        </p:spPr>
      </p:sp>
      <p:sp>
        <p:nvSpPr>
          <p:cNvPr id="291856" name="Rectangle 16"/>
          <p:cNvSpPr>
            <a:spLocks noGrp="1" noChangeArrowheads="1"/>
          </p:cNvSpPr>
          <p:nvPr>
            <p:ph type="body" idx="1"/>
          </p:nvPr>
        </p:nvSpPr>
        <p:spPr/>
        <p:txBody>
          <a:bodyPr/>
          <a:lstStyle/>
          <a:p>
            <a:r>
              <a:rPr lang="en-US"/>
              <a:t>Overriding Default Query Processing (continued)</a:t>
            </a:r>
          </a:p>
          <a:p>
            <a:pPr lvl="1"/>
            <a:r>
              <a:rPr lang="en-US" b="1">
                <a:solidFill>
                  <a:schemeClr val="tx1"/>
                </a:solidFill>
              </a:rPr>
              <a:t>Using </a:t>
            </a:r>
            <a:r>
              <a:rPr lang="en-US" b="1"/>
              <a:t>Transactional Triggers for Query Processing</a:t>
            </a:r>
          </a:p>
          <a:p>
            <a:pPr lvl="1"/>
            <a:r>
              <a:rPr lang="en-US"/>
              <a:t>Transactional triggers for query processing are primarily intended to access certain data sources other than Oracle. However, you can also use these triggers to implement special functionality by augmenting default query processing against an Oracle database.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9" name="Rectangle 7"/>
          <p:cNvSpPr>
            <a:spLocks noGrp="1" noChangeArrowheads="1"/>
          </p:cNvSpPr>
          <p:nvPr>
            <p:ph type="body" idx="1"/>
          </p:nvPr>
        </p:nvSpPr>
        <p:spPr>
          <a:xfrm>
            <a:off x="592138" y="512763"/>
            <a:ext cx="5915025" cy="9066212"/>
          </a:xfrm>
        </p:spPr>
        <p:txBody>
          <a:bodyPr/>
          <a:lstStyle/>
          <a:p>
            <a:r>
              <a:rPr lang="en-US"/>
              <a:t>Overriding Default Query Processing (continued)</a:t>
            </a:r>
            <a:endParaRPr lang="en-US" b="0"/>
          </a:p>
          <a:p>
            <a:pPr lvl="1"/>
            <a:r>
              <a:rPr lang="en-US"/>
              <a:t>Transactional Triggers for query processing have the following characteristics:</a:t>
            </a:r>
          </a:p>
        </p:txBody>
      </p:sp>
      <p:graphicFrame>
        <p:nvGraphicFramePr>
          <p:cNvPr id="343040" name="Object 0"/>
          <p:cNvGraphicFramePr>
            <a:graphicFrameLocks/>
          </p:cNvGraphicFramePr>
          <p:nvPr/>
        </p:nvGraphicFramePr>
        <p:xfrm>
          <a:off x="407988" y="1111250"/>
          <a:ext cx="6473825" cy="5094288"/>
        </p:xfrm>
        <a:graphic>
          <a:graphicData uri="http://schemas.openxmlformats.org/presentationml/2006/ole">
            <p:oleObj spid="_x0000_s343040" name="Document" r:id="rId4" imgW="5900400" imgH="4643280" progId="Word.Document.8">
              <p:embed/>
            </p:oleObj>
          </a:graphicData>
        </a:graphic>
      </p:graphicFrame>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6" name="Rectangle 8"/>
          <p:cNvSpPr>
            <a:spLocks noChangeArrowheads="1" noTextEdit="1"/>
          </p:cNvSpPr>
          <p:nvPr>
            <p:ph type="sldImg"/>
          </p:nvPr>
        </p:nvSpPr>
        <p:spPr>
          <a:ln/>
        </p:spPr>
      </p:sp>
      <p:sp>
        <p:nvSpPr>
          <p:cNvPr id="293897" name="Rectangle 9"/>
          <p:cNvSpPr>
            <a:spLocks noGrp="1" noChangeArrowheads="1"/>
          </p:cNvSpPr>
          <p:nvPr>
            <p:ph type="body" idx="1"/>
          </p:nvPr>
        </p:nvSpPr>
        <p:spPr/>
        <p:txBody>
          <a:bodyPr/>
          <a:lstStyle/>
          <a:p>
            <a:r>
              <a:rPr lang="en-US"/>
              <a:t>Obtaining Query Information at Run Time</a:t>
            </a:r>
          </a:p>
          <a:p>
            <a:pPr lvl="1"/>
            <a:r>
              <a:rPr lang="en-US"/>
              <a:t>You can use system variables and built-ins to obtain information about queries.</a:t>
            </a:r>
          </a:p>
          <a:p>
            <a:pPr lvl="1"/>
            <a:r>
              <a:rPr lang="en-US" b="1"/>
              <a:t>Using </a:t>
            </a:r>
            <a:r>
              <a:rPr lang="en-US" b="1">
                <a:latin typeface="Courier New" pitchFamily="49" charset="0"/>
              </a:rPr>
              <a:t>SYSTEM.MODE</a:t>
            </a:r>
          </a:p>
          <a:p>
            <a:pPr lvl="1">
              <a:spcBef>
                <a:spcPct val="10000"/>
              </a:spcBef>
            </a:pPr>
            <a:r>
              <a:rPr lang="en-US"/>
              <a:t>Use the </a:t>
            </a:r>
            <a:r>
              <a:rPr lang="en-US">
                <a:latin typeface="Courier New" pitchFamily="49" charset="0"/>
              </a:rPr>
              <a:t>SYSTEM.MODE</a:t>
            </a:r>
            <a:r>
              <a:rPr lang="en-US"/>
              <a:t> system variable to obtain the form mode. The three values are </a:t>
            </a:r>
            <a:r>
              <a:rPr lang="en-US">
                <a:latin typeface="Courier New" pitchFamily="49" charset="0"/>
              </a:rPr>
              <a:t>NORMAL</a:t>
            </a:r>
            <a:r>
              <a:rPr lang="en-US"/>
              <a:t>, </a:t>
            </a:r>
            <a:r>
              <a:rPr lang="en-US">
                <a:latin typeface="Courier New" pitchFamily="49" charset="0"/>
              </a:rPr>
              <a:t>ENTER_QUERY</a:t>
            </a:r>
            <a:r>
              <a:rPr lang="en-US"/>
              <a:t>, and </a:t>
            </a:r>
            <a:r>
              <a:rPr lang="en-US">
                <a:latin typeface="Courier New" pitchFamily="49" charset="0"/>
              </a:rPr>
              <a:t>QUERY</a:t>
            </a:r>
            <a:r>
              <a:rPr lang="en-US"/>
              <a:t>. This system variable was discussed previously in this lesson.</a:t>
            </a:r>
          </a:p>
          <a:p>
            <a:pPr lvl="1"/>
            <a:r>
              <a:rPr lang="en-US" b="1"/>
              <a:t>Using </a:t>
            </a:r>
            <a:r>
              <a:rPr lang="en-US" b="1">
                <a:latin typeface="Courier New" pitchFamily="49" charset="0"/>
              </a:rPr>
              <a:t>SYSTEM.LAST_QUERY</a:t>
            </a:r>
          </a:p>
          <a:p>
            <a:pPr lvl="1">
              <a:spcBef>
                <a:spcPct val="10000"/>
              </a:spcBef>
            </a:pPr>
            <a:r>
              <a:rPr lang="en-US"/>
              <a:t>Use </a:t>
            </a:r>
            <a:r>
              <a:rPr lang="en-US">
                <a:latin typeface="Courier New" pitchFamily="49" charset="0"/>
              </a:rPr>
              <a:t>SYSTEM.LAST_QUERY</a:t>
            </a:r>
            <a:r>
              <a:rPr lang="en-US"/>
              <a:t> to obtain the text of the base-table </a:t>
            </a:r>
            <a:r>
              <a:rPr lang="en-US">
                <a:latin typeface="Courier New" pitchFamily="49" charset="0"/>
              </a:rPr>
              <a:t>SELECT</a:t>
            </a:r>
            <a:r>
              <a:rPr lang="en-US"/>
              <a:t> statement that was last executed by Forms. If a user has entered query conditions in the Example Record, the exact form of the </a:t>
            </a:r>
            <a:r>
              <a:rPr lang="en-US">
                <a:latin typeface="Courier New" pitchFamily="49" charset="0"/>
              </a:rPr>
              <a:t>SELECT</a:t>
            </a:r>
            <a:r>
              <a:rPr lang="en-US"/>
              <a:t> statement depends on when this system variable is used.</a:t>
            </a:r>
          </a:p>
          <a:p>
            <a:pPr lvl="1">
              <a:spcBef>
                <a:spcPct val="10000"/>
              </a:spcBef>
            </a:pPr>
            <a:r>
              <a:rPr lang="en-US"/>
              <a:t>If the system variable is used before Forms has implicitly executed the </a:t>
            </a:r>
            <a:r>
              <a:rPr lang="en-US">
                <a:latin typeface="Courier New" pitchFamily="49" charset="0"/>
              </a:rPr>
              <a:t>SELECT_RECORDS</a:t>
            </a:r>
            <a:r>
              <a:rPr lang="en-US"/>
              <a:t> built-in, the </a:t>
            </a:r>
            <a:r>
              <a:rPr lang="en-US">
                <a:latin typeface="Courier New" pitchFamily="49" charset="0"/>
              </a:rPr>
              <a:t>SELECT</a:t>
            </a:r>
            <a:r>
              <a:rPr lang="en-US"/>
              <a:t> statement contains bind variables (for example, </a:t>
            </a:r>
            <a:r>
              <a:rPr lang="en-US">
                <a:latin typeface="Courier New" pitchFamily="49" charset="0"/>
              </a:rPr>
              <a:t>ORDER_ID=:1</a:t>
            </a:r>
            <a:r>
              <a:rPr lang="en-US"/>
              <a:t>). If used after Forms has implicitly executed the </a:t>
            </a:r>
            <a:r>
              <a:rPr lang="en-US">
                <a:latin typeface="Courier New" pitchFamily="49" charset="0"/>
              </a:rPr>
              <a:t>SELECT_RECORDS</a:t>
            </a:r>
            <a:r>
              <a:rPr lang="en-US"/>
              <a:t> built-in, the </a:t>
            </a:r>
            <a:r>
              <a:rPr lang="en-US">
                <a:latin typeface="Courier New" pitchFamily="49" charset="0"/>
              </a:rPr>
              <a:t>SELECT</a:t>
            </a:r>
            <a:r>
              <a:rPr lang="en-US"/>
              <a:t> statement contains the actual search values (for example, </a:t>
            </a:r>
            <a:r>
              <a:rPr lang="en-US">
                <a:latin typeface="Courier New" pitchFamily="49" charset="0"/>
              </a:rPr>
              <a:t>ORDER_ID=102</a:t>
            </a:r>
            <a:r>
              <a:rPr lang="en-US"/>
              <a:t>). The system variable contains bind variables during the Pre-Select trigger and actual search values during the Post-Select trigger.</a:t>
            </a:r>
          </a:p>
          <a:p>
            <a:pPr lvl="1">
              <a:spcBef>
                <a:spcPct val="10000"/>
              </a:spcBef>
            </a:pPr>
            <a:r>
              <a:rPr lang="en-US"/>
              <a:t>Unlike most system variables, </a:t>
            </a:r>
            <a:r>
              <a:rPr lang="en-US">
                <a:latin typeface="Courier New" pitchFamily="49" charset="0"/>
              </a:rPr>
              <a:t>SYSTEM.LAST_QUERY</a:t>
            </a:r>
            <a:r>
              <a:rPr lang="en-US"/>
              <a:t> may contain a mixture of upper and lower case.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ChangeArrowheads="1" noTextEdit="1"/>
          </p:cNvSpPr>
          <p:nvPr>
            <p:ph type="sldImg"/>
          </p:nvPr>
        </p:nvSpPr>
        <p:spPr>
          <a:ln/>
        </p:spPr>
      </p:sp>
      <p:sp>
        <p:nvSpPr>
          <p:cNvPr id="295941" name="Rectangle 5"/>
          <p:cNvSpPr>
            <a:spLocks noGrp="1" noChangeArrowheads="1"/>
          </p:cNvSpPr>
          <p:nvPr>
            <p:ph type="body" idx="1"/>
          </p:nvPr>
        </p:nvSpPr>
        <p:spPr/>
        <p:txBody>
          <a:bodyPr/>
          <a:lstStyle/>
          <a:p>
            <a:r>
              <a:rPr lang="en-US"/>
              <a:t>Obtaining Query Information at Run Time (continued)</a:t>
            </a:r>
          </a:p>
          <a:p>
            <a:pPr lvl="1"/>
            <a:r>
              <a:rPr lang="en-US" b="1"/>
              <a:t>Using </a:t>
            </a:r>
            <a:r>
              <a:rPr lang="en-US" b="1">
                <a:latin typeface="Courier New" pitchFamily="49" charset="0"/>
              </a:rPr>
              <a:t>GET_BLOCK_PROPERTY</a:t>
            </a:r>
            <a:r>
              <a:rPr lang="en-US" b="1"/>
              <a:t> and </a:t>
            </a:r>
            <a:r>
              <a:rPr lang="en-US" b="1">
                <a:latin typeface="Courier New" pitchFamily="49" charset="0"/>
              </a:rPr>
              <a:t>SET_BLOCK_PROPERTY</a:t>
            </a:r>
          </a:p>
          <a:p>
            <a:pPr lvl="1"/>
            <a:r>
              <a:rPr lang="en-US"/>
              <a:t>The following block properties may be useful for obtaining query information. Only the properties marked with an asterisk can be set.</a:t>
            </a:r>
          </a:p>
          <a:p>
            <a:pPr lvl="2">
              <a:buSzPct val="70000"/>
            </a:pPr>
            <a:r>
              <a:rPr lang="en-US">
                <a:latin typeface="Courier New" pitchFamily="49" charset="0"/>
              </a:rPr>
              <a:t>DEFAULT_WHERE</a:t>
            </a:r>
            <a:r>
              <a:rPr lang="en-US"/>
              <a:t> (*)</a:t>
            </a:r>
          </a:p>
          <a:p>
            <a:pPr lvl="2">
              <a:buSzPct val="70000"/>
            </a:pPr>
            <a:r>
              <a:rPr lang="en-US">
                <a:latin typeface="Courier New" pitchFamily="49" charset="0"/>
              </a:rPr>
              <a:t>ONETIME_WHERE</a:t>
            </a:r>
            <a:r>
              <a:rPr lang="en-US"/>
              <a:t> (*)</a:t>
            </a:r>
          </a:p>
          <a:p>
            <a:pPr lvl="2">
              <a:buSzPct val="70000"/>
            </a:pPr>
            <a:r>
              <a:rPr lang="en-US">
                <a:latin typeface="Courier New" pitchFamily="49" charset="0"/>
              </a:rPr>
              <a:t>ORDER_BY</a:t>
            </a:r>
            <a:r>
              <a:rPr lang="en-US"/>
              <a:t> (*)</a:t>
            </a:r>
          </a:p>
          <a:p>
            <a:pPr lvl="2">
              <a:buSzPct val="70000"/>
            </a:pPr>
            <a:r>
              <a:rPr lang="en-US">
                <a:latin typeface="Courier New" pitchFamily="49" charset="0"/>
              </a:rPr>
              <a:t>QUERY_ALLOWED</a:t>
            </a:r>
            <a:r>
              <a:rPr lang="en-US"/>
              <a:t> (*)</a:t>
            </a:r>
          </a:p>
          <a:p>
            <a:pPr lvl="2">
              <a:buSzPct val="70000"/>
            </a:pPr>
            <a:r>
              <a:rPr lang="en-US">
                <a:latin typeface="Courier New" pitchFamily="49" charset="0"/>
              </a:rPr>
              <a:t>QUERY_HITS</a:t>
            </a:r>
            <a:r>
              <a:rPr lang="en-US"/>
              <a:t> (*)</a:t>
            </a:r>
          </a:p>
          <a:p>
            <a:pPr lvl="2">
              <a:buSzPct val="70000"/>
            </a:pPr>
            <a:r>
              <a:rPr lang="en-US">
                <a:latin typeface="Courier New" pitchFamily="49" charset="0"/>
              </a:rPr>
              <a:t>QUERY_OPTIONS</a:t>
            </a:r>
          </a:p>
          <a:p>
            <a:pPr lvl="2">
              <a:buSzPct val="70000"/>
            </a:pPr>
            <a:r>
              <a:rPr lang="en-US">
                <a:latin typeface="Courier New" pitchFamily="49" charset="0"/>
              </a:rPr>
              <a:t>RECORDS_TO_FETCH</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0" name="Rectangle 6"/>
          <p:cNvSpPr>
            <a:spLocks noChangeArrowheads="1" noTextEdit="1"/>
          </p:cNvSpPr>
          <p:nvPr>
            <p:ph type="sldImg"/>
          </p:nvPr>
        </p:nvSpPr>
        <p:spPr>
          <a:ln/>
        </p:spPr>
      </p:sp>
      <p:sp>
        <p:nvSpPr>
          <p:cNvPr id="297991" name="Rectangle 7"/>
          <p:cNvSpPr>
            <a:spLocks noGrp="1" noChangeArrowheads="1"/>
          </p:cNvSpPr>
          <p:nvPr>
            <p:ph type="body" idx="1"/>
          </p:nvPr>
        </p:nvSpPr>
        <p:spPr/>
        <p:txBody>
          <a:bodyPr/>
          <a:lstStyle/>
          <a:p>
            <a:r>
              <a:rPr lang="en-US"/>
              <a:t>Obtaining Query Information at Run Time (continued)</a:t>
            </a:r>
          </a:p>
          <a:p>
            <a:pPr lvl="1"/>
            <a:r>
              <a:rPr lang="en-US" b="1"/>
              <a:t>Using </a:t>
            </a:r>
            <a:r>
              <a:rPr lang="en-US" b="1">
                <a:latin typeface="Courier New" pitchFamily="49" charset="0"/>
              </a:rPr>
              <a:t>GET_ITEM_PROPERTY</a:t>
            </a:r>
            <a:r>
              <a:rPr lang="en-US" b="1"/>
              <a:t> and </a:t>
            </a:r>
            <a:r>
              <a:rPr lang="en-US" b="1">
                <a:latin typeface="Courier New" pitchFamily="49" charset="0"/>
              </a:rPr>
              <a:t>SET_ITEM_PROPERTY</a:t>
            </a:r>
          </a:p>
          <a:p>
            <a:pPr lvl="1"/>
            <a:r>
              <a:rPr lang="en-US"/>
              <a:t>The following item properties may be useful for getting query information. Only the properties marked with an asterisk can be set.</a:t>
            </a:r>
          </a:p>
          <a:p>
            <a:pPr lvl="2">
              <a:buSzPct val="70000"/>
            </a:pPr>
            <a:r>
              <a:rPr lang="en-US">
                <a:latin typeface="Courier New" pitchFamily="49" charset="0"/>
              </a:rPr>
              <a:t>CASE_INSENSITIVE_QUERY</a:t>
            </a:r>
            <a:r>
              <a:rPr lang="en-US"/>
              <a:t> (*)</a:t>
            </a:r>
          </a:p>
          <a:p>
            <a:pPr lvl="2">
              <a:buSzPct val="70000"/>
            </a:pPr>
            <a:r>
              <a:rPr lang="en-US">
                <a:latin typeface="Courier New" pitchFamily="49" charset="0"/>
              </a:rPr>
              <a:t>QUERYABLE</a:t>
            </a:r>
            <a:r>
              <a:rPr lang="en-US"/>
              <a:t> (*)</a:t>
            </a:r>
          </a:p>
          <a:p>
            <a:pPr lvl="2">
              <a:buSzPct val="70000"/>
            </a:pPr>
            <a:r>
              <a:rPr lang="en-US">
                <a:latin typeface="Courier New" pitchFamily="49" charset="0"/>
              </a:rPr>
              <a:t>QUERY_ONLY</a:t>
            </a:r>
            <a:r>
              <a:rPr lang="en-US"/>
              <a:t> (*)</a:t>
            </a:r>
          </a:p>
          <a:p>
            <a:pPr lvl="2">
              <a:buSzPct val="70000"/>
            </a:pPr>
            <a:r>
              <a:rPr lang="en-US">
                <a:latin typeface="Courier New" pitchFamily="49" charset="0"/>
              </a:rPr>
              <a:t>QUERY_LENGTH</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6" name="Rectangle 6"/>
          <p:cNvSpPr>
            <a:spLocks noChangeArrowheads="1" noTextEdit="1"/>
          </p:cNvSpPr>
          <p:nvPr>
            <p:ph type="sldImg"/>
          </p:nvPr>
        </p:nvSpPr>
        <p:spPr>
          <a:ln/>
        </p:spPr>
      </p:sp>
      <p:sp>
        <p:nvSpPr>
          <p:cNvPr id="302087" name="Rectangle 7"/>
          <p:cNvSpPr>
            <a:spLocks noGrp="1" noChangeArrowheads="1"/>
          </p:cNvSpPr>
          <p:nvPr>
            <p:ph type="body" idx="1"/>
          </p:nvPr>
        </p:nvSpPr>
        <p:spPr/>
        <p:txBody>
          <a:bodyPr/>
          <a:lstStyle/>
          <a:p>
            <a:r>
              <a:rPr lang="en-US"/>
              <a:t>Summary</a:t>
            </a:r>
          </a:p>
          <a:p>
            <a:pPr lvl="1"/>
            <a:r>
              <a:rPr lang="en-US"/>
              <a:t>In this lesson, you learned how to control the events associated with queries on base table blocks.</a:t>
            </a:r>
          </a:p>
          <a:p>
            <a:pPr lvl="2"/>
            <a:r>
              <a:rPr lang="en-US" b="1"/>
              <a:t>The query process:</a:t>
            </a:r>
            <a:r>
              <a:rPr lang="en-US"/>
              <a:t> Prior to beginning the query, the Pre-Query trigger fires once for each query. Then the query statement is constructed and executed. For each record retrieved by the query, the record is fetched into the block and marked as valid, the Post-Query trigger fires for that record, and item and record validation occurs if a trigger has changed the record.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noTextEdit="1"/>
          </p:cNvSpPr>
          <p:nvPr>
            <p:ph type="sldImg"/>
          </p:nvPr>
        </p:nvSpPr>
        <p:spPr>
          <a:ln/>
        </p:spPr>
      </p:sp>
      <p:sp>
        <p:nvSpPr>
          <p:cNvPr id="340995" name="Rectangle 3"/>
          <p:cNvSpPr>
            <a:spLocks noGrp="1" noChangeArrowheads="1"/>
          </p:cNvSpPr>
          <p:nvPr>
            <p:ph type="body" idx="1"/>
          </p:nvPr>
        </p:nvSpPr>
        <p:spPr/>
        <p:txBody>
          <a:bodyPr/>
          <a:lstStyle/>
          <a:p>
            <a:r>
              <a:rPr lang="en-US"/>
              <a:t>Summary (continued)</a:t>
            </a:r>
          </a:p>
          <a:p>
            <a:pPr lvl="2"/>
            <a:r>
              <a:rPr lang="en-US"/>
              <a:t>The Pre-Query trigger fires before the query executes. This trigger is defined at the block level or above. Use the Pre-Query trigger to check or modify query conditions. </a:t>
            </a:r>
          </a:p>
          <a:p>
            <a:pPr lvl="2"/>
            <a:r>
              <a:rPr lang="en-US"/>
              <a:t>The Post-Query trigger fires as each record is fetched (except array processing). This trigger is defined at the block level or above. Use the Post-Query trigger to perform calculations and populate additional items.</a:t>
            </a:r>
          </a:p>
          <a:p>
            <a:pPr lvl="2"/>
            <a:r>
              <a:rPr lang="en-US"/>
              <a:t>Some triggers can fire in both Normal and Enter-Query modes.</a:t>
            </a:r>
          </a:p>
          <a:p>
            <a:pPr lvl="3"/>
            <a:r>
              <a:rPr lang="en-US"/>
              <a:t>Use </a:t>
            </a:r>
            <a:r>
              <a:rPr lang="en-US">
                <a:latin typeface="Courier New" pitchFamily="49" charset="0"/>
              </a:rPr>
              <a:t>SYSTEM.MODE</a:t>
            </a:r>
            <a:r>
              <a:rPr lang="en-US"/>
              <a:t> to test the current mode.</a:t>
            </a:r>
          </a:p>
          <a:p>
            <a:pPr lvl="3"/>
            <a:r>
              <a:rPr lang="en-US"/>
              <a:t>Some built-ins are illegal in Enter-Query mode.</a:t>
            </a:r>
          </a:p>
          <a:p>
            <a:pPr lvl="2"/>
            <a:r>
              <a:rPr lang="en-US"/>
              <a:t>Override default query processing by using transactional triggers; to replace the default functionally, use “Do-the-right-thing” built-ins.</a:t>
            </a:r>
          </a:p>
          <a:p>
            <a:pPr lvl="2"/>
            <a:r>
              <a:rPr lang="en-US"/>
              <a:t>Obtain query information at run-time by using:</a:t>
            </a:r>
          </a:p>
          <a:p>
            <a:pPr lvl="3"/>
            <a:r>
              <a:rPr lang="en-US">
                <a:latin typeface="Courier New" pitchFamily="49" charset="0"/>
              </a:rPr>
              <a:t>SYSTEM.MODE</a:t>
            </a:r>
            <a:r>
              <a:rPr lang="en-US"/>
              <a:t>, </a:t>
            </a:r>
            <a:r>
              <a:rPr lang="en-US">
                <a:latin typeface="Courier New" pitchFamily="49" charset="0"/>
              </a:rPr>
              <a:t>SYSTEM.LAST_QUERY</a:t>
            </a:r>
          </a:p>
          <a:p>
            <a:pPr lvl="3"/>
            <a:r>
              <a:rPr lang="en-US"/>
              <a:t>Some properties of </a:t>
            </a:r>
            <a:r>
              <a:rPr lang="en-US">
                <a:latin typeface="Courier New" pitchFamily="49" charset="0"/>
              </a:rPr>
              <a:t>GET/SET_BLOCK_PROPERTY</a:t>
            </a:r>
            <a:r>
              <a:rPr lang="en-US"/>
              <a:t> and </a:t>
            </a:r>
            <a:br>
              <a:rPr lang="en-US"/>
            </a:br>
            <a:r>
              <a:rPr lang="en-US">
                <a:latin typeface="Courier New" pitchFamily="49" charset="0"/>
              </a:rPr>
              <a:t>GET/SET_ITEM_PROPERTY</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4" name="Rectangle 6"/>
          <p:cNvSpPr>
            <a:spLocks noChangeArrowheads="1" noTextEdit="1"/>
          </p:cNvSpPr>
          <p:nvPr>
            <p:ph type="sldImg"/>
          </p:nvPr>
        </p:nvSpPr>
        <p:spPr>
          <a:ln/>
        </p:spPr>
      </p:sp>
      <p:sp>
        <p:nvSpPr>
          <p:cNvPr id="304135" name="Rectangle 7"/>
          <p:cNvSpPr>
            <a:spLocks noGrp="1" noChangeArrowheads="1"/>
          </p:cNvSpPr>
          <p:nvPr>
            <p:ph type="body" idx="1"/>
          </p:nvPr>
        </p:nvSpPr>
        <p:spPr/>
        <p:txBody>
          <a:bodyPr/>
          <a:lstStyle/>
          <a:p>
            <a:r>
              <a:rPr lang="en-US"/>
              <a:t>Practice 18 Overview</a:t>
            </a:r>
          </a:p>
          <a:p>
            <a:pPr lvl="1"/>
            <a:r>
              <a:rPr lang="en-US"/>
              <a:t>In this practice, you create two query triggers to populate nonbase table items. You will also change the default query interface to enable case-sensitive and exact match query.</a:t>
            </a:r>
          </a:p>
          <a:p>
            <a:pPr lvl="2"/>
            <a:r>
              <a:rPr lang="en-US"/>
              <a:t>Populating customer names and sales representative names for each row of the </a:t>
            </a:r>
            <a:r>
              <a:rPr lang="en-US">
                <a:latin typeface="Courier New" pitchFamily="49" charset="0"/>
              </a:rPr>
              <a:t>ORDERS</a:t>
            </a:r>
            <a:r>
              <a:rPr lang="en-US"/>
              <a:t> block</a:t>
            </a:r>
          </a:p>
          <a:p>
            <a:pPr lvl="2"/>
            <a:r>
              <a:rPr lang="en-US"/>
              <a:t>Populating descriptions for each row of the </a:t>
            </a:r>
            <a:r>
              <a:rPr lang="en-US">
                <a:latin typeface="Courier New" pitchFamily="49" charset="0"/>
              </a:rPr>
              <a:t>ORDER_ITEMS</a:t>
            </a:r>
            <a:r>
              <a:rPr lang="en-US"/>
              <a:t> block</a:t>
            </a:r>
          </a:p>
          <a:p>
            <a:pPr lvl="2"/>
            <a:r>
              <a:rPr lang="en-US"/>
              <a:t>Restricting the query on the </a:t>
            </a:r>
            <a:r>
              <a:rPr lang="en-US">
                <a:latin typeface="Courier New" pitchFamily="49" charset="0"/>
              </a:rPr>
              <a:t>INVENTORIES</a:t>
            </a:r>
            <a:r>
              <a:rPr lang="en-US"/>
              <a:t> block for only the first query on that block</a:t>
            </a:r>
          </a:p>
          <a:p>
            <a:pPr lvl="2"/>
            <a:r>
              <a:rPr lang="en-US"/>
              <a:t>Disabling the effect of the Exit button and changing a radio group in Enter-Query mode</a:t>
            </a:r>
          </a:p>
          <a:p>
            <a:pPr lvl="2"/>
            <a:r>
              <a:rPr lang="en-US"/>
              <a:t>Adding two check boxes to the Customers form to enable case-sensitive and exact match query</a:t>
            </a:r>
          </a:p>
          <a:p>
            <a:pPr lvl="1"/>
            <a:r>
              <a:rPr lang="en-US" b="1"/>
              <a:t>Note:</a:t>
            </a:r>
            <a:r>
              <a:rPr lang="en-US"/>
              <a:t> For solutions to this practice, see Practice 18 in Appendix A, “Practice Solutions.”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5" name="Rectangle 9"/>
          <p:cNvSpPr>
            <a:spLocks noGrp="1" noChangeArrowheads="1"/>
          </p:cNvSpPr>
          <p:nvPr>
            <p:ph type="body" idx="1"/>
          </p:nvPr>
        </p:nvSpPr>
        <p:spPr>
          <a:xfrm>
            <a:off x="592138" y="512763"/>
            <a:ext cx="5915025" cy="9066212"/>
          </a:xfrm>
        </p:spPr>
        <p:txBody>
          <a:bodyPr/>
          <a:lstStyle/>
          <a:p>
            <a:r>
              <a:rPr lang="en-US"/>
              <a:t>Practice 18</a:t>
            </a:r>
          </a:p>
          <a:p>
            <a:pPr lvl="2">
              <a:spcAft>
                <a:spcPts val="300"/>
              </a:spcAft>
              <a:buFontTx/>
              <a:buNone/>
            </a:pPr>
            <a:r>
              <a:rPr lang="en-US"/>
              <a:t>1.	In the ORDG</a:t>
            </a:r>
            <a:r>
              <a:rPr lang="en-US" i="1"/>
              <a:t>XX</a:t>
            </a:r>
            <a:r>
              <a:rPr lang="en-US"/>
              <a:t> form, write a trigger that populates the Customer_Name and the Sales_Rep_Name for every row fetched by a query on the ORDERS block. You can import the text from </a:t>
            </a:r>
            <a:r>
              <a:rPr lang="en-US">
                <a:latin typeface="Courier New" pitchFamily="49" charset="0"/>
              </a:rPr>
              <a:t>pr18_1.txt</a:t>
            </a:r>
            <a:r>
              <a:rPr lang="en-US"/>
              <a:t>.</a:t>
            </a:r>
            <a:endParaRPr lang="en-US" b="1">
              <a:latin typeface="Courier New" pitchFamily="49" charset="0"/>
            </a:endParaRPr>
          </a:p>
          <a:p>
            <a:pPr lvl="2">
              <a:spcAft>
                <a:spcPts val="300"/>
              </a:spcAft>
              <a:buFontTx/>
              <a:buNone/>
            </a:pPr>
            <a:r>
              <a:rPr lang="en-US"/>
              <a:t>2.	Write a trigger that populates the Description for every row fetched by a query on the ORDER_ITEMS block. You can import the text from </a:t>
            </a:r>
            <a:r>
              <a:rPr lang="en-US">
                <a:latin typeface="Courier New" pitchFamily="49" charset="0"/>
              </a:rPr>
              <a:t>pr18_2.txt</a:t>
            </a:r>
            <a:r>
              <a:rPr lang="en-US"/>
              <a:t>.</a:t>
            </a:r>
            <a:endParaRPr lang="en-US" b="1">
              <a:latin typeface="Courier New" pitchFamily="49" charset="0"/>
            </a:endParaRPr>
          </a:p>
          <a:p>
            <a:pPr lvl="2">
              <a:spcAft>
                <a:spcPts val="300"/>
              </a:spcAft>
              <a:buFontTx/>
              <a:buNone/>
            </a:pPr>
            <a:r>
              <a:rPr lang="en-US"/>
              <a:t>3.	Change the When-Button-Pressed trigger on the Stock_Button in the CONTROL block so that users will be able to execute a second query on the INVENTORIES block that is not restricted to the current Product_ID in the ORDER_ITEMS block. You can import the text from </a:t>
            </a:r>
            <a:r>
              <a:rPr lang="en-US">
                <a:latin typeface="Courier New" pitchFamily="49" charset="0"/>
              </a:rPr>
              <a:t>pr18_3.txt</a:t>
            </a:r>
            <a:r>
              <a:rPr lang="en-US"/>
              <a:t>.</a:t>
            </a:r>
          </a:p>
          <a:p>
            <a:pPr lvl="2">
              <a:spcAft>
                <a:spcPts val="300"/>
              </a:spcAft>
              <a:buFontTx/>
              <a:buNone/>
            </a:pPr>
            <a:r>
              <a:rPr lang="en-US"/>
              <a:t>4.	Ensure that the Exit_Button has no effect in Enter-Query mode.</a:t>
            </a:r>
            <a:endParaRPr lang="en-US" b="1"/>
          </a:p>
          <a:p>
            <a:pPr lvl="2">
              <a:spcAft>
                <a:spcPts val="300"/>
              </a:spcAft>
              <a:buFontTx/>
              <a:buNone/>
            </a:pPr>
            <a:r>
              <a:rPr lang="en-US"/>
              <a:t>5.	Click Run Form to run the form and test it.</a:t>
            </a:r>
          </a:p>
          <a:p>
            <a:pPr lvl="2">
              <a:spcAft>
                <a:spcPts val="300"/>
              </a:spcAft>
              <a:buFontTx/>
              <a:buNone/>
            </a:pPr>
            <a:r>
              <a:rPr lang="en-US"/>
              <a:t>6.	Open the CUSTG</a:t>
            </a:r>
            <a:r>
              <a:rPr lang="en-US" i="1"/>
              <a:t>XX</a:t>
            </a:r>
            <a:r>
              <a:rPr lang="en-US"/>
              <a:t> form module. Adjust the default query interface. Add a check box called CONTROL.Case_Sensitive to the form so that the user can specify whether or not a query for a customer name should be case sensitive. Place the check box on the Name page of the TAB_CUSTOMER canvas. You can import the </a:t>
            </a:r>
            <a:r>
              <a:rPr lang="en-US">
                <a:latin typeface="Courier New" pitchFamily="49" charset="0"/>
              </a:rPr>
              <a:t>pr18_6.txt</a:t>
            </a:r>
            <a:r>
              <a:rPr lang="en-US" i="1"/>
              <a:t> </a:t>
            </a:r>
            <a:r>
              <a:rPr lang="en-US"/>
              <a:t>file into the </a:t>
            </a:r>
            <a:br>
              <a:rPr lang="en-US"/>
            </a:br>
            <a:r>
              <a:rPr lang="en-US"/>
              <a:t>When-Checkbox-Changed trigger. Set the initial value property to Y, and the Checked/Unchecked properties to Y and N.</a:t>
            </a:r>
            <a:br>
              <a:rPr lang="en-US"/>
            </a:br>
            <a:r>
              <a:rPr lang="en-US"/>
              <a:t>Set the Mouse Navigate property to No.</a:t>
            </a:r>
          </a:p>
          <a:p>
            <a:pPr lvl="2">
              <a:spcAft>
                <a:spcPts val="300"/>
              </a:spcAft>
              <a:buFontTx/>
              <a:buNone/>
            </a:pPr>
            <a:r>
              <a:rPr lang="en-US"/>
              <a:t>7.	Add a check box called CONTROL.Exact_Match to the form so that the user can specify whether or not a query condition for a customer name should exactly match the table value. (If a nonexact match is allowed, the search value can be part of the table value.) Set the label to: Exact match on query?</a:t>
            </a:r>
            <a:br>
              <a:rPr lang="en-US"/>
            </a:br>
            <a:r>
              <a:rPr lang="en-US"/>
              <a:t>Set the initial value property to Y, and the Checked/Unchecked properties to Y and N. Set the Mouse Navigate property to No. You can import the </a:t>
            </a:r>
            <a:r>
              <a:rPr lang="en-US">
                <a:latin typeface="Courier New" pitchFamily="49" charset="0"/>
              </a:rPr>
              <a:t>pr18_7.txt</a:t>
            </a:r>
            <a:r>
              <a:rPr lang="en-US" i="1"/>
              <a:t> </a:t>
            </a:r>
            <a:r>
              <a:rPr lang="en-US"/>
              <a:t>file into the Pre-Query Trigger.</a:t>
            </a:r>
            <a:endParaRPr lang="en-US" b="1">
              <a:latin typeface="Courier New" pitchFamily="49" charset="0"/>
            </a:endParaRPr>
          </a:p>
          <a:p>
            <a:pPr lvl="2">
              <a:spcAft>
                <a:spcPts val="300"/>
              </a:spcAft>
              <a:buFontTx/>
              <a:buNone/>
            </a:pPr>
            <a:r>
              <a:rPr lang="en-US"/>
              <a:t>8.	Ensure that the When-Radio-Changed trigger for the Credit_Limit item does not fire when in Enter-Query mode.</a:t>
            </a:r>
            <a:endParaRPr lang="en-US" b="1"/>
          </a:p>
          <a:p>
            <a:pPr lvl="2">
              <a:spcAft>
                <a:spcPts val="300"/>
              </a:spcAft>
              <a:buFontTx/>
              <a:buNone/>
            </a:pPr>
            <a:r>
              <a:rPr lang="en-US"/>
              <a:t>9.	Click Run Form to run the form and test the changes.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8" name="Rectangle 6"/>
          <p:cNvSpPr>
            <a:spLocks noChangeArrowheads="1" noTextEdit="1"/>
          </p:cNvSpPr>
          <p:nvPr>
            <p:ph type="sldImg"/>
          </p:nvPr>
        </p:nvSpPr>
        <p:spPr>
          <a:ln/>
        </p:spPr>
      </p:sp>
      <p:sp>
        <p:nvSpPr>
          <p:cNvPr id="269319" name="Rectangle 7"/>
          <p:cNvSpPr>
            <a:spLocks noGrp="1" noChangeArrowheads="1"/>
          </p:cNvSpPr>
          <p:nvPr>
            <p:ph type="body" idx="1"/>
          </p:nvPr>
        </p:nvSpPr>
        <p:spPr/>
        <p:txBody>
          <a:bodyPr/>
          <a:lstStyle/>
          <a:p>
            <a:r>
              <a:rPr lang="en-US"/>
              <a:t>Query Processing Overview</a:t>
            </a:r>
          </a:p>
          <a:p>
            <a:pPr lvl="1"/>
            <a:r>
              <a:rPr lang="en-US"/>
              <a:t>Generally, triggers are associated with a query in one of two ways:</a:t>
            </a:r>
          </a:p>
          <a:p>
            <a:pPr lvl="2"/>
            <a:r>
              <a:rPr lang="en-US"/>
              <a:t>A trigger fires due to the query process itself.</a:t>
            </a:r>
            <a:br>
              <a:rPr lang="en-US"/>
            </a:br>
            <a:r>
              <a:rPr lang="en-US"/>
              <a:t>For example: Pre-Query and Post-Query</a:t>
            </a:r>
          </a:p>
          <a:p>
            <a:pPr lvl="2"/>
            <a:r>
              <a:rPr lang="en-US"/>
              <a:t>An event can fire a trigger in Enter-Query mode, if the Fire in Enter-Query Mode property of the associated trigger is enabled</a:t>
            </a:r>
          </a:p>
          <a:p>
            <a:pPr lvl="1"/>
            <a:r>
              <a:rPr lang="en-US"/>
              <a:t>The query triggers, </a:t>
            </a:r>
            <a:r>
              <a:rPr lang="en-US">
                <a:latin typeface="Courier New" pitchFamily="49" charset="0"/>
              </a:rPr>
              <a:t>Pre-Query</a:t>
            </a:r>
            <a:r>
              <a:rPr lang="en-US"/>
              <a:t> and </a:t>
            </a:r>
            <a:r>
              <a:rPr lang="en-US">
                <a:latin typeface="Courier New" pitchFamily="49" charset="0"/>
              </a:rPr>
              <a:t>Post-Query</a:t>
            </a:r>
            <a:r>
              <a:rPr lang="en-US"/>
              <a:t>, fire due to the query process itself, and are usually defined on the block where the query takes place.</a:t>
            </a:r>
          </a:p>
          <a:p>
            <a:pPr lvl="1"/>
            <a:r>
              <a:rPr lang="en-US"/>
              <a:t>With these triggers you can add to the normal Forms processing of records, or possibly abandon a query before it is even executed, if the required conditions are not suitable.</a:t>
            </a:r>
          </a:p>
          <a:p>
            <a:pPr lvl="1"/>
            <a:r>
              <a:rPr lang="en-US" b="1"/>
              <a:t>Forms Query Processing</a:t>
            </a:r>
          </a:p>
          <a:p>
            <a:pPr lvl="1"/>
            <a:r>
              <a:rPr lang="en-US"/>
              <a:t>When a query is initiated on a data block, either by the operator or by a built-in subprogram, the following major events take place:</a:t>
            </a:r>
          </a:p>
          <a:p>
            <a:pPr lvl="2">
              <a:buFontTx/>
              <a:buNone/>
            </a:pPr>
            <a:r>
              <a:rPr lang="en-US"/>
              <a:t>1.	In Enter-Query mode, Forms fires the Pre-Query trigger if defined.</a:t>
            </a:r>
          </a:p>
          <a:p>
            <a:pPr lvl="2">
              <a:buFontTx/>
              <a:buNone/>
            </a:pPr>
            <a:r>
              <a:rPr lang="en-US"/>
              <a:t>2.	If the Pre-Query succeeds, Forms constructs the query SELECT statement, based on any existing criteria in the block (either entered by the operator or by the Pre-Query).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1" name="Rectangle 5"/>
          <p:cNvSpPr>
            <a:spLocks noGrp="1" noChangeArrowheads="1"/>
          </p:cNvSpPr>
          <p:nvPr>
            <p:ph type="body" idx="1"/>
          </p:nvPr>
        </p:nvSpPr>
        <p:spPr>
          <a:xfrm>
            <a:off x="592138" y="512763"/>
            <a:ext cx="5915025" cy="9066212"/>
          </a:xfrm>
        </p:spPr>
        <p:txBody>
          <a:bodyPr/>
          <a:lstStyle/>
          <a:p>
            <a:r>
              <a:rPr lang="en-US"/>
              <a:t>Query Processing Overview (continued)</a:t>
            </a:r>
          </a:p>
          <a:p>
            <a:pPr lvl="2">
              <a:buFontTx/>
              <a:buNone/>
            </a:pPr>
            <a:r>
              <a:rPr lang="en-US"/>
              <a:t>3.	The query is performed.</a:t>
            </a:r>
          </a:p>
          <a:p>
            <a:pPr lvl="2">
              <a:buFontTx/>
              <a:buNone/>
            </a:pPr>
            <a:r>
              <a:rPr lang="en-US"/>
              <a:t>4.	Forms fetches the column values of a row into the base table items of a new record in the block.</a:t>
            </a:r>
          </a:p>
          <a:p>
            <a:pPr lvl="2">
              <a:buFontTx/>
              <a:buNone/>
            </a:pPr>
            <a:r>
              <a:rPr lang="en-US"/>
              <a:t>5.	The record is marked Valid.</a:t>
            </a:r>
          </a:p>
          <a:p>
            <a:pPr lvl="2">
              <a:buFontTx/>
              <a:buNone/>
            </a:pPr>
            <a:r>
              <a:rPr lang="en-US"/>
              <a:t>6.	Forms fires the </a:t>
            </a:r>
            <a:r>
              <a:rPr lang="en-US">
                <a:latin typeface="Courier New" pitchFamily="49" charset="0"/>
              </a:rPr>
              <a:t>Post-Query</a:t>
            </a:r>
            <a:r>
              <a:rPr lang="en-US"/>
              <a:t> trigger. If it fails, this record is flushed from the block.</a:t>
            </a:r>
          </a:p>
          <a:p>
            <a:pPr lvl="2">
              <a:buFontTx/>
              <a:buNone/>
            </a:pPr>
            <a:r>
              <a:rPr lang="en-US"/>
              <a:t>7.	Forms performs item and record validation if the record has changed (due to a trigger).</a:t>
            </a:r>
          </a:p>
          <a:p>
            <a:pPr lvl="2">
              <a:buFontTx/>
              <a:buNone/>
            </a:pPr>
            <a:r>
              <a:rPr lang="en-US"/>
              <a:t>8.	Steps 4 through 7 are repeated for any remaining records of this query.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ChangeArrowheads="1" noTextEdit="1"/>
          </p:cNvSpPr>
          <p:nvPr>
            <p:ph type="sldImg"/>
          </p:nvPr>
        </p:nvSpPr>
        <p:spPr>
          <a:ln/>
        </p:spPr>
      </p:sp>
      <p:sp>
        <p:nvSpPr>
          <p:cNvPr id="271365" name="Rectangle 5"/>
          <p:cNvSpPr>
            <a:spLocks noGrp="1" noChangeArrowheads="1"/>
          </p:cNvSpPr>
          <p:nvPr>
            <p:ph type="body" idx="1"/>
          </p:nvPr>
        </p:nvSpPr>
        <p:spPr/>
        <p:txBody>
          <a:bodyPr/>
          <a:lstStyle/>
          <a:p>
            <a:pPr>
              <a:spcAft>
                <a:spcPts val="600"/>
              </a:spcAft>
            </a:pPr>
            <a:r>
              <a:rPr lang="en-US">
                <a:latin typeface="Courier New" pitchFamily="49" charset="0"/>
              </a:rPr>
              <a:t>SELECT</a:t>
            </a:r>
            <a:r>
              <a:rPr lang="en-US"/>
              <a:t> Statements Issued During Query Processing</a:t>
            </a:r>
          </a:p>
          <a:p>
            <a:pPr lvl="1">
              <a:lnSpc>
                <a:spcPct val="90000"/>
              </a:lnSpc>
              <a:spcAft>
                <a:spcPts val="300"/>
              </a:spcAft>
            </a:pPr>
            <a:r>
              <a:rPr lang="en-US"/>
              <a:t>If you have not altered default query processing, Forms issues a </a:t>
            </a:r>
            <a:r>
              <a:rPr lang="en-US">
                <a:latin typeface="Courier New" pitchFamily="49" charset="0"/>
              </a:rPr>
              <a:t>SELECT</a:t>
            </a:r>
            <a:r>
              <a:rPr lang="en-US"/>
              <a:t> statement when you want to retrieve or count records.</a:t>
            </a:r>
          </a:p>
          <a:p>
            <a:pPr lvl="2">
              <a:lnSpc>
                <a:spcPct val="90000"/>
              </a:lnSpc>
              <a:spcAft>
                <a:spcPts val="300"/>
              </a:spcAft>
              <a:buFontTx/>
              <a:buNone/>
            </a:pPr>
            <a:r>
              <a:rPr lang="en-US" sz="1100">
                <a:latin typeface="Courier New" pitchFamily="49" charset="0"/>
              </a:rPr>
              <a:t>	SELECT	</a:t>
            </a:r>
            <a:r>
              <a:rPr lang="en-US" sz="1100" i="1">
                <a:latin typeface="Courier New" pitchFamily="49" charset="0"/>
              </a:rPr>
              <a:t>base_column,	 base_column</a:t>
            </a:r>
            <a:r>
              <a:rPr lang="en-US" sz="1100">
                <a:latin typeface="Courier New" pitchFamily="49" charset="0"/>
              </a:rPr>
              <a:t>, ... , ROWID</a:t>
            </a:r>
            <a:br>
              <a:rPr lang="en-US" sz="1100">
                <a:latin typeface="Courier New" pitchFamily="49" charset="0"/>
              </a:rPr>
            </a:br>
            <a:r>
              <a:rPr lang="en-US" sz="1100">
                <a:latin typeface="Courier New" pitchFamily="49" charset="0"/>
              </a:rPr>
              <a:t>INTO		</a:t>
            </a:r>
            <a:r>
              <a:rPr lang="en-US" sz="1100" i="1">
                <a:latin typeface="Courier New" pitchFamily="49" charset="0"/>
              </a:rPr>
              <a:t>:base_item,	:base_item,</a:t>
            </a:r>
            <a:r>
              <a:rPr lang="en-US" sz="1100">
                <a:latin typeface="Courier New" pitchFamily="49" charset="0"/>
              </a:rPr>
              <a:t>  ... , :ROWID</a:t>
            </a:r>
            <a:br>
              <a:rPr lang="en-US" sz="1100">
                <a:latin typeface="Courier New" pitchFamily="49" charset="0"/>
              </a:rPr>
            </a:br>
            <a:r>
              <a:rPr lang="en-US" sz="1100">
                <a:latin typeface="Courier New" pitchFamily="49" charset="0"/>
              </a:rPr>
              <a:t>FROM		</a:t>
            </a:r>
            <a:r>
              <a:rPr lang="en-US" sz="1100" i="1">
                <a:latin typeface="Courier New" pitchFamily="49" charset="0"/>
              </a:rPr>
              <a:t>base_table</a:t>
            </a:r>
            <a:br>
              <a:rPr lang="en-US" sz="1100" i="1">
                <a:latin typeface="Courier New" pitchFamily="49" charset="0"/>
              </a:rPr>
            </a:br>
            <a:r>
              <a:rPr lang="en-US" sz="1100">
                <a:latin typeface="Courier New" pitchFamily="49" charset="0"/>
              </a:rPr>
              <a:t>WHERE		(</a:t>
            </a:r>
            <a:r>
              <a:rPr lang="en-US" sz="1100" i="1">
                <a:latin typeface="Courier New" pitchFamily="49" charset="0"/>
              </a:rPr>
              <a:t>default_where_clause </a:t>
            </a:r>
            <a:r>
              <a:rPr lang="en-US" sz="1100">
                <a:latin typeface="Courier New" pitchFamily="49" charset="0"/>
              </a:rPr>
              <a:t>OR</a:t>
            </a:r>
            <a:r>
              <a:rPr lang="en-US" sz="1100" i="1">
                <a:latin typeface="Courier New" pitchFamily="49" charset="0"/>
              </a:rPr>
              <a:t> onetime_where_clause)</a:t>
            </a:r>
            <a:br>
              <a:rPr lang="en-US" sz="1100" i="1">
                <a:latin typeface="Courier New" pitchFamily="49" charset="0"/>
              </a:rPr>
            </a:br>
            <a:r>
              <a:rPr lang="en-US" sz="1100">
                <a:latin typeface="Courier New" pitchFamily="49" charset="0"/>
              </a:rPr>
              <a:t>AND		(</a:t>
            </a:r>
            <a:r>
              <a:rPr lang="en-US" sz="1100" i="1">
                <a:latin typeface="Courier New" pitchFamily="49" charset="0"/>
              </a:rPr>
              <a:t>example_record_conditions</a:t>
            </a:r>
            <a:r>
              <a:rPr lang="en-US" sz="1100">
                <a:latin typeface="Courier New" pitchFamily="49" charset="0"/>
              </a:rPr>
              <a:t>)</a:t>
            </a:r>
            <a:br>
              <a:rPr lang="en-US" sz="1100">
                <a:latin typeface="Courier New" pitchFamily="49" charset="0"/>
              </a:rPr>
            </a:br>
            <a:r>
              <a:rPr lang="en-US" sz="1100">
                <a:latin typeface="Courier New" pitchFamily="49" charset="0"/>
              </a:rPr>
              <a:t>AND		(</a:t>
            </a:r>
            <a:r>
              <a:rPr lang="en-US" sz="1100" i="1">
                <a:latin typeface="Courier New" pitchFamily="49" charset="0"/>
              </a:rPr>
              <a:t>query_where_conditions</a:t>
            </a:r>
            <a:r>
              <a:rPr lang="en-US" sz="1100">
                <a:latin typeface="Courier New" pitchFamily="49" charset="0"/>
              </a:rPr>
              <a:t>)</a:t>
            </a:r>
            <a:br>
              <a:rPr lang="en-US" sz="1100">
                <a:latin typeface="Courier New" pitchFamily="49" charset="0"/>
              </a:rPr>
            </a:br>
            <a:r>
              <a:rPr lang="en-US" sz="1100">
                <a:latin typeface="Courier New" pitchFamily="49" charset="0"/>
              </a:rPr>
              <a:t>ORDER BY	</a:t>
            </a:r>
            <a:r>
              <a:rPr lang="en-US" sz="1100" i="1">
                <a:latin typeface="Courier New" pitchFamily="49" charset="0"/>
              </a:rPr>
              <a:t>default_order_by_clause</a:t>
            </a:r>
            <a:r>
              <a:rPr lang="en-US" sz="1100">
                <a:latin typeface="Courier New" pitchFamily="49" charset="0"/>
              </a:rPr>
              <a:t> | </a:t>
            </a:r>
            <a:r>
              <a:rPr lang="en-US" sz="1100" i="1">
                <a:latin typeface="Courier New" pitchFamily="49" charset="0"/>
              </a:rPr>
              <a:t>query_where_order_by</a:t>
            </a:r>
            <a:br>
              <a:rPr lang="en-US" sz="1100" i="1">
                <a:latin typeface="Courier New" pitchFamily="49" charset="0"/>
              </a:rPr>
            </a:br>
            <a:endParaRPr lang="en-US" sz="1100" b="1" i="1">
              <a:latin typeface="Courier New" pitchFamily="49" charset="0"/>
            </a:endParaRPr>
          </a:p>
          <a:p>
            <a:pPr lvl="2">
              <a:lnSpc>
                <a:spcPct val="90000"/>
              </a:lnSpc>
              <a:spcAft>
                <a:spcPts val="300"/>
              </a:spcAft>
              <a:buFontTx/>
              <a:buNone/>
            </a:pPr>
            <a:r>
              <a:rPr lang="en-US" sz="1100">
                <a:latin typeface="Courier New" pitchFamily="49" charset="0"/>
              </a:rPr>
              <a:t>	SELECT	COUNT(*)</a:t>
            </a:r>
            <a:br>
              <a:rPr lang="en-US" sz="1100">
                <a:latin typeface="Courier New" pitchFamily="49" charset="0"/>
              </a:rPr>
            </a:br>
            <a:r>
              <a:rPr lang="en-US" sz="1100">
                <a:latin typeface="Courier New" pitchFamily="49" charset="0"/>
              </a:rPr>
              <a:t>FROM		</a:t>
            </a:r>
            <a:r>
              <a:rPr lang="en-US" sz="1100" i="1">
                <a:latin typeface="Courier New" pitchFamily="49" charset="0"/>
              </a:rPr>
              <a:t>base_table</a:t>
            </a:r>
            <a:br>
              <a:rPr lang="en-US" sz="1100" i="1">
                <a:latin typeface="Courier New" pitchFamily="49" charset="0"/>
              </a:rPr>
            </a:br>
            <a:r>
              <a:rPr lang="en-US" sz="1100">
                <a:latin typeface="Courier New" pitchFamily="49" charset="0"/>
              </a:rPr>
              <a:t>WHERE		(</a:t>
            </a:r>
            <a:r>
              <a:rPr lang="en-US" sz="1100" i="1">
                <a:latin typeface="Courier New" pitchFamily="49" charset="0"/>
              </a:rPr>
              <a:t>default_where_clause </a:t>
            </a:r>
            <a:r>
              <a:rPr lang="en-US" sz="1100">
                <a:latin typeface="Courier New" pitchFamily="49" charset="0"/>
              </a:rPr>
              <a:t>OR</a:t>
            </a:r>
            <a:r>
              <a:rPr lang="en-US" sz="1100" i="1">
                <a:latin typeface="Courier New" pitchFamily="49" charset="0"/>
              </a:rPr>
              <a:t> onetime_where_clause) </a:t>
            </a:r>
            <a:br>
              <a:rPr lang="en-US" sz="1100" i="1">
                <a:latin typeface="Courier New" pitchFamily="49" charset="0"/>
              </a:rPr>
            </a:br>
            <a:r>
              <a:rPr lang="en-US" sz="1100">
                <a:latin typeface="Courier New" pitchFamily="49" charset="0"/>
              </a:rPr>
              <a:t>AND		(</a:t>
            </a:r>
            <a:r>
              <a:rPr lang="en-US" sz="1100" i="1">
                <a:latin typeface="Courier New" pitchFamily="49" charset="0"/>
              </a:rPr>
              <a:t>example_record_conditions</a:t>
            </a:r>
            <a:r>
              <a:rPr lang="en-US" sz="1100">
                <a:latin typeface="Courier New" pitchFamily="49" charset="0"/>
              </a:rPr>
              <a:t>)</a:t>
            </a:r>
            <a:br>
              <a:rPr lang="en-US" sz="1100">
                <a:latin typeface="Courier New" pitchFamily="49" charset="0"/>
              </a:rPr>
            </a:br>
            <a:r>
              <a:rPr lang="en-US" sz="1100">
                <a:latin typeface="Courier New" pitchFamily="49" charset="0"/>
              </a:rPr>
              <a:t>AND		(</a:t>
            </a:r>
            <a:r>
              <a:rPr lang="en-US" sz="1100" i="1">
                <a:latin typeface="Courier New" pitchFamily="49" charset="0"/>
              </a:rPr>
              <a:t>query_where_conditions</a:t>
            </a:r>
            <a:r>
              <a:rPr lang="en-US" sz="1100">
                <a:latin typeface="Courier New" pitchFamily="49" charset="0"/>
              </a:rPr>
              <a:t>)</a:t>
            </a:r>
            <a:br>
              <a:rPr lang="en-US" sz="1100">
                <a:latin typeface="Courier New" pitchFamily="49" charset="0"/>
              </a:rPr>
            </a:br>
            <a:r>
              <a:rPr lang="en-US" sz="1100">
                <a:latin typeface="Courier New" pitchFamily="49" charset="0"/>
              </a:rPr>
              <a:t>ORDER BY	</a:t>
            </a:r>
            <a:r>
              <a:rPr lang="en-US" sz="1100" i="1">
                <a:latin typeface="Courier New" pitchFamily="49" charset="0"/>
              </a:rPr>
              <a:t>default_order_by_clause</a:t>
            </a:r>
            <a:r>
              <a:rPr lang="en-US" sz="1100">
                <a:latin typeface="Courier New" pitchFamily="49" charset="0"/>
              </a:rPr>
              <a:t> | </a:t>
            </a:r>
            <a:r>
              <a:rPr lang="en-US" sz="1100" i="1">
                <a:latin typeface="Courier New" pitchFamily="49" charset="0"/>
              </a:rPr>
              <a:t>query_where_order_by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9" name="Rectangle 5"/>
          <p:cNvSpPr>
            <a:spLocks noGrp="1" noChangeArrowheads="1"/>
          </p:cNvSpPr>
          <p:nvPr>
            <p:ph type="body" idx="1"/>
          </p:nvPr>
        </p:nvSpPr>
        <p:spPr>
          <a:xfrm>
            <a:off x="592138" y="512763"/>
            <a:ext cx="5915025" cy="9066212"/>
          </a:xfrm>
        </p:spPr>
        <p:txBody>
          <a:bodyPr/>
          <a:lstStyle/>
          <a:p>
            <a:pPr>
              <a:spcAft>
                <a:spcPts val="600"/>
              </a:spcAft>
            </a:pPr>
            <a:r>
              <a:rPr lang="en-US">
                <a:latin typeface="Courier New" pitchFamily="49" charset="0"/>
              </a:rPr>
              <a:t>SELECT</a:t>
            </a:r>
            <a:r>
              <a:rPr lang="en-US"/>
              <a:t> Statements Issued During Query Processing (continued)</a:t>
            </a:r>
          </a:p>
          <a:p>
            <a:pPr lvl="1">
              <a:spcAft>
                <a:spcPts val="300"/>
              </a:spcAft>
            </a:pPr>
            <a:r>
              <a:rPr lang="en-US" b="1"/>
              <a:t>Note: </a:t>
            </a:r>
            <a:r>
              <a:rPr lang="en-US"/>
              <a:t>The vertical bar ( | ) in the </a:t>
            </a:r>
            <a:r>
              <a:rPr lang="en-US">
                <a:latin typeface="Courier New" pitchFamily="49" charset="0"/>
              </a:rPr>
              <a:t>ORDER</a:t>
            </a:r>
            <a:r>
              <a:rPr lang="en-US"/>
              <a:t> </a:t>
            </a:r>
            <a:r>
              <a:rPr lang="en-US">
                <a:latin typeface="Courier New" pitchFamily="49" charset="0"/>
              </a:rPr>
              <a:t>BY</a:t>
            </a:r>
            <a:r>
              <a:rPr lang="en-US"/>
              <a:t> clause indicates that either of the two possibilities can be present. Forms retrieves the </a:t>
            </a:r>
            <a:r>
              <a:rPr lang="en-US">
                <a:latin typeface="Courier New" pitchFamily="49" charset="0"/>
              </a:rPr>
              <a:t>ROWID</a:t>
            </a:r>
            <a:r>
              <a:rPr lang="en-US"/>
              <a:t> only when the Key Mode block property is set to Unique (the default). The entire </a:t>
            </a:r>
            <a:r>
              <a:rPr lang="en-US">
                <a:latin typeface="Courier New" pitchFamily="49" charset="0"/>
              </a:rPr>
              <a:t>WHERE</a:t>
            </a:r>
            <a:r>
              <a:rPr lang="en-US"/>
              <a:t> clause is optional. The </a:t>
            </a:r>
            <a:r>
              <a:rPr lang="en-US">
                <a:latin typeface="Courier New" pitchFamily="49" charset="0"/>
              </a:rPr>
              <a:t>ORDER BY</a:t>
            </a:r>
            <a:r>
              <a:rPr lang="en-US"/>
              <a:t> clause is also optional.</a:t>
            </a:r>
          </a:p>
          <a:p>
            <a:pPr lvl="1">
              <a:spcAft>
                <a:spcPts val="300"/>
              </a:spcAft>
            </a:pPr>
            <a:r>
              <a:rPr lang="en-US"/>
              <a:t>If you want to count records that satisfy criteria specified in the Query/Where dialog box, enter one or more variables in the example record and press Count Query.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ChangeArrowheads="1" noTextEdit="1"/>
          </p:cNvSpPr>
          <p:nvPr>
            <p:ph type="sldImg"/>
          </p:nvPr>
        </p:nvSpPr>
        <p:spPr>
          <a:ln/>
        </p:spPr>
      </p:sp>
      <p:sp>
        <p:nvSpPr>
          <p:cNvPr id="273413" name="Rectangle 5"/>
          <p:cNvSpPr>
            <a:spLocks noGrp="1" noChangeArrowheads="1"/>
          </p:cNvSpPr>
          <p:nvPr>
            <p:ph type="body" idx="1"/>
          </p:nvPr>
        </p:nvSpPr>
        <p:spPr/>
        <p:txBody>
          <a:bodyPr/>
          <a:lstStyle/>
          <a:p>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a:t>
            </a:r>
          </a:p>
          <a:p>
            <a:pPr lvl="1"/>
            <a:r>
              <a:rPr lang="en-US"/>
              <a:t>The </a:t>
            </a:r>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 of a default base table </a:t>
            </a:r>
            <a:r>
              <a:rPr lang="en-US">
                <a:latin typeface="Courier New" pitchFamily="49" charset="0"/>
              </a:rPr>
              <a:t>SELECT</a:t>
            </a:r>
            <a:r>
              <a:rPr lang="en-US"/>
              <a:t> statement are derived from several sources. It is important to know how different sources interact.</a:t>
            </a:r>
          </a:p>
          <a:p>
            <a:pPr lvl="1"/>
            <a:r>
              <a:rPr lang="en-US" b="1"/>
              <a:t>Four sources for the </a:t>
            </a:r>
            <a:r>
              <a:rPr lang="en-US" b="1">
                <a:latin typeface="Courier New" pitchFamily="49" charset="0"/>
              </a:rPr>
              <a:t>WHERE</a:t>
            </a:r>
            <a:r>
              <a:rPr lang="en-US" b="1"/>
              <a:t> clause</a:t>
            </a:r>
            <a:endParaRPr lang="en-US"/>
          </a:p>
          <a:p>
            <a:pPr lvl="2"/>
            <a:r>
              <a:rPr lang="en-US"/>
              <a:t>The </a:t>
            </a:r>
            <a:r>
              <a:rPr lang="en-US">
                <a:latin typeface="Courier New" pitchFamily="49" charset="0"/>
              </a:rPr>
              <a:t>WHERE Clause</a:t>
            </a:r>
            <a:r>
              <a:rPr lang="en-US"/>
              <a:t> block property (set in Forms Builder, or by setting the </a:t>
            </a:r>
            <a:r>
              <a:rPr lang="en-US">
                <a:latin typeface="Courier New" pitchFamily="49" charset="0"/>
              </a:rPr>
              <a:t>DEFAULT_WHERE_CLAUSE</a:t>
            </a:r>
            <a:r>
              <a:rPr lang="en-US"/>
              <a:t> property programmatically)</a:t>
            </a:r>
          </a:p>
          <a:p>
            <a:pPr lvl="2"/>
            <a:r>
              <a:rPr lang="en-US"/>
              <a:t>The </a:t>
            </a:r>
            <a:r>
              <a:rPr lang="en-US">
                <a:latin typeface="Courier New" pitchFamily="49" charset="0"/>
              </a:rPr>
              <a:t>ONETIME_WHERE</a:t>
            </a:r>
            <a:r>
              <a:rPr lang="en-US"/>
              <a:t> block property (set programmatically)</a:t>
            </a:r>
          </a:p>
          <a:p>
            <a:pPr lvl="2"/>
            <a:r>
              <a:rPr lang="en-US"/>
              <a:t>Example Record</a:t>
            </a:r>
          </a:p>
          <a:p>
            <a:pPr lvl="2"/>
            <a:r>
              <a:rPr lang="en-US"/>
              <a:t>Query/Where dialog box</a:t>
            </a:r>
          </a:p>
          <a:p>
            <a:pPr lvl="1"/>
            <a:r>
              <a:rPr lang="en-US"/>
              <a:t>If more than one source is present, the different conditions will all be used and linked with an </a:t>
            </a:r>
            <a:r>
              <a:rPr lang="en-US">
                <a:latin typeface="Courier New" pitchFamily="49" charset="0"/>
              </a:rPr>
              <a:t>AND</a:t>
            </a:r>
            <a:r>
              <a:rPr lang="en-US"/>
              <a:t> operator. If the </a:t>
            </a:r>
            <a:r>
              <a:rPr lang="en-US">
                <a:latin typeface="Courier New" pitchFamily="49" charset="0"/>
              </a:rPr>
              <a:t>WHERE</a:t>
            </a:r>
            <a:r>
              <a:rPr lang="en-US"/>
              <a:t> clause and the </a:t>
            </a:r>
            <a:r>
              <a:rPr lang="en-US">
                <a:latin typeface="Courier New" pitchFamily="49" charset="0"/>
              </a:rPr>
              <a:t>ONETIME_WHERE</a:t>
            </a:r>
            <a:r>
              <a:rPr lang="en-US"/>
              <a:t> clause are present, only one is used: the </a:t>
            </a:r>
            <a:r>
              <a:rPr lang="en-US">
                <a:latin typeface="Courier New" pitchFamily="49" charset="0"/>
              </a:rPr>
              <a:t>ONETIME_WHERE</a:t>
            </a:r>
            <a:r>
              <a:rPr lang="en-US"/>
              <a:t> clause for the first execution of the query, and the </a:t>
            </a:r>
            <a:r>
              <a:rPr lang="en-US">
                <a:latin typeface="Courier New" pitchFamily="49" charset="0"/>
              </a:rPr>
              <a:t>WHERE</a:t>
            </a:r>
            <a:r>
              <a:rPr lang="en-US"/>
              <a:t> clause for subsequent executions.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ChangeArrowheads="1" noTextEdit="1"/>
          </p:cNvSpPr>
          <p:nvPr>
            <p:ph type="sldImg"/>
          </p:nvPr>
        </p:nvSpPr>
        <p:spPr>
          <a:ln/>
        </p:spPr>
      </p:sp>
      <p:sp>
        <p:nvSpPr>
          <p:cNvPr id="333827" name="Rectangle 3"/>
          <p:cNvSpPr>
            <a:spLocks noGrp="1" noChangeArrowheads="1"/>
          </p:cNvSpPr>
          <p:nvPr>
            <p:ph type="body" idx="1"/>
          </p:nvPr>
        </p:nvSpPr>
        <p:spPr/>
        <p:txBody>
          <a:bodyPr/>
          <a:lstStyle/>
          <a:p>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 (continued)</a:t>
            </a:r>
            <a:endParaRPr lang="en-US">
              <a:latin typeface="Courier New" pitchFamily="49" charset="0"/>
            </a:endParaRPr>
          </a:p>
          <a:p>
            <a:pPr lvl="1"/>
            <a:r>
              <a:rPr lang="en-US" b="1">
                <a:latin typeface="Courier New" pitchFamily="49" charset="0"/>
              </a:rPr>
              <a:t>ONETIME_WHERE</a:t>
            </a:r>
            <a:r>
              <a:rPr lang="en-US" b="1"/>
              <a:t> property:</a:t>
            </a:r>
          </a:p>
          <a:p>
            <a:pPr lvl="1"/>
            <a:r>
              <a:rPr lang="en-US"/>
              <a:t>For instances where you want to restrict the query only once, you can programmatically set the </a:t>
            </a:r>
            <a:r>
              <a:rPr lang="en-US">
                <a:latin typeface="Courier New" pitchFamily="49" charset="0"/>
              </a:rPr>
              <a:t>ONETIME_WHERE</a:t>
            </a:r>
            <a:r>
              <a:rPr lang="en-US"/>
              <a:t> property on a block. This specifies a </a:t>
            </a:r>
            <a:r>
              <a:rPr lang="en-US">
                <a:latin typeface="Courier New" pitchFamily="49" charset="0"/>
              </a:rPr>
              <a:t>WHERE</a:t>
            </a:r>
            <a:r>
              <a:rPr lang="en-US"/>
              <a:t> clause for the block that will be in effect only for the first query issued on the block after setting that property.</a:t>
            </a:r>
          </a:p>
          <a:p>
            <a:pPr lvl="1"/>
            <a:r>
              <a:rPr lang="en-US" b="1"/>
              <a:t>Example:</a:t>
            </a:r>
          </a:p>
          <a:p>
            <a:pPr lvl="1"/>
            <a:r>
              <a:rPr lang="en-US"/>
              <a:t>From the </a:t>
            </a:r>
            <a:r>
              <a:rPr lang="en-US">
                <a:latin typeface="Courier New" pitchFamily="49" charset="0"/>
              </a:rPr>
              <a:t>ORDER_ITEMS</a:t>
            </a:r>
            <a:r>
              <a:rPr lang="en-US"/>
              <a:t> block, you want to display the </a:t>
            </a:r>
            <a:r>
              <a:rPr lang="en-US">
                <a:latin typeface="Courier New" pitchFamily="49" charset="0"/>
              </a:rPr>
              <a:t>INVENTORIES</a:t>
            </a:r>
            <a:r>
              <a:rPr lang="en-US"/>
              <a:t> block, which is on a separate window. When the block is initially displayed, it should present information about the stock of the product selected in the </a:t>
            </a:r>
            <a:r>
              <a:rPr lang="en-US">
                <a:latin typeface="Courier New" pitchFamily="49" charset="0"/>
              </a:rPr>
              <a:t>ORDER_ITEMS</a:t>
            </a:r>
            <a:r>
              <a:rPr lang="en-US"/>
              <a:t> block. However, once this initial information is displayed, you want users to be able to query the stock of any product. You accomplish this by coding the Stock button to set the </a:t>
            </a:r>
            <a:r>
              <a:rPr lang="en-US">
                <a:latin typeface="Courier New" pitchFamily="49" charset="0"/>
              </a:rPr>
              <a:t>ONETIME_WHERE</a:t>
            </a:r>
            <a:r>
              <a:rPr lang="en-US"/>
              <a:t> property:</a:t>
            </a:r>
          </a:p>
          <a:p>
            <a:pPr lvl="3">
              <a:buFont typeface="New Times Roman"/>
              <a:buNone/>
            </a:pPr>
            <a:r>
              <a:rPr lang="en-US">
                <a:latin typeface="Courier New" pitchFamily="49" charset="0"/>
              </a:rPr>
              <a:t>Set_Block_Property('INVENTORIES', ONETIME_WHERE, 'product_id = '||:ORDER_ITEMS.PRODUCT_ID);</a:t>
            </a:r>
          </a:p>
          <a:p>
            <a:pPr lvl="3">
              <a:buFont typeface="New Times Roman"/>
              <a:buNone/>
            </a:pPr>
            <a:r>
              <a:rPr lang="en-US">
                <a:latin typeface="Courier New" pitchFamily="49" charset="0"/>
              </a:rPr>
              <a:t>Go_block('INVENTORIES');</a:t>
            </a:r>
          </a:p>
          <a:p>
            <a:pPr lvl="3">
              <a:buFont typeface="New Times Roman"/>
              <a:buNone/>
            </a:pPr>
            <a:r>
              <a:rPr lang="en-US">
                <a:latin typeface="Courier New" pitchFamily="49" charset="0"/>
              </a:rPr>
              <a:t>Execute_Query;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4" name="Rectangle 8"/>
          <p:cNvSpPr>
            <a:spLocks noChangeArrowheads="1" noTextEdit="1"/>
          </p:cNvSpPr>
          <p:nvPr>
            <p:ph type="sldImg"/>
          </p:nvPr>
        </p:nvSpPr>
        <p:spPr>
          <a:ln/>
        </p:spPr>
      </p:sp>
      <p:sp>
        <p:nvSpPr>
          <p:cNvPr id="275465" name="Rectangle 9"/>
          <p:cNvSpPr>
            <a:spLocks noGrp="1" noChangeArrowheads="1"/>
          </p:cNvSpPr>
          <p:nvPr>
            <p:ph type="body" idx="1"/>
          </p:nvPr>
        </p:nvSpPr>
        <p:spPr/>
        <p:txBody>
          <a:bodyPr/>
          <a:lstStyle/>
          <a:p>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 (continued)</a:t>
            </a:r>
          </a:p>
          <a:p>
            <a:pPr lvl="1"/>
            <a:r>
              <a:rPr lang="en-US" b="1"/>
              <a:t>Two sources for the </a:t>
            </a:r>
            <a:r>
              <a:rPr lang="en-US" b="1">
                <a:latin typeface="Courier New" pitchFamily="49" charset="0"/>
              </a:rPr>
              <a:t>ORDER BY</a:t>
            </a:r>
            <a:r>
              <a:rPr lang="en-US" b="1"/>
              <a:t> clause</a:t>
            </a:r>
          </a:p>
          <a:p>
            <a:pPr lvl="2">
              <a:buSzPct val="70000"/>
            </a:pPr>
            <a:r>
              <a:rPr lang="en-US">
                <a:latin typeface="Courier New" pitchFamily="49" charset="0"/>
              </a:rPr>
              <a:t>ORDER BY</a:t>
            </a:r>
            <a:r>
              <a:rPr lang="en-US"/>
              <a:t> </a:t>
            </a:r>
            <a:r>
              <a:rPr lang="en-US">
                <a:latin typeface="Courier New" pitchFamily="49" charset="0"/>
              </a:rPr>
              <a:t>Clause</a:t>
            </a:r>
            <a:r>
              <a:rPr lang="en-US"/>
              <a:t> block property</a:t>
            </a:r>
          </a:p>
          <a:p>
            <a:pPr lvl="2"/>
            <a:r>
              <a:rPr lang="en-US"/>
              <a:t>Query/Where dialog box</a:t>
            </a:r>
          </a:p>
          <a:p>
            <a:pPr lvl="1"/>
            <a:r>
              <a:rPr lang="en-US"/>
              <a:t>An </a:t>
            </a:r>
            <a:r>
              <a:rPr lang="en-US">
                <a:latin typeface="Courier New" pitchFamily="49" charset="0"/>
              </a:rPr>
              <a:t>ORDER BY</a:t>
            </a:r>
            <a:r>
              <a:rPr lang="en-US"/>
              <a:t> clause specified in the Query/Where dialog box overrides the value of the </a:t>
            </a:r>
            <a:r>
              <a:rPr lang="en-US">
                <a:latin typeface="Courier New" pitchFamily="49" charset="0"/>
              </a:rPr>
              <a:t>ORDER BY</a:t>
            </a:r>
            <a:r>
              <a:rPr lang="en-US"/>
              <a:t> </a:t>
            </a:r>
            <a:r>
              <a:rPr lang="en-US">
                <a:latin typeface="Courier New" pitchFamily="49" charset="0"/>
              </a:rPr>
              <a:t>Clause</a:t>
            </a:r>
            <a:r>
              <a:rPr lang="en-US"/>
              <a:t> block property.</a:t>
            </a:r>
          </a:p>
          <a:p>
            <a:pPr lvl="1"/>
            <a:r>
              <a:rPr lang="en-US" b="1"/>
              <a:t>Note:</a:t>
            </a:r>
            <a:r>
              <a:rPr lang="en-US"/>
              <a:t> You can use the </a:t>
            </a:r>
            <a:r>
              <a:rPr lang="en-US">
                <a:latin typeface="Courier New" pitchFamily="49" charset="0"/>
              </a:rPr>
              <a:t>SET_BLOCK_PROPERTY</a:t>
            </a:r>
            <a:r>
              <a:rPr lang="en-US"/>
              <a:t> built-in to change the </a:t>
            </a:r>
            <a:r>
              <a:rPr lang="en-US">
                <a:latin typeface="Courier New" pitchFamily="49" charset="0"/>
              </a:rPr>
              <a:t>WHERE</a:t>
            </a:r>
            <a:r>
              <a:rPr lang="en-US"/>
              <a:t> </a:t>
            </a:r>
            <a:r>
              <a:rPr lang="en-US">
                <a:latin typeface="Courier New" pitchFamily="49" charset="0"/>
              </a:rPr>
              <a:t>Clause</a:t>
            </a:r>
            <a:r>
              <a:rPr lang="en-US"/>
              <a:t> and </a:t>
            </a:r>
            <a:r>
              <a:rPr lang="en-US">
                <a:latin typeface="Courier New" pitchFamily="49" charset="0"/>
              </a:rPr>
              <a:t>ORDER BY</a:t>
            </a:r>
            <a:r>
              <a:rPr lang="en-US"/>
              <a:t> </a:t>
            </a:r>
            <a:r>
              <a:rPr lang="en-US">
                <a:latin typeface="Courier New" pitchFamily="49" charset="0"/>
              </a:rPr>
              <a:t>Clause</a:t>
            </a:r>
            <a:r>
              <a:rPr lang="en-US"/>
              <a:t> block properties at run time.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18</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8763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863600" y="1816100"/>
            <a:ext cx="7366000" cy="1857375"/>
          </a:xfrm>
        </p:spPr>
        <p:txBody>
          <a:bodyPr/>
          <a:lstStyle/>
          <a:p>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4"/>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18-</a:t>
            </a:r>
            <a:fld id="{7DF14498-F075-4AA0-8B35-143F6C1219CB}" type="slidenum">
              <a:rPr lang="en-US" sz="1200" b="0"/>
              <a:pPr algn="just">
                <a:spcBef>
                  <a:spcPct val="0"/>
                </a:spcBef>
                <a:buClrTx/>
                <a:buFontTx/>
                <a:buNone/>
              </a:pPr>
              <a:t>‹#›</a:t>
            </a:fld>
            <a:endParaRPr lang="en-US" sz="1200" b="0"/>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Query Triggers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Rectangle 5"/>
          <p:cNvSpPr>
            <a:spLocks noGrp="1" noChangeArrowheads="1"/>
          </p:cNvSpPr>
          <p:nvPr>
            <p:ph type="title"/>
          </p:nvPr>
        </p:nvSpPr>
        <p:spPr/>
        <p:txBody>
          <a:bodyPr/>
          <a:lstStyle/>
          <a:p>
            <a:r>
              <a:rPr lang="en-US"/>
              <a:t>Writing Query Triggers: Pre-Query Trigger</a:t>
            </a:r>
          </a:p>
        </p:txBody>
      </p:sp>
      <p:sp>
        <p:nvSpPr>
          <p:cNvPr id="276486" name="Rectangle 6"/>
          <p:cNvSpPr>
            <a:spLocks noGrp="1" noChangeArrowheads="1"/>
          </p:cNvSpPr>
          <p:nvPr>
            <p:ph type="body" idx="1"/>
          </p:nvPr>
        </p:nvSpPr>
        <p:spPr>
          <a:xfrm>
            <a:off x="863600" y="1816100"/>
            <a:ext cx="7366000" cy="762000"/>
          </a:xfrm>
        </p:spPr>
        <p:txBody>
          <a:bodyPr/>
          <a:lstStyle/>
          <a:p>
            <a:pPr lvl="1"/>
            <a:r>
              <a:rPr lang="en-US"/>
              <a:t>Defined at block level</a:t>
            </a:r>
          </a:p>
          <a:p>
            <a:pPr lvl="1"/>
            <a:r>
              <a:rPr lang="en-US"/>
              <a:t>Fires once, before query is performed</a:t>
            </a:r>
          </a:p>
        </p:txBody>
      </p:sp>
      <p:sp>
        <p:nvSpPr>
          <p:cNvPr id="276483" name="Rectangle 3"/>
          <p:cNvSpPr>
            <a:spLocks noChangeArrowheads="1"/>
          </p:cNvSpPr>
          <p:nvPr/>
        </p:nvSpPr>
        <p:spPr bwMode="blackGray">
          <a:xfrm>
            <a:off x="984250" y="2679700"/>
            <a:ext cx="7169150" cy="27876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IF		TO_CHAR(:ORDERS.ORDER_ID)||</a:t>
            </a:r>
            <a:br>
              <a:rPr lang="en-US" sz="2000">
                <a:solidFill>
                  <a:schemeClr val="bg2"/>
                </a:solidFill>
                <a:latin typeface="Courier New" pitchFamily="49" charset="0"/>
              </a:rPr>
            </a:br>
            <a:r>
              <a:rPr lang="en-US" sz="2000">
                <a:solidFill>
                  <a:schemeClr val="bg2"/>
                </a:solidFill>
                <a:latin typeface="Courier New" pitchFamily="49" charset="0"/>
              </a:rPr>
              <a:t>		TO_CHAR(:ORDERS.CUSTOMER_ID)</a:t>
            </a:r>
            <a:br>
              <a:rPr lang="en-US" sz="2000">
                <a:solidFill>
                  <a:schemeClr val="bg2"/>
                </a:solidFill>
                <a:latin typeface="Courier New" pitchFamily="49" charset="0"/>
              </a:rPr>
            </a:br>
            <a:r>
              <a:rPr lang="en-US" sz="2000">
                <a:solidFill>
                  <a:schemeClr val="bg2"/>
                </a:solidFill>
                <a:latin typeface="Courier New" pitchFamily="49" charset="0"/>
              </a:rPr>
              <a:t>IS NULL THEN </a:t>
            </a:r>
            <a:br>
              <a:rPr lang="en-US" sz="2000">
                <a:solidFill>
                  <a:schemeClr val="bg2"/>
                </a:solidFill>
                <a:latin typeface="Courier New" pitchFamily="49" charset="0"/>
              </a:rPr>
            </a:br>
            <a:r>
              <a:rPr lang="en-US" sz="2000">
                <a:solidFill>
                  <a:schemeClr val="bg2"/>
                </a:solidFill>
                <a:latin typeface="Courier New" pitchFamily="49" charset="0"/>
              </a:rPr>
              <a:t>		MESSAGE(’You must query by </a:t>
            </a:r>
            <a:br>
              <a:rPr lang="en-US" sz="2000">
                <a:solidFill>
                  <a:schemeClr val="bg2"/>
                </a:solidFill>
                <a:latin typeface="Courier New" pitchFamily="49" charset="0"/>
              </a:rPr>
            </a:br>
            <a:r>
              <a:rPr lang="en-US" sz="2000">
                <a:solidFill>
                  <a:schemeClr val="bg2"/>
                </a:solidFill>
                <a:latin typeface="Courier New" pitchFamily="49" charset="0"/>
              </a:rPr>
              <a:t>		Order ID or Customer ID’);</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RAISE form_trigger_failure;</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END IF;</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7" name="Rectangle 9"/>
          <p:cNvSpPr>
            <a:spLocks noGrp="1" noChangeArrowheads="1"/>
          </p:cNvSpPr>
          <p:nvPr>
            <p:ph type="title"/>
          </p:nvPr>
        </p:nvSpPr>
        <p:spPr/>
        <p:txBody>
          <a:bodyPr/>
          <a:lstStyle/>
          <a:p>
            <a:r>
              <a:rPr lang="en-US"/>
              <a:t>Writing Query Triggers:</a:t>
            </a:r>
            <a:br>
              <a:rPr lang="en-US"/>
            </a:br>
            <a:r>
              <a:rPr lang="en-US"/>
              <a:t>Post-Query Trigger</a:t>
            </a:r>
          </a:p>
        </p:txBody>
      </p:sp>
      <p:sp>
        <p:nvSpPr>
          <p:cNvPr id="278538" name="Rectangle 10"/>
          <p:cNvSpPr>
            <a:spLocks noGrp="1" noChangeArrowheads="1"/>
          </p:cNvSpPr>
          <p:nvPr>
            <p:ph type="body" idx="1"/>
          </p:nvPr>
        </p:nvSpPr>
        <p:spPr>
          <a:xfrm>
            <a:off x="863600" y="1816100"/>
            <a:ext cx="7366000" cy="1431925"/>
          </a:xfrm>
        </p:spPr>
        <p:txBody>
          <a:bodyPr/>
          <a:lstStyle/>
          <a:p>
            <a:pPr lvl="1"/>
            <a:r>
              <a:rPr lang="en-US"/>
              <a:t>Fires for each fetched record (except during array processing)</a:t>
            </a:r>
          </a:p>
          <a:p>
            <a:pPr lvl="1"/>
            <a:r>
              <a:rPr lang="en-US"/>
              <a:t>Use to populate nondatabase items and calculate statistics</a:t>
            </a:r>
          </a:p>
        </p:txBody>
      </p:sp>
      <p:sp>
        <p:nvSpPr>
          <p:cNvPr id="278531" name="Rectangle 3"/>
          <p:cNvSpPr>
            <a:spLocks noChangeArrowheads="1"/>
          </p:cNvSpPr>
          <p:nvPr/>
        </p:nvSpPr>
        <p:spPr bwMode="blackGray">
          <a:xfrm>
            <a:off x="990600" y="3429000"/>
            <a:ext cx="7169150" cy="14922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SELECT 	COUNT(order_id) </a:t>
            </a:r>
            <a:br>
              <a:rPr lang="en-US">
                <a:solidFill>
                  <a:schemeClr val="bg2"/>
                </a:solidFill>
                <a:latin typeface="Courier New" pitchFamily="49" charset="0"/>
              </a:rPr>
            </a:br>
            <a:r>
              <a:rPr lang="en-US">
                <a:solidFill>
                  <a:schemeClr val="bg2"/>
                </a:solidFill>
                <a:latin typeface="Courier New" pitchFamily="49" charset="0"/>
              </a:rPr>
              <a:t>	INTO 		:ORDERS.lineitem_count</a:t>
            </a:r>
          </a:p>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FROM			ORDER_ITEMS</a:t>
            </a:r>
          </a:p>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WHERE		order_id = :ORDERS.order_id;</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Rectangle 4"/>
          <p:cNvSpPr>
            <a:spLocks noGrp="1" noChangeArrowheads="1"/>
          </p:cNvSpPr>
          <p:nvPr>
            <p:ph type="title"/>
          </p:nvPr>
        </p:nvSpPr>
        <p:spPr/>
        <p:txBody>
          <a:bodyPr/>
          <a:lstStyle/>
          <a:p>
            <a:r>
              <a:rPr lang="en-US"/>
              <a:t>Writing Query Triggers:</a:t>
            </a:r>
            <a:br>
              <a:rPr lang="en-US"/>
            </a:br>
            <a:r>
              <a:rPr lang="en-US"/>
              <a:t>Using </a:t>
            </a:r>
            <a:r>
              <a:rPr lang="en-US">
                <a:latin typeface="Courier New" pitchFamily="49" charset="0"/>
              </a:rPr>
              <a:t>SELECT</a:t>
            </a:r>
            <a:r>
              <a:rPr lang="en-US"/>
              <a:t> Statements in Triggers</a:t>
            </a:r>
          </a:p>
        </p:txBody>
      </p:sp>
      <p:sp>
        <p:nvSpPr>
          <p:cNvPr id="280581" name="Rectangle 5"/>
          <p:cNvSpPr>
            <a:spLocks noGrp="1" noChangeArrowheads="1"/>
          </p:cNvSpPr>
          <p:nvPr>
            <p:ph type="body" idx="1"/>
          </p:nvPr>
        </p:nvSpPr>
        <p:spPr>
          <a:xfrm>
            <a:off x="863600" y="1816100"/>
            <a:ext cx="7366000" cy="2301875"/>
          </a:xfrm>
        </p:spPr>
        <p:txBody>
          <a:bodyPr/>
          <a:lstStyle/>
          <a:p>
            <a:pPr lvl="1"/>
            <a:r>
              <a:rPr lang="en-US"/>
              <a:t>Forms Builder variables are preceded by a colon.</a:t>
            </a:r>
          </a:p>
          <a:p>
            <a:pPr lvl="1"/>
            <a:r>
              <a:rPr lang="en-US"/>
              <a:t>The query must return one row for success.</a:t>
            </a:r>
          </a:p>
          <a:p>
            <a:pPr lvl="1"/>
            <a:r>
              <a:rPr lang="en-US"/>
              <a:t>Code exception handlers.</a:t>
            </a:r>
          </a:p>
          <a:p>
            <a:pPr lvl="1"/>
            <a:r>
              <a:rPr lang="en-US"/>
              <a:t>The </a:t>
            </a:r>
            <a:r>
              <a:rPr lang="en-US">
                <a:latin typeface="Courier New" pitchFamily="49" charset="0"/>
              </a:rPr>
              <a:t>INTO</a:t>
            </a:r>
            <a:r>
              <a:rPr lang="en-US"/>
              <a:t> clause is mandatory, with a variable for each selected column or expression.</a:t>
            </a:r>
          </a:p>
          <a:p>
            <a:pPr lvl="1"/>
            <a:r>
              <a:rPr lang="en-US">
                <a:latin typeface="Courier New" pitchFamily="49" charset="0"/>
              </a:rPr>
              <a:t>ORDER</a:t>
            </a:r>
            <a:r>
              <a:rPr lang="en-US"/>
              <a:t> </a:t>
            </a:r>
            <a:r>
              <a:rPr lang="en-US">
                <a:latin typeface="Courier New" pitchFamily="49" charset="0"/>
              </a:rPr>
              <a:t>BY</a:t>
            </a:r>
            <a:r>
              <a:rPr lang="en-US"/>
              <a:t> is not relevant.</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ChangeArrowheads="1"/>
          </p:cNvSpPr>
          <p:nvPr>
            <p:ph type="title"/>
          </p:nvPr>
        </p:nvSpPr>
        <p:spPr/>
        <p:txBody>
          <a:bodyPr/>
          <a:lstStyle/>
          <a:p>
            <a:r>
              <a:rPr lang="en-US"/>
              <a:t>Query Array Processing</a:t>
            </a:r>
          </a:p>
        </p:txBody>
      </p:sp>
      <p:sp>
        <p:nvSpPr>
          <p:cNvPr id="282631" name="Rectangle 7"/>
          <p:cNvSpPr>
            <a:spLocks noGrp="1" noChangeArrowheads="1"/>
          </p:cNvSpPr>
          <p:nvPr>
            <p:ph type="body" idx="1"/>
          </p:nvPr>
        </p:nvSpPr>
        <p:spPr/>
        <p:txBody>
          <a:bodyPr/>
          <a:lstStyle/>
          <a:p>
            <a:pPr lvl="1"/>
            <a:r>
              <a:rPr lang="en-US"/>
              <a:t>Reduces network traffic</a:t>
            </a:r>
          </a:p>
          <a:p>
            <a:pPr lvl="1"/>
            <a:r>
              <a:rPr lang="en-US"/>
              <a:t>Enables Query Array processing:</a:t>
            </a:r>
          </a:p>
          <a:p>
            <a:pPr lvl="2"/>
            <a:r>
              <a:rPr lang="en-US"/>
              <a:t>Enable Array Processing option</a:t>
            </a:r>
          </a:p>
          <a:p>
            <a:pPr lvl="2"/>
            <a:r>
              <a:rPr lang="en-US"/>
              <a:t>Set Query Array Size property</a:t>
            </a:r>
          </a:p>
          <a:p>
            <a:pPr lvl="1"/>
            <a:r>
              <a:rPr lang="en-US"/>
              <a:t>Query Array Size property</a:t>
            </a:r>
          </a:p>
          <a:p>
            <a:pPr lvl="1"/>
            <a:r>
              <a:rPr lang="en-US"/>
              <a:t>Query All Records property</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8468" name="Rectangle 4"/>
          <p:cNvSpPr>
            <a:spLocks noGrp="1" noChangeArrowheads="1"/>
          </p:cNvSpPr>
          <p:nvPr>
            <p:ph type="body" idx="1"/>
          </p:nvPr>
        </p:nvSpPr>
        <p:spPr/>
        <p:txBody>
          <a:bodyPr/>
          <a:lstStyle/>
          <a:p>
            <a:endParaRPr lang="ar-SA"/>
          </a:p>
        </p:txBody>
      </p:sp>
      <p:sp>
        <p:nvSpPr>
          <p:cNvPr id="318469" name="Rectangle 5"/>
          <p:cNvSpPr>
            <a:spLocks noGrp="1" noChangeArrowheads="1"/>
          </p:cNvSpPr>
          <p:nvPr>
            <p:ph type="title"/>
          </p:nvPr>
        </p:nvSpPr>
        <p:spPr/>
        <p:txBody>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6" name="Rectangle 4"/>
          <p:cNvSpPr>
            <a:spLocks noGrp="1" noChangeArrowheads="1"/>
          </p:cNvSpPr>
          <p:nvPr>
            <p:ph type="title"/>
          </p:nvPr>
        </p:nvSpPr>
        <p:spPr/>
        <p:txBody>
          <a:bodyPr/>
          <a:lstStyle/>
          <a:p>
            <a:r>
              <a:rPr lang="en-US"/>
              <a:t>Coding Triggers for</a:t>
            </a:r>
            <a:br>
              <a:rPr lang="en-US"/>
            </a:br>
            <a:r>
              <a:rPr lang="en-US"/>
              <a:t>Enter-Query Mode</a:t>
            </a:r>
          </a:p>
        </p:txBody>
      </p:sp>
      <p:sp>
        <p:nvSpPr>
          <p:cNvPr id="284677" name="Rectangle 5"/>
          <p:cNvSpPr>
            <a:spLocks noGrp="1" noChangeArrowheads="1"/>
          </p:cNvSpPr>
          <p:nvPr>
            <p:ph type="body" idx="1"/>
          </p:nvPr>
        </p:nvSpPr>
        <p:spPr>
          <a:xfrm>
            <a:off x="863600" y="1816100"/>
            <a:ext cx="7366000" cy="2259013"/>
          </a:xfrm>
        </p:spPr>
        <p:txBody>
          <a:bodyPr/>
          <a:lstStyle/>
          <a:p>
            <a:pPr lvl="1"/>
            <a:r>
              <a:rPr lang="en-US"/>
              <a:t>Some triggers may fire in Enter-Query mode.</a:t>
            </a:r>
          </a:p>
          <a:p>
            <a:pPr lvl="1"/>
            <a:r>
              <a:rPr lang="en-US"/>
              <a:t>Set the Fire in Enter-Query Mode property.</a:t>
            </a:r>
          </a:p>
          <a:p>
            <a:pPr lvl="1"/>
            <a:r>
              <a:rPr lang="en-US"/>
              <a:t>Test mode during execution with </a:t>
            </a:r>
            <a:r>
              <a:rPr lang="en-US">
                <a:latin typeface="Courier New" pitchFamily="49" charset="0"/>
              </a:rPr>
              <a:t>:SYSTEM.MODE</a:t>
            </a:r>
          </a:p>
          <a:p>
            <a:pPr lvl="2"/>
            <a:r>
              <a:rPr lang="en-US">
                <a:latin typeface="Courier New" pitchFamily="49" charset="0"/>
              </a:rPr>
              <a:t>NORMAL</a:t>
            </a:r>
          </a:p>
          <a:p>
            <a:pPr lvl="2"/>
            <a:r>
              <a:rPr lang="en-US">
                <a:latin typeface="Courier New" pitchFamily="49" charset="0"/>
              </a:rPr>
              <a:t>ENTER-QUERY</a:t>
            </a:r>
          </a:p>
          <a:p>
            <a:pPr lvl="2"/>
            <a:r>
              <a:rPr lang="en-US">
                <a:latin typeface="Courier New" pitchFamily="49" charset="0"/>
              </a:rPr>
              <a:t>QUERY</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0516" name="Rectangle 4"/>
          <p:cNvSpPr>
            <a:spLocks noGrp="1" noChangeArrowheads="1"/>
          </p:cNvSpPr>
          <p:nvPr>
            <p:ph type="body" idx="1"/>
          </p:nvPr>
        </p:nvSpPr>
        <p:spPr/>
        <p:txBody>
          <a:bodyPr/>
          <a:lstStyle/>
          <a:p>
            <a:endParaRPr lang="ar-SA"/>
          </a:p>
        </p:txBody>
      </p:sp>
      <p:sp>
        <p:nvSpPr>
          <p:cNvPr id="320517" name="Rectangle 5"/>
          <p:cNvSpPr>
            <a:spLocks noGrp="1" noChangeArrowheads="1"/>
          </p:cNvSpPr>
          <p:nvPr>
            <p:ph type="title"/>
          </p:nvPr>
        </p:nvSpPr>
        <p:spPr/>
        <p:txBody>
          <a:bodyPr/>
          <a:lstStyle/>
          <a:p>
            <a:endParaRPr lang="ar-SA"/>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5" name="Rectangle 5"/>
          <p:cNvSpPr>
            <a:spLocks noGrp="1" noChangeArrowheads="1"/>
          </p:cNvSpPr>
          <p:nvPr>
            <p:ph type="title"/>
          </p:nvPr>
        </p:nvSpPr>
        <p:spPr/>
        <p:txBody>
          <a:bodyPr/>
          <a:lstStyle/>
          <a:p>
            <a:r>
              <a:rPr lang="en-US"/>
              <a:t>Coding Triggers for</a:t>
            </a:r>
            <a:br>
              <a:rPr lang="en-US"/>
            </a:br>
            <a:r>
              <a:rPr lang="en-US"/>
              <a:t>Enter-Query Mode</a:t>
            </a:r>
          </a:p>
        </p:txBody>
      </p:sp>
      <p:sp>
        <p:nvSpPr>
          <p:cNvPr id="286726" name="Rectangle 6"/>
          <p:cNvSpPr>
            <a:spLocks noGrp="1" noChangeArrowheads="1"/>
          </p:cNvSpPr>
          <p:nvPr>
            <p:ph type="body" idx="1"/>
          </p:nvPr>
        </p:nvSpPr>
        <p:spPr>
          <a:xfrm>
            <a:off x="863600" y="1816100"/>
            <a:ext cx="7366000" cy="3908425"/>
          </a:xfrm>
        </p:spPr>
        <p:txBody>
          <a:bodyPr/>
          <a:lstStyle/>
          <a:p>
            <a:pPr lvl="1"/>
            <a:r>
              <a:rPr lang="en-US"/>
              <a:t>Example</a:t>
            </a:r>
          </a:p>
          <a:p>
            <a:pPr lvl="1">
              <a:buFont typeface="Arial" pitchFamily="34" charset="0"/>
              <a:buNone/>
            </a:pPr>
            <a:endParaRPr lang="en-US"/>
          </a:p>
          <a:p>
            <a:pPr lvl="1"/>
            <a:endParaRPr lang="en-US"/>
          </a:p>
          <a:p>
            <a:pPr lvl="1"/>
            <a:endParaRPr lang="en-US"/>
          </a:p>
          <a:p>
            <a:pPr lvl="1"/>
            <a:endParaRPr lang="en-US"/>
          </a:p>
          <a:p>
            <a:pPr lvl="1"/>
            <a:endParaRPr lang="en-US"/>
          </a:p>
          <a:p>
            <a:pPr lvl="1"/>
            <a:r>
              <a:rPr lang="en-US"/>
              <a:t>Some built-ins are illegal.</a:t>
            </a:r>
          </a:p>
          <a:p>
            <a:pPr lvl="1"/>
            <a:r>
              <a:rPr lang="en-US"/>
              <a:t>Consult online Help.</a:t>
            </a:r>
          </a:p>
          <a:p>
            <a:pPr lvl="1"/>
            <a:r>
              <a:rPr lang="en-US"/>
              <a:t>You cannot navigate to another record in the current form.</a:t>
            </a:r>
          </a:p>
        </p:txBody>
      </p:sp>
      <p:sp>
        <p:nvSpPr>
          <p:cNvPr id="286724" name="Rectangle 4"/>
          <p:cNvSpPr>
            <a:spLocks noChangeArrowheads="1"/>
          </p:cNvSpPr>
          <p:nvPr/>
        </p:nvSpPr>
        <p:spPr bwMode="blackGray">
          <a:xfrm>
            <a:off x="1066800" y="2362200"/>
            <a:ext cx="7086600" cy="16446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IF	 :SYSTEM.MODE = ’NORMAL’ </a:t>
            </a:r>
            <a:br>
              <a:rPr lang="en-US" sz="2000">
                <a:solidFill>
                  <a:schemeClr val="bg2"/>
                </a:solidFill>
                <a:latin typeface="Courier New" pitchFamily="49" charset="0"/>
              </a:rPr>
            </a:br>
            <a:r>
              <a:rPr lang="en-US" sz="2000">
                <a:solidFill>
                  <a:schemeClr val="bg2"/>
                </a:solidFill>
                <a:latin typeface="Courier New" pitchFamily="49" charset="0"/>
              </a:rPr>
              <a:t>THEN ENTER_QUERY;</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ELSE EXECUTE_QUERY;</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END IF;</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2565" name="Rectangle 5"/>
          <p:cNvSpPr>
            <a:spLocks noGrp="1" noChangeArrowheads="1"/>
          </p:cNvSpPr>
          <p:nvPr>
            <p:ph type="body" idx="1"/>
          </p:nvPr>
        </p:nvSpPr>
        <p:spPr/>
        <p:txBody>
          <a:bodyPr/>
          <a:lstStyle/>
          <a:p>
            <a:endParaRPr lang="ar-SA"/>
          </a:p>
        </p:txBody>
      </p:sp>
      <p:sp>
        <p:nvSpPr>
          <p:cNvPr id="322566" name="Rectangle 6"/>
          <p:cNvSpPr>
            <a:spLocks noGrp="1" noChangeArrowheads="1"/>
          </p:cNvSpPr>
          <p:nvPr>
            <p:ph type="title"/>
          </p:nvPr>
        </p:nvSpPr>
        <p:spPr/>
        <p:txBody>
          <a:bodyPr/>
          <a:lstStyle/>
          <a:p>
            <a:endParaRPr lang="ar-SA"/>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86" name="Rectangle 18"/>
          <p:cNvSpPr>
            <a:spLocks noGrp="1" noChangeArrowheads="1"/>
          </p:cNvSpPr>
          <p:nvPr>
            <p:ph type="title"/>
          </p:nvPr>
        </p:nvSpPr>
        <p:spPr/>
        <p:txBody>
          <a:bodyPr/>
          <a:lstStyle/>
          <a:p>
            <a:r>
              <a:rPr lang="en-US"/>
              <a:t>Overriding Default Query Processing</a:t>
            </a:r>
          </a:p>
        </p:txBody>
      </p:sp>
      <p:sp>
        <p:nvSpPr>
          <p:cNvPr id="288771" name="Rectangle 3"/>
          <p:cNvSpPr>
            <a:spLocks noChangeArrowheads="1"/>
          </p:cNvSpPr>
          <p:nvPr/>
        </p:nvSpPr>
        <p:spPr bwMode="blackWhite">
          <a:xfrm>
            <a:off x="3346450" y="1917700"/>
            <a:ext cx="4806950" cy="41021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Do-the-Right-Thing Built-in</a:t>
            </a:r>
            <a:br>
              <a:rPr lang="en-US">
                <a:solidFill>
                  <a:schemeClr val="bg2"/>
                </a:solidFill>
              </a:rPr>
            </a:br>
            <a:endParaRPr lang="en-US">
              <a:solidFill>
                <a:schemeClr val="bg2"/>
              </a:solidFill>
            </a:endParaRPr>
          </a:p>
          <a:p>
            <a:pPr defTabSz="822325" eaLnBrk="0" hangingPunct="0">
              <a:spcBef>
                <a:spcPct val="0"/>
              </a:spcBef>
              <a:buClrTx/>
              <a:buFontTx/>
              <a:buNone/>
            </a:pPr>
            <a:r>
              <a:rPr lang="en-US">
                <a:solidFill>
                  <a:schemeClr val="bg2"/>
                </a:solidFill>
              </a:rPr>
              <a:t/>
            </a:r>
            <a:br>
              <a:rPr lang="en-US">
                <a:solidFill>
                  <a:schemeClr val="bg2"/>
                </a:solidFill>
              </a:rPr>
            </a:br>
            <a:endParaRPr lang="en-US">
              <a:solidFill>
                <a:schemeClr val="bg2"/>
              </a:solidFill>
            </a:endParaRPr>
          </a:p>
          <a:p>
            <a:pPr defTabSz="822325" eaLnBrk="0" hangingPunct="0">
              <a:spcBef>
                <a:spcPct val="0"/>
              </a:spcBef>
              <a:buClrTx/>
              <a:buFontTx/>
              <a:buNone/>
            </a:pPr>
            <a:r>
              <a:rPr lang="en-US">
                <a:solidFill>
                  <a:schemeClr val="bg2"/>
                </a:solidFill>
              </a:rPr>
              <a:t>COUNT_QUERY</a:t>
            </a:r>
            <a:br>
              <a:rPr lang="en-US">
                <a:solidFill>
                  <a:schemeClr val="bg2"/>
                </a:solidFill>
              </a:rPr>
            </a:br>
            <a:endParaRPr lang="en-US">
              <a:solidFill>
                <a:schemeClr val="bg2"/>
              </a:solidFill>
            </a:endParaRPr>
          </a:p>
          <a:p>
            <a:pPr defTabSz="822325" eaLnBrk="0" hangingPunct="0">
              <a:spcBef>
                <a:spcPct val="0"/>
              </a:spcBef>
              <a:buClrTx/>
              <a:buFontTx/>
              <a:buNone/>
            </a:pPr>
            <a:r>
              <a:rPr lang="en-US">
                <a:solidFill>
                  <a:schemeClr val="bg2"/>
                </a:solidFill>
              </a:rPr>
              <a:t>FETCH_RECORDS</a:t>
            </a:r>
            <a:br>
              <a:rPr lang="en-US">
                <a:solidFill>
                  <a:schemeClr val="bg2"/>
                </a:solidFill>
              </a:rPr>
            </a:br>
            <a:endParaRPr lang="en-US">
              <a:solidFill>
                <a:schemeClr val="bg2"/>
              </a:solidFill>
            </a:endParaRPr>
          </a:p>
          <a:p>
            <a:pPr defTabSz="822325" eaLnBrk="0" hangingPunct="0">
              <a:spcBef>
                <a:spcPct val="0"/>
              </a:spcBef>
              <a:buClrTx/>
              <a:buFontTx/>
              <a:buNone/>
            </a:pPr>
            <a:endParaRPr lang="en-US">
              <a:solidFill>
                <a:schemeClr val="bg2"/>
              </a:solidFill>
            </a:endParaRPr>
          </a:p>
          <a:p>
            <a:pPr defTabSz="822325" eaLnBrk="0" hangingPunct="0">
              <a:spcBef>
                <a:spcPct val="0"/>
              </a:spcBef>
              <a:buClrTx/>
              <a:buFontTx/>
              <a:buNone/>
            </a:pPr>
            <a:r>
              <a:rPr lang="en-US">
                <a:solidFill>
                  <a:schemeClr val="bg2"/>
                </a:solidFill>
              </a:rPr>
              <a:t/>
            </a:r>
            <a:br>
              <a:rPr lang="en-US">
                <a:solidFill>
                  <a:schemeClr val="bg2"/>
                </a:solidFill>
              </a:rPr>
            </a:br>
            <a:r>
              <a:rPr lang="en-US">
                <a:solidFill>
                  <a:schemeClr val="bg2"/>
                </a:solidFill>
              </a:rPr>
              <a:t>SELECT_RECORDS</a:t>
            </a:r>
            <a:br>
              <a:rPr lang="en-US">
                <a:solidFill>
                  <a:schemeClr val="bg2"/>
                </a:solidFill>
              </a:rPr>
            </a:br>
            <a:endParaRPr lang="en-US">
              <a:solidFill>
                <a:schemeClr val="bg2"/>
              </a:solidFill>
            </a:endParaRPr>
          </a:p>
          <a:p>
            <a:pPr defTabSz="822325" eaLnBrk="0" hangingPunct="0">
              <a:spcBef>
                <a:spcPct val="0"/>
              </a:spcBef>
              <a:buClrTx/>
              <a:buFontTx/>
              <a:buNone/>
            </a:pPr>
            <a:endParaRPr lang="en-US">
              <a:solidFill>
                <a:schemeClr val="bg2"/>
              </a:solidFill>
            </a:endParaRPr>
          </a:p>
        </p:txBody>
      </p:sp>
      <p:sp>
        <p:nvSpPr>
          <p:cNvPr id="288772" name="Rectangle 4"/>
          <p:cNvSpPr>
            <a:spLocks noChangeArrowheads="1"/>
          </p:cNvSpPr>
          <p:nvPr/>
        </p:nvSpPr>
        <p:spPr bwMode="blackWhite">
          <a:xfrm>
            <a:off x="996950" y="1917700"/>
            <a:ext cx="2362200" cy="41021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Trigger</a:t>
            </a:r>
          </a:p>
          <a:p>
            <a:pPr defTabSz="822325" eaLnBrk="0" hangingPunct="0">
              <a:spcBef>
                <a:spcPct val="0"/>
              </a:spcBef>
              <a:buClrTx/>
              <a:buFontTx/>
              <a:buNone/>
            </a:pPr>
            <a:r>
              <a:rPr lang="en-US">
                <a:solidFill>
                  <a:schemeClr val="bg2"/>
                </a:solidFill>
              </a:rPr>
              <a:t/>
            </a:r>
            <a:br>
              <a:rPr lang="en-US">
                <a:solidFill>
                  <a:schemeClr val="bg2"/>
                </a:solidFill>
              </a:rPr>
            </a:br>
            <a:r>
              <a:rPr lang="en-US">
                <a:solidFill>
                  <a:schemeClr val="bg2"/>
                </a:solidFill>
              </a:rPr>
              <a:t>On-Close</a:t>
            </a:r>
          </a:p>
          <a:p>
            <a:pPr defTabSz="822325" eaLnBrk="0" hangingPunct="0">
              <a:spcBef>
                <a:spcPct val="0"/>
              </a:spcBef>
              <a:buClrTx/>
              <a:buFontTx/>
              <a:buNone/>
            </a:pPr>
            <a:r>
              <a:rPr lang="en-US">
                <a:solidFill>
                  <a:schemeClr val="bg2"/>
                </a:solidFill>
              </a:rPr>
              <a:t/>
            </a:r>
            <a:br>
              <a:rPr lang="en-US">
                <a:solidFill>
                  <a:schemeClr val="bg2"/>
                </a:solidFill>
              </a:rPr>
            </a:br>
            <a:r>
              <a:rPr lang="en-US">
                <a:solidFill>
                  <a:schemeClr val="bg2"/>
                </a:solidFill>
              </a:rPr>
              <a:t>On-Count</a:t>
            </a:r>
          </a:p>
          <a:p>
            <a:pPr defTabSz="822325" eaLnBrk="0" hangingPunct="0">
              <a:spcBef>
                <a:spcPct val="0"/>
              </a:spcBef>
              <a:buClrTx/>
              <a:buFontTx/>
              <a:buNone/>
            </a:pPr>
            <a:r>
              <a:rPr lang="en-US">
                <a:solidFill>
                  <a:schemeClr val="bg2"/>
                </a:solidFill>
              </a:rPr>
              <a:t/>
            </a:r>
            <a:br>
              <a:rPr lang="en-US">
                <a:solidFill>
                  <a:schemeClr val="bg2"/>
                </a:solidFill>
              </a:rPr>
            </a:br>
            <a:r>
              <a:rPr lang="en-US">
                <a:solidFill>
                  <a:schemeClr val="bg2"/>
                </a:solidFill>
              </a:rPr>
              <a:t>On-Fetch</a:t>
            </a:r>
          </a:p>
          <a:p>
            <a:pPr defTabSz="822325" eaLnBrk="0" hangingPunct="0">
              <a:spcBef>
                <a:spcPct val="0"/>
              </a:spcBef>
              <a:buClrTx/>
              <a:buFontTx/>
              <a:buNone/>
            </a:pPr>
            <a:endParaRPr lang="en-US">
              <a:solidFill>
                <a:schemeClr val="bg2"/>
              </a:solidFill>
            </a:endParaRPr>
          </a:p>
          <a:p>
            <a:pPr defTabSz="822325" eaLnBrk="0" hangingPunct="0">
              <a:spcBef>
                <a:spcPct val="0"/>
              </a:spcBef>
              <a:buClrTx/>
              <a:buFontTx/>
              <a:buNone/>
            </a:pPr>
            <a:r>
              <a:rPr lang="en-US">
                <a:solidFill>
                  <a:schemeClr val="bg2"/>
                </a:solidFill>
              </a:rPr>
              <a:t>Pre-Select</a:t>
            </a:r>
            <a:br>
              <a:rPr lang="en-US">
                <a:solidFill>
                  <a:schemeClr val="bg2"/>
                </a:solidFill>
              </a:rPr>
            </a:br>
            <a:endParaRPr lang="en-US">
              <a:solidFill>
                <a:schemeClr val="bg2"/>
              </a:solidFill>
            </a:endParaRPr>
          </a:p>
          <a:p>
            <a:pPr defTabSz="822325" eaLnBrk="0" hangingPunct="0">
              <a:spcBef>
                <a:spcPct val="0"/>
              </a:spcBef>
              <a:buClrTx/>
              <a:buFontTx/>
              <a:buNone/>
            </a:pPr>
            <a:r>
              <a:rPr lang="en-US">
                <a:solidFill>
                  <a:schemeClr val="bg2"/>
                </a:solidFill>
              </a:rPr>
              <a:t>On-Select	</a:t>
            </a:r>
            <a:br>
              <a:rPr lang="en-US">
                <a:solidFill>
                  <a:schemeClr val="bg2"/>
                </a:solidFill>
              </a:rPr>
            </a:br>
            <a:endParaRPr lang="en-US">
              <a:solidFill>
                <a:schemeClr val="bg2"/>
              </a:solidFill>
            </a:endParaRPr>
          </a:p>
          <a:p>
            <a:pPr defTabSz="822325" eaLnBrk="0" hangingPunct="0">
              <a:spcBef>
                <a:spcPct val="0"/>
              </a:spcBef>
              <a:buClrTx/>
              <a:buFontTx/>
              <a:buNone/>
            </a:pPr>
            <a:r>
              <a:rPr lang="en-US">
                <a:solidFill>
                  <a:schemeClr val="bg2"/>
                </a:solidFill>
              </a:rPr>
              <a:t>Post-Select</a:t>
            </a:r>
          </a:p>
        </p:txBody>
      </p:sp>
      <p:sp>
        <p:nvSpPr>
          <p:cNvPr id="288773" name="Line 5"/>
          <p:cNvSpPr>
            <a:spLocks noChangeShapeType="1"/>
          </p:cNvSpPr>
          <p:nvPr/>
        </p:nvSpPr>
        <p:spPr bwMode="blackWhite">
          <a:xfrm>
            <a:off x="990600" y="2597150"/>
            <a:ext cx="7175500" cy="0"/>
          </a:xfrm>
          <a:prstGeom prst="line">
            <a:avLst/>
          </a:prstGeom>
          <a:noFill/>
          <a:ln w="57150">
            <a:solidFill>
              <a:schemeClr val="bg2"/>
            </a:solidFill>
            <a:round/>
            <a:headEnd type="none" w="sm" len="sm"/>
            <a:tailEnd type="none" w="sm" len="sm"/>
          </a:ln>
          <a:effectLst/>
        </p:spPr>
        <p:txBody>
          <a:bodyPr/>
          <a:lstStyle/>
          <a:p>
            <a:endParaRPr lang="ar-SA"/>
          </a:p>
        </p:txBody>
      </p:sp>
      <p:sp>
        <p:nvSpPr>
          <p:cNvPr id="288788" name="Line 20"/>
          <p:cNvSpPr>
            <a:spLocks noChangeShapeType="1"/>
          </p:cNvSpPr>
          <p:nvPr/>
        </p:nvSpPr>
        <p:spPr bwMode="blackWhite">
          <a:xfrm>
            <a:off x="990600" y="3133725"/>
            <a:ext cx="71628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88789" name="Line 21"/>
          <p:cNvSpPr>
            <a:spLocks noChangeShapeType="1"/>
          </p:cNvSpPr>
          <p:nvPr/>
        </p:nvSpPr>
        <p:spPr bwMode="blackWhite">
          <a:xfrm>
            <a:off x="990600" y="3657600"/>
            <a:ext cx="71628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88790" name="Line 22"/>
          <p:cNvSpPr>
            <a:spLocks noChangeShapeType="1"/>
          </p:cNvSpPr>
          <p:nvPr/>
        </p:nvSpPr>
        <p:spPr bwMode="blackWhite">
          <a:xfrm>
            <a:off x="990600" y="4219575"/>
            <a:ext cx="71628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88791" name="Line 23"/>
          <p:cNvSpPr>
            <a:spLocks noChangeShapeType="1"/>
          </p:cNvSpPr>
          <p:nvPr/>
        </p:nvSpPr>
        <p:spPr bwMode="blackWhite">
          <a:xfrm>
            <a:off x="990600" y="4724400"/>
            <a:ext cx="71628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88792" name="Line 24"/>
          <p:cNvSpPr>
            <a:spLocks noChangeShapeType="1"/>
          </p:cNvSpPr>
          <p:nvPr/>
        </p:nvSpPr>
        <p:spPr bwMode="blackWhite">
          <a:xfrm>
            <a:off x="990600" y="5367338"/>
            <a:ext cx="71628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88793" name="Text Box 25"/>
          <p:cNvSpPr txBox="1">
            <a:spLocks noChangeArrowheads="1"/>
          </p:cNvSpPr>
          <p:nvPr/>
        </p:nvSpPr>
        <p:spPr bwMode="auto">
          <a:xfrm>
            <a:off x="1543050" y="1528763"/>
            <a:ext cx="6057900" cy="300037"/>
          </a:xfrm>
          <a:prstGeom prst="rect">
            <a:avLst/>
          </a:prstGeom>
          <a:noFill/>
          <a:ln w="25400">
            <a:noFill/>
            <a:miter lim="800000"/>
            <a:headEnd/>
            <a:tailEnd/>
          </a:ln>
          <a:effectLst/>
        </p:spPr>
        <p:txBody>
          <a:bodyPr wrap="none" lIns="12700" tIns="12700" rIns="12700" bIns="12700">
            <a:spAutoFit/>
          </a:bodyPr>
          <a:lstStyle/>
          <a:p>
            <a:pPr defTabSz="228600"/>
            <a:r>
              <a:rPr lang="en-US"/>
              <a:t>Additional Transactional Triggers for Query Processing</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6" name="Rectangle 6"/>
          <p:cNvSpPr>
            <a:spLocks noGrp="1" noChangeArrowheads="1"/>
          </p:cNvSpPr>
          <p:nvPr>
            <p:ph type="title"/>
          </p:nvPr>
        </p:nvSpPr>
        <p:spPr/>
        <p:txBody>
          <a:bodyPr/>
          <a:lstStyle/>
          <a:p>
            <a:r>
              <a:rPr lang="en-US"/>
              <a:t>Objectives</a:t>
            </a:r>
          </a:p>
        </p:txBody>
      </p:sp>
      <p:sp>
        <p:nvSpPr>
          <p:cNvPr id="266247" name="Rectangle 7"/>
          <p:cNvSpPr>
            <a:spLocks noGrp="1" noChangeArrowheads="1"/>
          </p:cNvSpPr>
          <p:nvPr>
            <p:ph type="body" idx="1"/>
          </p:nvPr>
        </p:nvSpPr>
        <p:spPr/>
        <p:txBody>
          <a:bodyPr/>
          <a:lstStyle/>
          <a:p>
            <a:r>
              <a:rPr lang="en-US"/>
              <a:t>After completing this lesson, you should be able to do the following:</a:t>
            </a:r>
          </a:p>
          <a:p>
            <a:pPr lvl="1"/>
            <a:r>
              <a:rPr lang="en-US"/>
              <a:t>Explain the processes involved in querying a data block</a:t>
            </a:r>
          </a:p>
          <a:p>
            <a:pPr lvl="1"/>
            <a:r>
              <a:rPr lang="en-US"/>
              <a:t>Describe query triggers and their scope</a:t>
            </a:r>
          </a:p>
          <a:p>
            <a:pPr lvl="1"/>
            <a:r>
              <a:rPr lang="en-US"/>
              <a:t>Write triggers to screen query conditions</a:t>
            </a:r>
          </a:p>
          <a:p>
            <a:pPr lvl="1"/>
            <a:r>
              <a:rPr lang="en-US"/>
              <a:t>Write triggers to supplement query results</a:t>
            </a:r>
          </a:p>
          <a:p>
            <a:pPr lvl="1"/>
            <a:r>
              <a:rPr lang="en-US"/>
              <a:t>Control trigger action based on the form’s query status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2" name="Rectangle 6"/>
          <p:cNvSpPr>
            <a:spLocks noGrp="1" noChangeArrowheads="1"/>
          </p:cNvSpPr>
          <p:nvPr>
            <p:ph type="title"/>
          </p:nvPr>
        </p:nvSpPr>
        <p:spPr/>
        <p:txBody>
          <a:bodyPr/>
          <a:lstStyle/>
          <a:p>
            <a:r>
              <a:rPr lang="en-US"/>
              <a:t>Overriding Default Query Processing</a:t>
            </a:r>
          </a:p>
        </p:txBody>
      </p:sp>
      <p:sp>
        <p:nvSpPr>
          <p:cNvPr id="290823" name="Rectangle 7"/>
          <p:cNvSpPr>
            <a:spLocks noGrp="1" noChangeArrowheads="1"/>
          </p:cNvSpPr>
          <p:nvPr>
            <p:ph type="body" idx="1"/>
          </p:nvPr>
        </p:nvSpPr>
        <p:spPr>
          <a:xfrm>
            <a:off x="863600" y="1816100"/>
            <a:ext cx="7366000" cy="2497138"/>
          </a:xfrm>
        </p:spPr>
        <p:txBody>
          <a:bodyPr/>
          <a:lstStyle/>
          <a:p>
            <a:pPr lvl="1"/>
            <a:r>
              <a:rPr lang="en-US"/>
              <a:t>On-Fetch continues to fire until:</a:t>
            </a:r>
          </a:p>
          <a:p>
            <a:pPr lvl="2"/>
            <a:r>
              <a:rPr lang="en-US"/>
              <a:t>It fires without executing </a:t>
            </a:r>
            <a:r>
              <a:rPr lang="en-US">
                <a:latin typeface="Courier New" pitchFamily="49" charset="0"/>
              </a:rPr>
              <a:t>CREATE_QUERIED_RECORD</a:t>
            </a:r>
            <a:r>
              <a:rPr lang="en-US"/>
              <a:t>.</a:t>
            </a:r>
          </a:p>
          <a:p>
            <a:pPr lvl="2"/>
            <a:r>
              <a:rPr lang="en-US"/>
              <a:t>The query is closed by the user or by </a:t>
            </a:r>
            <a:r>
              <a:rPr lang="en-US">
                <a:latin typeface="Courier New" pitchFamily="49" charset="0"/>
              </a:rPr>
              <a:t>ABORT_QUERY</a:t>
            </a:r>
            <a:r>
              <a:rPr lang="en-US"/>
              <a:t>.</a:t>
            </a:r>
          </a:p>
          <a:p>
            <a:pPr lvl="2"/>
            <a:r>
              <a:rPr lang="en-US"/>
              <a:t>It raises </a:t>
            </a:r>
            <a:r>
              <a:rPr lang="en-US">
                <a:latin typeface="Courier New" pitchFamily="49" charset="0"/>
              </a:rPr>
              <a:t>FORM_TRIGGER_FAILURE</a:t>
            </a:r>
            <a:r>
              <a:rPr lang="en-US"/>
              <a:t>.</a:t>
            </a:r>
          </a:p>
          <a:p>
            <a:pPr lvl="1"/>
            <a:r>
              <a:rPr lang="en-US"/>
              <a:t>On-Select replaces open cursor, parse, and execute phases.</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4612" name="Rectangle 4"/>
          <p:cNvSpPr>
            <a:spLocks noGrp="1" noChangeArrowheads="1"/>
          </p:cNvSpPr>
          <p:nvPr>
            <p:ph type="body" idx="1"/>
          </p:nvPr>
        </p:nvSpPr>
        <p:spPr/>
        <p:txBody>
          <a:bodyPr/>
          <a:lstStyle/>
          <a:p>
            <a:endParaRPr lang="ar-SA"/>
          </a:p>
        </p:txBody>
      </p:sp>
      <p:sp>
        <p:nvSpPr>
          <p:cNvPr id="324613" name="Rectangle 5"/>
          <p:cNvSpPr>
            <a:spLocks noGrp="1" noChangeArrowheads="1"/>
          </p:cNvSpPr>
          <p:nvPr>
            <p:ph type="title"/>
          </p:nvPr>
        </p:nvSpPr>
        <p:spPr/>
        <p:txBody>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ChangeArrowheads="1"/>
          </p:cNvSpPr>
          <p:nvPr>
            <p:ph type="title"/>
          </p:nvPr>
        </p:nvSpPr>
        <p:spPr/>
        <p:txBody>
          <a:bodyPr/>
          <a:lstStyle/>
          <a:p>
            <a:r>
              <a:rPr lang="en-US"/>
              <a:t>Obtaining Query Information at Run Time</a:t>
            </a:r>
          </a:p>
        </p:txBody>
      </p:sp>
      <p:sp>
        <p:nvSpPr>
          <p:cNvPr id="292869" name="Rectangle 5"/>
          <p:cNvSpPr>
            <a:spLocks noGrp="1" noChangeArrowheads="1"/>
          </p:cNvSpPr>
          <p:nvPr>
            <p:ph type="body" idx="1"/>
          </p:nvPr>
        </p:nvSpPr>
        <p:spPr>
          <a:xfrm>
            <a:off x="863600" y="1816100"/>
            <a:ext cx="7366000" cy="2101850"/>
          </a:xfrm>
        </p:spPr>
        <p:txBody>
          <a:bodyPr/>
          <a:lstStyle/>
          <a:p>
            <a:pPr lvl="1"/>
            <a:r>
              <a:rPr lang="en-US">
                <a:latin typeface="Courier New" pitchFamily="49" charset="0"/>
              </a:rPr>
              <a:t>SYSTEM.MODE</a:t>
            </a:r>
          </a:p>
          <a:p>
            <a:pPr lvl="1"/>
            <a:r>
              <a:rPr lang="en-US">
                <a:latin typeface="Courier New" pitchFamily="49" charset="0"/>
              </a:rPr>
              <a:t>SYSTEM.LAST_QUERY</a:t>
            </a:r>
          </a:p>
          <a:p>
            <a:pPr lvl="2"/>
            <a:r>
              <a:rPr lang="en-US"/>
              <a:t>Contains bind variables (</a:t>
            </a:r>
            <a:r>
              <a:rPr lang="en-US">
                <a:latin typeface="Courier New" pitchFamily="49" charset="0"/>
              </a:rPr>
              <a:t>ORD_ID = :1</a:t>
            </a:r>
            <a:r>
              <a:rPr lang="en-US"/>
              <a:t>) before </a:t>
            </a:r>
            <a:r>
              <a:rPr lang="en-US">
                <a:latin typeface="Courier New" pitchFamily="49" charset="0"/>
              </a:rPr>
              <a:t>SELECT_RECORDS</a:t>
            </a:r>
          </a:p>
          <a:p>
            <a:pPr lvl="2"/>
            <a:r>
              <a:rPr lang="en-US"/>
              <a:t>Contains actual values (</a:t>
            </a:r>
            <a:r>
              <a:rPr lang="en-US">
                <a:latin typeface="Courier New" pitchFamily="49" charset="0"/>
              </a:rPr>
              <a:t>ORD_ID = 102</a:t>
            </a:r>
            <a:r>
              <a:rPr lang="en-US"/>
              <a:t>) after </a:t>
            </a:r>
            <a:r>
              <a:rPr lang="en-US">
                <a:latin typeface="Courier New" pitchFamily="49" charset="0"/>
              </a:rPr>
              <a:t>SELECT_RECORDS</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8" name="Rectangle 6"/>
          <p:cNvSpPr>
            <a:spLocks noGrp="1" noChangeArrowheads="1"/>
          </p:cNvSpPr>
          <p:nvPr>
            <p:ph type="title"/>
          </p:nvPr>
        </p:nvSpPr>
        <p:spPr/>
        <p:txBody>
          <a:bodyPr/>
          <a:lstStyle/>
          <a:p>
            <a:r>
              <a:rPr lang="en-US"/>
              <a:t>Obtaining Query Information at Run Time</a:t>
            </a:r>
          </a:p>
        </p:txBody>
      </p:sp>
      <p:sp>
        <p:nvSpPr>
          <p:cNvPr id="294919" name="Rectangle 7"/>
          <p:cNvSpPr>
            <a:spLocks noGrp="1" noChangeArrowheads="1"/>
          </p:cNvSpPr>
          <p:nvPr>
            <p:ph type="body" idx="1"/>
          </p:nvPr>
        </p:nvSpPr>
        <p:spPr>
          <a:xfrm>
            <a:off x="863600" y="1816100"/>
            <a:ext cx="7366000" cy="3559175"/>
          </a:xfrm>
        </p:spPr>
        <p:txBody>
          <a:bodyPr/>
          <a:lstStyle/>
          <a:p>
            <a:pPr lvl="1"/>
            <a:r>
              <a:rPr lang="en-US">
                <a:latin typeface="Courier New" pitchFamily="49" charset="0"/>
              </a:rPr>
              <a:t>GET_BLOCK_PROPERTY</a:t>
            </a:r>
            <a:r>
              <a:rPr lang="en-US"/>
              <a:t/>
            </a:r>
            <a:br>
              <a:rPr lang="en-US"/>
            </a:br>
            <a:r>
              <a:rPr lang="en-US">
                <a:latin typeface="Courier New" pitchFamily="49" charset="0"/>
              </a:rPr>
              <a:t>SET_BLOCK_PROPERTY</a:t>
            </a:r>
          </a:p>
          <a:p>
            <a:pPr lvl="2"/>
            <a:r>
              <a:rPr lang="en-US"/>
              <a:t>Get and set:	</a:t>
            </a:r>
            <a:br>
              <a:rPr lang="en-US"/>
            </a:br>
            <a:r>
              <a:rPr lang="en-US"/>
              <a:t> 	</a:t>
            </a:r>
            <a:r>
              <a:rPr lang="en-US">
                <a:latin typeface="Courier New" pitchFamily="49" charset="0"/>
              </a:rPr>
              <a:t>DEFAULT_WHERE</a:t>
            </a:r>
            <a:br>
              <a:rPr lang="en-US">
                <a:latin typeface="Courier New" pitchFamily="49" charset="0"/>
              </a:rPr>
            </a:br>
            <a:r>
              <a:rPr lang="en-US">
                <a:latin typeface="Courier New" pitchFamily="49" charset="0"/>
              </a:rPr>
              <a:t>	ONETIME_WHERE</a:t>
            </a:r>
            <a:br>
              <a:rPr lang="en-US">
                <a:latin typeface="Courier New" pitchFamily="49" charset="0"/>
              </a:rPr>
            </a:br>
            <a:r>
              <a:rPr lang="en-US">
                <a:latin typeface="Courier New" pitchFamily="49" charset="0"/>
              </a:rPr>
              <a:t>	ORDER_BY</a:t>
            </a:r>
            <a:r>
              <a:rPr lang="en-US"/>
              <a:t/>
            </a:r>
            <a:br>
              <a:rPr lang="en-US"/>
            </a:br>
            <a:r>
              <a:rPr lang="en-US"/>
              <a:t>	</a:t>
            </a:r>
            <a:r>
              <a:rPr lang="en-US">
                <a:latin typeface="Courier New" pitchFamily="49" charset="0"/>
              </a:rPr>
              <a:t>QUERY_ALLOWED</a:t>
            </a:r>
            <a:r>
              <a:rPr lang="en-US"/>
              <a:t/>
            </a:r>
            <a:br>
              <a:rPr lang="en-US"/>
            </a:br>
            <a:r>
              <a:rPr lang="en-US"/>
              <a:t>	</a:t>
            </a:r>
            <a:r>
              <a:rPr lang="en-US">
                <a:latin typeface="Courier New" pitchFamily="49" charset="0"/>
              </a:rPr>
              <a:t>QUERY_HITS</a:t>
            </a:r>
          </a:p>
          <a:p>
            <a:pPr lvl="2"/>
            <a:r>
              <a:rPr lang="en-US"/>
              <a:t>Get only:	</a:t>
            </a:r>
            <a:br>
              <a:rPr lang="en-US"/>
            </a:br>
            <a:r>
              <a:rPr lang="en-US"/>
              <a:t>	</a:t>
            </a:r>
            <a:r>
              <a:rPr lang="en-US">
                <a:latin typeface="Courier New" pitchFamily="49" charset="0"/>
              </a:rPr>
              <a:t>QUERY_OPTIONS</a:t>
            </a:r>
            <a:r>
              <a:rPr lang="en-US"/>
              <a:t/>
            </a:r>
            <a:br>
              <a:rPr lang="en-US"/>
            </a:br>
            <a:r>
              <a:rPr lang="en-US"/>
              <a:t>	</a:t>
            </a:r>
            <a:r>
              <a:rPr lang="en-US">
                <a:latin typeface="Courier New" pitchFamily="49" charset="0"/>
              </a:rPr>
              <a:t>RECORDS_TO_FETCH</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Grp="1" noChangeArrowheads="1"/>
          </p:cNvSpPr>
          <p:nvPr>
            <p:ph type="title"/>
          </p:nvPr>
        </p:nvSpPr>
        <p:spPr/>
        <p:txBody>
          <a:bodyPr/>
          <a:lstStyle/>
          <a:p>
            <a:r>
              <a:rPr lang="en-US"/>
              <a:t>Obtaining Query Information at Run Time</a:t>
            </a:r>
          </a:p>
        </p:txBody>
      </p:sp>
      <p:sp>
        <p:nvSpPr>
          <p:cNvPr id="296965" name="Rectangle 5"/>
          <p:cNvSpPr>
            <a:spLocks noGrp="1" noChangeArrowheads="1"/>
          </p:cNvSpPr>
          <p:nvPr>
            <p:ph type="body" idx="1"/>
          </p:nvPr>
        </p:nvSpPr>
        <p:spPr>
          <a:xfrm>
            <a:off x="863600" y="1816100"/>
            <a:ext cx="7366000" cy="2711450"/>
          </a:xfrm>
        </p:spPr>
        <p:txBody>
          <a:bodyPr/>
          <a:lstStyle/>
          <a:p>
            <a:pPr lvl="1"/>
            <a:r>
              <a:rPr lang="en-US">
                <a:latin typeface="Courier New" pitchFamily="49" charset="0"/>
              </a:rPr>
              <a:t>GET_ITEM_PROPERTY</a:t>
            </a:r>
          </a:p>
          <a:p>
            <a:pPr lvl="1"/>
            <a:r>
              <a:rPr lang="en-US">
                <a:latin typeface="Courier New" pitchFamily="49" charset="0"/>
              </a:rPr>
              <a:t>SET_ITEM_PROPERTY</a:t>
            </a:r>
          </a:p>
          <a:p>
            <a:pPr lvl="2"/>
            <a:r>
              <a:rPr lang="en-US"/>
              <a:t>Get and set:</a:t>
            </a:r>
            <a:br>
              <a:rPr lang="en-US"/>
            </a:br>
            <a:r>
              <a:rPr lang="en-US">
                <a:latin typeface="Courier New" pitchFamily="49" charset="0"/>
              </a:rPr>
              <a:t>CASE_INSENSITIVE_QUERY</a:t>
            </a:r>
            <a:r>
              <a:rPr lang="en-US"/>
              <a:t/>
            </a:r>
            <a:br>
              <a:rPr lang="en-US"/>
            </a:br>
            <a:r>
              <a:rPr lang="en-US">
                <a:latin typeface="Courier New" pitchFamily="49" charset="0"/>
              </a:rPr>
              <a:t>QUERYABLE</a:t>
            </a:r>
            <a:r>
              <a:rPr lang="en-US"/>
              <a:t/>
            </a:r>
            <a:br>
              <a:rPr lang="en-US"/>
            </a:br>
            <a:r>
              <a:rPr lang="en-US">
                <a:latin typeface="Courier New" pitchFamily="49" charset="0"/>
              </a:rPr>
              <a:t>QUERY_ONLY</a:t>
            </a:r>
          </a:p>
          <a:p>
            <a:pPr lvl="2"/>
            <a:r>
              <a:rPr lang="en-US"/>
              <a:t>Get only:</a:t>
            </a:r>
            <a:br>
              <a:rPr lang="en-US"/>
            </a:br>
            <a:r>
              <a:rPr lang="en-US">
                <a:latin typeface="Courier New" pitchFamily="49" charset="0"/>
              </a:rPr>
              <a:t>QUERY_LENGTH</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76" name="Rectangle 20"/>
          <p:cNvSpPr>
            <a:spLocks noGrp="1" noChangeArrowheads="1"/>
          </p:cNvSpPr>
          <p:nvPr>
            <p:ph type="title"/>
          </p:nvPr>
        </p:nvSpPr>
        <p:spPr/>
        <p:txBody>
          <a:bodyPr/>
          <a:lstStyle/>
          <a:p>
            <a:r>
              <a:rPr lang="en-US"/>
              <a:t>Summary</a:t>
            </a:r>
          </a:p>
        </p:txBody>
      </p:sp>
      <p:sp>
        <p:nvSpPr>
          <p:cNvPr id="301077" name="Rectangle 21"/>
          <p:cNvSpPr>
            <a:spLocks noGrp="1" noChangeArrowheads="1"/>
          </p:cNvSpPr>
          <p:nvPr>
            <p:ph type="body" idx="1"/>
          </p:nvPr>
        </p:nvSpPr>
        <p:spPr>
          <a:xfrm>
            <a:off x="863600" y="1816100"/>
            <a:ext cx="7366000" cy="3987800"/>
          </a:xfrm>
        </p:spPr>
        <p:txBody>
          <a:bodyPr/>
          <a:lstStyle/>
          <a:p>
            <a:r>
              <a:rPr lang="en-US"/>
              <a:t>In this lesson, you should have learned that:</a:t>
            </a:r>
          </a:p>
          <a:p>
            <a:pPr lvl="1"/>
            <a:r>
              <a:rPr lang="en-US"/>
              <a:t>Query processing includes the following steps:</a:t>
            </a:r>
          </a:p>
          <a:p>
            <a:pPr lvl="2">
              <a:buFont typeface="Arial" pitchFamily="34" charset="0"/>
              <a:buNone/>
            </a:pPr>
            <a:r>
              <a:rPr lang="en-US"/>
              <a:t>1.	Pre-Query trigger fires</a:t>
            </a:r>
          </a:p>
          <a:p>
            <a:pPr lvl="2">
              <a:buFont typeface="Arial" pitchFamily="34" charset="0"/>
              <a:buNone/>
            </a:pPr>
            <a:r>
              <a:rPr lang="en-US"/>
              <a:t>2.	SELECT statement constructed</a:t>
            </a:r>
          </a:p>
          <a:p>
            <a:pPr lvl="2">
              <a:buFont typeface="Arial" pitchFamily="34" charset="0"/>
              <a:buNone/>
            </a:pPr>
            <a:r>
              <a:rPr lang="en-US"/>
              <a:t>3.	Query performed</a:t>
            </a:r>
          </a:p>
          <a:p>
            <a:pPr lvl="2">
              <a:buFont typeface="Arial" pitchFamily="34" charset="0"/>
              <a:buNone/>
            </a:pPr>
            <a:r>
              <a:rPr lang="en-US"/>
              <a:t>4.	Record fetched into block</a:t>
            </a:r>
          </a:p>
          <a:p>
            <a:pPr lvl="2">
              <a:buFont typeface="Arial" pitchFamily="34" charset="0"/>
              <a:buNone/>
            </a:pPr>
            <a:r>
              <a:rPr lang="en-US"/>
              <a:t>5.	Record marked Valid</a:t>
            </a:r>
          </a:p>
          <a:p>
            <a:pPr lvl="2">
              <a:buFont typeface="Arial" pitchFamily="34" charset="0"/>
              <a:buNone/>
            </a:pPr>
            <a:r>
              <a:rPr lang="en-US"/>
              <a:t>6.	Post-Query trigger fires</a:t>
            </a:r>
          </a:p>
          <a:p>
            <a:pPr lvl="2">
              <a:buFont typeface="Arial" pitchFamily="34" charset="0"/>
              <a:buNone/>
            </a:pPr>
            <a:r>
              <a:rPr lang="en-US"/>
              <a:t>7.	Item and record validation if the record has changed (due to a trigger)</a:t>
            </a:r>
          </a:p>
          <a:p>
            <a:pPr lvl="2">
              <a:buFont typeface="Arial" pitchFamily="34" charset="0"/>
              <a:buNone/>
            </a:pPr>
            <a:r>
              <a:rPr lang="en-US"/>
              <a:t>8.	Steps 4 through 7 repeat till all fetched</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2" name="Rectangle 4"/>
          <p:cNvSpPr>
            <a:spLocks noGrp="1" noChangeArrowheads="1"/>
          </p:cNvSpPr>
          <p:nvPr>
            <p:ph type="title"/>
          </p:nvPr>
        </p:nvSpPr>
        <p:spPr/>
        <p:txBody>
          <a:bodyPr/>
          <a:lstStyle/>
          <a:p>
            <a:r>
              <a:rPr lang="en-US"/>
              <a:t>Summary</a:t>
            </a:r>
          </a:p>
        </p:txBody>
      </p:sp>
      <p:sp>
        <p:nvSpPr>
          <p:cNvPr id="339973" name="Rectangle 5"/>
          <p:cNvSpPr>
            <a:spLocks noGrp="1" noChangeArrowheads="1"/>
          </p:cNvSpPr>
          <p:nvPr>
            <p:ph type="body" idx="1"/>
          </p:nvPr>
        </p:nvSpPr>
        <p:spPr>
          <a:xfrm>
            <a:off x="863600" y="1816100"/>
            <a:ext cx="7366000" cy="4329113"/>
          </a:xfrm>
        </p:spPr>
        <p:txBody>
          <a:bodyPr/>
          <a:lstStyle/>
          <a:p>
            <a:pPr lvl="1">
              <a:lnSpc>
                <a:spcPct val="97000"/>
              </a:lnSpc>
            </a:pPr>
            <a:r>
              <a:rPr lang="en-US"/>
              <a:t>The query triggers, which must be defined at block or form level, are:</a:t>
            </a:r>
          </a:p>
          <a:p>
            <a:pPr lvl="2">
              <a:lnSpc>
                <a:spcPct val="97000"/>
              </a:lnSpc>
            </a:pPr>
            <a:r>
              <a:rPr lang="en-US"/>
              <a:t>Pre-Query: Use to screen query conditions (set </a:t>
            </a:r>
            <a:r>
              <a:rPr lang="en-US">
                <a:latin typeface="Courier New" pitchFamily="49" charset="0"/>
              </a:rPr>
              <a:t>ONETIME_WHERE</a:t>
            </a:r>
            <a:r>
              <a:rPr lang="en-US"/>
              <a:t> or </a:t>
            </a:r>
            <a:r>
              <a:rPr lang="en-US">
                <a:latin typeface="Courier New" pitchFamily="49" charset="0"/>
              </a:rPr>
              <a:t>DEFAULT_WHERE</a:t>
            </a:r>
            <a:r>
              <a:rPr lang="en-US"/>
              <a:t> properties, or assign values to use as query criteria)</a:t>
            </a:r>
          </a:p>
          <a:p>
            <a:pPr lvl="2">
              <a:lnSpc>
                <a:spcPct val="97000"/>
              </a:lnSpc>
            </a:pPr>
            <a:r>
              <a:rPr lang="en-US"/>
              <a:t>Post-Query: Use to supplement query results (populate nonbase table items, perform calculations)</a:t>
            </a:r>
          </a:p>
          <a:p>
            <a:pPr lvl="1">
              <a:lnSpc>
                <a:spcPct val="97000"/>
              </a:lnSpc>
            </a:pPr>
            <a:r>
              <a:rPr lang="en-US"/>
              <a:t>You can use transactional triggers to override default query processing.</a:t>
            </a:r>
          </a:p>
          <a:p>
            <a:pPr lvl="1">
              <a:lnSpc>
                <a:spcPct val="97000"/>
              </a:lnSpc>
            </a:pPr>
            <a:r>
              <a:rPr lang="en-US"/>
              <a:t>You can control trigger action based on the form’s query status by checking </a:t>
            </a:r>
            <a:r>
              <a:rPr lang="en-US">
                <a:latin typeface="Courier New" pitchFamily="49" charset="0"/>
              </a:rPr>
              <a:t>SYSTEM.MODE</a:t>
            </a:r>
            <a:r>
              <a:rPr lang="en-US"/>
              <a:t> values: </a:t>
            </a:r>
            <a:r>
              <a:rPr lang="en-US">
                <a:latin typeface="Courier New" pitchFamily="49" charset="0"/>
              </a:rPr>
              <a:t>NORMAL</a:t>
            </a:r>
            <a:r>
              <a:rPr lang="en-US"/>
              <a:t>, </a:t>
            </a:r>
            <a:r>
              <a:rPr lang="en-US">
                <a:latin typeface="Courier New" pitchFamily="49" charset="0"/>
              </a:rPr>
              <a:t>ENTER-QUERY</a:t>
            </a:r>
            <a:r>
              <a:rPr lang="en-US"/>
              <a:t>, or </a:t>
            </a:r>
            <a:r>
              <a:rPr lang="en-US">
                <a:latin typeface="Courier New" pitchFamily="49" charset="0"/>
              </a:rPr>
              <a:t>QUERY</a:t>
            </a:r>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20" name="Rectangle 16"/>
          <p:cNvSpPr>
            <a:spLocks noGrp="1" noChangeArrowheads="1"/>
          </p:cNvSpPr>
          <p:nvPr>
            <p:ph type="title"/>
          </p:nvPr>
        </p:nvSpPr>
        <p:spPr/>
        <p:txBody>
          <a:bodyPr/>
          <a:lstStyle/>
          <a:p>
            <a:r>
              <a:rPr lang="en-US"/>
              <a:t>Practice 18 Overview</a:t>
            </a:r>
          </a:p>
        </p:txBody>
      </p:sp>
      <p:sp>
        <p:nvSpPr>
          <p:cNvPr id="303121" name="Rectangle 17"/>
          <p:cNvSpPr>
            <a:spLocks noGrp="1" noChangeArrowheads="1"/>
          </p:cNvSpPr>
          <p:nvPr>
            <p:ph type="body" idx="1"/>
          </p:nvPr>
        </p:nvSpPr>
        <p:spPr>
          <a:xfrm>
            <a:off x="863600" y="1816100"/>
            <a:ext cx="7366000" cy="4378325"/>
          </a:xfrm>
        </p:spPr>
        <p:txBody>
          <a:bodyPr/>
          <a:lstStyle/>
          <a:p>
            <a:r>
              <a:rPr lang="en-US"/>
              <a:t>This practice covers the following topics:</a:t>
            </a:r>
          </a:p>
          <a:p>
            <a:pPr lvl="1"/>
            <a:r>
              <a:rPr lang="en-US"/>
              <a:t>Populating customer names and sales representative names for each row of the </a:t>
            </a:r>
            <a:r>
              <a:rPr lang="en-US">
                <a:latin typeface="Courier New" pitchFamily="49" charset="0"/>
              </a:rPr>
              <a:t>ORDERS</a:t>
            </a:r>
            <a:r>
              <a:rPr lang="en-US"/>
              <a:t> block</a:t>
            </a:r>
          </a:p>
          <a:p>
            <a:pPr lvl="1"/>
            <a:r>
              <a:rPr lang="en-US"/>
              <a:t>Populating descriptions for each row of the </a:t>
            </a:r>
            <a:r>
              <a:rPr lang="en-US">
                <a:latin typeface="Courier New" pitchFamily="49" charset="0"/>
              </a:rPr>
              <a:t>ORDER_ITEMS</a:t>
            </a:r>
            <a:r>
              <a:rPr lang="en-US"/>
              <a:t> block</a:t>
            </a:r>
          </a:p>
          <a:p>
            <a:pPr lvl="1"/>
            <a:r>
              <a:rPr lang="en-US"/>
              <a:t>Restricting the query on the INVENTORIES block for only the first query on that block</a:t>
            </a:r>
          </a:p>
          <a:p>
            <a:pPr lvl="1"/>
            <a:r>
              <a:rPr lang="en-US"/>
              <a:t>Disabling the effects of the Exit button and changing a radio group in Enter-Query mode</a:t>
            </a:r>
          </a:p>
          <a:p>
            <a:pPr lvl="1"/>
            <a:r>
              <a:rPr lang="en-US"/>
              <a:t>Adding two check boxes to enable case-sensitive and exact match query</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0756" name="Rectangle 4"/>
          <p:cNvSpPr>
            <a:spLocks noGrp="1" noChangeArrowheads="1"/>
          </p:cNvSpPr>
          <p:nvPr>
            <p:ph type="body" idx="1"/>
          </p:nvPr>
        </p:nvSpPr>
        <p:spPr/>
        <p:txBody>
          <a:bodyPr/>
          <a:lstStyle/>
          <a:p>
            <a:endParaRPr lang="ar-SA"/>
          </a:p>
        </p:txBody>
      </p:sp>
      <p:sp>
        <p:nvSpPr>
          <p:cNvPr id="330757" name="Rectangle 5"/>
          <p:cNvSpPr>
            <a:spLocks noGrp="1" noChangeArrowheads="1"/>
          </p:cNvSpPr>
          <p:nvPr>
            <p:ph type="title"/>
          </p:nvPr>
        </p:nvSpPr>
        <p:spPr/>
        <p:txBody>
          <a:bodyPr/>
          <a:lstStyle/>
          <a:p>
            <a:endParaRPr lang="ar-SA"/>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5" name="Rectangle 7"/>
          <p:cNvSpPr>
            <a:spLocks noChangeArrowheads="1"/>
          </p:cNvSpPr>
          <p:nvPr/>
        </p:nvSpPr>
        <p:spPr bwMode="blackWhite">
          <a:xfrm>
            <a:off x="1905000" y="2270125"/>
            <a:ext cx="2803525"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Construct</a:t>
            </a:r>
            <a:r>
              <a:rPr lang="en-US">
                <a:solidFill>
                  <a:schemeClr val="bg2"/>
                </a:solidFill>
                <a:latin typeface="Courier New" pitchFamily="49" charset="0"/>
              </a:rPr>
              <a:t> SELECT</a:t>
            </a:r>
            <a:r>
              <a:rPr lang="en-US">
                <a:solidFill>
                  <a:schemeClr val="bg2"/>
                </a:solidFill>
              </a:rPr>
              <a:t>...</a:t>
            </a:r>
          </a:p>
        </p:txBody>
      </p:sp>
      <p:sp>
        <p:nvSpPr>
          <p:cNvPr id="268296" name="Rectangle 8"/>
          <p:cNvSpPr>
            <a:spLocks noChangeArrowheads="1"/>
          </p:cNvSpPr>
          <p:nvPr/>
        </p:nvSpPr>
        <p:spPr bwMode="blackWhite">
          <a:xfrm>
            <a:off x="2111375" y="2959100"/>
            <a:ext cx="2390775"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Perform query</a:t>
            </a:r>
          </a:p>
        </p:txBody>
      </p:sp>
      <p:sp>
        <p:nvSpPr>
          <p:cNvPr id="268297" name="Rectangle 9"/>
          <p:cNvSpPr>
            <a:spLocks noChangeArrowheads="1"/>
          </p:cNvSpPr>
          <p:nvPr/>
        </p:nvSpPr>
        <p:spPr bwMode="blackWhite">
          <a:xfrm>
            <a:off x="1219200" y="3648075"/>
            <a:ext cx="4175125"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Fetch a row into a new record</a:t>
            </a:r>
          </a:p>
        </p:txBody>
      </p:sp>
      <p:sp>
        <p:nvSpPr>
          <p:cNvPr id="268298" name="Rectangle 10"/>
          <p:cNvSpPr>
            <a:spLocks noChangeArrowheads="1"/>
          </p:cNvSpPr>
          <p:nvPr/>
        </p:nvSpPr>
        <p:spPr bwMode="blackWhite">
          <a:xfrm>
            <a:off x="1836738" y="4337050"/>
            <a:ext cx="2940050"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Mark record as valid</a:t>
            </a:r>
          </a:p>
        </p:txBody>
      </p:sp>
      <p:sp>
        <p:nvSpPr>
          <p:cNvPr id="268300" name="Freeform 12"/>
          <p:cNvSpPr>
            <a:spLocks/>
          </p:cNvSpPr>
          <p:nvPr/>
        </p:nvSpPr>
        <p:spPr bwMode="auto">
          <a:xfrm>
            <a:off x="4953000" y="3733800"/>
            <a:ext cx="2744788" cy="1373188"/>
          </a:xfrm>
          <a:custGeom>
            <a:avLst/>
            <a:gdLst/>
            <a:ahLst/>
            <a:cxnLst>
              <a:cxn ang="0">
                <a:pos x="0" y="864"/>
              </a:cxn>
              <a:cxn ang="0">
                <a:pos x="1632" y="864"/>
              </a:cxn>
              <a:cxn ang="0">
                <a:pos x="1632" y="0"/>
              </a:cxn>
              <a:cxn ang="0">
                <a:pos x="432" y="0"/>
              </a:cxn>
            </a:cxnLst>
            <a:rect l="0" t="0" r="r" b="b"/>
            <a:pathLst>
              <a:path w="1633" h="865">
                <a:moveTo>
                  <a:pt x="0" y="864"/>
                </a:moveTo>
                <a:lnTo>
                  <a:pt x="1632" y="864"/>
                </a:lnTo>
                <a:lnTo>
                  <a:pt x="1632" y="0"/>
                </a:lnTo>
                <a:lnTo>
                  <a:pt x="432" y="0"/>
                </a:lnTo>
              </a:path>
            </a:pathLst>
          </a:custGeom>
          <a:noFill/>
          <a:ln w="28575" cap="rnd" cmpd="sng">
            <a:solidFill>
              <a:schemeClr val="tx1"/>
            </a:solidFill>
            <a:prstDash val="dash"/>
            <a:round/>
            <a:headEnd type="none" w="sm" len="sm"/>
            <a:tailEnd type="triangle" w="sm" len="sm"/>
          </a:ln>
          <a:effectLst/>
        </p:spPr>
        <p:txBody>
          <a:bodyPr/>
          <a:lstStyle/>
          <a:p>
            <a:endParaRPr lang="ar-SA"/>
          </a:p>
        </p:txBody>
      </p:sp>
      <p:sp>
        <p:nvSpPr>
          <p:cNvPr id="268301" name="Rectangle 13"/>
          <p:cNvSpPr>
            <a:spLocks noChangeArrowheads="1"/>
          </p:cNvSpPr>
          <p:nvPr/>
        </p:nvSpPr>
        <p:spPr bwMode="blackWhite">
          <a:xfrm>
            <a:off x="1357313" y="5715000"/>
            <a:ext cx="3900487"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Validate any record changes</a:t>
            </a:r>
          </a:p>
        </p:txBody>
      </p:sp>
      <p:sp>
        <p:nvSpPr>
          <p:cNvPr id="268302" name="Freeform 14"/>
          <p:cNvSpPr>
            <a:spLocks/>
          </p:cNvSpPr>
          <p:nvPr/>
        </p:nvSpPr>
        <p:spPr bwMode="auto">
          <a:xfrm>
            <a:off x="5256213" y="3505200"/>
            <a:ext cx="2744787" cy="2439988"/>
          </a:xfrm>
          <a:custGeom>
            <a:avLst/>
            <a:gdLst/>
            <a:ahLst/>
            <a:cxnLst>
              <a:cxn ang="0">
                <a:pos x="0" y="1536"/>
              </a:cxn>
              <a:cxn ang="0">
                <a:pos x="1728" y="1536"/>
              </a:cxn>
              <a:cxn ang="0">
                <a:pos x="1728" y="0"/>
              </a:cxn>
              <a:cxn ang="0">
                <a:pos x="235" y="0"/>
              </a:cxn>
            </a:cxnLst>
            <a:rect l="0" t="0" r="r" b="b"/>
            <a:pathLst>
              <a:path w="1729" h="1537">
                <a:moveTo>
                  <a:pt x="0" y="1536"/>
                </a:moveTo>
                <a:lnTo>
                  <a:pt x="1728" y="1536"/>
                </a:lnTo>
                <a:lnTo>
                  <a:pt x="1728" y="0"/>
                </a:lnTo>
                <a:lnTo>
                  <a:pt x="235" y="0"/>
                </a:lnTo>
              </a:path>
            </a:pathLst>
          </a:custGeom>
          <a:noFill/>
          <a:ln w="28575" cap="rnd" cmpd="sng">
            <a:solidFill>
              <a:schemeClr val="tx2"/>
            </a:solidFill>
            <a:prstDash val="solid"/>
            <a:round/>
            <a:headEnd type="none" w="sm" len="sm"/>
            <a:tailEnd type="triangle" w="sm" len="sm"/>
          </a:ln>
          <a:effectLst/>
        </p:spPr>
        <p:txBody>
          <a:bodyPr/>
          <a:lstStyle/>
          <a:p>
            <a:endParaRPr lang="ar-SA"/>
          </a:p>
        </p:txBody>
      </p:sp>
      <p:sp>
        <p:nvSpPr>
          <p:cNvPr id="268303" name="Rectangle 15"/>
          <p:cNvSpPr>
            <a:spLocks noChangeArrowheads="1"/>
          </p:cNvSpPr>
          <p:nvPr/>
        </p:nvSpPr>
        <p:spPr bwMode="auto">
          <a:xfrm>
            <a:off x="6110288" y="1844675"/>
            <a:ext cx="1479550" cy="612775"/>
          </a:xfrm>
          <a:prstGeom prst="rect">
            <a:avLst/>
          </a:prstGeom>
          <a:noFill/>
          <a:ln w="25400">
            <a:noFill/>
            <a:miter lim="800000"/>
            <a:headEnd/>
            <a:tailEnd/>
          </a:ln>
          <a:effectLst/>
        </p:spPr>
        <p:txBody>
          <a:bodyPr wrap="none" lIns="92075" tIns="46038" rIns="92075" bIns="46038">
            <a:spAutoFit/>
          </a:bodyPr>
          <a:lstStyle/>
          <a:p>
            <a:pPr algn="ctr" eaLnBrk="0" hangingPunct="0">
              <a:lnSpc>
                <a:spcPct val="95000"/>
              </a:lnSpc>
              <a:spcBef>
                <a:spcPct val="0"/>
              </a:spcBef>
              <a:buClrTx/>
              <a:buFontTx/>
              <a:buNone/>
            </a:pPr>
            <a:r>
              <a:rPr lang="en-US"/>
              <a:t>Abort query</a:t>
            </a:r>
          </a:p>
          <a:p>
            <a:pPr algn="ctr" eaLnBrk="0" hangingPunct="0">
              <a:lnSpc>
                <a:spcPct val="95000"/>
              </a:lnSpc>
              <a:spcBef>
                <a:spcPct val="0"/>
              </a:spcBef>
              <a:buClrTx/>
              <a:buFontTx/>
              <a:buNone/>
            </a:pPr>
            <a:r>
              <a:rPr lang="en-US"/>
              <a:t>on failure</a:t>
            </a:r>
          </a:p>
        </p:txBody>
      </p:sp>
      <p:sp>
        <p:nvSpPr>
          <p:cNvPr id="268316" name="Rectangle 28"/>
          <p:cNvSpPr>
            <a:spLocks noGrp="1" noChangeArrowheads="1"/>
          </p:cNvSpPr>
          <p:nvPr>
            <p:ph type="title"/>
          </p:nvPr>
        </p:nvSpPr>
        <p:spPr/>
        <p:txBody>
          <a:bodyPr/>
          <a:lstStyle/>
          <a:p>
            <a:r>
              <a:rPr lang="en-US"/>
              <a:t>Query Processing Overview</a:t>
            </a:r>
          </a:p>
        </p:txBody>
      </p:sp>
      <p:sp>
        <p:nvSpPr>
          <p:cNvPr id="268305" name="Freeform 17"/>
          <p:cNvSpPr>
            <a:spLocks/>
          </p:cNvSpPr>
          <p:nvPr/>
        </p:nvSpPr>
        <p:spPr bwMode="auto">
          <a:xfrm>
            <a:off x="4876800" y="1428750"/>
            <a:ext cx="2668588" cy="382588"/>
          </a:xfrm>
          <a:custGeom>
            <a:avLst/>
            <a:gdLst/>
            <a:ahLst/>
            <a:cxnLst>
              <a:cxn ang="0">
                <a:pos x="0" y="240"/>
              </a:cxn>
              <a:cxn ang="0">
                <a:pos x="1680" y="240"/>
              </a:cxn>
              <a:cxn ang="0">
                <a:pos x="1680" y="0"/>
              </a:cxn>
            </a:cxnLst>
            <a:rect l="0" t="0" r="r" b="b"/>
            <a:pathLst>
              <a:path w="1681" h="241">
                <a:moveTo>
                  <a:pt x="0" y="240"/>
                </a:moveTo>
                <a:lnTo>
                  <a:pt x="1680" y="240"/>
                </a:lnTo>
                <a:lnTo>
                  <a:pt x="1680" y="0"/>
                </a:lnTo>
              </a:path>
            </a:pathLst>
          </a:custGeom>
          <a:noFill/>
          <a:ln w="28575" cap="rnd" cmpd="sng">
            <a:solidFill>
              <a:schemeClr val="tx1"/>
            </a:solidFill>
            <a:prstDash val="solid"/>
            <a:round/>
            <a:headEnd type="none" w="sm" len="sm"/>
            <a:tailEnd type="triangle" w="sm" len="sm"/>
          </a:ln>
          <a:effectLst/>
        </p:spPr>
        <p:txBody>
          <a:bodyPr/>
          <a:lstStyle/>
          <a:p>
            <a:endParaRPr lang="ar-SA"/>
          </a:p>
        </p:txBody>
      </p:sp>
      <p:sp>
        <p:nvSpPr>
          <p:cNvPr id="268306" name="Rectangle 18"/>
          <p:cNvSpPr>
            <a:spLocks noChangeArrowheads="1"/>
          </p:cNvSpPr>
          <p:nvPr/>
        </p:nvSpPr>
        <p:spPr bwMode="auto">
          <a:xfrm>
            <a:off x="6245225" y="4075113"/>
            <a:ext cx="1212850" cy="873125"/>
          </a:xfrm>
          <a:prstGeom prst="rect">
            <a:avLst/>
          </a:prstGeom>
          <a:noFill/>
          <a:ln w="25400">
            <a:noFill/>
            <a:miter lim="800000"/>
            <a:headEnd/>
            <a:tailEnd/>
          </a:ln>
          <a:effectLst/>
        </p:spPr>
        <p:txBody>
          <a:bodyPr wrap="none" lIns="92075" tIns="46038" rIns="92075" bIns="46038">
            <a:spAutoFit/>
          </a:bodyPr>
          <a:lstStyle/>
          <a:p>
            <a:pPr algn="ctr" eaLnBrk="0" hangingPunct="0">
              <a:lnSpc>
                <a:spcPct val="95000"/>
              </a:lnSpc>
              <a:spcBef>
                <a:spcPct val="0"/>
              </a:spcBef>
              <a:buClrTx/>
              <a:buFontTx/>
              <a:buNone/>
            </a:pPr>
            <a:r>
              <a:rPr lang="en-US"/>
              <a:t>Flush</a:t>
            </a:r>
          </a:p>
          <a:p>
            <a:pPr algn="ctr" eaLnBrk="0" hangingPunct="0">
              <a:lnSpc>
                <a:spcPct val="95000"/>
              </a:lnSpc>
              <a:spcBef>
                <a:spcPct val="0"/>
              </a:spcBef>
              <a:buClrTx/>
              <a:buFontTx/>
              <a:buNone/>
            </a:pPr>
            <a:r>
              <a:rPr lang="en-US"/>
              <a:t>record</a:t>
            </a:r>
          </a:p>
          <a:p>
            <a:pPr algn="ctr" eaLnBrk="0" hangingPunct="0">
              <a:lnSpc>
                <a:spcPct val="95000"/>
              </a:lnSpc>
              <a:spcBef>
                <a:spcPct val="0"/>
              </a:spcBef>
              <a:buClrTx/>
              <a:buFontTx/>
              <a:buNone/>
            </a:pPr>
            <a:r>
              <a:rPr lang="en-US"/>
              <a:t>on failure</a:t>
            </a:r>
          </a:p>
        </p:txBody>
      </p:sp>
      <p:sp>
        <p:nvSpPr>
          <p:cNvPr id="268318" name="Line 30"/>
          <p:cNvSpPr>
            <a:spLocks noChangeShapeType="1"/>
          </p:cNvSpPr>
          <p:nvPr/>
        </p:nvSpPr>
        <p:spPr bwMode="auto">
          <a:xfrm>
            <a:off x="3306763" y="1958975"/>
            <a:ext cx="0" cy="306388"/>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19" name="Line 31"/>
          <p:cNvSpPr>
            <a:spLocks noChangeShapeType="1"/>
          </p:cNvSpPr>
          <p:nvPr/>
        </p:nvSpPr>
        <p:spPr bwMode="auto">
          <a:xfrm>
            <a:off x="3306763" y="2660650"/>
            <a:ext cx="0" cy="298450"/>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20" name="Line 32"/>
          <p:cNvSpPr>
            <a:spLocks noChangeShapeType="1"/>
          </p:cNvSpPr>
          <p:nvPr/>
        </p:nvSpPr>
        <p:spPr bwMode="auto">
          <a:xfrm>
            <a:off x="3306763" y="3378200"/>
            <a:ext cx="0" cy="255588"/>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21" name="Line 33"/>
          <p:cNvSpPr>
            <a:spLocks noChangeShapeType="1"/>
          </p:cNvSpPr>
          <p:nvPr/>
        </p:nvSpPr>
        <p:spPr bwMode="auto">
          <a:xfrm>
            <a:off x="3306763" y="4033838"/>
            <a:ext cx="0" cy="301625"/>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22" name="Line 34"/>
          <p:cNvSpPr>
            <a:spLocks noChangeShapeType="1"/>
          </p:cNvSpPr>
          <p:nvPr/>
        </p:nvSpPr>
        <p:spPr bwMode="auto">
          <a:xfrm>
            <a:off x="3306763" y="4732338"/>
            <a:ext cx="0" cy="290512"/>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23" name="Line 35"/>
          <p:cNvSpPr>
            <a:spLocks noChangeShapeType="1"/>
          </p:cNvSpPr>
          <p:nvPr/>
        </p:nvSpPr>
        <p:spPr bwMode="auto">
          <a:xfrm>
            <a:off x="3306763" y="5394325"/>
            <a:ext cx="0" cy="320675"/>
          </a:xfrm>
          <a:prstGeom prst="line">
            <a:avLst/>
          </a:prstGeom>
          <a:noFill/>
          <a:ln w="28575">
            <a:solidFill>
              <a:schemeClr val="tx2"/>
            </a:solidFill>
            <a:round/>
            <a:headEnd type="none" w="sm" len="sm"/>
            <a:tailEnd type="triangle" w="sm" len="sm"/>
          </a:ln>
          <a:effectLst/>
        </p:spPr>
        <p:txBody>
          <a:bodyPr/>
          <a:lstStyle/>
          <a:p>
            <a:endParaRPr lang="ar-SA"/>
          </a:p>
        </p:txBody>
      </p:sp>
      <p:sp>
        <p:nvSpPr>
          <p:cNvPr id="268308" name="Rectangle 20"/>
          <p:cNvSpPr>
            <a:spLocks noChangeArrowheads="1"/>
          </p:cNvSpPr>
          <p:nvPr/>
        </p:nvSpPr>
        <p:spPr bwMode="blackWhite">
          <a:xfrm>
            <a:off x="1700213" y="1581150"/>
            <a:ext cx="3214687"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Fire</a:t>
            </a:r>
            <a:r>
              <a:rPr lang="en-US">
                <a:solidFill>
                  <a:schemeClr val="bg2"/>
                </a:solidFill>
                <a:latin typeface="Courier New" pitchFamily="49" charset="0"/>
              </a:rPr>
              <a:t> Pre-Query </a:t>
            </a:r>
            <a:r>
              <a:rPr lang="en-US">
                <a:solidFill>
                  <a:schemeClr val="bg2"/>
                </a:solidFill>
              </a:rPr>
              <a:t>trigger</a:t>
            </a:r>
          </a:p>
        </p:txBody>
      </p:sp>
      <p:sp>
        <p:nvSpPr>
          <p:cNvPr id="268299" name="Rectangle 11"/>
          <p:cNvSpPr>
            <a:spLocks noChangeArrowheads="1"/>
          </p:cNvSpPr>
          <p:nvPr/>
        </p:nvSpPr>
        <p:spPr bwMode="blackWhite">
          <a:xfrm>
            <a:off x="1630363" y="5026025"/>
            <a:ext cx="3352800" cy="395288"/>
          </a:xfrm>
          <a:prstGeom prst="rect">
            <a:avLst/>
          </a:prstGeom>
          <a:solidFill>
            <a:srgbClr val="CCCCCC"/>
          </a:solidFill>
          <a:ln w="28575">
            <a:solidFill>
              <a:schemeClr val="bg2"/>
            </a:solid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solidFill>
                  <a:schemeClr val="bg2"/>
                </a:solidFill>
              </a:rPr>
              <a:t>Fire</a:t>
            </a:r>
            <a:r>
              <a:rPr lang="en-US">
                <a:solidFill>
                  <a:schemeClr val="bg2"/>
                </a:solidFill>
                <a:latin typeface="Courier New" pitchFamily="49" charset="0"/>
              </a:rPr>
              <a:t> Post-Query </a:t>
            </a:r>
            <a:r>
              <a:rPr lang="en-US">
                <a:solidFill>
                  <a:schemeClr val="bg2"/>
                </a:solidFill>
              </a:rPr>
              <a:t>trigger</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0293" name="Rectangle 1045"/>
          <p:cNvSpPr>
            <a:spLocks noGrp="1" noChangeArrowheads="1"/>
          </p:cNvSpPr>
          <p:nvPr>
            <p:ph type="title"/>
          </p:nvPr>
        </p:nvSpPr>
        <p:spPr/>
        <p:txBody>
          <a:bodyPr/>
          <a:lstStyle/>
          <a:p>
            <a:endParaRPr lang="ar-SA"/>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5" name="Rectangle 9"/>
          <p:cNvSpPr>
            <a:spLocks noGrp="1" noChangeArrowheads="1"/>
          </p:cNvSpPr>
          <p:nvPr>
            <p:ph type="title"/>
          </p:nvPr>
        </p:nvSpPr>
        <p:spPr/>
        <p:txBody>
          <a:bodyPr/>
          <a:lstStyle/>
          <a:p>
            <a:r>
              <a:rPr lang="en-US">
                <a:latin typeface="Courier New" pitchFamily="49" charset="0"/>
              </a:rPr>
              <a:t>SELECT</a:t>
            </a:r>
            <a:r>
              <a:rPr lang="en-US"/>
              <a:t> Statements Issued During</a:t>
            </a:r>
            <a:br>
              <a:rPr lang="en-US"/>
            </a:br>
            <a:r>
              <a:rPr lang="en-US"/>
              <a:t>Query Processing</a:t>
            </a:r>
          </a:p>
        </p:txBody>
      </p:sp>
      <p:sp>
        <p:nvSpPr>
          <p:cNvPr id="270339" name="Rectangle 3"/>
          <p:cNvSpPr>
            <a:spLocks noChangeArrowheads="1"/>
          </p:cNvSpPr>
          <p:nvPr/>
        </p:nvSpPr>
        <p:spPr bwMode="blackGray">
          <a:xfrm>
            <a:off x="984250" y="1917700"/>
            <a:ext cx="7169150" cy="35496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SELECT		</a:t>
            </a:r>
            <a:r>
              <a:rPr lang="en-US" sz="2000" i="1">
                <a:solidFill>
                  <a:schemeClr val="bg2"/>
                </a:solidFill>
                <a:latin typeface="Courier New" pitchFamily="49" charset="0"/>
              </a:rPr>
              <a:t>base_column</a:t>
            </a:r>
            <a:r>
              <a:rPr lang="en-US" sz="2000">
                <a:solidFill>
                  <a:schemeClr val="bg2"/>
                </a:solidFill>
                <a:latin typeface="Courier New" pitchFamily="49" charset="0"/>
              </a:rPr>
              <a:t>, ..., ROWID	</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INTO				:</a:t>
            </a:r>
            <a:r>
              <a:rPr lang="en-US" sz="2000" i="1">
                <a:solidFill>
                  <a:schemeClr val="bg2"/>
                </a:solidFill>
                <a:latin typeface="Courier New" pitchFamily="49" charset="0"/>
              </a:rPr>
              <a:t>base_item</a:t>
            </a:r>
            <a:r>
              <a:rPr lang="en-US" sz="2000">
                <a:solidFill>
                  <a:schemeClr val="bg2"/>
                </a:solidFill>
                <a:latin typeface="Courier New" pitchFamily="49" charset="0"/>
              </a:rPr>
              <a:t>, ..., :ROWID</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FROM				</a:t>
            </a:r>
            <a:r>
              <a:rPr lang="en-US" sz="2000" i="1">
                <a:solidFill>
                  <a:schemeClr val="bg2"/>
                </a:solidFill>
                <a:latin typeface="Courier New" pitchFamily="49" charset="0"/>
              </a:rPr>
              <a:t>base_table</a:t>
            </a:r>
            <a:endParaRPr lang="en-US" sz="2000">
              <a:solidFill>
                <a:schemeClr val="bg2"/>
              </a:solidFill>
              <a:latin typeface="Courier New" pitchFamily="49" charset="0"/>
            </a:endParaRP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WHERE			(</a:t>
            </a:r>
            <a:r>
              <a:rPr lang="en-US" sz="2000" i="1">
                <a:solidFill>
                  <a:schemeClr val="bg2"/>
                </a:solidFill>
                <a:latin typeface="Courier New" pitchFamily="49" charset="0"/>
              </a:rPr>
              <a:t>default_where_clause </a:t>
            </a:r>
            <a:r>
              <a:rPr lang="en-US" sz="2000">
                <a:solidFill>
                  <a:schemeClr val="bg2"/>
                </a:solidFill>
                <a:latin typeface="Courier New" pitchFamily="49" charset="0"/>
              </a:rPr>
              <a:t>OR</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a:t>
            </a:r>
            <a:r>
              <a:rPr lang="en-US" sz="2000" i="1">
                <a:solidFill>
                  <a:schemeClr val="bg2"/>
                </a:solidFill>
                <a:latin typeface="Courier New" pitchFamily="49" charset="0"/>
              </a:rPr>
              <a:t>onetime_where_clause)</a:t>
            </a:r>
            <a:r>
              <a:rPr lang="en-US" sz="2000">
                <a:solidFill>
                  <a:schemeClr val="bg2"/>
                </a:solidFill>
                <a:latin typeface="Courier New" pitchFamily="49" charset="0"/>
              </a:rPr>
              <a:t>     </a:t>
            </a:r>
            <a:br>
              <a:rPr lang="en-US" sz="2000">
                <a:solidFill>
                  <a:schemeClr val="bg2"/>
                </a:solidFill>
                <a:latin typeface="Courier New" pitchFamily="49" charset="0"/>
              </a:rPr>
            </a:br>
            <a:r>
              <a:rPr lang="en-US" sz="2000">
                <a:solidFill>
                  <a:schemeClr val="bg2"/>
                </a:solidFill>
                <a:latin typeface="Courier New" pitchFamily="49" charset="0"/>
              </a:rPr>
              <a:t> AND				(</a:t>
            </a:r>
            <a:r>
              <a:rPr lang="en-US" sz="2000" i="1">
                <a:solidFill>
                  <a:schemeClr val="bg2"/>
                </a:solidFill>
                <a:latin typeface="Courier New" pitchFamily="49" charset="0"/>
              </a:rPr>
              <a:t>example_record_conditions</a:t>
            </a:r>
            <a:r>
              <a:rPr lang="en-US" sz="2000">
                <a:solidFill>
                  <a:schemeClr val="bg2"/>
                </a:solidFill>
                <a:latin typeface="Courier New" pitchFamily="49" charset="0"/>
              </a:rPr>
              <a:t>)</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AND		  		(</a:t>
            </a:r>
            <a:r>
              <a:rPr lang="en-US" sz="2000" i="1">
                <a:solidFill>
                  <a:schemeClr val="bg2"/>
                </a:solidFill>
                <a:latin typeface="Courier New" pitchFamily="49" charset="0"/>
              </a:rPr>
              <a:t>query_where_conditions</a:t>
            </a:r>
            <a:r>
              <a:rPr lang="en-US" sz="2000">
                <a:solidFill>
                  <a:schemeClr val="bg2"/>
                </a:solidFill>
                <a:latin typeface="Courier New" pitchFamily="49" charset="0"/>
              </a:rPr>
              <a:t>)</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ORDER BY	</a:t>
            </a:r>
            <a:r>
              <a:rPr lang="en-US" sz="2000" i="1">
                <a:solidFill>
                  <a:schemeClr val="bg2"/>
                </a:solidFill>
                <a:latin typeface="Courier New" pitchFamily="49" charset="0"/>
              </a:rPr>
              <a:t>default_order_by_clause </a:t>
            </a:r>
            <a:r>
              <a:rPr lang="en-US" sz="2000">
                <a:solidFill>
                  <a:schemeClr val="bg2"/>
                </a:solidFill>
                <a:latin typeface="Courier New" pitchFamily="49" charset="0"/>
              </a:rPr>
              <a:t>|</a:t>
            </a:r>
            <a:br>
              <a:rPr lang="en-US" sz="2000">
                <a:solidFill>
                  <a:schemeClr val="bg2"/>
                </a:solidFill>
                <a:latin typeface="Courier New" pitchFamily="49" charset="0"/>
              </a:rPr>
            </a:br>
            <a:r>
              <a:rPr lang="en-US" sz="2000">
                <a:solidFill>
                  <a:schemeClr val="bg2"/>
                </a:solidFill>
                <a:latin typeface="Courier New" pitchFamily="49" charset="0"/>
              </a:rPr>
              <a:t>	   		</a:t>
            </a:r>
            <a:r>
              <a:rPr lang="en-US" sz="2000" i="1">
                <a:solidFill>
                  <a:schemeClr val="bg2"/>
                </a:solidFill>
                <a:latin typeface="Courier New" pitchFamily="49" charset="0"/>
              </a:rPr>
              <a:t>query_where_order_by</a:t>
            </a:r>
          </a:p>
        </p:txBody>
      </p:sp>
      <p:sp>
        <p:nvSpPr>
          <p:cNvPr id="270340" name="Rectangle 4"/>
          <p:cNvSpPr>
            <a:spLocks noGrp="1" noChangeArrowheads="1"/>
          </p:cNvSpPr>
          <p:nvPr>
            <p:ph type="body" idx="4294967295"/>
          </p:nvPr>
        </p:nvSpPr>
        <p:spPr>
          <a:xfrm>
            <a:off x="920750" y="5592763"/>
            <a:ext cx="7385050" cy="427037"/>
          </a:xfrm>
          <a:noFill/>
          <a:ln/>
        </p:spPr>
        <p:txBody>
          <a:bodyPr lIns="92075" tIns="46038" rIns="92075" bIns="46038"/>
          <a:lstStyle/>
          <a:p>
            <a:pPr marL="404813" indent="-404813" defTabSz="346075">
              <a:tabLst>
                <a:tab pos="571500" algn="l"/>
              </a:tabLst>
            </a:pPr>
            <a:r>
              <a:rPr lang="en-US"/>
              <a:t>Slightly different for </a:t>
            </a:r>
            <a:r>
              <a:rPr lang="en-US">
                <a:latin typeface="Courier New" pitchFamily="49" charset="0"/>
              </a:rPr>
              <a:t>COUNT</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2325" name="Rectangle 1029"/>
          <p:cNvSpPr>
            <a:spLocks noGrp="1" noChangeArrowheads="1"/>
          </p:cNvSpPr>
          <p:nvPr>
            <p:ph type="title"/>
          </p:nvPr>
        </p:nvSpPr>
        <p:spPr/>
        <p:txBody>
          <a:bodyPr/>
          <a:lstStyle/>
          <a:p>
            <a:endParaRPr lang="ar-SA"/>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98" name="Rectangle 14"/>
          <p:cNvSpPr>
            <a:spLocks noGrp="1" noChangeArrowheads="1"/>
          </p:cNvSpPr>
          <p:nvPr>
            <p:ph type="title"/>
          </p:nvPr>
        </p:nvSpPr>
        <p:spPr/>
        <p:txBody>
          <a:bodyPr/>
          <a:lstStyle/>
          <a:p>
            <a:r>
              <a:rPr lang="en-US">
                <a:latin typeface="Courier New" pitchFamily="49" charset="0"/>
              </a:rPr>
              <a:t>WHERE</a:t>
            </a:r>
            <a:r>
              <a:rPr lang="en-US"/>
              <a:t> Clause</a:t>
            </a:r>
          </a:p>
        </p:txBody>
      </p:sp>
      <p:sp>
        <p:nvSpPr>
          <p:cNvPr id="272399" name="Rectangle 15"/>
          <p:cNvSpPr>
            <a:spLocks noGrp="1" noChangeArrowheads="1"/>
          </p:cNvSpPr>
          <p:nvPr>
            <p:ph type="body" idx="1"/>
          </p:nvPr>
        </p:nvSpPr>
        <p:spPr>
          <a:xfrm>
            <a:off x="863600" y="1816100"/>
            <a:ext cx="7366000" cy="2892425"/>
          </a:xfrm>
        </p:spPr>
        <p:txBody>
          <a:bodyPr/>
          <a:lstStyle/>
          <a:p>
            <a:pPr lvl="1"/>
            <a:r>
              <a:rPr lang="en-US"/>
              <a:t>Four sources for the </a:t>
            </a:r>
            <a:r>
              <a:rPr lang="en-US">
                <a:latin typeface="Courier New" pitchFamily="49" charset="0"/>
              </a:rPr>
              <a:t>WHERE</a:t>
            </a:r>
            <a:r>
              <a:rPr lang="en-US"/>
              <a:t> clause:</a:t>
            </a:r>
          </a:p>
          <a:p>
            <a:pPr lvl="2"/>
            <a:r>
              <a:rPr lang="en-US">
                <a:latin typeface="Courier New" pitchFamily="49" charset="0"/>
              </a:rPr>
              <a:t>WHERE</a:t>
            </a:r>
            <a:r>
              <a:rPr lang="en-US"/>
              <a:t> </a:t>
            </a:r>
            <a:r>
              <a:rPr lang="en-US">
                <a:latin typeface="Courier New" pitchFamily="49" charset="0"/>
              </a:rPr>
              <a:t>Clause</a:t>
            </a:r>
            <a:r>
              <a:rPr lang="en-US"/>
              <a:t> block property</a:t>
            </a:r>
          </a:p>
          <a:p>
            <a:pPr lvl="2"/>
            <a:r>
              <a:rPr lang="en-US">
                <a:latin typeface="Courier New" pitchFamily="49" charset="0"/>
              </a:rPr>
              <a:t>ONETIME_WHERE</a:t>
            </a:r>
            <a:r>
              <a:rPr lang="en-US"/>
              <a:t> block property</a:t>
            </a:r>
          </a:p>
          <a:p>
            <a:pPr lvl="2"/>
            <a:r>
              <a:rPr lang="en-US"/>
              <a:t>Example Record</a:t>
            </a:r>
          </a:p>
          <a:p>
            <a:pPr lvl="2"/>
            <a:r>
              <a:rPr lang="en-US"/>
              <a:t>Query/Where dialog box</a:t>
            </a:r>
          </a:p>
          <a:p>
            <a:pPr lvl="1"/>
            <a:r>
              <a:rPr lang="en-US">
                <a:latin typeface="Courier New" pitchFamily="49" charset="0"/>
              </a:rPr>
              <a:t>WHERE</a:t>
            </a:r>
            <a:r>
              <a:rPr lang="en-US"/>
              <a:t> clauses are combined by the </a:t>
            </a:r>
            <a:r>
              <a:rPr lang="en-US">
                <a:latin typeface="Courier New" pitchFamily="49" charset="0"/>
              </a:rPr>
              <a:t>AND</a:t>
            </a:r>
            <a:r>
              <a:rPr lang="en-US"/>
              <a:t> operator, except that </a:t>
            </a:r>
            <a:r>
              <a:rPr lang="en-US">
                <a:latin typeface="Courier New" pitchFamily="49" charset="0"/>
              </a:rPr>
              <a:t>WHERE</a:t>
            </a:r>
            <a:r>
              <a:rPr lang="en-US"/>
              <a:t> and </a:t>
            </a:r>
            <a:r>
              <a:rPr lang="en-US">
                <a:latin typeface="Courier New" pitchFamily="49" charset="0"/>
              </a:rPr>
              <a:t>ONETIME_WHERE</a:t>
            </a:r>
            <a:r>
              <a:rPr lang="en-US"/>
              <a:t> are combined with the </a:t>
            </a:r>
            <a:r>
              <a:rPr lang="en-US">
                <a:latin typeface="Courier New" pitchFamily="49" charset="0"/>
              </a:rPr>
              <a:t>OR</a:t>
            </a:r>
            <a:r>
              <a:rPr lang="en-US"/>
              <a:t> operator.</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1026"/>
          <p:cNvSpPr>
            <a:spLocks noGrp="1" noChangeArrowheads="1"/>
          </p:cNvSpPr>
          <p:nvPr>
            <p:ph type="title"/>
          </p:nvPr>
        </p:nvSpPr>
        <p:spPr/>
        <p:txBody>
          <a:bodyPr/>
          <a:lstStyle/>
          <a:p>
            <a:r>
              <a:rPr lang="en-US">
                <a:latin typeface="Courier New" pitchFamily="49" charset="0"/>
              </a:rPr>
              <a:t>ONETIME_WHERE</a:t>
            </a:r>
            <a:r>
              <a:rPr lang="en-US"/>
              <a:t> Property</a:t>
            </a:r>
          </a:p>
        </p:txBody>
      </p:sp>
      <p:pic>
        <p:nvPicPr>
          <p:cNvPr id="332805" name="Picture 1029" descr="17-8a"/>
          <p:cNvPicPr>
            <a:picLocks noChangeAspect="1" noChangeArrowheads="1"/>
          </p:cNvPicPr>
          <p:nvPr/>
        </p:nvPicPr>
        <p:blipFill>
          <a:blip r:embed="rId3"/>
          <a:srcRect/>
          <a:stretch>
            <a:fillRect/>
          </a:stretch>
        </p:blipFill>
        <p:spPr bwMode="gray">
          <a:xfrm>
            <a:off x="914400" y="1349375"/>
            <a:ext cx="3246438" cy="4537075"/>
          </a:xfrm>
          <a:prstGeom prst="rect">
            <a:avLst/>
          </a:prstGeom>
          <a:noFill/>
        </p:spPr>
      </p:pic>
      <p:pic>
        <p:nvPicPr>
          <p:cNvPr id="332809" name="Picture 1033" descr="17-8q"/>
          <p:cNvPicPr>
            <a:picLocks noChangeAspect="1" noChangeArrowheads="1"/>
          </p:cNvPicPr>
          <p:nvPr/>
        </p:nvPicPr>
        <p:blipFill>
          <a:blip r:embed="rId4"/>
          <a:srcRect/>
          <a:stretch>
            <a:fillRect/>
          </a:stretch>
        </p:blipFill>
        <p:spPr bwMode="gray">
          <a:xfrm>
            <a:off x="3124200" y="1219200"/>
            <a:ext cx="5064125" cy="2228850"/>
          </a:xfrm>
          <a:prstGeom prst="rect">
            <a:avLst/>
          </a:prstGeom>
          <a:noFill/>
          <a:ln w="28575">
            <a:solidFill>
              <a:schemeClr val="tx1"/>
            </a:solidFill>
            <a:miter lim="800000"/>
            <a:headEnd/>
            <a:tailEnd/>
          </a:ln>
        </p:spPr>
      </p:pic>
      <p:pic>
        <p:nvPicPr>
          <p:cNvPr id="332810" name="Picture 1034"/>
          <p:cNvPicPr>
            <a:picLocks noChangeAspect="1" noChangeArrowheads="1"/>
          </p:cNvPicPr>
          <p:nvPr/>
        </p:nvPicPr>
        <p:blipFill>
          <a:blip r:embed="rId5"/>
          <a:srcRect/>
          <a:stretch>
            <a:fillRect/>
          </a:stretch>
        </p:blipFill>
        <p:spPr bwMode="auto">
          <a:xfrm>
            <a:off x="2166938" y="2225675"/>
            <a:ext cx="609600" cy="355600"/>
          </a:xfrm>
          <a:prstGeom prst="rect">
            <a:avLst/>
          </a:prstGeom>
          <a:noFill/>
          <a:ln w="9525">
            <a:noFill/>
            <a:miter lim="800000"/>
            <a:headEnd/>
            <a:tailEnd/>
          </a:ln>
          <a:effectLst/>
        </p:spPr>
      </p:pic>
      <p:sp>
        <p:nvSpPr>
          <p:cNvPr id="332811" name="AutoShape 1035"/>
          <p:cNvSpPr>
            <a:spLocks noChangeArrowheads="1"/>
          </p:cNvSpPr>
          <p:nvPr/>
        </p:nvSpPr>
        <p:spPr bwMode="gray">
          <a:xfrm rot="5400000">
            <a:off x="1866900" y="2114550"/>
            <a:ext cx="2209800" cy="457200"/>
          </a:xfrm>
          <a:custGeom>
            <a:avLst/>
            <a:gdLst>
              <a:gd name="G0" fmla="+- 9033 0 0"/>
              <a:gd name="G1" fmla="+- 21600 0 9033"/>
              <a:gd name="G2" fmla="*/ 9033 1 2"/>
              <a:gd name="G3" fmla="+- 21600 0 G2"/>
              <a:gd name="G4" fmla="+/ 9033 21600 2"/>
              <a:gd name="G5" fmla="+/ G1 0 2"/>
              <a:gd name="G6" fmla="*/ 21600 21600 9033"/>
              <a:gd name="G7" fmla="*/ G6 1 2"/>
              <a:gd name="G8" fmla="+- 21600 0 G7"/>
              <a:gd name="G9" fmla="*/ 21600 1 2"/>
              <a:gd name="G10" fmla="+- 9033 0 G9"/>
              <a:gd name="G11" fmla="?: G10 G8 0"/>
              <a:gd name="G12" fmla="?: G10 G7 21600"/>
              <a:gd name="T0" fmla="*/ 17083 w 21600"/>
              <a:gd name="T1" fmla="*/ 10800 h 21600"/>
              <a:gd name="T2" fmla="*/ 10800 w 21600"/>
              <a:gd name="T3" fmla="*/ 21600 h 21600"/>
              <a:gd name="T4" fmla="*/ 4517 w 21600"/>
              <a:gd name="T5" fmla="*/ 10800 h 21600"/>
              <a:gd name="T6" fmla="*/ 10800 w 21600"/>
              <a:gd name="T7" fmla="*/ 0 h 21600"/>
              <a:gd name="T8" fmla="*/ 6317 w 21600"/>
              <a:gd name="T9" fmla="*/ 6317 h 21600"/>
              <a:gd name="T10" fmla="*/ 15283 w 21600"/>
              <a:gd name="T11" fmla="*/ 15283 h 21600"/>
            </a:gdLst>
            <a:ahLst/>
            <a:cxnLst>
              <a:cxn ang="0">
                <a:pos x="T0" y="T1"/>
              </a:cxn>
              <a:cxn ang="0">
                <a:pos x="T2" y="T3"/>
              </a:cxn>
              <a:cxn ang="0">
                <a:pos x="T4" y="T5"/>
              </a:cxn>
              <a:cxn ang="0">
                <a:pos x="T6" y="T7"/>
              </a:cxn>
            </a:cxnLst>
            <a:rect l="T8" t="T9" r="T10" b="T11"/>
            <a:pathLst>
              <a:path w="21600" h="21600">
                <a:moveTo>
                  <a:pt x="0" y="0"/>
                </a:moveTo>
                <a:lnTo>
                  <a:pt x="9033" y="21600"/>
                </a:lnTo>
                <a:lnTo>
                  <a:pt x="12567" y="21600"/>
                </a:lnTo>
                <a:lnTo>
                  <a:pt x="21600" y="0"/>
                </a:lnTo>
                <a:close/>
              </a:path>
            </a:pathLst>
          </a:custGeom>
          <a:solidFill>
            <a:schemeClr val="hlink">
              <a:alpha val="50000"/>
            </a:schemeClr>
          </a:solidFill>
          <a:ln w="9525">
            <a:noFill/>
            <a:miter lim="800000"/>
            <a:headEnd/>
            <a:tailEnd/>
          </a:ln>
          <a:effectLst/>
        </p:spPr>
        <p:txBody>
          <a:bodyPr lIns="12700" tIns="12700" rIns="12700" bIns="12700" anchor="ctr">
            <a:spAutoFit/>
          </a:bodyPr>
          <a:lstStyle/>
          <a:p>
            <a:endParaRPr lang="ar-SA"/>
          </a:p>
        </p:txBody>
      </p:sp>
      <p:pic>
        <p:nvPicPr>
          <p:cNvPr id="332813" name="Picture 1037" descr="17-8b"/>
          <p:cNvPicPr>
            <a:picLocks noChangeAspect="1" noChangeArrowheads="1"/>
          </p:cNvPicPr>
          <p:nvPr/>
        </p:nvPicPr>
        <p:blipFill>
          <a:blip r:embed="rId6"/>
          <a:srcRect/>
          <a:stretch>
            <a:fillRect/>
          </a:stretch>
        </p:blipFill>
        <p:spPr bwMode="gray">
          <a:xfrm>
            <a:off x="4370388" y="3524250"/>
            <a:ext cx="1393825" cy="1954213"/>
          </a:xfrm>
          <a:prstGeom prst="rect">
            <a:avLst/>
          </a:prstGeom>
          <a:noFill/>
        </p:spPr>
      </p:pic>
      <p:pic>
        <p:nvPicPr>
          <p:cNvPr id="332814" name="Picture 1038" descr="17-8c"/>
          <p:cNvPicPr>
            <a:picLocks noChangeAspect="1" noChangeArrowheads="1"/>
          </p:cNvPicPr>
          <p:nvPr/>
        </p:nvPicPr>
        <p:blipFill>
          <a:blip r:embed="rId7"/>
          <a:srcRect/>
          <a:stretch>
            <a:fillRect/>
          </a:stretch>
        </p:blipFill>
        <p:spPr bwMode="gray">
          <a:xfrm>
            <a:off x="6524625" y="3524250"/>
            <a:ext cx="1360488" cy="1978025"/>
          </a:xfrm>
          <a:prstGeom prst="rect">
            <a:avLst/>
          </a:prstGeom>
          <a:noFill/>
        </p:spPr>
      </p:pic>
      <p:sp>
        <p:nvSpPr>
          <p:cNvPr id="332815" name="Text Box 1039"/>
          <p:cNvSpPr txBox="1">
            <a:spLocks noChangeArrowheads="1"/>
          </p:cNvSpPr>
          <p:nvPr/>
        </p:nvSpPr>
        <p:spPr bwMode="auto">
          <a:xfrm>
            <a:off x="4191000" y="5486400"/>
            <a:ext cx="1752600" cy="574675"/>
          </a:xfrm>
          <a:prstGeom prst="rect">
            <a:avLst/>
          </a:prstGeom>
          <a:noFill/>
          <a:ln w="9525">
            <a:noFill/>
            <a:miter lim="800000"/>
            <a:headEnd/>
            <a:tailEnd/>
          </a:ln>
          <a:effectLst/>
        </p:spPr>
        <p:txBody>
          <a:bodyPr wrap="none" lIns="12700" tIns="12700" rIns="12700" bIns="12700">
            <a:spAutoFit/>
          </a:bodyPr>
          <a:lstStyle/>
          <a:p>
            <a:pPr algn="ctr" defTabSz="228600"/>
            <a:r>
              <a:rPr lang="en-US"/>
              <a:t>Initially shows</a:t>
            </a:r>
            <a:br>
              <a:rPr lang="en-US"/>
            </a:br>
            <a:r>
              <a:rPr lang="en-US"/>
              <a:t>restricted query</a:t>
            </a:r>
          </a:p>
        </p:txBody>
      </p:sp>
      <p:sp>
        <p:nvSpPr>
          <p:cNvPr id="332816" name="Text Box 1040"/>
          <p:cNvSpPr txBox="1">
            <a:spLocks noChangeArrowheads="1"/>
          </p:cNvSpPr>
          <p:nvPr/>
        </p:nvSpPr>
        <p:spPr bwMode="auto">
          <a:xfrm>
            <a:off x="6172200" y="5486400"/>
            <a:ext cx="2066925" cy="574675"/>
          </a:xfrm>
          <a:prstGeom prst="rect">
            <a:avLst/>
          </a:prstGeom>
          <a:noFill/>
          <a:ln w="9525">
            <a:noFill/>
            <a:miter lim="800000"/>
            <a:headEnd/>
            <a:tailEnd/>
          </a:ln>
          <a:effectLst/>
        </p:spPr>
        <p:txBody>
          <a:bodyPr wrap="none" lIns="12700" tIns="12700" rIns="12700" bIns="12700">
            <a:spAutoFit/>
          </a:bodyPr>
          <a:lstStyle/>
          <a:p>
            <a:pPr algn="ctr" defTabSz="228600"/>
            <a:r>
              <a:rPr lang="en-US"/>
              <a:t>2</a:t>
            </a:r>
            <a:r>
              <a:rPr lang="en-US" baseline="30000"/>
              <a:t>nd</a:t>
            </a:r>
            <a:r>
              <a:rPr lang="en-US"/>
              <a:t> Execute_Query</a:t>
            </a:r>
            <a:br>
              <a:rPr lang="en-US"/>
            </a:br>
            <a:r>
              <a:rPr lang="en-US"/>
              <a:t>not restricted</a:t>
            </a:r>
          </a:p>
        </p:txBody>
      </p:sp>
      <p:sp>
        <p:nvSpPr>
          <p:cNvPr id="332817" name="Rectangle 1041"/>
          <p:cNvSpPr>
            <a:spLocks noChangeArrowheads="1"/>
          </p:cNvSpPr>
          <p:nvPr/>
        </p:nvSpPr>
        <p:spPr bwMode="auto">
          <a:xfrm>
            <a:off x="1525588" y="5565775"/>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18" name="Rectangle 1042"/>
          <p:cNvSpPr>
            <a:spLocks noChangeArrowheads="1"/>
          </p:cNvSpPr>
          <p:nvPr/>
        </p:nvSpPr>
        <p:spPr bwMode="auto">
          <a:xfrm>
            <a:off x="4953000" y="3581400"/>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19" name="Rectangle 1043"/>
          <p:cNvSpPr>
            <a:spLocks noChangeArrowheads="1"/>
          </p:cNvSpPr>
          <p:nvPr/>
        </p:nvSpPr>
        <p:spPr bwMode="auto">
          <a:xfrm>
            <a:off x="7162800" y="3609975"/>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20" name="Line 1044"/>
          <p:cNvSpPr>
            <a:spLocks noChangeShapeType="1"/>
          </p:cNvSpPr>
          <p:nvPr/>
        </p:nvSpPr>
        <p:spPr bwMode="auto">
          <a:xfrm>
            <a:off x="6248400" y="2667000"/>
            <a:ext cx="0" cy="10668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332821" name="Line 1045"/>
          <p:cNvSpPr>
            <a:spLocks noChangeShapeType="1"/>
          </p:cNvSpPr>
          <p:nvPr/>
        </p:nvSpPr>
        <p:spPr bwMode="auto">
          <a:xfrm flipH="1">
            <a:off x="5576888" y="3719513"/>
            <a:ext cx="685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332823" name="Line 1047"/>
          <p:cNvSpPr>
            <a:spLocks noChangeShapeType="1"/>
          </p:cNvSpPr>
          <p:nvPr/>
        </p:nvSpPr>
        <p:spPr bwMode="auto">
          <a:xfrm flipV="1">
            <a:off x="1981200" y="3657600"/>
            <a:ext cx="0" cy="19050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332824" name="Line 1048"/>
          <p:cNvSpPr>
            <a:spLocks noChangeShapeType="1"/>
          </p:cNvSpPr>
          <p:nvPr/>
        </p:nvSpPr>
        <p:spPr bwMode="auto">
          <a:xfrm>
            <a:off x="1981200" y="3657600"/>
            <a:ext cx="2971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42" name="Rectangle 10"/>
          <p:cNvSpPr>
            <a:spLocks noGrp="1" noChangeArrowheads="1"/>
          </p:cNvSpPr>
          <p:nvPr>
            <p:ph type="title"/>
          </p:nvPr>
        </p:nvSpPr>
        <p:spPr/>
        <p:txBody>
          <a:bodyPr/>
          <a:lstStyle/>
          <a:p>
            <a:r>
              <a:rPr lang="en-US">
                <a:latin typeface="Courier New" pitchFamily="49" charset="0"/>
              </a:rPr>
              <a:t>ORDER</a:t>
            </a:r>
            <a:r>
              <a:rPr lang="en-US"/>
              <a:t> </a:t>
            </a:r>
            <a:r>
              <a:rPr lang="en-US">
                <a:latin typeface="Courier New" pitchFamily="49" charset="0"/>
              </a:rPr>
              <a:t>BY</a:t>
            </a:r>
            <a:r>
              <a:rPr lang="en-US"/>
              <a:t> Clause</a:t>
            </a:r>
          </a:p>
        </p:txBody>
      </p:sp>
      <p:sp>
        <p:nvSpPr>
          <p:cNvPr id="274443" name="Rectangle 11"/>
          <p:cNvSpPr>
            <a:spLocks noGrp="1" noChangeArrowheads="1"/>
          </p:cNvSpPr>
          <p:nvPr>
            <p:ph type="body" idx="1"/>
          </p:nvPr>
        </p:nvSpPr>
        <p:spPr>
          <a:xfrm>
            <a:off x="863600" y="1816100"/>
            <a:ext cx="7366000" cy="1827213"/>
          </a:xfrm>
        </p:spPr>
        <p:txBody>
          <a:bodyPr/>
          <a:lstStyle/>
          <a:p>
            <a:pPr lvl="1"/>
            <a:r>
              <a:rPr lang="en-US"/>
              <a:t>Two sources for the </a:t>
            </a:r>
            <a:r>
              <a:rPr lang="en-US">
                <a:latin typeface="Courier New" pitchFamily="49" charset="0"/>
              </a:rPr>
              <a:t>ORDER</a:t>
            </a:r>
            <a:r>
              <a:rPr lang="en-US"/>
              <a:t> </a:t>
            </a:r>
            <a:r>
              <a:rPr lang="en-US">
                <a:latin typeface="Courier New" pitchFamily="49" charset="0"/>
              </a:rPr>
              <a:t>BY</a:t>
            </a:r>
            <a:r>
              <a:rPr lang="en-US"/>
              <a:t> clause:</a:t>
            </a:r>
          </a:p>
          <a:p>
            <a:pPr lvl="2"/>
            <a:r>
              <a:rPr lang="en-US">
                <a:latin typeface="Courier New" pitchFamily="49" charset="0"/>
              </a:rPr>
              <a:t>ORDER</a:t>
            </a:r>
            <a:r>
              <a:rPr lang="en-US"/>
              <a:t> </a:t>
            </a:r>
            <a:r>
              <a:rPr lang="en-US">
                <a:latin typeface="Courier New" pitchFamily="49" charset="0"/>
              </a:rPr>
              <a:t>BY</a:t>
            </a:r>
            <a:r>
              <a:rPr lang="en-US"/>
              <a:t> </a:t>
            </a:r>
            <a:r>
              <a:rPr lang="en-US">
                <a:latin typeface="Courier New" pitchFamily="49" charset="0"/>
              </a:rPr>
              <a:t>Clause</a:t>
            </a:r>
            <a:r>
              <a:rPr lang="en-US"/>
              <a:t> block property</a:t>
            </a:r>
          </a:p>
          <a:p>
            <a:pPr lvl="2"/>
            <a:r>
              <a:rPr lang="en-US"/>
              <a:t>Query/Where dialog box</a:t>
            </a:r>
          </a:p>
          <a:p>
            <a:pPr lvl="1"/>
            <a:r>
              <a:rPr lang="en-US"/>
              <a:t>Second source for </a:t>
            </a:r>
            <a:r>
              <a:rPr lang="en-US">
                <a:latin typeface="Courier New" pitchFamily="49" charset="0"/>
              </a:rPr>
              <a:t>ORDER</a:t>
            </a:r>
            <a:r>
              <a:rPr lang="en-US"/>
              <a:t> </a:t>
            </a:r>
            <a:r>
              <a:rPr lang="en-US">
                <a:latin typeface="Courier New" pitchFamily="49" charset="0"/>
              </a:rPr>
              <a:t>BY</a:t>
            </a:r>
            <a:r>
              <a:rPr lang="en-US"/>
              <a:t> clause overrides the first one</a:t>
            </a:r>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2315</TotalTime>
  <Words>3013</Words>
  <Application>Microsoft PowerPoint</Application>
  <PresentationFormat>On-screen Show (4:3)</PresentationFormat>
  <Paragraphs>328</Paragraphs>
  <Slides>28</Slides>
  <Notes>28</Notes>
  <HiddenSlides>7</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5" baseType="lpstr">
      <vt:lpstr>Times New Roman</vt:lpstr>
      <vt:lpstr>Arial</vt:lpstr>
      <vt:lpstr>New Times Roman</vt:lpstr>
      <vt:lpstr>Courier New</vt:lpstr>
      <vt:lpstr>Wingdings</vt:lpstr>
      <vt:lpstr>OU5_1.1</vt:lpstr>
      <vt:lpstr>Microsoft Word Document</vt:lpstr>
      <vt:lpstr>Query Triggers</vt:lpstr>
      <vt:lpstr>Objectives</vt:lpstr>
      <vt:lpstr>Query Processing Overview</vt:lpstr>
      <vt:lpstr>Slide 4</vt:lpstr>
      <vt:lpstr>SELECT Statements Issued During Query Processing</vt:lpstr>
      <vt:lpstr>Slide 6</vt:lpstr>
      <vt:lpstr>WHERE Clause</vt:lpstr>
      <vt:lpstr>ONETIME_WHERE Property</vt:lpstr>
      <vt:lpstr>ORDER BY Clause</vt:lpstr>
      <vt:lpstr>Writing Query Triggers: Pre-Query Trigger</vt:lpstr>
      <vt:lpstr>Writing Query Triggers: Post-Query Trigger</vt:lpstr>
      <vt:lpstr>Writing Query Triggers: Using SELECT Statements in Triggers</vt:lpstr>
      <vt:lpstr>Query Array Processing</vt:lpstr>
      <vt:lpstr>Slide 14</vt:lpstr>
      <vt:lpstr>Coding Triggers for Enter-Query Mode</vt:lpstr>
      <vt:lpstr>Slide 16</vt:lpstr>
      <vt:lpstr>Coding Triggers for Enter-Query Mode</vt:lpstr>
      <vt:lpstr>Slide 18</vt:lpstr>
      <vt:lpstr>Overriding Default Query Processing</vt:lpstr>
      <vt:lpstr>Overriding Default Query Processing</vt:lpstr>
      <vt:lpstr>Slide 21</vt:lpstr>
      <vt:lpstr>Obtaining Query Information at Run Time</vt:lpstr>
      <vt:lpstr>Obtaining Query Information at Run Time</vt:lpstr>
      <vt:lpstr>Obtaining Query Information at Run Time</vt:lpstr>
      <vt:lpstr>Summary</vt:lpstr>
      <vt:lpstr>Summary</vt:lpstr>
      <vt:lpstr>Practice 18 Overview</vt:lpstr>
      <vt:lpstr>Slide 28</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368</cp:revision>
  <cp:lastPrinted>2002-06-29T02:34:00Z</cp:lastPrinted>
  <dcterms:created xsi:type="dcterms:W3CDTF">2001-07-03T17:11:09Z</dcterms:created>
  <dcterms:modified xsi:type="dcterms:W3CDTF">2014-11-18T07:17:52Z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