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notesSlides/notesSlide4.xml" ContentType="application/vnd.openxmlformats-officedocument.presentationml.notesSlide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notesSlides/notesSlide5.xml" ContentType="application/vnd.openxmlformats-officedocument.presentationml.notesSlide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colorful1#3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1#3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FB693CC-EAD7-4DE9-BC14-9FECFEC2B5A6}" type="doc">
      <dgm:prSet loTypeId="urn:microsoft.com/office/officeart/2005/8/layout/vList6" loCatId="list" qsTypeId="urn:microsoft.com/office/officeart/2005/8/quickstyle/simple2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5D23681B-2283-4C1E-B33C-2900E51020A6}">
      <dgm:prSet phldrT="[نص]"/>
      <dgm:spPr/>
      <dgm:t>
        <a:bodyPr/>
        <a:lstStyle/>
        <a:p>
          <a:pPr rtl="0"/>
          <a:r>
            <a:rPr lang="en-GB" b="1" u="sng" dirty="0" smtClean="0"/>
            <a:t>To</a:t>
          </a:r>
          <a:r>
            <a:rPr lang="en-GB" dirty="0" smtClean="0"/>
            <a:t> attract new customers </a:t>
          </a:r>
          <a:endParaRPr lang="en-US" dirty="0"/>
        </a:p>
      </dgm:t>
    </dgm:pt>
    <dgm:pt modelId="{132611A9-7DFB-4ECE-91A7-B7600BE9C7E1}" type="parTrans" cxnId="{A7B3C9BA-A282-47A9-AD21-728C950C2B7F}">
      <dgm:prSet/>
      <dgm:spPr/>
      <dgm:t>
        <a:bodyPr/>
        <a:lstStyle/>
        <a:p>
          <a:endParaRPr lang="en-US"/>
        </a:p>
      </dgm:t>
    </dgm:pt>
    <dgm:pt modelId="{D2E2B565-77F7-4B40-8528-2544578B5485}" type="sibTrans" cxnId="{A7B3C9BA-A282-47A9-AD21-728C950C2B7F}">
      <dgm:prSet/>
      <dgm:spPr/>
      <dgm:t>
        <a:bodyPr/>
        <a:lstStyle/>
        <a:p>
          <a:endParaRPr lang="en-US"/>
        </a:p>
      </dgm:t>
    </dgm:pt>
    <dgm:pt modelId="{C86F537A-DC71-49E9-A6AB-5238D243A3B6}">
      <dgm:prSet phldrT="[نص]"/>
      <dgm:spPr/>
      <dgm:t>
        <a:bodyPr/>
        <a:lstStyle/>
        <a:p>
          <a:pPr rtl="0"/>
          <a:r>
            <a:rPr lang="en-GB" smtClean="0"/>
            <a:t> </a:t>
          </a:r>
          <a:r>
            <a:rPr lang="en-GB" b="1" u="sng" smtClean="0"/>
            <a:t>by</a:t>
          </a:r>
          <a:r>
            <a:rPr lang="en-GB" smtClean="0"/>
            <a:t> promising superior value </a:t>
          </a:r>
          <a:endParaRPr lang="en-US" dirty="0"/>
        </a:p>
      </dgm:t>
    </dgm:pt>
    <dgm:pt modelId="{90CB1443-D60F-4C66-8BA1-D600678591EF}" type="parTrans" cxnId="{142F40C0-2F33-4754-83B6-F773B2AAE04C}">
      <dgm:prSet/>
      <dgm:spPr/>
      <dgm:t>
        <a:bodyPr/>
        <a:lstStyle/>
        <a:p>
          <a:endParaRPr lang="en-US"/>
        </a:p>
      </dgm:t>
    </dgm:pt>
    <dgm:pt modelId="{47DE6655-500B-4EF1-9279-AF62EC4F98A7}" type="sibTrans" cxnId="{142F40C0-2F33-4754-83B6-F773B2AAE04C}">
      <dgm:prSet/>
      <dgm:spPr/>
      <dgm:t>
        <a:bodyPr/>
        <a:lstStyle/>
        <a:p>
          <a:endParaRPr lang="en-US"/>
        </a:p>
      </dgm:t>
    </dgm:pt>
    <dgm:pt modelId="{E67A9221-B918-4966-90BF-19ECD997AB09}">
      <dgm:prSet phldrT="[نص]"/>
      <dgm:spPr/>
      <dgm:t>
        <a:bodyPr/>
        <a:lstStyle/>
        <a:p>
          <a:pPr rtl="0"/>
          <a:r>
            <a:rPr lang="en-GB" b="1" u="sng" dirty="0" smtClean="0"/>
            <a:t>To</a:t>
          </a:r>
          <a:r>
            <a:rPr lang="en-GB" dirty="0" smtClean="0"/>
            <a:t> keep and grow current customers </a:t>
          </a:r>
          <a:endParaRPr lang="en-US" dirty="0"/>
        </a:p>
      </dgm:t>
    </dgm:pt>
    <dgm:pt modelId="{84FDDAE0-DF1E-489C-BE1B-7E78B0B9DD05}" type="parTrans" cxnId="{66D03AB9-842E-4C03-8B0B-AF8DF4BEA10A}">
      <dgm:prSet/>
      <dgm:spPr/>
      <dgm:t>
        <a:bodyPr/>
        <a:lstStyle/>
        <a:p>
          <a:endParaRPr lang="en-US"/>
        </a:p>
      </dgm:t>
    </dgm:pt>
    <dgm:pt modelId="{E32DB414-AD8D-4A46-B677-D3E33446F167}" type="sibTrans" cxnId="{66D03AB9-842E-4C03-8B0B-AF8DF4BEA10A}">
      <dgm:prSet/>
      <dgm:spPr/>
      <dgm:t>
        <a:bodyPr/>
        <a:lstStyle/>
        <a:p>
          <a:endParaRPr lang="en-US"/>
        </a:p>
      </dgm:t>
    </dgm:pt>
    <dgm:pt modelId="{0543C3B5-F5BC-4751-9FE0-4890128C549C}">
      <dgm:prSet phldrT="[نص]" custT="1"/>
      <dgm:spPr/>
      <dgm:t>
        <a:bodyPr/>
        <a:lstStyle/>
        <a:p>
          <a:pPr rtl="0"/>
          <a:r>
            <a:rPr lang="en-GB" sz="3600" b="1" u="sng" dirty="0" smtClean="0"/>
            <a:t>by</a:t>
          </a:r>
          <a:r>
            <a:rPr lang="en-GB" sz="3600" dirty="0" smtClean="0"/>
            <a:t> </a:t>
          </a:r>
          <a:r>
            <a:rPr lang="en-GB" sz="3300" dirty="0" smtClean="0"/>
            <a:t>delivering satisfaction</a:t>
          </a:r>
          <a:endParaRPr lang="en-US" sz="3300" dirty="0"/>
        </a:p>
      </dgm:t>
    </dgm:pt>
    <dgm:pt modelId="{25941464-401D-4478-BFA4-6CBFBE6B1D4B}" type="parTrans" cxnId="{800D0402-BF05-47AA-AAF7-F13032498CD2}">
      <dgm:prSet/>
      <dgm:spPr/>
      <dgm:t>
        <a:bodyPr/>
        <a:lstStyle/>
        <a:p>
          <a:endParaRPr lang="en-US"/>
        </a:p>
      </dgm:t>
    </dgm:pt>
    <dgm:pt modelId="{63F4940F-6B83-4655-832D-A142BFF97CAE}" type="sibTrans" cxnId="{800D0402-BF05-47AA-AAF7-F13032498CD2}">
      <dgm:prSet/>
      <dgm:spPr/>
      <dgm:t>
        <a:bodyPr/>
        <a:lstStyle/>
        <a:p>
          <a:endParaRPr lang="en-US"/>
        </a:p>
      </dgm:t>
    </dgm:pt>
    <dgm:pt modelId="{C06548FF-BD9B-486F-9FCE-DAE80673B8DE}" type="pres">
      <dgm:prSet presAssocID="{CFB693CC-EAD7-4DE9-BC14-9FECFEC2B5A6}" presName="Name0" presStyleCnt="0">
        <dgm:presLayoutVars>
          <dgm:dir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F38F54B0-91EA-443D-A65C-1209C678A509}" type="pres">
      <dgm:prSet presAssocID="{5D23681B-2283-4C1E-B33C-2900E51020A6}" presName="linNode" presStyleCnt="0"/>
      <dgm:spPr/>
      <dgm:t>
        <a:bodyPr/>
        <a:lstStyle/>
        <a:p>
          <a:endParaRPr lang="en-US"/>
        </a:p>
      </dgm:t>
    </dgm:pt>
    <dgm:pt modelId="{133760B4-F6A7-44FC-A88D-2E0376BDCD98}" type="pres">
      <dgm:prSet presAssocID="{5D23681B-2283-4C1E-B33C-2900E51020A6}" presName="parentShp" presStyleLbl="node1" presStyleIdx="0" presStyleCnt="2" custLinFactNeighborY="-265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B8A552B-1612-457B-BA33-28C224576055}" type="pres">
      <dgm:prSet presAssocID="{5D23681B-2283-4C1E-B33C-2900E51020A6}" presName="childShp" presStyleLbl="bgAccFollow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5EFF302-46BE-457C-9E43-E8B3D96089C9}" type="pres">
      <dgm:prSet presAssocID="{D2E2B565-77F7-4B40-8528-2544578B5485}" presName="spacing" presStyleCnt="0"/>
      <dgm:spPr/>
      <dgm:t>
        <a:bodyPr/>
        <a:lstStyle/>
        <a:p>
          <a:endParaRPr lang="en-US"/>
        </a:p>
      </dgm:t>
    </dgm:pt>
    <dgm:pt modelId="{37C60E3C-EBD9-4E36-8D8B-BBDF76D4B2B7}" type="pres">
      <dgm:prSet presAssocID="{E67A9221-B918-4966-90BF-19ECD997AB09}" presName="linNode" presStyleCnt="0"/>
      <dgm:spPr/>
      <dgm:t>
        <a:bodyPr/>
        <a:lstStyle/>
        <a:p>
          <a:endParaRPr lang="en-US"/>
        </a:p>
      </dgm:t>
    </dgm:pt>
    <dgm:pt modelId="{DC27DDC1-0FC8-4783-904B-7630D292372A}" type="pres">
      <dgm:prSet presAssocID="{E67A9221-B918-4966-90BF-19ECD997AB09}" presName="parentShp" presStyleLbl="node1" presStyleIdx="1" presStyleCnt="2" custLinFactNeighborX="0" custLinFactNeighborY="156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E8BF63D-469A-44E0-9CEF-7BB694A7E53F}" type="pres">
      <dgm:prSet presAssocID="{E67A9221-B918-4966-90BF-19ECD997AB09}" presName="childShp" presStyleLbl="bgAccFollowNode1" presStyleIdx="1" presStyleCnt="2" custLinFactNeighborX="3125" custLinFactNeighborY="156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33AD8113-89A2-4CCF-AD9F-F0AF051AC8EC}" type="presOf" srcId="{5D23681B-2283-4C1E-B33C-2900E51020A6}" destId="{133760B4-F6A7-44FC-A88D-2E0376BDCD98}" srcOrd="0" destOrd="0" presId="urn:microsoft.com/office/officeart/2005/8/layout/vList6"/>
    <dgm:cxn modelId="{9E4191E1-15C6-4611-9D50-CB4E5646FCC5}" type="presOf" srcId="{C86F537A-DC71-49E9-A6AB-5238D243A3B6}" destId="{EB8A552B-1612-457B-BA33-28C224576055}" srcOrd="0" destOrd="0" presId="urn:microsoft.com/office/officeart/2005/8/layout/vList6"/>
    <dgm:cxn modelId="{142F40C0-2F33-4754-83B6-F773B2AAE04C}" srcId="{5D23681B-2283-4C1E-B33C-2900E51020A6}" destId="{C86F537A-DC71-49E9-A6AB-5238D243A3B6}" srcOrd="0" destOrd="0" parTransId="{90CB1443-D60F-4C66-8BA1-D600678591EF}" sibTransId="{47DE6655-500B-4EF1-9279-AF62EC4F98A7}"/>
    <dgm:cxn modelId="{800D0402-BF05-47AA-AAF7-F13032498CD2}" srcId="{E67A9221-B918-4966-90BF-19ECD997AB09}" destId="{0543C3B5-F5BC-4751-9FE0-4890128C549C}" srcOrd="0" destOrd="0" parTransId="{25941464-401D-4478-BFA4-6CBFBE6B1D4B}" sibTransId="{63F4940F-6B83-4655-832D-A142BFF97CAE}"/>
    <dgm:cxn modelId="{BD0F1103-3A02-4095-B63F-48C118AC6C96}" type="presOf" srcId="{CFB693CC-EAD7-4DE9-BC14-9FECFEC2B5A6}" destId="{C06548FF-BD9B-486F-9FCE-DAE80673B8DE}" srcOrd="0" destOrd="0" presId="urn:microsoft.com/office/officeart/2005/8/layout/vList6"/>
    <dgm:cxn modelId="{A7B3C9BA-A282-47A9-AD21-728C950C2B7F}" srcId="{CFB693CC-EAD7-4DE9-BC14-9FECFEC2B5A6}" destId="{5D23681B-2283-4C1E-B33C-2900E51020A6}" srcOrd="0" destOrd="0" parTransId="{132611A9-7DFB-4ECE-91A7-B7600BE9C7E1}" sibTransId="{D2E2B565-77F7-4B40-8528-2544578B5485}"/>
    <dgm:cxn modelId="{0715B239-BA0F-405C-A271-4C2D7F9B1D9A}" type="presOf" srcId="{0543C3B5-F5BC-4751-9FE0-4890128C549C}" destId="{2E8BF63D-469A-44E0-9CEF-7BB694A7E53F}" srcOrd="0" destOrd="0" presId="urn:microsoft.com/office/officeart/2005/8/layout/vList6"/>
    <dgm:cxn modelId="{08A5C45A-5D87-4670-978C-FF4CC81487B2}" type="presOf" srcId="{E67A9221-B918-4966-90BF-19ECD997AB09}" destId="{DC27DDC1-0FC8-4783-904B-7630D292372A}" srcOrd="0" destOrd="0" presId="urn:microsoft.com/office/officeart/2005/8/layout/vList6"/>
    <dgm:cxn modelId="{66D03AB9-842E-4C03-8B0B-AF8DF4BEA10A}" srcId="{CFB693CC-EAD7-4DE9-BC14-9FECFEC2B5A6}" destId="{E67A9221-B918-4966-90BF-19ECD997AB09}" srcOrd="1" destOrd="0" parTransId="{84FDDAE0-DF1E-489C-BE1B-7E78B0B9DD05}" sibTransId="{E32DB414-AD8D-4A46-B677-D3E33446F167}"/>
    <dgm:cxn modelId="{D77DE68B-8E16-464F-98C1-15520F899124}" type="presParOf" srcId="{C06548FF-BD9B-486F-9FCE-DAE80673B8DE}" destId="{F38F54B0-91EA-443D-A65C-1209C678A509}" srcOrd="0" destOrd="0" presId="urn:microsoft.com/office/officeart/2005/8/layout/vList6"/>
    <dgm:cxn modelId="{C5835E9B-4182-4B7B-87F0-9BB6ED9EC1A1}" type="presParOf" srcId="{F38F54B0-91EA-443D-A65C-1209C678A509}" destId="{133760B4-F6A7-44FC-A88D-2E0376BDCD98}" srcOrd="0" destOrd="0" presId="urn:microsoft.com/office/officeart/2005/8/layout/vList6"/>
    <dgm:cxn modelId="{703E3354-0D7E-4C31-852B-77F237C1D5DD}" type="presParOf" srcId="{F38F54B0-91EA-443D-A65C-1209C678A509}" destId="{EB8A552B-1612-457B-BA33-28C224576055}" srcOrd="1" destOrd="0" presId="urn:microsoft.com/office/officeart/2005/8/layout/vList6"/>
    <dgm:cxn modelId="{429FB32A-4A29-4672-B62A-CD38C5461E21}" type="presParOf" srcId="{C06548FF-BD9B-486F-9FCE-DAE80673B8DE}" destId="{05EFF302-46BE-457C-9E43-E8B3D96089C9}" srcOrd="1" destOrd="0" presId="urn:microsoft.com/office/officeart/2005/8/layout/vList6"/>
    <dgm:cxn modelId="{E67A6B6F-0C0D-4FD5-B1C7-133CEAA342FA}" type="presParOf" srcId="{C06548FF-BD9B-486F-9FCE-DAE80673B8DE}" destId="{37C60E3C-EBD9-4E36-8D8B-BBDF76D4B2B7}" srcOrd="2" destOrd="0" presId="urn:microsoft.com/office/officeart/2005/8/layout/vList6"/>
    <dgm:cxn modelId="{8A5276F7-3EAE-4D95-ACEB-2F22C605DF3E}" type="presParOf" srcId="{37C60E3C-EBD9-4E36-8D8B-BBDF76D4B2B7}" destId="{DC27DDC1-0FC8-4783-904B-7630D292372A}" srcOrd="0" destOrd="0" presId="urn:microsoft.com/office/officeart/2005/8/layout/vList6"/>
    <dgm:cxn modelId="{2EF4A473-28EF-4BC1-88D2-7CDDFA27B773}" type="presParOf" srcId="{37C60E3C-EBD9-4E36-8D8B-BBDF76D4B2B7}" destId="{2E8BF63D-469A-44E0-9CEF-7BB694A7E53F}" srcOrd="1" destOrd="0" presId="urn:microsoft.com/office/officeart/2005/8/layout/vList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EBA98F0-66C1-4156-B47E-BB4564178630}" type="doc">
      <dgm:prSet loTypeId="urn:microsoft.com/office/officeart/2005/8/layout/vList5" loCatId="list" qsTypeId="urn:microsoft.com/office/officeart/2005/8/quickstyle/simple1#6" qsCatId="simple" csTypeId="urn:microsoft.com/office/officeart/2005/8/colors/colorful1#1" csCatId="colorful" phldr="1"/>
      <dgm:spPr/>
      <dgm:t>
        <a:bodyPr/>
        <a:lstStyle/>
        <a:p>
          <a:endParaRPr lang="en-US"/>
        </a:p>
      </dgm:t>
    </dgm:pt>
    <dgm:pt modelId="{99CD5F30-3D72-4D20-9F49-16B076A3CB59}">
      <dgm:prSet/>
      <dgm:spPr/>
      <dgm:t>
        <a:bodyPr/>
        <a:lstStyle/>
        <a:p>
          <a:pPr rtl="0"/>
          <a:r>
            <a:rPr lang="en-US" b="1" dirty="0" smtClean="0"/>
            <a:t>Needs</a:t>
          </a:r>
          <a:endParaRPr lang="en-US" dirty="0"/>
        </a:p>
      </dgm:t>
    </dgm:pt>
    <dgm:pt modelId="{D030CF8B-E9C7-4FCE-A769-3A0DC9C70BBA}" type="parTrans" cxnId="{E56C1436-93FD-4884-B7B1-E8D2B3D5F235}">
      <dgm:prSet/>
      <dgm:spPr/>
      <dgm:t>
        <a:bodyPr/>
        <a:lstStyle/>
        <a:p>
          <a:endParaRPr lang="en-US"/>
        </a:p>
      </dgm:t>
    </dgm:pt>
    <dgm:pt modelId="{CF489775-8A91-44DB-A892-9C94F58E5C50}" type="sibTrans" cxnId="{E56C1436-93FD-4884-B7B1-E8D2B3D5F235}">
      <dgm:prSet/>
      <dgm:spPr/>
      <dgm:t>
        <a:bodyPr/>
        <a:lstStyle/>
        <a:p>
          <a:endParaRPr lang="en-US"/>
        </a:p>
      </dgm:t>
    </dgm:pt>
    <dgm:pt modelId="{E52B7C57-7A30-4797-BDB0-27D4BF63BE9D}">
      <dgm:prSet custT="1"/>
      <dgm:spPr/>
      <dgm:t>
        <a:bodyPr/>
        <a:lstStyle/>
        <a:p>
          <a:pPr algn="l" rtl="0"/>
          <a:r>
            <a:rPr lang="en-GB" sz="1800" dirty="0" smtClean="0"/>
            <a:t>These are </a:t>
          </a:r>
          <a:r>
            <a:rPr lang="en-GB" sz="1800" i="1" dirty="0" smtClean="0"/>
            <a:t>physical, social, and individual</a:t>
          </a:r>
          <a:r>
            <a:rPr lang="en-GB" sz="1800" dirty="0" smtClean="0"/>
            <a:t> needs</a:t>
          </a:r>
          <a:endParaRPr lang="en-US" sz="1800" dirty="0"/>
        </a:p>
      </dgm:t>
    </dgm:pt>
    <dgm:pt modelId="{1A497329-44B9-4858-8A94-8BF0C6794DEE}" type="parTrans" cxnId="{CC8102D2-08D3-4796-A4E9-5BF1209BD19B}">
      <dgm:prSet/>
      <dgm:spPr/>
      <dgm:t>
        <a:bodyPr/>
        <a:lstStyle/>
        <a:p>
          <a:endParaRPr lang="en-US"/>
        </a:p>
      </dgm:t>
    </dgm:pt>
    <dgm:pt modelId="{84DA3CEF-FC7D-4B2E-A249-FCF22FAD71C6}" type="sibTrans" cxnId="{CC8102D2-08D3-4796-A4E9-5BF1209BD19B}">
      <dgm:prSet/>
      <dgm:spPr/>
      <dgm:t>
        <a:bodyPr/>
        <a:lstStyle/>
        <a:p>
          <a:endParaRPr lang="en-US"/>
        </a:p>
      </dgm:t>
    </dgm:pt>
    <dgm:pt modelId="{EF74BC82-6A08-4525-9C47-2A8FBB8DEA38}">
      <dgm:prSet custT="1"/>
      <dgm:spPr/>
      <dgm:t>
        <a:bodyPr/>
        <a:lstStyle/>
        <a:p>
          <a:pPr algn="l" rtl="0"/>
          <a:r>
            <a:rPr lang="en-GB" sz="1800" dirty="0" smtClean="0"/>
            <a:t>These needs were not created by marketers; they are basic needs of all humans</a:t>
          </a:r>
          <a:endParaRPr lang="en-US" sz="1800" dirty="0"/>
        </a:p>
      </dgm:t>
    </dgm:pt>
    <dgm:pt modelId="{324FE5F1-951E-4A3A-9BA4-08C94277B736}" type="parTrans" cxnId="{47BCE92B-DF80-433F-8968-6E44CA5990F2}">
      <dgm:prSet/>
      <dgm:spPr/>
      <dgm:t>
        <a:bodyPr/>
        <a:lstStyle/>
        <a:p>
          <a:endParaRPr lang="en-US"/>
        </a:p>
      </dgm:t>
    </dgm:pt>
    <dgm:pt modelId="{931A1B9E-E83A-473F-AE15-66F62E0F4740}" type="sibTrans" cxnId="{47BCE92B-DF80-433F-8968-6E44CA5990F2}">
      <dgm:prSet/>
      <dgm:spPr/>
      <dgm:t>
        <a:bodyPr/>
        <a:lstStyle/>
        <a:p>
          <a:endParaRPr lang="en-US"/>
        </a:p>
      </dgm:t>
    </dgm:pt>
    <dgm:pt modelId="{A0675FF7-EC9E-4F26-8DF8-F76D7BFDB4B9}">
      <dgm:prSet custT="1"/>
      <dgm:spPr/>
      <dgm:t>
        <a:bodyPr/>
        <a:lstStyle/>
        <a:p>
          <a:pPr rtl="0"/>
          <a:r>
            <a:rPr lang="en-GB" sz="2000" b="0" dirty="0" smtClean="0"/>
            <a:t>are the form human needs take when they are shaped by culture, society and individual personality 5 </a:t>
          </a:r>
          <a:endParaRPr lang="en-US" sz="2000" b="0" dirty="0"/>
        </a:p>
      </dgm:t>
    </dgm:pt>
    <dgm:pt modelId="{67A8B66B-8870-44A3-8073-148CCA5FFA46}" type="parTrans" cxnId="{AE8F23D7-BA82-488D-A9A8-678990B641F0}">
      <dgm:prSet/>
      <dgm:spPr/>
      <dgm:t>
        <a:bodyPr/>
        <a:lstStyle/>
        <a:p>
          <a:endParaRPr lang="en-US"/>
        </a:p>
      </dgm:t>
    </dgm:pt>
    <dgm:pt modelId="{B30CB3F7-5946-44EE-A816-5B22AEC501F2}" type="sibTrans" cxnId="{AE8F23D7-BA82-488D-A9A8-678990B641F0}">
      <dgm:prSet/>
      <dgm:spPr/>
      <dgm:t>
        <a:bodyPr/>
        <a:lstStyle/>
        <a:p>
          <a:endParaRPr lang="en-US"/>
        </a:p>
      </dgm:t>
    </dgm:pt>
    <dgm:pt modelId="{B3C971D0-D93E-4D2B-A5BC-39E89DECB1EF}">
      <dgm:prSet custT="1"/>
      <dgm:spPr/>
      <dgm:t>
        <a:bodyPr/>
        <a:lstStyle/>
        <a:p>
          <a:pPr algn="l" rtl="0"/>
          <a:r>
            <a:rPr lang="en-GB" sz="1800" dirty="0" smtClean="0"/>
            <a:t>are states of felt deprivation (including food, clothes, shelter, security and water). </a:t>
          </a:r>
          <a:endParaRPr lang="en-US" sz="1800" dirty="0"/>
        </a:p>
      </dgm:t>
    </dgm:pt>
    <dgm:pt modelId="{23C3F2E6-8FD3-450F-9FFB-C3F80CB00B67}" type="parTrans" cxnId="{23903871-FF84-44DD-8704-9DDDDC17C4C8}">
      <dgm:prSet/>
      <dgm:spPr/>
      <dgm:t>
        <a:bodyPr/>
        <a:lstStyle/>
        <a:p>
          <a:endParaRPr lang="en-US"/>
        </a:p>
      </dgm:t>
    </dgm:pt>
    <dgm:pt modelId="{AE56EFD6-0DA2-4427-86AC-FEE026F51013}" type="sibTrans" cxnId="{23903871-FF84-44DD-8704-9DDDDC17C4C8}">
      <dgm:prSet/>
      <dgm:spPr/>
      <dgm:t>
        <a:bodyPr/>
        <a:lstStyle/>
        <a:p>
          <a:endParaRPr lang="en-US"/>
        </a:p>
      </dgm:t>
    </dgm:pt>
    <dgm:pt modelId="{78FE3310-C57A-4E68-B7AF-50135B3E53D8}">
      <dgm:prSet/>
      <dgm:spPr/>
      <dgm:t>
        <a:bodyPr/>
        <a:lstStyle/>
        <a:p>
          <a:pPr rtl="0"/>
          <a:r>
            <a:rPr lang="en-US" b="1" dirty="0" smtClean="0"/>
            <a:t>Wants</a:t>
          </a:r>
          <a:endParaRPr lang="en-US" dirty="0"/>
        </a:p>
      </dgm:t>
    </dgm:pt>
    <dgm:pt modelId="{9F4428F1-8CA9-48DE-9E78-A2E07B6074C7}" type="sibTrans" cxnId="{5701F7D0-6190-458E-824A-CAF8D1EF164F}">
      <dgm:prSet/>
      <dgm:spPr/>
      <dgm:t>
        <a:bodyPr/>
        <a:lstStyle/>
        <a:p>
          <a:endParaRPr lang="en-US"/>
        </a:p>
      </dgm:t>
    </dgm:pt>
    <dgm:pt modelId="{CB0669B9-2E20-4271-8AC8-3DCB85EB8272}" type="parTrans" cxnId="{5701F7D0-6190-458E-824A-CAF8D1EF164F}">
      <dgm:prSet/>
      <dgm:spPr/>
      <dgm:t>
        <a:bodyPr/>
        <a:lstStyle/>
        <a:p>
          <a:endParaRPr lang="en-US"/>
        </a:p>
      </dgm:t>
    </dgm:pt>
    <dgm:pt modelId="{6F70DDE4-DB16-4B46-96AE-4CECB3BA169A}" type="pres">
      <dgm:prSet presAssocID="{4EBA98F0-66C1-4156-B47E-BB4564178630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423E3AB-E298-448C-88FD-F6C3CB39991F}" type="pres">
      <dgm:prSet presAssocID="{99CD5F30-3D72-4D20-9F49-16B076A3CB59}" presName="linNode" presStyleCnt="0"/>
      <dgm:spPr/>
    </dgm:pt>
    <dgm:pt modelId="{86C655B7-0D6E-41A8-A3C1-45DE1F42479B}" type="pres">
      <dgm:prSet presAssocID="{99CD5F30-3D72-4D20-9F49-16B076A3CB59}" presName="parentText" presStyleLbl="node1" presStyleIdx="0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4BF974C-C370-4A1A-A512-EE9FED9EB687}" type="pres">
      <dgm:prSet presAssocID="{99CD5F30-3D72-4D20-9F49-16B076A3CB59}" presName="descendantText" presStyleLbl="alignAccFollowNode1" presStyleIdx="0" presStyleCnt="2" custScaleX="15422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628356D-0510-44B3-844A-18EA73ED1E2C}" type="pres">
      <dgm:prSet presAssocID="{CF489775-8A91-44DB-A892-9C94F58E5C50}" presName="sp" presStyleCnt="0"/>
      <dgm:spPr/>
    </dgm:pt>
    <dgm:pt modelId="{9238A57B-54D3-48AC-86C4-5B4E8B451E26}" type="pres">
      <dgm:prSet presAssocID="{78FE3310-C57A-4E68-B7AF-50135B3E53D8}" presName="linNode" presStyleCnt="0"/>
      <dgm:spPr/>
    </dgm:pt>
    <dgm:pt modelId="{BAACF0C3-5BF4-4524-AF7D-15C61ECBB362}" type="pres">
      <dgm:prSet presAssocID="{78FE3310-C57A-4E68-B7AF-50135B3E53D8}" presName="parentText" presStyleLbl="node1" presStyleIdx="1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D579E72-7D26-4388-A97F-F030469FBD2F}" type="pres">
      <dgm:prSet presAssocID="{78FE3310-C57A-4E68-B7AF-50135B3E53D8}" presName="descendantText" presStyleLbl="alignAccFollowNode1" presStyleIdx="1" presStyleCnt="2" custScaleX="15395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981B799-35EE-465D-ADCA-5F4ABD26C5C3}" type="presOf" srcId="{78FE3310-C57A-4E68-B7AF-50135B3E53D8}" destId="{BAACF0C3-5BF4-4524-AF7D-15C61ECBB362}" srcOrd="0" destOrd="0" presId="urn:microsoft.com/office/officeart/2005/8/layout/vList5"/>
    <dgm:cxn modelId="{ECA793E4-3750-4B3A-A254-028E4B19E895}" type="presOf" srcId="{EF74BC82-6A08-4525-9C47-2A8FBB8DEA38}" destId="{B4BF974C-C370-4A1A-A512-EE9FED9EB687}" srcOrd="0" destOrd="2" presId="urn:microsoft.com/office/officeart/2005/8/layout/vList5"/>
    <dgm:cxn modelId="{49F9163B-E615-41B2-BB34-194604C04E64}" type="presOf" srcId="{A0675FF7-EC9E-4F26-8DF8-F76D7BFDB4B9}" destId="{BD579E72-7D26-4388-A97F-F030469FBD2F}" srcOrd="0" destOrd="0" presId="urn:microsoft.com/office/officeart/2005/8/layout/vList5"/>
    <dgm:cxn modelId="{576D30FA-7977-435B-BE2A-51837FFBAFFD}" type="presOf" srcId="{B3C971D0-D93E-4D2B-A5BC-39E89DECB1EF}" destId="{B4BF974C-C370-4A1A-A512-EE9FED9EB687}" srcOrd="0" destOrd="0" presId="urn:microsoft.com/office/officeart/2005/8/layout/vList5"/>
    <dgm:cxn modelId="{47BCE92B-DF80-433F-8968-6E44CA5990F2}" srcId="{B3C971D0-D93E-4D2B-A5BC-39E89DECB1EF}" destId="{EF74BC82-6A08-4525-9C47-2A8FBB8DEA38}" srcOrd="1" destOrd="0" parTransId="{324FE5F1-951E-4A3A-9BA4-08C94277B736}" sibTransId="{931A1B9E-E83A-473F-AE15-66F62E0F4740}"/>
    <dgm:cxn modelId="{C8CD7DEF-149D-4CD2-A282-05C02B1407FB}" type="presOf" srcId="{4EBA98F0-66C1-4156-B47E-BB4564178630}" destId="{6F70DDE4-DB16-4B46-96AE-4CECB3BA169A}" srcOrd="0" destOrd="0" presId="urn:microsoft.com/office/officeart/2005/8/layout/vList5"/>
    <dgm:cxn modelId="{5701F7D0-6190-458E-824A-CAF8D1EF164F}" srcId="{4EBA98F0-66C1-4156-B47E-BB4564178630}" destId="{78FE3310-C57A-4E68-B7AF-50135B3E53D8}" srcOrd="1" destOrd="0" parTransId="{CB0669B9-2E20-4271-8AC8-3DCB85EB8272}" sibTransId="{9F4428F1-8CA9-48DE-9E78-A2E07B6074C7}"/>
    <dgm:cxn modelId="{E56C1436-93FD-4884-B7B1-E8D2B3D5F235}" srcId="{4EBA98F0-66C1-4156-B47E-BB4564178630}" destId="{99CD5F30-3D72-4D20-9F49-16B076A3CB59}" srcOrd="0" destOrd="0" parTransId="{D030CF8B-E9C7-4FCE-A769-3A0DC9C70BBA}" sibTransId="{CF489775-8A91-44DB-A892-9C94F58E5C50}"/>
    <dgm:cxn modelId="{23903871-FF84-44DD-8704-9DDDDC17C4C8}" srcId="{99CD5F30-3D72-4D20-9F49-16B076A3CB59}" destId="{B3C971D0-D93E-4D2B-A5BC-39E89DECB1EF}" srcOrd="0" destOrd="0" parTransId="{23C3F2E6-8FD3-450F-9FFB-C3F80CB00B67}" sibTransId="{AE56EFD6-0DA2-4427-86AC-FEE026F51013}"/>
    <dgm:cxn modelId="{AE8F23D7-BA82-488D-A9A8-678990B641F0}" srcId="{78FE3310-C57A-4E68-B7AF-50135B3E53D8}" destId="{A0675FF7-EC9E-4F26-8DF8-F76D7BFDB4B9}" srcOrd="0" destOrd="0" parTransId="{67A8B66B-8870-44A3-8073-148CCA5FFA46}" sibTransId="{B30CB3F7-5946-44EE-A816-5B22AEC501F2}"/>
    <dgm:cxn modelId="{91080DCB-F9D3-4A4A-A851-7912085E7151}" type="presOf" srcId="{E52B7C57-7A30-4797-BDB0-27D4BF63BE9D}" destId="{B4BF974C-C370-4A1A-A512-EE9FED9EB687}" srcOrd="0" destOrd="1" presId="urn:microsoft.com/office/officeart/2005/8/layout/vList5"/>
    <dgm:cxn modelId="{ADC7121B-6C42-438A-B651-966A2A76D2F9}" type="presOf" srcId="{99CD5F30-3D72-4D20-9F49-16B076A3CB59}" destId="{86C655B7-0D6E-41A8-A3C1-45DE1F42479B}" srcOrd="0" destOrd="0" presId="urn:microsoft.com/office/officeart/2005/8/layout/vList5"/>
    <dgm:cxn modelId="{CC8102D2-08D3-4796-A4E9-5BF1209BD19B}" srcId="{B3C971D0-D93E-4D2B-A5BC-39E89DECB1EF}" destId="{E52B7C57-7A30-4797-BDB0-27D4BF63BE9D}" srcOrd="0" destOrd="0" parTransId="{1A497329-44B9-4858-8A94-8BF0C6794DEE}" sibTransId="{84DA3CEF-FC7D-4B2E-A249-FCF22FAD71C6}"/>
    <dgm:cxn modelId="{6C926BCB-2A2B-423C-ADFD-C4A332FD44DE}" type="presParOf" srcId="{6F70DDE4-DB16-4B46-96AE-4CECB3BA169A}" destId="{1423E3AB-E298-448C-88FD-F6C3CB39991F}" srcOrd="0" destOrd="0" presId="urn:microsoft.com/office/officeart/2005/8/layout/vList5"/>
    <dgm:cxn modelId="{33E6285D-20BE-42FF-B3D5-5C7A07795901}" type="presParOf" srcId="{1423E3AB-E298-448C-88FD-F6C3CB39991F}" destId="{86C655B7-0D6E-41A8-A3C1-45DE1F42479B}" srcOrd="0" destOrd="0" presId="urn:microsoft.com/office/officeart/2005/8/layout/vList5"/>
    <dgm:cxn modelId="{A9D43C2C-094B-405F-A6C5-356B2052BB94}" type="presParOf" srcId="{1423E3AB-E298-448C-88FD-F6C3CB39991F}" destId="{B4BF974C-C370-4A1A-A512-EE9FED9EB687}" srcOrd="1" destOrd="0" presId="urn:microsoft.com/office/officeart/2005/8/layout/vList5"/>
    <dgm:cxn modelId="{0042F6F2-89AA-48E4-A50C-35EB9E9ADD1B}" type="presParOf" srcId="{6F70DDE4-DB16-4B46-96AE-4CECB3BA169A}" destId="{D628356D-0510-44B3-844A-18EA73ED1E2C}" srcOrd="1" destOrd="0" presId="urn:microsoft.com/office/officeart/2005/8/layout/vList5"/>
    <dgm:cxn modelId="{8701B6EF-C76E-4A71-9D37-C36E6E62C979}" type="presParOf" srcId="{6F70DDE4-DB16-4B46-96AE-4CECB3BA169A}" destId="{9238A57B-54D3-48AC-86C4-5B4E8B451E26}" srcOrd="2" destOrd="0" presId="urn:microsoft.com/office/officeart/2005/8/layout/vList5"/>
    <dgm:cxn modelId="{04ADF9CB-CDDB-409C-8EA1-C9B2920A3769}" type="presParOf" srcId="{9238A57B-54D3-48AC-86C4-5B4E8B451E26}" destId="{BAACF0C3-5BF4-4524-AF7D-15C61ECBB362}" srcOrd="0" destOrd="0" presId="urn:microsoft.com/office/officeart/2005/8/layout/vList5"/>
    <dgm:cxn modelId="{F2397881-249B-4DE6-847E-A5D2DBA0A175}" type="presParOf" srcId="{9238A57B-54D3-48AC-86C4-5B4E8B451E26}" destId="{BD579E72-7D26-4388-A97F-F030469FBD2F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4EBA98F0-66C1-4156-B47E-BB4564178630}" type="doc">
      <dgm:prSet loTypeId="urn:microsoft.com/office/officeart/2005/8/layout/vList5" loCatId="list" qsTypeId="urn:microsoft.com/office/officeart/2005/8/quickstyle/simple1#6" qsCatId="simple" csTypeId="urn:microsoft.com/office/officeart/2005/8/colors/colorful1#1" csCatId="colorful" phldr="1"/>
      <dgm:spPr/>
      <dgm:t>
        <a:bodyPr/>
        <a:lstStyle/>
        <a:p>
          <a:endParaRPr lang="en-US"/>
        </a:p>
      </dgm:t>
    </dgm:pt>
    <dgm:pt modelId="{99CD5F30-3D72-4D20-9F49-16B076A3CB59}">
      <dgm:prSet/>
      <dgm:spPr/>
      <dgm:t>
        <a:bodyPr/>
        <a:lstStyle/>
        <a:p>
          <a:pPr rtl="0"/>
          <a:r>
            <a:rPr lang="en-GB" b="1" u="none" dirty="0" smtClean="0"/>
            <a:t>Market </a:t>
          </a:r>
          <a:endParaRPr lang="en-US" u="none" dirty="0"/>
        </a:p>
      </dgm:t>
    </dgm:pt>
    <dgm:pt modelId="{D030CF8B-E9C7-4FCE-A769-3A0DC9C70BBA}" type="parTrans" cxnId="{E56C1436-93FD-4884-B7B1-E8D2B3D5F235}">
      <dgm:prSet/>
      <dgm:spPr/>
      <dgm:t>
        <a:bodyPr/>
        <a:lstStyle/>
        <a:p>
          <a:endParaRPr lang="en-US"/>
        </a:p>
      </dgm:t>
    </dgm:pt>
    <dgm:pt modelId="{CF489775-8A91-44DB-A892-9C94F58E5C50}" type="sibTrans" cxnId="{E56C1436-93FD-4884-B7B1-E8D2B3D5F235}">
      <dgm:prSet/>
      <dgm:spPr/>
      <dgm:t>
        <a:bodyPr/>
        <a:lstStyle/>
        <a:p>
          <a:endParaRPr lang="en-US"/>
        </a:p>
      </dgm:t>
    </dgm:pt>
    <dgm:pt modelId="{A0675FF7-EC9E-4F26-8DF8-F76D7BFDB4B9}">
      <dgm:prSet custT="1"/>
      <dgm:spPr/>
      <dgm:t>
        <a:bodyPr/>
        <a:lstStyle/>
        <a:p>
          <a:pPr rtl="0"/>
          <a:r>
            <a:rPr lang="en-GB" sz="2000" dirty="0" smtClean="0"/>
            <a:t>customer needs and wants are fulfilled through market offerings. </a:t>
          </a:r>
          <a:endParaRPr lang="en-US" sz="2000" dirty="0"/>
        </a:p>
      </dgm:t>
    </dgm:pt>
    <dgm:pt modelId="{67A8B66B-8870-44A3-8073-148CCA5FFA46}" type="parTrans" cxnId="{AE8F23D7-BA82-488D-A9A8-678990B641F0}">
      <dgm:prSet/>
      <dgm:spPr/>
      <dgm:t>
        <a:bodyPr/>
        <a:lstStyle/>
        <a:p>
          <a:endParaRPr lang="en-US"/>
        </a:p>
      </dgm:t>
    </dgm:pt>
    <dgm:pt modelId="{B30CB3F7-5946-44EE-A816-5B22AEC501F2}" type="sibTrans" cxnId="{AE8F23D7-BA82-488D-A9A8-678990B641F0}">
      <dgm:prSet/>
      <dgm:spPr/>
      <dgm:t>
        <a:bodyPr/>
        <a:lstStyle/>
        <a:p>
          <a:endParaRPr lang="en-US"/>
        </a:p>
      </dgm:t>
    </dgm:pt>
    <dgm:pt modelId="{B3C971D0-D93E-4D2B-A5BC-39E89DECB1EF}">
      <dgm:prSet custT="1"/>
      <dgm:spPr/>
      <dgm:t>
        <a:bodyPr/>
        <a:lstStyle/>
        <a:p>
          <a:pPr algn="l" rtl="0"/>
          <a:r>
            <a:rPr lang="en-GB" sz="2000" b="0" dirty="0" smtClean="0"/>
            <a:t>is the set of actual and potential buyers of a product or service.</a:t>
          </a:r>
          <a:endParaRPr lang="en-US" sz="2000" b="0" dirty="0"/>
        </a:p>
      </dgm:t>
    </dgm:pt>
    <dgm:pt modelId="{23C3F2E6-8FD3-450F-9FFB-C3F80CB00B67}" type="parTrans" cxnId="{23903871-FF84-44DD-8704-9DDDDC17C4C8}">
      <dgm:prSet/>
      <dgm:spPr/>
      <dgm:t>
        <a:bodyPr/>
        <a:lstStyle/>
        <a:p>
          <a:endParaRPr lang="en-US"/>
        </a:p>
      </dgm:t>
    </dgm:pt>
    <dgm:pt modelId="{AE56EFD6-0DA2-4427-86AC-FEE026F51013}" type="sibTrans" cxnId="{23903871-FF84-44DD-8704-9DDDDC17C4C8}">
      <dgm:prSet/>
      <dgm:spPr/>
      <dgm:t>
        <a:bodyPr/>
        <a:lstStyle/>
        <a:p>
          <a:endParaRPr lang="en-US"/>
        </a:p>
      </dgm:t>
    </dgm:pt>
    <dgm:pt modelId="{78FE3310-C57A-4E68-B7AF-50135B3E53D8}">
      <dgm:prSet/>
      <dgm:spPr/>
      <dgm:t>
        <a:bodyPr/>
        <a:lstStyle/>
        <a:p>
          <a:pPr rtl="0"/>
          <a:r>
            <a:rPr lang="en-GB" b="1" u="none" dirty="0" smtClean="0"/>
            <a:t>Market Offerings</a:t>
          </a:r>
          <a:endParaRPr lang="en-US" u="none" dirty="0"/>
        </a:p>
      </dgm:t>
    </dgm:pt>
    <dgm:pt modelId="{9F4428F1-8CA9-48DE-9E78-A2E07B6074C7}" type="sibTrans" cxnId="{5701F7D0-6190-458E-824A-CAF8D1EF164F}">
      <dgm:prSet/>
      <dgm:spPr/>
      <dgm:t>
        <a:bodyPr/>
        <a:lstStyle/>
        <a:p>
          <a:endParaRPr lang="en-US"/>
        </a:p>
      </dgm:t>
    </dgm:pt>
    <dgm:pt modelId="{CB0669B9-2E20-4271-8AC8-3DCB85EB8272}" type="parTrans" cxnId="{5701F7D0-6190-458E-824A-CAF8D1EF164F}">
      <dgm:prSet/>
      <dgm:spPr/>
      <dgm:t>
        <a:bodyPr/>
        <a:lstStyle/>
        <a:p>
          <a:endParaRPr lang="en-US"/>
        </a:p>
      </dgm:t>
    </dgm:pt>
    <dgm:pt modelId="{0F3CAF86-02DD-4CE5-AEBF-0C49FAEA3695}">
      <dgm:prSet custT="1"/>
      <dgm:spPr/>
      <dgm:t>
        <a:bodyPr/>
        <a:lstStyle/>
        <a:p>
          <a:pPr rtl="0"/>
          <a:r>
            <a:rPr lang="en-GB" sz="2000" dirty="0" smtClean="0"/>
            <a:t>a combination of products, services, information, or experiences offered to a market to satisfy a need or want.</a:t>
          </a:r>
          <a:endParaRPr lang="en-US" sz="2000" dirty="0"/>
        </a:p>
      </dgm:t>
    </dgm:pt>
    <dgm:pt modelId="{EA862FFC-B8C4-4948-A191-1A6AE100E9F4}" type="parTrans" cxnId="{EBD4F44B-250B-455B-9C2D-93C184E84D7E}">
      <dgm:prSet/>
      <dgm:spPr/>
      <dgm:t>
        <a:bodyPr/>
        <a:lstStyle/>
        <a:p>
          <a:endParaRPr lang="en-US"/>
        </a:p>
      </dgm:t>
    </dgm:pt>
    <dgm:pt modelId="{E25C85E8-A3EA-41CD-89C2-F6DAD321F151}" type="sibTrans" cxnId="{EBD4F44B-250B-455B-9C2D-93C184E84D7E}">
      <dgm:prSet/>
      <dgm:spPr/>
      <dgm:t>
        <a:bodyPr/>
        <a:lstStyle/>
        <a:p>
          <a:endParaRPr lang="en-US"/>
        </a:p>
      </dgm:t>
    </dgm:pt>
    <dgm:pt modelId="{6F70DDE4-DB16-4B46-96AE-4CECB3BA169A}" type="pres">
      <dgm:prSet presAssocID="{4EBA98F0-66C1-4156-B47E-BB4564178630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423E3AB-E298-448C-88FD-F6C3CB39991F}" type="pres">
      <dgm:prSet presAssocID="{99CD5F30-3D72-4D20-9F49-16B076A3CB59}" presName="linNode" presStyleCnt="0"/>
      <dgm:spPr/>
    </dgm:pt>
    <dgm:pt modelId="{86C655B7-0D6E-41A8-A3C1-45DE1F42479B}" type="pres">
      <dgm:prSet presAssocID="{99CD5F30-3D72-4D20-9F49-16B076A3CB59}" presName="parentText" presStyleLbl="node1" presStyleIdx="0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4BF974C-C370-4A1A-A512-EE9FED9EB687}" type="pres">
      <dgm:prSet presAssocID="{99CD5F30-3D72-4D20-9F49-16B076A3CB59}" presName="descendantText" presStyleLbl="alignAccFollowNode1" presStyleIdx="0" presStyleCnt="2" custScaleX="15422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628356D-0510-44B3-844A-18EA73ED1E2C}" type="pres">
      <dgm:prSet presAssocID="{CF489775-8A91-44DB-A892-9C94F58E5C50}" presName="sp" presStyleCnt="0"/>
      <dgm:spPr/>
    </dgm:pt>
    <dgm:pt modelId="{9238A57B-54D3-48AC-86C4-5B4E8B451E26}" type="pres">
      <dgm:prSet presAssocID="{78FE3310-C57A-4E68-B7AF-50135B3E53D8}" presName="linNode" presStyleCnt="0"/>
      <dgm:spPr/>
    </dgm:pt>
    <dgm:pt modelId="{BAACF0C3-5BF4-4524-AF7D-15C61ECBB362}" type="pres">
      <dgm:prSet presAssocID="{78FE3310-C57A-4E68-B7AF-50135B3E53D8}" presName="parentText" presStyleLbl="node1" presStyleIdx="1" presStyleCnt="2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D579E72-7D26-4388-A97F-F030469FBD2F}" type="pres">
      <dgm:prSet presAssocID="{78FE3310-C57A-4E68-B7AF-50135B3E53D8}" presName="descendantText" presStyleLbl="alignAccFollowNode1" presStyleIdx="1" presStyleCnt="2" custScaleX="15395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35E30225-D35B-4BA0-A2DB-79CE458D357A}" type="presOf" srcId="{B3C971D0-D93E-4D2B-A5BC-39E89DECB1EF}" destId="{B4BF974C-C370-4A1A-A512-EE9FED9EB687}" srcOrd="0" destOrd="0" presId="urn:microsoft.com/office/officeart/2005/8/layout/vList5"/>
    <dgm:cxn modelId="{F3A91961-19A4-4FC1-91B4-1E3BE4745935}" type="presOf" srcId="{A0675FF7-EC9E-4F26-8DF8-F76D7BFDB4B9}" destId="{BD579E72-7D26-4388-A97F-F030469FBD2F}" srcOrd="0" destOrd="0" presId="urn:microsoft.com/office/officeart/2005/8/layout/vList5"/>
    <dgm:cxn modelId="{EBD4F44B-250B-455B-9C2D-93C184E84D7E}" srcId="{78FE3310-C57A-4E68-B7AF-50135B3E53D8}" destId="{0F3CAF86-02DD-4CE5-AEBF-0C49FAEA3695}" srcOrd="1" destOrd="0" parTransId="{EA862FFC-B8C4-4948-A191-1A6AE100E9F4}" sibTransId="{E25C85E8-A3EA-41CD-89C2-F6DAD321F151}"/>
    <dgm:cxn modelId="{5701F7D0-6190-458E-824A-CAF8D1EF164F}" srcId="{4EBA98F0-66C1-4156-B47E-BB4564178630}" destId="{78FE3310-C57A-4E68-B7AF-50135B3E53D8}" srcOrd="1" destOrd="0" parTransId="{CB0669B9-2E20-4271-8AC8-3DCB85EB8272}" sibTransId="{9F4428F1-8CA9-48DE-9E78-A2E07B6074C7}"/>
    <dgm:cxn modelId="{E56C1436-93FD-4884-B7B1-E8D2B3D5F235}" srcId="{4EBA98F0-66C1-4156-B47E-BB4564178630}" destId="{99CD5F30-3D72-4D20-9F49-16B076A3CB59}" srcOrd="0" destOrd="0" parTransId="{D030CF8B-E9C7-4FCE-A769-3A0DC9C70BBA}" sibTransId="{CF489775-8A91-44DB-A892-9C94F58E5C50}"/>
    <dgm:cxn modelId="{23903871-FF84-44DD-8704-9DDDDC17C4C8}" srcId="{99CD5F30-3D72-4D20-9F49-16B076A3CB59}" destId="{B3C971D0-D93E-4D2B-A5BC-39E89DECB1EF}" srcOrd="0" destOrd="0" parTransId="{23C3F2E6-8FD3-450F-9FFB-C3F80CB00B67}" sibTransId="{AE56EFD6-0DA2-4427-86AC-FEE026F51013}"/>
    <dgm:cxn modelId="{9EA41552-67E4-49D7-B937-A6915B91711E}" type="presOf" srcId="{78FE3310-C57A-4E68-B7AF-50135B3E53D8}" destId="{BAACF0C3-5BF4-4524-AF7D-15C61ECBB362}" srcOrd="0" destOrd="0" presId="urn:microsoft.com/office/officeart/2005/8/layout/vList5"/>
    <dgm:cxn modelId="{AE8F23D7-BA82-488D-A9A8-678990B641F0}" srcId="{78FE3310-C57A-4E68-B7AF-50135B3E53D8}" destId="{A0675FF7-EC9E-4F26-8DF8-F76D7BFDB4B9}" srcOrd="0" destOrd="0" parTransId="{67A8B66B-8870-44A3-8073-148CCA5FFA46}" sibTransId="{B30CB3F7-5946-44EE-A816-5B22AEC501F2}"/>
    <dgm:cxn modelId="{03294EE2-D303-4CEA-86EB-DE9BB2A93B90}" type="presOf" srcId="{4EBA98F0-66C1-4156-B47E-BB4564178630}" destId="{6F70DDE4-DB16-4B46-96AE-4CECB3BA169A}" srcOrd="0" destOrd="0" presId="urn:microsoft.com/office/officeart/2005/8/layout/vList5"/>
    <dgm:cxn modelId="{32EBA492-FB13-4D23-8F0E-51A4941038EC}" type="presOf" srcId="{0F3CAF86-02DD-4CE5-AEBF-0C49FAEA3695}" destId="{BD579E72-7D26-4388-A97F-F030469FBD2F}" srcOrd="0" destOrd="1" presId="urn:microsoft.com/office/officeart/2005/8/layout/vList5"/>
    <dgm:cxn modelId="{813AF5D0-5B08-4716-BF30-F6C4FD94F379}" type="presOf" srcId="{99CD5F30-3D72-4D20-9F49-16B076A3CB59}" destId="{86C655B7-0D6E-41A8-A3C1-45DE1F42479B}" srcOrd="0" destOrd="0" presId="urn:microsoft.com/office/officeart/2005/8/layout/vList5"/>
    <dgm:cxn modelId="{DAD12DE9-5F5B-4CDD-8DD9-2C639AB28C51}" type="presParOf" srcId="{6F70DDE4-DB16-4B46-96AE-4CECB3BA169A}" destId="{1423E3AB-E298-448C-88FD-F6C3CB39991F}" srcOrd="0" destOrd="0" presId="urn:microsoft.com/office/officeart/2005/8/layout/vList5"/>
    <dgm:cxn modelId="{08B642BB-C60E-466C-BC92-BAC0264974BB}" type="presParOf" srcId="{1423E3AB-E298-448C-88FD-F6C3CB39991F}" destId="{86C655B7-0D6E-41A8-A3C1-45DE1F42479B}" srcOrd="0" destOrd="0" presId="urn:microsoft.com/office/officeart/2005/8/layout/vList5"/>
    <dgm:cxn modelId="{D2D45D84-814F-4AFA-8913-87D6674CFB2A}" type="presParOf" srcId="{1423E3AB-E298-448C-88FD-F6C3CB39991F}" destId="{B4BF974C-C370-4A1A-A512-EE9FED9EB687}" srcOrd="1" destOrd="0" presId="urn:microsoft.com/office/officeart/2005/8/layout/vList5"/>
    <dgm:cxn modelId="{8D40093B-7E17-4911-92DD-679CD2FF8D33}" type="presParOf" srcId="{6F70DDE4-DB16-4B46-96AE-4CECB3BA169A}" destId="{D628356D-0510-44B3-844A-18EA73ED1E2C}" srcOrd="1" destOrd="0" presId="urn:microsoft.com/office/officeart/2005/8/layout/vList5"/>
    <dgm:cxn modelId="{78CC3628-BB0D-491B-97C4-853FFD99D5EE}" type="presParOf" srcId="{6F70DDE4-DB16-4B46-96AE-4CECB3BA169A}" destId="{9238A57B-54D3-48AC-86C4-5B4E8B451E26}" srcOrd="2" destOrd="0" presId="urn:microsoft.com/office/officeart/2005/8/layout/vList5"/>
    <dgm:cxn modelId="{69654214-765C-4B11-82F3-04FB785B2BBE}" type="presParOf" srcId="{9238A57B-54D3-48AC-86C4-5B4E8B451E26}" destId="{BAACF0C3-5BF4-4524-AF7D-15C61ECBB362}" srcOrd="0" destOrd="0" presId="urn:microsoft.com/office/officeart/2005/8/layout/vList5"/>
    <dgm:cxn modelId="{593A308E-644C-4263-8FB0-CED7C1A85820}" type="presParOf" srcId="{9238A57B-54D3-48AC-86C4-5B4E8B451E26}" destId="{BD579E72-7D26-4388-A97F-F030469FBD2F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4EBA98F0-66C1-4156-B47E-BB4564178630}" type="doc">
      <dgm:prSet loTypeId="urn:microsoft.com/office/officeart/2005/8/layout/vList5" loCatId="list" qsTypeId="urn:microsoft.com/office/officeart/2005/8/quickstyle/simple1#6" qsCatId="simple" csTypeId="urn:microsoft.com/office/officeart/2005/8/colors/colorful1#1" csCatId="colorful" phldr="1"/>
      <dgm:spPr/>
      <dgm:t>
        <a:bodyPr/>
        <a:lstStyle/>
        <a:p>
          <a:endParaRPr lang="en-US"/>
        </a:p>
      </dgm:t>
    </dgm:pt>
    <dgm:pt modelId="{99CD5F30-3D72-4D20-9F49-16B076A3CB59}">
      <dgm:prSet/>
      <dgm:spPr/>
      <dgm:t>
        <a:bodyPr/>
        <a:lstStyle/>
        <a:p>
          <a:pPr rtl="0"/>
          <a:r>
            <a:rPr lang="en-GB" b="1" u="none" dirty="0" smtClean="0"/>
            <a:t>Marketing management</a:t>
          </a:r>
          <a:r>
            <a:rPr lang="en-GB" u="none" dirty="0" smtClean="0"/>
            <a:t> </a:t>
          </a:r>
          <a:endParaRPr lang="en-US" u="none" dirty="0"/>
        </a:p>
      </dgm:t>
    </dgm:pt>
    <dgm:pt modelId="{D030CF8B-E9C7-4FCE-A769-3A0DC9C70BBA}" type="parTrans" cxnId="{E56C1436-93FD-4884-B7B1-E8D2B3D5F235}">
      <dgm:prSet/>
      <dgm:spPr/>
      <dgm:t>
        <a:bodyPr/>
        <a:lstStyle/>
        <a:p>
          <a:endParaRPr lang="en-US"/>
        </a:p>
      </dgm:t>
    </dgm:pt>
    <dgm:pt modelId="{CF489775-8A91-44DB-A892-9C94F58E5C50}" type="sibTrans" cxnId="{E56C1436-93FD-4884-B7B1-E8D2B3D5F235}">
      <dgm:prSet/>
      <dgm:spPr/>
      <dgm:t>
        <a:bodyPr/>
        <a:lstStyle/>
        <a:p>
          <a:endParaRPr lang="en-US"/>
        </a:p>
      </dgm:t>
    </dgm:pt>
    <dgm:pt modelId="{E52B7C57-7A30-4797-BDB0-27D4BF63BE9D}">
      <dgm:prSet custT="1"/>
      <dgm:spPr/>
      <dgm:t>
        <a:bodyPr/>
        <a:lstStyle/>
        <a:p>
          <a:pPr rtl="0"/>
          <a:endParaRPr lang="en-US" sz="2000" dirty="0"/>
        </a:p>
      </dgm:t>
    </dgm:pt>
    <dgm:pt modelId="{1A497329-44B9-4858-8A94-8BF0C6794DEE}" type="parTrans" cxnId="{CC8102D2-08D3-4796-A4E9-5BF1209BD19B}">
      <dgm:prSet/>
      <dgm:spPr/>
      <dgm:t>
        <a:bodyPr/>
        <a:lstStyle/>
        <a:p>
          <a:endParaRPr lang="en-US"/>
        </a:p>
      </dgm:t>
    </dgm:pt>
    <dgm:pt modelId="{84DA3CEF-FC7D-4B2E-A249-FCF22FAD71C6}" type="sibTrans" cxnId="{CC8102D2-08D3-4796-A4E9-5BF1209BD19B}">
      <dgm:prSet/>
      <dgm:spPr/>
      <dgm:t>
        <a:bodyPr/>
        <a:lstStyle/>
        <a:p>
          <a:endParaRPr lang="en-US"/>
        </a:p>
      </dgm:t>
    </dgm:pt>
    <dgm:pt modelId="{78FE3310-C57A-4E68-B7AF-50135B3E53D8}">
      <dgm:prSet custT="1"/>
      <dgm:spPr/>
      <dgm:t>
        <a:bodyPr/>
        <a:lstStyle/>
        <a:p>
          <a:pPr rtl="0"/>
          <a:r>
            <a:rPr lang="en-GB" sz="3200" b="1" u="none" dirty="0" smtClean="0"/>
            <a:t>Value Proposition</a:t>
          </a:r>
          <a:r>
            <a:rPr lang="en-GB" sz="3200" u="none" dirty="0" smtClean="0"/>
            <a:t> </a:t>
          </a:r>
          <a:endParaRPr lang="en-US" sz="3200" u="none" dirty="0"/>
        </a:p>
      </dgm:t>
    </dgm:pt>
    <dgm:pt modelId="{CB0669B9-2E20-4271-8AC8-3DCB85EB8272}" type="parTrans" cxnId="{5701F7D0-6190-458E-824A-CAF8D1EF164F}">
      <dgm:prSet/>
      <dgm:spPr/>
      <dgm:t>
        <a:bodyPr/>
        <a:lstStyle/>
        <a:p>
          <a:endParaRPr lang="en-US"/>
        </a:p>
      </dgm:t>
    </dgm:pt>
    <dgm:pt modelId="{9F4428F1-8CA9-48DE-9E78-A2E07B6074C7}" type="sibTrans" cxnId="{5701F7D0-6190-458E-824A-CAF8D1EF164F}">
      <dgm:prSet/>
      <dgm:spPr/>
      <dgm:t>
        <a:bodyPr/>
        <a:lstStyle/>
        <a:p>
          <a:endParaRPr lang="en-US"/>
        </a:p>
      </dgm:t>
    </dgm:pt>
    <dgm:pt modelId="{AF15EFE8-0835-4D53-893D-4EFAB1F8D267}">
      <dgm:prSet custT="1"/>
      <dgm:spPr/>
      <dgm:t>
        <a:bodyPr/>
        <a:lstStyle/>
        <a:p>
          <a:pPr rtl="0"/>
          <a:r>
            <a:rPr lang="en-US" sz="3200" b="1" u="none" dirty="0" smtClean="0"/>
            <a:t>De-marketing</a:t>
          </a:r>
          <a:r>
            <a:rPr lang="en-US" sz="3200" u="none" dirty="0" smtClean="0"/>
            <a:t> </a:t>
          </a:r>
          <a:endParaRPr lang="en-US" sz="3700" u="none" dirty="0">
            <a:solidFill>
              <a:schemeClr val="bg1"/>
            </a:solidFill>
          </a:endParaRPr>
        </a:p>
      </dgm:t>
    </dgm:pt>
    <dgm:pt modelId="{A2B52590-DE12-4D48-B521-5680BAFDCC79}" type="parTrans" cxnId="{593FDE5E-6BBC-4908-8D11-F3FFDB1B4486}">
      <dgm:prSet/>
      <dgm:spPr/>
      <dgm:t>
        <a:bodyPr/>
        <a:lstStyle/>
        <a:p>
          <a:endParaRPr lang="en-US"/>
        </a:p>
      </dgm:t>
    </dgm:pt>
    <dgm:pt modelId="{584D5765-49A1-4DA5-BD4D-521AD60AA4F2}" type="sibTrans" cxnId="{593FDE5E-6BBC-4908-8D11-F3FFDB1B4486}">
      <dgm:prSet/>
      <dgm:spPr/>
      <dgm:t>
        <a:bodyPr/>
        <a:lstStyle/>
        <a:p>
          <a:endParaRPr lang="en-US"/>
        </a:p>
      </dgm:t>
    </dgm:pt>
    <dgm:pt modelId="{A0675FF7-EC9E-4F26-8DF8-F76D7BFDB4B9}">
      <dgm:prSet/>
      <dgm:spPr/>
      <dgm:t>
        <a:bodyPr/>
        <a:lstStyle/>
        <a:p>
          <a:pPr rtl="0"/>
          <a:r>
            <a:rPr lang="en-GB" dirty="0" smtClean="0"/>
            <a:t>is the set of benefits or values it promises to deliver to consumers to satisfy their needs</a:t>
          </a:r>
          <a:endParaRPr lang="en-US" dirty="0"/>
        </a:p>
      </dgm:t>
    </dgm:pt>
    <dgm:pt modelId="{67A8B66B-8870-44A3-8073-148CCA5FFA46}" type="parTrans" cxnId="{AE8F23D7-BA82-488D-A9A8-678990B641F0}">
      <dgm:prSet/>
      <dgm:spPr/>
      <dgm:t>
        <a:bodyPr/>
        <a:lstStyle/>
        <a:p>
          <a:endParaRPr lang="en-US"/>
        </a:p>
      </dgm:t>
    </dgm:pt>
    <dgm:pt modelId="{B30CB3F7-5946-44EE-A816-5B22AEC501F2}" type="sibTrans" cxnId="{AE8F23D7-BA82-488D-A9A8-678990B641F0}">
      <dgm:prSet/>
      <dgm:spPr/>
      <dgm:t>
        <a:bodyPr/>
        <a:lstStyle/>
        <a:p>
          <a:endParaRPr lang="en-US"/>
        </a:p>
      </dgm:t>
    </dgm:pt>
    <dgm:pt modelId="{C6009EE9-AB2A-4499-B2CD-18E5BA520B98}">
      <dgm:prSet/>
      <dgm:spPr/>
      <dgm:t>
        <a:bodyPr/>
        <a:lstStyle/>
        <a:p>
          <a:pPr rtl="0"/>
          <a:r>
            <a:rPr lang="en-US" dirty="0" smtClean="0"/>
            <a:t>the number of customers or to shift their demand temporarily or permanently. </a:t>
          </a:r>
          <a:endParaRPr lang="en-US" dirty="0"/>
        </a:p>
      </dgm:t>
    </dgm:pt>
    <dgm:pt modelId="{3FFECB1B-F3BE-4449-AA51-F4B27E792697}" type="parTrans" cxnId="{6C4AB44F-7F90-4984-A8D4-62CEC1D4CA41}">
      <dgm:prSet/>
      <dgm:spPr/>
      <dgm:t>
        <a:bodyPr/>
        <a:lstStyle/>
        <a:p>
          <a:endParaRPr lang="en-US"/>
        </a:p>
      </dgm:t>
    </dgm:pt>
    <dgm:pt modelId="{E85B8EAB-2C9D-4D88-B9F1-E29CB3A3D596}" type="sibTrans" cxnId="{6C4AB44F-7F90-4984-A8D4-62CEC1D4CA41}">
      <dgm:prSet/>
      <dgm:spPr/>
      <dgm:t>
        <a:bodyPr/>
        <a:lstStyle/>
        <a:p>
          <a:endParaRPr lang="en-US"/>
        </a:p>
      </dgm:t>
    </dgm:pt>
    <dgm:pt modelId="{B3C971D0-D93E-4D2B-A5BC-39E89DECB1EF}">
      <dgm:prSet custT="1"/>
      <dgm:spPr/>
      <dgm:t>
        <a:bodyPr/>
        <a:lstStyle/>
        <a:p>
          <a:pPr rtl="0"/>
          <a:r>
            <a:rPr lang="en-GB" sz="2000" dirty="0" smtClean="0"/>
            <a:t>the art and science of choosing target markets and building profitable relationships with these target markets</a:t>
          </a:r>
          <a:endParaRPr lang="en-US" sz="2000" dirty="0"/>
        </a:p>
      </dgm:t>
    </dgm:pt>
    <dgm:pt modelId="{23C3F2E6-8FD3-450F-9FFB-C3F80CB00B67}" type="parTrans" cxnId="{23903871-FF84-44DD-8704-9DDDDC17C4C8}">
      <dgm:prSet/>
      <dgm:spPr/>
      <dgm:t>
        <a:bodyPr/>
        <a:lstStyle/>
        <a:p>
          <a:endParaRPr lang="en-US"/>
        </a:p>
      </dgm:t>
    </dgm:pt>
    <dgm:pt modelId="{AE56EFD6-0DA2-4427-86AC-FEE026F51013}" type="sibTrans" cxnId="{23903871-FF84-44DD-8704-9DDDDC17C4C8}">
      <dgm:prSet/>
      <dgm:spPr/>
      <dgm:t>
        <a:bodyPr/>
        <a:lstStyle/>
        <a:p>
          <a:endParaRPr lang="en-US"/>
        </a:p>
      </dgm:t>
    </dgm:pt>
    <dgm:pt modelId="{6F70DDE4-DB16-4B46-96AE-4CECB3BA169A}" type="pres">
      <dgm:prSet presAssocID="{4EBA98F0-66C1-4156-B47E-BB4564178630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423E3AB-E298-448C-88FD-F6C3CB39991F}" type="pres">
      <dgm:prSet presAssocID="{99CD5F30-3D72-4D20-9F49-16B076A3CB59}" presName="linNode" presStyleCnt="0"/>
      <dgm:spPr/>
    </dgm:pt>
    <dgm:pt modelId="{86C655B7-0D6E-41A8-A3C1-45DE1F42479B}" type="pres">
      <dgm:prSet presAssocID="{99CD5F30-3D72-4D20-9F49-16B076A3CB59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4BF974C-C370-4A1A-A512-EE9FED9EB687}" type="pres">
      <dgm:prSet presAssocID="{99CD5F30-3D72-4D20-9F49-16B076A3CB59}" presName="descendantText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628356D-0510-44B3-844A-18EA73ED1E2C}" type="pres">
      <dgm:prSet presAssocID="{CF489775-8A91-44DB-A892-9C94F58E5C50}" presName="sp" presStyleCnt="0"/>
      <dgm:spPr/>
    </dgm:pt>
    <dgm:pt modelId="{9238A57B-54D3-48AC-86C4-5B4E8B451E26}" type="pres">
      <dgm:prSet presAssocID="{78FE3310-C57A-4E68-B7AF-50135B3E53D8}" presName="linNode" presStyleCnt="0"/>
      <dgm:spPr/>
    </dgm:pt>
    <dgm:pt modelId="{BAACF0C3-5BF4-4524-AF7D-15C61ECBB362}" type="pres">
      <dgm:prSet presAssocID="{78FE3310-C57A-4E68-B7AF-50135B3E53D8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D579E72-7D26-4388-A97F-F030469FBD2F}" type="pres">
      <dgm:prSet presAssocID="{78FE3310-C57A-4E68-B7AF-50135B3E53D8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932D818-E283-47BB-8D06-44E2F6EDCA65}" type="pres">
      <dgm:prSet presAssocID="{9F4428F1-8CA9-48DE-9E78-A2E07B6074C7}" presName="sp" presStyleCnt="0"/>
      <dgm:spPr/>
    </dgm:pt>
    <dgm:pt modelId="{FA55BDA1-6D46-4238-95A8-59FEDE9903E1}" type="pres">
      <dgm:prSet presAssocID="{AF15EFE8-0835-4D53-893D-4EFAB1F8D267}" presName="linNode" presStyleCnt="0"/>
      <dgm:spPr/>
    </dgm:pt>
    <dgm:pt modelId="{52E0038A-58FE-4BF8-9CFB-12828007B89A}" type="pres">
      <dgm:prSet presAssocID="{AF15EFE8-0835-4D53-893D-4EFAB1F8D267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3747C45-8C78-45F6-86F9-3CA6AA7600EA}" type="pres">
      <dgm:prSet presAssocID="{AF15EFE8-0835-4D53-893D-4EFAB1F8D267}" presName="descendantText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64E2F0CC-9838-42B8-8254-EF1603E715D6}" type="presOf" srcId="{4EBA98F0-66C1-4156-B47E-BB4564178630}" destId="{6F70DDE4-DB16-4B46-96AE-4CECB3BA169A}" srcOrd="0" destOrd="0" presId="urn:microsoft.com/office/officeart/2005/8/layout/vList5"/>
    <dgm:cxn modelId="{8662A820-1BCB-4488-85FD-8027EE038A17}" type="presOf" srcId="{E52B7C57-7A30-4797-BDB0-27D4BF63BE9D}" destId="{B4BF974C-C370-4A1A-A512-EE9FED9EB687}" srcOrd="0" destOrd="1" presId="urn:microsoft.com/office/officeart/2005/8/layout/vList5"/>
    <dgm:cxn modelId="{593FDE5E-6BBC-4908-8D11-F3FFDB1B4486}" srcId="{4EBA98F0-66C1-4156-B47E-BB4564178630}" destId="{AF15EFE8-0835-4D53-893D-4EFAB1F8D267}" srcOrd="2" destOrd="0" parTransId="{A2B52590-DE12-4D48-B521-5680BAFDCC79}" sibTransId="{584D5765-49A1-4DA5-BD4D-521AD60AA4F2}"/>
    <dgm:cxn modelId="{81AD904C-0702-4FAF-81BE-EE0634A68EC0}" type="presOf" srcId="{A0675FF7-EC9E-4F26-8DF8-F76D7BFDB4B9}" destId="{BD579E72-7D26-4388-A97F-F030469FBD2F}" srcOrd="0" destOrd="0" presId="urn:microsoft.com/office/officeart/2005/8/layout/vList5"/>
    <dgm:cxn modelId="{8DE0FDBC-672B-4368-A284-3EB11B6E0778}" type="presOf" srcId="{78FE3310-C57A-4E68-B7AF-50135B3E53D8}" destId="{BAACF0C3-5BF4-4524-AF7D-15C61ECBB362}" srcOrd="0" destOrd="0" presId="urn:microsoft.com/office/officeart/2005/8/layout/vList5"/>
    <dgm:cxn modelId="{5701F7D0-6190-458E-824A-CAF8D1EF164F}" srcId="{4EBA98F0-66C1-4156-B47E-BB4564178630}" destId="{78FE3310-C57A-4E68-B7AF-50135B3E53D8}" srcOrd="1" destOrd="0" parTransId="{CB0669B9-2E20-4271-8AC8-3DCB85EB8272}" sibTransId="{9F4428F1-8CA9-48DE-9E78-A2E07B6074C7}"/>
    <dgm:cxn modelId="{6C4AB44F-7F90-4984-A8D4-62CEC1D4CA41}" srcId="{AF15EFE8-0835-4D53-893D-4EFAB1F8D267}" destId="{C6009EE9-AB2A-4499-B2CD-18E5BA520B98}" srcOrd="0" destOrd="0" parTransId="{3FFECB1B-F3BE-4449-AA51-F4B27E792697}" sibTransId="{E85B8EAB-2C9D-4D88-B9F1-E29CB3A3D596}"/>
    <dgm:cxn modelId="{AE8F23D7-BA82-488D-A9A8-678990B641F0}" srcId="{78FE3310-C57A-4E68-B7AF-50135B3E53D8}" destId="{A0675FF7-EC9E-4F26-8DF8-F76D7BFDB4B9}" srcOrd="0" destOrd="0" parTransId="{67A8B66B-8870-44A3-8073-148CCA5FFA46}" sibTransId="{B30CB3F7-5946-44EE-A816-5B22AEC501F2}"/>
    <dgm:cxn modelId="{71A84481-9A44-4C0E-B77A-5E8487C7F118}" type="presOf" srcId="{B3C971D0-D93E-4D2B-A5BC-39E89DECB1EF}" destId="{B4BF974C-C370-4A1A-A512-EE9FED9EB687}" srcOrd="0" destOrd="0" presId="urn:microsoft.com/office/officeart/2005/8/layout/vList5"/>
    <dgm:cxn modelId="{A71172BD-4CFC-437F-B249-5E4AAA8544DC}" type="presOf" srcId="{AF15EFE8-0835-4D53-893D-4EFAB1F8D267}" destId="{52E0038A-58FE-4BF8-9CFB-12828007B89A}" srcOrd="0" destOrd="0" presId="urn:microsoft.com/office/officeart/2005/8/layout/vList5"/>
    <dgm:cxn modelId="{21DABB34-5459-4B0A-9095-60FA0DE37D50}" type="presOf" srcId="{C6009EE9-AB2A-4499-B2CD-18E5BA520B98}" destId="{93747C45-8C78-45F6-86F9-3CA6AA7600EA}" srcOrd="0" destOrd="0" presId="urn:microsoft.com/office/officeart/2005/8/layout/vList5"/>
    <dgm:cxn modelId="{E56C1436-93FD-4884-B7B1-E8D2B3D5F235}" srcId="{4EBA98F0-66C1-4156-B47E-BB4564178630}" destId="{99CD5F30-3D72-4D20-9F49-16B076A3CB59}" srcOrd="0" destOrd="0" parTransId="{D030CF8B-E9C7-4FCE-A769-3A0DC9C70BBA}" sibTransId="{CF489775-8A91-44DB-A892-9C94F58E5C50}"/>
    <dgm:cxn modelId="{5A13075A-4C6B-4C0D-8D18-E2ADC935FE75}" type="presOf" srcId="{99CD5F30-3D72-4D20-9F49-16B076A3CB59}" destId="{86C655B7-0D6E-41A8-A3C1-45DE1F42479B}" srcOrd="0" destOrd="0" presId="urn:microsoft.com/office/officeart/2005/8/layout/vList5"/>
    <dgm:cxn modelId="{CC8102D2-08D3-4796-A4E9-5BF1209BD19B}" srcId="{99CD5F30-3D72-4D20-9F49-16B076A3CB59}" destId="{E52B7C57-7A30-4797-BDB0-27D4BF63BE9D}" srcOrd="1" destOrd="0" parTransId="{1A497329-44B9-4858-8A94-8BF0C6794DEE}" sibTransId="{84DA3CEF-FC7D-4B2E-A249-FCF22FAD71C6}"/>
    <dgm:cxn modelId="{23903871-FF84-44DD-8704-9DDDDC17C4C8}" srcId="{99CD5F30-3D72-4D20-9F49-16B076A3CB59}" destId="{B3C971D0-D93E-4D2B-A5BC-39E89DECB1EF}" srcOrd="0" destOrd="0" parTransId="{23C3F2E6-8FD3-450F-9FFB-C3F80CB00B67}" sibTransId="{AE56EFD6-0DA2-4427-86AC-FEE026F51013}"/>
    <dgm:cxn modelId="{5068632D-42D6-44BA-B6D1-BBD7422B7493}" type="presParOf" srcId="{6F70DDE4-DB16-4B46-96AE-4CECB3BA169A}" destId="{1423E3AB-E298-448C-88FD-F6C3CB39991F}" srcOrd="0" destOrd="0" presId="urn:microsoft.com/office/officeart/2005/8/layout/vList5"/>
    <dgm:cxn modelId="{EF59FC6E-0AB8-448D-A084-2F25A9370719}" type="presParOf" srcId="{1423E3AB-E298-448C-88FD-F6C3CB39991F}" destId="{86C655B7-0D6E-41A8-A3C1-45DE1F42479B}" srcOrd="0" destOrd="0" presId="urn:microsoft.com/office/officeart/2005/8/layout/vList5"/>
    <dgm:cxn modelId="{2100A89E-B017-4A31-BFDF-56B1A4AD526E}" type="presParOf" srcId="{1423E3AB-E298-448C-88FD-F6C3CB39991F}" destId="{B4BF974C-C370-4A1A-A512-EE9FED9EB687}" srcOrd="1" destOrd="0" presId="urn:microsoft.com/office/officeart/2005/8/layout/vList5"/>
    <dgm:cxn modelId="{9662F7D6-8923-4EE9-B82A-FCE8D81844B5}" type="presParOf" srcId="{6F70DDE4-DB16-4B46-96AE-4CECB3BA169A}" destId="{D628356D-0510-44B3-844A-18EA73ED1E2C}" srcOrd="1" destOrd="0" presId="urn:microsoft.com/office/officeart/2005/8/layout/vList5"/>
    <dgm:cxn modelId="{4047F874-D2A4-465A-AD77-0056272BB64F}" type="presParOf" srcId="{6F70DDE4-DB16-4B46-96AE-4CECB3BA169A}" destId="{9238A57B-54D3-48AC-86C4-5B4E8B451E26}" srcOrd="2" destOrd="0" presId="urn:microsoft.com/office/officeart/2005/8/layout/vList5"/>
    <dgm:cxn modelId="{B9721DB7-5C45-452A-9A4C-7A07D854045A}" type="presParOf" srcId="{9238A57B-54D3-48AC-86C4-5B4E8B451E26}" destId="{BAACF0C3-5BF4-4524-AF7D-15C61ECBB362}" srcOrd="0" destOrd="0" presId="urn:microsoft.com/office/officeart/2005/8/layout/vList5"/>
    <dgm:cxn modelId="{D38EDDC6-6956-445C-A678-977732E42E00}" type="presParOf" srcId="{9238A57B-54D3-48AC-86C4-5B4E8B451E26}" destId="{BD579E72-7D26-4388-A97F-F030469FBD2F}" srcOrd="1" destOrd="0" presId="urn:microsoft.com/office/officeart/2005/8/layout/vList5"/>
    <dgm:cxn modelId="{67859179-E1BC-40F7-8AD5-F03AE2115635}" type="presParOf" srcId="{6F70DDE4-DB16-4B46-96AE-4CECB3BA169A}" destId="{5932D818-E283-47BB-8D06-44E2F6EDCA65}" srcOrd="3" destOrd="0" presId="urn:microsoft.com/office/officeart/2005/8/layout/vList5"/>
    <dgm:cxn modelId="{743F3878-6A89-442C-A314-A34783688C12}" type="presParOf" srcId="{6F70DDE4-DB16-4B46-96AE-4CECB3BA169A}" destId="{FA55BDA1-6D46-4238-95A8-59FEDE9903E1}" srcOrd="4" destOrd="0" presId="urn:microsoft.com/office/officeart/2005/8/layout/vList5"/>
    <dgm:cxn modelId="{7E0EE9CE-FFA2-4F2E-8887-AF5F55959842}" type="presParOf" srcId="{FA55BDA1-6D46-4238-95A8-59FEDE9903E1}" destId="{52E0038A-58FE-4BF8-9CFB-12828007B89A}" srcOrd="0" destOrd="0" presId="urn:microsoft.com/office/officeart/2005/8/layout/vList5"/>
    <dgm:cxn modelId="{88F64339-862E-4DD5-AB55-6C8A937B1368}" type="presParOf" srcId="{FA55BDA1-6D46-4238-95A8-59FEDE9903E1}" destId="{93747C45-8C78-45F6-86F9-3CA6AA7600EA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ED765002-D421-47B8-8569-D47F0B5E130E}" type="doc">
      <dgm:prSet loTypeId="urn:microsoft.com/office/officeart/2005/8/layout/hProcess9" loCatId="process" qsTypeId="urn:microsoft.com/office/officeart/2005/8/quickstyle/simple1#8" qsCatId="simple" csTypeId="urn:microsoft.com/office/officeart/2005/8/colors/colorful1#3" csCatId="colorful"/>
      <dgm:spPr/>
      <dgm:t>
        <a:bodyPr/>
        <a:lstStyle/>
        <a:p>
          <a:endParaRPr lang="en-US"/>
        </a:p>
      </dgm:t>
    </dgm:pt>
    <dgm:pt modelId="{5744FDB6-DC72-4A73-805F-1AE7DAB0791D}">
      <dgm:prSet/>
      <dgm:spPr/>
      <dgm:t>
        <a:bodyPr/>
        <a:lstStyle/>
        <a:p>
          <a:pPr rtl="0"/>
          <a:r>
            <a:rPr lang="en-US" b="1" dirty="0" smtClean="0">
              <a:solidFill>
                <a:schemeClr val="tx1"/>
              </a:solidFill>
            </a:rPr>
            <a:t>Production concept</a:t>
          </a:r>
          <a:endParaRPr lang="en-US" dirty="0">
            <a:solidFill>
              <a:schemeClr val="tx1"/>
            </a:solidFill>
          </a:endParaRPr>
        </a:p>
      </dgm:t>
    </dgm:pt>
    <dgm:pt modelId="{326BFDCB-133C-456C-A939-F3DF35BB6F7C}" type="parTrans" cxnId="{23FAB631-3406-4F34-890B-7ADDE2D77C05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7E4CD3DA-A1FE-46A8-BBDF-C518D93C3547}" type="sibTrans" cxnId="{23FAB631-3406-4F34-890B-7ADDE2D77C05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04417E8C-187A-4D21-A3EE-6697AC475056}">
      <dgm:prSet/>
      <dgm:spPr/>
      <dgm:t>
        <a:bodyPr/>
        <a:lstStyle/>
        <a:p>
          <a:pPr rtl="0"/>
          <a:r>
            <a:rPr lang="en-US" b="1" dirty="0" smtClean="0">
              <a:solidFill>
                <a:schemeClr val="tx1"/>
              </a:solidFill>
            </a:rPr>
            <a:t>Product concept</a:t>
          </a:r>
          <a:endParaRPr lang="en-US" dirty="0">
            <a:solidFill>
              <a:schemeClr val="tx1"/>
            </a:solidFill>
          </a:endParaRPr>
        </a:p>
      </dgm:t>
    </dgm:pt>
    <dgm:pt modelId="{C2582CFF-CB4E-4694-BC12-670EE91446C2}" type="parTrans" cxnId="{596FE1C0-DFD5-4602-AD56-6C992EC1AB52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2601D274-BEB9-45AC-B8FC-E5C5F6553655}" type="sibTrans" cxnId="{596FE1C0-DFD5-4602-AD56-6C992EC1AB52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441C2C76-1393-4A00-A6CD-4C7852E74026}">
      <dgm:prSet/>
      <dgm:spPr/>
      <dgm:t>
        <a:bodyPr/>
        <a:lstStyle/>
        <a:p>
          <a:pPr rtl="0"/>
          <a:r>
            <a:rPr lang="en-US" b="1" dirty="0" smtClean="0">
              <a:solidFill>
                <a:schemeClr val="bg1"/>
              </a:solidFill>
            </a:rPr>
            <a:t>Selling concept</a:t>
          </a:r>
          <a:endParaRPr lang="en-US" dirty="0">
            <a:solidFill>
              <a:schemeClr val="bg1"/>
            </a:solidFill>
          </a:endParaRPr>
        </a:p>
      </dgm:t>
    </dgm:pt>
    <dgm:pt modelId="{520A0700-AC09-4510-9C9E-1E4C356C2738}" type="parTrans" cxnId="{59CEB439-16A6-47CA-BBCF-83C3E4CA1343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90B4E2C7-6A5F-4B18-9411-053D4035E319}" type="sibTrans" cxnId="{59CEB439-16A6-47CA-BBCF-83C3E4CA1343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1687046B-DBCE-4174-BF3D-637C454D0381}">
      <dgm:prSet/>
      <dgm:spPr/>
      <dgm:t>
        <a:bodyPr/>
        <a:lstStyle/>
        <a:p>
          <a:pPr rtl="0"/>
          <a:r>
            <a:rPr lang="en-US" b="1" dirty="0" smtClean="0">
              <a:solidFill>
                <a:schemeClr val="tx1"/>
              </a:solidFill>
            </a:rPr>
            <a:t>Marketing concept</a:t>
          </a:r>
          <a:endParaRPr lang="en-US" dirty="0">
            <a:solidFill>
              <a:schemeClr val="tx1"/>
            </a:solidFill>
          </a:endParaRPr>
        </a:p>
      </dgm:t>
    </dgm:pt>
    <dgm:pt modelId="{D2D3444A-BCBB-42D9-9C8C-E9EA300CEB1C}" type="parTrans" cxnId="{41086EF5-41F8-4BE7-AD17-FA7C6047A23D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C788AF32-7254-48FE-A111-432B5E0E75BC}" type="sibTrans" cxnId="{41086EF5-41F8-4BE7-AD17-FA7C6047A23D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70D6993B-68AC-487D-A995-65CFE7BD925B}">
      <dgm:prSet/>
      <dgm:spPr/>
      <dgm:t>
        <a:bodyPr/>
        <a:lstStyle/>
        <a:p>
          <a:pPr rtl="0"/>
          <a:r>
            <a:rPr lang="en-US" b="1" dirty="0" smtClean="0">
              <a:solidFill>
                <a:schemeClr val="tx1"/>
              </a:solidFill>
            </a:rPr>
            <a:t>Societal concept</a:t>
          </a:r>
          <a:endParaRPr lang="en-US" dirty="0">
            <a:solidFill>
              <a:schemeClr val="tx1"/>
            </a:solidFill>
          </a:endParaRPr>
        </a:p>
      </dgm:t>
    </dgm:pt>
    <dgm:pt modelId="{5082394A-8E8D-4736-88E9-E850B5C30043}" type="parTrans" cxnId="{06E366F0-8D37-47C2-A973-EA7F8F97194B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A112BF4E-1524-4EFB-9FAB-A6FB002E1F96}" type="sibTrans" cxnId="{06E366F0-8D37-47C2-A973-EA7F8F97194B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9AA253F7-A164-4EAD-AA71-44A7DDF6A95B}" type="pres">
      <dgm:prSet presAssocID="{ED765002-D421-47B8-8569-D47F0B5E130E}" presName="CompostProcess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98C84D32-8593-4FFC-BC0C-F37AE109C92D}" type="pres">
      <dgm:prSet presAssocID="{ED765002-D421-47B8-8569-D47F0B5E130E}" presName="arrow" presStyleLbl="bgShp" presStyleIdx="0" presStyleCnt="1"/>
      <dgm:spPr/>
    </dgm:pt>
    <dgm:pt modelId="{018A4B10-4CE9-428A-8F68-972EEF6F90BF}" type="pres">
      <dgm:prSet presAssocID="{ED765002-D421-47B8-8569-D47F0B5E130E}" presName="linearProcess" presStyleCnt="0"/>
      <dgm:spPr/>
    </dgm:pt>
    <dgm:pt modelId="{4C51A03D-1B27-4652-A36A-65E85F2A456D}" type="pres">
      <dgm:prSet presAssocID="{5744FDB6-DC72-4A73-805F-1AE7DAB0791D}" presName="text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72F16E3-3141-45B4-B555-65BFB98B5EC6}" type="pres">
      <dgm:prSet presAssocID="{7E4CD3DA-A1FE-46A8-BBDF-C518D93C3547}" presName="sibTrans" presStyleCnt="0"/>
      <dgm:spPr/>
    </dgm:pt>
    <dgm:pt modelId="{5F1C2096-D0DC-4A4B-86DC-122E122CFBBA}" type="pres">
      <dgm:prSet presAssocID="{04417E8C-187A-4D21-A3EE-6697AC475056}" presName="text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E73DB3F-5CF2-42CF-A284-108E4A06ACCF}" type="pres">
      <dgm:prSet presAssocID="{2601D274-BEB9-45AC-B8FC-E5C5F6553655}" presName="sibTrans" presStyleCnt="0"/>
      <dgm:spPr/>
    </dgm:pt>
    <dgm:pt modelId="{2269662A-8BFB-46D6-9C72-346589547FB8}" type="pres">
      <dgm:prSet presAssocID="{441C2C76-1393-4A00-A6CD-4C7852E74026}" presName="text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C5216A4-7769-48D6-AA48-5AD7FEC65737}" type="pres">
      <dgm:prSet presAssocID="{90B4E2C7-6A5F-4B18-9411-053D4035E319}" presName="sibTrans" presStyleCnt="0"/>
      <dgm:spPr/>
    </dgm:pt>
    <dgm:pt modelId="{80FB5A71-90BF-4BED-A0A6-81C787AC95D9}" type="pres">
      <dgm:prSet presAssocID="{1687046B-DBCE-4174-BF3D-637C454D0381}" presName="text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956AECE-45C5-48A0-8975-70A6EA08C8EE}" type="pres">
      <dgm:prSet presAssocID="{C788AF32-7254-48FE-A111-432B5E0E75BC}" presName="sibTrans" presStyleCnt="0"/>
      <dgm:spPr/>
    </dgm:pt>
    <dgm:pt modelId="{17082EAC-92CF-40CD-A280-5CD2572C4721}" type="pres">
      <dgm:prSet presAssocID="{70D6993B-68AC-487D-A995-65CFE7BD925B}" presName="text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FA30A377-6881-4B2A-83C7-7EDE996C8413}" type="presOf" srcId="{ED765002-D421-47B8-8569-D47F0B5E130E}" destId="{9AA253F7-A164-4EAD-AA71-44A7DDF6A95B}" srcOrd="0" destOrd="0" presId="urn:microsoft.com/office/officeart/2005/8/layout/hProcess9"/>
    <dgm:cxn modelId="{61001F9F-D11D-42A1-B5DC-308585EAEAA5}" type="presOf" srcId="{441C2C76-1393-4A00-A6CD-4C7852E74026}" destId="{2269662A-8BFB-46D6-9C72-346589547FB8}" srcOrd="0" destOrd="0" presId="urn:microsoft.com/office/officeart/2005/8/layout/hProcess9"/>
    <dgm:cxn modelId="{41086EF5-41F8-4BE7-AD17-FA7C6047A23D}" srcId="{ED765002-D421-47B8-8569-D47F0B5E130E}" destId="{1687046B-DBCE-4174-BF3D-637C454D0381}" srcOrd="3" destOrd="0" parTransId="{D2D3444A-BCBB-42D9-9C8C-E9EA300CEB1C}" sibTransId="{C788AF32-7254-48FE-A111-432B5E0E75BC}"/>
    <dgm:cxn modelId="{B50D8BB7-33A3-44DB-8CFF-9E32E681F42B}" type="presOf" srcId="{5744FDB6-DC72-4A73-805F-1AE7DAB0791D}" destId="{4C51A03D-1B27-4652-A36A-65E85F2A456D}" srcOrd="0" destOrd="0" presId="urn:microsoft.com/office/officeart/2005/8/layout/hProcess9"/>
    <dgm:cxn modelId="{23FAB631-3406-4F34-890B-7ADDE2D77C05}" srcId="{ED765002-D421-47B8-8569-D47F0B5E130E}" destId="{5744FDB6-DC72-4A73-805F-1AE7DAB0791D}" srcOrd="0" destOrd="0" parTransId="{326BFDCB-133C-456C-A939-F3DF35BB6F7C}" sibTransId="{7E4CD3DA-A1FE-46A8-BBDF-C518D93C3547}"/>
    <dgm:cxn modelId="{59CEB439-16A6-47CA-BBCF-83C3E4CA1343}" srcId="{ED765002-D421-47B8-8569-D47F0B5E130E}" destId="{441C2C76-1393-4A00-A6CD-4C7852E74026}" srcOrd="2" destOrd="0" parTransId="{520A0700-AC09-4510-9C9E-1E4C356C2738}" sibTransId="{90B4E2C7-6A5F-4B18-9411-053D4035E319}"/>
    <dgm:cxn modelId="{B9B8E394-945B-4C78-ACE1-79D6E977150B}" type="presOf" srcId="{1687046B-DBCE-4174-BF3D-637C454D0381}" destId="{80FB5A71-90BF-4BED-A0A6-81C787AC95D9}" srcOrd="0" destOrd="0" presId="urn:microsoft.com/office/officeart/2005/8/layout/hProcess9"/>
    <dgm:cxn modelId="{9AD7FF8A-3A37-4F84-A031-16FF3CC192D5}" type="presOf" srcId="{04417E8C-187A-4D21-A3EE-6697AC475056}" destId="{5F1C2096-D0DC-4A4B-86DC-122E122CFBBA}" srcOrd="0" destOrd="0" presId="urn:microsoft.com/office/officeart/2005/8/layout/hProcess9"/>
    <dgm:cxn modelId="{596FE1C0-DFD5-4602-AD56-6C992EC1AB52}" srcId="{ED765002-D421-47B8-8569-D47F0B5E130E}" destId="{04417E8C-187A-4D21-A3EE-6697AC475056}" srcOrd="1" destOrd="0" parTransId="{C2582CFF-CB4E-4694-BC12-670EE91446C2}" sibTransId="{2601D274-BEB9-45AC-B8FC-E5C5F6553655}"/>
    <dgm:cxn modelId="{6C01B082-7DB6-430F-A316-89F57C424EA4}" type="presOf" srcId="{70D6993B-68AC-487D-A995-65CFE7BD925B}" destId="{17082EAC-92CF-40CD-A280-5CD2572C4721}" srcOrd="0" destOrd="0" presId="urn:microsoft.com/office/officeart/2005/8/layout/hProcess9"/>
    <dgm:cxn modelId="{06E366F0-8D37-47C2-A973-EA7F8F97194B}" srcId="{ED765002-D421-47B8-8569-D47F0B5E130E}" destId="{70D6993B-68AC-487D-A995-65CFE7BD925B}" srcOrd="4" destOrd="0" parTransId="{5082394A-8E8D-4736-88E9-E850B5C30043}" sibTransId="{A112BF4E-1524-4EFB-9FAB-A6FB002E1F96}"/>
    <dgm:cxn modelId="{9BDE5BDD-9DDF-4708-83D3-0185D2AF32AF}" type="presParOf" srcId="{9AA253F7-A164-4EAD-AA71-44A7DDF6A95B}" destId="{98C84D32-8593-4FFC-BC0C-F37AE109C92D}" srcOrd="0" destOrd="0" presId="urn:microsoft.com/office/officeart/2005/8/layout/hProcess9"/>
    <dgm:cxn modelId="{23A97CB6-3D4F-4572-AAD9-3BDF67B17229}" type="presParOf" srcId="{9AA253F7-A164-4EAD-AA71-44A7DDF6A95B}" destId="{018A4B10-4CE9-428A-8F68-972EEF6F90BF}" srcOrd="1" destOrd="0" presId="urn:microsoft.com/office/officeart/2005/8/layout/hProcess9"/>
    <dgm:cxn modelId="{D347EE88-D938-48B5-96F5-10745FC9F9DB}" type="presParOf" srcId="{018A4B10-4CE9-428A-8F68-972EEF6F90BF}" destId="{4C51A03D-1B27-4652-A36A-65E85F2A456D}" srcOrd="0" destOrd="0" presId="urn:microsoft.com/office/officeart/2005/8/layout/hProcess9"/>
    <dgm:cxn modelId="{E330469B-5397-4A67-A219-A2FCD1D53741}" type="presParOf" srcId="{018A4B10-4CE9-428A-8F68-972EEF6F90BF}" destId="{572F16E3-3141-45B4-B555-65BFB98B5EC6}" srcOrd="1" destOrd="0" presId="urn:microsoft.com/office/officeart/2005/8/layout/hProcess9"/>
    <dgm:cxn modelId="{0796B5AB-6540-47FA-8834-ACAFCF2D18D8}" type="presParOf" srcId="{018A4B10-4CE9-428A-8F68-972EEF6F90BF}" destId="{5F1C2096-D0DC-4A4B-86DC-122E122CFBBA}" srcOrd="2" destOrd="0" presId="urn:microsoft.com/office/officeart/2005/8/layout/hProcess9"/>
    <dgm:cxn modelId="{604F15CD-2D1C-487B-BD50-A483E293FA06}" type="presParOf" srcId="{018A4B10-4CE9-428A-8F68-972EEF6F90BF}" destId="{4E73DB3F-5CF2-42CF-A284-108E4A06ACCF}" srcOrd="3" destOrd="0" presId="urn:microsoft.com/office/officeart/2005/8/layout/hProcess9"/>
    <dgm:cxn modelId="{C46D4D4E-7714-426F-A96D-953DC6555EE7}" type="presParOf" srcId="{018A4B10-4CE9-428A-8F68-972EEF6F90BF}" destId="{2269662A-8BFB-46D6-9C72-346589547FB8}" srcOrd="4" destOrd="0" presId="urn:microsoft.com/office/officeart/2005/8/layout/hProcess9"/>
    <dgm:cxn modelId="{AB14C760-6C3C-4D2C-B6FA-83DEEB760CC9}" type="presParOf" srcId="{018A4B10-4CE9-428A-8F68-972EEF6F90BF}" destId="{FC5216A4-7769-48D6-AA48-5AD7FEC65737}" srcOrd="5" destOrd="0" presId="urn:microsoft.com/office/officeart/2005/8/layout/hProcess9"/>
    <dgm:cxn modelId="{58486169-9BDF-40E8-9C8E-8471E3313851}" type="presParOf" srcId="{018A4B10-4CE9-428A-8F68-972EEF6F90BF}" destId="{80FB5A71-90BF-4BED-A0A6-81C787AC95D9}" srcOrd="6" destOrd="0" presId="urn:microsoft.com/office/officeart/2005/8/layout/hProcess9"/>
    <dgm:cxn modelId="{B6068CF7-F364-4FFD-AB0E-2014398A1106}" type="presParOf" srcId="{018A4B10-4CE9-428A-8F68-972EEF6F90BF}" destId="{D956AECE-45C5-48A0-8975-70A6EA08C8EE}" srcOrd="7" destOrd="0" presId="urn:microsoft.com/office/officeart/2005/8/layout/hProcess9"/>
    <dgm:cxn modelId="{823ED5B0-9098-42CF-8A46-A73553318B32}" type="presParOf" srcId="{018A4B10-4CE9-428A-8F68-972EEF6F90BF}" destId="{17082EAC-92CF-40CD-A280-5CD2572C4721}" srcOrd="8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ED765002-D421-47B8-8569-D47F0B5E130E}" type="doc">
      <dgm:prSet loTypeId="urn:microsoft.com/office/officeart/2005/8/layout/hProcess9" loCatId="process" qsTypeId="urn:microsoft.com/office/officeart/2005/8/quickstyle/simple1#8" qsCatId="simple" csTypeId="urn:microsoft.com/office/officeart/2005/8/colors/colorful1#3" csCatId="colorful" phldr="1"/>
      <dgm:spPr/>
      <dgm:t>
        <a:bodyPr/>
        <a:lstStyle/>
        <a:p>
          <a:endParaRPr lang="en-US"/>
        </a:p>
      </dgm:t>
    </dgm:pt>
    <dgm:pt modelId="{5744FDB6-DC72-4A73-805F-1AE7DAB0791D}">
      <dgm:prSet/>
      <dgm:spPr/>
      <dgm:t>
        <a:bodyPr/>
        <a:lstStyle/>
        <a:p>
          <a:pPr rtl="0"/>
          <a:r>
            <a:rPr lang="en-GB" b="1" dirty="0" smtClean="0"/>
            <a:t>Strangers</a:t>
          </a:r>
          <a:endParaRPr lang="en-US" b="1" dirty="0">
            <a:solidFill>
              <a:schemeClr val="tx1"/>
            </a:solidFill>
          </a:endParaRPr>
        </a:p>
      </dgm:t>
    </dgm:pt>
    <dgm:pt modelId="{326BFDCB-133C-456C-A939-F3DF35BB6F7C}" type="parTrans" cxnId="{23FAB631-3406-4F34-890B-7ADDE2D77C05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7E4CD3DA-A1FE-46A8-BBDF-C518D93C3547}" type="sibTrans" cxnId="{23FAB631-3406-4F34-890B-7ADDE2D77C05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04417E8C-187A-4D21-A3EE-6697AC475056}">
      <dgm:prSet/>
      <dgm:spPr/>
      <dgm:t>
        <a:bodyPr/>
        <a:lstStyle/>
        <a:p>
          <a:pPr rtl="0"/>
          <a:r>
            <a:rPr lang="en-GB" b="1" dirty="0" smtClean="0"/>
            <a:t>Butterflies</a:t>
          </a:r>
          <a:endParaRPr lang="en-US" b="1" dirty="0">
            <a:solidFill>
              <a:schemeClr val="tx1"/>
            </a:solidFill>
          </a:endParaRPr>
        </a:p>
      </dgm:t>
    </dgm:pt>
    <dgm:pt modelId="{C2582CFF-CB4E-4694-BC12-670EE91446C2}" type="parTrans" cxnId="{596FE1C0-DFD5-4602-AD56-6C992EC1AB52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2601D274-BEB9-45AC-B8FC-E5C5F6553655}" type="sibTrans" cxnId="{596FE1C0-DFD5-4602-AD56-6C992EC1AB52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441C2C76-1393-4A00-A6CD-4C7852E74026}">
      <dgm:prSet/>
      <dgm:spPr/>
      <dgm:t>
        <a:bodyPr/>
        <a:lstStyle/>
        <a:p>
          <a:pPr rtl="0"/>
          <a:r>
            <a:rPr lang="en-GB" b="1" dirty="0" smtClean="0"/>
            <a:t>True friends</a:t>
          </a:r>
          <a:endParaRPr lang="en-US" b="1" dirty="0">
            <a:solidFill>
              <a:schemeClr val="bg1"/>
            </a:solidFill>
          </a:endParaRPr>
        </a:p>
      </dgm:t>
    </dgm:pt>
    <dgm:pt modelId="{520A0700-AC09-4510-9C9E-1E4C356C2738}" type="parTrans" cxnId="{59CEB439-16A6-47CA-BBCF-83C3E4CA1343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90B4E2C7-6A5F-4B18-9411-053D4035E319}" type="sibTrans" cxnId="{59CEB439-16A6-47CA-BBCF-83C3E4CA1343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1687046B-DBCE-4174-BF3D-637C454D0381}">
      <dgm:prSet/>
      <dgm:spPr/>
      <dgm:t>
        <a:bodyPr/>
        <a:lstStyle/>
        <a:p>
          <a:pPr rtl="0"/>
          <a:r>
            <a:rPr lang="en-GB" b="1" dirty="0" smtClean="0"/>
            <a:t>Barnacles</a:t>
          </a:r>
          <a:endParaRPr lang="en-US" b="1" dirty="0">
            <a:solidFill>
              <a:schemeClr val="tx1"/>
            </a:solidFill>
          </a:endParaRPr>
        </a:p>
      </dgm:t>
    </dgm:pt>
    <dgm:pt modelId="{D2D3444A-BCBB-42D9-9C8C-E9EA300CEB1C}" type="parTrans" cxnId="{41086EF5-41F8-4BE7-AD17-FA7C6047A23D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C788AF32-7254-48FE-A111-432B5E0E75BC}" type="sibTrans" cxnId="{41086EF5-41F8-4BE7-AD17-FA7C6047A23D}">
      <dgm:prSet/>
      <dgm:spPr/>
      <dgm:t>
        <a:bodyPr/>
        <a:lstStyle/>
        <a:p>
          <a:endParaRPr lang="en-US">
            <a:solidFill>
              <a:schemeClr val="tx1"/>
            </a:solidFill>
          </a:endParaRPr>
        </a:p>
      </dgm:t>
    </dgm:pt>
    <dgm:pt modelId="{9AA253F7-A164-4EAD-AA71-44A7DDF6A95B}" type="pres">
      <dgm:prSet presAssocID="{ED765002-D421-47B8-8569-D47F0B5E130E}" presName="CompostProcess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98C84D32-8593-4FFC-BC0C-F37AE109C92D}" type="pres">
      <dgm:prSet presAssocID="{ED765002-D421-47B8-8569-D47F0B5E130E}" presName="arrow" presStyleLbl="bgShp" presStyleIdx="0" presStyleCnt="1"/>
      <dgm:spPr/>
    </dgm:pt>
    <dgm:pt modelId="{018A4B10-4CE9-428A-8F68-972EEF6F90BF}" type="pres">
      <dgm:prSet presAssocID="{ED765002-D421-47B8-8569-D47F0B5E130E}" presName="linearProcess" presStyleCnt="0"/>
      <dgm:spPr/>
    </dgm:pt>
    <dgm:pt modelId="{4C51A03D-1B27-4652-A36A-65E85F2A456D}" type="pres">
      <dgm:prSet presAssocID="{5744FDB6-DC72-4A73-805F-1AE7DAB0791D}" presName="text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72F16E3-3141-45B4-B555-65BFB98B5EC6}" type="pres">
      <dgm:prSet presAssocID="{7E4CD3DA-A1FE-46A8-BBDF-C518D93C3547}" presName="sibTrans" presStyleCnt="0"/>
      <dgm:spPr/>
    </dgm:pt>
    <dgm:pt modelId="{5F1C2096-D0DC-4A4B-86DC-122E122CFBBA}" type="pres">
      <dgm:prSet presAssocID="{04417E8C-187A-4D21-A3EE-6697AC475056}" presName="text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E73DB3F-5CF2-42CF-A284-108E4A06ACCF}" type="pres">
      <dgm:prSet presAssocID="{2601D274-BEB9-45AC-B8FC-E5C5F6553655}" presName="sibTrans" presStyleCnt="0"/>
      <dgm:spPr/>
    </dgm:pt>
    <dgm:pt modelId="{2269662A-8BFB-46D6-9C72-346589547FB8}" type="pres">
      <dgm:prSet presAssocID="{441C2C76-1393-4A00-A6CD-4C7852E74026}" presName="text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C5216A4-7769-48D6-AA48-5AD7FEC65737}" type="pres">
      <dgm:prSet presAssocID="{90B4E2C7-6A5F-4B18-9411-053D4035E319}" presName="sibTrans" presStyleCnt="0"/>
      <dgm:spPr/>
    </dgm:pt>
    <dgm:pt modelId="{80FB5A71-90BF-4BED-A0A6-81C787AC95D9}" type="pres">
      <dgm:prSet presAssocID="{1687046B-DBCE-4174-BF3D-637C454D0381}" presName="text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41086EF5-41F8-4BE7-AD17-FA7C6047A23D}" srcId="{ED765002-D421-47B8-8569-D47F0B5E130E}" destId="{1687046B-DBCE-4174-BF3D-637C454D0381}" srcOrd="3" destOrd="0" parTransId="{D2D3444A-BCBB-42D9-9C8C-E9EA300CEB1C}" sibTransId="{C788AF32-7254-48FE-A111-432B5E0E75BC}"/>
    <dgm:cxn modelId="{129A9EDA-77B0-4B56-82BF-F92DE4001532}" type="presOf" srcId="{1687046B-DBCE-4174-BF3D-637C454D0381}" destId="{80FB5A71-90BF-4BED-A0A6-81C787AC95D9}" srcOrd="0" destOrd="0" presId="urn:microsoft.com/office/officeart/2005/8/layout/hProcess9"/>
    <dgm:cxn modelId="{F8D2160A-A487-47E5-85CD-D994588CBD25}" type="presOf" srcId="{04417E8C-187A-4D21-A3EE-6697AC475056}" destId="{5F1C2096-D0DC-4A4B-86DC-122E122CFBBA}" srcOrd="0" destOrd="0" presId="urn:microsoft.com/office/officeart/2005/8/layout/hProcess9"/>
    <dgm:cxn modelId="{1D164F9B-B183-4B63-86DF-AD3198B7E49A}" type="presOf" srcId="{441C2C76-1393-4A00-A6CD-4C7852E74026}" destId="{2269662A-8BFB-46D6-9C72-346589547FB8}" srcOrd="0" destOrd="0" presId="urn:microsoft.com/office/officeart/2005/8/layout/hProcess9"/>
    <dgm:cxn modelId="{9FE44B0D-D8A2-48D9-BA25-001AEEE07417}" type="presOf" srcId="{ED765002-D421-47B8-8569-D47F0B5E130E}" destId="{9AA253F7-A164-4EAD-AA71-44A7DDF6A95B}" srcOrd="0" destOrd="0" presId="urn:microsoft.com/office/officeart/2005/8/layout/hProcess9"/>
    <dgm:cxn modelId="{67D7009E-F8E8-474A-856C-A5A83AA20911}" type="presOf" srcId="{5744FDB6-DC72-4A73-805F-1AE7DAB0791D}" destId="{4C51A03D-1B27-4652-A36A-65E85F2A456D}" srcOrd="0" destOrd="0" presId="urn:microsoft.com/office/officeart/2005/8/layout/hProcess9"/>
    <dgm:cxn modelId="{596FE1C0-DFD5-4602-AD56-6C992EC1AB52}" srcId="{ED765002-D421-47B8-8569-D47F0B5E130E}" destId="{04417E8C-187A-4D21-A3EE-6697AC475056}" srcOrd="1" destOrd="0" parTransId="{C2582CFF-CB4E-4694-BC12-670EE91446C2}" sibTransId="{2601D274-BEB9-45AC-B8FC-E5C5F6553655}"/>
    <dgm:cxn modelId="{59CEB439-16A6-47CA-BBCF-83C3E4CA1343}" srcId="{ED765002-D421-47B8-8569-D47F0B5E130E}" destId="{441C2C76-1393-4A00-A6CD-4C7852E74026}" srcOrd="2" destOrd="0" parTransId="{520A0700-AC09-4510-9C9E-1E4C356C2738}" sibTransId="{90B4E2C7-6A5F-4B18-9411-053D4035E319}"/>
    <dgm:cxn modelId="{23FAB631-3406-4F34-890B-7ADDE2D77C05}" srcId="{ED765002-D421-47B8-8569-D47F0B5E130E}" destId="{5744FDB6-DC72-4A73-805F-1AE7DAB0791D}" srcOrd="0" destOrd="0" parTransId="{326BFDCB-133C-456C-A939-F3DF35BB6F7C}" sibTransId="{7E4CD3DA-A1FE-46A8-BBDF-C518D93C3547}"/>
    <dgm:cxn modelId="{6A2D491F-98BB-48A1-A463-733FF2BB780C}" type="presParOf" srcId="{9AA253F7-A164-4EAD-AA71-44A7DDF6A95B}" destId="{98C84D32-8593-4FFC-BC0C-F37AE109C92D}" srcOrd="0" destOrd="0" presId="urn:microsoft.com/office/officeart/2005/8/layout/hProcess9"/>
    <dgm:cxn modelId="{1DE59286-CFAD-4EF6-9D12-E8E117206CA9}" type="presParOf" srcId="{9AA253F7-A164-4EAD-AA71-44A7DDF6A95B}" destId="{018A4B10-4CE9-428A-8F68-972EEF6F90BF}" srcOrd="1" destOrd="0" presId="urn:microsoft.com/office/officeart/2005/8/layout/hProcess9"/>
    <dgm:cxn modelId="{15490A69-D35E-4901-AB38-C81E240E868F}" type="presParOf" srcId="{018A4B10-4CE9-428A-8F68-972EEF6F90BF}" destId="{4C51A03D-1B27-4652-A36A-65E85F2A456D}" srcOrd="0" destOrd="0" presId="urn:microsoft.com/office/officeart/2005/8/layout/hProcess9"/>
    <dgm:cxn modelId="{58D3CECD-8F96-44C2-BFE2-57CA7537229F}" type="presParOf" srcId="{018A4B10-4CE9-428A-8F68-972EEF6F90BF}" destId="{572F16E3-3141-45B4-B555-65BFB98B5EC6}" srcOrd="1" destOrd="0" presId="urn:microsoft.com/office/officeart/2005/8/layout/hProcess9"/>
    <dgm:cxn modelId="{031EDE25-D7DF-4109-9FD3-F296AE1475C8}" type="presParOf" srcId="{018A4B10-4CE9-428A-8F68-972EEF6F90BF}" destId="{5F1C2096-D0DC-4A4B-86DC-122E122CFBBA}" srcOrd="2" destOrd="0" presId="urn:microsoft.com/office/officeart/2005/8/layout/hProcess9"/>
    <dgm:cxn modelId="{008D8F2F-12E0-4B27-82ED-39CF6613C4BB}" type="presParOf" srcId="{018A4B10-4CE9-428A-8F68-972EEF6F90BF}" destId="{4E73DB3F-5CF2-42CF-A284-108E4A06ACCF}" srcOrd="3" destOrd="0" presId="urn:microsoft.com/office/officeart/2005/8/layout/hProcess9"/>
    <dgm:cxn modelId="{454BA3D5-4746-4126-9C4A-57D4ED51D503}" type="presParOf" srcId="{018A4B10-4CE9-428A-8F68-972EEF6F90BF}" destId="{2269662A-8BFB-46D6-9C72-346589547FB8}" srcOrd="4" destOrd="0" presId="urn:microsoft.com/office/officeart/2005/8/layout/hProcess9"/>
    <dgm:cxn modelId="{B8AF7B75-3223-4B33-9DDD-AB82F18FB335}" type="presParOf" srcId="{018A4B10-4CE9-428A-8F68-972EEF6F90BF}" destId="{FC5216A4-7769-48D6-AA48-5AD7FEC65737}" srcOrd="5" destOrd="0" presId="urn:microsoft.com/office/officeart/2005/8/layout/hProcess9"/>
    <dgm:cxn modelId="{A263CFB0-0D78-4E76-9F73-74D87E6C1C23}" type="presParOf" srcId="{018A4B10-4CE9-428A-8F68-972EEF6F90BF}" destId="{80FB5A71-90BF-4BED-A0A6-81C787AC95D9}" srcOrd="6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B8A552B-1612-457B-BA33-28C224576055}">
      <dsp:nvSpPr>
        <dsp:cNvPr id="0" name=""/>
        <dsp:cNvSpPr/>
      </dsp:nvSpPr>
      <dsp:spPr>
        <a:xfrm>
          <a:off x="2438399" y="496"/>
          <a:ext cx="3657600" cy="1934765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225" tIns="22225" rIns="22225" bIns="22225" numCol="1" spcCol="1270" anchor="t" anchorCtr="0">
          <a:noAutofit/>
        </a:bodyPr>
        <a:lstStyle/>
        <a:p>
          <a:pPr marL="285750" lvl="1" indent="-285750" algn="l" defTabSz="155575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GB" sz="3500" kern="1200" smtClean="0"/>
            <a:t> </a:t>
          </a:r>
          <a:r>
            <a:rPr lang="en-GB" sz="3500" b="1" u="sng" kern="1200" smtClean="0"/>
            <a:t>by</a:t>
          </a:r>
          <a:r>
            <a:rPr lang="en-GB" sz="3500" kern="1200" smtClean="0"/>
            <a:t> promising superior value </a:t>
          </a:r>
          <a:endParaRPr lang="en-US" sz="3500" kern="1200" dirty="0"/>
        </a:p>
      </dsp:txBody>
      <dsp:txXfrm>
        <a:off x="2438399" y="242342"/>
        <a:ext cx="2932063" cy="1451073"/>
      </dsp:txXfrm>
    </dsp:sp>
    <dsp:sp modelId="{133760B4-F6A7-44FC-A88D-2E0376BDCD98}">
      <dsp:nvSpPr>
        <dsp:cNvPr id="0" name=""/>
        <dsp:cNvSpPr/>
      </dsp:nvSpPr>
      <dsp:spPr>
        <a:xfrm>
          <a:off x="0" y="0"/>
          <a:ext cx="2438400" cy="193476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0" tIns="57150" rIns="114300" bIns="57150" numCol="1" spcCol="1270" anchor="ctr" anchorCtr="0">
          <a:noAutofit/>
        </a:bodyPr>
        <a:lstStyle/>
        <a:p>
          <a:pPr lvl="0" algn="ctr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3000" b="1" u="sng" kern="1200" dirty="0" smtClean="0"/>
            <a:t>To</a:t>
          </a:r>
          <a:r>
            <a:rPr lang="en-GB" sz="3000" kern="1200" dirty="0" smtClean="0"/>
            <a:t> attract new customers </a:t>
          </a:r>
          <a:endParaRPr lang="en-US" sz="3000" kern="1200" dirty="0"/>
        </a:p>
      </dsp:txBody>
      <dsp:txXfrm>
        <a:off x="94447" y="94447"/>
        <a:ext cx="2249506" cy="1745871"/>
      </dsp:txXfrm>
    </dsp:sp>
    <dsp:sp modelId="{2E8BF63D-469A-44E0-9CEF-7BB694A7E53F}">
      <dsp:nvSpPr>
        <dsp:cNvPr id="0" name=""/>
        <dsp:cNvSpPr/>
      </dsp:nvSpPr>
      <dsp:spPr>
        <a:xfrm>
          <a:off x="2438399" y="2129234"/>
          <a:ext cx="3657600" cy="1934765"/>
        </a:xfrm>
        <a:prstGeom prst="rightArrow">
          <a:avLst>
            <a:gd name="adj1" fmla="val 75000"/>
            <a:gd name="adj2" fmla="val 50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860" tIns="22860" rIns="22860" bIns="22860" numCol="1" spcCol="1270" anchor="t" anchorCtr="0">
          <a:noAutofit/>
        </a:bodyPr>
        <a:lstStyle/>
        <a:p>
          <a:pPr marL="285750" lvl="1" indent="-285750" algn="l" defTabSz="16002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GB" sz="3600" b="1" u="sng" kern="1200" dirty="0" smtClean="0"/>
            <a:t>by</a:t>
          </a:r>
          <a:r>
            <a:rPr lang="en-GB" sz="3600" kern="1200" dirty="0" smtClean="0"/>
            <a:t> </a:t>
          </a:r>
          <a:r>
            <a:rPr lang="en-GB" sz="3300" kern="1200" dirty="0" smtClean="0"/>
            <a:t>delivering satisfaction</a:t>
          </a:r>
          <a:endParaRPr lang="en-US" sz="3300" kern="1200" dirty="0"/>
        </a:p>
      </dsp:txBody>
      <dsp:txXfrm>
        <a:off x="2438399" y="2371080"/>
        <a:ext cx="2932063" cy="1451073"/>
      </dsp:txXfrm>
    </dsp:sp>
    <dsp:sp modelId="{DC27DDC1-0FC8-4783-904B-7630D292372A}">
      <dsp:nvSpPr>
        <dsp:cNvPr id="0" name=""/>
        <dsp:cNvSpPr/>
      </dsp:nvSpPr>
      <dsp:spPr>
        <a:xfrm>
          <a:off x="0" y="2129234"/>
          <a:ext cx="2438400" cy="193476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381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0" tIns="57150" rIns="114300" bIns="57150" numCol="1" spcCol="1270" anchor="ctr" anchorCtr="0">
          <a:noAutofit/>
        </a:bodyPr>
        <a:lstStyle/>
        <a:p>
          <a:pPr lvl="0" algn="ctr" defTabSz="13335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3000" b="1" u="sng" kern="1200" dirty="0" smtClean="0"/>
            <a:t>To</a:t>
          </a:r>
          <a:r>
            <a:rPr lang="en-GB" sz="3000" kern="1200" dirty="0" smtClean="0"/>
            <a:t> keep and grow current customers </a:t>
          </a:r>
          <a:endParaRPr lang="en-US" sz="3000" kern="1200" dirty="0"/>
        </a:p>
      </dsp:txBody>
      <dsp:txXfrm>
        <a:off x="94447" y="2223681"/>
        <a:ext cx="2249506" cy="1745871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4BF974C-C370-4A1A-A512-EE9FED9EB687}">
      <dsp:nvSpPr>
        <dsp:cNvPr id="0" name=""/>
        <dsp:cNvSpPr/>
      </dsp:nvSpPr>
      <dsp:spPr>
        <a:xfrm rot="5400000">
          <a:off x="4121406" y="-1843199"/>
          <a:ext cx="1605736" cy="5693669"/>
        </a:xfrm>
        <a:prstGeom prst="round2Same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8001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GB" sz="1800" kern="1200" dirty="0" smtClean="0"/>
            <a:t>are states of felt deprivation (including food, clothes, shelter, security and water). </a:t>
          </a:r>
          <a:endParaRPr lang="en-US" sz="1800" kern="1200" dirty="0"/>
        </a:p>
        <a:p>
          <a:pPr marL="342900" lvl="2" indent="-171450" algn="l" defTabSz="8001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GB" sz="1800" kern="1200" dirty="0" smtClean="0"/>
            <a:t>These are </a:t>
          </a:r>
          <a:r>
            <a:rPr lang="en-GB" sz="1800" i="1" kern="1200" dirty="0" smtClean="0"/>
            <a:t>physical, social, and individual</a:t>
          </a:r>
          <a:r>
            <a:rPr lang="en-GB" sz="1800" kern="1200" dirty="0" smtClean="0"/>
            <a:t> needs</a:t>
          </a:r>
          <a:endParaRPr lang="en-US" sz="1800" kern="1200" dirty="0"/>
        </a:p>
        <a:p>
          <a:pPr marL="342900" lvl="2" indent="-171450" algn="l" defTabSz="8001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GB" sz="1800" kern="1200" dirty="0" smtClean="0"/>
            <a:t>These needs were not created by marketers; they are basic needs of all humans</a:t>
          </a:r>
          <a:endParaRPr lang="en-US" sz="1800" kern="1200" dirty="0"/>
        </a:p>
      </dsp:txBody>
      <dsp:txXfrm rot="-5400000">
        <a:off x="2077440" y="279153"/>
        <a:ext cx="5615283" cy="1448964"/>
      </dsp:txXfrm>
    </dsp:sp>
    <dsp:sp modelId="{86C655B7-0D6E-41A8-A3C1-45DE1F42479B}">
      <dsp:nvSpPr>
        <dsp:cNvPr id="0" name=""/>
        <dsp:cNvSpPr/>
      </dsp:nvSpPr>
      <dsp:spPr>
        <a:xfrm>
          <a:off x="751" y="50"/>
          <a:ext cx="2076688" cy="200717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0" tIns="85725" rIns="171450" bIns="85725" numCol="1" spcCol="1270" anchor="ctr" anchorCtr="0">
          <a:noAutofit/>
        </a:bodyPr>
        <a:lstStyle/>
        <a:p>
          <a:pPr lvl="0" algn="ctr" defTabSz="2000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500" b="1" kern="1200" dirty="0" smtClean="0"/>
            <a:t>Needs</a:t>
          </a:r>
          <a:endParaRPr lang="en-US" sz="4500" kern="1200" dirty="0"/>
        </a:p>
      </dsp:txBody>
      <dsp:txXfrm>
        <a:off x="98733" y="98032"/>
        <a:ext cx="1880724" cy="1811206"/>
      </dsp:txXfrm>
    </dsp:sp>
    <dsp:sp modelId="{BD579E72-7D26-4388-A97F-F030469FBD2F}">
      <dsp:nvSpPr>
        <dsp:cNvPr id="0" name=""/>
        <dsp:cNvSpPr/>
      </dsp:nvSpPr>
      <dsp:spPr>
        <a:xfrm rot="5400000">
          <a:off x="4123042" y="265426"/>
          <a:ext cx="1605736" cy="5691475"/>
        </a:xfrm>
        <a:prstGeom prst="round2Same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GB" sz="2000" b="0" kern="1200" dirty="0" smtClean="0"/>
            <a:t>are the form human needs take when they are shaped by culture, society and individual personality 5 </a:t>
          </a:r>
          <a:endParaRPr lang="en-US" sz="2000" b="0" kern="1200" dirty="0"/>
        </a:p>
      </dsp:txBody>
      <dsp:txXfrm rot="-5400000">
        <a:off x="2080173" y="2386681"/>
        <a:ext cx="5613089" cy="1448964"/>
      </dsp:txXfrm>
    </dsp:sp>
    <dsp:sp modelId="{BAACF0C3-5BF4-4524-AF7D-15C61ECBB362}">
      <dsp:nvSpPr>
        <dsp:cNvPr id="0" name=""/>
        <dsp:cNvSpPr/>
      </dsp:nvSpPr>
      <dsp:spPr>
        <a:xfrm>
          <a:off x="751" y="2107579"/>
          <a:ext cx="2079420" cy="200717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0" tIns="85725" rIns="171450" bIns="85725" numCol="1" spcCol="1270" anchor="ctr" anchorCtr="0">
          <a:noAutofit/>
        </a:bodyPr>
        <a:lstStyle/>
        <a:p>
          <a:pPr lvl="0" algn="ctr" defTabSz="2000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500" b="1" kern="1200" dirty="0" smtClean="0"/>
            <a:t>Wants</a:t>
          </a:r>
          <a:endParaRPr lang="en-US" sz="4500" kern="1200" dirty="0"/>
        </a:p>
      </dsp:txBody>
      <dsp:txXfrm>
        <a:off x="98733" y="2205561"/>
        <a:ext cx="1883456" cy="1811206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4BF974C-C370-4A1A-A512-EE9FED9EB687}">
      <dsp:nvSpPr>
        <dsp:cNvPr id="0" name=""/>
        <dsp:cNvSpPr/>
      </dsp:nvSpPr>
      <dsp:spPr>
        <a:xfrm rot="5400000">
          <a:off x="4121406" y="-1843199"/>
          <a:ext cx="1605736" cy="5693669"/>
        </a:xfrm>
        <a:prstGeom prst="round2Same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GB" sz="2000" b="0" kern="1200" dirty="0" smtClean="0"/>
            <a:t>is the set of actual and potential buyers of a product or service.</a:t>
          </a:r>
          <a:endParaRPr lang="en-US" sz="2000" b="0" kern="1200" dirty="0"/>
        </a:p>
      </dsp:txBody>
      <dsp:txXfrm rot="-5400000">
        <a:off x="2077440" y="279153"/>
        <a:ext cx="5615283" cy="1448964"/>
      </dsp:txXfrm>
    </dsp:sp>
    <dsp:sp modelId="{86C655B7-0D6E-41A8-A3C1-45DE1F42479B}">
      <dsp:nvSpPr>
        <dsp:cNvPr id="0" name=""/>
        <dsp:cNvSpPr/>
      </dsp:nvSpPr>
      <dsp:spPr>
        <a:xfrm>
          <a:off x="751" y="50"/>
          <a:ext cx="2076688" cy="200717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62865" rIns="125730" bIns="62865" numCol="1" spcCol="1270" anchor="ctr" anchorCtr="0">
          <a:noAutofit/>
        </a:bodyPr>
        <a:lstStyle/>
        <a:p>
          <a:pPr lvl="0" algn="ctr" defTabSz="1466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3300" b="1" u="none" kern="1200" dirty="0" smtClean="0"/>
            <a:t>Market </a:t>
          </a:r>
          <a:endParaRPr lang="en-US" sz="3300" u="none" kern="1200" dirty="0"/>
        </a:p>
      </dsp:txBody>
      <dsp:txXfrm>
        <a:off x="98733" y="98032"/>
        <a:ext cx="1880724" cy="1811206"/>
      </dsp:txXfrm>
    </dsp:sp>
    <dsp:sp modelId="{BD579E72-7D26-4388-A97F-F030469FBD2F}">
      <dsp:nvSpPr>
        <dsp:cNvPr id="0" name=""/>
        <dsp:cNvSpPr/>
      </dsp:nvSpPr>
      <dsp:spPr>
        <a:xfrm rot="5400000">
          <a:off x="4123042" y="265426"/>
          <a:ext cx="1605736" cy="5691475"/>
        </a:xfrm>
        <a:prstGeom prst="round2Same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GB" sz="2000" kern="1200" dirty="0" smtClean="0"/>
            <a:t>customer needs and wants are fulfilled through market offerings. </a:t>
          </a:r>
          <a:endParaRPr lang="en-US" sz="2000" kern="1200" dirty="0"/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GB" sz="2000" kern="1200" dirty="0" smtClean="0"/>
            <a:t>a combination of products, services, information, or experiences offered to a market to satisfy a need or want.</a:t>
          </a:r>
          <a:endParaRPr lang="en-US" sz="2000" kern="1200" dirty="0"/>
        </a:p>
      </dsp:txBody>
      <dsp:txXfrm rot="-5400000">
        <a:off x="2080173" y="2386681"/>
        <a:ext cx="5613089" cy="1448964"/>
      </dsp:txXfrm>
    </dsp:sp>
    <dsp:sp modelId="{BAACF0C3-5BF4-4524-AF7D-15C61ECBB362}">
      <dsp:nvSpPr>
        <dsp:cNvPr id="0" name=""/>
        <dsp:cNvSpPr/>
      </dsp:nvSpPr>
      <dsp:spPr>
        <a:xfrm>
          <a:off x="751" y="2107579"/>
          <a:ext cx="2079420" cy="200717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5730" tIns="62865" rIns="125730" bIns="62865" numCol="1" spcCol="1270" anchor="ctr" anchorCtr="0">
          <a:noAutofit/>
        </a:bodyPr>
        <a:lstStyle/>
        <a:p>
          <a:pPr lvl="0" algn="ctr" defTabSz="14668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3300" b="1" u="none" kern="1200" dirty="0" smtClean="0"/>
            <a:t>Market Offerings</a:t>
          </a:r>
          <a:endParaRPr lang="en-US" sz="3300" u="none" kern="1200" dirty="0"/>
        </a:p>
      </dsp:txBody>
      <dsp:txXfrm>
        <a:off x="98733" y="2205561"/>
        <a:ext cx="1883456" cy="1811206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4BF974C-C370-4A1A-A512-EE9FED9EB687}">
      <dsp:nvSpPr>
        <dsp:cNvPr id="0" name=""/>
        <dsp:cNvSpPr/>
      </dsp:nvSpPr>
      <dsp:spPr>
        <a:xfrm rot="5400000">
          <a:off x="4754808" y="-1822129"/>
          <a:ext cx="1060846" cy="4974336"/>
        </a:xfrm>
        <a:prstGeom prst="round2Same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2400" tIns="76200" rIns="152400" bIns="76200" numCol="1" spcCol="1270" anchor="ctr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GB" sz="2000" kern="1200" dirty="0" smtClean="0"/>
            <a:t>the art and science of choosing target markets and building profitable relationships with these target markets</a:t>
          </a:r>
          <a:endParaRPr lang="en-US" sz="2000" kern="1200" dirty="0"/>
        </a:p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en-US" sz="2000" kern="1200" dirty="0"/>
        </a:p>
      </dsp:txBody>
      <dsp:txXfrm rot="-5400000">
        <a:off x="2798063" y="186402"/>
        <a:ext cx="4922550" cy="957274"/>
      </dsp:txXfrm>
    </dsp:sp>
    <dsp:sp modelId="{86C655B7-0D6E-41A8-A3C1-45DE1F42479B}">
      <dsp:nvSpPr>
        <dsp:cNvPr id="0" name=""/>
        <dsp:cNvSpPr/>
      </dsp:nvSpPr>
      <dsp:spPr>
        <a:xfrm>
          <a:off x="0" y="2009"/>
          <a:ext cx="2798064" cy="1326058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60960" rIns="121920" bIns="60960" numCol="1" spcCol="1270" anchor="ctr" anchorCtr="0">
          <a:noAutofit/>
        </a:bodyPr>
        <a:lstStyle/>
        <a:p>
          <a:pPr lvl="0" algn="ctr" defTabSz="14224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3200" b="1" u="none" kern="1200" dirty="0" smtClean="0"/>
            <a:t>Marketing management</a:t>
          </a:r>
          <a:r>
            <a:rPr lang="en-GB" sz="3200" u="none" kern="1200" dirty="0" smtClean="0"/>
            <a:t> </a:t>
          </a:r>
          <a:endParaRPr lang="en-US" sz="3200" u="none" kern="1200" dirty="0"/>
        </a:p>
      </dsp:txBody>
      <dsp:txXfrm>
        <a:off x="64733" y="66742"/>
        <a:ext cx="2668598" cy="1196592"/>
      </dsp:txXfrm>
    </dsp:sp>
    <dsp:sp modelId="{BD579E72-7D26-4388-A97F-F030469FBD2F}">
      <dsp:nvSpPr>
        <dsp:cNvPr id="0" name=""/>
        <dsp:cNvSpPr/>
      </dsp:nvSpPr>
      <dsp:spPr>
        <a:xfrm rot="5400000">
          <a:off x="4754808" y="-429768"/>
          <a:ext cx="1060846" cy="4974336"/>
        </a:xfrm>
        <a:prstGeom prst="round2Same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GB" sz="2000" kern="1200" dirty="0" smtClean="0"/>
            <a:t>is the set of benefits or values it promises to deliver to consumers to satisfy their needs</a:t>
          </a:r>
          <a:endParaRPr lang="en-US" sz="2000" kern="1200" dirty="0"/>
        </a:p>
      </dsp:txBody>
      <dsp:txXfrm rot="-5400000">
        <a:off x="2798063" y="1578763"/>
        <a:ext cx="4922550" cy="957274"/>
      </dsp:txXfrm>
    </dsp:sp>
    <dsp:sp modelId="{BAACF0C3-5BF4-4524-AF7D-15C61ECBB362}">
      <dsp:nvSpPr>
        <dsp:cNvPr id="0" name=""/>
        <dsp:cNvSpPr/>
      </dsp:nvSpPr>
      <dsp:spPr>
        <a:xfrm>
          <a:off x="0" y="1394370"/>
          <a:ext cx="2798064" cy="1326058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60960" rIns="121920" bIns="60960" numCol="1" spcCol="1270" anchor="ctr" anchorCtr="0">
          <a:noAutofit/>
        </a:bodyPr>
        <a:lstStyle/>
        <a:p>
          <a:pPr lvl="0" algn="ctr" defTabSz="14224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3200" b="1" u="none" kern="1200" dirty="0" smtClean="0"/>
            <a:t>Value Proposition</a:t>
          </a:r>
          <a:r>
            <a:rPr lang="en-GB" sz="3200" u="none" kern="1200" dirty="0" smtClean="0"/>
            <a:t> </a:t>
          </a:r>
          <a:endParaRPr lang="en-US" sz="3200" u="none" kern="1200" dirty="0"/>
        </a:p>
      </dsp:txBody>
      <dsp:txXfrm>
        <a:off x="64733" y="1459103"/>
        <a:ext cx="2668598" cy="1196592"/>
      </dsp:txXfrm>
    </dsp:sp>
    <dsp:sp modelId="{93747C45-8C78-45F6-86F9-3CA6AA7600EA}">
      <dsp:nvSpPr>
        <dsp:cNvPr id="0" name=""/>
        <dsp:cNvSpPr/>
      </dsp:nvSpPr>
      <dsp:spPr>
        <a:xfrm rot="5400000">
          <a:off x="4754808" y="962593"/>
          <a:ext cx="1060846" cy="4974336"/>
        </a:xfrm>
        <a:prstGeom prst="round2SameRect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marL="228600" lvl="1" indent="-228600" algn="l" defTabSz="889000" rtl="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000" kern="1200" dirty="0" smtClean="0"/>
            <a:t>the number of customers or to shift their demand temporarily or permanently. </a:t>
          </a:r>
          <a:endParaRPr lang="en-US" sz="2000" kern="1200" dirty="0"/>
        </a:p>
      </dsp:txBody>
      <dsp:txXfrm rot="-5400000">
        <a:off x="2798063" y="2971124"/>
        <a:ext cx="4922550" cy="957274"/>
      </dsp:txXfrm>
    </dsp:sp>
    <dsp:sp modelId="{52E0038A-58FE-4BF8-9CFB-12828007B89A}">
      <dsp:nvSpPr>
        <dsp:cNvPr id="0" name=""/>
        <dsp:cNvSpPr/>
      </dsp:nvSpPr>
      <dsp:spPr>
        <a:xfrm>
          <a:off x="0" y="2786732"/>
          <a:ext cx="2798064" cy="1326058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1920" tIns="60960" rIns="121920" bIns="60960" numCol="1" spcCol="1270" anchor="ctr" anchorCtr="0">
          <a:noAutofit/>
        </a:bodyPr>
        <a:lstStyle/>
        <a:p>
          <a:pPr lvl="0" algn="ctr" defTabSz="14224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b="1" u="none" kern="1200" dirty="0" smtClean="0"/>
            <a:t>De-marketing</a:t>
          </a:r>
          <a:r>
            <a:rPr lang="en-US" sz="3200" u="none" kern="1200" dirty="0" smtClean="0"/>
            <a:t> </a:t>
          </a:r>
          <a:endParaRPr lang="en-US" sz="3700" u="none" kern="1200" dirty="0">
            <a:solidFill>
              <a:schemeClr val="bg1"/>
            </a:solidFill>
          </a:endParaRPr>
        </a:p>
      </dsp:txBody>
      <dsp:txXfrm>
        <a:off x="64733" y="2851465"/>
        <a:ext cx="2668598" cy="1196592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8C84D32-8593-4FFC-BC0C-F37AE109C92D}">
      <dsp:nvSpPr>
        <dsp:cNvPr id="0" name=""/>
        <dsp:cNvSpPr/>
      </dsp:nvSpPr>
      <dsp:spPr>
        <a:xfrm>
          <a:off x="605789" y="0"/>
          <a:ext cx="6865620" cy="4419600"/>
        </a:xfrm>
        <a:prstGeom prst="rightArrow">
          <a:avLst/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C51A03D-1B27-4652-A36A-65E85F2A456D}">
      <dsp:nvSpPr>
        <dsp:cNvPr id="0" name=""/>
        <dsp:cNvSpPr/>
      </dsp:nvSpPr>
      <dsp:spPr>
        <a:xfrm>
          <a:off x="246" y="1325880"/>
          <a:ext cx="1547505" cy="176784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b="1" kern="1200" dirty="0" smtClean="0">
              <a:solidFill>
                <a:schemeClr val="tx1"/>
              </a:solidFill>
            </a:rPr>
            <a:t>Production concept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75789" y="1401423"/>
        <a:ext cx="1396419" cy="1616754"/>
      </dsp:txXfrm>
    </dsp:sp>
    <dsp:sp modelId="{5F1C2096-D0DC-4A4B-86DC-122E122CFBBA}">
      <dsp:nvSpPr>
        <dsp:cNvPr id="0" name=""/>
        <dsp:cNvSpPr/>
      </dsp:nvSpPr>
      <dsp:spPr>
        <a:xfrm>
          <a:off x="1632546" y="1325880"/>
          <a:ext cx="1547505" cy="176784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b="1" kern="1200" dirty="0" smtClean="0">
              <a:solidFill>
                <a:schemeClr val="tx1"/>
              </a:solidFill>
            </a:rPr>
            <a:t>Product concept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1708089" y="1401423"/>
        <a:ext cx="1396419" cy="1616754"/>
      </dsp:txXfrm>
    </dsp:sp>
    <dsp:sp modelId="{2269662A-8BFB-46D6-9C72-346589547FB8}">
      <dsp:nvSpPr>
        <dsp:cNvPr id="0" name=""/>
        <dsp:cNvSpPr/>
      </dsp:nvSpPr>
      <dsp:spPr>
        <a:xfrm>
          <a:off x="3264847" y="1325880"/>
          <a:ext cx="1547505" cy="1767840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b="1" kern="1200" dirty="0" smtClean="0">
              <a:solidFill>
                <a:schemeClr val="bg1"/>
              </a:solidFill>
            </a:rPr>
            <a:t>Selling concept</a:t>
          </a:r>
          <a:endParaRPr lang="en-US" sz="2100" kern="1200" dirty="0">
            <a:solidFill>
              <a:schemeClr val="bg1"/>
            </a:solidFill>
          </a:endParaRPr>
        </a:p>
      </dsp:txBody>
      <dsp:txXfrm>
        <a:off x="3340390" y="1401423"/>
        <a:ext cx="1396419" cy="1616754"/>
      </dsp:txXfrm>
    </dsp:sp>
    <dsp:sp modelId="{80FB5A71-90BF-4BED-A0A6-81C787AC95D9}">
      <dsp:nvSpPr>
        <dsp:cNvPr id="0" name=""/>
        <dsp:cNvSpPr/>
      </dsp:nvSpPr>
      <dsp:spPr>
        <a:xfrm>
          <a:off x="4897147" y="1325880"/>
          <a:ext cx="1547505" cy="1767840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b="1" kern="1200" dirty="0" smtClean="0">
              <a:solidFill>
                <a:schemeClr val="tx1"/>
              </a:solidFill>
            </a:rPr>
            <a:t>Marketing concept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4972690" y="1401423"/>
        <a:ext cx="1396419" cy="1616754"/>
      </dsp:txXfrm>
    </dsp:sp>
    <dsp:sp modelId="{17082EAC-92CF-40CD-A280-5CD2572C4721}">
      <dsp:nvSpPr>
        <dsp:cNvPr id="0" name=""/>
        <dsp:cNvSpPr/>
      </dsp:nvSpPr>
      <dsp:spPr>
        <a:xfrm>
          <a:off x="6529447" y="1325880"/>
          <a:ext cx="1547505" cy="1767840"/>
        </a:xfrm>
        <a:prstGeom prst="round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0010" tIns="80010" rIns="80010" bIns="80010" numCol="1" spcCol="1270" anchor="ctr" anchorCtr="0">
          <a:noAutofit/>
        </a:bodyPr>
        <a:lstStyle/>
        <a:p>
          <a:pPr lvl="0" algn="ctr" defTabSz="933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b="1" kern="1200" dirty="0" smtClean="0">
              <a:solidFill>
                <a:schemeClr val="tx1"/>
              </a:solidFill>
            </a:rPr>
            <a:t>Societal concept</a:t>
          </a:r>
          <a:endParaRPr lang="en-US" sz="2100" kern="1200" dirty="0">
            <a:solidFill>
              <a:schemeClr val="tx1"/>
            </a:solidFill>
          </a:endParaRPr>
        </a:p>
      </dsp:txBody>
      <dsp:txXfrm>
        <a:off x="6604990" y="1401423"/>
        <a:ext cx="1396419" cy="1616754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8C84D32-8593-4FFC-BC0C-F37AE109C92D}">
      <dsp:nvSpPr>
        <dsp:cNvPr id="0" name=""/>
        <dsp:cNvSpPr/>
      </dsp:nvSpPr>
      <dsp:spPr>
        <a:xfrm>
          <a:off x="605789" y="0"/>
          <a:ext cx="6865620" cy="4419600"/>
        </a:xfrm>
        <a:prstGeom prst="rightArrow">
          <a:avLst/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C51A03D-1B27-4652-A36A-65E85F2A456D}">
      <dsp:nvSpPr>
        <dsp:cNvPr id="0" name=""/>
        <dsp:cNvSpPr/>
      </dsp:nvSpPr>
      <dsp:spPr>
        <a:xfrm>
          <a:off x="3027" y="1325880"/>
          <a:ext cx="1899467" cy="176784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700" b="1" kern="1200" dirty="0" smtClean="0"/>
            <a:t>Strangers</a:t>
          </a:r>
          <a:endParaRPr lang="en-US" sz="2700" b="1" kern="1200" dirty="0">
            <a:solidFill>
              <a:schemeClr val="tx1"/>
            </a:solidFill>
          </a:endParaRPr>
        </a:p>
      </dsp:txBody>
      <dsp:txXfrm>
        <a:off x="89326" y="1412179"/>
        <a:ext cx="1726869" cy="1595242"/>
      </dsp:txXfrm>
    </dsp:sp>
    <dsp:sp modelId="{5F1C2096-D0DC-4A4B-86DC-122E122CFBBA}">
      <dsp:nvSpPr>
        <dsp:cNvPr id="0" name=""/>
        <dsp:cNvSpPr/>
      </dsp:nvSpPr>
      <dsp:spPr>
        <a:xfrm>
          <a:off x="2060253" y="1325880"/>
          <a:ext cx="1899467" cy="176784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700" b="1" kern="1200" dirty="0" smtClean="0"/>
            <a:t>Butterflies</a:t>
          </a:r>
          <a:endParaRPr lang="en-US" sz="2700" b="1" kern="1200" dirty="0">
            <a:solidFill>
              <a:schemeClr val="tx1"/>
            </a:solidFill>
          </a:endParaRPr>
        </a:p>
      </dsp:txBody>
      <dsp:txXfrm>
        <a:off x="2146552" y="1412179"/>
        <a:ext cx="1726869" cy="1595242"/>
      </dsp:txXfrm>
    </dsp:sp>
    <dsp:sp modelId="{2269662A-8BFB-46D6-9C72-346589547FB8}">
      <dsp:nvSpPr>
        <dsp:cNvPr id="0" name=""/>
        <dsp:cNvSpPr/>
      </dsp:nvSpPr>
      <dsp:spPr>
        <a:xfrm>
          <a:off x="4117478" y="1325880"/>
          <a:ext cx="1899467" cy="1767840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700" b="1" kern="1200" dirty="0" smtClean="0"/>
            <a:t>True friends</a:t>
          </a:r>
          <a:endParaRPr lang="en-US" sz="2700" b="1" kern="1200" dirty="0">
            <a:solidFill>
              <a:schemeClr val="bg1"/>
            </a:solidFill>
          </a:endParaRPr>
        </a:p>
      </dsp:txBody>
      <dsp:txXfrm>
        <a:off x="4203777" y="1412179"/>
        <a:ext cx="1726869" cy="1595242"/>
      </dsp:txXfrm>
    </dsp:sp>
    <dsp:sp modelId="{80FB5A71-90BF-4BED-A0A6-81C787AC95D9}">
      <dsp:nvSpPr>
        <dsp:cNvPr id="0" name=""/>
        <dsp:cNvSpPr/>
      </dsp:nvSpPr>
      <dsp:spPr>
        <a:xfrm>
          <a:off x="6174704" y="1325880"/>
          <a:ext cx="1899467" cy="1767840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GB" sz="2700" b="1" kern="1200" dirty="0" smtClean="0"/>
            <a:t>Barnacles</a:t>
          </a:r>
          <a:endParaRPr lang="en-US" sz="2700" b="1" kern="1200" dirty="0">
            <a:solidFill>
              <a:schemeClr val="tx1"/>
            </a:solidFill>
          </a:endParaRPr>
        </a:p>
      </dsp:txBody>
      <dsp:txXfrm>
        <a:off x="6261003" y="1412179"/>
        <a:ext cx="1726869" cy="15952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rot="180" type="rightArrow" r:blip="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#6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#6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#6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#8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#8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0761FD-B352-4156-80A9-95439EAE75C7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F33571-F876-4BEC-ADEE-1E58043AA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87233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33571-F876-4BEC-ADEE-1E58043AA832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960212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33571-F876-4BEC-ADEE-1E58043AA832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28332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33571-F876-4BEC-ADEE-1E58043AA832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578332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33571-F876-4BEC-ADEE-1E58043AA832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597017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F33571-F876-4BEC-ADEE-1E58043AA832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33095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7478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43566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68492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53451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6265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94936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60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5267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0235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14286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43975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6CB8E7-019D-4B2A-AA47-2144077691A9}" type="datetimeFigureOut">
              <a:rPr lang="en-US" smtClean="0"/>
              <a:t>2/1/2016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5D1487-9A17-4D88-A2CB-4E86C82402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8857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7" Type="http://schemas.microsoft.com/office/2007/relationships/diagramDrawing" Target="../diagrams/drawing4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228600" y="762000"/>
            <a:ext cx="8382000" cy="5181600"/>
          </a:xfrm>
        </p:spPr>
        <p:txBody>
          <a:bodyPr/>
          <a:lstStyle/>
          <a:p>
            <a:pPr eaLnBrk="1" hangingPunct="1"/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Global Edition</a:t>
            </a:r>
            <a:b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</a:br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/>
            </a:r>
            <a:b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</a:br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Chapter 1</a:t>
            </a:r>
            <a:r>
              <a:rPr lang="en-US" dirty="0">
                <a:solidFill>
                  <a:schemeClr val="accent6">
                    <a:lumMod val="60000"/>
                    <a:lumOff val="40000"/>
                  </a:schemeClr>
                </a:solidFill>
              </a:rPr>
              <a:t/>
            </a:r>
            <a:br>
              <a:rPr lang="en-US" dirty="0">
                <a:solidFill>
                  <a:schemeClr val="accent6">
                    <a:lumMod val="60000"/>
                    <a:lumOff val="40000"/>
                  </a:schemeClr>
                </a:solidFill>
              </a:rPr>
            </a:br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Calibri" pitchFamily="34" charset="0"/>
              </a:rPr>
              <a:t/>
            </a:r>
            <a:b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Calibri" pitchFamily="34" charset="0"/>
              </a:rPr>
            </a:br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Calibri" pitchFamily="34" charset="0"/>
              </a:rPr>
              <a:t> Creating and Capturing Customer Value</a:t>
            </a:r>
            <a:b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  <a:latin typeface="Calibri" pitchFamily="34" charset="0"/>
              </a:rPr>
            </a:br>
            <a:endParaRPr lang="en-US" dirty="0" smtClean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2925676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 txBox="1">
            <a:spLocks noChangeArrowheads="1"/>
          </p:cNvSpPr>
          <p:nvPr/>
        </p:nvSpPr>
        <p:spPr>
          <a:xfrm>
            <a:off x="685800" y="1524000"/>
            <a:ext cx="7772400" cy="41148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 smtClean="0">
              <a:solidFill>
                <a:schemeClr val="bg1"/>
              </a:solidFill>
            </a:endParaRPr>
          </a:p>
          <a:p>
            <a:pPr algn="ctr">
              <a:buFontTx/>
              <a:buNone/>
            </a:pPr>
            <a:r>
              <a:rPr lang="en-US" b="1" dirty="0" smtClean="0">
                <a:solidFill>
                  <a:schemeClr val="bg1"/>
                </a:solidFill>
              </a:rPr>
              <a:t>Production concept </a:t>
            </a:r>
          </a:p>
          <a:p>
            <a:pPr algn="ctr"/>
            <a:r>
              <a:rPr lang="en-US" dirty="0" smtClean="0">
                <a:solidFill>
                  <a:schemeClr val="bg1"/>
                </a:solidFill>
              </a:rPr>
              <a:t>consumers will favor products</a:t>
            </a:r>
          </a:p>
          <a:p>
            <a:pPr algn="ctr">
              <a:buFontTx/>
              <a:buNone/>
            </a:pPr>
            <a:r>
              <a:rPr lang="en-US" dirty="0" smtClean="0">
                <a:solidFill>
                  <a:schemeClr val="bg1"/>
                </a:solidFill>
              </a:rPr>
              <a:t>that are available and highly affordable</a:t>
            </a:r>
          </a:p>
          <a:p>
            <a:pPr algn="ctr"/>
            <a:r>
              <a:rPr lang="en-US" dirty="0">
                <a:solidFill>
                  <a:schemeClr val="bg1"/>
                </a:solidFill>
              </a:rPr>
              <a:t>Management’s focus is on improving production of the product and distributing it, efficiently. </a:t>
            </a:r>
          </a:p>
          <a:p>
            <a:endParaRPr lang="en-US" dirty="0" smtClean="0">
              <a:solidFill>
                <a:schemeClr val="bg1"/>
              </a:solidFill>
            </a:endParaRPr>
          </a:p>
        </p:txBody>
      </p:sp>
      <p:sp>
        <p:nvSpPr>
          <p:cNvPr id="3" name="Text Placeholder 5"/>
          <p:cNvSpPr txBox="1">
            <a:spLocks/>
          </p:cNvSpPr>
          <p:nvPr/>
        </p:nvSpPr>
        <p:spPr>
          <a:xfrm>
            <a:off x="1115291" y="1330035"/>
            <a:ext cx="9144000" cy="381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Marketing Management Orientations</a:t>
            </a:r>
          </a:p>
          <a:p>
            <a:endParaRPr lang="en-US" dirty="0" smtClean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4108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5"/>
          <p:cNvSpPr txBox="1">
            <a:spLocks/>
          </p:cNvSpPr>
          <p:nvPr/>
        </p:nvSpPr>
        <p:spPr>
          <a:xfrm>
            <a:off x="1447800" y="1371600"/>
            <a:ext cx="9144000" cy="381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Marketing Management Orientations</a:t>
            </a:r>
          </a:p>
          <a:p>
            <a:pPr marL="0" indent="0">
              <a:buNone/>
            </a:pPr>
            <a:endParaRPr lang="en-US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pPr marL="0" indent="0">
              <a:buNone/>
            </a:pPr>
            <a:endParaRPr lang="en-US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>
          <a:xfrm>
            <a:off x="685800" y="2514600"/>
            <a:ext cx="7696200" cy="33528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buFontTx/>
              <a:buNone/>
            </a:pPr>
            <a:r>
              <a:rPr lang="en-US" b="1" dirty="0" smtClean="0">
                <a:solidFill>
                  <a:schemeClr val="bg1"/>
                </a:solidFill>
              </a:rPr>
              <a:t>Product concept</a:t>
            </a:r>
          </a:p>
          <a:p>
            <a:pPr algn="ctr"/>
            <a:r>
              <a:rPr lang="en-US" dirty="0" smtClean="0">
                <a:solidFill>
                  <a:schemeClr val="bg1"/>
                </a:solidFill>
              </a:rPr>
              <a:t>consumers favor products that offer</a:t>
            </a:r>
          </a:p>
          <a:p>
            <a:pPr algn="ctr">
              <a:buFontTx/>
              <a:buNone/>
            </a:pPr>
            <a:r>
              <a:rPr lang="en-US" dirty="0" smtClean="0">
                <a:solidFill>
                  <a:schemeClr val="bg1"/>
                </a:solidFill>
              </a:rPr>
              <a:t> the most quality, performance, and features. </a:t>
            </a:r>
          </a:p>
          <a:p>
            <a:pPr algn="ctr"/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GB" dirty="0">
                <a:solidFill>
                  <a:schemeClr val="bg1"/>
                </a:solidFill>
              </a:rPr>
              <a:t>Marketing strategy </a:t>
            </a:r>
            <a:r>
              <a:rPr lang="en-US" dirty="0" smtClean="0">
                <a:solidFill>
                  <a:schemeClr val="bg1"/>
                </a:solidFill>
              </a:rPr>
              <a:t>Focus is on continuous product improvements.</a:t>
            </a:r>
          </a:p>
        </p:txBody>
      </p:sp>
    </p:spTree>
    <p:extLst>
      <p:ext uri="{BB962C8B-B14F-4D97-AF65-F5344CB8AC3E}">
        <p14:creationId xmlns:p14="http://schemas.microsoft.com/office/powerpoint/2010/main" val="275955589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5"/>
          <p:cNvSpPr txBox="1">
            <a:spLocks/>
          </p:cNvSpPr>
          <p:nvPr/>
        </p:nvSpPr>
        <p:spPr>
          <a:xfrm>
            <a:off x="1447800" y="1371600"/>
            <a:ext cx="9144000" cy="381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Marketing Management Orientations</a:t>
            </a:r>
          </a:p>
          <a:p>
            <a:pPr marL="0" indent="0">
              <a:buNone/>
            </a:pPr>
            <a:endParaRPr lang="en-US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pPr marL="0" indent="0">
              <a:buNone/>
            </a:pPr>
            <a:endParaRPr lang="en-US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>
          <a:xfrm>
            <a:off x="685800" y="2286000"/>
            <a:ext cx="7772400" cy="3810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buFontTx/>
              <a:buNone/>
            </a:pPr>
            <a:r>
              <a:rPr lang="en-US" b="1" dirty="0" smtClean="0">
                <a:solidFill>
                  <a:schemeClr val="bg1"/>
                </a:solidFill>
              </a:rPr>
              <a:t>Selling concept </a:t>
            </a:r>
          </a:p>
          <a:p>
            <a:pPr algn="ctr"/>
            <a:r>
              <a:rPr lang="en-US" dirty="0" smtClean="0">
                <a:solidFill>
                  <a:schemeClr val="bg1"/>
                </a:solidFill>
              </a:rPr>
              <a:t>consumers will not buy enough of the firm’s products unless it undertakes a large scale selling and promotion effort</a:t>
            </a:r>
            <a:endParaRPr lang="en-US" dirty="0">
              <a:solidFill>
                <a:schemeClr val="bg1"/>
              </a:solidFill>
            </a:endParaRPr>
          </a:p>
          <a:p>
            <a:pPr algn="ctr"/>
            <a:r>
              <a:rPr lang="en-US" dirty="0">
                <a:solidFill>
                  <a:schemeClr val="bg1"/>
                </a:solidFill>
              </a:rPr>
              <a:t>This is typically for products which buyers do not normally think of buying, such as insurance.  </a:t>
            </a:r>
          </a:p>
          <a:p>
            <a:pPr algn="ctr">
              <a:buFontTx/>
              <a:buNone/>
            </a:pPr>
            <a:endParaRPr lang="en-US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8660647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5"/>
          <p:cNvSpPr txBox="1">
            <a:spLocks/>
          </p:cNvSpPr>
          <p:nvPr/>
        </p:nvSpPr>
        <p:spPr>
          <a:xfrm>
            <a:off x="1447800" y="1371600"/>
            <a:ext cx="9144000" cy="381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Marketing Management Orientations</a:t>
            </a:r>
          </a:p>
          <a:p>
            <a:pPr marL="0" indent="0">
              <a:buNone/>
            </a:pPr>
            <a:endParaRPr lang="en-US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pPr marL="0" indent="0">
              <a:buNone/>
            </a:pPr>
            <a:endParaRPr lang="en-US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 bwMode="auto">
          <a:xfrm>
            <a:off x="914400" y="2514600"/>
            <a:ext cx="70866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 algn="ctr">
              <a:spcBef>
                <a:spcPct val="20000"/>
              </a:spcBef>
            </a:pPr>
            <a:r>
              <a:rPr lang="en-US" sz="3200" b="1" dirty="0">
                <a:solidFill>
                  <a:schemeClr val="bg1"/>
                </a:solidFill>
                <a:cs typeface="ヒラギノ角ゴ Pro W3"/>
              </a:rPr>
              <a:t>Marketing </a:t>
            </a:r>
            <a:r>
              <a:rPr lang="en-US" sz="3200" b="1" dirty="0" smtClean="0">
                <a:solidFill>
                  <a:schemeClr val="bg1"/>
                </a:solidFill>
                <a:cs typeface="ヒラギノ角ゴ Pro W3"/>
              </a:rPr>
              <a:t>concept</a:t>
            </a:r>
          </a:p>
          <a:p>
            <a:pPr marL="342900" indent="-342900" algn="ctr">
              <a:spcBef>
                <a:spcPct val="20000"/>
              </a:spcBef>
            </a:pPr>
            <a:r>
              <a:rPr lang="en-US" sz="3200" dirty="0" smtClean="0">
                <a:solidFill>
                  <a:schemeClr val="bg1"/>
                </a:solidFill>
                <a:cs typeface="ヒラギノ角ゴ Pro W3"/>
              </a:rPr>
              <a:t>Achieving organizational goals depends on</a:t>
            </a:r>
            <a:r>
              <a:rPr lang="en-US" sz="3200" b="1" dirty="0" smtClean="0">
                <a:solidFill>
                  <a:schemeClr val="bg1"/>
                </a:solidFill>
                <a:cs typeface="ヒラギノ角ゴ Pro W3"/>
              </a:rPr>
              <a:t> </a:t>
            </a:r>
            <a:r>
              <a:rPr lang="en-US" sz="3200" dirty="0">
                <a:solidFill>
                  <a:schemeClr val="bg1"/>
                </a:solidFill>
                <a:cs typeface="ヒラギノ角ゴ Pro W3"/>
              </a:rPr>
              <a:t>knowing the needs and wants of the target markets and delivering the desired satisfactions better than competitors do</a:t>
            </a:r>
          </a:p>
          <a:p>
            <a:pPr marL="342900" indent="-342900">
              <a:spcBef>
                <a:spcPct val="20000"/>
              </a:spcBef>
            </a:pPr>
            <a:endParaRPr lang="en-US" sz="3200" dirty="0">
              <a:solidFill>
                <a:schemeClr val="bg1"/>
              </a:solidFill>
              <a:cs typeface="ヒラギノ角ゴ Pro W3"/>
            </a:endParaRPr>
          </a:p>
        </p:txBody>
      </p:sp>
    </p:spTree>
    <p:extLst>
      <p:ext uri="{BB962C8B-B14F-4D97-AF65-F5344CB8AC3E}">
        <p14:creationId xmlns:p14="http://schemas.microsoft.com/office/powerpoint/2010/main" val="99594447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 txBox="1">
            <a:spLocks noChangeArrowheads="1"/>
          </p:cNvSpPr>
          <p:nvPr/>
        </p:nvSpPr>
        <p:spPr bwMode="auto">
          <a:xfrm>
            <a:off x="762000" y="2514600"/>
            <a:ext cx="74676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/>
            <a:r>
              <a:rPr lang="en-US" sz="2800" b="1" dirty="0">
                <a:solidFill>
                  <a:schemeClr val="bg1"/>
                </a:solidFill>
                <a:cs typeface="ヒラギノ角ゴ Pro W3"/>
              </a:rPr>
              <a:t>Societal marketing </a:t>
            </a:r>
          </a:p>
          <a:p>
            <a:pPr algn="ctr"/>
            <a:r>
              <a:rPr lang="en-US" sz="2800" dirty="0">
                <a:solidFill>
                  <a:schemeClr val="bg1"/>
                </a:solidFill>
                <a:cs typeface="ヒラギノ角ゴ Pro W3"/>
              </a:rPr>
              <a:t>make good marketing decisions by considering consumers’ wants and long-term interests</a:t>
            </a:r>
          </a:p>
          <a:p>
            <a:pPr algn="ctr"/>
            <a:r>
              <a:rPr lang="en-US" sz="2800" dirty="0">
                <a:solidFill>
                  <a:schemeClr val="bg1"/>
                </a:solidFill>
                <a:cs typeface="ヒラギノ角ゴ Pro W3"/>
              </a:rPr>
              <a:t>company’s requirements</a:t>
            </a:r>
          </a:p>
          <a:p>
            <a:pPr algn="ctr"/>
            <a:r>
              <a:rPr lang="en-US" sz="2800" dirty="0">
                <a:solidFill>
                  <a:schemeClr val="bg1"/>
                </a:solidFill>
                <a:cs typeface="ヒラギノ角ゴ Pro W3"/>
              </a:rPr>
              <a:t>society’s long-run interests</a:t>
            </a:r>
          </a:p>
          <a:p>
            <a:pPr>
              <a:spcBef>
                <a:spcPct val="20000"/>
              </a:spcBef>
            </a:pPr>
            <a:endParaRPr lang="en-US" sz="3200" dirty="0">
              <a:solidFill>
                <a:schemeClr val="bg1"/>
              </a:solidFill>
              <a:cs typeface="ヒラギノ角ゴ Pro W3"/>
            </a:endParaRPr>
          </a:p>
        </p:txBody>
      </p:sp>
      <p:sp>
        <p:nvSpPr>
          <p:cNvPr id="3" name="Text Placeholder 5"/>
          <p:cNvSpPr txBox="1">
            <a:spLocks/>
          </p:cNvSpPr>
          <p:nvPr/>
        </p:nvSpPr>
        <p:spPr>
          <a:xfrm>
            <a:off x="1447800" y="1371600"/>
            <a:ext cx="9144000" cy="381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Marketing Management Orientations</a:t>
            </a:r>
          </a:p>
          <a:p>
            <a:pPr marL="0" indent="0">
              <a:buNone/>
            </a:pPr>
            <a:endParaRPr lang="en-US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pPr marL="0" indent="0">
              <a:buNone/>
            </a:pPr>
            <a:endParaRPr lang="en-US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9314232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 txBox="1">
            <a:spLocks noChangeArrowheads="1"/>
          </p:cNvSpPr>
          <p:nvPr/>
        </p:nvSpPr>
        <p:spPr>
          <a:xfrm>
            <a:off x="609600" y="1676400"/>
            <a:ext cx="8915400" cy="381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b="1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Customer Relationship Management (CRM)</a:t>
            </a:r>
          </a:p>
          <a:p>
            <a:pPr marL="0" indent="0">
              <a:buNone/>
            </a:pPr>
            <a:endParaRPr lang="en-US" b="1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pPr marL="0" indent="0">
              <a:buNone/>
            </a:pPr>
            <a:endParaRPr lang="en-US" b="1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3" name="Content Placeholder 15"/>
          <p:cNvSpPr txBox="1">
            <a:spLocks/>
          </p:cNvSpPr>
          <p:nvPr/>
        </p:nvSpPr>
        <p:spPr>
          <a:xfrm>
            <a:off x="838200" y="2819400"/>
            <a:ext cx="7696200" cy="41148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 smtClean="0">
                <a:solidFill>
                  <a:schemeClr val="bg1"/>
                </a:solidFill>
              </a:rPr>
              <a:t>The overall process of building and maintaining profitable customer relationships by delivering superior customer value and satisfaction</a:t>
            </a:r>
          </a:p>
          <a:p>
            <a:endParaRPr lang="en-US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19796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1447800" y="990600"/>
            <a:ext cx="6391365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Capturing Value from Customers</a:t>
            </a: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>
          <a:xfrm>
            <a:off x="685800" y="1981200"/>
            <a:ext cx="7772400" cy="41148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dirty="0" smtClean="0">
              <a:solidFill>
                <a:schemeClr val="bg1"/>
              </a:solidFill>
            </a:endParaRPr>
          </a:p>
          <a:p>
            <a:pPr algn="ctr">
              <a:buFontTx/>
              <a:buNone/>
            </a:pPr>
            <a:r>
              <a:rPr lang="en-US" b="1" dirty="0" smtClean="0">
                <a:solidFill>
                  <a:schemeClr val="bg1"/>
                </a:solidFill>
              </a:rPr>
              <a:t>Share of customer </a:t>
            </a:r>
          </a:p>
          <a:p>
            <a:pPr algn="ctr">
              <a:buNone/>
            </a:pPr>
            <a:r>
              <a:rPr lang="en-GB" dirty="0" smtClean="0">
                <a:solidFill>
                  <a:schemeClr val="bg1"/>
                </a:solidFill>
              </a:rPr>
              <a:t> </a:t>
            </a:r>
            <a:r>
              <a:rPr lang="en-GB" dirty="0">
                <a:solidFill>
                  <a:schemeClr val="bg1"/>
                </a:solidFill>
              </a:rPr>
              <a:t>the share the company gets of customers purchasing in their product categories</a:t>
            </a:r>
            <a:endParaRPr lang="en-US" dirty="0">
              <a:solidFill>
                <a:schemeClr val="bg1"/>
              </a:solidFill>
            </a:endParaRPr>
          </a:p>
          <a:p>
            <a:pPr algn="ctr">
              <a:buFontTx/>
              <a:buNone/>
            </a:pPr>
            <a:endParaRPr lang="en-US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981311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1219200" y="1106269"/>
            <a:ext cx="6391365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Capturing Value from Customers</a:t>
            </a:r>
          </a:p>
        </p:txBody>
      </p:sp>
      <p:sp>
        <p:nvSpPr>
          <p:cNvPr id="3" name="Content Placeholder 4"/>
          <p:cNvSpPr txBox="1">
            <a:spLocks/>
          </p:cNvSpPr>
          <p:nvPr/>
        </p:nvSpPr>
        <p:spPr>
          <a:xfrm>
            <a:off x="762000" y="2362200"/>
            <a:ext cx="7305765" cy="39624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buFontTx/>
              <a:buNone/>
            </a:pPr>
            <a:r>
              <a:rPr lang="en-US" b="1" dirty="0" smtClean="0">
                <a:solidFill>
                  <a:schemeClr val="bg1"/>
                </a:solidFill>
              </a:rPr>
              <a:t>Customer equity </a:t>
            </a:r>
          </a:p>
          <a:p>
            <a:pPr algn="ctr">
              <a:buFontTx/>
              <a:buNone/>
            </a:pPr>
            <a:r>
              <a:rPr lang="en-US" dirty="0" smtClean="0">
                <a:solidFill>
                  <a:schemeClr val="bg1"/>
                </a:solidFill>
              </a:rPr>
              <a:t>the total combined customer lifetime values of all of the company’s customers</a:t>
            </a:r>
          </a:p>
          <a:p>
            <a:pPr algn="ctr">
              <a:buNone/>
            </a:pPr>
            <a:r>
              <a:rPr lang="en-GB" dirty="0" smtClean="0">
                <a:solidFill>
                  <a:schemeClr val="bg1"/>
                </a:solidFill>
              </a:rPr>
              <a:t> </a:t>
            </a:r>
            <a:r>
              <a:rPr lang="en-GB" dirty="0">
                <a:solidFill>
                  <a:schemeClr val="bg1"/>
                </a:solidFill>
              </a:rPr>
              <a:t>current and potential customers.</a:t>
            </a:r>
            <a:endParaRPr lang="en-US" dirty="0">
              <a:solidFill>
                <a:schemeClr val="bg1"/>
              </a:solidFill>
            </a:endParaRPr>
          </a:p>
          <a:p>
            <a:pPr algn="ctr">
              <a:buFontTx/>
              <a:buNone/>
            </a:pPr>
            <a:endParaRPr lang="en-US" dirty="0" smtClean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315228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1600200" y="685800"/>
            <a:ext cx="5677003" cy="107721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2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Building the Right Relationships </a:t>
            </a:r>
            <a:endParaRPr lang="en-US" sz="3200" b="1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pPr algn="ctr"/>
            <a:r>
              <a:rPr lang="en-US" sz="3200" b="1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with </a:t>
            </a:r>
            <a:r>
              <a:rPr lang="en-US" sz="32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the Right Customers</a:t>
            </a:r>
          </a:p>
        </p:txBody>
      </p:sp>
      <p:graphicFrame>
        <p:nvGraphicFramePr>
          <p:cNvPr id="3" name="Content Placeholder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83536825"/>
              </p:ext>
            </p:extLst>
          </p:nvPr>
        </p:nvGraphicFramePr>
        <p:xfrm>
          <a:off x="381000" y="1981200"/>
          <a:ext cx="8077200" cy="4419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89098196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1600200" y="685800"/>
            <a:ext cx="5677003" cy="107721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2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Building the Right Relationships </a:t>
            </a:r>
            <a:endParaRPr lang="en-US" sz="3200" b="1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pPr algn="ctr"/>
            <a:r>
              <a:rPr lang="en-US" sz="3200" b="1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with </a:t>
            </a:r>
            <a:r>
              <a:rPr lang="en-US" sz="32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the Right Customers</a:t>
            </a:r>
          </a:p>
        </p:txBody>
      </p:sp>
      <p:sp>
        <p:nvSpPr>
          <p:cNvPr id="3" name="مستطيل 2"/>
          <p:cNvSpPr/>
          <p:nvPr/>
        </p:nvSpPr>
        <p:spPr>
          <a:xfrm>
            <a:off x="3553576" y="2310825"/>
            <a:ext cx="178042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3200" b="1" dirty="0">
                <a:solidFill>
                  <a:schemeClr val="bg1"/>
                </a:solidFill>
              </a:rPr>
              <a:t>Strangers</a:t>
            </a:r>
            <a:endParaRPr lang="en-US" sz="3200" b="1" dirty="0">
              <a:solidFill>
                <a:schemeClr val="bg1"/>
              </a:solidFill>
            </a:endParaRPr>
          </a:p>
        </p:txBody>
      </p:sp>
      <p:sp>
        <p:nvSpPr>
          <p:cNvPr id="4" name="مستطيل 3"/>
          <p:cNvSpPr/>
          <p:nvPr/>
        </p:nvSpPr>
        <p:spPr>
          <a:xfrm>
            <a:off x="838200" y="3195697"/>
            <a:ext cx="7924800" cy="20621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3200" dirty="0">
                <a:solidFill>
                  <a:schemeClr val="bg1"/>
                </a:solidFill>
              </a:rPr>
              <a:t>show low potential profitability and little projected loyalty. The relationship management strategy for these customers is simple: Don’t invest anything in them. </a:t>
            </a:r>
            <a:endParaRPr lang="en-US" sz="3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511504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8"/>
          <p:cNvSpPr txBox="1">
            <a:spLocks/>
          </p:cNvSpPr>
          <p:nvPr/>
        </p:nvSpPr>
        <p:spPr>
          <a:xfrm>
            <a:off x="914400" y="1371600"/>
            <a:ext cx="7162800" cy="3810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en-US" dirty="0" smtClean="0">
                <a:solidFill>
                  <a:schemeClr val="bg2"/>
                </a:solidFill>
              </a:rPr>
              <a:t>Topic Outline</a:t>
            </a:r>
            <a:endParaRPr lang="en-US" dirty="0">
              <a:solidFill>
                <a:schemeClr val="bg2"/>
              </a:solidFill>
            </a:endParaRPr>
          </a:p>
        </p:txBody>
      </p:sp>
      <p:sp>
        <p:nvSpPr>
          <p:cNvPr id="2" name="مستطيل 1"/>
          <p:cNvSpPr/>
          <p:nvPr/>
        </p:nvSpPr>
        <p:spPr>
          <a:xfrm>
            <a:off x="1295400" y="533400"/>
            <a:ext cx="6871176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Creating and Capturing Customer Value</a:t>
            </a:r>
          </a:p>
        </p:txBody>
      </p:sp>
      <p:sp>
        <p:nvSpPr>
          <p:cNvPr id="6" name="Rectangle 3"/>
          <p:cNvSpPr>
            <a:spLocks noGrp="1" noChangeArrowheads="1"/>
          </p:cNvSpPr>
          <p:nvPr>
            <p:ph idx="1"/>
          </p:nvPr>
        </p:nvSpPr>
        <p:spPr>
          <a:xfrm>
            <a:off x="533400" y="2438400"/>
            <a:ext cx="7772400" cy="4114800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n-US" sz="2600" dirty="0" smtClean="0">
                <a:solidFill>
                  <a:schemeClr val="bg1"/>
                </a:solidFill>
              </a:rPr>
              <a:t>What Is Marketing?</a:t>
            </a:r>
          </a:p>
          <a:p>
            <a:pPr>
              <a:lnSpc>
                <a:spcPct val="90000"/>
              </a:lnSpc>
            </a:pPr>
            <a:r>
              <a:rPr lang="en-US" sz="2600" dirty="0">
                <a:solidFill>
                  <a:schemeClr val="bg1"/>
                </a:solidFill>
              </a:rPr>
              <a:t>Understanding the Marketplace and Customer </a:t>
            </a:r>
            <a:r>
              <a:rPr lang="en-US" sz="2600" dirty="0" smtClean="0">
                <a:solidFill>
                  <a:schemeClr val="bg1"/>
                </a:solidFill>
              </a:rPr>
              <a:t>Needs</a:t>
            </a:r>
          </a:p>
          <a:p>
            <a:pPr>
              <a:lnSpc>
                <a:spcPct val="90000"/>
              </a:lnSpc>
            </a:pPr>
            <a:r>
              <a:rPr lang="en-US" sz="2600" dirty="0" smtClean="0">
                <a:solidFill>
                  <a:schemeClr val="bg1"/>
                </a:solidFill>
              </a:rPr>
              <a:t>Marketing </a:t>
            </a:r>
            <a:r>
              <a:rPr lang="en-US" sz="2600" dirty="0">
                <a:solidFill>
                  <a:schemeClr val="bg1"/>
                </a:solidFill>
              </a:rPr>
              <a:t>Management Orientations</a:t>
            </a:r>
          </a:p>
          <a:p>
            <a:pPr>
              <a:lnSpc>
                <a:spcPct val="90000"/>
              </a:lnSpc>
            </a:pPr>
            <a:r>
              <a:rPr lang="en-US" sz="2600" dirty="0" smtClean="0">
                <a:solidFill>
                  <a:schemeClr val="bg1"/>
                </a:solidFill>
              </a:rPr>
              <a:t>Building Customer Relationships</a:t>
            </a:r>
          </a:p>
          <a:p>
            <a:pPr>
              <a:lnSpc>
                <a:spcPct val="90000"/>
              </a:lnSpc>
            </a:pPr>
            <a:r>
              <a:rPr lang="en-US" sz="2600" dirty="0" smtClean="0">
                <a:solidFill>
                  <a:schemeClr val="bg1"/>
                </a:solidFill>
              </a:rPr>
              <a:t>Capturing Value from Customers</a:t>
            </a:r>
          </a:p>
          <a:p>
            <a:pPr>
              <a:lnSpc>
                <a:spcPct val="90000"/>
              </a:lnSpc>
            </a:pPr>
            <a:endParaRPr lang="en-US" sz="2600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582923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429491" y="2209800"/>
            <a:ext cx="8305800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</a:rPr>
              <a:t>Butterflies</a:t>
            </a:r>
          </a:p>
          <a:p>
            <a:pPr algn="ctr"/>
            <a:endParaRPr lang="en-US" sz="3200" dirty="0">
              <a:solidFill>
                <a:schemeClr val="bg1"/>
              </a:solidFill>
            </a:endParaRPr>
          </a:p>
          <a:p>
            <a:pPr algn="ctr"/>
            <a:r>
              <a:rPr lang="en-US" sz="3200" dirty="0" smtClean="0">
                <a:solidFill>
                  <a:schemeClr val="bg1"/>
                </a:solidFill>
              </a:rPr>
              <a:t>are </a:t>
            </a:r>
            <a:r>
              <a:rPr lang="en-US" sz="3200" dirty="0">
                <a:solidFill>
                  <a:schemeClr val="bg1"/>
                </a:solidFill>
              </a:rPr>
              <a:t>potentially profitable but not loyal. </a:t>
            </a:r>
            <a:endParaRPr lang="en-US" sz="3200" dirty="0" smtClean="0">
              <a:solidFill>
                <a:schemeClr val="bg1"/>
              </a:solidFill>
            </a:endParaRPr>
          </a:p>
          <a:p>
            <a:pPr algn="ctr"/>
            <a:r>
              <a:rPr lang="en-US" sz="3200" dirty="0" smtClean="0">
                <a:solidFill>
                  <a:schemeClr val="bg1"/>
                </a:solidFill>
              </a:rPr>
              <a:t>The </a:t>
            </a:r>
            <a:r>
              <a:rPr lang="en-US" sz="3200" dirty="0">
                <a:solidFill>
                  <a:schemeClr val="bg1"/>
                </a:solidFill>
              </a:rPr>
              <a:t>company should use promotional blitzes to attract them, create satisfying and profitable transactions with them, and then cease investing in them until the next time around.</a:t>
            </a:r>
          </a:p>
        </p:txBody>
      </p:sp>
      <p:sp>
        <p:nvSpPr>
          <p:cNvPr id="3" name="مستطيل 2"/>
          <p:cNvSpPr/>
          <p:nvPr/>
        </p:nvSpPr>
        <p:spPr>
          <a:xfrm>
            <a:off x="1600200" y="685800"/>
            <a:ext cx="5677003" cy="107721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2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Building the Right Relationships </a:t>
            </a:r>
            <a:endParaRPr lang="en-US" sz="3200" b="1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pPr algn="ctr"/>
            <a:r>
              <a:rPr lang="en-US" sz="3200" b="1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with </a:t>
            </a:r>
            <a:r>
              <a:rPr lang="en-US" sz="32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the Right Customers</a:t>
            </a:r>
          </a:p>
        </p:txBody>
      </p:sp>
    </p:spTree>
    <p:extLst>
      <p:ext uri="{BB962C8B-B14F-4D97-AF65-F5344CB8AC3E}">
        <p14:creationId xmlns:p14="http://schemas.microsoft.com/office/powerpoint/2010/main" val="44139772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1600200" y="685800"/>
            <a:ext cx="5677003" cy="107721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2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Building the Right Relationships </a:t>
            </a:r>
            <a:endParaRPr lang="en-US" sz="3200" b="1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pPr algn="ctr"/>
            <a:r>
              <a:rPr lang="en-US" sz="3200" b="1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with </a:t>
            </a:r>
            <a:r>
              <a:rPr lang="en-US" sz="32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the Right Customers</a:t>
            </a:r>
          </a:p>
        </p:txBody>
      </p:sp>
      <p:sp>
        <p:nvSpPr>
          <p:cNvPr id="3" name="مستطيل 2"/>
          <p:cNvSpPr/>
          <p:nvPr/>
        </p:nvSpPr>
        <p:spPr>
          <a:xfrm>
            <a:off x="228600" y="2551837"/>
            <a:ext cx="8915400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b="1" dirty="0">
                <a:solidFill>
                  <a:schemeClr val="bg1"/>
                </a:solidFill>
              </a:rPr>
              <a:t>True </a:t>
            </a:r>
            <a:r>
              <a:rPr lang="en-US" sz="3200" b="1" dirty="0" smtClean="0">
                <a:solidFill>
                  <a:schemeClr val="bg1"/>
                </a:solidFill>
              </a:rPr>
              <a:t>friends</a:t>
            </a:r>
          </a:p>
          <a:p>
            <a:pPr algn="ctr"/>
            <a:endParaRPr lang="en-US" sz="3200" dirty="0" smtClean="0">
              <a:solidFill>
                <a:schemeClr val="bg1"/>
              </a:solidFill>
            </a:endParaRPr>
          </a:p>
          <a:p>
            <a:pPr algn="ctr"/>
            <a:r>
              <a:rPr lang="en-US" sz="3200" dirty="0" smtClean="0">
                <a:solidFill>
                  <a:schemeClr val="bg1"/>
                </a:solidFill>
              </a:rPr>
              <a:t>are </a:t>
            </a:r>
            <a:r>
              <a:rPr lang="en-US" sz="3200" dirty="0">
                <a:solidFill>
                  <a:schemeClr val="bg1"/>
                </a:solidFill>
              </a:rPr>
              <a:t>both profitable and loyal. There is a strong fit between their needs and the company’s offerings. The firm wants to make continuous relationship investments to delight these customers and retain and grow them.</a:t>
            </a:r>
          </a:p>
        </p:txBody>
      </p:sp>
    </p:spTree>
    <p:extLst>
      <p:ext uri="{BB962C8B-B14F-4D97-AF65-F5344CB8AC3E}">
        <p14:creationId xmlns:p14="http://schemas.microsoft.com/office/powerpoint/2010/main" val="47896090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381000" y="2627055"/>
            <a:ext cx="82296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b="1" dirty="0">
                <a:solidFill>
                  <a:schemeClr val="bg1"/>
                </a:solidFill>
              </a:rPr>
              <a:t> </a:t>
            </a:r>
            <a:r>
              <a:rPr lang="en-US" sz="3200" b="1" dirty="0" smtClean="0">
                <a:solidFill>
                  <a:schemeClr val="bg1"/>
                </a:solidFill>
              </a:rPr>
              <a:t>Barnacles</a:t>
            </a:r>
          </a:p>
          <a:p>
            <a:pPr algn="ctr"/>
            <a:endParaRPr lang="en-US" sz="3200" dirty="0">
              <a:solidFill>
                <a:schemeClr val="bg1"/>
              </a:solidFill>
            </a:endParaRPr>
          </a:p>
          <a:p>
            <a:pPr algn="ctr"/>
            <a:r>
              <a:rPr lang="en-US" sz="3200" dirty="0" smtClean="0">
                <a:solidFill>
                  <a:schemeClr val="bg1"/>
                </a:solidFill>
              </a:rPr>
              <a:t> are </a:t>
            </a:r>
            <a:r>
              <a:rPr lang="en-US" sz="3200" dirty="0">
                <a:solidFill>
                  <a:schemeClr val="bg1"/>
                </a:solidFill>
              </a:rPr>
              <a:t>highly loyal but not very profitable. There is a limited fit between their needs and the company’s offerings. </a:t>
            </a:r>
          </a:p>
        </p:txBody>
      </p:sp>
      <p:sp>
        <p:nvSpPr>
          <p:cNvPr id="3" name="مستطيل 2"/>
          <p:cNvSpPr/>
          <p:nvPr/>
        </p:nvSpPr>
        <p:spPr>
          <a:xfrm>
            <a:off x="1600200" y="685800"/>
            <a:ext cx="5677003" cy="107721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2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Building the Right Relationships </a:t>
            </a:r>
            <a:endParaRPr lang="en-US" sz="3200" b="1" dirty="0" smtClean="0">
              <a:solidFill>
                <a:schemeClr val="accent6">
                  <a:lumMod val="40000"/>
                  <a:lumOff val="60000"/>
                </a:schemeClr>
              </a:solidFill>
            </a:endParaRPr>
          </a:p>
          <a:p>
            <a:pPr algn="ctr"/>
            <a:r>
              <a:rPr lang="en-US" sz="3200" b="1" dirty="0" smtClean="0">
                <a:solidFill>
                  <a:schemeClr val="accent6">
                    <a:lumMod val="40000"/>
                    <a:lumOff val="60000"/>
                  </a:schemeClr>
                </a:solidFill>
              </a:rPr>
              <a:t>with </a:t>
            </a:r>
            <a:r>
              <a:rPr lang="en-US" sz="3200" b="1" dirty="0">
                <a:solidFill>
                  <a:schemeClr val="accent6">
                    <a:lumMod val="40000"/>
                    <a:lumOff val="60000"/>
                  </a:schemeClr>
                </a:solidFill>
              </a:rPr>
              <a:t>the Right Customers</a:t>
            </a:r>
          </a:p>
        </p:txBody>
      </p:sp>
    </p:spTree>
    <p:extLst>
      <p:ext uri="{BB962C8B-B14F-4D97-AF65-F5344CB8AC3E}">
        <p14:creationId xmlns:p14="http://schemas.microsoft.com/office/powerpoint/2010/main" val="29081891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1707975" y="609600"/>
            <a:ext cx="5073825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4800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What Is Marketing?</a:t>
            </a:r>
            <a:endParaRPr lang="en-US" sz="4800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>
          <a:xfrm>
            <a:off x="609600" y="1905000"/>
            <a:ext cx="7620000" cy="4114800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-65088" algn="ctr">
              <a:spcBef>
                <a:spcPct val="0"/>
              </a:spcBef>
              <a:buFontTx/>
              <a:buNone/>
            </a:pPr>
            <a:r>
              <a:rPr lang="en-US" b="1" dirty="0" smtClean="0">
                <a:solidFill>
                  <a:schemeClr val="bg1"/>
                </a:solidFill>
              </a:rPr>
              <a:t>Marketing</a:t>
            </a:r>
            <a:r>
              <a:rPr lang="en-US" dirty="0" smtClean="0">
                <a:solidFill>
                  <a:schemeClr val="bg1"/>
                </a:solidFill>
              </a:rPr>
              <a:t> </a:t>
            </a:r>
            <a:r>
              <a:rPr lang="en-US" b="1" dirty="0" smtClean="0">
                <a:solidFill>
                  <a:schemeClr val="bg1"/>
                </a:solidFill>
              </a:rPr>
              <a:t>is</a:t>
            </a:r>
          </a:p>
          <a:p>
            <a:pPr indent="-65088" algn="ctr">
              <a:spcBef>
                <a:spcPct val="0"/>
              </a:spcBef>
              <a:buFontTx/>
              <a:buNone/>
            </a:pPr>
            <a:endParaRPr lang="en-US" b="1" dirty="0" smtClean="0">
              <a:solidFill>
                <a:schemeClr val="bg1"/>
              </a:solidFill>
            </a:endParaRPr>
          </a:p>
          <a:p>
            <a:pPr marL="277812" indent="0">
              <a:buNone/>
            </a:pPr>
            <a:r>
              <a:rPr lang="en-GB" smtClean="0">
                <a:solidFill>
                  <a:schemeClr val="bg1"/>
                </a:solidFill>
              </a:rPr>
              <a:t>identifying </a:t>
            </a:r>
            <a:r>
              <a:rPr lang="en-GB" dirty="0">
                <a:solidFill>
                  <a:schemeClr val="bg1"/>
                </a:solidFill>
              </a:rPr>
              <a:t>customer needs, satisfying these needs and anticipating them in </a:t>
            </a:r>
            <a:r>
              <a:rPr lang="en-GB">
                <a:solidFill>
                  <a:schemeClr val="bg1"/>
                </a:solidFill>
              </a:rPr>
              <a:t>the </a:t>
            </a:r>
            <a:r>
              <a:rPr lang="en-GB" smtClean="0">
                <a:solidFill>
                  <a:schemeClr val="bg1"/>
                </a:solidFill>
              </a:rPr>
              <a:t>future </a:t>
            </a:r>
            <a:endParaRPr lang="en-US" dirty="0" smtClean="0">
              <a:solidFill>
                <a:schemeClr val="bg1"/>
              </a:solidFill>
            </a:endParaRPr>
          </a:p>
          <a:p>
            <a:pPr indent="-65088"/>
            <a:endParaRPr lang="en-US" dirty="0" smtClean="0">
              <a:solidFill>
                <a:schemeClr val="bg1"/>
              </a:solidFill>
            </a:endParaRPr>
          </a:p>
          <a:p>
            <a:pPr indent="-65088"/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68125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1673824" y="693003"/>
            <a:ext cx="5184176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4800" dirty="0">
                <a:solidFill>
                  <a:schemeClr val="accent6">
                    <a:lumMod val="60000"/>
                    <a:lumOff val="40000"/>
                  </a:schemeClr>
                </a:solidFill>
              </a:rPr>
              <a:t> </a:t>
            </a:r>
            <a:r>
              <a:rPr lang="en-GB" sz="4800" b="1" dirty="0">
                <a:solidFill>
                  <a:schemeClr val="accent6">
                    <a:lumMod val="60000"/>
                    <a:lumOff val="40000"/>
                  </a:schemeClr>
                </a:solidFill>
              </a:rPr>
              <a:t>Goals of Marketing</a:t>
            </a:r>
            <a:endParaRPr lang="en-US" sz="4800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  <p:graphicFrame>
        <p:nvGraphicFramePr>
          <p:cNvPr id="3" name="رسم تخطيطي 2"/>
          <p:cNvGraphicFramePr/>
          <p:nvPr>
            <p:extLst>
              <p:ext uri="{D42A27DB-BD31-4B8C-83A1-F6EECF244321}">
                <p14:modId xmlns:p14="http://schemas.microsoft.com/office/powerpoint/2010/main" val="3528665233"/>
              </p:ext>
            </p:extLst>
          </p:nvPr>
        </p:nvGraphicFramePr>
        <p:xfrm>
          <a:off x="1413164" y="19812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533227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1143000" y="278825"/>
            <a:ext cx="688925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3200" b="1" dirty="0">
                <a:solidFill>
                  <a:schemeClr val="accent6">
                    <a:lumMod val="60000"/>
                    <a:lumOff val="40000"/>
                  </a:schemeClr>
                </a:solidFill>
              </a:rPr>
              <a:t>The marketing process involves 5 steps:</a:t>
            </a:r>
            <a:endParaRPr lang="en-US" sz="3200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4" name="مستطيل مستدير الزوايا 3"/>
          <p:cNvSpPr/>
          <p:nvPr/>
        </p:nvSpPr>
        <p:spPr>
          <a:xfrm>
            <a:off x="901699" y="1295400"/>
            <a:ext cx="7391400" cy="717549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lvl="0"/>
            <a:r>
              <a:rPr lang="en-GB" b="1" dirty="0" smtClean="0"/>
              <a:t> 1 / Understand </a:t>
            </a:r>
            <a:r>
              <a:rPr lang="en-GB" b="1" dirty="0"/>
              <a:t>the marketplace and customer needs and wants</a:t>
            </a:r>
            <a:endParaRPr lang="en-US" b="1" dirty="0"/>
          </a:p>
          <a:p>
            <a:pPr algn="ctr"/>
            <a:endParaRPr lang="en-US" dirty="0"/>
          </a:p>
        </p:txBody>
      </p:sp>
      <p:sp>
        <p:nvSpPr>
          <p:cNvPr id="12" name="مستطيل مستدير الزوايا 11"/>
          <p:cNvSpPr/>
          <p:nvPr/>
        </p:nvSpPr>
        <p:spPr>
          <a:xfrm>
            <a:off x="901699" y="2289176"/>
            <a:ext cx="7391400" cy="717549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b="1" dirty="0"/>
              <a:t>2/ </a:t>
            </a:r>
            <a:r>
              <a:rPr lang="en-GB" b="1" dirty="0"/>
              <a:t>Design a customer-driven marketing strategy</a:t>
            </a:r>
            <a:endParaRPr lang="en-US" b="1" dirty="0"/>
          </a:p>
          <a:p>
            <a:pPr algn="ctr"/>
            <a:endParaRPr lang="en-US" dirty="0"/>
          </a:p>
        </p:txBody>
      </p:sp>
      <p:sp>
        <p:nvSpPr>
          <p:cNvPr id="13" name="مستطيل مستدير الزوايا 12"/>
          <p:cNvSpPr/>
          <p:nvPr/>
        </p:nvSpPr>
        <p:spPr>
          <a:xfrm>
            <a:off x="891929" y="3309709"/>
            <a:ext cx="7391400" cy="717549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b="1" dirty="0"/>
              <a:t>3/ </a:t>
            </a:r>
            <a:r>
              <a:rPr lang="en-GB" b="1" dirty="0"/>
              <a:t>Construct a marketing program that delivers superior value</a:t>
            </a:r>
            <a:endParaRPr lang="en-US" b="1" dirty="0"/>
          </a:p>
          <a:p>
            <a:pPr algn="ctr"/>
            <a:endParaRPr lang="en-US" dirty="0"/>
          </a:p>
        </p:txBody>
      </p:sp>
      <p:sp>
        <p:nvSpPr>
          <p:cNvPr id="14" name="مستطيل مستدير الزوايا 13"/>
          <p:cNvSpPr/>
          <p:nvPr/>
        </p:nvSpPr>
        <p:spPr>
          <a:xfrm>
            <a:off x="901699" y="4331154"/>
            <a:ext cx="7391400" cy="717549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lvl="0"/>
            <a:r>
              <a:rPr lang="en-US" b="1" dirty="0" smtClean="0"/>
              <a:t>4/ </a:t>
            </a:r>
            <a:r>
              <a:rPr lang="en-GB" b="1" dirty="0"/>
              <a:t>Build profitable relationships and create customer delight</a:t>
            </a:r>
            <a:endParaRPr lang="en-US" b="1" dirty="0"/>
          </a:p>
          <a:p>
            <a:pPr algn="ctr"/>
            <a:endParaRPr lang="en-US" dirty="0"/>
          </a:p>
        </p:txBody>
      </p:sp>
      <p:sp>
        <p:nvSpPr>
          <p:cNvPr id="15" name="مستطيل مستدير الزوايا 14"/>
          <p:cNvSpPr/>
          <p:nvPr/>
        </p:nvSpPr>
        <p:spPr>
          <a:xfrm>
            <a:off x="914400" y="5292725"/>
            <a:ext cx="7391400" cy="717549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lvl="0"/>
            <a:r>
              <a:rPr lang="en-US" b="1" dirty="0" smtClean="0"/>
              <a:t>5/ </a:t>
            </a:r>
            <a:r>
              <a:rPr lang="en-GB" b="1" dirty="0"/>
              <a:t>Capture value from customers to create profits and customer quality</a:t>
            </a:r>
            <a:endParaRPr lang="en-US" b="1" dirty="0"/>
          </a:p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59748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85663707"/>
              </p:ext>
            </p:extLst>
          </p:nvPr>
        </p:nvGraphicFramePr>
        <p:xfrm>
          <a:off x="685800" y="1676400"/>
          <a:ext cx="7772400" cy="4114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635104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23521616"/>
              </p:ext>
            </p:extLst>
          </p:nvPr>
        </p:nvGraphicFramePr>
        <p:xfrm>
          <a:off x="685800" y="1676400"/>
          <a:ext cx="7772400" cy="4114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9196265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91676271"/>
              </p:ext>
            </p:extLst>
          </p:nvPr>
        </p:nvGraphicFramePr>
        <p:xfrm>
          <a:off x="457200" y="1676400"/>
          <a:ext cx="7772400" cy="4114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81654661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921327" y="644237"/>
            <a:ext cx="7336047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b="1" dirty="0">
                <a:solidFill>
                  <a:schemeClr val="accent6">
                    <a:lumMod val="60000"/>
                    <a:lumOff val="40000"/>
                  </a:schemeClr>
                </a:solidFill>
              </a:rPr>
              <a:t>Marketing Management Orientations</a:t>
            </a:r>
          </a:p>
        </p:txBody>
      </p:sp>
      <p:graphicFrame>
        <p:nvGraphicFramePr>
          <p:cNvPr id="3" name="Content Placeholder 6"/>
          <p:cNvGraphicFramePr>
            <a:graphicFrameLocks/>
          </p:cNvGraphicFramePr>
          <p:nvPr/>
        </p:nvGraphicFramePr>
        <p:xfrm>
          <a:off x="381000" y="1981200"/>
          <a:ext cx="8077200" cy="4419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35550724"/>
      </p:ext>
    </p:extLst>
  </p:cSld>
  <p:clrMapOvr>
    <a:masterClrMapping/>
  </p:clrMapOvr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114</TotalTime>
  <Words>696</Words>
  <Application>Microsoft Office PowerPoint</Application>
  <PresentationFormat>عرض على الشاشة (3:4)‏</PresentationFormat>
  <Paragraphs>110</Paragraphs>
  <Slides>22</Slides>
  <Notes>5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22</vt:i4>
      </vt:variant>
    </vt:vector>
  </HeadingPairs>
  <TitlesOfParts>
    <vt:vector size="23" baseType="lpstr">
      <vt:lpstr>نسق Office</vt:lpstr>
      <vt:lpstr>Global Edition  Chapter 1   Creating and Capturing Customer Value 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Global Edition  Chapter 1 Marketing:  Creating and Capturing Customer Value</dc:title>
  <dc:creator>malmawash</dc:creator>
  <cp:lastModifiedBy>malmawash</cp:lastModifiedBy>
  <cp:revision>14</cp:revision>
  <dcterms:created xsi:type="dcterms:W3CDTF">2016-01-25T08:27:37Z</dcterms:created>
  <dcterms:modified xsi:type="dcterms:W3CDTF">2016-02-01T05:56:50Z</dcterms:modified>
</cp:coreProperties>
</file>

<file path=docProps/thumbnail.jpeg>
</file>