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  <p:sldMasterId id="2147483720" r:id="rId2"/>
  </p:sldMasterIdLst>
  <p:notesMasterIdLst>
    <p:notesMasterId r:id="rId46"/>
  </p:notesMasterIdLst>
  <p:sldIdLst>
    <p:sldId id="256" r:id="rId3"/>
    <p:sldId id="299" r:id="rId4"/>
    <p:sldId id="329" r:id="rId5"/>
    <p:sldId id="304" r:id="rId6"/>
    <p:sldId id="300" r:id="rId7"/>
    <p:sldId id="301" r:id="rId8"/>
    <p:sldId id="305" r:id="rId9"/>
    <p:sldId id="306" r:id="rId10"/>
    <p:sldId id="307" r:id="rId11"/>
    <p:sldId id="308" r:id="rId12"/>
    <p:sldId id="262" r:id="rId13"/>
    <p:sldId id="311" r:id="rId14"/>
    <p:sldId id="264" r:id="rId15"/>
    <p:sldId id="265" r:id="rId16"/>
    <p:sldId id="312" r:id="rId17"/>
    <p:sldId id="313" r:id="rId18"/>
    <p:sldId id="314" r:id="rId19"/>
    <p:sldId id="268" r:id="rId20"/>
    <p:sldId id="316" r:id="rId21"/>
    <p:sldId id="317" r:id="rId22"/>
    <p:sldId id="271" r:id="rId23"/>
    <p:sldId id="272" r:id="rId24"/>
    <p:sldId id="318" r:id="rId25"/>
    <p:sldId id="320" r:id="rId26"/>
    <p:sldId id="321" r:id="rId27"/>
    <p:sldId id="322" r:id="rId28"/>
    <p:sldId id="323" r:id="rId29"/>
    <p:sldId id="330" r:id="rId30"/>
    <p:sldId id="324" r:id="rId31"/>
    <p:sldId id="331" r:id="rId32"/>
    <p:sldId id="332" r:id="rId33"/>
    <p:sldId id="333" r:id="rId34"/>
    <p:sldId id="327" r:id="rId35"/>
    <p:sldId id="285" r:id="rId36"/>
    <p:sldId id="328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3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F5802F-398E-48C6-8177-64E8E59C0D45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90E4817D-7CAD-4131-8A19-5C0EDC9E658C}">
      <dgm:prSet custT="1"/>
      <dgm:spPr/>
      <dgm:t>
        <a:bodyPr/>
        <a:lstStyle/>
        <a:p>
          <a:pPr rtl="0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Strategy formulation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57EC48-7776-462D-AF40-457DD6384EBB}" type="parTrans" cxnId="{2F5789E1-CF65-449E-90AC-106DAA91E0CC}">
      <dgm:prSet/>
      <dgm:spPr/>
      <dgm:t>
        <a:bodyPr/>
        <a:lstStyle/>
        <a:p>
          <a:endParaRPr lang="en-US" sz="1600"/>
        </a:p>
      </dgm:t>
    </dgm:pt>
    <dgm:pt modelId="{CC46881C-F995-4960-B454-BE56C2D777BA}" type="sibTrans" cxnId="{2F5789E1-CF65-449E-90AC-106DAA91E0CC}">
      <dgm:prSet/>
      <dgm:spPr/>
      <dgm:t>
        <a:bodyPr/>
        <a:lstStyle/>
        <a:p>
          <a:endParaRPr lang="en-US" sz="1600"/>
        </a:p>
      </dgm:t>
    </dgm:pt>
    <dgm:pt modelId="{938DF56E-CDB6-442E-8B75-D32C440F8497}">
      <dgm:prSet custT="1"/>
      <dgm:spPr/>
      <dgm:t>
        <a:bodyPr/>
        <a:lstStyle/>
        <a:p>
          <a:pPr rtl="0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Strategy </a:t>
          </a:r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implementation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0E9EF2-4602-4A4B-9B99-F3337F0E99D7}" type="parTrans" cxnId="{0B01C996-0503-41C6-9D84-F1D86BAB9D28}">
      <dgm:prSet/>
      <dgm:spPr/>
      <dgm:t>
        <a:bodyPr/>
        <a:lstStyle/>
        <a:p>
          <a:endParaRPr lang="en-US" sz="1600"/>
        </a:p>
      </dgm:t>
    </dgm:pt>
    <dgm:pt modelId="{6E79A43D-7AC2-452A-BDDF-1CCE5D673C92}" type="sibTrans" cxnId="{0B01C996-0503-41C6-9D84-F1D86BAB9D28}">
      <dgm:prSet/>
      <dgm:spPr/>
      <dgm:t>
        <a:bodyPr/>
        <a:lstStyle/>
        <a:p>
          <a:endParaRPr lang="en-US" sz="1600"/>
        </a:p>
      </dgm:t>
    </dgm:pt>
    <dgm:pt modelId="{D5A03073-A960-4FF1-906A-ED931919CC1E}">
      <dgm:prSet custT="1"/>
      <dgm:spPr/>
      <dgm:t>
        <a:bodyPr/>
        <a:lstStyle/>
        <a:p>
          <a:pPr rtl="0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Strategy evaluation 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DE4C5-0B7C-43D6-AF7E-27FF9BC0B87C}" type="parTrans" cxnId="{9C26E3B9-281B-4382-AC24-6943580BF294}">
      <dgm:prSet/>
      <dgm:spPr/>
      <dgm:t>
        <a:bodyPr/>
        <a:lstStyle/>
        <a:p>
          <a:endParaRPr lang="en-US" sz="1600"/>
        </a:p>
      </dgm:t>
    </dgm:pt>
    <dgm:pt modelId="{1FAD7F06-1624-4329-99EF-17888FE2E285}" type="sibTrans" cxnId="{9C26E3B9-281B-4382-AC24-6943580BF294}">
      <dgm:prSet/>
      <dgm:spPr/>
      <dgm:t>
        <a:bodyPr/>
        <a:lstStyle/>
        <a:p>
          <a:endParaRPr lang="en-US" sz="1600"/>
        </a:p>
      </dgm:t>
    </dgm:pt>
    <dgm:pt modelId="{0BE6829C-CBA4-4CE4-B26C-E12941C86A86}" type="pres">
      <dgm:prSet presAssocID="{F8F5802F-398E-48C6-8177-64E8E59C0D4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C04F5D-B67D-4EFC-83AF-1D027C6CA366}" type="pres">
      <dgm:prSet presAssocID="{F8F5802F-398E-48C6-8177-64E8E59C0D45}" presName="arrow" presStyleLbl="bgShp" presStyleIdx="0" presStyleCnt="1"/>
      <dgm:spPr/>
    </dgm:pt>
    <dgm:pt modelId="{33676C42-FD9D-43A4-9FD4-A45F013EF224}" type="pres">
      <dgm:prSet presAssocID="{F8F5802F-398E-48C6-8177-64E8E59C0D45}" presName="linearProcess" presStyleCnt="0"/>
      <dgm:spPr/>
    </dgm:pt>
    <dgm:pt modelId="{6017ACAC-9C03-4AE0-935D-09EC38C578CF}" type="pres">
      <dgm:prSet presAssocID="{90E4817D-7CAD-4131-8A19-5C0EDC9E658C}" presName="textNode" presStyleLbl="node1" presStyleIdx="0" presStyleCnt="3" custScaleX="108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2D9C9-73E3-47EC-9B4D-EE9105709794}" type="pres">
      <dgm:prSet presAssocID="{CC46881C-F995-4960-B454-BE56C2D777BA}" presName="sibTrans" presStyleCnt="0"/>
      <dgm:spPr/>
    </dgm:pt>
    <dgm:pt modelId="{8393616B-AEC7-46D0-B842-ECF85CA82E85}" type="pres">
      <dgm:prSet presAssocID="{938DF56E-CDB6-442E-8B75-D32C440F8497}" presName="textNode" presStyleLbl="node1" presStyleIdx="1" presStyleCnt="3" custScaleX="116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2EFE0-5F7E-4FF4-B77F-8CD956ED4C42}" type="pres">
      <dgm:prSet presAssocID="{6E79A43D-7AC2-452A-BDDF-1CCE5D673C92}" presName="sibTrans" presStyleCnt="0"/>
      <dgm:spPr/>
    </dgm:pt>
    <dgm:pt modelId="{572C9744-5DCA-4F5D-837C-A16FDD6B2E00}" type="pres">
      <dgm:prSet presAssocID="{D5A03073-A960-4FF1-906A-ED931919CC1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01C996-0503-41C6-9D84-F1D86BAB9D28}" srcId="{F8F5802F-398E-48C6-8177-64E8E59C0D45}" destId="{938DF56E-CDB6-442E-8B75-D32C440F8497}" srcOrd="1" destOrd="0" parTransId="{850E9EF2-4602-4A4B-9B99-F3337F0E99D7}" sibTransId="{6E79A43D-7AC2-452A-BDDF-1CCE5D673C92}"/>
    <dgm:cxn modelId="{2F5789E1-CF65-449E-90AC-106DAA91E0CC}" srcId="{F8F5802F-398E-48C6-8177-64E8E59C0D45}" destId="{90E4817D-7CAD-4131-8A19-5C0EDC9E658C}" srcOrd="0" destOrd="0" parTransId="{7457EC48-7776-462D-AF40-457DD6384EBB}" sibTransId="{CC46881C-F995-4960-B454-BE56C2D777BA}"/>
    <dgm:cxn modelId="{9C26E3B9-281B-4382-AC24-6943580BF294}" srcId="{F8F5802F-398E-48C6-8177-64E8E59C0D45}" destId="{D5A03073-A960-4FF1-906A-ED931919CC1E}" srcOrd="2" destOrd="0" parTransId="{756DE4C5-0B7C-43D6-AF7E-27FF9BC0B87C}" sibTransId="{1FAD7F06-1624-4329-99EF-17888FE2E285}"/>
    <dgm:cxn modelId="{AA808C9A-126E-4C54-88D8-496D849FAE58}" type="presOf" srcId="{F8F5802F-398E-48C6-8177-64E8E59C0D45}" destId="{0BE6829C-CBA4-4CE4-B26C-E12941C86A86}" srcOrd="0" destOrd="0" presId="urn:microsoft.com/office/officeart/2005/8/layout/hProcess9"/>
    <dgm:cxn modelId="{DEFA2D73-BFB2-4EE4-BA33-A73CDB344E53}" type="presOf" srcId="{D5A03073-A960-4FF1-906A-ED931919CC1E}" destId="{572C9744-5DCA-4F5D-837C-A16FDD6B2E00}" srcOrd="0" destOrd="0" presId="urn:microsoft.com/office/officeart/2005/8/layout/hProcess9"/>
    <dgm:cxn modelId="{56406575-4594-4DB6-AFA5-96440A6309F4}" type="presOf" srcId="{938DF56E-CDB6-442E-8B75-D32C440F8497}" destId="{8393616B-AEC7-46D0-B842-ECF85CA82E85}" srcOrd="0" destOrd="0" presId="urn:microsoft.com/office/officeart/2005/8/layout/hProcess9"/>
    <dgm:cxn modelId="{A4D5184D-405A-45EE-87E1-8AC30ECDD1DE}" type="presOf" srcId="{90E4817D-7CAD-4131-8A19-5C0EDC9E658C}" destId="{6017ACAC-9C03-4AE0-935D-09EC38C578CF}" srcOrd="0" destOrd="0" presId="urn:microsoft.com/office/officeart/2005/8/layout/hProcess9"/>
    <dgm:cxn modelId="{186F5EAF-DE77-43C8-A824-9A3637D1C628}" type="presParOf" srcId="{0BE6829C-CBA4-4CE4-B26C-E12941C86A86}" destId="{43C04F5D-B67D-4EFC-83AF-1D027C6CA366}" srcOrd="0" destOrd="0" presId="urn:microsoft.com/office/officeart/2005/8/layout/hProcess9"/>
    <dgm:cxn modelId="{FCA9DBCE-F7EE-4106-98F1-42321E0EF539}" type="presParOf" srcId="{0BE6829C-CBA4-4CE4-B26C-E12941C86A86}" destId="{33676C42-FD9D-43A4-9FD4-A45F013EF224}" srcOrd="1" destOrd="0" presId="urn:microsoft.com/office/officeart/2005/8/layout/hProcess9"/>
    <dgm:cxn modelId="{77F2D324-C1CE-45BC-AF83-9843BDCA98F5}" type="presParOf" srcId="{33676C42-FD9D-43A4-9FD4-A45F013EF224}" destId="{6017ACAC-9C03-4AE0-935D-09EC38C578CF}" srcOrd="0" destOrd="0" presId="urn:microsoft.com/office/officeart/2005/8/layout/hProcess9"/>
    <dgm:cxn modelId="{21DA7508-7341-4A3F-A559-916CAE0310BB}" type="presParOf" srcId="{33676C42-FD9D-43A4-9FD4-A45F013EF224}" destId="{88B2D9C9-73E3-47EC-9B4D-EE9105709794}" srcOrd="1" destOrd="0" presId="urn:microsoft.com/office/officeart/2005/8/layout/hProcess9"/>
    <dgm:cxn modelId="{7FEC3644-14EF-4F84-A651-AAA8287DC5BA}" type="presParOf" srcId="{33676C42-FD9D-43A4-9FD4-A45F013EF224}" destId="{8393616B-AEC7-46D0-B842-ECF85CA82E85}" srcOrd="2" destOrd="0" presId="urn:microsoft.com/office/officeart/2005/8/layout/hProcess9"/>
    <dgm:cxn modelId="{ABD9E397-D800-4555-9629-571EB5249EF4}" type="presParOf" srcId="{33676C42-FD9D-43A4-9FD4-A45F013EF224}" destId="{7812EFE0-5F7E-4FF4-B77F-8CD956ED4C42}" srcOrd="3" destOrd="0" presId="urn:microsoft.com/office/officeart/2005/8/layout/hProcess9"/>
    <dgm:cxn modelId="{71266B98-E42E-4D62-B672-2307922F3069}" type="presParOf" srcId="{33676C42-FD9D-43A4-9FD4-A45F013EF224}" destId="{572C9744-5DCA-4F5D-837C-A16FDD6B2E0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60399A-F1A1-47DA-9A19-390A3BCA2ED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2E70CE4-49F4-464F-AFB2-33A9FA6F9F06}">
      <dgm:prSet phldrT="[نص]" custT="1"/>
      <dgm:spPr/>
      <dgm:t>
        <a:bodyPr/>
        <a:lstStyle/>
        <a:p>
          <a:pPr rtl="1"/>
          <a:r>
            <a:rPr lang="en-US" sz="2400" b="1" dirty="0" smtClean="0">
              <a:solidFill>
                <a:schemeClr val="bg1"/>
              </a:solidFill>
            </a:rPr>
            <a:t>1- Strategy formulation includes:</a:t>
          </a:r>
          <a:r>
            <a:rPr lang="en-US" sz="2400" b="1" dirty="0" smtClean="0">
              <a:solidFill>
                <a:srgbClr val="FFC000"/>
              </a:solidFill>
            </a:rPr>
            <a:t> </a:t>
          </a:r>
          <a:endParaRPr lang="ar-SA" sz="2400" dirty="0">
            <a:solidFill>
              <a:srgbClr val="FFC000"/>
            </a:solidFill>
          </a:endParaRPr>
        </a:p>
      </dgm:t>
    </dgm:pt>
    <dgm:pt modelId="{1E7DC931-36DE-47AB-87A9-4174D6E98FD9}" type="parTrans" cxnId="{165F43A9-9F61-45FB-BD38-647CF027D3C7}">
      <dgm:prSet/>
      <dgm:spPr/>
      <dgm:t>
        <a:bodyPr/>
        <a:lstStyle/>
        <a:p>
          <a:pPr rtl="1"/>
          <a:endParaRPr lang="ar-SA"/>
        </a:p>
      </dgm:t>
    </dgm:pt>
    <dgm:pt modelId="{F865FD37-B4E9-4C1A-99FF-599709412F0C}" type="sibTrans" cxnId="{165F43A9-9F61-45FB-BD38-647CF027D3C7}">
      <dgm:prSet/>
      <dgm:spPr/>
      <dgm:t>
        <a:bodyPr/>
        <a:lstStyle/>
        <a:p>
          <a:pPr rtl="1"/>
          <a:endParaRPr lang="ar-SA"/>
        </a:p>
      </dgm:t>
    </dgm:pt>
    <dgm:pt modelId="{991F7F7F-516A-4AF5-99E4-F59E1FD779EA}">
      <dgm:prSet phldrT="[نص]" custT="1"/>
      <dgm:spPr/>
      <dgm:t>
        <a:bodyPr/>
        <a:lstStyle/>
        <a:p>
          <a:pPr rtl="1"/>
          <a:r>
            <a:rPr lang="en-US" sz="3200" b="1" dirty="0" smtClean="0"/>
            <a:t>Developing a vision and mission</a:t>
          </a:r>
          <a:endParaRPr lang="ar-SA" sz="3200" b="1" dirty="0"/>
        </a:p>
      </dgm:t>
    </dgm:pt>
    <dgm:pt modelId="{2C42664C-4E4F-48B8-AE9B-9D64EC834A89}" type="parTrans" cxnId="{007215B4-66DE-4DF4-B76F-E14F443A8E73}">
      <dgm:prSet/>
      <dgm:spPr/>
      <dgm:t>
        <a:bodyPr/>
        <a:lstStyle/>
        <a:p>
          <a:pPr rtl="1"/>
          <a:endParaRPr lang="ar-SA"/>
        </a:p>
      </dgm:t>
    </dgm:pt>
    <dgm:pt modelId="{F16597E0-E4BB-4141-9063-425CA5D85237}" type="sibTrans" cxnId="{007215B4-66DE-4DF4-B76F-E14F443A8E73}">
      <dgm:prSet/>
      <dgm:spPr/>
      <dgm:t>
        <a:bodyPr/>
        <a:lstStyle/>
        <a:p>
          <a:pPr rtl="1"/>
          <a:endParaRPr lang="ar-SA"/>
        </a:p>
      </dgm:t>
    </dgm:pt>
    <dgm:pt modelId="{6FAB4B16-7084-47ED-B958-AC631D55D7A1}">
      <dgm:prSet phldrT="[نص]" custT="1"/>
      <dgm:spPr/>
      <dgm:t>
        <a:bodyPr/>
        <a:lstStyle/>
        <a:p>
          <a:pPr rtl="1"/>
          <a:r>
            <a:rPr lang="en-US" sz="2800" b="1" dirty="0" smtClean="0"/>
            <a:t>Identifying an organization’s external opportunities and threats</a:t>
          </a:r>
          <a:endParaRPr lang="ar-SA" sz="2800" b="1" dirty="0"/>
        </a:p>
      </dgm:t>
    </dgm:pt>
    <dgm:pt modelId="{4B9CC999-E0B4-4555-913F-CB0DF338C089}" type="parTrans" cxnId="{03D34906-5122-48F7-8523-0477884DBD84}">
      <dgm:prSet/>
      <dgm:spPr/>
      <dgm:t>
        <a:bodyPr/>
        <a:lstStyle/>
        <a:p>
          <a:pPr rtl="1"/>
          <a:endParaRPr lang="ar-SA"/>
        </a:p>
      </dgm:t>
    </dgm:pt>
    <dgm:pt modelId="{F9C8C2BA-4B9E-42B4-9DF4-DD08B913D365}" type="sibTrans" cxnId="{03D34906-5122-48F7-8523-0477884DBD84}">
      <dgm:prSet/>
      <dgm:spPr/>
      <dgm:t>
        <a:bodyPr/>
        <a:lstStyle/>
        <a:p>
          <a:pPr rtl="1"/>
          <a:endParaRPr lang="ar-SA"/>
        </a:p>
      </dgm:t>
    </dgm:pt>
    <dgm:pt modelId="{43191747-01F1-42A6-9E38-1350A7627155}">
      <dgm:prSet phldrT="[نص]" custT="1"/>
      <dgm:spPr/>
      <dgm:t>
        <a:bodyPr/>
        <a:lstStyle/>
        <a:p>
          <a:pPr rtl="1"/>
          <a:r>
            <a:rPr lang="en-US" sz="2800" b="1" dirty="0" smtClean="0"/>
            <a:t>Determining internal strengths and weaknesses</a:t>
          </a:r>
          <a:endParaRPr lang="ar-SA" sz="2800" b="1" dirty="0"/>
        </a:p>
      </dgm:t>
    </dgm:pt>
    <dgm:pt modelId="{10D1D028-E0A3-4869-AE5D-53BD7A6C1D94}" type="parTrans" cxnId="{FFB13C09-B623-4A42-9909-1C87965C010F}">
      <dgm:prSet/>
      <dgm:spPr/>
      <dgm:t>
        <a:bodyPr/>
        <a:lstStyle/>
        <a:p>
          <a:pPr rtl="1"/>
          <a:endParaRPr lang="ar-SA"/>
        </a:p>
      </dgm:t>
    </dgm:pt>
    <dgm:pt modelId="{5C853B31-56BA-4060-843C-9561C45BC343}" type="sibTrans" cxnId="{FFB13C09-B623-4A42-9909-1C87965C010F}">
      <dgm:prSet/>
      <dgm:spPr/>
      <dgm:t>
        <a:bodyPr/>
        <a:lstStyle/>
        <a:p>
          <a:pPr rtl="1"/>
          <a:endParaRPr lang="ar-SA"/>
        </a:p>
      </dgm:t>
    </dgm:pt>
    <dgm:pt modelId="{8B44C3DB-2412-4C48-B02D-C3F51366B5A1}">
      <dgm:prSet custT="1"/>
      <dgm:spPr/>
      <dgm:t>
        <a:bodyPr/>
        <a:lstStyle/>
        <a:p>
          <a:pPr rtl="1"/>
          <a:r>
            <a:rPr lang="en-US" sz="2800" b="1" dirty="0" smtClean="0"/>
            <a:t>Establishing long-term objectives</a:t>
          </a:r>
          <a:endParaRPr lang="en-US" sz="2800" b="1" dirty="0"/>
        </a:p>
      </dgm:t>
    </dgm:pt>
    <dgm:pt modelId="{0A016B4B-451D-4C5A-86D0-AEA2C0E3909E}" type="parTrans" cxnId="{790555C0-2CB2-453F-96BC-E38DD3212E60}">
      <dgm:prSet/>
      <dgm:spPr/>
      <dgm:t>
        <a:bodyPr/>
        <a:lstStyle/>
        <a:p>
          <a:pPr rtl="1"/>
          <a:endParaRPr lang="ar-SA"/>
        </a:p>
      </dgm:t>
    </dgm:pt>
    <dgm:pt modelId="{35F6832E-A164-4B15-AEEC-98979BBE51B3}" type="sibTrans" cxnId="{790555C0-2CB2-453F-96BC-E38DD3212E60}">
      <dgm:prSet/>
      <dgm:spPr/>
      <dgm:t>
        <a:bodyPr/>
        <a:lstStyle/>
        <a:p>
          <a:pPr rtl="1"/>
          <a:endParaRPr lang="ar-SA"/>
        </a:p>
      </dgm:t>
    </dgm:pt>
    <dgm:pt modelId="{DB8E7B79-84E5-4997-B8A8-07DE0181A874}">
      <dgm:prSet custT="1"/>
      <dgm:spPr/>
      <dgm:t>
        <a:bodyPr/>
        <a:lstStyle/>
        <a:p>
          <a:pPr rtl="1"/>
          <a:r>
            <a:rPr lang="en-US" sz="2400" b="1" dirty="0" smtClean="0"/>
            <a:t>Generating alternative strategies, and choosing particular strategies to pursue.</a:t>
          </a:r>
          <a:endParaRPr lang="ar-SA" sz="2400" b="1" dirty="0"/>
        </a:p>
      </dgm:t>
    </dgm:pt>
    <dgm:pt modelId="{08D38D8F-757B-4D22-BEF3-3CB38691C8B6}" type="parTrans" cxnId="{8BF0152B-52D1-4EAB-856B-EB4B0413AC62}">
      <dgm:prSet/>
      <dgm:spPr/>
      <dgm:t>
        <a:bodyPr/>
        <a:lstStyle/>
        <a:p>
          <a:pPr rtl="1"/>
          <a:endParaRPr lang="ar-SA"/>
        </a:p>
      </dgm:t>
    </dgm:pt>
    <dgm:pt modelId="{AE7C57F4-55EB-4AA7-8BD0-1F5909457E33}" type="sibTrans" cxnId="{8BF0152B-52D1-4EAB-856B-EB4B0413AC62}">
      <dgm:prSet/>
      <dgm:spPr/>
      <dgm:t>
        <a:bodyPr/>
        <a:lstStyle/>
        <a:p>
          <a:pPr rtl="1"/>
          <a:endParaRPr lang="ar-SA"/>
        </a:p>
      </dgm:t>
    </dgm:pt>
    <dgm:pt modelId="{12AB7084-F4D2-4465-8AF9-BC4245803AE9}" type="pres">
      <dgm:prSet presAssocID="{FF60399A-F1A1-47DA-9A19-390A3BCA2ED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667E736-DEA8-4C88-AF85-716E6EC64238}" type="pres">
      <dgm:prSet presAssocID="{72E70CE4-49F4-464F-AFB2-33A9FA6F9F06}" presName="root1" presStyleCnt="0"/>
      <dgm:spPr/>
    </dgm:pt>
    <dgm:pt modelId="{01CFF517-DCDE-4EEE-AE7F-55E2F2A3A0D5}" type="pres">
      <dgm:prSet presAssocID="{72E70CE4-49F4-464F-AFB2-33A9FA6F9F06}" presName="LevelOneTextNode" presStyleLbl="node0" presStyleIdx="0" presStyleCnt="1" custAng="5400000" custScaleX="194991" custScaleY="39218" custLinFactX="-100000" custLinFactNeighborX="-198409" custLinFactNeighborY="43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2130B3C-486A-4349-B470-2322DE952671}" type="pres">
      <dgm:prSet presAssocID="{72E70CE4-49F4-464F-AFB2-33A9FA6F9F06}" presName="level2hierChild" presStyleCnt="0"/>
      <dgm:spPr/>
    </dgm:pt>
    <dgm:pt modelId="{B50E595A-6E10-4997-A3CE-23CE2294A948}" type="pres">
      <dgm:prSet presAssocID="{2C42664C-4E4F-48B8-AE9B-9D64EC834A89}" presName="conn2-1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AEF4E452-4FBA-459C-AFEB-47EDCC7F77FE}" type="pres">
      <dgm:prSet presAssocID="{2C42664C-4E4F-48B8-AE9B-9D64EC834A89}" presName="connTx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D65D4B37-081D-4E99-89C2-DCF456D65A0A}" type="pres">
      <dgm:prSet presAssocID="{991F7F7F-516A-4AF5-99E4-F59E1FD779EA}" presName="root2" presStyleCnt="0"/>
      <dgm:spPr/>
    </dgm:pt>
    <dgm:pt modelId="{E0FCADBD-DF42-4DEA-BAA1-DD94FA729440}" type="pres">
      <dgm:prSet presAssocID="{991F7F7F-516A-4AF5-99E4-F59E1FD779EA}" presName="LevelTwoTextNode" presStyleLbl="node2" presStyleIdx="0" presStyleCnt="5" custScaleX="2081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4021D7D-0C6F-458D-9D23-546EF9E8ECD2}" type="pres">
      <dgm:prSet presAssocID="{991F7F7F-516A-4AF5-99E4-F59E1FD779EA}" presName="level3hierChild" presStyleCnt="0"/>
      <dgm:spPr/>
    </dgm:pt>
    <dgm:pt modelId="{D0C73AF8-DC59-4753-917E-1CE9D970B528}" type="pres">
      <dgm:prSet presAssocID="{4B9CC999-E0B4-4555-913F-CB0DF338C089}" presName="conn2-1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866A24FD-2668-4317-82C5-A5CDDC976C61}" type="pres">
      <dgm:prSet presAssocID="{4B9CC999-E0B4-4555-913F-CB0DF338C089}" presName="connTx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6A65B26E-E79C-44E1-BB5E-3C93E66D479E}" type="pres">
      <dgm:prSet presAssocID="{6FAB4B16-7084-47ED-B958-AC631D55D7A1}" presName="root2" presStyleCnt="0"/>
      <dgm:spPr/>
    </dgm:pt>
    <dgm:pt modelId="{8FB2C751-0177-47E1-A0CA-F5FCC2D91850}" type="pres">
      <dgm:prSet presAssocID="{6FAB4B16-7084-47ED-B958-AC631D55D7A1}" presName="LevelTwoTextNode" presStyleLbl="node2" presStyleIdx="1" presStyleCnt="5" custScaleX="206525" custLinFactNeighborX="-2222" custLinFactNeighborY="10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1305891-CC10-4E47-883B-9CE815D037A5}" type="pres">
      <dgm:prSet presAssocID="{6FAB4B16-7084-47ED-B958-AC631D55D7A1}" presName="level3hierChild" presStyleCnt="0"/>
      <dgm:spPr/>
    </dgm:pt>
    <dgm:pt modelId="{8F93069B-D171-4254-9BEC-D513B439F920}" type="pres">
      <dgm:prSet presAssocID="{10D1D028-E0A3-4869-AE5D-53BD7A6C1D94}" presName="conn2-1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7A814C6C-437B-4495-ADC6-D276AFB8DBCC}" type="pres">
      <dgm:prSet presAssocID="{10D1D028-E0A3-4869-AE5D-53BD7A6C1D94}" presName="connTx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DF3D5058-2AF5-40A2-BD15-8E4B0A34CA24}" type="pres">
      <dgm:prSet presAssocID="{43191747-01F1-42A6-9E38-1350A7627155}" presName="root2" presStyleCnt="0"/>
      <dgm:spPr/>
    </dgm:pt>
    <dgm:pt modelId="{19C884C5-581B-4E3C-B986-F2C98AAABB86}" type="pres">
      <dgm:prSet presAssocID="{43191747-01F1-42A6-9E38-1350A7627155}" presName="LevelTwoTextNode" presStyleLbl="node2" presStyleIdx="2" presStyleCnt="5" custScaleX="20652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FCC7F02-52A9-459D-AC84-09DD73B0FC2F}" type="pres">
      <dgm:prSet presAssocID="{43191747-01F1-42A6-9E38-1350A7627155}" presName="level3hierChild" presStyleCnt="0"/>
      <dgm:spPr/>
    </dgm:pt>
    <dgm:pt modelId="{3B770BFC-BCBD-4EFD-B0EC-BBE9D481C853}" type="pres">
      <dgm:prSet presAssocID="{0A016B4B-451D-4C5A-86D0-AEA2C0E3909E}" presName="conn2-1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897F8154-4A65-44B0-835F-CE3C685A59D9}" type="pres">
      <dgm:prSet presAssocID="{0A016B4B-451D-4C5A-86D0-AEA2C0E3909E}" presName="connTx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A4FAEB85-A590-4275-AAD8-03159C6FCE73}" type="pres">
      <dgm:prSet presAssocID="{8B44C3DB-2412-4C48-B02D-C3F51366B5A1}" presName="root2" presStyleCnt="0"/>
      <dgm:spPr/>
    </dgm:pt>
    <dgm:pt modelId="{7A509B37-FC81-4D0E-B3D2-D82C153CA74A}" type="pres">
      <dgm:prSet presAssocID="{8B44C3DB-2412-4C48-B02D-C3F51366B5A1}" presName="LevelTwoTextNode" presStyleLbl="node2" presStyleIdx="3" presStyleCnt="5" custScaleX="20760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8E82005-DB5D-4CEB-82AE-D0E1E1207034}" type="pres">
      <dgm:prSet presAssocID="{8B44C3DB-2412-4C48-B02D-C3F51366B5A1}" presName="level3hierChild" presStyleCnt="0"/>
      <dgm:spPr/>
    </dgm:pt>
    <dgm:pt modelId="{E05C6FA2-41B0-45DE-8616-CEBD5172201A}" type="pres">
      <dgm:prSet presAssocID="{08D38D8F-757B-4D22-BEF3-3CB38691C8B6}" presName="conn2-1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C6203C2F-0746-4425-BE99-779C078CA976}" type="pres">
      <dgm:prSet presAssocID="{08D38D8F-757B-4D22-BEF3-3CB38691C8B6}" presName="connTx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4D372585-55DB-46F4-8E80-498CEA7B3B1D}" type="pres">
      <dgm:prSet presAssocID="{DB8E7B79-84E5-4997-B8A8-07DE0181A874}" presName="root2" presStyleCnt="0"/>
      <dgm:spPr/>
    </dgm:pt>
    <dgm:pt modelId="{49B9F1C4-CA23-4E97-8551-B3AE9413C51F}" type="pres">
      <dgm:prSet presAssocID="{DB8E7B79-84E5-4997-B8A8-07DE0181A874}" presName="LevelTwoTextNode" presStyleLbl="node2" presStyleIdx="4" presStyleCnt="5" custScaleX="2113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ED1926D-FE96-44AE-948E-483C0F094BF8}" type="pres">
      <dgm:prSet presAssocID="{DB8E7B79-84E5-4997-B8A8-07DE0181A874}" presName="level3hierChild" presStyleCnt="0"/>
      <dgm:spPr/>
    </dgm:pt>
  </dgm:ptLst>
  <dgm:cxnLst>
    <dgm:cxn modelId="{8BF0152B-52D1-4EAB-856B-EB4B0413AC62}" srcId="{72E70CE4-49F4-464F-AFB2-33A9FA6F9F06}" destId="{DB8E7B79-84E5-4997-B8A8-07DE0181A874}" srcOrd="4" destOrd="0" parTransId="{08D38D8F-757B-4D22-BEF3-3CB38691C8B6}" sibTransId="{AE7C57F4-55EB-4AA7-8BD0-1F5909457E33}"/>
    <dgm:cxn modelId="{007215B4-66DE-4DF4-B76F-E14F443A8E73}" srcId="{72E70CE4-49F4-464F-AFB2-33A9FA6F9F06}" destId="{991F7F7F-516A-4AF5-99E4-F59E1FD779EA}" srcOrd="0" destOrd="0" parTransId="{2C42664C-4E4F-48B8-AE9B-9D64EC834A89}" sibTransId="{F16597E0-E4BB-4141-9063-425CA5D85237}"/>
    <dgm:cxn modelId="{01B69709-73F7-47AD-B81D-16C312AF7E40}" type="presOf" srcId="{10D1D028-E0A3-4869-AE5D-53BD7A6C1D94}" destId="{7A814C6C-437B-4495-ADC6-D276AFB8DBCC}" srcOrd="1" destOrd="0" presId="urn:microsoft.com/office/officeart/2008/layout/HorizontalMultiLevelHierarchy"/>
    <dgm:cxn modelId="{D6F75E88-16E5-4B65-82B3-190EF2DD92AA}" type="presOf" srcId="{DB8E7B79-84E5-4997-B8A8-07DE0181A874}" destId="{49B9F1C4-CA23-4E97-8551-B3AE9413C51F}" srcOrd="0" destOrd="0" presId="urn:microsoft.com/office/officeart/2008/layout/HorizontalMultiLevelHierarchy"/>
    <dgm:cxn modelId="{80F4FEAD-CCD7-469E-ABCE-C805ED5A2CE4}" type="presOf" srcId="{8B44C3DB-2412-4C48-B02D-C3F51366B5A1}" destId="{7A509B37-FC81-4D0E-B3D2-D82C153CA74A}" srcOrd="0" destOrd="0" presId="urn:microsoft.com/office/officeart/2008/layout/HorizontalMultiLevelHierarchy"/>
    <dgm:cxn modelId="{790555C0-2CB2-453F-96BC-E38DD3212E60}" srcId="{72E70CE4-49F4-464F-AFB2-33A9FA6F9F06}" destId="{8B44C3DB-2412-4C48-B02D-C3F51366B5A1}" srcOrd="3" destOrd="0" parTransId="{0A016B4B-451D-4C5A-86D0-AEA2C0E3909E}" sibTransId="{35F6832E-A164-4B15-AEEC-98979BBE51B3}"/>
    <dgm:cxn modelId="{FFB13C09-B623-4A42-9909-1C87965C010F}" srcId="{72E70CE4-49F4-464F-AFB2-33A9FA6F9F06}" destId="{43191747-01F1-42A6-9E38-1350A7627155}" srcOrd="2" destOrd="0" parTransId="{10D1D028-E0A3-4869-AE5D-53BD7A6C1D94}" sibTransId="{5C853B31-56BA-4060-843C-9561C45BC343}"/>
    <dgm:cxn modelId="{97C3EF8B-58B0-4D7E-A97B-8C82927A6D68}" type="presOf" srcId="{4B9CC999-E0B4-4555-913F-CB0DF338C089}" destId="{D0C73AF8-DC59-4753-917E-1CE9D970B528}" srcOrd="0" destOrd="0" presId="urn:microsoft.com/office/officeart/2008/layout/HorizontalMultiLevelHierarchy"/>
    <dgm:cxn modelId="{4AA9C0AD-5EA1-43F1-B08C-2A8D3872B8AA}" type="presOf" srcId="{2C42664C-4E4F-48B8-AE9B-9D64EC834A89}" destId="{AEF4E452-4FBA-459C-AFEB-47EDCC7F77FE}" srcOrd="1" destOrd="0" presId="urn:microsoft.com/office/officeart/2008/layout/HorizontalMultiLevelHierarchy"/>
    <dgm:cxn modelId="{1FFA7A6E-AEEA-4317-94EF-ACE9F7DAB39A}" type="presOf" srcId="{0A016B4B-451D-4C5A-86D0-AEA2C0E3909E}" destId="{3B770BFC-BCBD-4EFD-B0EC-BBE9D481C853}" srcOrd="0" destOrd="0" presId="urn:microsoft.com/office/officeart/2008/layout/HorizontalMultiLevelHierarchy"/>
    <dgm:cxn modelId="{6A31A4EE-F517-4B3A-BD51-D59D5D10C9AF}" type="presOf" srcId="{6FAB4B16-7084-47ED-B958-AC631D55D7A1}" destId="{8FB2C751-0177-47E1-A0CA-F5FCC2D91850}" srcOrd="0" destOrd="0" presId="urn:microsoft.com/office/officeart/2008/layout/HorizontalMultiLevelHierarchy"/>
    <dgm:cxn modelId="{62007BCC-81E0-43B5-B07A-C3CAE73528C5}" type="presOf" srcId="{2C42664C-4E4F-48B8-AE9B-9D64EC834A89}" destId="{B50E595A-6E10-4997-A3CE-23CE2294A948}" srcOrd="0" destOrd="0" presId="urn:microsoft.com/office/officeart/2008/layout/HorizontalMultiLevelHierarchy"/>
    <dgm:cxn modelId="{4FDF4E12-F278-41BB-81E4-826FA513E39F}" type="presOf" srcId="{08D38D8F-757B-4D22-BEF3-3CB38691C8B6}" destId="{E05C6FA2-41B0-45DE-8616-CEBD5172201A}" srcOrd="0" destOrd="0" presId="urn:microsoft.com/office/officeart/2008/layout/HorizontalMultiLevelHierarchy"/>
    <dgm:cxn modelId="{FB5C266C-AEFC-4447-A91D-C467EAD34787}" type="presOf" srcId="{991F7F7F-516A-4AF5-99E4-F59E1FD779EA}" destId="{E0FCADBD-DF42-4DEA-BAA1-DD94FA729440}" srcOrd="0" destOrd="0" presId="urn:microsoft.com/office/officeart/2008/layout/HorizontalMultiLevelHierarchy"/>
    <dgm:cxn modelId="{5B640D92-812C-4E26-816F-F9D375BC8241}" type="presOf" srcId="{08D38D8F-757B-4D22-BEF3-3CB38691C8B6}" destId="{C6203C2F-0746-4425-BE99-779C078CA976}" srcOrd="1" destOrd="0" presId="urn:microsoft.com/office/officeart/2008/layout/HorizontalMultiLevelHierarchy"/>
    <dgm:cxn modelId="{8258554F-F0EE-4F17-BD7E-2C2F5F13DEA0}" type="presOf" srcId="{72E70CE4-49F4-464F-AFB2-33A9FA6F9F06}" destId="{01CFF517-DCDE-4EEE-AE7F-55E2F2A3A0D5}" srcOrd="0" destOrd="0" presId="urn:microsoft.com/office/officeart/2008/layout/HorizontalMultiLevelHierarchy"/>
    <dgm:cxn modelId="{03D34906-5122-48F7-8523-0477884DBD84}" srcId="{72E70CE4-49F4-464F-AFB2-33A9FA6F9F06}" destId="{6FAB4B16-7084-47ED-B958-AC631D55D7A1}" srcOrd="1" destOrd="0" parTransId="{4B9CC999-E0B4-4555-913F-CB0DF338C089}" sibTransId="{F9C8C2BA-4B9E-42B4-9DF4-DD08B913D365}"/>
    <dgm:cxn modelId="{E44D1E48-7E59-4A26-B716-3DCADF162E83}" type="presOf" srcId="{43191747-01F1-42A6-9E38-1350A7627155}" destId="{19C884C5-581B-4E3C-B986-F2C98AAABB86}" srcOrd="0" destOrd="0" presId="urn:microsoft.com/office/officeart/2008/layout/HorizontalMultiLevelHierarchy"/>
    <dgm:cxn modelId="{8FB2B344-08C6-43AE-91DE-A148ACC1B3D6}" type="presOf" srcId="{10D1D028-E0A3-4869-AE5D-53BD7A6C1D94}" destId="{8F93069B-D171-4254-9BEC-D513B439F920}" srcOrd="0" destOrd="0" presId="urn:microsoft.com/office/officeart/2008/layout/HorizontalMultiLevelHierarchy"/>
    <dgm:cxn modelId="{7F29DF10-F540-484A-BA70-C2B5DF34CB20}" type="presOf" srcId="{0A016B4B-451D-4C5A-86D0-AEA2C0E3909E}" destId="{897F8154-4A65-44B0-835F-CE3C685A59D9}" srcOrd="1" destOrd="0" presId="urn:microsoft.com/office/officeart/2008/layout/HorizontalMultiLevelHierarchy"/>
    <dgm:cxn modelId="{C94B3AF3-2CD2-42CD-AD6B-6886539F4875}" type="presOf" srcId="{FF60399A-F1A1-47DA-9A19-390A3BCA2ED0}" destId="{12AB7084-F4D2-4465-8AF9-BC4245803AE9}" srcOrd="0" destOrd="0" presId="urn:microsoft.com/office/officeart/2008/layout/HorizontalMultiLevelHierarchy"/>
    <dgm:cxn modelId="{877ABD02-A30A-4A1F-A935-B62097590613}" type="presOf" srcId="{4B9CC999-E0B4-4555-913F-CB0DF338C089}" destId="{866A24FD-2668-4317-82C5-A5CDDC976C61}" srcOrd="1" destOrd="0" presId="urn:microsoft.com/office/officeart/2008/layout/HorizontalMultiLevelHierarchy"/>
    <dgm:cxn modelId="{165F43A9-9F61-45FB-BD38-647CF027D3C7}" srcId="{FF60399A-F1A1-47DA-9A19-390A3BCA2ED0}" destId="{72E70CE4-49F4-464F-AFB2-33A9FA6F9F06}" srcOrd="0" destOrd="0" parTransId="{1E7DC931-36DE-47AB-87A9-4174D6E98FD9}" sibTransId="{F865FD37-B4E9-4C1A-99FF-599709412F0C}"/>
    <dgm:cxn modelId="{E99EA227-D7F2-4740-9267-8E64F1ABBC19}" type="presParOf" srcId="{12AB7084-F4D2-4465-8AF9-BC4245803AE9}" destId="{A667E736-DEA8-4C88-AF85-716E6EC64238}" srcOrd="0" destOrd="0" presId="urn:microsoft.com/office/officeart/2008/layout/HorizontalMultiLevelHierarchy"/>
    <dgm:cxn modelId="{EA846ABA-7265-4080-B780-C85522BB945C}" type="presParOf" srcId="{A667E736-DEA8-4C88-AF85-716E6EC64238}" destId="{01CFF517-DCDE-4EEE-AE7F-55E2F2A3A0D5}" srcOrd="0" destOrd="0" presId="urn:microsoft.com/office/officeart/2008/layout/HorizontalMultiLevelHierarchy"/>
    <dgm:cxn modelId="{9EA18515-EACF-4E73-B14F-F8FB3748399E}" type="presParOf" srcId="{A667E736-DEA8-4C88-AF85-716E6EC64238}" destId="{B2130B3C-486A-4349-B470-2322DE952671}" srcOrd="1" destOrd="0" presId="urn:microsoft.com/office/officeart/2008/layout/HorizontalMultiLevelHierarchy"/>
    <dgm:cxn modelId="{4DC76E9F-AEC7-456A-8FA8-B25D3DA6261E}" type="presParOf" srcId="{B2130B3C-486A-4349-B470-2322DE952671}" destId="{B50E595A-6E10-4997-A3CE-23CE2294A948}" srcOrd="0" destOrd="0" presId="urn:microsoft.com/office/officeart/2008/layout/HorizontalMultiLevelHierarchy"/>
    <dgm:cxn modelId="{8DAA090E-76F4-4629-BE5F-C0678ADE2614}" type="presParOf" srcId="{B50E595A-6E10-4997-A3CE-23CE2294A948}" destId="{AEF4E452-4FBA-459C-AFEB-47EDCC7F77FE}" srcOrd="0" destOrd="0" presId="urn:microsoft.com/office/officeart/2008/layout/HorizontalMultiLevelHierarchy"/>
    <dgm:cxn modelId="{46D339F3-A2BC-43D1-8CFD-850821ABA056}" type="presParOf" srcId="{B2130B3C-486A-4349-B470-2322DE952671}" destId="{D65D4B37-081D-4E99-89C2-DCF456D65A0A}" srcOrd="1" destOrd="0" presId="urn:microsoft.com/office/officeart/2008/layout/HorizontalMultiLevelHierarchy"/>
    <dgm:cxn modelId="{43E325A5-A7F5-4F71-BFF0-9CF5B7C9CAEA}" type="presParOf" srcId="{D65D4B37-081D-4E99-89C2-DCF456D65A0A}" destId="{E0FCADBD-DF42-4DEA-BAA1-DD94FA729440}" srcOrd="0" destOrd="0" presId="urn:microsoft.com/office/officeart/2008/layout/HorizontalMultiLevelHierarchy"/>
    <dgm:cxn modelId="{97D1317D-EB65-4D62-9267-CBFBC79DCA87}" type="presParOf" srcId="{D65D4B37-081D-4E99-89C2-DCF456D65A0A}" destId="{14021D7D-0C6F-458D-9D23-546EF9E8ECD2}" srcOrd="1" destOrd="0" presId="urn:microsoft.com/office/officeart/2008/layout/HorizontalMultiLevelHierarchy"/>
    <dgm:cxn modelId="{25C21A1B-32F6-46B5-82F9-23DB63C407DA}" type="presParOf" srcId="{B2130B3C-486A-4349-B470-2322DE952671}" destId="{D0C73AF8-DC59-4753-917E-1CE9D970B528}" srcOrd="2" destOrd="0" presId="urn:microsoft.com/office/officeart/2008/layout/HorizontalMultiLevelHierarchy"/>
    <dgm:cxn modelId="{69FB5453-D34B-4B19-B404-5233E1B883AF}" type="presParOf" srcId="{D0C73AF8-DC59-4753-917E-1CE9D970B528}" destId="{866A24FD-2668-4317-82C5-A5CDDC976C61}" srcOrd="0" destOrd="0" presId="urn:microsoft.com/office/officeart/2008/layout/HorizontalMultiLevelHierarchy"/>
    <dgm:cxn modelId="{2C5C1C0C-0770-47D3-BD0E-C06A2060E14F}" type="presParOf" srcId="{B2130B3C-486A-4349-B470-2322DE952671}" destId="{6A65B26E-E79C-44E1-BB5E-3C93E66D479E}" srcOrd="3" destOrd="0" presId="urn:microsoft.com/office/officeart/2008/layout/HorizontalMultiLevelHierarchy"/>
    <dgm:cxn modelId="{088C244E-7FB9-448A-98CA-736BF593FEBB}" type="presParOf" srcId="{6A65B26E-E79C-44E1-BB5E-3C93E66D479E}" destId="{8FB2C751-0177-47E1-A0CA-F5FCC2D91850}" srcOrd="0" destOrd="0" presId="urn:microsoft.com/office/officeart/2008/layout/HorizontalMultiLevelHierarchy"/>
    <dgm:cxn modelId="{7B64C72E-E795-4F59-81C1-F7D8D54E443F}" type="presParOf" srcId="{6A65B26E-E79C-44E1-BB5E-3C93E66D479E}" destId="{81305891-CC10-4E47-883B-9CE815D037A5}" srcOrd="1" destOrd="0" presId="urn:microsoft.com/office/officeart/2008/layout/HorizontalMultiLevelHierarchy"/>
    <dgm:cxn modelId="{CD82ACFB-2FD2-4ECA-9650-BCD0834A49B4}" type="presParOf" srcId="{B2130B3C-486A-4349-B470-2322DE952671}" destId="{8F93069B-D171-4254-9BEC-D513B439F920}" srcOrd="4" destOrd="0" presId="urn:microsoft.com/office/officeart/2008/layout/HorizontalMultiLevelHierarchy"/>
    <dgm:cxn modelId="{CD0BF574-14E2-480E-B5D3-88540BA04E80}" type="presParOf" srcId="{8F93069B-D171-4254-9BEC-D513B439F920}" destId="{7A814C6C-437B-4495-ADC6-D276AFB8DBCC}" srcOrd="0" destOrd="0" presId="urn:microsoft.com/office/officeart/2008/layout/HorizontalMultiLevelHierarchy"/>
    <dgm:cxn modelId="{518FB7B8-B51F-436A-A6D4-4B8F767533FB}" type="presParOf" srcId="{B2130B3C-486A-4349-B470-2322DE952671}" destId="{DF3D5058-2AF5-40A2-BD15-8E4B0A34CA24}" srcOrd="5" destOrd="0" presId="urn:microsoft.com/office/officeart/2008/layout/HorizontalMultiLevelHierarchy"/>
    <dgm:cxn modelId="{872573E1-2892-44F1-BD7A-0991E2E60DDE}" type="presParOf" srcId="{DF3D5058-2AF5-40A2-BD15-8E4B0A34CA24}" destId="{19C884C5-581B-4E3C-B986-F2C98AAABB86}" srcOrd="0" destOrd="0" presId="urn:microsoft.com/office/officeart/2008/layout/HorizontalMultiLevelHierarchy"/>
    <dgm:cxn modelId="{C47F74DD-5085-493A-B48D-B4D657442664}" type="presParOf" srcId="{DF3D5058-2AF5-40A2-BD15-8E4B0A34CA24}" destId="{4FCC7F02-52A9-459D-AC84-09DD73B0FC2F}" srcOrd="1" destOrd="0" presId="urn:microsoft.com/office/officeart/2008/layout/HorizontalMultiLevelHierarchy"/>
    <dgm:cxn modelId="{8F41C349-06DE-48DD-9CDC-ACD5FA504495}" type="presParOf" srcId="{B2130B3C-486A-4349-B470-2322DE952671}" destId="{3B770BFC-BCBD-4EFD-B0EC-BBE9D481C853}" srcOrd="6" destOrd="0" presId="urn:microsoft.com/office/officeart/2008/layout/HorizontalMultiLevelHierarchy"/>
    <dgm:cxn modelId="{71F6A6AD-0320-4422-837A-44C128376E75}" type="presParOf" srcId="{3B770BFC-BCBD-4EFD-B0EC-BBE9D481C853}" destId="{897F8154-4A65-44B0-835F-CE3C685A59D9}" srcOrd="0" destOrd="0" presId="urn:microsoft.com/office/officeart/2008/layout/HorizontalMultiLevelHierarchy"/>
    <dgm:cxn modelId="{7241A3E2-CD0C-4F91-BD29-AC1EA84523EC}" type="presParOf" srcId="{B2130B3C-486A-4349-B470-2322DE952671}" destId="{A4FAEB85-A590-4275-AAD8-03159C6FCE73}" srcOrd="7" destOrd="0" presId="urn:microsoft.com/office/officeart/2008/layout/HorizontalMultiLevelHierarchy"/>
    <dgm:cxn modelId="{DD545146-DEC4-4C8F-8671-20830877A3A6}" type="presParOf" srcId="{A4FAEB85-A590-4275-AAD8-03159C6FCE73}" destId="{7A509B37-FC81-4D0E-B3D2-D82C153CA74A}" srcOrd="0" destOrd="0" presId="urn:microsoft.com/office/officeart/2008/layout/HorizontalMultiLevelHierarchy"/>
    <dgm:cxn modelId="{5A52CE1F-8AAE-48EC-B6C0-2A93764C2B2B}" type="presParOf" srcId="{A4FAEB85-A590-4275-AAD8-03159C6FCE73}" destId="{68E82005-DB5D-4CEB-82AE-D0E1E1207034}" srcOrd="1" destOrd="0" presId="urn:microsoft.com/office/officeart/2008/layout/HorizontalMultiLevelHierarchy"/>
    <dgm:cxn modelId="{FF57C9FF-6585-43BB-B0AC-FEE5D0FAF5C0}" type="presParOf" srcId="{B2130B3C-486A-4349-B470-2322DE952671}" destId="{E05C6FA2-41B0-45DE-8616-CEBD5172201A}" srcOrd="8" destOrd="0" presId="urn:microsoft.com/office/officeart/2008/layout/HorizontalMultiLevelHierarchy"/>
    <dgm:cxn modelId="{8368D75A-BF63-4017-B2C3-82A7B5DACF9A}" type="presParOf" srcId="{E05C6FA2-41B0-45DE-8616-CEBD5172201A}" destId="{C6203C2F-0746-4425-BE99-779C078CA976}" srcOrd="0" destOrd="0" presId="urn:microsoft.com/office/officeart/2008/layout/HorizontalMultiLevelHierarchy"/>
    <dgm:cxn modelId="{4941223F-5FC6-48AD-BB94-9A2490D83DAB}" type="presParOf" srcId="{B2130B3C-486A-4349-B470-2322DE952671}" destId="{4D372585-55DB-46F4-8E80-498CEA7B3B1D}" srcOrd="9" destOrd="0" presId="urn:microsoft.com/office/officeart/2008/layout/HorizontalMultiLevelHierarchy"/>
    <dgm:cxn modelId="{F476C206-F892-4D0F-84BB-59ECA9B10577}" type="presParOf" srcId="{4D372585-55DB-46F4-8E80-498CEA7B3B1D}" destId="{49B9F1C4-CA23-4E97-8551-B3AE9413C51F}" srcOrd="0" destOrd="0" presId="urn:microsoft.com/office/officeart/2008/layout/HorizontalMultiLevelHierarchy"/>
    <dgm:cxn modelId="{638A871F-ACEE-45B0-BD3F-99488FE118B6}" type="presParOf" srcId="{4D372585-55DB-46F4-8E80-498CEA7B3B1D}" destId="{1ED1926D-FE96-44AE-948E-483C0F094BF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60399A-F1A1-47DA-9A19-390A3BCA2ED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2E70CE4-49F4-464F-AFB2-33A9FA6F9F06}">
      <dgm:prSet phldrT="[نص]" custT="1"/>
      <dgm:spPr/>
      <dgm:t>
        <a:bodyPr/>
        <a:lstStyle/>
        <a:p>
          <a:pPr rtl="1"/>
          <a:r>
            <a:rPr lang="en-US" sz="2400" b="1" dirty="0" smtClean="0">
              <a:solidFill>
                <a:schemeClr val="bg1"/>
              </a:solidFill>
            </a:rPr>
            <a:t>2-</a:t>
          </a:r>
          <a:r>
            <a:rPr lang="en-US" sz="2400" dirty="0" smtClean="0">
              <a:solidFill>
                <a:schemeClr val="bg1"/>
              </a:solidFill>
            </a:rPr>
            <a:t> </a:t>
          </a:r>
          <a:r>
            <a:rPr lang="en-US" sz="2400" b="1" dirty="0" smtClean="0">
              <a:solidFill>
                <a:schemeClr val="bg1"/>
              </a:solidFill>
            </a:rPr>
            <a:t>Strategy implementation requires:</a:t>
          </a:r>
          <a:endParaRPr lang="ar-SA" sz="2400" dirty="0">
            <a:solidFill>
              <a:schemeClr val="bg1"/>
            </a:solidFill>
          </a:endParaRPr>
        </a:p>
      </dgm:t>
    </dgm:pt>
    <dgm:pt modelId="{1E7DC931-36DE-47AB-87A9-4174D6E98FD9}" type="parTrans" cxnId="{165F43A9-9F61-45FB-BD38-647CF027D3C7}">
      <dgm:prSet/>
      <dgm:spPr/>
      <dgm:t>
        <a:bodyPr/>
        <a:lstStyle/>
        <a:p>
          <a:pPr rtl="1"/>
          <a:endParaRPr lang="ar-SA"/>
        </a:p>
      </dgm:t>
    </dgm:pt>
    <dgm:pt modelId="{F865FD37-B4E9-4C1A-99FF-599709412F0C}" type="sibTrans" cxnId="{165F43A9-9F61-45FB-BD38-647CF027D3C7}">
      <dgm:prSet/>
      <dgm:spPr/>
      <dgm:t>
        <a:bodyPr/>
        <a:lstStyle/>
        <a:p>
          <a:pPr rtl="1"/>
          <a:endParaRPr lang="ar-SA"/>
        </a:p>
      </dgm:t>
    </dgm:pt>
    <dgm:pt modelId="{991F7F7F-516A-4AF5-99E4-F59E1FD779EA}">
      <dgm:prSet phldrT="[نص]" custT="1"/>
      <dgm:spPr/>
      <dgm:t>
        <a:bodyPr/>
        <a:lstStyle/>
        <a:p>
          <a:pPr rtl="1"/>
          <a:r>
            <a:rPr lang="en-US" sz="2400" b="1" dirty="0" smtClean="0"/>
            <a:t>Establish annual objectives</a:t>
          </a:r>
          <a:endParaRPr lang="ar-SA" sz="2400" b="1" dirty="0"/>
        </a:p>
      </dgm:t>
    </dgm:pt>
    <dgm:pt modelId="{2C42664C-4E4F-48B8-AE9B-9D64EC834A89}" type="parTrans" cxnId="{007215B4-66DE-4DF4-B76F-E14F443A8E73}">
      <dgm:prSet/>
      <dgm:spPr/>
      <dgm:t>
        <a:bodyPr/>
        <a:lstStyle/>
        <a:p>
          <a:pPr rtl="1"/>
          <a:endParaRPr lang="ar-SA"/>
        </a:p>
      </dgm:t>
    </dgm:pt>
    <dgm:pt modelId="{F16597E0-E4BB-4141-9063-425CA5D85237}" type="sibTrans" cxnId="{007215B4-66DE-4DF4-B76F-E14F443A8E73}">
      <dgm:prSet/>
      <dgm:spPr/>
      <dgm:t>
        <a:bodyPr/>
        <a:lstStyle/>
        <a:p>
          <a:pPr rtl="1"/>
          <a:endParaRPr lang="ar-SA"/>
        </a:p>
      </dgm:t>
    </dgm:pt>
    <dgm:pt modelId="{6FAB4B16-7084-47ED-B958-AC631D55D7A1}">
      <dgm:prSet phldrT="[نص]" custT="1"/>
      <dgm:spPr/>
      <dgm:t>
        <a:bodyPr/>
        <a:lstStyle/>
        <a:p>
          <a:pPr rtl="1"/>
          <a:r>
            <a:rPr lang="en-US" sz="2800" b="1" dirty="0" smtClean="0"/>
            <a:t>Devise policies</a:t>
          </a:r>
          <a:endParaRPr lang="ar-SA" sz="2800" b="1" dirty="0"/>
        </a:p>
      </dgm:t>
    </dgm:pt>
    <dgm:pt modelId="{4B9CC999-E0B4-4555-913F-CB0DF338C089}" type="parTrans" cxnId="{03D34906-5122-48F7-8523-0477884DBD84}">
      <dgm:prSet/>
      <dgm:spPr/>
      <dgm:t>
        <a:bodyPr/>
        <a:lstStyle/>
        <a:p>
          <a:pPr rtl="1"/>
          <a:endParaRPr lang="ar-SA"/>
        </a:p>
      </dgm:t>
    </dgm:pt>
    <dgm:pt modelId="{F9C8C2BA-4B9E-42B4-9DF4-DD08B913D365}" type="sibTrans" cxnId="{03D34906-5122-48F7-8523-0477884DBD84}">
      <dgm:prSet/>
      <dgm:spPr/>
      <dgm:t>
        <a:bodyPr/>
        <a:lstStyle/>
        <a:p>
          <a:pPr rtl="1"/>
          <a:endParaRPr lang="ar-SA"/>
        </a:p>
      </dgm:t>
    </dgm:pt>
    <dgm:pt modelId="{43191747-01F1-42A6-9E38-1350A7627155}">
      <dgm:prSet phldrT="[نص]" custT="1"/>
      <dgm:spPr/>
      <dgm:t>
        <a:bodyPr/>
        <a:lstStyle/>
        <a:p>
          <a:pPr rtl="1"/>
          <a:r>
            <a:rPr lang="en-US" sz="2800" b="1" dirty="0" smtClean="0"/>
            <a:t>Motivate employees</a:t>
          </a:r>
          <a:endParaRPr lang="ar-SA" sz="2800" b="1" dirty="0"/>
        </a:p>
      </dgm:t>
    </dgm:pt>
    <dgm:pt modelId="{10D1D028-E0A3-4869-AE5D-53BD7A6C1D94}" type="parTrans" cxnId="{FFB13C09-B623-4A42-9909-1C87965C010F}">
      <dgm:prSet/>
      <dgm:spPr/>
      <dgm:t>
        <a:bodyPr/>
        <a:lstStyle/>
        <a:p>
          <a:pPr rtl="1"/>
          <a:endParaRPr lang="ar-SA"/>
        </a:p>
      </dgm:t>
    </dgm:pt>
    <dgm:pt modelId="{5C853B31-56BA-4060-843C-9561C45BC343}" type="sibTrans" cxnId="{FFB13C09-B623-4A42-9909-1C87965C010F}">
      <dgm:prSet/>
      <dgm:spPr/>
      <dgm:t>
        <a:bodyPr/>
        <a:lstStyle/>
        <a:p>
          <a:pPr rtl="1"/>
          <a:endParaRPr lang="ar-SA"/>
        </a:p>
      </dgm:t>
    </dgm:pt>
    <dgm:pt modelId="{8B44C3DB-2412-4C48-B02D-C3F51366B5A1}">
      <dgm:prSet custT="1"/>
      <dgm:spPr/>
      <dgm:t>
        <a:bodyPr/>
        <a:lstStyle/>
        <a:p>
          <a:pPr rtl="1"/>
          <a:r>
            <a:rPr lang="en-US" sz="2800" b="1" dirty="0" smtClean="0"/>
            <a:t>Allocate resource</a:t>
          </a:r>
          <a:endParaRPr lang="en-US" sz="2800" b="1" dirty="0"/>
        </a:p>
      </dgm:t>
    </dgm:pt>
    <dgm:pt modelId="{35F6832E-A164-4B15-AEEC-98979BBE51B3}" type="sibTrans" cxnId="{790555C0-2CB2-453F-96BC-E38DD3212E60}">
      <dgm:prSet/>
      <dgm:spPr/>
      <dgm:t>
        <a:bodyPr/>
        <a:lstStyle/>
        <a:p>
          <a:pPr rtl="1"/>
          <a:endParaRPr lang="ar-SA"/>
        </a:p>
      </dgm:t>
    </dgm:pt>
    <dgm:pt modelId="{0A016B4B-451D-4C5A-86D0-AEA2C0E3909E}" type="parTrans" cxnId="{790555C0-2CB2-453F-96BC-E38DD3212E60}">
      <dgm:prSet/>
      <dgm:spPr/>
      <dgm:t>
        <a:bodyPr/>
        <a:lstStyle/>
        <a:p>
          <a:pPr rtl="1"/>
          <a:endParaRPr lang="ar-SA"/>
        </a:p>
      </dgm:t>
    </dgm:pt>
    <dgm:pt modelId="{12AB7084-F4D2-4465-8AF9-BC4245803AE9}" type="pres">
      <dgm:prSet presAssocID="{FF60399A-F1A1-47DA-9A19-390A3BCA2ED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667E736-DEA8-4C88-AF85-716E6EC64238}" type="pres">
      <dgm:prSet presAssocID="{72E70CE4-49F4-464F-AFB2-33A9FA6F9F06}" presName="root1" presStyleCnt="0"/>
      <dgm:spPr/>
    </dgm:pt>
    <dgm:pt modelId="{01CFF517-DCDE-4EEE-AE7F-55E2F2A3A0D5}" type="pres">
      <dgm:prSet presAssocID="{72E70CE4-49F4-464F-AFB2-33A9FA6F9F06}" presName="LevelOneTextNode" presStyleLbl="node0" presStyleIdx="0" presStyleCnt="1" custAng="5400000" custScaleX="330187" custScaleY="61672" custLinFactNeighborX="-253" custLinFactNeighborY="-203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2130B3C-486A-4349-B470-2322DE952671}" type="pres">
      <dgm:prSet presAssocID="{72E70CE4-49F4-464F-AFB2-33A9FA6F9F06}" presName="level2hierChild" presStyleCnt="0"/>
      <dgm:spPr/>
    </dgm:pt>
    <dgm:pt modelId="{B50E595A-6E10-4997-A3CE-23CE2294A948}" type="pres">
      <dgm:prSet presAssocID="{2C42664C-4E4F-48B8-AE9B-9D64EC834A89}" presName="conn2-1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AEF4E452-4FBA-459C-AFEB-47EDCC7F77FE}" type="pres">
      <dgm:prSet presAssocID="{2C42664C-4E4F-48B8-AE9B-9D64EC834A89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D65D4B37-081D-4E99-89C2-DCF456D65A0A}" type="pres">
      <dgm:prSet presAssocID="{991F7F7F-516A-4AF5-99E4-F59E1FD779EA}" presName="root2" presStyleCnt="0"/>
      <dgm:spPr/>
    </dgm:pt>
    <dgm:pt modelId="{E0FCADBD-DF42-4DEA-BAA1-DD94FA729440}" type="pres">
      <dgm:prSet presAssocID="{991F7F7F-516A-4AF5-99E4-F59E1FD779EA}" presName="LevelTwoTextNode" presStyleLbl="node2" presStyleIdx="0" presStyleCnt="4" custScaleX="208122" custLinFactNeighborX="20971" custLinFactNeighborY="-19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4021D7D-0C6F-458D-9D23-546EF9E8ECD2}" type="pres">
      <dgm:prSet presAssocID="{991F7F7F-516A-4AF5-99E4-F59E1FD779EA}" presName="level3hierChild" presStyleCnt="0"/>
      <dgm:spPr/>
    </dgm:pt>
    <dgm:pt modelId="{D0C73AF8-DC59-4753-917E-1CE9D970B528}" type="pres">
      <dgm:prSet presAssocID="{4B9CC999-E0B4-4555-913F-CB0DF338C089}" presName="conn2-1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866A24FD-2668-4317-82C5-A5CDDC976C61}" type="pres">
      <dgm:prSet presAssocID="{4B9CC999-E0B4-4555-913F-CB0DF338C089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6A65B26E-E79C-44E1-BB5E-3C93E66D479E}" type="pres">
      <dgm:prSet presAssocID="{6FAB4B16-7084-47ED-B958-AC631D55D7A1}" presName="root2" presStyleCnt="0"/>
      <dgm:spPr/>
    </dgm:pt>
    <dgm:pt modelId="{8FB2C751-0177-47E1-A0CA-F5FCC2D91850}" type="pres">
      <dgm:prSet presAssocID="{6FAB4B16-7084-47ED-B958-AC631D55D7A1}" presName="LevelTwoTextNode" presStyleLbl="node2" presStyleIdx="1" presStyleCnt="4" custScaleX="206525" custLinFactNeighborX="22719" custLinFactNeighborY="-573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1305891-CC10-4E47-883B-9CE815D037A5}" type="pres">
      <dgm:prSet presAssocID="{6FAB4B16-7084-47ED-B958-AC631D55D7A1}" presName="level3hierChild" presStyleCnt="0"/>
      <dgm:spPr/>
    </dgm:pt>
    <dgm:pt modelId="{8F93069B-D171-4254-9BEC-D513B439F920}" type="pres">
      <dgm:prSet presAssocID="{10D1D028-E0A3-4869-AE5D-53BD7A6C1D94}" presName="conn2-1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7A814C6C-437B-4495-ADC6-D276AFB8DBCC}" type="pres">
      <dgm:prSet presAssocID="{10D1D028-E0A3-4869-AE5D-53BD7A6C1D94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DF3D5058-2AF5-40A2-BD15-8E4B0A34CA24}" type="pres">
      <dgm:prSet presAssocID="{43191747-01F1-42A6-9E38-1350A7627155}" presName="root2" presStyleCnt="0"/>
      <dgm:spPr/>
    </dgm:pt>
    <dgm:pt modelId="{19C884C5-581B-4E3C-B986-F2C98AAABB86}" type="pres">
      <dgm:prSet presAssocID="{43191747-01F1-42A6-9E38-1350A7627155}" presName="LevelTwoTextNode" presStyleLbl="node2" presStyleIdx="2" presStyleCnt="4" custScaleX="206525" custLinFactNeighborX="2271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FCC7F02-52A9-459D-AC84-09DD73B0FC2F}" type="pres">
      <dgm:prSet presAssocID="{43191747-01F1-42A6-9E38-1350A7627155}" presName="level3hierChild" presStyleCnt="0"/>
      <dgm:spPr/>
    </dgm:pt>
    <dgm:pt modelId="{3B770BFC-BCBD-4EFD-B0EC-BBE9D481C853}" type="pres">
      <dgm:prSet presAssocID="{0A016B4B-451D-4C5A-86D0-AEA2C0E3909E}" presName="conn2-1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897F8154-4A65-44B0-835F-CE3C685A59D9}" type="pres">
      <dgm:prSet presAssocID="{0A016B4B-451D-4C5A-86D0-AEA2C0E3909E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A4FAEB85-A590-4275-AAD8-03159C6FCE73}" type="pres">
      <dgm:prSet presAssocID="{8B44C3DB-2412-4C48-B02D-C3F51366B5A1}" presName="root2" presStyleCnt="0"/>
      <dgm:spPr/>
    </dgm:pt>
    <dgm:pt modelId="{7A509B37-FC81-4D0E-B3D2-D82C153CA74A}" type="pres">
      <dgm:prSet presAssocID="{8B44C3DB-2412-4C48-B02D-C3F51366B5A1}" presName="LevelTwoTextNode" presStyleLbl="node2" presStyleIdx="3" presStyleCnt="4" custScaleX="207606" custLinFactNeighborX="22136" custLinFactNeighborY="-191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8E82005-DB5D-4CEB-82AE-D0E1E1207034}" type="pres">
      <dgm:prSet presAssocID="{8B44C3DB-2412-4C48-B02D-C3F51366B5A1}" presName="level3hierChild" presStyleCnt="0"/>
      <dgm:spPr/>
    </dgm:pt>
  </dgm:ptLst>
  <dgm:cxnLst>
    <dgm:cxn modelId="{62F54EF0-5520-4A3E-B75C-A15054FC2206}" type="presOf" srcId="{8B44C3DB-2412-4C48-B02D-C3F51366B5A1}" destId="{7A509B37-FC81-4D0E-B3D2-D82C153CA74A}" srcOrd="0" destOrd="0" presId="urn:microsoft.com/office/officeart/2008/layout/HorizontalMultiLevelHierarchy"/>
    <dgm:cxn modelId="{007215B4-66DE-4DF4-B76F-E14F443A8E73}" srcId="{72E70CE4-49F4-464F-AFB2-33A9FA6F9F06}" destId="{991F7F7F-516A-4AF5-99E4-F59E1FD779EA}" srcOrd="0" destOrd="0" parTransId="{2C42664C-4E4F-48B8-AE9B-9D64EC834A89}" sibTransId="{F16597E0-E4BB-4141-9063-425CA5D85237}"/>
    <dgm:cxn modelId="{CC25C40D-7C61-4E3E-89BE-5B595C655371}" type="presOf" srcId="{72E70CE4-49F4-464F-AFB2-33A9FA6F9F06}" destId="{01CFF517-DCDE-4EEE-AE7F-55E2F2A3A0D5}" srcOrd="0" destOrd="0" presId="urn:microsoft.com/office/officeart/2008/layout/HorizontalMultiLevelHierarchy"/>
    <dgm:cxn modelId="{68CF966E-52AE-44B9-94FC-C2521FA2F5D3}" type="presOf" srcId="{2C42664C-4E4F-48B8-AE9B-9D64EC834A89}" destId="{B50E595A-6E10-4997-A3CE-23CE2294A948}" srcOrd="0" destOrd="0" presId="urn:microsoft.com/office/officeart/2008/layout/HorizontalMultiLevelHierarchy"/>
    <dgm:cxn modelId="{6F992261-F179-4DE7-B4BE-B1C566763AC6}" type="presOf" srcId="{10D1D028-E0A3-4869-AE5D-53BD7A6C1D94}" destId="{7A814C6C-437B-4495-ADC6-D276AFB8DBCC}" srcOrd="1" destOrd="0" presId="urn:microsoft.com/office/officeart/2008/layout/HorizontalMultiLevelHierarchy"/>
    <dgm:cxn modelId="{3E71F9CF-117E-4C26-B1A1-9B5BE6B3E4A4}" type="presOf" srcId="{4B9CC999-E0B4-4555-913F-CB0DF338C089}" destId="{866A24FD-2668-4317-82C5-A5CDDC976C61}" srcOrd="1" destOrd="0" presId="urn:microsoft.com/office/officeart/2008/layout/HorizontalMultiLevelHierarchy"/>
    <dgm:cxn modelId="{790555C0-2CB2-453F-96BC-E38DD3212E60}" srcId="{72E70CE4-49F4-464F-AFB2-33A9FA6F9F06}" destId="{8B44C3DB-2412-4C48-B02D-C3F51366B5A1}" srcOrd="3" destOrd="0" parTransId="{0A016B4B-451D-4C5A-86D0-AEA2C0E3909E}" sibTransId="{35F6832E-A164-4B15-AEEC-98979BBE51B3}"/>
    <dgm:cxn modelId="{FFB13C09-B623-4A42-9909-1C87965C010F}" srcId="{72E70CE4-49F4-464F-AFB2-33A9FA6F9F06}" destId="{43191747-01F1-42A6-9E38-1350A7627155}" srcOrd="2" destOrd="0" parTransId="{10D1D028-E0A3-4869-AE5D-53BD7A6C1D94}" sibTransId="{5C853B31-56BA-4060-843C-9561C45BC343}"/>
    <dgm:cxn modelId="{99D286A2-E32D-494B-A7D5-D51D03CBA056}" type="presOf" srcId="{10D1D028-E0A3-4869-AE5D-53BD7A6C1D94}" destId="{8F93069B-D171-4254-9BEC-D513B439F920}" srcOrd="0" destOrd="0" presId="urn:microsoft.com/office/officeart/2008/layout/HorizontalMultiLevelHierarchy"/>
    <dgm:cxn modelId="{A66F6F3D-B31D-4106-97D0-14EF9C567C9F}" type="presOf" srcId="{0A016B4B-451D-4C5A-86D0-AEA2C0E3909E}" destId="{897F8154-4A65-44B0-835F-CE3C685A59D9}" srcOrd="1" destOrd="0" presId="urn:microsoft.com/office/officeart/2008/layout/HorizontalMultiLevelHierarchy"/>
    <dgm:cxn modelId="{3346B0E3-D1D7-45E5-8862-17448A8A2DA8}" type="presOf" srcId="{0A016B4B-451D-4C5A-86D0-AEA2C0E3909E}" destId="{3B770BFC-BCBD-4EFD-B0EC-BBE9D481C853}" srcOrd="0" destOrd="0" presId="urn:microsoft.com/office/officeart/2008/layout/HorizontalMultiLevelHierarchy"/>
    <dgm:cxn modelId="{5400FFF9-E1EF-4D86-922A-AE6D933A1F10}" type="presOf" srcId="{991F7F7F-516A-4AF5-99E4-F59E1FD779EA}" destId="{E0FCADBD-DF42-4DEA-BAA1-DD94FA729440}" srcOrd="0" destOrd="0" presId="urn:microsoft.com/office/officeart/2008/layout/HorizontalMultiLevelHierarchy"/>
    <dgm:cxn modelId="{47E27C8C-C15A-427E-B10C-FBF4292EDF8F}" type="presOf" srcId="{6FAB4B16-7084-47ED-B958-AC631D55D7A1}" destId="{8FB2C751-0177-47E1-A0CA-F5FCC2D91850}" srcOrd="0" destOrd="0" presId="urn:microsoft.com/office/officeart/2008/layout/HorizontalMultiLevelHierarchy"/>
    <dgm:cxn modelId="{AB4C6380-4571-4819-8DEA-AFE9EE9FF51B}" type="presOf" srcId="{FF60399A-F1A1-47DA-9A19-390A3BCA2ED0}" destId="{12AB7084-F4D2-4465-8AF9-BC4245803AE9}" srcOrd="0" destOrd="0" presId="urn:microsoft.com/office/officeart/2008/layout/HorizontalMultiLevelHierarchy"/>
    <dgm:cxn modelId="{03D34906-5122-48F7-8523-0477884DBD84}" srcId="{72E70CE4-49F4-464F-AFB2-33A9FA6F9F06}" destId="{6FAB4B16-7084-47ED-B958-AC631D55D7A1}" srcOrd="1" destOrd="0" parTransId="{4B9CC999-E0B4-4555-913F-CB0DF338C089}" sibTransId="{F9C8C2BA-4B9E-42B4-9DF4-DD08B913D365}"/>
    <dgm:cxn modelId="{0E968186-4905-4E96-8955-BEED36ED9FEC}" type="presOf" srcId="{4B9CC999-E0B4-4555-913F-CB0DF338C089}" destId="{D0C73AF8-DC59-4753-917E-1CE9D970B528}" srcOrd="0" destOrd="0" presId="urn:microsoft.com/office/officeart/2008/layout/HorizontalMultiLevelHierarchy"/>
    <dgm:cxn modelId="{747D1F92-B102-460E-9519-EAE2A8A3F1EB}" type="presOf" srcId="{2C42664C-4E4F-48B8-AE9B-9D64EC834A89}" destId="{AEF4E452-4FBA-459C-AFEB-47EDCC7F77FE}" srcOrd="1" destOrd="0" presId="urn:microsoft.com/office/officeart/2008/layout/HorizontalMultiLevelHierarchy"/>
    <dgm:cxn modelId="{165F43A9-9F61-45FB-BD38-647CF027D3C7}" srcId="{FF60399A-F1A1-47DA-9A19-390A3BCA2ED0}" destId="{72E70CE4-49F4-464F-AFB2-33A9FA6F9F06}" srcOrd="0" destOrd="0" parTransId="{1E7DC931-36DE-47AB-87A9-4174D6E98FD9}" sibTransId="{F865FD37-B4E9-4C1A-99FF-599709412F0C}"/>
    <dgm:cxn modelId="{6DBC8900-1AE8-4215-A935-D9D6465F4329}" type="presOf" srcId="{43191747-01F1-42A6-9E38-1350A7627155}" destId="{19C884C5-581B-4E3C-B986-F2C98AAABB86}" srcOrd="0" destOrd="0" presId="urn:microsoft.com/office/officeart/2008/layout/HorizontalMultiLevelHierarchy"/>
    <dgm:cxn modelId="{F908477C-4B67-42D6-A485-44631C879E70}" type="presParOf" srcId="{12AB7084-F4D2-4465-8AF9-BC4245803AE9}" destId="{A667E736-DEA8-4C88-AF85-716E6EC64238}" srcOrd="0" destOrd="0" presId="urn:microsoft.com/office/officeart/2008/layout/HorizontalMultiLevelHierarchy"/>
    <dgm:cxn modelId="{490BFBE4-568F-4F1A-B85E-B8157F790D44}" type="presParOf" srcId="{A667E736-DEA8-4C88-AF85-716E6EC64238}" destId="{01CFF517-DCDE-4EEE-AE7F-55E2F2A3A0D5}" srcOrd="0" destOrd="0" presId="urn:microsoft.com/office/officeart/2008/layout/HorizontalMultiLevelHierarchy"/>
    <dgm:cxn modelId="{ED916A25-F033-4F37-B97D-DA9178A827E7}" type="presParOf" srcId="{A667E736-DEA8-4C88-AF85-716E6EC64238}" destId="{B2130B3C-486A-4349-B470-2322DE952671}" srcOrd="1" destOrd="0" presId="urn:microsoft.com/office/officeart/2008/layout/HorizontalMultiLevelHierarchy"/>
    <dgm:cxn modelId="{42786AAE-772B-4387-A32D-40B4F56B91D7}" type="presParOf" srcId="{B2130B3C-486A-4349-B470-2322DE952671}" destId="{B50E595A-6E10-4997-A3CE-23CE2294A948}" srcOrd="0" destOrd="0" presId="urn:microsoft.com/office/officeart/2008/layout/HorizontalMultiLevelHierarchy"/>
    <dgm:cxn modelId="{0FA84A8D-452A-4C3A-AF7A-566A6C688D75}" type="presParOf" srcId="{B50E595A-6E10-4997-A3CE-23CE2294A948}" destId="{AEF4E452-4FBA-459C-AFEB-47EDCC7F77FE}" srcOrd="0" destOrd="0" presId="urn:microsoft.com/office/officeart/2008/layout/HorizontalMultiLevelHierarchy"/>
    <dgm:cxn modelId="{7BDA6849-20B7-43B0-8723-0A0CC8D60041}" type="presParOf" srcId="{B2130B3C-486A-4349-B470-2322DE952671}" destId="{D65D4B37-081D-4E99-89C2-DCF456D65A0A}" srcOrd="1" destOrd="0" presId="urn:microsoft.com/office/officeart/2008/layout/HorizontalMultiLevelHierarchy"/>
    <dgm:cxn modelId="{D47B4EF2-1CA5-41C6-9759-41E3ACCF7D34}" type="presParOf" srcId="{D65D4B37-081D-4E99-89C2-DCF456D65A0A}" destId="{E0FCADBD-DF42-4DEA-BAA1-DD94FA729440}" srcOrd="0" destOrd="0" presId="urn:microsoft.com/office/officeart/2008/layout/HorizontalMultiLevelHierarchy"/>
    <dgm:cxn modelId="{8C9F97D8-ED89-4435-8EDE-36CDE31DC635}" type="presParOf" srcId="{D65D4B37-081D-4E99-89C2-DCF456D65A0A}" destId="{14021D7D-0C6F-458D-9D23-546EF9E8ECD2}" srcOrd="1" destOrd="0" presId="urn:microsoft.com/office/officeart/2008/layout/HorizontalMultiLevelHierarchy"/>
    <dgm:cxn modelId="{DFF950C7-D255-46C7-A3D8-37BBF43F0289}" type="presParOf" srcId="{B2130B3C-486A-4349-B470-2322DE952671}" destId="{D0C73AF8-DC59-4753-917E-1CE9D970B528}" srcOrd="2" destOrd="0" presId="urn:microsoft.com/office/officeart/2008/layout/HorizontalMultiLevelHierarchy"/>
    <dgm:cxn modelId="{03D4156E-98EC-41F7-85CE-5AA4BD5F2ECB}" type="presParOf" srcId="{D0C73AF8-DC59-4753-917E-1CE9D970B528}" destId="{866A24FD-2668-4317-82C5-A5CDDC976C61}" srcOrd="0" destOrd="0" presId="urn:microsoft.com/office/officeart/2008/layout/HorizontalMultiLevelHierarchy"/>
    <dgm:cxn modelId="{A04DE054-C088-4379-A332-D9DD8DEB6FBC}" type="presParOf" srcId="{B2130B3C-486A-4349-B470-2322DE952671}" destId="{6A65B26E-E79C-44E1-BB5E-3C93E66D479E}" srcOrd="3" destOrd="0" presId="urn:microsoft.com/office/officeart/2008/layout/HorizontalMultiLevelHierarchy"/>
    <dgm:cxn modelId="{0F7BA166-B7F8-40E8-9B4D-C827A50B39D9}" type="presParOf" srcId="{6A65B26E-E79C-44E1-BB5E-3C93E66D479E}" destId="{8FB2C751-0177-47E1-A0CA-F5FCC2D91850}" srcOrd="0" destOrd="0" presId="urn:microsoft.com/office/officeart/2008/layout/HorizontalMultiLevelHierarchy"/>
    <dgm:cxn modelId="{1C6B8E9C-536C-492A-9EB6-54092FE39BAC}" type="presParOf" srcId="{6A65B26E-E79C-44E1-BB5E-3C93E66D479E}" destId="{81305891-CC10-4E47-883B-9CE815D037A5}" srcOrd="1" destOrd="0" presId="urn:microsoft.com/office/officeart/2008/layout/HorizontalMultiLevelHierarchy"/>
    <dgm:cxn modelId="{622BF0A6-D881-495E-9A7D-62950C76B842}" type="presParOf" srcId="{B2130B3C-486A-4349-B470-2322DE952671}" destId="{8F93069B-D171-4254-9BEC-D513B439F920}" srcOrd="4" destOrd="0" presId="urn:microsoft.com/office/officeart/2008/layout/HorizontalMultiLevelHierarchy"/>
    <dgm:cxn modelId="{98ACC327-FD9A-4F43-924D-DB1CF1214A1D}" type="presParOf" srcId="{8F93069B-D171-4254-9BEC-D513B439F920}" destId="{7A814C6C-437B-4495-ADC6-D276AFB8DBCC}" srcOrd="0" destOrd="0" presId="urn:microsoft.com/office/officeart/2008/layout/HorizontalMultiLevelHierarchy"/>
    <dgm:cxn modelId="{1CCE0A16-FDE6-4BC7-8E36-1B805B350438}" type="presParOf" srcId="{B2130B3C-486A-4349-B470-2322DE952671}" destId="{DF3D5058-2AF5-40A2-BD15-8E4B0A34CA24}" srcOrd="5" destOrd="0" presId="urn:microsoft.com/office/officeart/2008/layout/HorizontalMultiLevelHierarchy"/>
    <dgm:cxn modelId="{EDE21023-35B1-4EA3-8700-CC84F92A024B}" type="presParOf" srcId="{DF3D5058-2AF5-40A2-BD15-8E4B0A34CA24}" destId="{19C884C5-581B-4E3C-B986-F2C98AAABB86}" srcOrd="0" destOrd="0" presId="urn:microsoft.com/office/officeart/2008/layout/HorizontalMultiLevelHierarchy"/>
    <dgm:cxn modelId="{81335BBA-620D-444D-BBD4-917618C8E7C8}" type="presParOf" srcId="{DF3D5058-2AF5-40A2-BD15-8E4B0A34CA24}" destId="{4FCC7F02-52A9-459D-AC84-09DD73B0FC2F}" srcOrd="1" destOrd="0" presId="urn:microsoft.com/office/officeart/2008/layout/HorizontalMultiLevelHierarchy"/>
    <dgm:cxn modelId="{C0EA631D-DB2F-4D0C-B838-EAAF01FF9681}" type="presParOf" srcId="{B2130B3C-486A-4349-B470-2322DE952671}" destId="{3B770BFC-BCBD-4EFD-B0EC-BBE9D481C853}" srcOrd="6" destOrd="0" presId="urn:microsoft.com/office/officeart/2008/layout/HorizontalMultiLevelHierarchy"/>
    <dgm:cxn modelId="{53116A21-4DB9-470E-8384-84DDA40165E4}" type="presParOf" srcId="{3B770BFC-BCBD-4EFD-B0EC-BBE9D481C853}" destId="{897F8154-4A65-44B0-835F-CE3C685A59D9}" srcOrd="0" destOrd="0" presId="urn:microsoft.com/office/officeart/2008/layout/HorizontalMultiLevelHierarchy"/>
    <dgm:cxn modelId="{D631190C-F6DA-4425-A513-D57D21E92C86}" type="presParOf" srcId="{B2130B3C-486A-4349-B470-2322DE952671}" destId="{A4FAEB85-A590-4275-AAD8-03159C6FCE73}" srcOrd="7" destOrd="0" presId="urn:microsoft.com/office/officeart/2008/layout/HorizontalMultiLevelHierarchy"/>
    <dgm:cxn modelId="{2726583B-B4E0-4978-B8CF-969E75185ED9}" type="presParOf" srcId="{A4FAEB85-A590-4275-AAD8-03159C6FCE73}" destId="{7A509B37-FC81-4D0E-B3D2-D82C153CA74A}" srcOrd="0" destOrd="0" presId="urn:microsoft.com/office/officeart/2008/layout/HorizontalMultiLevelHierarchy"/>
    <dgm:cxn modelId="{2152C82A-EDFB-4C62-9EA4-1FF50B9268D8}" type="presParOf" srcId="{A4FAEB85-A590-4275-AAD8-03159C6FCE73}" destId="{68E82005-DB5D-4CEB-82AE-D0E1E120703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F60399A-F1A1-47DA-9A19-390A3BCA2ED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2E70CE4-49F4-464F-AFB2-33A9FA6F9F06}">
      <dgm:prSet phldrT="[نص]" custT="1"/>
      <dgm:spPr/>
      <dgm:t>
        <a:bodyPr/>
        <a:lstStyle/>
        <a:p>
          <a:pPr rtl="1"/>
          <a:r>
            <a:rPr lang="en-US" sz="2800" b="1" dirty="0" smtClean="0">
              <a:solidFill>
                <a:schemeClr val="bg1"/>
              </a:solidFill>
            </a:rPr>
            <a:t>3-</a:t>
          </a:r>
          <a:r>
            <a:rPr lang="en-US" sz="2800" dirty="0" smtClean="0">
              <a:solidFill>
                <a:schemeClr val="bg1"/>
              </a:solidFill>
            </a:rPr>
            <a:t> </a:t>
          </a:r>
          <a:r>
            <a:rPr lang="en-US" sz="2800" b="1" dirty="0" smtClean="0">
              <a:solidFill>
                <a:schemeClr val="bg1"/>
              </a:solidFill>
            </a:rPr>
            <a:t>Strategy evaluation:</a:t>
          </a:r>
          <a:endParaRPr lang="ar-SA" sz="2800" dirty="0">
            <a:solidFill>
              <a:schemeClr val="bg1"/>
            </a:solidFill>
          </a:endParaRPr>
        </a:p>
      </dgm:t>
    </dgm:pt>
    <dgm:pt modelId="{1E7DC931-36DE-47AB-87A9-4174D6E98FD9}" type="parTrans" cxnId="{165F43A9-9F61-45FB-BD38-647CF027D3C7}">
      <dgm:prSet/>
      <dgm:spPr/>
      <dgm:t>
        <a:bodyPr/>
        <a:lstStyle/>
        <a:p>
          <a:pPr rtl="1"/>
          <a:endParaRPr lang="ar-SA"/>
        </a:p>
      </dgm:t>
    </dgm:pt>
    <dgm:pt modelId="{F865FD37-B4E9-4C1A-99FF-599709412F0C}" type="sibTrans" cxnId="{165F43A9-9F61-45FB-BD38-647CF027D3C7}">
      <dgm:prSet/>
      <dgm:spPr/>
      <dgm:t>
        <a:bodyPr/>
        <a:lstStyle/>
        <a:p>
          <a:pPr rtl="1"/>
          <a:endParaRPr lang="ar-SA"/>
        </a:p>
      </dgm:t>
    </dgm:pt>
    <dgm:pt modelId="{991F7F7F-516A-4AF5-99E4-F59E1FD779EA}">
      <dgm:prSet phldrT="[نص]" custT="1"/>
      <dgm:spPr/>
      <dgm:t>
        <a:bodyPr/>
        <a:lstStyle/>
        <a:p>
          <a:pPr rtl="1"/>
          <a:r>
            <a:rPr lang="en-US" sz="2800" dirty="0" smtClean="0"/>
            <a:t>Reviewing external and internal factors</a:t>
          </a:r>
          <a:r>
            <a:rPr lang="en-US" sz="2400" dirty="0" smtClean="0"/>
            <a:t>.</a:t>
          </a:r>
          <a:endParaRPr lang="ar-SA" sz="2400" b="1" dirty="0"/>
        </a:p>
      </dgm:t>
    </dgm:pt>
    <dgm:pt modelId="{2C42664C-4E4F-48B8-AE9B-9D64EC834A89}" type="parTrans" cxnId="{007215B4-66DE-4DF4-B76F-E14F443A8E73}">
      <dgm:prSet/>
      <dgm:spPr/>
      <dgm:t>
        <a:bodyPr/>
        <a:lstStyle/>
        <a:p>
          <a:pPr rtl="1"/>
          <a:endParaRPr lang="ar-SA"/>
        </a:p>
      </dgm:t>
    </dgm:pt>
    <dgm:pt modelId="{F16597E0-E4BB-4141-9063-425CA5D85237}" type="sibTrans" cxnId="{007215B4-66DE-4DF4-B76F-E14F443A8E73}">
      <dgm:prSet/>
      <dgm:spPr/>
      <dgm:t>
        <a:bodyPr/>
        <a:lstStyle/>
        <a:p>
          <a:pPr rtl="1"/>
          <a:endParaRPr lang="ar-SA"/>
        </a:p>
      </dgm:t>
    </dgm:pt>
    <dgm:pt modelId="{6FAB4B16-7084-47ED-B958-AC631D55D7A1}">
      <dgm:prSet phldrT="[نص]" custT="1"/>
      <dgm:spPr/>
      <dgm:t>
        <a:bodyPr/>
        <a:lstStyle/>
        <a:p>
          <a:pPr rtl="1"/>
          <a:r>
            <a:rPr lang="en-US" sz="2800" dirty="0" smtClean="0"/>
            <a:t> Measuring performance.</a:t>
          </a:r>
          <a:endParaRPr lang="ar-SA" sz="2800" b="1" dirty="0"/>
        </a:p>
      </dgm:t>
    </dgm:pt>
    <dgm:pt modelId="{4B9CC999-E0B4-4555-913F-CB0DF338C089}" type="parTrans" cxnId="{03D34906-5122-48F7-8523-0477884DBD84}">
      <dgm:prSet/>
      <dgm:spPr/>
      <dgm:t>
        <a:bodyPr/>
        <a:lstStyle/>
        <a:p>
          <a:pPr rtl="1"/>
          <a:endParaRPr lang="ar-SA"/>
        </a:p>
      </dgm:t>
    </dgm:pt>
    <dgm:pt modelId="{F9C8C2BA-4B9E-42B4-9DF4-DD08B913D365}" type="sibTrans" cxnId="{03D34906-5122-48F7-8523-0477884DBD84}">
      <dgm:prSet/>
      <dgm:spPr/>
      <dgm:t>
        <a:bodyPr/>
        <a:lstStyle/>
        <a:p>
          <a:pPr rtl="1"/>
          <a:endParaRPr lang="ar-SA"/>
        </a:p>
      </dgm:t>
    </dgm:pt>
    <dgm:pt modelId="{43191747-01F1-42A6-9E38-1350A7627155}">
      <dgm:prSet phldrT="[نص]" custT="1"/>
      <dgm:spPr/>
      <dgm:t>
        <a:bodyPr/>
        <a:lstStyle/>
        <a:p>
          <a:pPr rtl="1"/>
          <a:r>
            <a:rPr lang="en-US" sz="2800" dirty="0" smtClean="0"/>
            <a:t> Taking corrective actions</a:t>
          </a:r>
          <a:r>
            <a:rPr lang="en-US" sz="2800" b="1" dirty="0" smtClean="0"/>
            <a:t>.</a:t>
          </a:r>
          <a:endParaRPr lang="ar-SA" sz="2800" b="1" dirty="0"/>
        </a:p>
      </dgm:t>
    </dgm:pt>
    <dgm:pt modelId="{10D1D028-E0A3-4869-AE5D-53BD7A6C1D94}" type="parTrans" cxnId="{FFB13C09-B623-4A42-9909-1C87965C010F}">
      <dgm:prSet/>
      <dgm:spPr/>
      <dgm:t>
        <a:bodyPr/>
        <a:lstStyle/>
        <a:p>
          <a:pPr rtl="1"/>
          <a:endParaRPr lang="ar-SA"/>
        </a:p>
      </dgm:t>
    </dgm:pt>
    <dgm:pt modelId="{5C853B31-56BA-4060-843C-9561C45BC343}" type="sibTrans" cxnId="{FFB13C09-B623-4A42-9909-1C87965C010F}">
      <dgm:prSet/>
      <dgm:spPr/>
      <dgm:t>
        <a:bodyPr/>
        <a:lstStyle/>
        <a:p>
          <a:pPr rtl="1"/>
          <a:endParaRPr lang="ar-SA"/>
        </a:p>
      </dgm:t>
    </dgm:pt>
    <dgm:pt modelId="{12AB7084-F4D2-4465-8AF9-BC4245803AE9}" type="pres">
      <dgm:prSet presAssocID="{FF60399A-F1A1-47DA-9A19-390A3BCA2ED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667E736-DEA8-4C88-AF85-716E6EC64238}" type="pres">
      <dgm:prSet presAssocID="{72E70CE4-49F4-464F-AFB2-33A9FA6F9F06}" presName="root1" presStyleCnt="0"/>
      <dgm:spPr/>
    </dgm:pt>
    <dgm:pt modelId="{01CFF517-DCDE-4EEE-AE7F-55E2F2A3A0D5}" type="pres">
      <dgm:prSet presAssocID="{72E70CE4-49F4-464F-AFB2-33A9FA6F9F06}" presName="LevelOneTextNode" presStyleLbl="node0" presStyleIdx="0" presStyleCnt="1" custAng="5400000" custScaleX="303121" custScaleY="53890" custLinFactNeighborX="-95063" custLinFactNeighborY="36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2130B3C-486A-4349-B470-2322DE952671}" type="pres">
      <dgm:prSet presAssocID="{72E70CE4-49F4-464F-AFB2-33A9FA6F9F06}" presName="level2hierChild" presStyleCnt="0"/>
      <dgm:spPr/>
    </dgm:pt>
    <dgm:pt modelId="{B50E595A-6E10-4997-A3CE-23CE2294A948}" type="pres">
      <dgm:prSet presAssocID="{2C42664C-4E4F-48B8-AE9B-9D64EC834A89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AEF4E452-4FBA-459C-AFEB-47EDCC7F77FE}" type="pres">
      <dgm:prSet presAssocID="{2C42664C-4E4F-48B8-AE9B-9D64EC834A89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D65D4B37-081D-4E99-89C2-DCF456D65A0A}" type="pres">
      <dgm:prSet presAssocID="{991F7F7F-516A-4AF5-99E4-F59E1FD779EA}" presName="root2" presStyleCnt="0"/>
      <dgm:spPr/>
    </dgm:pt>
    <dgm:pt modelId="{E0FCADBD-DF42-4DEA-BAA1-DD94FA729440}" type="pres">
      <dgm:prSet presAssocID="{991F7F7F-516A-4AF5-99E4-F59E1FD779EA}" presName="LevelTwoTextNode" presStyleLbl="node2" presStyleIdx="0" presStyleCnt="3" custScaleX="208122" custLinFactNeighborX="44196" custLinFactNeighborY="-537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4021D7D-0C6F-458D-9D23-546EF9E8ECD2}" type="pres">
      <dgm:prSet presAssocID="{991F7F7F-516A-4AF5-99E4-F59E1FD779EA}" presName="level3hierChild" presStyleCnt="0"/>
      <dgm:spPr/>
    </dgm:pt>
    <dgm:pt modelId="{D0C73AF8-DC59-4753-917E-1CE9D970B528}" type="pres">
      <dgm:prSet presAssocID="{4B9CC999-E0B4-4555-913F-CB0DF338C089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866A24FD-2668-4317-82C5-A5CDDC976C61}" type="pres">
      <dgm:prSet presAssocID="{4B9CC999-E0B4-4555-913F-CB0DF338C089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6A65B26E-E79C-44E1-BB5E-3C93E66D479E}" type="pres">
      <dgm:prSet presAssocID="{6FAB4B16-7084-47ED-B958-AC631D55D7A1}" presName="root2" presStyleCnt="0"/>
      <dgm:spPr/>
    </dgm:pt>
    <dgm:pt modelId="{8FB2C751-0177-47E1-A0CA-F5FCC2D91850}" type="pres">
      <dgm:prSet presAssocID="{6FAB4B16-7084-47ED-B958-AC631D55D7A1}" presName="LevelTwoTextNode" presStyleLbl="node2" presStyleIdx="1" presStyleCnt="3" custScaleX="206525" custLinFactNeighborX="44888" custLinFactNeighborY="119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1305891-CC10-4E47-883B-9CE815D037A5}" type="pres">
      <dgm:prSet presAssocID="{6FAB4B16-7084-47ED-B958-AC631D55D7A1}" presName="level3hierChild" presStyleCnt="0"/>
      <dgm:spPr/>
    </dgm:pt>
    <dgm:pt modelId="{8F93069B-D171-4254-9BEC-D513B439F920}" type="pres">
      <dgm:prSet presAssocID="{10D1D028-E0A3-4869-AE5D-53BD7A6C1D94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7A814C6C-437B-4495-ADC6-D276AFB8DBCC}" type="pres">
      <dgm:prSet presAssocID="{10D1D028-E0A3-4869-AE5D-53BD7A6C1D94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DF3D5058-2AF5-40A2-BD15-8E4B0A34CA24}" type="pres">
      <dgm:prSet presAssocID="{43191747-01F1-42A6-9E38-1350A7627155}" presName="root2" presStyleCnt="0"/>
      <dgm:spPr/>
    </dgm:pt>
    <dgm:pt modelId="{19C884C5-581B-4E3C-B986-F2C98AAABB86}" type="pres">
      <dgm:prSet presAssocID="{43191747-01F1-42A6-9E38-1350A7627155}" presName="LevelTwoTextNode" presStyleLbl="node2" presStyleIdx="2" presStyleCnt="3" custScaleX="206525" custLinFactNeighborX="44360" custLinFactNeighborY="865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FCC7F02-52A9-459D-AC84-09DD73B0FC2F}" type="pres">
      <dgm:prSet presAssocID="{43191747-01F1-42A6-9E38-1350A7627155}" presName="level3hierChild" presStyleCnt="0"/>
      <dgm:spPr/>
    </dgm:pt>
  </dgm:ptLst>
  <dgm:cxnLst>
    <dgm:cxn modelId="{0F9488E0-A037-4C9B-BC54-0FC8F0ADCC0F}" type="presOf" srcId="{10D1D028-E0A3-4869-AE5D-53BD7A6C1D94}" destId="{7A814C6C-437B-4495-ADC6-D276AFB8DBCC}" srcOrd="1" destOrd="0" presId="urn:microsoft.com/office/officeart/2008/layout/HorizontalMultiLevelHierarchy"/>
    <dgm:cxn modelId="{CF75EFD4-5685-4810-BA69-E46B74BFC34E}" type="presOf" srcId="{4B9CC999-E0B4-4555-913F-CB0DF338C089}" destId="{D0C73AF8-DC59-4753-917E-1CE9D970B528}" srcOrd="0" destOrd="0" presId="urn:microsoft.com/office/officeart/2008/layout/HorizontalMultiLevelHierarchy"/>
    <dgm:cxn modelId="{FFB13C09-B623-4A42-9909-1C87965C010F}" srcId="{72E70CE4-49F4-464F-AFB2-33A9FA6F9F06}" destId="{43191747-01F1-42A6-9E38-1350A7627155}" srcOrd="2" destOrd="0" parTransId="{10D1D028-E0A3-4869-AE5D-53BD7A6C1D94}" sibTransId="{5C853B31-56BA-4060-843C-9561C45BC343}"/>
    <dgm:cxn modelId="{007215B4-66DE-4DF4-B76F-E14F443A8E73}" srcId="{72E70CE4-49F4-464F-AFB2-33A9FA6F9F06}" destId="{991F7F7F-516A-4AF5-99E4-F59E1FD779EA}" srcOrd="0" destOrd="0" parTransId="{2C42664C-4E4F-48B8-AE9B-9D64EC834A89}" sibTransId="{F16597E0-E4BB-4141-9063-425CA5D85237}"/>
    <dgm:cxn modelId="{E69804D8-FB88-40CA-B73C-15142578A9F3}" type="presOf" srcId="{FF60399A-F1A1-47DA-9A19-390A3BCA2ED0}" destId="{12AB7084-F4D2-4465-8AF9-BC4245803AE9}" srcOrd="0" destOrd="0" presId="urn:microsoft.com/office/officeart/2008/layout/HorizontalMultiLevelHierarchy"/>
    <dgm:cxn modelId="{9A230EE5-75BD-4FEA-9089-0BDF58144B8F}" type="presOf" srcId="{72E70CE4-49F4-464F-AFB2-33A9FA6F9F06}" destId="{01CFF517-DCDE-4EEE-AE7F-55E2F2A3A0D5}" srcOrd="0" destOrd="0" presId="urn:microsoft.com/office/officeart/2008/layout/HorizontalMultiLevelHierarchy"/>
    <dgm:cxn modelId="{A0F96C95-51A9-4865-BE5F-78C5DC1B6801}" type="presOf" srcId="{4B9CC999-E0B4-4555-913F-CB0DF338C089}" destId="{866A24FD-2668-4317-82C5-A5CDDC976C61}" srcOrd="1" destOrd="0" presId="urn:microsoft.com/office/officeart/2008/layout/HorizontalMultiLevelHierarchy"/>
    <dgm:cxn modelId="{52692FC8-E624-4071-B9D8-D517D73DFEBA}" type="presOf" srcId="{6FAB4B16-7084-47ED-B958-AC631D55D7A1}" destId="{8FB2C751-0177-47E1-A0CA-F5FCC2D91850}" srcOrd="0" destOrd="0" presId="urn:microsoft.com/office/officeart/2008/layout/HorizontalMultiLevelHierarchy"/>
    <dgm:cxn modelId="{165F43A9-9F61-45FB-BD38-647CF027D3C7}" srcId="{FF60399A-F1A1-47DA-9A19-390A3BCA2ED0}" destId="{72E70CE4-49F4-464F-AFB2-33A9FA6F9F06}" srcOrd="0" destOrd="0" parTransId="{1E7DC931-36DE-47AB-87A9-4174D6E98FD9}" sibTransId="{F865FD37-B4E9-4C1A-99FF-599709412F0C}"/>
    <dgm:cxn modelId="{93E73FA0-E39B-43CF-8F36-204035B4F686}" type="presOf" srcId="{2C42664C-4E4F-48B8-AE9B-9D64EC834A89}" destId="{B50E595A-6E10-4997-A3CE-23CE2294A948}" srcOrd="0" destOrd="0" presId="urn:microsoft.com/office/officeart/2008/layout/HorizontalMultiLevelHierarchy"/>
    <dgm:cxn modelId="{994CF3A2-9CA1-4EC2-ADB5-659EB785CBB0}" type="presOf" srcId="{43191747-01F1-42A6-9E38-1350A7627155}" destId="{19C884C5-581B-4E3C-B986-F2C98AAABB86}" srcOrd="0" destOrd="0" presId="urn:microsoft.com/office/officeart/2008/layout/HorizontalMultiLevelHierarchy"/>
    <dgm:cxn modelId="{56878BD1-ACF4-4F80-AE71-688A8FDEEC04}" type="presOf" srcId="{10D1D028-E0A3-4869-AE5D-53BD7A6C1D94}" destId="{8F93069B-D171-4254-9BEC-D513B439F920}" srcOrd="0" destOrd="0" presId="urn:microsoft.com/office/officeart/2008/layout/HorizontalMultiLevelHierarchy"/>
    <dgm:cxn modelId="{FE91BA87-2C0A-413F-A021-E6D0FBA4D3C4}" type="presOf" srcId="{991F7F7F-516A-4AF5-99E4-F59E1FD779EA}" destId="{E0FCADBD-DF42-4DEA-BAA1-DD94FA729440}" srcOrd="0" destOrd="0" presId="urn:microsoft.com/office/officeart/2008/layout/HorizontalMultiLevelHierarchy"/>
    <dgm:cxn modelId="{03D34906-5122-48F7-8523-0477884DBD84}" srcId="{72E70CE4-49F4-464F-AFB2-33A9FA6F9F06}" destId="{6FAB4B16-7084-47ED-B958-AC631D55D7A1}" srcOrd="1" destOrd="0" parTransId="{4B9CC999-E0B4-4555-913F-CB0DF338C089}" sibTransId="{F9C8C2BA-4B9E-42B4-9DF4-DD08B913D365}"/>
    <dgm:cxn modelId="{8891048E-4878-49EE-8440-56760B2915B8}" type="presOf" srcId="{2C42664C-4E4F-48B8-AE9B-9D64EC834A89}" destId="{AEF4E452-4FBA-459C-AFEB-47EDCC7F77FE}" srcOrd="1" destOrd="0" presId="urn:microsoft.com/office/officeart/2008/layout/HorizontalMultiLevelHierarchy"/>
    <dgm:cxn modelId="{F84251AB-E2EB-4F4B-9824-EBB6705E23B3}" type="presParOf" srcId="{12AB7084-F4D2-4465-8AF9-BC4245803AE9}" destId="{A667E736-DEA8-4C88-AF85-716E6EC64238}" srcOrd="0" destOrd="0" presId="urn:microsoft.com/office/officeart/2008/layout/HorizontalMultiLevelHierarchy"/>
    <dgm:cxn modelId="{41A9569E-2586-4CB4-BD98-9EEDE5643904}" type="presParOf" srcId="{A667E736-DEA8-4C88-AF85-716E6EC64238}" destId="{01CFF517-DCDE-4EEE-AE7F-55E2F2A3A0D5}" srcOrd="0" destOrd="0" presId="urn:microsoft.com/office/officeart/2008/layout/HorizontalMultiLevelHierarchy"/>
    <dgm:cxn modelId="{2A4BFF76-FFE3-4D0B-9288-C5227B9C90A4}" type="presParOf" srcId="{A667E736-DEA8-4C88-AF85-716E6EC64238}" destId="{B2130B3C-486A-4349-B470-2322DE952671}" srcOrd="1" destOrd="0" presId="urn:microsoft.com/office/officeart/2008/layout/HorizontalMultiLevelHierarchy"/>
    <dgm:cxn modelId="{3D0F3F58-FF1D-4863-9196-F1EED580ECA2}" type="presParOf" srcId="{B2130B3C-486A-4349-B470-2322DE952671}" destId="{B50E595A-6E10-4997-A3CE-23CE2294A948}" srcOrd="0" destOrd="0" presId="urn:microsoft.com/office/officeart/2008/layout/HorizontalMultiLevelHierarchy"/>
    <dgm:cxn modelId="{21325CC9-4DA5-4FD8-9743-6F90FD037D78}" type="presParOf" srcId="{B50E595A-6E10-4997-A3CE-23CE2294A948}" destId="{AEF4E452-4FBA-459C-AFEB-47EDCC7F77FE}" srcOrd="0" destOrd="0" presId="urn:microsoft.com/office/officeart/2008/layout/HorizontalMultiLevelHierarchy"/>
    <dgm:cxn modelId="{0E35E80F-BA42-41EE-B450-5BC7FEA77D0F}" type="presParOf" srcId="{B2130B3C-486A-4349-B470-2322DE952671}" destId="{D65D4B37-081D-4E99-89C2-DCF456D65A0A}" srcOrd="1" destOrd="0" presId="urn:microsoft.com/office/officeart/2008/layout/HorizontalMultiLevelHierarchy"/>
    <dgm:cxn modelId="{3E49BE98-62D4-44BC-A214-9A72DBC73A04}" type="presParOf" srcId="{D65D4B37-081D-4E99-89C2-DCF456D65A0A}" destId="{E0FCADBD-DF42-4DEA-BAA1-DD94FA729440}" srcOrd="0" destOrd="0" presId="urn:microsoft.com/office/officeart/2008/layout/HorizontalMultiLevelHierarchy"/>
    <dgm:cxn modelId="{AFB63E60-6D3A-4FC4-83EC-A8201B24D4F1}" type="presParOf" srcId="{D65D4B37-081D-4E99-89C2-DCF456D65A0A}" destId="{14021D7D-0C6F-458D-9D23-546EF9E8ECD2}" srcOrd="1" destOrd="0" presId="urn:microsoft.com/office/officeart/2008/layout/HorizontalMultiLevelHierarchy"/>
    <dgm:cxn modelId="{45AF8867-F214-407E-8A2A-A65F61840BD0}" type="presParOf" srcId="{B2130B3C-486A-4349-B470-2322DE952671}" destId="{D0C73AF8-DC59-4753-917E-1CE9D970B528}" srcOrd="2" destOrd="0" presId="urn:microsoft.com/office/officeart/2008/layout/HorizontalMultiLevelHierarchy"/>
    <dgm:cxn modelId="{2211076E-59FC-467C-A8A3-10261336C4EE}" type="presParOf" srcId="{D0C73AF8-DC59-4753-917E-1CE9D970B528}" destId="{866A24FD-2668-4317-82C5-A5CDDC976C61}" srcOrd="0" destOrd="0" presId="urn:microsoft.com/office/officeart/2008/layout/HorizontalMultiLevelHierarchy"/>
    <dgm:cxn modelId="{76C4C86E-3533-4D25-B0D7-BA55555EC5B7}" type="presParOf" srcId="{B2130B3C-486A-4349-B470-2322DE952671}" destId="{6A65B26E-E79C-44E1-BB5E-3C93E66D479E}" srcOrd="3" destOrd="0" presId="urn:microsoft.com/office/officeart/2008/layout/HorizontalMultiLevelHierarchy"/>
    <dgm:cxn modelId="{1E2BF6AA-D0A3-48F6-8A99-AE5E0F57BDE8}" type="presParOf" srcId="{6A65B26E-E79C-44E1-BB5E-3C93E66D479E}" destId="{8FB2C751-0177-47E1-A0CA-F5FCC2D91850}" srcOrd="0" destOrd="0" presId="urn:microsoft.com/office/officeart/2008/layout/HorizontalMultiLevelHierarchy"/>
    <dgm:cxn modelId="{F07E540C-8231-4096-82FD-62E43D3A213B}" type="presParOf" srcId="{6A65B26E-E79C-44E1-BB5E-3C93E66D479E}" destId="{81305891-CC10-4E47-883B-9CE815D037A5}" srcOrd="1" destOrd="0" presId="urn:microsoft.com/office/officeart/2008/layout/HorizontalMultiLevelHierarchy"/>
    <dgm:cxn modelId="{F57750A9-CB4D-4632-ABA2-048C76955B6F}" type="presParOf" srcId="{B2130B3C-486A-4349-B470-2322DE952671}" destId="{8F93069B-D171-4254-9BEC-D513B439F920}" srcOrd="4" destOrd="0" presId="urn:microsoft.com/office/officeart/2008/layout/HorizontalMultiLevelHierarchy"/>
    <dgm:cxn modelId="{B90809D7-CAFA-49E5-B8EB-05928DFB8822}" type="presParOf" srcId="{8F93069B-D171-4254-9BEC-D513B439F920}" destId="{7A814C6C-437B-4495-ADC6-D276AFB8DBCC}" srcOrd="0" destOrd="0" presId="urn:microsoft.com/office/officeart/2008/layout/HorizontalMultiLevelHierarchy"/>
    <dgm:cxn modelId="{45971FF2-9F15-41D2-BD45-9796A227E792}" type="presParOf" srcId="{B2130B3C-486A-4349-B470-2322DE952671}" destId="{DF3D5058-2AF5-40A2-BD15-8E4B0A34CA24}" srcOrd="5" destOrd="0" presId="urn:microsoft.com/office/officeart/2008/layout/HorizontalMultiLevelHierarchy"/>
    <dgm:cxn modelId="{38771012-BE2A-4FEA-A9EE-65656EFDD48D}" type="presParOf" srcId="{DF3D5058-2AF5-40A2-BD15-8E4B0A34CA24}" destId="{19C884C5-581B-4E3C-B986-F2C98AAABB86}" srcOrd="0" destOrd="0" presId="urn:microsoft.com/office/officeart/2008/layout/HorizontalMultiLevelHierarchy"/>
    <dgm:cxn modelId="{F1686B54-A3C8-433D-8741-325E6489D1A1}" type="presParOf" srcId="{DF3D5058-2AF5-40A2-BD15-8E4B0A34CA24}" destId="{4FCC7F02-52A9-459D-AC84-09DD73B0FC2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04F5D-B67D-4EFC-83AF-1D027C6CA366}">
      <dsp:nvSpPr>
        <dsp:cNvPr id="0" name=""/>
        <dsp:cNvSpPr/>
      </dsp:nvSpPr>
      <dsp:spPr>
        <a:xfrm>
          <a:off x="611672" y="0"/>
          <a:ext cx="6932286" cy="4525962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7ACAC-9C03-4AE0-935D-09EC38C578CF}">
      <dsp:nvSpPr>
        <dsp:cNvPr id="0" name=""/>
        <dsp:cNvSpPr/>
      </dsp:nvSpPr>
      <dsp:spPr>
        <a:xfrm>
          <a:off x="4577" y="1357788"/>
          <a:ext cx="2494027" cy="181038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Strategy formulation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2953" y="1446164"/>
        <a:ext cx="2317275" cy="1633632"/>
      </dsp:txXfrm>
    </dsp:sp>
    <dsp:sp modelId="{8393616B-AEC7-46D0-B842-ECF85CA82E85}">
      <dsp:nvSpPr>
        <dsp:cNvPr id="0" name=""/>
        <dsp:cNvSpPr/>
      </dsp:nvSpPr>
      <dsp:spPr>
        <a:xfrm>
          <a:off x="2833113" y="1357788"/>
          <a:ext cx="2683686" cy="18103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Strategy </a:t>
          </a: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implementation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21489" y="1446164"/>
        <a:ext cx="2506934" cy="1633632"/>
      </dsp:txXfrm>
    </dsp:sp>
    <dsp:sp modelId="{572C9744-5DCA-4F5D-837C-A16FDD6B2E00}">
      <dsp:nvSpPr>
        <dsp:cNvPr id="0" name=""/>
        <dsp:cNvSpPr/>
      </dsp:nvSpPr>
      <dsp:spPr>
        <a:xfrm>
          <a:off x="5851308" y="1357788"/>
          <a:ext cx="2299744" cy="181038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Strategy evaluation 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939684" y="1446164"/>
        <a:ext cx="2122992" cy="16336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D220E8C-778B-4967-8C81-46AC6147A7F3}" type="datetimeFigureOut">
              <a:rPr lang="ar-SA" smtClean="0"/>
              <a:pPr/>
              <a:t>23/12/1437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7A529E1-E2D5-4561-BDF4-ADE5E21F06F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894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the three types of strategy that are usually considered by a company are </a:t>
            </a:r>
            <a:r>
              <a:rPr lang="en-US" i="1" dirty="0" smtClean="0"/>
              <a:t>corporate strategy</a:t>
            </a:r>
            <a:r>
              <a:rPr lang="en-US" dirty="0" smtClean="0"/>
              <a:t>, </a:t>
            </a:r>
            <a:r>
              <a:rPr lang="en-US" i="1" dirty="0" smtClean="0"/>
              <a:t>business (</a:t>
            </a:r>
            <a:r>
              <a:rPr lang="en-US" dirty="0" smtClean="0"/>
              <a:t>or </a:t>
            </a:r>
            <a:r>
              <a:rPr lang="en-US" i="1" dirty="0" smtClean="0"/>
              <a:t>competitive) strategy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and </a:t>
            </a:r>
            <a:r>
              <a:rPr lang="en-US" i="1" dirty="0" smtClean="0"/>
              <a:t>functional strategy.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C61DC8-96D4-49D1-9CA1-22045F540AC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/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1D59934F-9815-4532-B293-F378872B5154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8C61B-8C6C-4DA0-9B69-DA4F3D70232C}" type="slidenum">
              <a:rPr lang="ar-SA" smtClean="0"/>
              <a:pPr>
                <a:defRPr/>
              </a:pPr>
              <a:t>36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8C61B-8C6C-4DA0-9B69-DA4F3D70232C}" type="slidenum">
              <a:rPr lang="ar-SA" smtClean="0"/>
              <a:pPr>
                <a:defRPr/>
              </a:pPr>
              <a:t>37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8C61B-8C6C-4DA0-9B69-DA4F3D70232C}" type="slidenum">
              <a:rPr lang="ar-SA" smtClean="0"/>
              <a:pPr>
                <a:defRPr/>
              </a:pPr>
              <a:t>38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8C61B-8C6C-4DA0-9B69-DA4F3D70232C}" type="slidenum">
              <a:rPr lang="ar-SA" smtClean="0"/>
              <a:pPr>
                <a:defRPr/>
              </a:pPr>
              <a:t>39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 Some Firms Do No Strategic Planning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firms do not engage in strategic planning, and some firms do strategic planning but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receive no support from managers and employees. Some reasons for poor or no strategic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 are as follows: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Lack of knowledge or experience in strategic planning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—No training in strategic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Poor reward structures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—When an organization assumes success, it often fails to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reward success. When failure occurs, then the firm may punish.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Firefighting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—An organization can be so deeply embroiled in resolving crises and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firefighting that it reserves no time for planning.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Waste of time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—Some firms see planning as a waste of time because no marketable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product is produced. Time spent on planning is an investment.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Too expensive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—Some organizations see planning as too expensive in time and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money.</a:t>
            </a:r>
          </a:p>
          <a:p>
            <a:pPr algn="l"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Laziness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—People may not want to put forth the effort needed to formulate a plan.</a:t>
            </a:r>
          </a:p>
          <a:p>
            <a:pPr algn="l" rtl="0"/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 with success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—Particularly if a firm is successful, individuals may feel there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no need to plan because things are fine as they stand. But success today does not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guarantee success tomorrow.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Fear of failure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—By not taking action, there is little risk of failure unless a problem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urgent and pressing. Whenever something worthwhile is attempted, there is some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risk of failure.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Overconfidence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—As managers amass experience, they may rely less on formalized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planning. Rarely, however, is this appropriate. Being overconfident or overestimating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 can bring demise. Forethought is rarely wasted and is often the mark of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professionalism.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 bad experience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—People may have had a previous bad experience with planning,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is, cases in which plans have been long, cumbersome, impractical, or inflexible.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Planning, like anything else, can be done badly.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Self-interest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—When someone has achieved status, privilege, or self-esteem through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effectively using an old system, he or she often sees a new plan as a threat.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Fear of the unknown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—People may be uncertain of their abilities to learn new skills,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their aptitude with new systems, or of their ability to take on new roles.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Honest difference of opinion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—People may sincerely believe the plan is wrong.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may view the situation from a different viewpoint, or they may have aspirations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themselves or the organization that are different from the plan. Different people</a:t>
            </a:r>
          </a:p>
          <a:p>
            <a:pPr algn="l" rt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different jobs have different perceptions of a situation.</a:t>
            </a:r>
          </a:p>
          <a:p>
            <a:pPr algn="l" rt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</a:t>
            </a: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Suspicion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—Employees may not trust management.19</a:t>
            </a:r>
          </a:p>
          <a:p>
            <a:pPr algn="l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8C61B-8C6C-4DA0-9B69-DA4F3D70232C}" type="slidenum">
              <a:rPr lang="ar-SA" smtClean="0"/>
              <a:pPr>
                <a:defRPr/>
              </a:pPr>
              <a:t>40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8C61B-8C6C-4DA0-9B69-DA4F3D70232C}" type="slidenum">
              <a:rPr lang="ar-SA" smtClean="0"/>
              <a:pPr>
                <a:defRPr/>
              </a:pPr>
              <a:t>41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8C61B-8C6C-4DA0-9B69-DA4F3D70232C}" type="slidenum">
              <a:rPr lang="ar-SA" smtClean="0"/>
              <a:pPr>
                <a:defRPr/>
              </a:pPr>
              <a:t>43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38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A9054E-B021-46AA-AC1C-99628CF53B6D}" type="datetime1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t>23/12/1437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5951812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9A8B92-C5B8-4D40-80BA-541F3E15FD3B}" type="slidenum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01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39BF8-8827-4A52-A960-F9CFDAA9649A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1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D5CCEF5-BEA9-49D5-A150-D1F3F0C5D19F}" type="datetime1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t>23/12/1437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5956138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9A8B92-C5B8-4D40-80BA-541F3E15FD3B}" type="slidenum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871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517B-5A72-4088-A570-B691755A9DA9}" type="datetime1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t>23/12/1437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05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C55C-9753-4A10-AACA-80661861983E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851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3D27-8FC0-4E78-BE1D-4816352125A9}" type="datetime1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t>23/12/1437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751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AEF4-37B7-44E7-B5E4-D5ED358ABB93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14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69592-E3D8-4395-B7F7-9889DBE3EBC2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607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3B4B3-79C5-466D-B06B-776D63AD51F6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42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DB18-ECE8-4C9F-A8F1-8FC5AEAEA156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8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5E0F-8D37-4F46-A06A-CBD83E3BA72F}" type="datetime1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t>23/12/1437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28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180497"/>
            <a:ext cx="8272211" cy="3678303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41FE-82D1-41F0-931B-3C8C95F67A9C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89381" cy="365125"/>
          </a:xfrm>
        </p:spPr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945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40ADF-F8F0-419D-9D5C-F69FA7D692F5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178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6ECDD-1D28-4949-ABD6-991856CA9029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65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9D590-C86D-4750-8DC2-45402954B4C5}" type="datetime1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t>23/12/1437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37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043911"/>
            <a:ext cx="8272211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603BA10-C71E-428C-9FCC-397DF14F91B1}" type="datetime1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t>23/12/1437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9A8B92-C5B8-4D40-80BA-541F3E15FD3B}" type="slidenum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889D9-697E-4E03-9770-3EBE6E3E9B44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2250893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2250893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30DA6-B685-4B48-89F5-729A3ABC149C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2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67C2A-582B-47CD-8581-C566EF3DCEC4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18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40F3-5431-4B38-A0B8-8F0C638A6CE7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30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70E7134-51A3-4531-A51B-C966A6C84E20}" type="datetime1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t>23/12/1437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9A8B92-C5B8-4D40-80BA-541F3E15FD3B}" type="slidenum">
              <a:rPr lang="ar-SA" smtClean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ar-SA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5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A49E-0917-45CB-B7A8-32EBA2918499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16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5956138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B11AB5-0148-408E-8F4E-55DCE930D730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5951812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5956138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363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4DBC8-B9EE-4487-A808-0FD457554FFD}" type="datetime1">
              <a:rPr lang="ar-SA" smtClean="0">
                <a:solidFill>
                  <a:srgbClr val="903163"/>
                </a:solidFill>
              </a:rPr>
              <a:t>23/12/1437</a:t>
            </a:fld>
            <a:endParaRPr lang="ar-SA">
              <a:solidFill>
                <a:srgbClr val="903163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srgbClr val="903163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‹#›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1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one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0" y="2495550"/>
            <a:ext cx="8243888" cy="590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The Nature of strategic Management</a:t>
            </a:r>
            <a:endParaRPr lang="ar-SA" sz="3200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05064"/>
            <a:ext cx="28575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0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52401" y="457200"/>
            <a:ext cx="88392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550" dirty="0" smtClean="0">
                <a:latin typeface="Arial" charset="0"/>
                <a:ea typeface="+mj-ea"/>
                <a:cs typeface="Arial" charset="0"/>
              </a:rPr>
              <a:t>Stages of Strategic Management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121656"/>
              </p:ext>
            </p:extLst>
          </p:nvPr>
        </p:nvGraphicFramePr>
        <p:xfrm>
          <a:off x="304801" y="1554163"/>
          <a:ext cx="8155631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 rot="16200000">
            <a:off x="7568129" y="4825359"/>
            <a:ext cx="2438399" cy="3657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32A754E1-A787-4EA1-A2DC-98D424D151DC}" type="slidenum">
              <a:rPr lang="en-US" sz="1200" smtClean="0">
                <a:latin typeface="Arial" pitchFamily="34" charset="0"/>
              </a:rPr>
              <a:pPr eaLnBrk="1" hangingPunct="1"/>
              <a:t>10</a:t>
            </a:fld>
            <a:endParaRPr lang="en-US" sz="1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96312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11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251520" y="764704"/>
            <a:ext cx="7884368" cy="1152525"/>
          </a:xfrm>
        </p:spPr>
        <p:txBody>
          <a:bodyPr>
            <a:normAutofit fontScale="90000"/>
          </a:bodyPr>
          <a:lstStyle/>
          <a:p>
            <a:r>
              <a:rPr lang="en-US" sz="41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 Stages of strategic management</a:t>
            </a:r>
            <a:endParaRPr lang="ar-SA" sz="41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0" y="2564904"/>
            <a:ext cx="6696075" cy="3096344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strategic management process consists of three stages : </a:t>
            </a:r>
          </a:p>
          <a:p>
            <a:pPr algn="l" rtl="0"/>
            <a:r>
              <a:rPr lang="en-US" sz="3200" dirty="0" smtClean="0"/>
              <a:t> Strategy formulation</a:t>
            </a:r>
          </a:p>
          <a:p>
            <a:pPr algn="l" rtl="0"/>
            <a:r>
              <a:rPr lang="en-US" sz="3200" dirty="0" smtClean="0"/>
              <a:t>Strategy implementation</a:t>
            </a:r>
          </a:p>
          <a:p>
            <a:pPr algn="l" rtl="0"/>
            <a:r>
              <a:rPr lang="en-US" sz="3200" dirty="0" smtClean="0"/>
              <a:t> Strategy evaluation</a:t>
            </a:r>
          </a:p>
          <a:p>
            <a:pPr algn="l" rtl="0"/>
            <a:endParaRPr lang="ar-SA" sz="2400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179512" y="3356992"/>
            <a:ext cx="6084168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251520" y="3861048"/>
            <a:ext cx="8568952" cy="26642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109728" marR="0" lvl="0" algn="l" defTabSz="914400" rtl="0" eaLnBrk="1" fontAlgn="auto" latinLnBrk="0" hangingPunct="1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ar-SA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577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12</a:t>
            </a:fld>
            <a:endParaRPr lang="ar-SA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1706747"/>
              </p:ext>
            </p:extLst>
          </p:nvPr>
        </p:nvGraphicFramePr>
        <p:xfrm>
          <a:off x="0" y="765175"/>
          <a:ext cx="8676456" cy="5688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563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Strategy formulation issues include :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idx="1"/>
          </p:nvPr>
        </p:nvSpPr>
        <p:spPr>
          <a:xfrm>
            <a:off x="435895" y="2060848"/>
            <a:ext cx="8272211" cy="3797952"/>
          </a:xfrm>
        </p:spPr>
        <p:txBody>
          <a:bodyPr>
            <a:noAutofit/>
          </a:bodyPr>
          <a:lstStyle/>
          <a:p>
            <a:pPr algn="l" rtl="0">
              <a:lnSpc>
                <a:spcPct val="16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Deciding what new businesses to enter </a:t>
            </a:r>
          </a:p>
          <a:p>
            <a:pPr algn="l" rtl="0">
              <a:lnSpc>
                <a:spcPct val="16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What businesses to abandon</a:t>
            </a:r>
          </a:p>
          <a:p>
            <a:pPr algn="l" rtl="0">
              <a:lnSpc>
                <a:spcPct val="16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How to allocate resources</a:t>
            </a:r>
          </a:p>
          <a:p>
            <a:pPr algn="l" rtl="0">
              <a:lnSpc>
                <a:spcPct val="16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Whether to expand operations or diversify</a:t>
            </a:r>
          </a:p>
          <a:p>
            <a:pPr algn="l" rtl="0">
              <a:lnSpc>
                <a:spcPct val="16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Whether to enter international markets</a:t>
            </a:r>
          </a:p>
          <a:p>
            <a:pPr algn="l" rtl="0">
              <a:lnSpc>
                <a:spcPct val="16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Whether to merge or form a joint venture</a:t>
            </a:r>
          </a:p>
          <a:p>
            <a:pPr algn="l" rtl="0">
              <a:lnSpc>
                <a:spcPct val="160000"/>
              </a:lnSpc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How to avoid a hostile takeover</a:t>
            </a:r>
          </a:p>
          <a:p>
            <a:pPr>
              <a:lnSpc>
                <a:spcPct val="160000"/>
              </a:lnSpc>
            </a:pPr>
            <a:endParaRPr lang="ar-SA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9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14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0" y="404813"/>
            <a:ext cx="7772400" cy="1470025"/>
          </a:xfrm>
        </p:spPr>
        <p:txBody>
          <a:bodyPr/>
          <a:lstStyle/>
          <a:p>
            <a:pPr algn="ctr" rt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Why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strategy formulation is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important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323528" y="2276872"/>
            <a:ext cx="8064500" cy="2376091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Because no organization has unlimited resources , strategists must decide which alternative strategies will benefit the firm most.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l" rtl="0">
              <a:buNone/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</a:rPr>
              <a:t>-Top managers have the best perspective to understand fully the ramifications of strategy formulation decisions ; they have the authority to commit the resources necessary for implementation.</a:t>
            </a:r>
          </a:p>
          <a:p>
            <a:pPr algn="l" rtl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l" rtl="0">
              <a:buNone/>
            </a:pPr>
            <a:endParaRPr lang="ar-SA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1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15</a:t>
            </a:fld>
            <a:endParaRPr lang="ar-SA"/>
          </a:p>
        </p:txBody>
      </p:sp>
      <p:graphicFrame>
        <p:nvGraphicFramePr>
          <p:cNvPr id="3" name="عنصر نائب للمحتوى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685789"/>
              </p:ext>
            </p:extLst>
          </p:nvPr>
        </p:nvGraphicFramePr>
        <p:xfrm>
          <a:off x="251520" y="1196752"/>
          <a:ext cx="8064896" cy="4642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9318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0" y="908050"/>
            <a:ext cx="8604448" cy="5473700"/>
          </a:xfrm>
        </p:spPr>
        <p:txBody>
          <a:bodyPr>
            <a:noAutofit/>
          </a:bodyPr>
          <a:lstStyle/>
          <a:p>
            <a:pPr marL="114300" indent="0" algn="l">
              <a:buNone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Strategy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implementation often is called the “action stage” of strategic management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>
              <a:buNone/>
            </a:pP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What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the most difficult stage in strategic management? And why? 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Implementation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strategy, because it's requires personal discipline, commitment, and sacrifice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l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Successful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strategy 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implementation hinges upon managers’ ability to motivate employees, which is more an art than a science.</a:t>
            </a:r>
          </a:p>
          <a:p>
            <a:pPr marL="0" indent="0" algn="l">
              <a:buNone/>
            </a:pPr>
            <a:endParaRPr lang="ar-SA" sz="2800" b="1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16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0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عنصر نائب للمحتوى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330046"/>
              </p:ext>
            </p:extLst>
          </p:nvPr>
        </p:nvGraphicFramePr>
        <p:xfrm>
          <a:off x="1" y="332657"/>
          <a:ext cx="8532440" cy="6003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17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3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18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7772400" cy="93662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Verdana Bold" pitchFamily="34" charset="0"/>
                <a:sym typeface="Verdana Bold" pitchFamily="34" charset="0"/>
              </a:rPr>
              <a:t> Strategy Evaluation</a:t>
            </a:r>
            <a:endParaRPr lang="ar-SA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323528" y="1628775"/>
            <a:ext cx="7993385" cy="4392513"/>
          </a:xfrm>
        </p:spPr>
        <p:txBody>
          <a:bodyPr>
            <a:noAutofit/>
          </a:bodyPr>
          <a:lstStyle/>
          <a:p>
            <a:pPr algn="l" rtl="0"/>
            <a:r>
              <a:rPr lang="ar-SA" sz="1800" dirty="0" smtClean="0">
                <a:solidFill>
                  <a:schemeClr val="bg1">
                    <a:lumMod val="65000"/>
                  </a:schemeClr>
                </a:solidFill>
                <a:latin typeface="Verdana Bold" pitchFamily="34" charset="0"/>
                <a:sym typeface="Verdana Bold" pitchFamily="34" charset="0"/>
              </a:rPr>
              <a:t>  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Verdana Bold" pitchFamily="34" charset="0"/>
                <a:sym typeface="Verdana Bold" pitchFamily="34" charset="0"/>
              </a:rPr>
              <a:t> Strategy Evaluation is the final stage in strategic management .</a:t>
            </a:r>
          </a:p>
          <a:p>
            <a:pPr marL="0" indent="0" algn="l" rtl="0">
              <a:buNone/>
            </a:pPr>
            <a:endParaRPr lang="en-US" sz="1800" dirty="0" smtClean="0">
              <a:solidFill>
                <a:schemeClr val="bg1">
                  <a:lumMod val="65000"/>
                </a:schemeClr>
              </a:solidFill>
              <a:latin typeface="Verdana Bold" pitchFamily="34" charset="0"/>
              <a:sym typeface="Verdana Bold" pitchFamily="34" charset="0"/>
            </a:endParaRPr>
          </a:p>
          <a:p>
            <a:pPr algn="l" rtl="0"/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  <a:latin typeface="Verdana Bold" pitchFamily="34" charset="0"/>
                <a:sym typeface="Verdana Bold" pitchFamily="34" charset="0"/>
              </a:rPr>
              <a:t>All strategies are subject to future modification because :</a:t>
            </a:r>
          </a:p>
          <a:p>
            <a:pPr lvl="1" algn="l" rtl="0">
              <a:buFont typeface="Wingdings" pitchFamily="2" charset="2"/>
              <a:buChar char="q"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Verdana Bold" pitchFamily="34" charset="0"/>
                <a:sym typeface="Verdana Bold" pitchFamily="34" charset="0"/>
              </a:rPr>
              <a:t>external and internal factors are constantly changing .</a:t>
            </a:r>
          </a:p>
          <a:p>
            <a:pPr lvl="1" algn="l" rtl="0">
              <a:spcBef>
                <a:spcPts val="2500"/>
              </a:spcBef>
              <a:buClr>
                <a:schemeClr val="accent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tabLst>
                <a:tab pos="355600" algn="l"/>
                <a:tab pos="812800" algn="l"/>
                <a:tab pos="1270000" algn="l"/>
                <a:tab pos="1727200" algn="l"/>
                <a:tab pos="2184400" algn="l"/>
                <a:tab pos="2641600" algn="l"/>
                <a:tab pos="3098800" algn="l"/>
                <a:tab pos="3556000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 Bold" pitchFamily="34" charset="0"/>
              </a:rPr>
              <a:t>Today’s success is no guarantee of future success</a:t>
            </a:r>
          </a:p>
          <a:p>
            <a:pPr lvl="1" algn="l" rtl="0">
              <a:spcBef>
                <a:spcPts val="2500"/>
              </a:spcBef>
              <a:buClr>
                <a:schemeClr val="accent2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q"/>
              <a:tabLst>
                <a:tab pos="355600" algn="l"/>
                <a:tab pos="812800" algn="l"/>
                <a:tab pos="1270000" algn="l"/>
                <a:tab pos="1727200" algn="l"/>
                <a:tab pos="2184400" algn="l"/>
                <a:tab pos="2641600" algn="l"/>
                <a:tab pos="3098800" algn="l"/>
                <a:tab pos="3556000" algn="l"/>
              </a:tabLst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Verdana Bold" pitchFamily="34" charset="0"/>
              </a:rPr>
              <a:t>New and different problems</a:t>
            </a:r>
            <a:endParaRPr lang="en-US" dirty="0">
              <a:solidFill>
                <a:schemeClr val="bg1">
                  <a:lumMod val="65000"/>
                </a:schemeClr>
              </a:solidFill>
              <a:latin typeface="Verdana Bold" pitchFamily="34" charset="0"/>
              <a:sym typeface="Verdana Bold" pitchFamily="34" charset="0"/>
            </a:endParaRPr>
          </a:p>
          <a:p>
            <a:pPr marL="0" indent="0" algn="l" rtl="0">
              <a:buNone/>
            </a:pPr>
            <a:endParaRPr lang="en-US" sz="1600" dirty="0">
              <a:solidFill>
                <a:schemeClr val="bg1">
                  <a:lumMod val="65000"/>
                </a:schemeClr>
              </a:solidFill>
              <a:latin typeface="Verdana Bold" pitchFamily="34" charset="0"/>
              <a:sym typeface="Verdana Bold" pitchFamily="34" charset="0"/>
            </a:endParaRPr>
          </a:p>
          <a:p>
            <a:pPr marL="0" indent="0" algn="l" rtl="0">
              <a:buNone/>
            </a:pPr>
            <a:endParaRPr lang="ar-SA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69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Strategic Thinking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An article in Forbes recently discussed five different types of strategic leadership </a:t>
            </a:r>
            <a:r>
              <a:rPr lang="en-US" dirty="0" smtClean="0"/>
              <a:t>thinking : </a:t>
            </a:r>
            <a:endParaRPr lang="en-US" dirty="0"/>
          </a:p>
          <a:p>
            <a:pPr lvl="0" algn="l" rtl="0">
              <a:buFont typeface="Wingdings" pitchFamily="2" charset="2"/>
              <a:buChar char="q"/>
            </a:pPr>
            <a:r>
              <a:rPr lang="en-US" b="1" dirty="0"/>
              <a:t>Critical thinking</a:t>
            </a:r>
            <a:r>
              <a:rPr lang="en-US" dirty="0"/>
              <a:t> or the mental process of objectively analyzing a situation by gathering information from all possible sources, and then evaluating both the tangible and intangible aspects, as well as the implications of any course of action.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b="1" dirty="0"/>
              <a:t>Implementation thinking</a:t>
            </a:r>
            <a:r>
              <a:rPr lang="en-US" dirty="0"/>
              <a:t> or the ability to organize ideas and identify actions in a way that they will be effectively carried out.</a:t>
            </a:r>
          </a:p>
          <a:p>
            <a:pPr algn="l" rtl="0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19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2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0" y="404664"/>
            <a:ext cx="8892480" cy="10081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Defining strategic management</a:t>
            </a: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عنوان فرعي 2"/>
          <p:cNvSpPr txBox="1">
            <a:spLocks/>
          </p:cNvSpPr>
          <p:nvPr/>
        </p:nvSpPr>
        <p:spPr>
          <a:xfrm>
            <a:off x="251520" y="1196752"/>
            <a:ext cx="8136904" cy="16561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Strategic management can be defined as the art and science of formulating , implementing and evaluating cross-functional decisions that enable an organization to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achieve its objectives .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323528" y="2852936"/>
            <a:ext cx="8496944" cy="18722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Strategic management focuses on integrating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management , marketing , finance , accounting , production , operations , research and development, and MIS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 achieves organizational success 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Strategic Thinking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b="1" dirty="0" smtClean="0"/>
              <a:t>Conceptual thinking</a:t>
            </a:r>
            <a:r>
              <a:rPr lang="en-US" dirty="0" smtClean="0"/>
              <a:t> or the ability to find connections or patterns between abstract ideas and then place the pieces together for a complete picture.</a:t>
            </a:r>
          </a:p>
          <a:p>
            <a:pPr algn="l" rtl="0">
              <a:buFont typeface="Wingdings" pitchFamily="2" charset="2"/>
              <a:buChar char="q"/>
            </a:pPr>
            <a:r>
              <a:rPr lang="en-US" b="1" dirty="0" smtClean="0"/>
              <a:t>Innovative thinking</a:t>
            </a:r>
            <a:r>
              <a:rPr lang="en-US" dirty="0" smtClean="0"/>
              <a:t> involves generating new ideas or creative ways of approaching things to create possibilities and opportunities.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b="1" dirty="0" smtClean="0"/>
              <a:t>Intuitive thinking</a:t>
            </a:r>
            <a:r>
              <a:rPr lang="en-US" dirty="0" smtClean="0"/>
              <a:t> or the ability to take your perceptions and, without knowledge or evidence, factor it in to the final decision.</a:t>
            </a:r>
          </a:p>
          <a:p>
            <a:pPr algn="l" rtl="0"/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20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0186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21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0" y="692150"/>
            <a:ext cx="7772400" cy="1225550"/>
          </a:xfrm>
        </p:spPr>
        <p:txBody>
          <a:bodyPr>
            <a:normAutofit/>
          </a:bodyPr>
          <a:lstStyle/>
          <a:p>
            <a:r>
              <a:rPr lang="en-US" dirty="0">
                <a:sym typeface="Verdana Bold" pitchFamily="34" charset="0"/>
              </a:rPr>
              <a:t>Integrating Intuition &amp; </a:t>
            </a:r>
            <a:r>
              <a:rPr lang="en-US" dirty="0" smtClean="0">
                <a:sym typeface="Verdana Bold" pitchFamily="34" charset="0"/>
              </a:rPr>
              <a:t>Analysis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323528" y="1772816"/>
            <a:ext cx="8424936" cy="374441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-In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Arab world, there is a cultural tendency to emphasize the role of intuition and imagination in decision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Making.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Analytical  thinking and intuitive thinking  complement each other 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 rtl="0"/>
            <a:endParaRPr lang="ar-SA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251520" y="908720"/>
            <a:ext cx="8272212" cy="1013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smtClean="0"/>
              <a:t>Strategic Thinking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427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22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0" y="981075"/>
            <a:ext cx="6697663" cy="10080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+mn-lt"/>
              </a:rPr>
              <a:t>Adapting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to Change</a:t>
            </a:r>
            <a:endParaRPr lang="ar-SA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4294967295"/>
          </p:nvPr>
        </p:nvSpPr>
        <p:spPr>
          <a:xfrm>
            <a:off x="0" y="2565400"/>
            <a:ext cx="8424863" cy="2447925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-The strategic management process is based on the belief that organization should continually monitor internal and external events and trends so that timely changes can be made as need .</a:t>
            </a:r>
          </a:p>
          <a:p>
            <a:pPr algn="l" rtl="0"/>
            <a:endParaRPr lang="en-U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l" rtl="0"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-The strategic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management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process is aimed at allowing organization to adapt effectively to change over the long run.</a:t>
            </a:r>
            <a:endParaRPr lang="ar-SA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9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04536" y="2170804"/>
            <a:ext cx="8734926" cy="481782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Strategic management is all about gaining and maintaining competitive advantage. This term can be defined as “anything that a firm does especially well compared to rival firm". When a firm can do something that rival firms cannot do, or owns something that rival firms desire, that can represent a competitive advantage</a:t>
            </a:r>
            <a:r>
              <a:rPr lang="en-US" sz="20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ar-SA" sz="2000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l">
              <a:buNone/>
            </a:pPr>
            <a:endParaRPr lang="en-US" sz="2400" dirty="0" smtClean="0"/>
          </a:p>
          <a:p>
            <a:pPr algn="l" rtl="0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 firm must strive to achieve sustained competitive advantage by: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l">
              <a:buNone/>
            </a:pPr>
            <a:r>
              <a:rPr lang="en-US" sz="2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1- Continually adapting to changes in external trends and events and internal capabilities competencies, and resources.</a:t>
            </a:r>
          </a:p>
          <a:p>
            <a:pPr marL="0" indent="0" algn="l">
              <a:buNone/>
            </a:pPr>
            <a:r>
              <a:rPr lang="en-US" sz="2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2- Effectively formulating, implementing, and evaluating strategies that capitalize upon those </a:t>
            </a:r>
            <a:r>
              <a:rPr lang="en-US" sz="20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factors</a:t>
            </a:r>
            <a:r>
              <a:rPr lang="en-US" sz="2400" dirty="0" smtClean="0"/>
              <a:t>.</a:t>
            </a:r>
            <a:endParaRPr lang="en-US" sz="20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45066" y="722988"/>
            <a:ext cx="8247413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l">
              <a:lnSpc>
                <a:spcPct val="107000"/>
              </a:lnSpc>
              <a:spcAft>
                <a:spcPts val="800"/>
              </a:spcAft>
            </a:pPr>
            <a:r>
              <a:rPr lang="en-US" sz="40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Key Terms in Strategic </a:t>
            </a:r>
            <a:r>
              <a:rPr lang="en-US" sz="4000" b="1" dirty="0" smtClean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Management</a:t>
            </a:r>
            <a:endParaRPr lang="en-US" sz="4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22104" y="1894126"/>
            <a:ext cx="4446668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l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*</a:t>
            </a:r>
            <a:r>
              <a:rPr lang="en-US" sz="28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Competitive advantage</a:t>
            </a:r>
            <a:r>
              <a:rPr lang="en-US" sz="28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:</a:t>
            </a:r>
            <a:endParaRPr lang="en-US" sz="2800" dirty="0">
              <a:solidFill>
                <a:srgbClr val="4D1434">
                  <a:lumMod val="75000"/>
                  <a:lumOff val="2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23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98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5894" y="574766"/>
            <a:ext cx="8272212" cy="11411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Key Terms in Strategic </a:t>
            </a:r>
            <a:r>
              <a:rPr lang="en-US" sz="4400" b="1" dirty="0" smtClean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Management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5896" y="2180499"/>
            <a:ext cx="8272211" cy="450768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Strategists are the individuals who are most responsible for the success or failure of an organization.</a:t>
            </a:r>
            <a:endParaRPr lang="en-US" dirty="0"/>
          </a:p>
          <a:p>
            <a:pPr marL="0" indent="0" algn="l">
              <a:buNone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Strategists have various job titles, such as: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CEO)</a:t>
            </a:r>
            <a:r>
              <a:rPr lang="ar-SA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Chief executive Officer</a:t>
            </a:r>
          </a:p>
          <a:p>
            <a:pPr marL="0" indent="0" algn="l">
              <a:buNone/>
            </a:pP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CSO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)</a:t>
            </a:r>
            <a:r>
              <a:rPr lang="ar-SA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Chief </a:t>
            </a: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strategy Officer </a:t>
            </a:r>
          </a:p>
          <a:p>
            <a:pPr marL="0" indent="0" algn="l">
              <a:buNone/>
            </a:pP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president</a:t>
            </a:r>
          </a:p>
          <a:p>
            <a:pPr marL="0" indent="0" algn="l">
              <a:buNone/>
            </a:pP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Owner</a:t>
            </a:r>
          </a:p>
          <a:p>
            <a:pPr marL="0" indent="0" algn="l">
              <a:buNone/>
            </a:pP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chair 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of the </a:t>
            </a: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board</a:t>
            </a:r>
          </a:p>
          <a:p>
            <a:pPr marL="0" indent="0" algn="l">
              <a:buNone/>
            </a:pP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Executive 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director </a:t>
            </a: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chancellor</a:t>
            </a:r>
          </a:p>
          <a:p>
            <a:pPr marL="0" indent="0" algn="l">
              <a:buNone/>
            </a:pP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Dean</a:t>
            </a:r>
          </a:p>
          <a:p>
            <a:pPr marL="0" indent="0" algn="l">
              <a:buNone/>
            </a:pP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ntrepreneur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512445" y="1903817"/>
            <a:ext cx="2642236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l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*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Strategists</a:t>
            </a:r>
            <a:r>
              <a:rPr lang="en-US" sz="1400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: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24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Key Terms in Strategic Management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90967" y="2180496"/>
            <a:ext cx="8272211" cy="4559938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Vision statement 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/>
              <a:t>that</a:t>
            </a:r>
            <a:r>
              <a:rPr lang="en-US" sz="2400" dirty="0" smtClean="0"/>
              <a:t> </a:t>
            </a:r>
            <a:r>
              <a:rPr lang="en-US" sz="2400" dirty="0"/>
              <a:t>answers the question 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“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do we want to become?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en-US" sz="2400" dirty="0"/>
              <a:t> </a:t>
            </a:r>
            <a:r>
              <a:rPr lang="en-US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Developing a vision statement is often considered the first step in strategic planning.</a:t>
            </a:r>
            <a:endParaRPr lang="en-US" sz="2400" dirty="0"/>
          </a:p>
          <a:p>
            <a:pPr marL="0" indent="0" algn="l" rtl="0">
              <a:buNone/>
            </a:pPr>
            <a:r>
              <a:rPr 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- </a:t>
            </a:r>
            <a:r>
              <a:rPr lang="en-US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Example</a:t>
            </a:r>
            <a:r>
              <a:rPr lang="en-US" sz="28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l" rtl="0">
              <a:buNone/>
            </a:pPr>
            <a:r>
              <a:rPr lang="en-US" sz="2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Vision of AlBilad Bank: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"To be the preferred choice of genuine Islamic banking solutions</a:t>
            </a:r>
            <a:r>
              <a:rPr lang="en-US" sz="2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".</a:t>
            </a:r>
            <a:endParaRPr lang="en-US" sz="2400" b="1" dirty="0"/>
          </a:p>
        </p:txBody>
      </p:sp>
      <p:sp>
        <p:nvSpPr>
          <p:cNvPr id="5" name="مستطيل 4"/>
          <p:cNvSpPr/>
          <p:nvPr/>
        </p:nvSpPr>
        <p:spPr>
          <a:xfrm>
            <a:off x="435894" y="1882530"/>
            <a:ext cx="585230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algn="l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*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Vision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and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Mission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Statements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: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25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0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287338" y="1581150"/>
            <a:ext cx="8856662" cy="4964113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Mission statements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are “enduring statements of purpose that distinguish one business from other similar firms. A mission statement identifies the scope of a firm’s operations in Product and market terms. "It addresses the basic question that faces all strategists:</a:t>
            </a:r>
            <a:endParaRPr lang="en-US" sz="2200" dirty="0"/>
          </a:p>
          <a:p>
            <a:pPr marL="0" indent="0" algn="l" rtl="0">
              <a:buNone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“What is our business?</a:t>
            </a:r>
            <a:endParaRPr lang="en-US" sz="2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en-US" sz="2200" dirty="0"/>
              <a:t> </a:t>
            </a:r>
            <a:r>
              <a:rPr lang="en-US" sz="2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A mission statement is a constant reminder to its employees of why the organization exists.</a:t>
            </a:r>
            <a:endParaRPr lang="en-US" sz="2200" dirty="0"/>
          </a:p>
          <a:p>
            <a:pPr marL="0" indent="0" algn="l" rtl="0">
              <a:buNone/>
            </a:pPr>
            <a:r>
              <a:rPr lang="en-US" sz="22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- Example: </a:t>
            </a:r>
            <a:endParaRPr lang="en-US" sz="2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l" rtl="0">
              <a:buNone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Mission of AlBilad Bank:</a:t>
            </a:r>
          </a:p>
          <a:p>
            <a:pPr marL="0" indent="0" algn="l" rtl="0">
              <a:buNone/>
            </a:pPr>
            <a:r>
              <a:rPr lang="en-US" sz="22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"To strive through initiatives and innovation to provide our banking services on a genuine Islamic basis to meet the ambitions of our stakeholders: clients, employees and shareholders".</a:t>
            </a:r>
            <a:endParaRPr lang="en-US" sz="2200" dirty="0"/>
          </a:p>
          <a:p>
            <a:endParaRPr lang="ar-SA" sz="2200" dirty="0"/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26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2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Key Terms in Strategic Management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35896" y="2180499"/>
            <a:ext cx="8272211" cy="425949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External </a:t>
            </a:r>
            <a:r>
              <a:rPr lang="en-US" sz="2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opportunities and external threats refer to:</a:t>
            </a:r>
            <a:endParaRPr lang="en-US" sz="3600" b="1" dirty="0">
              <a:solidFill>
                <a:schemeClr val="accent1">
                  <a:lumMod val="75000"/>
                  <a:lumOff val="25000"/>
                </a:schemeClr>
              </a:solidFill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pPr marL="0" indent="0" algn="l" rtl="0">
              <a:buNone/>
            </a:pP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Economic, social, cultural, demographic, environmental, political, legal, governmental, technological, and competitive trends.</a:t>
            </a:r>
            <a:endParaRPr lang="en-US" dirty="0"/>
          </a:p>
          <a:p>
            <a:pPr marL="0" indent="0" algn="l" rtl="0">
              <a:buNone/>
            </a:pP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en-US" dirty="0"/>
              <a:t> 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Opportunities and threats may include the passage of a law, the introduction of a new product by a competitor, a national catastrophe, or the declining value of the dollar.</a:t>
            </a:r>
            <a:endParaRPr lang="en-US" dirty="0"/>
          </a:p>
          <a:p>
            <a:pPr marL="0" indent="0" algn="l">
              <a:buNone/>
            </a:pPr>
            <a:r>
              <a:rPr lang="en-US" sz="2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Environmental scanning</a:t>
            </a:r>
            <a:r>
              <a:rPr lang="en-US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 identifying, monitoring, and evaluating external opportunities and threats are essential for success, conducting research, gathering, and assimilating external information.</a:t>
            </a:r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435895" y="1986148"/>
            <a:ext cx="6414961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07000"/>
              </a:lnSpc>
            </a:pP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*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External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Opportunities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and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Threats: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27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9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Line 2"/>
          <p:cNvSpPr>
            <a:spLocks noChangeShapeType="1"/>
          </p:cNvSpPr>
          <p:nvPr/>
        </p:nvSpPr>
        <p:spPr bwMode="auto">
          <a:xfrm>
            <a:off x="0" y="6397625"/>
            <a:ext cx="9138139" cy="1588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ar-SA"/>
          </a:p>
        </p:txBody>
      </p:sp>
      <p:pic>
        <p:nvPicPr>
          <p:cNvPr id="80900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453" y="6356351"/>
            <a:ext cx="1528151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80902" name="Group 7"/>
          <p:cNvGrpSpPr>
            <a:grpSpLocks/>
          </p:cNvGrpSpPr>
          <p:nvPr/>
        </p:nvGrpSpPr>
        <p:grpSpPr bwMode="auto">
          <a:xfrm>
            <a:off x="517198" y="1557338"/>
            <a:ext cx="7560173" cy="1371600"/>
            <a:chOff x="0" y="0"/>
            <a:chExt cx="5160" cy="864"/>
          </a:xfrm>
        </p:grpSpPr>
        <p:sp>
          <p:nvSpPr>
            <p:cNvPr id="80918" name="Rectangle 5"/>
            <p:cNvSpPr>
              <a:spLocks/>
            </p:cNvSpPr>
            <p:nvPr/>
          </p:nvSpPr>
          <p:spPr bwMode="auto">
            <a:xfrm>
              <a:off x="0" y="0"/>
              <a:ext cx="5148" cy="8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algn="l" rtl="0" eaLnBrk="1" hangingPunct="1"/>
              <a:endParaRPr lang="ar-SA" altLang="ar-SA"/>
            </a:p>
          </p:txBody>
        </p:sp>
        <p:sp>
          <p:nvSpPr>
            <p:cNvPr id="80919" name="Rectangle 6"/>
            <p:cNvSpPr>
              <a:spLocks/>
            </p:cNvSpPr>
            <p:nvPr/>
          </p:nvSpPr>
          <p:spPr bwMode="auto">
            <a:xfrm>
              <a:off x="0" y="0"/>
              <a:ext cx="516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1360" bIns="0"/>
            <a:lstStyle>
              <a:lvl1pPr marL="41275" eaLnBrk="0" hangingPunct="0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algn="l" rtl="0" eaLnBrk="1" hangingPunct="1">
                <a:lnSpc>
                  <a:spcPct val="80000"/>
                </a:lnSpc>
              </a:pPr>
              <a:r>
                <a:rPr lang="en-US" altLang="ar-SA" sz="2000">
                  <a:solidFill>
                    <a:schemeClr val="tx1"/>
                  </a:solidFill>
                  <a:latin typeface="Verdana Bold" pitchFamily="34" charset="0"/>
                  <a:sym typeface="Verdana Bold" pitchFamily="34" charset="0"/>
                </a:rPr>
                <a:t>The basic tenet of strategic management:</a:t>
              </a:r>
            </a:p>
          </p:txBody>
        </p:sp>
      </p:grpSp>
      <p:sp>
        <p:nvSpPr>
          <p:cNvPr id="80903" name="Rectangle 8"/>
          <p:cNvSpPr>
            <a:spLocks/>
          </p:cNvSpPr>
          <p:nvPr/>
        </p:nvSpPr>
        <p:spPr bwMode="auto">
          <a:xfrm>
            <a:off x="533315" y="457200"/>
            <a:ext cx="825172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>
              <a:spcBef>
                <a:spcPts val="1500"/>
              </a:spcBef>
            </a:pPr>
            <a:r>
              <a:rPr lang="en-US" altLang="ar-SA" sz="2400" dirty="0">
                <a:solidFill>
                  <a:schemeClr val="tx1"/>
                </a:solidFill>
                <a:latin typeface="Verdana Bold" pitchFamily="34" charset="0"/>
                <a:sym typeface="Verdana Bold" pitchFamily="34" charset="0"/>
              </a:rPr>
              <a:t>Key Terms Opportunities &amp; Threats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71409" y="2895600"/>
            <a:ext cx="3185235" cy="2286000"/>
            <a:chOff x="-54" y="0"/>
            <a:chExt cx="2174" cy="1440"/>
          </a:xfrm>
        </p:grpSpPr>
        <p:sp>
          <p:nvSpPr>
            <p:cNvPr id="80916" name="Oval 9"/>
            <p:cNvSpPr>
              <a:spLocks/>
            </p:cNvSpPr>
            <p:nvPr/>
          </p:nvSpPr>
          <p:spPr bwMode="auto">
            <a:xfrm>
              <a:off x="0" y="0"/>
              <a:ext cx="2060" cy="144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/>
            <a:lstStyle>
              <a:lvl1pPr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algn="l" rtl="0" eaLnBrk="1" hangingPunct="1"/>
              <a:endParaRPr lang="ar-SA" altLang="ar-SA"/>
            </a:p>
          </p:txBody>
        </p:sp>
        <p:sp>
          <p:nvSpPr>
            <p:cNvPr id="80917" name="Rectangle 10"/>
            <p:cNvSpPr>
              <a:spLocks/>
            </p:cNvSpPr>
            <p:nvPr/>
          </p:nvSpPr>
          <p:spPr bwMode="auto">
            <a:xfrm>
              <a:off x="-54" y="599"/>
              <a:ext cx="2174" cy="24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38100" tIns="38100" rIns="76820" bIns="38100" anchor="ctr">
              <a:spAutoFit/>
            </a:bodyPr>
            <a:lstStyle>
              <a:lvl1pPr eaLnBrk="0" hangingPunct="0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  <a:tab pos="1866900" algn="l"/>
                  <a:tab pos="2324100" algn="l"/>
                  <a:tab pos="2781300" algn="l"/>
                  <a:tab pos="3238500" algn="l"/>
                  <a:tab pos="3695700" algn="l"/>
                  <a:tab pos="4152900" algn="l"/>
                  <a:tab pos="4610100" algn="l"/>
                  <a:tab pos="5067300" algn="l"/>
                  <a:tab pos="5524500" algn="l"/>
                  <a:tab pos="5981700" algn="l"/>
                  <a:tab pos="6438900" algn="l"/>
                  <a:tab pos="6896100" algn="l"/>
                  <a:tab pos="7353300" algn="l"/>
                  <a:tab pos="7810500" algn="l"/>
                  <a:tab pos="8267700" algn="l"/>
                  <a:tab pos="8724900" algn="l"/>
                  <a:tab pos="91821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algn="ctr" rtl="0" eaLnBrk="1" hangingPunct="1">
                <a:spcBef>
                  <a:spcPts val="1250"/>
                </a:spcBef>
              </a:pPr>
              <a:r>
                <a:rPr lang="en-US" altLang="ar-SA" sz="2000">
                  <a:solidFill>
                    <a:srgbClr val="FBF5EA"/>
                  </a:solidFill>
                  <a:latin typeface="Verdana Bold" pitchFamily="34" charset="0"/>
                  <a:sym typeface="Verdana Bold" pitchFamily="34" charset="0"/>
                </a:rPr>
                <a:t>Strategy Formulation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354425" y="2725738"/>
            <a:ext cx="3809389" cy="990600"/>
            <a:chOff x="0" y="0"/>
            <a:chExt cx="2600" cy="624"/>
          </a:xfrm>
        </p:grpSpPr>
        <p:sp>
          <p:nvSpPr>
            <p:cNvPr id="71692" name="AutoShape 12"/>
            <p:cNvSpPr>
              <a:spLocks/>
            </p:cNvSpPr>
            <p:nvPr/>
          </p:nvSpPr>
          <p:spPr bwMode="auto">
            <a:xfrm>
              <a:off x="0" y="0"/>
              <a:ext cx="2600" cy="624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788" y="0"/>
                  </a:moveTo>
                  <a:lnTo>
                    <a:pt x="0" y="0"/>
                  </a:lnTo>
                  <a:lnTo>
                    <a:pt x="0" y="10800"/>
                  </a:lnTo>
                  <a:lnTo>
                    <a:pt x="0" y="19099"/>
                  </a:lnTo>
                  <a:lnTo>
                    <a:pt x="8466" y="19099"/>
                  </a:lnTo>
                  <a:lnTo>
                    <a:pt x="8490" y="19440"/>
                  </a:lnTo>
                  <a:lnTo>
                    <a:pt x="8537" y="20008"/>
                  </a:lnTo>
                  <a:lnTo>
                    <a:pt x="8607" y="20349"/>
                  </a:lnTo>
                  <a:lnTo>
                    <a:pt x="8701" y="20691"/>
                  </a:lnTo>
                  <a:lnTo>
                    <a:pt x="8842" y="21145"/>
                  </a:lnTo>
                  <a:lnTo>
                    <a:pt x="9053" y="21373"/>
                  </a:lnTo>
                  <a:lnTo>
                    <a:pt x="9264" y="21600"/>
                  </a:lnTo>
                  <a:lnTo>
                    <a:pt x="9545" y="21600"/>
                  </a:lnTo>
                  <a:lnTo>
                    <a:pt x="10718" y="21600"/>
                  </a:lnTo>
                  <a:lnTo>
                    <a:pt x="11891" y="21600"/>
                  </a:lnTo>
                  <a:lnTo>
                    <a:pt x="12266" y="21600"/>
                  </a:lnTo>
                  <a:lnTo>
                    <a:pt x="12477" y="21429"/>
                  </a:lnTo>
                  <a:lnTo>
                    <a:pt x="12618" y="21202"/>
                  </a:lnTo>
                  <a:lnTo>
                    <a:pt x="12758" y="20861"/>
                  </a:lnTo>
                  <a:lnTo>
                    <a:pt x="12922" y="20349"/>
                  </a:lnTo>
                  <a:lnTo>
                    <a:pt x="12993" y="19952"/>
                  </a:lnTo>
                  <a:lnTo>
                    <a:pt x="13016" y="19440"/>
                  </a:lnTo>
                  <a:lnTo>
                    <a:pt x="13063" y="19099"/>
                  </a:lnTo>
                  <a:lnTo>
                    <a:pt x="21600" y="19099"/>
                  </a:lnTo>
                  <a:lnTo>
                    <a:pt x="21600" y="10800"/>
                  </a:lnTo>
                  <a:lnTo>
                    <a:pt x="21600" y="0"/>
                  </a:lnTo>
                  <a:lnTo>
                    <a:pt x="10788" y="0"/>
                  </a:lnTo>
                  <a:close/>
                  <a:moveTo>
                    <a:pt x="9053" y="19099"/>
                  </a:moveTo>
                  <a:lnTo>
                    <a:pt x="9053" y="19440"/>
                  </a:lnTo>
                  <a:lnTo>
                    <a:pt x="9076" y="19611"/>
                  </a:lnTo>
                  <a:lnTo>
                    <a:pt x="9123" y="19781"/>
                  </a:lnTo>
                  <a:lnTo>
                    <a:pt x="9193" y="20008"/>
                  </a:lnTo>
                  <a:lnTo>
                    <a:pt x="9264" y="20179"/>
                  </a:lnTo>
                  <a:lnTo>
                    <a:pt x="9334" y="20293"/>
                  </a:lnTo>
                  <a:lnTo>
                    <a:pt x="9405" y="20349"/>
                  </a:lnTo>
                  <a:lnTo>
                    <a:pt x="9545" y="20349"/>
                  </a:lnTo>
                  <a:lnTo>
                    <a:pt x="11891" y="20349"/>
                  </a:lnTo>
                  <a:lnTo>
                    <a:pt x="12031" y="20349"/>
                  </a:lnTo>
                  <a:lnTo>
                    <a:pt x="12172" y="20236"/>
                  </a:lnTo>
                  <a:lnTo>
                    <a:pt x="12266" y="20179"/>
                  </a:lnTo>
                  <a:lnTo>
                    <a:pt x="12336" y="20008"/>
                  </a:lnTo>
                  <a:lnTo>
                    <a:pt x="12383" y="19838"/>
                  </a:lnTo>
                  <a:lnTo>
                    <a:pt x="12430" y="19611"/>
                  </a:lnTo>
                  <a:lnTo>
                    <a:pt x="12477" y="19440"/>
                  </a:lnTo>
                  <a:lnTo>
                    <a:pt x="12477" y="19099"/>
                  </a:lnTo>
                  <a:lnTo>
                    <a:pt x="9053" y="19099"/>
                  </a:lnTo>
                  <a:close/>
                  <a:moveTo>
                    <a:pt x="9053" y="19099"/>
                  </a:move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 algn="l" rtl="0">
                <a:defRPr/>
              </a:pPr>
              <a:endParaRPr lang="ar-SA"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80914" name="Freeform 13"/>
            <p:cNvSpPr>
              <a:spLocks/>
            </p:cNvSpPr>
            <p:nvPr/>
          </p:nvSpPr>
          <p:spPr bwMode="auto">
            <a:xfrm>
              <a:off x="0" y="551"/>
              <a:ext cx="2600" cy="1"/>
            </a:xfrm>
            <a:custGeom>
              <a:avLst/>
              <a:gdLst>
                <a:gd name="T0" fmla="*/ 131 w 21600"/>
                <a:gd name="T1" fmla="*/ 0 h 21600"/>
                <a:gd name="T2" fmla="*/ 0 w 21600"/>
                <a:gd name="T3" fmla="*/ 0 h 21600"/>
                <a:gd name="T4" fmla="*/ 313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9053" y="9053"/>
                  </a:move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noFill/>
            <a:ln w="936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eaLnBrk="1" hangingPunct="1"/>
              <a:endParaRPr lang="ar-SA" altLang="ar-SA"/>
            </a:p>
          </p:txBody>
        </p:sp>
        <p:sp>
          <p:nvSpPr>
            <p:cNvPr id="80915" name="Rectangle 14"/>
            <p:cNvSpPr>
              <a:spLocks/>
            </p:cNvSpPr>
            <p:nvPr/>
          </p:nvSpPr>
          <p:spPr bwMode="auto">
            <a:xfrm>
              <a:off x="120" y="14"/>
              <a:ext cx="23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85591" bIns="38100"/>
            <a:lstStyle>
              <a:lvl1pPr eaLnBrk="0" hangingPunct="0"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algn="ctr" rtl="0" eaLnBrk="1" hangingPunct="1">
                <a:spcBef>
                  <a:spcPts val="1250"/>
                </a:spcBef>
              </a:pPr>
              <a:r>
                <a:rPr lang="en-US" altLang="ar-SA" sz="2000">
                  <a:solidFill>
                    <a:schemeClr val="tx1"/>
                  </a:solidFill>
                  <a:latin typeface="Verdana Bold" pitchFamily="34" charset="0"/>
                  <a:sym typeface="Verdana Bold" pitchFamily="34" charset="0"/>
                </a:rPr>
                <a:t>Maximize External </a:t>
              </a:r>
              <a:r>
                <a:rPr lang="en-US" altLang="ar-SA" sz="2000" u="sng">
                  <a:solidFill>
                    <a:schemeClr val="tx1"/>
                  </a:solidFill>
                  <a:latin typeface="Verdana Bold" pitchFamily="34" charset="0"/>
                  <a:sym typeface="Verdana Bold" pitchFamily="34" charset="0"/>
                </a:rPr>
                <a:t>Opportunities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354425" y="4586288"/>
            <a:ext cx="3809389" cy="1003300"/>
            <a:chOff x="0" y="0"/>
            <a:chExt cx="2600" cy="632"/>
          </a:xfrm>
        </p:grpSpPr>
        <p:sp>
          <p:nvSpPr>
            <p:cNvPr id="71696" name="AutoShape 16"/>
            <p:cNvSpPr>
              <a:spLocks/>
            </p:cNvSpPr>
            <p:nvPr/>
          </p:nvSpPr>
          <p:spPr bwMode="auto">
            <a:xfrm>
              <a:off x="0" y="0"/>
              <a:ext cx="2600" cy="632"/>
            </a:xfrm>
            <a:custGeom>
              <a:avLst/>
              <a:gdLst/>
              <a:ahLst/>
              <a:cxnLst/>
              <a:rect l="0" t="0" r="r" b="b"/>
              <a:pathLst>
                <a:path w="21600" h="21600">
                  <a:moveTo>
                    <a:pt x="10788" y="0"/>
                  </a:moveTo>
                  <a:lnTo>
                    <a:pt x="0" y="0"/>
                  </a:lnTo>
                  <a:lnTo>
                    <a:pt x="0" y="10800"/>
                  </a:lnTo>
                  <a:lnTo>
                    <a:pt x="0" y="19099"/>
                  </a:lnTo>
                  <a:lnTo>
                    <a:pt x="8466" y="19099"/>
                  </a:lnTo>
                  <a:lnTo>
                    <a:pt x="8490" y="19440"/>
                  </a:lnTo>
                  <a:lnTo>
                    <a:pt x="8537" y="20008"/>
                  </a:lnTo>
                  <a:lnTo>
                    <a:pt x="8607" y="20349"/>
                  </a:lnTo>
                  <a:lnTo>
                    <a:pt x="8701" y="20691"/>
                  </a:lnTo>
                  <a:lnTo>
                    <a:pt x="8842" y="21145"/>
                  </a:lnTo>
                  <a:lnTo>
                    <a:pt x="9053" y="21373"/>
                  </a:lnTo>
                  <a:lnTo>
                    <a:pt x="9264" y="21600"/>
                  </a:lnTo>
                  <a:lnTo>
                    <a:pt x="9545" y="21600"/>
                  </a:lnTo>
                  <a:lnTo>
                    <a:pt x="10718" y="21600"/>
                  </a:lnTo>
                  <a:lnTo>
                    <a:pt x="11891" y="21600"/>
                  </a:lnTo>
                  <a:lnTo>
                    <a:pt x="12266" y="21600"/>
                  </a:lnTo>
                  <a:lnTo>
                    <a:pt x="12477" y="21429"/>
                  </a:lnTo>
                  <a:lnTo>
                    <a:pt x="12618" y="21202"/>
                  </a:lnTo>
                  <a:lnTo>
                    <a:pt x="12758" y="20861"/>
                  </a:lnTo>
                  <a:lnTo>
                    <a:pt x="12922" y="20349"/>
                  </a:lnTo>
                  <a:lnTo>
                    <a:pt x="12993" y="19952"/>
                  </a:lnTo>
                  <a:lnTo>
                    <a:pt x="13016" y="19440"/>
                  </a:lnTo>
                  <a:lnTo>
                    <a:pt x="13063" y="19099"/>
                  </a:lnTo>
                  <a:lnTo>
                    <a:pt x="21600" y="19099"/>
                  </a:lnTo>
                  <a:lnTo>
                    <a:pt x="21600" y="10800"/>
                  </a:lnTo>
                  <a:lnTo>
                    <a:pt x="21600" y="0"/>
                  </a:lnTo>
                  <a:lnTo>
                    <a:pt x="10788" y="0"/>
                  </a:lnTo>
                  <a:close/>
                  <a:moveTo>
                    <a:pt x="9053" y="19099"/>
                  </a:moveTo>
                  <a:lnTo>
                    <a:pt x="9053" y="19440"/>
                  </a:lnTo>
                  <a:lnTo>
                    <a:pt x="9076" y="19611"/>
                  </a:lnTo>
                  <a:lnTo>
                    <a:pt x="9123" y="19781"/>
                  </a:lnTo>
                  <a:lnTo>
                    <a:pt x="9193" y="20008"/>
                  </a:lnTo>
                  <a:lnTo>
                    <a:pt x="9264" y="20179"/>
                  </a:lnTo>
                  <a:lnTo>
                    <a:pt x="9334" y="20293"/>
                  </a:lnTo>
                  <a:lnTo>
                    <a:pt x="9405" y="20349"/>
                  </a:lnTo>
                  <a:lnTo>
                    <a:pt x="9545" y="20349"/>
                  </a:lnTo>
                  <a:lnTo>
                    <a:pt x="11891" y="20349"/>
                  </a:lnTo>
                  <a:lnTo>
                    <a:pt x="12031" y="20349"/>
                  </a:lnTo>
                  <a:lnTo>
                    <a:pt x="12172" y="20236"/>
                  </a:lnTo>
                  <a:lnTo>
                    <a:pt x="12266" y="20179"/>
                  </a:lnTo>
                  <a:lnTo>
                    <a:pt x="12336" y="20008"/>
                  </a:lnTo>
                  <a:lnTo>
                    <a:pt x="12383" y="19838"/>
                  </a:lnTo>
                  <a:lnTo>
                    <a:pt x="12430" y="19611"/>
                  </a:lnTo>
                  <a:lnTo>
                    <a:pt x="12477" y="19440"/>
                  </a:lnTo>
                  <a:lnTo>
                    <a:pt x="12477" y="19099"/>
                  </a:lnTo>
                  <a:lnTo>
                    <a:pt x="9053" y="19099"/>
                  </a:lnTo>
                  <a:close/>
                  <a:moveTo>
                    <a:pt x="9053" y="19099"/>
                  </a:move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0" tIns="0" rIns="0" bIns="0"/>
            <a:lstStyle/>
            <a:p>
              <a:pPr algn="l" rtl="0">
                <a:defRPr/>
              </a:pPr>
              <a:endParaRPr lang="ar-SA">
                <a:ea typeface="ヒラギノ角ゴ ProN W3" charset="0"/>
                <a:cs typeface="ヒラギノ角ゴ ProN W3" charset="0"/>
              </a:endParaRPr>
            </a:p>
          </p:txBody>
        </p:sp>
        <p:sp>
          <p:nvSpPr>
            <p:cNvPr id="80911" name="Freeform 17"/>
            <p:cNvSpPr>
              <a:spLocks/>
            </p:cNvSpPr>
            <p:nvPr/>
          </p:nvSpPr>
          <p:spPr bwMode="auto">
            <a:xfrm>
              <a:off x="0" y="558"/>
              <a:ext cx="2600" cy="1"/>
            </a:xfrm>
            <a:custGeom>
              <a:avLst/>
              <a:gdLst>
                <a:gd name="T0" fmla="*/ 131 w 21600"/>
                <a:gd name="T1" fmla="*/ 0 h 21600"/>
                <a:gd name="T2" fmla="*/ 0 w 21600"/>
                <a:gd name="T3" fmla="*/ 0 h 21600"/>
                <a:gd name="T4" fmla="*/ 313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9053" y="9053"/>
                  </a:moveTo>
                  <a:lnTo>
                    <a:pt x="0" y="0"/>
                  </a:lnTo>
                  <a:lnTo>
                    <a:pt x="21600" y="2160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lIns="0" tIns="0" rIns="0" bIns="0"/>
            <a:lstStyle>
              <a:lvl1pPr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eaLnBrk="1" hangingPunct="1"/>
              <a:endParaRPr lang="ar-SA" altLang="ar-SA"/>
            </a:p>
          </p:txBody>
        </p:sp>
        <p:sp>
          <p:nvSpPr>
            <p:cNvPr id="80912" name="Rectangle 18"/>
            <p:cNvSpPr>
              <a:spLocks/>
            </p:cNvSpPr>
            <p:nvPr/>
          </p:nvSpPr>
          <p:spPr bwMode="auto">
            <a:xfrm>
              <a:off x="120" y="14"/>
              <a:ext cx="2360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85591" bIns="38100"/>
            <a:lstStyle>
              <a:lvl1pPr eaLnBrk="0" hangingPunct="0"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0800" algn="l"/>
                  <a:tab pos="508000" algn="l"/>
                  <a:tab pos="965200" algn="l"/>
                  <a:tab pos="1422400" algn="l"/>
                  <a:tab pos="1879600" algn="l"/>
                  <a:tab pos="2336800" algn="l"/>
                  <a:tab pos="2794000" algn="l"/>
                  <a:tab pos="3251200" algn="l"/>
                  <a:tab pos="3708400" algn="l"/>
                  <a:tab pos="4165600" algn="l"/>
                  <a:tab pos="4622800" algn="l"/>
                  <a:tab pos="5080000" algn="l"/>
                  <a:tab pos="5537200" algn="l"/>
                  <a:tab pos="5994400" algn="l"/>
                  <a:tab pos="6451600" algn="l"/>
                  <a:tab pos="6908800" algn="l"/>
                  <a:tab pos="7366000" algn="l"/>
                  <a:tab pos="7823200" algn="l"/>
                  <a:tab pos="8280400" algn="l"/>
                  <a:tab pos="8737600" algn="l"/>
                  <a:tab pos="9194800" algn="l"/>
                  <a:tab pos="100584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algn="ctr" rtl="0" eaLnBrk="1" hangingPunct="1">
                <a:spcBef>
                  <a:spcPts val="1250"/>
                </a:spcBef>
              </a:pPr>
              <a:r>
                <a:rPr lang="en-US" altLang="ar-SA" sz="2000" dirty="0">
                  <a:solidFill>
                    <a:schemeClr val="tx1"/>
                  </a:solidFill>
                  <a:latin typeface="Verdana Bold" pitchFamily="34" charset="0"/>
                  <a:sym typeface="Verdana Bold" pitchFamily="34" charset="0"/>
                </a:rPr>
                <a:t>Avoid/minimize impact of External </a:t>
              </a:r>
              <a:r>
                <a:rPr lang="en-US" altLang="ar-SA" sz="2000" u="sng" dirty="0">
                  <a:solidFill>
                    <a:schemeClr val="tx1"/>
                  </a:solidFill>
                  <a:latin typeface="Verdana Bold" pitchFamily="34" charset="0"/>
                  <a:sym typeface="Verdana Bold" pitchFamily="34" charset="0"/>
                </a:rPr>
                <a:t>Threats</a:t>
              </a:r>
            </a:p>
          </p:txBody>
        </p:sp>
      </p:grpSp>
      <p:sp>
        <p:nvSpPr>
          <p:cNvPr id="71700" name="Line 20"/>
          <p:cNvSpPr>
            <a:spLocks noChangeShapeType="1"/>
          </p:cNvSpPr>
          <p:nvPr/>
        </p:nvSpPr>
        <p:spPr bwMode="auto">
          <a:xfrm rot="10800000" flipH="1">
            <a:off x="3668735" y="3270250"/>
            <a:ext cx="685690" cy="774700"/>
          </a:xfrm>
          <a:prstGeom prst="line">
            <a:avLst/>
          </a:prstGeom>
          <a:noFill/>
          <a:ln w="936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ar-SA"/>
          </a:p>
        </p:txBody>
      </p:sp>
      <p:sp>
        <p:nvSpPr>
          <p:cNvPr id="71701" name="Line 21"/>
          <p:cNvSpPr>
            <a:spLocks noChangeShapeType="1"/>
          </p:cNvSpPr>
          <p:nvPr/>
        </p:nvSpPr>
        <p:spPr bwMode="auto">
          <a:xfrm>
            <a:off x="3668735" y="4038600"/>
            <a:ext cx="685690" cy="1066800"/>
          </a:xfrm>
          <a:prstGeom prst="line">
            <a:avLst/>
          </a:prstGeom>
          <a:noFill/>
          <a:ln w="936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ar-SA"/>
          </a:p>
        </p:txBody>
      </p:sp>
      <p:sp>
        <p:nvSpPr>
          <p:cNvPr id="80909" name="Rectangle 23"/>
          <p:cNvSpPr>
            <a:spLocks/>
          </p:cNvSpPr>
          <p:nvPr/>
        </p:nvSpPr>
        <p:spPr bwMode="auto">
          <a:xfrm>
            <a:off x="1314240" y="6524625"/>
            <a:ext cx="2613827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>
              <a:spcBef>
                <a:spcPts val="563"/>
              </a:spcBef>
            </a:pPr>
            <a:endParaRPr lang="en-US" altLang="ar-SA" sz="900" dirty="0">
              <a:solidFill>
                <a:srgbClr val="FBF5EA"/>
              </a:solidFill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28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9938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0" grpId="0" animBg="1"/>
      <p:bldP spid="7170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Key Terms in Strategic Management</a:t>
            </a:r>
            <a:endParaRPr lang="ar-SA" sz="4000" b="1" dirty="0">
              <a:ln w="12700" cap="flat" cmpd="sng" algn="ctr">
                <a:solidFill>
                  <a:srgbClr val="FFC000"/>
                </a:solidFill>
                <a:prstDash val="solid"/>
                <a:round/>
              </a:ln>
              <a:gradFill>
                <a:gsLst>
                  <a:gs pos="0">
                    <a:srgbClr val="FFC000"/>
                  </a:gs>
                  <a:gs pos="4000">
                    <a:srgbClr val="FFD966"/>
                  </a:gs>
                  <a:gs pos="87000">
                    <a:srgbClr val="FFF2CC"/>
                  </a:gs>
                </a:gsLst>
                <a:lin ang="5400000" scaled="0"/>
              </a:gradFill>
              <a:latin typeface="Calibri" panose="020F0502020204030204" pitchFamily="34" charset="0"/>
              <a:ea typeface="Calibri" panose="020F0502020204030204" pitchFamily="34" charset="0"/>
              <a:cs typeface="Frutiger-BlackCn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" y="2485110"/>
            <a:ext cx="8683312" cy="409857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Internal strengths and internal weaknesses are an organization’s controllable activities that are performed especially well or poorly.</a:t>
            </a:r>
            <a:endParaRPr lang="en-US" sz="2000" dirty="0"/>
          </a:p>
          <a:p>
            <a:pPr marL="0" indent="0" algn="l" rtl="0">
              <a:buNone/>
            </a:pPr>
            <a:r>
              <a:rPr lang="en-US" sz="2000" b="1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They arise in the </a:t>
            </a:r>
            <a:r>
              <a:rPr lang="en-US" sz="2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: management, marketing, finance/accounting, production/operations, research and development, and management information systems.  </a:t>
            </a:r>
            <a:endParaRPr lang="en-US" sz="2000" dirty="0"/>
          </a:p>
          <a:p>
            <a:pPr marL="0" indent="0" algn="l" rtl="0">
              <a:buNone/>
            </a:pPr>
            <a:endParaRPr lang="en-US" sz="2000" b="1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l" rtl="0">
              <a:buNone/>
            </a:pPr>
            <a:r>
              <a:rPr lang="en-US" sz="20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sz="2400" b="1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-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Internal factors can be determined in a number of ways such as: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0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Computing ratios, measuring performance, and comparing to past periods and industry averages</a:t>
            </a:r>
            <a:r>
              <a:rPr lang="en-US" sz="20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2000" dirty="0"/>
          </a:p>
        </p:txBody>
      </p:sp>
      <p:sp>
        <p:nvSpPr>
          <p:cNvPr id="4" name="مستطيل 3"/>
          <p:cNvSpPr/>
          <p:nvPr/>
        </p:nvSpPr>
        <p:spPr>
          <a:xfrm>
            <a:off x="347959" y="1889178"/>
            <a:ext cx="6402137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>
              <a:lnSpc>
                <a:spcPct val="107000"/>
              </a:lnSpc>
            </a:pP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*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Internal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Strengths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and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 </a:t>
            </a: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Weaknesses: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29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4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6" name="وسيلة شرح على شكل سحابة 5"/>
          <p:cNvSpPr/>
          <p:nvPr/>
        </p:nvSpPr>
        <p:spPr>
          <a:xfrm>
            <a:off x="1259632" y="2348880"/>
            <a:ext cx="6264696" cy="2736304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The term strategic management is used synonymously with the term strategic planning . Is it right? </a:t>
            </a:r>
          </a:p>
          <a:p>
            <a:pPr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ar-S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07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Line 2"/>
          <p:cNvSpPr>
            <a:spLocks noChangeShapeType="1"/>
          </p:cNvSpPr>
          <p:nvPr/>
        </p:nvSpPr>
        <p:spPr bwMode="auto">
          <a:xfrm>
            <a:off x="0" y="6397625"/>
            <a:ext cx="9138139" cy="1588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ar-SA"/>
          </a:p>
        </p:txBody>
      </p:sp>
      <p:pic>
        <p:nvPicPr>
          <p:cNvPr id="83972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453" y="6356351"/>
            <a:ext cx="1528151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3973" name="Rectangle 4"/>
          <p:cNvSpPr>
            <a:spLocks/>
          </p:cNvSpPr>
          <p:nvPr/>
        </p:nvSpPr>
        <p:spPr bwMode="auto">
          <a:xfrm flipV="1">
            <a:off x="1010953" y="6858000"/>
            <a:ext cx="5004952" cy="4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/>
            <a:endParaRPr lang="ar-SA" altLang="ar-SA" sz="900">
              <a:solidFill>
                <a:srgbClr val="FBF5EA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grpSp>
        <p:nvGrpSpPr>
          <p:cNvPr id="83974" name="Group 7"/>
          <p:cNvGrpSpPr>
            <a:grpSpLocks/>
          </p:cNvGrpSpPr>
          <p:nvPr/>
        </p:nvGrpSpPr>
        <p:grpSpPr bwMode="auto">
          <a:xfrm>
            <a:off x="550896" y="1773238"/>
            <a:ext cx="7560173" cy="4051300"/>
            <a:chOff x="0" y="0"/>
            <a:chExt cx="5160" cy="2552"/>
          </a:xfrm>
        </p:grpSpPr>
        <p:sp>
          <p:nvSpPr>
            <p:cNvPr id="83979" name="Rectangle 5"/>
            <p:cNvSpPr>
              <a:spLocks/>
            </p:cNvSpPr>
            <p:nvPr/>
          </p:nvSpPr>
          <p:spPr bwMode="auto">
            <a:xfrm>
              <a:off x="0" y="0"/>
              <a:ext cx="5148" cy="8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algn="l" rtl="0" eaLnBrk="1" hangingPunct="1"/>
              <a:endParaRPr lang="ar-SA" altLang="ar-SA"/>
            </a:p>
          </p:txBody>
        </p:sp>
        <p:sp>
          <p:nvSpPr>
            <p:cNvPr id="83980" name="Rectangle 6"/>
            <p:cNvSpPr>
              <a:spLocks/>
            </p:cNvSpPr>
            <p:nvPr/>
          </p:nvSpPr>
          <p:spPr bwMode="auto">
            <a:xfrm>
              <a:off x="0" y="0"/>
              <a:ext cx="5160" cy="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1360" bIns="0"/>
            <a:lstStyle>
              <a:lvl1pPr marL="41275" eaLnBrk="0" hangingPunct="0"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algn="l" rtl="0" eaLnBrk="1" hangingPunct="1">
                <a:spcBef>
                  <a:spcPts val="600"/>
                </a:spcBef>
              </a:pPr>
              <a:r>
                <a:rPr lang="en-US" altLang="ar-SA" sz="2000" dirty="0">
                  <a:solidFill>
                    <a:schemeClr val="tx1"/>
                  </a:solidFill>
                  <a:latin typeface="Verdana Bold" pitchFamily="34" charset="0"/>
                  <a:ea typeface="ヒラギノ角ゴ ProN W6"/>
                  <a:cs typeface="ヒラギノ角ゴ ProN W6"/>
                  <a:sym typeface="Verdana Bold" pitchFamily="34" charset="0"/>
                </a:rPr>
                <a:t/>
              </a:r>
              <a:br>
                <a:rPr lang="en-US" altLang="ar-SA" sz="2000" dirty="0">
                  <a:solidFill>
                    <a:schemeClr val="tx1"/>
                  </a:solidFill>
                  <a:latin typeface="Verdana Bold" pitchFamily="34" charset="0"/>
                  <a:ea typeface="ヒラギノ角ゴ ProN W6"/>
                  <a:cs typeface="ヒラギノ角ゴ ProN W6"/>
                  <a:sym typeface="Verdana Bold" pitchFamily="34" charset="0"/>
                </a:rPr>
              </a:br>
              <a:r>
                <a:rPr lang="en-US" altLang="ar-SA" sz="2000" dirty="0">
                  <a:solidFill>
                    <a:schemeClr val="tx1"/>
                  </a:solidFill>
                  <a:latin typeface="Verdana Bold" pitchFamily="34" charset="0"/>
                  <a:ea typeface="ヒラギノ角ゴ ProN W6"/>
                  <a:cs typeface="ヒラギノ角ゴ ProN W6"/>
                  <a:sym typeface="Verdana Bold" pitchFamily="34" charset="0"/>
                </a:rPr>
                <a:t>Long-term Objectives: </a:t>
              </a:r>
            </a:p>
            <a:p>
              <a:pPr algn="l" rtl="0" eaLnBrk="1" hangingPunct="1">
                <a:spcBef>
                  <a:spcPts val="600"/>
                </a:spcBef>
              </a:pPr>
              <a:endParaRPr lang="en-US" altLang="ar-SA" sz="2000" dirty="0">
                <a:solidFill>
                  <a:schemeClr val="tx1"/>
                </a:solidFill>
                <a:latin typeface="Verdana Bold" pitchFamily="34" charset="0"/>
                <a:ea typeface="ヒラギノ角ゴ ProN W6"/>
                <a:cs typeface="ヒラギノ角ゴ ProN W6"/>
                <a:sym typeface="Verdana Bold" pitchFamily="34" charset="0"/>
              </a:endParaRPr>
            </a:p>
            <a:p>
              <a:pPr algn="just" rtl="0" eaLnBrk="1" hangingPunct="1"/>
              <a:r>
                <a:rPr lang="en-US" altLang="ar-SA" sz="2000" dirty="0">
                  <a:solidFill>
                    <a:schemeClr val="tx1"/>
                  </a:solidFill>
                </a:rPr>
                <a:t>Are specific results that an organization seeks to achieve in pursuing its basic mission for more than one year</a:t>
              </a:r>
            </a:p>
            <a:p>
              <a:pPr algn="just" rtl="0" eaLnBrk="1" hangingPunct="1"/>
              <a:endParaRPr lang="en-US" altLang="ar-SA" sz="2000" dirty="0">
                <a:solidFill>
                  <a:schemeClr val="tx1"/>
                </a:solidFill>
              </a:endParaRPr>
            </a:p>
            <a:p>
              <a:pPr algn="l" rtl="0" eaLnBrk="1" hangingPunct="1"/>
              <a:r>
                <a:rPr lang="en-US" altLang="ar-SA" sz="2000" dirty="0">
                  <a:solidFill>
                    <a:schemeClr val="tx1"/>
                  </a:solidFill>
                </a:rPr>
                <a:t>Objectives should be challenging, measurable, consistent, reasonable, and clear.</a:t>
              </a:r>
            </a:p>
            <a:p>
              <a:pPr algn="l" rtl="0" eaLnBrk="1" hangingPunct="1"/>
              <a:endParaRPr lang="en-US" altLang="ar-SA" sz="2000" dirty="0">
                <a:solidFill>
                  <a:schemeClr val="tx1"/>
                </a:solidFill>
              </a:endParaRPr>
            </a:p>
            <a:p>
              <a:pPr algn="l" rtl="0" eaLnBrk="1" hangingPunct="1">
                <a:spcBef>
                  <a:spcPts val="1250"/>
                </a:spcBef>
              </a:pPr>
              <a:r>
                <a:rPr lang="en-US" altLang="ar-SA" sz="2000" dirty="0">
                  <a:solidFill>
                    <a:schemeClr val="tx1"/>
                  </a:solidFill>
                  <a:latin typeface="Verdana Bold" pitchFamily="34" charset="0"/>
                  <a:sym typeface="Verdana Bold" pitchFamily="34" charset="0"/>
                </a:rPr>
                <a:t>Annual Objectives: </a:t>
              </a:r>
            </a:p>
            <a:p>
              <a:pPr algn="l" rtl="0" eaLnBrk="1" hangingPunct="1">
                <a:spcBef>
                  <a:spcPts val="1250"/>
                </a:spcBef>
              </a:pPr>
              <a:r>
                <a:rPr lang="en-US" altLang="ar-SA" sz="2000" dirty="0">
                  <a:solidFill>
                    <a:schemeClr val="tx1"/>
                  </a:solidFill>
                </a:rPr>
                <a:t>Short-term milestones that firms must achieve to attain long-term objectives</a:t>
              </a:r>
            </a:p>
          </p:txBody>
        </p:sp>
      </p:grpSp>
      <p:sp>
        <p:nvSpPr>
          <p:cNvPr id="83975" name="Rectangle 8"/>
          <p:cNvSpPr>
            <a:spLocks/>
          </p:cNvSpPr>
          <p:nvPr/>
        </p:nvSpPr>
        <p:spPr bwMode="auto">
          <a:xfrm>
            <a:off x="533314" y="831603"/>
            <a:ext cx="611846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>
              <a:spcBef>
                <a:spcPts val="1500"/>
              </a:spcBef>
            </a:pPr>
            <a:r>
              <a:rPr lang="en-US" altLang="ar-S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 Bold" pitchFamily="34" charset="0"/>
                <a:sym typeface="Verdana Bold" pitchFamily="34" charset="0"/>
              </a:rPr>
              <a:t>Long Term Objectives </a:t>
            </a:r>
            <a:br>
              <a:rPr lang="en-US" altLang="ar-S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 Bold" pitchFamily="34" charset="0"/>
                <a:sym typeface="Verdana Bold" pitchFamily="34" charset="0"/>
              </a:rPr>
            </a:br>
            <a:endParaRPr lang="en-US" altLang="ar-SA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 Bold" pitchFamily="34" charset="0"/>
              <a:sym typeface="Verdana Bold" pitchFamily="34" charset="0"/>
            </a:endParaRPr>
          </a:p>
        </p:txBody>
      </p:sp>
      <p:sp>
        <p:nvSpPr>
          <p:cNvPr id="83976" name="Rectangle 9"/>
          <p:cNvSpPr>
            <a:spLocks/>
          </p:cNvSpPr>
          <p:nvPr/>
        </p:nvSpPr>
        <p:spPr bwMode="auto">
          <a:xfrm>
            <a:off x="539175" y="1600200"/>
            <a:ext cx="8152093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/>
            <a:endParaRPr lang="ar-SA" altLang="ar-SA"/>
          </a:p>
        </p:txBody>
      </p:sp>
      <p:sp>
        <p:nvSpPr>
          <p:cNvPr id="83977" name="Rectangle 10"/>
          <p:cNvSpPr>
            <a:spLocks/>
          </p:cNvSpPr>
          <p:nvPr/>
        </p:nvSpPr>
        <p:spPr bwMode="auto">
          <a:xfrm>
            <a:off x="268123" y="6524625"/>
            <a:ext cx="66810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/>
            <a:r>
              <a:rPr lang="en-US" altLang="ar-SA" sz="900">
                <a:solidFill>
                  <a:srgbClr val="FBF5EA"/>
                </a:solidFill>
              </a:rPr>
              <a:t>28     </a:t>
            </a:r>
          </a:p>
        </p:txBody>
      </p:sp>
      <p:sp>
        <p:nvSpPr>
          <p:cNvPr id="83978" name="Rectangle 11"/>
          <p:cNvSpPr>
            <a:spLocks/>
          </p:cNvSpPr>
          <p:nvPr/>
        </p:nvSpPr>
        <p:spPr bwMode="auto">
          <a:xfrm>
            <a:off x="1314240" y="6524625"/>
            <a:ext cx="2613827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>
              <a:spcBef>
                <a:spcPts val="563"/>
              </a:spcBef>
            </a:pPr>
            <a:r>
              <a:rPr lang="en-US" altLang="ar-SA" sz="900">
                <a:solidFill>
                  <a:srgbClr val="FBF5EA"/>
                </a:solidFill>
              </a:rPr>
              <a:t>Copyright © 2011 Pearson Education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30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93970"/>
      </p:ext>
    </p:extLst>
  </p:cSld>
  <p:clrMapOvr>
    <a:masterClrMapping/>
  </p:clrMapOvr>
  <p:transition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Line 2"/>
          <p:cNvSpPr>
            <a:spLocks noChangeShapeType="1"/>
          </p:cNvSpPr>
          <p:nvPr/>
        </p:nvSpPr>
        <p:spPr bwMode="auto">
          <a:xfrm>
            <a:off x="0" y="6397625"/>
            <a:ext cx="9138139" cy="1588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ar-SA"/>
          </a:p>
        </p:txBody>
      </p:sp>
      <p:sp>
        <p:nvSpPr>
          <p:cNvPr id="84997" name="Rectangle 4"/>
          <p:cNvSpPr>
            <a:spLocks/>
          </p:cNvSpPr>
          <p:nvPr/>
        </p:nvSpPr>
        <p:spPr bwMode="auto">
          <a:xfrm>
            <a:off x="879090" y="6604000"/>
            <a:ext cx="500495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/>
            <a:r>
              <a:rPr lang="en-US" altLang="ar-SA" sz="900">
                <a:solidFill>
                  <a:srgbClr val="FBF5EA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Copyright © 2009 Pearson Education, Inc. </a:t>
            </a:r>
          </a:p>
          <a:p>
            <a:pPr algn="l" rtl="0" eaLnBrk="1" hangingPunct="1"/>
            <a:r>
              <a:rPr lang="en-US" altLang="ar-SA" sz="900">
                <a:solidFill>
                  <a:srgbClr val="FBF5EA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Publishing as Prentice Hall</a:t>
            </a:r>
          </a:p>
        </p:txBody>
      </p:sp>
      <p:sp>
        <p:nvSpPr>
          <p:cNvPr id="84998" name="Rectangle 5"/>
          <p:cNvSpPr>
            <a:spLocks/>
          </p:cNvSpPr>
          <p:nvPr/>
        </p:nvSpPr>
        <p:spPr bwMode="auto">
          <a:xfrm>
            <a:off x="533315" y="980728"/>
            <a:ext cx="611846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>
              <a:spcBef>
                <a:spcPts val="1500"/>
              </a:spcBef>
            </a:pPr>
            <a:r>
              <a:rPr lang="en-US" altLang="ar-S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 Bold" pitchFamily="34" charset="0"/>
                <a:sym typeface="Verdana Bold" pitchFamily="34" charset="0"/>
              </a:rPr>
              <a:t>Long Term </a:t>
            </a:r>
            <a:r>
              <a:rPr lang="en-US" altLang="ar-SA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 Bold" pitchFamily="34" charset="0"/>
                <a:sym typeface="Verdana Bold" pitchFamily="34" charset="0"/>
              </a:rPr>
              <a:t>Objectives</a:t>
            </a:r>
            <a:endParaRPr lang="en-US" altLang="ar-SA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 Bold" pitchFamily="34" charset="0"/>
              <a:sym typeface="Verdana Bold" pitchFamily="34" charset="0"/>
            </a:endParaRPr>
          </a:p>
        </p:txBody>
      </p:sp>
      <p:sp>
        <p:nvSpPr>
          <p:cNvPr id="75782" name="Rectangle 6"/>
          <p:cNvSpPr>
            <a:spLocks/>
          </p:cNvSpPr>
          <p:nvPr/>
        </p:nvSpPr>
        <p:spPr bwMode="auto">
          <a:xfrm>
            <a:off x="529535" y="1988840"/>
            <a:ext cx="7032719" cy="388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>
              <a:spcBef>
                <a:spcPts val="1250"/>
              </a:spcBef>
            </a:pPr>
            <a:r>
              <a:rPr lang="en-US" altLang="ar-SA" sz="2000" dirty="0">
                <a:solidFill>
                  <a:schemeClr val="tx1"/>
                </a:solidFill>
              </a:rPr>
              <a:t>Long term objectives are essential for ensuring a firm’s success. They:</a:t>
            </a:r>
          </a:p>
          <a:p>
            <a:pPr algn="l" rtl="0"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</a:pPr>
            <a:r>
              <a:rPr lang="en-US" altLang="ar-SA" sz="2000" dirty="0">
                <a:solidFill>
                  <a:schemeClr val="tx1"/>
                </a:solidFill>
              </a:rPr>
              <a:t>Provide direction</a:t>
            </a:r>
          </a:p>
          <a:p>
            <a:pPr algn="l" rtl="0"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</a:pPr>
            <a:r>
              <a:rPr lang="en-US" altLang="ar-SA" sz="2000" dirty="0">
                <a:solidFill>
                  <a:schemeClr val="tx1"/>
                </a:solidFill>
              </a:rPr>
              <a:t>Help with evaluation</a:t>
            </a:r>
          </a:p>
          <a:p>
            <a:pPr algn="l" rtl="0"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</a:pPr>
            <a:r>
              <a:rPr lang="en-US" altLang="ar-SA" sz="2000" dirty="0">
                <a:solidFill>
                  <a:schemeClr val="tx1"/>
                </a:solidFill>
              </a:rPr>
              <a:t>Create synergy</a:t>
            </a:r>
          </a:p>
          <a:p>
            <a:pPr algn="l" rtl="0"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</a:pPr>
            <a:r>
              <a:rPr lang="en-US" altLang="ar-SA" sz="2000" dirty="0">
                <a:solidFill>
                  <a:schemeClr val="tx1"/>
                </a:solidFill>
              </a:rPr>
              <a:t>Focus coordination</a:t>
            </a:r>
          </a:p>
          <a:p>
            <a:pPr algn="l" rtl="0"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</a:pPr>
            <a:r>
              <a:rPr lang="en-US" altLang="ar-SA" sz="2000" dirty="0">
                <a:solidFill>
                  <a:schemeClr val="tx1"/>
                </a:solidFill>
              </a:rPr>
              <a:t>Basis for planning, motivating, and </a:t>
            </a:r>
            <a:br>
              <a:rPr lang="en-US" altLang="ar-SA" sz="2000" dirty="0">
                <a:solidFill>
                  <a:schemeClr val="tx1"/>
                </a:solidFill>
              </a:rPr>
            </a:br>
            <a:r>
              <a:rPr lang="en-US" altLang="ar-SA" sz="2000" dirty="0">
                <a:solidFill>
                  <a:schemeClr val="tx1"/>
                </a:solidFill>
              </a:rPr>
              <a:t>controlling</a:t>
            </a:r>
          </a:p>
        </p:txBody>
      </p:sp>
      <p:pic>
        <p:nvPicPr>
          <p:cNvPr id="85000" name="Picture 7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82" y="2852936"/>
            <a:ext cx="1536943" cy="253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5001" name="Rectangle 8"/>
          <p:cNvSpPr>
            <a:spLocks/>
          </p:cNvSpPr>
          <p:nvPr/>
        </p:nvSpPr>
        <p:spPr bwMode="auto">
          <a:xfrm>
            <a:off x="268123" y="6524625"/>
            <a:ext cx="668108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/>
            <a:r>
              <a:rPr lang="en-US" altLang="ar-SA" sz="900">
                <a:solidFill>
                  <a:srgbClr val="FBF5EA"/>
                </a:solidFill>
              </a:rPr>
              <a:t> 29    </a:t>
            </a:r>
          </a:p>
        </p:txBody>
      </p:sp>
      <p:sp>
        <p:nvSpPr>
          <p:cNvPr id="85002" name="Rectangle 9"/>
          <p:cNvSpPr>
            <a:spLocks/>
          </p:cNvSpPr>
          <p:nvPr/>
        </p:nvSpPr>
        <p:spPr bwMode="auto">
          <a:xfrm>
            <a:off x="1314240" y="6524625"/>
            <a:ext cx="2613827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>
              <a:spcBef>
                <a:spcPts val="563"/>
              </a:spcBef>
            </a:pPr>
            <a:r>
              <a:rPr lang="en-US" altLang="ar-SA" sz="900">
                <a:solidFill>
                  <a:srgbClr val="FBF5EA"/>
                </a:solidFill>
              </a:rPr>
              <a:t>Copyright © 2011 Pearson Education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31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76174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5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5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5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5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 build="p" autoUpdateAnimBg="0" advAuto="5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Line 2"/>
          <p:cNvSpPr>
            <a:spLocks noChangeShapeType="1"/>
          </p:cNvSpPr>
          <p:nvPr/>
        </p:nvSpPr>
        <p:spPr bwMode="auto">
          <a:xfrm>
            <a:off x="0" y="6397625"/>
            <a:ext cx="9138139" cy="1588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ar-SA"/>
          </a:p>
        </p:txBody>
      </p:sp>
      <p:pic>
        <p:nvPicPr>
          <p:cNvPr id="86020" name="Picture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453" y="6356351"/>
            <a:ext cx="1528151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6021" name="Rectangle 4"/>
          <p:cNvSpPr>
            <a:spLocks/>
          </p:cNvSpPr>
          <p:nvPr/>
        </p:nvSpPr>
        <p:spPr bwMode="auto">
          <a:xfrm>
            <a:off x="506942" y="6546850"/>
            <a:ext cx="500495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/>
            <a:r>
              <a:rPr lang="en-US" altLang="ar-SA" sz="900">
                <a:solidFill>
                  <a:srgbClr val="FBF5EA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Copyright © 2009 Pearson Education, Inc. </a:t>
            </a:r>
          </a:p>
          <a:p>
            <a:pPr algn="l" rtl="0" eaLnBrk="1" hangingPunct="1"/>
            <a:r>
              <a:rPr lang="en-US" altLang="ar-SA" sz="900">
                <a:solidFill>
                  <a:srgbClr val="FBF5EA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Publishing as Prentice Hall</a:t>
            </a:r>
          </a:p>
        </p:txBody>
      </p:sp>
      <p:grpSp>
        <p:nvGrpSpPr>
          <p:cNvPr id="86022" name="Group 7"/>
          <p:cNvGrpSpPr>
            <a:grpSpLocks/>
          </p:cNvGrpSpPr>
          <p:nvPr/>
        </p:nvGrpSpPr>
        <p:grpSpPr bwMode="auto">
          <a:xfrm>
            <a:off x="395591" y="1772816"/>
            <a:ext cx="7776809" cy="4321597"/>
            <a:chOff x="-83" y="0"/>
            <a:chExt cx="5231" cy="3119"/>
          </a:xfrm>
        </p:grpSpPr>
        <p:sp>
          <p:nvSpPr>
            <p:cNvPr id="86027" name="Rectangle 5"/>
            <p:cNvSpPr>
              <a:spLocks/>
            </p:cNvSpPr>
            <p:nvPr/>
          </p:nvSpPr>
          <p:spPr bwMode="auto">
            <a:xfrm>
              <a:off x="0" y="0"/>
              <a:ext cx="5148" cy="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algn="l" rtl="0" eaLnBrk="1" hangingPunct="1"/>
              <a:endParaRPr lang="ar-SA" altLang="ar-SA"/>
            </a:p>
          </p:txBody>
        </p:sp>
        <p:sp>
          <p:nvSpPr>
            <p:cNvPr id="86028" name="Rectangle 6"/>
            <p:cNvSpPr>
              <a:spLocks/>
            </p:cNvSpPr>
            <p:nvPr/>
          </p:nvSpPr>
          <p:spPr bwMode="auto">
            <a:xfrm>
              <a:off x="-83" y="359"/>
              <a:ext cx="5160" cy="2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1360" bIns="0"/>
            <a:lstStyle>
              <a:lvl1pPr marL="41275" eaLnBrk="0" hangingPunct="0"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1pPr>
              <a:lvl2pPr marL="742950" indent="-285750" eaLnBrk="0" hangingPunct="0"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2pPr>
              <a:lvl3pPr marL="11430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3pPr>
              <a:lvl4pPr marL="16002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4pPr>
              <a:lvl5pPr marL="2057400" indent="-228600" eaLnBrk="0" hangingPunct="0"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8100" algn="l"/>
                  <a:tab pos="495300" algn="l"/>
                  <a:tab pos="952500" algn="l"/>
                  <a:tab pos="1409700" algn="l"/>
                </a:tabLst>
                <a:defRPr sz="1200">
                  <a:solidFill>
                    <a:srgbClr val="000000"/>
                  </a:solidFill>
                  <a:latin typeface="Verdana" pitchFamily="34" charset="0"/>
                  <a:ea typeface="ヒラギノ角ゴ ProN W3"/>
                  <a:cs typeface="ヒラギノ角ゴ ProN W3"/>
                  <a:sym typeface="Verdana" pitchFamily="34" charset="0"/>
                </a:defRPr>
              </a:lvl9pPr>
            </a:lstStyle>
            <a:p>
              <a:pPr algn="l" rtl="0" eaLnBrk="1" hangingPunct="1"/>
              <a:r>
                <a:rPr lang="en-US" altLang="ar-SA" sz="2000" dirty="0">
                  <a:solidFill>
                    <a:schemeClr val="tx1"/>
                  </a:solidFill>
                </a:rPr>
                <a:t>Strategies</a:t>
              </a:r>
              <a:r>
                <a:rPr lang="en-US" altLang="ar-SA" sz="2400" dirty="0">
                  <a:solidFill>
                    <a:schemeClr val="tx1"/>
                  </a:solidFill>
                </a:rPr>
                <a:t> are t</a:t>
              </a:r>
              <a:r>
                <a:rPr lang="en-US" altLang="ar-SA" sz="2000" dirty="0">
                  <a:solidFill>
                    <a:schemeClr val="tx1"/>
                  </a:solidFill>
                </a:rPr>
                <a:t>he means by which long-term objectives are achieved</a:t>
              </a:r>
            </a:p>
            <a:p>
              <a:pPr algn="l" rtl="0" eaLnBrk="1" hangingPunct="1">
                <a:spcBef>
                  <a:spcPts val="1250"/>
                </a:spcBef>
              </a:pPr>
              <a:r>
                <a:rPr lang="en-US" altLang="ar-SA" sz="2000" dirty="0">
                  <a:solidFill>
                    <a:schemeClr val="tx1"/>
                  </a:solidFill>
                </a:rPr>
                <a:t>Some examples of different strategies are:</a:t>
              </a:r>
            </a:p>
            <a:p>
              <a:pPr marL="384175" indent="-342900" algn="l" rtl="0" eaLnBrk="1" hangingPunct="1">
                <a:spcBef>
                  <a:spcPts val="1250"/>
                </a:spcBef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q"/>
              </a:pPr>
              <a:r>
                <a:rPr lang="en-US" altLang="ar-SA" sz="2000" dirty="0">
                  <a:solidFill>
                    <a:schemeClr val="tx1"/>
                  </a:solidFill>
                </a:rPr>
                <a:t>Geographic expansion</a:t>
              </a:r>
            </a:p>
            <a:p>
              <a:pPr marL="384175" indent="-342900" algn="l" rtl="0" eaLnBrk="1" hangingPunct="1">
                <a:spcBef>
                  <a:spcPts val="1250"/>
                </a:spcBef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q"/>
              </a:pPr>
              <a:r>
                <a:rPr lang="en-US" altLang="ar-SA" sz="2000" dirty="0">
                  <a:solidFill>
                    <a:schemeClr val="tx1"/>
                  </a:solidFill>
                </a:rPr>
                <a:t>Diversification</a:t>
              </a:r>
            </a:p>
            <a:p>
              <a:pPr marL="384175" indent="-342900" algn="l" rtl="0" eaLnBrk="1" hangingPunct="1">
                <a:spcBef>
                  <a:spcPts val="1250"/>
                </a:spcBef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q"/>
              </a:pPr>
              <a:r>
                <a:rPr lang="en-US" altLang="ar-SA" sz="2000" dirty="0">
                  <a:solidFill>
                    <a:schemeClr val="tx1"/>
                  </a:solidFill>
                </a:rPr>
                <a:t>Acquisition</a:t>
              </a:r>
            </a:p>
            <a:p>
              <a:pPr marL="384175" indent="-342900" algn="l" rtl="0" eaLnBrk="1" hangingPunct="1">
                <a:spcBef>
                  <a:spcPts val="1250"/>
                </a:spcBef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q"/>
              </a:pPr>
              <a:r>
                <a:rPr lang="en-US" altLang="ar-SA" sz="2000" dirty="0">
                  <a:solidFill>
                    <a:schemeClr val="tx1"/>
                  </a:solidFill>
                </a:rPr>
                <a:t>Market penetration</a:t>
              </a:r>
            </a:p>
            <a:p>
              <a:pPr marL="384175" indent="-342900" algn="l" rtl="0" eaLnBrk="1" hangingPunct="1">
                <a:spcBef>
                  <a:spcPts val="1250"/>
                </a:spcBef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q"/>
              </a:pPr>
              <a:r>
                <a:rPr lang="en-US" altLang="ar-SA" sz="2000" dirty="0">
                  <a:solidFill>
                    <a:schemeClr val="tx1"/>
                  </a:solidFill>
                </a:rPr>
                <a:t>Retrenchment </a:t>
              </a:r>
            </a:p>
            <a:p>
              <a:pPr marL="384175" indent="-342900" algn="l" rtl="0" eaLnBrk="1" hangingPunct="1">
                <a:spcBef>
                  <a:spcPts val="1250"/>
                </a:spcBef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q"/>
              </a:pPr>
              <a:r>
                <a:rPr lang="en-US" altLang="ar-SA" sz="2000" dirty="0" smtClean="0">
                  <a:solidFill>
                    <a:schemeClr val="tx1"/>
                  </a:solidFill>
                </a:rPr>
                <a:t>Liquidation</a:t>
              </a:r>
            </a:p>
            <a:p>
              <a:pPr marL="384175" indent="-342900" algn="l" rtl="0" eaLnBrk="1" hangingPunct="1">
                <a:spcBef>
                  <a:spcPts val="1250"/>
                </a:spcBef>
                <a:buClr>
                  <a:schemeClr val="accent2">
                    <a:lumMod val="75000"/>
                  </a:schemeClr>
                </a:buClr>
                <a:buFont typeface="Wingdings" pitchFamily="2" charset="2"/>
                <a:buChar char="q"/>
              </a:pPr>
              <a:r>
                <a:rPr lang="en-US" altLang="ar-SA" sz="2000" dirty="0" smtClean="0">
                  <a:solidFill>
                    <a:schemeClr val="tx1"/>
                  </a:solidFill>
                </a:rPr>
                <a:t>Joint venture</a:t>
              </a:r>
              <a:endParaRPr lang="en-US" altLang="ar-SA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86023" name="Rectangle 8"/>
          <p:cNvSpPr>
            <a:spLocks/>
          </p:cNvSpPr>
          <p:nvPr/>
        </p:nvSpPr>
        <p:spPr bwMode="auto">
          <a:xfrm>
            <a:off x="533315" y="980728"/>
            <a:ext cx="611846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>
              <a:spcBef>
                <a:spcPts val="1500"/>
              </a:spcBef>
            </a:pPr>
            <a:r>
              <a:rPr lang="en-US" altLang="ar-S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 Bold" pitchFamily="34" charset="0"/>
                <a:sym typeface="Verdana Bold" pitchFamily="34" charset="0"/>
              </a:rPr>
              <a:t>Strategies </a:t>
            </a:r>
            <a:br>
              <a:rPr lang="en-US" altLang="ar-SA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Verdana Bold" pitchFamily="34" charset="0"/>
                <a:sym typeface="Verdana Bold" pitchFamily="34" charset="0"/>
              </a:rPr>
            </a:br>
            <a:endParaRPr lang="en-US" altLang="ar-SA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Verdana Bold" pitchFamily="34" charset="0"/>
              <a:sym typeface="Verdana Bold" pitchFamily="34" charset="0"/>
            </a:endParaRPr>
          </a:p>
        </p:txBody>
      </p:sp>
      <p:sp>
        <p:nvSpPr>
          <p:cNvPr id="86025" name="Rectangle 10"/>
          <p:cNvSpPr>
            <a:spLocks/>
          </p:cNvSpPr>
          <p:nvPr/>
        </p:nvSpPr>
        <p:spPr bwMode="auto">
          <a:xfrm>
            <a:off x="1314240" y="6524625"/>
            <a:ext cx="2613827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9200" bIns="0"/>
          <a:lstStyle>
            <a:lvl1pPr marL="381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1pPr>
            <a:lvl2pPr marL="742950" indent="-28575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2pPr>
            <a:lvl3pPr marL="11430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3pPr>
            <a:lvl4pPr marL="16002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4pPr>
            <a:lvl5pPr marL="2057400" indent="-228600" eaLnBrk="0" hangingPunct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  <a:defRPr sz="1200">
                <a:solidFill>
                  <a:srgbClr val="000000"/>
                </a:solidFill>
                <a:latin typeface="Verdana" pitchFamily="34" charset="0"/>
                <a:ea typeface="ヒラギノ角ゴ ProN W3"/>
                <a:cs typeface="ヒラギノ角ゴ ProN W3"/>
                <a:sym typeface="Verdana" pitchFamily="34" charset="0"/>
              </a:defRPr>
            </a:lvl9pPr>
          </a:lstStyle>
          <a:p>
            <a:pPr algn="l" rtl="0" eaLnBrk="1" hangingPunct="1">
              <a:spcBef>
                <a:spcPts val="563"/>
              </a:spcBef>
            </a:pPr>
            <a:endParaRPr lang="en-US" altLang="ar-SA" sz="900" dirty="0">
              <a:solidFill>
                <a:srgbClr val="FBF5EA"/>
              </a:solidFill>
            </a:endParaRPr>
          </a:p>
        </p:txBody>
      </p:sp>
      <p:pic>
        <p:nvPicPr>
          <p:cNvPr id="86026" name="Picture 1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117" y="2133601"/>
            <a:ext cx="3637966" cy="392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32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561243"/>
      </p:ext>
    </p:extLst>
  </p:cSld>
  <p:clrMapOvr>
    <a:masterClrMapping/>
  </p:clrMapOvr>
  <p:transition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n w="12700" cap="flat" cmpd="sng" algn="ctr">
                  <a:solidFill>
                    <a:srgbClr val="FFC000"/>
                  </a:solidFill>
                  <a:prstDash val="solid"/>
                  <a:round/>
                </a:ln>
                <a:gradFill>
                  <a:gsLst>
                    <a:gs pos="0">
                      <a:srgbClr val="FFC000"/>
                    </a:gs>
                    <a:gs pos="4000">
                      <a:srgbClr val="FFD966"/>
                    </a:gs>
                    <a:gs pos="87000">
                      <a:srgbClr val="FFF2CC"/>
                    </a:gs>
                  </a:gsLst>
                  <a:lin ang="5400000" scaled="0"/>
                </a:gradFill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Key Terms in Strategic Management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6777" y="2302879"/>
            <a:ext cx="8272211" cy="3882511"/>
          </a:xfrm>
        </p:spPr>
        <p:txBody>
          <a:bodyPr>
            <a:normAutofit/>
          </a:bodyPr>
          <a:lstStyle/>
          <a:p>
            <a:pPr algn="just" rtl="0"/>
            <a:r>
              <a:rPr lang="en-US" altLang="ar-SA" sz="2400" dirty="0">
                <a:solidFill>
                  <a:schemeClr val="tx1"/>
                </a:solidFill>
              </a:rPr>
              <a:t>Means by which </a:t>
            </a:r>
            <a:r>
              <a:rPr lang="en-US" altLang="ar-SA" sz="2400" u="sng" dirty="0">
                <a:solidFill>
                  <a:schemeClr val="tx1"/>
                </a:solidFill>
              </a:rPr>
              <a:t>annual objectives</a:t>
            </a:r>
            <a:r>
              <a:rPr lang="en-US" altLang="ar-SA" sz="2400" dirty="0">
                <a:solidFill>
                  <a:schemeClr val="tx1"/>
                </a:solidFill>
              </a:rPr>
              <a:t> will be achieved</a:t>
            </a:r>
          </a:p>
          <a:p>
            <a:pPr algn="just" rtl="0"/>
            <a:endParaRPr lang="en-US" altLang="ar-SA" sz="2400" dirty="0">
              <a:solidFill>
                <a:schemeClr val="tx1"/>
              </a:solidFill>
            </a:endParaRPr>
          </a:p>
          <a:p>
            <a:pPr algn="just" rtl="0"/>
            <a:r>
              <a:rPr lang="en-US" altLang="ar-SA" sz="2400" dirty="0">
                <a:solidFill>
                  <a:schemeClr val="tx1"/>
                </a:solidFill>
              </a:rPr>
              <a:t>Policies include guidelines, rules, and procedures established to support efforts to achieve stated objectives. </a:t>
            </a:r>
          </a:p>
          <a:p>
            <a:pPr algn="just" rtl="0"/>
            <a:endParaRPr lang="en-US" altLang="ar-SA" sz="2400" dirty="0">
              <a:solidFill>
                <a:schemeClr val="tx1"/>
              </a:solidFill>
            </a:endParaRPr>
          </a:p>
          <a:p>
            <a:pPr algn="just" rtl="0"/>
            <a:r>
              <a:rPr lang="en-US" altLang="ar-SA" sz="2400" dirty="0">
                <a:solidFill>
                  <a:schemeClr val="tx1"/>
                </a:solidFill>
              </a:rPr>
              <a:t>Ex: Non Smoking working environment</a:t>
            </a:r>
          </a:p>
          <a:p>
            <a:pPr marL="0" indent="0" algn="l">
              <a:buNone/>
            </a:pPr>
            <a:r>
              <a:rPr lang="en-US" sz="20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2000" dirty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l">
              <a:buNone/>
            </a:pPr>
            <a:endParaRPr lang="ar-SA" sz="2000" dirty="0"/>
          </a:p>
        </p:txBody>
      </p:sp>
      <p:sp>
        <p:nvSpPr>
          <p:cNvPr id="4" name="مستطيل 3"/>
          <p:cNvSpPr/>
          <p:nvPr/>
        </p:nvSpPr>
        <p:spPr>
          <a:xfrm>
            <a:off x="435895" y="1715956"/>
            <a:ext cx="2366090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4D1434">
                    <a:lumMod val="75000"/>
                    <a:lumOff val="25000"/>
                  </a:srgbClr>
                </a:solidFill>
                <a:effectLst>
                  <a:outerShdw blurRad="38100" dist="19050" dir="2700000" algn="tl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Frutiger-BlackCn"/>
              </a:rPr>
              <a:t>*Policies:  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33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9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strategic- management model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2279036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  <a:sym typeface="Verdana Bold" pitchFamily="34" charset="0"/>
              </a:rPr>
              <a:t> The Strategic Management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sym typeface="Verdana Bold" pitchFamily="34" charset="0"/>
              </a:rPr>
              <a:t>Process</a:t>
            </a:r>
          </a:p>
          <a:p>
            <a:pPr marL="377825" indent="-336550" algn="l" rtl="0">
              <a:lnSpc>
                <a:spcPct val="150000"/>
              </a:lnSpc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Dynamic &amp; continuous</a:t>
            </a:r>
          </a:p>
          <a:p>
            <a:pPr marL="377825" indent="-336550" algn="l" rtl="0">
              <a:lnSpc>
                <a:spcPct val="150000"/>
              </a:lnSpc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More formal in larger organizations</a:t>
            </a:r>
          </a:p>
          <a:p>
            <a:pPr marL="377825" indent="-336550" algn="l" rtl="0">
              <a:lnSpc>
                <a:spcPct val="150000"/>
              </a:lnSpc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</a:tabLst>
            </a:pPr>
            <a:r>
              <a:rPr lang="en-US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Good communication and feedback are needed</a:t>
            </a:r>
          </a:p>
          <a:p>
            <a:pPr algn="l">
              <a:buNone/>
            </a:pPr>
            <a:endParaRPr lang="ar-SA" b="1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34</a:t>
            </a:fld>
            <a:endParaRPr lang="ar-SA"/>
          </a:p>
        </p:txBody>
      </p:sp>
      <p:sp>
        <p:nvSpPr>
          <p:cNvPr id="4" name="TextBox 3"/>
          <p:cNvSpPr txBox="1"/>
          <p:nvPr/>
        </p:nvSpPr>
        <p:spPr>
          <a:xfrm>
            <a:off x="515801" y="4411892"/>
            <a:ext cx="734481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800" dirty="0" smtClean="0"/>
              <a:t>A change in any one of the major components in the model can necessitate a change in any or all of the other components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Verdana Bold" pitchFamily="34" charset="0"/>
              </a:rPr>
              <a:t>Strategic Management Model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8640960" cy="4657006"/>
          </a:xfrm>
        </p:spPr>
      </p:pic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8B92-C5B8-4D40-80BA-541F3E15FD3B}" type="slidenum">
              <a:rPr lang="ar-SA" smtClean="0">
                <a:solidFill>
                  <a:srgbClr val="903163"/>
                </a:solidFill>
              </a:rPr>
              <a:pPr/>
              <a:t>35</a:t>
            </a:fld>
            <a:endParaRPr lang="ar-SA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6577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Line 2"/>
          <p:cNvSpPr>
            <a:spLocks noChangeShapeType="1"/>
          </p:cNvSpPr>
          <p:nvPr/>
        </p:nvSpPr>
        <p:spPr bwMode="auto">
          <a:xfrm>
            <a:off x="0" y="6397625"/>
            <a:ext cx="9138139" cy="1588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ar-SA"/>
          </a:p>
        </p:txBody>
      </p:sp>
      <p:pic>
        <p:nvPicPr>
          <p:cNvPr id="9114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1453" y="6356351"/>
            <a:ext cx="1528151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1149" name="Rectangle 6"/>
          <p:cNvSpPr>
            <a:spLocks/>
          </p:cNvSpPr>
          <p:nvPr/>
        </p:nvSpPr>
        <p:spPr bwMode="auto">
          <a:xfrm>
            <a:off x="467383" y="927100"/>
            <a:ext cx="7970415" cy="206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8100" algn="l" rtl="0">
              <a:spcBef>
                <a:spcPts val="1500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2800" b="1" spc="50" dirty="0">
                <a:ln w="11430"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 Bold" pitchFamily="34" charset="0"/>
                <a:sym typeface="Verdana Bold" pitchFamily="34" charset="0"/>
              </a:rPr>
              <a:t>Benefits of Strategic Management</a:t>
            </a:r>
          </a:p>
        </p:txBody>
      </p:sp>
      <p:sp>
        <p:nvSpPr>
          <p:cNvPr id="91147" name="Rectangle 9"/>
          <p:cNvSpPr>
            <a:spLocks/>
          </p:cNvSpPr>
          <p:nvPr/>
        </p:nvSpPr>
        <p:spPr bwMode="auto">
          <a:xfrm>
            <a:off x="611560" y="1916832"/>
            <a:ext cx="8157954" cy="280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04800" indent="-266700" algn="l" rtl="0">
              <a:spcBef>
                <a:spcPts val="1250"/>
              </a:spcBef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</a:tabLst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Strategic Management:</a:t>
            </a:r>
          </a:p>
          <a:p>
            <a:pPr marL="304800" indent="-2667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Is proactive in shaping firm’s future</a:t>
            </a:r>
          </a:p>
          <a:p>
            <a:pPr marL="304800" indent="-2667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Initiates and influences firm’s activities</a:t>
            </a:r>
          </a:p>
          <a:p>
            <a:pPr marL="304800" indent="-2667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04800" algn="l"/>
                <a:tab pos="762000" algn="l"/>
                <a:tab pos="1219200" algn="l"/>
                <a:tab pos="1676400" algn="l"/>
                <a:tab pos="2133600" algn="l"/>
                <a:tab pos="2590800" algn="l"/>
                <a:tab pos="3048000" algn="l"/>
                <a:tab pos="3505200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Helps to formulate better strategies that are systematic, logical, and  rational</a:t>
            </a:r>
          </a:p>
        </p:txBody>
      </p:sp>
      <p:sp>
        <p:nvSpPr>
          <p:cNvPr id="91144" name="Rectangle 11"/>
          <p:cNvSpPr>
            <a:spLocks/>
          </p:cNvSpPr>
          <p:nvPr/>
        </p:nvSpPr>
        <p:spPr bwMode="auto">
          <a:xfrm>
            <a:off x="268123" y="6524625"/>
            <a:ext cx="668108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 dirty="0" smtClean="0">
                <a:solidFill>
                  <a:srgbClr val="FBF5EA"/>
                </a:solidFill>
              </a:rPr>
              <a:t>35</a:t>
            </a:r>
          </a:p>
          <a:p>
            <a:pPr marL="38100" algn="l" rtl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endParaRPr lang="en-US" sz="900" dirty="0">
              <a:solidFill>
                <a:srgbClr val="FBF5EA"/>
              </a:solidFill>
            </a:endParaRPr>
          </a:p>
        </p:txBody>
      </p:sp>
      <p:sp>
        <p:nvSpPr>
          <p:cNvPr id="91145" name="Rectangle 12"/>
          <p:cNvSpPr>
            <a:spLocks/>
          </p:cNvSpPr>
          <p:nvPr/>
        </p:nvSpPr>
        <p:spPr bwMode="auto">
          <a:xfrm>
            <a:off x="1314240" y="6524625"/>
            <a:ext cx="2613827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563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>
                <a:solidFill>
                  <a:srgbClr val="FBF5EA"/>
                </a:solidFill>
              </a:rPr>
              <a:t>Copyright © 2011 Pearson Education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36</a:t>
            </a:fld>
            <a:endParaRPr lang="ar-S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Line 2"/>
          <p:cNvSpPr>
            <a:spLocks noChangeShapeType="1"/>
          </p:cNvSpPr>
          <p:nvPr/>
        </p:nvSpPr>
        <p:spPr bwMode="auto">
          <a:xfrm>
            <a:off x="0" y="6397625"/>
            <a:ext cx="9138139" cy="1588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ar-SA"/>
          </a:p>
        </p:txBody>
      </p:sp>
      <p:pic>
        <p:nvPicPr>
          <p:cNvPr id="92164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1453" y="6356351"/>
            <a:ext cx="1528151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165" name="Rectangle 4"/>
          <p:cNvSpPr>
            <a:spLocks/>
          </p:cNvSpPr>
          <p:nvPr/>
        </p:nvSpPr>
        <p:spPr bwMode="auto">
          <a:xfrm>
            <a:off x="506942" y="6546850"/>
            <a:ext cx="5004952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 rt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</a:pPr>
            <a:r>
              <a:rPr lang="en-US" sz="900">
                <a:solidFill>
                  <a:srgbClr val="FBF5EA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Copyright © 2009 Pearson Education, Inc. </a:t>
            </a:r>
          </a:p>
          <a:p>
            <a:pPr algn="l" rt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</a:pPr>
            <a:r>
              <a:rPr lang="en-US" sz="900">
                <a:solidFill>
                  <a:srgbClr val="FBF5EA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Publishing as Prentice Hall</a:t>
            </a:r>
          </a:p>
        </p:txBody>
      </p:sp>
      <p:sp>
        <p:nvSpPr>
          <p:cNvPr id="92167" name="Rectangle 6"/>
          <p:cNvSpPr>
            <a:spLocks/>
          </p:cNvSpPr>
          <p:nvPr/>
        </p:nvSpPr>
        <p:spPr bwMode="auto">
          <a:xfrm>
            <a:off x="6475962" y="6172200"/>
            <a:ext cx="2156700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 rtl="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900">
                <a:solidFill>
                  <a:srgbClr val="FBF5EA"/>
                </a:solidFill>
              </a:rPr>
              <a:t>Ch 1 -33</a:t>
            </a:r>
          </a:p>
        </p:txBody>
      </p:sp>
      <p:sp>
        <p:nvSpPr>
          <p:cNvPr id="92168" name="Rectangle 7"/>
          <p:cNvSpPr>
            <a:spLocks/>
          </p:cNvSpPr>
          <p:nvPr/>
        </p:nvSpPr>
        <p:spPr bwMode="auto">
          <a:xfrm>
            <a:off x="451266" y="457200"/>
            <a:ext cx="7454682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1500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</a:tabLst>
            </a:pPr>
            <a:r>
              <a:rPr lang="en-US" sz="2800" dirty="0">
                <a:solidFill>
                  <a:srgbClr val="C00000"/>
                </a:solidFill>
                <a:latin typeface="Verdana Bold" pitchFamily="34" charset="0"/>
                <a:sym typeface="Verdana Bold" pitchFamily="34" charset="0"/>
              </a:rPr>
              <a:t>Benefits of Strategic Management</a:t>
            </a:r>
            <a:endParaRPr lang="en-US" sz="2400" dirty="0">
              <a:solidFill>
                <a:srgbClr val="C00000"/>
              </a:solidFill>
              <a:latin typeface="Verdana Bold" pitchFamily="34" charset="0"/>
              <a:sym typeface="Verdana Bold" pitchFamily="34" charset="0"/>
            </a:endParaRPr>
          </a:p>
          <a:p>
            <a:pPr marL="38100" algn="l" rtl="0">
              <a:spcBef>
                <a:spcPts val="1500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</a:tabLst>
            </a:pP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Verdana Bold" pitchFamily="34" charset="0"/>
                <a:sym typeface="Verdana Bold" pitchFamily="34" charset="0"/>
              </a:rPr>
              <a:t>Financial Benefits</a:t>
            </a:r>
          </a:p>
        </p:txBody>
      </p:sp>
      <p:sp>
        <p:nvSpPr>
          <p:cNvPr id="92169" name="Rectangle 8"/>
          <p:cNvSpPr>
            <a:spLocks/>
          </p:cNvSpPr>
          <p:nvPr/>
        </p:nvSpPr>
        <p:spPr bwMode="auto">
          <a:xfrm>
            <a:off x="323528" y="1628800"/>
            <a:ext cx="6810016" cy="1231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74650" indent="-3365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</a:tabLst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Improvement in sales</a:t>
            </a:r>
          </a:p>
          <a:p>
            <a:pPr marL="374650" indent="-3365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</a:tabLs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Improvement in profitability</a:t>
            </a:r>
          </a:p>
          <a:p>
            <a:pPr marL="374650" indent="-3365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  <a:tab pos="2667000" algn="l"/>
                <a:tab pos="3124200" algn="l"/>
                <a:tab pos="3581400" algn="l"/>
                <a:tab pos="4038600" algn="l"/>
                <a:tab pos="4495800" algn="l"/>
                <a:tab pos="4953000" algn="l"/>
              </a:tabLs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Productivity improvement</a:t>
            </a:r>
          </a:p>
        </p:txBody>
      </p:sp>
      <p:sp>
        <p:nvSpPr>
          <p:cNvPr id="92170" name="Rectangle 9"/>
          <p:cNvSpPr>
            <a:spLocks/>
          </p:cNvSpPr>
          <p:nvPr/>
        </p:nvSpPr>
        <p:spPr bwMode="auto">
          <a:xfrm>
            <a:off x="268123" y="6524625"/>
            <a:ext cx="668108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 dirty="0" smtClean="0">
                <a:solidFill>
                  <a:srgbClr val="FBF5EA"/>
                </a:solidFill>
              </a:rPr>
              <a:t>36 </a:t>
            </a:r>
            <a:endParaRPr lang="en-US" sz="900" dirty="0">
              <a:solidFill>
                <a:srgbClr val="FBF5EA"/>
              </a:solidFill>
            </a:endParaRPr>
          </a:p>
        </p:txBody>
      </p:sp>
      <p:sp>
        <p:nvSpPr>
          <p:cNvPr id="14" name="Rectangle 10"/>
          <p:cNvSpPr>
            <a:spLocks/>
          </p:cNvSpPr>
          <p:nvPr/>
        </p:nvSpPr>
        <p:spPr bwMode="auto">
          <a:xfrm>
            <a:off x="395536" y="3717032"/>
            <a:ext cx="7864924" cy="28083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</a:tabLs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Verdana Bold" pitchFamily="34" charset="0"/>
                <a:sym typeface="Verdana Bold" pitchFamily="34" charset="0"/>
              </a:rPr>
              <a:t> 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Improved understanding of competitors’ strategies</a:t>
            </a:r>
          </a:p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</a:tabLs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Enhanced awareness of threats</a:t>
            </a:r>
          </a:p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</a:tabLs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Increased employee productivity</a:t>
            </a:r>
          </a:p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</a:tabLs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Reduced resistance to change</a:t>
            </a:r>
          </a:p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</a:tabLst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 Enhanced problem-prevention capabilities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5536" y="3212976"/>
            <a:ext cx="48965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dirty="0" smtClean="0">
                <a:latin typeface="Verdana Bold" pitchFamily="34" charset="0"/>
                <a:sym typeface="Verdana Bold" pitchFamily="34" charset="0"/>
              </a:rPr>
              <a:t>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Verdana Bold" pitchFamily="34" charset="0"/>
                <a:sym typeface="Verdana Bold" pitchFamily="34" charset="0"/>
              </a:rPr>
              <a:t>Nonfinancial Benefits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37</a:t>
            </a:fld>
            <a:endParaRPr lang="ar-S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Line 2"/>
          <p:cNvSpPr>
            <a:spLocks noChangeShapeType="1"/>
          </p:cNvSpPr>
          <p:nvPr/>
        </p:nvSpPr>
        <p:spPr bwMode="auto">
          <a:xfrm>
            <a:off x="0" y="6397625"/>
            <a:ext cx="9138139" cy="1588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ar-SA"/>
          </a:p>
        </p:txBody>
      </p:sp>
      <p:pic>
        <p:nvPicPr>
          <p:cNvPr id="94212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1453" y="6356351"/>
            <a:ext cx="1528151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4214" name="Rectangle 5"/>
          <p:cNvSpPr>
            <a:spLocks/>
          </p:cNvSpPr>
          <p:nvPr/>
        </p:nvSpPr>
        <p:spPr bwMode="auto">
          <a:xfrm>
            <a:off x="451266" y="457200"/>
            <a:ext cx="7864924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1500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</a:tabLst>
            </a:pPr>
            <a:endParaRPr lang="en-US" sz="2400" dirty="0">
              <a:solidFill>
                <a:schemeClr val="tx1"/>
              </a:solidFill>
              <a:latin typeface="Verdana Bold" pitchFamily="34" charset="0"/>
              <a:sym typeface="Verdana Bold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57127" y="1773238"/>
            <a:ext cx="8157954" cy="3492500"/>
            <a:chOff x="0" y="0"/>
            <a:chExt cx="5568" cy="2200"/>
          </a:xfrm>
        </p:grpSpPr>
        <p:sp>
          <p:nvSpPr>
            <p:cNvPr id="94218" name="Rectangle 6"/>
            <p:cNvSpPr>
              <a:spLocks/>
            </p:cNvSpPr>
            <p:nvPr/>
          </p:nvSpPr>
          <p:spPr bwMode="auto">
            <a:xfrm>
              <a:off x="0" y="0"/>
              <a:ext cx="5568" cy="220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rtl="0"/>
              <a:endParaRPr lang="ar-SA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4219" name="Rectangle 7"/>
            <p:cNvSpPr>
              <a:spLocks/>
            </p:cNvSpPr>
            <p:nvPr/>
          </p:nvSpPr>
          <p:spPr bwMode="auto">
            <a:xfrm>
              <a:off x="0" y="0"/>
              <a:ext cx="5568" cy="21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39200" bIns="0"/>
            <a:lstStyle/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  <a:tab pos="23241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Identification of opportunities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  <a:tab pos="23241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Objective view of management problems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  <a:tab pos="23241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Improved coordination &amp; control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  <a:tab pos="23241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Minimizes adverse conditions &amp; changes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  <a:tab pos="23241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Decisions that better support objectives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  <a:tab pos="23241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Effective allocation of resources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  <a:tab pos="23241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Reduces resources and time spent correcting erroneous </a:t>
              </a:r>
              <a:r>
                <a:rPr lang="en-US" sz="2000" dirty="0" smtClean="0">
                  <a:solidFill>
                    <a:schemeClr val="accent6">
                      <a:lumMod val="50000"/>
                    </a:schemeClr>
                  </a:solidFill>
                </a:rPr>
                <a:t>decisions</a:t>
              </a:r>
            </a:p>
          </p:txBody>
        </p:sp>
      </p:grpSp>
      <p:sp>
        <p:nvSpPr>
          <p:cNvPr id="94216" name="Rectangle 9"/>
          <p:cNvSpPr>
            <a:spLocks/>
          </p:cNvSpPr>
          <p:nvPr/>
        </p:nvSpPr>
        <p:spPr bwMode="auto">
          <a:xfrm>
            <a:off x="268123" y="6524625"/>
            <a:ext cx="668108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 dirty="0" smtClean="0">
                <a:solidFill>
                  <a:srgbClr val="FBF5EA"/>
                </a:solidFill>
              </a:rPr>
              <a:t>38</a:t>
            </a:r>
            <a:endParaRPr lang="en-US" sz="900" dirty="0">
              <a:solidFill>
                <a:srgbClr val="FBF5EA"/>
              </a:solidFill>
            </a:endParaRPr>
          </a:p>
        </p:txBody>
      </p:sp>
      <p:sp>
        <p:nvSpPr>
          <p:cNvPr id="94217" name="Rectangle 10"/>
          <p:cNvSpPr>
            <a:spLocks/>
          </p:cNvSpPr>
          <p:nvPr/>
        </p:nvSpPr>
        <p:spPr bwMode="auto">
          <a:xfrm>
            <a:off x="1314240" y="6524625"/>
            <a:ext cx="2613827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563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>
                <a:solidFill>
                  <a:srgbClr val="FBF5EA"/>
                </a:solidFill>
              </a:rPr>
              <a:t>Copyright © 2011 Pearson Education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38</a:t>
            </a:fld>
            <a:endParaRPr lang="ar-SA"/>
          </a:p>
        </p:txBody>
      </p:sp>
      <p:sp>
        <p:nvSpPr>
          <p:cNvPr id="12" name="عنوان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8033888" cy="98833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Greenly </a:t>
            </a:r>
            <a:r>
              <a:rPr lang="en-US" sz="2400" b="1" dirty="0"/>
              <a:t>stated that strategic management offers the following benefits</a:t>
            </a:r>
            <a:r>
              <a:rPr lang="en-US" sz="2400" b="1" dirty="0" smtClean="0"/>
              <a:t>:</a:t>
            </a:r>
            <a:endParaRPr lang="ar-SA" sz="24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Line 2"/>
          <p:cNvSpPr>
            <a:spLocks noChangeShapeType="1"/>
          </p:cNvSpPr>
          <p:nvPr/>
        </p:nvSpPr>
        <p:spPr bwMode="auto">
          <a:xfrm>
            <a:off x="0" y="6397625"/>
            <a:ext cx="9138139" cy="1588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ar-SA"/>
          </a:p>
        </p:txBody>
      </p:sp>
      <p:pic>
        <p:nvPicPr>
          <p:cNvPr id="95236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1453" y="6356351"/>
            <a:ext cx="1528151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5238" name="Rectangle 5"/>
          <p:cNvSpPr>
            <a:spLocks/>
          </p:cNvSpPr>
          <p:nvPr/>
        </p:nvSpPr>
        <p:spPr bwMode="auto">
          <a:xfrm>
            <a:off x="451266" y="457200"/>
            <a:ext cx="8708850" cy="92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1500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</a:tabLst>
            </a:pPr>
            <a:endParaRPr lang="en-US" sz="2400" dirty="0">
              <a:solidFill>
                <a:srgbClr val="C00000"/>
              </a:solidFill>
              <a:latin typeface="Verdana Bold" pitchFamily="34" charset="0"/>
              <a:sym typeface="Verdana Bold" pitchFamily="34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51266" y="1916113"/>
            <a:ext cx="8157954" cy="3429000"/>
            <a:chOff x="0" y="0"/>
            <a:chExt cx="5568" cy="2160"/>
          </a:xfrm>
        </p:grpSpPr>
        <p:sp>
          <p:nvSpPr>
            <p:cNvPr id="95242" name="Rectangle 6"/>
            <p:cNvSpPr>
              <a:spLocks/>
            </p:cNvSpPr>
            <p:nvPr/>
          </p:nvSpPr>
          <p:spPr bwMode="auto">
            <a:xfrm>
              <a:off x="0" y="0"/>
              <a:ext cx="5568" cy="2160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l" rtl="0"/>
              <a:endParaRPr lang="ar-SA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5243" name="Rectangle 7"/>
            <p:cNvSpPr>
              <a:spLocks/>
            </p:cNvSpPr>
            <p:nvPr/>
          </p:nvSpPr>
          <p:spPr bwMode="auto">
            <a:xfrm>
              <a:off x="0" y="0"/>
              <a:ext cx="5568" cy="209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0" tIns="0" rIns="39200" bIns="0"/>
            <a:lstStyle/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Internal communication among personnel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Integration of individual behaviors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Clarify individual responsibilities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Encourages forward thinking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Cooperative approach to tackling problems and opportunities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Encourages favorable attitude toward change</a:t>
              </a:r>
            </a:p>
            <a:p>
              <a:pPr marL="495300" indent="-457200" algn="l" rtl="0">
                <a:spcBef>
                  <a:spcPts val="1250"/>
                </a:spcBef>
                <a:buFontTx/>
                <a:buAutoNum type="arabicPeriod"/>
                <a:tabLst>
                  <a:tab pos="495300" algn="l"/>
                  <a:tab pos="952500" algn="l"/>
                  <a:tab pos="1409700" algn="l"/>
                  <a:tab pos="1866900" algn="l"/>
                </a:tabLst>
              </a:pPr>
              <a:r>
                <a:rPr lang="en-US" sz="2000" dirty="0">
                  <a:solidFill>
                    <a:schemeClr val="accent6">
                      <a:lumMod val="50000"/>
                    </a:schemeClr>
                  </a:solidFill>
                </a:rPr>
                <a:t>Gives discipline to business management</a:t>
              </a:r>
            </a:p>
            <a:p>
              <a:pPr marL="495300" indent="-457200" algn="l" rtl="0">
                <a:spcBef>
                  <a:spcPts val="625"/>
                </a:spcBef>
                <a:tabLst>
                  <a:tab pos="495300" algn="l"/>
                  <a:tab pos="952500" algn="l"/>
                  <a:tab pos="1409700" algn="l"/>
                  <a:tab pos="1866900" algn="l"/>
                </a:tabLst>
              </a:pPr>
              <a:r>
                <a:rPr lang="en-US" sz="1000" dirty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</a:p>
          </p:txBody>
        </p:sp>
      </p:grpSp>
      <p:sp>
        <p:nvSpPr>
          <p:cNvPr id="95240" name="Rectangle 9"/>
          <p:cNvSpPr>
            <a:spLocks/>
          </p:cNvSpPr>
          <p:nvPr/>
        </p:nvSpPr>
        <p:spPr bwMode="auto">
          <a:xfrm>
            <a:off x="268123" y="6524625"/>
            <a:ext cx="668108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 dirty="0" smtClean="0">
                <a:solidFill>
                  <a:srgbClr val="FBF5EA"/>
                </a:solidFill>
              </a:rPr>
              <a:t>39</a:t>
            </a:r>
            <a:endParaRPr lang="en-US" sz="900" dirty="0">
              <a:solidFill>
                <a:srgbClr val="FBF5EA"/>
              </a:solidFill>
            </a:endParaRPr>
          </a:p>
        </p:txBody>
      </p:sp>
      <p:sp>
        <p:nvSpPr>
          <p:cNvPr id="95241" name="Rectangle 10"/>
          <p:cNvSpPr>
            <a:spLocks/>
          </p:cNvSpPr>
          <p:nvPr/>
        </p:nvSpPr>
        <p:spPr bwMode="auto">
          <a:xfrm>
            <a:off x="1314240" y="6524625"/>
            <a:ext cx="2613827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563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>
                <a:solidFill>
                  <a:srgbClr val="FBF5EA"/>
                </a:solidFill>
              </a:rPr>
              <a:t>Copyright © 2011 Pearson Education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39</a:t>
            </a:fld>
            <a:endParaRPr lang="ar-SA"/>
          </a:p>
        </p:txBody>
      </p:sp>
      <p:sp>
        <p:nvSpPr>
          <p:cNvPr id="11" name="عنوان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7879239" cy="98833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Greenly </a:t>
            </a:r>
            <a:r>
              <a:rPr lang="en-US" sz="2400" b="1" dirty="0"/>
              <a:t>stated that strategic management offers the following benefits</a:t>
            </a:r>
            <a:r>
              <a:rPr lang="en-US" sz="2400" b="1" dirty="0" smtClean="0"/>
              <a:t>:</a:t>
            </a:r>
            <a:endParaRPr lang="ar-SA" sz="2400" dirty="0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6" name="وسيلة شرح على شكل سحابة 5"/>
          <p:cNvSpPr/>
          <p:nvPr/>
        </p:nvSpPr>
        <p:spPr>
          <a:xfrm>
            <a:off x="1259632" y="2348880"/>
            <a:ext cx="6264696" cy="2736304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purpose of strategic management </a:t>
            </a:r>
            <a:r>
              <a:rPr lang="en-US" sz="2400" dirty="0">
                <a:solidFill>
                  <a:schemeClr val="tx1"/>
                </a:solidFill>
              </a:rPr>
              <a:t>is to exploit and </a:t>
            </a:r>
            <a:r>
              <a:rPr lang="ar-SA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create new and different opportunities for tomorrow</a:t>
            </a:r>
            <a:endParaRPr lang="ar-SA" sz="2400" dirty="0">
              <a:solidFill>
                <a:schemeClr val="tx1"/>
              </a:solidFill>
            </a:endParaRPr>
          </a:p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771529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Line 2"/>
          <p:cNvSpPr>
            <a:spLocks noChangeShapeType="1"/>
          </p:cNvSpPr>
          <p:nvPr/>
        </p:nvSpPr>
        <p:spPr bwMode="auto">
          <a:xfrm>
            <a:off x="0" y="6397625"/>
            <a:ext cx="9138139" cy="1588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ar-SA"/>
          </a:p>
        </p:txBody>
      </p:sp>
      <p:pic>
        <p:nvPicPr>
          <p:cNvPr id="9626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1453" y="6356351"/>
            <a:ext cx="1528151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6267" name="Rectangle 6"/>
          <p:cNvSpPr>
            <a:spLocks/>
          </p:cNvSpPr>
          <p:nvPr/>
        </p:nvSpPr>
        <p:spPr bwMode="auto">
          <a:xfrm>
            <a:off x="539552" y="2060848"/>
            <a:ext cx="4392488" cy="388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</a:tabLst>
            </a:pPr>
            <a:r>
              <a:rPr lang="en-US" sz="2000" dirty="0" smtClean="0"/>
              <a:t>Poor </a:t>
            </a:r>
            <a:r>
              <a:rPr lang="en-US" sz="2000" dirty="0"/>
              <a:t>reward structures</a:t>
            </a:r>
          </a:p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  Fire-fighting</a:t>
            </a:r>
          </a:p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  Chief executives’ orientation</a:t>
            </a:r>
          </a:p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  Lack of access to needed resources</a:t>
            </a:r>
          </a:p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  Waste of time</a:t>
            </a:r>
          </a:p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  Too expensive</a:t>
            </a:r>
          </a:p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  Laziness</a:t>
            </a:r>
          </a:p>
          <a:p>
            <a:pPr marL="3810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" algn="l"/>
                <a:tab pos="495300" algn="l"/>
                <a:tab pos="952500" algn="l"/>
                <a:tab pos="14097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  Content with success</a:t>
            </a:r>
          </a:p>
        </p:txBody>
      </p:sp>
      <p:sp>
        <p:nvSpPr>
          <p:cNvPr id="96263" name="Rectangle 8"/>
          <p:cNvSpPr>
            <a:spLocks/>
          </p:cNvSpPr>
          <p:nvPr/>
        </p:nvSpPr>
        <p:spPr bwMode="auto">
          <a:xfrm>
            <a:off x="467383" y="641350"/>
            <a:ext cx="798213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1500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2400" dirty="0">
                <a:solidFill>
                  <a:schemeClr val="bg1"/>
                </a:solidFill>
                <a:latin typeface="Verdana Bold" pitchFamily="34" charset="0"/>
                <a:sym typeface="Verdana Bold" pitchFamily="34" charset="0"/>
              </a:rPr>
              <a:t>Why Some Firms Do No Strategic </a:t>
            </a:r>
            <a:r>
              <a:rPr lang="en-US" sz="2400" dirty="0" smtClean="0">
                <a:solidFill>
                  <a:schemeClr val="bg1"/>
                </a:solidFill>
                <a:latin typeface="Verdana Bold" pitchFamily="34" charset="0"/>
                <a:sym typeface="Verdana Bold" pitchFamily="34" charset="0"/>
              </a:rPr>
              <a:t>Planning?</a:t>
            </a:r>
            <a:endParaRPr lang="en-US" sz="2400" dirty="0">
              <a:solidFill>
                <a:schemeClr val="bg1"/>
              </a:solidFill>
              <a:latin typeface="Verdana Bold" pitchFamily="34" charset="0"/>
              <a:sym typeface="Verdana Bold" pitchFamily="34" charset="0"/>
            </a:endParaRPr>
          </a:p>
        </p:txBody>
      </p:sp>
      <p:sp>
        <p:nvSpPr>
          <p:cNvPr id="96264" name="Rectangle 9"/>
          <p:cNvSpPr>
            <a:spLocks/>
          </p:cNvSpPr>
          <p:nvPr/>
        </p:nvSpPr>
        <p:spPr bwMode="auto">
          <a:xfrm>
            <a:off x="268123" y="6524625"/>
            <a:ext cx="668108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 dirty="0" smtClean="0">
                <a:solidFill>
                  <a:srgbClr val="FBF5EA"/>
                </a:solidFill>
              </a:rPr>
              <a:t>40</a:t>
            </a:r>
            <a:endParaRPr lang="en-US" sz="900" dirty="0">
              <a:solidFill>
                <a:srgbClr val="FBF5EA"/>
              </a:solidFill>
            </a:endParaRPr>
          </a:p>
        </p:txBody>
      </p:sp>
      <p:sp>
        <p:nvSpPr>
          <p:cNvPr id="96265" name="Rectangle 10"/>
          <p:cNvSpPr>
            <a:spLocks/>
          </p:cNvSpPr>
          <p:nvPr/>
        </p:nvSpPr>
        <p:spPr bwMode="auto">
          <a:xfrm>
            <a:off x="1314240" y="6524625"/>
            <a:ext cx="2613827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563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>
                <a:solidFill>
                  <a:srgbClr val="FBF5EA"/>
                </a:solidFill>
              </a:rPr>
              <a:t>Copyright © 2011 Pearson Education</a:t>
            </a:r>
          </a:p>
        </p:txBody>
      </p:sp>
      <p:sp>
        <p:nvSpPr>
          <p:cNvPr id="11" name="Rectangle 7"/>
          <p:cNvSpPr>
            <a:spLocks/>
          </p:cNvSpPr>
          <p:nvPr/>
        </p:nvSpPr>
        <p:spPr bwMode="auto">
          <a:xfrm>
            <a:off x="4860032" y="2060848"/>
            <a:ext cx="3888809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74650" indent="-3365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</a:tabLst>
            </a:pPr>
            <a:r>
              <a:rPr lang="en-US" sz="2000" dirty="0">
                <a:solidFill>
                  <a:schemeClr val="tx1"/>
                </a:solidFill>
              </a:rPr>
              <a:t>Fear of failure</a:t>
            </a:r>
            <a:endParaRPr lang="en-US" sz="2000" dirty="0"/>
          </a:p>
          <a:p>
            <a:pPr marL="374650" indent="-3365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</a:tabLst>
            </a:pPr>
            <a:r>
              <a:rPr lang="en-US" sz="2000" dirty="0"/>
              <a:t>Overconfidence</a:t>
            </a:r>
          </a:p>
          <a:p>
            <a:pPr marL="374650" indent="-3365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</a:tabLst>
            </a:pPr>
            <a:r>
              <a:rPr lang="en-US" sz="2000" dirty="0"/>
              <a:t>Prior bad experience</a:t>
            </a:r>
          </a:p>
          <a:p>
            <a:pPr marL="374650" indent="-3365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</a:tabLst>
            </a:pPr>
            <a:r>
              <a:rPr lang="en-US" sz="2000" dirty="0"/>
              <a:t>Self-interest</a:t>
            </a:r>
          </a:p>
          <a:p>
            <a:pPr marL="374650" indent="-3365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</a:tabLst>
            </a:pPr>
            <a:r>
              <a:rPr lang="en-US" sz="2000" dirty="0"/>
              <a:t>Fear of the unknown</a:t>
            </a:r>
          </a:p>
          <a:p>
            <a:pPr marL="374650" indent="-3365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</a:tabLst>
            </a:pPr>
            <a:r>
              <a:rPr lang="en-US" sz="2000" dirty="0"/>
              <a:t>Honest difference of opinion</a:t>
            </a:r>
          </a:p>
          <a:p>
            <a:pPr marL="374650" indent="-3365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81000" algn="l"/>
                <a:tab pos="838200" algn="l"/>
                <a:tab pos="1295400" algn="l"/>
                <a:tab pos="1752600" algn="l"/>
                <a:tab pos="2209800" algn="l"/>
              </a:tabLst>
            </a:pPr>
            <a:r>
              <a:rPr lang="en-US" sz="2000" dirty="0"/>
              <a:t>Su</a:t>
            </a:r>
            <a:r>
              <a:rPr lang="en-US" sz="2000" dirty="0">
                <a:solidFill>
                  <a:schemeClr val="tx1"/>
                </a:solidFill>
              </a:rPr>
              <a:t>spicion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980728"/>
            <a:ext cx="78488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Reasons why some firms are resistant to strategic planning include: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40</a:t>
            </a:fld>
            <a:endParaRPr lang="ar-S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Line 2"/>
          <p:cNvSpPr>
            <a:spLocks noChangeShapeType="1"/>
          </p:cNvSpPr>
          <p:nvPr/>
        </p:nvSpPr>
        <p:spPr bwMode="auto">
          <a:xfrm>
            <a:off x="0" y="6397625"/>
            <a:ext cx="9138139" cy="1588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ar-SA"/>
          </a:p>
        </p:txBody>
      </p:sp>
      <p:pic>
        <p:nvPicPr>
          <p:cNvPr id="98308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1453" y="6356351"/>
            <a:ext cx="1528151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8310" name="Rectangle 5"/>
          <p:cNvSpPr>
            <a:spLocks/>
          </p:cNvSpPr>
          <p:nvPr/>
        </p:nvSpPr>
        <p:spPr bwMode="auto">
          <a:xfrm>
            <a:off x="514533" y="684436"/>
            <a:ext cx="730230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1500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2400" dirty="0">
                <a:solidFill>
                  <a:schemeClr val="bg1"/>
                </a:solidFill>
                <a:latin typeface="Verdana Bold" pitchFamily="34" charset="0"/>
                <a:sym typeface="Verdana Bold" pitchFamily="34" charset="0"/>
              </a:rPr>
              <a:t>Pitfalls in Strategic Planning</a:t>
            </a:r>
          </a:p>
        </p:txBody>
      </p:sp>
      <p:sp>
        <p:nvSpPr>
          <p:cNvPr id="98315" name="Rectangle 7"/>
          <p:cNvSpPr>
            <a:spLocks/>
          </p:cNvSpPr>
          <p:nvPr/>
        </p:nvSpPr>
        <p:spPr bwMode="auto">
          <a:xfrm>
            <a:off x="395536" y="1052736"/>
            <a:ext cx="8157954" cy="12241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1250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</a:tabLst>
            </a:pP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Verdana Italic" pitchFamily="34" charset="0"/>
              </a:rPr>
              <a:t>Being </a:t>
            </a:r>
            <a:r>
              <a:rPr lang="en-US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Verdana Italic" pitchFamily="34" charset="0"/>
              </a:rPr>
              <a:t>aware of potential pitfalls of strategic planning and being prepared to address them is essential to success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Verdana Italic" pitchFamily="34" charset="0"/>
              </a:rPr>
              <a:t>.</a:t>
            </a:r>
          </a:p>
        </p:txBody>
      </p:sp>
      <p:sp>
        <p:nvSpPr>
          <p:cNvPr id="98312" name="Rectangle 9"/>
          <p:cNvSpPr>
            <a:spLocks/>
          </p:cNvSpPr>
          <p:nvPr/>
        </p:nvSpPr>
        <p:spPr bwMode="auto">
          <a:xfrm>
            <a:off x="268123" y="6524625"/>
            <a:ext cx="668108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 dirty="0" smtClean="0">
                <a:solidFill>
                  <a:srgbClr val="FBF5EA"/>
                </a:solidFill>
              </a:rPr>
              <a:t>42</a:t>
            </a:r>
            <a:endParaRPr lang="en-US" sz="900" dirty="0">
              <a:solidFill>
                <a:srgbClr val="FBF5EA"/>
              </a:solidFill>
            </a:endParaRPr>
          </a:p>
        </p:txBody>
      </p:sp>
      <p:sp>
        <p:nvSpPr>
          <p:cNvPr id="98313" name="Rectangle 10"/>
          <p:cNvSpPr>
            <a:spLocks/>
          </p:cNvSpPr>
          <p:nvPr/>
        </p:nvSpPr>
        <p:spPr bwMode="auto">
          <a:xfrm>
            <a:off x="1314240" y="6524625"/>
            <a:ext cx="2613827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563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 dirty="0">
                <a:solidFill>
                  <a:srgbClr val="FBF5EA"/>
                </a:solidFill>
              </a:rPr>
              <a:t>Copyright © 2011 Pearson Education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2420888"/>
            <a:ext cx="6390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  <a:latin typeface="Verdana Bold" pitchFamily="34" charset="0"/>
                <a:sym typeface="Verdana Bold" pitchFamily="34" charset="0"/>
              </a:rPr>
              <a:t>Some pitfalls to watch out for and avoid in strategic planning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520" y="3212976"/>
            <a:ext cx="8352928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Delegating planning to a planner rather than involving all managers.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Failing to involve key employees in all phases of planning</a:t>
            </a: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Failing to create a collaborative climate supportive of change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Viewing planning as unnecessary or unimportant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Becoming so engrossed in current problems that insufficient or no planning is done.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Being so formal in planning that flexibility and creativity are stifled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41</a:t>
            </a:fld>
            <a:endParaRPr lang="ar-S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2296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000" dirty="0" smtClean="0">
                <a:latin typeface="Verdana Bold" pitchFamily="34" charset="0"/>
                <a:sym typeface="Verdana Bold" pitchFamily="34" charset="0"/>
              </a:rPr>
              <a:t>Some pitfalls to watch out for and avoid in strategic planning</a:t>
            </a:r>
            <a:endParaRPr lang="ar-SA" sz="2000" dirty="0"/>
          </a:p>
        </p:txBody>
      </p:sp>
      <p:sp>
        <p:nvSpPr>
          <p:cNvPr id="5" name="Rectangle 7"/>
          <p:cNvSpPr>
            <a:spLocks noGrp="1"/>
          </p:cNvSpPr>
          <p:nvPr>
            <p:ph idx="1"/>
          </p:nvPr>
        </p:nvSpPr>
        <p:spPr bwMode="auto">
          <a:xfrm>
            <a:off x="395536" y="1556792"/>
            <a:ext cx="8435280" cy="48965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>
            <a:normAutofit/>
          </a:bodyPr>
          <a:lstStyle/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Using strategic planning to gain control over decisions and resources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Doing strategic planning only to satisfy accreditation or regulatory requirements.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Failing to communicate the plan to employees,  who continue to work in the dark.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Top managers making many intuitive decisions that conflict with the formal plan. 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Too hastily moving from mission development to strategy formulation.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Top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managers not actively supporting the strategic planning process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  <a:tab pos="3136900" algn="l"/>
                <a:tab pos="3594100" algn="l"/>
                <a:tab pos="4051300" algn="l"/>
                <a:tab pos="4508500" algn="l"/>
                <a:tab pos="4965700" algn="l"/>
              </a:tabLs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Failing to use plans as a standard for measuring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performance</a:t>
            </a: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42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Line 2"/>
          <p:cNvSpPr>
            <a:spLocks noChangeShapeType="1"/>
          </p:cNvSpPr>
          <p:nvPr/>
        </p:nvSpPr>
        <p:spPr bwMode="auto">
          <a:xfrm>
            <a:off x="0" y="6397625"/>
            <a:ext cx="9138139" cy="1588"/>
          </a:xfrm>
          <a:prstGeom prst="line">
            <a:avLst/>
          </a:prstGeom>
          <a:noFill/>
          <a:ln w="648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ar-SA"/>
          </a:p>
        </p:txBody>
      </p:sp>
      <p:pic>
        <p:nvPicPr>
          <p:cNvPr id="101380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1453" y="6356351"/>
            <a:ext cx="1528151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1381" name="Rectangle 4"/>
          <p:cNvSpPr>
            <a:spLocks/>
          </p:cNvSpPr>
          <p:nvPr/>
        </p:nvSpPr>
        <p:spPr bwMode="auto">
          <a:xfrm>
            <a:off x="1143525" y="6604000"/>
            <a:ext cx="5004952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 rt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</a:pPr>
            <a:r>
              <a:rPr lang="en-US" sz="900" dirty="0">
                <a:solidFill>
                  <a:srgbClr val="FBF5EA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Copyright © 2009 Pearson Education, Inc. </a:t>
            </a:r>
          </a:p>
          <a:p>
            <a:pPr algn="l" rtl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486400" algn="l"/>
              </a:tabLst>
            </a:pPr>
            <a:r>
              <a:rPr lang="en-US" sz="900" dirty="0">
                <a:solidFill>
                  <a:srgbClr val="FBF5EA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Publishing as Prentice Hall</a:t>
            </a:r>
          </a:p>
        </p:txBody>
      </p:sp>
      <p:sp>
        <p:nvSpPr>
          <p:cNvPr id="101382" name="Rectangle 5"/>
          <p:cNvSpPr>
            <a:spLocks/>
          </p:cNvSpPr>
          <p:nvPr/>
        </p:nvSpPr>
        <p:spPr bwMode="auto">
          <a:xfrm>
            <a:off x="395329" y="764704"/>
            <a:ext cx="8392378" cy="656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spcBef>
                <a:spcPts val="1500"/>
              </a:spcBef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2800" dirty="0">
                <a:solidFill>
                  <a:schemeClr val="bg1"/>
                </a:solidFill>
                <a:latin typeface="Verdana Bold" pitchFamily="34" charset="0"/>
                <a:sym typeface="Verdana Bold" pitchFamily="34" charset="0"/>
              </a:rPr>
              <a:t>Guidelines for Effective Strategic Management</a:t>
            </a:r>
          </a:p>
        </p:txBody>
      </p:sp>
      <p:sp>
        <p:nvSpPr>
          <p:cNvPr id="101387" name="Rectangle 7"/>
          <p:cNvSpPr>
            <a:spLocks/>
          </p:cNvSpPr>
          <p:nvPr/>
        </p:nvSpPr>
        <p:spPr bwMode="auto">
          <a:xfrm>
            <a:off x="323528" y="1772816"/>
            <a:ext cx="8440727" cy="323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7350" indent="-349250" algn="l" rtl="0">
              <a:spcBef>
                <a:spcPts val="1250"/>
              </a:spcBef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</a:tabLst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Strategic Management must: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</a:tabLs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Not become bureaucratic mechanism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</a:tabLs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Not become too formal, predictable, and rigid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</a:tabLs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Be a self-reflective learning process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</a:tabLs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Words supported by numbers, rather than numbers supported by words</a:t>
            </a:r>
          </a:p>
          <a:p>
            <a:pPr marL="387350" indent="-349250" algn="l" rtl="0">
              <a:spcBef>
                <a:spcPts val="1250"/>
              </a:spcBef>
              <a:buClr>
                <a:srgbClr val="000000"/>
              </a:buClr>
              <a:buSzPct val="100000"/>
              <a:buFont typeface="Verdana" pitchFamily="34" charset="0"/>
              <a:buChar char="•"/>
              <a:tabLst>
                <a:tab pos="393700" algn="l"/>
                <a:tab pos="850900" algn="l"/>
                <a:tab pos="1308100" algn="l"/>
                <a:tab pos="1765300" algn="l"/>
                <a:tab pos="2222500" algn="l"/>
                <a:tab pos="2679700" algn="l"/>
              </a:tabLst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Represent the medium for explaining strategic issues and organizational responses</a:t>
            </a:r>
          </a:p>
        </p:txBody>
      </p:sp>
      <p:sp>
        <p:nvSpPr>
          <p:cNvPr id="101384" name="Rectangle 9"/>
          <p:cNvSpPr>
            <a:spLocks/>
          </p:cNvSpPr>
          <p:nvPr/>
        </p:nvSpPr>
        <p:spPr bwMode="auto">
          <a:xfrm>
            <a:off x="268123" y="6524625"/>
            <a:ext cx="668108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200" bIns="0"/>
          <a:lstStyle/>
          <a:p>
            <a:pPr marL="38100" algn="l" rtl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r>
              <a:rPr lang="en-US" sz="900" dirty="0" smtClean="0">
                <a:solidFill>
                  <a:srgbClr val="FBF5EA"/>
                </a:solidFill>
              </a:rPr>
              <a:t>45</a:t>
            </a:r>
          </a:p>
          <a:p>
            <a:pPr marL="38100" algn="l" rtl="0">
              <a:tabLst>
                <a:tab pos="38100" algn="l"/>
                <a:tab pos="495300" algn="l"/>
                <a:tab pos="952500" algn="l"/>
                <a:tab pos="1409700" algn="l"/>
                <a:tab pos="1866900" algn="l"/>
                <a:tab pos="2324100" algn="l"/>
                <a:tab pos="2781300" algn="l"/>
                <a:tab pos="3238500" algn="l"/>
                <a:tab pos="3695700" algn="l"/>
                <a:tab pos="4152900" algn="l"/>
                <a:tab pos="4610100" algn="l"/>
                <a:tab pos="5067300" algn="l"/>
                <a:tab pos="5524500" algn="l"/>
                <a:tab pos="5981700" algn="l"/>
                <a:tab pos="6438900" algn="l"/>
                <a:tab pos="6896100" algn="l"/>
                <a:tab pos="7353300" algn="l"/>
                <a:tab pos="7810500" algn="l"/>
                <a:tab pos="8267700" algn="l"/>
                <a:tab pos="8724900" algn="l"/>
                <a:tab pos="9182100" algn="l"/>
                <a:tab pos="10058400" algn="l"/>
              </a:tabLst>
            </a:pPr>
            <a:endParaRPr lang="en-US" sz="900" dirty="0">
              <a:solidFill>
                <a:srgbClr val="FBF5EA"/>
              </a:solidFill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43</a:t>
            </a:fld>
            <a:endParaRPr lang="ar-SA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 txBox="1">
            <a:spLocks/>
          </p:cNvSpPr>
          <p:nvPr/>
        </p:nvSpPr>
        <p:spPr>
          <a:xfrm>
            <a:off x="323528" y="764704"/>
            <a:ext cx="8136904" cy="147002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Strategic plan </a:t>
            </a:r>
            <a:r>
              <a:rPr lang="en-US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 in </a:t>
            </a:r>
            <a:r>
              <a:rPr lang="en-US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essence , a company’s  game plan</a:t>
            </a:r>
            <a:endParaRPr kumimoji="0" lang="ar-SA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395536" y="2492896"/>
            <a:ext cx="8280919" cy="2520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- A strategic plan results from tough managerial choices among  numerous  good alternatives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.</a:t>
            </a:r>
            <a:endParaRPr kumimoji="0" lang="ar-SA" sz="2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395536" y="476672"/>
            <a:ext cx="8496944" cy="1758057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Characteristics of strategic management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ar-SA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عنوان فرعي 2"/>
          <p:cNvSpPr txBox="1">
            <a:spLocks/>
          </p:cNvSpPr>
          <p:nvPr/>
        </p:nvSpPr>
        <p:spPr>
          <a:xfrm>
            <a:off x="179512" y="1268760"/>
            <a:ext cx="8496944" cy="5589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 strategic planning is not a reaction to short term changes , it is response to long term perspectives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2- strategic planning is qualitative in nature and reflects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realistic imagination of how the future looks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3-  it is not the plan for any single function , it is the integration of all major functions of the firm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4-  it is not a normative statement , it is a road map which describes in general terms ,  the steps the firm should undertake to get there 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5- it is a set  of practical , well-thought-out perspectives and actions on how to deal with uncertainties  and ambiguities of the future .  </a:t>
            </a:r>
            <a:endParaRPr kumimoji="0" lang="ar-SA" sz="2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3D889-262D-499A-BA04-CE51EC868B11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Hierarchy </a:t>
            </a:r>
            <a:r>
              <a:rPr lang="en-US" dirty="0" smtClean="0"/>
              <a:t>of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7603688" y="6590000"/>
            <a:ext cx="2367281" cy="3657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348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060848"/>
            <a:ext cx="4419600" cy="37784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6029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Types of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  <a:defRPr/>
            </a:pPr>
            <a:r>
              <a:rPr lang="en-US" sz="2800" b="1" dirty="0"/>
              <a:t>Corporate Strategy </a:t>
            </a:r>
            <a:endParaRPr lang="en-US" sz="2800" b="1" dirty="0" smtClean="0"/>
          </a:p>
          <a:p>
            <a:pPr lvl="1" algn="l" rtl="0">
              <a:buFont typeface="Wingdings" pitchFamily="2" charset="2"/>
              <a:buChar char="q"/>
              <a:defRPr/>
            </a:pPr>
            <a:r>
              <a:rPr lang="en-US" sz="2800" dirty="0" smtClean="0"/>
              <a:t>strategy </a:t>
            </a:r>
            <a:r>
              <a:rPr lang="en-US" sz="2800" dirty="0"/>
              <a:t>for </a:t>
            </a:r>
            <a:r>
              <a:rPr lang="en-US" sz="2800" dirty="0" smtClean="0"/>
              <a:t>determining the </a:t>
            </a:r>
            <a:r>
              <a:rPr lang="en-US" sz="2800" dirty="0"/>
              <a:t>firm’s overall attitude </a:t>
            </a:r>
            <a:r>
              <a:rPr lang="en-US" sz="2800" dirty="0" smtClean="0"/>
              <a:t>toward growth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the way it will manage its businesses </a:t>
            </a:r>
            <a:r>
              <a:rPr lang="en-US" sz="2800" dirty="0" smtClean="0"/>
              <a:t>or product lines</a:t>
            </a:r>
          </a:p>
          <a:p>
            <a:pPr marL="0" indent="0" algn="l" rtl="0">
              <a:buNone/>
              <a:defRPr/>
            </a:pPr>
            <a:r>
              <a:rPr lang="en-US" sz="2800" b="1" dirty="0"/>
              <a:t>Business (or Competitive) </a:t>
            </a:r>
            <a:r>
              <a:rPr lang="en-US" sz="2800" b="1" dirty="0" smtClean="0"/>
              <a:t>Strategy</a:t>
            </a:r>
          </a:p>
          <a:p>
            <a:pPr lvl="1" algn="l" rtl="0">
              <a:buFont typeface="Wingdings" pitchFamily="2" charset="2"/>
              <a:buChar char="q"/>
              <a:defRPr/>
            </a:pPr>
            <a:r>
              <a:rPr lang="en-US" sz="2800" dirty="0" smtClean="0"/>
              <a:t>strategy</a:t>
            </a:r>
            <a:r>
              <a:rPr lang="en-US" sz="2800" dirty="0"/>
              <a:t>, at the business-unit or </a:t>
            </a:r>
            <a:r>
              <a:rPr lang="en-US" sz="2800" dirty="0" smtClean="0"/>
              <a:t>product-line</a:t>
            </a:r>
            <a:r>
              <a:rPr lang="en-US" sz="2800" dirty="0"/>
              <a:t> </a:t>
            </a:r>
            <a:r>
              <a:rPr lang="en-US" sz="2800" dirty="0" smtClean="0"/>
              <a:t>level</a:t>
            </a:r>
            <a:r>
              <a:rPr lang="en-US" sz="2800" dirty="0"/>
              <a:t>, focusing on improving a </a:t>
            </a:r>
            <a:r>
              <a:rPr lang="en-US" sz="2800" dirty="0" smtClean="0"/>
              <a:t>firm’s competitive </a:t>
            </a:r>
            <a:r>
              <a:rPr lang="en-US" sz="2800" dirty="0"/>
              <a:t>position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8518523" y="5658387"/>
            <a:ext cx="504055" cy="3657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3277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Types of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  <a:defRPr/>
            </a:pPr>
            <a:r>
              <a:rPr lang="en-US" sz="2800" b="1" dirty="0"/>
              <a:t>Functional Strategy </a:t>
            </a:r>
            <a:endParaRPr lang="en-US" sz="2800" b="1" dirty="0" smtClean="0"/>
          </a:p>
          <a:p>
            <a:pPr marL="457200" lvl="1" indent="0" algn="l" rtl="0">
              <a:buNone/>
              <a:defRPr/>
            </a:pPr>
            <a:r>
              <a:rPr lang="en-US" sz="2800" dirty="0" smtClean="0"/>
              <a:t>strategy </a:t>
            </a:r>
            <a:r>
              <a:rPr lang="en-US" sz="2800" dirty="0"/>
              <a:t>by </a:t>
            </a:r>
            <a:r>
              <a:rPr lang="en-US" sz="2800" dirty="0" smtClean="0"/>
              <a:t>which managers </a:t>
            </a:r>
            <a:r>
              <a:rPr lang="en-US" sz="2800" dirty="0"/>
              <a:t>in specific areas decide </a:t>
            </a:r>
            <a:r>
              <a:rPr lang="en-US" sz="2800" dirty="0" smtClean="0"/>
              <a:t>how best </a:t>
            </a:r>
            <a:r>
              <a:rPr lang="en-US" sz="2800" dirty="0"/>
              <a:t>to achieve corporate goals </a:t>
            </a:r>
            <a:r>
              <a:rPr lang="en-US" sz="2800" dirty="0" smtClean="0"/>
              <a:t>through productivity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7603688" y="6675119"/>
            <a:ext cx="2367281" cy="365760"/>
          </a:xfrm>
        </p:spPr>
        <p:txBody>
          <a:bodyPr/>
          <a:lstStyle/>
          <a:p>
            <a:pPr>
              <a:defRPr/>
            </a:pPr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28659785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المقسوم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المقسوم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لمقسوم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2712</TotalTime>
  <Words>2595</Words>
  <Application>Microsoft Office PowerPoint</Application>
  <PresentationFormat>On-screen Show (4:3)</PresentationFormat>
  <Paragraphs>373</Paragraphs>
  <Slides>43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المقسوم</vt:lpstr>
      <vt:lpstr>نسق Office</vt:lpstr>
      <vt:lpstr>Chapter 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Hierarchy of Strategy</vt:lpstr>
      <vt:lpstr>Types of Strategy</vt:lpstr>
      <vt:lpstr>Types of Strategy</vt:lpstr>
      <vt:lpstr>Stages of Strategic Management</vt:lpstr>
      <vt:lpstr>- Stages of strategic management</vt:lpstr>
      <vt:lpstr>PowerPoint Presentation</vt:lpstr>
      <vt:lpstr>- Strategy formulation issues include : </vt:lpstr>
      <vt:lpstr>Why the strategy formulation is important ?</vt:lpstr>
      <vt:lpstr>PowerPoint Presentation</vt:lpstr>
      <vt:lpstr>PowerPoint Presentation</vt:lpstr>
      <vt:lpstr>PowerPoint Presentation</vt:lpstr>
      <vt:lpstr> Strategy Evaluation</vt:lpstr>
      <vt:lpstr>Strategic Thinking </vt:lpstr>
      <vt:lpstr>Strategic Thinking </vt:lpstr>
      <vt:lpstr>Integrating Intuition &amp; Analysis</vt:lpstr>
      <vt:lpstr>Adapting to Change</vt:lpstr>
      <vt:lpstr>PowerPoint Presentation</vt:lpstr>
      <vt:lpstr> Key Terms in Strategic Management</vt:lpstr>
      <vt:lpstr> Key Terms in Strategic Management</vt:lpstr>
      <vt:lpstr>PowerPoint Presentation</vt:lpstr>
      <vt:lpstr> Key Terms in Strategic Management</vt:lpstr>
      <vt:lpstr>PowerPoint Presentation</vt:lpstr>
      <vt:lpstr> Key Terms in Strategic Management</vt:lpstr>
      <vt:lpstr>PowerPoint Presentation</vt:lpstr>
      <vt:lpstr>PowerPoint Presentation</vt:lpstr>
      <vt:lpstr>PowerPoint Presentation</vt:lpstr>
      <vt:lpstr> Key Terms in Strategic Management</vt:lpstr>
      <vt:lpstr>The strategic- management model</vt:lpstr>
      <vt:lpstr>Strategic Management Model</vt:lpstr>
      <vt:lpstr>PowerPoint Presentation</vt:lpstr>
      <vt:lpstr>PowerPoint Presentation</vt:lpstr>
      <vt:lpstr>Greenly stated that strategic management offers the following benefits:</vt:lpstr>
      <vt:lpstr>Greenly stated that strategic management offers the following benefits:</vt:lpstr>
      <vt:lpstr>PowerPoint Presentation</vt:lpstr>
      <vt:lpstr>PowerPoint Presentation</vt:lpstr>
      <vt:lpstr>Some pitfalls to watch out for and avoid in strategic planning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one</dc:title>
  <dc:creator>muneef</dc:creator>
  <cp:lastModifiedBy>Amani Bani Alkahtani</cp:lastModifiedBy>
  <cp:revision>69</cp:revision>
  <dcterms:created xsi:type="dcterms:W3CDTF">2015-04-09T19:18:27Z</dcterms:created>
  <dcterms:modified xsi:type="dcterms:W3CDTF">2016-09-25T05:12:43Z</dcterms:modified>
</cp:coreProperties>
</file>