
<file path=[Content_Types].xml><?xml version="1.0" encoding="utf-8"?>
<Types xmlns="http://schemas.openxmlformats.org/package/2006/content-types">
  <Default Extension="bin" ContentType="application/vnd.openxmlformats-officedocument.presentationml.printerSetting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diagrams/data1.xml" ContentType="application/vnd.openxmlformats-officedocument.drawingml.diagramData+xml"/>
  <Override PartName="/ppt/presentation.xml" ContentType="application/vnd.openxmlformats-officedocument.presentationml.presentation.main+xml"/>
  <Override PartName="/ppt/slides/slide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9.xml" ContentType="application/vnd.openxmlformats-officedocument.presentationml.slide+xml"/>
  <Override PartName="/ppt/slides/slide45.xml" ContentType="application/vnd.openxmlformats-officedocument.presentationml.slide+xml"/>
  <Override PartName="/ppt/slides/slide37.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8.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29.xml" ContentType="application/vnd.openxmlformats-officedocument.presentationml.slide+xml"/>
  <Override PartName="/ppt/notesSlides/notesSlide19.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256" r:id="rId2"/>
    <p:sldId id="344" r:id="rId3"/>
    <p:sldId id="288" r:id="rId4"/>
    <p:sldId id="345" r:id="rId5"/>
    <p:sldId id="260" r:id="rId6"/>
    <p:sldId id="261" r:id="rId7"/>
    <p:sldId id="264" r:id="rId8"/>
    <p:sldId id="259" r:id="rId9"/>
    <p:sldId id="346" r:id="rId10"/>
    <p:sldId id="257" r:id="rId11"/>
    <p:sldId id="265" r:id="rId12"/>
    <p:sldId id="258" r:id="rId13"/>
    <p:sldId id="347" r:id="rId14"/>
    <p:sldId id="266" r:id="rId15"/>
    <p:sldId id="348" r:id="rId16"/>
    <p:sldId id="267" r:id="rId17"/>
    <p:sldId id="268" r:id="rId18"/>
    <p:sldId id="269" r:id="rId19"/>
    <p:sldId id="270" r:id="rId20"/>
    <p:sldId id="271" r:id="rId21"/>
    <p:sldId id="272" r:id="rId22"/>
    <p:sldId id="273" r:id="rId23"/>
    <p:sldId id="275" r:id="rId24"/>
    <p:sldId id="277" r:id="rId25"/>
    <p:sldId id="295" r:id="rId26"/>
    <p:sldId id="287" r:id="rId27"/>
    <p:sldId id="274" r:id="rId28"/>
    <p:sldId id="278" r:id="rId29"/>
    <p:sldId id="279" r:id="rId30"/>
    <p:sldId id="280" r:id="rId31"/>
    <p:sldId id="281" r:id="rId32"/>
    <p:sldId id="282" r:id="rId33"/>
    <p:sldId id="283" r:id="rId34"/>
    <p:sldId id="284" r:id="rId35"/>
    <p:sldId id="343" r:id="rId36"/>
    <p:sldId id="289" r:id="rId37"/>
    <p:sldId id="290" r:id="rId38"/>
    <p:sldId id="292" r:id="rId39"/>
    <p:sldId id="342" r:id="rId40"/>
    <p:sldId id="293" r:id="rId41"/>
    <p:sldId id="349" r:id="rId42"/>
    <p:sldId id="296" r:id="rId43"/>
    <p:sldId id="297" r:id="rId44"/>
    <p:sldId id="298" r:id="rId45"/>
    <p:sldId id="262"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60" autoAdjust="0"/>
  </p:normalViewPr>
  <p:slideViewPr>
    <p:cSldViewPr snapToGrid="0" snapToObjects="1">
      <p:cViewPr varScale="1">
        <p:scale>
          <a:sx n="63" d="100"/>
          <a:sy n="63" d="100"/>
        </p:scale>
        <p:origin x="-16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47" Type="http://schemas.openxmlformats.org/officeDocument/2006/relationships/notesMaster" Target="notesMasters/notesMaster1.xml"/><Relationship Id="rId21" Type="http://schemas.openxmlformats.org/officeDocument/2006/relationships/slide" Target="slides/slide20.xml"/><Relationship Id="rId50" Type="http://schemas.openxmlformats.org/officeDocument/2006/relationships/viewProps" Target="viewProps.xml"/><Relationship Id="rId34" Type="http://schemas.openxmlformats.org/officeDocument/2006/relationships/slide" Target="slides/slide33.xml"/><Relationship Id="rId42" Type="http://schemas.openxmlformats.org/officeDocument/2006/relationships/slide" Target="slides/slide41.xml"/><Relationship Id="rId55" Type="http://schemas.openxmlformats.org/officeDocument/2006/relationships/customXml" Target="../customXml/item3.xml"/><Relationship Id="rId7" Type="http://schemas.openxmlformats.org/officeDocument/2006/relationships/slide" Target="slides/slide6.xml"/><Relationship Id="rId29" Type="http://schemas.openxmlformats.org/officeDocument/2006/relationships/slide" Target="slides/slide28.xml"/><Relationship Id="rId2" Type="http://schemas.openxmlformats.org/officeDocument/2006/relationships/slide" Target="slides/slide1.xml"/><Relationship Id="rId16" Type="http://schemas.openxmlformats.org/officeDocument/2006/relationships/slide" Target="slides/slide15.xml"/><Relationship Id="rId24" Type="http://schemas.openxmlformats.org/officeDocument/2006/relationships/slide" Target="slides/slide23.xml"/><Relationship Id="rId32" Type="http://schemas.openxmlformats.org/officeDocument/2006/relationships/slide" Target="slides/slide31.xml"/><Relationship Id="rId11" Type="http://schemas.openxmlformats.org/officeDocument/2006/relationships/slide" Target="slides/slide10.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52" Type="http://schemas.openxmlformats.org/officeDocument/2006/relationships/tableStyles" Target="tableStyles.xml"/><Relationship Id="rId31" Type="http://schemas.openxmlformats.org/officeDocument/2006/relationships/slide" Target="slides/slide30.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slide" Target="slides/slide43.xml"/><Relationship Id="rId48" Type="http://schemas.openxmlformats.org/officeDocument/2006/relationships/printerSettings" Target="printerSettings/printerSettings1.bin"/><Relationship Id="rId22" Type="http://schemas.openxmlformats.org/officeDocument/2006/relationships/slide" Target="slides/slide21.xml"/><Relationship Id="rId27" Type="http://schemas.openxmlformats.org/officeDocument/2006/relationships/slide" Target="slides/slide26.xml"/><Relationship Id="rId4" Type="http://schemas.openxmlformats.org/officeDocument/2006/relationships/slide" Target="slides/slide3.xml"/><Relationship Id="rId30" Type="http://schemas.openxmlformats.org/officeDocument/2006/relationships/slide" Target="slides/slide29.xml"/><Relationship Id="rId9" Type="http://schemas.openxmlformats.org/officeDocument/2006/relationships/slide" Target="slides/slide8.xml"/><Relationship Id="rId35" Type="http://schemas.openxmlformats.org/officeDocument/2006/relationships/slide" Target="slides/slide34.xml"/><Relationship Id="rId14" Type="http://schemas.openxmlformats.org/officeDocument/2006/relationships/slide" Target="slides/slide13.xml"/><Relationship Id="rId43" Type="http://schemas.openxmlformats.org/officeDocument/2006/relationships/slide" Target="slides/slide42.xml"/><Relationship Id="rId51"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46" Type="http://schemas.openxmlformats.org/officeDocument/2006/relationships/slide" Target="slides/slide45.xml"/><Relationship Id="rId25" Type="http://schemas.openxmlformats.org/officeDocument/2006/relationships/slide" Target="slides/slide24.xml"/><Relationship Id="rId33" Type="http://schemas.openxmlformats.org/officeDocument/2006/relationships/slide" Target="slides/slide32.xml"/><Relationship Id="rId12" Type="http://schemas.openxmlformats.org/officeDocument/2006/relationships/slide" Target="slides/slide11.xml"/><Relationship Id="rId17" Type="http://schemas.openxmlformats.org/officeDocument/2006/relationships/slide" Target="slides/slide16.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49"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5"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2E18BE-C063-634F-8D09-C421679F668F}" type="doc">
      <dgm:prSet loTypeId="urn:microsoft.com/office/officeart/2008/layout/HorizontalMultiLevelHierarchy" loCatId="" qsTypeId="urn:microsoft.com/office/officeart/2005/8/quickstyle/3D4" qsCatId="3D" csTypeId="urn:microsoft.com/office/officeart/2005/8/colors/colorful4" csCatId="colorful" phldr="1"/>
      <dgm:spPr/>
      <dgm:t>
        <a:bodyPr/>
        <a:lstStyle/>
        <a:p>
          <a:endParaRPr lang="en-US"/>
        </a:p>
      </dgm:t>
    </dgm:pt>
    <dgm:pt modelId="{AF92FCC3-3B9C-F948-ABC6-546FF319A76C}">
      <dgm:prSet phldrT="[Text]"/>
      <dgm:spPr/>
      <dgm:t>
        <a:bodyPr/>
        <a:lstStyle/>
        <a:p>
          <a:r>
            <a:rPr lang="en-US" dirty="0" smtClean="0"/>
            <a:t>Chpater1</a:t>
          </a:r>
          <a:endParaRPr lang="en-US" dirty="0"/>
        </a:p>
      </dgm:t>
    </dgm:pt>
    <dgm:pt modelId="{3B7DAA3A-9D84-594E-914C-67B2F67325E7}" type="parTrans" cxnId="{0262B2E2-9929-8341-95C0-AD29A8E842A9}">
      <dgm:prSet/>
      <dgm:spPr/>
      <dgm:t>
        <a:bodyPr/>
        <a:lstStyle/>
        <a:p>
          <a:endParaRPr lang="en-US"/>
        </a:p>
      </dgm:t>
    </dgm:pt>
    <dgm:pt modelId="{E56C5DB7-B181-7146-B3B8-6334E941B845}" type="sibTrans" cxnId="{0262B2E2-9929-8341-95C0-AD29A8E842A9}">
      <dgm:prSet/>
      <dgm:spPr/>
      <dgm:t>
        <a:bodyPr/>
        <a:lstStyle/>
        <a:p>
          <a:endParaRPr lang="en-US"/>
        </a:p>
      </dgm:t>
    </dgm:pt>
    <dgm:pt modelId="{48C47B50-0DA6-0B4C-A30E-FB27EB09E9A5}">
      <dgm:prSet phldrT="[Text]"/>
      <dgm:spPr/>
      <dgm:t>
        <a:bodyPr/>
        <a:lstStyle/>
        <a:p>
          <a:r>
            <a:rPr lang="en-US" dirty="0" smtClean="0"/>
            <a:t>Introduction</a:t>
          </a:r>
          <a:endParaRPr lang="en-US" dirty="0"/>
        </a:p>
      </dgm:t>
    </dgm:pt>
    <dgm:pt modelId="{B441800D-FE71-B342-B928-BA3A3823E4DA}" type="parTrans" cxnId="{EBB2A56D-43C2-444E-81A1-28BB4DA80431}">
      <dgm:prSet/>
      <dgm:spPr/>
      <dgm:t>
        <a:bodyPr/>
        <a:lstStyle/>
        <a:p>
          <a:endParaRPr lang="en-US"/>
        </a:p>
      </dgm:t>
    </dgm:pt>
    <dgm:pt modelId="{ECF6C1E0-4227-F349-AD43-B73A64ECF82E}" type="sibTrans" cxnId="{EBB2A56D-43C2-444E-81A1-28BB4DA80431}">
      <dgm:prSet/>
      <dgm:spPr/>
      <dgm:t>
        <a:bodyPr/>
        <a:lstStyle/>
        <a:p>
          <a:endParaRPr lang="en-US"/>
        </a:p>
      </dgm:t>
    </dgm:pt>
    <dgm:pt modelId="{09CF520F-5196-8D40-BC97-FA9F9E5B9E21}">
      <dgm:prSet phldrT="[Text]"/>
      <dgm:spPr/>
      <dgm:t>
        <a:bodyPr/>
        <a:lstStyle/>
        <a:p>
          <a:r>
            <a:rPr lang="en-US" dirty="0" smtClean="0"/>
            <a:t>WAN switching and WAN connections</a:t>
          </a:r>
          <a:endParaRPr lang="en-US" dirty="0"/>
        </a:p>
      </dgm:t>
    </dgm:pt>
    <dgm:pt modelId="{2E99B6AB-F03F-A443-BA91-E665CDB563BC}" type="parTrans" cxnId="{E431D081-CDD9-7541-9F66-DF93802B84BD}">
      <dgm:prSet/>
      <dgm:spPr/>
      <dgm:t>
        <a:bodyPr/>
        <a:lstStyle/>
        <a:p>
          <a:endParaRPr lang="en-US"/>
        </a:p>
      </dgm:t>
    </dgm:pt>
    <dgm:pt modelId="{FDEEF8B1-1C59-A947-BEFE-C2A5A80950C6}" type="sibTrans" cxnId="{E431D081-CDD9-7541-9F66-DF93802B84BD}">
      <dgm:prSet/>
      <dgm:spPr/>
      <dgm:t>
        <a:bodyPr/>
        <a:lstStyle/>
        <a:p>
          <a:endParaRPr lang="en-US"/>
        </a:p>
      </dgm:t>
    </dgm:pt>
    <dgm:pt modelId="{90226AA0-2958-7B4E-B901-C8B55ABDC861}">
      <dgm:prSet phldrT="[Text]"/>
      <dgm:spPr/>
      <dgm:t>
        <a:bodyPr/>
        <a:lstStyle/>
        <a:p>
          <a:r>
            <a:rPr lang="en-US" dirty="0" smtClean="0"/>
            <a:t>WAN Hierarchal model</a:t>
          </a:r>
          <a:endParaRPr lang="en-US" dirty="0"/>
        </a:p>
      </dgm:t>
    </dgm:pt>
    <dgm:pt modelId="{14B696EB-FBC8-0A46-A9CD-4F4931DCB1ED}" type="parTrans" cxnId="{2CCD72B4-F28C-774F-805B-75FDD66D46DB}">
      <dgm:prSet/>
      <dgm:spPr/>
      <dgm:t>
        <a:bodyPr/>
        <a:lstStyle/>
        <a:p>
          <a:endParaRPr lang="en-US"/>
        </a:p>
      </dgm:t>
    </dgm:pt>
    <dgm:pt modelId="{06D61979-D18E-9B48-8AE0-6B71B94141A2}" type="sibTrans" cxnId="{2CCD72B4-F28C-774F-805B-75FDD66D46DB}">
      <dgm:prSet/>
      <dgm:spPr/>
      <dgm:t>
        <a:bodyPr/>
        <a:lstStyle/>
        <a:p>
          <a:endParaRPr lang="en-US"/>
        </a:p>
      </dgm:t>
    </dgm:pt>
    <dgm:pt modelId="{62CB678B-5D5D-A54F-B1B8-E626FF533348}" type="pres">
      <dgm:prSet presAssocID="{4F2E18BE-C063-634F-8D09-C421679F668F}" presName="Name0" presStyleCnt="0">
        <dgm:presLayoutVars>
          <dgm:chPref val="1"/>
          <dgm:dir/>
          <dgm:animOne val="branch"/>
          <dgm:animLvl val="lvl"/>
          <dgm:resizeHandles val="exact"/>
        </dgm:presLayoutVars>
      </dgm:prSet>
      <dgm:spPr/>
      <dgm:t>
        <a:bodyPr/>
        <a:lstStyle/>
        <a:p>
          <a:endParaRPr lang="en-US"/>
        </a:p>
      </dgm:t>
    </dgm:pt>
    <dgm:pt modelId="{B49B530C-754B-DE4A-844D-A3D53248282C}" type="pres">
      <dgm:prSet presAssocID="{AF92FCC3-3B9C-F948-ABC6-546FF319A76C}" presName="root1" presStyleCnt="0"/>
      <dgm:spPr/>
    </dgm:pt>
    <dgm:pt modelId="{79FC6010-B911-4547-B284-D17B183C01C0}" type="pres">
      <dgm:prSet presAssocID="{AF92FCC3-3B9C-F948-ABC6-546FF319A76C}" presName="LevelOneTextNode" presStyleLbl="node0" presStyleIdx="0" presStyleCnt="1" custLinFactNeighborX="-90461">
        <dgm:presLayoutVars>
          <dgm:chPref val="3"/>
        </dgm:presLayoutVars>
      </dgm:prSet>
      <dgm:spPr/>
      <dgm:t>
        <a:bodyPr/>
        <a:lstStyle/>
        <a:p>
          <a:endParaRPr lang="en-US"/>
        </a:p>
      </dgm:t>
    </dgm:pt>
    <dgm:pt modelId="{CA96263C-7BFF-664C-AC27-FDE1A7577AAD}" type="pres">
      <dgm:prSet presAssocID="{AF92FCC3-3B9C-F948-ABC6-546FF319A76C}" presName="level2hierChild" presStyleCnt="0"/>
      <dgm:spPr/>
    </dgm:pt>
    <dgm:pt modelId="{148E5CBE-986E-BC4A-A5F3-060CD22DEFBE}" type="pres">
      <dgm:prSet presAssocID="{B441800D-FE71-B342-B928-BA3A3823E4DA}" presName="conn2-1" presStyleLbl="parChTrans1D2" presStyleIdx="0" presStyleCnt="3"/>
      <dgm:spPr/>
      <dgm:t>
        <a:bodyPr/>
        <a:lstStyle/>
        <a:p>
          <a:endParaRPr lang="en-US"/>
        </a:p>
      </dgm:t>
    </dgm:pt>
    <dgm:pt modelId="{9E3895A6-C8D4-4442-A6D5-3BB971B2C8B0}" type="pres">
      <dgm:prSet presAssocID="{B441800D-FE71-B342-B928-BA3A3823E4DA}" presName="connTx" presStyleLbl="parChTrans1D2" presStyleIdx="0" presStyleCnt="3"/>
      <dgm:spPr/>
      <dgm:t>
        <a:bodyPr/>
        <a:lstStyle/>
        <a:p>
          <a:endParaRPr lang="en-US"/>
        </a:p>
      </dgm:t>
    </dgm:pt>
    <dgm:pt modelId="{B9A01A73-DC72-5D4B-991C-B64FCC1D73C6}" type="pres">
      <dgm:prSet presAssocID="{48C47B50-0DA6-0B4C-A30E-FB27EB09E9A5}" presName="root2" presStyleCnt="0"/>
      <dgm:spPr/>
    </dgm:pt>
    <dgm:pt modelId="{0F089AF0-9F30-6143-818F-445789B51FF7}" type="pres">
      <dgm:prSet presAssocID="{48C47B50-0DA6-0B4C-A30E-FB27EB09E9A5}" presName="LevelTwoTextNode" presStyleLbl="node2" presStyleIdx="0" presStyleCnt="3" custScaleX="138444" custLinFactNeighborX="-836" custLinFactNeighborY="-32895">
        <dgm:presLayoutVars>
          <dgm:chPref val="3"/>
        </dgm:presLayoutVars>
      </dgm:prSet>
      <dgm:spPr/>
      <dgm:t>
        <a:bodyPr/>
        <a:lstStyle/>
        <a:p>
          <a:endParaRPr lang="en-US"/>
        </a:p>
      </dgm:t>
    </dgm:pt>
    <dgm:pt modelId="{CCA26C14-1A06-8345-B1B7-B7CF0B8B72CD}" type="pres">
      <dgm:prSet presAssocID="{48C47B50-0DA6-0B4C-A30E-FB27EB09E9A5}" presName="level3hierChild" presStyleCnt="0"/>
      <dgm:spPr/>
    </dgm:pt>
    <dgm:pt modelId="{21FF23DD-FBAD-9E4C-9496-F00FB7CB8F44}" type="pres">
      <dgm:prSet presAssocID="{2E99B6AB-F03F-A443-BA91-E665CDB563BC}" presName="conn2-1" presStyleLbl="parChTrans1D2" presStyleIdx="1" presStyleCnt="3"/>
      <dgm:spPr/>
      <dgm:t>
        <a:bodyPr/>
        <a:lstStyle/>
        <a:p>
          <a:endParaRPr lang="en-US"/>
        </a:p>
      </dgm:t>
    </dgm:pt>
    <dgm:pt modelId="{CD359A55-815E-FB4B-BBA8-5AD3313D1969}" type="pres">
      <dgm:prSet presAssocID="{2E99B6AB-F03F-A443-BA91-E665CDB563BC}" presName="connTx" presStyleLbl="parChTrans1D2" presStyleIdx="1" presStyleCnt="3"/>
      <dgm:spPr/>
      <dgm:t>
        <a:bodyPr/>
        <a:lstStyle/>
        <a:p>
          <a:endParaRPr lang="en-US"/>
        </a:p>
      </dgm:t>
    </dgm:pt>
    <dgm:pt modelId="{E1B6A1CB-72D3-0E4E-BCC7-5C9DAA7B5477}" type="pres">
      <dgm:prSet presAssocID="{09CF520F-5196-8D40-BC97-FA9F9E5B9E21}" presName="root2" presStyleCnt="0"/>
      <dgm:spPr/>
    </dgm:pt>
    <dgm:pt modelId="{EA1DF7B3-A320-1448-A26C-1E8DC2BE4064}" type="pres">
      <dgm:prSet presAssocID="{09CF520F-5196-8D40-BC97-FA9F9E5B9E21}" presName="LevelTwoTextNode" presStyleLbl="node2" presStyleIdx="1" presStyleCnt="3" custScaleX="135101">
        <dgm:presLayoutVars>
          <dgm:chPref val="3"/>
        </dgm:presLayoutVars>
      </dgm:prSet>
      <dgm:spPr/>
      <dgm:t>
        <a:bodyPr/>
        <a:lstStyle/>
        <a:p>
          <a:endParaRPr lang="en-US"/>
        </a:p>
      </dgm:t>
    </dgm:pt>
    <dgm:pt modelId="{A4965F0B-C03A-CB4C-9D9C-92160D5D64BB}" type="pres">
      <dgm:prSet presAssocID="{09CF520F-5196-8D40-BC97-FA9F9E5B9E21}" presName="level3hierChild" presStyleCnt="0"/>
      <dgm:spPr/>
    </dgm:pt>
    <dgm:pt modelId="{876B8387-335B-1B42-915A-8E8A6E6488A8}" type="pres">
      <dgm:prSet presAssocID="{14B696EB-FBC8-0A46-A9CD-4F4931DCB1ED}" presName="conn2-1" presStyleLbl="parChTrans1D2" presStyleIdx="2" presStyleCnt="3"/>
      <dgm:spPr/>
      <dgm:t>
        <a:bodyPr/>
        <a:lstStyle/>
        <a:p>
          <a:endParaRPr lang="en-US"/>
        </a:p>
      </dgm:t>
    </dgm:pt>
    <dgm:pt modelId="{40591754-EC9D-7149-B49F-15A4E508B081}" type="pres">
      <dgm:prSet presAssocID="{14B696EB-FBC8-0A46-A9CD-4F4931DCB1ED}" presName="connTx" presStyleLbl="parChTrans1D2" presStyleIdx="2" presStyleCnt="3"/>
      <dgm:spPr/>
      <dgm:t>
        <a:bodyPr/>
        <a:lstStyle/>
        <a:p>
          <a:endParaRPr lang="en-US"/>
        </a:p>
      </dgm:t>
    </dgm:pt>
    <dgm:pt modelId="{44AF2EBB-1189-D141-826E-F0153F6B5126}" type="pres">
      <dgm:prSet presAssocID="{90226AA0-2958-7B4E-B901-C8B55ABDC861}" presName="root2" presStyleCnt="0"/>
      <dgm:spPr/>
    </dgm:pt>
    <dgm:pt modelId="{0C4CE9A3-08ED-C743-9944-98D91BEFECFE}" type="pres">
      <dgm:prSet presAssocID="{90226AA0-2958-7B4E-B901-C8B55ABDC861}" presName="LevelTwoTextNode" presStyleLbl="node2" presStyleIdx="2" presStyleCnt="3" custScaleX="133375" custLinFactNeighborY="30153">
        <dgm:presLayoutVars>
          <dgm:chPref val="3"/>
        </dgm:presLayoutVars>
      </dgm:prSet>
      <dgm:spPr/>
      <dgm:t>
        <a:bodyPr/>
        <a:lstStyle/>
        <a:p>
          <a:endParaRPr lang="en-US"/>
        </a:p>
      </dgm:t>
    </dgm:pt>
    <dgm:pt modelId="{E62026ED-E5C7-9A42-BBAA-3A5C25AEF683}" type="pres">
      <dgm:prSet presAssocID="{90226AA0-2958-7B4E-B901-C8B55ABDC861}" presName="level3hierChild" presStyleCnt="0"/>
      <dgm:spPr/>
    </dgm:pt>
  </dgm:ptLst>
  <dgm:cxnLst>
    <dgm:cxn modelId="{C6A0A690-CC9D-C945-80F5-1CF5C3DE25A9}" type="presOf" srcId="{4F2E18BE-C063-634F-8D09-C421679F668F}" destId="{62CB678B-5D5D-A54F-B1B8-E626FF533348}" srcOrd="0" destOrd="0" presId="urn:microsoft.com/office/officeart/2008/layout/HorizontalMultiLevelHierarchy"/>
    <dgm:cxn modelId="{208D030D-E351-AD49-9850-1A4B79DA36A2}" type="presOf" srcId="{B441800D-FE71-B342-B928-BA3A3823E4DA}" destId="{148E5CBE-986E-BC4A-A5F3-060CD22DEFBE}" srcOrd="0" destOrd="0" presId="urn:microsoft.com/office/officeart/2008/layout/HorizontalMultiLevelHierarchy"/>
    <dgm:cxn modelId="{E431D081-CDD9-7541-9F66-DF93802B84BD}" srcId="{AF92FCC3-3B9C-F948-ABC6-546FF319A76C}" destId="{09CF520F-5196-8D40-BC97-FA9F9E5B9E21}" srcOrd="1" destOrd="0" parTransId="{2E99B6AB-F03F-A443-BA91-E665CDB563BC}" sibTransId="{FDEEF8B1-1C59-A947-BEFE-C2A5A80950C6}"/>
    <dgm:cxn modelId="{82CBFC7A-6948-B549-9296-A9D713E839C9}" type="presOf" srcId="{09CF520F-5196-8D40-BC97-FA9F9E5B9E21}" destId="{EA1DF7B3-A320-1448-A26C-1E8DC2BE4064}" srcOrd="0" destOrd="0" presId="urn:microsoft.com/office/officeart/2008/layout/HorizontalMultiLevelHierarchy"/>
    <dgm:cxn modelId="{9A74B9AA-D61D-7143-8DCE-03138B577DE8}" type="presOf" srcId="{48C47B50-0DA6-0B4C-A30E-FB27EB09E9A5}" destId="{0F089AF0-9F30-6143-818F-445789B51FF7}" srcOrd="0" destOrd="0" presId="urn:microsoft.com/office/officeart/2008/layout/HorizontalMultiLevelHierarchy"/>
    <dgm:cxn modelId="{2CCD72B4-F28C-774F-805B-75FDD66D46DB}" srcId="{AF92FCC3-3B9C-F948-ABC6-546FF319A76C}" destId="{90226AA0-2958-7B4E-B901-C8B55ABDC861}" srcOrd="2" destOrd="0" parTransId="{14B696EB-FBC8-0A46-A9CD-4F4931DCB1ED}" sibTransId="{06D61979-D18E-9B48-8AE0-6B71B94141A2}"/>
    <dgm:cxn modelId="{AC73B207-9043-AA49-9858-39EFA0012030}" type="presOf" srcId="{2E99B6AB-F03F-A443-BA91-E665CDB563BC}" destId="{CD359A55-815E-FB4B-BBA8-5AD3313D1969}" srcOrd="1" destOrd="0" presId="urn:microsoft.com/office/officeart/2008/layout/HorizontalMultiLevelHierarchy"/>
    <dgm:cxn modelId="{D2FFE181-FCEB-E046-8E3F-71EF2DE7ECCD}" type="presOf" srcId="{14B696EB-FBC8-0A46-A9CD-4F4931DCB1ED}" destId="{876B8387-335B-1B42-915A-8E8A6E6488A8}" srcOrd="0" destOrd="0" presId="urn:microsoft.com/office/officeart/2008/layout/HorizontalMultiLevelHierarchy"/>
    <dgm:cxn modelId="{29BD1FE9-A9F1-2342-AC35-FCF30B3349E9}" type="presOf" srcId="{90226AA0-2958-7B4E-B901-C8B55ABDC861}" destId="{0C4CE9A3-08ED-C743-9944-98D91BEFECFE}" srcOrd="0" destOrd="0" presId="urn:microsoft.com/office/officeart/2008/layout/HorizontalMultiLevelHierarchy"/>
    <dgm:cxn modelId="{E0779AE9-94A1-3142-8E25-EE10DBF86C60}" type="presOf" srcId="{B441800D-FE71-B342-B928-BA3A3823E4DA}" destId="{9E3895A6-C8D4-4442-A6D5-3BB971B2C8B0}" srcOrd="1" destOrd="0" presId="urn:microsoft.com/office/officeart/2008/layout/HorizontalMultiLevelHierarchy"/>
    <dgm:cxn modelId="{CC4A4F4D-C569-9040-A9E1-CD9D673DA6C2}" type="presOf" srcId="{14B696EB-FBC8-0A46-A9CD-4F4931DCB1ED}" destId="{40591754-EC9D-7149-B49F-15A4E508B081}" srcOrd="1" destOrd="0" presId="urn:microsoft.com/office/officeart/2008/layout/HorizontalMultiLevelHierarchy"/>
    <dgm:cxn modelId="{C88C4C1C-E5F0-3048-8B7E-0BAC9DB4B55E}" type="presOf" srcId="{AF92FCC3-3B9C-F948-ABC6-546FF319A76C}" destId="{79FC6010-B911-4547-B284-D17B183C01C0}" srcOrd="0" destOrd="0" presId="urn:microsoft.com/office/officeart/2008/layout/HorizontalMultiLevelHierarchy"/>
    <dgm:cxn modelId="{0262B2E2-9929-8341-95C0-AD29A8E842A9}" srcId="{4F2E18BE-C063-634F-8D09-C421679F668F}" destId="{AF92FCC3-3B9C-F948-ABC6-546FF319A76C}" srcOrd="0" destOrd="0" parTransId="{3B7DAA3A-9D84-594E-914C-67B2F67325E7}" sibTransId="{E56C5DB7-B181-7146-B3B8-6334E941B845}"/>
    <dgm:cxn modelId="{F0304926-8E14-5943-AD42-314FFAC6439D}" type="presOf" srcId="{2E99B6AB-F03F-A443-BA91-E665CDB563BC}" destId="{21FF23DD-FBAD-9E4C-9496-F00FB7CB8F44}" srcOrd="0" destOrd="0" presId="urn:microsoft.com/office/officeart/2008/layout/HorizontalMultiLevelHierarchy"/>
    <dgm:cxn modelId="{EBB2A56D-43C2-444E-81A1-28BB4DA80431}" srcId="{AF92FCC3-3B9C-F948-ABC6-546FF319A76C}" destId="{48C47B50-0DA6-0B4C-A30E-FB27EB09E9A5}" srcOrd="0" destOrd="0" parTransId="{B441800D-FE71-B342-B928-BA3A3823E4DA}" sibTransId="{ECF6C1E0-4227-F349-AD43-B73A64ECF82E}"/>
    <dgm:cxn modelId="{030A1288-3383-FA48-A8B6-246C78CE91ED}" type="presParOf" srcId="{62CB678B-5D5D-A54F-B1B8-E626FF533348}" destId="{B49B530C-754B-DE4A-844D-A3D53248282C}" srcOrd="0" destOrd="0" presId="urn:microsoft.com/office/officeart/2008/layout/HorizontalMultiLevelHierarchy"/>
    <dgm:cxn modelId="{0832884B-DA11-4344-BDFB-14389D8E7E9F}" type="presParOf" srcId="{B49B530C-754B-DE4A-844D-A3D53248282C}" destId="{79FC6010-B911-4547-B284-D17B183C01C0}" srcOrd="0" destOrd="0" presId="urn:microsoft.com/office/officeart/2008/layout/HorizontalMultiLevelHierarchy"/>
    <dgm:cxn modelId="{836D62EC-6399-B04E-8D52-7B9CB0E48363}" type="presParOf" srcId="{B49B530C-754B-DE4A-844D-A3D53248282C}" destId="{CA96263C-7BFF-664C-AC27-FDE1A7577AAD}" srcOrd="1" destOrd="0" presId="urn:microsoft.com/office/officeart/2008/layout/HorizontalMultiLevelHierarchy"/>
    <dgm:cxn modelId="{84443614-E6B6-3D42-B43F-E735C4387225}" type="presParOf" srcId="{CA96263C-7BFF-664C-AC27-FDE1A7577AAD}" destId="{148E5CBE-986E-BC4A-A5F3-060CD22DEFBE}" srcOrd="0" destOrd="0" presId="urn:microsoft.com/office/officeart/2008/layout/HorizontalMultiLevelHierarchy"/>
    <dgm:cxn modelId="{5299707A-5E86-CA45-BCE9-31B114724445}" type="presParOf" srcId="{148E5CBE-986E-BC4A-A5F3-060CD22DEFBE}" destId="{9E3895A6-C8D4-4442-A6D5-3BB971B2C8B0}" srcOrd="0" destOrd="0" presId="urn:microsoft.com/office/officeart/2008/layout/HorizontalMultiLevelHierarchy"/>
    <dgm:cxn modelId="{758DE271-769A-7846-8FE8-69D77D8468C8}" type="presParOf" srcId="{CA96263C-7BFF-664C-AC27-FDE1A7577AAD}" destId="{B9A01A73-DC72-5D4B-991C-B64FCC1D73C6}" srcOrd="1" destOrd="0" presId="urn:microsoft.com/office/officeart/2008/layout/HorizontalMultiLevelHierarchy"/>
    <dgm:cxn modelId="{74530758-D890-0244-AA96-9B043D512F32}" type="presParOf" srcId="{B9A01A73-DC72-5D4B-991C-B64FCC1D73C6}" destId="{0F089AF0-9F30-6143-818F-445789B51FF7}" srcOrd="0" destOrd="0" presId="urn:microsoft.com/office/officeart/2008/layout/HorizontalMultiLevelHierarchy"/>
    <dgm:cxn modelId="{BC9477F4-B582-4B4F-96D1-8CF52E24ED74}" type="presParOf" srcId="{B9A01A73-DC72-5D4B-991C-B64FCC1D73C6}" destId="{CCA26C14-1A06-8345-B1B7-B7CF0B8B72CD}" srcOrd="1" destOrd="0" presId="urn:microsoft.com/office/officeart/2008/layout/HorizontalMultiLevelHierarchy"/>
    <dgm:cxn modelId="{FF84D3A3-BF7E-7641-9428-14488A36A7E5}" type="presParOf" srcId="{CA96263C-7BFF-664C-AC27-FDE1A7577AAD}" destId="{21FF23DD-FBAD-9E4C-9496-F00FB7CB8F44}" srcOrd="2" destOrd="0" presId="urn:microsoft.com/office/officeart/2008/layout/HorizontalMultiLevelHierarchy"/>
    <dgm:cxn modelId="{ED541DBB-D51D-6E4F-9F71-7B5887B4CBC9}" type="presParOf" srcId="{21FF23DD-FBAD-9E4C-9496-F00FB7CB8F44}" destId="{CD359A55-815E-FB4B-BBA8-5AD3313D1969}" srcOrd="0" destOrd="0" presId="urn:microsoft.com/office/officeart/2008/layout/HorizontalMultiLevelHierarchy"/>
    <dgm:cxn modelId="{86F5D7A5-119D-FA45-9B31-4E83D3058FF5}" type="presParOf" srcId="{CA96263C-7BFF-664C-AC27-FDE1A7577AAD}" destId="{E1B6A1CB-72D3-0E4E-BCC7-5C9DAA7B5477}" srcOrd="3" destOrd="0" presId="urn:microsoft.com/office/officeart/2008/layout/HorizontalMultiLevelHierarchy"/>
    <dgm:cxn modelId="{2C6AC939-1F25-8947-9390-F1AE7515DB0B}" type="presParOf" srcId="{E1B6A1CB-72D3-0E4E-BCC7-5C9DAA7B5477}" destId="{EA1DF7B3-A320-1448-A26C-1E8DC2BE4064}" srcOrd="0" destOrd="0" presId="urn:microsoft.com/office/officeart/2008/layout/HorizontalMultiLevelHierarchy"/>
    <dgm:cxn modelId="{AA4E8E9D-3091-E645-928E-00B606A60A66}" type="presParOf" srcId="{E1B6A1CB-72D3-0E4E-BCC7-5C9DAA7B5477}" destId="{A4965F0B-C03A-CB4C-9D9C-92160D5D64BB}" srcOrd="1" destOrd="0" presId="urn:microsoft.com/office/officeart/2008/layout/HorizontalMultiLevelHierarchy"/>
    <dgm:cxn modelId="{BCF22E39-1ADE-BD4B-A8FE-1586E616F4D0}" type="presParOf" srcId="{CA96263C-7BFF-664C-AC27-FDE1A7577AAD}" destId="{876B8387-335B-1B42-915A-8E8A6E6488A8}" srcOrd="4" destOrd="0" presId="urn:microsoft.com/office/officeart/2008/layout/HorizontalMultiLevelHierarchy"/>
    <dgm:cxn modelId="{BA46B513-B9B2-E840-BAAD-7F3DD57D3F2B}" type="presParOf" srcId="{876B8387-335B-1B42-915A-8E8A6E6488A8}" destId="{40591754-EC9D-7149-B49F-15A4E508B081}" srcOrd="0" destOrd="0" presId="urn:microsoft.com/office/officeart/2008/layout/HorizontalMultiLevelHierarchy"/>
    <dgm:cxn modelId="{780D861A-0C88-D24F-983B-47A0BFFBA764}" type="presParOf" srcId="{CA96263C-7BFF-664C-AC27-FDE1A7577AAD}" destId="{44AF2EBB-1189-D141-826E-F0153F6B5126}" srcOrd="5" destOrd="0" presId="urn:microsoft.com/office/officeart/2008/layout/HorizontalMultiLevelHierarchy"/>
    <dgm:cxn modelId="{9ADA9CD4-7A4C-6E44-A3BD-54A6A1CC4C6E}" type="presParOf" srcId="{44AF2EBB-1189-D141-826E-F0153F6B5126}" destId="{0C4CE9A3-08ED-C743-9944-98D91BEFECFE}" srcOrd="0" destOrd="0" presId="urn:microsoft.com/office/officeart/2008/layout/HorizontalMultiLevelHierarchy"/>
    <dgm:cxn modelId="{D99573C2-90EA-E049-A132-CDB18DC7C80E}" type="presParOf" srcId="{44AF2EBB-1189-D141-826E-F0153F6B5126}" destId="{E62026ED-E5C7-9A42-BBAA-3A5C25AEF683}"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B8387-335B-1B42-915A-8E8A6E6488A8}">
      <dsp:nvSpPr>
        <dsp:cNvPr id="0" name=""/>
        <dsp:cNvSpPr/>
      </dsp:nvSpPr>
      <dsp:spPr>
        <a:xfrm>
          <a:off x="772160" y="2032000"/>
          <a:ext cx="1162013" cy="1198029"/>
        </a:xfrm>
        <a:custGeom>
          <a:avLst/>
          <a:gdLst/>
          <a:ahLst/>
          <a:cxnLst/>
          <a:rect l="0" t="0" r="0" b="0"/>
          <a:pathLst>
            <a:path>
              <a:moveTo>
                <a:pt x="0" y="0"/>
              </a:moveTo>
              <a:lnTo>
                <a:pt x="581006" y="0"/>
              </a:lnTo>
              <a:lnTo>
                <a:pt x="581006" y="1198029"/>
              </a:lnTo>
              <a:lnTo>
                <a:pt x="1162013" y="1198029"/>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11441" y="2589289"/>
        <a:ext cx="83449" cy="83449"/>
      </dsp:txXfrm>
    </dsp:sp>
    <dsp:sp modelId="{21FF23DD-FBAD-9E4C-9496-F00FB7CB8F44}">
      <dsp:nvSpPr>
        <dsp:cNvPr id="0" name=""/>
        <dsp:cNvSpPr/>
      </dsp:nvSpPr>
      <dsp:spPr>
        <a:xfrm>
          <a:off x="772160" y="1986280"/>
          <a:ext cx="1162013" cy="91440"/>
        </a:xfrm>
        <a:custGeom>
          <a:avLst/>
          <a:gdLst/>
          <a:ahLst/>
          <a:cxnLst/>
          <a:rect l="0" t="0" r="0" b="0"/>
          <a:pathLst>
            <a:path>
              <a:moveTo>
                <a:pt x="0" y="45720"/>
              </a:moveTo>
              <a:lnTo>
                <a:pt x="1162013" y="45720"/>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24116" y="2002949"/>
        <a:ext cx="58100" cy="58100"/>
      </dsp:txXfrm>
    </dsp:sp>
    <dsp:sp modelId="{148E5CBE-986E-BC4A-A5F3-060CD22DEFBE}">
      <dsp:nvSpPr>
        <dsp:cNvPr id="0" name=""/>
        <dsp:cNvSpPr/>
      </dsp:nvSpPr>
      <dsp:spPr>
        <a:xfrm>
          <a:off x="772160" y="812797"/>
          <a:ext cx="1140840" cy="1219202"/>
        </a:xfrm>
        <a:custGeom>
          <a:avLst/>
          <a:gdLst/>
          <a:ahLst/>
          <a:cxnLst/>
          <a:rect l="0" t="0" r="0" b="0"/>
          <a:pathLst>
            <a:path>
              <a:moveTo>
                <a:pt x="0" y="1219202"/>
              </a:moveTo>
              <a:lnTo>
                <a:pt x="570420" y="1219202"/>
              </a:lnTo>
              <a:lnTo>
                <a:pt x="570420" y="0"/>
              </a:lnTo>
              <a:lnTo>
                <a:pt x="1140840" y="0"/>
              </a:lnTo>
            </a:path>
          </a:pathLst>
        </a:custGeom>
        <a:noFill/>
        <a:ln w="25400" cap="flat" cmpd="sng" algn="ctr">
          <a:solidFill>
            <a:schemeClr val="accent5">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300837" y="1380655"/>
        <a:ext cx="83486" cy="83486"/>
      </dsp:txXfrm>
    </dsp:sp>
    <dsp:sp modelId="{79FC6010-B911-4547-B284-D17B183C01C0}">
      <dsp:nvSpPr>
        <dsp:cNvPr id="0" name=""/>
        <dsp:cNvSpPr/>
      </dsp:nvSpPr>
      <dsp:spPr>
        <a:xfrm rot="16200000">
          <a:off x="-1645920" y="1645920"/>
          <a:ext cx="4064000" cy="772160"/>
        </a:xfrm>
        <a:prstGeom prst="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2222500">
            <a:lnSpc>
              <a:spcPct val="90000"/>
            </a:lnSpc>
            <a:spcBef>
              <a:spcPct val="0"/>
            </a:spcBef>
            <a:spcAft>
              <a:spcPct val="35000"/>
            </a:spcAft>
          </a:pPr>
          <a:r>
            <a:rPr lang="en-US" sz="5000" kern="1200" dirty="0" smtClean="0"/>
            <a:t>Chpater1</a:t>
          </a:r>
          <a:endParaRPr lang="en-US" sz="5000" kern="1200" dirty="0"/>
        </a:p>
      </dsp:txBody>
      <dsp:txXfrm>
        <a:off x="-1645920" y="1645920"/>
        <a:ext cx="4064000" cy="772160"/>
      </dsp:txXfrm>
    </dsp:sp>
    <dsp:sp modelId="{0F089AF0-9F30-6143-818F-445789B51FF7}">
      <dsp:nvSpPr>
        <dsp:cNvPr id="0" name=""/>
        <dsp:cNvSpPr/>
      </dsp:nvSpPr>
      <dsp:spPr>
        <a:xfrm>
          <a:off x="1913000" y="426717"/>
          <a:ext cx="3506350"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Introduction</a:t>
          </a:r>
          <a:endParaRPr lang="en-US" sz="2500" kern="1200" dirty="0"/>
        </a:p>
      </dsp:txBody>
      <dsp:txXfrm>
        <a:off x="1913000" y="426717"/>
        <a:ext cx="3506350" cy="772160"/>
      </dsp:txXfrm>
    </dsp:sp>
    <dsp:sp modelId="{EA1DF7B3-A320-1448-A26C-1E8DC2BE4064}">
      <dsp:nvSpPr>
        <dsp:cNvPr id="0" name=""/>
        <dsp:cNvSpPr/>
      </dsp:nvSpPr>
      <dsp:spPr>
        <a:xfrm>
          <a:off x="1934173" y="1645920"/>
          <a:ext cx="3421682"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WAN switching and WAN connections</a:t>
          </a:r>
          <a:endParaRPr lang="en-US" sz="2500" kern="1200" dirty="0"/>
        </a:p>
      </dsp:txBody>
      <dsp:txXfrm>
        <a:off x="1934173" y="1645920"/>
        <a:ext cx="3421682" cy="772160"/>
      </dsp:txXfrm>
    </dsp:sp>
    <dsp:sp modelId="{0C4CE9A3-08ED-C743-9944-98D91BEFECFE}">
      <dsp:nvSpPr>
        <dsp:cNvPr id="0" name=""/>
        <dsp:cNvSpPr/>
      </dsp:nvSpPr>
      <dsp:spPr>
        <a:xfrm>
          <a:off x="1934173" y="2843949"/>
          <a:ext cx="3377968" cy="772160"/>
        </a:xfrm>
        <a:prstGeom prst="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t>WAN Hierarchal model</a:t>
          </a:r>
          <a:endParaRPr lang="en-US" sz="2500" kern="1200" dirty="0"/>
        </a:p>
      </dsp:txBody>
      <dsp:txXfrm>
        <a:off x="1934173" y="2843949"/>
        <a:ext cx="3377968" cy="77216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FCA0B7-EEB4-F649-A408-110CA9AAD853}" type="datetimeFigureOut">
              <a:rPr lang="en-US" smtClean="0"/>
              <a:t>2/15/17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FD1C62-9B3D-D94B-B4D7-2FC29547BE18}" type="slidenum">
              <a:rPr lang="en-US" smtClean="0"/>
              <a:t>‹#›</a:t>
            </a:fld>
            <a:endParaRPr lang="en-US"/>
          </a:p>
        </p:txBody>
      </p:sp>
    </p:spTree>
    <p:extLst>
      <p:ext uri="{BB962C8B-B14F-4D97-AF65-F5344CB8AC3E}">
        <p14:creationId xmlns:p14="http://schemas.microsoft.com/office/powerpoint/2010/main" val="26175256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Regional or branch offices of an organization need to be able to communicate and share data with the central site.</a:t>
            </a:r>
            <a:r>
              <a:rPr lang="en-US" dirty="0" smtClean="0">
                <a:effectLst/>
              </a:rPr>
              <a:t> </a:t>
            </a:r>
          </a:p>
          <a:p>
            <a:endParaRPr lang="en-US" dirty="0" smtClean="0">
              <a:effectLst/>
            </a:endParaRPr>
          </a:p>
          <a:p>
            <a:r>
              <a:rPr lang="en-US" sz="1200" kern="1200" dirty="0" smtClean="0">
                <a:solidFill>
                  <a:schemeClr val="tx1"/>
                </a:solidFill>
                <a:effectLst/>
                <a:latin typeface="+mn-lt"/>
                <a:ea typeface="+mn-ea"/>
                <a:cs typeface="+mn-cs"/>
              </a:rPr>
              <a:t>Organizations need to share information with other customer organizations. For example, software manufacturers routinely communicate product and promotional information to distributors that sell their products to end users.</a:t>
            </a:r>
            <a:r>
              <a:rPr lang="en-US" dirty="0" smtClean="0">
                <a:effectLst/>
              </a:rPr>
              <a:t> </a:t>
            </a:r>
          </a:p>
          <a:p>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Employees who travel on company business frequently need to access information that resides on their corporate networks.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Home computer users also need to send and receive data across increasingly larger distances</a:t>
            </a:r>
            <a:r>
              <a:rPr lang="en-US" dirty="0" smtClean="0">
                <a:effectLst/>
              </a:rPr>
              <a:t>  </a:t>
            </a:r>
          </a:p>
          <a:p>
            <a:r>
              <a:rPr lang="en-US" sz="1200" kern="1200" dirty="0" smtClean="0">
                <a:solidFill>
                  <a:schemeClr val="tx1"/>
                </a:solidFill>
                <a:effectLst/>
                <a:latin typeface="+mn-lt"/>
                <a:ea typeface="+mn-ea"/>
                <a:cs typeface="+mn-cs"/>
              </a:rPr>
              <a:t>Consumers now commonly communicate over the Internet with banks, stores, and a variety of providers of goods and services</a:t>
            </a:r>
            <a:r>
              <a:rPr lang="en-US" dirty="0" smtClean="0">
                <a:effectLst/>
              </a:rPr>
              <a:t> </a:t>
            </a:r>
            <a:r>
              <a:rPr lang="en-US" sz="1200" kern="1200" dirty="0" smtClean="0">
                <a:solidFill>
                  <a:schemeClr val="tx1"/>
                </a:solidFill>
                <a:effectLst/>
                <a:latin typeface="+mn-lt"/>
                <a:ea typeface="+mn-ea"/>
                <a:cs typeface="+mn-cs"/>
              </a:rPr>
              <a:t>It is not feasible to connect computers across a country, or around the world,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physical cables.</a:t>
            </a:r>
            <a:r>
              <a:rPr lang="en-US" dirty="0" smtClean="0">
                <a:effectLst/>
              </a:rPr>
              <a:t> </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slideplayer.com</a:t>
            </a:r>
            <a:r>
              <a:rPr lang="en-US" dirty="0" smtClean="0"/>
              <a:t>/slide/7394835/</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8</a:t>
            </a:fld>
            <a:endParaRPr lang="en-US"/>
          </a:p>
        </p:txBody>
      </p:sp>
    </p:spTree>
    <p:extLst>
      <p:ext uri="{BB962C8B-B14F-4D97-AF65-F5344CB8AC3E}">
        <p14:creationId xmlns:p14="http://schemas.microsoft.com/office/powerpoint/2010/main" val="1463458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CSU provides termination for the digital</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signal and ensures connection integrity through error correction and line monitoring.</a:t>
            </a:r>
          </a:p>
          <a:p>
            <a:r>
              <a:rPr lang="en-US" sz="1200" kern="1200" dirty="0" smtClean="0">
                <a:solidFill>
                  <a:schemeClr val="tx1"/>
                </a:solidFill>
                <a:effectLst/>
                <a:latin typeface="+mn-lt"/>
                <a:ea typeface="+mn-ea"/>
                <a:cs typeface="+mn-cs"/>
              </a:rPr>
              <a:t>The DSU converts the line frames into frames that the LAN can interpret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vice versa.</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24</a:t>
            </a:fld>
            <a:endParaRPr lang="en-US"/>
          </a:p>
        </p:txBody>
      </p:sp>
    </p:spTree>
    <p:extLst>
      <p:ext uri="{BB962C8B-B14F-4D97-AF65-F5344CB8AC3E}">
        <p14:creationId xmlns:p14="http://schemas.microsoft.com/office/powerpoint/2010/main" val="3633600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Figure 3–6 illustrates an access server concentrating dial-out connections into a WAN.</a:t>
            </a:r>
          </a:p>
          <a:p>
            <a:endParaRPr lang="en-US" sz="1200" b="0" i="0" u="none" strike="noStrike" kern="1200" baseline="0" dirty="0" smtClean="0">
              <a:solidFill>
                <a:schemeClr val="tx1"/>
              </a:solidFill>
              <a:latin typeface="+mn-lt"/>
              <a:ea typeface="+mn-ea"/>
              <a:cs typeface="+mn-cs"/>
            </a:endParaRPr>
          </a:p>
          <a:p>
            <a:r>
              <a:rPr lang="en-US" dirty="0" smtClean="0"/>
              <a:t>Access server - Concentrates dialup modem, dial-in and dial-out user communications. Considered to be a legacy technology, an access server may have a mixture of analog and digital interfaces and support hundreds of simultaneous users.</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26</a:t>
            </a:fld>
            <a:endParaRPr lang="en-US"/>
          </a:p>
        </p:txBody>
      </p:sp>
    </p:spTree>
    <p:extLst>
      <p:ext uri="{BB962C8B-B14F-4D97-AF65-F5344CB8AC3E}">
        <p14:creationId xmlns:p14="http://schemas.microsoft.com/office/powerpoint/2010/main" val="1747425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WAN technologies are either circuit-switched or packet-switched. The type of devices used depends on the WAN technology implemented.</a:t>
            </a:r>
          </a:p>
          <a:p>
            <a:endParaRPr lang="en-US"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Communication servers—Concentrate dial-in and dial-out user communication.</a:t>
            </a:r>
          </a:p>
          <a:p>
            <a:r>
              <a:rPr lang="en-US" sz="1200" kern="1200" dirty="0" smtClean="0">
                <a:solidFill>
                  <a:schemeClr val="tx1"/>
                </a:solidFill>
                <a:effectLst/>
                <a:latin typeface="+mn-lt"/>
                <a:ea typeface="+mn-ea"/>
                <a:cs typeface="+mn-cs"/>
              </a:rPr>
              <a:t>Access server: Devices used to concentrate the dial-in and dial-out user communications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of dialup modems. Considered to be a legacy technology, an access</a:t>
            </a:r>
          </a:p>
          <a:p>
            <a:r>
              <a:rPr lang="en-US" sz="1200" kern="1200" dirty="0" smtClean="0">
                <a:solidFill>
                  <a:schemeClr val="tx1"/>
                </a:solidFill>
                <a:effectLst/>
                <a:latin typeface="+mn-lt"/>
                <a:ea typeface="+mn-ea"/>
                <a:cs typeface="+mn-cs"/>
              </a:rPr>
              <a:t>server may have a mixture of analog and digital interfaces and support </a:t>
            </a:r>
            <a:r>
              <a:rPr lang="en-US" sz="1200" kern="1200" dirty="0" err="1" smtClean="0">
                <a:solidFill>
                  <a:schemeClr val="tx1"/>
                </a:solidFill>
                <a:effectLst/>
                <a:latin typeface="+mn-lt"/>
                <a:ea typeface="+mn-ea"/>
                <a:cs typeface="+mn-cs"/>
              </a:rPr>
              <a:t>hundredsof</a:t>
            </a:r>
            <a:r>
              <a:rPr lang="en-US" sz="1200" kern="1200" dirty="0" smtClean="0">
                <a:solidFill>
                  <a:schemeClr val="tx1"/>
                </a:solidFill>
                <a:effectLst/>
                <a:latin typeface="+mn-lt"/>
                <a:ea typeface="+mn-ea"/>
                <a:cs typeface="+mn-cs"/>
              </a:rPr>
              <a:t> simultaneous users.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27</a:t>
            </a:fld>
            <a:endParaRPr lang="en-US"/>
          </a:p>
        </p:txBody>
      </p:sp>
    </p:spTree>
    <p:extLst>
      <p:ext uri="{BB962C8B-B14F-4D97-AF65-F5344CB8AC3E}">
        <p14:creationId xmlns:p14="http://schemas.microsoft.com/office/powerpoint/2010/main" val="1500712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section will discuss the different WAN terms </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28</a:t>
            </a:fld>
            <a:endParaRPr lang="en-US"/>
          </a:p>
        </p:txBody>
      </p:sp>
    </p:spTree>
    <p:extLst>
      <p:ext uri="{BB962C8B-B14F-4D97-AF65-F5344CB8AC3E}">
        <p14:creationId xmlns:p14="http://schemas.microsoft.com/office/powerpoint/2010/main" val="2473883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1200" dirty="0" smtClean="0">
                <a:cs typeface="Arial" charset="0"/>
              </a:rPr>
              <a:t>Devices on the subscriber premises are called </a:t>
            </a:r>
            <a:r>
              <a:rPr lang="en-US" sz="1200" b="1" dirty="0" smtClean="0">
                <a:cs typeface="Arial" charset="0"/>
              </a:rPr>
              <a:t>customer premises equipment (CPE).</a:t>
            </a:r>
            <a:r>
              <a:rPr lang="en-US" sz="1200" dirty="0" smtClean="0">
                <a:cs typeface="Arial" charset="0"/>
              </a:rPr>
              <a:t>   </a:t>
            </a:r>
          </a:p>
          <a:p>
            <a:pPr>
              <a:lnSpc>
                <a:spcPct val="90000"/>
              </a:lnSpc>
            </a:pPr>
            <a:r>
              <a:rPr lang="en-US" sz="1200" dirty="0" smtClean="0">
                <a:cs typeface="Arial" charset="0"/>
              </a:rPr>
              <a:t>The subscriber owns the CPE or leases the CPE from the service provider. </a:t>
            </a:r>
          </a:p>
          <a:p>
            <a:pPr>
              <a:lnSpc>
                <a:spcPct val="90000"/>
              </a:lnSpc>
            </a:pPr>
            <a:r>
              <a:rPr lang="en-US" sz="1200" dirty="0" smtClean="0">
                <a:cs typeface="Arial" charset="0"/>
              </a:rPr>
              <a:t>A copper or fiber cable connects the CPE to the service provider</a:t>
            </a:r>
            <a:r>
              <a:rPr lang="ja-JP" altLang="en-US" sz="1200" dirty="0" smtClean="0">
                <a:latin typeface="Arial"/>
                <a:cs typeface="Arial" charset="0"/>
              </a:rPr>
              <a:t>’</a:t>
            </a:r>
            <a:r>
              <a:rPr lang="en-US" sz="1200" dirty="0" smtClean="0">
                <a:cs typeface="Arial" charset="0"/>
              </a:rPr>
              <a:t>s nearest exchange or </a:t>
            </a:r>
            <a:r>
              <a:rPr lang="en-US" sz="1200" b="1" dirty="0" smtClean="0">
                <a:cs typeface="Arial" charset="0"/>
              </a:rPr>
              <a:t>central office (CO).</a:t>
            </a:r>
            <a:r>
              <a:rPr lang="en-US" sz="1200" dirty="0" smtClean="0">
                <a:cs typeface="Arial" charset="0"/>
              </a:rPr>
              <a:t> </a:t>
            </a:r>
          </a:p>
          <a:p>
            <a:pPr>
              <a:lnSpc>
                <a:spcPct val="90000"/>
              </a:lnSpc>
            </a:pPr>
            <a:r>
              <a:rPr lang="en-US" sz="1200" dirty="0" smtClean="0">
                <a:cs typeface="Arial" charset="0"/>
              </a:rPr>
              <a:t>This cabling is often called the local loop, or </a:t>
            </a:r>
            <a:r>
              <a:rPr lang="en-US" sz="1200" b="1" dirty="0" smtClean="0">
                <a:cs typeface="Arial" charset="0"/>
              </a:rPr>
              <a:t>"last-mile".</a:t>
            </a:r>
            <a:r>
              <a:rPr lang="en-US" sz="1200" dirty="0" smtClean="0">
                <a:cs typeface="Arial" charset="0"/>
              </a:rPr>
              <a:t> </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29</a:t>
            </a:fld>
            <a:endParaRPr lang="en-US"/>
          </a:p>
        </p:txBody>
      </p:sp>
    </p:spTree>
    <p:extLst>
      <p:ext uri="{BB962C8B-B14F-4D97-AF65-F5344CB8AC3E}">
        <p14:creationId xmlns:p14="http://schemas.microsoft.com/office/powerpoint/2010/main" val="2526504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WAN network normally consists of 2 DTE networks connect through a DCE network.</a:t>
            </a:r>
          </a:p>
          <a:p>
            <a:r>
              <a:rPr lang="en-US" sz="1200" kern="1200" dirty="0" smtClean="0">
                <a:solidFill>
                  <a:schemeClr val="tx1"/>
                </a:solidFill>
                <a:effectLst/>
                <a:latin typeface="+mn-lt"/>
                <a:ea typeface="+mn-ea"/>
                <a:cs typeface="+mn-cs"/>
              </a:rPr>
              <a:t>The DCE network includes the CSU/DSU at both ends, the Telco wiring, and Telco switches. DCE devices provide clocking to DTE interfaces, </a:t>
            </a:r>
            <a:r>
              <a:rPr lang="en-US" sz="1200" kern="1200" dirty="0" err="1" smtClean="0">
                <a:solidFill>
                  <a:schemeClr val="tx1"/>
                </a:solidFill>
                <a:effectLst/>
                <a:latin typeface="+mn-lt"/>
                <a:ea typeface="+mn-ea"/>
                <a:cs typeface="+mn-cs"/>
              </a:rPr>
              <a:t>eg</a:t>
            </a:r>
            <a:r>
              <a:rPr lang="en-US" sz="1200" kern="1200" dirty="0" smtClean="0">
                <a:solidFill>
                  <a:schemeClr val="tx1"/>
                </a:solidFill>
                <a:effectLst/>
                <a:latin typeface="+mn-lt"/>
                <a:ea typeface="+mn-ea"/>
                <a:cs typeface="+mn-cs"/>
              </a:rPr>
              <a:t>: router serial interfaces.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34</a:t>
            </a:fld>
            <a:endParaRPr lang="en-US"/>
          </a:p>
        </p:txBody>
      </p:sp>
    </p:spTree>
    <p:extLst>
      <p:ext uri="{BB962C8B-B14F-4D97-AF65-F5344CB8AC3E}">
        <p14:creationId xmlns:p14="http://schemas.microsoft.com/office/powerpoint/2010/main" val="2685642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usually placed for easy access by a technician. </a:t>
            </a:r>
          </a:p>
          <a:p>
            <a:r>
              <a:rPr lang="en-US" dirty="0" smtClean="0"/>
              <a:t>The demarcation point is the place where the responsibility for the connection changes from the user to the service provider. This is very important, because when problems arise, it is necessary to determine whether the user or the service provider is responsible for troubleshooting or repair.</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37</a:t>
            </a:fld>
            <a:endParaRPr lang="en-US"/>
          </a:p>
        </p:txBody>
      </p:sp>
    </p:spTree>
    <p:extLst>
      <p:ext uri="{BB962C8B-B14F-4D97-AF65-F5344CB8AC3E}">
        <p14:creationId xmlns:p14="http://schemas.microsoft.com/office/powerpoint/2010/main" val="3312829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US, the WAN provider provides the local loop into the customer premises, making the demarcation point between the the DCE (usually a CSU/DSU) and the CO switch.</a:t>
            </a:r>
          </a:p>
          <a:p>
            <a:r>
              <a:rPr lang="en-US" dirty="0" smtClean="0"/>
              <a:t>In other countries, the demarcation point is between the DTE and the DCE.</a:t>
            </a:r>
          </a:p>
          <a:p>
            <a:r>
              <a:rPr lang="en-US" dirty="0" smtClean="0"/>
              <a:t>However, service providers often provide the network terminating unit (NTU) to the customer, and a customer connects his/her router to the NTU via a V.35 or RS-232 serial interface.</a:t>
            </a:r>
            <a:endParaRPr lang="en-US" dirty="0"/>
          </a:p>
        </p:txBody>
      </p:sp>
      <p:sp>
        <p:nvSpPr>
          <p:cNvPr id="4" name="Slide Number Placeholder 3"/>
          <p:cNvSpPr>
            <a:spLocks noGrp="1"/>
          </p:cNvSpPr>
          <p:nvPr>
            <p:ph type="sldNum" sz="quarter" idx="10"/>
          </p:nvPr>
        </p:nvSpPr>
        <p:spPr/>
        <p:txBody>
          <a:bodyPr/>
          <a:lstStyle/>
          <a:p>
            <a:fld id="{9A817495-CF2B-D44B-B209-1EDEA444BB3D}" type="slidenum">
              <a:rPr lang="en-US" smtClean="0"/>
              <a:t>38</a:t>
            </a:fld>
            <a:endParaRPr lang="en-US"/>
          </a:p>
        </p:txBody>
      </p:sp>
    </p:spTree>
    <p:extLst>
      <p:ext uri="{BB962C8B-B14F-4D97-AF65-F5344CB8AC3E}">
        <p14:creationId xmlns:p14="http://schemas.microsoft.com/office/powerpoint/2010/main" val="2262228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DTE/DCE interface uses various physical layer protocols</a:t>
            </a:r>
          </a:p>
          <a:p>
            <a:pPr lvl="1"/>
            <a:r>
              <a:rPr lang="en-US" dirty="0" smtClean="0"/>
              <a:t> EIA/TIA-232</a:t>
            </a:r>
          </a:p>
          <a:p>
            <a:pPr lvl="1"/>
            <a:r>
              <a:rPr lang="en-US" dirty="0" smtClean="0"/>
              <a:t> EIA/TIA-449/530</a:t>
            </a:r>
          </a:p>
          <a:p>
            <a:pPr lvl="1"/>
            <a:r>
              <a:rPr lang="en-US" dirty="0" smtClean="0"/>
              <a:t> EIA/TIA-612/613</a:t>
            </a:r>
          </a:p>
          <a:p>
            <a:pPr lvl="1"/>
            <a:r>
              <a:rPr lang="en-US" dirty="0" smtClean="0"/>
              <a:t> V.35</a:t>
            </a:r>
          </a:p>
          <a:p>
            <a:pPr lvl="1"/>
            <a:r>
              <a:rPr lang="en-US" dirty="0" smtClean="0"/>
              <a:t> X.21</a:t>
            </a:r>
          </a:p>
          <a:p>
            <a:pPr lvl="1"/>
            <a:endParaRPr lang="en-US" dirty="0" smtClean="0"/>
          </a:p>
          <a:p>
            <a:pPr marL="457200" marR="0" lvl="1" indent="0" algn="l" defTabSz="457200" rtl="0" eaLnBrk="1" fontAlgn="auto" latinLnBrk="0" hangingPunct="1">
              <a:lnSpc>
                <a:spcPct val="100000"/>
              </a:lnSpc>
              <a:spcBef>
                <a:spcPts val="0"/>
              </a:spcBef>
              <a:spcAft>
                <a:spcPts val="0"/>
              </a:spcAft>
              <a:buClrTx/>
              <a:buSzTx/>
              <a:buFontTx/>
              <a:buNone/>
              <a:tabLst/>
              <a:defRPr/>
            </a:pPr>
            <a:r>
              <a:rPr lang="en-US" dirty="0" smtClean="0"/>
              <a:t>The EIA and ITU-T develops the standards that allow DTEs to talk to DCEs</a:t>
            </a: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A817495-CF2B-D44B-B209-1EDEA444BB3D}" type="slidenum">
              <a:rPr lang="en-US" smtClean="0"/>
              <a:t>42</a:t>
            </a:fld>
            <a:endParaRPr lang="en-US"/>
          </a:p>
        </p:txBody>
      </p:sp>
    </p:spTree>
    <p:extLst>
      <p:ext uri="{BB962C8B-B14F-4D97-AF65-F5344CB8AC3E}">
        <p14:creationId xmlns:p14="http://schemas.microsoft.com/office/powerpoint/2010/main" val="423468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FD1C62-9B3D-D94B-B4D7-2FC29547BE18}" type="slidenum">
              <a:rPr lang="en-US" smtClean="0"/>
              <a:t>43</a:t>
            </a:fld>
            <a:endParaRPr lang="en-US"/>
          </a:p>
        </p:txBody>
      </p:sp>
    </p:spTree>
    <p:extLst>
      <p:ext uri="{BB962C8B-B14F-4D97-AF65-F5344CB8AC3E}">
        <p14:creationId xmlns:p14="http://schemas.microsoft.com/office/powerpoint/2010/main" val="3125479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WANs provide for the exchange of data packets/frames between routers/switches and the LANs they support.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WAN operates beyond the geographic scope of a LAN</a:t>
            </a:r>
            <a:r>
              <a:rPr lang="en-US" dirty="0" smtClean="0">
                <a:effectLst/>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0FD1C62-9B3D-D94B-B4D7-2FC29547BE18}" type="slidenum">
              <a:rPr lang="en-US" smtClean="0"/>
              <a:t>10</a:t>
            </a:fld>
            <a:endParaRPr lang="en-US"/>
          </a:p>
        </p:txBody>
      </p:sp>
    </p:spTree>
    <p:extLst>
      <p:ext uri="{BB962C8B-B14F-4D97-AF65-F5344CB8AC3E}">
        <p14:creationId xmlns:p14="http://schemas.microsoft.com/office/powerpoint/2010/main" val="270110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But even so, it wouldn’t exactly be cost effective or efficient to install your own cable and connect all of your company’s remote locations yourself, now would it? A much better way to go about doing this is to simply lease the existing installations that service providers already have in place—and then save big time</a:t>
            </a:r>
            <a:r>
              <a:rPr lang="en-US" dirty="0" smtClean="0">
                <a:effectLst/>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r>
              <a:rPr lang="en-US" sz="1200" kern="1200" dirty="0" smtClean="0">
                <a:solidFill>
                  <a:schemeClr val="tx1"/>
                </a:solidFill>
                <a:effectLst/>
                <a:latin typeface="+mn-lt"/>
                <a:ea typeface="+mn-ea"/>
                <a:cs typeface="+mn-cs"/>
              </a:rPr>
              <a:t>A WAN is owned by a service provider . An organization must pay a fee to use the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provider’s network services to connect remote sites</a:t>
            </a:r>
            <a:r>
              <a:rPr lang="en-US" dirty="0" smtClean="0">
                <a:effectLst/>
              </a:rPr>
              <a:t> </a:t>
            </a:r>
          </a:p>
          <a:p>
            <a:endParaRPr lang="en-US" dirty="0" smtClean="0">
              <a:effectLst/>
            </a:endParaRPr>
          </a:p>
          <a:p>
            <a:r>
              <a:rPr lang="en-US" sz="1200" kern="1200" dirty="0" smtClean="0">
                <a:solidFill>
                  <a:schemeClr val="tx1"/>
                </a:solidFill>
                <a:effectLst/>
                <a:latin typeface="+mn-lt"/>
                <a:ea typeface="+mn-ea"/>
                <a:cs typeface="+mn-cs"/>
              </a:rPr>
              <a:t>Service providers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provide links to interconnect remote sites for the purpose of transporting data,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voice, and video.</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11</a:t>
            </a:fld>
            <a:endParaRPr lang="en-US"/>
          </a:p>
        </p:txBody>
      </p:sp>
    </p:spTree>
    <p:extLst>
      <p:ext uri="{BB962C8B-B14F-4D97-AF65-F5344CB8AC3E}">
        <p14:creationId xmlns:p14="http://schemas.microsoft.com/office/powerpoint/2010/main" val="291187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Whereas a LAN connects computers, peripherals, and other devices in a single building or other small geographic area, a WAN allows the transmission of data across greater geographic distances. In addition, an enterprise must subscribe to a WAN service provider to use WAN carrier network services. LANs typically are owned by the company or organization that uses them.</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LANs typically are connected workstations, printers, and other devices within a limited geographic area such as a building.</a:t>
            </a:r>
          </a:p>
          <a:p>
            <a:r>
              <a:rPr lang="en-US" dirty="0" smtClean="0"/>
              <a:t> All the devices in the LAN are under the common administration of the owner of that LAN, such as a company or an educational institution.</a:t>
            </a:r>
            <a:r>
              <a:rPr lang="en-US" dirty="0" smtClean="0">
                <a:effectLst/>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14</a:t>
            </a:fld>
            <a:endParaRPr lang="en-US"/>
          </a:p>
        </p:txBody>
      </p:sp>
    </p:spTree>
    <p:extLst>
      <p:ext uri="{BB962C8B-B14F-4D97-AF65-F5344CB8AC3E}">
        <p14:creationId xmlns:p14="http://schemas.microsoft.com/office/powerpoint/2010/main" val="1473695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Layer 2 protocols define how data is encapsulated for transmission toward a remote location, and the mechanisms for transferring the resulting frames. A variety of different technologies are used, such as the Point-to-Point Protocol (PPP), Frame Relay, and Asynchronous Transfer Mode (ATM). Some of these protocols use the same basic framing or a subset of the High-Level Data Link Control (HDLC) mechanism.</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16</a:t>
            </a:fld>
            <a:endParaRPr lang="en-US"/>
          </a:p>
        </p:txBody>
      </p:sp>
    </p:spTree>
    <p:extLst>
      <p:ext uri="{BB962C8B-B14F-4D97-AF65-F5344CB8AC3E}">
        <p14:creationId xmlns:p14="http://schemas.microsoft.com/office/powerpoint/2010/main" val="2330825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there are various methods, and therefore devices, that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are used to access the WAN connection. </a:t>
            </a:r>
          </a:p>
          <a:p>
            <a:r>
              <a:rPr lang="en-US" sz="1200" kern="1200" dirty="0" smtClean="0">
                <a:solidFill>
                  <a:schemeClr val="tx1"/>
                </a:solidFill>
                <a:effectLst/>
                <a:latin typeface="+mn-lt"/>
                <a:ea typeface="+mn-ea"/>
                <a:cs typeface="+mn-cs"/>
              </a:rPr>
              <a:t>Service providers also have specific WAN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devices within their network and devices that are required to interconnect to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WAN providers.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20</a:t>
            </a:fld>
            <a:endParaRPr lang="en-US"/>
          </a:p>
        </p:txBody>
      </p:sp>
    </p:spTree>
    <p:extLst>
      <p:ext uri="{BB962C8B-B14F-4D97-AF65-F5344CB8AC3E}">
        <p14:creationId xmlns:p14="http://schemas.microsoft.com/office/powerpoint/2010/main" val="3198315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Provides internetworking and WAN access interface ports that are used to connect to the service provider network. These interfaces may be serial connections, Ethernet, or other WAN interfaces.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Core router/multilayer switch: These are the routers and multilayer switches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reside within the service provider WAN backbone. To fulfill this role, the</a:t>
            </a:r>
          </a:p>
          <a:p>
            <a:r>
              <a:rPr lang="en-US" sz="1200" kern="1200" dirty="0" smtClean="0">
                <a:solidFill>
                  <a:schemeClr val="tx1"/>
                </a:solidFill>
                <a:effectLst/>
                <a:latin typeface="+mn-lt"/>
                <a:ea typeface="+mn-ea"/>
                <a:cs typeface="+mn-cs"/>
              </a:rPr>
              <a:t>devices must be able to support routing protocols being used in the core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multiple high speed interfaces used in the WAN core backbone. They must also</a:t>
            </a:r>
          </a:p>
          <a:p>
            <a:r>
              <a:rPr lang="en-US" sz="1200" kern="1200" dirty="0" smtClean="0">
                <a:solidFill>
                  <a:schemeClr val="tx1"/>
                </a:solidFill>
                <a:effectLst/>
                <a:latin typeface="+mn-lt"/>
                <a:ea typeface="+mn-ea"/>
                <a:cs typeface="+mn-cs"/>
              </a:rPr>
              <a:t>be able to forward IP packets at full speed on all of those interfaces. Key core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routers interconnect to other provider core routers.</a:t>
            </a:r>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21</a:t>
            </a:fld>
            <a:endParaRPr lang="en-US"/>
          </a:p>
        </p:txBody>
      </p:sp>
    </p:spTree>
    <p:extLst>
      <p:ext uri="{BB962C8B-B14F-4D97-AF65-F5344CB8AC3E}">
        <p14:creationId xmlns:p14="http://schemas.microsoft.com/office/powerpoint/2010/main" val="348695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Figure 3-5 illustrates two routers at remote ends of a WAN that are connected by WAN switches.</a:t>
            </a:r>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22</a:t>
            </a:fld>
            <a:endParaRPr lang="en-US"/>
          </a:p>
        </p:txBody>
      </p:sp>
    </p:spTree>
    <p:extLst>
      <p:ext uri="{BB962C8B-B14F-4D97-AF65-F5344CB8AC3E}">
        <p14:creationId xmlns:p14="http://schemas.microsoft.com/office/powerpoint/2010/main" val="2646970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At the source, digital signals are converted to a form suitable for transmission over analog communication facilities. At the destination, these analog signals are </a:t>
            </a:r>
            <a:r>
              <a:rPr lang="en-US" sz="1200" b="0" i="0" u="none" strike="noStrike" kern="1200" baseline="0" dirty="0" err="1" smtClean="0">
                <a:solidFill>
                  <a:schemeClr val="tx1"/>
                </a:solidFill>
                <a:latin typeface="+mn-lt"/>
                <a:ea typeface="+mn-ea"/>
                <a:cs typeface="+mn-cs"/>
              </a:rPr>
              <a:t>returnedto</a:t>
            </a:r>
            <a:r>
              <a:rPr lang="en-US" sz="1200" b="0" i="0" u="none" strike="noStrike" kern="1200" baseline="0" dirty="0" smtClean="0">
                <a:solidFill>
                  <a:schemeClr val="tx1"/>
                </a:solidFill>
                <a:latin typeface="+mn-lt"/>
                <a:ea typeface="+mn-ea"/>
                <a:cs typeface="+mn-cs"/>
              </a:rPr>
              <a:t> their digital form.</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Modulates an analog carrier signal to encode digital information, and also demodulates the carrier signal to decode the transmitted information.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sz="1200" kern="1200" dirty="0" smtClean="0">
                <a:solidFill>
                  <a:schemeClr val="tx1"/>
                </a:solidFill>
                <a:effectLst/>
                <a:latin typeface="+mn-lt"/>
                <a:ea typeface="+mn-ea"/>
                <a:cs typeface="+mn-cs"/>
              </a:rPr>
              <a:t>Dialup modem: Considered to be a legacy WAN technology, a </a:t>
            </a:r>
            <a:r>
              <a:rPr lang="en-US" sz="1200" kern="1200" dirty="0" err="1" smtClean="0">
                <a:solidFill>
                  <a:schemeClr val="tx1"/>
                </a:solidFill>
                <a:effectLst/>
                <a:latin typeface="+mn-lt"/>
                <a:ea typeface="+mn-ea"/>
                <a:cs typeface="+mn-cs"/>
              </a:rPr>
              <a:t>voiceband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modem converts (i.e., modulates) the digital signals produced by a computer into</a:t>
            </a:r>
          </a:p>
          <a:p>
            <a:r>
              <a:rPr lang="en-US" sz="1200" kern="1200" dirty="0" smtClean="0">
                <a:solidFill>
                  <a:schemeClr val="tx1"/>
                </a:solidFill>
                <a:effectLst/>
                <a:latin typeface="+mn-lt"/>
                <a:ea typeface="+mn-ea"/>
                <a:cs typeface="+mn-cs"/>
              </a:rPr>
              <a:t>voice frequencies that can be transmitted over the analog lines of the public telephone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network. On the other side of the connection, another modem converts</a:t>
            </a:r>
          </a:p>
          <a:p>
            <a:r>
              <a:rPr lang="en-US" sz="1200" kern="1200" dirty="0" smtClean="0">
                <a:solidFill>
                  <a:schemeClr val="tx1"/>
                </a:solidFill>
                <a:effectLst/>
                <a:latin typeface="+mn-lt"/>
                <a:ea typeface="+mn-ea"/>
                <a:cs typeface="+mn-cs"/>
              </a:rPr>
              <a:t>the sounds back into a digital signal (i.e., demodulates) for input to a computer 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network connection.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Broadband modem - A type of digital modem used with high-speed DSL or cable Internet service. Both operate in a similar manner to the </a:t>
            </a:r>
            <a:r>
              <a:rPr lang="en-US" sz="1200" kern="1200" dirty="0" err="1" smtClean="0">
                <a:solidFill>
                  <a:schemeClr val="tx1"/>
                </a:solidFill>
                <a:effectLst/>
                <a:latin typeface="+mn-lt"/>
                <a:ea typeface="+mn-ea"/>
                <a:cs typeface="+mn-cs"/>
              </a:rPr>
              <a:t>voiceband</a:t>
            </a:r>
            <a:r>
              <a:rPr lang="en-US" sz="1200" kern="1200" dirty="0" smtClean="0">
                <a:solidFill>
                  <a:schemeClr val="tx1"/>
                </a:solidFill>
                <a:effectLst/>
                <a:latin typeface="+mn-lt"/>
                <a:ea typeface="+mn-ea"/>
                <a:cs typeface="+mn-cs"/>
              </a:rPr>
              <a:t> modem, but use higher broadband frequencies and transmission speeds.</a:t>
            </a:r>
          </a:p>
          <a:p>
            <a:endParaRPr lang="en-US" sz="1200" kern="1200" dirty="0" smtClean="0">
              <a:solidFill>
                <a:schemeClr val="tx1"/>
              </a:solidFill>
              <a:effectLst/>
              <a:latin typeface="+mn-lt"/>
              <a:ea typeface="+mn-ea"/>
              <a:cs typeface="+mn-cs"/>
            </a:endParaRPr>
          </a:p>
          <a:p>
            <a:r>
              <a:rPr lang="en-US" dirty="0" smtClean="0"/>
              <a:t>A dial-up modem</a:t>
            </a:r>
            <a:r>
              <a:rPr lang="en-US" baseline="0" dirty="0" smtClean="0"/>
              <a:t> </a:t>
            </a:r>
            <a:r>
              <a:rPr lang="en-US" dirty="0" smtClean="0"/>
              <a:t>converts the digital signals  into voice frequencies that can be transmitted over the analog lines of the public telephone network</a:t>
            </a:r>
          </a:p>
          <a:p>
            <a:r>
              <a:rPr lang="en-US" dirty="0" smtClean="0"/>
              <a:t>Faster modems, such as cable modems and DSL modems, transmit using higher broadband frequencies</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0FD1C62-9B3D-D94B-B4D7-2FC29547BE18}" type="slidenum">
              <a:rPr lang="en-US" smtClean="0"/>
              <a:t>23</a:t>
            </a:fld>
            <a:endParaRPr lang="en-US"/>
          </a:p>
        </p:txBody>
      </p:sp>
    </p:spTree>
    <p:extLst>
      <p:ext uri="{BB962C8B-B14F-4D97-AF65-F5344CB8AC3E}">
        <p14:creationId xmlns:p14="http://schemas.microsoft.com/office/powerpoint/2010/main" val="1086465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7" name="Rectangle 6"/>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16"/>
          <p:cNvGrpSpPr/>
          <p:nvPr/>
        </p:nvGrpSpPr>
        <p:grpSpPr>
          <a:xfrm>
            <a:off x="284163" y="1906542"/>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21341" y="449005"/>
            <a:ext cx="7808976" cy="1088136"/>
          </a:xfrm>
          <a:noFill/>
        </p:spPr>
        <p:txBody>
          <a:bodyPr vert="horz" lIns="91440" tIns="45720" rIns="91440" bIns="45720" rtlCol="0" anchor="b" anchorCtr="0">
            <a:normAutofit/>
          </a:bodyPr>
          <a:lstStyle>
            <a:lvl1pPr marL="0" algn="l" defTabSz="914400" rtl="0" eaLnBrk="1" latinLnBrk="0" hangingPunct="1">
              <a:lnSpc>
                <a:spcPts val="4600"/>
              </a:lnSpc>
              <a:spcBef>
                <a:spcPct val="0"/>
              </a:spcBef>
              <a:buNone/>
              <a:defRPr sz="4200" kern="1200">
                <a:solidFill>
                  <a:schemeClr val="bg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76205" y="1532427"/>
            <a:ext cx="7754112" cy="484632"/>
          </a:xfrm>
        </p:spPr>
        <p:txBody>
          <a:bodyPr vert="horz" lIns="91440" tIns="45720" rIns="91440" bIns="45720" rtlCol="0">
            <a:normAutofit/>
          </a:bodyPr>
          <a:lstStyle>
            <a:lvl1pPr marL="0" indent="0" algn="l" defTabSz="914400" rtl="0" eaLnBrk="1" latinLnBrk="0" hangingPunct="1">
              <a:lnSpc>
                <a:spcPct val="100000"/>
              </a:lnSpc>
              <a:spcBef>
                <a:spcPts val="0"/>
              </a:spcBef>
              <a:buClr>
                <a:schemeClr val="bg1">
                  <a:lumMod val="65000"/>
                </a:schemeClr>
              </a:buClr>
              <a:buSzPct val="90000"/>
              <a:buFont typeface="Wingdings" pitchFamily="2" charset="2"/>
              <a:buNone/>
              <a:defRPr sz="1800" kern="120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3" name="Rectangle 12"/>
          <p:cNvSpPr/>
          <p:nvPr/>
        </p:nvSpPr>
        <p:spPr>
          <a:xfrm>
            <a:off x="284163" y="6227064"/>
            <a:ext cx="8574087" cy="173736"/>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8941" y="1298762"/>
            <a:ext cx="4069080" cy="1162050"/>
          </a:xfrm>
          <a:noFill/>
        </p:spPr>
        <p:txBody>
          <a:bodyPr anchor="b">
            <a:noAutofit/>
          </a:bodyPr>
          <a:lstStyle>
            <a:lvl1pPr algn="ctr">
              <a:defRPr sz="3200" b="1">
                <a:solidFill>
                  <a:schemeClr val="accent2"/>
                </a:solidFill>
              </a:defRPr>
            </a:lvl1pPr>
          </a:lstStyle>
          <a:p>
            <a:r>
              <a:rPr lang="en-US" smtClean="0"/>
              <a:t>Click to edit Master title style</a:t>
            </a:r>
            <a:endParaRPr/>
          </a:p>
        </p:txBody>
      </p:sp>
      <p:sp>
        <p:nvSpPr>
          <p:cNvPr id="3" name="Content Placeholder 2"/>
          <p:cNvSpPr>
            <a:spLocks noGrp="1"/>
          </p:cNvSpPr>
          <p:nvPr>
            <p:ph idx="1"/>
          </p:nvPr>
        </p:nvSpPr>
        <p:spPr>
          <a:xfrm>
            <a:off x="4783567" y="914400"/>
            <a:ext cx="4069080"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268941" y="2456329"/>
            <a:ext cx="4069080" cy="318247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grpSp>
        <p:nvGrpSpPr>
          <p:cNvPr id="8" name="Group 7"/>
          <p:cNvGrpSpPr/>
          <p:nvPr/>
        </p:nvGrpSpPr>
        <p:grpSpPr>
          <a:xfrm>
            <a:off x="284163" y="452718"/>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800600"/>
            <a:ext cx="8360242"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84163" y="457199"/>
            <a:ext cx="8577072" cy="43525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9099" y="5367338"/>
            <a:ext cx="8304213"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284163" y="4280647"/>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778189"/>
            <a:ext cx="8360242" cy="566738"/>
          </a:xfrm>
          <a:noFill/>
        </p:spPr>
        <p:txBody>
          <a:bodyPr anchor="b">
            <a:normAutofit/>
          </a:bodyPr>
          <a:lstStyle>
            <a:lvl1pPr algn="l">
              <a:defRPr sz="2800" b="0">
                <a:solidFill>
                  <a:schemeClr val="accent2"/>
                </a:solidFill>
              </a:defRPr>
            </a:lvl1pPr>
          </a:lstStyle>
          <a:p>
            <a:r>
              <a:rPr lang="en-US" smtClean="0"/>
              <a:t>Click to edit Master title style</a:t>
            </a:r>
            <a:endParaRPr/>
          </a:p>
        </p:txBody>
      </p:sp>
      <p:sp>
        <p:nvSpPr>
          <p:cNvPr id="3" name="Picture Placeholder 2"/>
          <p:cNvSpPr>
            <a:spLocks noGrp="1"/>
          </p:cNvSpPr>
          <p:nvPr>
            <p:ph type="pic" idx="1"/>
          </p:nvPr>
        </p:nvSpPr>
        <p:spPr>
          <a:xfrm>
            <a:off x="284163" y="457200"/>
            <a:ext cx="8577072" cy="38221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9099" y="5344927"/>
            <a:ext cx="8304213" cy="804862"/>
          </a:xfrm>
          <a:noFill/>
        </p:spPr>
        <p:txBody>
          <a:bodyPr/>
          <a:lstStyle>
            <a:lvl1pPr marL="0" indent="0">
              <a:spcBef>
                <a:spcPts val="0"/>
              </a:spcBef>
              <a:buNone/>
              <a:defRPr sz="1400">
                <a:solidFill>
                  <a:schemeClr val="tx1">
                    <a:lumMod val="85000"/>
                    <a:lumOff val="1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icture, and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914400"/>
            <a:ext cx="5195047"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
        <p:nvSpPr>
          <p:cNvPr id="12" name="Rectangle 11"/>
          <p:cNvSpPr/>
          <p:nvPr/>
        </p:nvSpPr>
        <p:spPr>
          <a:xfrm>
            <a:off x="284163" y="4267200"/>
            <a:ext cx="2743200" cy="2120153"/>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Text Placeholder 3"/>
          <p:cNvSpPr>
            <a:spLocks noGrp="1"/>
          </p:cNvSpPr>
          <p:nvPr>
            <p:ph type="body" sz="half" idx="2"/>
          </p:nvPr>
        </p:nvSpPr>
        <p:spPr>
          <a:xfrm>
            <a:off x="419101" y="4953001"/>
            <a:ext cx="2472017" cy="1246094"/>
          </a:xfrm>
        </p:spPr>
        <p:txBody>
          <a:bodyPr>
            <a:normAutofit/>
          </a:bodyPr>
          <a:lstStyle>
            <a:lvl1pPr marL="0" indent="0" algn="l">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410764" y="4419600"/>
            <a:ext cx="2475395" cy="510988"/>
          </a:xfrm>
          <a:noFill/>
        </p:spPr>
        <p:txBody>
          <a:bodyPr anchor="b">
            <a:normAutofit/>
          </a:bodyPr>
          <a:lstStyle>
            <a:lvl1pPr algn="l">
              <a:defRPr sz="2000" b="1">
                <a:solidFill>
                  <a:schemeClr val="bg1"/>
                </a:solidFill>
              </a:defRPr>
            </a:lvl1pPr>
          </a:lstStyle>
          <a:p>
            <a:r>
              <a:rPr lang="en-US" smtClean="0"/>
              <a:t>Click to edit Master title style</a:t>
            </a:r>
            <a:endParaRPr/>
          </a:p>
        </p:txBody>
      </p:sp>
      <p:sp>
        <p:nvSpPr>
          <p:cNvPr id="14" name="Picture Placeholder 13"/>
          <p:cNvSpPr>
            <a:spLocks noGrp="1"/>
          </p:cNvSpPr>
          <p:nvPr>
            <p:ph type="pic" sz="quarter" idx="13"/>
          </p:nvPr>
        </p:nvSpPr>
        <p:spPr>
          <a:xfrm>
            <a:off x="284164" y="594360"/>
            <a:ext cx="2743200" cy="3675888"/>
          </a:xfrm>
        </p:spPr>
        <p:txBody>
          <a:bodyPr/>
          <a:lstStyle>
            <a:lvl1pPr>
              <a:buNone/>
              <a:defRPr/>
            </a:lvl1pPr>
          </a:lstStyle>
          <a:p>
            <a:r>
              <a:rPr lang="en-US" smtClean="0"/>
              <a:t>Drag picture to placeholder or click icon to add</a:t>
            </a:r>
            <a:endParaRPr/>
          </a:p>
        </p:txBody>
      </p:sp>
      <p:grpSp>
        <p:nvGrpSpPr>
          <p:cNvPr id="8" name="Group 14"/>
          <p:cNvGrpSpPr/>
          <p:nvPr/>
        </p:nvGrpSpPr>
        <p:grpSpPr>
          <a:xfrm>
            <a:off x="284163" y="461682"/>
            <a:ext cx="8576373" cy="137411"/>
            <a:chOff x="284163" y="1759424"/>
            <a:chExt cx="8576373" cy="137411"/>
          </a:xfrm>
        </p:grpSpPr>
        <p:sp>
          <p:nvSpPr>
            <p:cNvPr id="16" name="Rectangle 15"/>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16"/>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17"/>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3 Pictures with Caption">
    <p:spTree>
      <p:nvGrpSpPr>
        <p:cNvPr id="1" name=""/>
        <p:cNvGrpSpPr/>
        <p:nvPr/>
      </p:nvGrpSpPr>
      <p:grpSpPr>
        <a:xfrm>
          <a:off x="0" y="0"/>
          <a:ext cx="0" cy="0"/>
          <a:chOff x="0" y="0"/>
          <a:chExt cx="0" cy="0"/>
        </a:xfrm>
      </p:grpSpPr>
      <p:sp>
        <p:nvSpPr>
          <p:cNvPr id="8" name="Rectangle 7"/>
          <p:cNvSpPr/>
          <p:nvPr/>
        </p:nvSpPr>
        <p:spPr>
          <a:xfrm>
            <a:off x="3021013" y="4801575"/>
            <a:ext cx="583723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031661" y="4800600"/>
            <a:ext cx="5691651"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021014" y="457199"/>
            <a:ext cx="5833872" cy="4352544"/>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3069805" y="5367338"/>
            <a:ext cx="5653507"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
        <p:nvSpPr>
          <p:cNvPr id="13" name="Picture Placeholder 2"/>
          <p:cNvSpPr>
            <a:spLocks noGrp="1"/>
          </p:cNvSpPr>
          <p:nvPr>
            <p:ph type="pic" idx="13"/>
          </p:nvPr>
        </p:nvSpPr>
        <p:spPr>
          <a:xfrm>
            <a:off x="284164" y="457200"/>
            <a:ext cx="2736850" cy="290779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14" name="Picture Placeholder 2"/>
          <p:cNvSpPr>
            <a:spLocks noGrp="1"/>
          </p:cNvSpPr>
          <p:nvPr>
            <p:ph type="pic" idx="14"/>
          </p:nvPr>
        </p:nvSpPr>
        <p:spPr>
          <a:xfrm>
            <a:off x="284164" y="3364992"/>
            <a:ext cx="2736850" cy="2898648"/>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284163" y="2133600"/>
            <a:ext cx="8574087" cy="40132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5313882" y="2857535"/>
            <a:ext cx="5934615"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695124" y="473075"/>
            <a:ext cx="969264" cy="5921375"/>
          </a:xfrm>
        </p:spPr>
        <p:txBody>
          <a:bodyPr vert="eaVert"/>
          <a:lstStyle>
            <a:lvl1pPr algn="l">
              <a:defRPr sz="3400"/>
            </a:lvl1pPr>
          </a:lstStyle>
          <a:p>
            <a:r>
              <a:rPr lang="en-US" smtClean="0"/>
              <a:t>Click to edit Master title style</a:t>
            </a:r>
            <a:endParaRPr/>
          </a:p>
        </p:txBody>
      </p:sp>
      <p:sp>
        <p:nvSpPr>
          <p:cNvPr id="3" name="Vertical Text Placeholder 2"/>
          <p:cNvSpPr>
            <a:spLocks noGrp="1"/>
          </p:cNvSpPr>
          <p:nvPr>
            <p:ph type="body" orient="vert" idx="1"/>
          </p:nvPr>
        </p:nvSpPr>
        <p:spPr>
          <a:xfrm>
            <a:off x="284163" y="457200"/>
            <a:ext cx="6497637" cy="5937250"/>
          </a:xfrm>
        </p:spPr>
        <p:txBody>
          <a:bodyPr vert="eaVert"/>
          <a:lstStyle>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grpSp>
        <p:nvGrpSpPr>
          <p:cNvPr id="8" name="Group 7"/>
          <p:cNvGrpSpPr/>
          <p:nvPr/>
        </p:nvGrpSpPr>
        <p:grpSpPr>
          <a:xfrm rot="5400000">
            <a:off x="4658724" y="3355723"/>
            <a:ext cx="5934456"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18" name="Rectangle 17"/>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8" name="Picture Placeholder 7"/>
          <p:cNvSpPr>
            <a:spLocks noGrp="1"/>
          </p:cNvSpPr>
          <p:nvPr>
            <p:ph type="pic" sz="quarter" idx="13"/>
          </p:nvPr>
        </p:nvSpPr>
        <p:spPr>
          <a:xfrm>
            <a:off x="284162" y="2017058"/>
            <a:ext cx="8574087" cy="4377391"/>
          </a:xfrm>
        </p:spPr>
        <p:txBody>
          <a:bodyPr/>
          <a:lstStyle>
            <a:lvl1pPr>
              <a:buNone/>
              <a:defRPr/>
            </a:lvl1pPr>
          </a:lstStyle>
          <a:p>
            <a:r>
              <a:rPr lang="en-US" smtClean="0"/>
              <a:t>Drag picture to placeholder or click icon to add</a:t>
            </a:r>
            <a:endParaRPr/>
          </a:p>
        </p:txBody>
      </p:sp>
      <p:sp>
        <p:nvSpPr>
          <p:cNvPr id="3" name="Subtitle 2"/>
          <p:cNvSpPr>
            <a:spLocks noGrp="1"/>
          </p:cNvSpPr>
          <p:nvPr>
            <p:ph type="subTitle" idx="1"/>
          </p:nvPr>
        </p:nvSpPr>
        <p:spPr>
          <a:xfrm>
            <a:off x="472420" y="1532965"/>
            <a:ext cx="7754284" cy="484094"/>
          </a:xfrm>
        </p:spPr>
        <p:txBody>
          <a:bodyPr>
            <a:normAutofit/>
          </a:bodyPr>
          <a:lstStyle>
            <a:lvl1pPr marL="0" indent="0" algn="l">
              <a:lnSpc>
                <a:spcPct val="100000"/>
              </a:lnSpc>
              <a:spcBef>
                <a:spcPts val="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grpSp>
        <p:nvGrpSpPr>
          <p:cNvPr id="7" name="Group 16"/>
          <p:cNvGrpSpPr/>
          <p:nvPr/>
        </p:nvGrpSpPr>
        <p:grpSpPr>
          <a:xfrm>
            <a:off x="284163" y="1906542"/>
            <a:ext cx="8576373" cy="137411"/>
            <a:chOff x="284163" y="1759424"/>
            <a:chExt cx="8576373" cy="137411"/>
          </a:xfrm>
        </p:grpSpPr>
        <p:sp>
          <p:nvSpPr>
            <p:cNvPr id="11" name="Rectangle 10"/>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9" name="TextBox 18"/>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18633" y="444728"/>
            <a:ext cx="7810967" cy="1088237"/>
          </a:xfrm>
          <a:noFill/>
        </p:spPr>
        <p:txBody>
          <a:bodyPr bIns="45720" anchor="b" anchorCtr="0">
            <a:normAutofit/>
          </a:bodyPr>
          <a:lstStyle>
            <a:lvl1pPr algn="l">
              <a:lnSpc>
                <a:spcPts val="4600"/>
              </a:lnSpc>
              <a:defRPr/>
            </a:lvl1pPr>
          </a:lstStyle>
          <a:p>
            <a:r>
              <a:rPr lang="en-US" smtClean="0"/>
              <a:t>Click to edit Master title style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TextBox 12"/>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29768" y="4814125"/>
            <a:ext cx="7772400" cy="1051560"/>
          </a:xfrm>
          <a:noFill/>
        </p:spPr>
        <p:txBody>
          <a:bodyPr vert="horz" lIns="91440" tIns="45720" rIns="91440" bIns="45720" rtlCol="0" anchor="b" anchorCtr="0">
            <a:normAutofit/>
          </a:bodyPr>
          <a:lstStyle>
            <a:lvl1pPr algn="l" defTabSz="914400" rtl="0" eaLnBrk="1" latinLnBrk="0" hangingPunct="1">
              <a:spcBef>
                <a:spcPct val="0"/>
              </a:spcBef>
              <a:buNone/>
              <a:defRPr sz="4200" b="0" i="0" kern="1200" cap="none" baseline="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75488" y="5861304"/>
            <a:ext cx="7735824" cy="402336"/>
          </a:xfrm>
        </p:spPr>
        <p:txBody>
          <a:bodyPr vert="horz" lIns="91440" tIns="45720" rIns="91440" bIns="45720" rtlCol="0" anchor="t" anchorCtr="0">
            <a:normAutofit/>
          </a:bodyPr>
          <a:lstStyle>
            <a:lvl1pPr marL="0" indent="0">
              <a:spcBef>
                <a:spcPts val="0"/>
              </a:spcBef>
              <a:buNone/>
              <a:defRPr sz="18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Clr>
                <a:schemeClr val="bg1">
                  <a:lumMod val="65000"/>
                </a:schemeClr>
              </a:buClr>
              <a:buSzPct val="90000"/>
              <a:buFont typeface="Wingdings" pitchFamily="2" charset="2"/>
              <a:buNone/>
            </a:pPr>
            <a:r>
              <a:rPr lang="en-US" smtClean="0"/>
              <a:t>Click to edit Master text styles</a:t>
            </a:r>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13" name="Picture Placeholder 7"/>
          <p:cNvSpPr>
            <a:spLocks noGrp="1"/>
          </p:cNvSpPr>
          <p:nvPr>
            <p:ph type="pic" sz="quarter" idx="13"/>
          </p:nvPr>
        </p:nvSpPr>
        <p:spPr>
          <a:xfrm>
            <a:off x="284162" y="443754"/>
            <a:ext cx="8574087" cy="4370293"/>
          </a:xfrm>
        </p:spPr>
        <p:txBody>
          <a:bodyPr/>
          <a:lstStyle>
            <a:lvl1pPr>
              <a:buNone/>
              <a:defRPr/>
            </a:lvl1pPr>
          </a:lstStyle>
          <a:p>
            <a:r>
              <a:rPr lang="en-US" smtClean="0"/>
              <a:t>Drag picture to placeholder or click icon to add</a:t>
            </a:r>
            <a:endParaRPr/>
          </a:p>
        </p:txBody>
      </p:sp>
      <p:sp>
        <p:nvSpPr>
          <p:cNvPr id="4" name="Date Placeholder 3"/>
          <p:cNvSpPr>
            <a:spLocks noGrp="1"/>
          </p:cNvSpPr>
          <p:nvPr>
            <p:ph type="dt" sz="half" idx="10"/>
          </p:nvPr>
        </p:nvSpPr>
        <p:spPr/>
        <p:txBody>
          <a:bodyPr/>
          <a:lstStyle/>
          <a:p>
            <a:fld id="{77550F88-1EE6-5A4B-A6B6-EAD53FCCA366}" type="datetimeFigureOut">
              <a:rPr lang="en-US" smtClean="0"/>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D1E859-4CF5-E941-B4F8-49118E36CF1F}" type="slidenum">
              <a:rPr lang="en-US" smtClean="0"/>
              <a:t>‹#›</a:t>
            </a:fld>
            <a:endParaRPr lang="en-US"/>
          </a:p>
        </p:txBody>
      </p:sp>
      <p:sp>
        <p:nvSpPr>
          <p:cNvPr id="7" name="Rectangle 6"/>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7"/>
          <p:cNvGrpSpPr/>
          <p:nvPr/>
        </p:nvGrpSpPr>
        <p:grpSpPr>
          <a:xfrm>
            <a:off x="284163" y="6263389"/>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30306" y="4814047"/>
            <a:ext cx="7772400" cy="1048871"/>
          </a:xfrm>
          <a:noFill/>
        </p:spPr>
        <p:txBody>
          <a:bodyPr anchor="b" anchorCtr="0">
            <a:normAutofit/>
          </a:bodyPr>
          <a:lstStyle>
            <a:lvl1pPr algn="l">
              <a:defRPr sz="4200" b="0" i="0" cap="none" baseline="0"/>
            </a:lvl1pPr>
          </a:lstStyle>
          <a:p>
            <a:r>
              <a:rPr lang="en-US" smtClean="0"/>
              <a:t>Click to edit Master title style</a:t>
            </a:r>
            <a:endParaRPr/>
          </a:p>
        </p:txBody>
      </p:sp>
      <p:sp>
        <p:nvSpPr>
          <p:cNvPr id="3" name="Text Placeholder 2"/>
          <p:cNvSpPr>
            <a:spLocks noGrp="1"/>
          </p:cNvSpPr>
          <p:nvPr>
            <p:ph type="body" idx="1"/>
          </p:nvPr>
        </p:nvSpPr>
        <p:spPr>
          <a:xfrm>
            <a:off x="470647" y="5862918"/>
            <a:ext cx="7732059" cy="403412"/>
          </a:xfrm>
        </p:spPr>
        <p:txBody>
          <a:bodyPr anchor="t" anchorCtr="0">
            <a:normAutofit/>
          </a:bodyPr>
          <a:lstStyle>
            <a:lvl1pPr marL="0" indent="0">
              <a:spcBef>
                <a:spcPts val="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8"/>
          <p:cNvGrpSpPr/>
          <p:nvPr/>
        </p:nvGrpSpPr>
        <p:grpSpPr>
          <a:xfrm>
            <a:off x="284163" y="1577847"/>
            <a:ext cx="8576373" cy="137411"/>
            <a:chOff x="284163" y="1577847"/>
            <a:chExt cx="8576373" cy="137411"/>
          </a:xfrm>
        </p:grpSpPr>
        <p:sp>
          <p:nvSpPr>
            <p:cNvPr id="10" name="Rectangle 9"/>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03412"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78188"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7550F88-1EE6-5A4B-A6B6-EAD53FCCA366}" type="datetimeFigureOut">
              <a:rPr lang="en-US" smtClean="0"/>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a:off x="284163" y="1577847"/>
            <a:ext cx="8576373" cy="137411"/>
            <a:chOff x="284163" y="1577847"/>
            <a:chExt cx="8576373" cy="137411"/>
          </a:xfrm>
        </p:grpSpPr>
        <p:sp>
          <p:nvSpPr>
            <p:cNvPr id="12" name="Rectangle 11"/>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03412" y="1735138"/>
            <a:ext cx="3931920" cy="833250"/>
          </a:xfrm>
        </p:spPr>
        <p:txBody>
          <a:bodyPr anchor="b">
            <a:noAutofit/>
          </a:bodyPr>
          <a:lstStyle>
            <a:lvl1pPr marL="0" indent="0" algn="ctr">
              <a:lnSpc>
                <a:spcPct val="100000"/>
              </a:lnSpc>
              <a:spcBef>
                <a:spcPts val="600"/>
              </a:spcBef>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03412"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79495" y="1735138"/>
            <a:ext cx="3931920" cy="833250"/>
          </a:xfrm>
        </p:spPr>
        <p:txBody>
          <a:bodyPr anchor="b">
            <a:noAutofit/>
          </a:bodyPr>
          <a:lstStyle>
            <a:lvl1pPr marL="0" indent="0" algn="ctr">
              <a:lnSpc>
                <a:spcPct val="100000"/>
              </a:lnSpc>
              <a:spcBef>
                <a:spcPts val="600"/>
              </a:spcBef>
              <a:buNone/>
              <a:defRPr sz="26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9495"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7550F88-1EE6-5A4B-A6B6-EAD53FCCA366}" type="datetimeFigureOut">
              <a:rPr lang="en-US" smtClean="0"/>
              <a:t>2/15/17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6"/>
          <p:cNvGrpSpPr/>
          <p:nvPr/>
        </p:nvGrpSpPr>
        <p:grpSpPr>
          <a:xfrm>
            <a:off x="284163" y="1577847"/>
            <a:ext cx="8576373" cy="137411"/>
            <a:chOff x="284163" y="1577847"/>
            <a:chExt cx="8576373" cy="137411"/>
          </a:xfrm>
        </p:grpSpPr>
        <p:sp>
          <p:nvSpPr>
            <p:cNvPr id="8" name="Rectangle 7"/>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7550F88-1EE6-5A4B-A6B6-EAD53FCCA366}" type="datetimeFigureOut">
              <a:rPr lang="en-US" smtClean="0"/>
              <a:t>2/15/17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D1E859-4CF5-E941-B4F8-49118E36CF1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550F88-1EE6-5A4B-A6B6-EAD53FCCA366}" type="datetimeFigureOut">
              <a:rPr lang="en-US" smtClean="0"/>
              <a:t>2/15/17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D1E859-4CF5-E941-B4F8-49118E36CF1F}" type="slidenum">
              <a:rPr lang="en-US" smtClean="0"/>
              <a:t>‹#›</a:t>
            </a:fld>
            <a:endParaRPr lang="en-US"/>
          </a:p>
        </p:txBody>
      </p:sp>
      <p:grpSp>
        <p:nvGrpSpPr>
          <p:cNvPr id="5" name="Group 4"/>
          <p:cNvGrpSpPr/>
          <p:nvPr/>
        </p:nvGrpSpPr>
        <p:grpSpPr>
          <a:xfrm>
            <a:off x="284163" y="452718"/>
            <a:ext cx="8576373" cy="137411"/>
            <a:chOff x="284163" y="1577847"/>
            <a:chExt cx="8576373" cy="137411"/>
          </a:xfrm>
        </p:grpSpPr>
        <p:sp>
          <p:nvSpPr>
            <p:cNvPr id="6" name="Rectangle 5"/>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Rectangle 6"/>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81503" y="2133600"/>
            <a:ext cx="7076747" cy="3992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4936" y="6437032"/>
            <a:ext cx="2133600" cy="365125"/>
          </a:xfrm>
          <a:prstGeom prst="rect">
            <a:avLst/>
          </a:prstGeom>
        </p:spPr>
        <p:txBody>
          <a:bodyPr vert="horz" lIns="91440" tIns="45720" rIns="91440" bIns="45720" rtlCol="0" anchor="ctr"/>
          <a:lstStyle>
            <a:lvl1pPr algn="r">
              <a:defRPr sz="1100" b="1">
                <a:solidFill>
                  <a:schemeClr val="bg1">
                    <a:lumMod val="65000"/>
                  </a:schemeClr>
                </a:solidFill>
              </a:defRPr>
            </a:lvl1pPr>
          </a:lstStyle>
          <a:p>
            <a:fld id="{77550F88-1EE6-5A4B-A6B6-EAD53FCCA366}" type="datetimeFigureOut">
              <a:rPr lang="en-US" smtClean="0"/>
              <a:t>2/15/17</a:t>
            </a:fld>
            <a:endParaRPr lang="en-US"/>
          </a:p>
        </p:txBody>
      </p:sp>
      <p:sp>
        <p:nvSpPr>
          <p:cNvPr id="5" name="Footer Placeholder 4"/>
          <p:cNvSpPr>
            <a:spLocks noGrp="1"/>
          </p:cNvSpPr>
          <p:nvPr>
            <p:ph type="ftr" sz="quarter" idx="3"/>
          </p:nvPr>
        </p:nvSpPr>
        <p:spPr>
          <a:xfrm>
            <a:off x="199698" y="6437032"/>
            <a:ext cx="6124902" cy="365125"/>
          </a:xfrm>
          <a:prstGeom prst="rect">
            <a:avLst/>
          </a:prstGeom>
        </p:spPr>
        <p:txBody>
          <a:bodyPr vert="horz" lIns="91440" tIns="45720" rIns="91440" bIns="45720" rtlCol="0" anchor="ctr"/>
          <a:lstStyle>
            <a:lvl1pPr algn="l">
              <a:defRPr sz="1100" b="1">
                <a:solidFill>
                  <a:schemeClr val="bg1">
                    <a:lumMod val="65000"/>
                  </a:schemeClr>
                </a:solidFill>
              </a:defRPr>
            </a:lvl1pPr>
          </a:lstStyle>
          <a:p>
            <a:endParaRPr lang="en-US"/>
          </a:p>
        </p:txBody>
      </p:sp>
      <p:sp>
        <p:nvSpPr>
          <p:cNvPr id="6" name="Slide Number Placeholder 5"/>
          <p:cNvSpPr>
            <a:spLocks noGrp="1"/>
          </p:cNvSpPr>
          <p:nvPr>
            <p:ph type="sldNum" sz="quarter" idx="4"/>
          </p:nvPr>
        </p:nvSpPr>
        <p:spPr>
          <a:xfrm>
            <a:off x="8306459" y="167347"/>
            <a:ext cx="630621" cy="359760"/>
          </a:xfrm>
          <a:prstGeom prst="rect">
            <a:avLst/>
          </a:prstGeom>
        </p:spPr>
        <p:txBody>
          <a:bodyPr vert="horz" lIns="91440" tIns="45720" rIns="91440" bIns="45720" rtlCol="0" anchor="ctr"/>
          <a:lstStyle>
            <a:lvl1pPr algn="r">
              <a:defRPr sz="1400" b="1">
                <a:solidFill>
                  <a:schemeClr val="tx1">
                    <a:lumMod val="85000"/>
                    <a:lumOff val="15000"/>
                  </a:schemeClr>
                </a:solidFill>
              </a:defRPr>
            </a:lvl1pPr>
          </a:lstStyle>
          <a:p>
            <a:fld id="{DCD1E859-4CF5-E941-B4F8-49118E36CF1F}" type="slidenum">
              <a:rPr lang="en-US" smtClean="0"/>
              <a:t>‹#›</a:t>
            </a:fld>
            <a:endParaRPr lang="en-US"/>
          </a:p>
        </p:txBody>
      </p:sp>
      <p:sp>
        <p:nvSpPr>
          <p:cNvPr id="2" name="Title Placeholder 1"/>
          <p:cNvSpPr>
            <a:spLocks noGrp="1"/>
          </p:cNvSpPr>
          <p:nvPr>
            <p:ph type="title"/>
          </p:nvPr>
        </p:nvSpPr>
        <p:spPr>
          <a:xfrm>
            <a:off x="284163" y="630382"/>
            <a:ext cx="8574087" cy="967840"/>
          </a:xfrm>
          <a:prstGeom prst="rect">
            <a:avLst/>
          </a:prstGeom>
          <a:solidFill>
            <a:schemeClr val="tx1">
              <a:lumMod val="85000"/>
              <a:lumOff val="15000"/>
              <a:alpha val="70000"/>
            </a:schemeClr>
          </a:solidFill>
        </p:spPr>
        <p:txBody>
          <a:bodyPr vert="horz" lIns="91440" tIns="45720" rIns="91440" bIns="45720" rtlCol="0" anchor="ctr">
            <a:normAutofit/>
          </a:bodyPr>
          <a:lstStyle/>
          <a:p>
            <a:r>
              <a:rPr lang="en-US"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r" defTabSz="914400" rtl="0" eaLnBrk="1" latinLnBrk="0" hangingPunct="1">
        <a:spcBef>
          <a:spcPct val="0"/>
        </a:spcBef>
        <a:buNone/>
        <a:defRPr sz="4200" kern="1200">
          <a:solidFill>
            <a:schemeClr val="bg1"/>
          </a:solidFill>
          <a:latin typeface="+mj-lt"/>
          <a:ea typeface="+mj-ea"/>
          <a:cs typeface="+mj-cs"/>
        </a:defRPr>
      </a:lvl1pPr>
    </p:titleStyle>
    <p:body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9.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png"/><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4" Type="http://schemas.microsoft.com/office/2007/relationships/hdphoto" Target="../media/hdphoto3.wdp"/><Relationship Id="rId5" Type="http://schemas.openxmlformats.org/officeDocument/2006/relationships/image" Target="../media/image5.png"/><Relationship Id="rId6" Type="http://schemas.microsoft.com/office/2007/relationships/hdphoto" Target="../media/hdphoto4.wdp"/><Relationship Id="rId7" Type="http://schemas.openxmlformats.org/officeDocument/2006/relationships/image" Target="../media/image6.png"/><Relationship Id="rId1" Type="http://schemas.openxmlformats.org/officeDocument/2006/relationships/slideLayout" Target="../slideLayouts/slideLayout8.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dirty="0" smtClean="0"/>
              <a:t>Introduction to Wide Area Networks</a:t>
            </a:r>
            <a:endParaRPr lang="en-US" dirty="0"/>
          </a:p>
        </p:txBody>
      </p:sp>
      <p:sp>
        <p:nvSpPr>
          <p:cNvPr id="5" name="Subtitle 4"/>
          <p:cNvSpPr>
            <a:spLocks noGrp="1"/>
          </p:cNvSpPr>
          <p:nvPr>
            <p:ph type="subTitle" idx="1"/>
          </p:nvPr>
        </p:nvSpPr>
        <p:spPr/>
        <p:txBody>
          <a:bodyPr/>
          <a:lstStyle/>
          <a:p>
            <a:r>
              <a:rPr lang="en-US" dirty="0" smtClean="0"/>
              <a:t>2</a:t>
            </a:r>
            <a:r>
              <a:rPr lang="en-US" baseline="30000" dirty="0" smtClean="0"/>
              <a:t>nd</a:t>
            </a:r>
            <a:r>
              <a:rPr lang="en-US" dirty="0" smtClean="0"/>
              <a:t> semester </a:t>
            </a:r>
            <a:r>
              <a:rPr lang="en-US" dirty="0" smtClean="0"/>
              <a:t>1437-1438</a:t>
            </a:r>
            <a:endParaRPr lang="en-US" dirty="0"/>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2500" b="100000" l="0" r="100000"/>
                    </a14:imgEffect>
                  </a14:imgLayer>
                </a14:imgProps>
              </a:ext>
            </a:extLst>
          </a:blip>
          <a:stretch>
            <a:fillRect/>
          </a:stretch>
        </p:blipFill>
        <p:spPr>
          <a:xfrm>
            <a:off x="1650714" y="2563297"/>
            <a:ext cx="5899701" cy="3024811"/>
          </a:xfrm>
          <a:prstGeom prst="rect">
            <a:avLst/>
          </a:prstGeom>
        </p:spPr>
      </p:pic>
    </p:spTree>
    <p:extLst>
      <p:ext uri="{BB962C8B-B14F-4D97-AF65-F5344CB8AC3E}">
        <p14:creationId xmlns:p14="http://schemas.microsoft.com/office/powerpoint/2010/main" val="9490729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WAN</a:t>
            </a:r>
            <a:endParaRPr lang="en-US" dirty="0"/>
          </a:p>
        </p:txBody>
      </p:sp>
      <p:sp>
        <p:nvSpPr>
          <p:cNvPr id="5" name="Content Placeholder 4"/>
          <p:cNvSpPr>
            <a:spLocks noGrp="1"/>
          </p:cNvSpPr>
          <p:nvPr>
            <p:ph idx="1"/>
          </p:nvPr>
        </p:nvSpPr>
        <p:spPr>
          <a:xfrm>
            <a:off x="564517" y="2133600"/>
            <a:ext cx="8293733" cy="3992563"/>
          </a:xfrm>
        </p:spPr>
        <p:txBody>
          <a:bodyPr/>
          <a:lstStyle/>
          <a:p>
            <a:r>
              <a:rPr lang="en-US" dirty="0"/>
              <a:t>A wide-area network (WAN) is a data communications </a:t>
            </a:r>
            <a:r>
              <a:rPr lang="en-US" dirty="0" smtClean="0"/>
              <a:t>network </a:t>
            </a:r>
            <a:r>
              <a:rPr lang="en-US" dirty="0"/>
              <a:t>that extends across a large geographic </a:t>
            </a:r>
            <a:r>
              <a:rPr lang="en-US" dirty="0" smtClean="0"/>
              <a:t>area to interconnect LANs.</a:t>
            </a:r>
          </a:p>
        </p:txBody>
      </p:sp>
      <p:pic>
        <p:nvPicPr>
          <p:cNvPr id="6" name="Picture 5"/>
          <p:cNvPicPr>
            <a:picLocks noChangeAspect="1"/>
          </p:cNvPicPr>
          <p:nvPr/>
        </p:nvPicPr>
        <p:blipFill>
          <a:blip r:embed="rId3"/>
          <a:stretch>
            <a:fillRect/>
          </a:stretch>
        </p:blipFill>
        <p:spPr>
          <a:xfrm>
            <a:off x="1745580" y="3925252"/>
            <a:ext cx="5375411" cy="2200911"/>
          </a:xfrm>
          <a:prstGeom prst="rect">
            <a:avLst/>
          </a:prstGeom>
        </p:spPr>
      </p:pic>
    </p:spTree>
    <p:extLst>
      <p:ext uri="{BB962C8B-B14F-4D97-AF65-F5344CB8AC3E}">
        <p14:creationId xmlns:p14="http://schemas.microsoft.com/office/powerpoint/2010/main" val="15744469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a:t>
            </a:r>
            <a:endParaRPr lang="en-US" dirty="0"/>
          </a:p>
        </p:txBody>
      </p:sp>
      <p:sp>
        <p:nvSpPr>
          <p:cNvPr id="3" name="Content Placeholder 2"/>
          <p:cNvSpPr>
            <a:spLocks noGrp="1"/>
          </p:cNvSpPr>
          <p:nvPr>
            <p:ph idx="1"/>
          </p:nvPr>
        </p:nvSpPr>
        <p:spPr>
          <a:xfrm>
            <a:off x="564517" y="2133600"/>
            <a:ext cx="8293733" cy="3992563"/>
          </a:xfrm>
        </p:spPr>
        <p:txBody>
          <a:bodyPr>
            <a:normAutofit lnSpcReduction="10000"/>
          </a:bodyPr>
          <a:lstStyle/>
          <a:p>
            <a:r>
              <a:rPr lang="en-US" dirty="0" smtClean="0">
                <a:solidFill>
                  <a:srgbClr val="008000"/>
                </a:solidFill>
              </a:rPr>
              <a:t>Who own  the WAN ?</a:t>
            </a:r>
          </a:p>
          <a:p>
            <a:pPr marL="0" indent="0">
              <a:buNone/>
            </a:pPr>
            <a:endParaRPr lang="en-US" dirty="0" smtClean="0"/>
          </a:p>
          <a:p>
            <a:r>
              <a:rPr lang="en-US" dirty="0" smtClean="0">
                <a:solidFill>
                  <a:srgbClr val="008000"/>
                </a:solidFill>
              </a:rPr>
              <a:t>Is it </a:t>
            </a:r>
            <a:r>
              <a:rPr lang="en-US" dirty="0">
                <a:solidFill>
                  <a:srgbClr val="008000"/>
                </a:solidFill>
              </a:rPr>
              <a:t>cost effective </a:t>
            </a:r>
            <a:r>
              <a:rPr lang="en-US" dirty="0" smtClean="0">
                <a:solidFill>
                  <a:srgbClr val="008000"/>
                </a:solidFill>
              </a:rPr>
              <a:t>for an organization to </a:t>
            </a:r>
            <a:r>
              <a:rPr lang="en-US" dirty="0">
                <a:solidFill>
                  <a:srgbClr val="008000"/>
                </a:solidFill>
              </a:rPr>
              <a:t>install </a:t>
            </a:r>
            <a:r>
              <a:rPr lang="en-US" dirty="0" smtClean="0">
                <a:solidFill>
                  <a:srgbClr val="008000"/>
                </a:solidFill>
              </a:rPr>
              <a:t>its own </a:t>
            </a:r>
            <a:r>
              <a:rPr lang="en-US" dirty="0">
                <a:solidFill>
                  <a:srgbClr val="008000"/>
                </a:solidFill>
              </a:rPr>
              <a:t>cable and connect all </a:t>
            </a:r>
            <a:r>
              <a:rPr lang="en-US" dirty="0" smtClean="0">
                <a:solidFill>
                  <a:srgbClr val="008000"/>
                </a:solidFill>
              </a:rPr>
              <a:t>LANs?</a:t>
            </a:r>
          </a:p>
          <a:p>
            <a:endParaRPr lang="en-US" dirty="0"/>
          </a:p>
          <a:p>
            <a:r>
              <a:rPr lang="en-US" dirty="0" smtClean="0"/>
              <a:t>WAN networks </a:t>
            </a:r>
            <a:r>
              <a:rPr lang="en-US" dirty="0"/>
              <a:t>often use transmission facilities provided by </a:t>
            </a:r>
            <a:r>
              <a:rPr lang="en-US" dirty="0" smtClean="0"/>
              <a:t>a service provider such </a:t>
            </a:r>
            <a:r>
              <a:rPr lang="en-US" dirty="0"/>
              <a:t>as a telephone network, cable company, or satellite service .</a:t>
            </a:r>
          </a:p>
          <a:p>
            <a:pPr marL="0" indent="0">
              <a:buNone/>
            </a:pPr>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6675685" y="2133600"/>
            <a:ext cx="1720218" cy="1186556"/>
          </a:xfrm>
          <a:prstGeom prst="rect">
            <a:avLst/>
          </a:prstGeom>
        </p:spPr>
      </p:pic>
    </p:spTree>
    <p:extLst>
      <p:ext uri="{BB962C8B-B14F-4D97-AF65-F5344CB8AC3E}">
        <p14:creationId xmlns:p14="http://schemas.microsoft.com/office/powerpoint/2010/main" val="42618874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a:t>
            </a:r>
            <a:endParaRPr lang="en-US" dirty="0"/>
          </a:p>
        </p:txBody>
      </p:sp>
      <p:sp>
        <p:nvSpPr>
          <p:cNvPr id="3" name="Content Placeholder 2"/>
          <p:cNvSpPr>
            <a:spLocks noGrp="1"/>
          </p:cNvSpPr>
          <p:nvPr>
            <p:ph idx="1"/>
          </p:nvPr>
        </p:nvSpPr>
        <p:spPr>
          <a:xfrm>
            <a:off x="517475" y="2133600"/>
            <a:ext cx="8340776" cy="4413956"/>
          </a:xfrm>
        </p:spPr>
        <p:txBody>
          <a:bodyPr>
            <a:normAutofit/>
          </a:bodyPr>
          <a:lstStyle/>
          <a:p>
            <a:pPr marL="0" indent="0">
              <a:buNone/>
            </a:pPr>
            <a:r>
              <a:rPr lang="en-US" sz="2800" dirty="0"/>
              <a:t>The major characteristics of WANs are as follows:</a:t>
            </a:r>
          </a:p>
          <a:p>
            <a:r>
              <a:rPr lang="en-US" dirty="0" smtClean="0"/>
              <a:t> </a:t>
            </a:r>
            <a:r>
              <a:rPr lang="en-US" dirty="0"/>
              <a:t>They connect </a:t>
            </a:r>
            <a:r>
              <a:rPr lang="en-US" dirty="0" smtClean="0"/>
              <a:t>networks that </a:t>
            </a:r>
            <a:r>
              <a:rPr lang="en-US" dirty="0"/>
              <a:t>are separated by wide geographical areas.</a:t>
            </a:r>
          </a:p>
          <a:p>
            <a:r>
              <a:rPr lang="en-US" dirty="0" smtClean="0"/>
              <a:t>They </a:t>
            </a:r>
            <a:r>
              <a:rPr lang="en-US" dirty="0"/>
              <a:t>use the services of </a:t>
            </a:r>
            <a:r>
              <a:rPr lang="en-US" dirty="0" smtClean="0"/>
              <a:t>common carriers/ service provider.</a:t>
            </a:r>
          </a:p>
          <a:p>
            <a:r>
              <a:rPr lang="en-US" dirty="0" smtClean="0"/>
              <a:t>They </a:t>
            </a:r>
            <a:r>
              <a:rPr lang="en-US" dirty="0"/>
              <a:t>use serial connections of various types to access bandwidth over large geographic areas</a:t>
            </a:r>
            <a:r>
              <a:rPr lang="en-US" dirty="0" smtClean="0"/>
              <a:t>.</a:t>
            </a:r>
          </a:p>
          <a:p>
            <a:r>
              <a:rPr lang="en-US" dirty="0"/>
              <a:t>The world’s most popular WAN is the </a:t>
            </a:r>
            <a:r>
              <a:rPr lang="en-US" i="1" dirty="0"/>
              <a:t>internet</a:t>
            </a:r>
            <a:r>
              <a:rPr lang="en-US" dirty="0"/>
              <a:t> </a:t>
            </a:r>
            <a:r>
              <a:rPr lang="en-US" dirty="0" smtClean="0"/>
              <a:t> ( </a:t>
            </a:r>
            <a:r>
              <a:rPr lang="en-US" dirty="0" smtClean="0">
                <a:solidFill>
                  <a:srgbClr val="3366FF"/>
                </a:solidFill>
              </a:rPr>
              <a:t>our course!</a:t>
            </a:r>
            <a:r>
              <a:rPr lang="en-US" dirty="0" smtClean="0"/>
              <a:t>)</a:t>
            </a:r>
            <a:endParaRPr lang="en-US" dirty="0"/>
          </a:p>
          <a:p>
            <a:endParaRPr lang="en-US" dirty="0"/>
          </a:p>
        </p:txBody>
      </p:sp>
      <p:pic>
        <p:nvPicPr>
          <p:cNvPr id="4" name="Picture 3"/>
          <p:cNvPicPr>
            <a:picLocks noChangeAspect="1"/>
          </p:cNvPicPr>
          <p:nvPr/>
        </p:nvPicPr>
        <p:blipFill>
          <a:blip r:embed="rId2"/>
          <a:stretch>
            <a:fillRect/>
          </a:stretch>
        </p:blipFill>
        <p:spPr>
          <a:xfrm>
            <a:off x="8223956" y="6208889"/>
            <a:ext cx="920044" cy="564445"/>
          </a:xfrm>
          <a:prstGeom prst="rect">
            <a:avLst/>
          </a:prstGeom>
        </p:spPr>
      </p:pic>
    </p:spTree>
    <p:extLst>
      <p:ext uri="{BB962C8B-B14F-4D97-AF65-F5344CB8AC3E}">
        <p14:creationId xmlns:p14="http://schemas.microsoft.com/office/powerpoint/2010/main" val="108121786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rgbClr val="FF0000"/>
                </a:solidFill>
              </a:rPr>
              <a:t>How do WANs and LANs differ</a:t>
            </a:r>
            <a:r>
              <a:rPr lang="en-US" dirty="0" smtClean="0">
                <a:solidFill>
                  <a:srgbClr val="FF0000"/>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pic>
        <p:nvPicPr>
          <p:cNvPr id="4" name="Picture 3"/>
          <p:cNvPicPr>
            <a:picLocks noChangeAspect="1"/>
          </p:cNvPicPr>
          <p:nvPr/>
        </p:nvPicPr>
        <p:blipFill>
          <a:blip r:embed="rId2"/>
          <a:stretch>
            <a:fillRect/>
          </a:stretch>
        </p:blipFill>
        <p:spPr>
          <a:xfrm>
            <a:off x="5430471" y="3182851"/>
            <a:ext cx="678928" cy="610851"/>
          </a:xfrm>
          <a:prstGeom prst="rect">
            <a:avLst/>
          </a:prstGeom>
        </p:spPr>
      </p:pic>
    </p:spTree>
    <p:extLst>
      <p:ext uri="{BB962C8B-B14F-4D97-AF65-F5344CB8AC3E}">
        <p14:creationId xmlns:p14="http://schemas.microsoft.com/office/powerpoint/2010/main" val="317927823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WAN and </a:t>
            </a:r>
            <a:r>
              <a:rPr lang="en-US" dirty="0" smtClean="0"/>
              <a:t>LAN</a:t>
            </a:r>
            <a:endParaRPr lang="en-US" dirty="0"/>
          </a:p>
        </p:txBody>
      </p:sp>
      <p:sp>
        <p:nvSpPr>
          <p:cNvPr id="3" name="Content Placeholder 2"/>
          <p:cNvSpPr>
            <a:spLocks noGrp="1"/>
          </p:cNvSpPr>
          <p:nvPr>
            <p:ph idx="1"/>
          </p:nvPr>
        </p:nvSpPr>
        <p:spPr>
          <a:xfrm>
            <a:off x="551437" y="2133600"/>
            <a:ext cx="8317255" cy="3992563"/>
          </a:xfrm>
        </p:spPr>
        <p:txBody>
          <a:bodyPr/>
          <a:lstStyle/>
          <a:p>
            <a:pPr marL="0" indent="0">
              <a:buNone/>
            </a:pPr>
            <a:r>
              <a:rPr lang="en-US" dirty="0" smtClean="0"/>
              <a:t>WANs </a:t>
            </a:r>
            <a:r>
              <a:rPr lang="en-US" dirty="0"/>
              <a:t>differ from LANs in several ways:</a:t>
            </a:r>
          </a:p>
          <a:p>
            <a:r>
              <a:rPr lang="en-US" dirty="0"/>
              <a:t>LAN </a:t>
            </a:r>
            <a:r>
              <a:rPr lang="en-US" dirty="0">
                <a:sym typeface="Wingdings"/>
              </a:rPr>
              <a:t> </a:t>
            </a:r>
            <a:r>
              <a:rPr lang="en-US" dirty="0"/>
              <a:t>a single building or other small geographic area.</a:t>
            </a:r>
          </a:p>
          <a:p>
            <a:r>
              <a:rPr lang="en-US" dirty="0"/>
              <a:t>WAN </a:t>
            </a:r>
            <a:r>
              <a:rPr lang="en-US" dirty="0">
                <a:sym typeface="Wingdings"/>
              </a:rPr>
              <a:t> </a:t>
            </a:r>
            <a:r>
              <a:rPr lang="en-US" dirty="0"/>
              <a:t>greater geographic distances.</a:t>
            </a:r>
          </a:p>
          <a:p>
            <a:r>
              <a:rPr lang="en-US" dirty="0"/>
              <a:t>LANs </a:t>
            </a:r>
            <a:r>
              <a:rPr lang="en-US" dirty="0">
                <a:sym typeface="Wingdings"/>
              </a:rPr>
              <a:t> </a:t>
            </a:r>
            <a:r>
              <a:rPr lang="en-US" dirty="0"/>
              <a:t>typically are owned by the company that uses them.</a:t>
            </a:r>
          </a:p>
          <a:p>
            <a:r>
              <a:rPr lang="en-US" dirty="0"/>
              <a:t>WAN</a:t>
            </a:r>
            <a:r>
              <a:rPr lang="en-US" dirty="0">
                <a:sym typeface="Wingdings"/>
              </a:rPr>
              <a:t> use services of </a:t>
            </a:r>
            <a:r>
              <a:rPr lang="en-US" dirty="0"/>
              <a:t>a WAN service provider.</a:t>
            </a:r>
          </a:p>
          <a:p>
            <a:endParaRPr lang="en-US" dirty="0"/>
          </a:p>
        </p:txBody>
      </p:sp>
    </p:spTree>
    <p:extLst>
      <p:ext uri="{BB962C8B-B14F-4D97-AF65-F5344CB8AC3E}">
        <p14:creationId xmlns:p14="http://schemas.microsoft.com/office/powerpoint/2010/main" val="2646331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p:cTn id="47"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rgbClr val="FF0000"/>
                </a:solidFill>
              </a:rPr>
              <a:t>WAN and OSI </a:t>
            </a:r>
            <a:r>
              <a:rPr lang="en-US" dirty="0" smtClean="0">
                <a:solidFill>
                  <a:srgbClr val="FF0000"/>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412119658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and OSI model</a:t>
            </a:r>
            <a:endParaRPr lang="en-US" dirty="0"/>
          </a:p>
        </p:txBody>
      </p:sp>
      <p:sp>
        <p:nvSpPr>
          <p:cNvPr id="3" name="Content Placeholder 2"/>
          <p:cNvSpPr>
            <a:spLocks noGrp="1"/>
          </p:cNvSpPr>
          <p:nvPr>
            <p:ph idx="1"/>
          </p:nvPr>
        </p:nvSpPr>
        <p:spPr>
          <a:xfrm>
            <a:off x="682125" y="2133600"/>
            <a:ext cx="8176125" cy="3992563"/>
          </a:xfrm>
        </p:spPr>
        <p:txBody>
          <a:bodyPr/>
          <a:lstStyle/>
          <a:p>
            <a:r>
              <a:rPr lang="en-US" dirty="0"/>
              <a:t>WAN operations focus primarily on </a:t>
            </a:r>
            <a:r>
              <a:rPr lang="en-US" dirty="0" smtClean="0"/>
              <a:t>Layer 1 </a:t>
            </a:r>
            <a:r>
              <a:rPr lang="en-US" dirty="0"/>
              <a:t>and </a:t>
            </a:r>
            <a:r>
              <a:rPr lang="en-US" dirty="0" smtClean="0"/>
              <a:t>Layer 2 </a:t>
            </a:r>
            <a:r>
              <a:rPr lang="en-US" dirty="0"/>
              <a:t>of the OSI reference model.</a:t>
            </a:r>
          </a:p>
          <a:p>
            <a:endParaRPr lang="en-US" dirty="0"/>
          </a:p>
        </p:txBody>
      </p:sp>
      <p:pic>
        <p:nvPicPr>
          <p:cNvPr id="4" name="Picture 3"/>
          <p:cNvPicPr>
            <a:picLocks noChangeAspect="1"/>
          </p:cNvPicPr>
          <p:nvPr/>
        </p:nvPicPr>
        <p:blipFill>
          <a:blip r:embed="rId3"/>
          <a:stretch>
            <a:fillRect/>
          </a:stretch>
        </p:blipFill>
        <p:spPr>
          <a:xfrm>
            <a:off x="1081991" y="3315826"/>
            <a:ext cx="7056463" cy="3264063"/>
          </a:xfrm>
          <a:prstGeom prst="rect">
            <a:avLst/>
          </a:prstGeom>
        </p:spPr>
      </p:pic>
    </p:spTree>
    <p:extLst>
      <p:ext uri="{BB962C8B-B14F-4D97-AF65-F5344CB8AC3E}">
        <p14:creationId xmlns:p14="http://schemas.microsoft.com/office/powerpoint/2010/main" val="213402223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Standards</a:t>
            </a:r>
            <a:endParaRPr lang="en-US" dirty="0"/>
          </a:p>
        </p:txBody>
      </p:sp>
      <p:sp>
        <p:nvSpPr>
          <p:cNvPr id="3" name="Content Placeholder 2"/>
          <p:cNvSpPr>
            <a:spLocks noGrp="1"/>
          </p:cNvSpPr>
          <p:nvPr>
            <p:ph idx="1"/>
          </p:nvPr>
        </p:nvSpPr>
        <p:spPr>
          <a:xfrm>
            <a:off x="470431" y="2133600"/>
            <a:ext cx="8387819" cy="3992563"/>
          </a:xfrm>
        </p:spPr>
        <p:txBody>
          <a:bodyPr>
            <a:normAutofit/>
          </a:bodyPr>
          <a:lstStyle/>
          <a:p>
            <a:pPr>
              <a:lnSpc>
                <a:spcPct val="120000"/>
              </a:lnSpc>
            </a:pPr>
            <a:r>
              <a:rPr lang="en-US" dirty="0"/>
              <a:t>WAN access standards typically describe both physical layer delivery methods and data link layer </a:t>
            </a:r>
            <a:r>
              <a:rPr lang="en-US" dirty="0" smtClean="0"/>
              <a:t>requirements.</a:t>
            </a:r>
          </a:p>
          <a:p>
            <a:pPr>
              <a:lnSpc>
                <a:spcPct val="120000"/>
              </a:lnSpc>
            </a:pPr>
            <a:r>
              <a:rPr lang="en-US" dirty="0" smtClean="0"/>
              <a:t>WAN </a:t>
            </a:r>
            <a:r>
              <a:rPr lang="en-US" dirty="0"/>
              <a:t>access standards are </a:t>
            </a:r>
            <a:r>
              <a:rPr lang="en-US" dirty="0" smtClean="0"/>
              <a:t>defined </a:t>
            </a:r>
            <a:r>
              <a:rPr lang="en-US" dirty="0"/>
              <a:t>and managed by a number of recognized authorities, </a:t>
            </a:r>
            <a:r>
              <a:rPr lang="en-US" dirty="0" smtClean="0"/>
              <a:t>including the TIA/EIA, ISO, and IEEE.</a:t>
            </a:r>
          </a:p>
          <a:p>
            <a:pPr>
              <a:lnSpc>
                <a:spcPct val="120000"/>
              </a:lnSpc>
            </a:pPr>
            <a:r>
              <a:rPr lang="en-US" dirty="0"/>
              <a:t>Unlike Ethernet LAN standards, which define both Layer 1 and Layer 2 details, most WAN standards focus on either Layer 1 or Layer 2 </a:t>
            </a:r>
            <a:endParaRPr lang="en-US" dirty="0" smtClean="0"/>
          </a:p>
          <a:p>
            <a:pPr marL="0" indent="0">
              <a:buNone/>
            </a:pPr>
            <a:endParaRPr lang="en-US" dirty="0"/>
          </a:p>
        </p:txBody>
      </p:sp>
    </p:spTree>
    <p:extLst>
      <p:ext uri="{BB962C8B-B14F-4D97-AF65-F5344CB8AC3E}">
        <p14:creationId xmlns:p14="http://schemas.microsoft.com/office/powerpoint/2010/main" val="373286280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Standards</a:t>
            </a:r>
          </a:p>
        </p:txBody>
      </p:sp>
      <p:sp>
        <p:nvSpPr>
          <p:cNvPr id="3" name="Content Placeholder 2"/>
          <p:cNvSpPr>
            <a:spLocks noGrp="1"/>
          </p:cNvSpPr>
          <p:nvPr>
            <p:ph idx="1"/>
          </p:nvPr>
        </p:nvSpPr>
        <p:spPr>
          <a:xfrm>
            <a:off x="729169" y="2133600"/>
            <a:ext cx="8129082" cy="3992563"/>
          </a:xfrm>
        </p:spPr>
        <p:txBody>
          <a:bodyPr>
            <a:normAutofit/>
          </a:bodyPr>
          <a:lstStyle/>
          <a:p>
            <a:pPr>
              <a:spcAft>
                <a:spcPts val="1200"/>
              </a:spcAft>
            </a:pPr>
            <a:r>
              <a:rPr lang="en-US" dirty="0" smtClean="0"/>
              <a:t>The </a:t>
            </a:r>
            <a:r>
              <a:rPr lang="en-US" dirty="0"/>
              <a:t>WAN access physical layer describes the physical connection between the company network and the service provider network. </a:t>
            </a:r>
          </a:p>
          <a:p>
            <a:r>
              <a:rPr lang="en-US" dirty="0" smtClean="0"/>
              <a:t>WAN </a:t>
            </a:r>
            <a:r>
              <a:rPr lang="en-US" dirty="0"/>
              <a:t>data-link protocols describe how data is encapsulated for transmission toward a remote location, </a:t>
            </a:r>
            <a:r>
              <a:rPr lang="en-US" dirty="0" smtClean="0"/>
              <a:t>physical addressing and </a:t>
            </a:r>
            <a:r>
              <a:rPr lang="en-US" dirty="0"/>
              <a:t>the mechanisms for transferring the resulting frames.</a:t>
            </a:r>
          </a:p>
        </p:txBody>
      </p:sp>
    </p:spTree>
    <p:extLst>
      <p:ext uri="{BB962C8B-B14F-4D97-AF65-F5344CB8AC3E}">
        <p14:creationId xmlns:p14="http://schemas.microsoft.com/office/powerpoint/2010/main" val="339557767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Physical Layer Concepts</a:t>
            </a:r>
          </a:p>
        </p:txBody>
      </p:sp>
      <p:sp>
        <p:nvSpPr>
          <p:cNvPr id="3" name="Content Placeholder 2"/>
          <p:cNvSpPr>
            <a:spLocks noGrp="1"/>
          </p:cNvSpPr>
          <p:nvPr>
            <p:ph idx="1"/>
          </p:nvPr>
        </p:nvSpPr>
        <p:spPr>
          <a:xfrm>
            <a:off x="517475" y="2133600"/>
            <a:ext cx="8340776" cy="3992563"/>
          </a:xfrm>
        </p:spPr>
        <p:txBody>
          <a:bodyPr>
            <a:normAutofit/>
          </a:bodyPr>
          <a:lstStyle/>
          <a:p>
            <a:pPr>
              <a:spcAft>
                <a:spcPts val="1200"/>
              </a:spcAft>
            </a:pPr>
            <a:r>
              <a:rPr lang="en-US" dirty="0" smtClean="0"/>
              <a:t>The </a:t>
            </a:r>
            <a:r>
              <a:rPr lang="en-US" dirty="0"/>
              <a:t>WAN physical layer includes several devices and terms specific to wide-area networks.</a:t>
            </a:r>
          </a:p>
          <a:p>
            <a:pPr>
              <a:spcAft>
                <a:spcPts val="1200"/>
              </a:spcAft>
            </a:pPr>
            <a:r>
              <a:rPr lang="en-US" dirty="0"/>
              <a:t>In the following slides:</a:t>
            </a:r>
          </a:p>
          <a:p>
            <a:pPr lvl="1">
              <a:spcAft>
                <a:spcPts val="1200"/>
              </a:spcAft>
            </a:pPr>
            <a:r>
              <a:rPr lang="en-US" dirty="0"/>
              <a:t>WAN Devices</a:t>
            </a:r>
          </a:p>
          <a:p>
            <a:pPr lvl="1">
              <a:spcAft>
                <a:spcPts val="1200"/>
              </a:spcAft>
            </a:pPr>
            <a:r>
              <a:rPr lang="en-US" dirty="0" smtClean="0"/>
              <a:t>WAN </a:t>
            </a:r>
            <a:r>
              <a:rPr lang="en-US" dirty="0"/>
              <a:t>Physical Layer </a:t>
            </a:r>
            <a:r>
              <a:rPr lang="en-US" dirty="0" smtClean="0"/>
              <a:t>Terminology</a:t>
            </a:r>
            <a:endParaRPr lang="en-US" dirty="0"/>
          </a:p>
        </p:txBody>
      </p:sp>
      <p:pic>
        <p:nvPicPr>
          <p:cNvPr id="4" name="Picture 3"/>
          <p:cNvPicPr>
            <a:picLocks noChangeAspect="1"/>
          </p:cNvPicPr>
          <p:nvPr/>
        </p:nvPicPr>
        <p:blipFill>
          <a:blip r:embed="rId2"/>
          <a:stretch>
            <a:fillRect/>
          </a:stretch>
        </p:blipFill>
        <p:spPr>
          <a:xfrm>
            <a:off x="6254093" y="4452777"/>
            <a:ext cx="1784588" cy="1101138"/>
          </a:xfrm>
          <a:prstGeom prst="rect">
            <a:avLst/>
          </a:prstGeom>
        </p:spPr>
      </p:pic>
      <p:pic>
        <p:nvPicPr>
          <p:cNvPr id="5" name="Picture 4"/>
          <p:cNvPicPr>
            <a:picLocks noChangeAspect="1"/>
          </p:cNvPicPr>
          <p:nvPr/>
        </p:nvPicPr>
        <p:blipFill>
          <a:blip r:embed="rId3"/>
          <a:stretch>
            <a:fillRect/>
          </a:stretch>
        </p:blipFill>
        <p:spPr>
          <a:xfrm>
            <a:off x="6655649" y="5412696"/>
            <a:ext cx="1752812" cy="1097681"/>
          </a:xfrm>
          <a:prstGeom prst="rect">
            <a:avLst/>
          </a:prstGeom>
        </p:spPr>
      </p:pic>
    </p:spTree>
    <p:extLst>
      <p:ext uri="{BB962C8B-B14F-4D97-AF65-F5344CB8AC3E}">
        <p14:creationId xmlns:p14="http://schemas.microsoft.com/office/powerpoint/2010/main" val="368525137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Chapter1</a:t>
            </a:r>
            <a:endParaRPr lang="en-US" dirty="0"/>
          </a:p>
        </p:txBody>
      </p:sp>
      <p:graphicFrame>
        <p:nvGraphicFramePr>
          <p:cNvPr id="4" name="Diagram 3"/>
          <p:cNvGraphicFramePr/>
          <p:nvPr>
            <p:extLst>
              <p:ext uri="{D42A27DB-BD31-4B8C-83A1-F6EECF244321}">
                <p14:modId xmlns:p14="http://schemas.microsoft.com/office/powerpoint/2010/main" val="155868030"/>
              </p:ext>
            </p:extLst>
          </p:nvPr>
        </p:nvGraphicFramePr>
        <p:xfrm>
          <a:off x="1524000" y="213783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0128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WAN </a:t>
            </a:r>
            <a:r>
              <a:rPr lang="en-US" dirty="0" smtClean="0"/>
              <a:t>Devices</a:t>
            </a:r>
            <a:endParaRPr lang="en-US" dirty="0"/>
          </a:p>
        </p:txBody>
      </p:sp>
      <p:sp>
        <p:nvSpPr>
          <p:cNvPr id="3" name="Content Placeholder 2"/>
          <p:cNvSpPr>
            <a:spLocks noGrp="1"/>
          </p:cNvSpPr>
          <p:nvPr>
            <p:ph idx="1"/>
          </p:nvPr>
        </p:nvSpPr>
        <p:spPr>
          <a:xfrm>
            <a:off x="493953" y="2133600"/>
            <a:ext cx="8364298" cy="3992563"/>
          </a:xfrm>
        </p:spPr>
        <p:txBody>
          <a:bodyPr/>
          <a:lstStyle/>
          <a:p>
            <a:r>
              <a:rPr lang="en-US" dirty="0"/>
              <a:t>The following devices are used in WANs </a:t>
            </a: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125" y="3342693"/>
            <a:ext cx="7479852" cy="2324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6134640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Router</a:t>
            </a:r>
            <a:endParaRPr lang="en-US" dirty="0"/>
          </a:p>
        </p:txBody>
      </p:sp>
      <p:sp>
        <p:nvSpPr>
          <p:cNvPr id="3" name="Content Placeholder 2"/>
          <p:cNvSpPr>
            <a:spLocks noGrp="1"/>
          </p:cNvSpPr>
          <p:nvPr>
            <p:ph idx="1"/>
          </p:nvPr>
        </p:nvSpPr>
        <p:spPr>
          <a:xfrm>
            <a:off x="611561" y="2133600"/>
            <a:ext cx="8246690" cy="3992563"/>
          </a:xfrm>
        </p:spPr>
        <p:txBody>
          <a:bodyPr>
            <a:normAutofit/>
          </a:bodyPr>
          <a:lstStyle/>
          <a:p>
            <a:r>
              <a:rPr lang="en-US" dirty="0"/>
              <a:t>Offer many services, including internetworking and WAN interface ports used to connect to the service provider </a:t>
            </a:r>
            <a:r>
              <a:rPr lang="en-US" dirty="0" smtClean="0"/>
              <a:t>network.</a:t>
            </a:r>
          </a:p>
          <a:p>
            <a:r>
              <a:rPr lang="en-US" dirty="0"/>
              <a:t>With some </a:t>
            </a:r>
            <a:r>
              <a:rPr lang="en-US" dirty="0" smtClean="0"/>
              <a:t>types of </a:t>
            </a:r>
            <a:r>
              <a:rPr lang="en-US" dirty="0"/>
              <a:t>WAN interfaces, an external device, such as a DSU/CSU or </a:t>
            </a:r>
            <a:r>
              <a:rPr lang="en-US" dirty="0" smtClean="0"/>
              <a:t>modem is </a:t>
            </a:r>
            <a:r>
              <a:rPr lang="en-US" dirty="0"/>
              <a:t>required to connect the router to the </a:t>
            </a:r>
            <a:r>
              <a:rPr lang="en-US" dirty="0" smtClean="0"/>
              <a:t>service </a:t>
            </a:r>
            <a:r>
              <a:rPr lang="en-US" dirty="0"/>
              <a:t>provider</a:t>
            </a:r>
            <a:r>
              <a:rPr lang="en-US" dirty="0" smtClean="0"/>
              <a:t>.</a:t>
            </a:r>
          </a:p>
          <a:p>
            <a:r>
              <a:rPr lang="en-US" dirty="0"/>
              <a:t>T</a:t>
            </a:r>
            <a:r>
              <a:rPr lang="en-US" dirty="0" smtClean="0"/>
              <a:t>he routers</a:t>
            </a:r>
            <a:r>
              <a:rPr lang="en-US" dirty="0"/>
              <a:t> </a:t>
            </a:r>
            <a:r>
              <a:rPr lang="en-US" dirty="0" smtClean="0"/>
              <a:t>that </a:t>
            </a:r>
            <a:r>
              <a:rPr lang="en-US" dirty="0"/>
              <a:t>reside within the service provider WAN </a:t>
            </a:r>
            <a:r>
              <a:rPr lang="en-US" dirty="0" smtClean="0"/>
              <a:t>backbone called </a:t>
            </a:r>
            <a:r>
              <a:rPr lang="en-US" dirty="0"/>
              <a:t>Core router</a:t>
            </a:r>
          </a:p>
          <a:p>
            <a:endParaRPr lang="en-US" dirty="0"/>
          </a:p>
        </p:txBody>
      </p:sp>
    </p:spTree>
    <p:extLst>
      <p:ext uri="{BB962C8B-B14F-4D97-AF65-F5344CB8AC3E}">
        <p14:creationId xmlns:p14="http://schemas.microsoft.com/office/powerpoint/2010/main" val="11830388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Switches</a:t>
            </a:r>
            <a:endParaRPr lang="en-US" dirty="0"/>
          </a:p>
        </p:txBody>
      </p:sp>
      <p:sp>
        <p:nvSpPr>
          <p:cNvPr id="3" name="Content Placeholder 2"/>
          <p:cNvSpPr>
            <a:spLocks noGrp="1"/>
          </p:cNvSpPr>
          <p:nvPr>
            <p:ph idx="1"/>
          </p:nvPr>
        </p:nvSpPr>
        <p:spPr>
          <a:xfrm>
            <a:off x="611560" y="2133600"/>
            <a:ext cx="8246691" cy="3992563"/>
          </a:xfrm>
        </p:spPr>
        <p:txBody>
          <a:bodyPr/>
          <a:lstStyle/>
          <a:p>
            <a:r>
              <a:rPr lang="en-US" dirty="0"/>
              <a:t>A multiport internetworking device used in service provider </a:t>
            </a:r>
            <a:r>
              <a:rPr lang="en-US" dirty="0" smtClean="0"/>
              <a:t>networks.</a:t>
            </a:r>
          </a:p>
          <a:p>
            <a:r>
              <a:rPr lang="en-US" dirty="0" smtClean="0"/>
              <a:t>These </a:t>
            </a:r>
            <a:r>
              <a:rPr lang="en-US" dirty="0"/>
              <a:t>devices typically switch traffic </a:t>
            </a:r>
            <a:r>
              <a:rPr lang="en-US" dirty="0" smtClean="0"/>
              <a:t>and operate </a:t>
            </a:r>
            <a:r>
              <a:rPr lang="en-US" dirty="0"/>
              <a:t>at Layer 2. </a:t>
            </a:r>
          </a:p>
        </p:txBody>
      </p:sp>
      <p:pic>
        <p:nvPicPr>
          <p:cNvPr id="4" name="Picture 3"/>
          <p:cNvPicPr>
            <a:picLocks noChangeAspect="1"/>
          </p:cNvPicPr>
          <p:nvPr/>
        </p:nvPicPr>
        <p:blipFill>
          <a:blip r:embed="rId3"/>
          <a:stretch>
            <a:fillRect/>
          </a:stretch>
        </p:blipFill>
        <p:spPr>
          <a:xfrm>
            <a:off x="2046375" y="3927256"/>
            <a:ext cx="5409954" cy="2448144"/>
          </a:xfrm>
          <a:prstGeom prst="rect">
            <a:avLst/>
          </a:prstGeom>
        </p:spPr>
      </p:pic>
    </p:spTree>
    <p:extLst>
      <p:ext uri="{BB962C8B-B14F-4D97-AF65-F5344CB8AC3E}">
        <p14:creationId xmlns:p14="http://schemas.microsoft.com/office/powerpoint/2010/main" val="426851630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Modem</a:t>
            </a:r>
          </a:p>
        </p:txBody>
      </p:sp>
      <p:sp>
        <p:nvSpPr>
          <p:cNvPr id="3" name="Content Placeholder 2"/>
          <p:cNvSpPr>
            <a:spLocks noGrp="1"/>
          </p:cNvSpPr>
          <p:nvPr>
            <p:ph idx="1"/>
          </p:nvPr>
        </p:nvSpPr>
        <p:spPr>
          <a:xfrm>
            <a:off x="470431" y="2133600"/>
            <a:ext cx="8387819" cy="3992563"/>
          </a:xfrm>
        </p:spPr>
        <p:txBody>
          <a:bodyPr>
            <a:normAutofit/>
          </a:bodyPr>
          <a:lstStyle/>
          <a:p>
            <a:r>
              <a:rPr lang="en-US" dirty="0"/>
              <a:t> A modem  is a device that interprets digital and analog signals, enabling data to be transmitted </a:t>
            </a:r>
            <a:r>
              <a:rPr lang="en-US" dirty="0" smtClean="0"/>
              <a:t>over voice</a:t>
            </a:r>
            <a:r>
              <a:rPr lang="en-US" dirty="0"/>
              <a:t>-grade telephone </a:t>
            </a:r>
            <a:r>
              <a:rPr lang="en-US" dirty="0" smtClean="0"/>
              <a:t>lines  ( analog lines).</a:t>
            </a:r>
            <a:endParaRPr lang="en-US" dirty="0" smtClean="0">
              <a:solidFill>
                <a:srgbClr val="000000"/>
              </a:solidFill>
              <a:cs typeface="Arial" charset="0"/>
            </a:endParaRPr>
          </a:p>
          <a:p>
            <a:r>
              <a:rPr lang="en-US" dirty="0" smtClean="0">
                <a:solidFill>
                  <a:srgbClr val="000000"/>
                </a:solidFill>
                <a:cs typeface="Arial" charset="0"/>
              </a:rPr>
              <a:t>Modulating </a:t>
            </a:r>
            <a:r>
              <a:rPr lang="en-US" dirty="0">
                <a:solidFill>
                  <a:srgbClr val="000000"/>
                </a:solidFill>
                <a:cs typeface="Arial" charset="0"/>
              </a:rPr>
              <a:t>and demodulating </a:t>
            </a:r>
            <a:r>
              <a:rPr lang="en-US" dirty="0" smtClean="0">
                <a:solidFill>
                  <a:srgbClr val="000000"/>
                </a:solidFill>
                <a:cs typeface="Arial" charset="0"/>
              </a:rPr>
              <a:t>signals ( </a:t>
            </a:r>
            <a:r>
              <a:rPr lang="en-US" dirty="0" smtClean="0">
                <a:solidFill>
                  <a:srgbClr val="0000FF"/>
                </a:solidFill>
                <a:cs typeface="Arial" charset="0"/>
              </a:rPr>
              <a:t>Mo</a:t>
            </a:r>
            <a:r>
              <a:rPr lang="en-US" dirty="0" smtClean="0">
                <a:solidFill>
                  <a:srgbClr val="008000"/>
                </a:solidFill>
                <a:cs typeface="Arial" charset="0"/>
              </a:rPr>
              <a:t>d</a:t>
            </a:r>
            <a:r>
              <a:rPr lang="en-US" dirty="0" smtClean="0">
                <a:solidFill>
                  <a:schemeClr val="accent2"/>
                </a:solidFill>
                <a:cs typeface="Arial" charset="0"/>
              </a:rPr>
              <a:t>em</a:t>
            </a:r>
            <a:r>
              <a:rPr lang="en-US" dirty="0" smtClean="0">
                <a:solidFill>
                  <a:srgbClr val="000000"/>
                </a:solidFill>
                <a:cs typeface="Arial" charset="0"/>
              </a:rPr>
              <a:t>). </a:t>
            </a:r>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7772" y="4068356"/>
            <a:ext cx="6680118" cy="242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88187704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CSU/DSU </a:t>
            </a:r>
          </a:p>
        </p:txBody>
      </p:sp>
      <p:sp>
        <p:nvSpPr>
          <p:cNvPr id="3" name="Content Placeholder 2"/>
          <p:cNvSpPr>
            <a:spLocks noGrp="1"/>
          </p:cNvSpPr>
          <p:nvPr>
            <p:ph idx="1"/>
          </p:nvPr>
        </p:nvSpPr>
        <p:spPr>
          <a:xfrm>
            <a:off x="564517" y="2133600"/>
            <a:ext cx="8293733" cy="4403988"/>
          </a:xfrm>
        </p:spPr>
        <p:txBody>
          <a:bodyPr>
            <a:normAutofit lnSpcReduction="10000"/>
          </a:bodyPr>
          <a:lstStyle/>
          <a:p>
            <a:r>
              <a:rPr lang="en-US" dirty="0">
                <a:solidFill>
                  <a:srgbClr val="000000"/>
                </a:solidFill>
                <a:cs typeface="Arial" charset="0"/>
              </a:rPr>
              <a:t>For digital lines, a channel service unit (CSU) and a data service unit (DSU) are required.	</a:t>
            </a:r>
          </a:p>
          <a:p>
            <a:pPr marL="457200" lvl="2"/>
            <a:r>
              <a:rPr lang="en-US" dirty="0">
                <a:solidFill>
                  <a:srgbClr val="000000"/>
                </a:solidFill>
                <a:cs typeface="Arial" charset="0"/>
              </a:rPr>
              <a:t>We </a:t>
            </a:r>
            <a:r>
              <a:rPr lang="en-US" dirty="0" smtClean="0">
                <a:solidFill>
                  <a:srgbClr val="000000"/>
                </a:solidFill>
                <a:cs typeface="Arial" charset="0"/>
              </a:rPr>
              <a:t>won’t </a:t>
            </a:r>
            <a:r>
              <a:rPr lang="en-US" dirty="0">
                <a:solidFill>
                  <a:srgbClr val="000000"/>
                </a:solidFill>
                <a:cs typeface="Arial" charset="0"/>
              </a:rPr>
              <a:t>go into the differences here</a:t>
            </a:r>
            <a:r>
              <a:rPr lang="en-US" dirty="0" smtClean="0">
                <a:solidFill>
                  <a:srgbClr val="000000"/>
                </a:solidFill>
                <a:cs typeface="Arial" charset="0"/>
              </a:rPr>
              <a:t>.</a:t>
            </a:r>
          </a:p>
          <a:p>
            <a:r>
              <a:rPr lang="en-US" dirty="0" smtClean="0"/>
              <a:t>The </a:t>
            </a:r>
            <a:r>
              <a:rPr lang="en-US" dirty="0"/>
              <a:t>CSU/DSU </a:t>
            </a:r>
            <a:r>
              <a:rPr lang="en-US" dirty="0" smtClean="0"/>
              <a:t>provides </a:t>
            </a:r>
            <a:r>
              <a:rPr lang="en-US" dirty="0"/>
              <a:t>signal timing for </a:t>
            </a:r>
            <a:r>
              <a:rPr lang="en-US" dirty="0" smtClean="0"/>
              <a:t>communication between devices.</a:t>
            </a:r>
            <a:r>
              <a:rPr lang="en-US" dirty="0" smtClean="0">
                <a:solidFill>
                  <a:srgbClr val="000000"/>
                </a:solidFill>
                <a:cs typeface="Arial" charset="0"/>
              </a:rPr>
              <a:t> </a:t>
            </a:r>
            <a:endParaRPr lang="en-US" dirty="0">
              <a:solidFill>
                <a:srgbClr val="000000"/>
              </a:solidFill>
              <a:cs typeface="Arial" charset="0"/>
            </a:endParaRPr>
          </a:p>
          <a:p>
            <a:r>
              <a:rPr lang="en-US" dirty="0"/>
              <a:t>The two are often combined into a single piece of equipment, called the CSU/DSU. </a:t>
            </a:r>
          </a:p>
          <a:p>
            <a:r>
              <a:rPr lang="en-US" dirty="0">
                <a:solidFill>
                  <a:srgbClr val="000000"/>
                </a:solidFill>
                <a:cs typeface="Arial" charset="0"/>
              </a:rPr>
              <a:t>The CSU/DSU may be</a:t>
            </a:r>
          </a:p>
          <a:p>
            <a:pPr lvl="1"/>
            <a:r>
              <a:rPr lang="en-US" dirty="0" smtClean="0"/>
              <a:t>Separate </a:t>
            </a:r>
            <a:r>
              <a:rPr lang="en-US" dirty="0"/>
              <a:t>device like a modem </a:t>
            </a:r>
            <a:r>
              <a:rPr lang="en-US" dirty="0" smtClean="0"/>
              <a:t>( </a:t>
            </a:r>
            <a:r>
              <a:rPr lang="en-US" dirty="0" smtClean="0">
                <a:solidFill>
                  <a:srgbClr val="000000"/>
                </a:solidFill>
                <a:cs typeface="Arial" charset="0"/>
              </a:rPr>
              <a:t>External </a:t>
            </a:r>
            <a:r>
              <a:rPr lang="en-US" dirty="0">
                <a:solidFill>
                  <a:srgbClr val="000000"/>
                </a:solidFill>
                <a:cs typeface="Arial" charset="0"/>
              </a:rPr>
              <a:t>CSU/</a:t>
            </a:r>
            <a:r>
              <a:rPr lang="en-US" dirty="0" smtClean="0">
                <a:solidFill>
                  <a:srgbClr val="000000"/>
                </a:solidFill>
                <a:cs typeface="Arial" charset="0"/>
              </a:rPr>
              <a:t>DSU)</a:t>
            </a:r>
          </a:p>
          <a:p>
            <a:pPr lvl="1"/>
            <a:r>
              <a:rPr lang="en-US" dirty="0" smtClean="0">
                <a:solidFill>
                  <a:srgbClr val="000000"/>
                </a:solidFill>
                <a:cs typeface="Arial" charset="0"/>
              </a:rPr>
              <a:t>Built </a:t>
            </a:r>
            <a:r>
              <a:rPr lang="en-US" dirty="0">
                <a:solidFill>
                  <a:srgbClr val="000000"/>
                </a:solidFill>
                <a:cs typeface="Arial" charset="0"/>
              </a:rPr>
              <a:t>into the interface card in the router.</a:t>
            </a:r>
          </a:p>
          <a:p>
            <a:endParaRPr lang="en-US" dirty="0"/>
          </a:p>
        </p:txBody>
      </p:sp>
    </p:spTree>
    <p:extLst>
      <p:ext uri="{BB962C8B-B14F-4D97-AF65-F5344CB8AC3E}">
        <p14:creationId xmlns:p14="http://schemas.microsoft.com/office/powerpoint/2010/main" val="397344121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smtClean="0"/>
              <a:t>nalhareqi©2015 </a:t>
            </a:r>
            <a:endParaRPr lang="en-US"/>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650988"/>
            <a:ext cx="3810000" cy="2202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342" name="Picture 6" descr="http://www.adtran.com/adtranpx/Doc/0/398V0NIGAJAH39QA038BE81ID8/398V0NIGAJAH39QA038BE81ID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765675"/>
            <a:ext cx="3810000" cy="1460500"/>
          </a:xfrm>
          <a:prstGeom prst="rect">
            <a:avLst/>
          </a:prstGeom>
          <a:noFill/>
          <a:extLst>
            <a:ext uri="{909E8E84-426E-40dd-AFC4-6F175D3DCCD1}">
              <a14:hiddenFill xmlns:a14="http://schemas.microsoft.com/office/drawing/2010/main">
                <a:solidFill>
                  <a:srgbClr val="FFFFFF"/>
                </a:solidFill>
              </a14:hiddenFill>
            </a:ext>
          </a:extLst>
        </p:spPr>
      </p:pic>
      <p:pic>
        <p:nvPicPr>
          <p:cNvPr id="143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3999" y="3033486"/>
            <a:ext cx="3724275" cy="152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344" name="Line 8"/>
          <p:cNvSpPr>
            <a:spLocks noChangeShapeType="1"/>
          </p:cNvSpPr>
          <p:nvPr/>
        </p:nvSpPr>
        <p:spPr bwMode="auto">
          <a:xfrm flipV="1">
            <a:off x="7623628" y="5692775"/>
            <a:ext cx="0" cy="5334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4345" name="Text Box 9"/>
          <p:cNvSpPr txBox="1">
            <a:spLocks noChangeArrowheads="1"/>
          </p:cNvSpPr>
          <p:nvPr/>
        </p:nvSpPr>
        <p:spPr bwMode="auto">
          <a:xfrm>
            <a:off x="7075714" y="6226175"/>
            <a:ext cx="1371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000" b="1" dirty="0">
                <a:latin typeface="Arial" charset="0"/>
              </a:rPr>
              <a:t>To router</a:t>
            </a:r>
          </a:p>
        </p:txBody>
      </p:sp>
      <p:sp>
        <p:nvSpPr>
          <p:cNvPr id="14346" name="Line 10"/>
          <p:cNvSpPr>
            <a:spLocks noChangeShapeType="1"/>
          </p:cNvSpPr>
          <p:nvPr/>
        </p:nvSpPr>
        <p:spPr bwMode="auto">
          <a:xfrm flipV="1">
            <a:off x="5867400" y="5692775"/>
            <a:ext cx="0" cy="5334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4347" name="Text Box 11"/>
          <p:cNvSpPr txBox="1">
            <a:spLocks noChangeArrowheads="1"/>
          </p:cNvSpPr>
          <p:nvPr/>
        </p:nvSpPr>
        <p:spPr bwMode="auto">
          <a:xfrm>
            <a:off x="5086350" y="6226175"/>
            <a:ext cx="15621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000" b="1" dirty="0">
                <a:latin typeface="Arial" charset="0"/>
              </a:rPr>
              <a:t>To T1 circuit</a:t>
            </a:r>
          </a:p>
        </p:txBody>
      </p:sp>
      <p:pic>
        <p:nvPicPr>
          <p:cNvPr id="3" name="Picture 2"/>
          <p:cNvPicPr>
            <a:picLocks noChangeAspect="1"/>
          </p:cNvPicPr>
          <p:nvPr/>
        </p:nvPicPr>
        <p:blipFill>
          <a:blip r:embed="rId5"/>
          <a:stretch>
            <a:fillRect/>
          </a:stretch>
        </p:blipFill>
        <p:spPr>
          <a:xfrm>
            <a:off x="798351" y="1127300"/>
            <a:ext cx="3405414" cy="2327728"/>
          </a:xfrm>
          <a:prstGeom prst="rect">
            <a:avLst/>
          </a:prstGeom>
        </p:spPr>
      </p:pic>
      <p:pic>
        <p:nvPicPr>
          <p:cNvPr id="4" name="Picture 3"/>
          <p:cNvPicPr>
            <a:picLocks noChangeAspect="1"/>
          </p:cNvPicPr>
          <p:nvPr/>
        </p:nvPicPr>
        <p:blipFill>
          <a:blip r:embed="rId6"/>
          <a:stretch>
            <a:fillRect/>
          </a:stretch>
        </p:blipFill>
        <p:spPr>
          <a:xfrm>
            <a:off x="798351" y="3862382"/>
            <a:ext cx="3966029" cy="2271486"/>
          </a:xfrm>
          <a:prstGeom prst="rect">
            <a:avLst/>
          </a:prstGeom>
        </p:spPr>
      </p:pic>
    </p:spTree>
    <p:extLst>
      <p:ext uri="{BB962C8B-B14F-4D97-AF65-F5344CB8AC3E}">
        <p14:creationId xmlns:p14="http://schemas.microsoft.com/office/powerpoint/2010/main" val="28327883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Access Server</a:t>
            </a:r>
          </a:p>
        </p:txBody>
      </p:sp>
      <p:sp>
        <p:nvSpPr>
          <p:cNvPr id="3" name="Content Placeholder 2"/>
          <p:cNvSpPr>
            <a:spLocks noGrp="1"/>
          </p:cNvSpPr>
          <p:nvPr>
            <p:ph idx="1"/>
          </p:nvPr>
        </p:nvSpPr>
        <p:spPr>
          <a:xfrm>
            <a:off x="517475" y="2133600"/>
            <a:ext cx="8340776" cy="3992563"/>
          </a:xfrm>
        </p:spPr>
        <p:txBody>
          <a:bodyPr/>
          <a:lstStyle/>
          <a:p>
            <a:r>
              <a:rPr lang="en-US" dirty="0"/>
              <a:t> An access server  acts as a concentration point for dial-in and dial-out connections</a:t>
            </a:r>
          </a:p>
        </p:txBody>
      </p:sp>
      <p:pic>
        <p:nvPicPr>
          <p:cNvPr id="4" name="Picture 3"/>
          <p:cNvPicPr>
            <a:picLocks noChangeAspect="1"/>
          </p:cNvPicPr>
          <p:nvPr/>
        </p:nvPicPr>
        <p:blipFill>
          <a:blip r:embed="rId3"/>
          <a:stretch>
            <a:fillRect/>
          </a:stretch>
        </p:blipFill>
        <p:spPr>
          <a:xfrm>
            <a:off x="940863" y="3339343"/>
            <a:ext cx="7268156" cy="3158213"/>
          </a:xfrm>
          <a:prstGeom prst="rect">
            <a:avLst/>
          </a:prstGeom>
        </p:spPr>
      </p:pic>
    </p:spTree>
    <p:extLst>
      <p:ext uri="{BB962C8B-B14F-4D97-AF65-F5344CB8AC3E}">
        <p14:creationId xmlns:p14="http://schemas.microsoft.com/office/powerpoint/2010/main" val="194168913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WAN Devices</a:t>
            </a:r>
            <a:endParaRPr lang="en-US" dirty="0"/>
          </a:p>
        </p:txBody>
      </p:sp>
      <p:sp>
        <p:nvSpPr>
          <p:cNvPr id="3" name="Content Placeholder 2"/>
          <p:cNvSpPr>
            <a:spLocks noGrp="1"/>
          </p:cNvSpPr>
          <p:nvPr>
            <p:ph idx="1"/>
          </p:nvPr>
        </p:nvSpPr>
        <p:spPr>
          <a:xfrm>
            <a:off x="564517" y="2133600"/>
            <a:ext cx="8293733" cy="3992563"/>
          </a:xfrm>
        </p:spPr>
        <p:txBody>
          <a:bodyPr/>
          <a:lstStyle/>
          <a:p>
            <a:r>
              <a:rPr lang="en-US" dirty="0"/>
              <a:t>The type of devices used depends on the WAN technology implemented </a:t>
            </a:r>
          </a:p>
        </p:txBody>
      </p:sp>
      <p:pic>
        <p:nvPicPr>
          <p:cNvPr id="4" name="Picture 3"/>
          <p:cNvPicPr>
            <a:picLocks noChangeAspect="1"/>
          </p:cNvPicPr>
          <p:nvPr/>
        </p:nvPicPr>
        <p:blipFill>
          <a:blip r:embed="rId3"/>
          <a:stretch>
            <a:fillRect/>
          </a:stretch>
        </p:blipFill>
        <p:spPr>
          <a:xfrm>
            <a:off x="752689" y="2869013"/>
            <a:ext cx="7832674" cy="3753822"/>
          </a:xfrm>
          <a:prstGeom prst="rect">
            <a:avLst/>
          </a:prstGeom>
        </p:spPr>
      </p:pic>
    </p:spTree>
    <p:extLst>
      <p:ext uri="{BB962C8B-B14F-4D97-AF65-F5344CB8AC3E}">
        <p14:creationId xmlns:p14="http://schemas.microsoft.com/office/powerpoint/2010/main" val="43756386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57052" y="2133600"/>
            <a:ext cx="8122942" cy="3992563"/>
          </a:xfrm>
        </p:spPr>
        <p:txBody>
          <a:bodyPr/>
          <a:lstStyle/>
          <a:p>
            <a:r>
              <a:rPr lang="en-US" dirty="0">
                <a:solidFill>
                  <a:schemeClr val="tx1"/>
                </a:solidFill>
              </a:rPr>
              <a:t>To understand WAN technologies, you need to understand the different WAN terms and connection types that can be used to connect your networks together. </a:t>
            </a:r>
            <a:endParaRPr lang="en-US" dirty="0"/>
          </a:p>
        </p:txBody>
      </p:sp>
    </p:spTree>
    <p:extLst>
      <p:ext uri="{BB962C8B-B14F-4D97-AF65-F5344CB8AC3E}">
        <p14:creationId xmlns:p14="http://schemas.microsoft.com/office/powerpoint/2010/main" val="221202635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a:t>
            </a:r>
            <a:r>
              <a:rPr lang="en-US" dirty="0" smtClean="0"/>
              <a:t>Terms</a:t>
            </a:r>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65922"/>
            <a:ext cx="8229600" cy="4880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3704840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t>Why do we need a WAN</a:t>
            </a:r>
            <a:r>
              <a:rPr lang="en-US" dirty="0" smtClean="0"/>
              <a:t>?</a:t>
            </a:r>
          </a:p>
          <a:p>
            <a:r>
              <a:rPr lang="en-US" dirty="0" smtClean="0"/>
              <a:t>What is A </a:t>
            </a:r>
            <a:r>
              <a:rPr lang="en-US" dirty="0"/>
              <a:t>wide-area network</a:t>
            </a:r>
            <a:r>
              <a:rPr lang="en-US" dirty="0" smtClean="0"/>
              <a:t> ?</a:t>
            </a:r>
          </a:p>
          <a:p>
            <a:r>
              <a:rPr lang="en-US" dirty="0"/>
              <a:t>How do WANs and LANs differ</a:t>
            </a:r>
            <a:r>
              <a:rPr lang="en-US" dirty="0" smtClean="0"/>
              <a:t>?</a:t>
            </a:r>
          </a:p>
          <a:p>
            <a:r>
              <a:rPr lang="en-US" dirty="0"/>
              <a:t>WAN and OSI </a:t>
            </a:r>
            <a:r>
              <a:rPr lang="en-US" dirty="0" smtClean="0"/>
              <a:t>model</a:t>
            </a:r>
          </a:p>
          <a:p>
            <a:r>
              <a:rPr lang="en-US" dirty="0"/>
              <a:t>WAN </a:t>
            </a:r>
            <a:r>
              <a:rPr lang="en-US" dirty="0" smtClean="0"/>
              <a:t>Devices</a:t>
            </a:r>
          </a:p>
          <a:p>
            <a:r>
              <a:rPr lang="en-US" dirty="0" smtClean="0"/>
              <a:t>WAN Terms </a:t>
            </a:r>
          </a:p>
          <a:p>
            <a:r>
              <a:rPr lang="en-US" dirty="0"/>
              <a:t>WAN Physical Layer Standards</a:t>
            </a:r>
          </a:p>
        </p:txBody>
      </p:sp>
    </p:spTree>
    <p:extLst>
      <p:ext uri="{BB962C8B-B14F-4D97-AF65-F5344CB8AC3E}">
        <p14:creationId xmlns:p14="http://schemas.microsoft.com/office/powerpoint/2010/main" val="310598122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88039" y="2133600"/>
            <a:ext cx="8270211" cy="3992563"/>
          </a:xfrm>
        </p:spPr>
        <p:txBody>
          <a:bodyPr/>
          <a:lstStyle/>
          <a:p>
            <a:pPr marL="0" indent="0">
              <a:buNone/>
            </a:pPr>
            <a:r>
              <a:rPr lang="en-US" dirty="0">
                <a:solidFill>
                  <a:schemeClr val="accent2"/>
                </a:solidFill>
              </a:rPr>
              <a:t>Customer Premises Equipment (CPE)</a:t>
            </a:r>
          </a:p>
          <a:p>
            <a:r>
              <a:rPr lang="en-US" dirty="0"/>
              <a:t> The devices and inside wiring located at the premises of the subscriber, connected with a </a:t>
            </a:r>
            <a:r>
              <a:rPr lang="en-US" dirty="0" smtClean="0"/>
              <a:t>telecommunication </a:t>
            </a:r>
            <a:r>
              <a:rPr lang="en-US" dirty="0"/>
              <a:t>channel of a </a:t>
            </a:r>
            <a:r>
              <a:rPr lang="en-US" dirty="0" smtClean="0"/>
              <a:t>services provider.</a:t>
            </a:r>
            <a:endParaRPr lang="en-US" dirty="0"/>
          </a:p>
          <a:p>
            <a:r>
              <a:rPr lang="en-US" dirty="0"/>
              <a:t>The subscriber either owns or leases the CPE. </a:t>
            </a:r>
          </a:p>
          <a:p>
            <a:r>
              <a:rPr lang="en-US" dirty="0"/>
              <a:t>A </a:t>
            </a:r>
            <a:r>
              <a:rPr lang="en-US" dirty="0" smtClean="0"/>
              <a:t>subscriber: is </a:t>
            </a:r>
            <a:r>
              <a:rPr lang="en-US" dirty="0"/>
              <a:t>a company that arranges for WAN services from a service provider or carrier.</a:t>
            </a:r>
          </a:p>
          <a:p>
            <a:endParaRPr lang="en-US" dirty="0"/>
          </a:p>
        </p:txBody>
      </p:sp>
    </p:spTree>
    <p:extLst>
      <p:ext uri="{BB962C8B-B14F-4D97-AF65-F5344CB8AC3E}">
        <p14:creationId xmlns:p14="http://schemas.microsoft.com/office/powerpoint/2010/main" val="21823880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493953" y="2133600"/>
            <a:ext cx="8364298" cy="3992563"/>
          </a:xfrm>
        </p:spPr>
        <p:txBody>
          <a:bodyPr>
            <a:normAutofit/>
          </a:bodyPr>
          <a:lstStyle/>
          <a:p>
            <a:pPr marL="0" indent="0">
              <a:buNone/>
            </a:pPr>
            <a:r>
              <a:rPr lang="en-US" dirty="0">
                <a:solidFill>
                  <a:srgbClr val="FF6600"/>
                </a:solidFill>
              </a:rPr>
              <a:t>Local</a:t>
            </a:r>
            <a:r>
              <a:rPr lang="en-US" dirty="0">
                <a:solidFill>
                  <a:schemeClr val="tx2"/>
                </a:solidFill>
              </a:rPr>
              <a:t> </a:t>
            </a:r>
            <a:r>
              <a:rPr lang="en-US" dirty="0">
                <a:solidFill>
                  <a:srgbClr val="FF6600"/>
                </a:solidFill>
              </a:rPr>
              <a:t>loop</a:t>
            </a:r>
          </a:p>
          <a:p>
            <a:r>
              <a:rPr lang="en-US" dirty="0" smtClean="0"/>
              <a:t>The </a:t>
            </a:r>
            <a:r>
              <a:rPr lang="en-US" dirty="0"/>
              <a:t>copper or fiber  cable that connects the CPE at the subscriber site to the central office (CO) of the service provider. The local loop is sometimes called the “last mile.”</a:t>
            </a:r>
          </a:p>
          <a:p>
            <a:pPr marL="0" indent="0">
              <a:buNone/>
            </a:pPr>
            <a:r>
              <a:rPr lang="en-US" dirty="0">
                <a:solidFill>
                  <a:srgbClr val="FF6600"/>
                </a:solidFill>
              </a:rPr>
              <a:t>Central office (CO)</a:t>
            </a:r>
          </a:p>
          <a:p>
            <a:r>
              <a:rPr lang="en-US" dirty="0"/>
              <a:t> A local service provider facility or building where local cables link to long-haul fiber-optic  communications lines through a system of switches and other equipment.</a:t>
            </a:r>
          </a:p>
          <a:p>
            <a:endParaRPr lang="en-US" dirty="0"/>
          </a:p>
        </p:txBody>
      </p:sp>
    </p:spTree>
    <p:extLst>
      <p:ext uri="{BB962C8B-B14F-4D97-AF65-F5344CB8AC3E}">
        <p14:creationId xmlns:p14="http://schemas.microsoft.com/office/powerpoint/2010/main" val="275238293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53363"/>
            <a:ext cx="8229600" cy="460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8038205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sp>
        <p:nvSpPr>
          <p:cNvPr id="3" name="Content Placeholder 2"/>
          <p:cNvSpPr>
            <a:spLocks noGrp="1"/>
          </p:cNvSpPr>
          <p:nvPr>
            <p:ph idx="1"/>
          </p:nvPr>
        </p:nvSpPr>
        <p:spPr>
          <a:xfrm>
            <a:off x="540995" y="2133600"/>
            <a:ext cx="8317255" cy="3992563"/>
          </a:xfrm>
        </p:spPr>
        <p:txBody>
          <a:bodyPr>
            <a:normAutofit fontScale="92500" lnSpcReduction="20000"/>
          </a:bodyPr>
          <a:lstStyle/>
          <a:p>
            <a:pPr marL="0" indent="0">
              <a:buNone/>
            </a:pPr>
            <a:r>
              <a:rPr lang="en-US" dirty="0">
                <a:solidFill>
                  <a:schemeClr val="accent2"/>
                </a:solidFill>
              </a:rPr>
              <a:t>Data Communications Equipment (DCE)</a:t>
            </a:r>
          </a:p>
          <a:p>
            <a:r>
              <a:rPr lang="en-US" dirty="0"/>
              <a:t> Also called data circuit-terminating equipment, the DCE consists of devices that put data on the local loop. ( CSU/DSU ) </a:t>
            </a:r>
          </a:p>
          <a:p>
            <a:r>
              <a:rPr lang="en-US" dirty="0"/>
              <a:t>The DCE primarily provides an interface to connect subscribers to a communication link on the WAN cloud</a:t>
            </a:r>
            <a:r>
              <a:rPr lang="en-US" dirty="0" smtClean="0"/>
              <a:t>. </a:t>
            </a:r>
          </a:p>
          <a:p>
            <a:pPr marL="0" indent="0">
              <a:buNone/>
            </a:pPr>
            <a:r>
              <a:rPr lang="en-US" dirty="0" smtClean="0">
                <a:solidFill>
                  <a:srgbClr val="FF6600"/>
                </a:solidFill>
              </a:rPr>
              <a:t>Data </a:t>
            </a:r>
            <a:r>
              <a:rPr lang="en-US" dirty="0">
                <a:solidFill>
                  <a:srgbClr val="FF6600"/>
                </a:solidFill>
              </a:rPr>
              <a:t>Terminal Equipment (DTE)</a:t>
            </a:r>
          </a:p>
          <a:p>
            <a:r>
              <a:rPr lang="en-US" dirty="0" smtClean="0"/>
              <a:t>The </a:t>
            </a:r>
            <a:r>
              <a:rPr lang="en-US" dirty="0"/>
              <a:t>customer devices that pass the data from a customer network or host computer for transmission over the WAN</a:t>
            </a:r>
            <a:r>
              <a:rPr lang="en-US" dirty="0" smtClean="0"/>
              <a:t>. ( Router)</a:t>
            </a:r>
            <a:endParaRPr lang="en-US" dirty="0"/>
          </a:p>
          <a:p>
            <a:r>
              <a:rPr lang="en-US" dirty="0"/>
              <a:t>The DTE connects to the local loop through the DCE</a:t>
            </a:r>
            <a:r>
              <a:rPr lang="en-US" dirty="0" smtClean="0"/>
              <a:t>.   </a:t>
            </a:r>
            <a:endParaRPr lang="en-US" dirty="0"/>
          </a:p>
          <a:p>
            <a:endParaRPr lang="en-US" dirty="0"/>
          </a:p>
        </p:txBody>
      </p:sp>
    </p:spTree>
    <p:extLst>
      <p:ext uri="{BB962C8B-B14F-4D97-AF65-F5344CB8AC3E}">
        <p14:creationId xmlns:p14="http://schemas.microsoft.com/office/powerpoint/2010/main" val="176143140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a:t>
            </a:r>
            <a:r>
              <a:rPr lang="en-US" dirty="0" smtClean="0"/>
              <a:t>Terms</a:t>
            </a:r>
            <a:endParaRPr lang="en-US" dirty="0"/>
          </a:p>
        </p:txBody>
      </p:sp>
      <p:pic>
        <p:nvPicPr>
          <p:cNvPr id="4" name="Picture 3"/>
          <p:cNvPicPr>
            <a:picLocks noChangeAspect="1"/>
          </p:cNvPicPr>
          <p:nvPr/>
        </p:nvPicPr>
        <p:blipFill>
          <a:blip r:embed="rId3"/>
          <a:stretch>
            <a:fillRect/>
          </a:stretch>
        </p:blipFill>
        <p:spPr>
          <a:xfrm>
            <a:off x="0" y="2501899"/>
            <a:ext cx="9144000" cy="2765797"/>
          </a:xfrm>
          <a:prstGeom prst="rect">
            <a:avLst/>
          </a:prstGeom>
        </p:spPr>
      </p:pic>
    </p:spTree>
    <p:extLst>
      <p:ext uri="{BB962C8B-B14F-4D97-AF65-F5344CB8AC3E}">
        <p14:creationId xmlns:p14="http://schemas.microsoft.com/office/powerpoint/2010/main" val="176143140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WAN Terms</a:t>
            </a:r>
          </a:p>
        </p:txBody>
      </p:sp>
      <p:sp>
        <p:nvSpPr>
          <p:cNvPr id="4" name="Content Placeholder 3"/>
          <p:cNvSpPr>
            <a:spLocks noGrp="1"/>
          </p:cNvSpPr>
          <p:nvPr>
            <p:ph idx="1"/>
          </p:nvPr>
        </p:nvSpPr>
        <p:spPr>
          <a:xfrm>
            <a:off x="458633" y="1904265"/>
            <a:ext cx="8399617" cy="3992563"/>
          </a:xfrm>
        </p:spPr>
        <p:txBody>
          <a:bodyPr/>
          <a:lstStyle/>
          <a:p>
            <a:pPr marL="0" indent="0">
              <a:buNone/>
            </a:pPr>
            <a:r>
              <a:rPr lang="en-US" dirty="0">
                <a:solidFill>
                  <a:schemeClr val="accent2"/>
                </a:solidFill>
              </a:rPr>
              <a:t>Toll network</a:t>
            </a:r>
            <a:endParaRPr lang="en-US" dirty="0"/>
          </a:p>
          <a:p>
            <a:r>
              <a:rPr lang="en-US" dirty="0" smtClean="0"/>
              <a:t>This </a:t>
            </a:r>
            <a:r>
              <a:rPr lang="en-US" dirty="0"/>
              <a:t>consists of the long-haul, all-digital, fiber-optic communications lines, switches, routers, and other equipment inside the WAN provider network.</a:t>
            </a:r>
          </a:p>
        </p:txBody>
      </p:sp>
      <p:pic>
        <p:nvPicPr>
          <p:cNvPr id="5" name="Picture 4"/>
          <p:cNvPicPr>
            <a:picLocks noChangeAspect="1"/>
          </p:cNvPicPr>
          <p:nvPr/>
        </p:nvPicPr>
        <p:blipFill>
          <a:blip r:embed="rId2"/>
          <a:stretch>
            <a:fillRect/>
          </a:stretch>
        </p:blipFill>
        <p:spPr>
          <a:xfrm>
            <a:off x="2921045" y="4004543"/>
            <a:ext cx="4152490" cy="2853457"/>
          </a:xfrm>
          <a:prstGeom prst="rect">
            <a:avLst/>
          </a:prstGeom>
        </p:spPr>
      </p:pic>
      <p:sp>
        <p:nvSpPr>
          <p:cNvPr id="6" name="Rectangle 5"/>
          <p:cNvSpPr/>
          <p:nvPr/>
        </p:nvSpPr>
        <p:spPr>
          <a:xfrm>
            <a:off x="2921045" y="6350817"/>
            <a:ext cx="1577088" cy="5071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7254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Terms</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570" y="1832430"/>
            <a:ext cx="7329715" cy="4644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ight Brace 6"/>
          <p:cNvSpPr/>
          <p:nvPr/>
        </p:nvSpPr>
        <p:spPr>
          <a:xfrm>
            <a:off x="7946571" y="4136571"/>
            <a:ext cx="471715" cy="1524000"/>
          </a:xfrm>
          <a:prstGeom prst="rightBrace">
            <a:avLst/>
          </a:prstGeom>
          <a:ln>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
        <p:nvSpPr>
          <p:cNvPr id="8" name="Footer Placeholder 7"/>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20761451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Terms</a:t>
            </a:r>
          </a:p>
        </p:txBody>
      </p:sp>
      <p:sp>
        <p:nvSpPr>
          <p:cNvPr id="3" name="Content Placeholder 2"/>
          <p:cNvSpPr>
            <a:spLocks noGrp="1"/>
          </p:cNvSpPr>
          <p:nvPr>
            <p:ph idx="1"/>
          </p:nvPr>
        </p:nvSpPr>
        <p:spPr>
          <a:xfrm>
            <a:off x="667399" y="2133600"/>
            <a:ext cx="7822066" cy="3992563"/>
          </a:xfrm>
        </p:spPr>
        <p:txBody>
          <a:bodyPr>
            <a:normAutofit/>
          </a:bodyPr>
          <a:lstStyle/>
          <a:p>
            <a:pPr marL="0" indent="0">
              <a:buNone/>
            </a:pPr>
            <a:r>
              <a:rPr lang="en-US" dirty="0" smtClean="0">
                <a:solidFill>
                  <a:srgbClr val="FF6600"/>
                </a:solidFill>
              </a:rPr>
              <a:t>Demarcation point</a:t>
            </a:r>
          </a:p>
          <a:p>
            <a:r>
              <a:rPr lang="en-US" dirty="0" smtClean="0"/>
              <a:t>A </a:t>
            </a:r>
            <a:r>
              <a:rPr lang="en-US" dirty="0"/>
              <a:t>point established in a building or complex to separate </a:t>
            </a:r>
            <a:r>
              <a:rPr lang="en-US" dirty="0" smtClean="0"/>
              <a:t>customer equipment </a:t>
            </a:r>
            <a:r>
              <a:rPr lang="en-US" dirty="0"/>
              <a:t>from service provider </a:t>
            </a:r>
            <a:r>
              <a:rPr lang="en-US" dirty="0" smtClean="0"/>
              <a:t>equipment.</a:t>
            </a:r>
          </a:p>
          <a:p>
            <a:r>
              <a:rPr lang="en-US" dirty="0" smtClean="0"/>
              <a:t>Physically</a:t>
            </a:r>
            <a:r>
              <a:rPr lang="en-US" dirty="0"/>
              <a:t>, the demarcation point is </a:t>
            </a:r>
            <a:r>
              <a:rPr lang="en-US" dirty="0" smtClean="0"/>
              <a:t>the cabling </a:t>
            </a:r>
            <a:r>
              <a:rPr lang="en-US" dirty="0"/>
              <a:t>junction box, located on the customer premises, that connects the CPE </a:t>
            </a:r>
            <a:r>
              <a:rPr lang="en-US" dirty="0" smtClean="0"/>
              <a:t>wiring to </a:t>
            </a:r>
            <a:r>
              <a:rPr lang="en-US" dirty="0"/>
              <a:t>the local loop. </a:t>
            </a:r>
            <a:endParaRPr lang="en-US" dirty="0" smtClean="0"/>
          </a:p>
          <a:p>
            <a:pPr marL="0" indent="0">
              <a:buNone/>
            </a:pPr>
            <a:endParaRPr lang="en-US" dirty="0"/>
          </a:p>
        </p:txBody>
      </p:sp>
      <p:pic>
        <p:nvPicPr>
          <p:cNvPr id="4" name="Picture 3"/>
          <p:cNvPicPr>
            <a:picLocks noChangeAspect="1"/>
          </p:cNvPicPr>
          <p:nvPr/>
        </p:nvPicPr>
        <p:blipFill>
          <a:blip r:embed="rId3"/>
          <a:stretch>
            <a:fillRect/>
          </a:stretch>
        </p:blipFill>
        <p:spPr>
          <a:xfrm>
            <a:off x="6324600" y="4760269"/>
            <a:ext cx="2533650" cy="1808443"/>
          </a:xfrm>
          <a:prstGeom prst="rect">
            <a:avLst/>
          </a:prstGeom>
        </p:spPr>
      </p:pic>
      <p:sp>
        <p:nvSpPr>
          <p:cNvPr id="5" name="Footer Placeholder 4"/>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2448979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Terms</a:t>
            </a:r>
          </a:p>
        </p:txBody>
      </p:sp>
      <p:pic>
        <p:nvPicPr>
          <p:cNvPr id="5" name="Picture 4"/>
          <p:cNvPicPr>
            <a:picLocks noChangeAspect="1"/>
          </p:cNvPicPr>
          <p:nvPr/>
        </p:nvPicPr>
        <p:blipFill>
          <a:blip r:embed="rId3"/>
          <a:stretch>
            <a:fillRect/>
          </a:stretch>
        </p:blipFill>
        <p:spPr>
          <a:xfrm>
            <a:off x="457200" y="1776586"/>
            <a:ext cx="8229600" cy="5025571"/>
          </a:xfrm>
          <a:prstGeom prst="rect">
            <a:avLst/>
          </a:prstGeom>
        </p:spPr>
      </p:pic>
      <p:sp>
        <p:nvSpPr>
          <p:cNvPr id="6" name="Footer Placeholder 5"/>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1876612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723288"/>
            <a:ext cx="9144000" cy="5909788"/>
          </a:xfrm>
          <a:prstGeom prst="rect">
            <a:avLst/>
          </a:prstGeom>
        </p:spPr>
      </p:pic>
    </p:spTree>
    <p:extLst>
      <p:ext uri="{BB962C8B-B14F-4D97-AF65-F5344CB8AC3E}">
        <p14:creationId xmlns:p14="http://schemas.microsoft.com/office/powerpoint/2010/main" val="3377881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rgbClr val="FF0000"/>
                </a:solidFill>
              </a:rPr>
              <a:t>Why do we need a WAN</a:t>
            </a:r>
            <a:r>
              <a:rPr lang="en-US" dirty="0" smtClean="0">
                <a:solidFill>
                  <a:srgbClr val="FF0000"/>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284287431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nalhareqi©2015 </a:t>
            </a:r>
            <a:endParaRPr lang="en-US"/>
          </a:p>
        </p:txBody>
      </p:sp>
      <p:pic>
        <p:nvPicPr>
          <p:cNvPr id="17411" name="Picture 7" descr="wan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5800" y="838200"/>
            <a:ext cx="7950200" cy="567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Connector 10"/>
          <p:cNvCxnSpPr>
            <a:cxnSpLocks noChangeShapeType="1"/>
          </p:cNvCxnSpPr>
          <p:nvPr/>
        </p:nvCxnSpPr>
        <p:spPr bwMode="auto">
          <a:xfrm>
            <a:off x="457200" y="5638800"/>
            <a:ext cx="1524000" cy="381000"/>
          </a:xfrm>
          <a:prstGeom prst="line">
            <a:avLst/>
          </a:prstGeom>
          <a:noFill/>
          <a:ln w="50800">
            <a:solidFill>
              <a:srgbClr val="FF0000"/>
            </a:solidFill>
            <a:round/>
            <a:headEnd/>
            <a:tailEnd type="triangle" w="med" len="me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rot="10800000" flipV="1">
            <a:off x="6324600" y="5715000"/>
            <a:ext cx="1295400" cy="381000"/>
          </a:xfrm>
          <a:prstGeom prst="line">
            <a:avLst/>
          </a:prstGeom>
          <a:noFill/>
          <a:ln w="50800">
            <a:solidFill>
              <a:srgbClr val="FFC000"/>
            </a:solidFill>
            <a:round/>
            <a:headEnd/>
            <a:tailEnd type="triangle" w="med" len="me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sp>
        <p:nvSpPr>
          <p:cNvPr id="18" name="Rectangle 17"/>
          <p:cNvSpPr>
            <a:spLocks noChangeArrowheads="1"/>
          </p:cNvSpPr>
          <p:nvPr/>
        </p:nvSpPr>
        <p:spPr bwMode="auto">
          <a:xfrm>
            <a:off x="4495800" y="5029200"/>
            <a:ext cx="1371600" cy="381000"/>
          </a:xfrm>
          <a:prstGeom prst="rect">
            <a:avLst/>
          </a:prstGeom>
          <a:noFill/>
          <a:ln w="50800">
            <a:solidFill>
              <a:srgbClr val="00B05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19" name="Rectangle 18"/>
          <p:cNvSpPr>
            <a:spLocks noChangeArrowheads="1"/>
          </p:cNvSpPr>
          <p:nvPr/>
        </p:nvSpPr>
        <p:spPr bwMode="auto">
          <a:xfrm>
            <a:off x="838200" y="2895600"/>
            <a:ext cx="1295400" cy="457200"/>
          </a:xfrm>
          <a:prstGeom prst="rect">
            <a:avLst/>
          </a:prstGeom>
          <a:noFill/>
          <a:ln w="38100">
            <a:solidFill>
              <a:srgbClr val="FF0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20" name="Rectangle 19"/>
          <p:cNvSpPr>
            <a:spLocks noChangeArrowheads="1"/>
          </p:cNvSpPr>
          <p:nvPr/>
        </p:nvSpPr>
        <p:spPr bwMode="auto">
          <a:xfrm>
            <a:off x="762000" y="4953000"/>
            <a:ext cx="1524000" cy="533400"/>
          </a:xfrm>
          <a:prstGeom prst="rect">
            <a:avLst/>
          </a:prstGeom>
          <a:noFill/>
          <a:ln w="38100">
            <a:solidFill>
              <a:srgbClr val="FF0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cxnSp>
        <p:nvCxnSpPr>
          <p:cNvPr id="22" name="Straight Connector 21"/>
          <p:cNvCxnSpPr>
            <a:cxnSpLocks noChangeShapeType="1"/>
          </p:cNvCxnSpPr>
          <p:nvPr/>
        </p:nvCxnSpPr>
        <p:spPr bwMode="auto">
          <a:xfrm>
            <a:off x="2209800" y="1828800"/>
            <a:ext cx="1066800" cy="0"/>
          </a:xfrm>
          <a:prstGeom prst="line">
            <a:avLst/>
          </a:prstGeom>
          <a:noFill/>
          <a:ln w="50800">
            <a:solidFill>
              <a:srgbClr val="FF0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cxnSp>
        <p:nvCxnSpPr>
          <p:cNvPr id="29" name="Straight Connector 28"/>
          <p:cNvCxnSpPr>
            <a:cxnSpLocks noChangeShapeType="1"/>
          </p:cNvCxnSpPr>
          <p:nvPr/>
        </p:nvCxnSpPr>
        <p:spPr bwMode="auto">
          <a:xfrm>
            <a:off x="6858000" y="5486400"/>
            <a:ext cx="1447800" cy="0"/>
          </a:xfrm>
          <a:prstGeom prst="line">
            <a:avLst/>
          </a:prstGeom>
          <a:noFill/>
          <a:ln w="50800">
            <a:solidFill>
              <a:srgbClr val="FFC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sp>
        <p:nvSpPr>
          <p:cNvPr id="33" name="Rectangle 32"/>
          <p:cNvSpPr>
            <a:spLocks noChangeArrowheads="1"/>
          </p:cNvSpPr>
          <p:nvPr/>
        </p:nvSpPr>
        <p:spPr bwMode="auto">
          <a:xfrm>
            <a:off x="4419600" y="3352800"/>
            <a:ext cx="8382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grpSp>
        <p:nvGrpSpPr>
          <p:cNvPr id="2" name="Group 39"/>
          <p:cNvGrpSpPr>
            <a:grpSpLocks/>
          </p:cNvGrpSpPr>
          <p:nvPr/>
        </p:nvGrpSpPr>
        <p:grpSpPr bwMode="auto">
          <a:xfrm>
            <a:off x="6553200" y="3352800"/>
            <a:ext cx="1752600" cy="1600200"/>
            <a:chOff x="6553200" y="3352800"/>
            <a:chExt cx="1752600" cy="1600200"/>
          </a:xfrm>
        </p:grpSpPr>
        <p:sp>
          <p:nvSpPr>
            <p:cNvPr id="34" name="Rectangle 33"/>
            <p:cNvSpPr>
              <a:spLocks noChangeArrowheads="1"/>
            </p:cNvSpPr>
            <p:nvPr/>
          </p:nvSpPr>
          <p:spPr bwMode="auto">
            <a:xfrm>
              <a:off x="6553200" y="3352800"/>
              <a:ext cx="17526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sp>
          <p:nvSpPr>
            <p:cNvPr id="36" name="Rectangle 35"/>
            <p:cNvSpPr>
              <a:spLocks noChangeArrowheads="1"/>
            </p:cNvSpPr>
            <p:nvPr/>
          </p:nvSpPr>
          <p:spPr bwMode="auto">
            <a:xfrm>
              <a:off x="6629400" y="4572000"/>
              <a:ext cx="838200" cy="381000"/>
            </a:xfrm>
            <a:prstGeom prst="rect">
              <a:avLst/>
            </a:prstGeom>
            <a:noFill/>
            <a:ln w="38100">
              <a:solidFill>
                <a:srgbClr val="FFC000"/>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wrap="none" anchor="ctr"/>
            <a:lstStyle/>
            <a:p>
              <a:pPr>
                <a:defRPr/>
              </a:pPr>
              <a:endParaRPr lang="en-US">
                <a:ea typeface="+mn-ea"/>
              </a:endParaRPr>
            </a:p>
          </p:txBody>
        </p:sp>
        <p:cxnSp>
          <p:nvCxnSpPr>
            <p:cNvPr id="38" name="Straight Connector 37"/>
            <p:cNvCxnSpPr>
              <a:cxnSpLocks noChangeShapeType="1"/>
              <a:stCxn id="34" idx="2"/>
              <a:endCxn id="36" idx="0"/>
            </p:cNvCxnSpPr>
            <p:nvPr/>
          </p:nvCxnSpPr>
          <p:spPr bwMode="auto">
            <a:xfrm rot="5400000">
              <a:off x="6819900" y="3962400"/>
              <a:ext cx="838200" cy="381000"/>
            </a:xfrm>
            <a:prstGeom prst="line">
              <a:avLst/>
            </a:prstGeom>
            <a:noFill/>
            <a:ln w="50800">
              <a:solidFill>
                <a:srgbClr val="FFC000"/>
              </a:solidFill>
              <a:round/>
              <a:headEnd/>
              <a:tailEnd/>
            </a:ln>
            <a:effectLst>
              <a:outerShdw blurRad="63500" dist="38100" dir="2700000" algn="tl" rotWithShape="0">
                <a:srgbClr val="000000">
                  <a:alpha val="78000"/>
                </a:srgbClr>
              </a:outerShdw>
            </a:effectLst>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54119467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chemeClr val="tx2">
                    <a:lumMod val="25000"/>
                    <a:lumOff val="75000"/>
                  </a:schemeClr>
                </a:solidFill>
              </a:rPr>
              <a:t>What is A </a:t>
            </a:r>
            <a:r>
              <a:rPr lang="en-US" dirty="0">
                <a:solidFill>
                  <a:schemeClr val="tx2">
                    <a:lumMod val="25000"/>
                    <a:lumOff val="75000"/>
                  </a:schemeClr>
                </a:solidFill>
              </a:rPr>
              <a:t>wide-area network</a:t>
            </a:r>
            <a:r>
              <a:rPr lang="en-US" dirty="0" smtClean="0">
                <a:solidFill>
                  <a:schemeClr val="tx2">
                    <a:lumMod val="25000"/>
                    <a:lumOff val="75000"/>
                  </a:schemeClr>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rgbClr val="C3C5D1"/>
                </a:solidFill>
              </a:rPr>
              <a:t>WAN and OSI </a:t>
            </a:r>
            <a:r>
              <a:rPr lang="en-US" dirty="0" smtClean="0">
                <a:solidFill>
                  <a:srgbClr val="C3C5D1"/>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rgbClr val="FF0000"/>
                </a:solidFill>
              </a:rPr>
              <a:t>WAN Physical Layer Standards</a:t>
            </a:r>
          </a:p>
        </p:txBody>
      </p:sp>
    </p:spTree>
    <p:extLst>
      <p:ext uri="{BB962C8B-B14F-4D97-AF65-F5344CB8AC3E}">
        <p14:creationId xmlns:p14="http://schemas.microsoft.com/office/powerpoint/2010/main" val="266431946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WAN Physical Layer Standards</a:t>
            </a:r>
          </a:p>
        </p:txBody>
      </p:sp>
      <p:sp>
        <p:nvSpPr>
          <p:cNvPr id="3" name="Content Placeholder 2"/>
          <p:cNvSpPr>
            <a:spLocks noGrp="1"/>
          </p:cNvSpPr>
          <p:nvPr>
            <p:ph idx="1"/>
          </p:nvPr>
        </p:nvSpPr>
        <p:spPr>
          <a:xfrm>
            <a:off x="425450" y="1979034"/>
            <a:ext cx="8432800" cy="5130800"/>
          </a:xfrm>
        </p:spPr>
        <p:txBody>
          <a:bodyPr>
            <a:normAutofit/>
          </a:bodyPr>
          <a:lstStyle/>
          <a:p>
            <a:pPr>
              <a:spcBef>
                <a:spcPts val="200"/>
              </a:spcBef>
              <a:spcAft>
                <a:spcPts val="600"/>
              </a:spcAft>
            </a:pPr>
            <a:r>
              <a:rPr lang="en-US" dirty="0"/>
              <a:t> WAN physical-layer protocols describe how to provide electrical, mechanical, operational</a:t>
            </a:r>
            <a:r>
              <a:rPr lang="en-US" dirty="0" smtClean="0"/>
              <a:t>, and </a:t>
            </a:r>
            <a:r>
              <a:rPr lang="en-US" dirty="0"/>
              <a:t>functional connections for WAN services. </a:t>
            </a:r>
          </a:p>
          <a:p>
            <a:pPr>
              <a:spcBef>
                <a:spcPts val="200"/>
              </a:spcBef>
              <a:spcAft>
                <a:spcPts val="600"/>
              </a:spcAft>
            </a:pPr>
            <a:r>
              <a:rPr lang="en-US" dirty="0" smtClean="0"/>
              <a:t>The </a:t>
            </a:r>
            <a:r>
              <a:rPr lang="en-US" dirty="0"/>
              <a:t>WAN physical layer also describes </a:t>
            </a:r>
            <a:r>
              <a:rPr lang="en-US" dirty="0" smtClean="0"/>
              <a:t>the interface </a:t>
            </a:r>
            <a:r>
              <a:rPr lang="en-US" dirty="0"/>
              <a:t>between the DTE and DCE</a:t>
            </a:r>
            <a:r>
              <a:rPr lang="en-US" dirty="0" smtClean="0"/>
              <a:t>.</a:t>
            </a:r>
          </a:p>
        </p:txBody>
      </p:sp>
      <p:pic>
        <p:nvPicPr>
          <p:cNvPr id="5" name="Picture 4"/>
          <p:cNvPicPr>
            <a:picLocks noChangeAspect="1"/>
          </p:cNvPicPr>
          <p:nvPr/>
        </p:nvPicPr>
        <p:blipFill>
          <a:blip r:embed="rId3"/>
          <a:stretch>
            <a:fillRect/>
          </a:stretch>
        </p:blipFill>
        <p:spPr>
          <a:xfrm>
            <a:off x="1336925" y="4293166"/>
            <a:ext cx="6640052" cy="2334350"/>
          </a:xfrm>
          <a:prstGeom prst="rect">
            <a:avLst/>
          </a:prstGeom>
        </p:spPr>
      </p:pic>
      <p:sp>
        <p:nvSpPr>
          <p:cNvPr id="6" name="Footer Placeholder 5"/>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423915276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WAN Physical Layer Standards</a:t>
            </a:r>
          </a:p>
        </p:txBody>
      </p:sp>
      <p:sp>
        <p:nvSpPr>
          <p:cNvPr id="3" name="Content Placeholder 2"/>
          <p:cNvSpPr>
            <a:spLocks noGrp="1"/>
          </p:cNvSpPr>
          <p:nvPr>
            <p:ph idx="1"/>
          </p:nvPr>
        </p:nvSpPr>
        <p:spPr>
          <a:xfrm>
            <a:off x="646181" y="2133600"/>
            <a:ext cx="8212070" cy="3992563"/>
          </a:xfrm>
        </p:spPr>
        <p:txBody>
          <a:bodyPr>
            <a:normAutofit/>
          </a:bodyPr>
          <a:lstStyle/>
          <a:p>
            <a:pPr marL="0" indent="0">
              <a:spcAft>
                <a:spcPts val="600"/>
              </a:spcAft>
              <a:buNone/>
            </a:pPr>
            <a:r>
              <a:rPr lang="en-US" smtClean="0"/>
              <a:t>The DTE/DCE interface for a particular standard defines the following specifications</a:t>
            </a:r>
          </a:p>
          <a:p>
            <a:pPr lvl="1">
              <a:spcAft>
                <a:spcPts val="600"/>
              </a:spcAft>
            </a:pPr>
            <a:r>
              <a:rPr lang="en-US" smtClean="0"/>
              <a:t>Mechanical</a:t>
            </a:r>
            <a:r>
              <a:rPr lang="en-US" dirty="0"/>
              <a:t>/physical - Number of pins and connector type</a:t>
            </a:r>
          </a:p>
          <a:p>
            <a:pPr lvl="1">
              <a:spcAft>
                <a:spcPts val="600"/>
              </a:spcAft>
            </a:pPr>
            <a:r>
              <a:rPr lang="en-US" dirty="0"/>
              <a:t>Electrical - Voltage levels for 0 and 1</a:t>
            </a:r>
          </a:p>
          <a:p>
            <a:pPr lvl="1">
              <a:spcAft>
                <a:spcPts val="600"/>
              </a:spcAft>
            </a:pPr>
            <a:r>
              <a:rPr lang="en-US" dirty="0"/>
              <a:t>Functional - Specifies the functions that are performed by assigning meanings to each of the signaling lines in the interface</a:t>
            </a:r>
          </a:p>
          <a:p>
            <a:pPr lvl="1">
              <a:spcAft>
                <a:spcPts val="600"/>
              </a:spcAft>
            </a:pPr>
            <a:r>
              <a:rPr lang="en-US" dirty="0"/>
              <a:t>Procedural - Specifies the sequence of events for transmitting data</a:t>
            </a:r>
          </a:p>
          <a:p>
            <a:endParaRPr lang="en-US" dirty="0"/>
          </a:p>
        </p:txBody>
      </p:sp>
      <p:sp>
        <p:nvSpPr>
          <p:cNvPr id="4" name="Footer Placeholder 3"/>
          <p:cNvSpPr>
            <a:spLocks noGrp="1"/>
          </p:cNvSpPr>
          <p:nvPr>
            <p:ph type="ftr" sz="quarter" idx="11"/>
          </p:nvPr>
        </p:nvSpPr>
        <p:spPr/>
        <p:txBody>
          <a:bodyPr/>
          <a:lstStyle/>
          <a:p>
            <a:r>
              <a:rPr lang="en-US" smtClean="0"/>
              <a:t>nalhareqi©2015 </a:t>
            </a:r>
            <a:endParaRPr lang="en-US"/>
          </a:p>
        </p:txBody>
      </p:sp>
    </p:spTree>
    <p:extLst>
      <p:ext uri="{BB962C8B-B14F-4D97-AF65-F5344CB8AC3E}">
        <p14:creationId xmlns:p14="http://schemas.microsoft.com/office/powerpoint/2010/main" val="313265004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WAN Physical Layer Standards</a:t>
            </a:r>
          </a:p>
        </p:txBody>
      </p:sp>
      <p:sp>
        <p:nvSpPr>
          <p:cNvPr id="7" name="Content Placeholder 6"/>
          <p:cNvSpPr>
            <a:spLocks noGrp="1"/>
          </p:cNvSpPr>
          <p:nvPr>
            <p:ph idx="1"/>
          </p:nvPr>
        </p:nvSpPr>
        <p:spPr>
          <a:xfrm>
            <a:off x="457201" y="1988925"/>
            <a:ext cx="8401050" cy="3992563"/>
          </a:xfrm>
        </p:spPr>
        <p:txBody>
          <a:bodyPr/>
          <a:lstStyle/>
          <a:p>
            <a:r>
              <a:rPr lang="en-US" dirty="0"/>
              <a:t>Choosing a protocol is largely determined by the service provider’s method of facilitation</a:t>
            </a:r>
          </a:p>
          <a:p>
            <a:endParaRPr lang="en-US" dirty="0"/>
          </a:p>
        </p:txBody>
      </p:sp>
      <p:sp>
        <p:nvSpPr>
          <p:cNvPr id="6" name="Footer Placeholder 5"/>
          <p:cNvSpPr>
            <a:spLocks noGrp="1"/>
          </p:cNvSpPr>
          <p:nvPr>
            <p:ph type="ftr" sz="quarter" idx="11"/>
          </p:nvPr>
        </p:nvSpPr>
        <p:spPr/>
        <p:txBody>
          <a:bodyPr/>
          <a:lstStyle/>
          <a:p>
            <a:r>
              <a:rPr lang="en-US" smtClean="0"/>
              <a:t>nalhareqi©2015 </a:t>
            </a:r>
            <a:endParaRPr lang="en-US"/>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98030"/>
            <a:ext cx="8120743" cy="3113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9836900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Review</a:t>
            </a:r>
            <a:endParaRPr lang="en-US" dirty="0"/>
          </a:p>
        </p:txBody>
      </p:sp>
      <p:sp>
        <p:nvSpPr>
          <p:cNvPr id="3" name="Content Placeholder 2"/>
          <p:cNvSpPr>
            <a:spLocks noGrp="1"/>
          </p:cNvSpPr>
          <p:nvPr>
            <p:ph idx="1"/>
          </p:nvPr>
        </p:nvSpPr>
        <p:spPr>
          <a:xfrm>
            <a:off x="646181" y="2133600"/>
            <a:ext cx="8212070" cy="3992563"/>
          </a:xfrm>
        </p:spPr>
        <p:txBody>
          <a:bodyPr/>
          <a:lstStyle/>
          <a:p>
            <a:r>
              <a:rPr lang="en-US" dirty="0"/>
              <a:t>Are WANs Necessary</a:t>
            </a:r>
            <a:r>
              <a:rPr lang="en-US" dirty="0" smtClean="0"/>
              <a:t>?</a:t>
            </a:r>
          </a:p>
          <a:p>
            <a:r>
              <a:rPr lang="en-US" dirty="0" smtClean="0"/>
              <a:t>How </a:t>
            </a:r>
            <a:r>
              <a:rPr lang="en-US" dirty="0"/>
              <a:t>do WANs and LANs differ?</a:t>
            </a:r>
          </a:p>
          <a:p>
            <a:r>
              <a:rPr lang="en-US" dirty="0" smtClean="0"/>
              <a:t> Where </a:t>
            </a:r>
            <a:r>
              <a:rPr lang="en-US" dirty="0"/>
              <a:t>do WANs </a:t>
            </a:r>
            <a:r>
              <a:rPr lang="en-US" dirty="0" smtClean="0"/>
              <a:t>operate </a:t>
            </a:r>
            <a:r>
              <a:rPr lang="en-US" dirty="0"/>
              <a:t>on the OSI model</a:t>
            </a:r>
            <a:r>
              <a:rPr lang="en-US" dirty="0" smtClean="0"/>
              <a:t>?</a:t>
            </a:r>
          </a:p>
          <a:p>
            <a:r>
              <a:rPr lang="en-US" dirty="0"/>
              <a:t>What devices are used </a:t>
            </a:r>
            <a:r>
              <a:rPr lang="en-US" dirty="0" smtClean="0"/>
              <a:t>in WANs?  And where ?</a:t>
            </a:r>
          </a:p>
          <a:p>
            <a:r>
              <a:rPr lang="en-US" dirty="0" smtClean="0"/>
              <a:t>WAN terms</a:t>
            </a:r>
          </a:p>
          <a:p>
            <a:r>
              <a:rPr lang="en-US" dirty="0" smtClean="0"/>
              <a:t>WAN Physical Layer standards</a:t>
            </a:r>
            <a:endParaRPr lang="en-US" dirty="0"/>
          </a:p>
          <a:p>
            <a:endParaRPr lang="en-US" dirty="0"/>
          </a:p>
          <a:p>
            <a:endParaRPr lang="en-US" dirty="0"/>
          </a:p>
        </p:txBody>
      </p:sp>
    </p:spTree>
    <p:extLst>
      <p:ext uri="{BB962C8B-B14F-4D97-AF65-F5344CB8AC3E}">
        <p14:creationId xmlns:p14="http://schemas.microsoft.com/office/powerpoint/2010/main" val="5155475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284523" y="3567000"/>
            <a:ext cx="2689950" cy="2582569"/>
          </a:xfrm>
          <a:prstGeom prst="rect">
            <a:avLst/>
          </a:prstGeom>
        </p:spPr>
      </p:pic>
      <p:pic>
        <p:nvPicPr>
          <p:cNvPr id="5" name="Picture 4"/>
          <p:cNvPicPr>
            <a:picLocks noChangeAspect="1"/>
          </p:cNvPicPr>
          <p:nvPr/>
        </p:nvPicPr>
        <p:blipFill>
          <a:blip r:embed="rId3"/>
          <a:stretch>
            <a:fillRect/>
          </a:stretch>
        </p:blipFill>
        <p:spPr>
          <a:xfrm>
            <a:off x="3645432" y="709959"/>
            <a:ext cx="1764524" cy="1735757"/>
          </a:xfrm>
          <a:prstGeom prst="rect">
            <a:avLst/>
          </a:prstGeom>
        </p:spPr>
      </p:pic>
      <p:sp>
        <p:nvSpPr>
          <p:cNvPr id="6" name="Rectangle 5"/>
          <p:cNvSpPr/>
          <p:nvPr/>
        </p:nvSpPr>
        <p:spPr>
          <a:xfrm>
            <a:off x="1579484" y="3059668"/>
            <a:ext cx="6316040" cy="369332"/>
          </a:xfrm>
          <a:prstGeom prst="rect">
            <a:avLst/>
          </a:prstGeom>
        </p:spPr>
        <p:txBody>
          <a:bodyPr wrap="none">
            <a:spAutoFit/>
          </a:bodyPr>
          <a:lstStyle/>
          <a:p>
            <a:r>
              <a:rPr lang="en-US" dirty="0" smtClean="0">
                <a:solidFill>
                  <a:srgbClr val="0000FF"/>
                </a:solidFill>
                <a:latin typeface="Comic Sans MS"/>
                <a:cs typeface="Comic Sans MS"/>
              </a:rPr>
              <a:t>For the purpose of communication and sharing resources.</a:t>
            </a:r>
            <a:endParaRPr lang="en-US" dirty="0">
              <a:solidFill>
                <a:srgbClr val="0000FF"/>
              </a:solidFill>
              <a:latin typeface="Comic Sans MS"/>
              <a:cs typeface="Comic Sans MS"/>
            </a:endParaRPr>
          </a:p>
        </p:txBody>
      </p:sp>
      <p:sp>
        <p:nvSpPr>
          <p:cNvPr id="7" name="TextBox 6"/>
          <p:cNvSpPr txBox="1"/>
          <p:nvPr/>
        </p:nvSpPr>
        <p:spPr>
          <a:xfrm>
            <a:off x="3645432" y="6316211"/>
            <a:ext cx="2266328" cy="369332"/>
          </a:xfrm>
          <a:prstGeom prst="rect">
            <a:avLst/>
          </a:prstGeom>
          <a:noFill/>
        </p:spPr>
        <p:txBody>
          <a:bodyPr wrap="none" rtlCol="0">
            <a:spAutoFit/>
          </a:bodyPr>
          <a:lstStyle/>
          <a:p>
            <a:r>
              <a:rPr lang="en-US" dirty="0" smtClean="0">
                <a:latin typeface="Comic Sans MS"/>
                <a:cs typeface="Comic Sans MS"/>
              </a:rPr>
              <a:t>Computer networks</a:t>
            </a:r>
            <a:endParaRPr lang="en-US" dirty="0">
              <a:latin typeface="Comic Sans MS"/>
              <a:cs typeface="Comic Sans MS"/>
            </a:endParaRPr>
          </a:p>
        </p:txBody>
      </p:sp>
      <p:sp>
        <p:nvSpPr>
          <p:cNvPr id="8" name="Curved Left Arrow 7"/>
          <p:cNvSpPr/>
          <p:nvPr/>
        </p:nvSpPr>
        <p:spPr>
          <a:xfrm rot="20581159">
            <a:off x="6826984" y="2108798"/>
            <a:ext cx="1881722" cy="2529855"/>
          </a:xfrm>
          <a:prstGeom prst="curvedLeftArrow">
            <a:avLst/>
          </a:prstGeom>
          <a:noFill/>
          <a:ln>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TextBox 8"/>
          <p:cNvSpPr txBox="1"/>
          <p:nvPr/>
        </p:nvSpPr>
        <p:spPr>
          <a:xfrm>
            <a:off x="1410773" y="5089676"/>
            <a:ext cx="931214" cy="523220"/>
          </a:xfrm>
          <a:prstGeom prst="rect">
            <a:avLst/>
          </a:prstGeom>
          <a:noFill/>
        </p:spPr>
        <p:txBody>
          <a:bodyPr wrap="none" rtlCol="0">
            <a:spAutoFit/>
          </a:bodyPr>
          <a:lstStyle/>
          <a:p>
            <a:r>
              <a:rPr lang="en-US" sz="2800" dirty="0" smtClean="0">
                <a:solidFill>
                  <a:schemeClr val="accent5">
                    <a:lumMod val="75000"/>
                  </a:schemeClr>
                </a:solidFill>
                <a:latin typeface="Comic Sans MS"/>
                <a:cs typeface="Comic Sans MS"/>
              </a:rPr>
              <a:t>LAN</a:t>
            </a:r>
            <a:endParaRPr lang="en-US" sz="2800" dirty="0">
              <a:solidFill>
                <a:schemeClr val="accent5">
                  <a:lumMod val="75000"/>
                </a:schemeClr>
              </a:solidFill>
              <a:latin typeface="Comic Sans MS"/>
              <a:cs typeface="Comic Sans MS"/>
            </a:endParaRPr>
          </a:p>
        </p:txBody>
      </p:sp>
    </p:spTree>
    <p:extLst>
      <p:ext uri="{BB962C8B-B14F-4D97-AF65-F5344CB8AC3E}">
        <p14:creationId xmlns:p14="http://schemas.microsoft.com/office/powerpoint/2010/main" val="2677961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500"/>
                            </p:stCondLst>
                            <p:childTnLst>
                              <p:par>
                                <p:cTn id="15" presetID="6"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par>
                          <p:cTn id="21" fill="hold">
                            <p:stCondLst>
                              <p:cond delay="2500"/>
                            </p:stCondLst>
                            <p:childTnLst>
                              <p:par>
                                <p:cTn id="22" presetID="18" presetClass="entr" presetSubtype="1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a:t>
            </a:r>
            <a:r>
              <a:rPr lang="en-US" dirty="0" smtClean="0"/>
              <a:t>do we need a </a:t>
            </a:r>
            <a:r>
              <a:rPr lang="en-US" dirty="0"/>
              <a:t>WAN? </a:t>
            </a:r>
          </a:p>
        </p:txBody>
      </p:sp>
      <p:pic>
        <p:nvPicPr>
          <p:cNvPr id="3" name="Picture 2"/>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708378" y="2003779"/>
            <a:ext cx="3073400" cy="1749778"/>
          </a:xfrm>
          <a:prstGeom prst="rect">
            <a:avLst/>
          </a:prstGeom>
        </p:spPr>
      </p:pic>
      <p:pic>
        <p:nvPicPr>
          <p:cNvPr id="4" name="Picture 3"/>
          <p:cNvPicPr>
            <a:picLocks noChangeAspect="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4">
                    <a14:imgEffect>
                      <a14:backgroundRemoval t="0" b="100000" l="0" r="100000"/>
                    </a14:imgEffect>
                  </a14:imgLayer>
                </a14:imgProps>
              </a:ext>
            </a:extLst>
          </a:blip>
          <a:stretch>
            <a:fillRect/>
          </a:stretch>
        </p:blipFill>
        <p:spPr>
          <a:xfrm flipH="1">
            <a:off x="5037667" y="2003779"/>
            <a:ext cx="3073400" cy="1749778"/>
          </a:xfrm>
          <a:prstGeom prst="rect">
            <a:avLst/>
          </a:prstGeom>
        </p:spPr>
      </p:pic>
      <p:sp>
        <p:nvSpPr>
          <p:cNvPr id="5" name="Rectangle 4"/>
          <p:cNvSpPr/>
          <p:nvPr/>
        </p:nvSpPr>
        <p:spPr>
          <a:xfrm>
            <a:off x="708378" y="3857021"/>
            <a:ext cx="3624835" cy="369332"/>
          </a:xfrm>
          <a:prstGeom prst="rect">
            <a:avLst/>
          </a:prstGeom>
        </p:spPr>
        <p:txBody>
          <a:bodyPr wrap="none">
            <a:spAutoFit/>
          </a:bodyPr>
          <a:lstStyle/>
          <a:p>
            <a:r>
              <a:rPr lang="en-US" dirty="0"/>
              <a:t>Distributed organizational structures</a:t>
            </a:r>
          </a:p>
        </p:txBody>
      </p:sp>
      <p:sp>
        <p:nvSpPr>
          <p:cNvPr id="6" name="Rectangle 5"/>
          <p:cNvSpPr/>
          <p:nvPr/>
        </p:nvSpPr>
        <p:spPr>
          <a:xfrm>
            <a:off x="5791561" y="3819724"/>
            <a:ext cx="1608133" cy="369332"/>
          </a:xfrm>
          <a:prstGeom prst="rect">
            <a:avLst/>
          </a:prstGeom>
        </p:spPr>
        <p:txBody>
          <a:bodyPr wrap="none">
            <a:spAutoFit/>
          </a:bodyPr>
          <a:lstStyle/>
          <a:p>
            <a:r>
              <a:rPr lang="en-US" dirty="0"/>
              <a:t>Business needs</a:t>
            </a:r>
          </a:p>
        </p:txBody>
      </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ackgroundRemoval t="0" b="100000" l="2253" r="100000">
                        <a14:foregroundMark x1="80824" y1="13706" x2="80824" y2="13706"/>
                        <a14:foregroundMark x1="15714" y1="14784" x2="15714" y2="14784"/>
                        <a14:foregroundMark x1="19451" y1="78173" x2="19451" y2="78173"/>
                        <a14:foregroundMark x1="23187" y1="21320" x2="23187" y2="21320"/>
                        <a14:backgroundMark x1="71813" y1="72716" x2="71813" y2="72716"/>
                        <a14:backgroundMark x1="25440" y1="69416" x2="25440" y2="69416"/>
                        <a14:backgroundMark x1="28407" y1="83629" x2="28407" y2="83629"/>
                        <a14:backgroundMark x1="14945" y1="88008" x2="14945" y2="88008"/>
                        <a14:backgroundMark x1="7473" y1="71574" x2="7473" y2="71574"/>
                        <a14:backgroundMark x1="14945" y1="63959" x2="14945" y2="63959"/>
                      </a14:backgroundRemoval>
                    </a14:imgEffect>
                    <a14:imgEffect>
                      <a14:saturation sat="400000"/>
                    </a14:imgEffect>
                  </a14:imgLayer>
                </a14:imgProps>
              </a:ext>
            </a:extLst>
          </a:blip>
          <a:stretch>
            <a:fillRect/>
          </a:stretch>
        </p:blipFill>
        <p:spPr>
          <a:xfrm>
            <a:off x="904174" y="4508615"/>
            <a:ext cx="2877604" cy="1970029"/>
          </a:xfrm>
          <a:prstGeom prst="rect">
            <a:avLst/>
          </a:prstGeom>
        </p:spPr>
      </p:pic>
      <p:sp>
        <p:nvSpPr>
          <p:cNvPr id="8" name="Rectangle 7"/>
          <p:cNvSpPr/>
          <p:nvPr/>
        </p:nvSpPr>
        <p:spPr>
          <a:xfrm>
            <a:off x="1566353" y="6476323"/>
            <a:ext cx="1576536" cy="369332"/>
          </a:xfrm>
          <a:prstGeom prst="rect">
            <a:avLst/>
          </a:prstGeom>
        </p:spPr>
        <p:txBody>
          <a:bodyPr wrap="none">
            <a:spAutoFit/>
          </a:bodyPr>
          <a:lstStyle/>
          <a:p>
            <a:r>
              <a:rPr lang="en-US" dirty="0"/>
              <a:t>Remote access</a:t>
            </a:r>
          </a:p>
        </p:txBody>
      </p:sp>
      <p:pic>
        <p:nvPicPr>
          <p:cNvPr id="9" name="Picture 8"/>
          <p:cNvPicPr>
            <a:picLocks noChangeAspect="1"/>
          </p:cNvPicPr>
          <p:nvPr/>
        </p:nvPicPr>
        <p:blipFill>
          <a:blip r:embed="rId7"/>
          <a:stretch>
            <a:fillRect/>
          </a:stretch>
        </p:blipFill>
        <p:spPr>
          <a:xfrm>
            <a:off x="5446573" y="4392117"/>
            <a:ext cx="2880394" cy="2086527"/>
          </a:xfrm>
          <a:prstGeom prst="rect">
            <a:avLst/>
          </a:prstGeom>
        </p:spPr>
      </p:pic>
      <p:sp>
        <p:nvSpPr>
          <p:cNvPr id="10" name="Rectangle 9"/>
          <p:cNvSpPr/>
          <p:nvPr/>
        </p:nvSpPr>
        <p:spPr>
          <a:xfrm>
            <a:off x="5899326" y="6409430"/>
            <a:ext cx="2175483" cy="369332"/>
          </a:xfrm>
          <a:prstGeom prst="rect">
            <a:avLst/>
          </a:prstGeom>
        </p:spPr>
        <p:txBody>
          <a:bodyPr wrap="none">
            <a:spAutoFit/>
          </a:bodyPr>
          <a:lstStyle/>
          <a:p>
            <a:r>
              <a:rPr lang="en-US" dirty="0"/>
              <a:t>Individual user needs</a:t>
            </a:r>
          </a:p>
        </p:txBody>
      </p:sp>
    </p:spTree>
    <p:extLst>
      <p:ext uri="{BB962C8B-B14F-4D97-AF65-F5344CB8AC3E}">
        <p14:creationId xmlns:p14="http://schemas.microsoft.com/office/powerpoint/2010/main" val="22863836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3"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
                                        <p:tgtEl>
                                          <p:spTgt spid="7"/>
                                        </p:tgtEl>
                                      </p:cBhvr>
                                    </p:animEffect>
                                    <p:anim calcmode="lin" valueType="num">
                                      <p:cBhvr>
                                        <p:cTn id="28" dur="400" fill="hold"/>
                                        <p:tgtEl>
                                          <p:spTgt spid="7"/>
                                        </p:tgtEl>
                                        <p:attrNameLst>
                                          <p:attrName>ppt_x</p:attrName>
                                        </p:attrNameLst>
                                      </p:cBhvr>
                                      <p:tavLst>
                                        <p:tav tm="0">
                                          <p:val>
                                            <p:strVal val="#ppt_x"/>
                                          </p:val>
                                        </p:tav>
                                        <p:tav tm="100000">
                                          <p:val>
                                            <p:strVal val="#ppt_x"/>
                                          </p:val>
                                        </p:tav>
                                      </p:tavLst>
                                    </p:anim>
                                    <p:anim calcmode="lin" valueType="num">
                                      <p:cBhvr>
                                        <p:cTn id="29" dur="400" fill="hold"/>
                                        <p:tgtEl>
                                          <p:spTgt spid="7"/>
                                        </p:tgtEl>
                                        <p:attrNameLst>
                                          <p:attrName>ppt_y</p:attrName>
                                        </p:attrNameLst>
                                      </p:cBhvr>
                                      <p:tavLst>
                                        <p:tav tm="0">
                                          <p:val>
                                            <p:strVal val="#ppt_y+0.31"/>
                                          </p:val>
                                        </p:tav>
                                        <p:tav tm="100000">
                                          <p:val>
                                            <p:strVal val="#ppt_y+0.31"/>
                                          </p:val>
                                        </p:tav>
                                      </p:tavLst>
                                    </p:anim>
                                    <p:anim calcmode="lin" valueType="num">
                                      <p:cBhvr>
                                        <p:cTn id="30"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1"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2" presetID="43"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
                                        <p:tgtEl>
                                          <p:spTgt spid="8"/>
                                        </p:tgtEl>
                                      </p:cBhvr>
                                    </p:animEffect>
                                    <p:anim calcmode="lin" valueType="num">
                                      <p:cBhvr>
                                        <p:cTn id="35" dur="400" fill="hold"/>
                                        <p:tgtEl>
                                          <p:spTgt spid="8"/>
                                        </p:tgtEl>
                                        <p:attrNameLst>
                                          <p:attrName>ppt_x</p:attrName>
                                        </p:attrNameLst>
                                      </p:cBhvr>
                                      <p:tavLst>
                                        <p:tav tm="0">
                                          <p:val>
                                            <p:strVal val="#ppt_x"/>
                                          </p:val>
                                        </p:tav>
                                        <p:tav tm="100000">
                                          <p:val>
                                            <p:strVal val="#ppt_x"/>
                                          </p:val>
                                        </p:tav>
                                      </p:tavLst>
                                    </p:anim>
                                    <p:anim calcmode="lin" valueType="num">
                                      <p:cBhvr>
                                        <p:cTn id="36" dur="400" fill="hold"/>
                                        <p:tgtEl>
                                          <p:spTgt spid="8"/>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do we need a WAN? </a:t>
            </a:r>
          </a:p>
        </p:txBody>
      </p:sp>
      <p:pic>
        <p:nvPicPr>
          <p:cNvPr id="4" name="Picture 3"/>
          <p:cNvPicPr>
            <a:picLocks noChangeAspect="1"/>
          </p:cNvPicPr>
          <p:nvPr/>
        </p:nvPicPr>
        <p:blipFill>
          <a:blip r:embed="rId2"/>
          <a:stretch>
            <a:fillRect/>
          </a:stretch>
        </p:blipFill>
        <p:spPr>
          <a:xfrm>
            <a:off x="516671" y="1915612"/>
            <a:ext cx="8029928" cy="4615495"/>
          </a:xfrm>
          <a:prstGeom prst="rect">
            <a:avLst/>
          </a:prstGeom>
        </p:spPr>
      </p:pic>
    </p:spTree>
    <p:extLst>
      <p:ext uri="{BB962C8B-B14F-4D97-AF65-F5344CB8AC3E}">
        <p14:creationId xmlns:p14="http://schemas.microsoft.com/office/powerpoint/2010/main" val="57033091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do we need a WAN? </a:t>
            </a:r>
          </a:p>
        </p:txBody>
      </p:sp>
      <p:sp>
        <p:nvSpPr>
          <p:cNvPr id="3" name="Content Placeholder 2"/>
          <p:cNvSpPr>
            <a:spLocks noGrp="1"/>
          </p:cNvSpPr>
          <p:nvPr>
            <p:ph idx="1"/>
          </p:nvPr>
        </p:nvSpPr>
        <p:spPr>
          <a:xfrm>
            <a:off x="611561" y="2133600"/>
            <a:ext cx="8246690" cy="3992563"/>
          </a:xfrm>
        </p:spPr>
        <p:txBody>
          <a:bodyPr>
            <a:normAutofit/>
          </a:bodyPr>
          <a:lstStyle/>
          <a:p>
            <a:r>
              <a:rPr lang="en-US" dirty="0"/>
              <a:t>Without WANs, LANs would be a series of isolated networks. </a:t>
            </a:r>
            <a:endParaRPr lang="en-US" dirty="0" smtClean="0"/>
          </a:p>
          <a:p>
            <a:r>
              <a:rPr lang="en-US" dirty="0"/>
              <a:t>WANs allow the information exchange, communication and collaboration between branches, organizations  and among employees effectively </a:t>
            </a:r>
            <a:r>
              <a:rPr lang="en-US" dirty="0" smtClean="0"/>
              <a:t>.</a:t>
            </a:r>
          </a:p>
          <a:p>
            <a:pPr lvl="1"/>
            <a:r>
              <a:rPr lang="en-US" sz="2000" dirty="0" smtClean="0"/>
              <a:t>Regional </a:t>
            </a:r>
            <a:r>
              <a:rPr lang="en-US" sz="2000" dirty="0"/>
              <a:t>or branch offices of an organization </a:t>
            </a:r>
            <a:endParaRPr lang="en-US" sz="2000" dirty="0" smtClean="0"/>
          </a:p>
          <a:p>
            <a:pPr lvl="1"/>
            <a:r>
              <a:rPr lang="en-US" sz="2000" dirty="0"/>
              <a:t>Organizations need to share information with other customer organizations </a:t>
            </a:r>
            <a:endParaRPr lang="en-US" sz="2000" dirty="0" smtClean="0"/>
          </a:p>
          <a:p>
            <a:pPr lvl="1"/>
            <a:r>
              <a:rPr lang="en-US" sz="2000" dirty="0"/>
              <a:t>Employees </a:t>
            </a:r>
            <a:r>
              <a:rPr lang="en-US" sz="2000" dirty="0" smtClean="0"/>
              <a:t> ( home or mobile worker)</a:t>
            </a:r>
          </a:p>
          <a:p>
            <a:pPr lvl="1"/>
            <a:r>
              <a:rPr lang="en-US" sz="2000" dirty="0">
                <a:solidFill>
                  <a:schemeClr val="tx1"/>
                </a:solidFill>
              </a:rPr>
              <a:t>Home computer users </a:t>
            </a:r>
            <a:endParaRPr lang="en-US" sz="2000" dirty="0" smtClean="0">
              <a:solidFill>
                <a:schemeClr val="tx1"/>
              </a:solidFill>
            </a:endParaRPr>
          </a:p>
          <a:p>
            <a:pPr marL="0" indent="0">
              <a:buNone/>
            </a:pPr>
            <a:endParaRPr lang="en-US" dirty="0" smtClean="0">
              <a:solidFill>
                <a:schemeClr val="tx1"/>
              </a:solidFill>
            </a:endParaRPr>
          </a:p>
        </p:txBody>
      </p:sp>
    </p:spTree>
    <p:extLst>
      <p:ext uri="{BB962C8B-B14F-4D97-AF65-F5344CB8AC3E}">
        <p14:creationId xmlns:p14="http://schemas.microsoft.com/office/powerpoint/2010/main" val="25230115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Part1 Outline</a:t>
            </a:r>
            <a:endParaRPr lang="en-US" dirty="0"/>
          </a:p>
        </p:txBody>
      </p:sp>
      <p:sp>
        <p:nvSpPr>
          <p:cNvPr id="3" name="Content Placeholder 2"/>
          <p:cNvSpPr>
            <a:spLocks noGrp="1"/>
          </p:cNvSpPr>
          <p:nvPr>
            <p:ph idx="1"/>
          </p:nvPr>
        </p:nvSpPr>
        <p:spPr>
          <a:xfrm>
            <a:off x="581256" y="2133600"/>
            <a:ext cx="7965344" cy="3992563"/>
          </a:xfrm>
        </p:spPr>
        <p:txBody>
          <a:bodyPr>
            <a:normAutofit lnSpcReduction="10000"/>
          </a:bodyPr>
          <a:lstStyle/>
          <a:p>
            <a:r>
              <a:rPr lang="en-US" dirty="0">
                <a:solidFill>
                  <a:schemeClr val="tx2">
                    <a:lumMod val="25000"/>
                    <a:lumOff val="75000"/>
                  </a:schemeClr>
                </a:solidFill>
              </a:rPr>
              <a:t>Why do we need a WAN</a:t>
            </a:r>
            <a:r>
              <a:rPr lang="en-US" dirty="0" smtClean="0">
                <a:solidFill>
                  <a:schemeClr val="tx2">
                    <a:lumMod val="25000"/>
                    <a:lumOff val="75000"/>
                  </a:schemeClr>
                </a:solidFill>
              </a:rPr>
              <a:t>?</a:t>
            </a:r>
          </a:p>
          <a:p>
            <a:r>
              <a:rPr lang="en-US" dirty="0" smtClean="0">
                <a:solidFill>
                  <a:srgbClr val="FF0000"/>
                </a:solidFill>
              </a:rPr>
              <a:t>What is A </a:t>
            </a:r>
            <a:r>
              <a:rPr lang="en-US" dirty="0">
                <a:solidFill>
                  <a:srgbClr val="FF0000"/>
                </a:solidFill>
              </a:rPr>
              <a:t>wide-area network</a:t>
            </a:r>
            <a:r>
              <a:rPr lang="en-US" dirty="0" smtClean="0">
                <a:solidFill>
                  <a:srgbClr val="FF0000"/>
                </a:solidFill>
              </a:rPr>
              <a:t> ?</a:t>
            </a:r>
          </a:p>
          <a:p>
            <a:r>
              <a:rPr lang="en-US" dirty="0">
                <a:solidFill>
                  <a:schemeClr val="tx2">
                    <a:lumMod val="25000"/>
                    <a:lumOff val="75000"/>
                  </a:schemeClr>
                </a:solidFill>
              </a:rPr>
              <a:t>How do WANs and LANs differ</a:t>
            </a:r>
            <a:r>
              <a:rPr lang="en-US" dirty="0" smtClean="0">
                <a:solidFill>
                  <a:schemeClr val="tx2">
                    <a:lumMod val="25000"/>
                    <a:lumOff val="75000"/>
                  </a:schemeClr>
                </a:solidFill>
              </a:rPr>
              <a:t>?</a:t>
            </a:r>
          </a:p>
          <a:p>
            <a:r>
              <a:rPr lang="en-US" dirty="0">
                <a:solidFill>
                  <a:schemeClr val="tx2">
                    <a:lumMod val="25000"/>
                    <a:lumOff val="75000"/>
                  </a:schemeClr>
                </a:solidFill>
              </a:rPr>
              <a:t>WAN and OSI </a:t>
            </a:r>
            <a:r>
              <a:rPr lang="en-US" dirty="0" smtClean="0">
                <a:solidFill>
                  <a:schemeClr val="tx2">
                    <a:lumMod val="25000"/>
                    <a:lumOff val="75000"/>
                  </a:schemeClr>
                </a:solidFill>
              </a:rPr>
              <a:t>model</a:t>
            </a:r>
          </a:p>
          <a:p>
            <a:r>
              <a:rPr lang="en-US" dirty="0">
                <a:solidFill>
                  <a:schemeClr val="tx2">
                    <a:lumMod val="25000"/>
                    <a:lumOff val="75000"/>
                  </a:schemeClr>
                </a:solidFill>
              </a:rPr>
              <a:t>WAN </a:t>
            </a:r>
            <a:r>
              <a:rPr lang="en-US" dirty="0" smtClean="0">
                <a:solidFill>
                  <a:schemeClr val="tx2">
                    <a:lumMod val="25000"/>
                    <a:lumOff val="75000"/>
                  </a:schemeClr>
                </a:solidFill>
              </a:rPr>
              <a:t>Devices</a:t>
            </a:r>
          </a:p>
          <a:p>
            <a:r>
              <a:rPr lang="en-US" dirty="0" smtClean="0">
                <a:solidFill>
                  <a:schemeClr val="tx2">
                    <a:lumMod val="25000"/>
                    <a:lumOff val="75000"/>
                  </a:schemeClr>
                </a:solidFill>
              </a:rPr>
              <a:t>WAN Terms </a:t>
            </a:r>
          </a:p>
          <a:p>
            <a:r>
              <a:rPr lang="en-US" dirty="0">
                <a:solidFill>
                  <a:schemeClr val="tx2">
                    <a:lumMod val="25000"/>
                    <a:lumOff val="75000"/>
                  </a:schemeClr>
                </a:solidFill>
              </a:rPr>
              <a:t>WAN Physical Layer Standards</a:t>
            </a:r>
          </a:p>
        </p:txBody>
      </p:sp>
    </p:spTree>
    <p:extLst>
      <p:ext uri="{BB962C8B-B14F-4D97-AF65-F5344CB8AC3E}">
        <p14:creationId xmlns:p14="http://schemas.microsoft.com/office/powerpoint/2010/main" val="223416346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pectrum">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Spectrum">
      <a:majorFont>
        <a:latin typeface="Corbel"/>
        <a:ea typeface=""/>
        <a:cs typeface=""/>
        <a:font script="Jpan" typeface="ＭＳ ゴシック"/>
        <a:font script="Hans" typeface="宋体"/>
        <a:font script="Hant" typeface="新細明體"/>
      </a:majorFont>
      <a:minorFont>
        <a:latin typeface="Calibri"/>
        <a:ea typeface=""/>
        <a:cs typeface=""/>
        <a:font script="Jpan" typeface="ＭＳ ゴシック"/>
        <a:font script="Hans" typeface="宋体"/>
        <a:font script="Hant" typeface="新細明體"/>
      </a:minorFont>
    </a:fontScheme>
    <a:fmtScheme name="Spectrum">
      <a:fillStyleLst>
        <a:solidFill>
          <a:schemeClr val="phClr"/>
        </a:solidFill>
        <a:gradFill rotWithShape="1">
          <a:gsLst>
            <a:gs pos="0">
              <a:schemeClr val="phClr">
                <a:tint val="100000"/>
                <a:shade val="70000"/>
                <a:satMod val="150000"/>
              </a:schemeClr>
            </a:gs>
            <a:gs pos="100000">
              <a:schemeClr val="phClr">
                <a:tint val="95000"/>
                <a:satMod val="150000"/>
              </a:schemeClr>
            </a:gs>
          </a:gsLst>
          <a:lin ang="16200000" scaled="1"/>
        </a:gradFill>
        <a:gradFill rotWithShape="1">
          <a:gsLst>
            <a:gs pos="0">
              <a:schemeClr val="phClr">
                <a:tint val="95000"/>
                <a:shade val="70000"/>
                <a:satMod val="150000"/>
              </a:schemeClr>
            </a:gs>
            <a:gs pos="100000">
              <a:schemeClr val="phClr">
                <a:tint val="100000"/>
                <a:shade val="100000"/>
                <a:satMod val="150000"/>
              </a:schemeClr>
            </a:gs>
          </a:gsLst>
          <a:lin ang="16200000" scaled="0"/>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6600000" sx="101000" sy="101000" rotWithShape="0">
              <a:srgbClr val="000000">
                <a:alpha val="75000"/>
              </a:srgbClr>
            </a:outerShdw>
          </a:effectLst>
        </a:effectStyle>
        <a:effectStyle>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AD4DD3AEB58E458FE2BB115391F984" ma:contentTypeVersion="0" ma:contentTypeDescription="Create a new document." ma:contentTypeScope="" ma:versionID="db74ddb0c6b2a9f6e3d14e4536424706">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F79400-FDBD-4B6D-ABC8-BCB2E1698111}"/>
</file>

<file path=customXml/itemProps2.xml><?xml version="1.0" encoding="utf-8"?>
<ds:datastoreItem xmlns:ds="http://schemas.openxmlformats.org/officeDocument/2006/customXml" ds:itemID="{AF118C9D-0AF4-49EF-BB19-D5E2667AE973}"/>
</file>

<file path=customXml/itemProps3.xml><?xml version="1.0" encoding="utf-8"?>
<ds:datastoreItem xmlns:ds="http://schemas.openxmlformats.org/officeDocument/2006/customXml" ds:itemID="{94CAD248-1C36-4543-B3C6-F461F094E6BB}"/>
</file>

<file path=docProps/app.xml><?xml version="1.0" encoding="utf-8"?>
<Properties xmlns="http://schemas.openxmlformats.org/officeDocument/2006/extended-properties" xmlns:vt="http://schemas.openxmlformats.org/officeDocument/2006/docPropsVTypes">
  <Template>Spectrum.thmx</Template>
  <TotalTime>3661</TotalTime>
  <Words>2800</Words>
  <Application>Microsoft Macintosh PowerPoint</Application>
  <PresentationFormat>On-screen Show (4:3)</PresentationFormat>
  <Paragraphs>283</Paragraphs>
  <Slides>45</Slides>
  <Notes>19</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Spectrum</vt:lpstr>
      <vt:lpstr>Introduction to Wide Area Networks</vt:lpstr>
      <vt:lpstr>Chapter1</vt:lpstr>
      <vt:lpstr>Part1 Outline</vt:lpstr>
      <vt:lpstr>Part1 Outline</vt:lpstr>
      <vt:lpstr>PowerPoint Presentation</vt:lpstr>
      <vt:lpstr>Why do we need a WAN? </vt:lpstr>
      <vt:lpstr>Why do we need a WAN? </vt:lpstr>
      <vt:lpstr>Why do we need a WAN? </vt:lpstr>
      <vt:lpstr>Part1 Outline</vt:lpstr>
      <vt:lpstr>WAN</vt:lpstr>
      <vt:lpstr>WAN</vt:lpstr>
      <vt:lpstr>WAN</vt:lpstr>
      <vt:lpstr>Part1 Outline</vt:lpstr>
      <vt:lpstr>WAN and LAN</vt:lpstr>
      <vt:lpstr>Part1 Outline</vt:lpstr>
      <vt:lpstr>WAN and OSI model</vt:lpstr>
      <vt:lpstr>WAN Standards</vt:lpstr>
      <vt:lpstr>WAN Standards</vt:lpstr>
      <vt:lpstr>WAN Physical Layer Concepts</vt:lpstr>
      <vt:lpstr>WAN Devices</vt:lpstr>
      <vt:lpstr>Router</vt:lpstr>
      <vt:lpstr>WAN Switches</vt:lpstr>
      <vt:lpstr>Modem</vt:lpstr>
      <vt:lpstr>CSU/DSU </vt:lpstr>
      <vt:lpstr>PowerPoint Presentation</vt:lpstr>
      <vt:lpstr>Access Server</vt:lpstr>
      <vt:lpstr>WAN Devices</vt:lpstr>
      <vt:lpstr>WAN Terms</vt:lpstr>
      <vt:lpstr>WAN Terms</vt:lpstr>
      <vt:lpstr>WAN Terms</vt:lpstr>
      <vt:lpstr>WAN Terms</vt:lpstr>
      <vt:lpstr>WAN Terms</vt:lpstr>
      <vt:lpstr>WAN Terms</vt:lpstr>
      <vt:lpstr>WAN Terms</vt:lpstr>
      <vt:lpstr>WAN Terms</vt:lpstr>
      <vt:lpstr>WAN Terms</vt:lpstr>
      <vt:lpstr>WAN Terms</vt:lpstr>
      <vt:lpstr>WAN Terms</vt:lpstr>
      <vt:lpstr>PowerPoint Presentation</vt:lpstr>
      <vt:lpstr>PowerPoint Presentation</vt:lpstr>
      <vt:lpstr>Part1 Outline</vt:lpstr>
      <vt:lpstr>WAN Physical Layer Standards</vt:lpstr>
      <vt:lpstr>WAN Physical Layer Standards</vt:lpstr>
      <vt:lpstr>WAN Physical Layer Standards</vt:lpstr>
      <vt:lpstr>Review</vt:lpstr>
    </vt:vector>
  </TitlesOfParts>
  <Company>KSU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Nour Alhariqi</dc:creator>
  <cp:lastModifiedBy>Nour Alhariqi</cp:lastModifiedBy>
  <cp:revision>76</cp:revision>
  <dcterms:created xsi:type="dcterms:W3CDTF">2016-01-22T09:49:27Z</dcterms:created>
  <dcterms:modified xsi:type="dcterms:W3CDTF">2017-02-15T10:49:15Z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0x010100FCAD4DD3AEB58E458FE2BB115391F984</vt:lpwstr>
  </property>
</Properties>
</file>