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5"/>
  </p:notesMasterIdLst>
  <p:sldIdLst>
    <p:sldId id="256" r:id="rId5"/>
    <p:sldId id="301" r:id="rId6"/>
    <p:sldId id="342" r:id="rId7"/>
    <p:sldId id="302" r:id="rId8"/>
    <p:sldId id="303" r:id="rId9"/>
    <p:sldId id="304" r:id="rId10"/>
    <p:sldId id="305" r:id="rId11"/>
    <p:sldId id="306" r:id="rId12"/>
    <p:sldId id="307" r:id="rId13"/>
    <p:sldId id="308" r:id="rId14"/>
    <p:sldId id="309" r:id="rId15"/>
    <p:sldId id="343" r:id="rId16"/>
    <p:sldId id="310" r:id="rId17"/>
    <p:sldId id="311" r:id="rId18"/>
    <p:sldId id="312" r:id="rId19"/>
    <p:sldId id="313" r:id="rId20"/>
    <p:sldId id="314" r:id="rId21"/>
    <p:sldId id="315" r:id="rId22"/>
    <p:sldId id="316" r:id="rId23"/>
    <p:sldId id="317" r:id="rId24"/>
    <p:sldId id="318" r:id="rId25"/>
    <p:sldId id="319" r:id="rId26"/>
    <p:sldId id="320" r:id="rId27"/>
    <p:sldId id="321" r:id="rId28"/>
    <p:sldId id="322" r:id="rId29"/>
    <p:sldId id="323" r:id="rId30"/>
    <p:sldId id="325" r:id="rId31"/>
    <p:sldId id="326" r:id="rId32"/>
    <p:sldId id="327" r:id="rId33"/>
    <p:sldId id="328" r:id="rId34"/>
    <p:sldId id="329" r:id="rId35"/>
    <p:sldId id="332" r:id="rId36"/>
    <p:sldId id="344" r:id="rId37"/>
    <p:sldId id="335" r:id="rId38"/>
    <p:sldId id="336" r:id="rId39"/>
    <p:sldId id="337" r:id="rId40"/>
    <p:sldId id="338" r:id="rId41"/>
    <p:sldId id="339" r:id="rId42"/>
    <p:sldId id="340" r:id="rId43"/>
    <p:sldId id="341"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194" autoAdjust="0"/>
  </p:normalViewPr>
  <p:slideViewPr>
    <p:cSldViewPr snapToGrid="0" snapToObjects="1">
      <p:cViewPr varScale="1">
        <p:scale>
          <a:sx n="51" d="100"/>
          <a:sy n="51" d="100"/>
        </p:scale>
        <p:origin x="1872"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FCA0B7-EEB4-F649-A408-110CA9AAD853}" type="datetimeFigureOut">
              <a:rPr lang="en-US" smtClean="0"/>
              <a:t>10/4/2017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FD1C62-9B3D-D94B-B4D7-2FC29547BE18}" type="slidenum">
              <a:rPr lang="en-US" smtClean="0"/>
              <a:t>‹#›</a:t>
            </a:fld>
            <a:endParaRPr lang="en-US"/>
          </a:p>
        </p:txBody>
      </p:sp>
    </p:spTree>
    <p:extLst>
      <p:ext uri="{BB962C8B-B14F-4D97-AF65-F5344CB8AC3E}">
        <p14:creationId xmlns:p14="http://schemas.microsoft.com/office/powerpoint/2010/main" val="26175256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circuit switching dynamically establishes a dedicated virtual connection for voice or data between a sender and a receiver. Before communication can start, it is necessary to establish the connection through the network of the service provider. It is important to note that the circuit must remain established and never change or communication will be terminated.</a:t>
            </a:r>
          </a:p>
          <a:p>
            <a:endParaRPr lang="en-US" dirty="0" smtClean="0"/>
          </a:p>
          <a:p>
            <a:r>
              <a:rPr lang="en-US" dirty="0" smtClean="0"/>
              <a:t>If the circuit carries computer data, the usage of this fixed capacity may not be efficient. For example, if the circuit is used to access the Internet, there is a burst of activity on the circuit while a web page is transferred. This could be followed by no activity while the user reads the page, and then another burst of activity while the next page is transferred. This variation in usage between none and maximum is typical of computer network traffic. Because the subscriber has sole use of the fixed capacity allocation, switched circuits are generally an expensive way of moving data.</a:t>
            </a:r>
          </a:p>
          <a:p>
            <a:endParaRPr lang="en-US" dirty="0" smtClean="0"/>
          </a:p>
          <a:p>
            <a:r>
              <a:rPr lang="en-US" dirty="0" smtClean="0"/>
              <a:t>The two most common types of circuit-switched WAN technologies are the public switched telephone network (PSTN) and the Integrated Services Digital Network (ISDN).</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5</a:t>
            </a:fld>
            <a:endParaRPr lang="en-US"/>
          </a:p>
        </p:txBody>
      </p:sp>
    </p:spTree>
    <p:extLst>
      <p:ext uri="{BB962C8B-B14F-4D97-AF65-F5344CB8AC3E}">
        <p14:creationId xmlns:p14="http://schemas.microsoft.com/office/powerpoint/2010/main" val="3367391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Circuit switching  Sets up line like a phone call. No data can transfer before the end-to-end connection is established. </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23</a:t>
            </a:fld>
            <a:endParaRPr lang="en-US"/>
          </a:p>
        </p:txBody>
      </p:sp>
    </p:spTree>
    <p:extLst>
      <p:ext uri="{BB962C8B-B14F-4D97-AF65-F5344CB8AC3E}">
        <p14:creationId xmlns:p14="http://schemas.microsoft.com/office/powerpoint/2010/main" val="3893533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Because of the switching operation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used to establish the circuit, the telephone system is called a circuit-switched network.</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the telephones are replaced with modems, then the switched circuit is able to</a:t>
            </a:r>
          </a:p>
          <a:p>
            <a:r>
              <a:rPr lang="en-US" sz="1200" kern="1200" dirty="0" smtClean="0">
                <a:solidFill>
                  <a:schemeClr val="tx1"/>
                </a:solidFill>
                <a:effectLst/>
                <a:latin typeface="+mn-lt"/>
                <a:ea typeface="+mn-ea"/>
                <a:cs typeface="+mn-cs"/>
              </a:rPr>
              <a:t>carry computer data.</a:t>
            </a:r>
          </a:p>
          <a:p>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25</a:t>
            </a:fld>
            <a:endParaRPr lang="en-US"/>
          </a:p>
        </p:txBody>
      </p:sp>
    </p:spTree>
    <p:extLst>
      <p:ext uri="{BB962C8B-B14F-4D97-AF65-F5344CB8AC3E}">
        <p14:creationId xmlns:p14="http://schemas.microsoft.com/office/powerpoint/2010/main" val="2481485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Dialup WAN access may be required when no other WAN technology is available. For example, a remote location could use a m</a:t>
            </a:r>
          </a:p>
          <a:p>
            <a:endParaRPr lang="en-US" dirty="0" smtClean="0"/>
          </a:p>
          <a:p>
            <a:r>
              <a:rPr lang="en-US" dirty="0" smtClean="0"/>
              <a:t>Traditional telephony uses a copper cable for the local loop to connect the telephone handset in the subscriber premises to the CO. The signal on the local loop during a call is a continuously varying electronic signal that is a translation of the subscriber voice into an analog signal.</a:t>
            </a:r>
          </a:p>
          <a:p>
            <a:endParaRPr lang="en-US" dirty="0" smtClean="0"/>
          </a:p>
          <a:p>
            <a:r>
              <a:rPr lang="en-US" dirty="0" smtClean="0"/>
              <a:t>Traditional local loops can transport binary computer data through the voice telephone network using a modem. </a:t>
            </a:r>
          </a:p>
          <a:p>
            <a:r>
              <a:rPr lang="en-US" dirty="0" smtClean="0"/>
              <a:t>The modem modulates the binary data into an analog signal at the source and demodulates the analog signal to binary data at the destination. The physical characteristics of the local loop and its connection to the PSTN limit the rate of the signal to less than 56 Kbps.</a:t>
            </a:r>
          </a:p>
          <a:p>
            <a:r>
              <a:rPr lang="en-US" dirty="0" err="1" smtClean="0"/>
              <a:t>odem</a:t>
            </a:r>
            <a:r>
              <a:rPr lang="en-US" dirty="0" smtClean="0"/>
              <a:t> and analog dialed telephone lines to provide low-capacity and dedicated switched connections. </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26</a:t>
            </a:fld>
            <a:endParaRPr lang="en-US"/>
          </a:p>
        </p:txBody>
      </p:sp>
    </p:spTree>
    <p:extLst>
      <p:ext uri="{BB962C8B-B14F-4D97-AF65-F5344CB8AC3E}">
        <p14:creationId xmlns:p14="http://schemas.microsoft.com/office/powerpoint/2010/main" val="3074937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signals appear to transfer simultaneously, but physically they take turns on the channel. </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28</a:t>
            </a:fld>
            <a:endParaRPr lang="en-US"/>
          </a:p>
        </p:txBody>
      </p:sp>
    </p:spTree>
    <p:extLst>
      <p:ext uri="{BB962C8B-B14F-4D97-AF65-F5344CB8AC3E}">
        <p14:creationId xmlns:p14="http://schemas.microsoft.com/office/powerpoint/2010/main" val="3459027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0000FF"/>
                </a:solidFill>
              </a:rPr>
              <a:t> Many WAN users do not make efficient use of the fixed bandwidth that is available with dedicated or switched circuits, because the data flow fluctuates.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Communications providers have data networks available to more appropriately service these users.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packet-switched networks, the data is transmitted in labeled frames, cells, or packets.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FF"/>
              </a:solidFill>
            </a:endParaRPr>
          </a:p>
          <a:p>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30</a:t>
            </a:fld>
            <a:endParaRPr lang="en-US"/>
          </a:p>
        </p:txBody>
      </p:sp>
    </p:spTree>
    <p:extLst>
      <p:ext uri="{BB962C8B-B14F-4D97-AF65-F5344CB8AC3E}">
        <p14:creationId xmlns:p14="http://schemas.microsoft.com/office/powerpoint/2010/main" val="889662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 packet switching set-up, networks have connections into the carrier’s network, and many customers share the carrier’s network.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this technology, a customer network uses a single point-to-point link to a service provider to transport packets intended for one or more destinations across a carrier network</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carrier then create virtual circuits between customers’ sites by which packets of data are delivered from one to the other through the network.</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Because this allows the carrier to make more efficient use of its infrastructure, the cost to the customer is generally much better than with point-to-point lines.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Packet-switched networks offer an administrator less control than a point-to-point connection, and the bandwidth is shared statistically. However, the cost is generally less than a leased line. With WAN speeds comparable to those of leased lines, packet-switched networks are generally suitable for links between two large sites that require high link utilization or present high peaks of critical traffic.</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31</a:t>
            </a:fld>
            <a:endParaRPr lang="en-US"/>
          </a:p>
        </p:txBody>
      </p:sp>
    </p:spTree>
    <p:extLst>
      <p:ext uri="{BB962C8B-B14F-4D97-AF65-F5344CB8AC3E}">
        <p14:creationId xmlns:p14="http://schemas.microsoft.com/office/powerpoint/2010/main" val="328270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 Until recently, the Internet was not a viable networking option for many businesses because of the significant security risks and lack of </a:t>
            </a:r>
            <a:r>
              <a:rPr lang="en-US" sz="1200" b="0" i="0" u="none" strike="noStrike" kern="1200" baseline="0" smtClean="0">
                <a:solidFill>
                  <a:schemeClr val="tx1"/>
                </a:solidFill>
                <a:latin typeface="+mn-lt"/>
                <a:ea typeface="+mn-ea"/>
                <a:cs typeface="+mn-cs"/>
              </a:rPr>
              <a:t>adequate performance guarantees </a:t>
            </a:r>
            <a:r>
              <a:rPr lang="en-US" sz="1200" b="0" i="0" u="none" strike="noStrike" kern="1200" baseline="0" dirty="0" smtClean="0">
                <a:solidFill>
                  <a:schemeClr val="tx1"/>
                </a:solidFill>
                <a:latin typeface="+mn-lt"/>
                <a:ea typeface="+mn-ea"/>
                <a:cs typeface="+mn-cs"/>
              </a:rPr>
              <a:t>in an end-to-end Internet connection.</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32</a:t>
            </a:fld>
            <a:endParaRPr lang="en-US"/>
          </a:p>
        </p:txBody>
      </p:sp>
    </p:spTree>
    <p:extLst>
      <p:ext uri="{BB962C8B-B14F-4D97-AF65-F5344CB8AC3E}">
        <p14:creationId xmlns:p14="http://schemas.microsoft.com/office/powerpoint/2010/main" val="1640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Since core layer is the backbone of any network and providing services to other layers therefore this layer is reliable and have availability, also must be Redundant and have load balancing between its different links. Cisco recommends that Core layer should have mesh topology and there should be no stuff like ACL, packet handling etc.</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93AA83-0723-5B43-B02C-EE2D88622106}" type="slidenum">
              <a:rPr lang="en-US" smtClean="0"/>
              <a:t>36</a:t>
            </a:fld>
            <a:endParaRPr lang="en-US"/>
          </a:p>
        </p:txBody>
      </p:sp>
    </p:spTree>
    <p:extLst>
      <p:ext uri="{BB962C8B-B14F-4D97-AF65-F5344CB8AC3E}">
        <p14:creationId xmlns:p14="http://schemas.microsoft.com/office/powerpoint/2010/main" val="3283896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93AA83-0723-5B43-B02C-EE2D88622106}" type="slidenum">
              <a:rPr lang="en-US" smtClean="0"/>
              <a:t>37</a:t>
            </a:fld>
            <a:endParaRPr lang="en-US"/>
          </a:p>
        </p:txBody>
      </p:sp>
    </p:spTree>
    <p:extLst>
      <p:ext uri="{BB962C8B-B14F-4D97-AF65-F5344CB8AC3E}">
        <p14:creationId xmlns:p14="http://schemas.microsoft.com/office/powerpoint/2010/main" val="4180711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is the point in the network at which packet manipulation can take place. The distribution layer is where access lists and filtering (based on Layer 2 MAC or Layer 3 network addresses) will take place, providing network security. The distribution layer is also where broadcast domains are defined and traffic between VLANs is routed. If there is any media transition that needs to occur, such as between a 10-Mbps Ethernet and 100-Mbps Fast Ethernet network segment, this transition also happens at the distribution layer.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Distribution is normally a boundary between mediums in network. </a:t>
            </a:r>
          </a:p>
          <a:p>
            <a:endParaRPr lang="en-US" dirty="0"/>
          </a:p>
        </p:txBody>
      </p:sp>
      <p:sp>
        <p:nvSpPr>
          <p:cNvPr id="4" name="Slide Number Placeholder 3"/>
          <p:cNvSpPr>
            <a:spLocks noGrp="1"/>
          </p:cNvSpPr>
          <p:nvPr>
            <p:ph type="sldNum" sz="quarter" idx="10"/>
          </p:nvPr>
        </p:nvSpPr>
        <p:spPr/>
        <p:txBody>
          <a:bodyPr/>
          <a:lstStyle/>
          <a:p>
            <a:fld id="{F293AA83-0723-5B43-B02C-EE2D88622106}" type="slidenum">
              <a:rPr lang="en-US" smtClean="0"/>
              <a:t>38</a:t>
            </a:fld>
            <a:endParaRPr lang="en-US"/>
          </a:p>
        </p:txBody>
      </p:sp>
    </p:spTree>
    <p:extLst>
      <p:ext uri="{BB962C8B-B14F-4D97-AF65-F5344CB8AC3E}">
        <p14:creationId xmlns:p14="http://schemas.microsoft.com/office/powerpoint/2010/main" val="1730719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 WAN access connection options that ISPs can use to connect the local loop to the enterprise edge. </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13</a:t>
            </a:fld>
            <a:endParaRPr lang="en-US"/>
          </a:p>
        </p:txBody>
      </p:sp>
    </p:spTree>
    <p:extLst>
      <p:ext uri="{BB962C8B-B14F-4D97-AF65-F5344CB8AC3E}">
        <p14:creationId xmlns:p14="http://schemas.microsoft.com/office/powerpoint/2010/main" val="728694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Corporate networks can be interconnected using private WAN infrastructures and public WAN infrastructures.</a:t>
            </a:r>
          </a:p>
          <a:p>
            <a:r>
              <a:rPr lang="en-US" dirty="0" smtClean="0"/>
              <a:t>As summarized in Figure 2-10, an enterprise can get WAN access over a</a:t>
            </a:r>
          </a:p>
          <a:p>
            <a:endParaRPr lang="en-US" dirty="0" smtClean="0"/>
          </a:p>
          <a:p>
            <a:r>
              <a:rPr lang="en-US" dirty="0" smtClean="0"/>
              <a:t>Private WAN infrastructure: Service providers may offer dedicated point-to-point leased lines, circuit-switched links, such as PSTN or ISDN, and packet-switched links, such as Ethernet WAN, ATM, or Frame Relay.</a:t>
            </a:r>
          </a:p>
          <a:p>
            <a:r>
              <a:rPr lang="en-US" dirty="0" smtClean="0"/>
              <a:t>Public WAN infrastructure: Service provider may offer broadband Internet access using digital subscriber line (DSL), cable, and satellite access. Broadband connection options are typically used to connect small offices and telecommuting employees to a corporate site over the Internet. Data traveling between corporate sites over the public WAN infrastructure should be protected using VPNs. </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14</a:t>
            </a:fld>
            <a:endParaRPr lang="en-US"/>
          </a:p>
        </p:txBody>
      </p:sp>
    </p:spTree>
    <p:extLst>
      <p:ext uri="{BB962C8B-B14F-4D97-AF65-F5344CB8AC3E}">
        <p14:creationId xmlns:p14="http://schemas.microsoft.com/office/powerpoint/2010/main" val="2907355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connects two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devices over a WAN</a:t>
            </a:r>
            <a:r>
              <a:rPr lang="en-US" dirty="0" smtClean="0">
                <a:effectLst/>
              </a:rPr>
              <a:t> </a:t>
            </a:r>
            <a:endParaRPr lang="en-US"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with no setup procedures before transmitting data.</a:t>
            </a:r>
          </a:p>
          <a:p>
            <a:pPr marL="171450" indent="-171450">
              <a:buFont typeface="Arial"/>
              <a:buChar char="•"/>
            </a:pPr>
            <a:r>
              <a:rPr lang="en-US" sz="1200" kern="1200" dirty="0" smtClean="0">
                <a:solidFill>
                  <a:schemeClr val="tx1"/>
                </a:solidFill>
                <a:effectLst/>
                <a:latin typeface="+mn-lt"/>
                <a:ea typeface="+mn-ea"/>
                <a:cs typeface="+mn-cs"/>
              </a:rPr>
              <a:t>Leased lines give the devices on each end (typically routers) the ability to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send data to each other at the same time. Leased lines are also permanently installed, meaning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the devices can send data to each other at any time.</a:t>
            </a:r>
          </a:p>
          <a:p>
            <a:pPr marL="171450" indent="-171450">
              <a:buFont typeface="Arial"/>
              <a:buChar char="•"/>
            </a:pPr>
            <a:r>
              <a:rPr lang="en-US" sz="1200" kern="1200" dirty="0" smtClean="0">
                <a:solidFill>
                  <a:schemeClr val="tx1"/>
                </a:solidFill>
                <a:effectLst/>
                <a:latin typeface="+mn-lt"/>
                <a:ea typeface="+mn-ea"/>
                <a:cs typeface="+mn-cs"/>
              </a:rPr>
              <a:t>hence a circuit does not need to be established before data transmission).</a:t>
            </a:r>
            <a:r>
              <a:rPr lang="en-US" dirty="0" smtClean="0">
                <a:effectLst/>
              </a:rPr>
              <a:t> </a:t>
            </a:r>
          </a:p>
          <a:p>
            <a:pPr marL="171450" indent="-171450">
              <a:buFont typeface="Arial"/>
              <a:buChar char="•"/>
            </a:pPr>
            <a:r>
              <a:rPr lang="en-US" sz="1200" b="0" i="0" u="none" strike="noStrike" kern="1200" baseline="0" dirty="0" smtClean="0">
                <a:solidFill>
                  <a:schemeClr val="tx1"/>
                </a:solidFill>
                <a:latin typeface="+mn-lt"/>
                <a:ea typeface="+mn-ea"/>
                <a:cs typeface="+mn-cs"/>
              </a:rPr>
              <a:t> Point-to-point lines usually are leased from a carrier and are also called leased lines.</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15</a:t>
            </a:fld>
            <a:endParaRPr lang="en-US"/>
          </a:p>
        </p:txBody>
      </p:sp>
    </p:spTree>
    <p:extLst>
      <p:ext uri="{BB962C8B-B14F-4D97-AF65-F5344CB8AC3E}">
        <p14:creationId xmlns:p14="http://schemas.microsoft.com/office/powerpoint/2010/main" val="2307005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create a point-to-point WAN link, a company must use the services of a telephone company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(telco)  or other company that sells WAN services.</a:t>
            </a:r>
          </a:p>
          <a:p>
            <a:r>
              <a:rPr lang="en-US" sz="1200" kern="1200" dirty="0" smtClean="0">
                <a:solidFill>
                  <a:schemeClr val="tx1"/>
                </a:solidFill>
                <a:effectLst/>
                <a:latin typeface="+mn-lt"/>
                <a:ea typeface="+mn-ea"/>
                <a:cs typeface="+mn-cs"/>
              </a:rPr>
              <a:t>To install a new leased line, a company must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order the leased line from a telco or other company that sells such services. The order form for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leased line lists the street address of each site, the exact location inside the building to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the telco should install its cables, and the speed at which the leased line should run.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telco then can physically install cables into the buildings, to the correct floor and room, to provide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physical link over which bits can be sent between the two devices.</a:t>
            </a:r>
          </a:p>
          <a:p>
            <a:r>
              <a:rPr lang="en-US" sz="1200" kern="1200" dirty="0" smtClean="0">
                <a:solidFill>
                  <a:schemeClr val="tx1"/>
                </a:solidFill>
                <a:effectLst/>
                <a:latin typeface="+mn-lt"/>
                <a:ea typeface="+mn-ea"/>
                <a:cs typeface="+mn-cs"/>
              </a:rPr>
              <a:t>Additionally, the telco requires a special type of networking device to be attached to the end 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leased line. This device, called a channel service unit/data service unit (CSU/DSU) , helps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protect the telco’s equipment electrically and provides many other functions to make the leased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line work.</a:t>
            </a:r>
            <a:r>
              <a:rPr lang="en-US" dirty="0" smtClean="0">
                <a:effectLst/>
              </a:rPr>
              <a:t> </a:t>
            </a:r>
          </a:p>
          <a:p>
            <a:r>
              <a:rPr lang="en-US" sz="1200" kern="1200" dirty="0" smtClean="0">
                <a:solidFill>
                  <a:schemeClr val="tx1"/>
                </a:solidFill>
                <a:effectLst/>
                <a:latin typeface="+mn-lt"/>
                <a:ea typeface="+mn-ea"/>
                <a:cs typeface="+mn-cs"/>
              </a:rPr>
              <a:t>The leased line from the telco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acts as if it were a single cable, with two twisted pairs: one for transmission in each direction.</a:t>
            </a:r>
          </a:p>
          <a:p>
            <a:r>
              <a:rPr lang="en-US" sz="1200" kern="1200" dirty="0" smtClean="0">
                <a:solidFill>
                  <a:schemeClr val="tx1"/>
                </a:solidFill>
                <a:effectLst/>
                <a:latin typeface="+mn-lt"/>
                <a:ea typeface="+mn-ea"/>
                <a:cs typeface="+mn-cs"/>
              </a:rPr>
              <a:t>However, the telco does not actually run a cable between the two routers, but instead uses other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technology that is beyond the scope of this book and the related course. So, the telco cloud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lightning-bolt line represent the fact that the details are hidden and unimportant for this discussion.</a:t>
            </a:r>
          </a:p>
          <a:p>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16</a:t>
            </a:fld>
            <a:endParaRPr lang="en-US"/>
          </a:p>
        </p:txBody>
      </p:sp>
    </p:spTree>
    <p:extLst>
      <p:ext uri="{BB962C8B-B14F-4D97-AF65-F5344CB8AC3E}">
        <p14:creationId xmlns:p14="http://schemas.microsoft.com/office/powerpoint/2010/main" val="477864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1" indent="-342900" algn="l" defTabSz="457200" rtl="0" eaLnBrk="1" fontAlgn="auto" latinLnBrk="0" hangingPunct="1">
              <a:lnSpc>
                <a:spcPct val="100000"/>
              </a:lnSpc>
              <a:spcBef>
                <a:spcPts val="0"/>
              </a:spcBef>
              <a:spcAft>
                <a:spcPts val="0"/>
              </a:spcAft>
              <a:buClrTx/>
              <a:buSzTx/>
              <a:buFont typeface="Arial"/>
              <a:buChar char="•"/>
              <a:tabLst/>
              <a:defRPr/>
            </a:pPr>
            <a:r>
              <a:rPr lang="en-US" sz="2400" dirty="0" smtClean="0">
                <a:cs typeface="Arial" charset="0"/>
              </a:rPr>
              <a:t>Serial cables can be longer than parallel cables, because there is much less interaction (crosstalk) among the conductors in the cable</a:t>
            </a:r>
          </a:p>
          <a:p>
            <a:pPr marL="342900" marR="0" lvl="1" indent="-342900" algn="l" defTabSz="457200" rtl="0" eaLnBrk="1" fontAlgn="auto" latinLnBrk="0" hangingPunct="1">
              <a:lnSpc>
                <a:spcPct val="100000"/>
              </a:lnSpc>
              <a:spcBef>
                <a:spcPts val="0"/>
              </a:spcBef>
              <a:spcAft>
                <a:spcPts val="0"/>
              </a:spcAft>
              <a:buClrTx/>
              <a:buSzTx/>
              <a:buFont typeface="Arial"/>
              <a:buChar char="•"/>
              <a:tabLst/>
              <a:defRPr/>
            </a:pPr>
            <a:r>
              <a:rPr lang="en-US" sz="2400" dirty="0" smtClean="0">
                <a:cs typeface="Arial" charset="0"/>
              </a:rPr>
              <a:t>cost of cable and synchronization difficulties make parallel connections impractical.</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18</a:t>
            </a:fld>
            <a:endParaRPr lang="en-US"/>
          </a:p>
        </p:txBody>
      </p:sp>
    </p:spTree>
    <p:extLst>
      <p:ext uri="{BB962C8B-B14F-4D97-AF65-F5344CB8AC3E}">
        <p14:creationId xmlns:p14="http://schemas.microsoft.com/office/powerpoint/2010/main" val="1044539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Leased line serial connections typically connect to a transport service provider through a data communications equipment (DCE)  device, which both provides a clock and transforms the signal to the channelized format used in the service provider network</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CSU connects to the service provider network, while the DSU connects to the network device serial interface. It is a device (or sometimes two separate digital devices) that adapts the media format from a serial data terminal equipment (DTE) device, such as a router, to the media format of the service provider equipment, such as a WAN switch, in a switched carrier network. The CSU/DSU also provides signal clocking for synchronization between these devices </a:t>
            </a:r>
          </a:p>
          <a:p>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19</a:t>
            </a:fld>
            <a:endParaRPr lang="en-US"/>
          </a:p>
        </p:txBody>
      </p:sp>
    </p:spTree>
    <p:extLst>
      <p:ext uri="{BB962C8B-B14F-4D97-AF65-F5344CB8AC3E}">
        <p14:creationId xmlns:p14="http://schemas.microsoft.com/office/powerpoint/2010/main" val="3791891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Dedicated connections are ideal for high-volume environments with steady rate traffic patterns or high peak demands of critical traffic.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advantages of leased lines include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Simplicity: Point-to-point communication links require minimal expertise to install and maintain.</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Quality: Point-to-point communication links usually offer high service quality, if they have adequate bandwidth. The dedicated capacity removes latency or jitter between the endpoints.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Availability: Constant availability is essential for some applications, such as e-commerce. Point-to-point communication links provide permanent, dedicated capacity, which is required for VoIP or Video over IP.</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20</a:t>
            </a:fld>
            <a:endParaRPr lang="en-US"/>
          </a:p>
        </p:txBody>
      </p:sp>
    </p:spTree>
    <p:extLst>
      <p:ext uri="{BB962C8B-B14F-4D97-AF65-F5344CB8AC3E}">
        <p14:creationId xmlns:p14="http://schemas.microsoft.com/office/powerpoint/2010/main" val="4020712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Leased lines have a fixed capacity; if WAN traffic is variable, some of the capacity is unused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disadvantages of leased lines include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Cost: Point-to-point links are generally the most expensive type of WAN access. The cost of leased line solutions can become significant when they are used to connect many sites over increasing distances. In addition, each endpoint requires an interface on the router, which increases equipment costs.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Limited flexibility: WAN traffic is often variable, and leased lines have a fixed capacity, so that the bandwidth of the line seldom matches the need exactly. Any change to the leased line generally requires a site visit by ISP personnel to adjust capacity.</a:t>
            </a:r>
            <a:endParaRPr lang="en-US" dirty="0"/>
          </a:p>
        </p:txBody>
      </p:sp>
      <p:sp>
        <p:nvSpPr>
          <p:cNvPr id="4" name="Slide Number Placeholder 3"/>
          <p:cNvSpPr>
            <a:spLocks noGrp="1"/>
          </p:cNvSpPr>
          <p:nvPr>
            <p:ph type="sldNum" sz="quarter" idx="10"/>
          </p:nvPr>
        </p:nvSpPr>
        <p:spPr/>
        <p:txBody>
          <a:bodyPr/>
          <a:lstStyle/>
          <a:p>
            <a:fld id="{94CB386B-28DE-D246-943F-625AFC03E220}" type="slidenum">
              <a:rPr lang="en-US" smtClean="0"/>
              <a:t>21</a:t>
            </a:fld>
            <a:endParaRPr lang="en-US"/>
          </a:p>
        </p:txBody>
      </p:sp>
    </p:spTree>
    <p:extLst>
      <p:ext uri="{BB962C8B-B14F-4D97-AF65-F5344CB8AC3E}">
        <p14:creationId xmlns:p14="http://schemas.microsoft.com/office/powerpoint/2010/main" val="2227627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Drag picture to placeholder or click icon to add</a:t>
            </a:r>
            <a:endParaRPr/>
          </a:p>
        </p:txBody>
      </p:sp>
      <p:sp>
        <p:nvSpPr>
          <p:cNvPr id="4" name="Date Placeholder 3"/>
          <p:cNvSpPr>
            <a:spLocks noGrp="1"/>
          </p:cNvSpPr>
          <p:nvPr>
            <p:ph type="dt" sz="half" idx="10"/>
          </p:nvPr>
        </p:nvSpPr>
        <p:spPr/>
        <p:txBody>
          <a:bodyPr/>
          <a:lstStyle/>
          <a:p>
            <a:fld id="{77550F88-1EE6-5A4B-A6B6-EAD53FCCA366}"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1E859-4CF5-E941-B4F8-49118E36CF1F}" type="slidenum">
              <a:rPr lang="en-US" smtClean="0"/>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7550F88-1EE6-5A4B-A6B6-EAD53FCCA366}"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7550F88-1EE6-5A4B-A6B6-EAD53FCCA366}" type="datetimeFigureOut">
              <a:rPr lang="en-US" smtClean="0"/>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7550F88-1EE6-5A4B-A6B6-EAD53FCCA366}" type="datetimeFigureOut">
              <a:rPr lang="en-US" smtClean="0"/>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D1E859-4CF5-E941-B4F8-49118E36CF1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50F88-1EE6-5A4B-A6B6-EAD53FCCA366}" type="datetimeFigureOut">
              <a:rPr lang="en-US" smtClean="0"/>
              <a:t>10/4/2017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D1E859-4CF5-E941-B4F8-49118E36CF1F}" type="slidenum">
              <a:rPr lang="en-US" smtClean="0"/>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77550F88-1EE6-5A4B-A6B6-EAD53FCCA366}" type="datetimeFigureOut">
              <a:rPr lang="en-US" smtClean="0"/>
              <a:t>10/4/2017</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DCD1E859-4CF5-E941-B4F8-49118E36CF1F}" type="slidenum">
              <a:rPr lang="en-US" smtClean="0"/>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Introduction to Wide Area Networks</a:t>
            </a:r>
            <a:endParaRPr lang="en-US" dirty="0"/>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2500" b="100000" l="0" r="100000"/>
                    </a14:imgEffect>
                  </a14:imgLayer>
                </a14:imgProps>
              </a:ext>
            </a:extLst>
          </a:blip>
          <a:stretch>
            <a:fillRect/>
          </a:stretch>
        </p:blipFill>
        <p:spPr>
          <a:xfrm>
            <a:off x="1650714" y="2563297"/>
            <a:ext cx="5899701" cy="3024811"/>
          </a:xfrm>
          <a:prstGeom prst="rect">
            <a:avLst/>
          </a:prstGeom>
        </p:spPr>
      </p:pic>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49072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Packet Switching</a:t>
            </a:r>
          </a:p>
        </p:txBody>
      </p:sp>
      <p:sp>
        <p:nvSpPr>
          <p:cNvPr id="3" name="Content Placeholder 2"/>
          <p:cNvSpPr>
            <a:spLocks noGrp="1"/>
          </p:cNvSpPr>
          <p:nvPr>
            <p:ph idx="1"/>
          </p:nvPr>
        </p:nvSpPr>
        <p:spPr>
          <a:xfrm>
            <a:off x="490759" y="2133600"/>
            <a:ext cx="8367491" cy="4475477"/>
          </a:xfrm>
        </p:spPr>
        <p:txBody>
          <a:bodyPr>
            <a:normAutofit/>
          </a:bodyPr>
          <a:lstStyle/>
          <a:p>
            <a:r>
              <a:rPr lang="en-US" dirty="0">
                <a:solidFill>
                  <a:schemeClr val="accent2"/>
                </a:solidFill>
              </a:rPr>
              <a:t>Connection-oriented </a:t>
            </a:r>
            <a:r>
              <a:rPr lang="en-US" dirty="0" smtClean="0">
                <a:solidFill>
                  <a:schemeClr val="accent2"/>
                </a:solidFill>
              </a:rPr>
              <a:t>networks:</a:t>
            </a:r>
          </a:p>
          <a:p>
            <a:pPr lvl="1"/>
            <a:r>
              <a:rPr lang="en-US" dirty="0" smtClean="0"/>
              <a:t> </a:t>
            </a:r>
            <a:r>
              <a:rPr lang="en-US" dirty="0"/>
              <a:t>The network predetermines the route for a packet, and each packet only has to carry an identifier. </a:t>
            </a:r>
            <a:endParaRPr lang="en-US" dirty="0" smtClean="0"/>
          </a:p>
          <a:p>
            <a:pPr lvl="1"/>
            <a:r>
              <a:rPr lang="en-US" dirty="0" smtClean="0"/>
              <a:t>The </a:t>
            </a:r>
            <a:r>
              <a:rPr lang="en-US" dirty="0"/>
              <a:t>router determines the onward route by looking up the identifier in tables held in memory. </a:t>
            </a:r>
            <a:endParaRPr lang="en-US" dirty="0" smtClean="0"/>
          </a:p>
          <a:p>
            <a:pPr marL="457200" lvl="1" indent="0">
              <a:buNone/>
            </a:pPr>
            <a:endParaRPr lang="en-US" dirty="0" smtClean="0"/>
          </a:p>
          <a:p>
            <a:pPr lvl="1"/>
            <a:endParaRPr lang="en-US" dirty="0" smtClean="0"/>
          </a:p>
          <a:p>
            <a:pPr marL="457200" lvl="1" indent="0">
              <a:buNone/>
            </a:pPr>
            <a:endParaRPr lang="en-US" dirty="0" smtClean="0"/>
          </a:p>
          <a:p>
            <a:pPr marL="0" indent="0">
              <a:buNone/>
            </a:pPr>
            <a:endParaRPr lang="en-US" dirty="0" smtClean="0"/>
          </a:p>
          <a:p>
            <a:pPr lvl="1"/>
            <a:r>
              <a:rPr lang="en-US" dirty="0"/>
              <a:t>All the packets to follow the same route in order of submission.</a:t>
            </a:r>
          </a:p>
          <a:p>
            <a:endParaRPr lang="en-US" dirty="0"/>
          </a:p>
        </p:txBody>
      </p:sp>
      <p:pic>
        <p:nvPicPr>
          <p:cNvPr id="4" name="Picture 3"/>
          <p:cNvPicPr>
            <a:picLocks noChangeAspect="1"/>
          </p:cNvPicPr>
          <p:nvPr/>
        </p:nvPicPr>
        <p:blipFill>
          <a:blip r:embed="rId2"/>
          <a:stretch>
            <a:fillRect/>
          </a:stretch>
        </p:blipFill>
        <p:spPr>
          <a:xfrm>
            <a:off x="2070100" y="4374546"/>
            <a:ext cx="4991100" cy="1371600"/>
          </a:xfrm>
          <a:prstGeom prst="rect">
            <a:avLst/>
          </a:prstGeom>
        </p:spPr>
      </p:pic>
    </p:spTree>
    <p:extLst>
      <p:ext uri="{BB962C8B-B14F-4D97-AF65-F5344CB8AC3E}">
        <p14:creationId xmlns:p14="http://schemas.microsoft.com/office/powerpoint/2010/main" val="3929514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Circuit and Packet </a:t>
            </a:r>
            <a:r>
              <a:rPr lang="en-US" dirty="0"/>
              <a:t>Switching</a:t>
            </a:r>
          </a:p>
        </p:txBody>
      </p:sp>
      <p:sp>
        <p:nvSpPr>
          <p:cNvPr id="3" name="Content Placeholder 2"/>
          <p:cNvSpPr>
            <a:spLocks noGrp="1"/>
          </p:cNvSpPr>
          <p:nvPr>
            <p:ph idx="1"/>
          </p:nvPr>
        </p:nvSpPr>
        <p:spPr>
          <a:xfrm>
            <a:off x="608499" y="2133600"/>
            <a:ext cx="8249752" cy="3992563"/>
          </a:xfrm>
        </p:spPr>
        <p:txBody>
          <a:bodyPr>
            <a:normAutofit/>
          </a:bodyPr>
          <a:lstStyle/>
          <a:p>
            <a:r>
              <a:rPr lang="en-US" dirty="0" smtClean="0"/>
              <a:t>The </a:t>
            </a:r>
            <a:r>
              <a:rPr lang="en-US" dirty="0"/>
              <a:t>cost of packet switching is lower than that of circuit-</a:t>
            </a:r>
            <a:r>
              <a:rPr lang="en-US" dirty="0" smtClean="0"/>
              <a:t>switching:</a:t>
            </a:r>
          </a:p>
          <a:p>
            <a:pPr lvl="1"/>
            <a:r>
              <a:rPr lang="en-US" dirty="0" smtClean="0"/>
              <a:t>Because </a:t>
            </a:r>
            <a:r>
              <a:rPr lang="en-US" dirty="0"/>
              <a:t>the </a:t>
            </a:r>
            <a:r>
              <a:rPr lang="en-US" dirty="0" smtClean="0"/>
              <a:t>links are </a:t>
            </a:r>
            <a:r>
              <a:rPr lang="en-US" dirty="0"/>
              <a:t>shared between many </a:t>
            </a:r>
            <a:r>
              <a:rPr lang="en-US" dirty="0" smtClean="0"/>
              <a:t>users.</a:t>
            </a:r>
          </a:p>
          <a:p>
            <a:r>
              <a:rPr lang="en-US" dirty="0" smtClean="0"/>
              <a:t>Delays </a:t>
            </a:r>
            <a:r>
              <a:rPr lang="en-US" dirty="0"/>
              <a:t>(latency) and variability of delay (jitter) are greater in packet-switched networks than in circuit-switched </a:t>
            </a:r>
            <a:r>
              <a:rPr lang="en-US" dirty="0" smtClean="0"/>
              <a:t>networks.</a:t>
            </a:r>
          </a:p>
          <a:p>
            <a:pPr lvl="1"/>
            <a:r>
              <a:rPr lang="en-US" dirty="0"/>
              <a:t>B</a:t>
            </a:r>
            <a:r>
              <a:rPr lang="en-US" dirty="0" smtClean="0"/>
              <a:t>ecause </a:t>
            </a:r>
            <a:r>
              <a:rPr lang="en-US" dirty="0"/>
              <a:t>the links are shared and </a:t>
            </a:r>
            <a:endParaRPr lang="en-US" dirty="0" smtClean="0"/>
          </a:p>
          <a:p>
            <a:pPr lvl="1"/>
            <a:r>
              <a:rPr lang="en-US" dirty="0" smtClean="0"/>
              <a:t>Because </a:t>
            </a:r>
            <a:r>
              <a:rPr lang="en-US" dirty="0"/>
              <a:t>packets must be entirely received at one switch before moving to the next. </a:t>
            </a:r>
          </a:p>
        </p:txBody>
      </p:sp>
    </p:spTree>
    <p:extLst>
      <p:ext uri="{BB962C8B-B14F-4D97-AF65-F5344CB8AC3E}">
        <p14:creationId xmlns:p14="http://schemas.microsoft.com/office/powerpoint/2010/main" val="2865320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502673" y="2133600"/>
            <a:ext cx="8355578" cy="4511040"/>
          </a:xfrm>
        </p:spPr>
        <p:txBody>
          <a:bodyPr>
            <a:normAutofit fontScale="92500" lnSpcReduction="10000"/>
          </a:bodyPr>
          <a:lstStyle/>
          <a:p>
            <a:r>
              <a:rPr lang="en-US" dirty="0">
                <a:solidFill>
                  <a:schemeClr val="bg1">
                    <a:lumMod val="65000"/>
                  </a:schemeClr>
                </a:solidFill>
              </a:rPr>
              <a:t>WAN Switching </a:t>
            </a:r>
            <a:r>
              <a:rPr lang="en-US" dirty="0" smtClean="0">
                <a:solidFill>
                  <a:schemeClr val="bg1">
                    <a:lumMod val="65000"/>
                  </a:schemeClr>
                </a:solidFill>
              </a:rPr>
              <a:t>Concepts</a:t>
            </a:r>
          </a:p>
          <a:p>
            <a:pPr lvl="1"/>
            <a:r>
              <a:rPr lang="en-US" dirty="0">
                <a:solidFill>
                  <a:schemeClr val="bg1">
                    <a:lumMod val="65000"/>
                  </a:schemeClr>
                </a:solidFill>
              </a:rPr>
              <a:t>Circuit </a:t>
            </a:r>
            <a:r>
              <a:rPr lang="en-US" dirty="0" smtClean="0">
                <a:solidFill>
                  <a:schemeClr val="bg1">
                    <a:lumMod val="65000"/>
                  </a:schemeClr>
                </a:solidFill>
              </a:rPr>
              <a:t>and Packet Switching</a:t>
            </a:r>
          </a:p>
          <a:p>
            <a:r>
              <a:rPr lang="en-US" dirty="0"/>
              <a:t>WAN Connection </a:t>
            </a:r>
            <a:r>
              <a:rPr lang="en-US" dirty="0" smtClean="0"/>
              <a:t>Options</a:t>
            </a:r>
          </a:p>
          <a:p>
            <a:pPr lvl="1"/>
            <a:r>
              <a:rPr lang="en-US" dirty="0" smtClean="0"/>
              <a:t>Point-to-point Connection</a:t>
            </a:r>
          </a:p>
          <a:p>
            <a:pPr lvl="1"/>
            <a:r>
              <a:rPr lang="en-US" dirty="0" smtClean="0"/>
              <a:t> </a:t>
            </a:r>
            <a:r>
              <a:rPr lang="en-US" dirty="0"/>
              <a:t>Circuit-switched </a:t>
            </a:r>
            <a:r>
              <a:rPr lang="en-US" dirty="0" smtClean="0"/>
              <a:t>Connection</a:t>
            </a:r>
          </a:p>
          <a:p>
            <a:pPr lvl="1"/>
            <a:r>
              <a:rPr lang="en-US" dirty="0"/>
              <a:t> Packet-switched Connection  </a:t>
            </a:r>
            <a:endParaRPr lang="en-US" dirty="0" smtClean="0"/>
          </a:p>
          <a:p>
            <a:pPr lvl="1"/>
            <a:r>
              <a:rPr lang="en-US" dirty="0"/>
              <a:t> </a:t>
            </a:r>
            <a:r>
              <a:rPr lang="en-US" dirty="0" smtClean="0"/>
              <a:t>Public </a:t>
            </a:r>
            <a:r>
              <a:rPr lang="en-US" dirty="0"/>
              <a:t>WAN connection </a:t>
            </a:r>
          </a:p>
          <a:p>
            <a:r>
              <a:rPr lang="en-US" dirty="0" smtClean="0">
                <a:solidFill>
                  <a:schemeClr val="bg1">
                    <a:lumMod val="65000"/>
                  </a:schemeClr>
                </a:solidFill>
              </a:rPr>
              <a:t>The WAN </a:t>
            </a:r>
            <a:r>
              <a:rPr lang="en-US" dirty="0">
                <a:solidFill>
                  <a:schemeClr val="bg1">
                    <a:lumMod val="65000"/>
                  </a:schemeClr>
                </a:solidFill>
              </a:rPr>
              <a:t>Hierarchical Model </a:t>
            </a:r>
          </a:p>
          <a:p>
            <a:pPr lvl="1"/>
            <a:r>
              <a:rPr lang="en-US" dirty="0">
                <a:solidFill>
                  <a:schemeClr val="bg1">
                    <a:lumMod val="65000"/>
                  </a:schemeClr>
                </a:solidFill>
              </a:rPr>
              <a:t>Core Layer</a:t>
            </a:r>
          </a:p>
          <a:p>
            <a:pPr lvl="1"/>
            <a:r>
              <a:rPr lang="en-US" dirty="0">
                <a:solidFill>
                  <a:schemeClr val="bg1">
                    <a:lumMod val="65000"/>
                  </a:schemeClr>
                </a:solidFill>
              </a:rPr>
              <a:t>Distribution Layer </a:t>
            </a:r>
          </a:p>
          <a:p>
            <a:pPr lvl="1"/>
            <a:r>
              <a:rPr lang="en-US" dirty="0">
                <a:solidFill>
                  <a:schemeClr val="bg1">
                    <a:lumMod val="65000"/>
                  </a:schemeClr>
                </a:solidFill>
              </a:rPr>
              <a:t>Access Layer</a:t>
            </a:r>
          </a:p>
          <a:p>
            <a:pPr marL="457200" lvl="1" indent="0">
              <a:buNone/>
            </a:pPr>
            <a:endParaRPr lang="en-US" dirty="0" smtClean="0"/>
          </a:p>
        </p:txBody>
      </p:sp>
      <p:sp>
        <p:nvSpPr>
          <p:cNvPr id="4" name="مستطيل مستدير الزوايا 3"/>
          <p:cNvSpPr/>
          <p:nvPr/>
        </p:nvSpPr>
        <p:spPr>
          <a:xfrm>
            <a:off x="502673" y="2905760"/>
            <a:ext cx="4394447" cy="2011680"/>
          </a:xfrm>
          <a:prstGeom prst="roundRect">
            <a:avLst/>
          </a:prstGeom>
          <a:noFill/>
          <a:ln>
            <a:solidFill>
              <a:schemeClr val="accent2"/>
            </a:solidFill>
          </a:ln>
          <a:effectLst>
            <a:glow rad="228600">
              <a:schemeClr val="accent2">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3813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WAN Connection Options</a:t>
            </a:r>
          </a:p>
        </p:txBody>
      </p:sp>
      <p:sp>
        <p:nvSpPr>
          <p:cNvPr id="3" name="Content Placeholder 2"/>
          <p:cNvSpPr>
            <a:spLocks noGrp="1"/>
          </p:cNvSpPr>
          <p:nvPr>
            <p:ph idx="1"/>
          </p:nvPr>
        </p:nvSpPr>
        <p:spPr>
          <a:xfrm>
            <a:off x="457199" y="2022922"/>
            <a:ext cx="8401051" cy="3916363"/>
          </a:xfrm>
        </p:spPr>
        <p:txBody>
          <a:bodyPr/>
          <a:lstStyle/>
          <a:p>
            <a:r>
              <a:rPr lang="en-US" dirty="0" smtClean="0"/>
              <a:t>There are different </a:t>
            </a:r>
            <a:r>
              <a:rPr lang="en-US" dirty="0"/>
              <a:t>WAN connection options to interconnect LANs </a:t>
            </a:r>
            <a:endParaRPr lang="en-US" dirty="0" smtClean="0"/>
          </a:p>
          <a:p>
            <a:r>
              <a:rPr lang="en-US" dirty="0" smtClean="0"/>
              <a:t>These </a:t>
            </a:r>
            <a:r>
              <a:rPr lang="en-US" dirty="0"/>
              <a:t>WAN access options differ in technology</a:t>
            </a:r>
            <a:r>
              <a:rPr lang="en-US" dirty="0" smtClean="0"/>
              <a:t>, speed</a:t>
            </a:r>
            <a:r>
              <a:rPr lang="en-US" dirty="0"/>
              <a:t>, and cost. Each has distinct advantages and disadvantages. </a:t>
            </a:r>
          </a:p>
        </p:txBody>
      </p:sp>
      <p:pic>
        <p:nvPicPr>
          <p:cNvPr id="4" name="Picture 3"/>
          <p:cNvPicPr>
            <a:picLocks noChangeAspect="1"/>
          </p:cNvPicPr>
          <p:nvPr/>
        </p:nvPicPr>
        <p:blipFill>
          <a:blip r:embed="rId3"/>
          <a:stretch>
            <a:fillRect/>
          </a:stretch>
        </p:blipFill>
        <p:spPr>
          <a:xfrm>
            <a:off x="2169425" y="4238426"/>
            <a:ext cx="4947353" cy="2619574"/>
          </a:xfrm>
          <a:prstGeom prst="rect">
            <a:avLst/>
          </a:prstGeom>
        </p:spPr>
      </p:pic>
      <p:sp>
        <p:nvSpPr>
          <p:cNvPr id="5" name="Oval 4"/>
          <p:cNvSpPr/>
          <p:nvPr/>
        </p:nvSpPr>
        <p:spPr>
          <a:xfrm rot="18980535">
            <a:off x="5314808" y="5011672"/>
            <a:ext cx="639110" cy="360716"/>
          </a:xfrm>
          <a:prstGeom prst="ellipse">
            <a:avLst/>
          </a:prstGeom>
          <a:noFill/>
          <a:ln w="3175" cmpd="sng">
            <a:solidFill>
              <a:srgbClr val="FF0000"/>
            </a:solidFill>
            <a:prstDash val="dashDot"/>
          </a:ln>
          <a:effectLst>
            <a:glow rad="101600">
              <a:schemeClr val="accent3">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rot="20679471">
            <a:off x="3369050" y="6030711"/>
            <a:ext cx="747993" cy="422430"/>
          </a:xfrm>
          <a:prstGeom prst="ellipse">
            <a:avLst/>
          </a:prstGeom>
          <a:noFill/>
          <a:ln w="3175" cmpd="sng">
            <a:solidFill>
              <a:srgbClr val="FF0000"/>
            </a:solidFill>
            <a:prstDash val="dashDot"/>
          </a:ln>
          <a:effectLst>
            <a:glow rad="101600">
              <a:schemeClr val="accent3">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1836177">
            <a:off x="2906278" y="5222659"/>
            <a:ext cx="697530" cy="354875"/>
          </a:xfrm>
          <a:prstGeom prst="ellipse">
            <a:avLst/>
          </a:prstGeom>
          <a:noFill/>
          <a:ln w="3175" cmpd="sng">
            <a:solidFill>
              <a:srgbClr val="FF0000"/>
            </a:solidFill>
            <a:prstDash val="dashDot"/>
          </a:ln>
          <a:effectLst>
            <a:glow rad="101600">
              <a:schemeClr val="accent3">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rot="1836177">
            <a:off x="5384308" y="6000259"/>
            <a:ext cx="697530" cy="322547"/>
          </a:xfrm>
          <a:prstGeom prst="ellipse">
            <a:avLst/>
          </a:prstGeom>
          <a:noFill/>
          <a:ln w="3175" cmpd="sng">
            <a:solidFill>
              <a:srgbClr val="FF0000"/>
            </a:solidFill>
            <a:prstDash val="dashDot"/>
          </a:ln>
          <a:effectLst>
            <a:glow rad="101600">
              <a:schemeClr val="accent3">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188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079500" y="884726"/>
            <a:ext cx="6985000" cy="5499100"/>
          </a:xfrm>
          <a:prstGeom prst="rect">
            <a:avLst/>
          </a:prstGeom>
        </p:spPr>
      </p:pic>
    </p:spTree>
    <p:extLst>
      <p:ext uri="{BB962C8B-B14F-4D97-AF65-F5344CB8AC3E}">
        <p14:creationId xmlns:p14="http://schemas.microsoft.com/office/powerpoint/2010/main" val="1262548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a:t>
            </a:r>
            <a:r>
              <a:rPr lang="en-US" dirty="0" smtClean="0"/>
              <a:t>edicated Connection </a:t>
            </a:r>
            <a:endParaRPr lang="en-US" dirty="0"/>
          </a:p>
        </p:txBody>
      </p:sp>
      <p:sp>
        <p:nvSpPr>
          <p:cNvPr id="3" name="Content Placeholder 2"/>
          <p:cNvSpPr>
            <a:spLocks noGrp="1"/>
          </p:cNvSpPr>
          <p:nvPr>
            <p:ph idx="1"/>
          </p:nvPr>
        </p:nvSpPr>
        <p:spPr>
          <a:xfrm>
            <a:off x="582041" y="2133600"/>
            <a:ext cx="8276209" cy="3992563"/>
          </a:xfrm>
        </p:spPr>
        <p:txBody>
          <a:bodyPr>
            <a:normAutofit lnSpcReduction="10000"/>
          </a:bodyPr>
          <a:lstStyle/>
          <a:p>
            <a:r>
              <a:rPr lang="en-US" dirty="0"/>
              <a:t>Typically referred to as a point-to-</a:t>
            </a:r>
            <a:r>
              <a:rPr lang="en-US" dirty="0" smtClean="0"/>
              <a:t>point.</a:t>
            </a:r>
          </a:p>
          <a:p>
            <a:r>
              <a:rPr lang="en-US" dirty="0" smtClean="0"/>
              <a:t>It is a pre</a:t>
            </a:r>
            <a:r>
              <a:rPr lang="en-US" dirty="0"/>
              <a:t>-established </a:t>
            </a:r>
            <a:r>
              <a:rPr lang="en-US" dirty="0" smtClean="0"/>
              <a:t>connection </a:t>
            </a:r>
            <a:r>
              <a:rPr lang="en-US" dirty="0"/>
              <a:t>from the customer premises through the provider network to a remote </a:t>
            </a:r>
            <a:r>
              <a:rPr lang="en-US" dirty="0" smtClean="0"/>
              <a:t>destination.</a:t>
            </a:r>
          </a:p>
          <a:p>
            <a:r>
              <a:rPr lang="en-US" dirty="0" smtClean="0"/>
              <a:t>The </a:t>
            </a:r>
            <a:r>
              <a:rPr lang="en-US" dirty="0"/>
              <a:t>established path is permanent and fixed for each remote network reached through the carrier </a:t>
            </a:r>
            <a:r>
              <a:rPr lang="en-US" dirty="0" smtClean="0"/>
              <a:t>facilities </a:t>
            </a:r>
            <a:r>
              <a:rPr lang="en-US" dirty="0"/>
              <a:t>which allow communication at any time</a:t>
            </a:r>
            <a:r>
              <a:rPr lang="en-US" dirty="0" smtClean="0"/>
              <a:t>.</a:t>
            </a:r>
          </a:p>
          <a:p>
            <a:r>
              <a:rPr lang="en-US" dirty="0" smtClean="0">
                <a:solidFill>
                  <a:schemeClr val="tx1"/>
                </a:solidFill>
              </a:rPr>
              <a:t>Since point</a:t>
            </a:r>
            <a:r>
              <a:rPr lang="en-US" dirty="0">
                <a:solidFill>
                  <a:schemeClr val="tx1"/>
                </a:solidFill>
              </a:rPr>
              <a:t>-to-point lines usually are leased from a </a:t>
            </a:r>
            <a:r>
              <a:rPr lang="en-US" dirty="0" smtClean="0">
                <a:solidFill>
                  <a:schemeClr val="tx1"/>
                </a:solidFill>
              </a:rPr>
              <a:t>carrier, it also </a:t>
            </a:r>
            <a:r>
              <a:rPr lang="en-US" dirty="0">
                <a:solidFill>
                  <a:schemeClr val="tx1"/>
                </a:solidFill>
              </a:rPr>
              <a:t>called leased lines.</a:t>
            </a:r>
            <a:endParaRPr lang="en-US" dirty="0"/>
          </a:p>
          <a:p>
            <a:pPr marL="0" indent="0">
              <a:buNone/>
            </a:pPr>
            <a:endParaRPr lang="en-US" dirty="0" smtClean="0"/>
          </a:p>
        </p:txBody>
      </p:sp>
    </p:spTree>
    <p:extLst>
      <p:ext uri="{BB962C8B-B14F-4D97-AF65-F5344CB8AC3E}">
        <p14:creationId xmlns:p14="http://schemas.microsoft.com/office/powerpoint/2010/main" val="4217139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1520839"/>
            <a:ext cx="9144000" cy="4219511"/>
          </a:xfrm>
          <a:prstGeom prst="rect">
            <a:avLst/>
          </a:prstGeom>
        </p:spPr>
      </p:pic>
    </p:spTree>
    <p:extLst>
      <p:ext uri="{BB962C8B-B14F-4D97-AF65-F5344CB8AC3E}">
        <p14:creationId xmlns:p14="http://schemas.microsoft.com/office/powerpoint/2010/main" val="261892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p>
        </p:txBody>
      </p:sp>
      <p:sp>
        <p:nvSpPr>
          <p:cNvPr id="3" name="Content Placeholder 2"/>
          <p:cNvSpPr>
            <a:spLocks noGrp="1"/>
          </p:cNvSpPr>
          <p:nvPr>
            <p:ph idx="1"/>
          </p:nvPr>
        </p:nvSpPr>
        <p:spPr>
          <a:xfrm>
            <a:off x="529129" y="2133600"/>
            <a:ext cx="8329122" cy="3992563"/>
          </a:xfrm>
        </p:spPr>
        <p:txBody>
          <a:bodyPr/>
          <a:lstStyle/>
          <a:p>
            <a:r>
              <a:rPr lang="en-US" dirty="0"/>
              <a:t> Leased lines are available in different capacities. </a:t>
            </a:r>
            <a:endParaRPr lang="en-US" dirty="0" smtClean="0"/>
          </a:p>
          <a:p>
            <a:r>
              <a:rPr lang="en-US" dirty="0" smtClean="0"/>
              <a:t>They </a:t>
            </a:r>
            <a:r>
              <a:rPr lang="en-US" dirty="0"/>
              <a:t>generally are priced based on </a:t>
            </a:r>
            <a:r>
              <a:rPr lang="en-US" dirty="0" smtClean="0"/>
              <a:t>the bandwidth </a:t>
            </a:r>
            <a:r>
              <a:rPr lang="en-US" dirty="0"/>
              <a:t>required and the distance between the two connected points.</a:t>
            </a:r>
          </a:p>
        </p:txBody>
      </p:sp>
      <p:pic>
        <p:nvPicPr>
          <p:cNvPr id="4" name="Picture 3"/>
          <p:cNvPicPr>
            <a:picLocks noChangeAspect="1"/>
          </p:cNvPicPr>
          <p:nvPr/>
        </p:nvPicPr>
        <p:blipFill>
          <a:blip r:embed="rId2"/>
          <a:stretch>
            <a:fillRect/>
          </a:stretch>
        </p:blipFill>
        <p:spPr>
          <a:xfrm>
            <a:off x="1693211" y="3857932"/>
            <a:ext cx="5926238" cy="2570204"/>
          </a:xfrm>
          <a:prstGeom prst="rect">
            <a:avLst/>
          </a:prstGeom>
        </p:spPr>
      </p:pic>
    </p:spTree>
    <p:extLst>
      <p:ext uri="{BB962C8B-B14F-4D97-AF65-F5344CB8AC3E}">
        <p14:creationId xmlns:p14="http://schemas.microsoft.com/office/powerpoint/2010/main" val="1756613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p>
        </p:txBody>
      </p:sp>
      <p:sp>
        <p:nvSpPr>
          <p:cNvPr id="3" name="Content Placeholder 2"/>
          <p:cNvSpPr>
            <a:spLocks noGrp="1"/>
          </p:cNvSpPr>
          <p:nvPr>
            <p:ph idx="1"/>
          </p:nvPr>
        </p:nvSpPr>
        <p:spPr>
          <a:xfrm>
            <a:off x="582041" y="2133600"/>
            <a:ext cx="8276209" cy="4215175"/>
          </a:xfrm>
        </p:spPr>
        <p:txBody>
          <a:bodyPr>
            <a:normAutofit/>
          </a:bodyPr>
          <a:lstStyle/>
          <a:p>
            <a:r>
              <a:rPr lang="en-US" dirty="0"/>
              <a:t>It uses </a:t>
            </a:r>
            <a:r>
              <a:rPr lang="en-US" dirty="0">
                <a:solidFill>
                  <a:srgbClr val="0000FF"/>
                </a:solidFill>
              </a:rPr>
              <a:t>synchronous</a:t>
            </a:r>
            <a:r>
              <a:rPr lang="en-US" dirty="0"/>
              <a:t> </a:t>
            </a:r>
            <a:r>
              <a:rPr lang="en-US" dirty="0">
                <a:solidFill>
                  <a:schemeClr val="accent2"/>
                </a:solidFill>
              </a:rPr>
              <a:t>serial</a:t>
            </a:r>
            <a:r>
              <a:rPr lang="en-US" dirty="0"/>
              <a:t> </a:t>
            </a:r>
            <a:r>
              <a:rPr lang="en-US" dirty="0" smtClean="0"/>
              <a:t>lines.</a:t>
            </a:r>
          </a:p>
          <a:p>
            <a:pPr>
              <a:lnSpc>
                <a:spcPct val="90000"/>
              </a:lnSpc>
              <a:spcAft>
                <a:spcPts val="600"/>
              </a:spcAft>
            </a:pPr>
            <a:r>
              <a:rPr lang="en-US" dirty="0" smtClean="0">
                <a:solidFill>
                  <a:schemeClr val="accent2"/>
                </a:solidFill>
                <a:cs typeface="Arial" charset="0"/>
              </a:rPr>
              <a:t>Serial</a:t>
            </a:r>
            <a:r>
              <a:rPr lang="en-US" dirty="0" smtClean="0">
                <a:cs typeface="Arial" charset="0"/>
              </a:rPr>
              <a:t> transmission means </a:t>
            </a:r>
            <a:r>
              <a:rPr lang="en-US" dirty="0">
                <a:cs typeface="Arial" charset="0"/>
              </a:rPr>
              <a:t>that the bits of a frame are transmitted one at a time over the physical medium</a:t>
            </a:r>
            <a:r>
              <a:rPr lang="en-US" dirty="0" smtClean="0">
                <a:cs typeface="Arial" charset="0"/>
              </a:rPr>
              <a:t>.</a:t>
            </a:r>
          </a:p>
          <a:p>
            <a:pPr>
              <a:spcAft>
                <a:spcPts val="600"/>
              </a:spcAft>
            </a:pPr>
            <a:r>
              <a:rPr lang="en-US" dirty="0">
                <a:cs typeface="Arial" charset="0"/>
              </a:rPr>
              <a:t>In WANs, the serial connections are preferred because </a:t>
            </a:r>
          </a:p>
          <a:p>
            <a:pPr lvl="1">
              <a:spcAft>
                <a:spcPts val="600"/>
              </a:spcAft>
            </a:pPr>
            <a:r>
              <a:rPr lang="en-US" sz="2400" dirty="0">
                <a:cs typeface="Arial" charset="0"/>
              </a:rPr>
              <a:t>Serial cables can be longer than parallel </a:t>
            </a:r>
            <a:r>
              <a:rPr lang="en-US" sz="2400" dirty="0" smtClean="0">
                <a:cs typeface="Arial" charset="0"/>
              </a:rPr>
              <a:t>cables.</a:t>
            </a:r>
          </a:p>
          <a:p>
            <a:pPr lvl="1">
              <a:spcAft>
                <a:spcPts val="600"/>
              </a:spcAft>
            </a:pPr>
            <a:r>
              <a:rPr lang="en-US" sz="2400" dirty="0">
                <a:cs typeface="Arial" charset="0"/>
              </a:rPr>
              <a:t>S</a:t>
            </a:r>
            <a:r>
              <a:rPr lang="en-US" sz="2400" dirty="0" smtClean="0">
                <a:cs typeface="Arial" charset="0"/>
              </a:rPr>
              <a:t>ynchronization easier than parallel connections.</a:t>
            </a:r>
            <a:endParaRPr lang="en-US" sz="2400" dirty="0">
              <a:cs typeface="Arial" charset="0"/>
            </a:endParaRPr>
          </a:p>
          <a:p>
            <a:pPr lvl="1">
              <a:spcAft>
                <a:spcPts val="600"/>
              </a:spcAft>
            </a:pPr>
            <a:r>
              <a:rPr lang="en-US" sz="2400" dirty="0" smtClean="0">
                <a:cs typeface="Arial" charset="0"/>
              </a:rPr>
              <a:t>Simpler wiring and less cost .</a:t>
            </a:r>
            <a:endParaRPr lang="en-US" sz="2400" dirty="0">
              <a:cs typeface="Arial" charset="0"/>
            </a:endParaRPr>
          </a:p>
          <a:p>
            <a:pPr>
              <a:lnSpc>
                <a:spcPct val="90000"/>
              </a:lnSpc>
              <a:spcAft>
                <a:spcPts val="600"/>
              </a:spcAft>
            </a:pPr>
            <a:endParaRPr lang="en-US" dirty="0" smtClean="0"/>
          </a:p>
        </p:txBody>
      </p:sp>
    </p:spTree>
    <p:extLst>
      <p:ext uri="{BB962C8B-B14F-4D97-AF65-F5344CB8AC3E}">
        <p14:creationId xmlns:p14="http://schemas.microsoft.com/office/powerpoint/2010/main" val="1987486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p>
        </p:txBody>
      </p:sp>
      <p:sp>
        <p:nvSpPr>
          <p:cNvPr id="3" name="Content Placeholder 2"/>
          <p:cNvSpPr>
            <a:spLocks noGrp="1"/>
          </p:cNvSpPr>
          <p:nvPr>
            <p:ph idx="1"/>
          </p:nvPr>
        </p:nvSpPr>
        <p:spPr>
          <a:xfrm>
            <a:off x="608499" y="2133600"/>
            <a:ext cx="8249752" cy="3992563"/>
          </a:xfrm>
        </p:spPr>
        <p:txBody>
          <a:bodyPr/>
          <a:lstStyle/>
          <a:p>
            <a:r>
              <a:rPr lang="en-US" dirty="0"/>
              <a:t> A router serial port </a:t>
            </a:r>
            <a:r>
              <a:rPr lang="en-US" dirty="0" smtClean="0"/>
              <a:t>and a CSU</a:t>
            </a:r>
            <a:r>
              <a:rPr lang="en-US" dirty="0"/>
              <a:t>/</a:t>
            </a:r>
            <a:r>
              <a:rPr lang="en-US" dirty="0" smtClean="0"/>
              <a:t>DSU is </a:t>
            </a:r>
            <a:r>
              <a:rPr lang="en-US" dirty="0"/>
              <a:t>required for each leased-line connection. </a:t>
            </a:r>
            <a:endParaRPr lang="en-US" dirty="0" smtClean="0"/>
          </a:p>
          <a:p>
            <a:r>
              <a:rPr lang="en-US" dirty="0"/>
              <a:t>Synchronization </a:t>
            </a:r>
            <a:r>
              <a:rPr lang="en-US" dirty="0" smtClean="0"/>
              <a:t>is </a:t>
            </a:r>
            <a:r>
              <a:rPr lang="en-US" dirty="0"/>
              <a:t>preserved end to end. </a:t>
            </a:r>
            <a:endParaRPr lang="en-US" dirty="0" smtClean="0"/>
          </a:p>
          <a:p>
            <a:r>
              <a:rPr lang="en-US" dirty="0"/>
              <a:t>HDLC and PPP </a:t>
            </a:r>
            <a:r>
              <a:rPr lang="en-US" dirty="0" smtClean="0"/>
              <a:t>Data-link protocols </a:t>
            </a:r>
            <a:r>
              <a:rPr lang="en-US" dirty="0"/>
              <a:t>are frequently used on them. </a:t>
            </a:r>
          </a:p>
          <a:p>
            <a:endParaRPr lang="en-US" dirty="0"/>
          </a:p>
          <a:p>
            <a:endParaRPr lang="en-US" dirty="0"/>
          </a:p>
        </p:txBody>
      </p:sp>
      <p:pic>
        <p:nvPicPr>
          <p:cNvPr id="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73704"/>
          <a:stretch/>
        </p:blipFill>
        <p:spPr bwMode="auto">
          <a:xfrm>
            <a:off x="1214598" y="4848846"/>
            <a:ext cx="6110351" cy="131244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072900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502673" y="2133600"/>
            <a:ext cx="8355578" cy="4511040"/>
          </a:xfrm>
        </p:spPr>
        <p:txBody>
          <a:bodyPr>
            <a:normAutofit fontScale="92500" lnSpcReduction="10000"/>
          </a:bodyPr>
          <a:lstStyle/>
          <a:p>
            <a:r>
              <a:rPr lang="en-US" dirty="0"/>
              <a:t>WAN Switching </a:t>
            </a:r>
            <a:r>
              <a:rPr lang="en-US" dirty="0" smtClean="0"/>
              <a:t>Concepts</a:t>
            </a:r>
          </a:p>
          <a:p>
            <a:pPr lvl="1"/>
            <a:r>
              <a:rPr lang="en-US" dirty="0"/>
              <a:t>Circuit </a:t>
            </a:r>
            <a:r>
              <a:rPr lang="en-US" dirty="0" smtClean="0"/>
              <a:t>and Packet Switching</a:t>
            </a:r>
          </a:p>
          <a:p>
            <a:r>
              <a:rPr lang="en-US" dirty="0"/>
              <a:t>WAN Connection </a:t>
            </a:r>
            <a:r>
              <a:rPr lang="en-US" dirty="0" smtClean="0"/>
              <a:t>Options</a:t>
            </a:r>
          </a:p>
          <a:p>
            <a:pPr lvl="1"/>
            <a:r>
              <a:rPr lang="en-US" dirty="0" smtClean="0"/>
              <a:t>Point-to-point Connection</a:t>
            </a:r>
          </a:p>
          <a:p>
            <a:pPr lvl="1"/>
            <a:r>
              <a:rPr lang="en-US" dirty="0" smtClean="0"/>
              <a:t> </a:t>
            </a:r>
            <a:r>
              <a:rPr lang="en-US" dirty="0"/>
              <a:t>Circuit-switched </a:t>
            </a:r>
            <a:r>
              <a:rPr lang="en-US" dirty="0" smtClean="0"/>
              <a:t>Connection</a:t>
            </a:r>
          </a:p>
          <a:p>
            <a:pPr lvl="1"/>
            <a:r>
              <a:rPr lang="en-US" dirty="0"/>
              <a:t> Packet-switched Connection  </a:t>
            </a:r>
            <a:endParaRPr lang="en-US" dirty="0" smtClean="0"/>
          </a:p>
          <a:p>
            <a:pPr lvl="1"/>
            <a:r>
              <a:rPr lang="en-US" dirty="0"/>
              <a:t> </a:t>
            </a:r>
            <a:r>
              <a:rPr lang="en-US" dirty="0" smtClean="0"/>
              <a:t>Public </a:t>
            </a:r>
            <a:r>
              <a:rPr lang="en-US" dirty="0"/>
              <a:t>WAN connection </a:t>
            </a:r>
          </a:p>
          <a:p>
            <a:r>
              <a:rPr lang="en-US" dirty="0" smtClean="0"/>
              <a:t>The WAN </a:t>
            </a:r>
            <a:r>
              <a:rPr lang="en-US" dirty="0"/>
              <a:t>Hierarchical Model </a:t>
            </a:r>
          </a:p>
          <a:p>
            <a:pPr lvl="1"/>
            <a:r>
              <a:rPr lang="en-US" dirty="0"/>
              <a:t>Core Layer</a:t>
            </a:r>
          </a:p>
          <a:p>
            <a:pPr lvl="1"/>
            <a:r>
              <a:rPr lang="en-US" dirty="0"/>
              <a:t>Distribution Layer </a:t>
            </a:r>
          </a:p>
          <a:p>
            <a:pPr lvl="1"/>
            <a:r>
              <a:rPr lang="en-US" dirty="0"/>
              <a:t>Access Layer</a:t>
            </a:r>
          </a:p>
          <a:p>
            <a:pPr marL="457200" lvl="1" indent="0">
              <a:buNone/>
            </a:pPr>
            <a:endParaRPr lang="en-US" dirty="0" smtClean="0"/>
          </a:p>
        </p:txBody>
      </p:sp>
    </p:spTree>
    <p:extLst>
      <p:ext uri="{BB962C8B-B14F-4D97-AF65-F5344CB8AC3E}">
        <p14:creationId xmlns:p14="http://schemas.microsoft.com/office/powerpoint/2010/main" val="4101998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r>
              <a:rPr lang="en-US" dirty="0" smtClean="0"/>
              <a:t>Pros</a:t>
            </a:r>
            <a:endParaRPr lang="en-US" dirty="0"/>
          </a:p>
        </p:txBody>
      </p:sp>
      <p:sp>
        <p:nvSpPr>
          <p:cNvPr id="3" name="Content Placeholder 2"/>
          <p:cNvSpPr>
            <a:spLocks noGrp="1"/>
          </p:cNvSpPr>
          <p:nvPr>
            <p:ph idx="1"/>
          </p:nvPr>
        </p:nvSpPr>
        <p:spPr>
          <a:xfrm>
            <a:off x="496883" y="2133600"/>
            <a:ext cx="8361368" cy="3992563"/>
          </a:xfrm>
        </p:spPr>
        <p:txBody>
          <a:bodyPr>
            <a:normAutofit/>
          </a:bodyPr>
          <a:lstStyle/>
          <a:p>
            <a:r>
              <a:rPr lang="en-US" dirty="0" smtClean="0"/>
              <a:t>They </a:t>
            </a:r>
            <a:r>
              <a:rPr lang="en-US" dirty="0"/>
              <a:t>provide high bandwidth and constant data rate for data transfer</a:t>
            </a:r>
            <a:r>
              <a:rPr lang="en-US" dirty="0" smtClean="0"/>
              <a:t>.</a:t>
            </a:r>
          </a:p>
          <a:p>
            <a:r>
              <a:rPr lang="en-US" dirty="0" smtClean="0"/>
              <a:t>The </a:t>
            </a:r>
            <a:r>
              <a:rPr lang="en-US" dirty="0"/>
              <a:t>dedicated connections </a:t>
            </a:r>
            <a:r>
              <a:rPr lang="en-US" dirty="0" smtClean="0"/>
              <a:t>removes </a:t>
            </a:r>
            <a:r>
              <a:rPr lang="en-US" dirty="0"/>
              <a:t>latency and jitter between the </a:t>
            </a:r>
            <a:r>
              <a:rPr lang="en-US" dirty="0" smtClean="0"/>
              <a:t>endpoints.</a:t>
            </a:r>
          </a:p>
          <a:p>
            <a:r>
              <a:rPr lang="en-US" dirty="0"/>
              <a:t>The private nature of a dedicated connection allows a corporation better control over the WAN connection </a:t>
            </a:r>
            <a:endParaRPr lang="en-US" dirty="0" smtClean="0"/>
          </a:p>
        </p:txBody>
      </p:sp>
    </p:spTree>
    <p:extLst>
      <p:ext uri="{BB962C8B-B14F-4D97-AF65-F5344CB8AC3E}">
        <p14:creationId xmlns:p14="http://schemas.microsoft.com/office/powerpoint/2010/main" val="29009844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r>
              <a:rPr lang="en-US" dirty="0" smtClean="0"/>
              <a:t>Cons</a:t>
            </a:r>
            <a:endParaRPr lang="en-US" dirty="0"/>
          </a:p>
        </p:txBody>
      </p:sp>
      <p:sp>
        <p:nvSpPr>
          <p:cNvPr id="3" name="Content Placeholder 2"/>
          <p:cNvSpPr>
            <a:spLocks noGrp="1"/>
          </p:cNvSpPr>
          <p:nvPr>
            <p:ph idx="1"/>
          </p:nvPr>
        </p:nvSpPr>
        <p:spPr>
          <a:xfrm>
            <a:off x="717719" y="2133600"/>
            <a:ext cx="8140532" cy="3992563"/>
          </a:xfrm>
        </p:spPr>
        <p:txBody>
          <a:bodyPr>
            <a:normAutofit fontScale="92500" lnSpcReduction="10000"/>
          </a:bodyPr>
          <a:lstStyle/>
          <a:p>
            <a:pPr marL="0" indent="0">
              <a:buNone/>
            </a:pPr>
            <a:r>
              <a:rPr lang="en-US" dirty="0">
                <a:solidFill>
                  <a:schemeClr val="tx1"/>
                </a:solidFill>
              </a:rPr>
              <a:t>Cost: </a:t>
            </a:r>
            <a:endParaRPr lang="en-US" dirty="0" smtClean="0"/>
          </a:p>
          <a:p>
            <a:r>
              <a:rPr lang="en-US" dirty="0" smtClean="0"/>
              <a:t>Because </a:t>
            </a:r>
            <a:r>
              <a:rPr lang="en-US" dirty="0"/>
              <a:t>the line is not shared, dedicated connections tend to be more </a:t>
            </a:r>
            <a:r>
              <a:rPr lang="en-US" dirty="0" smtClean="0"/>
              <a:t>costly.</a:t>
            </a:r>
          </a:p>
          <a:p>
            <a:r>
              <a:rPr lang="en-US" dirty="0"/>
              <a:t> </a:t>
            </a:r>
            <a:r>
              <a:rPr lang="en-US" dirty="0" smtClean="0"/>
              <a:t>Each </a:t>
            </a:r>
            <a:r>
              <a:rPr lang="en-US" dirty="0"/>
              <a:t>endpoint needs a separate physical interface on </a:t>
            </a:r>
            <a:r>
              <a:rPr lang="en-US" dirty="0" smtClean="0"/>
              <a:t>the router</a:t>
            </a:r>
            <a:r>
              <a:rPr lang="en-US" dirty="0"/>
              <a:t>, which increases equipment </a:t>
            </a:r>
            <a:r>
              <a:rPr lang="en-US" dirty="0" smtClean="0"/>
              <a:t>costs.</a:t>
            </a:r>
          </a:p>
          <a:p>
            <a:pPr marL="0" indent="0">
              <a:buNone/>
            </a:pPr>
            <a:r>
              <a:rPr lang="en-US" dirty="0">
                <a:solidFill>
                  <a:schemeClr val="tx1"/>
                </a:solidFill>
              </a:rPr>
              <a:t>Limited flexibility</a:t>
            </a:r>
            <a:r>
              <a:rPr lang="en-US" dirty="0" smtClean="0">
                <a:solidFill>
                  <a:schemeClr val="tx1"/>
                </a:solidFill>
              </a:rPr>
              <a:t>:</a:t>
            </a:r>
          </a:p>
          <a:p>
            <a:r>
              <a:rPr lang="en-US" dirty="0" smtClean="0">
                <a:solidFill>
                  <a:schemeClr val="tx1"/>
                </a:solidFill>
              </a:rPr>
              <a:t> </a:t>
            </a:r>
            <a:r>
              <a:rPr lang="en-US" dirty="0">
                <a:solidFill>
                  <a:schemeClr val="tx1"/>
                </a:solidFill>
              </a:rPr>
              <a:t>WAN traffic is often variable, and leased lines have a fixed capacity, so that the bandwidth of the line seldom matches the need exactly. </a:t>
            </a:r>
            <a:endParaRPr lang="en-US" dirty="0"/>
          </a:p>
          <a:p>
            <a:endParaRPr lang="en-US" dirty="0"/>
          </a:p>
        </p:txBody>
      </p:sp>
    </p:spTree>
    <p:extLst>
      <p:ext uri="{BB962C8B-B14F-4D97-AF65-F5344CB8AC3E}">
        <p14:creationId xmlns:p14="http://schemas.microsoft.com/office/powerpoint/2010/main" val="4163303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Dedicated Connection </a:t>
            </a:r>
          </a:p>
        </p:txBody>
      </p:sp>
      <p:sp>
        <p:nvSpPr>
          <p:cNvPr id="3" name="Content Placeholder 2"/>
          <p:cNvSpPr>
            <a:spLocks noGrp="1"/>
          </p:cNvSpPr>
          <p:nvPr>
            <p:ph idx="1"/>
          </p:nvPr>
        </p:nvSpPr>
        <p:spPr>
          <a:xfrm>
            <a:off x="582041" y="2133600"/>
            <a:ext cx="8276209" cy="3992563"/>
          </a:xfrm>
        </p:spPr>
        <p:txBody>
          <a:bodyPr/>
          <a:lstStyle/>
          <a:p>
            <a:r>
              <a:rPr lang="en-US" dirty="0"/>
              <a:t>As a general rule, dedicated connections are most cost-effective in the following situations:</a:t>
            </a:r>
          </a:p>
          <a:p>
            <a:pPr lvl="1"/>
            <a:r>
              <a:rPr lang="en-US" dirty="0" smtClean="0"/>
              <a:t> Long </a:t>
            </a:r>
            <a:r>
              <a:rPr lang="en-US" dirty="0"/>
              <a:t>connect times</a:t>
            </a:r>
          </a:p>
          <a:p>
            <a:pPr lvl="1"/>
            <a:r>
              <a:rPr lang="en-US" dirty="0" smtClean="0"/>
              <a:t>Short </a:t>
            </a:r>
            <a:r>
              <a:rPr lang="en-US" dirty="0"/>
              <a:t>distances</a:t>
            </a:r>
          </a:p>
          <a:p>
            <a:pPr lvl="1"/>
            <a:r>
              <a:rPr lang="en-US" dirty="0" smtClean="0"/>
              <a:t>Critical </a:t>
            </a:r>
            <a:r>
              <a:rPr lang="en-US" dirty="0"/>
              <a:t>traffic requirements that must  be guaranteed</a:t>
            </a:r>
          </a:p>
          <a:p>
            <a:endParaRPr lang="en-US" dirty="0"/>
          </a:p>
        </p:txBody>
      </p:sp>
    </p:spTree>
    <p:extLst>
      <p:ext uri="{BB962C8B-B14F-4D97-AF65-F5344CB8AC3E}">
        <p14:creationId xmlns:p14="http://schemas.microsoft.com/office/powerpoint/2010/main" val="2513130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Circuit-switched Connection </a:t>
            </a:r>
          </a:p>
        </p:txBody>
      </p:sp>
      <p:sp>
        <p:nvSpPr>
          <p:cNvPr id="3" name="Content Placeholder 2"/>
          <p:cNvSpPr>
            <a:spLocks noGrp="1"/>
          </p:cNvSpPr>
          <p:nvPr>
            <p:ph idx="1"/>
          </p:nvPr>
        </p:nvSpPr>
        <p:spPr>
          <a:xfrm>
            <a:off x="552091" y="2133600"/>
            <a:ext cx="8306159" cy="3992563"/>
          </a:xfrm>
        </p:spPr>
        <p:txBody>
          <a:bodyPr/>
          <a:lstStyle/>
          <a:p>
            <a:r>
              <a:rPr lang="en-US" dirty="0" smtClean="0"/>
              <a:t>A </a:t>
            </a:r>
            <a:r>
              <a:rPr lang="en-US" dirty="0"/>
              <a:t>dedicated physical circuit through a carrier network is established, maintained, and terminated for each communication session. </a:t>
            </a:r>
            <a:endParaRPr lang="en-US" dirty="0" smtClean="0"/>
          </a:p>
          <a:p>
            <a:pPr lvl="1"/>
            <a:r>
              <a:rPr lang="en-US" dirty="0"/>
              <a:t> It establishes a data connections when needed and then terminates it when communication is complete. </a:t>
            </a:r>
            <a:endParaRPr lang="en-US" dirty="0" smtClean="0"/>
          </a:p>
          <a:p>
            <a:pPr lvl="1"/>
            <a:r>
              <a:rPr lang="en-US" dirty="0"/>
              <a:t>In circuit-switched networks, the resources along the path are reserved for the duration of the communication session. </a:t>
            </a:r>
          </a:p>
        </p:txBody>
      </p:sp>
    </p:spTree>
    <p:extLst>
      <p:ext uri="{BB962C8B-B14F-4D97-AF65-F5344CB8AC3E}">
        <p14:creationId xmlns:p14="http://schemas.microsoft.com/office/powerpoint/2010/main" val="657727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24487" y="1251260"/>
            <a:ext cx="8115730" cy="4859619"/>
          </a:xfrm>
          <a:prstGeom prst="rect">
            <a:avLst/>
          </a:prstGeom>
          <a:noFill/>
          <a:ln>
            <a:noFill/>
          </a:ln>
        </p:spPr>
      </p:pic>
    </p:spTree>
    <p:extLst>
      <p:ext uri="{BB962C8B-B14F-4D97-AF65-F5344CB8AC3E}">
        <p14:creationId xmlns:p14="http://schemas.microsoft.com/office/powerpoint/2010/main" val="2043247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Circuit-switched Connection </a:t>
            </a:r>
          </a:p>
        </p:txBody>
      </p:sp>
      <p:sp>
        <p:nvSpPr>
          <p:cNvPr id="3" name="Content Placeholder 2"/>
          <p:cNvSpPr>
            <a:spLocks noGrp="1"/>
          </p:cNvSpPr>
          <p:nvPr>
            <p:ph idx="1"/>
          </p:nvPr>
        </p:nvSpPr>
        <p:spPr>
          <a:xfrm>
            <a:off x="772927" y="2133600"/>
            <a:ext cx="8085323" cy="3992563"/>
          </a:xfrm>
        </p:spPr>
        <p:txBody>
          <a:bodyPr/>
          <a:lstStyle/>
          <a:p>
            <a:r>
              <a:rPr lang="en-US" dirty="0"/>
              <a:t>It normally provides low bandwidth for data transfer.</a:t>
            </a:r>
          </a:p>
          <a:p>
            <a:r>
              <a:rPr lang="en-US" dirty="0"/>
              <a:t>The advantage of this WAN service is low cost, where subscribers only pay for the duration of the </a:t>
            </a:r>
            <a:r>
              <a:rPr lang="en-US" dirty="0" smtClean="0"/>
              <a:t>usage. </a:t>
            </a:r>
          </a:p>
          <a:p>
            <a:r>
              <a:rPr lang="en-US" dirty="0" smtClean="0"/>
              <a:t>The </a:t>
            </a:r>
            <a:r>
              <a:rPr lang="en-US" dirty="0"/>
              <a:t>two most common types of circuit-switched WAN technologies are the </a:t>
            </a:r>
            <a:r>
              <a:rPr lang="en-US" dirty="0" smtClean="0"/>
              <a:t>public switched </a:t>
            </a:r>
            <a:r>
              <a:rPr lang="en-US" dirty="0"/>
              <a:t>telephone network (PSTN) and the Integrated Services Digital </a:t>
            </a:r>
            <a:r>
              <a:rPr lang="en-US" dirty="0" smtClean="0"/>
              <a:t>Network </a:t>
            </a:r>
            <a:r>
              <a:rPr lang="en-US" dirty="0"/>
              <a:t>(ISDN) .</a:t>
            </a:r>
          </a:p>
          <a:p>
            <a:endParaRPr lang="en-US" dirty="0"/>
          </a:p>
          <a:p>
            <a:endParaRPr lang="en-US" dirty="0"/>
          </a:p>
        </p:txBody>
      </p:sp>
    </p:spTree>
    <p:extLst>
      <p:ext uri="{BB962C8B-B14F-4D97-AF65-F5344CB8AC3E}">
        <p14:creationId xmlns:p14="http://schemas.microsoft.com/office/powerpoint/2010/main" val="4193732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Circuit-switched Connection </a:t>
            </a:r>
          </a:p>
        </p:txBody>
      </p:sp>
      <p:sp>
        <p:nvSpPr>
          <p:cNvPr id="3" name="Content Placeholder 2"/>
          <p:cNvSpPr>
            <a:spLocks noGrp="1"/>
          </p:cNvSpPr>
          <p:nvPr>
            <p:ph idx="1"/>
          </p:nvPr>
        </p:nvSpPr>
        <p:spPr>
          <a:xfrm>
            <a:off x="418126" y="1746738"/>
            <a:ext cx="8306159" cy="3992563"/>
          </a:xfrm>
        </p:spPr>
        <p:txBody>
          <a:bodyPr/>
          <a:lstStyle/>
          <a:p>
            <a:pPr marL="0" indent="0">
              <a:buNone/>
            </a:pPr>
            <a:r>
              <a:rPr lang="en-US" dirty="0" smtClean="0">
                <a:solidFill>
                  <a:schemeClr val="accent2"/>
                </a:solidFill>
              </a:rPr>
              <a:t>PSTN (Dialup)</a:t>
            </a:r>
          </a:p>
          <a:p>
            <a:r>
              <a:rPr lang="en-US" dirty="0"/>
              <a:t> </a:t>
            </a:r>
            <a:r>
              <a:rPr lang="en-US" dirty="0" smtClean="0"/>
              <a:t>Transporting  </a:t>
            </a:r>
            <a:r>
              <a:rPr lang="en-US" dirty="0"/>
              <a:t>binary computer data through the voice telephone </a:t>
            </a:r>
            <a:r>
              <a:rPr lang="en-US" dirty="0" smtClean="0"/>
              <a:t>network using </a:t>
            </a:r>
            <a:r>
              <a:rPr lang="en-US" dirty="0"/>
              <a:t>a modem. </a:t>
            </a:r>
            <a:endParaRPr lang="en-US" dirty="0" smtClean="0"/>
          </a:p>
          <a:p>
            <a:r>
              <a:rPr lang="en-US" dirty="0" smtClean="0"/>
              <a:t>It is an option for WAN connection </a:t>
            </a:r>
            <a:r>
              <a:rPr lang="en-US" dirty="0"/>
              <a:t>when no other WAN technology is available. </a:t>
            </a:r>
            <a:endParaRPr lang="en-US" dirty="0" smtClean="0"/>
          </a:p>
          <a:p>
            <a:r>
              <a:rPr lang="en-US" dirty="0" smtClean="0"/>
              <a:t>It is </a:t>
            </a:r>
            <a:r>
              <a:rPr lang="en-US" dirty="0"/>
              <a:t>suitable when intermittent, low-volume data transfers are </a:t>
            </a:r>
            <a:r>
              <a:rPr lang="en-US" dirty="0" smtClean="0"/>
              <a:t>needed.</a:t>
            </a:r>
          </a:p>
        </p:txBody>
      </p:sp>
      <p:pic>
        <p:nvPicPr>
          <p:cNvPr id="4" name="صورة 3"/>
          <p:cNvPicPr>
            <a:picLocks noChangeAspect="1"/>
          </p:cNvPicPr>
          <p:nvPr/>
        </p:nvPicPr>
        <p:blipFill>
          <a:blip r:embed="rId3"/>
          <a:stretch>
            <a:fillRect/>
          </a:stretch>
        </p:blipFill>
        <p:spPr>
          <a:xfrm>
            <a:off x="2461846" y="4923692"/>
            <a:ext cx="4484473" cy="1934309"/>
          </a:xfrm>
          <a:prstGeom prst="rect">
            <a:avLst/>
          </a:prstGeom>
        </p:spPr>
      </p:pic>
    </p:spTree>
    <p:extLst>
      <p:ext uri="{BB962C8B-B14F-4D97-AF65-F5344CB8AC3E}">
        <p14:creationId xmlns:p14="http://schemas.microsoft.com/office/powerpoint/2010/main" val="10203941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Circuit-switched Connection </a:t>
            </a:r>
          </a:p>
        </p:txBody>
      </p:sp>
      <p:sp>
        <p:nvSpPr>
          <p:cNvPr id="3" name="Content Placeholder 2"/>
          <p:cNvSpPr>
            <a:spLocks noGrp="1"/>
          </p:cNvSpPr>
          <p:nvPr>
            <p:ph idx="1"/>
          </p:nvPr>
        </p:nvSpPr>
        <p:spPr>
          <a:xfrm>
            <a:off x="606233" y="2133600"/>
            <a:ext cx="8252018" cy="3992563"/>
          </a:xfrm>
        </p:spPr>
        <p:txBody>
          <a:bodyPr/>
          <a:lstStyle/>
          <a:p>
            <a:pPr marL="0" indent="0">
              <a:buNone/>
            </a:pPr>
            <a:r>
              <a:rPr lang="en-US" dirty="0">
                <a:solidFill>
                  <a:schemeClr val="accent2"/>
                </a:solidFill>
              </a:rPr>
              <a:t>PSTN (Dialup</a:t>
            </a:r>
            <a:r>
              <a:rPr lang="en-US" dirty="0" smtClean="0">
                <a:solidFill>
                  <a:schemeClr val="accent2"/>
                </a:solidFill>
              </a:rPr>
              <a:t>)</a:t>
            </a:r>
            <a:endParaRPr lang="en-US" dirty="0" smtClean="0"/>
          </a:p>
          <a:p>
            <a:r>
              <a:rPr lang="en-US" dirty="0" smtClean="0"/>
              <a:t>The </a:t>
            </a:r>
            <a:r>
              <a:rPr lang="en-US" dirty="0"/>
              <a:t>advantages of modem and analog lines are simplicity, availability, and low implementation cost. </a:t>
            </a:r>
            <a:endParaRPr lang="en-US" dirty="0" smtClean="0"/>
          </a:p>
          <a:p>
            <a:r>
              <a:rPr lang="en-US" dirty="0" smtClean="0"/>
              <a:t>The </a:t>
            </a:r>
            <a:r>
              <a:rPr lang="en-US" dirty="0"/>
              <a:t>disadvantages are </a:t>
            </a:r>
            <a:r>
              <a:rPr lang="en-US" dirty="0" smtClean="0"/>
              <a:t>:</a:t>
            </a:r>
          </a:p>
          <a:p>
            <a:pPr lvl="1"/>
            <a:r>
              <a:rPr lang="en-US" dirty="0" smtClean="0"/>
              <a:t>The </a:t>
            </a:r>
            <a:r>
              <a:rPr lang="en-US" dirty="0"/>
              <a:t>low data rates and a relatively long connection time</a:t>
            </a:r>
            <a:r>
              <a:rPr lang="en-US" dirty="0" smtClean="0"/>
              <a:t>.</a:t>
            </a:r>
          </a:p>
          <a:p>
            <a:pPr lvl="1"/>
            <a:r>
              <a:rPr lang="en-US" dirty="0" smtClean="0"/>
              <a:t>The </a:t>
            </a:r>
            <a:r>
              <a:rPr lang="en-US" dirty="0"/>
              <a:t>dedicated circuit has little delay or jitter for point-to-point traffic, but voice or video traffic does not operate adequately at these low bit rates.</a:t>
            </a:r>
          </a:p>
        </p:txBody>
      </p:sp>
    </p:spTree>
    <p:extLst>
      <p:ext uri="{BB962C8B-B14F-4D97-AF65-F5344CB8AC3E}">
        <p14:creationId xmlns:p14="http://schemas.microsoft.com/office/powerpoint/2010/main" val="151395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Circuit-switched Connection </a:t>
            </a:r>
          </a:p>
        </p:txBody>
      </p:sp>
      <p:sp>
        <p:nvSpPr>
          <p:cNvPr id="3" name="Content Placeholder 2"/>
          <p:cNvSpPr>
            <a:spLocks noGrp="1"/>
          </p:cNvSpPr>
          <p:nvPr>
            <p:ph idx="1"/>
          </p:nvPr>
        </p:nvSpPr>
        <p:spPr>
          <a:xfrm>
            <a:off x="750573" y="2133600"/>
            <a:ext cx="8107677" cy="3992563"/>
          </a:xfrm>
        </p:spPr>
        <p:txBody>
          <a:bodyPr>
            <a:normAutofit lnSpcReduction="10000"/>
          </a:bodyPr>
          <a:lstStyle/>
          <a:p>
            <a:pPr marL="0" indent="0">
              <a:buNone/>
            </a:pPr>
            <a:r>
              <a:rPr lang="en-US" dirty="0" smtClean="0">
                <a:solidFill>
                  <a:srgbClr val="FF6600"/>
                </a:solidFill>
              </a:rPr>
              <a:t>ISDN</a:t>
            </a:r>
          </a:p>
          <a:p>
            <a:r>
              <a:rPr lang="en-US" dirty="0" smtClean="0"/>
              <a:t>is </a:t>
            </a:r>
            <a:r>
              <a:rPr lang="en-US" dirty="0"/>
              <a:t>a circuit-switching technology that enables the local loop of a PSTN to carry digital signals, resulting in higher-capacity switched connections</a:t>
            </a:r>
            <a:r>
              <a:rPr lang="en-US" dirty="0" smtClean="0"/>
              <a:t>.</a:t>
            </a:r>
          </a:p>
          <a:p>
            <a:r>
              <a:rPr lang="en-US" dirty="0"/>
              <a:t> ISDN changes the internal connections of the PSTN from carrying analog signals to time-division multiplexed (TDM) digital signals</a:t>
            </a:r>
            <a:r>
              <a:rPr lang="en-US" dirty="0" smtClean="0"/>
              <a:t>.</a:t>
            </a:r>
          </a:p>
          <a:p>
            <a:r>
              <a:rPr lang="en-US" dirty="0" smtClean="0"/>
              <a:t> </a:t>
            </a:r>
            <a:r>
              <a:rPr lang="en-US" dirty="0"/>
              <a:t>TDM allows two or more signals or bit streams to be transferred as </a:t>
            </a:r>
            <a:r>
              <a:rPr lang="en-US" dirty="0" err="1"/>
              <a:t>subchannels</a:t>
            </a:r>
            <a:r>
              <a:rPr lang="en-US" dirty="0"/>
              <a:t> in one communication channel.</a:t>
            </a:r>
          </a:p>
        </p:txBody>
      </p:sp>
    </p:spTree>
    <p:extLst>
      <p:ext uri="{BB962C8B-B14F-4D97-AF65-F5344CB8AC3E}">
        <p14:creationId xmlns:p14="http://schemas.microsoft.com/office/powerpoint/2010/main" val="1012305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23781" y="922597"/>
            <a:ext cx="7043839" cy="4156868"/>
          </a:xfrm>
          <a:prstGeom prst="rect">
            <a:avLst/>
          </a:prstGeom>
        </p:spPr>
      </p:pic>
      <p:sp>
        <p:nvSpPr>
          <p:cNvPr id="3" name="Rectangle 2"/>
          <p:cNvSpPr/>
          <p:nvPr/>
        </p:nvSpPr>
        <p:spPr>
          <a:xfrm>
            <a:off x="923781" y="5368569"/>
            <a:ext cx="7377628" cy="923330"/>
          </a:xfrm>
          <a:prstGeom prst="rect">
            <a:avLst/>
          </a:prstGeom>
        </p:spPr>
        <p:txBody>
          <a:bodyPr wrap="square">
            <a:spAutoFit/>
          </a:bodyPr>
          <a:lstStyle/>
          <a:p>
            <a:r>
              <a:rPr lang="en-US" dirty="0"/>
              <a:t>ISDN turns the local loop into a TDM digital connection. This change enables the local loop to carry digital signals that result in higher-capacity switched connections</a:t>
            </a:r>
          </a:p>
        </p:txBody>
      </p:sp>
    </p:spTree>
    <p:extLst>
      <p:ext uri="{BB962C8B-B14F-4D97-AF65-F5344CB8AC3E}">
        <p14:creationId xmlns:p14="http://schemas.microsoft.com/office/powerpoint/2010/main" val="1620884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502673" y="2133600"/>
            <a:ext cx="8355578" cy="4511040"/>
          </a:xfrm>
        </p:spPr>
        <p:txBody>
          <a:bodyPr>
            <a:normAutofit fontScale="92500" lnSpcReduction="10000"/>
          </a:bodyPr>
          <a:lstStyle/>
          <a:p>
            <a:r>
              <a:rPr lang="en-US" dirty="0"/>
              <a:t>WAN Switching </a:t>
            </a:r>
            <a:r>
              <a:rPr lang="en-US" dirty="0" smtClean="0"/>
              <a:t>Concepts</a:t>
            </a:r>
          </a:p>
          <a:p>
            <a:pPr lvl="1"/>
            <a:r>
              <a:rPr lang="en-US" dirty="0"/>
              <a:t>Circuit </a:t>
            </a:r>
            <a:r>
              <a:rPr lang="en-US" dirty="0" smtClean="0"/>
              <a:t>and Packet Switching</a:t>
            </a:r>
          </a:p>
          <a:p>
            <a:r>
              <a:rPr lang="en-US" dirty="0">
                <a:solidFill>
                  <a:schemeClr val="bg1">
                    <a:lumMod val="65000"/>
                  </a:schemeClr>
                </a:solidFill>
              </a:rPr>
              <a:t>WAN Connection </a:t>
            </a:r>
            <a:r>
              <a:rPr lang="en-US" dirty="0" smtClean="0">
                <a:solidFill>
                  <a:schemeClr val="bg1">
                    <a:lumMod val="65000"/>
                  </a:schemeClr>
                </a:solidFill>
              </a:rPr>
              <a:t>Options</a:t>
            </a:r>
          </a:p>
          <a:p>
            <a:pPr lvl="1"/>
            <a:r>
              <a:rPr lang="en-US" dirty="0" smtClean="0">
                <a:solidFill>
                  <a:schemeClr val="bg1">
                    <a:lumMod val="65000"/>
                  </a:schemeClr>
                </a:solidFill>
              </a:rPr>
              <a:t>Point-to-point Connection</a:t>
            </a:r>
          </a:p>
          <a:p>
            <a:pPr lvl="1"/>
            <a:r>
              <a:rPr lang="en-US" dirty="0" smtClean="0">
                <a:solidFill>
                  <a:schemeClr val="bg1">
                    <a:lumMod val="65000"/>
                  </a:schemeClr>
                </a:solidFill>
              </a:rPr>
              <a:t> </a:t>
            </a:r>
            <a:r>
              <a:rPr lang="en-US" dirty="0">
                <a:solidFill>
                  <a:schemeClr val="bg1">
                    <a:lumMod val="65000"/>
                  </a:schemeClr>
                </a:solidFill>
              </a:rPr>
              <a:t>Circuit-switched </a:t>
            </a:r>
            <a:r>
              <a:rPr lang="en-US" dirty="0" smtClean="0">
                <a:solidFill>
                  <a:schemeClr val="bg1">
                    <a:lumMod val="65000"/>
                  </a:schemeClr>
                </a:solidFill>
              </a:rPr>
              <a:t>Connection</a:t>
            </a:r>
          </a:p>
          <a:p>
            <a:pPr lvl="1"/>
            <a:r>
              <a:rPr lang="en-US" dirty="0">
                <a:solidFill>
                  <a:schemeClr val="bg1">
                    <a:lumMod val="65000"/>
                  </a:schemeClr>
                </a:solidFill>
              </a:rPr>
              <a:t> Packet-switched Connection  </a:t>
            </a:r>
            <a:endParaRPr lang="en-US" dirty="0" smtClean="0">
              <a:solidFill>
                <a:schemeClr val="bg1">
                  <a:lumMod val="65000"/>
                </a:schemeClr>
              </a:solidFill>
            </a:endParaRPr>
          </a:p>
          <a:p>
            <a:pPr lvl="1"/>
            <a:r>
              <a:rPr lang="en-US" dirty="0">
                <a:solidFill>
                  <a:schemeClr val="bg1">
                    <a:lumMod val="65000"/>
                  </a:schemeClr>
                </a:solidFill>
              </a:rPr>
              <a:t> </a:t>
            </a:r>
            <a:r>
              <a:rPr lang="en-US" dirty="0" smtClean="0">
                <a:solidFill>
                  <a:schemeClr val="bg1">
                    <a:lumMod val="65000"/>
                  </a:schemeClr>
                </a:solidFill>
              </a:rPr>
              <a:t>Public </a:t>
            </a:r>
            <a:r>
              <a:rPr lang="en-US" dirty="0">
                <a:solidFill>
                  <a:schemeClr val="bg1">
                    <a:lumMod val="65000"/>
                  </a:schemeClr>
                </a:solidFill>
              </a:rPr>
              <a:t>WAN connection </a:t>
            </a:r>
          </a:p>
          <a:p>
            <a:r>
              <a:rPr lang="en-US" dirty="0" smtClean="0">
                <a:solidFill>
                  <a:schemeClr val="bg1">
                    <a:lumMod val="65000"/>
                  </a:schemeClr>
                </a:solidFill>
              </a:rPr>
              <a:t>The WAN </a:t>
            </a:r>
            <a:r>
              <a:rPr lang="en-US" dirty="0">
                <a:solidFill>
                  <a:schemeClr val="bg1">
                    <a:lumMod val="65000"/>
                  </a:schemeClr>
                </a:solidFill>
              </a:rPr>
              <a:t>Hierarchical Model </a:t>
            </a:r>
          </a:p>
          <a:p>
            <a:pPr lvl="1"/>
            <a:r>
              <a:rPr lang="en-US" dirty="0">
                <a:solidFill>
                  <a:schemeClr val="bg1">
                    <a:lumMod val="65000"/>
                  </a:schemeClr>
                </a:solidFill>
              </a:rPr>
              <a:t>Core Layer</a:t>
            </a:r>
          </a:p>
          <a:p>
            <a:pPr lvl="1"/>
            <a:r>
              <a:rPr lang="en-US" dirty="0">
                <a:solidFill>
                  <a:schemeClr val="bg1">
                    <a:lumMod val="65000"/>
                  </a:schemeClr>
                </a:solidFill>
              </a:rPr>
              <a:t>Distribution Layer </a:t>
            </a:r>
          </a:p>
          <a:p>
            <a:pPr lvl="1"/>
            <a:r>
              <a:rPr lang="en-US" dirty="0">
                <a:solidFill>
                  <a:schemeClr val="bg1">
                    <a:lumMod val="65000"/>
                  </a:schemeClr>
                </a:solidFill>
              </a:rPr>
              <a:t>Access Layer</a:t>
            </a:r>
          </a:p>
          <a:p>
            <a:pPr marL="457200" lvl="1" indent="0">
              <a:buNone/>
            </a:pPr>
            <a:endParaRPr lang="en-US" dirty="0" smtClean="0"/>
          </a:p>
        </p:txBody>
      </p:sp>
      <p:sp>
        <p:nvSpPr>
          <p:cNvPr id="4" name="مستطيل مستدير الزوايا 3"/>
          <p:cNvSpPr/>
          <p:nvPr/>
        </p:nvSpPr>
        <p:spPr>
          <a:xfrm>
            <a:off x="502673" y="1930400"/>
            <a:ext cx="4394447" cy="955040"/>
          </a:xfrm>
          <a:prstGeom prst="roundRect">
            <a:avLst/>
          </a:prstGeom>
          <a:noFill/>
          <a:ln>
            <a:solidFill>
              <a:schemeClr val="accent2"/>
            </a:solidFill>
          </a:ln>
          <a:effectLst>
            <a:glow rad="228600">
              <a:schemeClr val="accent2">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7113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Packet-switched Connection </a:t>
            </a:r>
          </a:p>
        </p:txBody>
      </p:sp>
      <p:sp>
        <p:nvSpPr>
          <p:cNvPr id="3" name="Content Placeholder 2"/>
          <p:cNvSpPr>
            <a:spLocks noGrp="1"/>
          </p:cNvSpPr>
          <p:nvPr>
            <p:ph idx="1"/>
          </p:nvPr>
        </p:nvSpPr>
        <p:spPr>
          <a:xfrm>
            <a:off x="657597" y="2133600"/>
            <a:ext cx="8200653" cy="3992563"/>
          </a:xfrm>
        </p:spPr>
        <p:txBody>
          <a:bodyPr/>
          <a:lstStyle/>
          <a:p>
            <a:r>
              <a:rPr lang="en-US" dirty="0"/>
              <a:t>Packet switching c</a:t>
            </a:r>
            <a:r>
              <a:rPr lang="en-US" dirty="0" smtClean="0"/>
              <a:t>onnection is </a:t>
            </a:r>
            <a:r>
              <a:rPr lang="en-US" dirty="0"/>
              <a:t>a </a:t>
            </a:r>
            <a:r>
              <a:rPr lang="en-US" dirty="0" smtClean="0"/>
              <a:t>technology </a:t>
            </a:r>
            <a:r>
              <a:rPr lang="en-US" dirty="0"/>
              <a:t>based on the transmission of data in packets. </a:t>
            </a:r>
            <a:endParaRPr lang="en-US" dirty="0" smtClean="0"/>
          </a:p>
          <a:p>
            <a:r>
              <a:rPr lang="en-US" dirty="0" smtClean="0"/>
              <a:t>Packets are routed through </a:t>
            </a:r>
            <a:r>
              <a:rPr lang="en-US" dirty="0"/>
              <a:t>a </a:t>
            </a:r>
            <a:r>
              <a:rPr lang="en-US" dirty="0" smtClean="0"/>
              <a:t>carrier network </a:t>
            </a:r>
            <a:r>
              <a:rPr lang="en-US" dirty="0"/>
              <a:t>based on the destination address contained within each packet. </a:t>
            </a:r>
          </a:p>
          <a:p>
            <a:r>
              <a:rPr lang="en-US" dirty="0"/>
              <a:t>Examples of Packet switched communication links </a:t>
            </a:r>
            <a:r>
              <a:rPr lang="en-US" dirty="0" smtClean="0"/>
              <a:t>:Frame Relay and  </a:t>
            </a:r>
            <a:r>
              <a:rPr lang="en-US" dirty="0"/>
              <a:t>X.</a:t>
            </a:r>
            <a:r>
              <a:rPr lang="en-US" dirty="0" smtClean="0"/>
              <a:t>25.</a:t>
            </a:r>
            <a:endParaRPr lang="en-US" dirty="0"/>
          </a:p>
          <a:p>
            <a:pPr marL="0" indent="0">
              <a:buNone/>
            </a:pPr>
            <a:endParaRPr lang="en-US" dirty="0"/>
          </a:p>
        </p:txBody>
      </p:sp>
      <p:pic>
        <p:nvPicPr>
          <p:cNvPr id="4" name="Picture 3"/>
          <p:cNvPicPr/>
          <p:nvPr/>
        </p:nvPicPr>
        <p:blipFill rotWithShape="1">
          <a:blip r:embed="rId3">
            <a:extLst>
              <a:ext uri="{28A0092B-C50C-407E-A947-70E740481C1C}">
                <a14:useLocalDpi xmlns:a14="http://schemas.microsoft.com/office/drawing/2010/main" val="0"/>
              </a:ext>
            </a:extLst>
          </a:blip>
          <a:srcRect b="32232"/>
          <a:stretch/>
        </p:blipFill>
        <p:spPr bwMode="auto">
          <a:xfrm>
            <a:off x="2426676" y="5064368"/>
            <a:ext cx="4887729" cy="1793631"/>
          </a:xfrm>
          <a:prstGeom prst="rect">
            <a:avLst/>
          </a:prstGeom>
          <a:noFill/>
          <a:ln>
            <a:noFill/>
          </a:ln>
        </p:spPr>
      </p:pic>
    </p:spTree>
    <p:extLst>
      <p:ext uri="{BB962C8B-B14F-4D97-AF65-F5344CB8AC3E}">
        <p14:creationId xmlns:p14="http://schemas.microsoft.com/office/powerpoint/2010/main" val="5162189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 Packet-</a:t>
            </a:r>
            <a:r>
              <a:rPr lang="en-US" dirty="0" smtClean="0"/>
              <a:t>switched Connection </a:t>
            </a:r>
            <a:endParaRPr lang="en-US" dirty="0"/>
          </a:p>
        </p:txBody>
      </p:sp>
      <p:sp>
        <p:nvSpPr>
          <p:cNvPr id="3" name="Content Placeholder 2"/>
          <p:cNvSpPr>
            <a:spLocks noGrp="1"/>
          </p:cNvSpPr>
          <p:nvPr>
            <p:ph idx="1"/>
          </p:nvPr>
        </p:nvSpPr>
        <p:spPr>
          <a:xfrm>
            <a:off x="772927" y="2133600"/>
            <a:ext cx="8085323" cy="3992563"/>
          </a:xfrm>
        </p:spPr>
        <p:txBody>
          <a:bodyPr>
            <a:normAutofit/>
          </a:bodyPr>
          <a:lstStyle/>
          <a:p>
            <a:r>
              <a:rPr lang="en-US" dirty="0"/>
              <a:t>Dividing a </a:t>
            </a:r>
            <a:r>
              <a:rPr lang="en-US" dirty="0" smtClean="0"/>
              <a:t>data </a:t>
            </a:r>
            <a:r>
              <a:rPr lang="en-US" dirty="0"/>
              <a:t>into </a:t>
            </a:r>
            <a:r>
              <a:rPr lang="en-US" dirty="0" smtClean="0"/>
              <a:t>packets </a:t>
            </a:r>
            <a:r>
              <a:rPr lang="en-US" dirty="0"/>
              <a:t>enables data from one or more sources to one or more destinations to share the communication channels within the </a:t>
            </a:r>
            <a:r>
              <a:rPr lang="en-US" dirty="0" smtClean="0"/>
              <a:t>carrier network.</a:t>
            </a:r>
          </a:p>
          <a:p>
            <a:r>
              <a:rPr lang="en-US" dirty="0"/>
              <a:t>the bandwidth </a:t>
            </a:r>
            <a:r>
              <a:rPr lang="en-US" dirty="0" smtClean="0"/>
              <a:t>is sharing with </a:t>
            </a:r>
            <a:r>
              <a:rPr lang="en-US" dirty="0"/>
              <a:t>other companies </a:t>
            </a:r>
            <a:r>
              <a:rPr lang="en-US" dirty="0" smtClean="0">
                <a:sym typeface="Wingdings" panose="05000000000000000000" pitchFamily="2" charset="2"/>
              </a:rPr>
              <a:t></a:t>
            </a:r>
            <a:r>
              <a:rPr lang="en-US" dirty="0" smtClean="0"/>
              <a:t>save </a:t>
            </a:r>
            <a:r>
              <a:rPr lang="en-US" dirty="0"/>
              <a:t>money</a:t>
            </a:r>
            <a:r>
              <a:rPr lang="en-US" dirty="0" smtClean="0"/>
              <a:t>.</a:t>
            </a:r>
          </a:p>
          <a:p>
            <a:r>
              <a:rPr lang="en-US" dirty="0"/>
              <a:t> It only works well for data transfer in </a:t>
            </a:r>
            <a:r>
              <a:rPr lang="en-US" dirty="0" err="1"/>
              <a:t>bursty</a:t>
            </a:r>
            <a:r>
              <a:rPr lang="en-US" dirty="0"/>
              <a:t> nature; hence leased lines would be the better choice if constant data transfer is required. </a:t>
            </a:r>
          </a:p>
          <a:p>
            <a:pPr marL="0" indent="0">
              <a:buNone/>
            </a:pP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6497899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Public WAN connection</a:t>
            </a:r>
          </a:p>
        </p:txBody>
      </p:sp>
      <p:sp>
        <p:nvSpPr>
          <p:cNvPr id="3" name="Content Placeholder 2"/>
          <p:cNvSpPr>
            <a:spLocks noGrp="1"/>
          </p:cNvSpPr>
          <p:nvPr>
            <p:ph idx="1"/>
          </p:nvPr>
        </p:nvSpPr>
        <p:spPr>
          <a:xfrm>
            <a:off x="496883" y="2133600"/>
            <a:ext cx="8361368" cy="3992563"/>
          </a:xfrm>
        </p:spPr>
        <p:txBody>
          <a:bodyPr/>
          <a:lstStyle/>
          <a:p>
            <a:r>
              <a:rPr lang="en-US" dirty="0"/>
              <a:t> Public connections use the global Internet infrastructure</a:t>
            </a:r>
            <a:r>
              <a:rPr lang="en-US" dirty="0" smtClean="0"/>
              <a:t>.</a:t>
            </a:r>
          </a:p>
          <a:p>
            <a:r>
              <a:rPr lang="en-US" dirty="0"/>
              <a:t>Service provider </a:t>
            </a:r>
            <a:r>
              <a:rPr lang="en-US" dirty="0" smtClean="0"/>
              <a:t>offers </a:t>
            </a:r>
            <a:r>
              <a:rPr lang="en-US" dirty="0"/>
              <a:t>broadband Internet access using digital subscriber line (DSL), cable, and satellite </a:t>
            </a:r>
            <a:r>
              <a:rPr lang="en-US" dirty="0" smtClean="0"/>
              <a:t>access.</a:t>
            </a:r>
          </a:p>
          <a:p>
            <a:r>
              <a:rPr lang="en-US" dirty="0" smtClean="0"/>
              <a:t>Broadband </a:t>
            </a:r>
            <a:r>
              <a:rPr lang="en-US" dirty="0"/>
              <a:t>connection options are typically used to connect small offices and telecommuting employees to a corporate site over the Internet</a:t>
            </a:r>
            <a:r>
              <a:rPr lang="en-US" dirty="0" smtClean="0"/>
              <a:t>.</a:t>
            </a:r>
          </a:p>
          <a:p>
            <a:r>
              <a:rPr lang="en-US" dirty="0" smtClean="0"/>
              <a:t> </a:t>
            </a:r>
            <a:r>
              <a:rPr lang="en-US" dirty="0"/>
              <a:t>Data traveling between corporate sites over the public WAN infrastructure should be protected using VPNs.</a:t>
            </a:r>
          </a:p>
        </p:txBody>
      </p:sp>
    </p:spTree>
    <p:extLst>
      <p:ext uri="{BB962C8B-B14F-4D97-AF65-F5344CB8AC3E}">
        <p14:creationId xmlns:p14="http://schemas.microsoft.com/office/powerpoint/2010/main" val="2399414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502673" y="2133600"/>
            <a:ext cx="8355578" cy="4511040"/>
          </a:xfrm>
        </p:spPr>
        <p:txBody>
          <a:bodyPr>
            <a:normAutofit fontScale="92500" lnSpcReduction="10000"/>
          </a:bodyPr>
          <a:lstStyle/>
          <a:p>
            <a:r>
              <a:rPr lang="en-US" dirty="0">
                <a:solidFill>
                  <a:schemeClr val="bg1">
                    <a:lumMod val="65000"/>
                  </a:schemeClr>
                </a:solidFill>
              </a:rPr>
              <a:t>WAN Switching </a:t>
            </a:r>
            <a:r>
              <a:rPr lang="en-US" dirty="0" smtClean="0">
                <a:solidFill>
                  <a:schemeClr val="bg1">
                    <a:lumMod val="65000"/>
                  </a:schemeClr>
                </a:solidFill>
              </a:rPr>
              <a:t>Concepts</a:t>
            </a:r>
          </a:p>
          <a:p>
            <a:pPr lvl="1"/>
            <a:r>
              <a:rPr lang="en-US" dirty="0">
                <a:solidFill>
                  <a:schemeClr val="bg1">
                    <a:lumMod val="65000"/>
                  </a:schemeClr>
                </a:solidFill>
              </a:rPr>
              <a:t>Circuit </a:t>
            </a:r>
            <a:r>
              <a:rPr lang="en-US" dirty="0" smtClean="0">
                <a:solidFill>
                  <a:schemeClr val="bg1">
                    <a:lumMod val="65000"/>
                  </a:schemeClr>
                </a:solidFill>
              </a:rPr>
              <a:t>and Packet Switching</a:t>
            </a:r>
          </a:p>
          <a:p>
            <a:r>
              <a:rPr lang="en-US" dirty="0">
                <a:solidFill>
                  <a:schemeClr val="bg1">
                    <a:lumMod val="65000"/>
                  </a:schemeClr>
                </a:solidFill>
              </a:rPr>
              <a:t>WAN Connection </a:t>
            </a:r>
            <a:r>
              <a:rPr lang="en-US" dirty="0" smtClean="0">
                <a:solidFill>
                  <a:schemeClr val="bg1">
                    <a:lumMod val="65000"/>
                  </a:schemeClr>
                </a:solidFill>
              </a:rPr>
              <a:t>Options</a:t>
            </a:r>
          </a:p>
          <a:p>
            <a:pPr lvl="1"/>
            <a:r>
              <a:rPr lang="en-US" dirty="0" smtClean="0">
                <a:solidFill>
                  <a:schemeClr val="bg1">
                    <a:lumMod val="65000"/>
                  </a:schemeClr>
                </a:solidFill>
              </a:rPr>
              <a:t>Point-to-point Connection</a:t>
            </a:r>
          </a:p>
          <a:p>
            <a:pPr lvl="1"/>
            <a:r>
              <a:rPr lang="en-US" dirty="0" smtClean="0">
                <a:solidFill>
                  <a:schemeClr val="bg1">
                    <a:lumMod val="65000"/>
                  </a:schemeClr>
                </a:solidFill>
              </a:rPr>
              <a:t> </a:t>
            </a:r>
            <a:r>
              <a:rPr lang="en-US" dirty="0">
                <a:solidFill>
                  <a:schemeClr val="bg1">
                    <a:lumMod val="65000"/>
                  </a:schemeClr>
                </a:solidFill>
              </a:rPr>
              <a:t>Circuit-switched </a:t>
            </a:r>
            <a:r>
              <a:rPr lang="en-US" dirty="0" smtClean="0">
                <a:solidFill>
                  <a:schemeClr val="bg1">
                    <a:lumMod val="65000"/>
                  </a:schemeClr>
                </a:solidFill>
              </a:rPr>
              <a:t>Connection</a:t>
            </a:r>
          </a:p>
          <a:p>
            <a:pPr lvl="1"/>
            <a:r>
              <a:rPr lang="en-US" dirty="0">
                <a:solidFill>
                  <a:schemeClr val="bg1">
                    <a:lumMod val="65000"/>
                  </a:schemeClr>
                </a:solidFill>
              </a:rPr>
              <a:t> Packet-switched Connection  </a:t>
            </a:r>
            <a:endParaRPr lang="en-US" dirty="0" smtClean="0">
              <a:solidFill>
                <a:schemeClr val="bg1">
                  <a:lumMod val="65000"/>
                </a:schemeClr>
              </a:solidFill>
            </a:endParaRPr>
          </a:p>
          <a:p>
            <a:pPr lvl="1"/>
            <a:r>
              <a:rPr lang="en-US" dirty="0">
                <a:solidFill>
                  <a:schemeClr val="bg1">
                    <a:lumMod val="65000"/>
                  </a:schemeClr>
                </a:solidFill>
              </a:rPr>
              <a:t> </a:t>
            </a:r>
            <a:r>
              <a:rPr lang="en-US" dirty="0" smtClean="0">
                <a:solidFill>
                  <a:schemeClr val="bg1">
                    <a:lumMod val="65000"/>
                  </a:schemeClr>
                </a:solidFill>
              </a:rPr>
              <a:t>Public </a:t>
            </a:r>
            <a:r>
              <a:rPr lang="en-US" dirty="0">
                <a:solidFill>
                  <a:schemeClr val="bg1">
                    <a:lumMod val="65000"/>
                  </a:schemeClr>
                </a:solidFill>
              </a:rPr>
              <a:t>WAN connection </a:t>
            </a:r>
          </a:p>
          <a:p>
            <a:r>
              <a:rPr lang="en-US" dirty="0" smtClean="0">
                <a:solidFill>
                  <a:schemeClr val="tx1"/>
                </a:solidFill>
              </a:rPr>
              <a:t>The WAN </a:t>
            </a:r>
            <a:r>
              <a:rPr lang="en-US" dirty="0">
                <a:solidFill>
                  <a:schemeClr val="tx1"/>
                </a:solidFill>
              </a:rPr>
              <a:t>Hierarchical Model </a:t>
            </a:r>
          </a:p>
          <a:p>
            <a:pPr lvl="1"/>
            <a:r>
              <a:rPr lang="en-US" dirty="0">
                <a:solidFill>
                  <a:schemeClr val="tx1"/>
                </a:solidFill>
              </a:rPr>
              <a:t>Core Layer</a:t>
            </a:r>
          </a:p>
          <a:p>
            <a:pPr lvl="1"/>
            <a:r>
              <a:rPr lang="en-US" dirty="0">
                <a:solidFill>
                  <a:schemeClr val="tx1"/>
                </a:solidFill>
              </a:rPr>
              <a:t>Distribution Layer </a:t>
            </a:r>
          </a:p>
          <a:p>
            <a:pPr lvl="1"/>
            <a:r>
              <a:rPr lang="en-US" dirty="0">
                <a:solidFill>
                  <a:schemeClr val="tx1"/>
                </a:solidFill>
              </a:rPr>
              <a:t>Access Layer</a:t>
            </a:r>
          </a:p>
          <a:p>
            <a:pPr marL="457200" lvl="1" indent="0">
              <a:buNone/>
            </a:pPr>
            <a:endParaRPr lang="en-US" dirty="0" smtClean="0"/>
          </a:p>
        </p:txBody>
      </p:sp>
      <p:sp>
        <p:nvSpPr>
          <p:cNvPr id="4" name="مستطيل مستدير الزوايا 3"/>
          <p:cNvSpPr/>
          <p:nvPr/>
        </p:nvSpPr>
        <p:spPr>
          <a:xfrm>
            <a:off x="502673" y="4804117"/>
            <a:ext cx="4394447" cy="1702191"/>
          </a:xfrm>
          <a:prstGeom prst="roundRect">
            <a:avLst/>
          </a:prstGeom>
          <a:noFill/>
          <a:ln>
            <a:solidFill>
              <a:schemeClr val="accent2"/>
            </a:solidFill>
          </a:ln>
          <a:effectLst>
            <a:glow rad="228600">
              <a:schemeClr val="accent2">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0424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The Hierarchical </a:t>
            </a:r>
            <a:r>
              <a:rPr lang="en-US" dirty="0" smtClean="0"/>
              <a:t>Model </a:t>
            </a:r>
            <a:endParaRPr lang="en-US" dirty="0"/>
          </a:p>
        </p:txBody>
      </p:sp>
      <p:sp>
        <p:nvSpPr>
          <p:cNvPr id="3" name="Content Placeholder 2"/>
          <p:cNvSpPr>
            <a:spLocks noGrp="1"/>
          </p:cNvSpPr>
          <p:nvPr>
            <p:ph idx="1"/>
          </p:nvPr>
        </p:nvSpPr>
        <p:spPr>
          <a:xfrm>
            <a:off x="745323" y="2133600"/>
            <a:ext cx="8112928" cy="3992563"/>
          </a:xfrm>
        </p:spPr>
        <p:txBody>
          <a:bodyPr/>
          <a:lstStyle/>
          <a:p>
            <a:r>
              <a:rPr lang="en-US" dirty="0"/>
              <a:t>The Hierarchical internetworking model is a three-layer model for network design first proposed by Cisco</a:t>
            </a:r>
            <a:r>
              <a:rPr lang="en-US" dirty="0" smtClean="0"/>
              <a:t>.</a:t>
            </a:r>
          </a:p>
          <a:p>
            <a:r>
              <a:rPr lang="en-US" dirty="0" smtClean="0"/>
              <a:t> </a:t>
            </a:r>
            <a:r>
              <a:rPr lang="en-US" dirty="0"/>
              <a:t>It divides </a:t>
            </a:r>
            <a:r>
              <a:rPr lang="en-US" dirty="0" smtClean="0"/>
              <a:t>company networks </a:t>
            </a:r>
            <a:r>
              <a:rPr lang="en-US" dirty="0"/>
              <a:t>into three layers: core, distribution, and access </a:t>
            </a:r>
            <a:r>
              <a:rPr lang="en-US" dirty="0" smtClean="0"/>
              <a:t>layer, each </a:t>
            </a:r>
            <a:r>
              <a:rPr lang="en-US" dirty="0"/>
              <a:t>layer focuses on specific functions</a:t>
            </a:r>
          </a:p>
          <a:p>
            <a:pPr marL="0" indent="0">
              <a:buNone/>
            </a:pPr>
            <a:endParaRPr lang="en-US" dirty="0"/>
          </a:p>
        </p:txBody>
      </p:sp>
    </p:spTree>
    <p:extLst>
      <p:ext uri="{BB962C8B-B14F-4D97-AF65-F5344CB8AC3E}">
        <p14:creationId xmlns:p14="http://schemas.microsoft.com/office/powerpoint/2010/main" val="32676801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Hierarchical Model </a:t>
            </a:r>
          </a:p>
        </p:txBody>
      </p:sp>
      <p:pic>
        <p:nvPicPr>
          <p:cNvPr id="5" name="Picture 4"/>
          <p:cNvPicPr>
            <a:picLocks noChangeAspect="1"/>
          </p:cNvPicPr>
          <p:nvPr/>
        </p:nvPicPr>
        <p:blipFill>
          <a:blip r:embed="rId2"/>
          <a:stretch>
            <a:fillRect/>
          </a:stretch>
        </p:blipFill>
        <p:spPr>
          <a:xfrm>
            <a:off x="284163" y="2319362"/>
            <a:ext cx="4350924" cy="3755161"/>
          </a:xfrm>
          <a:prstGeom prst="rect">
            <a:avLst/>
          </a:prstGeom>
        </p:spPr>
      </p:pic>
      <p:pic>
        <p:nvPicPr>
          <p:cNvPr id="4" name="Picture 3"/>
          <p:cNvPicPr>
            <a:picLocks noChangeAspect="1"/>
          </p:cNvPicPr>
          <p:nvPr/>
        </p:nvPicPr>
        <p:blipFill>
          <a:blip r:embed="rId3"/>
          <a:stretch>
            <a:fillRect/>
          </a:stretch>
        </p:blipFill>
        <p:spPr>
          <a:xfrm>
            <a:off x="4333911" y="2319363"/>
            <a:ext cx="4248294" cy="4058887"/>
          </a:xfrm>
          <a:prstGeom prst="rect">
            <a:avLst/>
          </a:prstGeom>
        </p:spPr>
      </p:pic>
    </p:spTree>
    <p:extLst>
      <p:ext uri="{BB962C8B-B14F-4D97-AF65-F5344CB8AC3E}">
        <p14:creationId xmlns:p14="http://schemas.microsoft.com/office/powerpoint/2010/main" val="15181478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Core Layer </a:t>
            </a:r>
            <a:endParaRPr lang="en-US" dirty="0"/>
          </a:p>
        </p:txBody>
      </p:sp>
      <p:sp>
        <p:nvSpPr>
          <p:cNvPr id="5" name="Content Placeholder 4"/>
          <p:cNvSpPr>
            <a:spLocks noGrp="1"/>
          </p:cNvSpPr>
          <p:nvPr>
            <p:ph idx="1"/>
          </p:nvPr>
        </p:nvSpPr>
        <p:spPr>
          <a:xfrm>
            <a:off x="579695" y="2133600"/>
            <a:ext cx="8278555" cy="3992563"/>
          </a:xfrm>
        </p:spPr>
        <p:txBody>
          <a:bodyPr/>
          <a:lstStyle/>
          <a:p>
            <a:r>
              <a:rPr lang="en-US" dirty="0"/>
              <a:t>The core layer is a high-</a:t>
            </a:r>
            <a:r>
              <a:rPr lang="en-US" dirty="0" smtClean="0"/>
              <a:t>speed</a:t>
            </a:r>
            <a:r>
              <a:rPr lang="en-US" dirty="0"/>
              <a:t>, highly-redundant </a:t>
            </a:r>
            <a:r>
              <a:rPr lang="en-US" dirty="0" smtClean="0"/>
              <a:t> </a:t>
            </a:r>
            <a:r>
              <a:rPr lang="en-US" dirty="0"/>
              <a:t>switching and routing </a:t>
            </a:r>
            <a:r>
              <a:rPr lang="en-US" dirty="0" smtClean="0"/>
              <a:t>backbone that </a:t>
            </a:r>
            <a:r>
              <a:rPr lang="en-US" dirty="0"/>
              <a:t>move packets between distribution-layer devices in different regions of the </a:t>
            </a:r>
            <a:r>
              <a:rPr lang="en-US" dirty="0" smtClean="0"/>
              <a:t>network.</a:t>
            </a:r>
          </a:p>
          <a:p>
            <a:r>
              <a:rPr lang="en-US" dirty="0" smtClean="0"/>
              <a:t>It should </a:t>
            </a:r>
            <a:r>
              <a:rPr lang="en-US" dirty="0"/>
              <a:t>be designed to pass network traffic as fast as possible. </a:t>
            </a:r>
            <a:endParaRPr lang="en-US" dirty="0" smtClean="0"/>
          </a:p>
          <a:p>
            <a:r>
              <a:rPr lang="en-US" dirty="0"/>
              <a:t>Core switches and routers are usually the most powerful, in terms of raw forwarding </a:t>
            </a:r>
            <a:r>
              <a:rPr lang="en-US" dirty="0" smtClean="0"/>
              <a:t>power. </a:t>
            </a:r>
            <a:endParaRPr lang="en-US" dirty="0"/>
          </a:p>
        </p:txBody>
      </p:sp>
    </p:spTree>
    <p:extLst>
      <p:ext uri="{BB962C8B-B14F-4D97-AF65-F5344CB8AC3E}">
        <p14:creationId xmlns:p14="http://schemas.microsoft.com/office/powerpoint/2010/main" val="11928524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Core Layer </a:t>
            </a:r>
          </a:p>
        </p:txBody>
      </p:sp>
      <p:sp>
        <p:nvSpPr>
          <p:cNvPr id="3" name="Content Placeholder 2"/>
          <p:cNvSpPr>
            <a:spLocks noGrp="1"/>
          </p:cNvSpPr>
          <p:nvPr>
            <p:ph idx="1"/>
          </p:nvPr>
        </p:nvSpPr>
        <p:spPr>
          <a:xfrm>
            <a:off x="717719" y="2133600"/>
            <a:ext cx="8140532" cy="3992563"/>
          </a:xfrm>
        </p:spPr>
        <p:txBody>
          <a:bodyPr/>
          <a:lstStyle/>
          <a:p>
            <a:r>
              <a:rPr lang="en-US" dirty="0" smtClean="0"/>
              <a:t>This </a:t>
            </a:r>
            <a:r>
              <a:rPr lang="en-US" dirty="0"/>
              <a:t>layer of the network should not perform any frame or packet manipulation, such as access lists and filtering, which would slow down the switching of traffic and in turn result in less than a "high-speed" environment.</a:t>
            </a:r>
          </a:p>
        </p:txBody>
      </p:sp>
    </p:spTree>
    <p:extLst>
      <p:ext uri="{BB962C8B-B14F-4D97-AF65-F5344CB8AC3E}">
        <p14:creationId xmlns:p14="http://schemas.microsoft.com/office/powerpoint/2010/main" val="36831115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Distribution Layer </a:t>
            </a:r>
            <a:endParaRPr lang="en-US" dirty="0"/>
          </a:p>
        </p:txBody>
      </p:sp>
      <p:sp>
        <p:nvSpPr>
          <p:cNvPr id="3" name="Content Placeholder 2"/>
          <p:cNvSpPr>
            <a:spLocks noGrp="1"/>
          </p:cNvSpPr>
          <p:nvPr>
            <p:ph idx="1"/>
          </p:nvPr>
        </p:nvSpPr>
        <p:spPr>
          <a:xfrm>
            <a:off x="524487" y="2133600"/>
            <a:ext cx="8333764" cy="3992563"/>
          </a:xfrm>
        </p:spPr>
        <p:txBody>
          <a:bodyPr/>
          <a:lstStyle/>
          <a:p>
            <a:r>
              <a:rPr lang="en-US" dirty="0"/>
              <a:t>D</a:t>
            </a:r>
            <a:r>
              <a:rPr lang="en-US" dirty="0" smtClean="0"/>
              <a:t>istribution </a:t>
            </a:r>
            <a:r>
              <a:rPr lang="en-US" dirty="0"/>
              <a:t>layer is the isolation point between the network’s access layer and core layers. </a:t>
            </a:r>
            <a:endParaRPr lang="en-US" dirty="0" smtClean="0"/>
          </a:p>
          <a:p>
            <a:r>
              <a:rPr lang="en-US" dirty="0"/>
              <a:t>The d</a:t>
            </a:r>
            <a:r>
              <a:rPr lang="en-US" dirty="0" smtClean="0"/>
              <a:t>istribution </a:t>
            </a:r>
            <a:r>
              <a:rPr lang="en-US" dirty="0"/>
              <a:t>layer is used for policy base </a:t>
            </a:r>
            <a:r>
              <a:rPr lang="en-US" dirty="0" smtClean="0"/>
              <a:t>services. It is </a:t>
            </a:r>
            <a:r>
              <a:rPr lang="en-US" dirty="0"/>
              <a:t>the smart layer in the three-layer model. Routing, filtering, and </a:t>
            </a:r>
            <a:r>
              <a:rPr lang="en-US" dirty="0" err="1"/>
              <a:t>QoS</a:t>
            </a:r>
            <a:r>
              <a:rPr lang="en-US" dirty="0"/>
              <a:t> policies are managed at the distribution layer. </a:t>
            </a:r>
          </a:p>
        </p:txBody>
      </p:sp>
    </p:spTree>
    <p:extLst>
      <p:ext uri="{BB962C8B-B14F-4D97-AF65-F5344CB8AC3E}">
        <p14:creationId xmlns:p14="http://schemas.microsoft.com/office/powerpoint/2010/main" val="219409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Access Layer</a:t>
            </a:r>
          </a:p>
        </p:txBody>
      </p:sp>
      <p:sp>
        <p:nvSpPr>
          <p:cNvPr id="3" name="Content Placeholder 2"/>
          <p:cNvSpPr>
            <a:spLocks noGrp="1"/>
          </p:cNvSpPr>
          <p:nvPr>
            <p:ph idx="1"/>
          </p:nvPr>
        </p:nvSpPr>
        <p:spPr>
          <a:xfrm>
            <a:off x="582041" y="2133600"/>
            <a:ext cx="8276209" cy="3992563"/>
          </a:xfrm>
        </p:spPr>
        <p:txBody>
          <a:bodyPr/>
          <a:lstStyle/>
          <a:p>
            <a:r>
              <a:rPr lang="en-US" dirty="0"/>
              <a:t>The access layer is the point at which local end users are allowed into the network. </a:t>
            </a:r>
            <a:endParaRPr lang="en-US" dirty="0" smtClean="0"/>
          </a:p>
          <a:p>
            <a:r>
              <a:rPr lang="en-US" dirty="0" smtClean="0"/>
              <a:t>It responsible </a:t>
            </a:r>
            <a:r>
              <a:rPr lang="en-US" dirty="0"/>
              <a:t>for providing access to different network resources. </a:t>
            </a:r>
            <a:endParaRPr lang="en-US" dirty="0" smtClean="0"/>
          </a:p>
          <a:p>
            <a:r>
              <a:rPr lang="en-US" dirty="0"/>
              <a:t>Access layer includes shared LAN, switched LAN and VLAN</a:t>
            </a:r>
          </a:p>
        </p:txBody>
      </p:sp>
    </p:spTree>
    <p:extLst>
      <p:ext uri="{BB962C8B-B14F-4D97-AF65-F5344CB8AC3E}">
        <p14:creationId xmlns:p14="http://schemas.microsoft.com/office/powerpoint/2010/main" val="3006432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WAN Switching Concepts</a:t>
            </a:r>
          </a:p>
        </p:txBody>
      </p:sp>
      <p:sp>
        <p:nvSpPr>
          <p:cNvPr id="3" name="Content Placeholder 2"/>
          <p:cNvSpPr>
            <a:spLocks noGrp="1"/>
          </p:cNvSpPr>
          <p:nvPr>
            <p:ph idx="1"/>
          </p:nvPr>
        </p:nvSpPr>
        <p:spPr>
          <a:xfrm>
            <a:off x="498361" y="2133600"/>
            <a:ext cx="8359889" cy="3992563"/>
          </a:xfrm>
        </p:spPr>
        <p:txBody>
          <a:bodyPr/>
          <a:lstStyle/>
          <a:p>
            <a:r>
              <a:rPr lang="en-US" dirty="0"/>
              <a:t>WAN switching technologies form the </a:t>
            </a:r>
            <a:r>
              <a:rPr lang="en-US" dirty="0" smtClean="0"/>
              <a:t>carrier backbone based on which it delivers </a:t>
            </a:r>
            <a:r>
              <a:rPr lang="en-US" dirty="0"/>
              <a:t>communications </a:t>
            </a:r>
            <a:r>
              <a:rPr lang="en-US" dirty="0" smtClean="0"/>
              <a:t>services.</a:t>
            </a:r>
          </a:p>
          <a:p>
            <a:r>
              <a:rPr lang="en-US" dirty="0" smtClean="0"/>
              <a:t> </a:t>
            </a:r>
            <a:r>
              <a:rPr lang="en-US" dirty="0"/>
              <a:t>WAN switched networks are categorized as either circuit-switched or packet-switched</a:t>
            </a:r>
          </a:p>
        </p:txBody>
      </p:sp>
      <p:pic>
        <p:nvPicPr>
          <p:cNvPr id="4" name="Picture 3"/>
          <p:cNvPicPr>
            <a:picLocks noChangeAspect="1"/>
          </p:cNvPicPr>
          <p:nvPr/>
        </p:nvPicPr>
        <p:blipFill>
          <a:blip r:embed="rId2"/>
          <a:stretch>
            <a:fillRect/>
          </a:stretch>
        </p:blipFill>
        <p:spPr>
          <a:xfrm>
            <a:off x="2169425" y="4238426"/>
            <a:ext cx="4947353" cy="2619574"/>
          </a:xfrm>
          <a:prstGeom prst="rect">
            <a:avLst/>
          </a:prstGeom>
        </p:spPr>
      </p:pic>
      <p:sp>
        <p:nvSpPr>
          <p:cNvPr id="5" name="Oval 4"/>
          <p:cNvSpPr/>
          <p:nvPr/>
        </p:nvSpPr>
        <p:spPr>
          <a:xfrm>
            <a:off x="3518705" y="5068035"/>
            <a:ext cx="2460446" cy="1349114"/>
          </a:xfrm>
          <a:prstGeom prst="ellipse">
            <a:avLst/>
          </a:prstGeom>
          <a:noFill/>
          <a:ln w="3175" cmpd="sng">
            <a:solidFill>
              <a:srgbClr val="FF0000"/>
            </a:solidFill>
            <a:prstDash val="dashDot"/>
          </a:ln>
          <a:effectLst>
            <a:glow rad="101600">
              <a:schemeClr val="accent3">
                <a:satMod val="175000"/>
                <a:alpha val="40000"/>
              </a:schemeClr>
            </a:glow>
            <a:outerShdw blurRad="38100"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381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CH1 Learning Outcomes (LOC) </a:t>
            </a:r>
            <a:endParaRPr lang="en-US" dirty="0"/>
          </a:p>
        </p:txBody>
      </p:sp>
      <p:sp>
        <p:nvSpPr>
          <p:cNvPr id="3" name="Content Placeholder 2"/>
          <p:cNvSpPr>
            <a:spLocks noGrp="1"/>
          </p:cNvSpPr>
          <p:nvPr>
            <p:ph idx="1"/>
          </p:nvPr>
        </p:nvSpPr>
        <p:spPr>
          <a:xfrm>
            <a:off x="608499" y="2133600"/>
            <a:ext cx="8249752" cy="3992563"/>
          </a:xfrm>
        </p:spPr>
        <p:txBody>
          <a:bodyPr/>
          <a:lstStyle/>
          <a:p>
            <a:r>
              <a:rPr lang="en-AU" dirty="0"/>
              <a:t>WAN </a:t>
            </a:r>
            <a:r>
              <a:rPr lang="en-AU" dirty="0" smtClean="0"/>
              <a:t>overview</a:t>
            </a:r>
          </a:p>
          <a:p>
            <a:r>
              <a:rPr lang="en-AU" dirty="0"/>
              <a:t>WAN </a:t>
            </a:r>
            <a:r>
              <a:rPr lang="en-AU" dirty="0" smtClean="0"/>
              <a:t>terms, WAN devices, WAN PHY Layer</a:t>
            </a:r>
          </a:p>
          <a:p>
            <a:r>
              <a:rPr lang="en-US" dirty="0"/>
              <a:t>WAN Switching </a:t>
            </a:r>
            <a:r>
              <a:rPr lang="en-US" dirty="0" smtClean="0"/>
              <a:t>Concepts</a:t>
            </a:r>
            <a:endParaRPr lang="en-AU" dirty="0" smtClean="0"/>
          </a:p>
          <a:p>
            <a:r>
              <a:rPr lang="en-AU" dirty="0" smtClean="0"/>
              <a:t> </a:t>
            </a:r>
            <a:r>
              <a:rPr lang="en-AU" dirty="0"/>
              <a:t>WAN connection </a:t>
            </a:r>
            <a:r>
              <a:rPr lang="en-AU" dirty="0" smtClean="0"/>
              <a:t>types: Dedicated </a:t>
            </a:r>
            <a:r>
              <a:rPr lang="en-AU" dirty="0"/>
              <a:t>leased </a:t>
            </a:r>
            <a:r>
              <a:rPr lang="en-AU" dirty="0" smtClean="0"/>
              <a:t>lines, Circuit switched, </a:t>
            </a:r>
            <a:r>
              <a:rPr lang="en-AU" dirty="0"/>
              <a:t>Packet switched </a:t>
            </a:r>
            <a:r>
              <a:rPr lang="en-AU" dirty="0" smtClean="0"/>
              <a:t>, public </a:t>
            </a:r>
            <a:r>
              <a:rPr lang="en-AU" dirty="0"/>
              <a:t>connections</a:t>
            </a:r>
            <a:endParaRPr lang="en-AU" dirty="0" smtClean="0"/>
          </a:p>
          <a:p>
            <a:r>
              <a:rPr lang="en-AU" dirty="0"/>
              <a:t>WAN design including core, distribution, and access </a:t>
            </a:r>
            <a:r>
              <a:rPr lang="en-AU" dirty="0" smtClean="0"/>
              <a:t>layers.</a:t>
            </a:r>
            <a:r>
              <a:rPr lang="en-US" dirty="0" smtClean="0"/>
              <a:t> </a:t>
            </a:r>
            <a:r>
              <a:rPr lang="en-AU" dirty="0" smtClean="0"/>
              <a:t>  </a:t>
            </a:r>
            <a:endParaRPr lang="en-US" dirty="0"/>
          </a:p>
        </p:txBody>
      </p:sp>
    </p:spTree>
    <p:extLst>
      <p:ext uri="{BB962C8B-B14F-4D97-AF65-F5344CB8AC3E}">
        <p14:creationId xmlns:p14="http://schemas.microsoft.com/office/powerpoint/2010/main" val="3381680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Circuit Switching</a:t>
            </a:r>
          </a:p>
        </p:txBody>
      </p:sp>
      <p:sp>
        <p:nvSpPr>
          <p:cNvPr id="3" name="Content Placeholder 2"/>
          <p:cNvSpPr>
            <a:spLocks noGrp="1"/>
          </p:cNvSpPr>
          <p:nvPr>
            <p:ph idx="1"/>
          </p:nvPr>
        </p:nvSpPr>
        <p:spPr>
          <a:xfrm>
            <a:off x="284163" y="2133600"/>
            <a:ext cx="8382035" cy="3992563"/>
          </a:xfrm>
        </p:spPr>
        <p:txBody>
          <a:bodyPr/>
          <a:lstStyle/>
          <a:p>
            <a:r>
              <a:rPr lang="en-US" dirty="0"/>
              <a:t> A circuit-switched network is one that establishes a dedicated circuit  (or channel) </a:t>
            </a:r>
            <a:r>
              <a:rPr lang="en-US" dirty="0" smtClean="0"/>
              <a:t>between nodes before </a:t>
            </a:r>
            <a:r>
              <a:rPr lang="en-US" dirty="0"/>
              <a:t>the users may communicate.</a:t>
            </a:r>
          </a:p>
        </p:txBody>
      </p:sp>
      <p:pic>
        <p:nvPicPr>
          <p:cNvPr id="6" name="Picture 5"/>
          <p:cNvPicPr>
            <a:picLocks noChangeAspect="1"/>
          </p:cNvPicPr>
          <p:nvPr/>
        </p:nvPicPr>
        <p:blipFill>
          <a:blip r:embed="rId3"/>
          <a:stretch>
            <a:fillRect/>
          </a:stretch>
        </p:blipFill>
        <p:spPr>
          <a:xfrm>
            <a:off x="2173113" y="3527777"/>
            <a:ext cx="5362222" cy="3118555"/>
          </a:xfrm>
          <a:prstGeom prst="rect">
            <a:avLst/>
          </a:prstGeom>
        </p:spPr>
      </p:pic>
    </p:spTree>
    <p:extLst>
      <p:ext uri="{BB962C8B-B14F-4D97-AF65-F5344CB8AC3E}">
        <p14:creationId xmlns:p14="http://schemas.microsoft.com/office/powerpoint/2010/main" val="1348269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Packet Switching</a:t>
            </a:r>
            <a:endParaRPr lang="en-US" dirty="0"/>
          </a:p>
        </p:txBody>
      </p:sp>
      <p:sp>
        <p:nvSpPr>
          <p:cNvPr id="3" name="Content Placeholder 2"/>
          <p:cNvSpPr>
            <a:spLocks noGrp="1"/>
          </p:cNvSpPr>
          <p:nvPr>
            <p:ph idx="1"/>
          </p:nvPr>
        </p:nvSpPr>
        <p:spPr>
          <a:xfrm>
            <a:off x="740781" y="2133600"/>
            <a:ext cx="8117470" cy="3992563"/>
          </a:xfrm>
        </p:spPr>
        <p:txBody>
          <a:bodyPr/>
          <a:lstStyle/>
          <a:p>
            <a:r>
              <a:rPr lang="en-US" dirty="0" smtClean="0"/>
              <a:t>Packet </a:t>
            </a:r>
            <a:r>
              <a:rPr lang="en-US" dirty="0"/>
              <a:t>switching splits traffic data into packets that are routed over a shared network</a:t>
            </a:r>
            <a:r>
              <a:rPr lang="en-US" dirty="0" smtClean="0"/>
              <a:t>.</a:t>
            </a:r>
          </a:p>
          <a:p>
            <a:r>
              <a:rPr lang="en-US" dirty="0" smtClean="0"/>
              <a:t> </a:t>
            </a:r>
            <a:r>
              <a:rPr lang="en-US" dirty="0"/>
              <a:t>Packet-switching networks do not require a circuit to be established, and they allow many pairs of nodes to communicate over the same channel.</a:t>
            </a:r>
          </a:p>
        </p:txBody>
      </p:sp>
    </p:spTree>
    <p:extLst>
      <p:ext uri="{BB962C8B-B14F-4D97-AF65-F5344CB8AC3E}">
        <p14:creationId xmlns:p14="http://schemas.microsoft.com/office/powerpoint/2010/main" val="3500182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35000" y="938686"/>
            <a:ext cx="7861300" cy="5562600"/>
          </a:xfrm>
          <a:prstGeom prst="rect">
            <a:avLst/>
          </a:prstGeom>
        </p:spPr>
      </p:pic>
    </p:spTree>
    <p:extLst>
      <p:ext uri="{BB962C8B-B14F-4D97-AF65-F5344CB8AC3E}">
        <p14:creationId xmlns:p14="http://schemas.microsoft.com/office/powerpoint/2010/main" val="2114857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Packet Switching</a:t>
            </a:r>
          </a:p>
        </p:txBody>
      </p:sp>
      <p:sp>
        <p:nvSpPr>
          <p:cNvPr id="3" name="Content Placeholder 2"/>
          <p:cNvSpPr>
            <a:spLocks noGrp="1"/>
          </p:cNvSpPr>
          <p:nvPr>
            <p:ph idx="1"/>
          </p:nvPr>
        </p:nvSpPr>
        <p:spPr>
          <a:xfrm>
            <a:off x="555585" y="2133600"/>
            <a:ext cx="8302665" cy="3992563"/>
          </a:xfrm>
        </p:spPr>
        <p:txBody>
          <a:bodyPr/>
          <a:lstStyle/>
          <a:p>
            <a:r>
              <a:rPr lang="en-US" dirty="0"/>
              <a:t>The routers in a packet-switched network </a:t>
            </a:r>
            <a:r>
              <a:rPr lang="en-US" dirty="0" smtClean="0"/>
              <a:t>determine </a:t>
            </a:r>
            <a:r>
              <a:rPr lang="en-US" dirty="0"/>
              <a:t>the links that packets must be sent over based on the addressing information in each packet</a:t>
            </a:r>
            <a:r>
              <a:rPr lang="en-US" dirty="0" smtClean="0"/>
              <a:t>.</a:t>
            </a:r>
          </a:p>
          <a:p>
            <a:r>
              <a:rPr lang="en-US" dirty="0"/>
              <a:t>The following are two approaches to this link determination</a:t>
            </a:r>
            <a:r>
              <a:rPr lang="en-US" dirty="0" smtClean="0"/>
              <a:t>: </a:t>
            </a:r>
            <a:r>
              <a:rPr lang="en-US" dirty="0"/>
              <a:t>Connectionless </a:t>
            </a:r>
            <a:r>
              <a:rPr lang="en-US" dirty="0" smtClean="0"/>
              <a:t>or </a:t>
            </a:r>
            <a:r>
              <a:rPr lang="en-US" dirty="0"/>
              <a:t>Connection-oriented</a:t>
            </a:r>
          </a:p>
          <a:p>
            <a:endParaRPr lang="en-US" dirty="0"/>
          </a:p>
        </p:txBody>
      </p:sp>
      <p:pic>
        <p:nvPicPr>
          <p:cNvPr id="4" name="Picture 3"/>
          <p:cNvPicPr>
            <a:picLocks noChangeAspect="1"/>
          </p:cNvPicPr>
          <p:nvPr/>
        </p:nvPicPr>
        <p:blipFill>
          <a:blip r:embed="rId2"/>
          <a:stretch>
            <a:fillRect/>
          </a:stretch>
        </p:blipFill>
        <p:spPr>
          <a:xfrm>
            <a:off x="978889" y="4514649"/>
            <a:ext cx="7381340" cy="2343351"/>
          </a:xfrm>
          <a:prstGeom prst="rect">
            <a:avLst/>
          </a:prstGeom>
        </p:spPr>
      </p:pic>
    </p:spTree>
    <p:extLst>
      <p:ext uri="{BB962C8B-B14F-4D97-AF65-F5344CB8AC3E}">
        <p14:creationId xmlns:p14="http://schemas.microsoft.com/office/powerpoint/2010/main" val="1019426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Packet Switching</a:t>
            </a:r>
          </a:p>
        </p:txBody>
      </p:sp>
      <p:sp>
        <p:nvSpPr>
          <p:cNvPr id="3" name="Content Placeholder 2"/>
          <p:cNvSpPr>
            <a:spLocks noGrp="1"/>
          </p:cNvSpPr>
          <p:nvPr>
            <p:ph idx="1"/>
          </p:nvPr>
        </p:nvSpPr>
        <p:spPr>
          <a:xfrm>
            <a:off x="692837" y="2133600"/>
            <a:ext cx="8165413" cy="4724400"/>
          </a:xfrm>
        </p:spPr>
        <p:txBody>
          <a:bodyPr>
            <a:normAutofit/>
          </a:bodyPr>
          <a:lstStyle/>
          <a:p>
            <a:r>
              <a:rPr lang="en-US" dirty="0" smtClean="0">
                <a:solidFill>
                  <a:srgbClr val="FF6600"/>
                </a:solidFill>
              </a:rPr>
              <a:t>Connectionless networks:</a:t>
            </a:r>
          </a:p>
          <a:p>
            <a:pPr lvl="1"/>
            <a:r>
              <a:rPr lang="en-US" dirty="0" smtClean="0"/>
              <a:t> Full </a:t>
            </a:r>
            <a:r>
              <a:rPr lang="en-US" dirty="0"/>
              <a:t>addressing information must be carried in </a:t>
            </a:r>
            <a:r>
              <a:rPr lang="en-US" dirty="0" smtClean="0"/>
              <a:t>each packet.</a:t>
            </a:r>
          </a:p>
          <a:p>
            <a:pPr lvl="1"/>
            <a:r>
              <a:rPr lang="en-US" dirty="0" smtClean="0"/>
              <a:t>Each </a:t>
            </a:r>
            <a:r>
              <a:rPr lang="en-US" dirty="0"/>
              <a:t>router must evaluate the address to determine where to send </a:t>
            </a:r>
            <a:r>
              <a:rPr lang="en-US" dirty="0" smtClean="0"/>
              <a:t>the packet.</a:t>
            </a:r>
          </a:p>
          <a:p>
            <a:pPr lvl="1"/>
            <a:r>
              <a:rPr lang="en-US" dirty="0" smtClean="0"/>
              <a:t> </a:t>
            </a:r>
            <a:r>
              <a:rPr lang="en-US" dirty="0"/>
              <a:t>An example of a connectionless system is the Internet</a:t>
            </a:r>
            <a:r>
              <a:rPr lang="en-US" dirty="0" smtClean="0"/>
              <a:t>.</a:t>
            </a:r>
          </a:p>
          <a:p>
            <a:pPr lvl="1"/>
            <a:endParaRPr lang="en-US" dirty="0"/>
          </a:p>
          <a:p>
            <a:pPr lvl="1"/>
            <a:endParaRPr lang="en-US" dirty="0" smtClean="0"/>
          </a:p>
          <a:p>
            <a:pPr lvl="1"/>
            <a:endParaRPr lang="en-US" dirty="0" smtClean="0"/>
          </a:p>
          <a:p>
            <a:pPr lvl="1"/>
            <a:r>
              <a:rPr lang="en-US" dirty="0"/>
              <a:t>Each packet is treated </a:t>
            </a:r>
            <a:r>
              <a:rPr lang="en-US" dirty="0" smtClean="0"/>
              <a:t>independently</a:t>
            </a:r>
          </a:p>
          <a:p>
            <a:pPr lvl="1"/>
            <a:r>
              <a:rPr lang="en-US" dirty="0"/>
              <a:t>The destination needs to reorder the packets, and to take care of lost ones</a:t>
            </a:r>
          </a:p>
          <a:p>
            <a:pPr marL="457200" lvl="1" indent="0">
              <a:buNone/>
            </a:pPr>
            <a:endParaRPr lang="en-US" dirty="0"/>
          </a:p>
        </p:txBody>
      </p:sp>
      <p:pic>
        <p:nvPicPr>
          <p:cNvPr id="4" name="Picture 3"/>
          <p:cNvPicPr>
            <a:picLocks noChangeAspect="1"/>
          </p:cNvPicPr>
          <p:nvPr/>
        </p:nvPicPr>
        <p:blipFill>
          <a:blip r:embed="rId2"/>
          <a:stretch>
            <a:fillRect/>
          </a:stretch>
        </p:blipFill>
        <p:spPr>
          <a:xfrm>
            <a:off x="2416518" y="4386811"/>
            <a:ext cx="4425243" cy="894679"/>
          </a:xfrm>
          <a:prstGeom prst="rect">
            <a:avLst/>
          </a:prstGeom>
        </p:spPr>
      </p:pic>
    </p:spTree>
    <p:extLst>
      <p:ext uri="{BB962C8B-B14F-4D97-AF65-F5344CB8AC3E}">
        <p14:creationId xmlns:p14="http://schemas.microsoft.com/office/powerpoint/2010/main" val="3015776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CAD4DD3AEB58E458FE2BB115391F984" ma:contentTypeVersion="0" ma:contentTypeDescription="Create a new document." ma:contentTypeScope="" ma:versionID="db74ddb0c6b2a9f6e3d14e453642470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DC698B-421E-469E-B8DD-CD54F65BDA37}">
  <ds:schemaRefs>
    <ds:schemaRef ds:uri="http://schemas.microsoft.com/sharepoint/v3/contenttype/forms"/>
  </ds:schemaRefs>
</ds:datastoreItem>
</file>

<file path=customXml/itemProps2.xml><?xml version="1.0" encoding="utf-8"?>
<ds:datastoreItem xmlns:ds="http://schemas.openxmlformats.org/officeDocument/2006/customXml" ds:itemID="{CD749637-C80A-469A-990C-A4EB1627737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51AB44A-6C4C-40CD-8BD7-E7B848FA38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Spectrum.thmx</Template>
  <TotalTime>833</TotalTime>
  <Words>3373</Words>
  <Application>Microsoft Office PowerPoint</Application>
  <PresentationFormat>On-screen Show (4:3)</PresentationFormat>
  <Paragraphs>273</Paragraphs>
  <Slides>40</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Corbel</vt:lpstr>
      <vt:lpstr>Wingdings</vt:lpstr>
      <vt:lpstr>Spectrum</vt:lpstr>
      <vt:lpstr>Introduction to Wide Area Networks</vt:lpstr>
      <vt:lpstr>Outline</vt:lpstr>
      <vt:lpstr>Outline</vt:lpstr>
      <vt:lpstr>WAN Switching Concepts</vt:lpstr>
      <vt:lpstr>Circuit Switching</vt:lpstr>
      <vt:lpstr>Packet Switching</vt:lpstr>
      <vt:lpstr>PowerPoint Presentation</vt:lpstr>
      <vt:lpstr>Packet Switching</vt:lpstr>
      <vt:lpstr>Packet Switching</vt:lpstr>
      <vt:lpstr>Packet Switching</vt:lpstr>
      <vt:lpstr>Circuit and Packet Switching</vt:lpstr>
      <vt:lpstr>Outline</vt:lpstr>
      <vt:lpstr>WAN Connection Options</vt:lpstr>
      <vt:lpstr>PowerPoint Presentation</vt:lpstr>
      <vt:lpstr>Dedicated Connection </vt:lpstr>
      <vt:lpstr>PowerPoint Presentation</vt:lpstr>
      <vt:lpstr>Dedicated Connection </vt:lpstr>
      <vt:lpstr>Dedicated Connection </vt:lpstr>
      <vt:lpstr>Dedicated Connection </vt:lpstr>
      <vt:lpstr>Dedicated Connection Pros</vt:lpstr>
      <vt:lpstr>Dedicated Connection Cons</vt:lpstr>
      <vt:lpstr>Dedicated Connection </vt:lpstr>
      <vt:lpstr> Circuit-switched Connection </vt:lpstr>
      <vt:lpstr>PowerPoint Presentation</vt:lpstr>
      <vt:lpstr> Circuit-switched Connection </vt:lpstr>
      <vt:lpstr> Circuit-switched Connection </vt:lpstr>
      <vt:lpstr> Circuit-switched Connection </vt:lpstr>
      <vt:lpstr> Circuit-switched Connection </vt:lpstr>
      <vt:lpstr>PowerPoint Presentation</vt:lpstr>
      <vt:lpstr> Packet-switched Connection </vt:lpstr>
      <vt:lpstr> Packet-switched Connection </vt:lpstr>
      <vt:lpstr> Public WAN connection</vt:lpstr>
      <vt:lpstr>Outline</vt:lpstr>
      <vt:lpstr>The Hierarchical Model </vt:lpstr>
      <vt:lpstr>The Hierarchical Model </vt:lpstr>
      <vt:lpstr>Core Layer </vt:lpstr>
      <vt:lpstr>Core Layer </vt:lpstr>
      <vt:lpstr>Distribution Layer </vt:lpstr>
      <vt:lpstr>Access Layer</vt:lpstr>
      <vt:lpstr>CH1 Learning Outcomes (LOC) </vt:lpstr>
    </vt:vector>
  </TitlesOfParts>
  <Company>KSU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As</cp:lastModifiedBy>
  <cp:revision>50</cp:revision>
  <dcterms:created xsi:type="dcterms:W3CDTF">2016-01-22T09:49:27Z</dcterms:created>
  <dcterms:modified xsi:type="dcterms:W3CDTF">2017-10-04T13:56:15Z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0x010100FCAD4DD3AEB58E458FE2BB115391F984</vt:lpwstr>
  </property>
</Properties>
</file>