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142.xml" ContentType="application/vnd.openxmlformats-officedocument.presentationml.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viewProps.xml" ContentType="application/vnd.openxmlformats-officedocument.presentationml.viewProp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137.xml" ContentType="application/vnd.openxmlformats-officedocument.presentationml.slide+xml"/>
  <Override PartName="/ppt/slides/slide146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44.xml" ContentType="application/vnd.openxmlformats-officedocument.presentationml.sl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3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51"/>
  </p:notesMasterIdLst>
  <p:sldIdLst>
    <p:sldId id="256" r:id="rId5"/>
    <p:sldId id="265" r:id="rId6"/>
    <p:sldId id="341" r:id="rId7"/>
    <p:sldId id="342" r:id="rId8"/>
    <p:sldId id="371" r:id="rId9"/>
    <p:sldId id="372" r:id="rId10"/>
    <p:sldId id="379" r:id="rId11"/>
    <p:sldId id="498" r:id="rId12"/>
    <p:sldId id="499" r:id="rId13"/>
    <p:sldId id="500" r:id="rId14"/>
    <p:sldId id="501" r:id="rId15"/>
    <p:sldId id="370" r:id="rId16"/>
    <p:sldId id="352" r:id="rId17"/>
    <p:sldId id="374" r:id="rId18"/>
    <p:sldId id="353" r:id="rId19"/>
    <p:sldId id="375" r:id="rId20"/>
    <p:sldId id="377" r:id="rId21"/>
    <p:sldId id="354" r:id="rId22"/>
    <p:sldId id="355" r:id="rId23"/>
    <p:sldId id="356" r:id="rId24"/>
    <p:sldId id="378" r:id="rId25"/>
    <p:sldId id="376" r:id="rId26"/>
    <p:sldId id="466" r:id="rId27"/>
    <p:sldId id="467" r:id="rId28"/>
    <p:sldId id="468" r:id="rId29"/>
    <p:sldId id="469" r:id="rId30"/>
    <p:sldId id="470" r:id="rId31"/>
    <p:sldId id="471" r:id="rId32"/>
    <p:sldId id="382" r:id="rId33"/>
    <p:sldId id="380" r:id="rId34"/>
    <p:sldId id="357" r:id="rId35"/>
    <p:sldId id="358" r:id="rId36"/>
    <p:sldId id="390" r:id="rId37"/>
    <p:sldId id="381" r:id="rId38"/>
    <p:sldId id="472" r:id="rId39"/>
    <p:sldId id="473" r:id="rId40"/>
    <p:sldId id="474" r:id="rId41"/>
    <p:sldId id="475" r:id="rId42"/>
    <p:sldId id="476" r:id="rId43"/>
    <p:sldId id="477" r:id="rId44"/>
    <p:sldId id="478" r:id="rId45"/>
    <p:sldId id="479" r:id="rId46"/>
    <p:sldId id="480" r:id="rId47"/>
    <p:sldId id="481" r:id="rId48"/>
    <p:sldId id="482" r:id="rId49"/>
    <p:sldId id="483" r:id="rId50"/>
    <p:sldId id="484" r:id="rId51"/>
    <p:sldId id="485" r:id="rId52"/>
    <p:sldId id="486" r:id="rId53"/>
    <p:sldId id="487" r:id="rId54"/>
    <p:sldId id="488" r:id="rId55"/>
    <p:sldId id="489" r:id="rId56"/>
    <p:sldId id="490" r:id="rId57"/>
    <p:sldId id="491" r:id="rId58"/>
    <p:sldId id="492" r:id="rId59"/>
    <p:sldId id="493" r:id="rId60"/>
    <p:sldId id="494" r:id="rId61"/>
    <p:sldId id="389" r:id="rId62"/>
    <p:sldId id="388" r:id="rId63"/>
    <p:sldId id="442" r:id="rId64"/>
    <p:sldId id="443" r:id="rId65"/>
    <p:sldId id="444" r:id="rId66"/>
    <p:sldId id="445" r:id="rId67"/>
    <p:sldId id="446" r:id="rId68"/>
    <p:sldId id="447" r:id="rId69"/>
    <p:sldId id="448" r:id="rId70"/>
    <p:sldId id="449" r:id="rId71"/>
    <p:sldId id="450" r:id="rId72"/>
    <p:sldId id="451" r:id="rId73"/>
    <p:sldId id="452" r:id="rId74"/>
    <p:sldId id="453" r:id="rId75"/>
    <p:sldId id="454" r:id="rId76"/>
    <p:sldId id="455" r:id="rId77"/>
    <p:sldId id="456" r:id="rId78"/>
    <p:sldId id="458" r:id="rId79"/>
    <p:sldId id="459" r:id="rId80"/>
    <p:sldId id="460" r:id="rId81"/>
    <p:sldId id="461" r:id="rId82"/>
    <p:sldId id="462" r:id="rId83"/>
    <p:sldId id="463" r:id="rId84"/>
    <p:sldId id="464" r:id="rId85"/>
    <p:sldId id="465" r:id="rId86"/>
    <p:sldId id="369" r:id="rId87"/>
    <p:sldId id="385" r:id="rId88"/>
    <p:sldId id="360" r:id="rId89"/>
    <p:sldId id="400" r:id="rId90"/>
    <p:sldId id="401" r:id="rId91"/>
    <p:sldId id="402" r:id="rId92"/>
    <p:sldId id="403" r:id="rId93"/>
    <p:sldId id="408" r:id="rId94"/>
    <p:sldId id="404" r:id="rId95"/>
    <p:sldId id="409" r:id="rId96"/>
    <p:sldId id="405" r:id="rId97"/>
    <p:sldId id="410" r:id="rId98"/>
    <p:sldId id="411" r:id="rId99"/>
    <p:sldId id="413" r:id="rId100"/>
    <p:sldId id="412" r:id="rId101"/>
    <p:sldId id="414" r:id="rId102"/>
    <p:sldId id="416" r:id="rId103"/>
    <p:sldId id="415" r:id="rId104"/>
    <p:sldId id="417" r:id="rId105"/>
    <p:sldId id="418" r:id="rId106"/>
    <p:sldId id="386" r:id="rId107"/>
    <p:sldId id="361" r:id="rId108"/>
    <p:sldId id="362" r:id="rId109"/>
    <p:sldId id="363" r:id="rId110"/>
    <p:sldId id="364" r:id="rId111"/>
    <p:sldId id="396" r:id="rId112"/>
    <p:sldId id="393" r:id="rId113"/>
    <p:sldId id="395" r:id="rId114"/>
    <p:sldId id="373" r:id="rId115"/>
    <p:sldId id="496" r:id="rId116"/>
    <p:sldId id="497" r:id="rId117"/>
    <p:sldId id="365" r:id="rId118"/>
    <p:sldId id="423" r:id="rId119"/>
    <p:sldId id="424" r:id="rId120"/>
    <p:sldId id="425" r:id="rId121"/>
    <p:sldId id="426" r:id="rId122"/>
    <p:sldId id="428" r:id="rId123"/>
    <p:sldId id="427" r:id="rId124"/>
    <p:sldId id="429" r:id="rId125"/>
    <p:sldId id="430" r:id="rId126"/>
    <p:sldId id="431" r:id="rId127"/>
    <p:sldId id="432" r:id="rId128"/>
    <p:sldId id="433" r:id="rId129"/>
    <p:sldId id="434" r:id="rId130"/>
    <p:sldId id="435" r:id="rId131"/>
    <p:sldId id="436" r:id="rId132"/>
    <p:sldId id="437" r:id="rId133"/>
    <p:sldId id="438" r:id="rId134"/>
    <p:sldId id="439" r:id="rId135"/>
    <p:sldId id="440" r:id="rId136"/>
    <p:sldId id="441" r:id="rId137"/>
    <p:sldId id="399" r:id="rId138"/>
    <p:sldId id="391" r:id="rId139"/>
    <p:sldId id="397" r:id="rId140"/>
    <p:sldId id="398" r:id="rId141"/>
    <p:sldId id="419" r:id="rId142"/>
    <p:sldId id="420" r:id="rId143"/>
    <p:sldId id="387" r:id="rId144"/>
    <p:sldId id="383" r:id="rId145"/>
    <p:sldId id="384" r:id="rId146"/>
    <p:sldId id="421" r:id="rId147"/>
    <p:sldId id="422" r:id="rId148"/>
    <p:sldId id="495" r:id="rId149"/>
    <p:sldId id="368" r:id="rId15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38" Type="http://schemas.openxmlformats.org/officeDocument/2006/relationships/slide" Target="slides/slide134.xml"/><Relationship Id="rId154" Type="http://schemas.openxmlformats.org/officeDocument/2006/relationships/theme" Target="theme/theme1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slide" Target="slides/slide124.xml"/><Relationship Id="rId144" Type="http://schemas.openxmlformats.org/officeDocument/2006/relationships/slide" Target="slides/slide140.xml"/><Relationship Id="rId149" Type="http://schemas.openxmlformats.org/officeDocument/2006/relationships/slide" Target="slides/slide145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134" Type="http://schemas.openxmlformats.org/officeDocument/2006/relationships/slide" Target="slides/slide130.xml"/><Relationship Id="rId139" Type="http://schemas.openxmlformats.org/officeDocument/2006/relationships/slide" Target="slides/slide13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55" Type="http://schemas.openxmlformats.org/officeDocument/2006/relationships/tableStyles" Target="tableStyles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16" Type="http://schemas.openxmlformats.org/officeDocument/2006/relationships/slide" Target="slides/slide112.xml"/><Relationship Id="rId124" Type="http://schemas.openxmlformats.org/officeDocument/2006/relationships/slide" Target="slides/slide120.xml"/><Relationship Id="rId129" Type="http://schemas.openxmlformats.org/officeDocument/2006/relationships/slide" Target="slides/slide125.xml"/><Relationship Id="rId137" Type="http://schemas.openxmlformats.org/officeDocument/2006/relationships/slide" Target="slides/slide13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40" Type="http://schemas.openxmlformats.org/officeDocument/2006/relationships/slide" Target="slides/slide136.xml"/><Relationship Id="rId145" Type="http://schemas.openxmlformats.org/officeDocument/2006/relationships/slide" Target="slides/slide141.xml"/><Relationship Id="rId153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127" Type="http://schemas.openxmlformats.org/officeDocument/2006/relationships/slide" Target="slides/slide12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30" Type="http://schemas.openxmlformats.org/officeDocument/2006/relationships/slide" Target="slides/slide126.xml"/><Relationship Id="rId135" Type="http://schemas.openxmlformats.org/officeDocument/2006/relationships/slide" Target="slides/slide131.xml"/><Relationship Id="rId143" Type="http://schemas.openxmlformats.org/officeDocument/2006/relationships/slide" Target="slides/slide139.xml"/><Relationship Id="rId148" Type="http://schemas.openxmlformats.org/officeDocument/2006/relationships/slide" Target="slides/slide144.xml"/><Relationship Id="rId15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141" Type="http://schemas.openxmlformats.org/officeDocument/2006/relationships/slide" Target="slides/slide137.xml"/><Relationship Id="rId146" Type="http://schemas.openxmlformats.org/officeDocument/2006/relationships/slide" Target="slides/slide14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slide" Target="slides/slide127.xml"/><Relationship Id="rId136" Type="http://schemas.openxmlformats.org/officeDocument/2006/relationships/slide" Target="slides/slide132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52" Type="http://schemas.openxmlformats.org/officeDocument/2006/relationships/presProps" Target="presProp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C2CA77E-C8AE-4D7A-B6CD-8397DA6E2D38}" type="slidenum">
              <a:rPr lang="ar-SA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Cliquez pour modifier le style du titre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Cliquez pour modifier le style des sous-titres du masque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65B0C9E-DF14-428B-9A31-CEAD999DF988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E7CA6-EFF0-47E3-8584-26BFE3ACB52B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873BA-4F65-4EB4-9154-F8E7A67A8EB8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D1DC50B-5074-4267-BBFF-EF7336B8D8B1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384C63-F986-44D8-8634-0D67D1C8BA48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C1381-E627-4ED7-98A5-2BEBB5282F99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EC3AB-8963-41D1-AD50-9F90BF91D500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83638-42EA-4CD9-AAFE-1A9D4C6369CF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7F16B-FED5-4A22-AD64-19B30F3E41F3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85D55-1BE8-445F-8C77-33623B69294A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933AA-5F24-4C15-A119-8A0B144C274E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F5AEC-E0A0-486C-A14A-475655BAA016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8EA66-5925-49E3-B24D-A5F6871CFD06}" type="slidenum">
              <a:rPr lang="ar-SA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 style du titre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463B48-FD93-493B-A70C-710B36B143E3}" type="slidenum">
              <a:rPr lang="ar-SA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ma.cs.berkeley.edu/" TargetMode="External"/><Relationship Id="rId2" Type="http://schemas.openxmlformats.org/officeDocument/2006/relationships/hyperlink" Target="http://faculty.ksu.edu.sa/YAlohali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/>
              <a:t>Artificial Intelligence</a:t>
            </a:r>
            <a:br>
              <a:rPr lang="en-US" sz="4000"/>
            </a:br>
            <a:r>
              <a:rPr lang="en-US" sz="4000">
                <a:solidFill>
                  <a:schemeClr val="accent2"/>
                </a:solidFill>
              </a:rPr>
              <a:t>Problem solving by searching</a:t>
            </a:r>
            <a:br>
              <a:rPr lang="en-US" sz="4000">
                <a:solidFill>
                  <a:schemeClr val="accent2"/>
                </a:solidFill>
              </a:rPr>
            </a:br>
            <a:r>
              <a:rPr lang="en-US" sz="4000"/>
              <a:t>CSC 361</a:t>
            </a:r>
            <a:endParaRPr lang="en-GB" sz="400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cs typeface="Tahoma" pitchFamily="34" charset="0"/>
              </a:rPr>
              <a:t>University of Berkeley, USA</a:t>
            </a:r>
            <a:endParaRPr lang="en-US" sz="2400" dirty="0" smtClean="0">
              <a:cs typeface="Tahoma" pitchFamily="34" charset="0"/>
              <a:hlinkClick r:id="rId2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cs typeface="Tahoma" pitchFamily="34" charset="0"/>
                <a:hlinkClick r:id="rId3"/>
              </a:rPr>
              <a:t>http://www.aima.cs.berkeley.edu</a:t>
            </a:r>
            <a:r>
              <a:rPr lang="en-US" sz="1600" dirty="0" smtClean="0">
                <a:cs typeface="Tahoma" pitchFamily="34" charset="0"/>
              </a:rPr>
              <a:t> </a:t>
            </a:r>
            <a:endParaRPr lang="en-GB" sz="1600" dirty="0" smtClean="0"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F318-4F43-47BF-A86B-27F7E84BF815}" type="slidenum">
              <a:rPr lang="ar-SA"/>
              <a:pPr/>
              <a:t>10</a:t>
            </a:fld>
            <a:endParaRPr lang="en-GB"/>
          </a:p>
        </p:txBody>
      </p:sp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874712"/>
          </a:xfrm>
        </p:spPr>
        <p:txBody>
          <a:bodyPr/>
          <a:lstStyle/>
          <a:p>
            <a:r>
              <a:rPr lang="en-GB" sz="4000"/>
              <a:t> 2-opt mutation for TSP</a:t>
            </a:r>
          </a:p>
        </p:txBody>
      </p:sp>
      <p:sp>
        <p:nvSpPr>
          <p:cNvPr id="357379" name="Rectangle 3"/>
          <p:cNvSpPr>
            <a:spLocks noChangeArrowheads="1"/>
          </p:cNvSpPr>
          <p:nvPr/>
        </p:nvSpPr>
        <p:spPr bwMode="auto">
          <a:xfrm>
            <a:off x="1042988" y="2133600"/>
            <a:ext cx="2889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380" name="Rectangle 4"/>
          <p:cNvSpPr>
            <a:spLocks noChangeArrowheads="1"/>
          </p:cNvSpPr>
          <p:nvPr/>
        </p:nvSpPr>
        <p:spPr bwMode="auto">
          <a:xfrm>
            <a:off x="2484438" y="4652963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381" name="Rectangle 5"/>
          <p:cNvSpPr>
            <a:spLocks noChangeArrowheads="1"/>
          </p:cNvSpPr>
          <p:nvPr/>
        </p:nvSpPr>
        <p:spPr bwMode="auto">
          <a:xfrm>
            <a:off x="4572000" y="3789363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382" name="Rectangle 6"/>
          <p:cNvSpPr>
            <a:spLocks noChangeArrowheads="1"/>
          </p:cNvSpPr>
          <p:nvPr/>
        </p:nvSpPr>
        <p:spPr bwMode="auto">
          <a:xfrm>
            <a:off x="1116013" y="3860800"/>
            <a:ext cx="2889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383" name="Rectangle 7"/>
          <p:cNvSpPr>
            <a:spLocks noChangeArrowheads="1"/>
          </p:cNvSpPr>
          <p:nvPr/>
        </p:nvSpPr>
        <p:spPr bwMode="auto">
          <a:xfrm>
            <a:off x="2700338" y="35004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384" name="Rectangle 8"/>
          <p:cNvSpPr>
            <a:spLocks noChangeArrowheads="1"/>
          </p:cNvSpPr>
          <p:nvPr/>
        </p:nvSpPr>
        <p:spPr bwMode="auto">
          <a:xfrm>
            <a:off x="3276600" y="24209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385" name="Rectangle 9"/>
          <p:cNvSpPr>
            <a:spLocks noChangeArrowheads="1"/>
          </p:cNvSpPr>
          <p:nvPr/>
        </p:nvSpPr>
        <p:spPr bwMode="auto">
          <a:xfrm>
            <a:off x="5580063" y="28527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386" name="Line 10"/>
          <p:cNvSpPr>
            <a:spLocks noChangeShapeType="1"/>
          </p:cNvSpPr>
          <p:nvPr/>
        </p:nvSpPr>
        <p:spPr bwMode="auto">
          <a:xfrm>
            <a:off x="1258888" y="2276475"/>
            <a:ext cx="19446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387" name="Line 11"/>
          <p:cNvSpPr>
            <a:spLocks noChangeShapeType="1"/>
          </p:cNvSpPr>
          <p:nvPr/>
        </p:nvSpPr>
        <p:spPr bwMode="auto">
          <a:xfrm>
            <a:off x="1116013" y="2420938"/>
            <a:ext cx="142875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388" name="Line 12"/>
          <p:cNvSpPr>
            <a:spLocks noChangeShapeType="1"/>
          </p:cNvSpPr>
          <p:nvPr/>
        </p:nvSpPr>
        <p:spPr bwMode="auto">
          <a:xfrm>
            <a:off x="2987675" y="3644900"/>
            <a:ext cx="15128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389" name="Line 13"/>
          <p:cNvSpPr>
            <a:spLocks noChangeShapeType="1"/>
          </p:cNvSpPr>
          <p:nvPr/>
        </p:nvSpPr>
        <p:spPr bwMode="auto">
          <a:xfrm flipV="1">
            <a:off x="4787900" y="3068638"/>
            <a:ext cx="10080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390" name="Line 14"/>
          <p:cNvSpPr>
            <a:spLocks noChangeShapeType="1"/>
          </p:cNvSpPr>
          <p:nvPr/>
        </p:nvSpPr>
        <p:spPr bwMode="auto">
          <a:xfrm flipH="1">
            <a:off x="2771775" y="2708275"/>
            <a:ext cx="720725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391" name="Text Box 15"/>
          <p:cNvSpPr txBox="1">
            <a:spLocks noChangeArrowheads="1"/>
          </p:cNvSpPr>
          <p:nvPr/>
        </p:nvSpPr>
        <p:spPr bwMode="auto">
          <a:xfrm>
            <a:off x="879475" y="5610225"/>
            <a:ext cx="1882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latin typeface="Times New Roman" pitchFamily="18" charset="0"/>
              </a:rPr>
              <a:t>Remove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E6DA0-D485-46C6-8632-46A741BC8C55}" type="slidenum">
              <a:rPr lang="ar-SA"/>
              <a:pPr/>
              <a:t>100</a:t>
            </a:fld>
            <a:endParaRPr lang="en-GB"/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6214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214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214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2153" name="Oval 9"/>
          <p:cNvSpPr>
            <a:spLocks noChangeArrowheads="1"/>
          </p:cNvSpPr>
          <p:nvPr/>
        </p:nvSpPr>
        <p:spPr bwMode="auto">
          <a:xfrm>
            <a:off x="44958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2154" name="Oval 10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2155" name="Oval 11"/>
          <p:cNvSpPr>
            <a:spLocks noChangeArrowheads="1"/>
          </p:cNvSpPr>
          <p:nvPr/>
        </p:nvSpPr>
        <p:spPr bwMode="auto">
          <a:xfrm>
            <a:off x="46482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2156" name="Oval 12"/>
          <p:cNvSpPr>
            <a:spLocks noChangeArrowheads="1"/>
          </p:cNvSpPr>
          <p:nvPr/>
        </p:nvSpPr>
        <p:spPr bwMode="auto">
          <a:xfrm>
            <a:off x="48006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2158" name="Oval 14"/>
          <p:cNvSpPr>
            <a:spLocks noChangeArrowheads="1"/>
          </p:cNvSpPr>
          <p:nvPr/>
        </p:nvSpPr>
        <p:spPr bwMode="auto">
          <a:xfrm>
            <a:off x="4800600" y="5105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2159" name="Oval 15"/>
          <p:cNvSpPr>
            <a:spLocks noChangeArrowheads="1"/>
          </p:cNvSpPr>
          <p:nvPr/>
        </p:nvSpPr>
        <p:spPr bwMode="auto">
          <a:xfrm>
            <a:off x="5257800" y="5105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2160" name="Oval 16"/>
          <p:cNvSpPr>
            <a:spLocks noChangeArrowheads="1"/>
          </p:cNvSpPr>
          <p:nvPr/>
        </p:nvSpPr>
        <p:spPr bwMode="auto">
          <a:xfrm>
            <a:off x="4953000" y="5105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2161" name="Oval 17"/>
          <p:cNvSpPr>
            <a:spLocks noChangeArrowheads="1"/>
          </p:cNvSpPr>
          <p:nvPr/>
        </p:nvSpPr>
        <p:spPr bwMode="auto">
          <a:xfrm>
            <a:off x="5105400" y="5105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E4557-DB1D-4A7C-B415-8E0BBDE36005}" type="slidenum">
              <a:rPr lang="ar-SA"/>
              <a:pPr/>
              <a:t>101</a:t>
            </a:fld>
            <a:endParaRPr lang="en-GB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6419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419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419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4198" name="Oval 6"/>
          <p:cNvSpPr>
            <a:spLocks noChangeArrowheads="1"/>
          </p:cNvSpPr>
          <p:nvPr/>
        </p:nvSpPr>
        <p:spPr bwMode="auto">
          <a:xfrm>
            <a:off x="44958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199" name="Oval 7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200" name="Oval 8"/>
          <p:cNvSpPr>
            <a:spLocks noChangeArrowheads="1"/>
          </p:cNvSpPr>
          <p:nvPr/>
        </p:nvSpPr>
        <p:spPr bwMode="auto">
          <a:xfrm>
            <a:off x="46482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201" name="Oval 9"/>
          <p:cNvSpPr>
            <a:spLocks noChangeArrowheads="1"/>
          </p:cNvSpPr>
          <p:nvPr/>
        </p:nvSpPr>
        <p:spPr bwMode="auto">
          <a:xfrm>
            <a:off x="48006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202" name="Oval 10"/>
          <p:cNvSpPr>
            <a:spLocks noChangeArrowheads="1"/>
          </p:cNvSpPr>
          <p:nvPr/>
        </p:nvSpPr>
        <p:spPr bwMode="auto">
          <a:xfrm>
            <a:off x="4800600" y="5105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203" name="Oval 11"/>
          <p:cNvSpPr>
            <a:spLocks noChangeArrowheads="1"/>
          </p:cNvSpPr>
          <p:nvPr/>
        </p:nvSpPr>
        <p:spPr bwMode="auto">
          <a:xfrm>
            <a:off x="5257800" y="5105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204" name="Oval 12"/>
          <p:cNvSpPr>
            <a:spLocks noChangeArrowheads="1"/>
          </p:cNvSpPr>
          <p:nvPr/>
        </p:nvSpPr>
        <p:spPr bwMode="auto">
          <a:xfrm>
            <a:off x="4953000" y="5105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205" name="Oval 13"/>
          <p:cNvSpPr>
            <a:spLocks noChangeArrowheads="1"/>
          </p:cNvSpPr>
          <p:nvPr/>
        </p:nvSpPr>
        <p:spPr bwMode="auto">
          <a:xfrm>
            <a:off x="5105400" y="5105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52FFE-4FE5-4507-B75A-B6EC653864BA}" type="slidenum">
              <a:rPr lang="ar-SA"/>
              <a:pPr/>
              <a:t>102</a:t>
            </a:fld>
            <a:endParaRPr lang="en-GB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6521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522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522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5223" name="Oval 7"/>
          <p:cNvSpPr>
            <a:spLocks noChangeArrowheads="1"/>
          </p:cNvSpPr>
          <p:nvPr/>
        </p:nvSpPr>
        <p:spPr bwMode="auto">
          <a:xfrm>
            <a:off x="4419600" y="5105400"/>
            <a:ext cx="152400" cy="228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226" name="Oval 10"/>
          <p:cNvSpPr>
            <a:spLocks noChangeArrowheads="1"/>
          </p:cNvSpPr>
          <p:nvPr/>
        </p:nvSpPr>
        <p:spPr bwMode="auto">
          <a:xfrm>
            <a:off x="4572000" y="5105400"/>
            <a:ext cx="152400" cy="228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228" name="Oval 12"/>
          <p:cNvSpPr>
            <a:spLocks noChangeArrowheads="1"/>
          </p:cNvSpPr>
          <p:nvPr/>
        </p:nvSpPr>
        <p:spPr bwMode="auto">
          <a:xfrm>
            <a:off x="4724400" y="5105400"/>
            <a:ext cx="152400" cy="228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229" name="Oval 13"/>
          <p:cNvSpPr>
            <a:spLocks noChangeArrowheads="1"/>
          </p:cNvSpPr>
          <p:nvPr/>
        </p:nvSpPr>
        <p:spPr bwMode="auto">
          <a:xfrm>
            <a:off x="4876800" y="5105400"/>
            <a:ext cx="152400" cy="228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5230" name="Line 14"/>
          <p:cNvSpPr>
            <a:spLocks noChangeShapeType="1"/>
          </p:cNvSpPr>
          <p:nvPr/>
        </p:nvSpPr>
        <p:spPr bwMode="auto">
          <a:xfrm>
            <a:off x="4724400" y="5334000"/>
            <a:ext cx="0" cy="533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5231" name="Line 15"/>
          <p:cNvSpPr>
            <a:spLocks noChangeShapeType="1"/>
          </p:cNvSpPr>
          <p:nvPr/>
        </p:nvSpPr>
        <p:spPr bwMode="auto">
          <a:xfrm flipH="1">
            <a:off x="2133600" y="5334000"/>
            <a:ext cx="25908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Population based Algorithms</a:t>
            </a:r>
            <a:endParaRPr lang="en-GB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Genetic Algorithms</a:t>
            </a:r>
          </a:p>
          <a:p>
            <a:r>
              <a:rPr lang="en-US"/>
              <a:t>Genetic programming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FA55-EFE9-46A7-B3FE-A2F176BF3A14}" type="slidenum">
              <a:rPr lang="ar-SA"/>
              <a:pPr/>
              <a:t>104</a:t>
            </a:fld>
            <a:endParaRPr lang="en-GB"/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85800"/>
            <a:ext cx="7793037" cy="819150"/>
          </a:xfrm>
        </p:spPr>
        <p:txBody>
          <a:bodyPr/>
          <a:lstStyle/>
          <a:p>
            <a:r>
              <a:rPr lang="en-US" sz="3200"/>
              <a:t>Stochastic Search: Genetic Algorithms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27238"/>
            <a:ext cx="8229600" cy="4373562"/>
          </a:xfrm>
        </p:spPr>
        <p:txBody>
          <a:bodyPr/>
          <a:lstStyle/>
          <a:p>
            <a:pPr marL="609600" indent="-609600" algn="just">
              <a:lnSpc>
                <a:spcPct val="90000"/>
              </a:lnSpc>
            </a:pPr>
            <a:r>
              <a:rPr lang="en-US" sz="2400"/>
              <a:t>Formally introduced in the US in the 70s by John Holland.</a:t>
            </a:r>
          </a:p>
          <a:p>
            <a:pPr marL="609600" indent="-609600" algn="just">
              <a:lnSpc>
                <a:spcPct val="90000"/>
              </a:lnSpc>
            </a:pPr>
            <a:endParaRPr lang="en-US" sz="1200"/>
          </a:p>
          <a:p>
            <a:pPr marL="609600" indent="-609600" algn="just">
              <a:lnSpc>
                <a:spcPct val="90000"/>
              </a:lnSpc>
            </a:pPr>
            <a:r>
              <a:rPr lang="en-US" sz="2400"/>
              <a:t>GAs emulate ideas from genetics and natural selection and can search potentially large spaces.</a:t>
            </a:r>
          </a:p>
          <a:p>
            <a:pPr marL="609600" indent="-609600" algn="just">
              <a:lnSpc>
                <a:spcPct val="90000"/>
              </a:lnSpc>
            </a:pPr>
            <a:endParaRPr lang="en-US" sz="1000"/>
          </a:p>
          <a:p>
            <a:pPr marL="609600" indent="-609600" algn="just">
              <a:lnSpc>
                <a:spcPct val="90000"/>
              </a:lnSpc>
            </a:pPr>
            <a:r>
              <a:rPr lang="en-US" sz="2400"/>
              <a:t>Before we can apply Genetic Algorithm to a problem, we need to answer:</a:t>
            </a:r>
          </a:p>
          <a:p>
            <a:pPr marL="609600" indent="-609600" algn="just">
              <a:lnSpc>
                <a:spcPct val="90000"/>
              </a:lnSpc>
            </a:pPr>
            <a:endParaRPr lang="en-US" sz="2400"/>
          </a:p>
          <a:p>
            <a:pPr marL="1371600" lvl="2" indent="-457200"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- How is an individual represented?</a:t>
            </a:r>
          </a:p>
          <a:p>
            <a:pPr marL="1371600" lvl="2" indent="-457200"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- What is the fitness function?</a:t>
            </a:r>
          </a:p>
          <a:p>
            <a:pPr marL="1371600" lvl="2" indent="-457200"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- How are individuals selected?</a:t>
            </a:r>
          </a:p>
          <a:p>
            <a:pPr marL="1371600" lvl="2" indent="-457200"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- How do individuals reproduce?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2931B-9383-4244-A400-F68A4AC9D552}" type="slidenum">
              <a:rPr lang="ar-SA"/>
              <a:pPr/>
              <a:t>105</a:t>
            </a:fld>
            <a:endParaRPr lang="en-GB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857250"/>
            <a:ext cx="7793038" cy="819150"/>
          </a:xfrm>
        </p:spPr>
        <p:txBody>
          <a:bodyPr/>
          <a:lstStyle/>
          <a:p>
            <a:r>
              <a:rPr lang="en-US" sz="3200"/>
              <a:t>Stochastic Search: Genetic Algorithms</a:t>
            </a:r>
            <a:br>
              <a:rPr lang="en-US" sz="3200"/>
            </a:br>
            <a:r>
              <a:rPr lang="en-US" sz="3200"/>
              <a:t>Representation of states (solutions)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51038"/>
            <a:ext cx="8229600" cy="5135562"/>
          </a:xfrm>
        </p:spPr>
        <p:txBody>
          <a:bodyPr/>
          <a:lstStyle/>
          <a:p>
            <a:pPr marL="609600" indent="-609600" algn="just">
              <a:buClr>
                <a:schemeClr val="accent2"/>
              </a:buClr>
              <a:buFontTx/>
              <a:buChar char="•"/>
            </a:pPr>
            <a:endParaRPr lang="fr-FR" sz="2400"/>
          </a:p>
          <a:p>
            <a:pPr marL="609600" indent="-609600" algn="just">
              <a:buClr>
                <a:schemeClr val="accent2"/>
              </a:buClr>
              <a:buFontTx/>
              <a:buChar char="•"/>
            </a:pPr>
            <a:r>
              <a:rPr lang="fr-FR" sz="2400"/>
              <a:t>Each state or individual is represented as a string over a finite alphabet. It is also called </a:t>
            </a:r>
            <a:r>
              <a:rPr lang="fr-FR" sz="2400" b="1"/>
              <a:t>chromosome </a:t>
            </a:r>
            <a:r>
              <a:rPr lang="fr-FR" sz="2400"/>
              <a:t>which Contains </a:t>
            </a:r>
            <a:r>
              <a:rPr lang="fr-FR" sz="2400" b="1"/>
              <a:t>genes.</a:t>
            </a:r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5562600" y="4191000"/>
            <a:ext cx="29718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3600">
                <a:latin typeface="Times" pitchFamily="18" charset="0"/>
              </a:rPr>
              <a:t>1001011111</a:t>
            </a:r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685800" y="44196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Solution: 607 </a:t>
            </a:r>
            <a:endParaRPr lang="en-GB" sz="2400" b="1"/>
          </a:p>
        </p:txBody>
      </p:sp>
      <p:sp>
        <p:nvSpPr>
          <p:cNvPr id="188423" name="Line 7"/>
          <p:cNvSpPr>
            <a:spLocks noChangeShapeType="1"/>
          </p:cNvSpPr>
          <p:nvPr/>
        </p:nvSpPr>
        <p:spPr bwMode="auto">
          <a:xfrm>
            <a:off x="3200400" y="4572000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3505200" y="4724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Encoding</a:t>
            </a:r>
            <a:endParaRPr lang="en-GB" sz="2400"/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6248400" y="5029200"/>
            <a:ext cx="2209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Chromosome:</a:t>
            </a:r>
            <a:endParaRPr lang="en-GB" sz="2400"/>
          </a:p>
          <a:p>
            <a:pPr>
              <a:spcBef>
                <a:spcPct val="50000"/>
              </a:spcBef>
            </a:pPr>
            <a:r>
              <a:rPr lang="en-US" sz="2400"/>
              <a:t>Binary String</a:t>
            </a:r>
            <a:endParaRPr lang="en-GB" sz="2400"/>
          </a:p>
        </p:txBody>
      </p:sp>
      <p:sp>
        <p:nvSpPr>
          <p:cNvPr id="188426" name="Line 10"/>
          <p:cNvSpPr>
            <a:spLocks noChangeShapeType="1"/>
          </p:cNvSpPr>
          <p:nvPr/>
        </p:nvSpPr>
        <p:spPr bwMode="auto">
          <a:xfrm>
            <a:off x="6477000" y="38862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6172200" y="35052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genes</a:t>
            </a:r>
            <a:endParaRPr lang="en-GB"/>
          </a:p>
        </p:txBody>
      </p:sp>
      <p:sp>
        <p:nvSpPr>
          <p:cNvPr id="188428" name="Line 12"/>
          <p:cNvSpPr>
            <a:spLocks noChangeShapeType="1"/>
          </p:cNvSpPr>
          <p:nvPr/>
        </p:nvSpPr>
        <p:spPr bwMode="auto">
          <a:xfrm flipH="1">
            <a:off x="6248400" y="38862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005BC-5E8C-485A-B984-DD1E8FEB8205}" type="slidenum">
              <a:rPr lang="ar-SA"/>
              <a:pPr/>
              <a:t>106</a:t>
            </a:fld>
            <a:endParaRPr lang="en-GB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0"/>
            <a:ext cx="7793038" cy="914400"/>
          </a:xfrm>
        </p:spPr>
        <p:txBody>
          <a:bodyPr/>
          <a:lstStyle/>
          <a:p>
            <a:r>
              <a:rPr lang="en-US" sz="3200"/>
              <a:t>Stochastic Search: Genetic Algorithms</a:t>
            </a:r>
            <a:br>
              <a:rPr lang="en-US" sz="3200"/>
            </a:br>
            <a:r>
              <a:rPr lang="en-US" sz="3200"/>
              <a:t>Fitness Function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458200" cy="1828800"/>
          </a:xfrm>
        </p:spPr>
        <p:txBody>
          <a:bodyPr/>
          <a:lstStyle/>
          <a:p>
            <a:pPr marL="609600" indent="-609600" algn="just">
              <a:buClr>
                <a:schemeClr val="accent2"/>
              </a:buClr>
              <a:buFontTx/>
              <a:buChar char="•"/>
            </a:pPr>
            <a:r>
              <a:rPr lang="fr-FR" sz="2000"/>
              <a:t>Each state is rated by the evaluation function called fitness function. Fitness function should return higher values for better states:</a:t>
            </a:r>
          </a:p>
          <a:p>
            <a:pPr marL="609600" indent="-609600" algn="ctr">
              <a:buClr>
                <a:schemeClr val="accent2"/>
              </a:buClr>
              <a:buFontTx/>
              <a:buNone/>
            </a:pPr>
            <a:r>
              <a:rPr lang="fr-FR" sz="1600" b="1">
                <a:latin typeface="Arial" charset="0"/>
                <a:ea typeface="MS Gothic" pitchFamily="49" charset="-128"/>
              </a:rPr>
              <a:t>Fitness(X) should be greater than Fitness(Y) !! </a:t>
            </a:r>
          </a:p>
          <a:p>
            <a:pPr marL="609600" indent="-609600" algn="ctr">
              <a:buClr>
                <a:schemeClr val="accent2"/>
              </a:buClr>
              <a:buFontTx/>
              <a:buNone/>
            </a:pPr>
            <a:r>
              <a:rPr lang="fr-FR" sz="1600" b="1">
                <a:latin typeface="Arial" charset="0"/>
                <a:ea typeface="MS Gothic" pitchFamily="49" charset="-128"/>
              </a:rPr>
              <a:t>[Fitness(x) = 1/Cost(x)]</a:t>
            </a:r>
          </a:p>
        </p:txBody>
      </p:sp>
      <p:grpSp>
        <p:nvGrpSpPr>
          <p:cNvPr id="189458" name="Group 18"/>
          <p:cNvGrpSpPr>
            <a:grpSpLocks/>
          </p:cNvGrpSpPr>
          <p:nvPr/>
        </p:nvGrpSpPr>
        <p:grpSpPr bwMode="auto">
          <a:xfrm>
            <a:off x="1676400" y="3352800"/>
            <a:ext cx="5791200" cy="3490913"/>
            <a:chOff x="1056" y="2112"/>
            <a:chExt cx="3648" cy="2199"/>
          </a:xfrm>
        </p:grpSpPr>
        <p:sp>
          <p:nvSpPr>
            <p:cNvPr id="189445" name="Line 5"/>
            <p:cNvSpPr>
              <a:spLocks noChangeShapeType="1"/>
            </p:cNvSpPr>
            <p:nvPr/>
          </p:nvSpPr>
          <p:spPr bwMode="auto">
            <a:xfrm>
              <a:off x="1536" y="2400"/>
              <a:ext cx="0" cy="16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46" name="Line 6"/>
            <p:cNvSpPr>
              <a:spLocks noChangeShapeType="1"/>
            </p:cNvSpPr>
            <p:nvPr/>
          </p:nvSpPr>
          <p:spPr bwMode="auto">
            <a:xfrm>
              <a:off x="1536" y="4032"/>
              <a:ext cx="2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48" name="Line 8"/>
            <p:cNvSpPr>
              <a:spLocks noChangeShapeType="1"/>
            </p:cNvSpPr>
            <p:nvPr/>
          </p:nvSpPr>
          <p:spPr bwMode="auto">
            <a:xfrm>
              <a:off x="1872" y="3120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49" name="Line 9"/>
            <p:cNvSpPr>
              <a:spLocks noChangeShapeType="1"/>
            </p:cNvSpPr>
            <p:nvPr/>
          </p:nvSpPr>
          <p:spPr bwMode="auto">
            <a:xfrm>
              <a:off x="3792" y="2544"/>
              <a:ext cx="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50" name="Line 10"/>
            <p:cNvSpPr>
              <a:spLocks noChangeShapeType="1"/>
            </p:cNvSpPr>
            <p:nvPr/>
          </p:nvSpPr>
          <p:spPr bwMode="auto">
            <a:xfrm flipH="1">
              <a:off x="1536" y="31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51" name="Line 11"/>
            <p:cNvSpPr>
              <a:spLocks noChangeShapeType="1"/>
            </p:cNvSpPr>
            <p:nvPr/>
          </p:nvSpPr>
          <p:spPr bwMode="auto">
            <a:xfrm flipH="1">
              <a:off x="1536" y="2544"/>
              <a:ext cx="22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452" name="Text Box 12"/>
            <p:cNvSpPr txBox="1">
              <a:spLocks noChangeArrowheads="1"/>
            </p:cNvSpPr>
            <p:nvPr/>
          </p:nvSpPr>
          <p:spPr bwMode="auto">
            <a:xfrm>
              <a:off x="1056" y="2640"/>
              <a:ext cx="5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Cost</a:t>
              </a:r>
              <a:endParaRPr lang="en-GB" b="1"/>
            </a:p>
          </p:txBody>
        </p:sp>
        <p:sp>
          <p:nvSpPr>
            <p:cNvPr id="189453" name="Text Box 13"/>
            <p:cNvSpPr txBox="1">
              <a:spLocks noChangeArrowheads="1"/>
            </p:cNvSpPr>
            <p:nvPr/>
          </p:nvSpPr>
          <p:spPr bwMode="auto">
            <a:xfrm>
              <a:off x="4128" y="3888"/>
              <a:ext cx="5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States</a:t>
              </a:r>
              <a:endParaRPr lang="en-GB" b="1"/>
            </a:p>
          </p:txBody>
        </p:sp>
        <p:sp>
          <p:nvSpPr>
            <p:cNvPr id="189454" name="Text Box 14"/>
            <p:cNvSpPr txBox="1">
              <a:spLocks noChangeArrowheads="1"/>
            </p:cNvSpPr>
            <p:nvPr/>
          </p:nvSpPr>
          <p:spPr bwMode="auto">
            <a:xfrm>
              <a:off x="1776" y="4080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X</a:t>
              </a:r>
              <a:endParaRPr lang="en-GB"/>
            </a:p>
          </p:txBody>
        </p:sp>
        <p:sp>
          <p:nvSpPr>
            <p:cNvPr id="189455" name="Text Box 15"/>
            <p:cNvSpPr txBox="1">
              <a:spLocks noChangeArrowheads="1"/>
            </p:cNvSpPr>
            <p:nvPr/>
          </p:nvSpPr>
          <p:spPr bwMode="auto">
            <a:xfrm>
              <a:off x="3648" y="4080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Y</a:t>
              </a:r>
              <a:endParaRPr lang="en-GB"/>
            </a:p>
          </p:txBody>
        </p:sp>
        <p:sp>
          <p:nvSpPr>
            <p:cNvPr id="189457" name="Freeform 17"/>
            <p:cNvSpPr>
              <a:spLocks/>
            </p:cNvSpPr>
            <p:nvPr/>
          </p:nvSpPr>
          <p:spPr bwMode="auto">
            <a:xfrm>
              <a:off x="1728" y="2112"/>
              <a:ext cx="2264" cy="1936"/>
            </a:xfrm>
            <a:custGeom>
              <a:avLst/>
              <a:gdLst/>
              <a:ahLst/>
              <a:cxnLst>
                <a:cxn ang="0">
                  <a:pos x="0" y="528"/>
                </a:cxn>
                <a:cxn ang="0">
                  <a:pos x="432" y="1680"/>
                </a:cxn>
                <a:cxn ang="0">
                  <a:pos x="864" y="960"/>
                </a:cxn>
                <a:cxn ang="0">
                  <a:pos x="1344" y="1824"/>
                </a:cxn>
                <a:cxn ang="0">
                  <a:pos x="2160" y="288"/>
                </a:cxn>
                <a:cxn ang="0">
                  <a:pos x="2256" y="96"/>
                </a:cxn>
              </a:cxnLst>
              <a:rect l="0" t="0" r="r" b="b"/>
              <a:pathLst>
                <a:path w="2312" h="1936">
                  <a:moveTo>
                    <a:pt x="0" y="528"/>
                  </a:moveTo>
                  <a:cubicBezTo>
                    <a:pt x="144" y="1068"/>
                    <a:pt x="288" y="1608"/>
                    <a:pt x="432" y="1680"/>
                  </a:cubicBezTo>
                  <a:cubicBezTo>
                    <a:pt x="576" y="1752"/>
                    <a:pt x="712" y="936"/>
                    <a:pt x="864" y="960"/>
                  </a:cubicBezTo>
                  <a:cubicBezTo>
                    <a:pt x="1016" y="984"/>
                    <a:pt x="1128" y="1936"/>
                    <a:pt x="1344" y="1824"/>
                  </a:cubicBezTo>
                  <a:cubicBezTo>
                    <a:pt x="1560" y="1712"/>
                    <a:pt x="2008" y="576"/>
                    <a:pt x="2160" y="288"/>
                  </a:cubicBezTo>
                  <a:cubicBezTo>
                    <a:pt x="2312" y="0"/>
                    <a:pt x="2284" y="48"/>
                    <a:pt x="2256" y="96"/>
                  </a:cubicBezTo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3B1CF-507E-49D4-ABBB-5B52D9A39E41}" type="slidenum">
              <a:rPr lang="ar-SA"/>
              <a:pPr/>
              <a:t>107</a:t>
            </a:fld>
            <a:endParaRPr lang="en-GB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Stochastic Search: Genetic Algorithms</a:t>
            </a:r>
            <a:br>
              <a:rPr lang="en-US" sz="3200"/>
            </a:br>
            <a:r>
              <a:rPr lang="en-US" sz="3200"/>
              <a:t>Selection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1752600"/>
            <a:ext cx="7427912" cy="4379913"/>
          </a:xfrm>
        </p:spPr>
        <p:txBody>
          <a:bodyPr/>
          <a:lstStyle/>
          <a:p>
            <a:pPr marL="609600" indent="-609600" algn="just">
              <a:buClr>
                <a:schemeClr val="accent2"/>
              </a:buClr>
              <a:buFontTx/>
              <a:buNone/>
            </a:pPr>
            <a:endParaRPr lang="fr-FR" sz="1000">
              <a:solidFill>
                <a:schemeClr val="tx2"/>
              </a:solidFill>
            </a:endParaRPr>
          </a:p>
          <a:p>
            <a:pPr marL="609600" indent="-609600" algn="just">
              <a:buClr>
                <a:schemeClr val="accent2"/>
              </a:buClr>
              <a:buFontTx/>
              <a:buNone/>
            </a:pPr>
            <a:r>
              <a:rPr lang="fr-FR" sz="2400"/>
              <a:t>How are individuals selected ? </a:t>
            </a:r>
          </a:p>
          <a:p>
            <a:pPr marL="609600" indent="-609600" algn="just">
              <a:buClr>
                <a:schemeClr val="accent2"/>
              </a:buClr>
              <a:buFontTx/>
              <a:buNone/>
            </a:pPr>
            <a:endParaRPr lang="fr-FR" sz="1400"/>
          </a:p>
          <a:p>
            <a:pPr marL="609600" indent="-609600" algn="ctr">
              <a:buClr>
                <a:schemeClr val="accent2"/>
              </a:buClr>
              <a:buFontTx/>
              <a:buNone/>
            </a:pPr>
            <a:r>
              <a:rPr lang="en-GB" sz="2400"/>
              <a:t>Roulette Wheel Selection</a:t>
            </a:r>
          </a:p>
          <a:p>
            <a:pPr marL="609600" indent="-609600" algn="just">
              <a:buClr>
                <a:schemeClr val="accent2"/>
              </a:buClr>
              <a:buFontTx/>
              <a:buNone/>
            </a:pPr>
            <a:endParaRPr lang="fr-FR" sz="2400"/>
          </a:p>
        </p:txBody>
      </p:sp>
      <p:grpSp>
        <p:nvGrpSpPr>
          <p:cNvPr id="190508" name="Group 44"/>
          <p:cNvGrpSpPr>
            <a:grpSpLocks/>
          </p:cNvGrpSpPr>
          <p:nvPr/>
        </p:nvGrpSpPr>
        <p:grpSpPr bwMode="auto">
          <a:xfrm>
            <a:off x="304800" y="3276600"/>
            <a:ext cx="8610600" cy="3062288"/>
            <a:chOff x="144" y="1950"/>
            <a:chExt cx="5424" cy="1929"/>
          </a:xfrm>
        </p:grpSpPr>
        <p:sp>
          <p:nvSpPr>
            <p:cNvPr id="190473" name="Line 9"/>
            <p:cNvSpPr>
              <a:spLocks noChangeShapeType="1"/>
            </p:cNvSpPr>
            <p:nvPr/>
          </p:nvSpPr>
          <p:spPr bwMode="auto">
            <a:xfrm>
              <a:off x="384" y="2238"/>
              <a:ext cx="49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74" name="Line 10"/>
            <p:cNvSpPr>
              <a:spLocks noChangeShapeType="1"/>
            </p:cNvSpPr>
            <p:nvPr/>
          </p:nvSpPr>
          <p:spPr bwMode="auto">
            <a:xfrm>
              <a:off x="384" y="2574"/>
              <a:ext cx="49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75" name="Line 11"/>
            <p:cNvSpPr>
              <a:spLocks noChangeShapeType="1"/>
            </p:cNvSpPr>
            <p:nvPr/>
          </p:nvSpPr>
          <p:spPr bwMode="auto">
            <a:xfrm>
              <a:off x="384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76" name="Line 12"/>
            <p:cNvSpPr>
              <a:spLocks noChangeShapeType="1"/>
            </p:cNvSpPr>
            <p:nvPr/>
          </p:nvSpPr>
          <p:spPr bwMode="auto">
            <a:xfrm>
              <a:off x="672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77" name="Line 13"/>
            <p:cNvSpPr>
              <a:spLocks noChangeShapeType="1"/>
            </p:cNvSpPr>
            <p:nvPr/>
          </p:nvSpPr>
          <p:spPr bwMode="auto">
            <a:xfrm>
              <a:off x="1344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78" name="Line 14"/>
            <p:cNvSpPr>
              <a:spLocks noChangeShapeType="1"/>
            </p:cNvSpPr>
            <p:nvPr/>
          </p:nvSpPr>
          <p:spPr bwMode="auto">
            <a:xfrm>
              <a:off x="2160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79" name="Line 15"/>
            <p:cNvSpPr>
              <a:spLocks noChangeShapeType="1"/>
            </p:cNvSpPr>
            <p:nvPr/>
          </p:nvSpPr>
          <p:spPr bwMode="auto">
            <a:xfrm>
              <a:off x="2496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80" name="Line 16"/>
            <p:cNvSpPr>
              <a:spLocks noChangeShapeType="1"/>
            </p:cNvSpPr>
            <p:nvPr/>
          </p:nvSpPr>
          <p:spPr bwMode="auto">
            <a:xfrm>
              <a:off x="3264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81" name="Line 17"/>
            <p:cNvSpPr>
              <a:spLocks noChangeShapeType="1"/>
            </p:cNvSpPr>
            <p:nvPr/>
          </p:nvSpPr>
          <p:spPr bwMode="auto">
            <a:xfrm>
              <a:off x="4464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82" name="Line 18"/>
            <p:cNvSpPr>
              <a:spLocks noChangeShapeType="1"/>
            </p:cNvSpPr>
            <p:nvPr/>
          </p:nvSpPr>
          <p:spPr bwMode="auto">
            <a:xfrm>
              <a:off x="4800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83" name="Line 19"/>
            <p:cNvSpPr>
              <a:spLocks noChangeShapeType="1"/>
            </p:cNvSpPr>
            <p:nvPr/>
          </p:nvSpPr>
          <p:spPr bwMode="auto">
            <a:xfrm>
              <a:off x="5376" y="223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84" name="Text Box 20"/>
            <p:cNvSpPr txBox="1">
              <a:spLocks noChangeArrowheads="1"/>
            </p:cNvSpPr>
            <p:nvPr/>
          </p:nvSpPr>
          <p:spPr bwMode="auto">
            <a:xfrm>
              <a:off x="432" y="2286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rgbClr val="FF6666"/>
                  </a:solidFill>
                  <a:latin typeface="Times" pitchFamily="18" charset="0"/>
                </a:rPr>
                <a:t>1</a:t>
              </a:r>
              <a:endParaRPr lang="en-GB" sz="2400">
                <a:latin typeface="Times" pitchFamily="18" charset="0"/>
              </a:endParaRPr>
            </a:p>
          </p:txBody>
        </p:sp>
        <p:sp>
          <p:nvSpPr>
            <p:cNvPr id="190485" name="Text Box 21"/>
            <p:cNvSpPr txBox="1">
              <a:spLocks noChangeArrowheads="1"/>
            </p:cNvSpPr>
            <p:nvPr/>
          </p:nvSpPr>
          <p:spPr bwMode="auto">
            <a:xfrm>
              <a:off x="720" y="2286"/>
              <a:ext cx="5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solidFill>
                    <a:srgbClr val="FF6666"/>
                  </a:solidFill>
                  <a:latin typeface="Times" pitchFamily="18" charset="0"/>
                </a:rPr>
                <a:t>2</a:t>
              </a:r>
            </a:p>
          </p:txBody>
        </p:sp>
        <p:sp>
          <p:nvSpPr>
            <p:cNvPr id="190486" name="Text Box 22"/>
            <p:cNvSpPr txBox="1">
              <a:spLocks noChangeArrowheads="1"/>
            </p:cNvSpPr>
            <p:nvPr/>
          </p:nvSpPr>
          <p:spPr bwMode="auto">
            <a:xfrm>
              <a:off x="1344" y="2286"/>
              <a:ext cx="7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solidFill>
                    <a:srgbClr val="FF6666"/>
                  </a:solidFill>
                  <a:latin typeface="Times" pitchFamily="18" charset="0"/>
                </a:rPr>
                <a:t>3</a:t>
              </a:r>
            </a:p>
          </p:txBody>
        </p:sp>
        <p:sp>
          <p:nvSpPr>
            <p:cNvPr id="190487" name="Text Box 23"/>
            <p:cNvSpPr txBox="1">
              <a:spLocks noChangeArrowheads="1"/>
            </p:cNvSpPr>
            <p:nvPr/>
          </p:nvSpPr>
          <p:spPr bwMode="auto">
            <a:xfrm>
              <a:off x="2160" y="228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solidFill>
                    <a:srgbClr val="FF6666"/>
                  </a:solidFill>
                  <a:latin typeface="Times" pitchFamily="18" charset="0"/>
                </a:rPr>
                <a:t>1</a:t>
              </a:r>
            </a:p>
          </p:txBody>
        </p:sp>
        <p:sp>
          <p:nvSpPr>
            <p:cNvPr id="190488" name="Text Box 24"/>
            <p:cNvSpPr txBox="1">
              <a:spLocks noChangeArrowheads="1"/>
            </p:cNvSpPr>
            <p:nvPr/>
          </p:nvSpPr>
          <p:spPr bwMode="auto">
            <a:xfrm>
              <a:off x="2496" y="2286"/>
              <a:ext cx="7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solidFill>
                    <a:srgbClr val="FF6666"/>
                  </a:solidFill>
                  <a:latin typeface="Times" pitchFamily="18" charset="0"/>
                </a:rPr>
                <a:t>3</a:t>
              </a:r>
            </a:p>
          </p:txBody>
        </p:sp>
        <p:sp>
          <p:nvSpPr>
            <p:cNvPr id="190489" name="Text Box 25"/>
            <p:cNvSpPr txBox="1">
              <a:spLocks noChangeArrowheads="1"/>
            </p:cNvSpPr>
            <p:nvPr/>
          </p:nvSpPr>
          <p:spPr bwMode="auto">
            <a:xfrm>
              <a:off x="3264" y="2286"/>
              <a:ext cx="12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solidFill>
                    <a:srgbClr val="FF6666"/>
                  </a:solidFill>
                  <a:latin typeface="Times" pitchFamily="18" charset="0"/>
                </a:rPr>
                <a:t>5</a:t>
              </a:r>
            </a:p>
          </p:txBody>
        </p:sp>
        <p:sp>
          <p:nvSpPr>
            <p:cNvPr id="190490" name="Text Box 26"/>
            <p:cNvSpPr txBox="1">
              <a:spLocks noChangeArrowheads="1"/>
            </p:cNvSpPr>
            <p:nvPr/>
          </p:nvSpPr>
          <p:spPr bwMode="auto">
            <a:xfrm>
              <a:off x="4464" y="228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solidFill>
                    <a:srgbClr val="FF6666"/>
                  </a:solidFill>
                  <a:latin typeface="Times" pitchFamily="18" charset="0"/>
                </a:rPr>
                <a:t>1</a:t>
              </a:r>
            </a:p>
          </p:txBody>
        </p:sp>
        <p:sp>
          <p:nvSpPr>
            <p:cNvPr id="190491" name="Text Box 27"/>
            <p:cNvSpPr txBox="1">
              <a:spLocks noChangeArrowheads="1"/>
            </p:cNvSpPr>
            <p:nvPr/>
          </p:nvSpPr>
          <p:spPr bwMode="auto">
            <a:xfrm>
              <a:off x="4848" y="2286"/>
              <a:ext cx="4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solidFill>
                    <a:srgbClr val="FF6666"/>
                  </a:solidFill>
                  <a:latin typeface="Times" pitchFamily="18" charset="0"/>
                </a:rPr>
                <a:t>2</a:t>
              </a:r>
            </a:p>
          </p:txBody>
        </p:sp>
        <p:sp>
          <p:nvSpPr>
            <p:cNvPr id="190492" name="Line 28"/>
            <p:cNvSpPr>
              <a:spLocks noChangeShapeType="1"/>
            </p:cNvSpPr>
            <p:nvPr/>
          </p:nvSpPr>
          <p:spPr bwMode="auto">
            <a:xfrm flipV="1">
              <a:off x="384" y="267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93" name="Line 29"/>
            <p:cNvSpPr>
              <a:spLocks noChangeShapeType="1"/>
            </p:cNvSpPr>
            <p:nvPr/>
          </p:nvSpPr>
          <p:spPr bwMode="auto">
            <a:xfrm flipV="1">
              <a:off x="5376" y="267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494" name="Text Box 30"/>
            <p:cNvSpPr txBox="1">
              <a:spLocks noChangeArrowheads="1"/>
            </p:cNvSpPr>
            <p:nvPr/>
          </p:nvSpPr>
          <p:spPr bwMode="auto">
            <a:xfrm>
              <a:off x="144" y="3198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0</a:t>
              </a:r>
            </a:p>
          </p:txBody>
        </p:sp>
        <p:sp>
          <p:nvSpPr>
            <p:cNvPr id="190495" name="Text Box 31"/>
            <p:cNvSpPr txBox="1">
              <a:spLocks noChangeArrowheads="1"/>
            </p:cNvSpPr>
            <p:nvPr/>
          </p:nvSpPr>
          <p:spPr bwMode="auto">
            <a:xfrm>
              <a:off x="5184" y="3246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18</a:t>
              </a:r>
            </a:p>
          </p:txBody>
        </p:sp>
        <p:sp>
          <p:nvSpPr>
            <p:cNvPr id="190496" name="Text Box 32"/>
            <p:cNvSpPr txBox="1">
              <a:spLocks noChangeArrowheads="1"/>
            </p:cNvSpPr>
            <p:nvPr/>
          </p:nvSpPr>
          <p:spPr bwMode="auto">
            <a:xfrm>
              <a:off x="720" y="195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chemeClr val="accent2"/>
                  </a:solidFill>
                  <a:latin typeface="Times" pitchFamily="18" charset="0"/>
                </a:rPr>
                <a:t>2</a:t>
              </a:r>
            </a:p>
          </p:txBody>
        </p:sp>
        <p:sp>
          <p:nvSpPr>
            <p:cNvPr id="190497" name="Text Box 33"/>
            <p:cNvSpPr txBox="1">
              <a:spLocks noChangeArrowheads="1"/>
            </p:cNvSpPr>
            <p:nvPr/>
          </p:nvSpPr>
          <p:spPr bwMode="auto">
            <a:xfrm>
              <a:off x="384" y="1950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chemeClr val="accent2"/>
                  </a:solidFill>
                  <a:latin typeface="Times" pitchFamily="18" charset="0"/>
                </a:rPr>
                <a:t>1</a:t>
              </a:r>
            </a:p>
          </p:txBody>
        </p:sp>
        <p:sp>
          <p:nvSpPr>
            <p:cNvPr id="190498" name="Text Box 34"/>
            <p:cNvSpPr txBox="1">
              <a:spLocks noChangeArrowheads="1"/>
            </p:cNvSpPr>
            <p:nvPr/>
          </p:nvSpPr>
          <p:spPr bwMode="auto">
            <a:xfrm>
              <a:off x="1344" y="1950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chemeClr val="accent2"/>
                  </a:solidFill>
                  <a:latin typeface="Times" pitchFamily="18" charset="0"/>
                </a:rPr>
                <a:t>3</a:t>
              </a:r>
            </a:p>
          </p:txBody>
        </p:sp>
        <p:sp>
          <p:nvSpPr>
            <p:cNvPr id="190499" name="Text Box 35"/>
            <p:cNvSpPr txBox="1">
              <a:spLocks noChangeArrowheads="1"/>
            </p:cNvSpPr>
            <p:nvPr/>
          </p:nvSpPr>
          <p:spPr bwMode="auto">
            <a:xfrm>
              <a:off x="2160" y="195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chemeClr val="accent2"/>
                  </a:solidFill>
                  <a:latin typeface="Times" pitchFamily="18" charset="0"/>
                </a:rPr>
                <a:t>4</a:t>
              </a:r>
            </a:p>
          </p:txBody>
        </p:sp>
        <p:sp>
          <p:nvSpPr>
            <p:cNvPr id="190500" name="Text Box 36"/>
            <p:cNvSpPr txBox="1">
              <a:spLocks noChangeArrowheads="1"/>
            </p:cNvSpPr>
            <p:nvPr/>
          </p:nvSpPr>
          <p:spPr bwMode="auto">
            <a:xfrm>
              <a:off x="2496" y="195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chemeClr val="accent2"/>
                  </a:solidFill>
                  <a:latin typeface="Times" pitchFamily="18" charset="0"/>
                </a:rPr>
                <a:t>5</a:t>
              </a:r>
            </a:p>
          </p:txBody>
        </p:sp>
        <p:sp>
          <p:nvSpPr>
            <p:cNvPr id="190501" name="Text Box 37"/>
            <p:cNvSpPr txBox="1">
              <a:spLocks noChangeArrowheads="1"/>
            </p:cNvSpPr>
            <p:nvPr/>
          </p:nvSpPr>
          <p:spPr bwMode="auto">
            <a:xfrm>
              <a:off x="3264" y="195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chemeClr val="accent2"/>
                  </a:solidFill>
                  <a:latin typeface="Times" pitchFamily="18" charset="0"/>
                </a:rPr>
                <a:t>6</a:t>
              </a:r>
            </a:p>
          </p:txBody>
        </p:sp>
        <p:sp>
          <p:nvSpPr>
            <p:cNvPr id="190502" name="Text Box 38"/>
            <p:cNvSpPr txBox="1">
              <a:spLocks noChangeArrowheads="1"/>
            </p:cNvSpPr>
            <p:nvPr/>
          </p:nvSpPr>
          <p:spPr bwMode="auto">
            <a:xfrm>
              <a:off x="4464" y="195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chemeClr val="accent2"/>
                  </a:solidFill>
                  <a:latin typeface="Times" pitchFamily="18" charset="0"/>
                </a:rPr>
                <a:t>7</a:t>
              </a:r>
              <a:endParaRPr lang="en-GB" sz="2400">
                <a:latin typeface="Times" pitchFamily="18" charset="0"/>
              </a:endParaRPr>
            </a:p>
          </p:txBody>
        </p:sp>
        <p:sp>
          <p:nvSpPr>
            <p:cNvPr id="190503" name="Text Box 39"/>
            <p:cNvSpPr txBox="1">
              <a:spLocks noChangeArrowheads="1"/>
            </p:cNvSpPr>
            <p:nvPr/>
          </p:nvSpPr>
          <p:spPr bwMode="auto">
            <a:xfrm>
              <a:off x="4800" y="195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solidFill>
                    <a:schemeClr val="accent2"/>
                  </a:solidFill>
                  <a:latin typeface="Times" pitchFamily="18" charset="0"/>
                </a:rPr>
                <a:t>8</a:t>
              </a:r>
            </a:p>
          </p:txBody>
        </p:sp>
        <p:sp>
          <p:nvSpPr>
            <p:cNvPr id="190504" name="Line 40"/>
            <p:cNvSpPr>
              <a:spLocks noChangeShapeType="1"/>
            </p:cNvSpPr>
            <p:nvPr/>
          </p:nvSpPr>
          <p:spPr bwMode="auto">
            <a:xfrm flipV="1">
              <a:off x="2352" y="267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505" name="Line 41"/>
            <p:cNvSpPr>
              <a:spLocks noChangeShapeType="1"/>
            </p:cNvSpPr>
            <p:nvPr/>
          </p:nvSpPr>
          <p:spPr bwMode="auto">
            <a:xfrm flipV="1">
              <a:off x="3744" y="267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506" name="Text Box 42"/>
            <p:cNvSpPr txBox="1">
              <a:spLocks noChangeArrowheads="1"/>
            </p:cNvSpPr>
            <p:nvPr/>
          </p:nvSpPr>
          <p:spPr bwMode="auto">
            <a:xfrm>
              <a:off x="1152" y="3246"/>
              <a:ext cx="13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Rnd[0..18] = 7</a:t>
              </a:r>
            </a:p>
            <a:p>
              <a:pPr algn="ctr" eaLnBrk="0" hangingPunct="0">
                <a:spcBef>
                  <a:spcPct val="50000"/>
                </a:spcBef>
                <a:buFont typeface="Symbol" pitchFamily="18" charset="2"/>
                <a:buNone/>
              </a:pPr>
              <a:r>
                <a:rPr lang="en-GB" sz="2400">
                  <a:latin typeface="Times" pitchFamily="18" charset="0"/>
                </a:rPr>
                <a:t>Chromosome4</a:t>
              </a:r>
            </a:p>
          </p:txBody>
        </p:sp>
        <p:sp>
          <p:nvSpPr>
            <p:cNvPr id="190507" name="Text Box 43"/>
            <p:cNvSpPr txBox="1">
              <a:spLocks noChangeArrowheads="1"/>
            </p:cNvSpPr>
            <p:nvPr/>
          </p:nvSpPr>
          <p:spPr bwMode="auto">
            <a:xfrm>
              <a:off x="2544" y="3246"/>
              <a:ext cx="1440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Rnd[0..18] = 12 </a:t>
              </a:r>
            </a:p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Chromosome6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0B1E-9C1F-4973-B82E-535436A71216}" type="slidenum">
              <a:rPr lang="ar-SA"/>
              <a:pPr/>
              <a:t>108</a:t>
            </a:fld>
            <a:endParaRPr lang="en-GB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Stochastic Search: Genetic Algorithms</a:t>
            </a:r>
            <a:br>
              <a:rPr lang="en-US" sz="3200"/>
            </a:br>
            <a:r>
              <a:rPr lang="en-US" sz="3200"/>
              <a:t>Cross-Over and Mutation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427912" cy="4114800"/>
          </a:xfrm>
        </p:spPr>
        <p:txBody>
          <a:bodyPr/>
          <a:lstStyle/>
          <a:p>
            <a:pPr marL="609600" indent="-609600" algn="just">
              <a:buClr>
                <a:schemeClr val="accent2"/>
              </a:buClr>
              <a:buFontTx/>
              <a:buNone/>
            </a:pPr>
            <a:endParaRPr lang="fr-FR" sz="1000">
              <a:solidFill>
                <a:schemeClr val="tx2"/>
              </a:solidFill>
            </a:endParaRPr>
          </a:p>
          <a:p>
            <a:pPr marL="609600" indent="-609600" algn="just">
              <a:buClr>
                <a:schemeClr val="accent2"/>
              </a:buClr>
              <a:buFontTx/>
              <a:buNone/>
            </a:pPr>
            <a:r>
              <a:rPr lang="fr-FR" sz="2400"/>
              <a:t>How do individuals reproduce ?</a:t>
            </a:r>
          </a:p>
        </p:txBody>
      </p:sp>
      <p:pic>
        <p:nvPicPr>
          <p:cNvPr id="241668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3219450"/>
            <a:ext cx="7696200" cy="2571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C836B-37A5-4DD6-9501-E944C819C951}" type="slidenum">
              <a:rPr lang="ar-SA"/>
              <a:pPr/>
              <a:t>109</a:t>
            </a:fld>
            <a:endParaRPr lang="en-GB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Stochastic Search: Genetic Algorithms</a:t>
            </a:r>
            <a:b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Crossover - Recombination</a:t>
            </a:r>
          </a:p>
        </p:txBody>
      </p:sp>
      <p:grpSp>
        <p:nvGrpSpPr>
          <p:cNvPr id="238598" name="Group 6"/>
          <p:cNvGrpSpPr>
            <a:grpSpLocks/>
          </p:cNvGrpSpPr>
          <p:nvPr/>
        </p:nvGrpSpPr>
        <p:grpSpPr bwMode="auto">
          <a:xfrm>
            <a:off x="677863" y="2497138"/>
            <a:ext cx="7620000" cy="3487737"/>
            <a:chOff x="427" y="1573"/>
            <a:chExt cx="4800" cy="2197"/>
          </a:xfrm>
        </p:grpSpPr>
        <p:sp>
          <p:nvSpPr>
            <p:cNvPr id="238599" name="Text Box 7"/>
            <p:cNvSpPr txBox="1">
              <a:spLocks noChangeArrowheads="1"/>
            </p:cNvSpPr>
            <p:nvPr/>
          </p:nvSpPr>
          <p:spPr bwMode="auto">
            <a:xfrm>
              <a:off x="582" y="1764"/>
              <a:ext cx="1296" cy="3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800">
                  <a:solidFill>
                    <a:schemeClr val="accent2"/>
                  </a:solidFill>
                  <a:latin typeface="Times" pitchFamily="18" charset="0"/>
                </a:rPr>
                <a:t>1010000000</a:t>
              </a:r>
              <a:endParaRPr lang="en-GB" sz="2800">
                <a:latin typeface="Times" pitchFamily="18" charset="0"/>
              </a:endParaRPr>
            </a:p>
          </p:txBody>
        </p:sp>
        <p:sp>
          <p:nvSpPr>
            <p:cNvPr id="238600" name="Text Box 8"/>
            <p:cNvSpPr txBox="1">
              <a:spLocks noChangeArrowheads="1"/>
            </p:cNvSpPr>
            <p:nvPr/>
          </p:nvSpPr>
          <p:spPr bwMode="auto">
            <a:xfrm>
              <a:off x="582" y="2196"/>
              <a:ext cx="1296" cy="3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800">
                  <a:solidFill>
                    <a:srgbClr val="FF6666"/>
                  </a:solidFill>
                  <a:latin typeface="Times" pitchFamily="18" charset="0"/>
                </a:rPr>
                <a:t>1001011111</a:t>
              </a:r>
              <a:endParaRPr lang="en-GB" sz="2800">
                <a:latin typeface="Times" pitchFamily="18" charset="0"/>
              </a:endParaRPr>
            </a:p>
          </p:txBody>
        </p:sp>
        <p:sp>
          <p:nvSpPr>
            <p:cNvPr id="238601" name="Line 9"/>
            <p:cNvSpPr>
              <a:spLocks noChangeShapeType="1"/>
            </p:cNvSpPr>
            <p:nvPr/>
          </p:nvSpPr>
          <p:spPr bwMode="auto">
            <a:xfrm>
              <a:off x="996" y="1573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602" name="Text Box 10"/>
            <p:cNvSpPr txBox="1">
              <a:spLocks noChangeArrowheads="1"/>
            </p:cNvSpPr>
            <p:nvPr/>
          </p:nvSpPr>
          <p:spPr bwMode="auto">
            <a:xfrm>
              <a:off x="427" y="2747"/>
              <a:ext cx="1130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Crossover single point - random</a:t>
              </a:r>
            </a:p>
          </p:txBody>
        </p:sp>
        <p:sp>
          <p:nvSpPr>
            <p:cNvPr id="238603" name="Text Box 11"/>
            <p:cNvSpPr txBox="1">
              <a:spLocks noChangeArrowheads="1"/>
            </p:cNvSpPr>
            <p:nvPr/>
          </p:nvSpPr>
          <p:spPr bwMode="auto">
            <a:xfrm>
              <a:off x="3931" y="1762"/>
              <a:ext cx="1296" cy="3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800">
                  <a:solidFill>
                    <a:schemeClr val="accent2"/>
                  </a:solidFill>
                  <a:latin typeface="Times" pitchFamily="18" charset="0"/>
                </a:rPr>
                <a:t>101</a:t>
              </a:r>
              <a:r>
                <a:rPr lang="en-GB" sz="2800">
                  <a:solidFill>
                    <a:srgbClr val="FF6666"/>
                  </a:solidFill>
                  <a:latin typeface="Times" pitchFamily="18" charset="0"/>
                </a:rPr>
                <a:t>1011111</a:t>
              </a:r>
              <a:endParaRPr lang="en-GB" sz="2800">
                <a:latin typeface="Times" pitchFamily="18" charset="0"/>
              </a:endParaRPr>
            </a:p>
          </p:txBody>
        </p:sp>
        <p:sp>
          <p:nvSpPr>
            <p:cNvPr id="238604" name="Text Box 12"/>
            <p:cNvSpPr txBox="1">
              <a:spLocks noChangeArrowheads="1"/>
            </p:cNvSpPr>
            <p:nvPr/>
          </p:nvSpPr>
          <p:spPr bwMode="auto">
            <a:xfrm>
              <a:off x="3931" y="2194"/>
              <a:ext cx="1296" cy="3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sz="2800">
                  <a:solidFill>
                    <a:srgbClr val="FF6666"/>
                  </a:solidFill>
                  <a:latin typeface="Times" pitchFamily="18" charset="0"/>
                </a:rPr>
                <a:t>101</a:t>
              </a:r>
              <a:r>
                <a:rPr lang="en-GB" sz="2800">
                  <a:solidFill>
                    <a:schemeClr val="accent2"/>
                  </a:solidFill>
                  <a:latin typeface="Times" pitchFamily="18" charset="0"/>
                </a:rPr>
                <a:t>0000000</a:t>
              </a:r>
              <a:endParaRPr lang="en-GB" sz="2800">
                <a:latin typeface="Times" pitchFamily="18" charset="0"/>
              </a:endParaRPr>
            </a:p>
          </p:txBody>
        </p:sp>
        <p:sp>
          <p:nvSpPr>
            <p:cNvPr id="238605" name="Text Box 13"/>
            <p:cNvSpPr txBox="1">
              <a:spLocks noChangeArrowheads="1"/>
            </p:cNvSpPr>
            <p:nvPr/>
          </p:nvSpPr>
          <p:spPr bwMode="auto">
            <a:xfrm>
              <a:off x="1983" y="1778"/>
              <a:ext cx="9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Parent1</a:t>
              </a:r>
            </a:p>
          </p:txBody>
        </p:sp>
        <p:sp>
          <p:nvSpPr>
            <p:cNvPr id="238606" name="Text Box 14"/>
            <p:cNvSpPr txBox="1">
              <a:spLocks noChangeArrowheads="1"/>
            </p:cNvSpPr>
            <p:nvPr/>
          </p:nvSpPr>
          <p:spPr bwMode="auto">
            <a:xfrm>
              <a:off x="1974" y="2258"/>
              <a:ext cx="71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Parent2</a:t>
              </a:r>
            </a:p>
          </p:txBody>
        </p:sp>
        <p:sp>
          <p:nvSpPr>
            <p:cNvPr id="238607" name="Text Box 15"/>
            <p:cNvSpPr txBox="1">
              <a:spLocks noChangeArrowheads="1"/>
            </p:cNvSpPr>
            <p:nvPr/>
          </p:nvSpPr>
          <p:spPr bwMode="auto">
            <a:xfrm>
              <a:off x="2853" y="1796"/>
              <a:ext cx="10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Offspring1</a:t>
              </a:r>
            </a:p>
          </p:txBody>
        </p:sp>
        <p:sp>
          <p:nvSpPr>
            <p:cNvPr id="238608" name="Text Box 16"/>
            <p:cNvSpPr txBox="1">
              <a:spLocks noChangeArrowheads="1"/>
            </p:cNvSpPr>
            <p:nvPr/>
          </p:nvSpPr>
          <p:spPr bwMode="auto">
            <a:xfrm>
              <a:off x="2861" y="2256"/>
              <a:ext cx="10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Offspring2</a:t>
              </a:r>
            </a:p>
          </p:txBody>
        </p:sp>
        <p:sp>
          <p:nvSpPr>
            <p:cNvPr id="238609" name="Text Box 17"/>
            <p:cNvSpPr txBox="1">
              <a:spLocks noChangeArrowheads="1"/>
            </p:cNvSpPr>
            <p:nvPr/>
          </p:nvSpPr>
          <p:spPr bwMode="auto">
            <a:xfrm>
              <a:off x="1964" y="3022"/>
              <a:ext cx="3245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sz="2400">
                  <a:latin typeface="Times" pitchFamily="18" charset="0"/>
                </a:rPr>
                <a:t>With some high probability (</a:t>
              </a:r>
              <a:r>
                <a:rPr lang="en-GB" sz="2400" i="1">
                  <a:latin typeface="Times" pitchFamily="18" charset="0"/>
                </a:rPr>
                <a:t>crossover rate</a:t>
              </a:r>
              <a:r>
                <a:rPr lang="en-GB" sz="2400">
                  <a:latin typeface="Times" pitchFamily="18" charset="0"/>
                </a:rPr>
                <a:t>) apply crossover to the parents. (</a:t>
              </a:r>
              <a:r>
                <a:rPr lang="en-GB" sz="2400" i="1">
                  <a:latin typeface="Times" pitchFamily="18" charset="0"/>
                </a:rPr>
                <a:t>typical values are 0.8 to 0.95</a:t>
              </a:r>
              <a:r>
                <a:rPr lang="en-GB" sz="2400">
                  <a:latin typeface="Times" pitchFamily="18" charset="0"/>
                </a:rPr>
                <a:t>)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4BED-B849-4C82-85B1-8680D3C46A35}" type="slidenum">
              <a:rPr lang="ar-SA"/>
              <a:pPr/>
              <a:t>11</a:t>
            </a:fld>
            <a:endParaRPr lang="en-GB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874712"/>
          </a:xfrm>
        </p:spPr>
        <p:txBody>
          <a:bodyPr/>
          <a:lstStyle/>
          <a:p>
            <a:r>
              <a:rPr lang="en-GB" sz="4000"/>
              <a:t> 2-opt mutation for TSP</a:t>
            </a:r>
          </a:p>
        </p:txBody>
      </p:sp>
      <p:sp>
        <p:nvSpPr>
          <p:cNvPr id="358403" name="Rectangle 3"/>
          <p:cNvSpPr>
            <a:spLocks noChangeArrowheads="1"/>
          </p:cNvSpPr>
          <p:nvPr/>
        </p:nvSpPr>
        <p:spPr bwMode="auto">
          <a:xfrm>
            <a:off x="1042988" y="2133600"/>
            <a:ext cx="2889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04" name="Rectangle 4"/>
          <p:cNvSpPr>
            <a:spLocks noChangeArrowheads="1"/>
          </p:cNvSpPr>
          <p:nvPr/>
        </p:nvSpPr>
        <p:spPr bwMode="auto">
          <a:xfrm>
            <a:off x="2484438" y="4652963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05" name="Rectangle 5"/>
          <p:cNvSpPr>
            <a:spLocks noChangeArrowheads="1"/>
          </p:cNvSpPr>
          <p:nvPr/>
        </p:nvSpPr>
        <p:spPr bwMode="auto">
          <a:xfrm>
            <a:off x="4572000" y="3789363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06" name="Rectangle 6"/>
          <p:cNvSpPr>
            <a:spLocks noChangeArrowheads="1"/>
          </p:cNvSpPr>
          <p:nvPr/>
        </p:nvSpPr>
        <p:spPr bwMode="auto">
          <a:xfrm>
            <a:off x="1116013" y="3860800"/>
            <a:ext cx="2889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07" name="Rectangle 7"/>
          <p:cNvSpPr>
            <a:spLocks noChangeArrowheads="1"/>
          </p:cNvSpPr>
          <p:nvPr/>
        </p:nvSpPr>
        <p:spPr bwMode="auto">
          <a:xfrm>
            <a:off x="2700338" y="35004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08" name="Rectangle 8"/>
          <p:cNvSpPr>
            <a:spLocks noChangeArrowheads="1"/>
          </p:cNvSpPr>
          <p:nvPr/>
        </p:nvSpPr>
        <p:spPr bwMode="auto">
          <a:xfrm>
            <a:off x="3276600" y="24209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09" name="Rectangle 9"/>
          <p:cNvSpPr>
            <a:spLocks noChangeArrowheads="1"/>
          </p:cNvSpPr>
          <p:nvPr/>
        </p:nvSpPr>
        <p:spPr bwMode="auto">
          <a:xfrm>
            <a:off x="5580063" y="28527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10" name="Line 10"/>
          <p:cNvSpPr>
            <a:spLocks noChangeShapeType="1"/>
          </p:cNvSpPr>
          <p:nvPr/>
        </p:nvSpPr>
        <p:spPr bwMode="auto">
          <a:xfrm>
            <a:off x="1258888" y="2276475"/>
            <a:ext cx="19446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11" name="Line 11"/>
          <p:cNvSpPr>
            <a:spLocks noChangeShapeType="1"/>
          </p:cNvSpPr>
          <p:nvPr/>
        </p:nvSpPr>
        <p:spPr bwMode="auto">
          <a:xfrm>
            <a:off x="1116013" y="2420938"/>
            <a:ext cx="142875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12" name="Line 12"/>
          <p:cNvSpPr>
            <a:spLocks noChangeShapeType="1"/>
          </p:cNvSpPr>
          <p:nvPr/>
        </p:nvSpPr>
        <p:spPr bwMode="auto">
          <a:xfrm>
            <a:off x="2987675" y="3644900"/>
            <a:ext cx="15128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13" name="Line 13"/>
          <p:cNvSpPr>
            <a:spLocks noChangeShapeType="1"/>
          </p:cNvSpPr>
          <p:nvPr/>
        </p:nvSpPr>
        <p:spPr bwMode="auto">
          <a:xfrm flipV="1">
            <a:off x="4787900" y="3068638"/>
            <a:ext cx="10080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14" name="Line 14"/>
          <p:cNvSpPr>
            <a:spLocks noChangeShapeType="1"/>
          </p:cNvSpPr>
          <p:nvPr/>
        </p:nvSpPr>
        <p:spPr bwMode="auto">
          <a:xfrm flipH="1">
            <a:off x="2771775" y="2708275"/>
            <a:ext cx="720725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15" name="Text Box 15"/>
          <p:cNvSpPr txBox="1">
            <a:spLocks noChangeArrowheads="1"/>
          </p:cNvSpPr>
          <p:nvPr/>
        </p:nvSpPr>
        <p:spPr bwMode="auto">
          <a:xfrm>
            <a:off x="879475" y="5610225"/>
            <a:ext cx="7929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latin typeface="Times New Roman" pitchFamily="18" charset="0"/>
              </a:rPr>
              <a:t>Reconnect in a different way  (there is only one valid new way)</a:t>
            </a:r>
          </a:p>
        </p:txBody>
      </p:sp>
      <p:sp>
        <p:nvSpPr>
          <p:cNvPr id="358416" name="Line 16"/>
          <p:cNvSpPr>
            <a:spLocks noChangeShapeType="1"/>
          </p:cNvSpPr>
          <p:nvPr/>
        </p:nvSpPr>
        <p:spPr bwMode="auto">
          <a:xfrm flipH="1">
            <a:off x="2627313" y="3716338"/>
            <a:ext cx="2159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17" name="Line 17"/>
          <p:cNvSpPr>
            <a:spLocks noChangeShapeType="1"/>
          </p:cNvSpPr>
          <p:nvPr/>
        </p:nvSpPr>
        <p:spPr bwMode="auto">
          <a:xfrm flipV="1">
            <a:off x="1403350" y="3068638"/>
            <a:ext cx="417671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7945-269F-4BC0-85EF-23A60E1186A0}" type="slidenum">
              <a:rPr lang="ar-SA"/>
              <a:pPr/>
              <a:t>110</a:t>
            </a:fld>
            <a:endParaRPr lang="en-GB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Stochastic Search: Genetic Algorithms</a:t>
            </a:r>
            <a:b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Mutation</a:t>
            </a:r>
          </a:p>
        </p:txBody>
      </p:sp>
      <p:sp>
        <p:nvSpPr>
          <p:cNvPr id="240656" name="Text Box 16"/>
          <p:cNvSpPr txBox="1">
            <a:spLocks noChangeArrowheads="1"/>
          </p:cNvSpPr>
          <p:nvPr/>
        </p:nvSpPr>
        <p:spPr bwMode="auto">
          <a:xfrm>
            <a:off x="2049463" y="2035175"/>
            <a:ext cx="2057400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800">
                <a:solidFill>
                  <a:schemeClr val="accent2"/>
                </a:solidFill>
                <a:latin typeface="Times" pitchFamily="18" charset="0"/>
              </a:rPr>
              <a:t>101</a:t>
            </a:r>
            <a:r>
              <a:rPr lang="en-GB" sz="2800">
                <a:solidFill>
                  <a:srgbClr val="FF6666"/>
                </a:solidFill>
                <a:latin typeface="Times" pitchFamily="18" charset="0"/>
              </a:rPr>
              <a:t>1011111</a:t>
            </a:r>
            <a:endParaRPr lang="en-GB" sz="2800">
              <a:latin typeface="Times" pitchFamily="18" charset="0"/>
            </a:endParaRPr>
          </a:p>
        </p:txBody>
      </p:sp>
      <p:sp>
        <p:nvSpPr>
          <p:cNvPr id="240657" name="Text Box 17"/>
          <p:cNvSpPr txBox="1">
            <a:spLocks noChangeArrowheads="1"/>
          </p:cNvSpPr>
          <p:nvPr/>
        </p:nvSpPr>
        <p:spPr bwMode="auto">
          <a:xfrm>
            <a:off x="2049463" y="2720975"/>
            <a:ext cx="2057400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800">
                <a:solidFill>
                  <a:srgbClr val="FF6666"/>
                </a:solidFill>
                <a:latin typeface="Times" pitchFamily="18" charset="0"/>
              </a:rPr>
              <a:t>101</a:t>
            </a:r>
            <a:r>
              <a:rPr lang="en-GB" sz="2800">
                <a:solidFill>
                  <a:schemeClr val="accent2"/>
                </a:solidFill>
                <a:latin typeface="Times" pitchFamily="18" charset="0"/>
              </a:rPr>
              <a:t>0000000</a:t>
            </a:r>
            <a:endParaRPr lang="en-GB" sz="2800">
              <a:latin typeface="Times" pitchFamily="18" charset="0"/>
            </a:endParaRPr>
          </a:p>
        </p:txBody>
      </p:sp>
      <p:sp>
        <p:nvSpPr>
          <p:cNvPr id="240658" name="Text Box 18"/>
          <p:cNvSpPr txBox="1">
            <a:spLocks noChangeArrowheads="1"/>
          </p:cNvSpPr>
          <p:nvPr/>
        </p:nvSpPr>
        <p:spPr bwMode="auto">
          <a:xfrm>
            <a:off x="338138" y="2089150"/>
            <a:ext cx="162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GB" sz="2400">
                <a:latin typeface="Times" pitchFamily="18" charset="0"/>
              </a:rPr>
              <a:t>Offspring1</a:t>
            </a:r>
          </a:p>
        </p:txBody>
      </p:sp>
      <p:sp>
        <p:nvSpPr>
          <p:cNvPr id="240659" name="Text Box 19"/>
          <p:cNvSpPr txBox="1">
            <a:spLocks noChangeArrowheads="1"/>
          </p:cNvSpPr>
          <p:nvPr/>
        </p:nvSpPr>
        <p:spPr bwMode="auto">
          <a:xfrm>
            <a:off x="350838" y="2819400"/>
            <a:ext cx="162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GB" sz="2400">
                <a:latin typeface="Times" pitchFamily="18" charset="0"/>
              </a:rPr>
              <a:t>Offspring2</a:t>
            </a:r>
          </a:p>
        </p:txBody>
      </p:sp>
      <p:sp>
        <p:nvSpPr>
          <p:cNvPr id="240660" name="Text Box 20"/>
          <p:cNvSpPr txBox="1">
            <a:spLocks noChangeArrowheads="1"/>
          </p:cNvSpPr>
          <p:nvPr/>
        </p:nvSpPr>
        <p:spPr bwMode="auto">
          <a:xfrm>
            <a:off x="6496050" y="2019300"/>
            <a:ext cx="2057400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800">
                <a:solidFill>
                  <a:schemeClr val="accent2"/>
                </a:solidFill>
                <a:latin typeface="Times" pitchFamily="18" charset="0"/>
              </a:rPr>
              <a:t>101</a:t>
            </a:r>
            <a:r>
              <a:rPr lang="en-GB" sz="2800">
                <a:solidFill>
                  <a:srgbClr val="FF6666"/>
                </a:solidFill>
                <a:latin typeface="Times" pitchFamily="18" charset="0"/>
              </a:rPr>
              <a:t>10</a:t>
            </a:r>
            <a:r>
              <a:rPr lang="en-GB" sz="2800">
                <a:latin typeface="Times" pitchFamily="18" charset="0"/>
              </a:rPr>
              <a:t>0</a:t>
            </a:r>
            <a:r>
              <a:rPr lang="en-GB" sz="2800">
                <a:solidFill>
                  <a:srgbClr val="FF6666"/>
                </a:solidFill>
                <a:latin typeface="Times" pitchFamily="18" charset="0"/>
              </a:rPr>
              <a:t>1111</a:t>
            </a:r>
            <a:endParaRPr lang="en-GB" sz="2800">
              <a:latin typeface="Times" pitchFamily="18" charset="0"/>
            </a:endParaRPr>
          </a:p>
        </p:txBody>
      </p:sp>
      <p:sp>
        <p:nvSpPr>
          <p:cNvPr id="240661" name="Text Box 21"/>
          <p:cNvSpPr txBox="1">
            <a:spLocks noChangeArrowheads="1"/>
          </p:cNvSpPr>
          <p:nvPr/>
        </p:nvSpPr>
        <p:spPr bwMode="auto">
          <a:xfrm>
            <a:off x="6496050" y="2705100"/>
            <a:ext cx="2057400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800">
                <a:solidFill>
                  <a:srgbClr val="FF6666"/>
                </a:solidFill>
                <a:latin typeface="Times" pitchFamily="18" charset="0"/>
              </a:rPr>
              <a:t>10</a:t>
            </a:r>
            <a:r>
              <a:rPr lang="en-GB" sz="2800">
                <a:latin typeface="Times" pitchFamily="18" charset="0"/>
              </a:rPr>
              <a:t>0</a:t>
            </a:r>
            <a:r>
              <a:rPr lang="en-GB" sz="2800">
                <a:solidFill>
                  <a:schemeClr val="accent2"/>
                </a:solidFill>
                <a:latin typeface="Times" pitchFamily="18" charset="0"/>
              </a:rPr>
              <a:t>0000000</a:t>
            </a:r>
            <a:endParaRPr lang="en-GB" sz="2800">
              <a:latin typeface="Times" pitchFamily="18" charset="0"/>
            </a:endParaRPr>
          </a:p>
        </p:txBody>
      </p:sp>
      <p:sp>
        <p:nvSpPr>
          <p:cNvPr id="240662" name="Text Box 22"/>
          <p:cNvSpPr txBox="1">
            <a:spLocks noChangeArrowheads="1"/>
          </p:cNvSpPr>
          <p:nvPr/>
        </p:nvSpPr>
        <p:spPr bwMode="auto">
          <a:xfrm>
            <a:off x="4784725" y="2073275"/>
            <a:ext cx="162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GB" sz="2400">
                <a:latin typeface="Times" pitchFamily="18" charset="0"/>
              </a:rPr>
              <a:t>Offspring1</a:t>
            </a:r>
          </a:p>
        </p:txBody>
      </p:sp>
      <p:sp>
        <p:nvSpPr>
          <p:cNvPr id="240663" name="Text Box 23"/>
          <p:cNvSpPr txBox="1">
            <a:spLocks noChangeArrowheads="1"/>
          </p:cNvSpPr>
          <p:nvPr/>
        </p:nvSpPr>
        <p:spPr bwMode="auto">
          <a:xfrm>
            <a:off x="4797425" y="2803525"/>
            <a:ext cx="162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GB" sz="2400">
                <a:latin typeface="Times" pitchFamily="18" charset="0"/>
              </a:rPr>
              <a:t>Offspring2</a:t>
            </a:r>
          </a:p>
        </p:txBody>
      </p:sp>
      <p:sp>
        <p:nvSpPr>
          <p:cNvPr id="240664" name="Line 24"/>
          <p:cNvSpPr>
            <a:spLocks noChangeShapeType="1"/>
          </p:cNvSpPr>
          <p:nvPr/>
        </p:nvSpPr>
        <p:spPr bwMode="auto">
          <a:xfrm>
            <a:off x="7605713" y="1171575"/>
            <a:ext cx="0" cy="803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65" name="Text Box 25"/>
          <p:cNvSpPr txBox="1">
            <a:spLocks noChangeArrowheads="1"/>
          </p:cNvSpPr>
          <p:nvPr/>
        </p:nvSpPr>
        <p:spPr bwMode="auto">
          <a:xfrm>
            <a:off x="746125" y="4868863"/>
            <a:ext cx="76358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800">
                <a:latin typeface="Times" pitchFamily="18" charset="0"/>
              </a:rPr>
              <a:t>With some small probability (the </a:t>
            </a:r>
            <a:r>
              <a:rPr lang="en-GB" sz="2800" i="1">
                <a:latin typeface="Times" pitchFamily="18" charset="0"/>
              </a:rPr>
              <a:t>mutation rate</a:t>
            </a:r>
            <a:r>
              <a:rPr lang="en-GB" sz="2800">
                <a:latin typeface="Times" pitchFamily="18" charset="0"/>
              </a:rPr>
              <a:t>) flip each bit in the offspring (</a:t>
            </a:r>
            <a:r>
              <a:rPr lang="en-GB" sz="2800" i="1">
                <a:latin typeface="Times" pitchFamily="18" charset="0"/>
              </a:rPr>
              <a:t>typical values between 0.1 and 0.001</a:t>
            </a:r>
            <a:r>
              <a:rPr lang="en-GB" sz="2800">
                <a:latin typeface="Times" pitchFamily="18" charset="0"/>
              </a:rPr>
              <a:t>)</a:t>
            </a:r>
            <a:endParaRPr lang="en-GB" sz="2400">
              <a:latin typeface="Times" pitchFamily="18" charset="0"/>
            </a:endParaRPr>
          </a:p>
        </p:txBody>
      </p:sp>
      <p:sp>
        <p:nvSpPr>
          <p:cNvPr id="240666" name="Text Box 26"/>
          <p:cNvSpPr txBox="1">
            <a:spLocks noChangeArrowheads="1"/>
          </p:cNvSpPr>
          <p:nvPr/>
        </p:nvSpPr>
        <p:spPr bwMode="auto">
          <a:xfrm>
            <a:off x="7099300" y="776288"/>
            <a:ext cx="1155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>
                <a:latin typeface="Times" pitchFamily="18" charset="0"/>
              </a:rPr>
              <a:t>mutate</a:t>
            </a:r>
          </a:p>
        </p:txBody>
      </p:sp>
      <p:sp>
        <p:nvSpPr>
          <p:cNvPr id="240667" name="Text Box 27"/>
          <p:cNvSpPr txBox="1">
            <a:spLocks noChangeArrowheads="1"/>
          </p:cNvSpPr>
          <p:nvPr/>
        </p:nvSpPr>
        <p:spPr bwMode="auto">
          <a:xfrm>
            <a:off x="946150" y="3556000"/>
            <a:ext cx="2976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>
                <a:latin typeface="Times" pitchFamily="18" charset="0"/>
              </a:rPr>
              <a:t>Original offspring</a:t>
            </a:r>
          </a:p>
        </p:txBody>
      </p:sp>
      <p:sp>
        <p:nvSpPr>
          <p:cNvPr id="240668" name="Line 28"/>
          <p:cNvSpPr>
            <a:spLocks noChangeShapeType="1"/>
          </p:cNvSpPr>
          <p:nvPr/>
        </p:nvSpPr>
        <p:spPr bwMode="auto">
          <a:xfrm flipH="1">
            <a:off x="7097713" y="1200150"/>
            <a:ext cx="366712" cy="1550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69" name="Text Box 29"/>
          <p:cNvSpPr txBox="1">
            <a:spLocks noChangeArrowheads="1"/>
          </p:cNvSpPr>
          <p:nvPr/>
        </p:nvSpPr>
        <p:spPr bwMode="auto">
          <a:xfrm>
            <a:off x="6008688" y="3600450"/>
            <a:ext cx="2513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>
                <a:latin typeface="Times" pitchFamily="18" charset="0"/>
              </a:rPr>
              <a:t>Mutated offspring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1B25A-B516-4B94-A59A-6E8FC071CDDA}" type="slidenum">
              <a:rPr lang="ar-SA"/>
              <a:pPr/>
              <a:t>111</a:t>
            </a:fld>
            <a:endParaRPr lang="en-GB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Genetic Algorithms</a:t>
            </a:r>
            <a:endParaRPr lang="en-GB" sz="3800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69288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GA is an iterative process and can be described as follows: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Iterative process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 lvl="1">
              <a:lnSpc>
                <a:spcPct val="80000"/>
              </a:lnSpc>
            </a:pPr>
            <a:r>
              <a:rPr lang="en-US" sz="2000"/>
              <a:t>Start with an initial population of “solutions” (think:  chromosomes)</a:t>
            </a:r>
          </a:p>
          <a:p>
            <a:pPr lvl="1">
              <a:lnSpc>
                <a:spcPct val="80000"/>
              </a:lnSpc>
            </a:pPr>
            <a:endParaRPr lang="en-US" sz="2000"/>
          </a:p>
          <a:p>
            <a:pPr lvl="1">
              <a:lnSpc>
                <a:spcPct val="80000"/>
              </a:lnSpc>
            </a:pPr>
            <a:r>
              <a:rPr lang="en-US" sz="2000"/>
              <a:t>Evaluate fitness of solutions</a:t>
            </a:r>
          </a:p>
          <a:p>
            <a:pPr lvl="1">
              <a:lnSpc>
                <a:spcPct val="80000"/>
              </a:lnSpc>
            </a:pPr>
            <a:endParaRPr lang="en-US" sz="2000"/>
          </a:p>
          <a:p>
            <a:pPr lvl="1">
              <a:lnSpc>
                <a:spcPct val="80000"/>
              </a:lnSpc>
            </a:pPr>
            <a:r>
              <a:rPr lang="en-US" sz="2000"/>
              <a:t>Allow for evolution of new (and potentially better) solution populations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 E.g., via “crossover,”  “mutation”</a:t>
            </a:r>
          </a:p>
          <a:p>
            <a:pPr lvl="1">
              <a:lnSpc>
                <a:spcPct val="80000"/>
              </a:lnSpc>
            </a:pPr>
            <a:endParaRPr lang="en-US" sz="2000"/>
          </a:p>
          <a:p>
            <a:pPr lvl="1">
              <a:lnSpc>
                <a:spcPct val="80000"/>
              </a:lnSpc>
            </a:pPr>
            <a:r>
              <a:rPr lang="en-US" sz="2000"/>
              <a:t>Stop when “optimality” criteria are satisfied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A4FC1-4D0C-4D60-8BE4-AEA3DF9FEFCE}" type="slidenum">
              <a:rPr lang="ar-SA"/>
              <a:pPr/>
              <a:t>112</a:t>
            </a:fld>
            <a:endParaRPr lang="en-GB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Genetic Algorithms</a:t>
            </a:r>
            <a:endParaRPr lang="en-GB" sz="380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69288" cy="4876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Algorithm:</a:t>
            </a:r>
          </a:p>
          <a:p>
            <a:pPr marL="533400" indent="-533400">
              <a:lnSpc>
                <a:spcPct val="90000"/>
              </a:lnSpc>
            </a:pPr>
            <a:endParaRPr lang="en-US" sz="2800"/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1.	  Initialize population with </a:t>
            </a:r>
            <a:r>
              <a:rPr lang="en-US" sz="2400" b="1"/>
              <a:t>p</a:t>
            </a:r>
            <a:r>
              <a:rPr lang="en-US" sz="2400"/>
              <a:t> Individuals at random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2.    For each Individual </a:t>
            </a:r>
            <a:r>
              <a:rPr lang="en-US" sz="2400" b="1"/>
              <a:t>h</a:t>
            </a:r>
            <a:r>
              <a:rPr lang="en-US" sz="2400"/>
              <a:t> compute its fitness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3.    While max fitness &lt; threshold do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    Create a new generation Ps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None/>
            </a:pPr>
            <a:endParaRPr lang="en-US" sz="2000"/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4.    Return the Individual with highest fitness</a:t>
            </a:r>
          </a:p>
          <a:p>
            <a:pPr marL="533400" indent="-533400">
              <a:spcBef>
                <a:spcPct val="0"/>
              </a:spcBef>
              <a:buClrTx/>
              <a:buSzTx/>
              <a:buFontTx/>
              <a:buChar char="•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B99ED-BE24-4A7C-99FD-1EC39A61AAED}" type="slidenum">
              <a:rPr lang="ar-SA"/>
              <a:pPr/>
              <a:t>113</a:t>
            </a:fld>
            <a:endParaRPr lang="en-GB"/>
          </a:p>
        </p:txBody>
      </p:sp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Genetic Algorithms</a:t>
            </a:r>
            <a:endParaRPr lang="en-GB" sz="3800"/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69288" cy="48768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Create a new generation Ps:</a:t>
            </a:r>
          </a:p>
          <a:p>
            <a:pPr marL="533400" indent="-533400">
              <a:lnSpc>
                <a:spcPct val="80000"/>
              </a:lnSpc>
            </a:pPr>
            <a:endParaRPr lang="en-US" sz="2000"/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000"/>
              <a:t>Select (1-r)p members of P and add them to Ps. The probability of selecting a member is as follows: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	P(hi) = Fitness (hi) /  Σj Fitness (hj)</a:t>
            </a:r>
          </a:p>
          <a:p>
            <a:pPr marL="533400" indent="-533400">
              <a:lnSpc>
                <a:spcPct val="80000"/>
              </a:lnSpc>
            </a:pPr>
            <a:endParaRPr lang="en-US" sz="2000"/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 startAt="2"/>
            </a:pPr>
            <a:r>
              <a:rPr lang="en-US" sz="2000"/>
              <a:t>Crossover: select rp/2 pairs of hypotheses from P according to P(hi).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       For each pair (h1,h2) produce two offspring by applying the Crossover operator. Add all offspring to Ps. 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 startAt="3"/>
            </a:pPr>
            <a:r>
              <a:rPr lang="en-US" sz="2000"/>
              <a:t>Mutate: Choose mp members of Ps with uniform probability. Invert  one bit in the representation randomly.</a:t>
            </a:r>
          </a:p>
          <a:p>
            <a:pPr marL="533400" indent="-533400">
              <a:lnSpc>
                <a:spcPct val="80000"/>
              </a:lnSpc>
            </a:pPr>
            <a:endParaRPr lang="en-US" sz="2000"/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 startAt="4"/>
            </a:pPr>
            <a:r>
              <a:rPr lang="en-US" sz="2000"/>
              <a:t>Update P with Ps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 startAt="5"/>
            </a:pPr>
            <a:r>
              <a:rPr lang="en-US" sz="2000"/>
              <a:t>Evaluate: for each h compute its fitness.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7044-4B23-4E1C-B51D-51B1CF69585F}" type="slidenum">
              <a:rPr lang="ar-SA"/>
              <a:pPr/>
              <a:t>114</a:t>
            </a:fld>
            <a:endParaRPr lang="en-GB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819150"/>
          </a:xfrm>
        </p:spPr>
        <p:txBody>
          <a:bodyPr/>
          <a:lstStyle/>
          <a:p>
            <a:r>
              <a:rPr lang="en-US" sz="2800"/>
              <a:t>Stochastic</a:t>
            </a:r>
            <a:r>
              <a:rPr lang="en-US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/>
              <a:t>Search: Genetic Algorithms</a:t>
            </a:r>
          </a:p>
        </p:txBody>
      </p:sp>
      <p:pic>
        <p:nvPicPr>
          <p:cNvPr id="191491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874838"/>
            <a:ext cx="8229600" cy="5135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54E82-1CA1-43B1-B1CF-7531818DE380}" type="slidenum">
              <a:rPr lang="ar-SA"/>
              <a:pPr/>
              <a:t>115</a:t>
            </a:fld>
            <a:endParaRPr lang="en-GB"/>
          </a:p>
        </p:txBody>
      </p:sp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7443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443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443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4438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439" name="Oval 7"/>
          <p:cNvSpPr>
            <a:spLocks noChangeArrowheads="1"/>
          </p:cNvSpPr>
          <p:nvPr/>
        </p:nvSpPr>
        <p:spPr bwMode="auto">
          <a:xfrm>
            <a:off x="3733800" y="3581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440" name="Oval 8"/>
          <p:cNvSpPr>
            <a:spLocks noChangeArrowheads="1"/>
          </p:cNvSpPr>
          <p:nvPr/>
        </p:nvSpPr>
        <p:spPr bwMode="auto">
          <a:xfrm>
            <a:off x="5638800" y="2819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441" name="Oval 9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4442" name="Text Box 10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274443" name="Text Box 11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384A-6636-42A0-9195-18F2D553BC30}" type="slidenum">
              <a:rPr lang="ar-SA"/>
              <a:pPr/>
              <a:t>116</a:t>
            </a:fld>
            <a:endParaRPr lang="en-GB"/>
          </a:p>
        </p:txBody>
      </p:sp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7648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48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48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486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87" name="Oval 7"/>
          <p:cNvSpPr>
            <a:spLocks noChangeArrowheads="1"/>
          </p:cNvSpPr>
          <p:nvPr/>
        </p:nvSpPr>
        <p:spPr bwMode="auto">
          <a:xfrm>
            <a:off x="3733800" y="3581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88" name="Oval 8"/>
          <p:cNvSpPr>
            <a:spLocks noChangeArrowheads="1"/>
          </p:cNvSpPr>
          <p:nvPr/>
        </p:nvSpPr>
        <p:spPr bwMode="auto">
          <a:xfrm>
            <a:off x="5638800" y="2819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89" name="Oval 9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90" name="Oval 10"/>
          <p:cNvSpPr>
            <a:spLocks noChangeArrowheads="1"/>
          </p:cNvSpPr>
          <p:nvPr/>
        </p:nvSpPr>
        <p:spPr bwMode="auto">
          <a:xfrm>
            <a:off x="2819400" y="3505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91" name="Oval 11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92" name="Oval 12"/>
          <p:cNvSpPr>
            <a:spLocks noChangeArrowheads="1"/>
          </p:cNvSpPr>
          <p:nvPr/>
        </p:nvSpPr>
        <p:spPr bwMode="auto">
          <a:xfrm>
            <a:off x="5410200" y="2514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93" name="Line 13"/>
          <p:cNvSpPr>
            <a:spLocks noChangeShapeType="1"/>
          </p:cNvSpPr>
          <p:nvPr/>
        </p:nvSpPr>
        <p:spPr bwMode="auto">
          <a:xfrm>
            <a:off x="2895600" y="3124200"/>
            <a:ext cx="762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494" name="Line 14"/>
          <p:cNvSpPr>
            <a:spLocks noChangeShapeType="1"/>
          </p:cNvSpPr>
          <p:nvPr/>
        </p:nvSpPr>
        <p:spPr bwMode="auto">
          <a:xfrm flipH="1" flipV="1">
            <a:off x="5638800" y="24384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495" name="Text Box 15"/>
          <p:cNvSpPr txBox="1">
            <a:spLocks noChangeArrowheads="1"/>
          </p:cNvSpPr>
          <p:nvPr/>
        </p:nvSpPr>
        <p:spPr bwMode="auto">
          <a:xfrm>
            <a:off x="5715000" y="2316163"/>
            <a:ext cx="990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Mutation</a:t>
            </a:r>
            <a:endParaRPr lang="en-GB" sz="1200" b="1"/>
          </a:p>
        </p:txBody>
      </p:sp>
      <p:sp>
        <p:nvSpPr>
          <p:cNvPr id="276496" name="Text Box 16"/>
          <p:cNvSpPr txBox="1">
            <a:spLocks noChangeArrowheads="1"/>
          </p:cNvSpPr>
          <p:nvPr/>
        </p:nvSpPr>
        <p:spPr bwMode="auto">
          <a:xfrm>
            <a:off x="3124200" y="2971800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Cross-Over</a:t>
            </a:r>
            <a:endParaRPr lang="en-GB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276CB-02F6-4F11-AF55-730F5F025863}" type="slidenum">
              <a:rPr lang="ar-SA"/>
              <a:pPr/>
              <a:t>117</a:t>
            </a:fld>
            <a:endParaRPr lang="en-GB"/>
          </a:p>
        </p:txBody>
      </p:sp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7750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750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750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7510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511" name="Oval 7"/>
          <p:cNvSpPr>
            <a:spLocks noChangeArrowheads="1"/>
          </p:cNvSpPr>
          <p:nvPr/>
        </p:nvSpPr>
        <p:spPr bwMode="auto">
          <a:xfrm>
            <a:off x="3733800" y="3581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512" name="Oval 8"/>
          <p:cNvSpPr>
            <a:spLocks noChangeArrowheads="1"/>
          </p:cNvSpPr>
          <p:nvPr/>
        </p:nvSpPr>
        <p:spPr bwMode="auto">
          <a:xfrm>
            <a:off x="5638800" y="2819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513" name="Oval 9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514" name="Oval 10"/>
          <p:cNvSpPr>
            <a:spLocks noChangeArrowheads="1"/>
          </p:cNvSpPr>
          <p:nvPr/>
        </p:nvSpPr>
        <p:spPr bwMode="auto">
          <a:xfrm>
            <a:off x="2819400" y="3505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515" name="Oval 11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516" name="Oval 12"/>
          <p:cNvSpPr>
            <a:spLocks noChangeArrowheads="1"/>
          </p:cNvSpPr>
          <p:nvPr/>
        </p:nvSpPr>
        <p:spPr bwMode="auto">
          <a:xfrm>
            <a:off x="5410200" y="25146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7D5D-881B-419D-A9F5-77B6D5B4BAA2}" type="slidenum">
              <a:rPr lang="ar-SA"/>
              <a:pPr/>
              <a:t>118</a:t>
            </a:fld>
            <a:endParaRPr lang="en-GB"/>
          </a:p>
        </p:txBody>
      </p:sp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7853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853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853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8535" name="Oval 7"/>
          <p:cNvSpPr>
            <a:spLocks noChangeArrowheads="1"/>
          </p:cNvSpPr>
          <p:nvPr/>
        </p:nvSpPr>
        <p:spPr bwMode="auto">
          <a:xfrm>
            <a:off x="3733800" y="3581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8537" name="Oval 9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8539" name="Oval 11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8540" name="Oval 12"/>
          <p:cNvSpPr>
            <a:spLocks noChangeArrowheads="1"/>
          </p:cNvSpPr>
          <p:nvPr/>
        </p:nvSpPr>
        <p:spPr bwMode="auto">
          <a:xfrm>
            <a:off x="5410200" y="2514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80B55-3E60-4421-B527-F0A9A5E466B1}" type="slidenum">
              <a:rPr lang="ar-SA"/>
              <a:pPr/>
              <a:t>119</a:t>
            </a:fld>
            <a:endParaRPr lang="en-GB"/>
          </a:p>
        </p:txBody>
      </p:sp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8057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058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058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0582" name="Oval 6"/>
          <p:cNvSpPr>
            <a:spLocks noChangeArrowheads="1"/>
          </p:cNvSpPr>
          <p:nvPr/>
        </p:nvSpPr>
        <p:spPr bwMode="auto">
          <a:xfrm>
            <a:off x="3733800" y="3581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83" name="Oval 7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84" name="Oval 8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85" name="Oval 9"/>
          <p:cNvSpPr>
            <a:spLocks noChangeArrowheads="1"/>
          </p:cNvSpPr>
          <p:nvPr/>
        </p:nvSpPr>
        <p:spPr bwMode="auto">
          <a:xfrm>
            <a:off x="5410200" y="2514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86" name="Line 10"/>
          <p:cNvSpPr>
            <a:spLocks noChangeShapeType="1"/>
          </p:cNvSpPr>
          <p:nvPr/>
        </p:nvSpPr>
        <p:spPr bwMode="auto">
          <a:xfrm flipH="1">
            <a:off x="3429000" y="3581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0587" name="Oval 11"/>
          <p:cNvSpPr>
            <a:spLocks noChangeArrowheads="1"/>
          </p:cNvSpPr>
          <p:nvPr/>
        </p:nvSpPr>
        <p:spPr bwMode="auto">
          <a:xfrm>
            <a:off x="3505200" y="3962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88" name="Oval 12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89" name="Oval 13"/>
          <p:cNvSpPr>
            <a:spLocks noChangeArrowheads="1"/>
          </p:cNvSpPr>
          <p:nvPr/>
        </p:nvSpPr>
        <p:spPr bwMode="auto">
          <a:xfrm>
            <a:off x="5029200" y="3429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90" name="Oval 14"/>
          <p:cNvSpPr>
            <a:spLocks noChangeArrowheads="1"/>
          </p:cNvSpPr>
          <p:nvPr/>
        </p:nvSpPr>
        <p:spPr bwMode="auto">
          <a:xfrm>
            <a:off x="6248400" y="2895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0591" name="Line 15"/>
          <p:cNvSpPr>
            <a:spLocks noChangeShapeType="1"/>
          </p:cNvSpPr>
          <p:nvPr/>
        </p:nvSpPr>
        <p:spPr bwMode="auto">
          <a:xfrm flipV="1">
            <a:off x="6324600" y="29718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0592" name="Line 16"/>
          <p:cNvSpPr>
            <a:spLocks noChangeShapeType="1"/>
          </p:cNvSpPr>
          <p:nvPr/>
        </p:nvSpPr>
        <p:spPr bwMode="auto">
          <a:xfrm flipV="1">
            <a:off x="4191000" y="2667000"/>
            <a:ext cx="1143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Optimization Problems</a:t>
            </a:r>
            <a:endParaRPr lang="en-GB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Local Search Algorithms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18920-8B46-4137-9542-89C3FA64677B}" type="slidenum">
              <a:rPr lang="ar-SA"/>
              <a:pPr/>
              <a:t>120</a:t>
            </a:fld>
            <a:endParaRPr lang="en-GB"/>
          </a:p>
        </p:txBody>
      </p:sp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7955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5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5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9558" name="Oval 6"/>
          <p:cNvSpPr>
            <a:spLocks noChangeArrowheads="1"/>
          </p:cNvSpPr>
          <p:nvPr/>
        </p:nvSpPr>
        <p:spPr bwMode="auto">
          <a:xfrm>
            <a:off x="3733800" y="3581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59" name="Oval 7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60" name="Oval 8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61" name="Oval 9"/>
          <p:cNvSpPr>
            <a:spLocks noChangeArrowheads="1"/>
          </p:cNvSpPr>
          <p:nvPr/>
        </p:nvSpPr>
        <p:spPr bwMode="auto">
          <a:xfrm>
            <a:off x="5410200" y="2514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63" name="Oval 11"/>
          <p:cNvSpPr>
            <a:spLocks noChangeArrowheads="1"/>
          </p:cNvSpPr>
          <p:nvPr/>
        </p:nvSpPr>
        <p:spPr bwMode="auto">
          <a:xfrm>
            <a:off x="3505200" y="3962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64" name="Oval 12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65" name="Oval 13"/>
          <p:cNvSpPr>
            <a:spLocks noChangeArrowheads="1"/>
          </p:cNvSpPr>
          <p:nvPr/>
        </p:nvSpPr>
        <p:spPr bwMode="auto">
          <a:xfrm>
            <a:off x="5029200" y="34290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66" name="Oval 14"/>
          <p:cNvSpPr>
            <a:spLocks noChangeArrowheads="1"/>
          </p:cNvSpPr>
          <p:nvPr/>
        </p:nvSpPr>
        <p:spPr bwMode="auto">
          <a:xfrm>
            <a:off x="6248400" y="2895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C5682-E7EF-402E-8646-473EF4A41740}" type="slidenum">
              <a:rPr lang="ar-SA"/>
              <a:pPr/>
              <a:t>121</a:t>
            </a:fld>
            <a:endParaRPr lang="en-GB"/>
          </a:p>
        </p:txBody>
      </p:sp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8365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365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365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3656" name="Oval 8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3659" name="Oval 11"/>
          <p:cNvSpPr>
            <a:spLocks noChangeArrowheads="1"/>
          </p:cNvSpPr>
          <p:nvPr/>
        </p:nvSpPr>
        <p:spPr bwMode="auto">
          <a:xfrm>
            <a:off x="3505200" y="3962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3660" name="Oval 12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3661" name="Oval 13"/>
          <p:cNvSpPr>
            <a:spLocks noChangeArrowheads="1"/>
          </p:cNvSpPr>
          <p:nvPr/>
        </p:nvSpPr>
        <p:spPr bwMode="auto">
          <a:xfrm>
            <a:off x="5029200" y="34290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3FC5-958C-4F3A-BADC-9B7CE6BBC8C3}" type="slidenum">
              <a:rPr lang="ar-SA"/>
              <a:pPr/>
              <a:t>122</a:t>
            </a:fld>
            <a:endParaRPr lang="en-GB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8467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467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467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4678" name="Oval 6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679" name="Oval 7"/>
          <p:cNvSpPr>
            <a:spLocks noChangeArrowheads="1"/>
          </p:cNvSpPr>
          <p:nvPr/>
        </p:nvSpPr>
        <p:spPr bwMode="auto">
          <a:xfrm>
            <a:off x="3505200" y="3962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680" name="Oval 8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4681" name="Oval 9"/>
          <p:cNvSpPr>
            <a:spLocks noChangeArrowheads="1"/>
          </p:cNvSpPr>
          <p:nvPr/>
        </p:nvSpPr>
        <p:spPr bwMode="auto">
          <a:xfrm>
            <a:off x="50292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EA139-A711-4856-8665-06153BCEC912}" type="slidenum">
              <a:rPr lang="ar-SA"/>
              <a:pPr/>
              <a:t>123</a:t>
            </a:fld>
            <a:endParaRPr lang="en-GB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8569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570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570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5702" name="Oval 6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703" name="Oval 7"/>
          <p:cNvSpPr>
            <a:spLocks noChangeArrowheads="1"/>
          </p:cNvSpPr>
          <p:nvPr/>
        </p:nvSpPr>
        <p:spPr bwMode="auto">
          <a:xfrm>
            <a:off x="3505200" y="3962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704" name="Oval 8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705" name="Oval 9"/>
          <p:cNvSpPr>
            <a:spLocks noChangeArrowheads="1"/>
          </p:cNvSpPr>
          <p:nvPr/>
        </p:nvSpPr>
        <p:spPr bwMode="auto">
          <a:xfrm>
            <a:off x="50292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706" name="Line 10"/>
          <p:cNvSpPr>
            <a:spLocks noChangeShapeType="1"/>
          </p:cNvSpPr>
          <p:nvPr/>
        </p:nvSpPr>
        <p:spPr bwMode="auto">
          <a:xfrm flipV="1">
            <a:off x="4495800" y="3657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5707" name="Oval 11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708" name="Oval 12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709" name="Oval 13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710" name="Line 14"/>
          <p:cNvSpPr>
            <a:spLocks noChangeShapeType="1"/>
          </p:cNvSpPr>
          <p:nvPr/>
        </p:nvSpPr>
        <p:spPr bwMode="auto">
          <a:xfrm flipH="1">
            <a:off x="3429000" y="4191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5711" name="Line 15"/>
          <p:cNvSpPr>
            <a:spLocks noChangeShapeType="1"/>
          </p:cNvSpPr>
          <p:nvPr/>
        </p:nvSpPr>
        <p:spPr bwMode="auto">
          <a:xfrm>
            <a:off x="4038600" y="3657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5712" name="Oval 16"/>
          <p:cNvSpPr>
            <a:spLocks noChangeArrowheads="1"/>
          </p:cNvSpPr>
          <p:nvPr/>
        </p:nvSpPr>
        <p:spPr bwMode="auto">
          <a:xfrm>
            <a:off x="3657600" y="3657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5713" name="Oval 17"/>
          <p:cNvSpPr>
            <a:spLocks noChangeArrowheads="1"/>
          </p:cNvSpPr>
          <p:nvPr/>
        </p:nvSpPr>
        <p:spPr bwMode="auto">
          <a:xfrm>
            <a:off x="4191000" y="3505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751C-03F3-4B4A-ADF2-59004E8EFB43}" type="slidenum">
              <a:rPr lang="ar-SA"/>
              <a:pPr/>
              <a:t>124</a:t>
            </a:fld>
            <a:endParaRPr lang="en-GB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8672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2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2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26" name="Oval 6"/>
          <p:cNvSpPr>
            <a:spLocks noChangeArrowheads="1"/>
          </p:cNvSpPr>
          <p:nvPr/>
        </p:nvSpPr>
        <p:spPr bwMode="auto">
          <a:xfrm>
            <a:off x="39624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27" name="Oval 7"/>
          <p:cNvSpPr>
            <a:spLocks noChangeArrowheads="1"/>
          </p:cNvSpPr>
          <p:nvPr/>
        </p:nvSpPr>
        <p:spPr bwMode="auto">
          <a:xfrm>
            <a:off x="3505200" y="3962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28" name="Oval 8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29" name="Oval 9"/>
          <p:cNvSpPr>
            <a:spLocks noChangeArrowheads="1"/>
          </p:cNvSpPr>
          <p:nvPr/>
        </p:nvSpPr>
        <p:spPr bwMode="auto">
          <a:xfrm>
            <a:off x="50292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31" name="Oval 11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32" name="Oval 12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33" name="Oval 13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36" name="Oval 16"/>
          <p:cNvSpPr>
            <a:spLocks noChangeArrowheads="1"/>
          </p:cNvSpPr>
          <p:nvPr/>
        </p:nvSpPr>
        <p:spPr bwMode="auto">
          <a:xfrm>
            <a:off x="3657600" y="3657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37" name="Oval 17"/>
          <p:cNvSpPr>
            <a:spLocks noChangeArrowheads="1"/>
          </p:cNvSpPr>
          <p:nvPr/>
        </p:nvSpPr>
        <p:spPr bwMode="auto">
          <a:xfrm>
            <a:off x="4191000" y="3505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A021-E588-41A3-B5E6-62CEADCB024F}" type="slidenum">
              <a:rPr lang="ar-SA"/>
              <a:pPr/>
              <a:t>125</a:t>
            </a:fld>
            <a:endParaRPr lang="en-GB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8774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774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774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7752" name="Oval 8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754" name="Oval 10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755" name="Oval 11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756" name="Oval 12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B293C-0FE8-4BA3-B39E-11624FA827BE}" type="slidenum">
              <a:rPr lang="ar-SA"/>
              <a:pPr/>
              <a:t>126</a:t>
            </a:fld>
            <a:endParaRPr lang="en-GB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8877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877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877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8774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775" name="Oval 7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776" name="Oval 8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8777" name="Oval 9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81D7-D491-4C20-BD54-D49335259FEE}" type="slidenum">
              <a:rPr lang="ar-SA"/>
              <a:pPr/>
              <a:t>127</a:t>
            </a:fld>
            <a:endParaRPr lang="en-GB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8979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79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79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798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799" name="Oval 7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800" name="Oval 8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801" name="Oval 9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802" name="Line 10"/>
          <p:cNvSpPr>
            <a:spLocks noChangeShapeType="1"/>
          </p:cNvSpPr>
          <p:nvPr/>
        </p:nvSpPr>
        <p:spPr bwMode="auto">
          <a:xfrm flipV="1">
            <a:off x="4572000" y="44196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03" name="Oval 11"/>
          <p:cNvSpPr>
            <a:spLocks noChangeArrowheads="1"/>
          </p:cNvSpPr>
          <p:nvPr/>
        </p:nvSpPr>
        <p:spPr bwMode="auto">
          <a:xfrm>
            <a:off x="4724400" y="4876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804" name="Oval 12"/>
          <p:cNvSpPr>
            <a:spLocks noChangeArrowheads="1"/>
          </p:cNvSpPr>
          <p:nvPr/>
        </p:nvSpPr>
        <p:spPr bwMode="auto">
          <a:xfrm>
            <a:off x="4495800" y="4724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805" name="Oval 13"/>
          <p:cNvSpPr>
            <a:spLocks noChangeArrowheads="1"/>
          </p:cNvSpPr>
          <p:nvPr/>
        </p:nvSpPr>
        <p:spPr bwMode="auto">
          <a:xfrm>
            <a:off x="2971800" y="3962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806" name="Oval 14"/>
          <p:cNvSpPr>
            <a:spLocks noChangeArrowheads="1"/>
          </p:cNvSpPr>
          <p:nvPr/>
        </p:nvSpPr>
        <p:spPr bwMode="auto">
          <a:xfrm>
            <a:off x="4343400" y="4038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807" name="Line 15"/>
          <p:cNvSpPr>
            <a:spLocks noChangeShapeType="1"/>
          </p:cNvSpPr>
          <p:nvPr/>
        </p:nvSpPr>
        <p:spPr bwMode="auto">
          <a:xfrm flipH="1" flipV="1">
            <a:off x="2743200" y="41148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08" name="Line 16"/>
          <p:cNvSpPr>
            <a:spLocks noChangeShapeType="1"/>
          </p:cNvSpPr>
          <p:nvPr/>
        </p:nvSpPr>
        <p:spPr bwMode="auto">
          <a:xfrm>
            <a:off x="4495800" y="38862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9809" name="Oval 17"/>
          <p:cNvSpPr>
            <a:spLocks noChangeArrowheads="1"/>
          </p:cNvSpPr>
          <p:nvPr/>
        </p:nvSpPr>
        <p:spPr bwMode="auto">
          <a:xfrm>
            <a:off x="4953000" y="3810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381E-6D4B-4D56-96DD-A78685760683}" type="slidenum">
              <a:rPr lang="ar-SA"/>
              <a:pPr/>
              <a:t>128</a:t>
            </a:fld>
            <a:endParaRPr lang="en-GB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9081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082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082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0822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823" name="Oval 7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824" name="Oval 8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825" name="Oval 9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827" name="Oval 11"/>
          <p:cNvSpPr>
            <a:spLocks noChangeArrowheads="1"/>
          </p:cNvSpPr>
          <p:nvPr/>
        </p:nvSpPr>
        <p:spPr bwMode="auto">
          <a:xfrm>
            <a:off x="4724400" y="4876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828" name="Oval 12"/>
          <p:cNvSpPr>
            <a:spLocks noChangeArrowheads="1"/>
          </p:cNvSpPr>
          <p:nvPr/>
        </p:nvSpPr>
        <p:spPr bwMode="auto">
          <a:xfrm>
            <a:off x="4495800" y="4724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829" name="Oval 13"/>
          <p:cNvSpPr>
            <a:spLocks noChangeArrowheads="1"/>
          </p:cNvSpPr>
          <p:nvPr/>
        </p:nvSpPr>
        <p:spPr bwMode="auto">
          <a:xfrm>
            <a:off x="2971800" y="3962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830" name="Oval 14"/>
          <p:cNvSpPr>
            <a:spLocks noChangeArrowheads="1"/>
          </p:cNvSpPr>
          <p:nvPr/>
        </p:nvSpPr>
        <p:spPr bwMode="auto">
          <a:xfrm>
            <a:off x="4343400" y="4038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0833" name="Oval 17"/>
          <p:cNvSpPr>
            <a:spLocks noChangeArrowheads="1"/>
          </p:cNvSpPr>
          <p:nvPr/>
        </p:nvSpPr>
        <p:spPr bwMode="auto">
          <a:xfrm>
            <a:off x="4953000" y="3810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3BDB2-7D3B-43AB-B374-8898018BD135}" type="slidenum">
              <a:rPr lang="ar-SA"/>
              <a:pPr/>
              <a:t>129</a:t>
            </a:fld>
            <a:endParaRPr lang="en-GB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9184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184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184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1848" name="Oval 8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849" name="Oval 9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850" name="Oval 10"/>
          <p:cNvSpPr>
            <a:spLocks noChangeArrowheads="1"/>
          </p:cNvSpPr>
          <p:nvPr/>
        </p:nvSpPr>
        <p:spPr bwMode="auto">
          <a:xfrm>
            <a:off x="47244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1851" name="Oval 11"/>
          <p:cNvSpPr>
            <a:spLocks noChangeArrowheads="1"/>
          </p:cNvSpPr>
          <p:nvPr/>
        </p:nvSpPr>
        <p:spPr bwMode="auto">
          <a:xfrm>
            <a:off x="4495800" y="4724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1C1A9-BF17-435B-8949-5C4B19BD37CF}" type="slidenum">
              <a:rPr lang="ar-SA"/>
              <a:pPr/>
              <a:t>13</a:t>
            </a:fld>
            <a:endParaRPr lang="en-GB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857250"/>
            <a:ext cx="7793037" cy="819150"/>
          </a:xfrm>
        </p:spPr>
        <p:txBody>
          <a:bodyPr/>
          <a:lstStyle/>
          <a:p>
            <a:r>
              <a:rPr lang="fr-FR" sz="36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Local Search Algorithms</a:t>
            </a:r>
            <a:endParaRPr lang="en-US" sz="36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8180" name="Line 4"/>
          <p:cNvSpPr>
            <a:spLocks noChangeShapeType="1"/>
          </p:cNvSpPr>
          <p:nvPr/>
        </p:nvSpPr>
        <p:spPr bwMode="auto">
          <a:xfrm>
            <a:off x="533400" y="762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219200" y="1981200"/>
            <a:ext cx="7010400" cy="4648200"/>
          </a:xfrm>
          <a:noFill/>
          <a:ln/>
        </p:spPr>
        <p:txBody>
          <a:bodyPr/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The search algorithms we have seen so far keep track of the </a:t>
            </a: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current state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, the “</a:t>
            </a: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fringe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” of the search space, and the </a:t>
            </a:r>
            <a:r>
              <a:rPr lang="en-US" sz="2200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path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to the final state.</a:t>
            </a:r>
          </a:p>
          <a:p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In some problems, one doesn’t care about a solution path but only the </a:t>
            </a: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orientation of the final goal state</a:t>
            </a:r>
          </a:p>
          <a:p>
            <a:pPr lvl="1"/>
            <a:r>
              <a:rPr lang="en-US" sz="2200">
                <a:latin typeface="Times New Roman" pitchFamily="18" charset="0"/>
                <a:cs typeface="Times New Roman" pitchFamily="18" charset="0"/>
              </a:rPr>
              <a:t>Example: 8-queen problem</a:t>
            </a:r>
          </a:p>
          <a:p>
            <a:endParaRPr lang="en-US" sz="22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Local search algorithms operate on a </a:t>
            </a:r>
            <a:r>
              <a:rPr lang="en-US" sz="2200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single</a:t>
            </a: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state – current state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 – and move to one of its </a:t>
            </a:r>
            <a:r>
              <a:rPr lang="en-US" sz="2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neighboring states</a:t>
            </a:r>
          </a:p>
          <a:p>
            <a:pPr lvl="1"/>
            <a:r>
              <a:rPr lang="en-US" sz="2200">
                <a:latin typeface="Times New Roman" pitchFamily="18" charset="0"/>
                <a:cs typeface="Times New Roman" pitchFamily="18" charset="0"/>
              </a:rPr>
              <a:t>Solution path needs not be maintained</a:t>
            </a:r>
          </a:p>
          <a:p>
            <a:pPr lvl="1"/>
            <a:r>
              <a:rPr lang="en-US" sz="2200">
                <a:latin typeface="Times New Roman" pitchFamily="18" charset="0"/>
                <a:cs typeface="Times New Roman" pitchFamily="18" charset="0"/>
              </a:rPr>
              <a:t>Hence, the search is “local”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6D420-616F-46E1-AA36-D4C98FEDF930}" type="slidenum">
              <a:rPr lang="ar-SA"/>
              <a:pPr/>
              <a:t>130</a:t>
            </a:fld>
            <a:endParaRPr lang="en-GB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9286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286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286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2870" name="Oval 6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71" name="Oval 7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72" name="Oval 8"/>
          <p:cNvSpPr>
            <a:spLocks noChangeArrowheads="1"/>
          </p:cNvSpPr>
          <p:nvPr/>
        </p:nvSpPr>
        <p:spPr bwMode="auto">
          <a:xfrm>
            <a:off x="47244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73" name="Oval 9"/>
          <p:cNvSpPr>
            <a:spLocks noChangeArrowheads="1"/>
          </p:cNvSpPr>
          <p:nvPr/>
        </p:nvSpPr>
        <p:spPr bwMode="auto">
          <a:xfrm>
            <a:off x="4495800" y="4724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74" name="Oval 10"/>
          <p:cNvSpPr>
            <a:spLocks noChangeArrowheads="1"/>
          </p:cNvSpPr>
          <p:nvPr/>
        </p:nvSpPr>
        <p:spPr bwMode="auto">
          <a:xfrm>
            <a:off x="4953000" y="3810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75" name="Oval 11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76" name="Oval 12"/>
          <p:cNvSpPr>
            <a:spLocks noChangeArrowheads="1"/>
          </p:cNvSpPr>
          <p:nvPr/>
        </p:nvSpPr>
        <p:spPr bwMode="auto">
          <a:xfrm>
            <a:off x="4572000" y="4953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77" name="Line 13"/>
          <p:cNvSpPr>
            <a:spLocks noChangeShapeType="1"/>
          </p:cNvSpPr>
          <p:nvPr/>
        </p:nvSpPr>
        <p:spPr bwMode="auto">
          <a:xfrm>
            <a:off x="4572000" y="4724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2878" name="Line 14"/>
          <p:cNvSpPr>
            <a:spLocks noChangeShapeType="1"/>
          </p:cNvSpPr>
          <p:nvPr/>
        </p:nvSpPr>
        <p:spPr bwMode="auto">
          <a:xfrm flipV="1">
            <a:off x="4572000" y="4343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2879" name="Oval 15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80" name="Oval 16"/>
          <p:cNvSpPr>
            <a:spLocks noChangeArrowheads="1"/>
          </p:cNvSpPr>
          <p:nvPr/>
        </p:nvSpPr>
        <p:spPr bwMode="auto">
          <a:xfrm>
            <a:off x="4800600" y="4495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2881" name="Line 17"/>
          <p:cNvSpPr>
            <a:spLocks noChangeShapeType="1"/>
          </p:cNvSpPr>
          <p:nvPr/>
        </p:nvSpPr>
        <p:spPr bwMode="auto">
          <a:xfrm flipV="1">
            <a:off x="5105400" y="38862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2B5D3-64CF-438B-B696-9D979E04BE2B}" type="slidenum">
              <a:rPr lang="ar-SA"/>
              <a:pPr/>
              <a:t>131</a:t>
            </a:fld>
            <a:endParaRPr lang="en-GB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9491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491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491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4918" name="Oval 6"/>
          <p:cNvSpPr>
            <a:spLocks noChangeArrowheads="1"/>
          </p:cNvSpPr>
          <p:nvPr/>
        </p:nvSpPr>
        <p:spPr bwMode="auto">
          <a:xfrm>
            <a:off x="44196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19" name="Oval 7"/>
          <p:cNvSpPr>
            <a:spLocks noChangeArrowheads="1"/>
          </p:cNvSpPr>
          <p:nvPr/>
        </p:nvSpPr>
        <p:spPr bwMode="auto">
          <a:xfrm>
            <a:off x="4876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0" name="Oval 8"/>
          <p:cNvSpPr>
            <a:spLocks noChangeArrowheads="1"/>
          </p:cNvSpPr>
          <p:nvPr/>
        </p:nvSpPr>
        <p:spPr bwMode="auto">
          <a:xfrm>
            <a:off x="4724400" y="4876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1" name="Oval 9"/>
          <p:cNvSpPr>
            <a:spLocks noChangeArrowheads="1"/>
          </p:cNvSpPr>
          <p:nvPr/>
        </p:nvSpPr>
        <p:spPr bwMode="auto">
          <a:xfrm>
            <a:off x="4495800" y="4724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2" name="Oval 10"/>
          <p:cNvSpPr>
            <a:spLocks noChangeArrowheads="1"/>
          </p:cNvSpPr>
          <p:nvPr/>
        </p:nvSpPr>
        <p:spPr bwMode="auto">
          <a:xfrm>
            <a:off x="4953000" y="3810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3" name="Oval 11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4" name="Oval 12"/>
          <p:cNvSpPr>
            <a:spLocks noChangeArrowheads="1"/>
          </p:cNvSpPr>
          <p:nvPr/>
        </p:nvSpPr>
        <p:spPr bwMode="auto">
          <a:xfrm>
            <a:off x="4572000" y="49530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7" name="Oval 15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4928" name="Oval 16"/>
          <p:cNvSpPr>
            <a:spLocks noChangeArrowheads="1"/>
          </p:cNvSpPr>
          <p:nvPr/>
        </p:nvSpPr>
        <p:spPr bwMode="auto">
          <a:xfrm>
            <a:off x="4800600" y="4495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9E52-4A6A-409E-9CB9-30EE4F0B3EB9}" type="slidenum">
              <a:rPr lang="ar-SA"/>
              <a:pPr/>
              <a:t>132</a:t>
            </a:fld>
            <a:endParaRPr lang="en-GB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9593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594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594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5944" name="Oval 8"/>
          <p:cNvSpPr>
            <a:spLocks noChangeArrowheads="1"/>
          </p:cNvSpPr>
          <p:nvPr/>
        </p:nvSpPr>
        <p:spPr bwMode="auto">
          <a:xfrm>
            <a:off x="4724400" y="4876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945" name="Oval 9"/>
          <p:cNvSpPr>
            <a:spLocks noChangeArrowheads="1"/>
          </p:cNvSpPr>
          <p:nvPr/>
        </p:nvSpPr>
        <p:spPr bwMode="auto">
          <a:xfrm>
            <a:off x="4495800" y="4724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947" name="Oval 11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5948" name="Oval 12"/>
          <p:cNvSpPr>
            <a:spLocks noChangeArrowheads="1"/>
          </p:cNvSpPr>
          <p:nvPr/>
        </p:nvSpPr>
        <p:spPr bwMode="auto">
          <a:xfrm>
            <a:off x="4572000" y="49530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24925-C3E3-49EE-BE19-11E60D3EE69A}" type="slidenum">
              <a:rPr lang="ar-SA"/>
              <a:pPr/>
              <a:t>133</a:t>
            </a:fld>
            <a:endParaRPr lang="en-GB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Genetic Algorithms</a:t>
            </a:r>
            <a:endParaRPr lang="en-US"/>
          </a:p>
        </p:txBody>
      </p:sp>
      <p:sp>
        <p:nvSpPr>
          <p:cNvPr id="29696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6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6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66" name="Oval 6"/>
          <p:cNvSpPr>
            <a:spLocks noChangeArrowheads="1"/>
          </p:cNvSpPr>
          <p:nvPr/>
        </p:nvSpPr>
        <p:spPr bwMode="auto">
          <a:xfrm>
            <a:off x="4724400" y="4876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67" name="Oval 7"/>
          <p:cNvSpPr>
            <a:spLocks noChangeArrowheads="1"/>
          </p:cNvSpPr>
          <p:nvPr/>
        </p:nvSpPr>
        <p:spPr bwMode="auto">
          <a:xfrm>
            <a:off x="4495800" y="4724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68" name="Oval 8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69" name="Oval 9"/>
          <p:cNvSpPr>
            <a:spLocks noChangeArrowheads="1"/>
          </p:cNvSpPr>
          <p:nvPr/>
        </p:nvSpPr>
        <p:spPr bwMode="auto">
          <a:xfrm>
            <a:off x="4572000" y="49530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70" name="Line 10"/>
          <p:cNvSpPr>
            <a:spLocks noChangeShapeType="1"/>
          </p:cNvSpPr>
          <p:nvPr/>
        </p:nvSpPr>
        <p:spPr bwMode="auto">
          <a:xfrm>
            <a:off x="4724400" y="5334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6971" name="Line 11"/>
          <p:cNvSpPr>
            <a:spLocks noChangeShapeType="1"/>
          </p:cNvSpPr>
          <p:nvPr/>
        </p:nvSpPr>
        <p:spPr bwMode="auto">
          <a:xfrm flipH="1">
            <a:off x="2133600" y="53340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Optimization Problems</a:t>
            </a:r>
            <a:endParaRPr lang="en-GB"/>
          </a:p>
        </p:txBody>
      </p:sp>
      <p:sp>
        <p:nvSpPr>
          <p:cNvPr id="2447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Genetic programming: GP</a:t>
            </a:r>
            <a:endParaRPr lang="en-GB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7995-2D5B-4AE0-A35B-060A2C8F22CB}" type="slidenum">
              <a:rPr lang="ar-SA"/>
              <a:pPr/>
              <a:t>135</a:t>
            </a:fld>
            <a:endParaRPr lang="en-GB"/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Genetic Programming</a:t>
            </a:r>
            <a:endParaRPr lang="en-GB"/>
          </a:p>
        </p:txBody>
      </p:sp>
      <p:sp>
        <p:nvSpPr>
          <p:cNvPr id="236548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37338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sz="2000" b="1" i="1"/>
              <a:t>Genetic programming (GP)</a:t>
            </a:r>
          </a:p>
          <a:p>
            <a:endParaRPr kumimoji="1" lang="en-US" sz="2000" b="1" i="1"/>
          </a:p>
          <a:p>
            <a:r>
              <a:rPr lang="en-US" sz="2000" i="1"/>
              <a:t>Programming of Computers</a:t>
            </a:r>
          </a:p>
          <a:p>
            <a:r>
              <a:rPr lang="en-US" sz="2000" i="1"/>
              <a:t>by Means of Simulated Evolution</a:t>
            </a:r>
            <a:endParaRPr lang="en-US" sz="2000"/>
          </a:p>
          <a:p>
            <a:endParaRPr kumimoji="1" lang="en-US" sz="2000"/>
          </a:p>
          <a:p>
            <a:r>
              <a:rPr lang="en-US" sz="2000" i="1"/>
              <a:t>How to Program a Computer</a:t>
            </a:r>
          </a:p>
          <a:p>
            <a:r>
              <a:rPr lang="en-US" sz="2000" i="1"/>
              <a:t>Without Explicitly Telling It What to Do?</a:t>
            </a:r>
          </a:p>
          <a:p>
            <a:endParaRPr lang="en-US" sz="2000" i="1"/>
          </a:p>
          <a:p>
            <a:r>
              <a:rPr lang="en-US" sz="2000" i="1"/>
              <a:t>Genetic Programming is Genetic Algorithms where solutions are programs …</a:t>
            </a:r>
          </a:p>
        </p:txBody>
      </p:sp>
      <p:pic>
        <p:nvPicPr>
          <p:cNvPr id="236549" name="Picture 5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49913" y="2943225"/>
            <a:ext cx="2800350" cy="30003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6BF70-5305-4A3B-ACA1-09DB04606732}" type="slidenum">
              <a:rPr lang="ar-SA"/>
              <a:pPr/>
              <a:t>136</a:t>
            </a:fld>
            <a:endParaRPr lang="en-GB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0"/>
            <a:ext cx="7793038" cy="819150"/>
          </a:xfrm>
        </p:spPr>
        <p:txBody>
          <a:bodyPr/>
          <a:lstStyle/>
          <a:p>
            <a:r>
              <a:rPr lang="en-US" sz="3800"/>
              <a:t>Genetic programming</a:t>
            </a:r>
          </a:p>
        </p:txBody>
      </p:sp>
      <p:sp>
        <p:nvSpPr>
          <p:cNvPr id="2426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When the chromosome encodes an entire program or function itself this is called genetic programming (GP)</a:t>
            </a:r>
          </a:p>
          <a:p>
            <a:pPr>
              <a:lnSpc>
                <a:spcPct val="90000"/>
              </a:lnSpc>
            </a:pPr>
            <a:endParaRPr lang="en-GB" sz="2800"/>
          </a:p>
          <a:p>
            <a:pPr>
              <a:lnSpc>
                <a:spcPct val="90000"/>
              </a:lnSpc>
            </a:pPr>
            <a:r>
              <a:rPr lang="en-GB" sz="2800"/>
              <a:t>In order to make this work,encoding is often done in the form of a tree representation</a:t>
            </a:r>
          </a:p>
          <a:p>
            <a:pPr>
              <a:lnSpc>
                <a:spcPct val="90000"/>
              </a:lnSpc>
            </a:pPr>
            <a:endParaRPr lang="en-GB" sz="2800"/>
          </a:p>
          <a:p>
            <a:pPr>
              <a:lnSpc>
                <a:spcPct val="90000"/>
              </a:lnSpc>
            </a:pPr>
            <a:r>
              <a:rPr lang="en-GB" sz="2800"/>
              <a:t>Crossover entials swaping subtrees between parents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EFF2-740E-4075-B8BB-6A6202C0A85B}" type="slidenum">
              <a:rPr lang="ar-SA"/>
              <a:pPr/>
              <a:t>137</a:t>
            </a:fld>
            <a:endParaRPr lang="en-GB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0"/>
            <a:ext cx="7793038" cy="819150"/>
          </a:xfrm>
        </p:spPr>
        <p:txBody>
          <a:bodyPr/>
          <a:lstStyle/>
          <a:p>
            <a:r>
              <a:rPr lang="en-US" sz="3800"/>
              <a:t>Genetic programming</a:t>
            </a:r>
          </a:p>
        </p:txBody>
      </p:sp>
      <p:pic>
        <p:nvPicPr>
          <p:cNvPr id="2437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500" y="2081213"/>
            <a:ext cx="7373938" cy="2825750"/>
          </a:xfrm>
          <a:prstGeom prst="rect">
            <a:avLst/>
          </a:prstGeom>
          <a:noFill/>
        </p:spPr>
      </p:pic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1241425" y="5235575"/>
            <a:ext cx="64357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>
                <a:latin typeface="Times" pitchFamily="18" charset="0"/>
              </a:rPr>
              <a:t>It is possible to evolve whole programs like this but only small ones. Large programs with complex functions present big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EDE46-C377-4FAB-96ED-449BD41461F4}" type="slidenum">
              <a:rPr lang="ar-SA"/>
              <a:pPr/>
              <a:t>138</a:t>
            </a:fld>
            <a:endParaRPr lang="en-GB"/>
          </a:p>
        </p:txBody>
      </p:sp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Genetic programming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1295400" y="1828800"/>
            <a:ext cx="643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pitchFamily="18" charset="0"/>
              </a:rPr>
              <a:t>Inter-twined Spirals: Classification Problem</a:t>
            </a:r>
            <a:endParaRPr lang="en-GB" sz="2400">
              <a:latin typeface="Times" pitchFamily="18" charset="0"/>
            </a:endParaRPr>
          </a:p>
        </p:txBody>
      </p:sp>
      <p:grpSp>
        <p:nvGrpSpPr>
          <p:cNvPr id="267273" name="Group 9"/>
          <p:cNvGrpSpPr>
            <a:grpSpLocks/>
          </p:cNvGrpSpPr>
          <p:nvPr/>
        </p:nvGrpSpPr>
        <p:grpSpPr bwMode="auto">
          <a:xfrm>
            <a:off x="2819400" y="2438400"/>
            <a:ext cx="3962400" cy="3886200"/>
            <a:chOff x="1045" y="1658"/>
            <a:chExt cx="1800" cy="1818"/>
          </a:xfrm>
        </p:grpSpPr>
        <p:pic>
          <p:nvPicPr>
            <p:cNvPr id="267269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45" y="1658"/>
              <a:ext cx="1800" cy="1818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26727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56" y="3264"/>
              <a:ext cx="300" cy="12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sp>
        <p:nvSpPr>
          <p:cNvPr id="267274" name="Rectangle 10"/>
          <p:cNvSpPr>
            <a:spLocks noChangeArrowheads="1"/>
          </p:cNvSpPr>
          <p:nvPr/>
        </p:nvSpPr>
        <p:spPr bwMode="auto">
          <a:xfrm>
            <a:off x="533400" y="26670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7275" name="Text Box 11"/>
          <p:cNvSpPr txBox="1">
            <a:spLocks noChangeArrowheads="1"/>
          </p:cNvSpPr>
          <p:nvPr/>
        </p:nvSpPr>
        <p:spPr bwMode="auto">
          <a:xfrm>
            <a:off x="990600" y="2590800"/>
            <a:ext cx="1676400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Red Spiral</a:t>
            </a:r>
            <a:endParaRPr lang="en-GB">
              <a:solidFill>
                <a:schemeClr val="hlink"/>
              </a:solidFill>
            </a:endParaRPr>
          </a:p>
        </p:txBody>
      </p:sp>
      <p:sp>
        <p:nvSpPr>
          <p:cNvPr id="267276" name="Rectangle 12"/>
          <p:cNvSpPr>
            <a:spLocks noChangeArrowheads="1"/>
          </p:cNvSpPr>
          <p:nvPr/>
        </p:nvSpPr>
        <p:spPr bwMode="auto">
          <a:xfrm>
            <a:off x="533400" y="3367088"/>
            <a:ext cx="2286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990600" y="3290888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</a:rPr>
              <a:t>Blue Spiral</a:t>
            </a:r>
            <a:endParaRPr lang="en-GB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C17E-5881-44AF-8D90-18C70FBB161B}" type="slidenum">
              <a:rPr lang="ar-SA"/>
              <a:pPr/>
              <a:t>139</a:t>
            </a:fld>
            <a:endParaRPr lang="en-GB"/>
          </a:p>
        </p:txBody>
      </p:sp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Genetic programming</a:t>
            </a:r>
          </a:p>
        </p:txBody>
      </p:sp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1295400" y="1828800"/>
            <a:ext cx="64357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pitchFamily="18" charset="0"/>
              </a:rPr>
              <a:t>Inter-twined Spirals: Classification Problem</a:t>
            </a: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400">
              <a:latin typeface="Times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GB" sz="2400">
              <a:latin typeface="Times" pitchFamily="18" charset="0"/>
            </a:endParaRPr>
          </a:p>
        </p:txBody>
      </p:sp>
      <p:pic>
        <p:nvPicPr>
          <p:cNvPr id="270343" name="Picture 7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2339975"/>
            <a:ext cx="5943600" cy="4041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EC263-C401-4D05-9673-50EBB80EC87A}" type="slidenum">
              <a:rPr lang="ar-SA"/>
              <a:pPr/>
              <a:t>14</a:t>
            </a:fld>
            <a:endParaRPr lang="en-GB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Local Search Algorithms</a:t>
            </a:r>
            <a:endParaRPr lang="en-GB" sz="40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4804" name="Picture 4" descr="4queens-sequence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3898900"/>
            <a:ext cx="7239000" cy="1804988"/>
          </a:xfrm>
          <a:noFill/>
          <a:ln/>
        </p:spPr>
      </p:pic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1295400" y="2057400"/>
            <a:ext cx="6858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Example:</a:t>
            </a:r>
          </a:p>
          <a:p>
            <a:pPr>
              <a:spcBef>
                <a:spcPct val="50000"/>
              </a:spcBef>
            </a:pPr>
            <a:r>
              <a:rPr lang="en-US" sz="2400"/>
              <a:t> Put N Queens on an </a:t>
            </a:r>
            <a:r>
              <a:rPr lang="en-US" sz="2400" i="1"/>
              <a:t>n × n</a:t>
            </a:r>
            <a:r>
              <a:rPr lang="en-US" sz="2400"/>
              <a:t> board with no two queens on the same row, column, or diagonal</a:t>
            </a:r>
          </a:p>
          <a:p>
            <a:pPr>
              <a:spcBef>
                <a:spcPct val="50000"/>
              </a:spcBef>
            </a:pPr>
            <a:endParaRPr lang="en-GB" sz="2400"/>
          </a:p>
        </p:txBody>
      </p:sp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1371600" y="5867400"/>
            <a:ext cx="7620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Initial state … Improve it … using local transformations  (perturbations)</a:t>
            </a:r>
            <a:endParaRPr lang="en-GB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Optimization Problems</a:t>
            </a:r>
            <a:endParaRPr lang="en-GB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New Algorithms</a:t>
            </a:r>
          </a:p>
          <a:p>
            <a:r>
              <a:rPr lang="en-US"/>
              <a:t>ACO, PSO, QGA …</a:t>
            </a:r>
            <a:endParaRPr lang="en-GB"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CE225-A878-4A56-980A-ED470E70B343}" type="slidenum">
              <a:rPr lang="ar-SA"/>
              <a:pPr/>
              <a:t>141</a:t>
            </a:fld>
            <a:endParaRPr lang="en-GB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Anything to be Learnt from Ant Colonies?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2672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600"/>
              <a:t>Fairly simple units generate complicated global behaviour.</a:t>
            </a:r>
          </a:p>
          <a:p>
            <a:pPr>
              <a:lnSpc>
                <a:spcPct val="80000"/>
              </a:lnSpc>
            </a:pPr>
            <a:endParaRPr lang="en-US" sz="1600"/>
          </a:p>
          <a:p>
            <a:pPr>
              <a:lnSpc>
                <a:spcPct val="80000"/>
              </a:lnSpc>
            </a:pPr>
            <a:r>
              <a:rPr lang="en-US" sz="1600"/>
              <a:t>An ant colony expresses a complex collective behavior providing </a:t>
            </a:r>
            <a:r>
              <a:rPr lang="en-US" sz="1600" b="1"/>
              <a:t>intelligent solutions to problems</a:t>
            </a:r>
            <a:r>
              <a:rPr lang="en-US" sz="1600"/>
              <a:t> such as:</a:t>
            </a:r>
          </a:p>
          <a:p>
            <a:pPr>
              <a:lnSpc>
                <a:spcPct val="80000"/>
              </a:lnSpc>
            </a:pPr>
            <a:endParaRPr lang="en-US" sz="1600"/>
          </a:p>
          <a:p>
            <a:pPr lvl="1">
              <a:lnSpc>
                <a:spcPct val="80000"/>
              </a:lnSpc>
            </a:pPr>
            <a:r>
              <a:rPr lang="en-US" sz="1400"/>
              <a:t> carrying large items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forming bridges</a:t>
            </a:r>
          </a:p>
          <a:p>
            <a:pPr lvl="1">
              <a:lnSpc>
                <a:spcPct val="80000"/>
              </a:lnSpc>
            </a:pPr>
            <a:r>
              <a:rPr lang="en-US" sz="1400" b="1"/>
              <a:t>finding the shortest routes from the nest to a food source</a:t>
            </a:r>
            <a:r>
              <a:rPr lang="en-US" sz="1400"/>
              <a:t>, prioritizing food sources based on their distance and ease of access.</a:t>
            </a:r>
            <a:endParaRPr lang="en-GB" sz="1400"/>
          </a:p>
          <a:p>
            <a:pPr>
              <a:lnSpc>
                <a:spcPct val="80000"/>
              </a:lnSpc>
            </a:pPr>
            <a:endParaRPr lang="en-GB" sz="1600"/>
          </a:p>
          <a:p>
            <a:pPr>
              <a:lnSpc>
                <a:spcPct val="80000"/>
              </a:lnSpc>
            </a:pPr>
            <a:r>
              <a:rPr lang="en-GB" sz="1600" i="1"/>
              <a:t>“If we knew how an ant colony works, we might understand more about how all such systems work, from brains to ecosystems.”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1600"/>
              <a:t>   (Gordon, 1999)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600"/>
          </a:p>
        </p:txBody>
      </p:sp>
      <p:pic>
        <p:nvPicPr>
          <p:cNvPr id="225284" name="Picture 4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53000" y="3962400"/>
            <a:ext cx="3810000" cy="2057400"/>
          </a:xfrm>
          <a:noFill/>
          <a:ln/>
        </p:spPr>
      </p:pic>
      <p:pic>
        <p:nvPicPr>
          <p:cNvPr id="225285" name="Picture 5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953000" y="1905000"/>
            <a:ext cx="3792538" cy="1981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F0251-CED6-4F8E-9BDB-F41CED43D73B}" type="slidenum">
              <a:rPr lang="ar-SA"/>
              <a:pPr/>
              <a:t>142</a:t>
            </a:fld>
            <a:endParaRPr lang="en-GB"/>
          </a:p>
        </p:txBody>
      </p:sp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Shortest path discovery </a:t>
            </a:r>
            <a:endParaRPr lang="en-GB"/>
          </a:p>
        </p:txBody>
      </p:sp>
      <p:pic>
        <p:nvPicPr>
          <p:cNvPr id="226307" name="Picture 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8229600" cy="48879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0595F-D087-4C72-902E-F287143262D0}" type="slidenum">
              <a:rPr lang="ar-SA"/>
              <a:pPr/>
              <a:t>143</a:t>
            </a:fld>
            <a:endParaRPr lang="en-GB"/>
          </a:p>
        </p:txBody>
      </p:sp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762000"/>
            <a:ext cx="7793037" cy="914400"/>
          </a:xfrm>
        </p:spPr>
        <p:txBody>
          <a:bodyPr/>
          <a:lstStyle/>
          <a:p>
            <a:r>
              <a:rPr lang="en-US"/>
              <a:t>Shortest path discovery </a:t>
            </a:r>
            <a:endParaRPr lang="en-GB"/>
          </a:p>
        </p:txBody>
      </p:sp>
      <p:pic>
        <p:nvPicPr>
          <p:cNvPr id="272392" name="Picture 8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33600" y="2362200"/>
            <a:ext cx="4579938" cy="4178300"/>
          </a:xfrm>
          <a:noFill/>
          <a:ln/>
        </p:spPr>
      </p:pic>
      <p:sp>
        <p:nvSpPr>
          <p:cNvPr id="272394" name="Text Box 10"/>
          <p:cNvSpPr txBox="1">
            <a:spLocks noChangeArrowheads="1"/>
          </p:cNvSpPr>
          <p:nvPr/>
        </p:nvSpPr>
        <p:spPr bwMode="auto">
          <a:xfrm>
            <a:off x="1371600" y="1828800"/>
            <a:ext cx="685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Ants get to find the shortest path after few minutes …</a:t>
            </a:r>
            <a:endParaRPr lang="en-GB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28AD-37F5-43A3-8574-13862E03DC91}" type="slidenum">
              <a:rPr lang="ar-SA"/>
              <a:pPr/>
              <a:t>144</a:t>
            </a:fld>
            <a:endParaRPr lang="en-GB"/>
          </a:p>
        </p:txBody>
      </p:sp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762000"/>
            <a:ext cx="7793037" cy="914400"/>
          </a:xfrm>
        </p:spPr>
        <p:txBody>
          <a:bodyPr/>
          <a:lstStyle/>
          <a:p>
            <a:r>
              <a:rPr lang="en-US"/>
              <a:t>Ant Colony Optimization </a:t>
            </a:r>
            <a:endParaRPr lang="en-GB"/>
          </a:p>
        </p:txBody>
      </p:sp>
      <p:pic>
        <p:nvPicPr>
          <p:cNvPr id="273414" name="Picture 6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3124200"/>
            <a:ext cx="5410200" cy="3670300"/>
          </a:xfrm>
          <a:noFill/>
          <a:ln/>
        </p:spPr>
      </p:pic>
      <p:sp>
        <p:nvSpPr>
          <p:cNvPr id="273416" name="Text Box 8"/>
          <p:cNvSpPr txBox="1">
            <a:spLocks noChangeArrowheads="1"/>
          </p:cNvSpPr>
          <p:nvPr/>
        </p:nvSpPr>
        <p:spPr bwMode="auto">
          <a:xfrm>
            <a:off x="990600" y="1828800"/>
            <a:ext cx="7696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Each artificial ant is a probabilistic mechanism that constructs a solution to the problem, using:</a:t>
            </a:r>
          </a:p>
          <a:p>
            <a:pPr lvl="4">
              <a:buFontTx/>
              <a:buChar char="•"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Artificial pheromone deposition</a:t>
            </a:r>
          </a:p>
          <a:p>
            <a:pPr lvl="4">
              <a:buFontTx/>
              <a:buChar char="•"/>
            </a:pP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Heuristic information: pheromone trails, already visited cities memory …</a:t>
            </a:r>
            <a:endParaRPr lang="en-GB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7BBF-8D65-47FC-933C-FAA90C2F2D1E}" type="slidenum">
              <a:rPr lang="ar-SA"/>
              <a:pPr/>
              <a:t>145</a:t>
            </a:fld>
            <a:endParaRPr lang="en-GB"/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152400"/>
            <a:ext cx="7793037" cy="914400"/>
          </a:xfrm>
        </p:spPr>
        <p:txBody>
          <a:bodyPr/>
          <a:lstStyle/>
          <a:p>
            <a:r>
              <a:rPr lang="en-US"/>
              <a:t>TSP Solved using ACO </a:t>
            </a:r>
            <a:endParaRPr lang="en-GB"/>
          </a:p>
        </p:txBody>
      </p:sp>
      <p:grpSp>
        <p:nvGrpSpPr>
          <p:cNvPr id="352262" name="Group 6"/>
          <p:cNvGrpSpPr>
            <a:grpSpLocks/>
          </p:cNvGrpSpPr>
          <p:nvPr/>
        </p:nvGrpSpPr>
        <p:grpSpPr bwMode="auto">
          <a:xfrm>
            <a:off x="1401763" y="1260475"/>
            <a:ext cx="7056437" cy="5368925"/>
            <a:chOff x="612" y="742"/>
            <a:chExt cx="4445" cy="3382"/>
          </a:xfrm>
        </p:grpSpPr>
        <p:pic>
          <p:nvPicPr>
            <p:cNvPr id="352263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754"/>
              <a:ext cx="1473" cy="17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352264" name="Picture 8"/>
            <p:cNvPicPr>
              <a:picLocks noChangeAspect="1" noChangeArrowheads="1"/>
            </p:cNvPicPr>
            <p:nvPr/>
          </p:nvPicPr>
          <p:blipFill>
            <a:blip r:embed="rId3"/>
            <a:srcRect t="1891"/>
            <a:stretch>
              <a:fillRect/>
            </a:stretch>
          </p:blipFill>
          <p:spPr bwMode="auto">
            <a:xfrm>
              <a:off x="2069" y="742"/>
              <a:ext cx="1532" cy="17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35226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60" y="754"/>
              <a:ext cx="1429" cy="167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352266" name="Picture 1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12" y="2286"/>
              <a:ext cx="1454" cy="17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352267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69" y="2286"/>
              <a:ext cx="1504" cy="18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352268" name="Picture 1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526" y="2251"/>
              <a:ext cx="1531" cy="18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8DAC6-7F28-470D-92E3-AB99A1D7559A}" type="slidenum">
              <a:rPr lang="ar-SA"/>
              <a:pPr/>
              <a:t>146</a:t>
            </a:fld>
            <a:endParaRPr lang="en-GB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914400"/>
            <a:ext cx="7793038" cy="819150"/>
          </a:xfrm>
        </p:spPr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74838"/>
            <a:ext cx="8229600" cy="5135562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buFontTx/>
              <a:buChar char="•"/>
            </a:pPr>
            <a:endParaRPr lang="fr-FR" sz="1200">
              <a:solidFill>
                <a:schemeClr val="tx2"/>
              </a:solidFill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* Local search methods keep small number of nodes in memory.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They are suitable for problems where the solution is the goal state 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itself and not the path.</a:t>
            </a:r>
          </a:p>
          <a:p>
            <a:pPr marL="609600" indent="-609600" algn="just">
              <a:lnSpc>
                <a:spcPct val="80000"/>
              </a:lnSpc>
              <a:buFontTx/>
              <a:buChar char="•"/>
            </a:pPr>
            <a:endParaRPr lang="fr-FR" sz="240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* Hill climbing, simulated annealing and local beam search are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examples of local search algorithms.</a:t>
            </a:r>
          </a:p>
          <a:p>
            <a:pPr marL="609600" indent="-609600" algn="just">
              <a:lnSpc>
                <a:spcPct val="80000"/>
              </a:lnSpc>
              <a:buFontTx/>
              <a:buChar char="•"/>
            </a:pPr>
            <a:endParaRPr lang="fr-FR" sz="240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* Stochastic algorithms represent another class of methods for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informed search. Genetic algorithms are a kind of stochastic hill-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climbing search in which a large population of states is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 maintained. New states are generated by mutation and by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fr-FR" sz="2400">
                <a:latin typeface="Times New Roman" pitchFamily="18" charset="0"/>
                <a:cs typeface="Times New Roman" pitchFamily="18" charset="0"/>
              </a:rPr>
              <a:t>crossover which combines pairs of states from the population.</a:t>
            </a:r>
            <a:r>
              <a:rPr lang="fr-FR" sz="280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45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4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4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4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945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6BF2C-AABF-47E1-A29A-777891AF0F99}" type="slidenum">
              <a:rPr lang="ar-SA"/>
              <a:pPr/>
              <a:t>15</a:t>
            </a:fld>
            <a:endParaRPr lang="en-GB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8563" y="857250"/>
            <a:ext cx="7793037" cy="819150"/>
          </a:xfrm>
        </p:spPr>
        <p:txBody>
          <a:bodyPr/>
          <a:lstStyle/>
          <a:p>
            <a:r>
              <a:rPr lang="fr-FR" sz="36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Local Search Algorithms</a:t>
            </a:r>
            <a:endParaRPr lang="en-US" sz="36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419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1400" u="sng">
              <a:latin typeface="Times New Roman" pitchFamily="18" charset="0"/>
            </a:endParaRP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200" u="sng">
                <a:latin typeface="Times New Roman" pitchFamily="18" charset="0"/>
              </a:rPr>
              <a:t>Basic idea:</a:t>
            </a:r>
            <a:r>
              <a:rPr lang="en-US" sz="2200">
                <a:latin typeface="Times New Roman" pitchFamily="18" charset="0"/>
              </a:rPr>
              <a:t> Local search algorithms operate on a </a:t>
            </a:r>
            <a:r>
              <a:rPr lang="en-US" sz="2200" i="1">
                <a:latin typeface="Times New Roman" pitchFamily="18" charset="0"/>
              </a:rPr>
              <a:t>single</a:t>
            </a:r>
            <a:r>
              <a:rPr lang="en-US" sz="2200">
                <a:latin typeface="Times New Roman" pitchFamily="18" charset="0"/>
              </a:rPr>
              <a:t> state – current state – and move to one of its neighboring states.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None/>
            </a:pPr>
            <a:endParaRPr lang="en-US" sz="2200">
              <a:latin typeface="Times New Roman" pitchFamily="18" charset="0"/>
            </a:endParaRP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200" u="sng">
                <a:latin typeface="Times New Roman" pitchFamily="18" charset="0"/>
              </a:rPr>
              <a:t>The principle</a:t>
            </a:r>
            <a:r>
              <a:rPr lang="en-US" sz="2200">
                <a:latin typeface="Times New Roman" pitchFamily="18" charset="0"/>
              </a:rPr>
              <a:t>:	 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</a:rPr>
              <a:t>keep a single "current" state, try to improve it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None/>
            </a:pPr>
            <a:endParaRPr lang="en-US" sz="2200">
              <a:latin typeface="Times New Roman" pitchFamily="18" charset="0"/>
            </a:endParaRPr>
          </a:p>
          <a:p>
            <a:pPr marL="990600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</a:rPr>
              <a:t> </a:t>
            </a:r>
            <a:r>
              <a:rPr lang="en-US" sz="2000" b="1">
                <a:latin typeface="Times New Roman" pitchFamily="18" charset="0"/>
              </a:rPr>
              <a:t>Therefore</a:t>
            </a:r>
            <a:r>
              <a:rPr lang="en-US" sz="2000">
                <a:latin typeface="Times New Roman" pitchFamily="18" charset="0"/>
              </a:rPr>
              <a:t>: Solution path needs not be maintained.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en-US" sz="2000">
                <a:latin typeface="Times New Roman" pitchFamily="18" charset="0"/>
              </a:rPr>
              <a:t>                    Hence, the search is “local”.</a:t>
            </a:r>
            <a:endParaRPr lang="fr-FR" sz="3200">
              <a:solidFill>
                <a:schemeClr val="bg2"/>
              </a:solidFill>
            </a:endParaRPr>
          </a:p>
          <a:p>
            <a:pPr marL="609600" indent="-609600">
              <a:lnSpc>
                <a:spcPct val="90000"/>
              </a:lnSpc>
            </a:pPr>
            <a:endParaRPr lang="en-US" sz="1200">
              <a:latin typeface="Times New Roman" pitchFamily="18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2200">
                <a:latin typeface="Times New Roman" pitchFamily="18" charset="0"/>
              </a:rPr>
              <a:t>Two advantages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000">
                <a:latin typeface="Times New Roman" pitchFamily="18" charset="0"/>
              </a:rPr>
              <a:t>Use little memory.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000">
                <a:latin typeface="Times New Roman" pitchFamily="18" charset="0"/>
              </a:rPr>
              <a:t>More applicable in searching large/infinite search space. They find </a:t>
            </a:r>
            <a:r>
              <a:rPr lang="en-US" sz="2000">
                <a:solidFill>
                  <a:schemeClr val="hlink"/>
                </a:solidFill>
                <a:latin typeface="Times New Roman" pitchFamily="18" charset="0"/>
              </a:rPr>
              <a:t>reasonable solutions</a:t>
            </a:r>
            <a:r>
              <a:rPr lang="en-US" sz="2000">
                <a:latin typeface="Times New Roman" pitchFamily="18" charset="0"/>
              </a:rPr>
              <a:t> in this case.</a:t>
            </a:r>
          </a:p>
        </p:txBody>
      </p:sp>
      <p:sp>
        <p:nvSpPr>
          <p:cNvPr id="179204" name="Line 4"/>
          <p:cNvSpPr>
            <a:spLocks noChangeShapeType="1"/>
          </p:cNvSpPr>
          <p:nvPr/>
        </p:nvSpPr>
        <p:spPr bwMode="auto">
          <a:xfrm>
            <a:off x="533400" y="762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B32C4-99AC-4621-B868-2A0BC787FAA5}" type="slidenum">
              <a:rPr lang="ar-SA"/>
              <a:pPr/>
              <a:t>16</a:t>
            </a:fld>
            <a:endParaRPr lang="en-GB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Local Search Algorithms for optimization Problems</a:t>
            </a:r>
            <a:endParaRPr lang="en-US" sz="36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4456112" cy="41148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sz="2100"/>
              <a:t>Local search algorithms are very useful for optimization problems</a:t>
            </a:r>
          </a:p>
          <a:p>
            <a:pPr marL="609600" indent="-609600">
              <a:lnSpc>
                <a:spcPct val="80000"/>
              </a:lnSpc>
            </a:pPr>
            <a:endParaRPr lang="en-US" sz="2100"/>
          </a:p>
          <a:p>
            <a:pPr marL="609600" indent="-609600">
              <a:lnSpc>
                <a:spcPct val="80000"/>
              </a:lnSpc>
            </a:pPr>
            <a:r>
              <a:rPr lang="en-US" sz="2100"/>
              <a:t>systematic search doesn’t work</a:t>
            </a:r>
          </a:p>
          <a:p>
            <a:pPr marL="609600" indent="-609600">
              <a:lnSpc>
                <a:spcPct val="80000"/>
              </a:lnSpc>
            </a:pPr>
            <a:endParaRPr lang="en-US" sz="2100"/>
          </a:p>
          <a:p>
            <a:pPr marL="609600" indent="-609600">
              <a:lnSpc>
                <a:spcPct val="80000"/>
              </a:lnSpc>
            </a:pPr>
            <a:r>
              <a:rPr lang="en-US" sz="2100"/>
              <a:t>however, can start with a suboptimal solution and improve it</a:t>
            </a:r>
          </a:p>
          <a:p>
            <a:pPr marL="609600" indent="-609600">
              <a:lnSpc>
                <a:spcPct val="80000"/>
              </a:lnSpc>
            </a:pPr>
            <a:endParaRPr lang="en-US" sz="2100"/>
          </a:p>
          <a:p>
            <a:pPr marL="609600" indent="-609600">
              <a:lnSpc>
                <a:spcPct val="80000"/>
              </a:lnSpc>
            </a:pPr>
            <a:r>
              <a:rPr lang="en-US" sz="2100"/>
              <a:t>Goal: find a state such that the objective function is optimized</a:t>
            </a:r>
          </a:p>
          <a:p>
            <a:pPr marL="609600" indent="-609600">
              <a:lnSpc>
                <a:spcPct val="80000"/>
              </a:lnSpc>
            </a:pPr>
            <a:endParaRPr lang="en-US" sz="200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en-US" sz="2000">
              <a:latin typeface="Times New Roman" pitchFamily="18" charset="0"/>
            </a:endParaRPr>
          </a:p>
        </p:txBody>
      </p:sp>
      <p:pic>
        <p:nvPicPr>
          <p:cNvPr id="206859" name="Picture 11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5791200" y="2133600"/>
            <a:ext cx="3084513" cy="3084513"/>
          </a:xfrm>
          <a:noFill/>
          <a:ln/>
        </p:spPr>
      </p:pic>
      <p:sp>
        <p:nvSpPr>
          <p:cNvPr id="206860" name="Text Box 12"/>
          <p:cNvSpPr txBox="1">
            <a:spLocks noChangeArrowheads="1"/>
          </p:cNvSpPr>
          <p:nvPr/>
        </p:nvSpPr>
        <p:spPr bwMode="auto">
          <a:xfrm>
            <a:off x="5715000" y="5334000"/>
            <a:ext cx="3276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Minimize the number 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of attacks</a:t>
            </a:r>
            <a:endParaRPr lang="en-GB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Local Search Algorithms</a:t>
            </a:r>
            <a:endParaRPr lang="en-GB"/>
          </a:p>
        </p:txBody>
      </p:sp>
      <p:sp>
        <p:nvSpPr>
          <p:cNvPr id="21504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Hill Climbing,</a:t>
            </a:r>
          </a:p>
          <a:p>
            <a:r>
              <a:rPr lang="en-US"/>
              <a:t>Simulated Annealing,</a:t>
            </a:r>
          </a:p>
          <a:p>
            <a:r>
              <a:rPr lang="en-US"/>
              <a:t>Tabu Search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61B33-9F56-4EA5-A6ED-1732B3E71BE3}" type="slidenum">
              <a:rPr lang="ar-SA"/>
              <a:pPr/>
              <a:t>18</a:t>
            </a:fld>
            <a:endParaRPr lang="en-GB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857250"/>
            <a:ext cx="7793037" cy="819150"/>
          </a:xfrm>
        </p:spPr>
        <p:txBody>
          <a:bodyPr/>
          <a:lstStyle/>
          <a:p>
            <a:r>
              <a:rPr lang="fr-FR" sz="36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Local Search: State Space</a:t>
            </a:r>
            <a:endParaRPr lang="en-US" sz="36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0227" name="Line 3"/>
          <p:cNvSpPr>
            <a:spLocks noChangeShapeType="1"/>
          </p:cNvSpPr>
          <p:nvPr/>
        </p:nvSpPr>
        <p:spPr bwMode="auto">
          <a:xfrm>
            <a:off x="533400" y="762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80228" name="Picture 4" descr="hill-climbing-picture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93900" y="3124200"/>
            <a:ext cx="5626100" cy="3149600"/>
          </a:xfrm>
          <a:noFill/>
          <a:ln/>
        </p:spPr>
      </p:pic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609600" y="1981200"/>
            <a:ext cx="815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2000">
                <a:latin typeface="Arial" charset="0"/>
              </a:rPr>
              <a:t>A </a:t>
            </a:r>
            <a:r>
              <a:rPr lang="en-US" sz="2000" i="1">
                <a:latin typeface="Arial" charset="0"/>
              </a:rPr>
              <a:t>state space landscape</a:t>
            </a:r>
            <a:r>
              <a:rPr lang="en-US" sz="2000">
                <a:latin typeface="Arial" charset="0"/>
              </a:rPr>
              <a:t> is a graph of states associated with their costs</a:t>
            </a:r>
            <a:endParaRPr lang="en-US" sz="260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67EF-0E86-45CD-9235-FB2574D80781}" type="slidenum">
              <a:rPr lang="ar-SA"/>
              <a:pPr/>
              <a:t>19</a:t>
            </a:fld>
            <a:endParaRPr lang="en-GB"/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>
                <a:solidFill>
                  <a:schemeClr val="accent2"/>
                </a:solidFill>
              </a:rPr>
              <a:t>Hill Climbing</a:t>
            </a:r>
            <a:endParaRPr lang="en-US" b="1" i="1">
              <a:solidFill>
                <a:schemeClr val="accent2"/>
              </a:solidFill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4038600"/>
            <a:ext cx="7467600" cy="2093913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chemeClr val="bg2"/>
              </a:buClr>
              <a:buFont typeface="Wingdings" pitchFamily="2" charset="2"/>
              <a:buNone/>
            </a:pPr>
            <a:endParaRPr lang="fr-FR" sz="1400"/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fr-FR" sz="2000"/>
              <a:t>Hill climbing search algorithm (also known as greedy local search) uses a loop that continually moves in the direction of increasing values (that is uphill).</a:t>
            </a: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Tx/>
              <a:buNone/>
            </a:pPr>
            <a:endParaRPr lang="fr-FR" sz="2000"/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r>
              <a:rPr lang="fr-FR" sz="2000"/>
              <a:t>It teminates when it reaches a peak where no neighbor has a higher value. </a:t>
            </a:r>
          </a:p>
          <a:p>
            <a:pPr marL="609600" indent="-609600" algn="just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endParaRPr lang="fr-FR" sz="2000"/>
          </a:p>
        </p:txBody>
      </p:sp>
      <p:sp>
        <p:nvSpPr>
          <p:cNvPr id="181252" name="Line 4"/>
          <p:cNvSpPr>
            <a:spLocks noChangeShapeType="1"/>
          </p:cNvSpPr>
          <p:nvPr/>
        </p:nvSpPr>
        <p:spPr bwMode="auto">
          <a:xfrm>
            <a:off x="533400" y="762000"/>
            <a:ext cx="815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253" name="Text Box 5"/>
          <p:cNvSpPr txBox="1">
            <a:spLocks noChangeArrowheads="1"/>
          </p:cNvSpPr>
          <p:nvPr/>
        </p:nvSpPr>
        <p:spPr bwMode="auto">
          <a:xfrm>
            <a:off x="1219200" y="1828800"/>
            <a:ext cx="7239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000" b="1"/>
              <a:t>  "Like climbing Everest in thick fog with amnesia"</a:t>
            </a:r>
          </a:p>
          <a:p>
            <a:pPr>
              <a:spcBef>
                <a:spcPct val="50000"/>
              </a:spcBef>
            </a:pPr>
            <a:endParaRPr lang="en-GB" sz="2000" b="1"/>
          </a:p>
        </p:txBody>
      </p:sp>
      <p:grpSp>
        <p:nvGrpSpPr>
          <p:cNvPr id="181258" name="Group 10"/>
          <p:cNvGrpSpPr>
            <a:grpSpLocks/>
          </p:cNvGrpSpPr>
          <p:nvPr/>
        </p:nvGrpSpPr>
        <p:grpSpPr bwMode="auto">
          <a:xfrm>
            <a:off x="3200400" y="2209800"/>
            <a:ext cx="3657600" cy="2133600"/>
            <a:chOff x="2016" y="1392"/>
            <a:chExt cx="2304" cy="1296"/>
          </a:xfrm>
        </p:grpSpPr>
        <p:pic>
          <p:nvPicPr>
            <p:cNvPr id="181254" name="Picture 6" descr="hil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16" y="1392"/>
              <a:ext cx="2304" cy="129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81257" name="Freeform 9"/>
            <p:cNvSpPr>
              <a:spLocks/>
            </p:cNvSpPr>
            <p:nvPr/>
          </p:nvSpPr>
          <p:spPr bwMode="auto">
            <a:xfrm>
              <a:off x="2064" y="2208"/>
              <a:ext cx="480" cy="336"/>
            </a:xfrm>
            <a:custGeom>
              <a:avLst/>
              <a:gdLst/>
              <a:ahLst/>
              <a:cxnLst>
                <a:cxn ang="0">
                  <a:pos x="0" y="336"/>
                </a:cxn>
                <a:cxn ang="0">
                  <a:pos x="192" y="144"/>
                </a:cxn>
                <a:cxn ang="0">
                  <a:pos x="384" y="0"/>
                </a:cxn>
              </a:cxnLst>
              <a:rect l="0" t="0" r="r" b="b"/>
              <a:pathLst>
                <a:path w="384" h="336">
                  <a:moveTo>
                    <a:pt x="0" y="336"/>
                  </a:moveTo>
                  <a:cubicBezTo>
                    <a:pt x="64" y="268"/>
                    <a:pt x="128" y="200"/>
                    <a:pt x="192" y="144"/>
                  </a:cubicBezTo>
                  <a:cubicBezTo>
                    <a:pt x="256" y="88"/>
                    <a:pt x="352" y="24"/>
                    <a:pt x="384" y="0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2209800"/>
            <a:ext cx="8077200" cy="3124200"/>
          </a:xfrm>
        </p:spPr>
        <p:txBody>
          <a:bodyPr/>
          <a:lstStyle/>
          <a:p>
            <a:pPr marL="762000" indent="-762000"/>
            <a:r>
              <a:rPr lang="en-US"/>
              <a:t>Problem Solving by Searching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 sz="3200"/>
              <a:t>Search Methods : </a:t>
            </a:r>
            <a:br>
              <a:rPr lang="en-US" sz="3200"/>
            </a:br>
            <a:r>
              <a:rPr lang="en-US" sz="3200"/>
              <a:t>		</a:t>
            </a:r>
            <a:r>
              <a:rPr lang="en-US" sz="3200">
                <a:solidFill>
                  <a:schemeClr val="accent2"/>
                </a:solidFill>
              </a:rPr>
              <a:t>Local Search for</a:t>
            </a:r>
            <a:br>
              <a:rPr lang="en-US" sz="3200">
                <a:solidFill>
                  <a:schemeClr val="accent2"/>
                </a:solidFill>
              </a:rPr>
            </a:br>
            <a:r>
              <a:rPr lang="en-US" sz="3200">
                <a:solidFill>
                  <a:schemeClr val="accent2"/>
                </a:solidFill>
              </a:rPr>
              <a:t>		Optimization Problems</a:t>
            </a:r>
            <a:endParaRPr lang="en-GB" sz="32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9959-F1AA-4858-9063-18E1317B5D9D}" type="slidenum">
              <a:rPr lang="ar-SA"/>
              <a:pPr/>
              <a:t>20</a:t>
            </a:fld>
            <a:endParaRPr lang="en-GB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8563" y="933450"/>
            <a:ext cx="7793037" cy="819150"/>
          </a:xfrm>
        </p:spPr>
        <p:txBody>
          <a:bodyPr/>
          <a:lstStyle/>
          <a:p>
            <a:r>
              <a:rPr lang="fr-FR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Steepest Ascent Version</a:t>
            </a:r>
            <a:endParaRPr lang="en-US" sz="24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229600" cy="5410200"/>
          </a:xfrm>
        </p:spPr>
        <p:txBody>
          <a:bodyPr/>
          <a:lstStyle/>
          <a:p>
            <a:pPr marL="609600" indent="-609600" algn="ctr">
              <a:buFontTx/>
              <a:buNone/>
            </a:pPr>
            <a:endParaRPr lang="fr-FR" sz="2800" b="1" i="1">
              <a:solidFill>
                <a:schemeClr val="tx2"/>
              </a:solidFill>
            </a:endParaRPr>
          </a:p>
          <a:p>
            <a:pPr marL="609600" indent="-609600" algn="ctr">
              <a:buFontTx/>
              <a:buNone/>
            </a:pPr>
            <a:r>
              <a:rPr lang="fr-FR" sz="2800" b="1" i="1">
                <a:solidFill>
                  <a:schemeClr val="tx2"/>
                </a:solidFill>
              </a:rPr>
              <a:t>Steepest ascent version</a:t>
            </a:r>
          </a:p>
          <a:p>
            <a:pPr marL="609600" indent="-609600" algn="ctr">
              <a:buFontTx/>
              <a:buNone/>
            </a:pPr>
            <a:endParaRPr lang="fr-FR" sz="2800" b="1" i="1">
              <a:solidFill>
                <a:schemeClr val="tx2"/>
              </a:solidFill>
            </a:endParaRPr>
          </a:p>
          <a:p>
            <a:pPr marL="609600" indent="-609600">
              <a:buFontTx/>
              <a:buNone/>
            </a:pPr>
            <a:r>
              <a:rPr lang="fr-FR" sz="2000" b="1">
                <a:solidFill>
                  <a:schemeClr val="tx2"/>
                </a:solidFill>
              </a:rPr>
              <a:t>Function</a:t>
            </a:r>
            <a:r>
              <a:rPr lang="fr-FR" sz="2000">
                <a:solidFill>
                  <a:schemeClr val="tx2"/>
                </a:solidFill>
              </a:rPr>
              <a:t> Hill climbing (</a:t>
            </a:r>
            <a:r>
              <a:rPr lang="fr-FR" sz="2000" i="1">
                <a:solidFill>
                  <a:schemeClr val="tx2"/>
                </a:solidFill>
              </a:rPr>
              <a:t>problem</a:t>
            </a:r>
            <a:r>
              <a:rPr lang="fr-FR" sz="2000">
                <a:solidFill>
                  <a:schemeClr val="tx2"/>
                </a:solidFill>
              </a:rPr>
              <a:t>) </a:t>
            </a:r>
            <a:r>
              <a:rPr lang="fr-FR" sz="2000" b="1">
                <a:solidFill>
                  <a:schemeClr val="tx2"/>
                </a:solidFill>
              </a:rPr>
              <a:t>return</a:t>
            </a:r>
            <a:r>
              <a:rPr lang="fr-FR" sz="2000">
                <a:solidFill>
                  <a:schemeClr val="tx2"/>
                </a:solidFill>
              </a:rPr>
              <a:t> state that is a local maximun</a:t>
            </a:r>
          </a:p>
          <a:p>
            <a:pPr marL="609600" indent="-609600">
              <a:buFontTx/>
              <a:buNone/>
            </a:pPr>
            <a:r>
              <a:rPr lang="fr-FR" sz="2000" b="1">
                <a:solidFill>
                  <a:schemeClr val="tx2"/>
                </a:solidFill>
              </a:rPr>
              <a:t>Inputs</a:t>
            </a:r>
            <a:r>
              <a:rPr lang="fr-FR" sz="2000">
                <a:solidFill>
                  <a:schemeClr val="tx2"/>
                </a:solidFill>
              </a:rPr>
              <a:t>: </a:t>
            </a:r>
            <a:r>
              <a:rPr lang="fr-FR" sz="2000" i="1">
                <a:solidFill>
                  <a:schemeClr val="tx2"/>
                </a:solidFill>
              </a:rPr>
              <a:t>problem</a:t>
            </a:r>
            <a:r>
              <a:rPr lang="fr-FR" sz="2000">
                <a:solidFill>
                  <a:schemeClr val="tx2"/>
                </a:solidFill>
              </a:rPr>
              <a:t>, a problem </a:t>
            </a:r>
          </a:p>
          <a:p>
            <a:pPr marL="609600" indent="-609600">
              <a:buFontTx/>
              <a:buNone/>
            </a:pPr>
            <a:r>
              <a:rPr lang="fr-FR" sz="2000" b="1">
                <a:solidFill>
                  <a:schemeClr val="tx2"/>
                </a:solidFill>
              </a:rPr>
              <a:t>Local variables</a:t>
            </a:r>
            <a:r>
              <a:rPr lang="fr-FR" sz="2000">
                <a:solidFill>
                  <a:schemeClr val="tx2"/>
                </a:solidFill>
              </a:rPr>
              <a:t>: </a:t>
            </a:r>
            <a:r>
              <a:rPr lang="fr-FR" sz="2000" i="1">
                <a:solidFill>
                  <a:schemeClr val="tx2"/>
                </a:solidFill>
              </a:rPr>
              <a:t>current</a:t>
            </a:r>
            <a:r>
              <a:rPr lang="fr-FR" sz="2000">
                <a:solidFill>
                  <a:schemeClr val="tx2"/>
                </a:solidFill>
              </a:rPr>
              <a:t>, a node</a:t>
            </a:r>
          </a:p>
          <a:p>
            <a:pPr marL="609600" indent="-609600">
              <a:buFontTx/>
              <a:buNone/>
            </a:pPr>
            <a:r>
              <a:rPr lang="fr-FR" sz="2000">
                <a:solidFill>
                  <a:schemeClr val="tx2"/>
                </a:solidFill>
              </a:rPr>
              <a:t>                          </a:t>
            </a:r>
            <a:r>
              <a:rPr lang="fr-FR" sz="2000" i="1">
                <a:solidFill>
                  <a:schemeClr val="tx2"/>
                </a:solidFill>
              </a:rPr>
              <a:t>neighbor</a:t>
            </a:r>
            <a:r>
              <a:rPr lang="fr-FR" sz="2000">
                <a:solidFill>
                  <a:schemeClr val="tx2"/>
                </a:solidFill>
              </a:rPr>
              <a:t>, a node</a:t>
            </a:r>
          </a:p>
          <a:p>
            <a:pPr marL="609600" indent="-609600">
              <a:buFontTx/>
              <a:buNone/>
            </a:pPr>
            <a:r>
              <a:rPr lang="fr-FR" sz="2000" i="1">
                <a:solidFill>
                  <a:schemeClr val="tx2"/>
                </a:solidFill>
              </a:rPr>
              <a:t>Current</a:t>
            </a:r>
            <a:r>
              <a:rPr lang="fr-FR" sz="2000">
                <a:solidFill>
                  <a:schemeClr val="tx2"/>
                </a:solidFill>
              </a:rPr>
              <a:t> ← Make-Node (initial-state [problem])</a:t>
            </a:r>
          </a:p>
          <a:p>
            <a:pPr marL="609600" indent="-609600">
              <a:buFontTx/>
              <a:buNone/>
            </a:pPr>
            <a:r>
              <a:rPr lang="fr-FR" sz="2000" b="1">
                <a:solidFill>
                  <a:schemeClr val="tx2"/>
                </a:solidFill>
              </a:rPr>
              <a:t>Loop do</a:t>
            </a:r>
          </a:p>
          <a:p>
            <a:pPr marL="609600" indent="-609600">
              <a:buFontTx/>
              <a:buNone/>
            </a:pPr>
            <a:r>
              <a:rPr lang="fr-FR" sz="2000" i="1">
                <a:solidFill>
                  <a:schemeClr val="tx2"/>
                </a:solidFill>
              </a:rPr>
              <a:t>neighbor</a:t>
            </a:r>
            <a:r>
              <a:rPr lang="fr-FR" sz="2000">
                <a:solidFill>
                  <a:schemeClr val="tx2"/>
                </a:solidFill>
              </a:rPr>
              <a:t> ← a highest-valued successor of current</a:t>
            </a:r>
          </a:p>
          <a:p>
            <a:pPr marL="609600" indent="-609600">
              <a:buFontTx/>
              <a:buNone/>
            </a:pPr>
            <a:r>
              <a:rPr lang="fr-FR" sz="2000" b="1">
                <a:solidFill>
                  <a:schemeClr val="tx2"/>
                </a:solidFill>
              </a:rPr>
              <a:t>If</a:t>
            </a:r>
            <a:r>
              <a:rPr lang="fr-FR" sz="2000">
                <a:solidFill>
                  <a:schemeClr val="tx2"/>
                </a:solidFill>
              </a:rPr>
              <a:t> Value[</a:t>
            </a:r>
            <a:r>
              <a:rPr lang="fr-FR" sz="2000" i="1">
                <a:solidFill>
                  <a:schemeClr val="tx2"/>
                </a:solidFill>
              </a:rPr>
              <a:t>neighbor</a:t>
            </a:r>
            <a:r>
              <a:rPr lang="fr-FR" sz="2000">
                <a:solidFill>
                  <a:schemeClr val="tx2"/>
                </a:solidFill>
              </a:rPr>
              <a:t>] ≤ Value[</a:t>
            </a:r>
            <a:r>
              <a:rPr lang="fr-FR" sz="2000" i="1">
                <a:solidFill>
                  <a:schemeClr val="tx2"/>
                </a:solidFill>
              </a:rPr>
              <a:t>current</a:t>
            </a:r>
            <a:r>
              <a:rPr lang="fr-FR" sz="2000">
                <a:solidFill>
                  <a:schemeClr val="tx2"/>
                </a:solidFill>
              </a:rPr>
              <a:t>] </a:t>
            </a:r>
            <a:r>
              <a:rPr lang="fr-FR" sz="2000" b="1">
                <a:solidFill>
                  <a:schemeClr val="tx2"/>
                </a:solidFill>
              </a:rPr>
              <a:t>then</a:t>
            </a:r>
            <a:r>
              <a:rPr lang="fr-FR" sz="2000">
                <a:solidFill>
                  <a:schemeClr val="tx2"/>
                </a:solidFill>
              </a:rPr>
              <a:t> return state [current]</a:t>
            </a:r>
          </a:p>
          <a:p>
            <a:pPr marL="609600" indent="-609600">
              <a:buFontTx/>
              <a:buNone/>
            </a:pPr>
            <a:r>
              <a:rPr lang="fr-FR" sz="2000" i="1">
                <a:solidFill>
                  <a:schemeClr val="tx2"/>
                </a:solidFill>
              </a:rPr>
              <a:t>Current</a:t>
            </a:r>
            <a:r>
              <a:rPr lang="fr-FR" sz="2000">
                <a:solidFill>
                  <a:schemeClr val="tx2"/>
                </a:solidFill>
              </a:rPr>
              <a:t> ← </a:t>
            </a:r>
            <a:r>
              <a:rPr lang="fr-FR" sz="2000" i="1">
                <a:solidFill>
                  <a:schemeClr val="tx2"/>
                </a:solidFill>
              </a:rPr>
              <a:t>neighbor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98B9E-F092-4087-A683-2570470B1485}" type="slidenum">
              <a:rPr lang="ar-SA"/>
              <a:pPr/>
              <a:t>21</a:t>
            </a:fld>
            <a:endParaRPr lang="en-GB"/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Hill Climbing: Neighborhood</a:t>
            </a:r>
            <a:endParaRPr lang="en-GB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828800"/>
            <a:ext cx="7580313" cy="1905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/>
              <a:t>Consider the 8-queen problem: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400" b="1"/>
          </a:p>
          <a:p>
            <a:pPr>
              <a:lnSpc>
                <a:spcPct val="80000"/>
              </a:lnSpc>
            </a:pPr>
            <a:r>
              <a:rPr lang="en-US" sz="1400" b="1"/>
              <a:t>A State contains 8 queens on the board</a:t>
            </a:r>
          </a:p>
          <a:p>
            <a:pPr>
              <a:lnSpc>
                <a:spcPct val="80000"/>
              </a:lnSpc>
            </a:pPr>
            <a:endParaRPr lang="en-US" sz="1400" b="1"/>
          </a:p>
          <a:p>
            <a:pPr>
              <a:lnSpc>
                <a:spcPct val="80000"/>
              </a:lnSpc>
            </a:pPr>
            <a:r>
              <a:rPr lang="en-US" sz="1400" b="1"/>
              <a:t>The neighborhood of a state is all states generated by moving a single queen to another square in the same column (</a:t>
            </a:r>
            <a:r>
              <a:rPr lang="en-US" sz="1400" b="1">
                <a:solidFill>
                  <a:schemeClr val="hlink"/>
                </a:solidFill>
              </a:rPr>
              <a:t>8*7 = 56 next states</a:t>
            </a:r>
            <a:r>
              <a:rPr lang="en-US" sz="1400" b="1"/>
              <a:t>)</a:t>
            </a:r>
          </a:p>
          <a:p>
            <a:pPr>
              <a:lnSpc>
                <a:spcPct val="80000"/>
              </a:lnSpc>
            </a:pPr>
            <a:endParaRPr lang="en-US" sz="1400" b="1"/>
          </a:p>
          <a:p>
            <a:pPr>
              <a:lnSpc>
                <a:spcPct val="80000"/>
              </a:lnSpc>
            </a:pPr>
            <a:r>
              <a:rPr lang="en-US" sz="1400" b="1"/>
              <a:t>The objective function h(s) = number of queens that attack each other in state s.</a:t>
            </a:r>
            <a:endParaRPr lang="en-GB" sz="1400" b="1"/>
          </a:p>
        </p:txBody>
      </p:sp>
      <p:pic>
        <p:nvPicPr>
          <p:cNvPr id="217092" name="Picture 4" descr="8queens-heuristic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362200" y="3778250"/>
            <a:ext cx="5486400" cy="2317750"/>
          </a:xfrm>
          <a:noFill/>
          <a:ln/>
        </p:spPr>
      </p:pic>
      <p:sp>
        <p:nvSpPr>
          <p:cNvPr id="217094" name="Text Box 6"/>
          <p:cNvSpPr txBox="1">
            <a:spLocks noChangeArrowheads="1"/>
          </p:cNvSpPr>
          <p:nvPr/>
        </p:nvSpPr>
        <p:spPr bwMode="auto">
          <a:xfrm>
            <a:off x="2362200" y="6172200"/>
            <a:ext cx="6019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h(s) = 17 best next is 12	    h(s)=1 [local minima]</a:t>
            </a:r>
            <a:endParaRPr lang="en-GB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6CA8F-CE2E-461F-948E-1B591B58258D}" type="slidenum">
              <a:rPr lang="ar-SA"/>
              <a:pPr/>
              <a:t>22</a:t>
            </a:fld>
            <a:endParaRPr lang="en-GB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Hill Climbing Drawbacks</a:t>
            </a:r>
            <a:endParaRPr lang="en-US" sz="32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890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894512" cy="1182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Local maxima/minima : </a:t>
            </a:r>
            <a:r>
              <a:rPr lang="en-US" sz="2400"/>
              <a:t>local search can get stuck on a local maximum/minimum and not find the optimal solution</a:t>
            </a:r>
            <a:endParaRPr lang="en-GB" sz="2400"/>
          </a:p>
        </p:txBody>
      </p:sp>
      <p:pic>
        <p:nvPicPr>
          <p:cNvPr id="208901" name="Picture 5" descr="8queens-local-minimum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267450" y="2914650"/>
            <a:ext cx="2343150" cy="2343150"/>
          </a:xfrm>
          <a:noFill/>
          <a:ln/>
        </p:spPr>
      </p:pic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6400800" y="54864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Local minimum</a:t>
            </a:r>
            <a:endParaRPr lang="en-GB" b="1"/>
          </a:p>
        </p:txBody>
      </p:sp>
      <p:graphicFrame>
        <p:nvGraphicFramePr>
          <p:cNvPr id="208908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04800" y="3124200"/>
          <a:ext cx="5943600" cy="2895600"/>
        </p:xfrm>
        <a:graphic>
          <a:graphicData uri="http://schemas.openxmlformats.org/presentationml/2006/ole">
            <p:oleObj spid="_x0000_s208908" name="비트맵 이미지" r:id="rId4" imgW="39428571" imgH="17161905" progId="Paint.Picture">
              <p:embed/>
            </p:oleObj>
          </a:graphicData>
        </a:graphic>
      </p:graphicFrame>
      <p:sp>
        <p:nvSpPr>
          <p:cNvPr id="208909" name="Text Box 13"/>
          <p:cNvSpPr txBox="1">
            <a:spLocks noChangeArrowheads="1"/>
          </p:cNvSpPr>
          <p:nvPr/>
        </p:nvSpPr>
        <p:spPr bwMode="auto">
          <a:xfrm>
            <a:off x="1295400" y="5867400"/>
            <a:ext cx="6858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/>
              <a:t> </a:t>
            </a:r>
            <a:r>
              <a:rPr lang="en-US" altLang="ko-KR" sz="2000">
                <a:ea typeface="Gulim" pitchFamily="34" charset="-127"/>
              </a:rPr>
              <a:t>Cure</a:t>
            </a:r>
          </a:p>
          <a:p>
            <a:pPr lvl="1"/>
            <a:r>
              <a:rPr lang="en-US" altLang="ko-KR" sz="2000">
                <a:ea typeface="Gulim" pitchFamily="34" charset="-127"/>
              </a:rPr>
              <a:t>+ Random restart</a:t>
            </a:r>
          </a:p>
          <a:p>
            <a:pPr lvl="1"/>
            <a:r>
              <a:rPr lang="en-US" altLang="ko-KR" sz="2000">
                <a:ea typeface="Gulim" pitchFamily="34" charset="-127"/>
              </a:rPr>
              <a:t>+ Good for Only few local maxima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B712-A48B-4885-B837-F4D5EC4349D2}" type="slidenum">
              <a:rPr lang="ar-SA"/>
              <a:pPr/>
              <a:t>23</a:t>
            </a:fld>
            <a:endParaRPr lang="en-GB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Hill Climbing</a:t>
            </a:r>
            <a:endParaRPr lang="en-US"/>
          </a:p>
        </p:txBody>
      </p:sp>
      <p:sp>
        <p:nvSpPr>
          <p:cNvPr id="32256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256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256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2566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2567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22568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F110-9144-4E0A-8005-381C886E7A6B}" type="slidenum">
              <a:rPr lang="ar-SA"/>
              <a:pPr/>
              <a:t>24</a:t>
            </a:fld>
            <a:endParaRPr lang="en-GB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Hill Climbing</a:t>
            </a:r>
            <a:endParaRPr lang="en-US"/>
          </a:p>
        </p:txBody>
      </p:sp>
      <p:sp>
        <p:nvSpPr>
          <p:cNvPr id="32358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358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358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3590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3591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Current Solution</a:t>
            </a:r>
            <a:endParaRPr lang="en-GB"/>
          </a:p>
        </p:txBody>
      </p:sp>
      <p:sp>
        <p:nvSpPr>
          <p:cNvPr id="323592" name="Line 8"/>
          <p:cNvSpPr>
            <a:spLocks noChangeShapeType="1"/>
          </p:cNvSpPr>
          <p:nvPr/>
        </p:nvSpPr>
        <p:spPr bwMode="auto">
          <a:xfrm flipH="1">
            <a:off x="2819400" y="2133600"/>
            <a:ext cx="990600" cy="9144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3593" name="Oval 9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830C-0863-4E09-B7CD-F989CF0496B8}" type="slidenum">
              <a:rPr lang="ar-SA"/>
              <a:pPr/>
              <a:t>25</a:t>
            </a:fld>
            <a:endParaRPr lang="en-GB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Hill Climbing</a:t>
            </a:r>
            <a:endParaRPr lang="en-US"/>
          </a:p>
        </p:txBody>
      </p:sp>
      <p:sp>
        <p:nvSpPr>
          <p:cNvPr id="32461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1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1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14" name="Oval 6"/>
          <p:cNvSpPr>
            <a:spLocks noChangeArrowheads="1"/>
          </p:cNvSpPr>
          <p:nvPr/>
        </p:nvSpPr>
        <p:spPr bwMode="auto">
          <a:xfrm>
            <a:off x="2895600" y="3733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4616" name="Line 8"/>
          <p:cNvSpPr>
            <a:spLocks noChangeShapeType="1"/>
          </p:cNvSpPr>
          <p:nvPr/>
        </p:nvSpPr>
        <p:spPr bwMode="auto">
          <a:xfrm flipH="1">
            <a:off x="2895600" y="2133600"/>
            <a:ext cx="914400" cy="1219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4617" name="Oval 9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4618" name="Text Box 10"/>
          <p:cNvSpPr txBox="1">
            <a:spLocks noChangeArrowheads="1"/>
          </p:cNvSpPr>
          <p:nvPr/>
        </p:nvSpPr>
        <p:spPr bwMode="auto">
          <a:xfrm>
            <a:off x="3657600" y="1828800"/>
            <a:ext cx="106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Current Solution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B33BE-43BE-4D30-8A40-E99664C27A16}" type="slidenum">
              <a:rPr lang="ar-SA"/>
              <a:pPr/>
              <a:t>26</a:t>
            </a:fld>
            <a:endParaRPr lang="en-GB"/>
          </a:p>
        </p:txBody>
      </p:sp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Hill Climbing</a:t>
            </a:r>
            <a:endParaRPr lang="en-US"/>
          </a:p>
        </p:txBody>
      </p:sp>
      <p:sp>
        <p:nvSpPr>
          <p:cNvPr id="32563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563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563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5638" name="Oval 6"/>
          <p:cNvSpPr>
            <a:spLocks noChangeArrowheads="1"/>
          </p:cNvSpPr>
          <p:nvPr/>
        </p:nvSpPr>
        <p:spPr bwMode="auto">
          <a:xfrm>
            <a:off x="28956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640" name="Line 8"/>
          <p:cNvSpPr>
            <a:spLocks noChangeShapeType="1"/>
          </p:cNvSpPr>
          <p:nvPr/>
        </p:nvSpPr>
        <p:spPr bwMode="auto">
          <a:xfrm flipH="1">
            <a:off x="3048000" y="2133600"/>
            <a:ext cx="762000" cy="1600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5641" name="Oval 9"/>
          <p:cNvSpPr>
            <a:spLocks noChangeArrowheads="1"/>
          </p:cNvSpPr>
          <p:nvPr/>
        </p:nvSpPr>
        <p:spPr bwMode="auto">
          <a:xfrm>
            <a:off x="3048000" y="4114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5642" name="Text Box 10"/>
          <p:cNvSpPr txBox="1">
            <a:spLocks noChangeArrowheads="1"/>
          </p:cNvSpPr>
          <p:nvPr/>
        </p:nvSpPr>
        <p:spPr bwMode="auto">
          <a:xfrm>
            <a:off x="3657600" y="1828800"/>
            <a:ext cx="106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Current Solution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CA98-37CD-4E22-9988-443F11648B20}" type="slidenum">
              <a:rPr lang="ar-SA"/>
              <a:pPr/>
              <a:t>27</a:t>
            </a:fld>
            <a:endParaRPr lang="en-GB"/>
          </a:p>
        </p:txBody>
      </p:sp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Hill Climbing</a:t>
            </a:r>
            <a:endParaRPr lang="en-US"/>
          </a:p>
        </p:txBody>
      </p:sp>
      <p:sp>
        <p:nvSpPr>
          <p:cNvPr id="32665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666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666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6662" name="Oval 6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664" name="Line 8"/>
          <p:cNvSpPr>
            <a:spLocks noChangeShapeType="1"/>
          </p:cNvSpPr>
          <p:nvPr/>
        </p:nvSpPr>
        <p:spPr bwMode="auto">
          <a:xfrm flipH="1">
            <a:off x="3124200" y="2133600"/>
            <a:ext cx="6858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6665" name="Oval 9"/>
          <p:cNvSpPr>
            <a:spLocks noChangeArrowheads="1"/>
          </p:cNvSpPr>
          <p:nvPr/>
        </p:nvSpPr>
        <p:spPr bwMode="auto">
          <a:xfrm>
            <a:off x="30480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666" name="Text Box 10"/>
          <p:cNvSpPr txBox="1">
            <a:spLocks noChangeArrowheads="1"/>
          </p:cNvSpPr>
          <p:nvPr/>
        </p:nvSpPr>
        <p:spPr bwMode="auto">
          <a:xfrm>
            <a:off x="3657600" y="1828800"/>
            <a:ext cx="106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Current Solution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DFAE-6B73-4D40-BF12-A697121BCDCA}" type="slidenum">
              <a:rPr lang="ar-SA"/>
              <a:pPr/>
              <a:t>28</a:t>
            </a:fld>
            <a:endParaRPr lang="en-GB"/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Hill Climbing</a:t>
            </a:r>
            <a:endParaRPr lang="en-US"/>
          </a:p>
        </p:txBody>
      </p:sp>
      <p:sp>
        <p:nvSpPr>
          <p:cNvPr id="32768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68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68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686" name="Oval 6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688" name="Line 8"/>
          <p:cNvSpPr>
            <a:spLocks noChangeShapeType="1"/>
          </p:cNvSpPr>
          <p:nvPr/>
        </p:nvSpPr>
        <p:spPr bwMode="auto">
          <a:xfrm flipH="1">
            <a:off x="3276600" y="2362200"/>
            <a:ext cx="6096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691" name="Text Box 11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Local Search Algorithms</a:t>
            </a:r>
            <a:endParaRPr lang="en-GB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Simulated Annealing</a:t>
            </a:r>
          </a:p>
          <a:p>
            <a:r>
              <a:rPr lang="en-US"/>
              <a:t>(Stochastic hill climbing …)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36D-3049-468C-9C0C-8CB845EE669F}" type="slidenum">
              <a:rPr lang="ar-SA"/>
              <a:pPr/>
              <a:t>3</a:t>
            </a:fld>
            <a:endParaRPr lang="en-GB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Heuristic Functions</a:t>
            </a:r>
            <a:endParaRPr lang="en-GB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763000" cy="457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A heuristic function is a function </a:t>
            </a:r>
            <a:r>
              <a:rPr lang="en-US" sz="2000" i="1"/>
              <a:t>f(n)</a:t>
            </a:r>
            <a:r>
              <a:rPr lang="en-US" sz="2000"/>
              <a:t> that gives an </a:t>
            </a:r>
            <a:r>
              <a:rPr lang="en-US" sz="2000" u="sng"/>
              <a:t>estimation</a:t>
            </a:r>
            <a:r>
              <a:rPr lang="en-US" sz="2000"/>
              <a:t> on the “cost” of getting from node </a:t>
            </a:r>
            <a:r>
              <a:rPr lang="en-US" sz="2000" i="1"/>
              <a:t>n</a:t>
            </a:r>
            <a:r>
              <a:rPr lang="en-US" sz="2000"/>
              <a:t> to the goal state – so that the node with the least cost among all possible choices can be selected for expansion first.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Three approaches to defining </a:t>
            </a:r>
            <a:r>
              <a:rPr lang="en-US" sz="2000" i="1"/>
              <a:t>f</a:t>
            </a:r>
            <a:r>
              <a:rPr lang="en-US" sz="2000"/>
              <a:t>: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 lvl="1">
              <a:lnSpc>
                <a:spcPct val="80000"/>
              </a:lnSpc>
            </a:pPr>
            <a:r>
              <a:rPr lang="en-US" sz="1800" b="1" i="1"/>
              <a:t>f </a:t>
            </a:r>
            <a:r>
              <a:rPr lang="en-US" sz="1800" b="1"/>
              <a:t>measures the value of the current state (its “goodness”)</a:t>
            </a:r>
          </a:p>
          <a:p>
            <a:pPr lvl="1">
              <a:lnSpc>
                <a:spcPct val="80000"/>
              </a:lnSpc>
            </a:pPr>
            <a:endParaRPr lang="en-US" sz="1800" b="1" i="1"/>
          </a:p>
          <a:p>
            <a:pPr lvl="1">
              <a:lnSpc>
                <a:spcPct val="80000"/>
              </a:lnSpc>
            </a:pPr>
            <a:r>
              <a:rPr lang="en-US" sz="1800" i="1"/>
              <a:t>f</a:t>
            </a:r>
            <a:r>
              <a:rPr lang="en-US" sz="1800"/>
              <a:t> measures the estimated cost of getting to the goal from the current state:</a:t>
            </a:r>
          </a:p>
          <a:p>
            <a:pPr lvl="2">
              <a:lnSpc>
                <a:spcPct val="80000"/>
              </a:lnSpc>
            </a:pPr>
            <a:r>
              <a:rPr lang="en-US" sz="1600" i="1"/>
              <a:t>	f(n)</a:t>
            </a:r>
            <a:r>
              <a:rPr lang="en-US" sz="1600"/>
              <a:t> = </a:t>
            </a:r>
            <a:r>
              <a:rPr lang="en-US" sz="1600" i="1"/>
              <a:t>h(n) </a:t>
            </a:r>
            <a:r>
              <a:rPr lang="en-US" sz="1600"/>
              <a:t>where </a:t>
            </a:r>
            <a:r>
              <a:rPr lang="en-US" sz="1600" i="1"/>
              <a:t>h(n)</a:t>
            </a:r>
            <a:r>
              <a:rPr lang="en-US" sz="1600"/>
              <a:t> = an estimate of the cost to get from </a:t>
            </a:r>
            <a:r>
              <a:rPr lang="en-US" sz="1600" i="1"/>
              <a:t>n</a:t>
            </a:r>
            <a:r>
              <a:rPr lang="en-US" sz="1600"/>
              <a:t> to a goal</a:t>
            </a:r>
          </a:p>
          <a:p>
            <a:pPr lvl="1">
              <a:lnSpc>
                <a:spcPct val="80000"/>
              </a:lnSpc>
            </a:pPr>
            <a:endParaRPr lang="en-US" sz="1800" i="1"/>
          </a:p>
          <a:p>
            <a:pPr lvl="1">
              <a:lnSpc>
                <a:spcPct val="80000"/>
              </a:lnSpc>
            </a:pPr>
            <a:r>
              <a:rPr lang="en-US" sz="1800" i="1"/>
              <a:t>f</a:t>
            </a:r>
            <a:r>
              <a:rPr lang="en-US" sz="1800"/>
              <a:t> measures the estimated cost of getting to the goal state from the </a:t>
            </a:r>
            <a:r>
              <a:rPr lang="en-US" sz="1800" i="1"/>
              <a:t>current state</a:t>
            </a:r>
            <a:r>
              <a:rPr lang="en-US" sz="1800"/>
              <a:t> and the cost of the existing path to it.  Often, in this case, we decompose </a:t>
            </a:r>
            <a:r>
              <a:rPr lang="en-US" sz="1800" i="1"/>
              <a:t>f</a:t>
            </a:r>
            <a:r>
              <a:rPr lang="en-US" sz="1800"/>
              <a:t>:</a:t>
            </a:r>
          </a:p>
          <a:p>
            <a:pPr lvl="2">
              <a:lnSpc>
                <a:spcPct val="80000"/>
              </a:lnSpc>
            </a:pPr>
            <a:r>
              <a:rPr lang="en-US" sz="1600" i="1"/>
              <a:t>	f(n)</a:t>
            </a:r>
            <a:r>
              <a:rPr lang="en-US" sz="1600"/>
              <a:t> = </a:t>
            </a:r>
            <a:r>
              <a:rPr lang="en-US" sz="1600" i="1"/>
              <a:t>g(n)</a:t>
            </a:r>
            <a:r>
              <a:rPr lang="en-US" sz="1600"/>
              <a:t> + </a:t>
            </a:r>
            <a:r>
              <a:rPr lang="en-US" sz="1600" i="1"/>
              <a:t>h(n)</a:t>
            </a:r>
            <a:r>
              <a:rPr lang="en-US" sz="1600"/>
              <a:t> where </a:t>
            </a:r>
            <a:r>
              <a:rPr lang="en-US" sz="1600" i="1"/>
              <a:t>g(n)</a:t>
            </a:r>
            <a:r>
              <a:rPr lang="en-US" sz="1600"/>
              <a:t> = the cost to get to </a:t>
            </a:r>
            <a:r>
              <a:rPr lang="en-US" sz="1600" i="1"/>
              <a:t>n </a:t>
            </a:r>
            <a:r>
              <a:rPr lang="en-US" sz="1600"/>
              <a:t>(from initial state)</a:t>
            </a:r>
            <a:r>
              <a:rPr lang="en-US" sz="1600" i="1"/>
              <a:t>	</a:t>
            </a:r>
            <a:endParaRPr lang="en-GB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8004-7292-4482-98B1-E54A8592D221}" type="slidenum">
              <a:rPr lang="ar-SA"/>
              <a:pPr/>
              <a:t>30</a:t>
            </a:fld>
            <a:endParaRPr lang="en-GB"/>
          </a:p>
        </p:txBody>
      </p:sp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i="1">
                <a:solidFill>
                  <a:schemeClr val="accent2"/>
                </a:solidFill>
              </a:rPr>
              <a:t>Simulated Annealing</a:t>
            </a:r>
            <a:endParaRPr lang="en-GB" sz="4800" i="1">
              <a:solidFill>
                <a:schemeClr val="accent2"/>
              </a:solidFill>
            </a:endParaRP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772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ko-KR" sz="2000">
              <a:ea typeface="Gulim" pitchFamily="34" charset="-127"/>
            </a:endParaRPr>
          </a:p>
          <a:p>
            <a:pPr>
              <a:lnSpc>
                <a:spcPct val="80000"/>
              </a:lnSpc>
            </a:pPr>
            <a:r>
              <a:rPr lang="en-US" sz="2000"/>
              <a:t>Key Idea: escape local maxima by allowing some "bad" moves but </a:t>
            </a:r>
            <a:r>
              <a:rPr lang="en-US" sz="2000">
                <a:solidFill>
                  <a:srgbClr val="FF0000"/>
                </a:solidFill>
              </a:rPr>
              <a:t>gradually decrease</a:t>
            </a:r>
            <a:r>
              <a:rPr lang="en-US" sz="2000"/>
              <a:t> their frequency</a:t>
            </a:r>
            <a:endParaRPr lang="en-US" altLang="ko-KR" sz="2000">
              <a:ea typeface="Gulim" pitchFamily="34" charset="-127"/>
            </a:endParaRPr>
          </a:p>
          <a:p>
            <a:pPr>
              <a:lnSpc>
                <a:spcPct val="80000"/>
              </a:lnSpc>
            </a:pPr>
            <a:endParaRPr lang="en-US" altLang="ko-KR" sz="2000">
              <a:ea typeface="Gulim" pitchFamily="34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2000">
                <a:ea typeface="Gulim" pitchFamily="34" charset="-127"/>
              </a:rPr>
              <a:t>Take some uphill steps to escape the local minimum</a:t>
            </a:r>
          </a:p>
          <a:p>
            <a:pPr>
              <a:lnSpc>
                <a:spcPct val="80000"/>
              </a:lnSpc>
            </a:pPr>
            <a:endParaRPr lang="en-US" altLang="ko-KR" sz="2000">
              <a:ea typeface="Gulim" pitchFamily="34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2000">
                <a:ea typeface="Gulim" pitchFamily="34" charset="-127"/>
              </a:rPr>
              <a:t>Instead of picking the best move, it picks a random move</a:t>
            </a:r>
          </a:p>
          <a:p>
            <a:pPr>
              <a:lnSpc>
                <a:spcPct val="80000"/>
              </a:lnSpc>
            </a:pPr>
            <a:endParaRPr lang="en-US" altLang="ko-KR" sz="2000">
              <a:ea typeface="Gulim" pitchFamily="34" charset="-127"/>
            </a:endParaRPr>
          </a:p>
          <a:p>
            <a:pPr>
              <a:lnSpc>
                <a:spcPct val="80000"/>
              </a:lnSpc>
            </a:pPr>
            <a:r>
              <a:rPr lang="en-US" altLang="ko-KR" sz="2000">
                <a:ea typeface="Gulim" pitchFamily="34" charset="-127"/>
              </a:rPr>
              <a:t>If the move improves the situation, it is executed. Otherwise, move with some probability less than 1.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Physical analogy with the annealing process: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Allowing liquid to gradually cool until it freezes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The heuristic value is the energy, E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Temperature parameter, T, controls speed of convergence.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AE152-81B4-405A-ABB5-BB26F184660F}" type="slidenum">
              <a:rPr lang="ar-SA"/>
              <a:pPr/>
              <a:t>31</a:t>
            </a:fld>
            <a:endParaRPr lang="en-GB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8563" y="933450"/>
            <a:ext cx="7793037" cy="819150"/>
          </a:xfrm>
        </p:spPr>
        <p:txBody>
          <a:bodyPr/>
          <a:lstStyle/>
          <a:p>
            <a:r>
              <a:rPr lang="fr-FR" sz="4800" i="1">
                <a:solidFill>
                  <a:schemeClr val="accent2"/>
                </a:solidFill>
              </a:rPr>
              <a:t>Simulated Annealing</a:t>
            </a:r>
            <a:endParaRPr lang="en-US" sz="4800" i="1">
              <a:solidFill>
                <a:schemeClr val="accent2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46238"/>
            <a:ext cx="8229600" cy="5135562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v"/>
            </a:pPr>
            <a:endParaRPr lang="fr-FR" sz="2800" i="1">
              <a:solidFill>
                <a:schemeClr val="accent2"/>
              </a:solidFill>
            </a:endParaRPr>
          </a:p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fr-FR" sz="2000">
                <a:solidFill>
                  <a:schemeClr val="accent2"/>
                </a:solidFill>
              </a:rPr>
              <a:t> </a:t>
            </a:r>
            <a:r>
              <a:rPr lang="fr-FR" sz="2000" b="1"/>
              <a:t>Basic inspiration</a:t>
            </a:r>
            <a:r>
              <a:rPr lang="fr-FR" sz="2000"/>
              <a:t>: What is annealing?</a:t>
            </a:r>
          </a:p>
          <a:p>
            <a:pPr marL="609600" indent="-609600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fr-FR" sz="2000"/>
              <a:t> </a:t>
            </a:r>
          </a:p>
          <a:p>
            <a:pPr marL="609600" indent="-609600" algn="just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fr-FR" sz="2000"/>
              <a:t> In mettallurgy, annealing is the physical process used to temper or harden metals or glass by heating them to a high temperature and then gradually cooling them, thus allowing the material to coalesce into a low energy cristalline state.</a:t>
            </a:r>
          </a:p>
          <a:p>
            <a:pPr marL="609600" indent="-609600" algn="ctr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fr-FR" sz="2000" b="1">
                <a:solidFill>
                  <a:schemeClr val="accent2"/>
                </a:solidFill>
              </a:rPr>
              <a:t>Heating then slowly cooling a substance to obtain a strong cristalline structure.</a:t>
            </a:r>
          </a:p>
          <a:p>
            <a:pPr marL="609600" indent="-609600" algn="just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endParaRPr lang="fr-FR" sz="2000" b="1">
              <a:solidFill>
                <a:schemeClr val="accent2"/>
              </a:solidFill>
            </a:endParaRPr>
          </a:p>
          <a:p>
            <a:pPr marL="609600" indent="-609600" algn="just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000" b="1"/>
              <a:t>Key idea:</a:t>
            </a:r>
            <a:r>
              <a:rPr lang="fr-FR" sz="2000"/>
              <a:t> Simulated Annealing combines Hill Climbing with a random walk in some way that yields both efficiency and completeness.</a:t>
            </a:r>
          </a:p>
          <a:p>
            <a:pPr marL="609600" indent="-609600" algn="just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fr-FR" sz="2000"/>
          </a:p>
          <a:p>
            <a:pPr marL="609600" indent="-609600" algn="just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fr-FR" sz="2000"/>
              <a:t>Used to solve VLSI layout problems in the early 1980</a:t>
            </a:r>
          </a:p>
          <a:p>
            <a:pPr marL="609600" indent="-609600" algn="just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endParaRPr lang="fr-FR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3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3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3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EBC8-CE11-4405-AC07-3E5726BFBC9B}" type="slidenum">
              <a:rPr lang="ar-SA"/>
              <a:pPr/>
              <a:t>32</a:t>
            </a:fld>
            <a:endParaRPr lang="en-GB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838200"/>
            <a:ext cx="7793037" cy="819150"/>
          </a:xfrm>
        </p:spPr>
        <p:txBody>
          <a:bodyPr/>
          <a:lstStyle/>
          <a:p>
            <a:r>
              <a:rPr lang="fr-FR" sz="4800" i="1">
                <a:solidFill>
                  <a:schemeClr val="accent2"/>
                </a:solidFill>
              </a:rPr>
              <a:t>Simulated Annealing</a:t>
            </a:r>
            <a:endParaRPr lang="en-US" sz="4800" i="1">
              <a:solidFill>
                <a:schemeClr val="accent2"/>
              </a:solidFill>
            </a:endParaRPr>
          </a:p>
        </p:txBody>
      </p:sp>
      <p:pic>
        <p:nvPicPr>
          <p:cNvPr id="184328" name="Picture 8" descr="image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828800"/>
            <a:ext cx="6562725" cy="499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1FE41-7BB3-4A80-A147-0BE0C0EE0191}" type="slidenum">
              <a:rPr lang="ar-SA"/>
              <a:pPr/>
              <a:t>33</a:t>
            </a:fld>
            <a:endParaRPr lang="en-GB"/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i="1">
                <a:solidFill>
                  <a:schemeClr val="accent2"/>
                </a:solidFill>
              </a:rPr>
              <a:t>Simulated Annealing</a:t>
            </a:r>
            <a:endParaRPr lang="en-US" sz="4800" i="1">
              <a:solidFill>
                <a:schemeClr val="accent2"/>
              </a:solidFill>
            </a:endParaRPr>
          </a:p>
        </p:txBody>
      </p:sp>
      <p:pic>
        <p:nvPicPr>
          <p:cNvPr id="234500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17969" t="31250" r="13281" b="17709"/>
          <a:stretch>
            <a:fillRect/>
          </a:stretch>
        </p:blipFill>
        <p:spPr>
          <a:xfrm>
            <a:off x="1447800" y="1789113"/>
            <a:ext cx="6400800" cy="4800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29488-57F3-45BB-BF32-2DFCAC7F3527}" type="slidenum">
              <a:rPr lang="ar-SA"/>
              <a:pPr/>
              <a:t>34</a:t>
            </a:fld>
            <a:endParaRPr lang="en-GB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57250"/>
            <a:ext cx="7793038" cy="819150"/>
          </a:xfrm>
        </p:spPr>
        <p:txBody>
          <a:bodyPr/>
          <a:lstStyle/>
          <a:p>
            <a:r>
              <a:rPr lang="fr-FR" sz="4800" i="1">
                <a:solidFill>
                  <a:schemeClr val="accent2"/>
                </a:solidFill>
              </a:rPr>
              <a:t>Simulated Annealing</a:t>
            </a:r>
            <a:endParaRPr lang="en-US" sz="4800" i="1">
              <a:solidFill>
                <a:schemeClr val="accent2"/>
              </a:solidFill>
            </a:endParaRP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8229600" cy="44196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Temperature T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ko-KR" sz="2000">
                <a:ea typeface="Gulim" pitchFamily="34" charset="-127"/>
              </a:rPr>
              <a:t>Used to determine the probability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ko-KR" sz="2000">
                <a:ea typeface="Gulim" pitchFamily="34" charset="-127"/>
              </a:rPr>
              <a:t>High T : large changes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ko-KR" sz="2000">
                <a:ea typeface="Gulim" pitchFamily="34" charset="-127"/>
              </a:rPr>
              <a:t>Low T : small changes</a:t>
            </a:r>
          </a:p>
          <a:p>
            <a:pPr marL="609600" indent="-609600">
              <a:lnSpc>
                <a:spcPct val="90000"/>
              </a:lnSpc>
            </a:pPr>
            <a:endParaRPr lang="en-US" altLang="ko-KR" sz="2400">
              <a:ea typeface="Gulim" pitchFamily="34" charset="-127"/>
            </a:endParaRPr>
          </a:p>
          <a:p>
            <a:pPr marL="609600" indent="-609600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Cooling Schedule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ko-KR" sz="2000">
                <a:ea typeface="Gulim" pitchFamily="34" charset="-127"/>
              </a:rPr>
              <a:t>Determines rate at which the temperature T is lowered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ko-KR" sz="2000">
                <a:ea typeface="Gulim" pitchFamily="34" charset="-127"/>
              </a:rPr>
              <a:t>Lowers T slowly enough, the algorithm will find a global optimum</a:t>
            </a:r>
          </a:p>
          <a:p>
            <a:pPr marL="609600" indent="-609600">
              <a:lnSpc>
                <a:spcPct val="90000"/>
              </a:lnSpc>
            </a:pPr>
            <a:endParaRPr lang="en-US" altLang="ko-KR" sz="2400">
              <a:ea typeface="Gulim" pitchFamily="34" charset="-127"/>
            </a:endParaRPr>
          </a:p>
          <a:p>
            <a:pPr marL="609600" indent="-609600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In the beginning, aggressive for searching alternatives, become conservative when time goes by</a:t>
            </a:r>
            <a:endParaRPr lang="fr-F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7F19-A3C6-4770-8CD2-A6E83C908375}" type="slidenum">
              <a:rPr lang="ar-SA"/>
              <a:pPr/>
              <a:t>35</a:t>
            </a:fld>
            <a:endParaRPr lang="en-GB"/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2870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870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870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8710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711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28712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28713" name="Line 9"/>
          <p:cNvSpPr>
            <a:spLocks noChangeShapeType="1"/>
          </p:cNvSpPr>
          <p:nvPr/>
        </p:nvSpPr>
        <p:spPr bwMode="auto">
          <a:xfrm flipH="1">
            <a:off x="2819400" y="2590800"/>
            <a:ext cx="1066800" cy="457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8714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CE083-D3EF-407D-81E5-61B37A26C5E7}" type="slidenum">
              <a:rPr lang="ar-SA"/>
              <a:pPr/>
              <a:t>36</a:t>
            </a:fld>
            <a:endParaRPr lang="en-GB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2973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973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973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9734" name="Oval 6"/>
          <p:cNvSpPr>
            <a:spLocks noChangeArrowheads="1"/>
          </p:cNvSpPr>
          <p:nvPr/>
        </p:nvSpPr>
        <p:spPr bwMode="auto">
          <a:xfrm>
            <a:off x="28194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29737" name="Line 9"/>
          <p:cNvSpPr>
            <a:spLocks noChangeShapeType="1"/>
          </p:cNvSpPr>
          <p:nvPr/>
        </p:nvSpPr>
        <p:spPr bwMode="auto">
          <a:xfrm flipH="1">
            <a:off x="2971800" y="2590800"/>
            <a:ext cx="914400" cy="838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9738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78D1-C275-4830-B4AD-E5036E23DC62}" type="slidenum">
              <a:rPr lang="ar-SA"/>
              <a:pPr/>
              <a:t>37</a:t>
            </a:fld>
            <a:endParaRPr lang="en-GB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075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075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075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0758" name="Oval 6"/>
          <p:cNvSpPr>
            <a:spLocks noChangeArrowheads="1"/>
          </p:cNvSpPr>
          <p:nvPr/>
        </p:nvSpPr>
        <p:spPr bwMode="auto">
          <a:xfrm>
            <a:off x="2743200" y="3124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0759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0760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0761" name="Line 9"/>
          <p:cNvSpPr>
            <a:spLocks noChangeShapeType="1"/>
          </p:cNvSpPr>
          <p:nvPr/>
        </p:nvSpPr>
        <p:spPr bwMode="auto">
          <a:xfrm flipH="1">
            <a:off x="2971800" y="2590800"/>
            <a:ext cx="914400" cy="838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0762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EB32-32E0-4B40-8889-DAED124029CB}" type="slidenum">
              <a:rPr lang="ar-SA"/>
              <a:pPr/>
              <a:t>38</a:t>
            </a:fld>
            <a:endParaRPr lang="en-GB"/>
          </a:p>
        </p:txBody>
      </p:sp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177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2" name="Oval 6"/>
          <p:cNvSpPr>
            <a:spLocks noChangeArrowheads="1"/>
          </p:cNvSpPr>
          <p:nvPr/>
        </p:nvSpPr>
        <p:spPr bwMode="auto">
          <a:xfrm>
            <a:off x="2895600" y="3810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1783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1784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1785" name="Line 9"/>
          <p:cNvSpPr>
            <a:spLocks noChangeShapeType="1"/>
          </p:cNvSpPr>
          <p:nvPr/>
        </p:nvSpPr>
        <p:spPr bwMode="auto">
          <a:xfrm flipH="1">
            <a:off x="3048000" y="2590800"/>
            <a:ext cx="838200" cy="1219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1786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F9708-44F8-4B1B-B3A0-F0B791A43BE7}" type="slidenum">
              <a:rPr lang="ar-SA"/>
              <a:pPr/>
              <a:t>39</a:t>
            </a:fld>
            <a:endParaRPr lang="en-GB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280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80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80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806" name="Oval 6"/>
          <p:cNvSpPr>
            <a:spLocks noChangeArrowheads="1"/>
          </p:cNvSpPr>
          <p:nvPr/>
        </p:nvSpPr>
        <p:spPr bwMode="auto">
          <a:xfrm>
            <a:off x="2971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2807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2808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2809" name="Line 9"/>
          <p:cNvSpPr>
            <a:spLocks noChangeShapeType="1"/>
          </p:cNvSpPr>
          <p:nvPr/>
        </p:nvSpPr>
        <p:spPr bwMode="auto">
          <a:xfrm flipH="1">
            <a:off x="3124200" y="2590800"/>
            <a:ext cx="762000" cy="1524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2810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9E93B-391E-4E80-B760-B960E1928EC6}" type="slidenum">
              <a:rPr lang="ar-SA"/>
              <a:pPr/>
              <a:t>4</a:t>
            </a:fld>
            <a:endParaRPr lang="en-GB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93038" cy="1462088"/>
          </a:xfrm>
        </p:spPr>
        <p:txBody>
          <a:bodyPr/>
          <a:lstStyle/>
          <a:p>
            <a:r>
              <a:rPr lang="en-US" sz="3400"/>
              <a:t>Approach 1: </a:t>
            </a:r>
            <a:r>
              <a:rPr lang="en-US" sz="3400" i="1"/>
              <a:t>f</a:t>
            </a:r>
            <a:r>
              <a:rPr lang="en-US" sz="3400"/>
              <a:t>  Measures the Value of the Current State</a:t>
            </a:r>
            <a:endParaRPr lang="en-GB" sz="340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86106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Usually the case when solving optimization problems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 Finding a state such that the value of the metric </a:t>
            </a:r>
            <a:r>
              <a:rPr lang="en-US" sz="2000" i="1"/>
              <a:t>f</a:t>
            </a:r>
            <a:r>
              <a:rPr lang="en-US" sz="2000"/>
              <a:t> is optimized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Often, in these cases, </a:t>
            </a:r>
            <a:r>
              <a:rPr lang="en-US" sz="2400" i="1"/>
              <a:t>f</a:t>
            </a:r>
            <a:r>
              <a:rPr lang="en-US" sz="2400"/>
              <a:t> could be a weighted sum of a set of component values:</a:t>
            </a:r>
          </a:p>
          <a:p>
            <a:pPr lvl="1">
              <a:lnSpc>
                <a:spcPct val="90000"/>
              </a:lnSpc>
            </a:pPr>
            <a:endParaRPr lang="en-US" sz="2000"/>
          </a:p>
          <a:p>
            <a:pPr lvl="1">
              <a:lnSpc>
                <a:spcPct val="90000"/>
              </a:lnSpc>
            </a:pPr>
            <a:r>
              <a:rPr lang="en-US" sz="2000"/>
              <a:t>Chess</a:t>
            </a:r>
          </a:p>
          <a:p>
            <a:pPr lvl="2">
              <a:lnSpc>
                <a:spcPct val="90000"/>
              </a:lnSpc>
            </a:pPr>
            <a:endParaRPr lang="en-US" sz="1800"/>
          </a:p>
          <a:p>
            <a:pPr lvl="2">
              <a:lnSpc>
                <a:spcPct val="90000"/>
              </a:lnSpc>
            </a:pPr>
            <a:r>
              <a:rPr lang="en-US" sz="1800"/>
              <a:t> Example: piece values, board orientations …</a:t>
            </a:r>
          </a:p>
          <a:p>
            <a:pPr lvl="1">
              <a:lnSpc>
                <a:spcPct val="90000"/>
              </a:lnSpc>
            </a:pPr>
            <a:endParaRPr lang="en-US" sz="2000"/>
          </a:p>
          <a:p>
            <a:pPr lvl="1">
              <a:lnSpc>
                <a:spcPct val="90000"/>
              </a:lnSpc>
            </a:pPr>
            <a:r>
              <a:rPr lang="en-US" sz="2000"/>
              <a:t>Traveling Salesman Person</a:t>
            </a:r>
          </a:p>
          <a:p>
            <a:pPr lvl="1">
              <a:lnSpc>
                <a:spcPct val="90000"/>
              </a:lnSpc>
            </a:pPr>
            <a:endParaRPr lang="en-US" sz="2000"/>
          </a:p>
          <a:p>
            <a:pPr lvl="2">
              <a:lnSpc>
                <a:spcPct val="90000"/>
              </a:lnSpc>
            </a:pPr>
            <a:r>
              <a:rPr lang="en-US" sz="1800"/>
              <a:t>Example: the length of a tour (sum of distances between visited cities)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9ACE9-51D6-4EEB-97FF-0FC4F8633BE8}" type="slidenum">
              <a:rPr lang="ar-SA"/>
              <a:pPr/>
              <a:t>40</a:t>
            </a:fld>
            <a:endParaRPr lang="en-GB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382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382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382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3830" name="Oval 6"/>
          <p:cNvSpPr>
            <a:spLocks noChangeArrowheads="1"/>
          </p:cNvSpPr>
          <p:nvPr/>
        </p:nvSpPr>
        <p:spPr bwMode="auto">
          <a:xfrm>
            <a:off x="3505200" y="3962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3831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3832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3833" name="Line 9"/>
          <p:cNvSpPr>
            <a:spLocks noChangeShapeType="1"/>
          </p:cNvSpPr>
          <p:nvPr/>
        </p:nvSpPr>
        <p:spPr bwMode="auto">
          <a:xfrm flipH="1">
            <a:off x="3124200" y="2590800"/>
            <a:ext cx="762000" cy="1524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3834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EBB67-2A96-40FD-AB73-37404DA29633}" type="slidenum">
              <a:rPr lang="ar-SA"/>
              <a:pPr/>
              <a:t>41</a:t>
            </a:fld>
            <a:endParaRPr lang="en-GB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485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485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485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4854" name="Oval 6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4855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4856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4857" name="Line 9"/>
          <p:cNvSpPr>
            <a:spLocks noChangeShapeType="1"/>
          </p:cNvSpPr>
          <p:nvPr/>
        </p:nvSpPr>
        <p:spPr bwMode="auto">
          <a:xfrm flipH="1">
            <a:off x="3276600" y="2590800"/>
            <a:ext cx="609600" cy="1752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4858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CA97-2D64-4D77-9397-3C7D9E1AF9F2}" type="slidenum">
              <a:rPr lang="ar-SA"/>
              <a:pPr/>
              <a:t>42</a:t>
            </a:fld>
            <a:endParaRPr lang="en-GB"/>
          </a:p>
        </p:txBody>
      </p:sp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587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587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587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5878" name="Oval 6"/>
          <p:cNvSpPr>
            <a:spLocks noChangeArrowheads="1"/>
          </p:cNvSpPr>
          <p:nvPr/>
        </p:nvSpPr>
        <p:spPr bwMode="auto">
          <a:xfrm>
            <a:off x="3505200" y="3886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5879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5880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5881" name="Line 9"/>
          <p:cNvSpPr>
            <a:spLocks noChangeShapeType="1"/>
          </p:cNvSpPr>
          <p:nvPr/>
        </p:nvSpPr>
        <p:spPr bwMode="auto">
          <a:xfrm flipH="1">
            <a:off x="3276600" y="2590800"/>
            <a:ext cx="609600" cy="1752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5882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6C5DA-235C-4537-8F62-F591D4AF21F6}" type="slidenum">
              <a:rPr lang="ar-SA"/>
              <a:pPr/>
              <a:t>43</a:t>
            </a:fld>
            <a:endParaRPr lang="en-GB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689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690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690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6902" name="Oval 6"/>
          <p:cNvSpPr>
            <a:spLocks noChangeArrowheads="1"/>
          </p:cNvSpPr>
          <p:nvPr/>
        </p:nvSpPr>
        <p:spPr bwMode="auto">
          <a:xfrm>
            <a:off x="38100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6903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6904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6905" name="Line 9"/>
          <p:cNvSpPr>
            <a:spLocks noChangeShapeType="1"/>
          </p:cNvSpPr>
          <p:nvPr/>
        </p:nvSpPr>
        <p:spPr bwMode="auto">
          <a:xfrm flipH="1">
            <a:off x="3276600" y="2590800"/>
            <a:ext cx="609600" cy="1752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6906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CBB-58AB-464E-AE99-2C25FA84119A}" type="slidenum">
              <a:rPr lang="ar-SA"/>
              <a:pPr/>
              <a:t>44</a:t>
            </a:fld>
            <a:endParaRPr lang="en-GB"/>
          </a:p>
        </p:txBody>
      </p:sp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792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2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2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26" name="Oval 6"/>
          <p:cNvSpPr>
            <a:spLocks noChangeArrowheads="1"/>
          </p:cNvSpPr>
          <p:nvPr/>
        </p:nvSpPr>
        <p:spPr bwMode="auto">
          <a:xfrm>
            <a:off x="3581400" y="3810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27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7928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7929" name="Line 9"/>
          <p:cNvSpPr>
            <a:spLocks noChangeShapeType="1"/>
          </p:cNvSpPr>
          <p:nvPr/>
        </p:nvSpPr>
        <p:spPr bwMode="auto">
          <a:xfrm flipH="1">
            <a:off x="3276600" y="2590800"/>
            <a:ext cx="609600" cy="1752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30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3995C-B283-4770-8F66-51F73083E9D8}" type="slidenum">
              <a:rPr lang="ar-SA"/>
              <a:pPr/>
              <a:t>45</a:t>
            </a:fld>
            <a:endParaRPr lang="en-GB"/>
          </a:p>
        </p:txBody>
      </p:sp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894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4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4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50" name="Oval 6"/>
          <p:cNvSpPr>
            <a:spLocks noChangeArrowheads="1"/>
          </p:cNvSpPr>
          <p:nvPr/>
        </p:nvSpPr>
        <p:spPr bwMode="auto">
          <a:xfrm>
            <a:off x="40386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951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8952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8953" name="Line 9"/>
          <p:cNvSpPr>
            <a:spLocks noChangeShapeType="1"/>
          </p:cNvSpPr>
          <p:nvPr/>
        </p:nvSpPr>
        <p:spPr bwMode="auto">
          <a:xfrm flipH="1">
            <a:off x="3276600" y="2590800"/>
            <a:ext cx="609600" cy="1752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954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E4183-FB8D-4B6C-B97C-48CBBBCE7AB0}" type="slidenum">
              <a:rPr lang="ar-SA"/>
              <a:pPr/>
              <a:t>46</a:t>
            </a:fld>
            <a:endParaRPr lang="en-GB"/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3997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997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997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9974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9975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39976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39977" name="Line 9"/>
          <p:cNvSpPr>
            <a:spLocks noChangeShapeType="1"/>
          </p:cNvSpPr>
          <p:nvPr/>
        </p:nvSpPr>
        <p:spPr bwMode="auto">
          <a:xfrm flipH="1">
            <a:off x="3276600" y="2590800"/>
            <a:ext cx="609600" cy="1752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9978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F7023-5DC8-4FD2-A4EB-E10164A8C827}" type="slidenum">
              <a:rPr lang="ar-SA"/>
              <a:pPr/>
              <a:t>47</a:t>
            </a:fld>
            <a:endParaRPr lang="en-GB"/>
          </a:p>
        </p:txBody>
      </p:sp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099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099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099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0998" name="Oval 6"/>
          <p:cNvSpPr>
            <a:spLocks noChangeArrowheads="1"/>
          </p:cNvSpPr>
          <p:nvPr/>
        </p:nvSpPr>
        <p:spPr bwMode="auto">
          <a:xfrm>
            <a:off x="4191000" y="3581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0999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1000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1001" name="Line 9"/>
          <p:cNvSpPr>
            <a:spLocks noChangeShapeType="1"/>
          </p:cNvSpPr>
          <p:nvPr/>
        </p:nvSpPr>
        <p:spPr bwMode="auto">
          <a:xfrm flipH="1">
            <a:off x="3276600" y="2590800"/>
            <a:ext cx="609600" cy="1752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1002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02451-F9E0-4594-A20A-DFC9F2D55ED4}" type="slidenum">
              <a:rPr lang="ar-SA"/>
              <a:pPr/>
              <a:t>48</a:t>
            </a:fld>
            <a:endParaRPr lang="en-GB"/>
          </a:p>
        </p:txBody>
      </p:sp>
      <p:sp>
        <p:nvSpPr>
          <p:cNvPr id="342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201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202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202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2022" name="Oval 6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2023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2024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2025" name="Line 9"/>
          <p:cNvSpPr>
            <a:spLocks noChangeShapeType="1"/>
          </p:cNvSpPr>
          <p:nvPr/>
        </p:nvSpPr>
        <p:spPr bwMode="auto">
          <a:xfrm flipH="1">
            <a:off x="3276600" y="2590800"/>
            <a:ext cx="609600" cy="1752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2026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C1FC-5844-4B4E-9C6D-5BA21C2234BC}" type="slidenum">
              <a:rPr lang="ar-SA"/>
              <a:pPr/>
              <a:t>49</a:t>
            </a:fld>
            <a:endParaRPr lang="en-GB"/>
          </a:p>
        </p:txBody>
      </p:sp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304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304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304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3046" name="Oval 6"/>
          <p:cNvSpPr>
            <a:spLocks noChangeArrowheads="1"/>
          </p:cNvSpPr>
          <p:nvPr/>
        </p:nvSpPr>
        <p:spPr bwMode="auto">
          <a:xfrm>
            <a:off x="4419600" y="4572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3047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3048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3049" name="Line 9"/>
          <p:cNvSpPr>
            <a:spLocks noChangeShapeType="1"/>
          </p:cNvSpPr>
          <p:nvPr/>
        </p:nvSpPr>
        <p:spPr bwMode="auto">
          <a:xfrm>
            <a:off x="3886200" y="2590800"/>
            <a:ext cx="457200" cy="2133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3050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98DD2-8ADF-4888-BE1C-60349E9F583B}" type="slidenum">
              <a:rPr lang="ar-SA"/>
              <a:pPr/>
              <a:t>5</a:t>
            </a:fld>
            <a:endParaRPr lang="en-GB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Salesman Person</a:t>
            </a:r>
            <a:endParaRPr lang="en-GB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427912" cy="801687"/>
          </a:xfrm>
        </p:spPr>
        <p:txBody>
          <a:bodyPr/>
          <a:lstStyle/>
          <a:p>
            <a:r>
              <a:rPr lang="en-US" sz="2400"/>
              <a:t>Find the shortest Tour traversing all cities once.</a:t>
            </a:r>
            <a:endParaRPr lang="en-GB" sz="2400"/>
          </a:p>
        </p:txBody>
      </p:sp>
      <p:pic>
        <p:nvPicPr>
          <p:cNvPr id="199684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362200" y="2667000"/>
            <a:ext cx="4654550" cy="3697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DE685-A7B6-4692-9F7F-0EA6A8264D1D}" type="slidenum">
              <a:rPr lang="ar-SA"/>
              <a:pPr/>
              <a:t>50</a:t>
            </a:fld>
            <a:endParaRPr lang="en-GB"/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406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406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406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4070" name="Oval 6"/>
          <p:cNvSpPr>
            <a:spLocks noChangeArrowheads="1"/>
          </p:cNvSpPr>
          <p:nvPr/>
        </p:nvSpPr>
        <p:spPr bwMode="auto">
          <a:xfrm>
            <a:off x="4419600" y="4419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4071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4072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4073" name="Line 9"/>
          <p:cNvSpPr>
            <a:spLocks noChangeShapeType="1"/>
          </p:cNvSpPr>
          <p:nvPr/>
        </p:nvSpPr>
        <p:spPr bwMode="auto">
          <a:xfrm>
            <a:off x="3886200" y="2590800"/>
            <a:ext cx="457200" cy="21336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4074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4895F-220B-4E81-93D1-EA875101CADF}" type="slidenum">
              <a:rPr lang="ar-SA"/>
              <a:pPr/>
              <a:t>51</a:t>
            </a:fld>
            <a:endParaRPr lang="en-GB"/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509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509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509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5094" name="Oval 6"/>
          <p:cNvSpPr>
            <a:spLocks noChangeArrowheads="1"/>
          </p:cNvSpPr>
          <p:nvPr/>
        </p:nvSpPr>
        <p:spPr bwMode="auto">
          <a:xfrm>
            <a:off x="4495800" y="4724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5095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5096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5097" name="Line 9"/>
          <p:cNvSpPr>
            <a:spLocks noChangeShapeType="1"/>
          </p:cNvSpPr>
          <p:nvPr/>
        </p:nvSpPr>
        <p:spPr bwMode="auto">
          <a:xfrm>
            <a:off x="3886200" y="2590800"/>
            <a:ext cx="533400" cy="2362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5098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0F03E-15CE-48CE-B019-8BBCC0F11A80}" type="slidenum">
              <a:rPr lang="ar-SA"/>
              <a:pPr/>
              <a:t>52</a:t>
            </a:fld>
            <a:endParaRPr lang="en-GB"/>
          </a:p>
        </p:txBody>
      </p:sp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611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611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611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6118" name="Oval 6"/>
          <p:cNvSpPr>
            <a:spLocks noChangeArrowheads="1"/>
          </p:cNvSpPr>
          <p:nvPr/>
        </p:nvSpPr>
        <p:spPr bwMode="auto">
          <a:xfrm>
            <a:off x="4572000" y="5029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6119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6120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6121" name="Line 9"/>
          <p:cNvSpPr>
            <a:spLocks noChangeShapeType="1"/>
          </p:cNvSpPr>
          <p:nvPr/>
        </p:nvSpPr>
        <p:spPr bwMode="auto">
          <a:xfrm>
            <a:off x="3886200" y="2590800"/>
            <a:ext cx="609600" cy="2667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6122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FA3FB-40EA-45FB-84FF-4A753D5736B5}" type="slidenum">
              <a:rPr lang="ar-SA"/>
              <a:pPr/>
              <a:t>53</a:t>
            </a:fld>
            <a:endParaRPr lang="en-GB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713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4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4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42" name="Oval 6"/>
          <p:cNvSpPr>
            <a:spLocks noChangeArrowheads="1"/>
          </p:cNvSpPr>
          <p:nvPr/>
        </p:nvSpPr>
        <p:spPr bwMode="auto">
          <a:xfrm>
            <a:off x="4572000" y="4953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7143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7144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7145" name="Line 9"/>
          <p:cNvSpPr>
            <a:spLocks noChangeShapeType="1"/>
          </p:cNvSpPr>
          <p:nvPr/>
        </p:nvSpPr>
        <p:spPr bwMode="auto">
          <a:xfrm>
            <a:off x="3886200" y="2590800"/>
            <a:ext cx="609600" cy="26670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7146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23C3-C608-4E6D-987D-BB03087C2A47}" type="slidenum">
              <a:rPr lang="ar-SA"/>
              <a:pPr/>
              <a:t>54</a:t>
            </a:fld>
            <a:endParaRPr lang="en-GB"/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816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16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16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166" name="Oval 6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167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8168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8169" name="Line 9"/>
          <p:cNvSpPr>
            <a:spLocks noChangeShapeType="1"/>
          </p:cNvSpPr>
          <p:nvPr/>
        </p:nvSpPr>
        <p:spPr bwMode="auto">
          <a:xfrm>
            <a:off x="3886200" y="2590800"/>
            <a:ext cx="609600" cy="2743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170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01D23-F26C-4963-A2BF-F36CE7DC03DF}" type="slidenum">
              <a:rPr lang="ar-SA"/>
              <a:pPr/>
              <a:t>55</a:t>
            </a:fld>
            <a:endParaRPr lang="en-GB"/>
          </a:p>
        </p:txBody>
      </p:sp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4918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918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918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9190" name="Oval 6"/>
          <p:cNvSpPr>
            <a:spLocks noChangeArrowheads="1"/>
          </p:cNvSpPr>
          <p:nvPr/>
        </p:nvSpPr>
        <p:spPr bwMode="auto">
          <a:xfrm>
            <a:off x="4724400" y="5029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191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49192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49193" name="Line 9"/>
          <p:cNvSpPr>
            <a:spLocks noChangeShapeType="1"/>
          </p:cNvSpPr>
          <p:nvPr/>
        </p:nvSpPr>
        <p:spPr bwMode="auto">
          <a:xfrm>
            <a:off x="3886200" y="2590800"/>
            <a:ext cx="609600" cy="2743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9194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60C7C-ADBF-490C-8F19-F81FAFE8DCC8}" type="slidenum">
              <a:rPr lang="ar-SA"/>
              <a:pPr/>
              <a:t>56</a:t>
            </a:fld>
            <a:endParaRPr lang="en-GB"/>
          </a:p>
        </p:txBody>
      </p:sp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5021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021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021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0214" name="Oval 6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0215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50216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50217" name="Line 9"/>
          <p:cNvSpPr>
            <a:spLocks noChangeShapeType="1"/>
          </p:cNvSpPr>
          <p:nvPr/>
        </p:nvSpPr>
        <p:spPr bwMode="auto">
          <a:xfrm>
            <a:off x="3886200" y="2590800"/>
            <a:ext cx="609600" cy="2743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0218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062ED-5C73-4272-B32D-DAB8CA5410C6}" type="slidenum">
              <a:rPr lang="ar-SA"/>
              <a:pPr/>
              <a:t>57</a:t>
            </a:fld>
            <a:endParaRPr lang="en-GB"/>
          </a:p>
        </p:txBody>
      </p:sp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Simulated Annealing</a:t>
            </a:r>
            <a:endParaRPr lang="en-US"/>
          </a:p>
        </p:txBody>
      </p:sp>
      <p:sp>
        <p:nvSpPr>
          <p:cNvPr id="35123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123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123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1238" name="Oval 6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1239" name="Text Box 7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351240" name="Text Box 8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  <p:sp>
        <p:nvSpPr>
          <p:cNvPr id="351241" name="Line 9"/>
          <p:cNvSpPr>
            <a:spLocks noChangeShapeType="1"/>
          </p:cNvSpPr>
          <p:nvPr/>
        </p:nvSpPr>
        <p:spPr bwMode="auto">
          <a:xfrm>
            <a:off x="3886200" y="2590800"/>
            <a:ext cx="609600" cy="2743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1242" name="Text Box 10"/>
          <p:cNvSpPr txBox="1">
            <a:spLocks noChangeArrowheads="1"/>
          </p:cNvSpPr>
          <p:nvPr/>
        </p:nvSpPr>
        <p:spPr bwMode="auto">
          <a:xfrm>
            <a:off x="3733800" y="2133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51243" name="Line 11"/>
          <p:cNvSpPr>
            <a:spLocks noChangeShapeType="1"/>
          </p:cNvSpPr>
          <p:nvPr/>
        </p:nvSpPr>
        <p:spPr bwMode="auto">
          <a:xfrm>
            <a:off x="4724400" y="5334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1244" name="Line 12"/>
          <p:cNvSpPr>
            <a:spLocks noChangeShapeType="1"/>
          </p:cNvSpPr>
          <p:nvPr/>
        </p:nvSpPr>
        <p:spPr bwMode="auto">
          <a:xfrm flipH="1">
            <a:off x="2133600" y="53340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Local Search Algorithms</a:t>
            </a:r>
            <a:endParaRPr lang="en-GB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Tabu Search</a:t>
            </a:r>
          </a:p>
          <a:p>
            <a:r>
              <a:rPr lang="en-US"/>
              <a:t>(hill climbing with small memory)</a:t>
            </a:r>
            <a:endParaRPr lang="en-GB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CB10C-AA38-4FAD-876C-6429F6459CFA}" type="slidenum">
              <a:rPr lang="ar-SA"/>
              <a:pPr/>
              <a:t>59</a:t>
            </a:fld>
            <a:endParaRPr lang="en-GB"/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Tabu Search</a:t>
            </a:r>
            <a:endParaRPr lang="en-GB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The basic concept of Tabu Search as described by Glover (1986) is "a meta-heuristic superimposed on another heuristic. 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>
              <a:lnSpc>
                <a:spcPct val="90000"/>
              </a:lnSpc>
            </a:pPr>
            <a:r>
              <a:rPr lang="en-GB" sz="2400"/>
              <a:t>The overall approach is to avoid entrainment in cycles by forbidding or penalizing moves which take the solution, in the next iteration, to points in the solution space previously visited ( hence "tabu"). </a:t>
            </a:r>
          </a:p>
          <a:p>
            <a:pPr>
              <a:lnSpc>
                <a:spcPct val="90000"/>
              </a:lnSpc>
            </a:pPr>
            <a:endParaRPr lang="en-GB" sz="2400"/>
          </a:p>
          <a:p>
            <a:pPr>
              <a:lnSpc>
                <a:spcPct val="90000"/>
              </a:lnSpc>
            </a:pPr>
            <a:r>
              <a:rPr lang="en-GB" sz="2400"/>
              <a:t>The Tabu search is fairly new, Glover attributes it's origin to about 1977 (see Glover, 1977).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BC6D5-F066-41E0-A92D-B9A78288D576}" type="slidenum">
              <a:rPr lang="ar-SA"/>
              <a:pPr/>
              <a:t>6</a:t>
            </a:fld>
            <a:endParaRPr lang="en-GB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Salesman Person</a:t>
            </a:r>
            <a:endParaRPr lang="en-GB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62000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A Solution: Exhaustive Search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 (Generate and Test) !!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The number of all tours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is about (n-1)!/2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If n = 36 the number is about: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566573983193072464833325668761600000000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Not Viable Approach !!</a:t>
            </a:r>
            <a:endParaRPr lang="en-GB" sz="2400"/>
          </a:p>
        </p:txBody>
      </p:sp>
      <p:pic>
        <p:nvPicPr>
          <p:cNvPr id="201732" name="Picture 4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1939925"/>
            <a:ext cx="3505200" cy="27844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409FF-2B47-456B-B550-9E23662365A4}" type="slidenum">
              <a:rPr lang="ar-SA"/>
              <a:pPr/>
              <a:t>60</a:t>
            </a:fld>
            <a:endParaRPr lang="en-GB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29798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98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98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990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994" name="Text Box 10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297995" name="Text Box 11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FB9D-577C-4689-9855-3182C7601EC6}" type="slidenum">
              <a:rPr lang="ar-SA"/>
              <a:pPr/>
              <a:t>61</a:t>
            </a:fld>
            <a:endParaRPr lang="en-GB"/>
          </a:p>
        </p:txBody>
      </p:sp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29901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1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1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14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9016" name="Text Box 8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299017" name="Line 9"/>
          <p:cNvSpPr>
            <a:spLocks noChangeShapeType="1"/>
          </p:cNvSpPr>
          <p:nvPr/>
        </p:nvSpPr>
        <p:spPr bwMode="auto">
          <a:xfrm flipH="1">
            <a:off x="2819400" y="2133600"/>
            <a:ext cx="990600" cy="9144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9018" name="Oval 10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FA0C-9828-498C-847B-2F56C8C28350}" type="slidenum">
              <a:rPr lang="ar-SA"/>
              <a:pPr/>
              <a:t>62</a:t>
            </a:fld>
            <a:endParaRPr lang="en-GB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003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3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3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38" name="Oval 6"/>
          <p:cNvSpPr>
            <a:spLocks noChangeArrowheads="1"/>
          </p:cNvSpPr>
          <p:nvPr/>
        </p:nvSpPr>
        <p:spPr bwMode="auto">
          <a:xfrm>
            <a:off x="2895600" y="3733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0039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0040" name="Line 8"/>
          <p:cNvSpPr>
            <a:spLocks noChangeShapeType="1"/>
          </p:cNvSpPr>
          <p:nvPr/>
        </p:nvSpPr>
        <p:spPr bwMode="auto">
          <a:xfrm flipH="1">
            <a:off x="2895600" y="2133600"/>
            <a:ext cx="914400" cy="1219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0041" name="Oval 9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B74EF-EAD4-4405-B448-9AF80C8B4B8C}" type="slidenum">
              <a:rPr lang="ar-SA"/>
              <a:pPr/>
              <a:t>63</a:t>
            </a:fld>
            <a:endParaRPr lang="en-GB"/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105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6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6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62" name="Oval 6"/>
          <p:cNvSpPr>
            <a:spLocks noChangeArrowheads="1"/>
          </p:cNvSpPr>
          <p:nvPr/>
        </p:nvSpPr>
        <p:spPr bwMode="auto">
          <a:xfrm>
            <a:off x="28956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063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1064" name="Line 8"/>
          <p:cNvSpPr>
            <a:spLocks noChangeShapeType="1"/>
          </p:cNvSpPr>
          <p:nvPr/>
        </p:nvSpPr>
        <p:spPr bwMode="auto">
          <a:xfrm flipH="1">
            <a:off x="3048000" y="2133600"/>
            <a:ext cx="762000" cy="1600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1065" name="Oval 9"/>
          <p:cNvSpPr>
            <a:spLocks noChangeArrowheads="1"/>
          </p:cNvSpPr>
          <p:nvPr/>
        </p:nvSpPr>
        <p:spPr bwMode="auto">
          <a:xfrm>
            <a:off x="3048000" y="4114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3541B-0FFE-4868-9F78-6AFB6B1F3666}" type="slidenum">
              <a:rPr lang="ar-SA"/>
              <a:pPr/>
              <a:t>64</a:t>
            </a:fld>
            <a:endParaRPr lang="en-GB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208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208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208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2086" name="Oval 6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2088" name="Line 8"/>
          <p:cNvSpPr>
            <a:spLocks noChangeShapeType="1"/>
          </p:cNvSpPr>
          <p:nvPr/>
        </p:nvSpPr>
        <p:spPr bwMode="auto">
          <a:xfrm flipH="1">
            <a:off x="3124200" y="2133600"/>
            <a:ext cx="6858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2089" name="Oval 9"/>
          <p:cNvSpPr>
            <a:spLocks noChangeArrowheads="1"/>
          </p:cNvSpPr>
          <p:nvPr/>
        </p:nvSpPr>
        <p:spPr bwMode="auto">
          <a:xfrm>
            <a:off x="30480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5686C-223E-4D6D-A355-4975E4B270F5}" type="slidenum">
              <a:rPr lang="ar-SA"/>
              <a:pPr/>
              <a:t>65</a:t>
            </a:fld>
            <a:endParaRPr lang="en-GB"/>
          </a:p>
        </p:txBody>
      </p:sp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310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310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310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3110" name="Oval 6"/>
          <p:cNvSpPr>
            <a:spLocks noChangeArrowheads="1"/>
          </p:cNvSpPr>
          <p:nvPr/>
        </p:nvSpPr>
        <p:spPr bwMode="auto">
          <a:xfrm>
            <a:off x="3200400" y="4267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3111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3112" name="Line 8"/>
          <p:cNvSpPr>
            <a:spLocks noChangeShapeType="1"/>
          </p:cNvSpPr>
          <p:nvPr/>
        </p:nvSpPr>
        <p:spPr bwMode="auto">
          <a:xfrm flipH="1">
            <a:off x="3276600" y="2362200"/>
            <a:ext cx="6096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3113" name="Oval 9"/>
          <p:cNvSpPr>
            <a:spLocks noChangeArrowheads="1"/>
          </p:cNvSpPr>
          <p:nvPr/>
        </p:nvSpPr>
        <p:spPr bwMode="auto">
          <a:xfrm>
            <a:off x="3429000" y="4038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94DE1-F569-48D7-B6AA-C1000BDCE492}" type="slidenum">
              <a:rPr lang="ar-SA"/>
              <a:pPr/>
              <a:t>66</a:t>
            </a:fld>
            <a:endParaRPr lang="en-GB"/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413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413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413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4134" name="Oval 6"/>
          <p:cNvSpPr>
            <a:spLocks noChangeArrowheads="1"/>
          </p:cNvSpPr>
          <p:nvPr/>
        </p:nvSpPr>
        <p:spPr bwMode="auto">
          <a:xfrm>
            <a:off x="3657600" y="3657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4135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4136" name="Line 8"/>
          <p:cNvSpPr>
            <a:spLocks noChangeShapeType="1"/>
          </p:cNvSpPr>
          <p:nvPr/>
        </p:nvSpPr>
        <p:spPr bwMode="auto">
          <a:xfrm flipH="1">
            <a:off x="3276600" y="2362200"/>
            <a:ext cx="6096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4137" name="Oval 9"/>
          <p:cNvSpPr>
            <a:spLocks noChangeArrowheads="1"/>
          </p:cNvSpPr>
          <p:nvPr/>
        </p:nvSpPr>
        <p:spPr bwMode="auto">
          <a:xfrm>
            <a:off x="3429000" y="4038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27C9F-0053-48CE-91DD-45A6EE081C6A}" type="slidenum">
              <a:rPr lang="ar-SA"/>
              <a:pPr/>
              <a:t>67</a:t>
            </a:fld>
            <a:endParaRPr lang="en-GB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515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515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515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5158" name="Oval 6"/>
          <p:cNvSpPr>
            <a:spLocks noChangeArrowheads="1"/>
          </p:cNvSpPr>
          <p:nvPr/>
        </p:nvSpPr>
        <p:spPr bwMode="auto">
          <a:xfrm>
            <a:off x="3657600" y="3657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59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5160" name="Line 8"/>
          <p:cNvSpPr>
            <a:spLocks noChangeShapeType="1"/>
          </p:cNvSpPr>
          <p:nvPr/>
        </p:nvSpPr>
        <p:spPr bwMode="auto">
          <a:xfrm flipH="1">
            <a:off x="3276600" y="2362200"/>
            <a:ext cx="6096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5161" name="Oval 9"/>
          <p:cNvSpPr>
            <a:spLocks noChangeArrowheads="1"/>
          </p:cNvSpPr>
          <p:nvPr/>
        </p:nvSpPr>
        <p:spPr bwMode="auto">
          <a:xfrm>
            <a:off x="4038600" y="3352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45ED-08DE-437A-80D7-3EC309F12B50}" type="slidenum">
              <a:rPr lang="ar-SA"/>
              <a:pPr/>
              <a:t>68</a:t>
            </a:fld>
            <a:endParaRPr lang="en-GB"/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617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618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618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6182" name="Oval 6"/>
          <p:cNvSpPr>
            <a:spLocks noChangeArrowheads="1"/>
          </p:cNvSpPr>
          <p:nvPr/>
        </p:nvSpPr>
        <p:spPr bwMode="auto">
          <a:xfrm>
            <a:off x="4267200" y="3657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6183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6184" name="Line 8"/>
          <p:cNvSpPr>
            <a:spLocks noChangeShapeType="1"/>
          </p:cNvSpPr>
          <p:nvPr/>
        </p:nvSpPr>
        <p:spPr bwMode="auto">
          <a:xfrm flipH="1">
            <a:off x="3276600" y="2362200"/>
            <a:ext cx="6096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6185" name="Oval 9"/>
          <p:cNvSpPr>
            <a:spLocks noChangeArrowheads="1"/>
          </p:cNvSpPr>
          <p:nvPr/>
        </p:nvSpPr>
        <p:spPr bwMode="auto">
          <a:xfrm>
            <a:off x="40386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ABDE-989C-4CBB-944C-FE4A84D9D0D0}" type="slidenum">
              <a:rPr lang="ar-SA"/>
              <a:pPr/>
              <a:t>69</a:t>
            </a:fld>
            <a:endParaRPr lang="en-GB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720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0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0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06" name="Oval 6"/>
          <p:cNvSpPr>
            <a:spLocks noChangeArrowheads="1"/>
          </p:cNvSpPr>
          <p:nvPr/>
        </p:nvSpPr>
        <p:spPr bwMode="auto">
          <a:xfrm>
            <a:off x="4267200" y="3657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07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7208" name="Line 8"/>
          <p:cNvSpPr>
            <a:spLocks noChangeShapeType="1"/>
          </p:cNvSpPr>
          <p:nvPr/>
        </p:nvSpPr>
        <p:spPr bwMode="auto">
          <a:xfrm flipH="1">
            <a:off x="3276600" y="2362200"/>
            <a:ext cx="6096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09" name="Oval 9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EA3C3-52D7-4ED9-875D-6D98BC004DF9}" type="slidenum">
              <a:rPr lang="ar-SA"/>
              <a:pPr/>
              <a:t>7</a:t>
            </a:fld>
            <a:endParaRPr lang="en-GB"/>
          </a:p>
        </p:txBody>
      </p:sp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Salesman Person</a:t>
            </a:r>
            <a:endParaRPr lang="en-GB"/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620000" cy="4343400"/>
          </a:xfrm>
        </p:spPr>
        <p:txBody>
          <a:bodyPr/>
          <a:lstStyle/>
          <a:p>
            <a:r>
              <a:rPr lang="en-US" sz="2800"/>
              <a:t>A Solution: Start from an initial solution and improve using local transformations.</a:t>
            </a:r>
          </a:p>
        </p:txBody>
      </p:sp>
      <p:grpSp>
        <p:nvGrpSpPr>
          <p:cNvPr id="218122" name="Group 10"/>
          <p:cNvGrpSpPr>
            <a:grpSpLocks/>
          </p:cNvGrpSpPr>
          <p:nvPr/>
        </p:nvGrpSpPr>
        <p:grpSpPr bwMode="auto">
          <a:xfrm>
            <a:off x="533400" y="2884488"/>
            <a:ext cx="8229600" cy="3440112"/>
            <a:chOff x="384" y="1847"/>
            <a:chExt cx="5184" cy="2167"/>
          </a:xfrm>
        </p:grpSpPr>
        <p:pic>
          <p:nvPicPr>
            <p:cNvPr id="218119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4" y="2112"/>
              <a:ext cx="2688" cy="1398"/>
            </a:xfrm>
            <a:prstGeom prst="rect">
              <a:avLst/>
            </a:prstGeom>
          </p:spPr>
        </p:pic>
        <p:pic>
          <p:nvPicPr>
            <p:cNvPr id="218120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68" y="1847"/>
              <a:ext cx="2400" cy="1945"/>
            </a:xfrm>
            <a:prstGeom prst="rect">
              <a:avLst/>
            </a:prstGeom>
          </p:spPr>
        </p:pic>
        <p:pic>
          <p:nvPicPr>
            <p:cNvPr id="21812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2" y="3792"/>
              <a:ext cx="1020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0E14C-8C79-4584-9832-CC128019D99A}" type="slidenum">
              <a:rPr lang="ar-SA"/>
              <a:pPr/>
              <a:t>70</a:t>
            </a:fld>
            <a:endParaRPr lang="en-GB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822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2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2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30" name="Oval 6"/>
          <p:cNvSpPr>
            <a:spLocks noChangeArrowheads="1"/>
          </p:cNvSpPr>
          <p:nvPr/>
        </p:nvSpPr>
        <p:spPr bwMode="auto">
          <a:xfrm>
            <a:off x="4495800" y="4648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231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8232" name="Line 8"/>
          <p:cNvSpPr>
            <a:spLocks noChangeShapeType="1"/>
          </p:cNvSpPr>
          <p:nvPr/>
        </p:nvSpPr>
        <p:spPr bwMode="auto">
          <a:xfrm flipH="1">
            <a:off x="3276600" y="2362200"/>
            <a:ext cx="609600" cy="198120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33" name="Oval 9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EB86F-0CE9-4CE5-9D55-DF3BF3C65F98}" type="slidenum">
              <a:rPr lang="ar-SA"/>
              <a:pPr/>
              <a:t>71</a:t>
            </a:fld>
            <a:endParaRPr lang="en-GB"/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0925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25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25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254" name="Oval 6"/>
          <p:cNvSpPr>
            <a:spLocks noChangeArrowheads="1"/>
          </p:cNvSpPr>
          <p:nvPr/>
        </p:nvSpPr>
        <p:spPr bwMode="auto">
          <a:xfrm>
            <a:off x="4495800" y="4648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255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09256" name="Line 8"/>
          <p:cNvSpPr>
            <a:spLocks noChangeShapeType="1"/>
          </p:cNvSpPr>
          <p:nvPr/>
        </p:nvSpPr>
        <p:spPr bwMode="auto">
          <a:xfrm>
            <a:off x="3886200" y="2362200"/>
            <a:ext cx="609600" cy="22098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257" name="Oval 9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968A-93D8-46FE-88B6-68EE2019CFBF}" type="slidenum">
              <a:rPr lang="ar-SA"/>
              <a:pPr/>
              <a:t>72</a:t>
            </a:fld>
            <a:endParaRPr lang="en-GB"/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027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27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27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278" name="Oval 6"/>
          <p:cNvSpPr>
            <a:spLocks noChangeArrowheads="1"/>
          </p:cNvSpPr>
          <p:nvPr/>
        </p:nvSpPr>
        <p:spPr bwMode="auto">
          <a:xfrm>
            <a:off x="4800600" y="4572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279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0280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281" name="Oval 9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BFC1-C3C6-4CFD-B66C-C9A372B29485}" type="slidenum">
              <a:rPr lang="ar-SA"/>
              <a:pPr/>
              <a:t>73</a:t>
            </a:fld>
            <a:endParaRPr lang="en-GB"/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129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30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30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302" name="Oval 6"/>
          <p:cNvSpPr>
            <a:spLocks noChangeArrowheads="1"/>
          </p:cNvSpPr>
          <p:nvPr/>
        </p:nvSpPr>
        <p:spPr bwMode="auto">
          <a:xfrm>
            <a:off x="4800600" y="4572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303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1304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1305" name="Oval 9"/>
          <p:cNvSpPr>
            <a:spLocks noChangeArrowheads="1"/>
          </p:cNvSpPr>
          <p:nvPr/>
        </p:nvSpPr>
        <p:spPr bwMode="auto">
          <a:xfrm>
            <a:off x="4876800" y="4038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5B901-E801-47F3-BA58-D40A341481EF}" type="slidenum">
              <a:rPr lang="ar-SA"/>
              <a:pPr/>
              <a:t>74</a:t>
            </a:fld>
            <a:endParaRPr lang="en-GB"/>
          </a:p>
        </p:txBody>
      </p:sp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232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32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32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326" name="Oval 6"/>
          <p:cNvSpPr>
            <a:spLocks noChangeArrowheads="1"/>
          </p:cNvSpPr>
          <p:nvPr/>
        </p:nvSpPr>
        <p:spPr bwMode="auto">
          <a:xfrm>
            <a:off x="5029200" y="3505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327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2328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2329" name="Oval 9"/>
          <p:cNvSpPr>
            <a:spLocks noChangeArrowheads="1"/>
          </p:cNvSpPr>
          <p:nvPr/>
        </p:nvSpPr>
        <p:spPr bwMode="auto">
          <a:xfrm>
            <a:off x="4876800" y="4038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B2BD3-DB94-4D74-A4A0-BF90BA88930C}" type="slidenum">
              <a:rPr lang="ar-SA"/>
              <a:pPr/>
              <a:t>75</a:t>
            </a:fld>
            <a:endParaRPr lang="en-GB"/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437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437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437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4374" name="Oval 6"/>
          <p:cNvSpPr>
            <a:spLocks noChangeArrowheads="1"/>
          </p:cNvSpPr>
          <p:nvPr/>
        </p:nvSpPr>
        <p:spPr bwMode="auto">
          <a:xfrm>
            <a:off x="5029200" y="35052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4375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4376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4377" name="Oval 9"/>
          <p:cNvSpPr>
            <a:spLocks noChangeArrowheads="1"/>
          </p:cNvSpPr>
          <p:nvPr/>
        </p:nvSpPr>
        <p:spPr bwMode="auto">
          <a:xfrm>
            <a:off x="5181600" y="2971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01D3F-D726-4091-8511-DF35F8A8AC9B}" type="slidenum">
              <a:rPr lang="ar-SA"/>
              <a:pPr/>
              <a:t>76</a:t>
            </a:fld>
            <a:endParaRPr lang="en-GB"/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539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539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539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5398" name="Oval 6"/>
          <p:cNvSpPr>
            <a:spLocks noChangeArrowheads="1"/>
          </p:cNvSpPr>
          <p:nvPr/>
        </p:nvSpPr>
        <p:spPr bwMode="auto">
          <a:xfrm>
            <a:off x="5562600" y="2590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399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5400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5401" name="Oval 9"/>
          <p:cNvSpPr>
            <a:spLocks noChangeArrowheads="1"/>
          </p:cNvSpPr>
          <p:nvPr/>
        </p:nvSpPr>
        <p:spPr bwMode="auto">
          <a:xfrm>
            <a:off x="51816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4B235-4444-4B97-880A-EACAAC64AEBD}" type="slidenum">
              <a:rPr lang="ar-SA"/>
              <a:pPr/>
              <a:t>77</a:t>
            </a:fld>
            <a:endParaRPr lang="en-GB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641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642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642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6422" name="Oval 6"/>
          <p:cNvSpPr>
            <a:spLocks noChangeArrowheads="1"/>
          </p:cNvSpPr>
          <p:nvPr/>
        </p:nvSpPr>
        <p:spPr bwMode="auto">
          <a:xfrm>
            <a:off x="5562600" y="2590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23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6424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6425" name="Oval 9"/>
          <p:cNvSpPr>
            <a:spLocks noChangeArrowheads="1"/>
          </p:cNvSpPr>
          <p:nvPr/>
        </p:nvSpPr>
        <p:spPr bwMode="auto">
          <a:xfrm>
            <a:off x="5715000" y="3048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2F7A-A2B9-46F0-8810-AFF419F350D5}" type="slidenum">
              <a:rPr lang="ar-SA"/>
              <a:pPr/>
              <a:t>78</a:t>
            </a:fld>
            <a:endParaRPr lang="en-GB"/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744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4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4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46" name="Oval 6"/>
          <p:cNvSpPr>
            <a:spLocks noChangeArrowheads="1"/>
          </p:cNvSpPr>
          <p:nvPr/>
        </p:nvSpPr>
        <p:spPr bwMode="auto">
          <a:xfrm>
            <a:off x="5943600" y="3429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47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7448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49" name="Oval 9"/>
          <p:cNvSpPr>
            <a:spLocks noChangeArrowheads="1"/>
          </p:cNvSpPr>
          <p:nvPr/>
        </p:nvSpPr>
        <p:spPr bwMode="auto">
          <a:xfrm>
            <a:off x="5715000" y="3048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F98-3921-44DB-A0A2-6EAC7E149544}" type="slidenum">
              <a:rPr lang="ar-SA"/>
              <a:pPr/>
              <a:t>79</a:t>
            </a:fld>
            <a:endParaRPr lang="en-GB"/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846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6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6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70" name="Oval 6"/>
          <p:cNvSpPr>
            <a:spLocks noChangeArrowheads="1"/>
          </p:cNvSpPr>
          <p:nvPr/>
        </p:nvSpPr>
        <p:spPr bwMode="auto">
          <a:xfrm>
            <a:off x="59436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8471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8472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8473" name="Oval 9"/>
          <p:cNvSpPr>
            <a:spLocks noChangeArrowheads="1"/>
          </p:cNvSpPr>
          <p:nvPr/>
        </p:nvSpPr>
        <p:spPr bwMode="auto">
          <a:xfrm>
            <a:off x="6248400" y="2971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619D-4416-437C-990D-8F1D886F6E38}" type="slidenum">
              <a:rPr lang="ar-SA"/>
              <a:pPr/>
              <a:t>8</a:t>
            </a:fld>
            <a:endParaRPr lang="en-GB"/>
          </a:p>
        </p:txBody>
      </p:sp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0"/>
            <a:ext cx="7772400" cy="874713"/>
          </a:xfrm>
        </p:spPr>
        <p:txBody>
          <a:bodyPr/>
          <a:lstStyle/>
          <a:p>
            <a:r>
              <a:rPr lang="en-GB" sz="4000"/>
              <a:t> 2-opt mutation for TSP</a:t>
            </a:r>
          </a:p>
        </p:txBody>
      </p:sp>
      <p:sp>
        <p:nvSpPr>
          <p:cNvPr id="355331" name="Rectangle 3"/>
          <p:cNvSpPr>
            <a:spLocks noChangeArrowheads="1"/>
          </p:cNvSpPr>
          <p:nvPr/>
        </p:nvSpPr>
        <p:spPr bwMode="auto">
          <a:xfrm>
            <a:off x="1042988" y="2133600"/>
            <a:ext cx="2889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2484438" y="4652963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333" name="Rectangle 5"/>
          <p:cNvSpPr>
            <a:spLocks noChangeArrowheads="1"/>
          </p:cNvSpPr>
          <p:nvPr/>
        </p:nvSpPr>
        <p:spPr bwMode="auto">
          <a:xfrm>
            <a:off x="4572000" y="3789363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334" name="Rectangle 6"/>
          <p:cNvSpPr>
            <a:spLocks noChangeArrowheads="1"/>
          </p:cNvSpPr>
          <p:nvPr/>
        </p:nvSpPr>
        <p:spPr bwMode="auto">
          <a:xfrm>
            <a:off x="1116013" y="3860800"/>
            <a:ext cx="2889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335" name="Rectangle 7"/>
          <p:cNvSpPr>
            <a:spLocks noChangeArrowheads="1"/>
          </p:cNvSpPr>
          <p:nvPr/>
        </p:nvSpPr>
        <p:spPr bwMode="auto">
          <a:xfrm>
            <a:off x="2700338" y="35004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336" name="Rectangle 8"/>
          <p:cNvSpPr>
            <a:spLocks noChangeArrowheads="1"/>
          </p:cNvSpPr>
          <p:nvPr/>
        </p:nvSpPr>
        <p:spPr bwMode="auto">
          <a:xfrm>
            <a:off x="3276600" y="24209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337" name="Rectangle 9"/>
          <p:cNvSpPr>
            <a:spLocks noChangeArrowheads="1"/>
          </p:cNvSpPr>
          <p:nvPr/>
        </p:nvSpPr>
        <p:spPr bwMode="auto">
          <a:xfrm>
            <a:off x="5580063" y="28527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5338" name="Line 10"/>
          <p:cNvSpPr>
            <a:spLocks noChangeShapeType="1"/>
          </p:cNvSpPr>
          <p:nvPr/>
        </p:nvSpPr>
        <p:spPr bwMode="auto">
          <a:xfrm>
            <a:off x="1258888" y="2276475"/>
            <a:ext cx="19446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5339" name="Line 11"/>
          <p:cNvSpPr>
            <a:spLocks noChangeShapeType="1"/>
          </p:cNvSpPr>
          <p:nvPr/>
        </p:nvSpPr>
        <p:spPr bwMode="auto">
          <a:xfrm>
            <a:off x="1116013" y="2420938"/>
            <a:ext cx="142875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5340" name="Line 12"/>
          <p:cNvSpPr>
            <a:spLocks noChangeShapeType="1"/>
          </p:cNvSpPr>
          <p:nvPr/>
        </p:nvSpPr>
        <p:spPr bwMode="auto">
          <a:xfrm flipV="1">
            <a:off x="1403350" y="3716338"/>
            <a:ext cx="13684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5341" name="Line 13"/>
          <p:cNvSpPr>
            <a:spLocks noChangeShapeType="1"/>
          </p:cNvSpPr>
          <p:nvPr/>
        </p:nvSpPr>
        <p:spPr bwMode="auto">
          <a:xfrm>
            <a:off x="2987675" y="3644900"/>
            <a:ext cx="15128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5342" name="Line 14"/>
          <p:cNvSpPr>
            <a:spLocks noChangeShapeType="1"/>
          </p:cNvSpPr>
          <p:nvPr/>
        </p:nvSpPr>
        <p:spPr bwMode="auto">
          <a:xfrm flipV="1">
            <a:off x="4787900" y="3068638"/>
            <a:ext cx="10080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5343" name="Line 15"/>
          <p:cNvSpPr>
            <a:spLocks noChangeShapeType="1"/>
          </p:cNvSpPr>
          <p:nvPr/>
        </p:nvSpPr>
        <p:spPr bwMode="auto">
          <a:xfrm flipH="1">
            <a:off x="2771775" y="2708275"/>
            <a:ext cx="720725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5344" name="Line 16"/>
          <p:cNvSpPr>
            <a:spLocks noChangeShapeType="1"/>
          </p:cNvSpPr>
          <p:nvPr/>
        </p:nvSpPr>
        <p:spPr bwMode="auto">
          <a:xfrm flipV="1">
            <a:off x="2771775" y="2997200"/>
            <a:ext cx="2879725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5345" name="Text Box 17"/>
          <p:cNvSpPr txBox="1">
            <a:spLocks noChangeArrowheads="1"/>
          </p:cNvSpPr>
          <p:nvPr/>
        </p:nvSpPr>
        <p:spPr bwMode="auto">
          <a:xfrm>
            <a:off x="879475" y="5610225"/>
            <a:ext cx="3703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latin typeface="Times New Roman" pitchFamily="18" charset="0"/>
              </a:rPr>
              <a:t>Choose two edges at random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F2733-E674-474D-B858-4B1DDA176D1A}" type="slidenum">
              <a:rPr lang="ar-SA"/>
              <a:pPr/>
              <a:t>80</a:t>
            </a:fld>
            <a:endParaRPr lang="en-GB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1949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949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949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9494" name="Oval 6"/>
          <p:cNvSpPr>
            <a:spLocks noChangeArrowheads="1"/>
          </p:cNvSpPr>
          <p:nvPr/>
        </p:nvSpPr>
        <p:spPr bwMode="auto">
          <a:xfrm>
            <a:off x="6400800" y="2514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9495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19496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9497" name="Oval 9"/>
          <p:cNvSpPr>
            <a:spLocks noChangeArrowheads="1"/>
          </p:cNvSpPr>
          <p:nvPr/>
        </p:nvSpPr>
        <p:spPr bwMode="auto">
          <a:xfrm>
            <a:off x="62484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A7B8E-EE37-4D2E-8A52-62B285558E15}" type="slidenum">
              <a:rPr lang="ar-SA"/>
              <a:pPr/>
              <a:t>81</a:t>
            </a:fld>
            <a:endParaRPr lang="en-GB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2051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051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051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0518" name="Oval 6"/>
          <p:cNvSpPr>
            <a:spLocks noChangeArrowheads="1"/>
          </p:cNvSpPr>
          <p:nvPr/>
        </p:nvSpPr>
        <p:spPr bwMode="auto">
          <a:xfrm>
            <a:off x="6400800" y="25146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0519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20520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0521" name="Oval 9"/>
          <p:cNvSpPr>
            <a:spLocks noChangeArrowheads="1"/>
          </p:cNvSpPr>
          <p:nvPr/>
        </p:nvSpPr>
        <p:spPr bwMode="auto">
          <a:xfrm>
            <a:off x="6629400" y="19812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8C851-43B7-434C-9E3F-F387F76986F3}" type="slidenum">
              <a:rPr lang="ar-SA"/>
              <a:pPr/>
              <a:t>82</a:t>
            </a:fld>
            <a:endParaRPr lang="en-GB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Tabu Search: TS</a:t>
            </a:r>
            <a:endParaRPr lang="en-US"/>
          </a:p>
        </p:txBody>
      </p:sp>
      <p:sp>
        <p:nvSpPr>
          <p:cNvPr id="32153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154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154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1543" name="Text Box 7"/>
          <p:cNvSpPr txBox="1">
            <a:spLocks noChangeArrowheads="1"/>
          </p:cNvSpPr>
          <p:nvPr/>
        </p:nvSpPr>
        <p:spPr bwMode="auto">
          <a:xfrm>
            <a:off x="3657600" y="18288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Best</a:t>
            </a:r>
            <a:endParaRPr lang="en-GB"/>
          </a:p>
        </p:txBody>
      </p:sp>
      <p:sp>
        <p:nvSpPr>
          <p:cNvPr id="321544" name="Line 8"/>
          <p:cNvSpPr>
            <a:spLocks noChangeShapeType="1"/>
          </p:cNvSpPr>
          <p:nvPr/>
        </p:nvSpPr>
        <p:spPr bwMode="auto">
          <a:xfrm>
            <a:off x="3886200" y="2362200"/>
            <a:ext cx="762000" cy="2743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1545" name="Oval 9"/>
          <p:cNvSpPr>
            <a:spLocks noChangeArrowheads="1"/>
          </p:cNvSpPr>
          <p:nvPr/>
        </p:nvSpPr>
        <p:spPr bwMode="auto">
          <a:xfrm>
            <a:off x="6629400" y="19812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546" name="Oval 10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547" name="Line 11"/>
          <p:cNvSpPr>
            <a:spLocks noChangeShapeType="1"/>
          </p:cNvSpPr>
          <p:nvPr/>
        </p:nvSpPr>
        <p:spPr bwMode="auto">
          <a:xfrm>
            <a:off x="4724400" y="5334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1548" name="Line 12"/>
          <p:cNvSpPr>
            <a:spLocks noChangeShapeType="1"/>
          </p:cNvSpPr>
          <p:nvPr/>
        </p:nvSpPr>
        <p:spPr bwMode="auto">
          <a:xfrm flipH="1">
            <a:off x="2133600" y="53340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Optimization Problems</a:t>
            </a:r>
            <a:endParaRPr lang="en-GB"/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Population Based Algorithms</a:t>
            </a:r>
          </a:p>
          <a:p>
            <a:r>
              <a:rPr lang="en-US"/>
              <a:t>Beam Search, Genetic Algorithms &amp; Genetic Programming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Population based Algorithms</a:t>
            </a:r>
            <a:endParaRPr lang="en-GB"/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Beam Search Algorithm</a:t>
            </a:r>
            <a:endParaRPr lang="en-GB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1EF-E325-45E1-A51D-2C2235F87475}" type="slidenum">
              <a:rPr lang="ar-SA"/>
              <a:pPr/>
              <a:t>85</a:t>
            </a:fld>
            <a:endParaRPr lang="en-GB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51038"/>
            <a:ext cx="8229600" cy="467836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chemeClr val="bg2"/>
              </a:buClr>
              <a:buFont typeface="Wingdings" pitchFamily="2" charset="2"/>
              <a:buChar char="v"/>
            </a:pPr>
            <a:endParaRPr lang="fr-FR" sz="2000"/>
          </a:p>
          <a:p>
            <a:pPr marL="609600" indent="-609600">
              <a:lnSpc>
                <a:spcPct val="80000"/>
              </a:lnSpc>
              <a:buClr>
                <a:schemeClr val="bg2"/>
              </a:buClr>
              <a:buFont typeface="Wingdings" pitchFamily="2" charset="2"/>
              <a:buChar char="v"/>
            </a:pPr>
            <a:r>
              <a:rPr lang="fr-FR" sz="2000"/>
              <a:t>Unlike Hill Climbing, Local Beam Search keeps track</a:t>
            </a:r>
            <a:r>
              <a:rPr lang="fr-FR" sz="2000" i="1"/>
              <a:t> of k </a:t>
            </a:r>
            <a:r>
              <a:rPr lang="fr-FR" sz="2000"/>
              <a:t>states rather than just one.</a:t>
            </a:r>
          </a:p>
          <a:p>
            <a:pPr marL="609600" indent="-609600">
              <a:lnSpc>
                <a:spcPct val="80000"/>
              </a:lnSpc>
              <a:buClr>
                <a:schemeClr val="bg2"/>
              </a:buClr>
              <a:buFont typeface="Wingdings" pitchFamily="2" charset="2"/>
              <a:buChar char="v"/>
            </a:pPr>
            <a:endParaRPr lang="fr-FR" sz="20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000"/>
              <a:t>It starts with </a:t>
            </a:r>
            <a:r>
              <a:rPr lang="fr-FR" sz="2000" i="1"/>
              <a:t>k </a:t>
            </a:r>
            <a:r>
              <a:rPr lang="fr-FR" sz="2000"/>
              <a:t>randomly generated states.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endParaRPr lang="fr-FR" sz="20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000"/>
              <a:t>At each step, all the successors of all the states are generated.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endParaRPr lang="fr-FR" sz="20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000"/>
              <a:t>If any one is a goal, the algorithm halts, otherwise it selects the </a:t>
            </a:r>
            <a:r>
              <a:rPr lang="fr-FR" sz="2000" i="1"/>
              <a:t>k </a:t>
            </a:r>
            <a:r>
              <a:rPr lang="fr-FR" sz="2000"/>
              <a:t>best successors from the complete list and repeats.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endParaRPr lang="fr-FR" sz="20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000"/>
              <a:t>LBS≠ running </a:t>
            </a:r>
            <a:r>
              <a:rPr lang="fr-FR" sz="2000" i="1"/>
              <a:t>k </a:t>
            </a:r>
            <a:r>
              <a:rPr lang="fr-FR" sz="2000"/>
              <a:t>random restarts in parallel instead of sequence.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endParaRPr lang="fr-FR" sz="20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§"/>
            </a:pPr>
            <a:r>
              <a:rPr lang="fr-FR" sz="2000"/>
              <a:t>Drawback: less diversity. → Stochastic Beam 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D069B-3034-479A-8DC2-52CCD3EB23BA}" type="slidenum">
              <a:rPr lang="ar-SA"/>
              <a:pPr/>
              <a:t>86</a:t>
            </a:fld>
            <a:endParaRPr lang="en-GB"/>
          </a:p>
        </p:txBody>
      </p:sp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51038"/>
            <a:ext cx="8229600" cy="46783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fr-FR"/>
              <a:t>Idea: keep k states instead of just 1</a:t>
            </a:r>
          </a:p>
          <a:p>
            <a:pPr marL="609600" indent="-609600">
              <a:lnSpc>
                <a:spcPct val="90000"/>
              </a:lnSpc>
            </a:pPr>
            <a:endParaRPr lang="fr-FR"/>
          </a:p>
          <a:p>
            <a:pPr marL="990600" lvl="1" indent="-533400">
              <a:lnSpc>
                <a:spcPct val="90000"/>
              </a:lnSpc>
            </a:pPr>
            <a:r>
              <a:rPr lang="fr-FR"/>
              <a:t>Begins with k randomly generated states</a:t>
            </a:r>
          </a:p>
          <a:p>
            <a:pPr marL="990600" lvl="1" indent="-533400">
              <a:lnSpc>
                <a:spcPct val="90000"/>
              </a:lnSpc>
            </a:pPr>
            <a:endParaRPr lang="fr-FR"/>
          </a:p>
          <a:p>
            <a:pPr marL="990600" lvl="1" indent="-533400">
              <a:lnSpc>
                <a:spcPct val="90000"/>
              </a:lnSpc>
            </a:pPr>
            <a:r>
              <a:rPr lang="fr-FR"/>
              <a:t>At each step all the successors of all k states are generated.</a:t>
            </a:r>
          </a:p>
          <a:p>
            <a:pPr marL="990600" lvl="1" indent="-533400">
              <a:lnSpc>
                <a:spcPct val="90000"/>
              </a:lnSpc>
            </a:pPr>
            <a:endParaRPr lang="fr-FR"/>
          </a:p>
          <a:p>
            <a:pPr marL="990600" lvl="1" indent="-533400">
              <a:lnSpc>
                <a:spcPct val="90000"/>
              </a:lnSpc>
            </a:pPr>
            <a:r>
              <a:rPr lang="fr-FR"/>
              <a:t>If one is a goal, we stop, otherwise select k best successors from complete list and repeat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DB70-16A9-4F5E-80E7-92D4B7BCFCFC}" type="slidenum">
              <a:rPr lang="ar-SA"/>
              <a:pPr/>
              <a:t>87</a:t>
            </a:fld>
            <a:endParaRPr lang="en-GB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47813" name="Line 5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7814" name="Line 6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7815" name="Freeform 7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7816" name="Oval 8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817" name="Oval 9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818" name="Oval 10"/>
          <p:cNvSpPr>
            <a:spLocks noChangeArrowheads="1"/>
          </p:cNvSpPr>
          <p:nvPr/>
        </p:nvSpPr>
        <p:spPr bwMode="auto">
          <a:xfrm>
            <a:off x="51054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819" name="Oval 11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820" name="Text Box 12"/>
          <p:cNvSpPr txBox="1">
            <a:spLocks noChangeArrowheads="1"/>
          </p:cNvSpPr>
          <p:nvPr/>
        </p:nvSpPr>
        <p:spPr bwMode="auto">
          <a:xfrm>
            <a:off x="1447800" y="20574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</a:t>
            </a:r>
            <a:endParaRPr lang="en-GB"/>
          </a:p>
        </p:txBody>
      </p:sp>
      <p:sp>
        <p:nvSpPr>
          <p:cNvPr id="247821" name="Text Box 13"/>
          <p:cNvSpPr txBox="1">
            <a:spLocks noChangeArrowheads="1"/>
          </p:cNvSpPr>
          <p:nvPr/>
        </p:nvSpPr>
        <p:spPr bwMode="auto">
          <a:xfrm>
            <a:off x="7696200" y="58674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States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1A10-5F4F-4936-8312-5687B89F27F9}" type="slidenum">
              <a:rPr lang="ar-SA"/>
              <a:pPr/>
              <a:t>88</a:t>
            </a:fld>
            <a:endParaRPr lang="en-GB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4883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883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883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8838" name="Oval 6"/>
          <p:cNvSpPr>
            <a:spLocks noChangeArrowheads="1"/>
          </p:cNvSpPr>
          <p:nvPr/>
        </p:nvSpPr>
        <p:spPr bwMode="auto">
          <a:xfrm>
            <a:off x="26670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39" name="Oval 7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40" name="Oval 8"/>
          <p:cNvSpPr>
            <a:spLocks noChangeArrowheads="1"/>
          </p:cNvSpPr>
          <p:nvPr/>
        </p:nvSpPr>
        <p:spPr bwMode="auto">
          <a:xfrm>
            <a:off x="5105400" y="2971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41" name="Oval 9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42" name="Oval 10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43" name="Oval 11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44" name="Oval 12"/>
          <p:cNvSpPr>
            <a:spLocks noChangeArrowheads="1"/>
          </p:cNvSpPr>
          <p:nvPr/>
        </p:nvSpPr>
        <p:spPr bwMode="auto">
          <a:xfrm>
            <a:off x="5943600" y="3429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45" name="Oval 13"/>
          <p:cNvSpPr>
            <a:spLocks noChangeArrowheads="1"/>
          </p:cNvSpPr>
          <p:nvPr/>
        </p:nvSpPr>
        <p:spPr bwMode="auto">
          <a:xfrm>
            <a:off x="5105400" y="3276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46" name="Line 14"/>
          <p:cNvSpPr>
            <a:spLocks noChangeShapeType="1"/>
          </p:cNvSpPr>
          <p:nvPr/>
        </p:nvSpPr>
        <p:spPr bwMode="auto">
          <a:xfrm>
            <a:off x="2514600" y="32004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8847" name="Line 15"/>
          <p:cNvSpPr>
            <a:spLocks noChangeShapeType="1"/>
          </p:cNvSpPr>
          <p:nvPr/>
        </p:nvSpPr>
        <p:spPr bwMode="auto">
          <a:xfrm>
            <a:off x="4495800" y="3733800"/>
            <a:ext cx="76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8848" name="Line 16"/>
          <p:cNvSpPr>
            <a:spLocks noChangeShapeType="1"/>
          </p:cNvSpPr>
          <p:nvPr/>
        </p:nvSpPr>
        <p:spPr bwMode="auto">
          <a:xfrm>
            <a:off x="5029200" y="2971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8849" name="Line 17"/>
          <p:cNvSpPr>
            <a:spLocks noChangeShapeType="1"/>
          </p:cNvSpPr>
          <p:nvPr/>
        </p:nvSpPr>
        <p:spPr bwMode="auto">
          <a:xfrm flipH="1">
            <a:off x="6172200" y="34290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80985-A3B2-4D36-A191-216D36C51B31}" type="slidenum">
              <a:rPr lang="ar-SA"/>
              <a:pPr/>
              <a:t>89</a:t>
            </a:fld>
            <a:endParaRPr lang="en-GB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4985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986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986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9863" name="Oval 7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866" name="Oval 10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867" name="Oval 11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868" name="Oval 12"/>
          <p:cNvSpPr>
            <a:spLocks noChangeArrowheads="1"/>
          </p:cNvSpPr>
          <p:nvPr/>
        </p:nvSpPr>
        <p:spPr bwMode="auto">
          <a:xfrm>
            <a:off x="5943600" y="34290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EF65-A6DC-42D6-BBFA-E86758CB1054}" type="slidenum">
              <a:rPr lang="ar-SA"/>
              <a:pPr/>
              <a:t>9</a:t>
            </a:fld>
            <a:endParaRPr lang="en-GB"/>
          </a:p>
        </p:txBody>
      </p:sp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772400" cy="874712"/>
          </a:xfrm>
        </p:spPr>
        <p:txBody>
          <a:bodyPr/>
          <a:lstStyle/>
          <a:p>
            <a:r>
              <a:rPr lang="en-GB" sz="4000"/>
              <a:t> 2-opt mutation for TSP</a:t>
            </a:r>
          </a:p>
        </p:txBody>
      </p:sp>
      <p:sp>
        <p:nvSpPr>
          <p:cNvPr id="356355" name="Rectangle 3"/>
          <p:cNvSpPr>
            <a:spLocks noChangeArrowheads="1"/>
          </p:cNvSpPr>
          <p:nvPr/>
        </p:nvSpPr>
        <p:spPr bwMode="auto">
          <a:xfrm>
            <a:off x="1042988" y="2133600"/>
            <a:ext cx="2889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356" name="Rectangle 4"/>
          <p:cNvSpPr>
            <a:spLocks noChangeArrowheads="1"/>
          </p:cNvSpPr>
          <p:nvPr/>
        </p:nvSpPr>
        <p:spPr bwMode="auto">
          <a:xfrm>
            <a:off x="2484438" y="4652963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357" name="Rectangle 5"/>
          <p:cNvSpPr>
            <a:spLocks noChangeArrowheads="1"/>
          </p:cNvSpPr>
          <p:nvPr/>
        </p:nvSpPr>
        <p:spPr bwMode="auto">
          <a:xfrm>
            <a:off x="4572000" y="3789363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358" name="Rectangle 6"/>
          <p:cNvSpPr>
            <a:spLocks noChangeArrowheads="1"/>
          </p:cNvSpPr>
          <p:nvPr/>
        </p:nvSpPr>
        <p:spPr bwMode="auto">
          <a:xfrm>
            <a:off x="1116013" y="3860800"/>
            <a:ext cx="288925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359" name="Rectangle 7"/>
          <p:cNvSpPr>
            <a:spLocks noChangeArrowheads="1"/>
          </p:cNvSpPr>
          <p:nvPr/>
        </p:nvSpPr>
        <p:spPr bwMode="auto">
          <a:xfrm>
            <a:off x="2700338" y="35004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360" name="Rectangle 8"/>
          <p:cNvSpPr>
            <a:spLocks noChangeArrowheads="1"/>
          </p:cNvSpPr>
          <p:nvPr/>
        </p:nvSpPr>
        <p:spPr bwMode="auto">
          <a:xfrm>
            <a:off x="3276600" y="24209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361" name="Rectangle 9"/>
          <p:cNvSpPr>
            <a:spLocks noChangeArrowheads="1"/>
          </p:cNvSpPr>
          <p:nvPr/>
        </p:nvSpPr>
        <p:spPr bwMode="auto">
          <a:xfrm>
            <a:off x="5580063" y="2852738"/>
            <a:ext cx="288925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6362" name="Line 10"/>
          <p:cNvSpPr>
            <a:spLocks noChangeShapeType="1"/>
          </p:cNvSpPr>
          <p:nvPr/>
        </p:nvSpPr>
        <p:spPr bwMode="auto">
          <a:xfrm>
            <a:off x="1258888" y="2276475"/>
            <a:ext cx="19446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6363" name="Line 11"/>
          <p:cNvSpPr>
            <a:spLocks noChangeShapeType="1"/>
          </p:cNvSpPr>
          <p:nvPr/>
        </p:nvSpPr>
        <p:spPr bwMode="auto">
          <a:xfrm>
            <a:off x="1116013" y="2420938"/>
            <a:ext cx="142875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6364" name="Line 12"/>
          <p:cNvSpPr>
            <a:spLocks noChangeShapeType="1"/>
          </p:cNvSpPr>
          <p:nvPr/>
        </p:nvSpPr>
        <p:spPr bwMode="auto">
          <a:xfrm flipV="1">
            <a:off x="1403350" y="3716338"/>
            <a:ext cx="1368425" cy="360362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6365" name="Line 13"/>
          <p:cNvSpPr>
            <a:spLocks noChangeShapeType="1"/>
          </p:cNvSpPr>
          <p:nvPr/>
        </p:nvSpPr>
        <p:spPr bwMode="auto">
          <a:xfrm>
            <a:off x="2987675" y="3644900"/>
            <a:ext cx="15128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6366" name="Line 14"/>
          <p:cNvSpPr>
            <a:spLocks noChangeShapeType="1"/>
          </p:cNvSpPr>
          <p:nvPr/>
        </p:nvSpPr>
        <p:spPr bwMode="auto">
          <a:xfrm flipV="1">
            <a:off x="4787900" y="3068638"/>
            <a:ext cx="10080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6367" name="Line 15"/>
          <p:cNvSpPr>
            <a:spLocks noChangeShapeType="1"/>
          </p:cNvSpPr>
          <p:nvPr/>
        </p:nvSpPr>
        <p:spPr bwMode="auto">
          <a:xfrm flipH="1">
            <a:off x="2771775" y="2708275"/>
            <a:ext cx="720725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6368" name="Line 16"/>
          <p:cNvSpPr>
            <a:spLocks noChangeShapeType="1"/>
          </p:cNvSpPr>
          <p:nvPr/>
        </p:nvSpPr>
        <p:spPr bwMode="auto">
          <a:xfrm flipV="1">
            <a:off x="2771775" y="2997200"/>
            <a:ext cx="2879725" cy="18002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6369" name="Text Box 17"/>
          <p:cNvSpPr txBox="1">
            <a:spLocks noChangeArrowheads="1"/>
          </p:cNvSpPr>
          <p:nvPr/>
        </p:nvSpPr>
        <p:spPr bwMode="auto">
          <a:xfrm>
            <a:off x="879475" y="5610225"/>
            <a:ext cx="3703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latin typeface="Times New Roman" pitchFamily="18" charset="0"/>
              </a:rPr>
              <a:t>Choose two edges at random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BE4C-9F0F-49CD-8020-C7EBB7CFD371}" type="slidenum">
              <a:rPr lang="ar-SA"/>
              <a:pPr/>
              <a:t>90</a:t>
            </a:fld>
            <a:endParaRPr lang="en-GB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5497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498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498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4982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983" name="Oval 7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984" name="Oval 8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985" name="Oval 9"/>
          <p:cNvSpPr>
            <a:spLocks noChangeArrowheads="1"/>
          </p:cNvSpPr>
          <p:nvPr/>
        </p:nvSpPr>
        <p:spPr bwMode="auto">
          <a:xfrm>
            <a:off x="59436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95CF4-7157-461F-9E57-568CBBD53B1E}" type="slidenum">
              <a:rPr lang="ar-SA"/>
              <a:pPr/>
              <a:t>91</a:t>
            </a:fld>
            <a:endParaRPr lang="en-GB"/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5088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88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88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887" name="Oval 7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0" name="Oval 10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1" name="Oval 11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2" name="Oval 12"/>
          <p:cNvSpPr>
            <a:spLocks noChangeArrowheads="1"/>
          </p:cNvSpPr>
          <p:nvPr/>
        </p:nvSpPr>
        <p:spPr bwMode="auto">
          <a:xfrm>
            <a:off x="59436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4" name="Oval 14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5" name="Oval 15"/>
          <p:cNvSpPr>
            <a:spLocks noChangeArrowheads="1"/>
          </p:cNvSpPr>
          <p:nvPr/>
        </p:nvSpPr>
        <p:spPr bwMode="auto">
          <a:xfrm>
            <a:off x="4495800" y="4114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6" name="Oval 16"/>
          <p:cNvSpPr>
            <a:spLocks noChangeArrowheads="1"/>
          </p:cNvSpPr>
          <p:nvPr/>
        </p:nvSpPr>
        <p:spPr bwMode="auto">
          <a:xfrm>
            <a:off x="2819400" y="3657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7" name="Oval 17"/>
          <p:cNvSpPr>
            <a:spLocks noChangeArrowheads="1"/>
          </p:cNvSpPr>
          <p:nvPr/>
        </p:nvSpPr>
        <p:spPr bwMode="auto">
          <a:xfrm>
            <a:off x="5791200" y="3429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2078-285F-483A-BC1F-F4006007A840}" type="slidenum">
              <a:rPr lang="ar-SA"/>
              <a:pPr/>
              <a:t>92</a:t>
            </a:fld>
            <a:endParaRPr lang="en-GB"/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5600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0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0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06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07" name="Oval 7"/>
          <p:cNvSpPr>
            <a:spLocks noChangeArrowheads="1"/>
          </p:cNvSpPr>
          <p:nvPr/>
        </p:nvSpPr>
        <p:spPr bwMode="auto">
          <a:xfrm>
            <a:off x="2743200" y="3352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08" name="Oval 8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09" name="Oval 9"/>
          <p:cNvSpPr>
            <a:spLocks noChangeArrowheads="1"/>
          </p:cNvSpPr>
          <p:nvPr/>
        </p:nvSpPr>
        <p:spPr bwMode="auto">
          <a:xfrm>
            <a:off x="5943600" y="34290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10" name="Oval 10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11" name="Oval 11"/>
          <p:cNvSpPr>
            <a:spLocks noChangeArrowheads="1"/>
          </p:cNvSpPr>
          <p:nvPr/>
        </p:nvSpPr>
        <p:spPr bwMode="auto">
          <a:xfrm>
            <a:off x="4495800" y="4114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12" name="Oval 12"/>
          <p:cNvSpPr>
            <a:spLocks noChangeArrowheads="1"/>
          </p:cNvSpPr>
          <p:nvPr/>
        </p:nvSpPr>
        <p:spPr bwMode="auto">
          <a:xfrm>
            <a:off x="2819400" y="3657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13" name="Oval 13"/>
          <p:cNvSpPr>
            <a:spLocks noChangeArrowheads="1"/>
          </p:cNvSpPr>
          <p:nvPr/>
        </p:nvSpPr>
        <p:spPr bwMode="auto">
          <a:xfrm>
            <a:off x="5791200" y="3429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E3A97-7303-4892-9016-2C549560BFE2}" type="slidenum">
              <a:rPr lang="ar-SA"/>
              <a:pPr/>
              <a:t>93</a:t>
            </a:fld>
            <a:endParaRPr lang="en-GB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5190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190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190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1910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12" name="Oval 8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14" name="Oval 10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15" name="Oval 11"/>
          <p:cNvSpPr>
            <a:spLocks noChangeArrowheads="1"/>
          </p:cNvSpPr>
          <p:nvPr/>
        </p:nvSpPr>
        <p:spPr bwMode="auto">
          <a:xfrm>
            <a:off x="4495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008D4-FDF5-4892-8D1D-171B669DE019}" type="slidenum">
              <a:rPr lang="ar-SA"/>
              <a:pPr/>
              <a:t>94</a:t>
            </a:fld>
            <a:endParaRPr lang="en-GB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57027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7028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7029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7030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031" name="Oval 7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032" name="Oval 8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033" name="Oval 9"/>
          <p:cNvSpPr>
            <a:spLocks noChangeArrowheads="1"/>
          </p:cNvSpPr>
          <p:nvPr/>
        </p:nvSpPr>
        <p:spPr bwMode="auto">
          <a:xfrm>
            <a:off x="4495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034" name="Oval 10"/>
          <p:cNvSpPr>
            <a:spLocks noChangeArrowheads="1"/>
          </p:cNvSpPr>
          <p:nvPr/>
        </p:nvSpPr>
        <p:spPr bwMode="auto">
          <a:xfrm>
            <a:off x="4572000" y="4495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035" name="Oval 11"/>
          <p:cNvSpPr>
            <a:spLocks noChangeArrowheads="1"/>
          </p:cNvSpPr>
          <p:nvPr/>
        </p:nvSpPr>
        <p:spPr bwMode="auto">
          <a:xfrm>
            <a:off x="4648200" y="4114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036" name="Oval 12"/>
          <p:cNvSpPr>
            <a:spLocks noChangeArrowheads="1"/>
          </p:cNvSpPr>
          <p:nvPr/>
        </p:nvSpPr>
        <p:spPr bwMode="auto">
          <a:xfrm>
            <a:off x="4724400" y="4495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037" name="Oval 13"/>
          <p:cNvSpPr>
            <a:spLocks noChangeArrowheads="1"/>
          </p:cNvSpPr>
          <p:nvPr/>
        </p:nvSpPr>
        <p:spPr bwMode="auto">
          <a:xfrm>
            <a:off x="4495800" y="4876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DA395-3E51-4F17-834A-333EE12F7ED9}" type="slidenum">
              <a:rPr lang="ar-SA"/>
              <a:pPr/>
              <a:t>95</a:t>
            </a:fld>
            <a:endParaRPr lang="en-GB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5805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805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805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8054" name="Oval 6"/>
          <p:cNvSpPr>
            <a:spLocks noChangeArrowheads="1"/>
          </p:cNvSpPr>
          <p:nvPr/>
        </p:nvSpPr>
        <p:spPr bwMode="auto">
          <a:xfrm>
            <a:off x="4267200" y="3733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055" name="Oval 7"/>
          <p:cNvSpPr>
            <a:spLocks noChangeArrowheads="1"/>
          </p:cNvSpPr>
          <p:nvPr/>
        </p:nvSpPr>
        <p:spPr bwMode="auto">
          <a:xfrm>
            <a:off x="43434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056" name="Oval 8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057" name="Oval 9"/>
          <p:cNvSpPr>
            <a:spLocks noChangeArrowheads="1"/>
          </p:cNvSpPr>
          <p:nvPr/>
        </p:nvSpPr>
        <p:spPr bwMode="auto">
          <a:xfrm>
            <a:off x="4495800" y="4114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058" name="Oval 10"/>
          <p:cNvSpPr>
            <a:spLocks noChangeArrowheads="1"/>
          </p:cNvSpPr>
          <p:nvPr/>
        </p:nvSpPr>
        <p:spPr bwMode="auto">
          <a:xfrm>
            <a:off x="4572000" y="4495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059" name="Oval 11"/>
          <p:cNvSpPr>
            <a:spLocks noChangeArrowheads="1"/>
          </p:cNvSpPr>
          <p:nvPr/>
        </p:nvSpPr>
        <p:spPr bwMode="auto">
          <a:xfrm>
            <a:off x="4648200" y="4114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060" name="Oval 12"/>
          <p:cNvSpPr>
            <a:spLocks noChangeArrowheads="1"/>
          </p:cNvSpPr>
          <p:nvPr/>
        </p:nvSpPr>
        <p:spPr bwMode="auto">
          <a:xfrm>
            <a:off x="4724400" y="4495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8061" name="Oval 13"/>
          <p:cNvSpPr>
            <a:spLocks noChangeArrowheads="1"/>
          </p:cNvSpPr>
          <p:nvPr/>
        </p:nvSpPr>
        <p:spPr bwMode="auto">
          <a:xfrm>
            <a:off x="4495800" y="4876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93ABA-C169-4950-944E-4BD61B6D05F6}" type="slidenum">
              <a:rPr lang="ar-SA"/>
              <a:pPr/>
              <a:t>96</a:t>
            </a:fld>
            <a:endParaRPr lang="en-GB"/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60099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0100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0101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0104" name="Oval 8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06" name="Oval 10"/>
          <p:cNvSpPr>
            <a:spLocks noChangeArrowheads="1"/>
          </p:cNvSpPr>
          <p:nvPr/>
        </p:nvSpPr>
        <p:spPr bwMode="auto">
          <a:xfrm>
            <a:off x="45720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08" name="Oval 12"/>
          <p:cNvSpPr>
            <a:spLocks noChangeArrowheads="1"/>
          </p:cNvSpPr>
          <p:nvPr/>
        </p:nvSpPr>
        <p:spPr bwMode="auto">
          <a:xfrm>
            <a:off x="47244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0109" name="Oval 13"/>
          <p:cNvSpPr>
            <a:spLocks noChangeArrowheads="1"/>
          </p:cNvSpPr>
          <p:nvPr/>
        </p:nvSpPr>
        <p:spPr bwMode="auto">
          <a:xfrm>
            <a:off x="44958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8959-169A-46C3-9729-432464061350}" type="slidenum">
              <a:rPr lang="ar-SA"/>
              <a:pPr/>
              <a:t>97</a:t>
            </a:fld>
            <a:endParaRPr lang="en-GB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59075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9076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9077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9080" name="Oval 8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2" name="Oval 10"/>
          <p:cNvSpPr>
            <a:spLocks noChangeArrowheads="1"/>
          </p:cNvSpPr>
          <p:nvPr/>
        </p:nvSpPr>
        <p:spPr bwMode="auto">
          <a:xfrm>
            <a:off x="45720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4" name="Oval 12"/>
          <p:cNvSpPr>
            <a:spLocks noChangeArrowheads="1"/>
          </p:cNvSpPr>
          <p:nvPr/>
        </p:nvSpPr>
        <p:spPr bwMode="auto">
          <a:xfrm>
            <a:off x="47244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5" name="Oval 13"/>
          <p:cNvSpPr>
            <a:spLocks noChangeArrowheads="1"/>
          </p:cNvSpPr>
          <p:nvPr/>
        </p:nvSpPr>
        <p:spPr bwMode="auto">
          <a:xfrm>
            <a:off x="44958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6" name="Oval 14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7" name="Oval 15"/>
          <p:cNvSpPr>
            <a:spLocks noChangeArrowheads="1"/>
          </p:cNvSpPr>
          <p:nvPr/>
        </p:nvSpPr>
        <p:spPr bwMode="auto">
          <a:xfrm>
            <a:off x="4648200" y="4876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8" name="Oval 16"/>
          <p:cNvSpPr>
            <a:spLocks noChangeArrowheads="1"/>
          </p:cNvSpPr>
          <p:nvPr/>
        </p:nvSpPr>
        <p:spPr bwMode="auto">
          <a:xfrm>
            <a:off x="4800600" y="4876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9" name="Oval 17"/>
          <p:cNvSpPr>
            <a:spLocks noChangeArrowheads="1"/>
          </p:cNvSpPr>
          <p:nvPr/>
        </p:nvSpPr>
        <p:spPr bwMode="auto">
          <a:xfrm>
            <a:off x="4953000" y="4876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F9314-4DE7-41F5-B2B5-F9C9F4737206}" type="slidenum">
              <a:rPr lang="ar-SA"/>
              <a:pPr/>
              <a:t>98</a:t>
            </a:fld>
            <a:endParaRPr lang="en-GB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61123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1124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1125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1126" name="Oval 6"/>
          <p:cNvSpPr>
            <a:spLocks noChangeArrowheads="1"/>
          </p:cNvSpPr>
          <p:nvPr/>
        </p:nvSpPr>
        <p:spPr bwMode="auto">
          <a:xfrm>
            <a:off x="44196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127" name="Oval 7"/>
          <p:cNvSpPr>
            <a:spLocks noChangeArrowheads="1"/>
          </p:cNvSpPr>
          <p:nvPr/>
        </p:nvSpPr>
        <p:spPr bwMode="auto">
          <a:xfrm>
            <a:off x="45720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128" name="Oval 8"/>
          <p:cNvSpPr>
            <a:spLocks noChangeArrowheads="1"/>
          </p:cNvSpPr>
          <p:nvPr/>
        </p:nvSpPr>
        <p:spPr bwMode="auto">
          <a:xfrm>
            <a:off x="4724400" y="4495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129" name="Oval 9"/>
          <p:cNvSpPr>
            <a:spLocks noChangeArrowheads="1"/>
          </p:cNvSpPr>
          <p:nvPr/>
        </p:nvSpPr>
        <p:spPr bwMode="auto">
          <a:xfrm>
            <a:off x="4495800" y="4876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130" name="Oval 10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131" name="Oval 11"/>
          <p:cNvSpPr>
            <a:spLocks noChangeArrowheads="1"/>
          </p:cNvSpPr>
          <p:nvPr/>
        </p:nvSpPr>
        <p:spPr bwMode="auto">
          <a:xfrm>
            <a:off x="4648200" y="4876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132" name="Oval 12"/>
          <p:cNvSpPr>
            <a:spLocks noChangeArrowheads="1"/>
          </p:cNvSpPr>
          <p:nvPr/>
        </p:nvSpPr>
        <p:spPr bwMode="auto">
          <a:xfrm>
            <a:off x="4800600" y="4876800"/>
            <a:ext cx="1524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1133" name="Oval 13"/>
          <p:cNvSpPr>
            <a:spLocks noChangeArrowheads="1"/>
          </p:cNvSpPr>
          <p:nvPr/>
        </p:nvSpPr>
        <p:spPr bwMode="auto">
          <a:xfrm>
            <a:off x="4953000" y="4876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505B9-A85E-4273-8630-AF72CFB98C27}" type="slidenum">
              <a:rPr lang="ar-SA"/>
              <a:pPr/>
              <a:t>99</a:t>
            </a:fld>
            <a:endParaRPr lang="en-GB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857250"/>
            <a:ext cx="7793038" cy="819150"/>
          </a:xfrm>
        </p:spPr>
        <p:txBody>
          <a:bodyPr/>
          <a:lstStyle/>
          <a:p>
            <a:r>
              <a:rPr lang="fr-FR"/>
              <a:t>Local Beam</a:t>
            </a:r>
            <a:r>
              <a:rPr lang="fr-FR" sz="28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/>
              <a:t>Search</a:t>
            </a:r>
            <a:endParaRPr lang="en-US"/>
          </a:p>
        </p:txBody>
      </p:sp>
      <p:sp>
        <p:nvSpPr>
          <p:cNvPr id="263171" name="Line 3"/>
          <p:cNvSpPr>
            <a:spLocks noChangeShapeType="1"/>
          </p:cNvSpPr>
          <p:nvPr/>
        </p:nvSpPr>
        <p:spPr bwMode="auto">
          <a:xfrm>
            <a:off x="2133600" y="21336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3172" name="Line 4"/>
          <p:cNvSpPr>
            <a:spLocks noChangeShapeType="1"/>
          </p:cNvSpPr>
          <p:nvPr/>
        </p:nvSpPr>
        <p:spPr bwMode="auto">
          <a:xfrm>
            <a:off x="2133600" y="5867400"/>
            <a:ext cx="609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3173" name="Freeform 5"/>
          <p:cNvSpPr>
            <a:spLocks/>
          </p:cNvSpPr>
          <p:nvPr/>
        </p:nvSpPr>
        <p:spPr bwMode="auto">
          <a:xfrm>
            <a:off x="2590800" y="2057400"/>
            <a:ext cx="4191000" cy="34163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384" y="1536"/>
              </a:cxn>
              <a:cxn ang="0">
                <a:pos x="960" y="960"/>
              </a:cxn>
              <a:cxn ang="0">
                <a:pos x="1344" y="2064"/>
              </a:cxn>
              <a:cxn ang="0">
                <a:pos x="1776" y="432"/>
              </a:cxn>
              <a:cxn ang="0">
                <a:pos x="2160" y="1008"/>
              </a:cxn>
              <a:cxn ang="0">
                <a:pos x="2640" y="0"/>
              </a:cxn>
            </a:cxnLst>
            <a:rect l="0" t="0" r="r" b="b"/>
            <a:pathLst>
              <a:path w="2640" h="2152">
                <a:moveTo>
                  <a:pt x="0" y="384"/>
                </a:moveTo>
                <a:cubicBezTo>
                  <a:pt x="112" y="912"/>
                  <a:pt x="224" y="1440"/>
                  <a:pt x="384" y="1536"/>
                </a:cubicBezTo>
                <a:cubicBezTo>
                  <a:pt x="544" y="1632"/>
                  <a:pt x="800" y="872"/>
                  <a:pt x="960" y="960"/>
                </a:cubicBezTo>
                <a:cubicBezTo>
                  <a:pt x="1120" y="1048"/>
                  <a:pt x="1208" y="2152"/>
                  <a:pt x="1344" y="2064"/>
                </a:cubicBezTo>
                <a:cubicBezTo>
                  <a:pt x="1480" y="1976"/>
                  <a:pt x="1640" y="608"/>
                  <a:pt x="1776" y="432"/>
                </a:cubicBezTo>
                <a:cubicBezTo>
                  <a:pt x="1912" y="256"/>
                  <a:pt x="2016" y="1080"/>
                  <a:pt x="2160" y="1008"/>
                </a:cubicBezTo>
                <a:cubicBezTo>
                  <a:pt x="2304" y="936"/>
                  <a:pt x="2560" y="168"/>
                  <a:pt x="264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3177" name="Oval 9"/>
          <p:cNvSpPr>
            <a:spLocks noChangeArrowheads="1"/>
          </p:cNvSpPr>
          <p:nvPr/>
        </p:nvSpPr>
        <p:spPr bwMode="auto">
          <a:xfrm>
            <a:off x="44958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3178" name="Oval 10"/>
          <p:cNvSpPr>
            <a:spLocks noChangeArrowheads="1"/>
          </p:cNvSpPr>
          <p:nvPr/>
        </p:nvSpPr>
        <p:spPr bwMode="auto">
          <a:xfrm>
            <a:off x="4648200" y="51054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3179" name="Oval 11"/>
          <p:cNvSpPr>
            <a:spLocks noChangeArrowheads="1"/>
          </p:cNvSpPr>
          <p:nvPr/>
        </p:nvSpPr>
        <p:spPr bwMode="auto">
          <a:xfrm>
            <a:off x="46482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3180" name="Oval 12"/>
          <p:cNvSpPr>
            <a:spLocks noChangeArrowheads="1"/>
          </p:cNvSpPr>
          <p:nvPr/>
        </p:nvSpPr>
        <p:spPr bwMode="auto">
          <a:xfrm>
            <a:off x="4800600" y="4876800"/>
            <a:ext cx="152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sion">
  <a:themeElements>
    <a:clrScheme name="Fusion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Fusio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usio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sion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usion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usio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D698FDF180FA49940FB60126EF34C5" ma:contentTypeVersion="1" ma:contentTypeDescription="Create a new document." ma:contentTypeScope="" ma:versionID="eede60e21b1c34709fd89dfb134f430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68BAD19-B308-4592-A9D4-1271B70C8E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C3551F-8FC7-4709-A508-744DDA80F0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8C508C2-BEBE-4FA2-B040-03A0D7411B7D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1875</TotalTime>
  <Words>2554</Words>
  <Application>Microsoft PowerPoint</Application>
  <PresentationFormat>On-screen Show (4:3)</PresentationFormat>
  <Paragraphs>729</Paragraphs>
  <Slides>146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146</vt:i4>
      </vt:variant>
    </vt:vector>
  </HeadingPairs>
  <TitlesOfParts>
    <vt:vector size="156" baseType="lpstr">
      <vt:lpstr>Arial</vt:lpstr>
      <vt:lpstr>Tahoma</vt:lpstr>
      <vt:lpstr>Wingdings</vt:lpstr>
      <vt:lpstr>Times New Roman</vt:lpstr>
      <vt:lpstr>Gulim</vt:lpstr>
      <vt:lpstr>Times</vt:lpstr>
      <vt:lpstr>MS Gothic</vt:lpstr>
      <vt:lpstr>Symbol</vt:lpstr>
      <vt:lpstr>Fusion</vt:lpstr>
      <vt:lpstr>비트맵 이미지</vt:lpstr>
      <vt:lpstr>Artificial Intelligence Problem solving by searching CSC 361</vt:lpstr>
      <vt:lpstr>Problem Solving by Searching  Search Methods :    Local Search for   Optimization Problems</vt:lpstr>
      <vt:lpstr>Heuristic Functions</vt:lpstr>
      <vt:lpstr>Approach 1: f  Measures the Value of the Current State</vt:lpstr>
      <vt:lpstr>Traveling Salesman Person</vt:lpstr>
      <vt:lpstr>Traveling Salesman Person</vt:lpstr>
      <vt:lpstr>Traveling Salesman Person</vt:lpstr>
      <vt:lpstr> 2-opt mutation for TSP</vt:lpstr>
      <vt:lpstr> 2-opt mutation for TSP</vt:lpstr>
      <vt:lpstr> 2-opt mutation for TSP</vt:lpstr>
      <vt:lpstr> 2-opt mutation for TSP</vt:lpstr>
      <vt:lpstr>Optimization Problems</vt:lpstr>
      <vt:lpstr>Local Search Algorithms</vt:lpstr>
      <vt:lpstr>Local Search Algorithms</vt:lpstr>
      <vt:lpstr>Local Search Algorithms</vt:lpstr>
      <vt:lpstr>Local Search Algorithms for optimization Problems</vt:lpstr>
      <vt:lpstr>Local Search Algorithms</vt:lpstr>
      <vt:lpstr>Local Search: State Space</vt:lpstr>
      <vt:lpstr>Hill Climbing</vt:lpstr>
      <vt:lpstr>Steepest Ascent Version</vt:lpstr>
      <vt:lpstr>Hill Climbing: Neighborhood</vt:lpstr>
      <vt:lpstr>Hill Climbing Drawbacks</vt:lpstr>
      <vt:lpstr>Hill Climbing</vt:lpstr>
      <vt:lpstr>Hill Climbing</vt:lpstr>
      <vt:lpstr>Hill Climbing</vt:lpstr>
      <vt:lpstr>Hill Climbing</vt:lpstr>
      <vt:lpstr>Hill Climbing</vt:lpstr>
      <vt:lpstr>Hill Climbing</vt:lpstr>
      <vt:lpstr>Local Search Algorithms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Simulated Annealing</vt:lpstr>
      <vt:lpstr>Local Search Algorithms</vt:lpstr>
      <vt:lpstr>Tabu Search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Tabu Search: TS</vt:lpstr>
      <vt:lpstr>Optimization Problems</vt:lpstr>
      <vt:lpstr>Population based Algorithms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Local Beam Search</vt:lpstr>
      <vt:lpstr>Population based Algorithms</vt:lpstr>
      <vt:lpstr>Stochastic Search: Genetic Algorithms</vt:lpstr>
      <vt:lpstr>Stochastic Search: Genetic Algorithms Representation of states (solutions)</vt:lpstr>
      <vt:lpstr>Stochastic Search: Genetic Algorithms Fitness Function</vt:lpstr>
      <vt:lpstr>Stochastic Search: Genetic Algorithms Selection</vt:lpstr>
      <vt:lpstr>Stochastic Search: Genetic Algorithms Cross-Over and Mutation</vt:lpstr>
      <vt:lpstr>Stochastic Search: Genetic Algorithms Crossover - Recombination</vt:lpstr>
      <vt:lpstr>Stochastic Search: Genetic Algorithms Mutation</vt:lpstr>
      <vt:lpstr>Genetic Algorithms</vt:lpstr>
      <vt:lpstr>Genetic Algorithms</vt:lpstr>
      <vt:lpstr>Genetic Algorithms</vt:lpstr>
      <vt:lpstr>Stochastic Search: 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Genetic Algorithms</vt:lpstr>
      <vt:lpstr>Optimization Problems</vt:lpstr>
      <vt:lpstr>Genetic Programming</vt:lpstr>
      <vt:lpstr>Genetic programming</vt:lpstr>
      <vt:lpstr>Genetic programming</vt:lpstr>
      <vt:lpstr>Genetic programming</vt:lpstr>
      <vt:lpstr>Genetic programming</vt:lpstr>
      <vt:lpstr>Optimization Problems</vt:lpstr>
      <vt:lpstr>Anything to be Learnt from Ant Colonies?</vt:lpstr>
      <vt:lpstr>Shortest path discovery </vt:lpstr>
      <vt:lpstr>Shortest path discovery </vt:lpstr>
      <vt:lpstr>Ant Colony Optimization </vt:lpstr>
      <vt:lpstr>TSP Solved using ACO </vt:lpstr>
      <vt:lpstr>Summary</vt:lpstr>
    </vt:vector>
  </TitlesOfParts>
  <Company> KSU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Intelligence CSC 361</dc:title>
  <dc:creator>mbatouche</dc:creator>
  <cp:lastModifiedBy>Basit</cp:lastModifiedBy>
  <cp:revision>91</cp:revision>
  <dcterms:created xsi:type="dcterms:W3CDTF">2007-09-18T02:19:02Z</dcterms:created>
  <dcterms:modified xsi:type="dcterms:W3CDTF">2010-09-11T06:37:03Z</dcterms:modified>
</cp:coreProperties>
</file>