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4" r:id="rId1"/>
  </p:sldMasterIdLst>
  <p:notesMasterIdLst>
    <p:notesMasterId r:id="rId38"/>
  </p:notesMasterIdLst>
  <p:sldIdLst>
    <p:sldId id="266" r:id="rId2"/>
    <p:sldId id="280" r:id="rId3"/>
    <p:sldId id="291" r:id="rId4"/>
    <p:sldId id="292" r:id="rId5"/>
    <p:sldId id="339" r:id="rId6"/>
    <p:sldId id="329" r:id="rId7"/>
    <p:sldId id="340" r:id="rId8"/>
    <p:sldId id="296" r:id="rId9"/>
    <p:sldId id="331" r:id="rId10"/>
    <p:sldId id="332" r:id="rId11"/>
    <p:sldId id="333" r:id="rId12"/>
    <p:sldId id="334"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285" r:id="rId31"/>
    <p:sldId id="277" r:id="rId32"/>
    <p:sldId id="336" r:id="rId33"/>
    <p:sldId id="335" r:id="rId34"/>
    <p:sldId id="327" r:id="rId35"/>
    <p:sldId id="289" r:id="rId36"/>
    <p:sldId id="288" r:id="rId3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D5"/>
    <a:srgbClr val="FFF4D6"/>
    <a:srgbClr val="CCFFCC"/>
    <a:srgbClr val="777777"/>
    <a:srgbClr val="5F5F5F"/>
    <a:srgbClr val="006699"/>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82" autoAdjust="0"/>
    <p:restoredTop sz="88978" autoAdjust="0"/>
  </p:normalViewPr>
  <p:slideViewPr>
    <p:cSldViewPr>
      <p:cViewPr varScale="1">
        <p:scale>
          <a:sx n="101" d="100"/>
          <a:sy n="101" d="100"/>
        </p:scale>
        <p:origin x="1008" y="108"/>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3498"/>
    </p:cViewPr>
  </p:sorterViewPr>
  <p:notesViewPr>
    <p:cSldViewPr>
      <p:cViewPr>
        <p:scale>
          <a:sx n="110" d="100"/>
          <a:sy n="110" d="100"/>
        </p:scale>
        <p:origin x="-1806" y="2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cronovich\Documents\My%20Dropbox\!%20Mankiw%20Principles\5e%20slides\2011%20update%20-%20new\ch28%20unrate%20nairu.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524957692473604E-2"/>
          <c:y val="3.039834118309942E-2"/>
          <c:w val="0.90036493917564953"/>
          <c:h val="0.89393737527393602"/>
        </c:manualLayout>
      </c:layout>
      <c:scatterChart>
        <c:scatterStyle val="lineMarker"/>
        <c:varyColors val="0"/>
        <c:ser>
          <c:idx val="0"/>
          <c:order val="0"/>
          <c:tx>
            <c:strRef>
              <c:f>data!$B$3</c:f>
              <c:strCache>
                <c:ptCount val="1"/>
                <c:pt idx="0">
                  <c:v>u-rate</c:v>
                </c:pt>
              </c:strCache>
            </c:strRef>
          </c:tx>
          <c:spPr>
            <a:ln w="44450">
              <a:solidFill>
                <a:srgbClr val="FF0000"/>
              </a:solidFill>
            </a:ln>
            <a:effectLst>
              <a:outerShdw blurRad="25400" dist="38100" dir="2700000" algn="tl" rotWithShape="0">
                <a:schemeClr val="bg1">
                  <a:lumMod val="75000"/>
                </a:schemeClr>
              </a:outerShdw>
            </a:effectLst>
          </c:spPr>
          <c:marker>
            <c:symbol val="none"/>
          </c:marker>
          <c:xVal>
            <c:numRef>
              <c:f>data!$A$4:$A$252</c:f>
              <c:numCache>
                <c:formatCode>0.00</c:formatCode>
                <c:ptCount val="249"/>
                <c:pt idx="0">
                  <c:v>1949</c:v>
                </c:pt>
                <c:pt idx="1">
                  <c:v>1949.25</c:v>
                </c:pt>
                <c:pt idx="2">
                  <c:v>1949.5</c:v>
                </c:pt>
                <c:pt idx="3">
                  <c:v>1949.75</c:v>
                </c:pt>
                <c:pt idx="4">
                  <c:v>1950</c:v>
                </c:pt>
                <c:pt idx="5">
                  <c:v>1950.25</c:v>
                </c:pt>
                <c:pt idx="6">
                  <c:v>1950.5</c:v>
                </c:pt>
                <c:pt idx="7">
                  <c:v>1950.75</c:v>
                </c:pt>
                <c:pt idx="8">
                  <c:v>1951</c:v>
                </c:pt>
                <c:pt idx="9">
                  <c:v>1951.25</c:v>
                </c:pt>
                <c:pt idx="10">
                  <c:v>1951.5</c:v>
                </c:pt>
                <c:pt idx="11">
                  <c:v>1951.75</c:v>
                </c:pt>
                <c:pt idx="12">
                  <c:v>1952</c:v>
                </c:pt>
                <c:pt idx="13">
                  <c:v>1952.25</c:v>
                </c:pt>
                <c:pt idx="14">
                  <c:v>1952.5</c:v>
                </c:pt>
                <c:pt idx="15">
                  <c:v>1952.75</c:v>
                </c:pt>
                <c:pt idx="16">
                  <c:v>1953</c:v>
                </c:pt>
                <c:pt idx="17">
                  <c:v>1953.25</c:v>
                </c:pt>
                <c:pt idx="18">
                  <c:v>1953.5</c:v>
                </c:pt>
                <c:pt idx="19">
                  <c:v>1953.75</c:v>
                </c:pt>
                <c:pt idx="20">
                  <c:v>1954</c:v>
                </c:pt>
                <c:pt idx="21">
                  <c:v>1954.25</c:v>
                </c:pt>
                <c:pt idx="22">
                  <c:v>1954.5</c:v>
                </c:pt>
                <c:pt idx="23">
                  <c:v>1954.75</c:v>
                </c:pt>
                <c:pt idx="24">
                  <c:v>1955</c:v>
                </c:pt>
                <c:pt idx="25">
                  <c:v>1955.25</c:v>
                </c:pt>
                <c:pt idx="26">
                  <c:v>1955.5</c:v>
                </c:pt>
                <c:pt idx="27">
                  <c:v>1955.75</c:v>
                </c:pt>
                <c:pt idx="28">
                  <c:v>1956</c:v>
                </c:pt>
                <c:pt idx="29">
                  <c:v>1956.25</c:v>
                </c:pt>
                <c:pt idx="30">
                  <c:v>1956.5</c:v>
                </c:pt>
                <c:pt idx="31">
                  <c:v>1956.75</c:v>
                </c:pt>
                <c:pt idx="32">
                  <c:v>1957</c:v>
                </c:pt>
                <c:pt idx="33">
                  <c:v>1957.25</c:v>
                </c:pt>
                <c:pt idx="34">
                  <c:v>1957.5</c:v>
                </c:pt>
                <c:pt idx="35">
                  <c:v>1957.75</c:v>
                </c:pt>
                <c:pt idx="36">
                  <c:v>1958</c:v>
                </c:pt>
                <c:pt idx="37">
                  <c:v>1958.25</c:v>
                </c:pt>
                <c:pt idx="38">
                  <c:v>1958.5</c:v>
                </c:pt>
                <c:pt idx="39">
                  <c:v>1958.75</c:v>
                </c:pt>
                <c:pt idx="40">
                  <c:v>1959</c:v>
                </c:pt>
                <c:pt idx="41">
                  <c:v>1959.25</c:v>
                </c:pt>
                <c:pt idx="42">
                  <c:v>1959.5</c:v>
                </c:pt>
                <c:pt idx="43">
                  <c:v>1959.75</c:v>
                </c:pt>
                <c:pt idx="44">
                  <c:v>1960</c:v>
                </c:pt>
                <c:pt idx="45">
                  <c:v>1960.25</c:v>
                </c:pt>
                <c:pt idx="46">
                  <c:v>1960.5</c:v>
                </c:pt>
                <c:pt idx="47">
                  <c:v>1960.75</c:v>
                </c:pt>
                <c:pt idx="48">
                  <c:v>1961</c:v>
                </c:pt>
                <c:pt idx="49">
                  <c:v>1961.25</c:v>
                </c:pt>
                <c:pt idx="50">
                  <c:v>1961.5</c:v>
                </c:pt>
                <c:pt idx="51">
                  <c:v>1961.75</c:v>
                </c:pt>
                <c:pt idx="52">
                  <c:v>1962</c:v>
                </c:pt>
                <c:pt idx="53">
                  <c:v>1962.25</c:v>
                </c:pt>
                <c:pt idx="54">
                  <c:v>1962.5</c:v>
                </c:pt>
                <c:pt idx="55">
                  <c:v>1962.75</c:v>
                </c:pt>
                <c:pt idx="56">
                  <c:v>1963</c:v>
                </c:pt>
                <c:pt idx="57">
                  <c:v>1963.25</c:v>
                </c:pt>
                <c:pt idx="58">
                  <c:v>1963.5</c:v>
                </c:pt>
                <c:pt idx="59">
                  <c:v>1963.75</c:v>
                </c:pt>
                <c:pt idx="60">
                  <c:v>1964</c:v>
                </c:pt>
                <c:pt idx="61">
                  <c:v>1964.25</c:v>
                </c:pt>
                <c:pt idx="62">
                  <c:v>1964.5</c:v>
                </c:pt>
                <c:pt idx="63">
                  <c:v>1964.75</c:v>
                </c:pt>
                <c:pt idx="64">
                  <c:v>1965</c:v>
                </c:pt>
                <c:pt idx="65">
                  <c:v>1965.25</c:v>
                </c:pt>
                <c:pt idx="66">
                  <c:v>1965.5</c:v>
                </c:pt>
                <c:pt idx="67">
                  <c:v>1965.75</c:v>
                </c:pt>
                <c:pt idx="68">
                  <c:v>1966</c:v>
                </c:pt>
                <c:pt idx="69">
                  <c:v>1966.25</c:v>
                </c:pt>
                <c:pt idx="70">
                  <c:v>1966.5</c:v>
                </c:pt>
                <c:pt idx="71">
                  <c:v>1966.75</c:v>
                </c:pt>
                <c:pt idx="72">
                  <c:v>1967</c:v>
                </c:pt>
                <c:pt idx="73">
                  <c:v>1967.25</c:v>
                </c:pt>
                <c:pt idx="74">
                  <c:v>1967.5</c:v>
                </c:pt>
                <c:pt idx="75">
                  <c:v>1967.75</c:v>
                </c:pt>
                <c:pt idx="76">
                  <c:v>1968</c:v>
                </c:pt>
                <c:pt idx="77">
                  <c:v>1968.25</c:v>
                </c:pt>
                <c:pt idx="78">
                  <c:v>1968.5</c:v>
                </c:pt>
                <c:pt idx="79">
                  <c:v>1968.75</c:v>
                </c:pt>
                <c:pt idx="80">
                  <c:v>1969</c:v>
                </c:pt>
                <c:pt idx="81">
                  <c:v>1969.25</c:v>
                </c:pt>
                <c:pt idx="82">
                  <c:v>1969.5</c:v>
                </c:pt>
                <c:pt idx="83">
                  <c:v>1969.75</c:v>
                </c:pt>
                <c:pt idx="84">
                  <c:v>1970</c:v>
                </c:pt>
                <c:pt idx="85">
                  <c:v>1970.25</c:v>
                </c:pt>
                <c:pt idx="86">
                  <c:v>1970.5</c:v>
                </c:pt>
                <c:pt idx="87">
                  <c:v>1970.75</c:v>
                </c:pt>
                <c:pt idx="88">
                  <c:v>1971</c:v>
                </c:pt>
                <c:pt idx="89">
                  <c:v>1971.25</c:v>
                </c:pt>
                <c:pt idx="90">
                  <c:v>1971.5</c:v>
                </c:pt>
                <c:pt idx="91">
                  <c:v>1971.75</c:v>
                </c:pt>
                <c:pt idx="92">
                  <c:v>1972</c:v>
                </c:pt>
                <c:pt idx="93">
                  <c:v>1972.25</c:v>
                </c:pt>
                <c:pt idx="94">
                  <c:v>1972.5</c:v>
                </c:pt>
                <c:pt idx="95">
                  <c:v>1972.75</c:v>
                </c:pt>
                <c:pt idx="96">
                  <c:v>1973</c:v>
                </c:pt>
                <c:pt idx="97">
                  <c:v>1973.25</c:v>
                </c:pt>
                <c:pt idx="98">
                  <c:v>1973.5</c:v>
                </c:pt>
                <c:pt idx="99">
                  <c:v>1973.75</c:v>
                </c:pt>
                <c:pt idx="100">
                  <c:v>1974</c:v>
                </c:pt>
                <c:pt idx="101">
                  <c:v>1974.25</c:v>
                </c:pt>
                <c:pt idx="102">
                  <c:v>1974.5</c:v>
                </c:pt>
                <c:pt idx="103">
                  <c:v>1974.75</c:v>
                </c:pt>
                <c:pt idx="104">
                  <c:v>1975</c:v>
                </c:pt>
                <c:pt idx="105">
                  <c:v>1975.25</c:v>
                </c:pt>
                <c:pt idx="106">
                  <c:v>1975.5</c:v>
                </c:pt>
                <c:pt idx="107">
                  <c:v>1975.75</c:v>
                </c:pt>
                <c:pt idx="108">
                  <c:v>1976</c:v>
                </c:pt>
                <c:pt idx="109">
                  <c:v>1976.25</c:v>
                </c:pt>
                <c:pt idx="110">
                  <c:v>1976.5</c:v>
                </c:pt>
                <c:pt idx="111">
                  <c:v>1976.75</c:v>
                </c:pt>
                <c:pt idx="112">
                  <c:v>1977</c:v>
                </c:pt>
                <c:pt idx="113">
                  <c:v>1977.25</c:v>
                </c:pt>
                <c:pt idx="114">
                  <c:v>1977.5</c:v>
                </c:pt>
                <c:pt idx="115">
                  <c:v>1977.75</c:v>
                </c:pt>
                <c:pt idx="116">
                  <c:v>1978</c:v>
                </c:pt>
                <c:pt idx="117">
                  <c:v>1978.25</c:v>
                </c:pt>
                <c:pt idx="118">
                  <c:v>1978.5</c:v>
                </c:pt>
                <c:pt idx="119">
                  <c:v>1978.75</c:v>
                </c:pt>
                <c:pt idx="120">
                  <c:v>1979</c:v>
                </c:pt>
                <c:pt idx="121">
                  <c:v>1979.25</c:v>
                </c:pt>
                <c:pt idx="122">
                  <c:v>1979.5</c:v>
                </c:pt>
                <c:pt idx="123">
                  <c:v>1979.75</c:v>
                </c:pt>
                <c:pt idx="124">
                  <c:v>1980</c:v>
                </c:pt>
                <c:pt idx="125">
                  <c:v>1980.25</c:v>
                </c:pt>
                <c:pt idx="126">
                  <c:v>1980.5</c:v>
                </c:pt>
                <c:pt idx="127">
                  <c:v>1980.75</c:v>
                </c:pt>
                <c:pt idx="128">
                  <c:v>1981</c:v>
                </c:pt>
                <c:pt idx="129">
                  <c:v>1981.25</c:v>
                </c:pt>
                <c:pt idx="130">
                  <c:v>1981.5</c:v>
                </c:pt>
                <c:pt idx="131">
                  <c:v>1981.75</c:v>
                </c:pt>
                <c:pt idx="132">
                  <c:v>1982</c:v>
                </c:pt>
                <c:pt idx="133">
                  <c:v>1982.25</c:v>
                </c:pt>
                <c:pt idx="134">
                  <c:v>1982.5</c:v>
                </c:pt>
                <c:pt idx="135">
                  <c:v>1982.75</c:v>
                </c:pt>
                <c:pt idx="136">
                  <c:v>1983</c:v>
                </c:pt>
                <c:pt idx="137">
                  <c:v>1983.25</c:v>
                </c:pt>
                <c:pt idx="138">
                  <c:v>1983.5</c:v>
                </c:pt>
                <c:pt idx="139">
                  <c:v>1983.75</c:v>
                </c:pt>
                <c:pt idx="140">
                  <c:v>1984</c:v>
                </c:pt>
                <c:pt idx="141">
                  <c:v>1984.25</c:v>
                </c:pt>
                <c:pt idx="142">
                  <c:v>1984.5</c:v>
                </c:pt>
                <c:pt idx="143">
                  <c:v>1984.75</c:v>
                </c:pt>
                <c:pt idx="144">
                  <c:v>1985</c:v>
                </c:pt>
                <c:pt idx="145">
                  <c:v>1985.25</c:v>
                </c:pt>
                <c:pt idx="146">
                  <c:v>1985.5</c:v>
                </c:pt>
                <c:pt idx="147">
                  <c:v>1985.75</c:v>
                </c:pt>
                <c:pt idx="148">
                  <c:v>1986</c:v>
                </c:pt>
                <c:pt idx="149">
                  <c:v>1986.25</c:v>
                </c:pt>
                <c:pt idx="150">
                  <c:v>1986.5</c:v>
                </c:pt>
                <c:pt idx="151">
                  <c:v>1986.75</c:v>
                </c:pt>
                <c:pt idx="152">
                  <c:v>1987</c:v>
                </c:pt>
                <c:pt idx="153">
                  <c:v>1987.25</c:v>
                </c:pt>
                <c:pt idx="154">
                  <c:v>1987.5</c:v>
                </c:pt>
                <c:pt idx="155">
                  <c:v>1987.75</c:v>
                </c:pt>
                <c:pt idx="156">
                  <c:v>1988</c:v>
                </c:pt>
                <c:pt idx="157">
                  <c:v>1988.25</c:v>
                </c:pt>
                <c:pt idx="158">
                  <c:v>1988.5</c:v>
                </c:pt>
                <c:pt idx="159">
                  <c:v>1988.75</c:v>
                </c:pt>
                <c:pt idx="160">
                  <c:v>1989</c:v>
                </c:pt>
                <c:pt idx="161">
                  <c:v>1989.25</c:v>
                </c:pt>
                <c:pt idx="162">
                  <c:v>1989.5</c:v>
                </c:pt>
                <c:pt idx="163">
                  <c:v>1989.75</c:v>
                </c:pt>
                <c:pt idx="164">
                  <c:v>1990</c:v>
                </c:pt>
                <c:pt idx="165">
                  <c:v>1990.25</c:v>
                </c:pt>
                <c:pt idx="166">
                  <c:v>1990.5</c:v>
                </c:pt>
                <c:pt idx="167">
                  <c:v>1990.75</c:v>
                </c:pt>
                <c:pt idx="168">
                  <c:v>1991</c:v>
                </c:pt>
                <c:pt idx="169">
                  <c:v>1991.25</c:v>
                </c:pt>
                <c:pt idx="170">
                  <c:v>1991.5</c:v>
                </c:pt>
                <c:pt idx="171">
                  <c:v>1991.75</c:v>
                </c:pt>
                <c:pt idx="172">
                  <c:v>1992</c:v>
                </c:pt>
                <c:pt idx="173">
                  <c:v>1992.25</c:v>
                </c:pt>
                <c:pt idx="174">
                  <c:v>1992.5</c:v>
                </c:pt>
                <c:pt idx="175">
                  <c:v>1992.75</c:v>
                </c:pt>
                <c:pt idx="176">
                  <c:v>1993</c:v>
                </c:pt>
                <c:pt idx="177">
                  <c:v>1993.25</c:v>
                </c:pt>
                <c:pt idx="178">
                  <c:v>1993.5</c:v>
                </c:pt>
                <c:pt idx="179">
                  <c:v>1993.75</c:v>
                </c:pt>
                <c:pt idx="180">
                  <c:v>1994</c:v>
                </c:pt>
                <c:pt idx="181">
                  <c:v>1994.25</c:v>
                </c:pt>
                <c:pt idx="182">
                  <c:v>1994.5</c:v>
                </c:pt>
                <c:pt idx="183">
                  <c:v>1994.75</c:v>
                </c:pt>
                <c:pt idx="184">
                  <c:v>1995</c:v>
                </c:pt>
                <c:pt idx="185">
                  <c:v>1995.25</c:v>
                </c:pt>
                <c:pt idx="186">
                  <c:v>1995.5</c:v>
                </c:pt>
                <c:pt idx="187">
                  <c:v>1995.75</c:v>
                </c:pt>
                <c:pt idx="188">
                  <c:v>1996</c:v>
                </c:pt>
                <c:pt idx="189">
                  <c:v>1996.25</c:v>
                </c:pt>
                <c:pt idx="190">
                  <c:v>1996.5</c:v>
                </c:pt>
                <c:pt idx="191">
                  <c:v>1996.75</c:v>
                </c:pt>
                <c:pt idx="192">
                  <c:v>1997</c:v>
                </c:pt>
                <c:pt idx="193">
                  <c:v>1997.25</c:v>
                </c:pt>
                <c:pt idx="194">
                  <c:v>1997.5</c:v>
                </c:pt>
                <c:pt idx="195">
                  <c:v>1997.75</c:v>
                </c:pt>
                <c:pt idx="196">
                  <c:v>1998</c:v>
                </c:pt>
                <c:pt idx="197">
                  <c:v>1998.25</c:v>
                </c:pt>
                <c:pt idx="198">
                  <c:v>1998.5</c:v>
                </c:pt>
                <c:pt idx="199">
                  <c:v>1998.75</c:v>
                </c:pt>
                <c:pt idx="200">
                  <c:v>1999</c:v>
                </c:pt>
                <c:pt idx="201">
                  <c:v>1999.25</c:v>
                </c:pt>
                <c:pt idx="202">
                  <c:v>1999.5</c:v>
                </c:pt>
                <c:pt idx="203">
                  <c:v>1999.75</c:v>
                </c:pt>
                <c:pt idx="204">
                  <c:v>2000</c:v>
                </c:pt>
                <c:pt idx="205">
                  <c:v>2000.25</c:v>
                </c:pt>
                <c:pt idx="206">
                  <c:v>2000.5</c:v>
                </c:pt>
                <c:pt idx="207">
                  <c:v>2000.75</c:v>
                </c:pt>
                <c:pt idx="208">
                  <c:v>2001</c:v>
                </c:pt>
                <c:pt idx="209">
                  <c:v>2001.25</c:v>
                </c:pt>
                <c:pt idx="210">
                  <c:v>2001.5</c:v>
                </c:pt>
                <c:pt idx="211">
                  <c:v>2001.75</c:v>
                </c:pt>
                <c:pt idx="212">
                  <c:v>2002</c:v>
                </c:pt>
                <c:pt idx="213">
                  <c:v>2002.25</c:v>
                </c:pt>
                <c:pt idx="214">
                  <c:v>2002.5</c:v>
                </c:pt>
                <c:pt idx="215">
                  <c:v>2002.75</c:v>
                </c:pt>
                <c:pt idx="216">
                  <c:v>2003</c:v>
                </c:pt>
                <c:pt idx="217">
                  <c:v>2003.25</c:v>
                </c:pt>
                <c:pt idx="218">
                  <c:v>2003.5</c:v>
                </c:pt>
                <c:pt idx="219">
                  <c:v>2003.75</c:v>
                </c:pt>
                <c:pt idx="220">
                  <c:v>2004</c:v>
                </c:pt>
                <c:pt idx="221">
                  <c:v>2004.25</c:v>
                </c:pt>
                <c:pt idx="222">
                  <c:v>2004.5</c:v>
                </c:pt>
                <c:pt idx="223">
                  <c:v>2004.75</c:v>
                </c:pt>
                <c:pt idx="224">
                  <c:v>2005</c:v>
                </c:pt>
                <c:pt idx="225">
                  <c:v>2005.25</c:v>
                </c:pt>
                <c:pt idx="226">
                  <c:v>2005.5</c:v>
                </c:pt>
                <c:pt idx="227">
                  <c:v>2005.75</c:v>
                </c:pt>
                <c:pt idx="228">
                  <c:v>2006</c:v>
                </c:pt>
                <c:pt idx="229">
                  <c:v>2006.25</c:v>
                </c:pt>
                <c:pt idx="230">
                  <c:v>2006.5</c:v>
                </c:pt>
                <c:pt idx="231">
                  <c:v>2006.75</c:v>
                </c:pt>
                <c:pt idx="232">
                  <c:v>2007</c:v>
                </c:pt>
                <c:pt idx="233">
                  <c:v>2007.25</c:v>
                </c:pt>
                <c:pt idx="234">
                  <c:v>2007.5</c:v>
                </c:pt>
                <c:pt idx="235">
                  <c:v>2007.75</c:v>
                </c:pt>
                <c:pt idx="236">
                  <c:v>2008</c:v>
                </c:pt>
                <c:pt idx="237">
                  <c:v>2008.25</c:v>
                </c:pt>
                <c:pt idx="238">
                  <c:v>2008.5</c:v>
                </c:pt>
                <c:pt idx="239">
                  <c:v>2008.75</c:v>
                </c:pt>
                <c:pt idx="240">
                  <c:v>2009</c:v>
                </c:pt>
                <c:pt idx="241">
                  <c:v>2009.25</c:v>
                </c:pt>
                <c:pt idx="242">
                  <c:v>2009.5</c:v>
                </c:pt>
                <c:pt idx="243">
                  <c:v>2009.75</c:v>
                </c:pt>
                <c:pt idx="244">
                  <c:v>2010</c:v>
                </c:pt>
                <c:pt idx="245">
                  <c:v>2010.25</c:v>
                </c:pt>
                <c:pt idx="246">
                  <c:v>2010.5</c:v>
                </c:pt>
                <c:pt idx="247">
                  <c:v>2010.75</c:v>
                </c:pt>
                <c:pt idx="248">
                  <c:v>2011</c:v>
                </c:pt>
              </c:numCache>
            </c:numRef>
          </c:xVal>
          <c:yVal>
            <c:numRef>
              <c:f>data!$B$4:$B$252</c:f>
              <c:numCache>
                <c:formatCode>0.0</c:formatCode>
                <c:ptCount val="249"/>
                <c:pt idx="0">
                  <c:v>4.7</c:v>
                </c:pt>
                <c:pt idx="1">
                  <c:v>5.9</c:v>
                </c:pt>
                <c:pt idx="2">
                  <c:v>6.7</c:v>
                </c:pt>
                <c:pt idx="3">
                  <c:v>7</c:v>
                </c:pt>
                <c:pt idx="4">
                  <c:v>6.4</c:v>
                </c:pt>
                <c:pt idx="5">
                  <c:v>5.6</c:v>
                </c:pt>
                <c:pt idx="6">
                  <c:v>4.5999999999999996</c:v>
                </c:pt>
                <c:pt idx="7">
                  <c:v>4.2</c:v>
                </c:pt>
                <c:pt idx="8">
                  <c:v>3.5</c:v>
                </c:pt>
                <c:pt idx="9">
                  <c:v>3.1</c:v>
                </c:pt>
                <c:pt idx="10">
                  <c:v>3.2</c:v>
                </c:pt>
                <c:pt idx="11">
                  <c:v>3.4</c:v>
                </c:pt>
                <c:pt idx="12">
                  <c:v>3.1</c:v>
                </c:pt>
                <c:pt idx="13">
                  <c:v>3</c:v>
                </c:pt>
                <c:pt idx="14">
                  <c:v>3.2</c:v>
                </c:pt>
                <c:pt idx="15">
                  <c:v>2.8</c:v>
                </c:pt>
                <c:pt idx="16">
                  <c:v>2.7</c:v>
                </c:pt>
                <c:pt idx="17">
                  <c:v>2.6</c:v>
                </c:pt>
                <c:pt idx="18">
                  <c:v>2.7</c:v>
                </c:pt>
                <c:pt idx="19">
                  <c:v>3.7</c:v>
                </c:pt>
                <c:pt idx="20">
                  <c:v>5.3</c:v>
                </c:pt>
                <c:pt idx="21">
                  <c:v>5.8</c:v>
                </c:pt>
                <c:pt idx="22">
                  <c:v>6</c:v>
                </c:pt>
                <c:pt idx="23">
                  <c:v>5.3</c:v>
                </c:pt>
                <c:pt idx="24">
                  <c:v>4.7</c:v>
                </c:pt>
                <c:pt idx="25">
                  <c:v>4.4000000000000004</c:v>
                </c:pt>
                <c:pt idx="26">
                  <c:v>4.0999999999999996</c:v>
                </c:pt>
                <c:pt idx="27">
                  <c:v>4.2</c:v>
                </c:pt>
                <c:pt idx="28">
                  <c:v>4</c:v>
                </c:pt>
                <c:pt idx="29">
                  <c:v>4.2</c:v>
                </c:pt>
                <c:pt idx="30">
                  <c:v>4.0999999999999996</c:v>
                </c:pt>
                <c:pt idx="31">
                  <c:v>4.0999999999999996</c:v>
                </c:pt>
                <c:pt idx="32">
                  <c:v>3.9</c:v>
                </c:pt>
                <c:pt idx="33">
                  <c:v>4.0999999999999996</c:v>
                </c:pt>
                <c:pt idx="34">
                  <c:v>4.2</c:v>
                </c:pt>
                <c:pt idx="35">
                  <c:v>4.9000000000000004</c:v>
                </c:pt>
                <c:pt idx="36">
                  <c:v>6.3</c:v>
                </c:pt>
                <c:pt idx="37">
                  <c:v>7.4</c:v>
                </c:pt>
                <c:pt idx="38">
                  <c:v>7.3</c:v>
                </c:pt>
                <c:pt idx="39">
                  <c:v>6.4</c:v>
                </c:pt>
                <c:pt idx="40">
                  <c:v>5.8</c:v>
                </c:pt>
                <c:pt idx="41">
                  <c:v>5.0999999999999996</c:v>
                </c:pt>
                <c:pt idx="42">
                  <c:v>5.3</c:v>
                </c:pt>
                <c:pt idx="43">
                  <c:v>5.6</c:v>
                </c:pt>
                <c:pt idx="44">
                  <c:v>5.0999999999999996</c:v>
                </c:pt>
                <c:pt idx="45">
                  <c:v>5.2</c:v>
                </c:pt>
                <c:pt idx="46">
                  <c:v>5.5</c:v>
                </c:pt>
                <c:pt idx="47">
                  <c:v>6.3</c:v>
                </c:pt>
                <c:pt idx="48">
                  <c:v>6.8</c:v>
                </c:pt>
                <c:pt idx="49">
                  <c:v>7</c:v>
                </c:pt>
                <c:pt idx="50">
                  <c:v>6.8</c:v>
                </c:pt>
                <c:pt idx="51">
                  <c:v>6.2</c:v>
                </c:pt>
                <c:pt idx="52">
                  <c:v>5.6</c:v>
                </c:pt>
                <c:pt idx="53">
                  <c:v>5.5</c:v>
                </c:pt>
                <c:pt idx="54">
                  <c:v>5.6</c:v>
                </c:pt>
                <c:pt idx="55">
                  <c:v>5.5</c:v>
                </c:pt>
                <c:pt idx="56">
                  <c:v>5.8</c:v>
                </c:pt>
                <c:pt idx="57">
                  <c:v>5.7</c:v>
                </c:pt>
                <c:pt idx="58">
                  <c:v>5.5</c:v>
                </c:pt>
                <c:pt idx="59">
                  <c:v>5.6</c:v>
                </c:pt>
                <c:pt idx="60">
                  <c:v>5.5</c:v>
                </c:pt>
                <c:pt idx="61">
                  <c:v>5.2</c:v>
                </c:pt>
                <c:pt idx="62">
                  <c:v>5</c:v>
                </c:pt>
                <c:pt idx="63">
                  <c:v>5</c:v>
                </c:pt>
                <c:pt idx="64">
                  <c:v>4.9000000000000004</c:v>
                </c:pt>
                <c:pt idx="65">
                  <c:v>4.7</c:v>
                </c:pt>
                <c:pt idx="66">
                  <c:v>4.4000000000000004</c:v>
                </c:pt>
                <c:pt idx="67">
                  <c:v>4.0999999999999996</c:v>
                </c:pt>
                <c:pt idx="68">
                  <c:v>3.9</c:v>
                </c:pt>
                <c:pt idx="69">
                  <c:v>3.8</c:v>
                </c:pt>
                <c:pt idx="70">
                  <c:v>3.8</c:v>
                </c:pt>
                <c:pt idx="71">
                  <c:v>3.7</c:v>
                </c:pt>
                <c:pt idx="72">
                  <c:v>3.8</c:v>
                </c:pt>
                <c:pt idx="73">
                  <c:v>3.8</c:v>
                </c:pt>
                <c:pt idx="74">
                  <c:v>3.8</c:v>
                </c:pt>
                <c:pt idx="75">
                  <c:v>3.9</c:v>
                </c:pt>
                <c:pt idx="76">
                  <c:v>3.7</c:v>
                </c:pt>
                <c:pt idx="77">
                  <c:v>3.6</c:v>
                </c:pt>
                <c:pt idx="78">
                  <c:v>3.5</c:v>
                </c:pt>
                <c:pt idx="79">
                  <c:v>3.4</c:v>
                </c:pt>
                <c:pt idx="80">
                  <c:v>3.4</c:v>
                </c:pt>
                <c:pt idx="81">
                  <c:v>3.4</c:v>
                </c:pt>
                <c:pt idx="82">
                  <c:v>3.6</c:v>
                </c:pt>
                <c:pt idx="83">
                  <c:v>3.6</c:v>
                </c:pt>
                <c:pt idx="84">
                  <c:v>4.2</c:v>
                </c:pt>
                <c:pt idx="85">
                  <c:v>4.8</c:v>
                </c:pt>
                <c:pt idx="86">
                  <c:v>5.2</c:v>
                </c:pt>
                <c:pt idx="87">
                  <c:v>5.8</c:v>
                </c:pt>
                <c:pt idx="88">
                  <c:v>5.9</c:v>
                </c:pt>
                <c:pt idx="89">
                  <c:v>5.9</c:v>
                </c:pt>
                <c:pt idx="90">
                  <c:v>6</c:v>
                </c:pt>
                <c:pt idx="91">
                  <c:v>5.9</c:v>
                </c:pt>
                <c:pt idx="92">
                  <c:v>5.8</c:v>
                </c:pt>
                <c:pt idx="93">
                  <c:v>5.7</c:v>
                </c:pt>
                <c:pt idx="94">
                  <c:v>5.6</c:v>
                </c:pt>
                <c:pt idx="95">
                  <c:v>5.4</c:v>
                </c:pt>
                <c:pt idx="96">
                  <c:v>4.9000000000000004</c:v>
                </c:pt>
                <c:pt idx="97">
                  <c:v>4.9000000000000004</c:v>
                </c:pt>
                <c:pt idx="98">
                  <c:v>4.8</c:v>
                </c:pt>
                <c:pt idx="99">
                  <c:v>4.8</c:v>
                </c:pt>
                <c:pt idx="100">
                  <c:v>5.0999999999999996</c:v>
                </c:pt>
                <c:pt idx="101">
                  <c:v>5.2</c:v>
                </c:pt>
                <c:pt idx="102">
                  <c:v>5.6</c:v>
                </c:pt>
                <c:pt idx="103">
                  <c:v>6.6</c:v>
                </c:pt>
                <c:pt idx="104">
                  <c:v>8.3000000000000007</c:v>
                </c:pt>
                <c:pt idx="105">
                  <c:v>8.9</c:v>
                </c:pt>
                <c:pt idx="106">
                  <c:v>8.5</c:v>
                </c:pt>
                <c:pt idx="107">
                  <c:v>8.3000000000000007</c:v>
                </c:pt>
                <c:pt idx="108">
                  <c:v>7.7</c:v>
                </c:pt>
                <c:pt idx="109">
                  <c:v>7.6</c:v>
                </c:pt>
                <c:pt idx="110">
                  <c:v>7.7</c:v>
                </c:pt>
                <c:pt idx="111">
                  <c:v>7.8</c:v>
                </c:pt>
                <c:pt idx="112">
                  <c:v>7.5</c:v>
                </c:pt>
                <c:pt idx="113">
                  <c:v>7.1</c:v>
                </c:pt>
                <c:pt idx="114">
                  <c:v>6.9</c:v>
                </c:pt>
                <c:pt idx="115">
                  <c:v>6.7</c:v>
                </c:pt>
                <c:pt idx="116">
                  <c:v>6.3</c:v>
                </c:pt>
                <c:pt idx="117">
                  <c:v>6</c:v>
                </c:pt>
                <c:pt idx="118">
                  <c:v>6</c:v>
                </c:pt>
                <c:pt idx="119">
                  <c:v>5.9</c:v>
                </c:pt>
                <c:pt idx="120">
                  <c:v>5.9</c:v>
                </c:pt>
                <c:pt idx="121">
                  <c:v>5.7</c:v>
                </c:pt>
                <c:pt idx="122">
                  <c:v>5.9</c:v>
                </c:pt>
                <c:pt idx="123">
                  <c:v>6</c:v>
                </c:pt>
                <c:pt idx="124">
                  <c:v>6.3</c:v>
                </c:pt>
                <c:pt idx="125">
                  <c:v>7.3</c:v>
                </c:pt>
                <c:pt idx="126">
                  <c:v>7.7</c:v>
                </c:pt>
                <c:pt idx="127">
                  <c:v>7.4</c:v>
                </c:pt>
                <c:pt idx="128">
                  <c:v>7.4</c:v>
                </c:pt>
                <c:pt idx="129">
                  <c:v>7.4</c:v>
                </c:pt>
                <c:pt idx="130">
                  <c:v>7.4</c:v>
                </c:pt>
                <c:pt idx="131">
                  <c:v>8.2000000000000011</c:v>
                </c:pt>
                <c:pt idx="132">
                  <c:v>8.8000000000000007</c:v>
                </c:pt>
                <c:pt idx="133">
                  <c:v>9.4</c:v>
                </c:pt>
                <c:pt idx="134">
                  <c:v>9.9</c:v>
                </c:pt>
                <c:pt idx="135">
                  <c:v>10.7</c:v>
                </c:pt>
                <c:pt idx="136">
                  <c:v>10.4</c:v>
                </c:pt>
                <c:pt idx="137">
                  <c:v>10.1</c:v>
                </c:pt>
                <c:pt idx="138">
                  <c:v>9.4</c:v>
                </c:pt>
                <c:pt idx="139">
                  <c:v>8.5</c:v>
                </c:pt>
                <c:pt idx="140">
                  <c:v>7.9</c:v>
                </c:pt>
                <c:pt idx="141">
                  <c:v>7.4</c:v>
                </c:pt>
                <c:pt idx="142">
                  <c:v>7.4</c:v>
                </c:pt>
                <c:pt idx="143">
                  <c:v>7.3</c:v>
                </c:pt>
                <c:pt idx="144">
                  <c:v>7.2</c:v>
                </c:pt>
                <c:pt idx="145">
                  <c:v>7.3</c:v>
                </c:pt>
                <c:pt idx="146">
                  <c:v>7.2</c:v>
                </c:pt>
                <c:pt idx="147">
                  <c:v>7</c:v>
                </c:pt>
                <c:pt idx="148">
                  <c:v>7</c:v>
                </c:pt>
                <c:pt idx="149">
                  <c:v>7.2</c:v>
                </c:pt>
                <c:pt idx="150">
                  <c:v>7</c:v>
                </c:pt>
                <c:pt idx="151">
                  <c:v>6.8</c:v>
                </c:pt>
                <c:pt idx="152">
                  <c:v>6.6</c:v>
                </c:pt>
                <c:pt idx="153">
                  <c:v>6.3</c:v>
                </c:pt>
                <c:pt idx="154">
                  <c:v>6</c:v>
                </c:pt>
                <c:pt idx="155">
                  <c:v>5.8</c:v>
                </c:pt>
                <c:pt idx="156">
                  <c:v>5.7</c:v>
                </c:pt>
                <c:pt idx="157">
                  <c:v>5.5</c:v>
                </c:pt>
                <c:pt idx="158">
                  <c:v>5.5</c:v>
                </c:pt>
                <c:pt idx="159">
                  <c:v>5.3</c:v>
                </c:pt>
                <c:pt idx="160">
                  <c:v>5.2</c:v>
                </c:pt>
                <c:pt idx="161">
                  <c:v>5.2</c:v>
                </c:pt>
                <c:pt idx="162">
                  <c:v>5.2</c:v>
                </c:pt>
                <c:pt idx="163">
                  <c:v>5.4</c:v>
                </c:pt>
                <c:pt idx="164">
                  <c:v>5.3</c:v>
                </c:pt>
                <c:pt idx="165">
                  <c:v>5.3</c:v>
                </c:pt>
                <c:pt idx="166">
                  <c:v>5.7</c:v>
                </c:pt>
                <c:pt idx="167">
                  <c:v>6.1</c:v>
                </c:pt>
                <c:pt idx="168">
                  <c:v>6.6</c:v>
                </c:pt>
                <c:pt idx="169">
                  <c:v>6.8</c:v>
                </c:pt>
                <c:pt idx="170">
                  <c:v>6.9</c:v>
                </c:pt>
                <c:pt idx="171">
                  <c:v>7.1</c:v>
                </c:pt>
                <c:pt idx="172">
                  <c:v>7.4</c:v>
                </c:pt>
                <c:pt idx="173">
                  <c:v>7.6</c:v>
                </c:pt>
                <c:pt idx="174">
                  <c:v>7.6</c:v>
                </c:pt>
                <c:pt idx="175">
                  <c:v>7.4</c:v>
                </c:pt>
                <c:pt idx="176">
                  <c:v>7.1</c:v>
                </c:pt>
                <c:pt idx="177">
                  <c:v>7.1</c:v>
                </c:pt>
                <c:pt idx="178">
                  <c:v>6.8</c:v>
                </c:pt>
                <c:pt idx="179">
                  <c:v>6.6</c:v>
                </c:pt>
                <c:pt idx="180">
                  <c:v>6.6</c:v>
                </c:pt>
                <c:pt idx="181">
                  <c:v>6.2</c:v>
                </c:pt>
                <c:pt idx="182">
                  <c:v>6</c:v>
                </c:pt>
                <c:pt idx="183">
                  <c:v>5.6</c:v>
                </c:pt>
                <c:pt idx="184">
                  <c:v>5.5</c:v>
                </c:pt>
                <c:pt idx="185">
                  <c:v>5.7</c:v>
                </c:pt>
                <c:pt idx="186">
                  <c:v>5.7</c:v>
                </c:pt>
                <c:pt idx="187">
                  <c:v>5.6</c:v>
                </c:pt>
                <c:pt idx="188">
                  <c:v>5.5</c:v>
                </c:pt>
                <c:pt idx="189">
                  <c:v>5.5</c:v>
                </c:pt>
                <c:pt idx="190">
                  <c:v>5.3</c:v>
                </c:pt>
                <c:pt idx="191">
                  <c:v>5.3</c:v>
                </c:pt>
                <c:pt idx="192">
                  <c:v>5.2</c:v>
                </c:pt>
                <c:pt idx="193">
                  <c:v>5</c:v>
                </c:pt>
                <c:pt idx="194">
                  <c:v>4.9000000000000004</c:v>
                </c:pt>
                <c:pt idx="195">
                  <c:v>4.7</c:v>
                </c:pt>
                <c:pt idx="196">
                  <c:v>4.5999999999999996</c:v>
                </c:pt>
                <c:pt idx="197">
                  <c:v>4.4000000000000004</c:v>
                </c:pt>
                <c:pt idx="198">
                  <c:v>4.5</c:v>
                </c:pt>
                <c:pt idx="199">
                  <c:v>4.4000000000000004</c:v>
                </c:pt>
                <c:pt idx="200">
                  <c:v>4.3</c:v>
                </c:pt>
                <c:pt idx="201">
                  <c:v>4.3</c:v>
                </c:pt>
                <c:pt idx="202">
                  <c:v>4.2</c:v>
                </c:pt>
                <c:pt idx="203">
                  <c:v>4.0999999999999996</c:v>
                </c:pt>
                <c:pt idx="204">
                  <c:v>4</c:v>
                </c:pt>
                <c:pt idx="205">
                  <c:v>3.9</c:v>
                </c:pt>
                <c:pt idx="206">
                  <c:v>4</c:v>
                </c:pt>
                <c:pt idx="207">
                  <c:v>3.9</c:v>
                </c:pt>
                <c:pt idx="208">
                  <c:v>4.2</c:v>
                </c:pt>
                <c:pt idx="209">
                  <c:v>4.4000000000000004</c:v>
                </c:pt>
                <c:pt idx="210">
                  <c:v>4.8</c:v>
                </c:pt>
                <c:pt idx="211">
                  <c:v>5.5</c:v>
                </c:pt>
                <c:pt idx="212">
                  <c:v>5.7</c:v>
                </c:pt>
                <c:pt idx="213">
                  <c:v>5.8</c:v>
                </c:pt>
                <c:pt idx="214">
                  <c:v>5.7</c:v>
                </c:pt>
                <c:pt idx="215">
                  <c:v>5.9</c:v>
                </c:pt>
                <c:pt idx="216">
                  <c:v>5.9</c:v>
                </c:pt>
                <c:pt idx="217">
                  <c:v>6.1</c:v>
                </c:pt>
                <c:pt idx="218">
                  <c:v>6.1</c:v>
                </c:pt>
                <c:pt idx="219">
                  <c:v>5.8</c:v>
                </c:pt>
                <c:pt idx="220">
                  <c:v>5.7</c:v>
                </c:pt>
                <c:pt idx="221">
                  <c:v>5.6</c:v>
                </c:pt>
                <c:pt idx="222">
                  <c:v>5.4</c:v>
                </c:pt>
                <c:pt idx="223">
                  <c:v>5.4</c:v>
                </c:pt>
                <c:pt idx="224">
                  <c:v>5.3</c:v>
                </c:pt>
                <c:pt idx="225">
                  <c:v>5.0999999999999996</c:v>
                </c:pt>
                <c:pt idx="226">
                  <c:v>5</c:v>
                </c:pt>
                <c:pt idx="227">
                  <c:v>5</c:v>
                </c:pt>
                <c:pt idx="228">
                  <c:v>4.7</c:v>
                </c:pt>
                <c:pt idx="229">
                  <c:v>4.5999999999999996</c:v>
                </c:pt>
                <c:pt idx="230">
                  <c:v>4.5999999999999996</c:v>
                </c:pt>
                <c:pt idx="231">
                  <c:v>4.4000000000000004</c:v>
                </c:pt>
                <c:pt idx="232">
                  <c:v>4.5</c:v>
                </c:pt>
                <c:pt idx="233">
                  <c:v>4.5</c:v>
                </c:pt>
                <c:pt idx="234">
                  <c:v>4.7</c:v>
                </c:pt>
                <c:pt idx="235">
                  <c:v>4.8</c:v>
                </c:pt>
                <c:pt idx="236">
                  <c:v>5</c:v>
                </c:pt>
                <c:pt idx="237">
                  <c:v>5.3</c:v>
                </c:pt>
                <c:pt idx="238">
                  <c:v>6</c:v>
                </c:pt>
                <c:pt idx="239">
                  <c:v>6.9</c:v>
                </c:pt>
                <c:pt idx="240">
                  <c:v>8.2000000000000011</c:v>
                </c:pt>
                <c:pt idx="241">
                  <c:v>9.3000000000000007</c:v>
                </c:pt>
                <c:pt idx="242">
                  <c:v>9.7000000000000011</c:v>
                </c:pt>
                <c:pt idx="243">
                  <c:v>10</c:v>
                </c:pt>
                <c:pt idx="244">
                  <c:v>9.7000000000000011</c:v>
                </c:pt>
                <c:pt idx="245">
                  <c:v>9.6</c:v>
                </c:pt>
                <c:pt idx="246">
                  <c:v>9.6</c:v>
                </c:pt>
                <c:pt idx="247">
                  <c:v>9.6</c:v>
                </c:pt>
                <c:pt idx="248">
                  <c:v>8.9</c:v>
                </c:pt>
              </c:numCache>
            </c:numRef>
          </c:yVal>
          <c:smooth val="0"/>
        </c:ser>
        <c:ser>
          <c:idx val="1"/>
          <c:order val="1"/>
          <c:tx>
            <c:strRef>
              <c:f>data!$C$3</c:f>
              <c:strCache>
                <c:ptCount val="1"/>
                <c:pt idx="0">
                  <c:v>nairu</c:v>
                </c:pt>
              </c:strCache>
            </c:strRef>
          </c:tx>
          <c:spPr>
            <a:ln w="44450">
              <a:solidFill>
                <a:srgbClr val="0000FF"/>
              </a:solidFill>
            </a:ln>
            <a:effectLst>
              <a:outerShdw blurRad="25400" dist="38100" dir="2700000" algn="tl" rotWithShape="0">
                <a:schemeClr val="bg1">
                  <a:lumMod val="75000"/>
                  <a:alpha val="38000"/>
                </a:schemeClr>
              </a:outerShdw>
            </a:effectLst>
          </c:spPr>
          <c:marker>
            <c:symbol val="none"/>
          </c:marker>
          <c:xVal>
            <c:numRef>
              <c:f>data!$A$4:$A$252</c:f>
              <c:numCache>
                <c:formatCode>0.00</c:formatCode>
                <c:ptCount val="249"/>
                <c:pt idx="0">
                  <c:v>1949</c:v>
                </c:pt>
                <c:pt idx="1">
                  <c:v>1949.25</c:v>
                </c:pt>
                <c:pt idx="2">
                  <c:v>1949.5</c:v>
                </c:pt>
                <c:pt idx="3">
                  <c:v>1949.75</c:v>
                </c:pt>
                <c:pt idx="4">
                  <c:v>1950</c:v>
                </c:pt>
                <c:pt idx="5">
                  <c:v>1950.25</c:v>
                </c:pt>
                <c:pt idx="6">
                  <c:v>1950.5</c:v>
                </c:pt>
                <c:pt idx="7">
                  <c:v>1950.75</c:v>
                </c:pt>
                <c:pt idx="8">
                  <c:v>1951</c:v>
                </c:pt>
                <c:pt idx="9">
                  <c:v>1951.25</c:v>
                </c:pt>
                <c:pt idx="10">
                  <c:v>1951.5</c:v>
                </c:pt>
                <c:pt idx="11">
                  <c:v>1951.75</c:v>
                </c:pt>
                <c:pt idx="12">
                  <c:v>1952</c:v>
                </c:pt>
                <c:pt idx="13">
                  <c:v>1952.25</c:v>
                </c:pt>
                <c:pt idx="14">
                  <c:v>1952.5</c:v>
                </c:pt>
                <c:pt idx="15">
                  <c:v>1952.75</c:v>
                </c:pt>
                <c:pt idx="16">
                  <c:v>1953</c:v>
                </c:pt>
                <c:pt idx="17">
                  <c:v>1953.25</c:v>
                </c:pt>
                <c:pt idx="18">
                  <c:v>1953.5</c:v>
                </c:pt>
                <c:pt idx="19">
                  <c:v>1953.75</c:v>
                </c:pt>
                <c:pt idx="20">
                  <c:v>1954</c:v>
                </c:pt>
                <c:pt idx="21">
                  <c:v>1954.25</c:v>
                </c:pt>
                <c:pt idx="22">
                  <c:v>1954.5</c:v>
                </c:pt>
                <c:pt idx="23">
                  <c:v>1954.75</c:v>
                </c:pt>
                <c:pt idx="24">
                  <c:v>1955</c:v>
                </c:pt>
                <c:pt idx="25">
                  <c:v>1955.25</c:v>
                </c:pt>
                <c:pt idx="26">
                  <c:v>1955.5</c:v>
                </c:pt>
                <c:pt idx="27">
                  <c:v>1955.75</c:v>
                </c:pt>
                <c:pt idx="28">
                  <c:v>1956</c:v>
                </c:pt>
                <c:pt idx="29">
                  <c:v>1956.25</c:v>
                </c:pt>
                <c:pt idx="30">
                  <c:v>1956.5</c:v>
                </c:pt>
                <c:pt idx="31">
                  <c:v>1956.75</c:v>
                </c:pt>
                <c:pt idx="32">
                  <c:v>1957</c:v>
                </c:pt>
                <c:pt idx="33">
                  <c:v>1957.25</c:v>
                </c:pt>
                <c:pt idx="34">
                  <c:v>1957.5</c:v>
                </c:pt>
                <c:pt idx="35">
                  <c:v>1957.75</c:v>
                </c:pt>
                <c:pt idx="36">
                  <c:v>1958</c:v>
                </c:pt>
                <c:pt idx="37">
                  <c:v>1958.25</c:v>
                </c:pt>
                <c:pt idx="38">
                  <c:v>1958.5</c:v>
                </c:pt>
                <c:pt idx="39">
                  <c:v>1958.75</c:v>
                </c:pt>
                <c:pt idx="40">
                  <c:v>1959</c:v>
                </c:pt>
                <c:pt idx="41">
                  <c:v>1959.25</c:v>
                </c:pt>
                <c:pt idx="42">
                  <c:v>1959.5</c:v>
                </c:pt>
                <c:pt idx="43">
                  <c:v>1959.75</c:v>
                </c:pt>
                <c:pt idx="44">
                  <c:v>1960</c:v>
                </c:pt>
                <c:pt idx="45">
                  <c:v>1960.25</c:v>
                </c:pt>
                <c:pt idx="46">
                  <c:v>1960.5</c:v>
                </c:pt>
                <c:pt idx="47">
                  <c:v>1960.75</c:v>
                </c:pt>
                <c:pt idx="48">
                  <c:v>1961</c:v>
                </c:pt>
                <c:pt idx="49">
                  <c:v>1961.25</c:v>
                </c:pt>
                <c:pt idx="50">
                  <c:v>1961.5</c:v>
                </c:pt>
                <c:pt idx="51">
                  <c:v>1961.75</c:v>
                </c:pt>
                <c:pt idx="52">
                  <c:v>1962</c:v>
                </c:pt>
                <c:pt idx="53">
                  <c:v>1962.25</c:v>
                </c:pt>
                <c:pt idx="54">
                  <c:v>1962.5</c:v>
                </c:pt>
                <c:pt idx="55">
                  <c:v>1962.75</c:v>
                </c:pt>
                <c:pt idx="56">
                  <c:v>1963</c:v>
                </c:pt>
                <c:pt idx="57">
                  <c:v>1963.25</c:v>
                </c:pt>
                <c:pt idx="58">
                  <c:v>1963.5</c:v>
                </c:pt>
                <c:pt idx="59">
                  <c:v>1963.75</c:v>
                </c:pt>
                <c:pt idx="60">
                  <c:v>1964</c:v>
                </c:pt>
                <c:pt idx="61">
                  <c:v>1964.25</c:v>
                </c:pt>
                <c:pt idx="62">
                  <c:v>1964.5</c:v>
                </c:pt>
                <c:pt idx="63">
                  <c:v>1964.75</c:v>
                </c:pt>
                <c:pt idx="64">
                  <c:v>1965</c:v>
                </c:pt>
                <c:pt idx="65">
                  <c:v>1965.25</c:v>
                </c:pt>
                <c:pt idx="66">
                  <c:v>1965.5</c:v>
                </c:pt>
                <c:pt idx="67">
                  <c:v>1965.75</c:v>
                </c:pt>
                <c:pt idx="68">
                  <c:v>1966</c:v>
                </c:pt>
                <c:pt idx="69">
                  <c:v>1966.25</c:v>
                </c:pt>
                <c:pt idx="70">
                  <c:v>1966.5</c:v>
                </c:pt>
                <c:pt idx="71">
                  <c:v>1966.75</c:v>
                </c:pt>
                <c:pt idx="72">
                  <c:v>1967</c:v>
                </c:pt>
                <c:pt idx="73">
                  <c:v>1967.25</c:v>
                </c:pt>
                <c:pt idx="74">
                  <c:v>1967.5</c:v>
                </c:pt>
                <c:pt idx="75">
                  <c:v>1967.75</c:v>
                </c:pt>
                <c:pt idx="76">
                  <c:v>1968</c:v>
                </c:pt>
                <c:pt idx="77">
                  <c:v>1968.25</c:v>
                </c:pt>
                <c:pt idx="78">
                  <c:v>1968.5</c:v>
                </c:pt>
                <c:pt idx="79">
                  <c:v>1968.75</c:v>
                </c:pt>
                <c:pt idx="80">
                  <c:v>1969</c:v>
                </c:pt>
                <c:pt idx="81">
                  <c:v>1969.25</c:v>
                </c:pt>
                <c:pt idx="82">
                  <c:v>1969.5</c:v>
                </c:pt>
                <c:pt idx="83">
                  <c:v>1969.75</c:v>
                </c:pt>
                <c:pt idx="84">
                  <c:v>1970</c:v>
                </c:pt>
                <c:pt idx="85">
                  <c:v>1970.25</c:v>
                </c:pt>
                <c:pt idx="86">
                  <c:v>1970.5</c:v>
                </c:pt>
                <c:pt idx="87">
                  <c:v>1970.75</c:v>
                </c:pt>
                <c:pt idx="88">
                  <c:v>1971</c:v>
                </c:pt>
                <c:pt idx="89">
                  <c:v>1971.25</c:v>
                </c:pt>
                <c:pt idx="90">
                  <c:v>1971.5</c:v>
                </c:pt>
                <c:pt idx="91">
                  <c:v>1971.75</c:v>
                </c:pt>
                <c:pt idx="92">
                  <c:v>1972</c:v>
                </c:pt>
                <c:pt idx="93">
                  <c:v>1972.25</c:v>
                </c:pt>
                <c:pt idx="94">
                  <c:v>1972.5</c:v>
                </c:pt>
                <c:pt idx="95">
                  <c:v>1972.75</c:v>
                </c:pt>
                <c:pt idx="96">
                  <c:v>1973</c:v>
                </c:pt>
                <c:pt idx="97">
                  <c:v>1973.25</c:v>
                </c:pt>
                <c:pt idx="98">
                  <c:v>1973.5</c:v>
                </c:pt>
                <c:pt idx="99">
                  <c:v>1973.75</c:v>
                </c:pt>
                <c:pt idx="100">
                  <c:v>1974</c:v>
                </c:pt>
                <c:pt idx="101">
                  <c:v>1974.25</c:v>
                </c:pt>
                <c:pt idx="102">
                  <c:v>1974.5</c:v>
                </c:pt>
                <c:pt idx="103">
                  <c:v>1974.75</c:v>
                </c:pt>
                <c:pt idx="104">
                  <c:v>1975</c:v>
                </c:pt>
                <c:pt idx="105">
                  <c:v>1975.25</c:v>
                </c:pt>
                <c:pt idx="106">
                  <c:v>1975.5</c:v>
                </c:pt>
                <c:pt idx="107">
                  <c:v>1975.75</c:v>
                </c:pt>
                <c:pt idx="108">
                  <c:v>1976</c:v>
                </c:pt>
                <c:pt idx="109">
                  <c:v>1976.25</c:v>
                </c:pt>
                <c:pt idx="110">
                  <c:v>1976.5</c:v>
                </c:pt>
                <c:pt idx="111">
                  <c:v>1976.75</c:v>
                </c:pt>
                <c:pt idx="112">
                  <c:v>1977</c:v>
                </c:pt>
                <c:pt idx="113">
                  <c:v>1977.25</c:v>
                </c:pt>
                <c:pt idx="114">
                  <c:v>1977.5</c:v>
                </c:pt>
                <c:pt idx="115">
                  <c:v>1977.75</c:v>
                </c:pt>
                <c:pt idx="116">
                  <c:v>1978</c:v>
                </c:pt>
                <c:pt idx="117">
                  <c:v>1978.25</c:v>
                </c:pt>
                <c:pt idx="118">
                  <c:v>1978.5</c:v>
                </c:pt>
                <c:pt idx="119">
                  <c:v>1978.75</c:v>
                </c:pt>
                <c:pt idx="120">
                  <c:v>1979</c:v>
                </c:pt>
                <c:pt idx="121">
                  <c:v>1979.25</c:v>
                </c:pt>
                <c:pt idx="122">
                  <c:v>1979.5</c:v>
                </c:pt>
                <c:pt idx="123">
                  <c:v>1979.75</c:v>
                </c:pt>
                <c:pt idx="124">
                  <c:v>1980</c:v>
                </c:pt>
                <c:pt idx="125">
                  <c:v>1980.25</c:v>
                </c:pt>
                <c:pt idx="126">
                  <c:v>1980.5</c:v>
                </c:pt>
                <c:pt idx="127">
                  <c:v>1980.75</c:v>
                </c:pt>
                <c:pt idx="128">
                  <c:v>1981</c:v>
                </c:pt>
                <c:pt idx="129">
                  <c:v>1981.25</c:v>
                </c:pt>
                <c:pt idx="130">
                  <c:v>1981.5</c:v>
                </c:pt>
                <c:pt idx="131">
                  <c:v>1981.75</c:v>
                </c:pt>
                <c:pt idx="132">
                  <c:v>1982</c:v>
                </c:pt>
                <c:pt idx="133">
                  <c:v>1982.25</c:v>
                </c:pt>
                <c:pt idx="134">
                  <c:v>1982.5</c:v>
                </c:pt>
                <c:pt idx="135">
                  <c:v>1982.75</c:v>
                </c:pt>
                <c:pt idx="136">
                  <c:v>1983</c:v>
                </c:pt>
                <c:pt idx="137">
                  <c:v>1983.25</c:v>
                </c:pt>
                <c:pt idx="138">
                  <c:v>1983.5</c:v>
                </c:pt>
                <c:pt idx="139">
                  <c:v>1983.75</c:v>
                </c:pt>
                <c:pt idx="140">
                  <c:v>1984</c:v>
                </c:pt>
                <c:pt idx="141">
                  <c:v>1984.25</c:v>
                </c:pt>
                <c:pt idx="142">
                  <c:v>1984.5</c:v>
                </c:pt>
                <c:pt idx="143">
                  <c:v>1984.75</c:v>
                </c:pt>
                <c:pt idx="144">
                  <c:v>1985</c:v>
                </c:pt>
                <c:pt idx="145">
                  <c:v>1985.25</c:v>
                </c:pt>
                <c:pt idx="146">
                  <c:v>1985.5</c:v>
                </c:pt>
                <c:pt idx="147">
                  <c:v>1985.75</c:v>
                </c:pt>
                <c:pt idx="148">
                  <c:v>1986</c:v>
                </c:pt>
                <c:pt idx="149">
                  <c:v>1986.25</c:v>
                </c:pt>
                <c:pt idx="150">
                  <c:v>1986.5</c:v>
                </c:pt>
                <c:pt idx="151">
                  <c:v>1986.75</c:v>
                </c:pt>
                <c:pt idx="152">
                  <c:v>1987</c:v>
                </c:pt>
                <c:pt idx="153">
                  <c:v>1987.25</c:v>
                </c:pt>
                <c:pt idx="154">
                  <c:v>1987.5</c:v>
                </c:pt>
                <c:pt idx="155">
                  <c:v>1987.75</c:v>
                </c:pt>
                <c:pt idx="156">
                  <c:v>1988</c:v>
                </c:pt>
                <c:pt idx="157">
                  <c:v>1988.25</c:v>
                </c:pt>
                <c:pt idx="158">
                  <c:v>1988.5</c:v>
                </c:pt>
                <c:pt idx="159">
                  <c:v>1988.75</c:v>
                </c:pt>
                <c:pt idx="160">
                  <c:v>1989</c:v>
                </c:pt>
                <c:pt idx="161">
                  <c:v>1989.25</c:v>
                </c:pt>
                <c:pt idx="162">
                  <c:v>1989.5</c:v>
                </c:pt>
                <c:pt idx="163">
                  <c:v>1989.75</c:v>
                </c:pt>
                <c:pt idx="164">
                  <c:v>1990</c:v>
                </c:pt>
                <c:pt idx="165">
                  <c:v>1990.25</c:v>
                </c:pt>
                <c:pt idx="166">
                  <c:v>1990.5</c:v>
                </c:pt>
                <c:pt idx="167">
                  <c:v>1990.75</c:v>
                </c:pt>
                <c:pt idx="168">
                  <c:v>1991</c:v>
                </c:pt>
                <c:pt idx="169">
                  <c:v>1991.25</c:v>
                </c:pt>
                <c:pt idx="170">
                  <c:v>1991.5</c:v>
                </c:pt>
                <c:pt idx="171">
                  <c:v>1991.75</c:v>
                </c:pt>
                <c:pt idx="172">
                  <c:v>1992</c:v>
                </c:pt>
                <c:pt idx="173">
                  <c:v>1992.25</c:v>
                </c:pt>
                <c:pt idx="174">
                  <c:v>1992.5</c:v>
                </c:pt>
                <c:pt idx="175">
                  <c:v>1992.75</c:v>
                </c:pt>
                <c:pt idx="176">
                  <c:v>1993</c:v>
                </c:pt>
                <c:pt idx="177">
                  <c:v>1993.25</c:v>
                </c:pt>
                <c:pt idx="178">
                  <c:v>1993.5</c:v>
                </c:pt>
                <c:pt idx="179">
                  <c:v>1993.75</c:v>
                </c:pt>
                <c:pt idx="180">
                  <c:v>1994</c:v>
                </c:pt>
                <c:pt idx="181">
                  <c:v>1994.25</c:v>
                </c:pt>
                <c:pt idx="182">
                  <c:v>1994.5</c:v>
                </c:pt>
                <c:pt idx="183">
                  <c:v>1994.75</c:v>
                </c:pt>
                <c:pt idx="184">
                  <c:v>1995</c:v>
                </c:pt>
                <c:pt idx="185">
                  <c:v>1995.25</c:v>
                </c:pt>
                <c:pt idx="186">
                  <c:v>1995.5</c:v>
                </c:pt>
                <c:pt idx="187">
                  <c:v>1995.75</c:v>
                </c:pt>
                <c:pt idx="188">
                  <c:v>1996</c:v>
                </c:pt>
                <c:pt idx="189">
                  <c:v>1996.25</c:v>
                </c:pt>
                <c:pt idx="190">
                  <c:v>1996.5</c:v>
                </c:pt>
                <c:pt idx="191">
                  <c:v>1996.75</c:v>
                </c:pt>
                <c:pt idx="192">
                  <c:v>1997</c:v>
                </c:pt>
                <c:pt idx="193">
                  <c:v>1997.25</c:v>
                </c:pt>
                <c:pt idx="194">
                  <c:v>1997.5</c:v>
                </c:pt>
                <c:pt idx="195">
                  <c:v>1997.75</c:v>
                </c:pt>
                <c:pt idx="196">
                  <c:v>1998</c:v>
                </c:pt>
                <c:pt idx="197">
                  <c:v>1998.25</c:v>
                </c:pt>
                <c:pt idx="198">
                  <c:v>1998.5</c:v>
                </c:pt>
                <c:pt idx="199">
                  <c:v>1998.75</c:v>
                </c:pt>
                <c:pt idx="200">
                  <c:v>1999</c:v>
                </c:pt>
                <c:pt idx="201">
                  <c:v>1999.25</c:v>
                </c:pt>
                <c:pt idx="202">
                  <c:v>1999.5</c:v>
                </c:pt>
                <c:pt idx="203">
                  <c:v>1999.75</c:v>
                </c:pt>
                <c:pt idx="204">
                  <c:v>2000</c:v>
                </c:pt>
                <c:pt idx="205">
                  <c:v>2000.25</c:v>
                </c:pt>
                <c:pt idx="206">
                  <c:v>2000.5</c:v>
                </c:pt>
                <c:pt idx="207">
                  <c:v>2000.75</c:v>
                </c:pt>
                <c:pt idx="208">
                  <c:v>2001</c:v>
                </c:pt>
                <c:pt idx="209">
                  <c:v>2001.25</c:v>
                </c:pt>
                <c:pt idx="210">
                  <c:v>2001.5</c:v>
                </c:pt>
                <c:pt idx="211">
                  <c:v>2001.75</c:v>
                </c:pt>
                <c:pt idx="212">
                  <c:v>2002</c:v>
                </c:pt>
                <c:pt idx="213">
                  <c:v>2002.25</c:v>
                </c:pt>
                <c:pt idx="214">
                  <c:v>2002.5</c:v>
                </c:pt>
                <c:pt idx="215">
                  <c:v>2002.75</c:v>
                </c:pt>
                <c:pt idx="216">
                  <c:v>2003</c:v>
                </c:pt>
                <c:pt idx="217">
                  <c:v>2003.25</c:v>
                </c:pt>
                <c:pt idx="218">
                  <c:v>2003.5</c:v>
                </c:pt>
                <c:pt idx="219">
                  <c:v>2003.75</c:v>
                </c:pt>
                <c:pt idx="220">
                  <c:v>2004</c:v>
                </c:pt>
                <c:pt idx="221">
                  <c:v>2004.25</c:v>
                </c:pt>
                <c:pt idx="222">
                  <c:v>2004.5</c:v>
                </c:pt>
                <c:pt idx="223">
                  <c:v>2004.75</c:v>
                </c:pt>
                <c:pt idx="224">
                  <c:v>2005</c:v>
                </c:pt>
                <c:pt idx="225">
                  <c:v>2005.25</c:v>
                </c:pt>
                <c:pt idx="226">
                  <c:v>2005.5</c:v>
                </c:pt>
                <c:pt idx="227">
                  <c:v>2005.75</c:v>
                </c:pt>
                <c:pt idx="228">
                  <c:v>2006</c:v>
                </c:pt>
                <c:pt idx="229">
                  <c:v>2006.25</c:v>
                </c:pt>
                <c:pt idx="230">
                  <c:v>2006.5</c:v>
                </c:pt>
                <c:pt idx="231">
                  <c:v>2006.75</c:v>
                </c:pt>
                <c:pt idx="232">
                  <c:v>2007</c:v>
                </c:pt>
                <c:pt idx="233">
                  <c:v>2007.25</c:v>
                </c:pt>
                <c:pt idx="234">
                  <c:v>2007.5</c:v>
                </c:pt>
                <c:pt idx="235">
                  <c:v>2007.75</c:v>
                </c:pt>
                <c:pt idx="236">
                  <c:v>2008</c:v>
                </c:pt>
                <c:pt idx="237">
                  <c:v>2008.25</c:v>
                </c:pt>
                <c:pt idx="238">
                  <c:v>2008.5</c:v>
                </c:pt>
                <c:pt idx="239">
                  <c:v>2008.75</c:v>
                </c:pt>
                <c:pt idx="240">
                  <c:v>2009</c:v>
                </c:pt>
                <c:pt idx="241">
                  <c:v>2009.25</c:v>
                </c:pt>
                <c:pt idx="242">
                  <c:v>2009.5</c:v>
                </c:pt>
                <c:pt idx="243">
                  <c:v>2009.75</c:v>
                </c:pt>
                <c:pt idx="244">
                  <c:v>2010</c:v>
                </c:pt>
                <c:pt idx="245">
                  <c:v>2010.25</c:v>
                </c:pt>
                <c:pt idx="246">
                  <c:v>2010.5</c:v>
                </c:pt>
                <c:pt idx="247">
                  <c:v>2010.75</c:v>
                </c:pt>
                <c:pt idx="248">
                  <c:v>2011</c:v>
                </c:pt>
              </c:numCache>
            </c:numRef>
          </c:xVal>
          <c:yVal>
            <c:numRef>
              <c:f>data!$C$4:$C$252</c:f>
              <c:numCache>
                <c:formatCode>0.00</c:formatCode>
                <c:ptCount val="249"/>
                <c:pt idx="0">
                  <c:v>5.2644589999999889</c:v>
                </c:pt>
                <c:pt idx="1">
                  <c:v>5.257301</c:v>
                </c:pt>
                <c:pt idx="2">
                  <c:v>5.2534230000000024</c:v>
                </c:pt>
                <c:pt idx="3">
                  <c:v>5.2528610000000002</c:v>
                </c:pt>
                <c:pt idx="4">
                  <c:v>5.255556999999988</c:v>
                </c:pt>
                <c:pt idx="5">
                  <c:v>5.2613530000000024</c:v>
                </c:pt>
                <c:pt idx="6">
                  <c:v>5.2699980000000002</c:v>
                </c:pt>
                <c:pt idx="7">
                  <c:v>5.2811360000000001</c:v>
                </c:pt>
                <c:pt idx="8">
                  <c:v>5.2943210000000001</c:v>
                </c:pt>
                <c:pt idx="9">
                  <c:v>5.3090030000000024</c:v>
                </c:pt>
                <c:pt idx="10">
                  <c:v>5.3245399999999803</c:v>
                </c:pt>
                <c:pt idx="11">
                  <c:v>5.3401889999999881</c:v>
                </c:pt>
                <c:pt idx="12">
                  <c:v>5.359445</c:v>
                </c:pt>
                <c:pt idx="13">
                  <c:v>5.3706360000000002</c:v>
                </c:pt>
                <c:pt idx="14">
                  <c:v>5.3776120000000001</c:v>
                </c:pt>
                <c:pt idx="15">
                  <c:v>5.3803430000000025</c:v>
                </c:pt>
                <c:pt idx="16">
                  <c:v>5.3740899999999918</c:v>
                </c:pt>
                <c:pt idx="17">
                  <c:v>5.372504999999987</c:v>
                </c:pt>
                <c:pt idx="18">
                  <c:v>5.3711010000000003</c:v>
                </c:pt>
                <c:pt idx="19">
                  <c:v>5.3703480000000026</c:v>
                </c:pt>
                <c:pt idx="20">
                  <c:v>5.3724280000000002</c:v>
                </c:pt>
                <c:pt idx="21">
                  <c:v>5.3726700000000003</c:v>
                </c:pt>
                <c:pt idx="22">
                  <c:v>5.3730930000000026</c:v>
                </c:pt>
                <c:pt idx="23">
                  <c:v>5.3738460000000003</c:v>
                </c:pt>
                <c:pt idx="24">
                  <c:v>5.3727749999999919</c:v>
                </c:pt>
                <c:pt idx="25">
                  <c:v>5.3759030000000001</c:v>
                </c:pt>
                <c:pt idx="26">
                  <c:v>5.3808630000000024</c:v>
                </c:pt>
                <c:pt idx="27">
                  <c:v>5.3873709999999946</c:v>
                </c:pt>
                <c:pt idx="28">
                  <c:v>5.3995829999999918</c:v>
                </c:pt>
                <c:pt idx="29">
                  <c:v>5.4050670000000025</c:v>
                </c:pt>
                <c:pt idx="30">
                  <c:v>5.4080650000000023</c:v>
                </c:pt>
                <c:pt idx="31">
                  <c:v>5.4084600000000025</c:v>
                </c:pt>
                <c:pt idx="32">
                  <c:v>5.4033570000000024</c:v>
                </c:pt>
                <c:pt idx="33">
                  <c:v>5.4010390000000026</c:v>
                </c:pt>
                <c:pt idx="34">
                  <c:v>5.3988959999999881</c:v>
                </c:pt>
                <c:pt idx="35">
                  <c:v>5.3973799999999956</c:v>
                </c:pt>
                <c:pt idx="36">
                  <c:v>5.397191999999988</c:v>
                </c:pt>
                <c:pt idx="37">
                  <c:v>5.3979179999999793</c:v>
                </c:pt>
                <c:pt idx="38">
                  <c:v>5.400184999999988</c:v>
                </c:pt>
                <c:pt idx="39">
                  <c:v>5.4043010000000002</c:v>
                </c:pt>
                <c:pt idx="40">
                  <c:v>5.4070290000000014</c:v>
                </c:pt>
                <c:pt idx="41">
                  <c:v>5.4173690000000025</c:v>
                </c:pt>
                <c:pt idx="42">
                  <c:v>5.4316060000000128</c:v>
                </c:pt>
                <c:pt idx="43">
                  <c:v>5.4490800000000004</c:v>
                </c:pt>
                <c:pt idx="44">
                  <c:v>5.4767150000000004</c:v>
                </c:pt>
                <c:pt idx="45">
                  <c:v>5.4930060000000003</c:v>
                </c:pt>
                <c:pt idx="46">
                  <c:v>5.5049669999999917</c:v>
                </c:pt>
                <c:pt idx="47">
                  <c:v>5.5121249999999868</c:v>
                </c:pt>
                <c:pt idx="48">
                  <c:v>5.5107330000000001</c:v>
                </c:pt>
                <c:pt idx="49">
                  <c:v>5.5109149999999802</c:v>
                </c:pt>
                <c:pt idx="50">
                  <c:v>5.5095520000000002</c:v>
                </c:pt>
                <c:pt idx="51">
                  <c:v>5.5074239999999985</c:v>
                </c:pt>
                <c:pt idx="52">
                  <c:v>5.5020480000000003</c:v>
                </c:pt>
                <c:pt idx="53">
                  <c:v>5.502605</c:v>
                </c:pt>
                <c:pt idx="54">
                  <c:v>5.5063280000000026</c:v>
                </c:pt>
                <c:pt idx="55">
                  <c:v>5.5134319999999946</c:v>
                </c:pt>
                <c:pt idx="56">
                  <c:v>5.528073</c:v>
                </c:pt>
                <c:pt idx="57">
                  <c:v>5.5391260000000004</c:v>
                </c:pt>
                <c:pt idx="58">
                  <c:v>5.550585999999984</c:v>
                </c:pt>
                <c:pt idx="59">
                  <c:v>5.5623459999999918</c:v>
                </c:pt>
                <c:pt idx="60">
                  <c:v>5.5719390000000004</c:v>
                </c:pt>
                <c:pt idx="61">
                  <c:v>5.58596</c:v>
                </c:pt>
                <c:pt idx="62">
                  <c:v>5.6020019999999882</c:v>
                </c:pt>
                <c:pt idx="63">
                  <c:v>5.6200779999999879</c:v>
                </c:pt>
                <c:pt idx="64">
                  <c:v>5.6388339999999957</c:v>
                </c:pt>
                <c:pt idx="65">
                  <c:v>5.6610769999999881</c:v>
                </c:pt>
                <c:pt idx="66">
                  <c:v>5.6850290000000001</c:v>
                </c:pt>
                <c:pt idx="67">
                  <c:v>5.7098640000000014</c:v>
                </c:pt>
                <c:pt idx="68">
                  <c:v>5.7418510000000014</c:v>
                </c:pt>
                <c:pt idx="69">
                  <c:v>5.7612920000000098</c:v>
                </c:pt>
                <c:pt idx="70">
                  <c:v>5.7748169999999881</c:v>
                </c:pt>
                <c:pt idx="71">
                  <c:v>5.7823200000000003</c:v>
                </c:pt>
                <c:pt idx="72">
                  <c:v>5.7780890000000014</c:v>
                </c:pt>
                <c:pt idx="73">
                  <c:v>5.7787960000000025</c:v>
                </c:pt>
                <c:pt idx="74">
                  <c:v>5.7792370000000108</c:v>
                </c:pt>
                <c:pt idx="75">
                  <c:v>5.7803139999999997</c:v>
                </c:pt>
                <c:pt idx="76">
                  <c:v>5.7815370000000001</c:v>
                </c:pt>
                <c:pt idx="77">
                  <c:v>5.7866030000000128</c:v>
                </c:pt>
                <c:pt idx="78">
                  <c:v>5.794575999999986</c:v>
                </c:pt>
                <c:pt idx="79">
                  <c:v>5.8054639999999997</c:v>
                </c:pt>
                <c:pt idx="80">
                  <c:v>5.8224279999999879</c:v>
                </c:pt>
                <c:pt idx="81">
                  <c:v>5.8363070000000024</c:v>
                </c:pt>
                <c:pt idx="82">
                  <c:v>5.8500959999999882</c:v>
                </c:pt>
                <c:pt idx="83">
                  <c:v>5.8634699999999986</c:v>
                </c:pt>
                <c:pt idx="84">
                  <c:v>5.8768080000000014</c:v>
                </c:pt>
                <c:pt idx="85">
                  <c:v>5.8886490000000098</c:v>
                </c:pt>
                <c:pt idx="86">
                  <c:v>5.8997169999999919</c:v>
                </c:pt>
                <c:pt idx="87">
                  <c:v>5.9103770000000004</c:v>
                </c:pt>
                <c:pt idx="88">
                  <c:v>5.9164950000000003</c:v>
                </c:pt>
                <c:pt idx="89">
                  <c:v>5.9305030000000025</c:v>
                </c:pt>
                <c:pt idx="90">
                  <c:v>5.9480880000000003</c:v>
                </c:pt>
                <c:pt idx="91">
                  <c:v>5.9692540000000003</c:v>
                </c:pt>
                <c:pt idx="92">
                  <c:v>5.9968170000000001</c:v>
                </c:pt>
                <c:pt idx="93">
                  <c:v>6.0220759999999869</c:v>
                </c:pt>
                <c:pt idx="94">
                  <c:v>6.0474759999999881</c:v>
                </c:pt>
                <c:pt idx="95">
                  <c:v>6.0722780000000025</c:v>
                </c:pt>
                <c:pt idx="96">
                  <c:v>6.0973030000000001</c:v>
                </c:pt>
                <c:pt idx="97">
                  <c:v>6.1180299999999965</c:v>
                </c:pt>
                <c:pt idx="98">
                  <c:v>6.1355089999999946</c:v>
                </c:pt>
                <c:pt idx="99">
                  <c:v>6.1494660000000003</c:v>
                </c:pt>
                <c:pt idx="100">
                  <c:v>6.1598490000000004</c:v>
                </c:pt>
                <c:pt idx="101">
                  <c:v>6.1667739999999975</c:v>
                </c:pt>
                <c:pt idx="102">
                  <c:v>6.1706210000000024</c:v>
                </c:pt>
                <c:pt idx="103">
                  <c:v>6.1719680000000023</c:v>
                </c:pt>
                <c:pt idx="104">
                  <c:v>6.1671509999999792</c:v>
                </c:pt>
                <c:pt idx="105">
                  <c:v>6.1682239999999986</c:v>
                </c:pt>
                <c:pt idx="106">
                  <c:v>6.1713849999999946</c:v>
                </c:pt>
                <c:pt idx="107">
                  <c:v>6.1769400000000001</c:v>
                </c:pt>
                <c:pt idx="108">
                  <c:v>6.188612</c:v>
                </c:pt>
                <c:pt idx="109">
                  <c:v>6.1966790000000014</c:v>
                </c:pt>
                <c:pt idx="110">
                  <c:v>6.204637</c:v>
                </c:pt>
                <c:pt idx="111">
                  <c:v>6.2123439999999999</c:v>
                </c:pt>
                <c:pt idx="112">
                  <c:v>6.2166640000000024</c:v>
                </c:pt>
                <c:pt idx="113">
                  <c:v>6.2254359999999869</c:v>
                </c:pt>
                <c:pt idx="114">
                  <c:v>6.2353810000000003</c:v>
                </c:pt>
                <c:pt idx="115">
                  <c:v>6.2460700000000013</c:v>
                </c:pt>
                <c:pt idx="116">
                  <c:v>6.2618030000000013</c:v>
                </c:pt>
                <c:pt idx="117">
                  <c:v>6.2692420000000126</c:v>
                </c:pt>
                <c:pt idx="118">
                  <c:v>6.2727810000000002</c:v>
                </c:pt>
                <c:pt idx="119">
                  <c:v>6.2721819999999946</c:v>
                </c:pt>
                <c:pt idx="120">
                  <c:v>6.2640939999999956</c:v>
                </c:pt>
                <c:pt idx="121">
                  <c:v>6.2576260000000001</c:v>
                </c:pt>
                <c:pt idx="122">
                  <c:v>6.249714</c:v>
                </c:pt>
                <c:pt idx="123">
                  <c:v>6.2406970000000026</c:v>
                </c:pt>
                <c:pt idx="124">
                  <c:v>6.2313080000000127</c:v>
                </c:pt>
                <c:pt idx="125">
                  <c:v>6.2205630000000003</c:v>
                </c:pt>
                <c:pt idx="126">
                  <c:v>6.2091000000000003</c:v>
                </c:pt>
                <c:pt idx="127">
                  <c:v>6.1970689999999946</c:v>
                </c:pt>
                <c:pt idx="128">
                  <c:v>6.1850249999999889</c:v>
                </c:pt>
                <c:pt idx="129">
                  <c:v>6.1720420000000003</c:v>
                </c:pt>
                <c:pt idx="130">
                  <c:v>6.1586930000000004</c:v>
                </c:pt>
                <c:pt idx="131">
                  <c:v>6.1451669999999918</c:v>
                </c:pt>
                <c:pt idx="132">
                  <c:v>6.1307739999999997</c:v>
                </c:pt>
                <c:pt idx="133">
                  <c:v>6.118038999999988</c:v>
                </c:pt>
                <c:pt idx="134">
                  <c:v>6.1062290000000026</c:v>
                </c:pt>
                <c:pt idx="135">
                  <c:v>6.0954459999999946</c:v>
                </c:pt>
                <c:pt idx="136">
                  <c:v>6.0863070000000024</c:v>
                </c:pt>
                <c:pt idx="137">
                  <c:v>6.0772839999999997</c:v>
                </c:pt>
                <c:pt idx="138">
                  <c:v>6.0689089999999881</c:v>
                </c:pt>
                <c:pt idx="139">
                  <c:v>6.0611159999999868</c:v>
                </c:pt>
                <c:pt idx="140">
                  <c:v>6.0538299999999996</c:v>
                </c:pt>
                <c:pt idx="141">
                  <c:v>6.0469900000000001</c:v>
                </c:pt>
                <c:pt idx="142">
                  <c:v>6.0405109999999889</c:v>
                </c:pt>
                <c:pt idx="143">
                  <c:v>6.0343090000000004</c:v>
                </c:pt>
                <c:pt idx="144">
                  <c:v>6.0285659999999881</c:v>
                </c:pt>
                <c:pt idx="145">
                  <c:v>6.022518999999984</c:v>
                </c:pt>
                <c:pt idx="146">
                  <c:v>6.0163720000000014</c:v>
                </c:pt>
                <c:pt idx="147">
                  <c:v>6.0100910000000001</c:v>
                </c:pt>
                <c:pt idx="148">
                  <c:v>6.0030190000000001</c:v>
                </c:pt>
                <c:pt idx="149">
                  <c:v>5.9967920000000108</c:v>
                </c:pt>
                <c:pt idx="150">
                  <c:v>5.9907290000000097</c:v>
                </c:pt>
                <c:pt idx="151">
                  <c:v>5.9847480000000024</c:v>
                </c:pt>
                <c:pt idx="152">
                  <c:v>5.9801080000000004</c:v>
                </c:pt>
                <c:pt idx="153">
                  <c:v>5.9731610000000126</c:v>
                </c:pt>
                <c:pt idx="154">
                  <c:v>5.9652370000000001</c:v>
                </c:pt>
                <c:pt idx="155">
                  <c:v>5.9563950000000014</c:v>
                </c:pt>
                <c:pt idx="156">
                  <c:v>5.9446640000000004</c:v>
                </c:pt>
                <c:pt idx="157">
                  <c:v>5.9356820000000026</c:v>
                </c:pt>
                <c:pt idx="158">
                  <c:v>5.9274519999999882</c:v>
                </c:pt>
                <c:pt idx="159">
                  <c:v>5.9199809999999946</c:v>
                </c:pt>
                <c:pt idx="160">
                  <c:v>5.9138139999999986</c:v>
                </c:pt>
                <c:pt idx="161">
                  <c:v>5.9069640000000003</c:v>
                </c:pt>
                <c:pt idx="162">
                  <c:v>5.8997630000000107</c:v>
                </c:pt>
                <c:pt idx="163">
                  <c:v>5.8917960000000003</c:v>
                </c:pt>
                <c:pt idx="164">
                  <c:v>5.884505999999984</c:v>
                </c:pt>
                <c:pt idx="165">
                  <c:v>5.872592</c:v>
                </c:pt>
                <c:pt idx="166">
                  <c:v>5.857616999999987</c:v>
                </c:pt>
                <c:pt idx="167">
                  <c:v>5.8394050000000002</c:v>
                </c:pt>
                <c:pt idx="168">
                  <c:v>5.8167200000000001</c:v>
                </c:pt>
                <c:pt idx="169">
                  <c:v>5.7928189999999882</c:v>
                </c:pt>
                <c:pt idx="170">
                  <c:v>5.7666730000000026</c:v>
                </c:pt>
                <c:pt idx="171">
                  <c:v>5.7385169999999919</c:v>
                </c:pt>
                <c:pt idx="172">
                  <c:v>5.7083500000000003</c:v>
                </c:pt>
                <c:pt idx="173">
                  <c:v>5.6771029999999882</c:v>
                </c:pt>
                <c:pt idx="174">
                  <c:v>5.6447909999999881</c:v>
                </c:pt>
                <c:pt idx="175">
                  <c:v>5.6116799999999998</c:v>
                </c:pt>
                <c:pt idx="176">
                  <c:v>5.5777990000000024</c:v>
                </c:pt>
                <c:pt idx="177">
                  <c:v>5.5439660000000002</c:v>
                </c:pt>
                <c:pt idx="178">
                  <c:v>5.5101630000000004</c:v>
                </c:pt>
                <c:pt idx="179">
                  <c:v>5.4765630000000129</c:v>
                </c:pt>
                <c:pt idx="180">
                  <c:v>5.4440149999999869</c:v>
                </c:pt>
                <c:pt idx="181">
                  <c:v>5.4127200000000002</c:v>
                </c:pt>
                <c:pt idx="182">
                  <c:v>5.3826680000000025</c:v>
                </c:pt>
                <c:pt idx="183">
                  <c:v>5.353847</c:v>
                </c:pt>
                <c:pt idx="184">
                  <c:v>5.3262450000000001</c:v>
                </c:pt>
                <c:pt idx="185">
                  <c:v>5.2998520000000013</c:v>
                </c:pt>
                <c:pt idx="186">
                  <c:v>5.2746570000000004</c:v>
                </c:pt>
                <c:pt idx="187">
                  <c:v>5.2506480000000098</c:v>
                </c:pt>
                <c:pt idx="188">
                  <c:v>5.2278149999999792</c:v>
                </c:pt>
                <c:pt idx="189">
                  <c:v>5.2061450000000002</c:v>
                </c:pt>
                <c:pt idx="190">
                  <c:v>5.1856290000000014</c:v>
                </c:pt>
                <c:pt idx="191">
                  <c:v>5.1662539999999986</c:v>
                </c:pt>
                <c:pt idx="192">
                  <c:v>5.1480099999999975</c:v>
                </c:pt>
                <c:pt idx="193">
                  <c:v>5.1308849999999859</c:v>
                </c:pt>
                <c:pt idx="194">
                  <c:v>5.1148679999999889</c:v>
                </c:pt>
                <c:pt idx="195">
                  <c:v>5.0999480000000004</c:v>
                </c:pt>
                <c:pt idx="196">
                  <c:v>5.0861139999999976</c:v>
                </c:pt>
                <c:pt idx="197">
                  <c:v>5.0733550000000003</c:v>
                </c:pt>
                <c:pt idx="198">
                  <c:v>5.0616590000000024</c:v>
                </c:pt>
                <c:pt idx="199">
                  <c:v>5.0510159999999917</c:v>
                </c:pt>
                <c:pt idx="200">
                  <c:v>5.0414130000000004</c:v>
                </c:pt>
                <c:pt idx="201">
                  <c:v>5.0328410000000003</c:v>
                </c:pt>
                <c:pt idx="202">
                  <c:v>5.0252869999999881</c:v>
                </c:pt>
                <c:pt idx="203">
                  <c:v>5.0187420000000014</c:v>
                </c:pt>
                <c:pt idx="204">
                  <c:v>5.0131920000000001</c:v>
                </c:pt>
                <c:pt idx="205">
                  <c:v>5.0086270000000024</c:v>
                </c:pt>
                <c:pt idx="206">
                  <c:v>5.0050369999999917</c:v>
                </c:pt>
                <c:pt idx="207">
                  <c:v>5.0024099999999976</c:v>
                </c:pt>
                <c:pt idx="208">
                  <c:v>5.0007349999999882</c:v>
                </c:pt>
                <c:pt idx="209">
                  <c:v>5</c:v>
                </c:pt>
                <c:pt idx="210">
                  <c:v>5</c:v>
                </c:pt>
                <c:pt idx="211">
                  <c:v>5</c:v>
                </c:pt>
                <c:pt idx="212">
                  <c:v>5</c:v>
                </c:pt>
                <c:pt idx="213">
                  <c:v>5</c:v>
                </c:pt>
                <c:pt idx="214">
                  <c:v>5</c:v>
                </c:pt>
                <c:pt idx="215">
                  <c:v>5</c:v>
                </c:pt>
                <c:pt idx="216">
                  <c:v>5</c:v>
                </c:pt>
                <c:pt idx="217">
                  <c:v>5</c:v>
                </c:pt>
                <c:pt idx="218">
                  <c:v>5</c:v>
                </c:pt>
                <c:pt idx="219">
                  <c:v>5</c:v>
                </c:pt>
                <c:pt idx="220">
                  <c:v>5</c:v>
                </c:pt>
                <c:pt idx="221">
                  <c:v>5</c:v>
                </c:pt>
                <c:pt idx="222">
                  <c:v>5</c:v>
                </c:pt>
                <c:pt idx="223">
                  <c:v>5</c:v>
                </c:pt>
                <c:pt idx="224">
                  <c:v>5</c:v>
                </c:pt>
                <c:pt idx="225">
                  <c:v>5</c:v>
                </c:pt>
                <c:pt idx="226">
                  <c:v>5</c:v>
                </c:pt>
                <c:pt idx="227">
                  <c:v>5</c:v>
                </c:pt>
                <c:pt idx="228">
                  <c:v>5</c:v>
                </c:pt>
                <c:pt idx="229">
                  <c:v>5</c:v>
                </c:pt>
                <c:pt idx="230">
                  <c:v>5</c:v>
                </c:pt>
                <c:pt idx="231">
                  <c:v>5</c:v>
                </c:pt>
                <c:pt idx="232">
                  <c:v>5</c:v>
                </c:pt>
                <c:pt idx="233">
                  <c:v>5</c:v>
                </c:pt>
                <c:pt idx="234">
                  <c:v>5</c:v>
                </c:pt>
                <c:pt idx="235">
                  <c:v>5.0093380000000014</c:v>
                </c:pt>
                <c:pt idx="236">
                  <c:v>5.0283389999999946</c:v>
                </c:pt>
                <c:pt idx="237">
                  <c:v>5.0542430000000014</c:v>
                </c:pt>
                <c:pt idx="238">
                  <c:v>5.0842879999999946</c:v>
                </c:pt>
                <c:pt idx="239">
                  <c:v>5.1157129999999889</c:v>
                </c:pt>
                <c:pt idx="240">
                  <c:v>5.1457569999999881</c:v>
                </c:pt>
                <c:pt idx="241">
                  <c:v>5.1716600000000126</c:v>
                </c:pt>
                <c:pt idx="242">
                  <c:v>5.1906620000000014</c:v>
                </c:pt>
                <c:pt idx="243">
                  <c:v>5.2</c:v>
                </c:pt>
                <c:pt idx="244">
                  <c:v>5.2</c:v>
                </c:pt>
                <c:pt idx="245">
                  <c:v>5.2</c:v>
                </c:pt>
                <c:pt idx="246">
                  <c:v>5.2</c:v>
                </c:pt>
                <c:pt idx="247">
                  <c:v>5.2</c:v>
                </c:pt>
                <c:pt idx="248">
                  <c:v>5.2</c:v>
                </c:pt>
              </c:numCache>
            </c:numRef>
          </c:yVal>
          <c:smooth val="0"/>
        </c:ser>
        <c:dLbls>
          <c:showLegendKey val="0"/>
          <c:showVal val="0"/>
          <c:showCatName val="0"/>
          <c:showSerName val="0"/>
          <c:showPercent val="0"/>
          <c:showBubbleSize val="0"/>
        </c:dLbls>
        <c:axId val="124079496"/>
        <c:axId val="124079888"/>
      </c:scatterChart>
      <c:valAx>
        <c:axId val="124079496"/>
        <c:scaling>
          <c:orientation val="minMax"/>
          <c:max val="2012"/>
          <c:min val="1960"/>
        </c:scaling>
        <c:delete val="0"/>
        <c:axPos val="b"/>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124079888"/>
        <c:crosses val="autoZero"/>
        <c:crossBetween val="midCat"/>
        <c:majorUnit val="5"/>
        <c:minorUnit val="1"/>
      </c:valAx>
      <c:valAx>
        <c:axId val="124079888"/>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124079496"/>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0DBFB73-7DA1-4A51-98EE-F2EE31CCFD8A}" type="slidenum">
              <a:rPr lang="en-US"/>
              <a:pPr>
                <a:defRPr/>
              </a:pPr>
              <a:t>‹#›</a:t>
            </a:fld>
            <a:endParaRPr lang="en-US" dirty="0"/>
          </a:p>
        </p:txBody>
      </p:sp>
    </p:spTree>
    <p:extLst>
      <p:ext uri="{BB962C8B-B14F-4D97-AF65-F5344CB8AC3E}">
        <p14:creationId xmlns:p14="http://schemas.microsoft.com/office/powerpoint/2010/main" val="453995189"/>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9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FD03B0-C7A6-4902-9FBC-E3D7A28FB9F7}"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3357684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57287B-477C-48E8-BF6E-3576C2909392}" type="slidenum">
              <a:rPr lang="en-US">
                <a:solidFill>
                  <a:srgbClr val="000000"/>
                </a:solidFill>
              </a:rPr>
              <a:pPr fontAlgn="base">
                <a:spcBef>
                  <a:spcPct val="0"/>
                </a:spcBef>
                <a:spcAft>
                  <a:spcPct val="0"/>
                </a:spcAft>
                <a:defRPr/>
              </a:pPr>
              <a:t>9</a:t>
            </a:fld>
            <a:endParaRPr lang="en-US">
              <a:solidFill>
                <a:srgbClr val="000000"/>
              </a:solidFill>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51893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E3F44E-B0C4-4DB2-9175-6980C27059C8}" type="slidenum">
              <a:rPr lang="en-US">
                <a:solidFill>
                  <a:srgbClr val="000000"/>
                </a:solidFill>
              </a:rPr>
              <a:pPr fontAlgn="base">
                <a:spcBef>
                  <a:spcPct val="0"/>
                </a:spcBef>
                <a:spcAft>
                  <a:spcPct val="0"/>
                </a:spcAft>
                <a:defRPr/>
              </a:pPr>
              <a:t>10</a:t>
            </a:fld>
            <a:endParaRPr lang="en-US">
              <a:solidFill>
                <a:srgbClr val="000000"/>
              </a:solidFill>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54420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A6022B-71FC-4AE6-990B-32DE2919FB15}" type="slidenum">
              <a:rPr lang="en-US">
                <a:solidFill>
                  <a:srgbClr val="000000"/>
                </a:solidFill>
              </a:rPr>
              <a:pPr fontAlgn="base">
                <a:spcBef>
                  <a:spcPct val="0"/>
                </a:spcBef>
                <a:spcAft>
                  <a:spcPct val="0"/>
                </a:spcAft>
                <a:defRPr/>
              </a:pPr>
              <a:t>11</a:t>
            </a:fld>
            <a:endParaRPr lang="en-US">
              <a:solidFill>
                <a:srgbClr val="000000"/>
              </a:solidFill>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009073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7C1A8F-CB58-4CCE-AC43-EC7998A02503}"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7C14DD2-B8EF-443A-BD22-147D8C1F4C14}" type="slidenum">
              <a:rPr lang="en-US" sz="1200">
                <a:ea typeface="Arial" charset="0"/>
                <a:cs typeface="Arial" charset="0"/>
              </a:rPr>
              <a:pPr algn="r"/>
              <a:t>12</a:t>
            </a:fld>
            <a:endParaRPr lang="en-US" sz="120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26728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D4D0BE-F00E-4F79-AF1C-F70F5D1F6BEA}"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6002C51-CC46-4635-97AB-564F7C5671D2}"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25637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948238-296B-4ADD-8CE7-B2DE18A4F939}" type="slidenum">
              <a:rPr lang="en-US">
                <a:latin typeface="Arial" charset="0"/>
                <a:ea typeface="ＭＳ Ｐゴシック" charset="-128"/>
                <a:cs typeface="ＭＳ Ｐゴシック" charset="-128"/>
              </a:rPr>
              <a:pPr fontAlgn="base">
                <a:spcBef>
                  <a:spcPct val="0"/>
                </a:spcBef>
                <a:spcAft>
                  <a:spcPct val="0"/>
                </a:spcAft>
              </a:pPr>
              <a:t>14</a:t>
            </a:fld>
            <a:endParaRPr lang="en-US">
              <a:latin typeface="Arial" charset="0"/>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A664E62-7293-481B-8D1F-73A2B53702CA}" type="slidenum">
              <a:rPr lang="en-US" sz="1200">
                <a:ea typeface="Arial" charset="0"/>
                <a:cs typeface="Arial" charset="0"/>
              </a:rPr>
              <a:pPr algn="r"/>
              <a:t>14</a:t>
            </a:fld>
            <a:endParaRPr lang="en-US" sz="120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896262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spcBef>
                <a:spcPct val="0"/>
              </a:spcBef>
            </a:pPr>
            <a:endParaRPr lang="en-US" dirty="0" smtClean="0">
              <a:latin typeface="Times New Roman" charset="0"/>
            </a:endParaRPr>
          </a:p>
          <a:p>
            <a:pPr eaLnBrk="1" hangingPunct="1">
              <a:spcBef>
                <a:spcPct val="0"/>
              </a:spcBef>
            </a:pPr>
            <a:endParaRPr lang="en-US" dirty="0" smtClean="0">
              <a:latin typeface="Times New Roman" charset="0"/>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6ADFB4-FC3C-49ED-B1D4-06C8123B9095}" type="slidenum">
              <a:rPr lang="en-US">
                <a:solidFill>
                  <a:srgbClr val="000000"/>
                </a:solidFill>
                <a:latin typeface="Arial" charset="0"/>
                <a:ea typeface="ＭＳ Ｐゴシック" charset="-128"/>
                <a:cs typeface="ＭＳ Ｐゴシック" charset="-128"/>
              </a:rPr>
              <a:pPr fontAlgn="base">
                <a:spcBef>
                  <a:spcPct val="0"/>
                </a:spcBef>
                <a:spcAft>
                  <a:spcPct val="0"/>
                </a:spcAft>
              </a:pPr>
              <a:t>15</a:t>
            </a:fld>
            <a:endParaRPr lang="en-US">
              <a:solidFill>
                <a:srgbClr val="000000"/>
              </a:solidFill>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961585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D8CF10-773F-4FF0-A970-7582A927F004}"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728278E-039A-4753-B76A-BBF27D6D89A6}" type="slidenum">
              <a:rPr lang="en-US" sz="1200">
                <a:ea typeface="Arial" charset="0"/>
                <a:cs typeface="Arial" charset="0"/>
              </a:rPr>
              <a:pPr algn="r"/>
              <a:t>16</a:t>
            </a:fld>
            <a:endParaRPr lang="en-US" sz="120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847831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2350EA-34C5-44EC-9939-4E88373AD657}" type="slidenum">
              <a:rPr lang="en-US">
                <a:latin typeface="Arial" charset="0"/>
                <a:ea typeface="ＭＳ Ｐゴシック" charset="-128"/>
                <a:cs typeface="ＭＳ Ｐゴシック" charset="-128"/>
              </a:rPr>
              <a:pPr fontAlgn="base">
                <a:spcBef>
                  <a:spcPct val="0"/>
                </a:spcBef>
                <a:spcAft>
                  <a:spcPct val="0"/>
                </a:spcAft>
              </a:pPr>
              <a:t>17</a:t>
            </a:fld>
            <a:endParaRPr lang="en-US">
              <a:latin typeface="Arial" charset="0"/>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593489-F43B-4F78-B78C-74D164626E6F}" type="slidenum">
              <a:rPr lang="en-US" sz="1200">
                <a:ea typeface="Arial" charset="0"/>
                <a:cs typeface="Arial" charset="0"/>
              </a:rPr>
              <a:pPr algn="r"/>
              <a:t>17</a:t>
            </a:fld>
            <a:endParaRPr lang="en-US" sz="120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90062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A08FA0-D1B3-4339-969E-018EA4A02C9B}"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05872CC-3714-463D-93B2-62898CF2E954}" type="slidenum">
              <a:rPr lang="en-US" sz="1200">
                <a:ea typeface="Arial" charset="0"/>
                <a:cs typeface="Arial" charset="0"/>
              </a:rPr>
              <a:pPr algn="r"/>
              <a:t>18</a:t>
            </a:fld>
            <a:endParaRPr lang="en-US" sz="120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13799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B73F25-F775-42BD-AF92-1DDD401958E4}"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403760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03A1B3-0910-42FC-A558-E24653B0A486}" type="slidenum">
              <a:rPr lang="en-US">
                <a:latin typeface="Arial" charset="0"/>
                <a:ea typeface="ＭＳ Ｐゴシック" charset="-128"/>
                <a:cs typeface="ＭＳ Ｐゴシック" charset="-128"/>
              </a:rPr>
              <a:pPr fontAlgn="base">
                <a:spcBef>
                  <a:spcPct val="0"/>
                </a:spcBef>
                <a:spcAft>
                  <a:spcPct val="0"/>
                </a:spcAft>
              </a:pPr>
              <a:t>19</a:t>
            </a:fld>
            <a:endParaRPr lang="en-US">
              <a:latin typeface="Arial" charset="0"/>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B42A277-7250-40E1-8015-4ADA7A28D918}" type="slidenum">
              <a:rPr lang="en-US" sz="1200">
                <a:ea typeface="Arial" charset="0"/>
                <a:cs typeface="Arial" charset="0"/>
              </a:rPr>
              <a:pPr algn="r"/>
              <a:t>19</a:t>
            </a:fld>
            <a:endParaRPr lang="en-US" sz="120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080168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882FA4-8C08-4741-94C9-E0583701F7B7}" type="slidenum">
              <a:rPr lang="en-US">
                <a:latin typeface="Arial" charset="0"/>
                <a:ea typeface="ＭＳ Ｐゴシック" charset="-128"/>
                <a:cs typeface="ＭＳ Ｐゴシック" charset="-128"/>
              </a:rPr>
              <a:pPr fontAlgn="base">
                <a:spcBef>
                  <a:spcPct val="0"/>
                </a:spcBef>
                <a:spcAft>
                  <a:spcPct val="0"/>
                </a:spcAft>
              </a:pPr>
              <a:t>20</a:t>
            </a:fld>
            <a:endParaRPr lang="en-US">
              <a:latin typeface="Arial" charset="0"/>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D00C125-3018-4CF1-9C49-B4613C213E35}" type="slidenum">
              <a:rPr lang="en-US" sz="1200">
                <a:ea typeface="Arial" charset="0"/>
                <a:cs typeface="Arial" charset="0"/>
              </a:rPr>
              <a:pPr algn="r"/>
              <a:t>20</a:t>
            </a:fld>
            <a:endParaRPr lang="en-US" sz="120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925132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471151-28EA-4436-A0DD-5524CAB8FC52}"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CEF337A-4FBA-44BC-B7AC-09DD5A5B44F6}" type="slidenum">
              <a:rPr lang="en-US" sz="1200">
                <a:ea typeface="Arial" charset="0"/>
                <a:cs typeface="Arial" charset="0"/>
              </a:rPr>
              <a:pPr algn="r"/>
              <a:t>21</a:t>
            </a:fld>
            <a:endParaRPr lang="en-US" sz="120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8760039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F4D496-2805-4E05-B166-FA7E0CDC5DA2}"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F0FB8D9-D3DF-4969-A8F8-9BD819AE3103}" type="slidenum">
              <a:rPr lang="en-US" sz="1200">
                <a:ea typeface="Arial" charset="0"/>
                <a:cs typeface="Arial" charset="0"/>
              </a:rPr>
              <a:pPr algn="r"/>
              <a:t>22</a:t>
            </a:fld>
            <a:endParaRPr lang="en-US" sz="120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13241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FC4B27-CE3A-4CD9-954F-A147A915BEE7}"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E2C07C7-5281-40F6-8642-DB7F9086044C}" type="slidenum">
              <a:rPr lang="en-US" sz="1200">
                <a:ea typeface="Arial" charset="0"/>
                <a:cs typeface="Arial" charset="0"/>
              </a:rPr>
              <a:pPr algn="r"/>
              <a:t>23</a:t>
            </a:fld>
            <a:endParaRPr lang="en-US" sz="120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02130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5D75DC-3ECD-4FA2-A962-7C51372323B7}"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7FFE936-8F91-45AD-8B02-80F5F22056AE}" type="slidenum">
              <a:rPr lang="en-US" sz="1200">
                <a:ea typeface="Arial" charset="0"/>
                <a:cs typeface="Arial" charset="0"/>
              </a:rPr>
              <a:pPr algn="r"/>
              <a:t>24</a:t>
            </a:fld>
            <a:endParaRPr lang="en-US" sz="1200">
              <a:ea typeface="Arial" charset="0"/>
              <a:cs typeface="Arial" charset="0"/>
            </a:endParaRPr>
          </a:p>
        </p:txBody>
      </p:sp>
      <p:sp>
        <p:nvSpPr>
          <p:cNvPr id="573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r>
              <a:rPr lang="en-US" smtClean="0">
                <a:latin typeface="Times New Roman" charset="0"/>
              </a:rPr>
              <a:t>  </a:t>
            </a:r>
          </a:p>
        </p:txBody>
      </p:sp>
    </p:spTree>
    <p:extLst>
      <p:ext uri="{BB962C8B-B14F-4D97-AF65-F5344CB8AC3E}">
        <p14:creationId xmlns:p14="http://schemas.microsoft.com/office/powerpoint/2010/main" val="867757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CB1201-5B43-400C-88BA-88C29CF63BFD}"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821603B-ED8B-422D-88A4-26D93FEDFCB6}" type="slidenum">
              <a:rPr lang="en-US" sz="1200">
                <a:ea typeface="Arial" charset="0"/>
                <a:cs typeface="Arial" charset="0"/>
              </a:rPr>
              <a:pPr algn="r"/>
              <a:t>25</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590183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8C495B-8BCC-44FA-8FDB-9C975E26B033}"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6E88232-9774-49E6-87B9-DDE000CF3835}" type="slidenum">
              <a:rPr lang="en-US" sz="1200">
                <a:ea typeface="Arial" charset="0"/>
                <a:cs typeface="Arial" charset="0"/>
              </a:rPr>
              <a:pPr algn="r"/>
              <a:t>26</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216384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203134-629A-488A-AB1F-3136A5A62CFD}"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DA1CED7-4276-48FE-9163-D3034C2B940A}" type="slidenum">
              <a:rPr lang="en-US" sz="1200">
                <a:ea typeface="Arial" charset="0"/>
                <a:cs typeface="Arial" charset="0"/>
              </a:rPr>
              <a:pPr algn="r"/>
              <a:t>27</a:t>
            </a:fld>
            <a:endParaRPr lang="en-US" sz="120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6695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62E50B-3413-4900-A439-FE5353F5C702}" type="slidenum">
              <a:rPr lang="en-US">
                <a:latin typeface="Arial" charset="0"/>
                <a:ea typeface="ＭＳ Ｐゴシック" charset="-128"/>
                <a:cs typeface="ＭＳ Ｐゴシック" charset="-128"/>
              </a:rPr>
              <a:pPr fontAlgn="base">
                <a:spcBef>
                  <a:spcPct val="0"/>
                </a:spcBef>
                <a:spcAft>
                  <a:spcPct val="0"/>
                </a:spcAft>
              </a:pPr>
              <a:t>28</a:t>
            </a:fld>
            <a:endParaRPr lang="en-US">
              <a:latin typeface="Arial" charset="0"/>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E2AC3F9-5CD5-4B31-A476-7941F2BF81F8}" type="slidenum">
              <a:rPr lang="en-US" sz="1200">
                <a:ea typeface="Arial" charset="0"/>
                <a:cs typeface="Arial" charset="0"/>
              </a:rPr>
              <a:pPr algn="r"/>
              <a:t>28</a:t>
            </a:fld>
            <a:endParaRPr lang="en-US" sz="1200">
              <a:ea typeface="Arial" charset="0"/>
              <a:cs typeface="Arial" charset="0"/>
            </a:endParaRPr>
          </a:p>
        </p:txBody>
      </p:sp>
      <p:sp>
        <p:nvSpPr>
          <p:cNvPr id="655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554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794974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9E3FA9-F08A-4960-93F7-A0C97AE1227F}"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F55DEA4-7E00-496E-9C93-A3539C55F6B1}"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4224861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E43FAA-1E4C-4CFA-880B-564873BDAAA9}" type="slidenum">
              <a:rPr lang="en-US">
                <a:solidFill>
                  <a:srgbClr val="000000"/>
                </a:solidFill>
              </a:rPr>
              <a:pPr fontAlgn="base">
                <a:spcBef>
                  <a:spcPct val="0"/>
                </a:spcBef>
                <a:spcAft>
                  <a:spcPct val="0"/>
                </a:spcAft>
                <a:defRPr/>
              </a:pPr>
              <a:t>29</a:t>
            </a:fld>
            <a:endParaRPr lang="en-US">
              <a:solidFill>
                <a:srgbClr val="000000"/>
              </a:solidFill>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4666485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C08035-E977-4935-BC14-72EEB7BA73B3}" type="slidenum">
              <a:rPr lang="en-US">
                <a:solidFill>
                  <a:srgbClr val="000000"/>
                </a:solidFill>
              </a:rPr>
              <a:pPr fontAlgn="base">
                <a:spcBef>
                  <a:spcPct val="0"/>
                </a:spcBef>
                <a:spcAft>
                  <a:spcPct val="0"/>
                </a:spcAft>
                <a:defRPr/>
              </a:pPr>
              <a:t>30</a:t>
            </a:fld>
            <a:endParaRPr lang="en-US">
              <a:solidFill>
                <a:srgbClr val="000000"/>
              </a:solidFill>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566281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A6EDA-B9B4-4886-9E9C-25BF95753088}" type="slidenum">
              <a:rPr lang="en-US">
                <a:solidFill>
                  <a:srgbClr val="000000"/>
                </a:solidFill>
              </a:rPr>
              <a:pPr fontAlgn="base">
                <a:spcBef>
                  <a:spcPct val="0"/>
                </a:spcBef>
                <a:spcAft>
                  <a:spcPct val="0"/>
                </a:spcAft>
                <a:defRPr/>
              </a:pPr>
              <a:t>31</a:t>
            </a:fld>
            <a:endParaRPr lang="en-US">
              <a:solidFill>
                <a:srgbClr val="000000"/>
              </a:solidFill>
            </a:endParaRPr>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408526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F8CD07-5EDC-4C7A-BA97-8E0EE1A9E66F}" type="slidenum">
              <a:rPr lang="en-US">
                <a:solidFill>
                  <a:srgbClr val="000000"/>
                </a:solidFill>
              </a:rPr>
              <a:pPr fontAlgn="base">
                <a:spcBef>
                  <a:spcPct val="0"/>
                </a:spcBef>
                <a:spcAft>
                  <a:spcPct val="0"/>
                </a:spcAft>
                <a:defRPr/>
              </a:pPr>
              <a:t>32</a:t>
            </a:fld>
            <a:endParaRPr lang="en-US">
              <a:solidFill>
                <a:srgbClr val="000000"/>
              </a:solidFill>
            </a:endParaRPr>
          </a:p>
        </p:txBody>
      </p:sp>
      <p:sp>
        <p:nvSpPr>
          <p:cNvPr id="73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1556919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E6A99E-4104-4BE1-8F70-1F0602C48190}"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910C0A0-8FEF-4D4D-86C3-73F98C5491D7}" type="slidenum">
              <a:rPr lang="en-US" sz="1200">
                <a:ea typeface="Arial" charset="0"/>
                <a:cs typeface="Arial" charset="0"/>
              </a:rPr>
              <a:pPr algn="r"/>
              <a:t>33</a:t>
            </a:fld>
            <a:endParaRPr lang="en-US" sz="1200">
              <a:ea typeface="Arial" charset="0"/>
              <a:cs typeface="Arial" charset="0"/>
            </a:endParaRPr>
          </a:p>
        </p:txBody>
      </p:sp>
      <p:sp>
        <p:nvSpPr>
          <p:cNvPr id="757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578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20853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743B41-0CAD-4129-8904-2642B716D6AF}" type="slidenum">
              <a:rPr lang="en-US">
                <a:solidFill>
                  <a:srgbClr val="000000"/>
                </a:solidFill>
              </a:rPr>
              <a:pPr fontAlgn="base">
                <a:spcBef>
                  <a:spcPct val="0"/>
                </a:spcBef>
                <a:spcAft>
                  <a:spcPct val="0"/>
                </a:spcAft>
                <a:defRPr/>
              </a:pPr>
              <a:t>34</a:t>
            </a:fld>
            <a:endParaRPr lang="en-US">
              <a:solidFill>
                <a:srgbClr val="000000"/>
              </a:solidFill>
            </a:endParaRPr>
          </a:p>
        </p:txBody>
      </p:sp>
      <p:sp>
        <p:nvSpPr>
          <p:cNvPr id="778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7"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461778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E7641-E80C-41AA-8E95-E0C6E72FE426}" type="slidenum">
              <a:rPr lang="en-US">
                <a:solidFill>
                  <a:srgbClr val="000000"/>
                </a:solidFill>
              </a:rPr>
              <a:pPr fontAlgn="base">
                <a:spcBef>
                  <a:spcPct val="0"/>
                </a:spcBef>
                <a:spcAft>
                  <a:spcPct val="0"/>
                </a:spcAft>
                <a:defRPr/>
              </a:pPr>
              <a:t>35</a:t>
            </a:fld>
            <a:endParaRPr lang="en-US">
              <a:solidFill>
                <a:srgbClr val="000000"/>
              </a:solidFill>
            </a:endParaRPr>
          </a:p>
        </p:txBody>
      </p:sp>
      <p:sp>
        <p:nvSpPr>
          <p:cNvPr id="798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5"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50923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1A8D3E-A7B0-437C-8AC8-9E0F45AE1080}" type="slidenum">
              <a:rPr lang="en-US">
                <a:latin typeface="Arial" charset="0"/>
                <a:ea typeface="ＭＳ Ｐゴシック" charset="-128"/>
                <a:cs typeface="ＭＳ Ｐゴシック" charset="-128"/>
              </a:rPr>
              <a:pPr fontAlgn="base">
                <a:spcBef>
                  <a:spcPct val="0"/>
                </a:spcBef>
                <a:spcAft>
                  <a:spcPct val="0"/>
                </a:spcAft>
              </a:pPr>
              <a:t>3</a:t>
            </a:fld>
            <a:endParaRPr lang="en-US">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72ACA3-DF08-4D52-9F0D-23166C350DA6}" type="slidenum">
              <a:rPr lang="en-US" sz="1200">
                <a:ea typeface="Arial" charset="0"/>
                <a:cs typeface="Arial" charset="0"/>
              </a:rPr>
              <a:pPr algn="r"/>
              <a:t>3</a:t>
            </a:fld>
            <a:endParaRPr lang="en-US" sz="120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38703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6A818-CED5-459E-B2B2-3AB731420AA7}" type="slidenum">
              <a:rPr lang="en-US">
                <a:solidFill>
                  <a:srgbClr val="000000"/>
                </a:solidFill>
              </a:rPr>
              <a:pPr fontAlgn="base">
                <a:spcBef>
                  <a:spcPct val="0"/>
                </a:spcBef>
                <a:spcAft>
                  <a:spcPct val="0"/>
                </a:spcAft>
                <a:defRPr/>
              </a:pPr>
              <a:t>4</a:t>
            </a:fld>
            <a:endParaRPr lang="en-US">
              <a:solidFill>
                <a:srgbClr val="000000"/>
              </a:solidFill>
            </a:endParaRPr>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488772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07FC51-BFAC-49DD-A98E-B778A795763D}" type="slidenum">
              <a:rPr lang="en-US">
                <a:solidFill>
                  <a:srgbClr val="000000"/>
                </a:solidFill>
              </a:rPr>
              <a:pPr fontAlgn="base">
                <a:spcBef>
                  <a:spcPct val="0"/>
                </a:spcBef>
                <a:spcAft>
                  <a:spcPct val="0"/>
                </a:spcAft>
                <a:defRPr/>
              </a:pPr>
              <a:t>5</a:t>
            </a:fld>
            <a:endParaRPr lang="en-US">
              <a:solidFill>
                <a:srgbClr val="000000"/>
              </a:solidFill>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708261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994902-CD3A-4CAC-98FA-F35F7E7711EE}" type="slidenum">
              <a:rPr lang="en-US">
                <a:solidFill>
                  <a:srgbClr val="000000"/>
                </a:solidFill>
              </a:rPr>
              <a:pPr fontAlgn="base">
                <a:spcBef>
                  <a:spcPct val="0"/>
                </a:spcBef>
                <a:spcAft>
                  <a:spcPct val="0"/>
                </a:spcAft>
                <a:defRPr/>
              </a:pPr>
              <a:t>6</a:t>
            </a:fld>
            <a:endParaRPr lang="en-US">
              <a:solidFill>
                <a:srgbClr val="000000"/>
              </a:solidFill>
            </a:endParaRP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266417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A52E3F-7DB0-46F7-A04C-C81DAF71415F}" type="slidenum">
              <a:rPr lang="en-US">
                <a:latin typeface="Arial" charset="0"/>
                <a:ea typeface="ＭＳ Ｐゴシック" charset="-128"/>
                <a:cs typeface="ＭＳ Ｐゴシック" charset="-128"/>
              </a:rPr>
              <a:pPr fontAlgn="base">
                <a:spcBef>
                  <a:spcPct val="0"/>
                </a:spcBef>
                <a:spcAft>
                  <a:spcPct val="0"/>
                </a:spcAft>
              </a:pPr>
              <a:t>7</a:t>
            </a:fld>
            <a:endParaRPr lang="en-US">
              <a:latin typeface="Arial" charset="0"/>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8498BBC-AE21-4AF2-83CC-74A1BC2535F6}" type="slidenum">
              <a:rPr lang="en-US" sz="1200">
                <a:ea typeface="Arial" charset="0"/>
                <a:cs typeface="Arial" charset="0"/>
              </a:rPr>
              <a:pPr algn="r"/>
              <a:t>7</a:t>
            </a:fld>
            <a:endParaRPr lang="en-US" sz="120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6059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92A7E9-CCDB-4E66-A3DE-87659195426D}" type="slidenum">
              <a:rPr lang="en-US">
                <a:solidFill>
                  <a:srgbClr val="000000"/>
                </a:solidFill>
              </a:rPr>
              <a:pPr fontAlgn="base">
                <a:spcBef>
                  <a:spcPct val="0"/>
                </a:spcBef>
                <a:spcAft>
                  <a:spcPct val="0"/>
                </a:spcAft>
                <a:defRPr/>
              </a:pPr>
              <a:t>8</a:t>
            </a:fld>
            <a:endParaRPr lang="en-US">
              <a:solidFill>
                <a:srgbClr val="000000"/>
              </a:solidFill>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45475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1502976"/>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29</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Unemployment</a:t>
            </a:r>
            <a:endParaRPr lang="en-US" sz="4800" dirty="0">
              <a:solidFill>
                <a:prstClr val="black"/>
              </a:solidFill>
              <a:latin typeface="Times New Roman" pitchFamily="18" charset="0"/>
              <a:ea typeface="+mn-ea"/>
              <a:cs typeface="Times New Roman" pitchFamily="18" charset="0"/>
            </a:endParaRPr>
          </a:p>
        </p:txBody>
      </p:sp>
      <p:sp>
        <p:nvSpPr>
          <p:cNvPr id="5" name="TextBox 3"/>
          <p:cNvSpPr txBox="1"/>
          <p:nvPr userDrawn="1"/>
        </p:nvSpPr>
        <p:spPr>
          <a:xfrm>
            <a:off x="0" y="6485883"/>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D2001CF5-DC51-41B9-97AF-ECFFA6930DE2}"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6" name="TextBox 6"/>
          <p:cNvSpPr txBox="1"/>
          <p:nvPr userDrawn="1"/>
        </p:nvSpPr>
        <p:spPr>
          <a:xfrm>
            <a:off x="7543800" y="6324600"/>
            <a:ext cx="1143000" cy="350838"/>
          </a:xfrm>
          <a:prstGeom prst="rect">
            <a:avLst/>
          </a:prstGeom>
          <a:noFill/>
        </p:spPr>
        <p:txBody>
          <a:bodyPr>
            <a:prstTxWarp prst="textNoShape">
              <a:avLst/>
            </a:prstTxWarp>
            <a:spAutoFit/>
          </a:bodyPr>
          <a:lstStyle/>
          <a:p>
            <a:pPr algn="r"/>
            <a:fld id="{68B732F0-216E-4097-9993-619AA3EFC792}"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3"/>
          <p:cNvSpPr txBox="1"/>
          <p:nvPr userDrawn="1"/>
        </p:nvSpPr>
        <p:spPr>
          <a:xfrm>
            <a:off x="0" y="647484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E4A12958-ACA1-455B-8DF1-2F59252577BC}"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4"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75BF6075-C146-41F3-AC13-8D8263FD8FCA}"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5" name="TextBox 3"/>
          <p:cNvSpPr txBox="1"/>
          <p:nvPr userDrawn="1"/>
        </p:nvSpPr>
        <p:spPr>
          <a:xfrm>
            <a:off x="107504" y="647484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4" name="TextBox 3"/>
          <p:cNvSpPr txBox="1"/>
          <p:nvPr userDrawn="1"/>
        </p:nvSpPr>
        <p:spPr>
          <a:xfrm>
            <a:off x="7543800" y="6324600"/>
            <a:ext cx="1143000" cy="354013"/>
          </a:xfrm>
          <a:prstGeom prst="rect">
            <a:avLst/>
          </a:prstGeom>
          <a:noFill/>
        </p:spPr>
        <p:txBody>
          <a:bodyPr>
            <a:prstTxWarp prst="textNoShape">
              <a:avLst/>
            </a:prstTxWarp>
            <a:spAutoFit/>
          </a:bodyPr>
          <a:lstStyle/>
          <a:p>
            <a:pPr algn="r"/>
            <a:fld id="{35EA732F-9208-4274-B2F6-DC9C68EAB439}"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ftr" sz="quarter" idx="10"/>
          </p:nvPr>
        </p:nvSpPr>
        <p:spPr/>
        <p:txBody>
          <a:bodyPr/>
          <a:lstStyle>
            <a:lvl1pPr fontAlgn="auto">
              <a:spcBef>
                <a:spcPts val="0"/>
              </a:spcBef>
              <a:spcAft>
                <a:spcPts val="0"/>
              </a:spcAft>
              <a:defRPr>
                <a:latin typeface="+mn-lt"/>
              </a:defRPr>
            </a:lvl1pPr>
          </a:lstStyle>
          <a:p>
            <a:pPr>
              <a:defRPr/>
            </a:pPr>
            <a:r>
              <a:rPr lang="en-US" dirty="0"/>
              <a:t>UNEMPLOYMENT</a:t>
            </a:r>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latin typeface="+mn-lt"/>
              </a:defRPr>
            </a:lvl1pPr>
          </a:lstStyle>
          <a:p>
            <a:pPr>
              <a:defRPr/>
            </a:pPr>
            <a:fld id="{79F64066-F52F-459F-8621-A297B9DD55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3"/>
          </p:nvPr>
        </p:nvSpPr>
        <p:spPr>
          <a:xfrm>
            <a:off x="285750" y="6392863"/>
            <a:ext cx="7335838" cy="366712"/>
          </a:xfrm>
          <a:prstGeom prst="rect">
            <a:avLst/>
          </a:prstGeom>
        </p:spPr>
        <p:txBody>
          <a:bodyPr/>
          <a:lstStyle>
            <a:lvl1pPr fontAlgn="auto">
              <a:spcBef>
                <a:spcPts val="0"/>
              </a:spcBef>
              <a:spcAft>
                <a:spcPts val="0"/>
              </a:spcAft>
              <a:defRPr sz="1800">
                <a:latin typeface="+mn-lt"/>
                <a:ea typeface="+mn-ea"/>
                <a:cs typeface="+mn-cs"/>
              </a:defRPr>
            </a:lvl1pPr>
          </a:lstStyle>
          <a:p>
            <a:pPr>
              <a:defRPr/>
            </a:pPr>
            <a:r>
              <a:rPr lang="en-US"/>
              <a:t>UNEMPLOYMENT</a:t>
            </a:r>
          </a:p>
        </p:txBody>
      </p:sp>
      <p:sp>
        <p:nvSpPr>
          <p:cNvPr id="7" name="Slide Number Placeholder 6"/>
          <p:cNvSpPr>
            <a:spLocks noGrp="1" noChangeArrowheads="1"/>
          </p:cNvSpPr>
          <p:nvPr>
            <p:ph type="sldNum" sz="quarter" idx="4"/>
          </p:nvPr>
        </p:nvSpPr>
        <p:spPr>
          <a:xfrm>
            <a:off x="8302625" y="6375400"/>
            <a:ext cx="684213" cy="368300"/>
          </a:xfrm>
          <a:prstGeom prst="rect">
            <a:avLst/>
          </a:prstGeom>
        </p:spPr>
        <p:txBody>
          <a:bodyPr/>
          <a:lstStyle>
            <a:lvl1pPr fontAlgn="auto">
              <a:spcBef>
                <a:spcPts val="0"/>
              </a:spcBef>
              <a:spcAft>
                <a:spcPts val="0"/>
              </a:spcAft>
              <a:defRPr sz="1800">
                <a:latin typeface="+mn-lt"/>
                <a:ea typeface="+mn-ea"/>
                <a:cs typeface="+mn-cs"/>
              </a:defRPr>
            </a:lvl1pPr>
          </a:lstStyle>
          <a:p>
            <a:pPr>
              <a:defRPr/>
            </a:pPr>
            <a:fld id="{325413C6-14CE-4D7D-98AC-2C98A6917C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84775"/>
          </a:xfrm>
          <a:prstGeom prst="rect">
            <a:avLst/>
          </a:prstGeom>
          <a:noFill/>
        </p:spPr>
        <p:txBody>
          <a:bodyPr>
            <a:spAutoFit/>
          </a:bodyPr>
          <a:lstStyle/>
          <a:p>
            <a:pPr fontAlgn="auto">
              <a:spcBef>
                <a:spcPts val="0"/>
              </a:spcBef>
              <a:spcAft>
                <a:spcPts val="0"/>
              </a:spcAft>
              <a:defRPr/>
            </a:pP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2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a:t>
              </a:r>
              <a:r>
                <a:rPr lang="en-US" dirty="0" smtClean="0">
                  <a:solidFill>
                    <a:srgbClr val="FF0000"/>
                  </a:solidFill>
                  <a:latin typeface="Times New Roman" charset="0"/>
                  <a:ea typeface="Times New Roman" charset="0"/>
                  <a:cs typeface="Times New Roman" charset="0"/>
                </a:rPr>
                <a:t>World </a:t>
              </a:r>
              <a:r>
                <a:rPr lang="en-US" dirty="0" smtClean="0">
                  <a:solidFill>
                    <a:srgbClr val="FF0000"/>
                  </a:solidFill>
                  <a:latin typeface="Times New Roman" charset="0"/>
                  <a:ea typeface="Times New Roman" charset="0"/>
                  <a:cs typeface="Times New Roman" charset="0"/>
                </a:rPr>
                <a:t>Edition</a:t>
              </a:r>
              <a:endParaRPr lang="en-US" dirty="0">
                <a:solidFill>
                  <a:srgbClr val="FF0000"/>
                </a:solidFill>
                <a:latin typeface="Times New Roman" charset="0"/>
                <a:ea typeface="Times New Roman" charset="0"/>
                <a:cs typeface="Times New Roman" charset="0"/>
              </a:endParaRPr>
            </a:p>
          </p:txBody>
        </p:sp>
      </p:grpSp>
      <p:pic>
        <p:nvPicPr>
          <p:cNvPr id="1026" name="Picture 2"/>
          <p:cNvPicPr>
            <a:picLocks noChangeAspect="1" noChangeArrowheads="1"/>
          </p:cNvPicPr>
          <p:nvPr/>
        </p:nvPicPr>
        <p:blipFill>
          <a:blip r:embed="rId3" cstate="print"/>
          <a:srcRect/>
          <a:stretch>
            <a:fillRect/>
          </a:stretch>
        </p:blipFill>
        <p:spPr bwMode="auto">
          <a:xfrm>
            <a:off x="323528" y="2564904"/>
            <a:ext cx="2376264" cy="152180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560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5605" name="Rectangle 8"/>
          <p:cNvSpPr>
            <a:spLocks noChangeArrowheads="1"/>
          </p:cNvSpPr>
          <p:nvPr/>
        </p:nvSpPr>
        <p:spPr bwMode="auto">
          <a:xfrm>
            <a:off x="590550" y="1449388"/>
            <a:ext cx="8277225" cy="585787"/>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600" b="1">
                <a:solidFill>
                  <a:srgbClr val="C00000"/>
                </a:solidFill>
                <a:ea typeface="Arial" charset="0"/>
                <a:cs typeface="Arial" charset="0"/>
              </a:rPr>
              <a:t>A</a:t>
            </a:r>
            <a:r>
              <a:rPr lang="en-US" sz="2600">
                <a:solidFill>
                  <a:srgbClr val="C00000"/>
                </a:solidFill>
                <a:ea typeface="Arial" charset="0"/>
                <a:cs typeface="Arial" charset="0"/>
              </a:rPr>
              <a:t>.</a:t>
            </a:r>
            <a:r>
              <a:rPr lang="en-US" sz="2600">
                <a:solidFill>
                  <a:srgbClr val="339966"/>
                </a:solidFill>
                <a:ea typeface="Arial" charset="0"/>
                <a:cs typeface="Arial" charset="0"/>
              </a:rPr>
              <a:t>	</a:t>
            </a:r>
            <a:r>
              <a:rPr lang="en-US" sz="2600">
                <a:ea typeface="Arial" charset="0"/>
                <a:cs typeface="Arial" charset="0"/>
              </a:rPr>
              <a:t>Imad lost his job and begins looking for a new one. </a:t>
            </a:r>
          </a:p>
        </p:txBody>
      </p:sp>
      <p:sp>
        <p:nvSpPr>
          <p:cNvPr id="9" name="Rectangle 9"/>
          <p:cNvSpPr>
            <a:spLocks noChangeArrowheads="1"/>
          </p:cNvSpPr>
          <p:nvPr/>
        </p:nvSpPr>
        <p:spPr bwMode="auto">
          <a:xfrm>
            <a:off x="698500" y="2012950"/>
            <a:ext cx="7943850" cy="2579688"/>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pPr>
            <a:r>
              <a:rPr lang="en-US" sz="2600" u="sng" dirty="0" smtClean="0">
                <a:solidFill>
                  <a:srgbClr val="0000FF"/>
                </a:solidFill>
                <a:ea typeface="Arial" charset="0"/>
                <a:cs typeface="Arial" charset="0"/>
              </a:rPr>
              <a:t>unemployment-rate </a:t>
            </a:r>
            <a:r>
              <a:rPr lang="en-US" sz="2600" u="sng" dirty="0">
                <a:solidFill>
                  <a:srgbClr val="0000FF"/>
                </a:solidFill>
                <a:ea typeface="Arial" charset="0"/>
                <a:cs typeface="Arial" charset="0"/>
              </a:rPr>
              <a:t>rises</a:t>
            </a:r>
          </a:p>
          <a:p>
            <a:pPr>
              <a:lnSpc>
                <a:spcPct val="105000"/>
              </a:lnSpc>
              <a:spcBef>
                <a:spcPct val="50000"/>
              </a:spcBef>
              <a:buClr>
                <a:srgbClr val="00B85C"/>
              </a:buClr>
              <a:buSzPct val="120000"/>
              <a:buFont typeface="Wingdings" charset="2"/>
              <a:buNone/>
            </a:pPr>
            <a:r>
              <a:rPr lang="en-US" sz="2600" dirty="0">
                <a:ea typeface="Arial" charset="0"/>
                <a:cs typeface="Arial" charset="0"/>
              </a:rPr>
              <a:t>A rising u-rate gives the impression that the labor market is worsening, and it is.  </a:t>
            </a:r>
          </a:p>
        </p:txBody>
      </p:sp>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765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7653" name="Rectangle 8"/>
          <p:cNvSpPr>
            <a:spLocks noChangeArrowheads="1"/>
          </p:cNvSpPr>
          <p:nvPr/>
        </p:nvSpPr>
        <p:spPr bwMode="auto">
          <a:xfrm>
            <a:off x="579438" y="1427163"/>
            <a:ext cx="7586662" cy="989012"/>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600" b="1">
                <a:solidFill>
                  <a:srgbClr val="C00000"/>
                </a:solidFill>
                <a:ea typeface="Arial" charset="0"/>
                <a:cs typeface="Arial" charset="0"/>
              </a:rPr>
              <a:t>B</a:t>
            </a:r>
            <a:r>
              <a:rPr lang="en-US" sz="2600">
                <a:solidFill>
                  <a:srgbClr val="C00000"/>
                </a:solidFill>
                <a:ea typeface="Arial" charset="0"/>
                <a:cs typeface="Arial" charset="0"/>
              </a:rPr>
              <a:t>.	</a:t>
            </a:r>
            <a:r>
              <a:rPr lang="en-US" sz="2600">
                <a:ea typeface="Arial" charset="0"/>
                <a:cs typeface="Arial" charset="0"/>
              </a:rPr>
              <a:t>Jabbar has been out of work since last year, </a:t>
            </a:r>
            <a:br>
              <a:rPr lang="en-US" sz="2600">
                <a:ea typeface="Arial" charset="0"/>
                <a:cs typeface="Arial" charset="0"/>
              </a:rPr>
            </a:br>
            <a:r>
              <a:rPr lang="en-US" sz="2600">
                <a:ea typeface="Arial" charset="0"/>
                <a:cs typeface="Arial" charset="0"/>
              </a:rPr>
              <a:t>becomes discouraged, stops looking for work. </a:t>
            </a:r>
          </a:p>
        </p:txBody>
      </p:sp>
      <p:sp>
        <p:nvSpPr>
          <p:cNvPr id="9" name="Rectangle 9"/>
          <p:cNvSpPr>
            <a:spLocks noChangeArrowheads="1"/>
          </p:cNvSpPr>
          <p:nvPr/>
        </p:nvSpPr>
        <p:spPr bwMode="auto">
          <a:xfrm>
            <a:off x="642938" y="2446338"/>
            <a:ext cx="8294687" cy="3992562"/>
          </a:xfrm>
          <a:prstGeom prst="rect">
            <a:avLst/>
          </a:prstGeom>
          <a:noFill/>
          <a:ln w="9525">
            <a:noFill/>
            <a:miter lim="800000"/>
            <a:headEnd/>
            <a:tailEnd/>
          </a:ln>
        </p:spPr>
        <p:txBody>
          <a:bodyPr>
            <a:prstTxWarp prst="textNoShape">
              <a:avLst/>
            </a:prstTxWarp>
          </a:bodyPr>
          <a:lstStyle/>
          <a:p>
            <a:pPr>
              <a:lnSpc>
                <a:spcPct val="105000"/>
              </a:lnSpc>
              <a:spcBef>
                <a:spcPct val="35000"/>
              </a:spcBef>
              <a:buClr>
                <a:srgbClr val="00B85C"/>
              </a:buClr>
              <a:buSzPct val="120000"/>
              <a:buFont typeface="Wingdings" charset="2"/>
              <a:buNone/>
            </a:pPr>
            <a:r>
              <a:rPr lang="en-US" sz="2600" b="1" dirty="0">
                <a:solidFill>
                  <a:srgbClr val="CC0000"/>
                </a:solidFill>
                <a:ea typeface="Arial" charset="0"/>
                <a:cs typeface="Arial" charset="0"/>
              </a:rPr>
              <a:t>Discouraged workers</a:t>
            </a:r>
            <a:r>
              <a:rPr lang="en-US" sz="2600" dirty="0">
                <a:ea typeface="Arial" charset="0"/>
                <a:cs typeface="Arial" charset="0"/>
              </a:rPr>
              <a:t> </a:t>
            </a:r>
          </a:p>
          <a:p>
            <a:pPr marL="404813" lvl="1" indent="-290513">
              <a:lnSpc>
                <a:spcPct val="105000"/>
              </a:lnSpc>
              <a:spcBef>
                <a:spcPct val="15000"/>
              </a:spcBef>
              <a:buClr>
                <a:srgbClr val="339966"/>
              </a:buClr>
              <a:buSzPct val="120000"/>
              <a:buFont typeface="Wingdings" charset="2"/>
              <a:buChar char="§"/>
            </a:pPr>
            <a:r>
              <a:rPr lang="en-US" sz="2600" dirty="0">
                <a:ea typeface="Arial" charset="0"/>
                <a:cs typeface="Arial" charset="0"/>
              </a:rPr>
              <a:t>would like to work but have given up looking for jobs</a:t>
            </a:r>
          </a:p>
          <a:p>
            <a:pPr marL="404813" lvl="1" indent="-290513">
              <a:lnSpc>
                <a:spcPct val="105000"/>
              </a:lnSpc>
              <a:spcBef>
                <a:spcPct val="15000"/>
              </a:spcBef>
              <a:buClr>
                <a:srgbClr val="339966"/>
              </a:buClr>
              <a:buSzPct val="120000"/>
              <a:buFont typeface="Wingdings" charset="2"/>
              <a:buChar char="§"/>
            </a:pPr>
            <a:r>
              <a:rPr lang="en-US" sz="2600" dirty="0">
                <a:ea typeface="Arial" charset="0"/>
                <a:cs typeface="Arial" charset="0"/>
              </a:rPr>
              <a:t>classified as “not in the labor force” rather than “unemployed” </a:t>
            </a:r>
          </a:p>
          <a:p>
            <a:pPr>
              <a:lnSpc>
                <a:spcPct val="105000"/>
              </a:lnSpc>
              <a:spcBef>
                <a:spcPct val="35000"/>
              </a:spcBef>
              <a:buClr>
                <a:srgbClr val="00B85C"/>
              </a:buClr>
              <a:buSzPct val="120000"/>
              <a:buFont typeface="Wingdings" charset="2"/>
              <a:buNone/>
            </a:pPr>
            <a:r>
              <a:rPr lang="en-US" sz="2600" u="sng" dirty="0" smtClean="0">
                <a:solidFill>
                  <a:srgbClr val="0000FF"/>
                </a:solidFill>
                <a:ea typeface="Arial" charset="0"/>
                <a:cs typeface="Arial" charset="0"/>
              </a:rPr>
              <a:t>Unemployment-rate </a:t>
            </a:r>
            <a:r>
              <a:rPr lang="en-US" sz="2600" u="sng" dirty="0">
                <a:solidFill>
                  <a:srgbClr val="0000FF"/>
                </a:solidFill>
                <a:ea typeface="Arial" charset="0"/>
                <a:cs typeface="Arial" charset="0"/>
              </a:rPr>
              <a:t>falls</a:t>
            </a:r>
            <a:r>
              <a:rPr lang="en-US" sz="2600" dirty="0">
                <a:ea typeface="Arial" charset="0"/>
                <a:cs typeface="Arial" charset="0"/>
              </a:rPr>
              <a:t> because </a:t>
            </a:r>
            <a:r>
              <a:rPr lang="en-US" sz="2600" dirty="0" err="1">
                <a:ea typeface="Arial" charset="0"/>
                <a:cs typeface="Arial" charset="0"/>
              </a:rPr>
              <a:t>Jabbar</a:t>
            </a:r>
            <a:r>
              <a:rPr lang="en-US" sz="2600" dirty="0">
                <a:ea typeface="Arial" charset="0"/>
                <a:cs typeface="Arial" charset="0"/>
              </a:rPr>
              <a:t> is no longer counted as unemployed.  </a:t>
            </a:r>
          </a:p>
          <a:p>
            <a:pPr>
              <a:lnSpc>
                <a:spcPct val="105000"/>
              </a:lnSpc>
              <a:spcBef>
                <a:spcPct val="35000"/>
              </a:spcBef>
              <a:buClr>
                <a:srgbClr val="00B85C"/>
              </a:buClr>
              <a:buSzPct val="120000"/>
              <a:buFont typeface="Wingdings" charset="2"/>
              <a:buNone/>
            </a:pPr>
            <a:r>
              <a:rPr lang="en-US" sz="2600" dirty="0">
                <a:ea typeface="Arial" charset="0"/>
                <a:cs typeface="Arial" charset="0"/>
              </a:rPr>
              <a:t>A falling u-rate gives the impression that the labor market is improving, but it is not.</a:t>
            </a:r>
          </a:p>
        </p:txBody>
      </p:sp>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left)">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wipe(left)">
                                      <p:cBhvr>
                                        <p:cTn id="20" dur="500"/>
                                        <p:tgtEl>
                                          <p:spTgt spid="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wipe(left)">
                                      <p:cBhvr>
                                        <p:cTn id="2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969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9701" name="Rectangle 8"/>
          <p:cNvSpPr>
            <a:spLocks noChangeArrowheads="1"/>
          </p:cNvSpPr>
          <p:nvPr/>
        </p:nvSpPr>
        <p:spPr bwMode="auto">
          <a:xfrm>
            <a:off x="601663" y="1449388"/>
            <a:ext cx="7942262" cy="989012"/>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600" b="1">
                <a:solidFill>
                  <a:srgbClr val="C00000"/>
                </a:solidFill>
                <a:ea typeface="Arial" charset="0"/>
                <a:cs typeface="Arial" charset="0"/>
              </a:rPr>
              <a:t>C</a:t>
            </a:r>
            <a:r>
              <a:rPr lang="en-US" sz="2600">
                <a:solidFill>
                  <a:srgbClr val="C00000"/>
                </a:solidFill>
                <a:ea typeface="Arial" charset="0"/>
                <a:cs typeface="Arial" charset="0"/>
              </a:rPr>
              <a:t>.</a:t>
            </a:r>
            <a:r>
              <a:rPr lang="en-US" sz="2600">
                <a:solidFill>
                  <a:srgbClr val="339966"/>
                </a:solidFill>
                <a:ea typeface="Arial" charset="0"/>
                <a:cs typeface="Arial" charset="0"/>
              </a:rPr>
              <a:t>	</a:t>
            </a:r>
            <a:r>
              <a:rPr lang="en-US" sz="2600">
                <a:ea typeface="Arial" charset="0"/>
                <a:cs typeface="Arial" charset="0"/>
              </a:rPr>
              <a:t>Wajih lost his $80,000 job, and takes a part-time job at McDonald’s until he finds a better one. </a:t>
            </a:r>
          </a:p>
        </p:txBody>
      </p:sp>
      <p:sp>
        <p:nvSpPr>
          <p:cNvPr id="6" name="Rectangle 9"/>
          <p:cNvSpPr>
            <a:spLocks noChangeArrowheads="1"/>
          </p:cNvSpPr>
          <p:nvPr/>
        </p:nvSpPr>
        <p:spPr bwMode="auto">
          <a:xfrm>
            <a:off x="665163" y="2479675"/>
            <a:ext cx="8139112" cy="3019425"/>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pPr>
            <a:r>
              <a:rPr lang="en-US" sz="2600" u="sng" dirty="0" smtClean="0">
                <a:solidFill>
                  <a:srgbClr val="0000FF"/>
                </a:solidFill>
                <a:ea typeface="Arial" charset="0"/>
                <a:cs typeface="Arial" charset="0"/>
              </a:rPr>
              <a:t>Unemployment-rate </a:t>
            </a:r>
            <a:r>
              <a:rPr lang="en-US" sz="2600" u="sng" dirty="0">
                <a:solidFill>
                  <a:srgbClr val="0000FF"/>
                </a:solidFill>
                <a:ea typeface="Arial" charset="0"/>
                <a:cs typeface="Arial" charset="0"/>
              </a:rPr>
              <a:t>unchanged</a:t>
            </a:r>
            <a:r>
              <a:rPr lang="en-US" sz="2600" dirty="0">
                <a:ea typeface="Arial" charset="0"/>
                <a:cs typeface="Arial" charset="0"/>
              </a:rPr>
              <a:t> because a person is “employed” whether they work full or part time. </a:t>
            </a:r>
          </a:p>
          <a:p>
            <a:pPr>
              <a:spcBef>
                <a:spcPct val="35000"/>
              </a:spcBef>
              <a:buClr>
                <a:srgbClr val="00B85C"/>
              </a:buClr>
              <a:buSzPct val="120000"/>
              <a:buFont typeface="Wingdings" charset="2"/>
              <a:buNone/>
            </a:pPr>
            <a:r>
              <a:rPr lang="en-US" sz="2600" dirty="0">
                <a:ea typeface="Arial" charset="0"/>
                <a:cs typeface="Arial" charset="0"/>
              </a:rPr>
              <a:t>Things are worse, but the u-rate fails to show it.  </a:t>
            </a:r>
          </a:p>
        </p:txBody>
      </p:sp>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smtClean="0"/>
              <a:t>What Does the U-Rate Really Measure?</a:t>
            </a:r>
          </a:p>
        </p:txBody>
      </p:sp>
      <p:sp>
        <p:nvSpPr>
          <p:cNvPr id="24581" name="Rectangle 3"/>
          <p:cNvSpPr>
            <a:spLocks noGrp="1" noChangeArrowheads="1"/>
          </p:cNvSpPr>
          <p:nvPr>
            <p:ph idx="1"/>
          </p:nvPr>
        </p:nvSpPr>
        <p:spPr>
          <a:xfrm>
            <a:off x="457200" y="1219200"/>
            <a:ext cx="8229600" cy="5410200"/>
          </a:xfrm>
        </p:spPr>
        <p:txBody>
          <a:bodyPr/>
          <a:lstStyle/>
          <a:p>
            <a:pPr eaLnBrk="1" hangingPunct="1">
              <a:buFont typeface="Wingdings" charset="2"/>
              <a:buChar char="§"/>
            </a:pPr>
            <a:r>
              <a:rPr lang="en-US" sz="2700" smtClean="0">
                <a:latin typeface="Arial" charset="0"/>
                <a:cs typeface="ＭＳ Ｐゴシック" charset="-128"/>
              </a:rPr>
              <a:t>The u-rate is not a perfect indicator of joblessness or the health of the labor market:</a:t>
            </a:r>
          </a:p>
          <a:p>
            <a:pPr lvl="1" eaLnBrk="1" hangingPunct="1">
              <a:buFont typeface="Wingdings" charset="2"/>
              <a:buChar char="§"/>
            </a:pPr>
            <a:r>
              <a:rPr lang="en-US" smtClean="0">
                <a:latin typeface="Arial" charset="0"/>
              </a:rPr>
              <a:t>It excludes discouraged workers.</a:t>
            </a:r>
          </a:p>
          <a:p>
            <a:pPr lvl="1" eaLnBrk="1" hangingPunct="1">
              <a:buFont typeface="Wingdings" charset="2"/>
              <a:buChar char="§"/>
            </a:pPr>
            <a:r>
              <a:rPr lang="en-US" smtClean="0">
                <a:latin typeface="Arial" charset="0"/>
              </a:rPr>
              <a:t>It does not distinguish between full-time and </a:t>
            </a:r>
            <a:br>
              <a:rPr lang="en-US" smtClean="0">
                <a:latin typeface="Arial" charset="0"/>
              </a:rPr>
            </a:br>
            <a:r>
              <a:rPr lang="en-US" smtClean="0">
                <a:latin typeface="Arial" charset="0"/>
              </a:rPr>
              <a:t>part-time work, or people working part time because full-time jobs not available.</a:t>
            </a:r>
          </a:p>
          <a:p>
            <a:pPr lvl="1" eaLnBrk="1" hangingPunct="1">
              <a:buFont typeface="Wingdings" charset="2"/>
              <a:buChar char="§"/>
            </a:pPr>
            <a:r>
              <a:rPr lang="en-US" smtClean="0">
                <a:latin typeface="Arial" charset="0"/>
              </a:rPr>
              <a:t>Some people misreport their work status in surveys.</a:t>
            </a:r>
          </a:p>
          <a:p>
            <a:pPr eaLnBrk="1" hangingPunct="1">
              <a:buFont typeface="Wingdings" charset="2"/>
              <a:buChar char="§"/>
            </a:pPr>
            <a:r>
              <a:rPr lang="en-US" sz="2700" smtClean="0">
                <a:latin typeface="Arial" charset="0"/>
                <a:cs typeface="ＭＳ Ｐゴシック" charset="-128"/>
              </a:rPr>
              <a:t>Despite these issues, the u-rate is still a very useful barometer of the labor market &amp; economy.</a:t>
            </a: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3500" smtClean="0">
                <a:latin typeface="Tahoma" charset="0"/>
                <a:ea typeface="Tahoma" charset="0"/>
                <a:cs typeface="Tahoma" charset="0"/>
              </a:rPr>
              <a:t>The Duration of Unemployment</a:t>
            </a:r>
          </a:p>
        </p:txBody>
      </p:sp>
      <p:sp>
        <p:nvSpPr>
          <p:cNvPr id="25605" name="Rectangle 3"/>
          <p:cNvSpPr>
            <a:spLocks noGrp="1" noChangeArrowheads="1"/>
          </p:cNvSpPr>
          <p:nvPr>
            <p:ph idx="1"/>
          </p:nvPr>
        </p:nvSpPr>
        <p:spPr>
          <a:xfrm>
            <a:off x="457200" y="1219200"/>
            <a:ext cx="8229600" cy="5410200"/>
          </a:xfrm>
        </p:spPr>
        <p:txBody>
          <a:bodyPr/>
          <a:lstStyle/>
          <a:p>
            <a:pPr marL="0" indent="0" eaLnBrk="1" hangingPunct="1">
              <a:buFont typeface="Wingdings" charset="2"/>
              <a:buNone/>
            </a:pPr>
            <a:r>
              <a:rPr lang="en-US" sz="2700" smtClean="0">
                <a:latin typeface="Arial" charset="0"/>
                <a:cs typeface="ＭＳ Ｐゴシック" charset="-128"/>
              </a:rPr>
              <a:t>Most spells of unemployment are short:</a:t>
            </a:r>
          </a:p>
          <a:p>
            <a:pPr marL="569913" lvl="1" indent="-349250" eaLnBrk="1" hangingPunct="1">
              <a:buFont typeface="Wingdings" charset="2"/>
              <a:buChar char="§"/>
            </a:pPr>
            <a:r>
              <a:rPr lang="en-US" sz="2600" smtClean="0">
                <a:latin typeface="Arial" charset="0"/>
              </a:rPr>
              <a:t>Typically 1/3 of the unemployed </a:t>
            </a:r>
            <a:br>
              <a:rPr lang="en-US" sz="2600" smtClean="0">
                <a:latin typeface="Arial" charset="0"/>
              </a:rPr>
            </a:br>
            <a:r>
              <a:rPr lang="en-US" sz="2600" smtClean="0">
                <a:latin typeface="Arial" charset="0"/>
              </a:rPr>
              <a:t>have been unemployed under 5 weeks, </a:t>
            </a:r>
            <a:br>
              <a:rPr lang="en-US" sz="2600" smtClean="0">
                <a:latin typeface="Arial" charset="0"/>
              </a:rPr>
            </a:br>
            <a:r>
              <a:rPr lang="en-US" sz="2600" smtClean="0">
                <a:latin typeface="Arial" charset="0"/>
              </a:rPr>
              <a:t>2/3 have been unemployed under 14 weeks.</a:t>
            </a:r>
          </a:p>
          <a:p>
            <a:pPr marL="569913" lvl="1" indent="-349250" eaLnBrk="1" hangingPunct="1">
              <a:buFont typeface="Wingdings" charset="2"/>
              <a:buChar char="§"/>
            </a:pPr>
            <a:r>
              <a:rPr lang="en-US" sz="2600" smtClean="0">
                <a:latin typeface="Arial" charset="0"/>
              </a:rPr>
              <a:t>Only 20% have been unemployed over 6 months. </a:t>
            </a:r>
          </a:p>
          <a:p>
            <a:pPr marL="0" indent="0" eaLnBrk="1" hangingPunct="1">
              <a:buFont typeface="Wingdings" charset="2"/>
              <a:buNone/>
            </a:pPr>
            <a:r>
              <a:rPr lang="en-US" sz="2700" smtClean="0">
                <a:latin typeface="Arial" charset="0"/>
                <a:cs typeface="ＭＳ Ｐゴシック" charset="-128"/>
              </a:rPr>
              <a:t>Yet, most observed unemployment is long term.</a:t>
            </a:r>
          </a:p>
          <a:p>
            <a:pPr marL="569913" lvl="1" indent="-349250" eaLnBrk="1" hangingPunct="1">
              <a:buFont typeface="Wingdings" charset="2"/>
              <a:buChar char="§"/>
            </a:pPr>
            <a:r>
              <a:rPr lang="en-US" sz="2600" smtClean="0">
                <a:latin typeface="Arial" charset="0"/>
              </a:rPr>
              <a:t>The small group of long-term unemployed persons has fairly little turnover, so it accounts for most of the unemployment observed over time.</a:t>
            </a:r>
          </a:p>
          <a:p>
            <a:pPr marL="0" indent="0" eaLnBrk="1" hangingPunct="1">
              <a:buFont typeface="Wingdings" charset="2"/>
              <a:buNone/>
            </a:pPr>
            <a:r>
              <a:rPr lang="en-US" sz="2700" smtClean="0">
                <a:latin typeface="Arial" charset="0"/>
                <a:cs typeface="ＭＳ Ｐゴシック" charset="-128"/>
              </a:rPr>
              <a:t>Knowing these facts helps policymakers design better policies to help the unemployed. </a:t>
            </a:r>
          </a:p>
        </p:txBody>
      </p:sp>
      <p:sp>
        <p:nvSpPr>
          <p:cNvPr id="33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5">
                                            <p:txEl>
                                              <p:pRg st="4" end="4"/>
                                            </p:txEl>
                                          </p:spTgt>
                                        </p:tgtEl>
                                        <p:attrNameLst>
                                          <p:attrName>style.visibility</p:attrName>
                                        </p:attrNameLst>
                                      </p:cBhvr>
                                      <p:to>
                                        <p:strVal val="visible"/>
                                      </p:to>
                                    </p:set>
                                    <p:animEffect transition="in" filter="wipe(left)">
                                      <p:cBhvr>
                                        <p:cTn id="27" dur="500"/>
                                        <p:tgtEl>
                                          <p:spTgt spid="2560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5">
                                            <p:txEl>
                                              <p:pRg st="5" end="5"/>
                                            </p:txEl>
                                          </p:spTgt>
                                        </p:tgtEl>
                                        <p:attrNameLst>
                                          <p:attrName>style.visibility</p:attrName>
                                        </p:attrNameLst>
                                      </p:cBhvr>
                                      <p:to>
                                        <p:strVal val="visible"/>
                                      </p:to>
                                    </p:set>
                                    <p:animEffect transition="in" filter="wipe(left)">
                                      <p:cBhvr>
                                        <p:cTn id="32" dur="500"/>
                                        <p:tgtEl>
                                          <p:spTgt spid="256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0" y="228600"/>
            <a:ext cx="9144000" cy="914400"/>
          </a:xfrm>
        </p:spPr>
        <p:txBody>
          <a:bodyPr rtlCol="0">
            <a:normAutofit fontScale="90000"/>
          </a:bodyPr>
          <a:lstStyle/>
          <a:p>
            <a:pPr algn="ctr" eaLnBrk="1" fontAlgn="auto" hangingPunct="1">
              <a:spcAft>
                <a:spcPts val="0"/>
              </a:spcAft>
              <a:defRPr/>
            </a:pPr>
            <a:r>
              <a:rPr lang="en-US" sz="3300" dirty="0" smtClean="0"/>
              <a:t>Cyclical Unemployment vs. the Natural Rate</a:t>
            </a:r>
          </a:p>
        </p:txBody>
      </p:sp>
      <p:sp>
        <p:nvSpPr>
          <p:cNvPr id="26629" name="Rectangle 3"/>
          <p:cNvSpPr>
            <a:spLocks noGrp="1" noChangeArrowheads="1"/>
          </p:cNvSpPr>
          <p:nvPr>
            <p:ph idx="1"/>
          </p:nvPr>
        </p:nvSpPr>
        <p:spPr>
          <a:xfrm>
            <a:off x="457200" y="1219200"/>
            <a:ext cx="8229600" cy="4979988"/>
          </a:xfrm>
        </p:spPr>
        <p:txBody>
          <a:bodyPr rtlCol="0">
            <a:normAutofit lnSpcReduction="10000"/>
          </a:bodyPr>
          <a:lstStyle/>
          <a:p>
            <a:pPr marL="0" indent="0" eaLnBrk="1" fontAlgn="auto" hangingPunct="1">
              <a:spcBef>
                <a:spcPct val="40000"/>
              </a:spcBef>
              <a:spcAft>
                <a:spcPts val="0"/>
              </a:spcAft>
              <a:buFont typeface="Wingdings" pitchFamily="2" charset="2"/>
              <a:buNone/>
              <a:defRPr/>
            </a:pPr>
            <a:r>
              <a:rPr lang="en-US" smtClean="0"/>
              <a:t>There’s always some unemployment, though the u-rate fluctuates from year to year.  </a:t>
            </a:r>
          </a:p>
          <a:p>
            <a:pPr marL="0" indent="0" eaLnBrk="1" fontAlgn="auto" hangingPunct="1">
              <a:spcBef>
                <a:spcPct val="50000"/>
              </a:spcBef>
              <a:spcAft>
                <a:spcPts val="0"/>
              </a:spcAft>
              <a:buFont typeface="Wingdings" pitchFamily="2" charset="2"/>
              <a:buNone/>
              <a:defRPr/>
            </a:pPr>
            <a:r>
              <a:rPr lang="en-US" b="1" smtClean="0">
                <a:solidFill>
                  <a:srgbClr val="CC0000"/>
                </a:solidFill>
              </a:rPr>
              <a:t>Natural rate of unemployment</a:t>
            </a:r>
            <a:endParaRPr lang="en-US" smtClean="0"/>
          </a:p>
          <a:p>
            <a:pPr marL="400050" lvl="1" eaLnBrk="1" fontAlgn="auto" hangingPunct="1">
              <a:spcBef>
                <a:spcPct val="10000"/>
              </a:spcBef>
              <a:spcAft>
                <a:spcPts val="0"/>
              </a:spcAft>
              <a:defRPr/>
            </a:pPr>
            <a:r>
              <a:rPr lang="en-US" sz="2800" smtClean="0"/>
              <a:t>the normal rate of unemployment around which the actual unemployment rate fluctuates </a:t>
            </a:r>
          </a:p>
          <a:p>
            <a:pPr marL="0" indent="0" eaLnBrk="1" fontAlgn="auto" hangingPunct="1">
              <a:spcBef>
                <a:spcPct val="55000"/>
              </a:spcBef>
              <a:spcAft>
                <a:spcPts val="0"/>
              </a:spcAft>
              <a:buFont typeface="Wingdings" pitchFamily="2" charset="2"/>
              <a:buNone/>
              <a:defRPr/>
            </a:pPr>
            <a:r>
              <a:rPr lang="en-US" b="1" smtClean="0">
                <a:solidFill>
                  <a:srgbClr val="CC0000"/>
                </a:solidFill>
              </a:rPr>
              <a:t>Cyclical unemployment</a:t>
            </a:r>
            <a:endParaRPr lang="en-US" smtClean="0"/>
          </a:p>
          <a:p>
            <a:pPr marL="400050" lvl="1" eaLnBrk="1" fontAlgn="auto" hangingPunct="1">
              <a:spcAft>
                <a:spcPts val="0"/>
              </a:spcAft>
              <a:defRPr/>
            </a:pPr>
            <a:r>
              <a:rPr lang="en-US" sz="2800" smtClean="0"/>
              <a:t>the deviation of unemployment from its </a:t>
            </a:r>
            <a:br>
              <a:rPr lang="en-US" sz="2800" smtClean="0"/>
            </a:br>
            <a:r>
              <a:rPr lang="en-US" sz="2800" smtClean="0"/>
              <a:t>natural rate</a:t>
            </a:r>
          </a:p>
          <a:p>
            <a:pPr marL="400050" lvl="1" eaLnBrk="1" fontAlgn="auto" hangingPunct="1">
              <a:spcAft>
                <a:spcPts val="0"/>
              </a:spcAft>
              <a:defRPr/>
            </a:pPr>
            <a:r>
              <a:rPr lang="en-US" sz="2800" smtClean="0"/>
              <a:t>associated with business cycles, </a:t>
            </a:r>
            <a:br>
              <a:rPr lang="en-US" sz="2800" smtClean="0"/>
            </a:br>
            <a:r>
              <a:rPr lang="en-US" sz="2800" smtClean="0"/>
              <a:t>which we’ll study in later chapters</a:t>
            </a:r>
          </a:p>
        </p:txBody>
      </p:sp>
      <p:sp>
        <p:nvSpPr>
          <p:cNvPr id="358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9">
                                            <p:txEl>
                                              <p:pRg st="4" end="4"/>
                                            </p:txEl>
                                          </p:spTgt>
                                        </p:tgtEl>
                                        <p:attrNameLst>
                                          <p:attrName>style.visibility</p:attrName>
                                        </p:attrNameLst>
                                      </p:cBhvr>
                                      <p:to>
                                        <p:strVal val="visible"/>
                                      </p:to>
                                    </p:set>
                                    <p:animEffect transition="in" filter="wipe(left)">
                                      <p:cBhvr>
                                        <p:cTn id="27" dur="500"/>
                                        <p:tgtEl>
                                          <p:spTgt spid="2662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9">
                                            <p:txEl>
                                              <p:pRg st="5" end="5"/>
                                            </p:txEl>
                                          </p:spTgt>
                                        </p:tgtEl>
                                        <p:attrNameLst>
                                          <p:attrName>style.visibility</p:attrName>
                                        </p:attrNameLst>
                                      </p:cBhvr>
                                      <p:to>
                                        <p:strVal val="visible"/>
                                      </p:to>
                                    </p:set>
                                    <p:animEffect transition="in" filter="wipe(left)">
                                      <p:cBhvr>
                                        <p:cTn id="32" dur="500"/>
                                        <p:tgtEl>
                                          <p:spTgt spid="266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nvGraphicFramePr>
        <p:xfrm>
          <a:off x="628651" y="794478"/>
          <a:ext cx="8515348" cy="5921115"/>
        </p:xfrm>
        <a:graphic>
          <a:graphicData uri="http://schemas.openxmlformats.org/drawingml/2006/chart">
            <c:chart xmlns:c="http://schemas.openxmlformats.org/drawingml/2006/chart" xmlns:r="http://schemas.openxmlformats.org/officeDocument/2006/relationships" r:id="rId3"/>
          </a:graphicData>
        </a:graphic>
      </p:graphicFrame>
      <p:sp>
        <p:nvSpPr>
          <p:cNvPr id="37891" name="Title 1"/>
          <p:cNvSpPr>
            <a:spLocks noGrp="1"/>
          </p:cNvSpPr>
          <p:nvPr>
            <p:ph type="title"/>
          </p:nvPr>
        </p:nvSpPr>
        <p:spPr>
          <a:xfrm>
            <a:off x="342900" y="177800"/>
            <a:ext cx="8410575" cy="681038"/>
          </a:xfrm>
        </p:spPr>
        <p:txBody>
          <a:bodyPr/>
          <a:lstStyle/>
          <a:p>
            <a:pPr eaLnBrk="1" hangingPunct="1"/>
            <a:r>
              <a:rPr lang="en-US" sz="3200" smtClean="0"/>
              <a:t>Unemployment rates </a:t>
            </a:r>
            <a:r>
              <a:rPr lang="en-US" sz="2900" smtClean="0"/>
              <a:t>1960–2011</a:t>
            </a:r>
          </a:p>
        </p:txBody>
      </p:sp>
      <p:grpSp>
        <p:nvGrpSpPr>
          <p:cNvPr id="3" name="Group 14"/>
          <p:cNvGrpSpPr>
            <a:grpSpLocks/>
          </p:cNvGrpSpPr>
          <p:nvPr/>
        </p:nvGrpSpPr>
        <p:grpSpPr bwMode="auto">
          <a:xfrm>
            <a:off x="3030538" y="3703638"/>
            <a:ext cx="2279650" cy="1646237"/>
            <a:chOff x="2263" y="2091"/>
            <a:chExt cx="1436" cy="1037"/>
          </a:xfrm>
        </p:grpSpPr>
        <p:sp>
          <p:nvSpPr>
            <p:cNvPr id="37897" name="Text Box 5"/>
            <p:cNvSpPr txBox="1">
              <a:spLocks noChangeArrowheads="1"/>
            </p:cNvSpPr>
            <p:nvPr/>
          </p:nvSpPr>
          <p:spPr bwMode="auto">
            <a:xfrm>
              <a:off x="2263" y="2610"/>
              <a:ext cx="1436" cy="518"/>
            </a:xfrm>
            <a:prstGeom prst="rect">
              <a:avLst/>
            </a:prstGeom>
            <a:noFill/>
            <a:ln w="9525">
              <a:noFill/>
              <a:miter lim="800000"/>
              <a:headEnd/>
              <a:tailEnd/>
            </a:ln>
          </p:spPr>
          <p:txBody>
            <a:bodyPr>
              <a:prstTxWarp prst="textNoShape">
                <a:avLst/>
              </a:prstTxWarp>
              <a:spAutoFit/>
            </a:bodyPr>
            <a:lstStyle/>
            <a:p>
              <a:pPr algn="ctr">
                <a:spcBef>
                  <a:spcPct val="50000"/>
                </a:spcBef>
              </a:pPr>
              <a:r>
                <a:rPr lang="en-US">
                  <a:solidFill>
                    <a:srgbClr val="000000"/>
                  </a:solidFill>
                  <a:ea typeface="Arial" charset="0"/>
                  <a:cs typeface="Arial" charset="0"/>
                </a:rPr>
                <a:t>Natural rate of unemployment</a:t>
              </a:r>
            </a:p>
          </p:txBody>
        </p:sp>
        <p:sp>
          <p:nvSpPr>
            <p:cNvPr id="37898" name="Line 6"/>
            <p:cNvSpPr>
              <a:spLocks noChangeShapeType="1"/>
            </p:cNvSpPr>
            <p:nvPr/>
          </p:nvSpPr>
          <p:spPr bwMode="auto">
            <a:xfrm flipH="1">
              <a:off x="3018" y="2091"/>
              <a:ext cx="235" cy="542"/>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4" name="Group 15"/>
          <p:cNvGrpSpPr>
            <a:grpSpLocks/>
          </p:cNvGrpSpPr>
          <p:nvPr/>
        </p:nvGrpSpPr>
        <p:grpSpPr bwMode="auto">
          <a:xfrm>
            <a:off x="4754563" y="1265238"/>
            <a:ext cx="2865437" cy="898525"/>
            <a:chOff x="3155" y="797"/>
            <a:chExt cx="1805" cy="566"/>
          </a:xfrm>
        </p:grpSpPr>
        <p:sp>
          <p:nvSpPr>
            <p:cNvPr id="37895" name="Text Box 4"/>
            <p:cNvSpPr txBox="1">
              <a:spLocks noChangeArrowheads="1"/>
            </p:cNvSpPr>
            <p:nvPr/>
          </p:nvSpPr>
          <p:spPr bwMode="auto">
            <a:xfrm>
              <a:off x="3165" y="797"/>
              <a:ext cx="1795" cy="288"/>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rgbClr val="000000"/>
                  </a:solidFill>
                  <a:ea typeface="Arial" charset="0"/>
                  <a:cs typeface="Arial" charset="0"/>
                </a:rPr>
                <a:t>Unemployment rate</a:t>
              </a:r>
            </a:p>
          </p:txBody>
        </p:sp>
        <p:sp>
          <p:nvSpPr>
            <p:cNvPr id="37896" name="Line 7"/>
            <p:cNvSpPr>
              <a:spLocks noChangeShapeType="1"/>
            </p:cNvSpPr>
            <p:nvPr/>
          </p:nvSpPr>
          <p:spPr bwMode="auto">
            <a:xfrm flipH="1">
              <a:off x="3155" y="1056"/>
              <a:ext cx="322" cy="307"/>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7894" name="Text Box 13"/>
          <p:cNvSpPr txBox="1">
            <a:spLocks noChangeArrowheads="1"/>
          </p:cNvSpPr>
          <p:nvPr/>
        </p:nvSpPr>
        <p:spPr bwMode="auto">
          <a:xfrm rot="-5400000">
            <a:off x="-1567656" y="3277394"/>
            <a:ext cx="3956050" cy="4429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300">
                <a:solidFill>
                  <a:srgbClr val="000000"/>
                </a:solidFill>
                <a:ea typeface="Arial" charset="0"/>
                <a:cs typeface="Arial" charset="0"/>
              </a:rPr>
              <a:t>percentage of labor force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wipe(left)">
                                      <p:cBhvr>
                                        <p:cTn id="7" dur="500"/>
                                        <p:tgtEl>
                                          <p:spTgt spid="11">
                                            <p:graphicEl>
                                              <a:chart seriesIdx="0"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wipe(left)">
                                      <p:cBhvr>
                                        <p:cTn id="15" dur="500"/>
                                        <p:tgtEl>
                                          <p:spTgt spid="11">
                                            <p:graphicEl>
                                              <a:chart seriesIdx="1"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animBg="0"/>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a:xfrm>
            <a:off x="0" y="252413"/>
            <a:ext cx="9144000" cy="649287"/>
          </a:xfrm>
        </p:spPr>
        <p:txBody>
          <a:bodyPr rtlCol="0">
            <a:normAutofit fontScale="90000"/>
          </a:bodyPr>
          <a:lstStyle/>
          <a:p>
            <a:pPr algn="ctr" eaLnBrk="1" fontAlgn="auto" hangingPunct="1">
              <a:spcAft>
                <a:spcPts val="0"/>
              </a:spcAft>
              <a:defRPr/>
            </a:pPr>
            <a:r>
              <a:rPr lang="en-US" dirty="0" smtClean="0"/>
              <a:t>Explaining the Natural Rate:  An Overview</a:t>
            </a:r>
          </a:p>
        </p:txBody>
      </p:sp>
      <p:sp>
        <p:nvSpPr>
          <p:cNvPr id="28677" name="Rectangle 3"/>
          <p:cNvSpPr>
            <a:spLocks noGrp="1" noChangeArrowheads="1"/>
          </p:cNvSpPr>
          <p:nvPr>
            <p:ph type="body" idx="4294967295"/>
          </p:nvPr>
        </p:nvSpPr>
        <p:spPr/>
        <p:txBody>
          <a:bodyPr/>
          <a:lstStyle/>
          <a:p>
            <a:pPr marL="0" indent="0" eaLnBrk="1" hangingPunct="1">
              <a:spcBef>
                <a:spcPct val="10000"/>
              </a:spcBef>
              <a:buFont typeface="Wingdings" charset="2"/>
              <a:buNone/>
            </a:pPr>
            <a:r>
              <a:rPr lang="en-US" smtClean="0"/>
              <a:t>Even when the economy is doing well, there is always some unemployment, including:</a:t>
            </a:r>
          </a:p>
          <a:p>
            <a:pPr marL="0" indent="0" eaLnBrk="1" hangingPunct="1">
              <a:spcBef>
                <a:spcPct val="50000"/>
              </a:spcBef>
              <a:buFont typeface="Wingdings" charset="2"/>
              <a:buNone/>
            </a:pPr>
            <a:r>
              <a:rPr lang="en-US" b="1" smtClean="0">
                <a:solidFill>
                  <a:srgbClr val="CC0000"/>
                </a:solidFill>
              </a:rPr>
              <a:t>Frictional unemployment</a:t>
            </a:r>
            <a:endParaRPr lang="en-US" smtClean="0"/>
          </a:p>
          <a:p>
            <a:pPr marL="400050" lvl="1" eaLnBrk="1" hangingPunct="1">
              <a:spcBef>
                <a:spcPct val="10000"/>
              </a:spcBef>
              <a:buClr>
                <a:srgbClr val="339966"/>
              </a:buClr>
            </a:pPr>
            <a:r>
              <a:rPr lang="en-US" smtClean="0"/>
              <a:t>occurs when workers spend time searching for the jobs that best suit their skills and tastes</a:t>
            </a:r>
          </a:p>
          <a:p>
            <a:pPr marL="400050" lvl="1" eaLnBrk="1" hangingPunct="1">
              <a:spcBef>
                <a:spcPct val="10000"/>
              </a:spcBef>
              <a:buClr>
                <a:srgbClr val="339966"/>
              </a:buClr>
            </a:pPr>
            <a:r>
              <a:rPr lang="en-US" smtClean="0"/>
              <a:t>short-term for most workers</a:t>
            </a:r>
          </a:p>
          <a:p>
            <a:pPr marL="0" indent="0" eaLnBrk="1" hangingPunct="1">
              <a:spcBef>
                <a:spcPct val="50000"/>
              </a:spcBef>
              <a:buFont typeface="Wingdings" charset="2"/>
              <a:buNone/>
            </a:pPr>
            <a:r>
              <a:rPr lang="en-US" b="1" smtClean="0">
                <a:solidFill>
                  <a:srgbClr val="CC0000"/>
                </a:solidFill>
              </a:rPr>
              <a:t>Structural unemployment</a:t>
            </a:r>
            <a:endParaRPr lang="en-US" smtClean="0"/>
          </a:p>
          <a:p>
            <a:pPr marL="400050" lvl="1" eaLnBrk="1" hangingPunct="1">
              <a:spcBef>
                <a:spcPct val="10000"/>
              </a:spcBef>
              <a:buClr>
                <a:srgbClr val="339966"/>
              </a:buClr>
            </a:pPr>
            <a:r>
              <a:rPr lang="en-US" smtClean="0"/>
              <a:t>occurs when there are fewer jobs than workers</a:t>
            </a:r>
          </a:p>
          <a:p>
            <a:pPr marL="400050" lvl="1" eaLnBrk="1" hangingPunct="1">
              <a:spcBef>
                <a:spcPct val="10000"/>
              </a:spcBef>
              <a:buClr>
                <a:srgbClr val="339966"/>
              </a:buClr>
            </a:pPr>
            <a:r>
              <a:rPr lang="en-US" smtClean="0"/>
              <a:t>usually longer-term</a:t>
            </a:r>
          </a:p>
        </p:txBody>
      </p:sp>
      <p:sp>
        <p:nvSpPr>
          <p:cNvPr id="399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1" end="1"/>
                                            </p:txEl>
                                          </p:spTgt>
                                        </p:tgtEl>
                                        <p:attrNameLst>
                                          <p:attrName>style.visibility</p:attrName>
                                        </p:attrNameLst>
                                      </p:cBhvr>
                                      <p:to>
                                        <p:strVal val="visible"/>
                                      </p:to>
                                    </p:set>
                                    <p:animEffect transition="in" filter="wipe(left)">
                                      <p:cBhvr>
                                        <p:cTn id="12" dur="500"/>
                                        <p:tgtEl>
                                          <p:spTgt spid="286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wipe(left)">
                                      <p:cBhvr>
                                        <p:cTn id="17" dur="500"/>
                                        <p:tgtEl>
                                          <p:spTgt spid="2867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7">
                                            <p:txEl>
                                              <p:pRg st="3" end="3"/>
                                            </p:txEl>
                                          </p:spTgt>
                                        </p:tgtEl>
                                        <p:attrNameLst>
                                          <p:attrName>style.visibility</p:attrName>
                                        </p:attrNameLst>
                                      </p:cBhvr>
                                      <p:to>
                                        <p:strVal val="visible"/>
                                      </p:to>
                                    </p:set>
                                    <p:animEffect transition="in" filter="wipe(left)">
                                      <p:cBhvr>
                                        <p:cTn id="22" dur="500"/>
                                        <p:tgtEl>
                                          <p:spTgt spid="2867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677">
                                            <p:txEl>
                                              <p:pRg st="4" end="4"/>
                                            </p:txEl>
                                          </p:spTgt>
                                        </p:tgtEl>
                                        <p:attrNameLst>
                                          <p:attrName>style.visibility</p:attrName>
                                        </p:attrNameLst>
                                      </p:cBhvr>
                                      <p:to>
                                        <p:strVal val="visible"/>
                                      </p:to>
                                    </p:set>
                                    <p:animEffect transition="in" filter="wipe(left)">
                                      <p:cBhvr>
                                        <p:cTn id="27" dur="500"/>
                                        <p:tgtEl>
                                          <p:spTgt spid="2867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677">
                                            <p:txEl>
                                              <p:pRg st="5" end="5"/>
                                            </p:txEl>
                                          </p:spTgt>
                                        </p:tgtEl>
                                        <p:attrNameLst>
                                          <p:attrName>style.visibility</p:attrName>
                                        </p:attrNameLst>
                                      </p:cBhvr>
                                      <p:to>
                                        <p:strVal val="visible"/>
                                      </p:to>
                                    </p:set>
                                    <p:animEffect transition="in" filter="wipe(left)">
                                      <p:cBhvr>
                                        <p:cTn id="32" dur="500"/>
                                        <p:tgtEl>
                                          <p:spTgt spid="2867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677">
                                            <p:txEl>
                                              <p:pRg st="6" end="6"/>
                                            </p:txEl>
                                          </p:spTgt>
                                        </p:tgtEl>
                                        <p:attrNameLst>
                                          <p:attrName>style.visibility</p:attrName>
                                        </p:attrNameLst>
                                      </p:cBhvr>
                                      <p:to>
                                        <p:strVal val="visible"/>
                                      </p:to>
                                    </p:set>
                                    <p:animEffect transition="in" filter="wipe(left)">
                                      <p:cBhvr>
                                        <p:cTn id="37" dur="500"/>
                                        <p:tgtEl>
                                          <p:spTgt spid="2867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Job Search</a:t>
            </a:r>
          </a:p>
        </p:txBody>
      </p:sp>
      <p:sp>
        <p:nvSpPr>
          <p:cNvPr id="29701" name="Rectangle 3"/>
          <p:cNvSpPr>
            <a:spLocks noGrp="1" noChangeArrowheads="1"/>
          </p:cNvSpPr>
          <p:nvPr>
            <p:ph idx="1"/>
          </p:nvPr>
        </p:nvSpPr>
        <p:spPr>
          <a:xfrm>
            <a:off x="457200" y="1143000"/>
            <a:ext cx="8305800" cy="5486400"/>
          </a:xfrm>
        </p:spPr>
        <p:txBody>
          <a:bodyPr/>
          <a:lstStyle/>
          <a:p>
            <a:pPr eaLnBrk="1" hangingPunct="1">
              <a:spcBef>
                <a:spcPts val="1000"/>
              </a:spcBef>
              <a:buFont typeface="Wingdings" charset="2"/>
              <a:buChar char="§"/>
            </a:pPr>
            <a:r>
              <a:rPr lang="en-US" sz="2700" smtClean="0">
                <a:latin typeface="Arial" charset="0"/>
                <a:cs typeface="ＭＳ Ｐゴシック" charset="-128"/>
              </a:rPr>
              <a:t>Workers have different tastes &amp; skills, and </a:t>
            </a:r>
            <a:br>
              <a:rPr lang="en-US" sz="2700" smtClean="0">
                <a:latin typeface="Arial" charset="0"/>
                <a:cs typeface="ＭＳ Ｐゴシック" charset="-128"/>
              </a:rPr>
            </a:br>
            <a:r>
              <a:rPr lang="en-US" sz="2700" smtClean="0">
                <a:latin typeface="Arial" charset="0"/>
                <a:cs typeface="ＭＳ Ｐゴシック" charset="-128"/>
              </a:rPr>
              <a:t>jobs have different requirements.  </a:t>
            </a:r>
          </a:p>
          <a:p>
            <a:pPr eaLnBrk="1" hangingPunct="1">
              <a:spcBef>
                <a:spcPts val="1000"/>
              </a:spcBef>
              <a:buFont typeface="Wingdings" charset="2"/>
              <a:buChar char="§"/>
            </a:pPr>
            <a:r>
              <a:rPr lang="en-US" sz="2700" b="1" smtClean="0">
                <a:solidFill>
                  <a:srgbClr val="CC0000"/>
                </a:solidFill>
                <a:latin typeface="Arial" charset="0"/>
                <a:cs typeface="ＭＳ Ｐゴシック" charset="-128"/>
              </a:rPr>
              <a:t>Job search</a:t>
            </a:r>
            <a:r>
              <a:rPr lang="en-US" sz="2700" smtClean="0">
                <a:latin typeface="Arial" charset="0"/>
                <a:cs typeface="ＭＳ Ｐゴシック" charset="-128"/>
              </a:rPr>
              <a:t> is the process of matching workers </a:t>
            </a:r>
            <a:br>
              <a:rPr lang="en-US" sz="2700" smtClean="0">
                <a:latin typeface="Arial" charset="0"/>
                <a:cs typeface="ＭＳ Ｐゴシック" charset="-128"/>
              </a:rPr>
            </a:br>
            <a:r>
              <a:rPr lang="en-US" sz="2700" smtClean="0">
                <a:latin typeface="Arial" charset="0"/>
                <a:cs typeface="ＭＳ Ｐゴシック" charset="-128"/>
              </a:rPr>
              <a:t>with appropriate jobs.  </a:t>
            </a:r>
          </a:p>
          <a:p>
            <a:pPr eaLnBrk="1" hangingPunct="1">
              <a:spcBef>
                <a:spcPts val="1000"/>
              </a:spcBef>
              <a:buFont typeface="Wingdings" charset="2"/>
              <a:buChar char="§"/>
            </a:pPr>
            <a:r>
              <a:rPr lang="en-US" sz="2700" b="1" smtClean="0">
                <a:solidFill>
                  <a:srgbClr val="800080"/>
                </a:solidFill>
                <a:latin typeface="Arial" charset="0"/>
                <a:cs typeface="ＭＳ Ｐゴシック" charset="-128"/>
              </a:rPr>
              <a:t>Sectoral shifts</a:t>
            </a:r>
            <a:r>
              <a:rPr lang="en-US" sz="2700" smtClean="0">
                <a:latin typeface="Arial" charset="0"/>
                <a:cs typeface="ＭＳ Ｐゴシック" charset="-128"/>
              </a:rPr>
              <a:t> are changes in the composition of demand across industries or regions of the country. </a:t>
            </a:r>
          </a:p>
          <a:p>
            <a:pPr eaLnBrk="1" hangingPunct="1">
              <a:spcBef>
                <a:spcPts val="1000"/>
              </a:spcBef>
              <a:buFont typeface="Wingdings" charset="2"/>
              <a:buChar char="§"/>
            </a:pPr>
            <a:r>
              <a:rPr lang="en-US" sz="2700" smtClean="0">
                <a:latin typeface="Arial" charset="0"/>
                <a:cs typeface="ＭＳ Ｐゴシック" charset="-128"/>
              </a:rPr>
              <a:t>Such shifts displace some workers, </a:t>
            </a:r>
            <a:br>
              <a:rPr lang="en-US" sz="2700" smtClean="0">
                <a:latin typeface="Arial" charset="0"/>
                <a:cs typeface="ＭＳ Ｐゴシック" charset="-128"/>
              </a:rPr>
            </a:br>
            <a:r>
              <a:rPr lang="en-US" sz="2700" smtClean="0">
                <a:latin typeface="Arial" charset="0"/>
                <a:cs typeface="ＭＳ Ｐゴシック" charset="-128"/>
              </a:rPr>
              <a:t>who must search for new jobs appropriate </a:t>
            </a:r>
            <a:br>
              <a:rPr lang="en-US" sz="2700" smtClean="0">
                <a:latin typeface="Arial" charset="0"/>
                <a:cs typeface="ＭＳ Ｐゴシック" charset="-128"/>
              </a:rPr>
            </a:br>
            <a:r>
              <a:rPr lang="en-US" sz="2700" smtClean="0">
                <a:latin typeface="Arial" charset="0"/>
                <a:cs typeface="ＭＳ Ｐゴシック" charset="-128"/>
              </a:rPr>
              <a:t>for their skills &amp; tastes. </a:t>
            </a:r>
          </a:p>
          <a:p>
            <a:pPr eaLnBrk="1" hangingPunct="1">
              <a:spcBef>
                <a:spcPts val="1000"/>
              </a:spcBef>
              <a:buFont typeface="Wingdings" charset="2"/>
              <a:buChar char="§"/>
            </a:pPr>
            <a:r>
              <a:rPr lang="en-US" sz="2700" smtClean="0">
                <a:latin typeface="Arial" charset="0"/>
                <a:cs typeface="ＭＳ Ｐゴシック" charset="-128"/>
              </a:rPr>
              <a:t>The economy is always changing, </a:t>
            </a:r>
            <a:br>
              <a:rPr lang="en-US" sz="2700" smtClean="0">
                <a:latin typeface="Arial" charset="0"/>
                <a:cs typeface="ＭＳ Ｐゴシック" charset="-128"/>
              </a:rPr>
            </a:br>
            <a:r>
              <a:rPr lang="en-US" sz="2700" smtClean="0">
                <a:latin typeface="Arial" charset="0"/>
                <a:cs typeface="ＭＳ Ｐゴシック" charset="-128"/>
              </a:rPr>
              <a:t>so some frictional unemployment is inevitable.</a:t>
            </a:r>
          </a:p>
        </p:txBody>
      </p:sp>
      <p:sp>
        <p:nvSpPr>
          <p:cNvPr id="419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pPr eaLnBrk="1" hangingPunct="1"/>
            <a:r>
              <a:rPr lang="en-US" smtClean="0"/>
              <a:t>Public Policy and Job Search</a:t>
            </a:r>
          </a:p>
        </p:txBody>
      </p:sp>
      <p:sp>
        <p:nvSpPr>
          <p:cNvPr id="30725" name="Rectangle 3"/>
          <p:cNvSpPr>
            <a:spLocks noGrp="1" noChangeArrowheads="1"/>
          </p:cNvSpPr>
          <p:nvPr>
            <p:ph type="body" idx="4294967295"/>
          </p:nvPr>
        </p:nvSpPr>
        <p:spPr/>
        <p:txBody>
          <a:bodyPr/>
          <a:lstStyle/>
          <a:p>
            <a:pPr eaLnBrk="1" hangingPunct="1">
              <a:spcBef>
                <a:spcPct val="60000"/>
              </a:spcBef>
            </a:pPr>
            <a:r>
              <a:rPr lang="en-US" i="1" smtClean="0"/>
              <a:t>Govt employment agencies</a:t>
            </a:r>
            <a:r>
              <a:rPr lang="en-US" smtClean="0"/>
              <a:t>  </a:t>
            </a:r>
            <a:br>
              <a:rPr lang="en-US" smtClean="0"/>
            </a:br>
            <a:r>
              <a:rPr lang="en-US" smtClean="0"/>
              <a:t>provide information about job vacancies to speed up the matching of workers with jobs.</a:t>
            </a:r>
          </a:p>
          <a:p>
            <a:pPr eaLnBrk="1" hangingPunct="1">
              <a:spcBef>
                <a:spcPct val="60000"/>
              </a:spcBef>
            </a:pPr>
            <a:r>
              <a:rPr lang="en-US" i="1" smtClean="0"/>
              <a:t>Public training programs</a:t>
            </a:r>
            <a:r>
              <a:rPr lang="en-US" smtClean="0"/>
              <a:t>  </a:t>
            </a:r>
            <a:br>
              <a:rPr lang="en-US" smtClean="0"/>
            </a:br>
            <a:r>
              <a:rPr lang="en-US" smtClean="0"/>
              <a:t>aim to equip workers displaced from declining industries with the skills needed in growing industries.  </a:t>
            </a:r>
          </a:p>
        </p:txBody>
      </p:sp>
      <p:sp>
        <p:nvSpPr>
          <p:cNvPr id="440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How is unemployment measured?</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is the “natural rate of unemployment”?  </a:t>
            </a:r>
          </a:p>
          <a:p>
            <a:pPr marL="285750" indent="-285750" eaLnBrk="1" hangingPunct="1">
              <a:buClr>
                <a:srgbClr val="6C45BB"/>
              </a:buClr>
              <a:buSzPct val="120000"/>
              <a:buFont typeface="Arial" charset="0"/>
              <a:buChar char="•"/>
            </a:pPr>
            <a:r>
              <a:rPr lang="en-US" smtClean="0">
                <a:latin typeface="Arial" charset="0"/>
                <a:cs typeface="ＭＳ Ｐゴシック" charset="-128"/>
              </a:rPr>
              <a:t>Why are there always some people unemployed?</a:t>
            </a:r>
          </a:p>
          <a:p>
            <a:pPr marL="285750" indent="-285750" eaLnBrk="1" hangingPunct="1">
              <a:buClr>
                <a:srgbClr val="6C45BB"/>
              </a:buClr>
              <a:buSzPct val="120000"/>
              <a:buFont typeface="Arial" charset="0"/>
              <a:buChar char="•"/>
            </a:pPr>
            <a:r>
              <a:rPr lang="en-US" smtClean="0">
                <a:latin typeface="Arial" charset="0"/>
                <a:cs typeface="ＭＳ Ｐゴシック" charset="-128"/>
              </a:rPr>
              <a:t>How is unemployment affected by unions and minimum wage laws?</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is the theory of efficiency wages, and how does it help explain unemployment?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Unemployment Insurance</a:t>
            </a:r>
          </a:p>
        </p:txBody>
      </p:sp>
      <p:sp>
        <p:nvSpPr>
          <p:cNvPr id="3174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Unemployment insurance</a:t>
            </a:r>
            <a:r>
              <a:rPr lang="en-US" smtClean="0">
                <a:latin typeface="Arial" charset="0"/>
                <a:cs typeface="ＭＳ Ｐゴシック" charset="-128"/>
              </a:rPr>
              <a:t> (UI):  </a:t>
            </a:r>
            <a:br>
              <a:rPr lang="en-US" smtClean="0">
                <a:latin typeface="Arial" charset="0"/>
                <a:cs typeface="ＭＳ Ｐゴシック" charset="-128"/>
              </a:rPr>
            </a:br>
            <a:r>
              <a:rPr lang="en-US" smtClean="0">
                <a:latin typeface="Arial" charset="0"/>
                <a:cs typeface="ＭＳ Ｐゴシック" charset="-128"/>
              </a:rPr>
              <a:t>a govt program that partially protects workers’ incomes when they become unemployed </a:t>
            </a:r>
          </a:p>
          <a:p>
            <a:pPr eaLnBrk="1" hangingPunct="1">
              <a:buFont typeface="Wingdings" charset="2"/>
              <a:buChar char="§"/>
            </a:pPr>
            <a:r>
              <a:rPr lang="en-US" smtClean="0">
                <a:latin typeface="Arial" charset="0"/>
                <a:cs typeface="ＭＳ Ｐゴシック" charset="-128"/>
              </a:rPr>
              <a:t>UI increases frictional unemployment.  </a:t>
            </a:r>
            <a:br>
              <a:rPr lang="en-US" smtClean="0">
                <a:latin typeface="Arial" charset="0"/>
                <a:cs typeface="ＭＳ Ｐゴシック" charset="-128"/>
              </a:rPr>
            </a:br>
            <a:r>
              <a:rPr lang="en-US" smtClean="0">
                <a:latin typeface="Arial" charset="0"/>
                <a:cs typeface="ＭＳ Ｐゴシック" charset="-128"/>
              </a:rPr>
              <a:t>To see why, recall one of the </a:t>
            </a:r>
            <a:br>
              <a:rPr lang="en-US" smtClean="0">
                <a:latin typeface="Arial" charset="0"/>
                <a:cs typeface="ＭＳ Ｐゴシック" charset="-128"/>
              </a:rPr>
            </a:br>
            <a:r>
              <a:rPr lang="en-US" smtClean="0">
                <a:latin typeface="Arial" charset="0"/>
                <a:cs typeface="ＭＳ Ｐゴシック" charset="-128"/>
              </a:rPr>
              <a:t>Ten Principles of Economics:  </a:t>
            </a:r>
            <a:br>
              <a:rPr lang="en-US" smtClean="0">
                <a:latin typeface="Arial" charset="0"/>
                <a:cs typeface="ＭＳ Ｐゴシック" charset="-128"/>
              </a:rPr>
            </a:br>
            <a:r>
              <a:rPr lang="en-US" smtClean="0">
                <a:latin typeface="Arial" charset="0"/>
                <a:cs typeface="ＭＳ Ｐゴシック" charset="-128"/>
              </a:rPr>
              <a:t>   </a:t>
            </a:r>
            <a:r>
              <a:rPr lang="en-US" b="1" i="1" smtClean="0">
                <a:solidFill>
                  <a:srgbClr val="996633"/>
                </a:solidFill>
                <a:latin typeface="Arial" charset="0"/>
                <a:cs typeface="ＭＳ Ｐゴシック" charset="-128"/>
              </a:rPr>
              <a:t>People respond to incentives.</a:t>
            </a:r>
            <a:r>
              <a:rPr lang="en-US" i="1" smtClean="0">
                <a:latin typeface="Arial" charset="0"/>
                <a:cs typeface="ＭＳ Ｐゴシック" charset="-128"/>
              </a:rPr>
              <a:t>  </a:t>
            </a:r>
          </a:p>
        </p:txBody>
      </p:sp>
      <p:sp>
        <p:nvSpPr>
          <p:cNvPr id="156677" name="Rectangle 5"/>
          <p:cNvSpPr>
            <a:spLocks noChangeArrowheads="1"/>
          </p:cNvSpPr>
          <p:nvPr/>
        </p:nvSpPr>
        <p:spPr bwMode="auto">
          <a:xfrm>
            <a:off x="454025" y="4521200"/>
            <a:ext cx="7766050" cy="1576388"/>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00B85C"/>
              </a:buClr>
              <a:buSzPct val="120000"/>
              <a:buFont typeface="Wingdings" charset="2"/>
              <a:buNone/>
            </a:pPr>
            <a:r>
              <a:rPr lang="en-US" sz="2800">
                <a:ea typeface="Arial" charset="0"/>
                <a:cs typeface="Arial" charset="0"/>
              </a:rPr>
              <a:t>	UI benefits end when a worker takes a job, </a:t>
            </a:r>
            <a:br>
              <a:rPr lang="en-US" sz="2800">
                <a:ea typeface="Arial" charset="0"/>
                <a:cs typeface="Arial" charset="0"/>
              </a:rPr>
            </a:br>
            <a:r>
              <a:rPr lang="en-US" sz="2800">
                <a:ea typeface="Arial" charset="0"/>
                <a:cs typeface="Arial" charset="0"/>
              </a:rPr>
              <a:t>so workers have less incentive to search or </a:t>
            </a:r>
            <a:br>
              <a:rPr lang="en-US" sz="2800">
                <a:ea typeface="Arial" charset="0"/>
                <a:cs typeface="Arial" charset="0"/>
              </a:rPr>
            </a:br>
            <a:r>
              <a:rPr lang="en-US" sz="2800">
                <a:ea typeface="Arial" charset="0"/>
                <a:cs typeface="Arial" charset="0"/>
              </a:rPr>
              <a:t>take jobs while eligible to receive benefits.  </a:t>
            </a:r>
          </a:p>
        </p:txBody>
      </p:sp>
      <p:sp>
        <p:nvSpPr>
          <p:cNvPr id="4608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7"/>
                                        </p:tgtEl>
                                        <p:attrNameLst>
                                          <p:attrName>style.visibility</p:attrName>
                                        </p:attrNameLst>
                                      </p:cBhvr>
                                      <p:to>
                                        <p:strVal val="visible"/>
                                      </p:to>
                                    </p:set>
                                    <p:animEffect transition="in" filter="wipe(left)">
                                      <p:cBhvr>
                                        <p:cTn id="17" dur="500"/>
                                        <p:tgtEl>
                                          <p:spTgt spid="156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P spid="1566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Unemployment Insurance</a:t>
            </a:r>
          </a:p>
        </p:txBody>
      </p:sp>
      <p:sp>
        <p:nvSpPr>
          <p:cNvPr id="32773" name="Rectangle 3"/>
          <p:cNvSpPr>
            <a:spLocks noGrp="1" noChangeArrowheads="1"/>
          </p:cNvSpPr>
          <p:nvPr>
            <p:ph idx="1"/>
          </p:nvPr>
        </p:nvSpPr>
        <p:spPr>
          <a:xfrm>
            <a:off x="457200" y="1219200"/>
            <a:ext cx="8229600" cy="4979988"/>
          </a:xfrm>
        </p:spPr>
        <p:txBody>
          <a:bodyPr/>
          <a:lstStyle/>
          <a:p>
            <a:pPr eaLnBrk="1" hangingPunct="1">
              <a:buFont typeface="Wingdings" charset="2"/>
              <a:buNone/>
            </a:pPr>
            <a:r>
              <a:rPr lang="en-US" smtClean="0">
                <a:latin typeface="Arial" charset="0"/>
                <a:cs typeface="ＭＳ Ｐゴシック" charset="-128"/>
              </a:rPr>
              <a:t>Benefits of UI:</a:t>
            </a:r>
          </a:p>
          <a:p>
            <a:pPr eaLnBrk="1" hangingPunct="1">
              <a:buFont typeface="Wingdings" charset="2"/>
              <a:buChar char="§"/>
            </a:pPr>
            <a:r>
              <a:rPr lang="en-US" smtClean="0">
                <a:latin typeface="Arial" charset="0"/>
                <a:cs typeface="ＭＳ Ｐゴシック" charset="-128"/>
              </a:rPr>
              <a:t>Reduces uncertainty over incomes</a:t>
            </a:r>
          </a:p>
          <a:p>
            <a:pPr eaLnBrk="1" hangingPunct="1">
              <a:buFont typeface="Wingdings" charset="2"/>
              <a:buChar char="§"/>
            </a:pPr>
            <a:r>
              <a:rPr lang="en-US" smtClean="0">
                <a:latin typeface="Arial" charset="0"/>
                <a:cs typeface="ＭＳ Ｐゴシック" charset="-128"/>
              </a:rPr>
              <a:t>Gives the unemployed more time to search, resulting in better job matches and thus higher productivity  </a:t>
            </a:r>
          </a:p>
        </p:txBody>
      </p:sp>
      <p:sp>
        <p:nvSpPr>
          <p:cNvPr id="481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z="3600" smtClean="0"/>
              <a:t>Explaining Structural Unemployment</a:t>
            </a:r>
          </a:p>
        </p:txBody>
      </p:sp>
      <p:sp>
        <p:nvSpPr>
          <p:cNvPr id="158723" name="Rectangle 3"/>
          <p:cNvSpPr>
            <a:spLocks noGrp="1" noChangeArrowheads="1"/>
          </p:cNvSpPr>
          <p:nvPr>
            <p:ph type="body" idx="4294967295"/>
          </p:nvPr>
        </p:nvSpPr>
        <p:spPr>
          <a:xfrm>
            <a:off x="471488" y="1398588"/>
            <a:ext cx="3238500" cy="2247900"/>
          </a:xfrm>
        </p:spPr>
        <p:txBody>
          <a:bodyPr/>
          <a:lstStyle/>
          <a:p>
            <a:pPr marL="0" indent="0" eaLnBrk="1" hangingPunct="1">
              <a:buFont typeface="Wingdings" charset="2"/>
              <a:buNone/>
            </a:pPr>
            <a:r>
              <a:rPr lang="en-US" sz="2600" dirty="0" smtClean="0"/>
              <a:t>Structural unemployment </a:t>
            </a:r>
            <a:br>
              <a:rPr lang="en-US" sz="2600" dirty="0" smtClean="0"/>
            </a:br>
            <a:r>
              <a:rPr lang="en-US" sz="2600" dirty="0" smtClean="0"/>
              <a:t>occurs when not enough jobs to </a:t>
            </a:r>
            <a:br>
              <a:rPr lang="en-US" sz="2600" dirty="0" smtClean="0"/>
            </a:br>
            <a:r>
              <a:rPr lang="en-US" sz="2600" dirty="0" smtClean="0"/>
              <a:t>go around. </a:t>
            </a:r>
          </a:p>
        </p:txBody>
      </p:sp>
      <p:grpSp>
        <p:nvGrpSpPr>
          <p:cNvPr id="2" name="Group 4"/>
          <p:cNvGrpSpPr>
            <a:grpSpLocks/>
          </p:cNvGrpSpPr>
          <p:nvPr/>
        </p:nvGrpSpPr>
        <p:grpSpPr bwMode="auto">
          <a:xfrm>
            <a:off x="4249738" y="1724025"/>
            <a:ext cx="4456112" cy="3871913"/>
            <a:chOff x="2558" y="778"/>
            <a:chExt cx="2807" cy="2439"/>
          </a:xfrm>
        </p:grpSpPr>
        <p:grpSp>
          <p:nvGrpSpPr>
            <p:cNvPr id="50200" name="Group 5"/>
            <p:cNvGrpSpPr>
              <a:grpSpLocks/>
            </p:cNvGrpSpPr>
            <p:nvPr/>
          </p:nvGrpSpPr>
          <p:grpSpPr bwMode="auto">
            <a:xfrm>
              <a:off x="2697" y="1030"/>
              <a:ext cx="2409" cy="2049"/>
              <a:chOff x="1098" y="1361"/>
              <a:chExt cx="2116" cy="2027"/>
            </a:xfrm>
          </p:grpSpPr>
          <p:sp>
            <p:nvSpPr>
              <p:cNvPr id="50203"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0204"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0201" name="Text Box 8"/>
            <p:cNvSpPr txBox="1">
              <a:spLocks noChangeArrowheads="1"/>
            </p:cNvSpPr>
            <p:nvPr/>
          </p:nvSpPr>
          <p:spPr bwMode="auto">
            <a:xfrm>
              <a:off x="2558" y="778"/>
              <a:ext cx="26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W</a:t>
              </a:r>
            </a:p>
          </p:txBody>
        </p:sp>
        <p:sp>
          <p:nvSpPr>
            <p:cNvPr id="50202" name="Text Box 9"/>
            <p:cNvSpPr txBox="1">
              <a:spLocks noChangeArrowheads="1"/>
            </p:cNvSpPr>
            <p:nvPr/>
          </p:nvSpPr>
          <p:spPr bwMode="auto">
            <a:xfrm>
              <a:off x="5075" y="2929"/>
              <a:ext cx="29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a:t>
              </a:r>
            </a:p>
          </p:txBody>
        </p:sp>
      </p:grpSp>
      <p:grpSp>
        <p:nvGrpSpPr>
          <p:cNvPr id="4" name="Group 10"/>
          <p:cNvGrpSpPr>
            <a:grpSpLocks/>
          </p:cNvGrpSpPr>
          <p:nvPr/>
        </p:nvGrpSpPr>
        <p:grpSpPr bwMode="auto">
          <a:xfrm>
            <a:off x="5332413" y="2178050"/>
            <a:ext cx="2617787" cy="3203575"/>
            <a:chOff x="3240" y="1064"/>
            <a:chExt cx="1649" cy="2018"/>
          </a:xfrm>
        </p:grpSpPr>
        <p:sp>
          <p:nvSpPr>
            <p:cNvPr id="50198"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199" name="Text Box 12"/>
            <p:cNvSpPr txBox="1">
              <a:spLocks noChangeArrowheads="1"/>
            </p:cNvSpPr>
            <p:nvPr/>
          </p:nvSpPr>
          <p:spPr bwMode="auto">
            <a:xfrm>
              <a:off x="4569" y="2794"/>
              <a:ext cx="32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D</a:t>
              </a:r>
            </a:p>
          </p:txBody>
        </p:sp>
      </p:grpSp>
      <p:grpSp>
        <p:nvGrpSpPr>
          <p:cNvPr id="5" name="Group 13"/>
          <p:cNvGrpSpPr>
            <a:grpSpLocks/>
          </p:cNvGrpSpPr>
          <p:nvPr/>
        </p:nvGrpSpPr>
        <p:grpSpPr bwMode="auto">
          <a:xfrm>
            <a:off x="5472113" y="1849438"/>
            <a:ext cx="1703387" cy="3362325"/>
            <a:chOff x="3328" y="857"/>
            <a:chExt cx="1073" cy="2118"/>
          </a:xfrm>
        </p:grpSpPr>
        <p:sp>
          <p:nvSpPr>
            <p:cNvPr id="50196"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197" name="Text Box 15"/>
            <p:cNvSpPr txBox="1">
              <a:spLocks noChangeArrowheads="1"/>
            </p:cNvSpPr>
            <p:nvPr/>
          </p:nvSpPr>
          <p:spPr bwMode="auto">
            <a:xfrm>
              <a:off x="4081" y="857"/>
              <a:ext cx="32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S</a:t>
              </a:r>
            </a:p>
          </p:txBody>
        </p:sp>
      </p:grpSp>
      <p:grpSp>
        <p:nvGrpSpPr>
          <p:cNvPr id="6" name="Group 16"/>
          <p:cNvGrpSpPr>
            <a:grpSpLocks/>
          </p:cNvGrpSpPr>
          <p:nvPr/>
        </p:nvGrpSpPr>
        <p:grpSpPr bwMode="auto">
          <a:xfrm>
            <a:off x="3444875" y="3254375"/>
            <a:ext cx="2921000" cy="365125"/>
            <a:chOff x="2051" y="1742"/>
            <a:chExt cx="1840" cy="230"/>
          </a:xfrm>
        </p:grpSpPr>
        <p:sp>
          <p:nvSpPr>
            <p:cNvPr id="50193" name="Line 17"/>
            <p:cNvSpPr>
              <a:spLocks noChangeShapeType="1"/>
            </p:cNvSpPr>
            <p:nvPr/>
          </p:nvSpPr>
          <p:spPr bwMode="auto">
            <a:xfrm>
              <a:off x="2702" y="1860"/>
              <a:ext cx="114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194" name="Oval 18"/>
            <p:cNvSpPr>
              <a:spLocks noChangeArrowheads="1"/>
            </p:cNvSpPr>
            <p:nvPr/>
          </p:nvSpPr>
          <p:spPr bwMode="auto">
            <a:xfrm>
              <a:off x="3803" y="181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50195" name="Text Box 19"/>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W</a:t>
              </a:r>
              <a:r>
                <a:rPr lang="en-US" b="1" i="1" baseline="-25000">
                  <a:ea typeface="Arial" charset="0"/>
                  <a:cs typeface="Arial" charset="0"/>
                </a:rPr>
                <a:t>E</a:t>
              </a:r>
            </a:p>
          </p:txBody>
        </p:sp>
      </p:grpSp>
      <p:grpSp>
        <p:nvGrpSpPr>
          <p:cNvPr id="7" name="Group 20"/>
          <p:cNvGrpSpPr>
            <a:grpSpLocks/>
          </p:cNvGrpSpPr>
          <p:nvPr/>
        </p:nvGrpSpPr>
        <p:grpSpPr bwMode="auto">
          <a:xfrm>
            <a:off x="3452813" y="2116138"/>
            <a:ext cx="5407025" cy="822325"/>
            <a:chOff x="2056" y="1039"/>
            <a:chExt cx="3406" cy="518"/>
          </a:xfrm>
        </p:grpSpPr>
        <p:sp>
          <p:nvSpPr>
            <p:cNvPr id="50189" name="Line 21"/>
            <p:cNvSpPr>
              <a:spLocks noChangeShapeType="1"/>
            </p:cNvSpPr>
            <p:nvPr/>
          </p:nvSpPr>
          <p:spPr bwMode="auto">
            <a:xfrm>
              <a:off x="2700" y="1304"/>
              <a:ext cx="1888" cy="0"/>
            </a:xfrm>
            <a:prstGeom prst="line">
              <a:avLst/>
            </a:prstGeom>
            <a:noFill/>
            <a:ln w="28575">
              <a:solidFill>
                <a:srgbClr val="DE8400"/>
              </a:solidFill>
              <a:round/>
              <a:headEnd/>
              <a:tailEnd/>
            </a:ln>
          </p:spPr>
          <p:txBody>
            <a:bodyPr>
              <a:prstTxWarp prst="textNoShape">
                <a:avLst/>
              </a:prstTxWarp>
            </a:bodyPr>
            <a:lstStyle/>
            <a:p>
              <a:endParaRPr lang="en-US"/>
            </a:p>
          </p:txBody>
        </p:sp>
        <p:sp>
          <p:nvSpPr>
            <p:cNvPr id="50190" name="Text Box 22"/>
            <p:cNvSpPr txBox="1">
              <a:spLocks noChangeArrowheads="1"/>
            </p:cNvSpPr>
            <p:nvPr/>
          </p:nvSpPr>
          <p:spPr bwMode="auto">
            <a:xfrm>
              <a:off x="4757" y="1039"/>
              <a:ext cx="705" cy="51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actual wage</a:t>
              </a:r>
            </a:p>
          </p:txBody>
        </p:sp>
        <p:sp>
          <p:nvSpPr>
            <p:cNvPr id="50191" name="AutoShape 23"/>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50192" name="Text Box 24"/>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W</a:t>
              </a:r>
              <a:r>
                <a:rPr lang="en-US" b="1" i="1" baseline="-25000">
                  <a:ea typeface="Arial" charset="0"/>
                  <a:cs typeface="Arial" charset="0"/>
                </a:rPr>
                <a:t>1</a:t>
              </a:r>
            </a:p>
          </p:txBody>
        </p:sp>
      </p:grpSp>
      <p:grpSp>
        <p:nvGrpSpPr>
          <p:cNvPr id="8" name="Group 25"/>
          <p:cNvGrpSpPr>
            <a:grpSpLocks/>
          </p:cNvGrpSpPr>
          <p:nvPr/>
        </p:nvGrpSpPr>
        <p:grpSpPr bwMode="auto">
          <a:xfrm>
            <a:off x="5484813" y="1435100"/>
            <a:ext cx="1235075" cy="1068388"/>
            <a:chOff x="3336" y="596"/>
            <a:chExt cx="778" cy="673"/>
          </a:xfrm>
        </p:grpSpPr>
        <p:sp>
          <p:nvSpPr>
            <p:cNvPr id="50187" name="AutoShape 26"/>
            <p:cNvSpPr>
              <a:spLocks/>
            </p:cNvSpPr>
            <p:nvPr/>
          </p:nvSpPr>
          <p:spPr bwMode="auto">
            <a:xfrm rot="5400000">
              <a:off x="3661" y="826"/>
              <a:ext cx="196" cy="689"/>
            </a:xfrm>
            <a:prstGeom prst="leftBrace">
              <a:avLst>
                <a:gd name="adj1" fmla="val 61648"/>
                <a:gd name="adj2" fmla="val 50000"/>
              </a:avLst>
            </a:prstGeom>
            <a:noFill/>
            <a:ln w="19050">
              <a:solidFill>
                <a:srgbClr val="0000FF"/>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50188" name="Text Box 27"/>
            <p:cNvSpPr txBox="1">
              <a:spLocks noChangeArrowheads="1"/>
            </p:cNvSpPr>
            <p:nvPr/>
          </p:nvSpPr>
          <p:spPr bwMode="auto">
            <a:xfrm>
              <a:off x="3336" y="596"/>
              <a:ext cx="778" cy="46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i="1">
                  <a:solidFill>
                    <a:srgbClr val="0000FF"/>
                  </a:solidFill>
                  <a:ea typeface="Arial" charset="0"/>
                  <a:cs typeface="Arial" charset="0"/>
                </a:rPr>
                <a:t>unemp-loyment</a:t>
              </a:r>
            </a:p>
          </p:txBody>
        </p:sp>
      </p:grpSp>
      <p:sp>
        <p:nvSpPr>
          <p:cNvPr id="158754" name="Rectangle 34"/>
          <p:cNvSpPr>
            <a:spLocks noChangeArrowheads="1"/>
          </p:cNvSpPr>
          <p:nvPr/>
        </p:nvSpPr>
        <p:spPr bwMode="auto">
          <a:xfrm>
            <a:off x="498475" y="3619500"/>
            <a:ext cx="3681413" cy="255428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Occurs when wage</a:t>
            </a:r>
            <a:br>
              <a:rPr lang="en-US" sz="2600">
                <a:ea typeface="Arial" charset="0"/>
                <a:cs typeface="Arial" charset="0"/>
              </a:rPr>
            </a:br>
            <a:r>
              <a:rPr lang="en-US" sz="2600">
                <a:ea typeface="Arial" charset="0"/>
                <a:cs typeface="Arial" charset="0"/>
              </a:rPr>
              <a:t>is kept above eq’m. </a:t>
            </a:r>
          </a:p>
          <a:p>
            <a:pPr>
              <a:lnSpc>
                <a:spcPct val="105000"/>
              </a:lnSpc>
              <a:spcBef>
                <a:spcPct val="45000"/>
              </a:spcBef>
              <a:buClr>
                <a:srgbClr val="00B85C"/>
              </a:buClr>
              <a:buSzPct val="120000"/>
              <a:buFont typeface="Wingdings" charset="2"/>
              <a:buNone/>
            </a:pPr>
            <a:r>
              <a:rPr lang="en-US" sz="2600">
                <a:ea typeface="Arial" charset="0"/>
                <a:cs typeface="Arial" charset="0"/>
              </a:rPr>
              <a:t>There are three reasons for this…</a:t>
            </a:r>
          </a:p>
        </p:txBody>
      </p:sp>
      <p:sp>
        <p:nvSpPr>
          <p:cNvPr id="501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8723">
                                            <p:txEl>
                                              <p:pRg st="0" end="0"/>
                                            </p:txEl>
                                          </p:spTgt>
                                        </p:tgtEl>
                                        <p:attrNameLst>
                                          <p:attrName>style.visibility</p:attrName>
                                        </p:attrNameLst>
                                      </p:cBhvr>
                                      <p:to>
                                        <p:strVal val="visible"/>
                                      </p:to>
                                    </p:set>
                                    <p:animEffect transition="in" filter="wipe(left)">
                                      <p:cBhvr>
                                        <p:cTn id="27" dur="500"/>
                                        <p:tgtEl>
                                          <p:spTgt spid="15872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8754">
                                            <p:txEl>
                                              <p:pRg st="0" end="0"/>
                                            </p:txEl>
                                          </p:spTgt>
                                        </p:tgtEl>
                                        <p:attrNameLst>
                                          <p:attrName>style.visibility</p:attrName>
                                        </p:attrNameLst>
                                      </p:cBhvr>
                                      <p:to>
                                        <p:strVal val="visible"/>
                                      </p:to>
                                    </p:set>
                                    <p:animEffect transition="in" filter="wipe(left)">
                                      <p:cBhvr>
                                        <p:cTn id="32" dur="500"/>
                                        <p:tgtEl>
                                          <p:spTgt spid="158754">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8754">
                                            <p:txEl>
                                              <p:pRg st="1" end="1"/>
                                            </p:txEl>
                                          </p:spTgt>
                                        </p:tgtEl>
                                        <p:attrNameLst>
                                          <p:attrName>style.visibility</p:attrName>
                                        </p:attrNameLst>
                                      </p:cBhvr>
                                      <p:to>
                                        <p:strVal val="visible"/>
                                      </p:to>
                                    </p:set>
                                    <p:animEffect transition="in" filter="wipe(left)">
                                      <p:cBhvr>
                                        <p:cTn id="47" dur="500"/>
                                        <p:tgtEl>
                                          <p:spTgt spid="158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5"/>
      <p:bldP spid="15875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pPr eaLnBrk="1" hangingPunct="1"/>
            <a:r>
              <a:rPr lang="en-US" smtClean="0"/>
              <a:t>1.  Minimum-Wage Laws</a:t>
            </a:r>
          </a:p>
        </p:txBody>
      </p:sp>
      <p:sp>
        <p:nvSpPr>
          <p:cNvPr id="34821" name="Rectangle 3"/>
          <p:cNvSpPr>
            <a:spLocks noGrp="1" noChangeArrowheads="1"/>
          </p:cNvSpPr>
          <p:nvPr>
            <p:ph type="body" idx="4294967295"/>
          </p:nvPr>
        </p:nvSpPr>
        <p:spPr/>
        <p:txBody>
          <a:bodyPr/>
          <a:lstStyle/>
          <a:p>
            <a:pPr eaLnBrk="1" hangingPunct="1"/>
            <a:r>
              <a:rPr lang="en-US" smtClean="0"/>
              <a:t>The min. wage may exceed the eq’m wage </a:t>
            </a:r>
            <a:br>
              <a:rPr lang="en-US" smtClean="0"/>
            </a:br>
            <a:r>
              <a:rPr lang="en-US" smtClean="0"/>
              <a:t>for the least skilled or experienced workers, causing structural unemployment.  </a:t>
            </a:r>
          </a:p>
          <a:p>
            <a:pPr eaLnBrk="1" hangingPunct="1"/>
            <a:r>
              <a:rPr lang="en-US" smtClean="0"/>
              <a:t>But this group is a small part of the labor force, so the min. wage can’t explain most unemployment.  </a:t>
            </a:r>
          </a:p>
          <a:p>
            <a:pPr eaLnBrk="1" hangingPunct="1"/>
            <a:endParaRPr lang="en-US" smtClean="0"/>
          </a:p>
        </p:txBody>
      </p:sp>
      <p:sp>
        <p:nvSpPr>
          <p:cNvPr id="5222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nvPr>
        </p:nvSpPr>
        <p:spPr/>
        <p:txBody>
          <a:bodyPr/>
          <a:lstStyle/>
          <a:p>
            <a:pPr eaLnBrk="1" hangingPunct="1"/>
            <a:r>
              <a:rPr lang="en-US" smtClean="0"/>
              <a:t>2.  Unions</a:t>
            </a:r>
          </a:p>
        </p:txBody>
      </p:sp>
      <p:sp>
        <p:nvSpPr>
          <p:cNvPr id="35845" name="Rectangle 3"/>
          <p:cNvSpPr>
            <a:spLocks noGrp="1" noChangeArrowheads="1"/>
          </p:cNvSpPr>
          <p:nvPr>
            <p:ph type="body" idx="4294967295"/>
          </p:nvPr>
        </p:nvSpPr>
        <p:spPr/>
        <p:txBody>
          <a:bodyPr/>
          <a:lstStyle/>
          <a:p>
            <a:pPr eaLnBrk="1" hangingPunct="1"/>
            <a:r>
              <a:rPr lang="en-US" b="1" smtClean="0">
                <a:solidFill>
                  <a:srgbClr val="CC0000"/>
                </a:solidFill>
              </a:rPr>
              <a:t>Union</a:t>
            </a:r>
            <a:r>
              <a:rPr lang="en-US" smtClean="0"/>
              <a:t>:  a worker association that bargains with employers over wages, benefits, and working conditions  </a:t>
            </a:r>
          </a:p>
          <a:p>
            <a:pPr eaLnBrk="1" hangingPunct="1"/>
            <a:r>
              <a:rPr lang="en-US" smtClean="0"/>
              <a:t>Unions exert their market power to negotiate higher wages for workers.  </a:t>
            </a:r>
          </a:p>
          <a:p>
            <a:pPr eaLnBrk="1" hangingPunct="1"/>
            <a:r>
              <a:rPr lang="en-US" smtClean="0"/>
              <a:t>The typical union worker earns 20% higher wages and gets more benefits than a nonunion worker for the same type of work.  </a:t>
            </a:r>
          </a:p>
        </p:txBody>
      </p:sp>
      <p:sp>
        <p:nvSpPr>
          <p:cNvPr id="542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2.  Unions</a:t>
            </a:r>
          </a:p>
        </p:txBody>
      </p:sp>
      <p:sp>
        <p:nvSpPr>
          <p:cNvPr id="36869" name="Rectangle 3"/>
          <p:cNvSpPr>
            <a:spLocks noGrp="1" noChangeArrowheads="1"/>
          </p:cNvSpPr>
          <p:nvPr>
            <p:ph idx="1"/>
          </p:nvPr>
        </p:nvSpPr>
        <p:spPr>
          <a:xfrm>
            <a:off x="457200" y="1219200"/>
            <a:ext cx="8229600" cy="5334000"/>
          </a:xfrm>
        </p:spPr>
        <p:txBody>
          <a:bodyPr/>
          <a:lstStyle/>
          <a:p>
            <a:pPr eaLnBrk="1" hangingPunct="1">
              <a:buFont typeface="Wingdings" charset="2"/>
              <a:buChar char="§"/>
            </a:pPr>
            <a:r>
              <a:rPr lang="en-US" smtClean="0">
                <a:latin typeface="Arial" charset="0"/>
                <a:cs typeface="ＭＳ Ｐゴシック" charset="-128"/>
              </a:rPr>
              <a:t>When unions raise the wage above eq’m, </a:t>
            </a:r>
            <a:br>
              <a:rPr lang="en-US" smtClean="0">
                <a:latin typeface="Arial" charset="0"/>
                <a:cs typeface="ＭＳ Ｐゴシック" charset="-128"/>
              </a:rPr>
            </a:br>
            <a:r>
              <a:rPr lang="en-US" smtClean="0">
                <a:latin typeface="Arial" charset="0"/>
                <a:cs typeface="ＭＳ Ｐゴシック" charset="-128"/>
              </a:rPr>
              <a:t>quantity of labor demanded falls and unemployment results.  </a:t>
            </a:r>
          </a:p>
          <a:p>
            <a:pPr eaLnBrk="1" hangingPunct="1">
              <a:buFont typeface="Wingdings" charset="2"/>
              <a:buChar char="§"/>
            </a:pPr>
            <a:r>
              <a:rPr lang="en-US" smtClean="0">
                <a:latin typeface="Arial" charset="0"/>
                <a:cs typeface="ＭＳ Ｐゴシック" charset="-128"/>
              </a:rPr>
              <a:t>“Insiders” – workers who remain employed, </a:t>
            </a:r>
            <a:br>
              <a:rPr lang="en-US" smtClean="0">
                <a:latin typeface="Arial" charset="0"/>
                <a:cs typeface="ＭＳ Ｐゴシック" charset="-128"/>
              </a:rPr>
            </a:br>
            <a:r>
              <a:rPr lang="en-US" smtClean="0">
                <a:latin typeface="Arial" charset="0"/>
                <a:cs typeface="ＭＳ Ｐゴシック" charset="-128"/>
              </a:rPr>
              <a:t>are better off</a:t>
            </a:r>
          </a:p>
          <a:p>
            <a:pPr eaLnBrk="1" hangingPunct="1">
              <a:buFont typeface="Wingdings" charset="2"/>
              <a:buChar char="§"/>
            </a:pPr>
            <a:r>
              <a:rPr lang="en-US" smtClean="0">
                <a:latin typeface="Arial" charset="0"/>
                <a:cs typeface="ＭＳ Ｐゴシック" charset="-128"/>
              </a:rPr>
              <a:t>“Outsiders” – workers who lose their jobs, </a:t>
            </a:r>
            <a:br>
              <a:rPr lang="en-US" smtClean="0">
                <a:latin typeface="Arial" charset="0"/>
                <a:cs typeface="ＭＳ Ｐゴシック" charset="-128"/>
              </a:rPr>
            </a:br>
            <a:r>
              <a:rPr lang="en-US" smtClean="0">
                <a:latin typeface="Arial" charset="0"/>
                <a:cs typeface="ＭＳ Ｐゴシック" charset="-128"/>
              </a:rPr>
              <a:t>are worse off</a:t>
            </a:r>
          </a:p>
          <a:p>
            <a:pPr eaLnBrk="1" hangingPunct="1">
              <a:buFont typeface="Wingdings" charset="2"/>
              <a:buChar char="§"/>
            </a:pPr>
            <a:r>
              <a:rPr lang="en-US" smtClean="0">
                <a:latin typeface="Arial" charset="0"/>
                <a:cs typeface="ＭＳ Ｐゴシック" charset="-128"/>
              </a:rPr>
              <a:t>Some outsiders go to non-unionized labor markets, which increases labor supply and reduces wages in those markets. </a:t>
            </a:r>
          </a:p>
        </p:txBody>
      </p:sp>
      <p:sp>
        <p:nvSpPr>
          <p:cNvPr id="563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left)">
                                      <p:cBhvr>
                                        <p:cTn id="17" dur="500"/>
                                        <p:tgtEl>
                                          <p:spTgt spid="368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left)">
                                      <p:cBhvr>
                                        <p:cTn id="22" dur="500"/>
                                        <p:tgtEl>
                                          <p:spTgt spid="368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p:txBody>
          <a:bodyPr/>
          <a:lstStyle/>
          <a:p>
            <a:pPr eaLnBrk="1" hangingPunct="1"/>
            <a:r>
              <a:rPr lang="en-US" smtClean="0"/>
              <a:t>2.  Unions</a:t>
            </a:r>
          </a:p>
        </p:txBody>
      </p:sp>
      <p:sp>
        <p:nvSpPr>
          <p:cNvPr id="37893" name="Rectangle 3"/>
          <p:cNvSpPr>
            <a:spLocks noGrp="1" noChangeArrowheads="1"/>
          </p:cNvSpPr>
          <p:nvPr>
            <p:ph type="body" idx="4294967295"/>
          </p:nvPr>
        </p:nvSpPr>
        <p:spPr/>
        <p:txBody>
          <a:bodyPr/>
          <a:lstStyle/>
          <a:p>
            <a:pPr eaLnBrk="1" hangingPunct="1">
              <a:buFont typeface="Wingdings" charset="2"/>
              <a:buNone/>
            </a:pPr>
            <a:r>
              <a:rPr lang="en-US" sz="2700" smtClean="0"/>
              <a:t>Are unions good or bad?  Economists disagree. </a:t>
            </a:r>
          </a:p>
          <a:p>
            <a:pPr eaLnBrk="1" hangingPunct="1"/>
            <a:r>
              <a:rPr lang="en-US" sz="2700" smtClean="0"/>
              <a:t>Critics:  </a:t>
            </a:r>
            <a:br>
              <a:rPr lang="en-US" sz="2700" smtClean="0"/>
            </a:br>
            <a:r>
              <a:rPr lang="en-US" sz="2700" smtClean="0"/>
              <a:t>Unions are cartels.  They raise wages above eq’m, which causes unemployment and/or depresses wages in non-union labor markets.  </a:t>
            </a:r>
          </a:p>
          <a:p>
            <a:pPr eaLnBrk="1" hangingPunct="1"/>
            <a:r>
              <a:rPr lang="en-US" sz="2700" smtClean="0"/>
              <a:t>Advocates:  </a:t>
            </a:r>
            <a:br>
              <a:rPr lang="en-US" sz="2700" smtClean="0"/>
            </a:br>
            <a:r>
              <a:rPr lang="en-US" sz="2700" smtClean="0"/>
              <a:t>Unions counter the market power of large firms, make firms more responsive to workers’ concerns.  </a:t>
            </a:r>
          </a:p>
        </p:txBody>
      </p:sp>
      <p:sp>
        <p:nvSpPr>
          <p:cNvPr id="583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wipe(left)">
                                      <p:cBhvr>
                                        <p:cTn id="7" dur="500"/>
                                        <p:tgtEl>
                                          <p:spTgt spid="378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wipe(left)">
                                      <p:cBhvr>
                                        <p:cTn id="12" dur="500"/>
                                        <p:tgtEl>
                                          <p:spTgt spid="378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wipe(left)">
                                      <p:cBhvr>
                                        <p:cTn id="17" dur="500"/>
                                        <p:tgtEl>
                                          <p:spTgt spid="378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3.  Efficiency Wages</a:t>
            </a:r>
          </a:p>
        </p:txBody>
      </p:sp>
      <p:sp>
        <p:nvSpPr>
          <p:cNvPr id="3891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theory of </a:t>
            </a:r>
            <a:r>
              <a:rPr lang="en-US" b="1" smtClean="0">
                <a:solidFill>
                  <a:srgbClr val="CC0000"/>
                </a:solidFill>
                <a:latin typeface="Arial" charset="0"/>
                <a:cs typeface="ＭＳ Ｐゴシック" charset="-128"/>
              </a:rPr>
              <a:t>efficiency wages</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Firms voluntarily pay above-equilibrium wages to boost worker productivity. </a:t>
            </a:r>
          </a:p>
          <a:p>
            <a:pPr eaLnBrk="1" hangingPunct="1">
              <a:buFont typeface="Wingdings" charset="2"/>
              <a:buChar char="§"/>
            </a:pPr>
            <a:r>
              <a:rPr lang="en-US" smtClean="0">
                <a:latin typeface="Arial" charset="0"/>
                <a:cs typeface="ＭＳ Ｐゴシック" charset="-128"/>
              </a:rPr>
              <a:t>Different versions of efficiency wage theory suggest different reasons why firms pay high wages.</a:t>
            </a:r>
          </a:p>
        </p:txBody>
      </p:sp>
      <p:sp>
        <p:nvSpPr>
          <p:cNvPr id="604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3.  Efficiency Wages</a:t>
            </a:r>
          </a:p>
        </p:txBody>
      </p:sp>
      <p:sp>
        <p:nvSpPr>
          <p:cNvPr id="39941" name="Rectangle 3"/>
          <p:cNvSpPr>
            <a:spLocks noGrp="1" noChangeArrowheads="1"/>
          </p:cNvSpPr>
          <p:nvPr>
            <p:ph idx="1"/>
          </p:nvPr>
        </p:nvSpPr>
        <p:spPr>
          <a:xfrm>
            <a:off x="381000" y="1600200"/>
            <a:ext cx="8229600" cy="4572000"/>
          </a:xfrm>
        </p:spPr>
        <p:txBody>
          <a:bodyPr/>
          <a:lstStyle/>
          <a:p>
            <a:pPr marL="463550" indent="-463550" eaLnBrk="1" hangingPunct="1">
              <a:buFont typeface="Wingdings" charset="2"/>
              <a:buNone/>
            </a:pPr>
            <a:r>
              <a:rPr lang="en-US" b="1" smtClean="0">
                <a:solidFill>
                  <a:srgbClr val="339966"/>
                </a:solidFill>
                <a:latin typeface="Arial" charset="0"/>
                <a:cs typeface="ＭＳ Ｐゴシック" charset="-128"/>
              </a:rPr>
              <a:t>1.	Worker health</a:t>
            </a:r>
            <a:r>
              <a:rPr lang="en-US" b="1" smtClean="0">
                <a:solidFill>
                  <a:srgbClr val="996633"/>
                </a:solidFill>
                <a:latin typeface="Arial" charset="0"/>
                <a:cs typeface="ＭＳ Ｐゴシック" charset="-128"/>
              </a:rPr>
              <a:t/>
            </a:r>
            <a:br>
              <a:rPr lang="en-US" b="1" smtClean="0">
                <a:solidFill>
                  <a:srgbClr val="996633"/>
                </a:solidFill>
                <a:latin typeface="Arial" charset="0"/>
                <a:cs typeface="ＭＳ Ｐゴシック" charset="-128"/>
              </a:rPr>
            </a:br>
            <a:r>
              <a:rPr lang="en-US" smtClean="0">
                <a:latin typeface="Arial" charset="0"/>
                <a:cs typeface="ＭＳ Ｐゴシック" charset="-128"/>
              </a:rPr>
              <a:t>In less developed countries, poor nutrition is a common problem.  Paying higher wages allows workers to eat better, makes them healthier, more productive.  </a:t>
            </a:r>
          </a:p>
          <a:p>
            <a:pPr marL="463550" indent="-463550" eaLnBrk="1" hangingPunct="1">
              <a:spcBef>
                <a:spcPct val="60000"/>
              </a:spcBef>
              <a:buFont typeface="Wingdings" charset="2"/>
              <a:buNone/>
            </a:pPr>
            <a:r>
              <a:rPr lang="en-US" b="1" smtClean="0">
                <a:solidFill>
                  <a:srgbClr val="339966"/>
                </a:solidFill>
                <a:latin typeface="Arial" charset="0"/>
                <a:cs typeface="ＭＳ Ｐゴシック" charset="-128"/>
              </a:rPr>
              <a:t>2.	Worker turnover</a:t>
            </a:r>
            <a:r>
              <a:rPr lang="en-US" b="1" smtClean="0">
                <a:solidFill>
                  <a:srgbClr val="996633"/>
                </a:solidFill>
                <a:latin typeface="Arial" charset="0"/>
                <a:cs typeface="ＭＳ Ｐゴシック" charset="-128"/>
              </a:rPr>
              <a:t/>
            </a:r>
            <a:br>
              <a:rPr lang="en-US" b="1" smtClean="0">
                <a:solidFill>
                  <a:srgbClr val="996633"/>
                </a:solidFill>
                <a:latin typeface="Arial" charset="0"/>
                <a:cs typeface="ＭＳ Ｐゴシック" charset="-128"/>
              </a:rPr>
            </a:br>
            <a:r>
              <a:rPr lang="en-US" smtClean="0">
                <a:latin typeface="Arial" charset="0"/>
                <a:cs typeface="ＭＳ Ｐゴシック" charset="-128"/>
              </a:rPr>
              <a:t>Hiring &amp; training new workers is costly.   </a:t>
            </a:r>
            <a:br>
              <a:rPr lang="en-US" smtClean="0">
                <a:latin typeface="Arial" charset="0"/>
                <a:cs typeface="ＭＳ Ｐゴシック" charset="-128"/>
              </a:rPr>
            </a:br>
            <a:r>
              <a:rPr lang="en-US" smtClean="0">
                <a:latin typeface="Arial" charset="0"/>
                <a:cs typeface="ＭＳ Ｐゴシック" charset="-128"/>
              </a:rPr>
              <a:t>Paying high wages gives workers more incentive to stay, reduces turnover. </a:t>
            </a:r>
          </a:p>
        </p:txBody>
      </p:sp>
      <p:sp>
        <p:nvSpPr>
          <p:cNvPr id="62467" name="Rectangle 4"/>
          <p:cNvSpPr>
            <a:spLocks noChangeArrowheads="1"/>
          </p:cNvSpPr>
          <p:nvPr/>
        </p:nvSpPr>
        <p:spPr bwMode="auto">
          <a:xfrm>
            <a:off x="457200" y="1052513"/>
            <a:ext cx="8229600" cy="623887"/>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00B85C"/>
              </a:buClr>
              <a:buSzPct val="120000"/>
              <a:buFont typeface="Wingdings" charset="2"/>
              <a:buNone/>
            </a:pPr>
            <a:r>
              <a:rPr lang="en-US" sz="2700">
                <a:ea typeface="Arial" charset="0"/>
                <a:cs typeface="Arial" charset="0"/>
              </a:rPr>
              <a:t>Four reasons why firms might pay efficiency wages:</a:t>
            </a:r>
          </a:p>
        </p:txBody>
      </p:sp>
      <p:sp>
        <p:nvSpPr>
          <p:cNvPr id="6246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3.  Efficiency Wages</a:t>
            </a:r>
          </a:p>
        </p:txBody>
      </p:sp>
      <p:sp>
        <p:nvSpPr>
          <p:cNvPr id="40965" name="Rectangle 3"/>
          <p:cNvSpPr>
            <a:spLocks noGrp="1" noChangeArrowheads="1"/>
          </p:cNvSpPr>
          <p:nvPr>
            <p:ph idx="1"/>
          </p:nvPr>
        </p:nvSpPr>
        <p:spPr>
          <a:xfrm>
            <a:off x="381000" y="1574800"/>
            <a:ext cx="8534400" cy="5029200"/>
          </a:xfrm>
        </p:spPr>
        <p:txBody>
          <a:bodyPr/>
          <a:lstStyle/>
          <a:p>
            <a:pPr marL="463550" indent="-463550" eaLnBrk="1" hangingPunct="1">
              <a:buFont typeface="Wingdings" charset="2"/>
              <a:buNone/>
            </a:pPr>
            <a:r>
              <a:rPr lang="en-US" sz="2700" b="1" smtClean="0">
                <a:solidFill>
                  <a:srgbClr val="339966"/>
                </a:solidFill>
                <a:latin typeface="Arial" charset="0"/>
                <a:cs typeface="ＭＳ Ｐゴシック" charset="-128"/>
              </a:rPr>
              <a:t>3.	Worker quality</a:t>
            </a:r>
            <a:r>
              <a:rPr lang="en-US" sz="2700" b="1" smtClean="0">
                <a:solidFill>
                  <a:srgbClr val="996633"/>
                </a:solidFill>
                <a:latin typeface="Arial" charset="0"/>
                <a:cs typeface="ＭＳ Ｐゴシック" charset="-128"/>
              </a:rPr>
              <a:t/>
            </a:r>
            <a:br>
              <a:rPr lang="en-US" sz="2700" b="1" smtClean="0">
                <a:solidFill>
                  <a:srgbClr val="996633"/>
                </a:solidFill>
                <a:latin typeface="Arial" charset="0"/>
                <a:cs typeface="ＭＳ Ｐゴシック" charset="-128"/>
              </a:rPr>
            </a:br>
            <a:r>
              <a:rPr lang="en-US" sz="2700" smtClean="0">
                <a:latin typeface="Arial" charset="0"/>
                <a:cs typeface="ＭＳ Ｐゴシック" charset="-128"/>
              </a:rPr>
              <a:t>Offering higher wages attracts better job applicants, increases quality of the firm’s workforce. </a:t>
            </a:r>
          </a:p>
          <a:p>
            <a:pPr marL="463550" indent="-463550" eaLnBrk="1" hangingPunct="1">
              <a:spcBef>
                <a:spcPct val="50000"/>
              </a:spcBef>
              <a:buFont typeface="Wingdings" charset="2"/>
              <a:buNone/>
            </a:pPr>
            <a:r>
              <a:rPr lang="en-US" sz="2700" b="1" smtClean="0">
                <a:solidFill>
                  <a:srgbClr val="339966"/>
                </a:solidFill>
                <a:latin typeface="Arial" charset="0"/>
                <a:cs typeface="ＭＳ Ｐゴシック" charset="-128"/>
              </a:rPr>
              <a:t>4.	Worker effort</a:t>
            </a:r>
            <a:r>
              <a:rPr lang="en-US" sz="2700" b="1" smtClean="0">
                <a:solidFill>
                  <a:srgbClr val="996633"/>
                </a:solidFill>
                <a:latin typeface="Arial" charset="0"/>
                <a:cs typeface="ＭＳ Ｐゴシック" charset="-128"/>
              </a:rPr>
              <a:t/>
            </a:r>
            <a:br>
              <a:rPr lang="en-US" sz="2700" b="1" smtClean="0">
                <a:solidFill>
                  <a:srgbClr val="996633"/>
                </a:solidFill>
                <a:latin typeface="Arial" charset="0"/>
                <a:cs typeface="ＭＳ Ｐゴシック" charset="-128"/>
              </a:rPr>
            </a:br>
            <a:r>
              <a:rPr lang="en-US" sz="2700" smtClean="0">
                <a:latin typeface="Arial" charset="0"/>
                <a:cs typeface="ＭＳ Ｐゴシック" charset="-128"/>
              </a:rPr>
              <a:t>Workers can work hard or shirk.  Shirkers are fired </a:t>
            </a:r>
            <a:br>
              <a:rPr lang="en-US" sz="2700" smtClean="0">
                <a:latin typeface="Arial" charset="0"/>
                <a:cs typeface="ＭＳ Ｐゴシック" charset="-128"/>
              </a:rPr>
            </a:br>
            <a:r>
              <a:rPr lang="en-US" sz="2700" smtClean="0">
                <a:latin typeface="Arial" charset="0"/>
                <a:cs typeface="ＭＳ Ｐゴシック" charset="-128"/>
              </a:rPr>
              <a:t>if caught.  Is being fired a good deterrent?</a:t>
            </a:r>
          </a:p>
          <a:p>
            <a:pPr marL="463550" indent="-463550" eaLnBrk="1" hangingPunct="1">
              <a:spcBef>
                <a:spcPct val="20000"/>
              </a:spcBef>
              <a:buFont typeface="Wingdings" charset="2"/>
              <a:buNone/>
            </a:pPr>
            <a:r>
              <a:rPr lang="en-US" sz="2700" smtClean="0">
                <a:latin typeface="Arial" charset="0"/>
                <a:cs typeface="ＭＳ Ｐゴシック" charset="-128"/>
              </a:rPr>
              <a:t>	Depends on how hard it is to find another job.  </a:t>
            </a:r>
            <a:br>
              <a:rPr lang="en-US" sz="2700" smtClean="0">
                <a:latin typeface="Arial" charset="0"/>
                <a:cs typeface="ＭＳ Ｐゴシック" charset="-128"/>
              </a:rPr>
            </a:br>
            <a:r>
              <a:rPr lang="en-US" sz="2700" smtClean="0">
                <a:latin typeface="Arial" charset="0"/>
                <a:cs typeface="ＭＳ Ｐゴシック" charset="-128"/>
              </a:rPr>
              <a:t>If market wage is above eq’m wage, there aren’t enough jobs to go around, so workers have more incentive to work not shirk.</a:t>
            </a:r>
          </a:p>
        </p:txBody>
      </p:sp>
      <p:sp>
        <p:nvSpPr>
          <p:cNvPr id="64515" name="Rectangle 4"/>
          <p:cNvSpPr>
            <a:spLocks noChangeArrowheads="1"/>
          </p:cNvSpPr>
          <p:nvPr/>
        </p:nvSpPr>
        <p:spPr bwMode="auto">
          <a:xfrm>
            <a:off x="457200" y="1052513"/>
            <a:ext cx="8229600" cy="623887"/>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00B85C"/>
              </a:buClr>
              <a:buSzPct val="120000"/>
              <a:buFont typeface="Wingdings" charset="2"/>
              <a:buNone/>
            </a:pPr>
            <a:r>
              <a:rPr lang="en-US" sz="2700">
                <a:ea typeface="Arial" charset="0"/>
                <a:cs typeface="Arial" charset="0"/>
              </a:rPr>
              <a:t>Four reasons why firms might pay efficiency wages:</a:t>
            </a:r>
          </a:p>
        </p:txBody>
      </p:sp>
      <p:sp>
        <p:nvSpPr>
          <p:cNvPr id="6451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p:txBody>
          <a:bodyPr/>
          <a:lstStyle/>
          <a:p>
            <a:pPr eaLnBrk="1" hangingPunct="1"/>
            <a:r>
              <a:rPr lang="en-US" smtClean="0"/>
              <a:t>Labor Force Statistics</a:t>
            </a:r>
          </a:p>
        </p:txBody>
      </p:sp>
      <p:sp>
        <p:nvSpPr>
          <p:cNvPr id="9221" name="Rectangle 3"/>
          <p:cNvSpPr>
            <a:spLocks noGrp="1" noChangeArrowheads="1"/>
          </p:cNvSpPr>
          <p:nvPr>
            <p:ph type="body" idx="4294967295"/>
          </p:nvPr>
        </p:nvSpPr>
        <p:spPr/>
        <p:txBody>
          <a:bodyPr/>
          <a:lstStyle/>
          <a:p>
            <a:pPr marL="0" indent="0" eaLnBrk="1" hangingPunct="1">
              <a:buFont typeface="Wingdings" charset="2"/>
              <a:buNone/>
            </a:pPr>
            <a:r>
              <a:rPr lang="en-US" sz="2400" smtClean="0"/>
              <a:t>For Labor force statistics, the population is usually divided into 3 groups:</a:t>
            </a:r>
          </a:p>
          <a:p>
            <a:pPr marL="511175" lvl="1" indent="-338138" eaLnBrk="1" hangingPunct="1">
              <a:spcBef>
                <a:spcPct val="40000"/>
              </a:spcBef>
              <a:buClr>
                <a:srgbClr val="339966"/>
              </a:buClr>
            </a:pPr>
            <a:r>
              <a:rPr lang="en-US" sz="2500" b="1" smtClean="0">
                <a:solidFill>
                  <a:srgbClr val="CC0000"/>
                </a:solidFill>
              </a:rPr>
              <a:t>Employed</a:t>
            </a:r>
            <a:r>
              <a:rPr lang="en-US" sz="2500" smtClean="0"/>
              <a:t>:  paid employees, self-employed, </a:t>
            </a:r>
            <a:br>
              <a:rPr lang="en-US" sz="2500" smtClean="0"/>
            </a:br>
            <a:r>
              <a:rPr lang="en-US" sz="2500" smtClean="0"/>
              <a:t>and unpaid workers in a family business</a:t>
            </a:r>
          </a:p>
          <a:p>
            <a:pPr marL="511175" lvl="1" indent="-338138" eaLnBrk="1" hangingPunct="1">
              <a:spcBef>
                <a:spcPct val="40000"/>
              </a:spcBef>
              <a:buClr>
                <a:srgbClr val="339966"/>
              </a:buClr>
            </a:pPr>
            <a:r>
              <a:rPr lang="en-US" sz="2500" b="1" smtClean="0">
                <a:solidFill>
                  <a:srgbClr val="CC0000"/>
                </a:solidFill>
              </a:rPr>
              <a:t>Unemployed</a:t>
            </a:r>
            <a:r>
              <a:rPr lang="en-US" sz="2500" smtClean="0"/>
              <a:t>:  people not working who have looked for work during previous 4 weeks</a:t>
            </a:r>
          </a:p>
          <a:p>
            <a:pPr marL="511175" lvl="1" indent="-338138" eaLnBrk="1" hangingPunct="1">
              <a:spcBef>
                <a:spcPct val="40000"/>
              </a:spcBef>
              <a:buClr>
                <a:srgbClr val="339966"/>
              </a:buClr>
            </a:pPr>
            <a:r>
              <a:rPr lang="en-US" sz="2500" b="1" smtClean="0">
                <a:solidFill>
                  <a:srgbClr val="CC0000"/>
                </a:solidFill>
              </a:rPr>
              <a:t>Not in the labor force</a:t>
            </a:r>
            <a:r>
              <a:rPr lang="en-US" sz="2500" smtClean="0"/>
              <a:t>:  everyone else</a:t>
            </a:r>
          </a:p>
          <a:p>
            <a:pPr marL="0" indent="0" eaLnBrk="1" hangingPunct="1">
              <a:spcBef>
                <a:spcPct val="70000"/>
              </a:spcBef>
              <a:buFont typeface="Wingdings" charset="2"/>
              <a:buNone/>
            </a:pPr>
            <a:r>
              <a:rPr lang="en-US" sz="2400" smtClean="0"/>
              <a:t>The </a:t>
            </a:r>
            <a:r>
              <a:rPr lang="en-US" sz="2400" b="1" smtClean="0">
                <a:solidFill>
                  <a:srgbClr val="CC0000"/>
                </a:solidFill>
              </a:rPr>
              <a:t>labor force</a:t>
            </a:r>
            <a:r>
              <a:rPr lang="en-US" sz="2400" smtClean="0"/>
              <a:t> is the total # of workers, including the employed and unemployed.  </a:t>
            </a:r>
          </a:p>
          <a:p>
            <a:pPr marL="0" indent="0" eaLnBrk="1" hangingPunct="1"/>
            <a:endParaRPr lang="en-US" sz="2400" smtClean="0"/>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wipe(left)">
                                      <p:cBhvr>
                                        <p:cTn id="27" dur="500"/>
                                        <p:tgtEl>
                                          <p:spTgt spid="92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65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Applying the concepts</a:t>
            </a:r>
          </a:p>
        </p:txBody>
      </p:sp>
      <p:sp>
        <p:nvSpPr>
          <p:cNvPr id="66565" name="Rectangle 6"/>
          <p:cNvSpPr>
            <a:spLocks noChangeArrowheads="1"/>
          </p:cNvSpPr>
          <p:nvPr/>
        </p:nvSpPr>
        <p:spPr bwMode="auto">
          <a:xfrm>
            <a:off x="557213" y="1373188"/>
            <a:ext cx="8229600" cy="104933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700"/>
              <a:t>Which of the following would be most likely to reduce </a:t>
            </a:r>
            <a:r>
              <a:rPr lang="en-US" sz="2700" u="sng"/>
              <a:t>frictional</a:t>
            </a:r>
            <a:r>
              <a:rPr lang="en-US" sz="2700"/>
              <a:t> unemployment?</a:t>
            </a:r>
          </a:p>
        </p:txBody>
      </p:sp>
      <p:sp>
        <p:nvSpPr>
          <p:cNvPr id="9" name="Rectangle 8"/>
          <p:cNvSpPr>
            <a:spLocks noChangeArrowheads="1"/>
          </p:cNvSpPr>
          <p:nvPr/>
        </p:nvSpPr>
        <p:spPr bwMode="auto">
          <a:xfrm>
            <a:off x="601663" y="2346325"/>
            <a:ext cx="8170862" cy="4292600"/>
          </a:xfrm>
          <a:prstGeom prst="rect">
            <a:avLst/>
          </a:prstGeom>
          <a:noFill/>
          <a:ln w="9525">
            <a:noFill/>
            <a:miter lim="800000"/>
            <a:headEnd/>
            <a:tailEnd/>
          </a:ln>
        </p:spPr>
        <p:txBody>
          <a:bodyPr>
            <a:prstTxWarp prst="textNoShape">
              <a:avLst/>
            </a:prstTxWarp>
          </a:bodyPr>
          <a:lstStyle/>
          <a:p>
            <a:pPr marL="463550" indent="-463550">
              <a:lnSpc>
                <a:spcPct val="105000"/>
              </a:lnSpc>
              <a:spcBef>
                <a:spcPct val="40000"/>
              </a:spcBef>
              <a:buClr>
                <a:srgbClr val="00B85C"/>
              </a:buClr>
              <a:buSzPct val="120000"/>
              <a:buFont typeface="Wingdings" charset="2"/>
              <a:buNone/>
            </a:pPr>
            <a:r>
              <a:rPr lang="en-US" sz="2500" b="1">
                <a:solidFill>
                  <a:srgbClr val="C00000"/>
                </a:solidFill>
                <a:ea typeface="Arial" charset="0"/>
                <a:cs typeface="Arial" charset="0"/>
              </a:rPr>
              <a:t>A</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The govt eliminates the minimum wage.</a:t>
            </a:r>
          </a:p>
          <a:p>
            <a:pPr marL="463550" indent="-463550">
              <a:lnSpc>
                <a:spcPct val="105000"/>
              </a:lnSpc>
              <a:spcBef>
                <a:spcPct val="40000"/>
              </a:spcBef>
              <a:buClr>
                <a:srgbClr val="00B85C"/>
              </a:buClr>
              <a:buSzPct val="120000"/>
              <a:buFont typeface="Wingdings" charset="2"/>
              <a:buNone/>
            </a:pPr>
            <a:r>
              <a:rPr lang="en-US" sz="2500" b="1">
                <a:solidFill>
                  <a:srgbClr val="C00000"/>
                </a:solidFill>
                <a:ea typeface="Arial" charset="0"/>
                <a:cs typeface="Arial" charset="0"/>
              </a:rPr>
              <a:t>B</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The govt increases unemployment insurance benefits. </a:t>
            </a:r>
          </a:p>
          <a:p>
            <a:pPr marL="463550" indent="-463550">
              <a:lnSpc>
                <a:spcPct val="105000"/>
              </a:lnSpc>
              <a:spcBef>
                <a:spcPct val="40000"/>
              </a:spcBef>
              <a:buClr>
                <a:srgbClr val="00B85C"/>
              </a:buClr>
              <a:buSzPct val="120000"/>
              <a:buFont typeface="Wingdings" charset="2"/>
              <a:buNone/>
            </a:pPr>
            <a:r>
              <a:rPr lang="en-US" sz="2500" b="1">
                <a:solidFill>
                  <a:srgbClr val="C00000"/>
                </a:solidFill>
                <a:ea typeface="Arial" charset="0"/>
                <a:cs typeface="Arial" charset="0"/>
              </a:rPr>
              <a:t>C</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A new law bans labor unions. </a:t>
            </a:r>
          </a:p>
          <a:p>
            <a:pPr marL="463550" indent="-463550">
              <a:lnSpc>
                <a:spcPct val="105000"/>
              </a:lnSpc>
              <a:spcBef>
                <a:spcPct val="40000"/>
              </a:spcBef>
              <a:buClr>
                <a:srgbClr val="00B85C"/>
              </a:buClr>
              <a:buSzPct val="120000"/>
              <a:buFont typeface="Wingdings" charset="2"/>
              <a:buNone/>
            </a:pPr>
            <a:r>
              <a:rPr lang="en-US" sz="2500" b="1">
                <a:solidFill>
                  <a:srgbClr val="C00000"/>
                </a:solidFill>
                <a:ea typeface="Arial" charset="0"/>
                <a:cs typeface="Arial" charset="0"/>
              </a:rPr>
              <a:t>D</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More workers post their resumes on a jobseekers website and more employers use the same site to find suitable workers to hire.</a:t>
            </a:r>
          </a:p>
          <a:p>
            <a:pPr marL="463550" indent="-463550">
              <a:lnSpc>
                <a:spcPct val="105000"/>
              </a:lnSpc>
              <a:spcBef>
                <a:spcPct val="40000"/>
              </a:spcBef>
              <a:buClr>
                <a:srgbClr val="00B85C"/>
              </a:buClr>
              <a:buSzPct val="120000"/>
              <a:buFont typeface="Wingdings" charset="2"/>
              <a:buNone/>
            </a:pPr>
            <a:r>
              <a:rPr lang="en-US" sz="2500" b="1">
                <a:solidFill>
                  <a:srgbClr val="C00000"/>
                </a:solidFill>
                <a:ea typeface="Arial" charset="0"/>
                <a:cs typeface="Arial" charset="0"/>
              </a:rPr>
              <a:t>E</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Sectoral shifts become more frequent. </a:t>
            </a:r>
          </a:p>
        </p:txBody>
      </p:sp>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86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8613" name="Rectangle 17"/>
          <p:cNvSpPr>
            <a:spLocks noChangeArrowheads="1"/>
          </p:cNvSpPr>
          <p:nvPr/>
        </p:nvSpPr>
        <p:spPr bwMode="auto">
          <a:xfrm>
            <a:off x="757238" y="2468563"/>
            <a:ext cx="7493000" cy="1250950"/>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500" b="1">
                <a:solidFill>
                  <a:srgbClr val="C00000"/>
                </a:solidFill>
                <a:ea typeface="Arial" charset="0"/>
                <a:cs typeface="Arial" charset="0"/>
              </a:rPr>
              <a:t>A</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The govt eliminates the minimum wage.</a:t>
            </a:r>
          </a:p>
          <a:p>
            <a:pPr marL="511175" indent="-511175">
              <a:lnSpc>
                <a:spcPct val="105000"/>
              </a:lnSpc>
              <a:spcBef>
                <a:spcPct val="50000"/>
              </a:spcBef>
              <a:buClr>
                <a:srgbClr val="00B85C"/>
              </a:buClr>
              <a:buSzPct val="120000"/>
              <a:buFont typeface="Wingdings" charset="2"/>
              <a:buNone/>
            </a:pPr>
            <a:r>
              <a:rPr lang="en-US" sz="2500" b="1">
                <a:solidFill>
                  <a:srgbClr val="C00000"/>
                </a:solidFill>
                <a:ea typeface="Arial" charset="0"/>
                <a:cs typeface="Arial" charset="0"/>
              </a:rPr>
              <a:t>C</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A new law bans labor unions. </a:t>
            </a:r>
          </a:p>
        </p:txBody>
      </p:sp>
      <p:sp>
        <p:nvSpPr>
          <p:cNvPr id="9" name="Rectangle 18"/>
          <p:cNvSpPr>
            <a:spLocks noChangeArrowheads="1"/>
          </p:cNvSpPr>
          <p:nvPr/>
        </p:nvSpPr>
        <p:spPr bwMode="auto">
          <a:xfrm>
            <a:off x="615950" y="3792538"/>
            <a:ext cx="8099425" cy="1546225"/>
          </a:xfrm>
          <a:prstGeom prst="rect">
            <a:avLst/>
          </a:prstGeom>
          <a:noFill/>
          <a:ln w="9525">
            <a:noFill/>
            <a:miter lim="800000"/>
            <a:headEnd/>
            <a:tailEnd/>
          </a:ln>
        </p:spPr>
        <p:txBody>
          <a:bodyPr>
            <a:prstTxWarp prst="textNoShape">
              <a:avLst/>
            </a:prstTxWarp>
          </a:bodyPr>
          <a:lstStyle/>
          <a:p>
            <a:pPr algn="ctr">
              <a:lnSpc>
                <a:spcPct val="110000"/>
              </a:lnSpc>
              <a:spcBef>
                <a:spcPct val="50000"/>
              </a:spcBef>
              <a:buClr>
                <a:srgbClr val="00B85C"/>
              </a:buClr>
              <a:buSzPct val="120000"/>
              <a:buFont typeface="Wingdings" charset="2"/>
              <a:buNone/>
            </a:pPr>
            <a:r>
              <a:rPr lang="en-US" sz="2700" i="1">
                <a:solidFill>
                  <a:srgbClr val="0000FF"/>
                </a:solidFill>
                <a:ea typeface="Arial" charset="0"/>
                <a:cs typeface="Arial" charset="0"/>
              </a:rPr>
              <a:t>These are likely to reduce </a:t>
            </a:r>
            <a:br>
              <a:rPr lang="en-US" sz="2700" i="1">
                <a:solidFill>
                  <a:srgbClr val="0000FF"/>
                </a:solidFill>
                <a:ea typeface="Arial" charset="0"/>
                <a:cs typeface="Arial" charset="0"/>
              </a:rPr>
            </a:br>
            <a:r>
              <a:rPr lang="en-US" sz="2700" i="1" u="sng">
                <a:solidFill>
                  <a:srgbClr val="0000FF"/>
                </a:solidFill>
                <a:ea typeface="Arial" charset="0"/>
                <a:cs typeface="Arial" charset="0"/>
              </a:rPr>
              <a:t>structural</a:t>
            </a:r>
            <a:r>
              <a:rPr lang="en-US" sz="2700" i="1">
                <a:solidFill>
                  <a:srgbClr val="0000FF"/>
                </a:solidFill>
                <a:ea typeface="Arial" charset="0"/>
                <a:cs typeface="Arial" charset="0"/>
              </a:rPr>
              <a:t> unemployment, </a:t>
            </a:r>
            <a:br>
              <a:rPr lang="en-US" sz="2700" i="1">
                <a:solidFill>
                  <a:srgbClr val="0000FF"/>
                </a:solidFill>
                <a:ea typeface="Arial" charset="0"/>
                <a:cs typeface="Arial" charset="0"/>
              </a:rPr>
            </a:br>
            <a:r>
              <a:rPr lang="en-US" sz="2700" i="1">
                <a:solidFill>
                  <a:srgbClr val="0000FF"/>
                </a:solidFill>
                <a:ea typeface="Arial" charset="0"/>
                <a:cs typeface="Arial" charset="0"/>
              </a:rPr>
              <a:t>not </a:t>
            </a:r>
            <a:r>
              <a:rPr lang="en-US" sz="2700" i="1" u="sng">
                <a:solidFill>
                  <a:srgbClr val="0000FF"/>
                </a:solidFill>
                <a:ea typeface="Arial" charset="0"/>
                <a:cs typeface="Arial" charset="0"/>
              </a:rPr>
              <a:t>frictional</a:t>
            </a:r>
            <a:r>
              <a:rPr lang="en-US" sz="2700" i="1">
                <a:solidFill>
                  <a:srgbClr val="0000FF"/>
                </a:solidFill>
                <a:ea typeface="Arial" charset="0"/>
                <a:cs typeface="Arial" charset="0"/>
              </a:rPr>
              <a:t> unemployment.</a:t>
            </a:r>
          </a:p>
        </p:txBody>
      </p:sp>
      <p:sp>
        <p:nvSpPr>
          <p:cNvPr id="68615" name="Rectangle 21"/>
          <p:cNvSpPr>
            <a:spLocks noChangeArrowheads="1"/>
          </p:cNvSpPr>
          <p:nvPr/>
        </p:nvSpPr>
        <p:spPr bwMode="auto">
          <a:xfrm>
            <a:off x="557213" y="1373188"/>
            <a:ext cx="8229600" cy="990600"/>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700"/>
              <a:t>Which of the following would be most likely to reduce </a:t>
            </a:r>
            <a:r>
              <a:rPr lang="en-US" sz="2700" u="sng"/>
              <a:t>frictional</a:t>
            </a:r>
            <a:r>
              <a:rPr lang="en-US" sz="2700"/>
              <a:t> unemployment?</a:t>
            </a:r>
          </a:p>
        </p:txBody>
      </p:sp>
      <p:sp>
        <p:nvSpPr>
          <p:cNvPr id="8"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065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0661" name="Rectangle 21"/>
          <p:cNvSpPr>
            <a:spLocks noChangeArrowheads="1"/>
          </p:cNvSpPr>
          <p:nvPr/>
        </p:nvSpPr>
        <p:spPr bwMode="auto">
          <a:xfrm>
            <a:off x="557213" y="1373188"/>
            <a:ext cx="8229600" cy="990600"/>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700"/>
              <a:t>Which of the following would be most likely to reduce </a:t>
            </a:r>
            <a:r>
              <a:rPr lang="en-US" sz="2700" u="sng"/>
              <a:t>frictional</a:t>
            </a:r>
            <a:r>
              <a:rPr lang="en-US" sz="2700"/>
              <a:t> unemployment?</a:t>
            </a:r>
          </a:p>
        </p:txBody>
      </p:sp>
      <p:sp>
        <p:nvSpPr>
          <p:cNvPr id="70662" name="Rectangle 10"/>
          <p:cNvSpPr>
            <a:spLocks noChangeArrowheads="1"/>
          </p:cNvSpPr>
          <p:nvPr/>
        </p:nvSpPr>
        <p:spPr bwMode="auto">
          <a:xfrm>
            <a:off x="668338" y="2401888"/>
            <a:ext cx="8277225" cy="1643062"/>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500" b="1">
                <a:solidFill>
                  <a:srgbClr val="C00000"/>
                </a:solidFill>
                <a:ea typeface="Arial" charset="0"/>
                <a:cs typeface="Arial" charset="0"/>
              </a:rPr>
              <a:t>B</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The govt increases unemployment insurance benefits. </a:t>
            </a:r>
          </a:p>
          <a:p>
            <a:pPr marL="511175" indent="-511175">
              <a:lnSpc>
                <a:spcPct val="105000"/>
              </a:lnSpc>
              <a:spcBef>
                <a:spcPct val="50000"/>
              </a:spcBef>
              <a:buClr>
                <a:srgbClr val="00B85C"/>
              </a:buClr>
              <a:buSzPct val="120000"/>
              <a:buFont typeface="Wingdings" charset="2"/>
              <a:buNone/>
            </a:pPr>
            <a:r>
              <a:rPr lang="en-US" sz="2500" b="1">
                <a:solidFill>
                  <a:srgbClr val="C00000"/>
                </a:solidFill>
                <a:ea typeface="Arial" charset="0"/>
                <a:cs typeface="Arial" charset="0"/>
              </a:rPr>
              <a:t>E</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Sectoral shifts become more frequent. </a:t>
            </a:r>
          </a:p>
        </p:txBody>
      </p:sp>
      <p:sp>
        <p:nvSpPr>
          <p:cNvPr id="8" name="Rectangle 11"/>
          <p:cNvSpPr>
            <a:spLocks noChangeArrowheads="1"/>
          </p:cNvSpPr>
          <p:nvPr/>
        </p:nvSpPr>
        <p:spPr bwMode="auto">
          <a:xfrm>
            <a:off x="663575" y="4146550"/>
            <a:ext cx="8193088" cy="1144588"/>
          </a:xfrm>
          <a:prstGeom prst="rect">
            <a:avLst/>
          </a:prstGeom>
          <a:noFill/>
          <a:ln w="9525">
            <a:noFill/>
            <a:miter lim="800000"/>
            <a:headEnd/>
            <a:tailEnd/>
          </a:ln>
        </p:spPr>
        <p:txBody>
          <a:bodyPr>
            <a:prstTxWarp prst="textNoShape">
              <a:avLst/>
            </a:prstTxWarp>
          </a:bodyPr>
          <a:lstStyle/>
          <a:p>
            <a:pPr algn="ctr">
              <a:lnSpc>
                <a:spcPct val="110000"/>
              </a:lnSpc>
              <a:spcBef>
                <a:spcPct val="50000"/>
              </a:spcBef>
              <a:buClr>
                <a:srgbClr val="00B85C"/>
              </a:buClr>
              <a:buSzPct val="120000"/>
              <a:buFont typeface="Wingdings" charset="2"/>
              <a:buNone/>
            </a:pPr>
            <a:r>
              <a:rPr lang="en-US" sz="2700" i="1">
                <a:solidFill>
                  <a:srgbClr val="0000FF"/>
                </a:solidFill>
                <a:ea typeface="Arial" charset="0"/>
                <a:cs typeface="Arial" charset="0"/>
              </a:rPr>
              <a:t>These are likely to </a:t>
            </a:r>
            <a:r>
              <a:rPr lang="en-US" sz="2700" i="1" u="sng">
                <a:solidFill>
                  <a:srgbClr val="0000FF"/>
                </a:solidFill>
                <a:ea typeface="Arial" charset="0"/>
                <a:cs typeface="Arial" charset="0"/>
              </a:rPr>
              <a:t>increase</a:t>
            </a:r>
            <a:r>
              <a:rPr lang="en-US" sz="2700" i="1">
                <a:solidFill>
                  <a:srgbClr val="0000FF"/>
                </a:solidFill>
                <a:ea typeface="Arial" charset="0"/>
                <a:cs typeface="Arial" charset="0"/>
              </a:rPr>
              <a:t> </a:t>
            </a:r>
            <a:br>
              <a:rPr lang="en-US" sz="2700" i="1">
                <a:solidFill>
                  <a:srgbClr val="0000FF"/>
                </a:solidFill>
                <a:ea typeface="Arial" charset="0"/>
                <a:cs typeface="Arial" charset="0"/>
              </a:rPr>
            </a:br>
            <a:r>
              <a:rPr lang="en-US" sz="2700" i="1">
                <a:solidFill>
                  <a:srgbClr val="0000FF"/>
                </a:solidFill>
                <a:ea typeface="Arial" charset="0"/>
                <a:cs typeface="Arial" charset="0"/>
              </a:rPr>
              <a:t>frictional unemployment, not reduce it.</a:t>
            </a:r>
          </a:p>
        </p:txBody>
      </p:sp>
      <p:sp>
        <p:nvSpPr>
          <p:cNvPr id="9"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27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2709" name="Rectangle 21"/>
          <p:cNvSpPr>
            <a:spLocks noChangeArrowheads="1"/>
          </p:cNvSpPr>
          <p:nvPr/>
        </p:nvSpPr>
        <p:spPr bwMode="auto">
          <a:xfrm>
            <a:off x="557213" y="1373188"/>
            <a:ext cx="8229600" cy="97948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700"/>
              <a:t>Which of the following would be most likely to reduce </a:t>
            </a:r>
            <a:r>
              <a:rPr lang="en-US" sz="2700" u="sng"/>
              <a:t>frictional</a:t>
            </a:r>
            <a:r>
              <a:rPr lang="en-US" sz="2700"/>
              <a:t> unemployment?</a:t>
            </a:r>
          </a:p>
        </p:txBody>
      </p:sp>
      <p:sp>
        <p:nvSpPr>
          <p:cNvPr id="72710" name="Rectangle 10"/>
          <p:cNvSpPr>
            <a:spLocks noChangeArrowheads="1"/>
          </p:cNvSpPr>
          <p:nvPr/>
        </p:nvSpPr>
        <p:spPr bwMode="auto">
          <a:xfrm>
            <a:off x="612775" y="2401888"/>
            <a:ext cx="8277225" cy="1428750"/>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500" b="1">
                <a:solidFill>
                  <a:srgbClr val="C00000"/>
                </a:solidFill>
                <a:ea typeface="Arial" charset="0"/>
                <a:cs typeface="Arial" charset="0"/>
              </a:rPr>
              <a:t>D</a:t>
            </a:r>
            <a:r>
              <a:rPr lang="en-US" sz="2500">
                <a:solidFill>
                  <a:srgbClr val="C00000"/>
                </a:solidFill>
                <a:ea typeface="Arial" charset="0"/>
                <a:cs typeface="Arial" charset="0"/>
              </a:rPr>
              <a:t>.</a:t>
            </a:r>
            <a:r>
              <a:rPr lang="en-US" sz="2500">
                <a:solidFill>
                  <a:srgbClr val="339966"/>
                </a:solidFill>
                <a:ea typeface="Arial" charset="0"/>
                <a:cs typeface="Arial" charset="0"/>
              </a:rPr>
              <a:t>	</a:t>
            </a:r>
            <a:r>
              <a:rPr lang="en-US" sz="2600">
                <a:ea typeface="Arial" charset="0"/>
                <a:cs typeface="Arial" charset="0"/>
              </a:rPr>
              <a:t>More workers post their resumes at an online jobseekers site, and more employers use the site to find suitable workers to hire.</a:t>
            </a:r>
          </a:p>
        </p:txBody>
      </p:sp>
      <p:sp>
        <p:nvSpPr>
          <p:cNvPr id="8" name="Rectangle 11"/>
          <p:cNvSpPr>
            <a:spLocks noChangeArrowheads="1"/>
          </p:cNvSpPr>
          <p:nvPr/>
        </p:nvSpPr>
        <p:spPr bwMode="auto">
          <a:xfrm>
            <a:off x="1355725" y="3822700"/>
            <a:ext cx="6530975" cy="1558925"/>
          </a:xfrm>
          <a:prstGeom prst="rect">
            <a:avLst/>
          </a:prstGeom>
          <a:noFill/>
          <a:ln w="9525">
            <a:noFill/>
            <a:miter lim="800000"/>
            <a:headEnd/>
            <a:tailEnd/>
          </a:ln>
        </p:spPr>
        <p:txBody>
          <a:bodyPr>
            <a:prstTxWarp prst="textNoShape">
              <a:avLst/>
            </a:prstTxWarp>
          </a:bodyPr>
          <a:lstStyle/>
          <a:p>
            <a:pPr algn="ctr">
              <a:lnSpc>
                <a:spcPct val="110000"/>
              </a:lnSpc>
              <a:spcBef>
                <a:spcPct val="50000"/>
              </a:spcBef>
              <a:buClr>
                <a:srgbClr val="00B85C"/>
              </a:buClr>
              <a:buSzPct val="120000"/>
              <a:buFont typeface="Wingdings" charset="2"/>
              <a:buNone/>
            </a:pPr>
            <a:r>
              <a:rPr lang="en-US" sz="2700" i="1">
                <a:solidFill>
                  <a:srgbClr val="0000FF"/>
                </a:solidFill>
                <a:ea typeface="Arial" charset="0"/>
                <a:cs typeface="Arial" charset="0"/>
              </a:rPr>
              <a:t>Likely to speed up the process of matching workers &amp; jobs, which would </a:t>
            </a:r>
            <a:br>
              <a:rPr lang="en-US" sz="2700" i="1">
                <a:solidFill>
                  <a:srgbClr val="0000FF"/>
                </a:solidFill>
                <a:ea typeface="Arial" charset="0"/>
                <a:cs typeface="Arial" charset="0"/>
              </a:rPr>
            </a:br>
            <a:r>
              <a:rPr lang="en-US" sz="2700" i="1">
                <a:solidFill>
                  <a:srgbClr val="0000FF"/>
                </a:solidFill>
                <a:ea typeface="Arial" charset="0"/>
                <a:cs typeface="Arial" charset="0"/>
              </a:rPr>
              <a:t>reduce frictional unemployment.</a:t>
            </a:r>
          </a:p>
        </p:txBody>
      </p:sp>
      <p:sp>
        <p:nvSpPr>
          <p:cNvPr id="9"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idx="4294967295"/>
          </p:nvPr>
        </p:nvSpPr>
        <p:spPr>
          <a:xfrm>
            <a:off x="457200" y="263525"/>
            <a:ext cx="8229600" cy="946150"/>
          </a:xfrm>
        </p:spPr>
        <p:txBody>
          <a:bodyPr rtlCol="0">
            <a:normAutofit fontScale="90000"/>
          </a:bodyPr>
          <a:lstStyle/>
          <a:p>
            <a:pPr eaLnBrk="1" fontAlgn="auto" hangingPunct="1">
              <a:spcAft>
                <a:spcPts val="0"/>
              </a:spcAft>
              <a:defRPr/>
            </a:pPr>
            <a:r>
              <a:rPr lang="en-US" sz="3600" smtClean="0"/>
              <a:t>Explaining the Natural Rate of Unemployment:  A Summary</a:t>
            </a:r>
          </a:p>
        </p:txBody>
      </p:sp>
      <p:sp>
        <p:nvSpPr>
          <p:cNvPr id="46085" name="Rectangle 3"/>
          <p:cNvSpPr>
            <a:spLocks noGrp="1" noChangeArrowheads="1"/>
          </p:cNvSpPr>
          <p:nvPr>
            <p:ph type="body" idx="4294967295"/>
          </p:nvPr>
        </p:nvSpPr>
        <p:spPr>
          <a:xfrm>
            <a:off x="307975" y="1358900"/>
            <a:ext cx="8524875" cy="5308600"/>
          </a:xfrm>
        </p:spPr>
        <p:txBody>
          <a:bodyPr/>
          <a:lstStyle/>
          <a:p>
            <a:pPr marL="0" indent="0" eaLnBrk="1" hangingPunct="1">
              <a:buFont typeface="Wingdings" charset="2"/>
              <a:buNone/>
            </a:pPr>
            <a:r>
              <a:rPr lang="en-US" sz="2700" smtClean="0"/>
              <a:t>The natural rate of unemployment consists of </a:t>
            </a:r>
          </a:p>
          <a:p>
            <a:pPr marL="0" indent="0" eaLnBrk="1" hangingPunct="1">
              <a:spcBef>
                <a:spcPct val="20000"/>
              </a:spcBef>
            </a:pPr>
            <a:r>
              <a:rPr lang="en-US" sz="2700" smtClean="0"/>
              <a:t>  </a:t>
            </a:r>
            <a:r>
              <a:rPr lang="en-US" sz="2700" i="1" smtClean="0"/>
              <a:t>frictional unemployment</a:t>
            </a:r>
            <a:r>
              <a:rPr lang="en-US" sz="2700" smtClean="0"/>
              <a:t> </a:t>
            </a:r>
          </a:p>
          <a:p>
            <a:pPr marL="623888" lvl="1" eaLnBrk="1" hangingPunct="1">
              <a:spcBef>
                <a:spcPct val="10000"/>
              </a:spcBef>
            </a:pPr>
            <a:r>
              <a:rPr lang="en-US" smtClean="0"/>
              <a:t>It takes time to search for the right jobs </a:t>
            </a:r>
          </a:p>
          <a:p>
            <a:pPr marL="623888" lvl="1" eaLnBrk="1" hangingPunct="1">
              <a:spcBef>
                <a:spcPct val="10000"/>
              </a:spcBef>
            </a:pPr>
            <a:r>
              <a:rPr lang="en-US" smtClean="0"/>
              <a:t>Occurs even if there are enough jobs to go around</a:t>
            </a:r>
          </a:p>
          <a:p>
            <a:pPr marL="0" indent="0" eaLnBrk="1" hangingPunct="1">
              <a:spcBef>
                <a:spcPct val="20000"/>
              </a:spcBef>
            </a:pPr>
            <a:r>
              <a:rPr lang="en-US" sz="2700" smtClean="0"/>
              <a:t>  </a:t>
            </a:r>
            <a:r>
              <a:rPr lang="en-US" sz="2700" i="1" smtClean="0"/>
              <a:t>structural unemployment</a:t>
            </a:r>
            <a:r>
              <a:rPr lang="en-US" sz="2700" smtClean="0"/>
              <a:t> </a:t>
            </a:r>
          </a:p>
          <a:p>
            <a:pPr marL="623888" lvl="1" eaLnBrk="1" hangingPunct="1">
              <a:spcBef>
                <a:spcPct val="10000"/>
              </a:spcBef>
            </a:pPr>
            <a:r>
              <a:rPr lang="en-US" smtClean="0"/>
              <a:t>When wage is above eq’m, not enough jobs </a:t>
            </a:r>
          </a:p>
          <a:p>
            <a:pPr marL="623888" lvl="1" eaLnBrk="1" hangingPunct="1">
              <a:spcBef>
                <a:spcPct val="10000"/>
              </a:spcBef>
            </a:pPr>
            <a:r>
              <a:rPr lang="en-US" smtClean="0"/>
              <a:t>Due to min. wages, labor unions, efficiency wages</a:t>
            </a:r>
          </a:p>
          <a:p>
            <a:pPr marL="0" indent="0" eaLnBrk="1" hangingPunct="1">
              <a:spcBef>
                <a:spcPct val="55000"/>
              </a:spcBef>
              <a:buFont typeface="Wingdings" charset="2"/>
              <a:buNone/>
            </a:pPr>
            <a:r>
              <a:rPr lang="en-US" sz="2700" smtClean="0"/>
              <a:t>In later chapters, we will learn about </a:t>
            </a:r>
            <a:r>
              <a:rPr lang="en-US" sz="2700" i="1" smtClean="0"/>
              <a:t>cyclical unemployment</a:t>
            </a:r>
            <a:r>
              <a:rPr lang="en-US" sz="2700" smtClean="0"/>
              <a:t>, the short-term fluctuations in unemployment associated with business cycles.</a:t>
            </a:r>
          </a:p>
        </p:txBody>
      </p:sp>
      <p:sp>
        <p:nvSpPr>
          <p:cNvPr id="747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wipe(left)">
                                      <p:cBhvr>
                                        <p:cTn id="17" dur="500"/>
                                        <p:tgtEl>
                                          <p:spTgt spid="460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3" end="3"/>
                                            </p:txEl>
                                          </p:spTgt>
                                        </p:tgtEl>
                                        <p:attrNameLst>
                                          <p:attrName>style.visibility</p:attrName>
                                        </p:attrNameLst>
                                      </p:cBhvr>
                                      <p:to>
                                        <p:strVal val="visible"/>
                                      </p:to>
                                    </p:set>
                                    <p:animEffect transition="in" filter="wipe(left)">
                                      <p:cBhvr>
                                        <p:cTn id="22" dur="500"/>
                                        <p:tgtEl>
                                          <p:spTgt spid="460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6085">
                                            <p:txEl>
                                              <p:pRg st="4" end="4"/>
                                            </p:txEl>
                                          </p:spTgt>
                                        </p:tgtEl>
                                        <p:attrNameLst>
                                          <p:attrName>style.visibility</p:attrName>
                                        </p:attrNameLst>
                                      </p:cBhvr>
                                      <p:to>
                                        <p:strVal val="visible"/>
                                      </p:to>
                                    </p:set>
                                    <p:animEffect transition="in" filter="wipe(left)">
                                      <p:cBhvr>
                                        <p:cTn id="27" dur="500"/>
                                        <p:tgtEl>
                                          <p:spTgt spid="4608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085">
                                            <p:txEl>
                                              <p:pRg st="5" end="5"/>
                                            </p:txEl>
                                          </p:spTgt>
                                        </p:tgtEl>
                                        <p:attrNameLst>
                                          <p:attrName>style.visibility</p:attrName>
                                        </p:attrNameLst>
                                      </p:cBhvr>
                                      <p:to>
                                        <p:strVal val="visible"/>
                                      </p:to>
                                    </p:set>
                                    <p:animEffect transition="in" filter="wipe(left)">
                                      <p:cBhvr>
                                        <p:cTn id="32" dur="500"/>
                                        <p:tgtEl>
                                          <p:spTgt spid="4608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085">
                                            <p:txEl>
                                              <p:pRg st="6" end="6"/>
                                            </p:txEl>
                                          </p:spTgt>
                                        </p:tgtEl>
                                        <p:attrNameLst>
                                          <p:attrName>style.visibility</p:attrName>
                                        </p:attrNameLst>
                                      </p:cBhvr>
                                      <p:to>
                                        <p:strVal val="visible"/>
                                      </p:to>
                                    </p:set>
                                    <p:animEffect transition="in" filter="wipe(left)">
                                      <p:cBhvr>
                                        <p:cTn id="37" dur="500"/>
                                        <p:tgtEl>
                                          <p:spTgt spid="4608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6085">
                                            <p:txEl>
                                              <p:pRg st="7" end="7"/>
                                            </p:txEl>
                                          </p:spTgt>
                                        </p:tgtEl>
                                        <p:attrNameLst>
                                          <p:attrName>style.visibility</p:attrName>
                                        </p:attrNameLst>
                                      </p:cBhvr>
                                      <p:to>
                                        <p:strVal val="visible"/>
                                      </p:to>
                                    </p:set>
                                    <p:animEffect transition="in" filter="wipe(left)">
                                      <p:cBhvr>
                                        <p:cTn id="42" dur="500"/>
                                        <p:tgtEl>
                                          <p:spTgt spid="460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680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36" name="Content Placeholder 2"/>
          <p:cNvSpPr>
            <a:spLocks noGrp="1"/>
          </p:cNvSpPr>
          <p:nvPr>
            <p:ph idx="1"/>
          </p:nvPr>
        </p:nvSpPr>
        <p:spPr>
          <a:xfrm>
            <a:off x="457200" y="1371600"/>
            <a:ext cx="8229600" cy="5297488"/>
          </a:xfrm>
        </p:spPr>
        <p:txBody>
          <a:bodyPr rtlCol="0">
            <a:normAutofit lnSpcReduction="10000"/>
          </a:bodyPr>
          <a:lstStyle/>
          <a:p>
            <a:pPr eaLnBrk="1" fontAlgn="auto" hangingPunct="1">
              <a:spcAft>
                <a:spcPts val="0"/>
              </a:spcAft>
              <a:buClrTx/>
              <a:buSzPct val="120000"/>
              <a:buFont typeface="Arial" pitchFamily="34" charset="0"/>
              <a:buChar char="•"/>
              <a:defRPr/>
            </a:pPr>
            <a:r>
              <a:rPr lang="en-US" dirty="0"/>
              <a:t>The unemployment rate is the percentage of those who would like to work who do not have jobs.</a:t>
            </a:r>
          </a:p>
          <a:p>
            <a:pPr eaLnBrk="1" fontAlgn="auto" hangingPunct="1">
              <a:spcAft>
                <a:spcPts val="0"/>
              </a:spcAft>
              <a:buClrTx/>
              <a:buSzPct val="120000"/>
              <a:buFont typeface="Arial" pitchFamily="34" charset="0"/>
              <a:buChar char="•"/>
              <a:defRPr/>
            </a:pPr>
            <a:r>
              <a:rPr lang="en-US" dirty="0"/>
              <a:t>Unemployment and labor force participation vary widely across demographic groups.</a:t>
            </a:r>
          </a:p>
          <a:p>
            <a:pPr eaLnBrk="1" fontAlgn="auto" hangingPunct="1">
              <a:spcAft>
                <a:spcPts val="0"/>
              </a:spcAft>
              <a:buClrTx/>
              <a:buSzPct val="120000"/>
              <a:buFont typeface="Arial" pitchFamily="34" charset="0"/>
              <a:buChar char="•"/>
              <a:defRPr/>
            </a:pPr>
            <a:r>
              <a:rPr lang="en-US" dirty="0"/>
              <a:t>The natural rate of unemployment is the normal rate of unemployment around which the actual rate fluctuates.  Cyclical unemployment is the deviation of unemployment from its natural rate and is connected to short-term economic fluctuations. </a:t>
            </a:r>
          </a:p>
        </p:txBody>
      </p:sp>
      <p:sp>
        <p:nvSpPr>
          <p:cNvPr id="6"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885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78852"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The natural rate includes frictional unemployment and structural unemployment.</a:t>
            </a:r>
          </a:p>
          <a:p>
            <a:pPr eaLnBrk="1" hangingPunct="1">
              <a:buClrTx/>
              <a:buSzPct val="120000"/>
              <a:buFont typeface="Arial" charset="0"/>
              <a:buChar char="•"/>
            </a:pPr>
            <a:r>
              <a:rPr lang="en-US" smtClean="0">
                <a:latin typeface="Arial" charset="0"/>
                <a:cs typeface="ＭＳ Ｐゴシック" charset="-128"/>
              </a:rPr>
              <a:t>Frictional unemployment occurs when workers take time to search for the right jobs.</a:t>
            </a:r>
          </a:p>
          <a:p>
            <a:pPr eaLnBrk="1" hangingPunct="1">
              <a:buClrTx/>
              <a:buSzPct val="120000"/>
              <a:buFont typeface="Arial" charset="0"/>
              <a:buChar char="•"/>
            </a:pPr>
            <a:r>
              <a:rPr lang="en-US" smtClean="0">
                <a:latin typeface="Arial" charset="0"/>
                <a:cs typeface="ＭＳ Ｐゴシック" charset="-128"/>
              </a:rPr>
              <a:t>Structural unemployment occurs when above- equilibrium wages result in a surplus of labor.  </a:t>
            </a:r>
          </a:p>
          <a:p>
            <a:pPr eaLnBrk="1" hangingPunct="1">
              <a:buClrTx/>
              <a:buSzPct val="120000"/>
              <a:buFont typeface="Arial" charset="0"/>
              <a:buChar char="•"/>
            </a:pPr>
            <a:r>
              <a:rPr lang="en-US" smtClean="0">
                <a:latin typeface="Arial" charset="0"/>
                <a:cs typeface="ＭＳ Ｐゴシック" charset="-128"/>
              </a:rPr>
              <a:t>Three reasons for above-equilibrium wages include minimum wage laws, unions, and efficiency wages.</a:t>
            </a:r>
          </a:p>
        </p:txBody>
      </p:sp>
      <p:sp>
        <p:nvSpPr>
          <p:cNvPr id="6"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803275" y="4979988"/>
            <a:ext cx="7524750" cy="1092200"/>
            <a:chOff x="338" y="3173"/>
            <a:chExt cx="4740" cy="688"/>
          </a:xfrm>
        </p:grpSpPr>
        <p:sp>
          <p:nvSpPr>
            <p:cNvPr id="10258" name="Rectangle 21"/>
            <p:cNvSpPr>
              <a:spLocks noChangeArrowheads="1"/>
            </p:cNvSpPr>
            <p:nvPr/>
          </p:nvSpPr>
          <p:spPr bwMode="auto">
            <a:xfrm>
              <a:off x="338" y="3173"/>
              <a:ext cx="4728" cy="688"/>
            </a:xfrm>
            <a:prstGeom prst="rect">
              <a:avLst/>
            </a:prstGeom>
            <a:solidFill>
              <a:srgbClr val="CCFFCC"/>
            </a:solidFill>
            <a:ln>
              <a:noFill/>
            </a:ln>
            <a:effectLst>
              <a:outerShdw blurRad="50800" dist="76200" dir="2700000" algn="tl" rotWithShape="0">
                <a:prstClr val="black">
                  <a:alpha val="40000"/>
                </a:prstClr>
              </a:outerShdw>
            </a:effectLst>
            <a:extLst/>
          </p:spPr>
          <p:txBody>
            <a:bodyPr wrap="none" anchor="ctr"/>
            <a:lstStyle/>
            <a:p>
              <a:pPr fontAlgn="auto">
                <a:spcBef>
                  <a:spcPts val="0"/>
                </a:spcBef>
                <a:spcAft>
                  <a:spcPts val="0"/>
                </a:spcAft>
                <a:defRPr/>
              </a:pPr>
              <a:endParaRPr lang="en-US" sz="1800">
                <a:latin typeface="+mn-lt"/>
                <a:ea typeface="+mn-ea"/>
                <a:cs typeface="Arial" charset="0"/>
              </a:endParaRPr>
            </a:p>
          </p:txBody>
        </p:sp>
        <p:grpSp>
          <p:nvGrpSpPr>
            <p:cNvPr id="13328" name="Group 19"/>
            <p:cNvGrpSpPr>
              <a:grpSpLocks/>
            </p:cNvGrpSpPr>
            <p:nvPr/>
          </p:nvGrpSpPr>
          <p:grpSpPr bwMode="auto">
            <a:xfrm>
              <a:off x="349" y="3191"/>
              <a:ext cx="4729" cy="650"/>
              <a:chOff x="216" y="3191"/>
              <a:chExt cx="4729" cy="650"/>
            </a:xfrm>
          </p:grpSpPr>
          <p:sp>
            <p:nvSpPr>
              <p:cNvPr id="13329" name="Text Box 13"/>
              <p:cNvSpPr txBox="1">
                <a:spLocks noChangeArrowheads="1"/>
              </p:cNvSpPr>
              <p:nvPr/>
            </p:nvSpPr>
            <p:spPr bwMode="auto">
              <a:xfrm>
                <a:off x="216" y="3207"/>
                <a:ext cx="1878" cy="592"/>
              </a:xfrm>
              <a:prstGeom prst="rect">
                <a:avLst/>
              </a:prstGeom>
              <a:noFill/>
              <a:ln w="9525">
                <a:noFill/>
                <a:miter lim="800000"/>
                <a:headEnd/>
                <a:tailEnd/>
              </a:ln>
            </p:spPr>
            <p:txBody>
              <a:bodyPr lIns="0" tIns="0" rIns="0" bIns="0" anchor="ctr">
                <a:prstTxWarp prst="textNoShape">
                  <a:avLst/>
                </a:prstTxWarp>
              </a:bodyPr>
              <a:lstStyle/>
              <a:p>
                <a:pPr algn="ctr">
                  <a:spcBef>
                    <a:spcPct val="50000"/>
                  </a:spcBef>
                </a:pPr>
                <a:r>
                  <a:rPr lang="en-US" sz="2900">
                    <a:ea typeface="Arial" charset="0"/>
                    <a:cs typeface="Arial" charset="0"/>
                  </a:rPr>
                  <a:t>labor force participation rate</a:t>
                </a:r>
              </a:p>
            </p:txBody>
          </p:sp>
          <p:grpSp>
            <p:nvGrpSpPr>
              <p:cNvPr id="13330" name="Group 14"/>
              <p:cNvGrpSpPr>
                <a:grpSpLocks/>
              </p:cNvGrpSpPr>
              <p:nvPr/>
            </p:nvGrpSpPr>
            <p:grpSpPr bwMode="auto">
              <a:xfrm>
                <a:off x="3045" y="3191"/>
                <a:ext cx="1900" cy="650"/>
                <a:chOff x="2942" y="1849"/>
                <a:chExt cx="1578" cy="650"/>
              </a:xfrm>
            </p:grpSpPr>
            <p:sp>
              <p:nvSpPr>
                <p:cNvPr id="13332" name="Text Box 15"/>
                <p:cNvSpPr txBox="1">
                  <a:spLocks noChangeArrowheads="1"/>
                </p:cNvSpPr>
                <p:nvPr/>
              </p:nvSpPr>
              <p:spPr bwMode="auto">
                <a:xfrm>
                  <a:off x="2942" y="1849"/>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labor force</a:t>
                  </a:r>
                </a:p>
              </p:txBody>
            </p:sp>
            <p:sp>
              <p:nvSpPr>
                <p:cNvPr id="13333" name="Text Box 16"/>
                <p:cNvSpPr txBox="1">
                  <a:spLocks noChangeArrowheads="1"/>
                </p:cNvSpPr>
                <p:nvPr/>
              </p:nvSpPr>
              <p:spPr bwMode="auto">
                <a:xfrm>
                  <a:off x="2946" y="2163"/>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adult population</a:t>
                  </a:r>
                </a:p>
              </p:txBody>
            </p:sp>
            <p:sp>
              <p:nvSpPr>
                <p:cNvPr id="13334" name="Line 17"/>
                <p:cNvSpPr>
                  <a:spLocks noChangeShapeType="1"/>
                </p:cNvSpPr>
                <p:nvPr/>
              </p:nvSpPr>
              <p:spPr bwMode="auto">
                <a:xfrm>
                  <a:off x="3035" y="2185"/>
                  <a:ext cx="1363"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3331" name="Text Box 18"/>
              <p:cNvSpPr txBox="1">
                <a:spLocks noChangeArrowheads="1"/>
              </p:cNvSpPr>
              <p:nvPr/>
            </p:nvSpPr>
            <p:spPr bwMode="auto">
              <a:xfrm>
                <a:off x="2198" y="3206"/>
                <a:ext cx="891" cy="592"/>
              </a:xfrm>
              <a:prstGeom prst="rect">
                <a:avLst/>
              </a:prstGeom>
              <a:noFill/>
              <a:ln w="9525">
                <a:noFill/>
                <a:miter lim="800000"/>
                <a:headEnd/>
                <a:tailEnd/>
              </a:ln>
            </p:spPr>
            <p:txBody>
              <a:bodyPr lIns="0" tIns="0" rIns="0" bIns="0" anchor="ctr">
                <a:prstTxWarp prst="textNoShape">
                  <a:avLst/>
                </a:prstTxWarp>
              </a:bodyPr>
              <a:lstStyle/>
              <a:p>
                <a:pPr>
                  <a:spcBef>
                    <a:spcPct val="50000"/>
                  </a:spcBef>
                </a:pPr>
                <a:r>
                  <a:rPr lang="en-US" sz="2900">
                    <a:ea typeface="Arial" charset="0"/>
                    <a:cs typeface="Arial" charset="0"/>
                  </a:rPr>
                  <a:t>=  100 x</a:t>
                </a:r>
              </a:p>
            </p:txBody>
          </p:sp>
        </p:grpSp>
      </p:grpSp>
      <p:sp>
        <p:nvSpPr>
          <p:cNvPr id="13314" name="Rectangle 2"/>
          <p:cNvSpPr>
            <a:spLocks noGrp="1" noChangeArrowheads="1"/>
          </p:cNvSpPr>
          <p:nvPr>
            <p:ph type="title" idx="4294967295"/>
          </p:nvPr>
        </p:nvSpPr>
        <p:spPr/>
        <p:txBody>
          <a:bodyPr/>
          <a:lstStyle/>
          <a:p>
            <a:pPr eaLnBrk="1" hangingPunct="1"/>
            <a:r>
              <a:rPr lang="en-US" smtClean="0"/>
              <a:t>Labor Force Statistics</a:t>
            </a:r>
          </a:p>
        </p:txBody>
      </p:sp>
      <p:sp>
        <p:nvSpPr>
          <p:cNvPr id="70660" name="Rectangle 4"/>
          <p:cNvSpPr>
            <a:spLocks noChangeArrowheads="1"/>
          </p:cNvSpPr>
          <p:nvPr/>
        </p:nvSpPr>
        <p:spPr bwMode="auto">
          <a:xfrm>
            <a:off x="454025" y="3863975"/>
            <a:ext cx="8229600" cy="107473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800" b="1">
                <a:solidFill>
                  <a:srgbClr val="CC0000"/>
                </a:solidFill>
                <a:ea typeface="Arial" charset="0"/>
                <a:cs typeface="Arial" charset="0"/>
              </a:rPr>
              <a:t>Labor force participation rate</a:t>
            </a:r>
            <a:r>
              <a:rPr lang="en-US" sz="2800">
                <a:ea typeface="Arial" charset="0"/>
                <a:cs typeface="Arial" charset="0"/>
              </a:rPr>
              <a:t>:  </a:t>
            </a:r>
            <a:br>
              <a:rPr lang="en-US" sz="2800">
                <a:ea typeface="Arial" charset="0"/>
                <a:cs typeface="Arial" charset="0"/>
              </a:rPr>
            </a:br>
            <a:r>
              <a:rPr lang="en-US" sz="2700">
                <a:ea typeface="Arial" charset="0"/>
                <a:cs typeface="Arial" charset="0"/>
              </a:rPr>
              <a:t>% of the adult population that is in the labor force </a:t>
            </a:r>
          </a:p>
        </p:txBody>
      </p:sp>
      <p:sp>
        <p:nvSpPr>
          <p:cNvPr id="70661" name="Rectangle 5"/>
          <p:cNvSpPr>
            <a:spLocks noChangeArrowheads="1"/>
          </p:cNvSpPr>
          <p:nvPr/>
        </p:nvSpPr>
        <p:spPr bwMode="auto">
          <a:xfrm>
            <a:off x="452438" y="1181100"/>
            <a:ext cx="8229600" cy="107473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800" b="1">
                <a:solidFill>
                  <a:srgbClr val="CC0000"/>
                </a:solidFill>
                <a:ea typeface="Arial" charset="0"/>
                <a:cs typeface="Arial" charset="0"/>
              </a:rPr>
              <a:t>Unemployment rate</a:t>
            </a:r>
            <a:r>
              <a:rPr lang="en-US" sz="2800">
                <a:ea typeface="Arial" charset="0"/>
                <a:cs typeface="Arial" charset="0"/>
              </a:rPr>
              <a:t> (“u-rate”):  </a:t>
            </a:r>
            <a:br>
              <a:rPr lang="en-US" sz="2800">
                <a:ea typeface="Arial" charset="0"/>
                <a:cs typeface="Arial" charset="0"/>
              </a:rPr>
            </a:br>
            <a:r>
              <a:rPr lang="en-US" sz="2700">
                <a:ea typeface="Arial" charset="0"/>
                <a:cs typeface="Arial" charset="0"/>
              </a:rPr>
              <a:t>% of the labor force that is unemployed</a:t>
            </a:r>
          </a:p>
        </p:txBody>
      </p:sp>
      <p:grpSp>
        <p:nvGrpSpPr>
          <p:cNvPr id="5" name="Group 31"/>
          <p:cNvGrpSpPr>
            <a:grpSpLocks/>
          </p:cNvGrpSpPr>
          <p:nvPr/>
        </p:nvGrpSpPr>
        <p:grpSpPr bwMode="auto">
          <a:xfrm>
            <a:off x="877888" y="2306638"/>
            <a:ext cx="7400925" cy="1092200"/>
            <a:chOff x="546" y="1437"/>
            <a:chExt cx="4662" cy="688"/>
          </a:xfrm>
        </p:grpSpPr>
        <p:sp>
          <p:nvSpPr>
            <p:cNvPr id="10250" name="Rectangle 29"/>
            <p:cNvSpPr>
              <a:spLocks noChangeArrowheads="1"/>
            </p:cNvSpPr>
            <p:nvPr/>
          </p:nvSpPr>
          <p:spPr bwMode="auto">
            <a:xfrm>
              <a:off x="546" y="1437"/>
              <a:ext cx="4631" cy="688"/>
            </a:xfrm>
            <a:prstGeom prst="rect">
              <a:avLst/>
            </a:prstGeom>
            <a:solidFill>
              <a:srgbClr val="CCFFCC"/>
            </a:solidFill>
            <a:ln>
              <a:noFill/>
            </a:ln>
            <a:effectLst>
              <a:outerShdw blurRad="50800" dist="76200" dir="2700000" algn="tl" rotWithShape="0">
                <a:prstClr val="black">
                  <a:alpha val="40000"/>
                </a:prstClr>
              </a:outerShdw>
            </a:effectLst>
            <a:extLst/>
          </p:spPr>
          <p:txBody>
            <a:bodyPr wrap="none" anchor="ctr"/>
            <a:lstStyle/>
            <a:p>
              <a:pPr fontAlgn="auto">
                <a:spcBef>
                  <a:spcPts val="0"/>
                </a:spcBef>
                <a:spcAft>
                  <a:spcPts val="0"/>
                </a:spcAft>
                <a:defRPr/>
              </a:pPr>
              <a:endParaRPr lang="en-US" sz="1800">
                <a:latin typeface="+mn-lt"/>
                <a:ea typeface="+mn-ea"/>
                <a:cs typeface="Arial" charset="0"/>
              </a:endParaRPr>
            </a:p>
          </p:txBody>
        </p:sp>
        <p:grpSp>
          <p:nvGrpSpPr>
            <p:cNvPr id="13320" name="Group 20"/>
            <p:cNvGrpSpPr>
              <a:grpSpLocks/>
            </p:cNvGrpSpPr>
            <p:nvPr/>
          </p:nvGrpSpPr>
          <p:grpSpPr bwMode="auto">
            <a:xfrm>
              <a:off x="605" y="1450"/>
              <a:ext cx="4603" cy="650"/>
              <a:chOff x="472" y="1450"/>
              <a:chExt cx="4603" cy="650"/>
            </a:xfrm>
          </p:grpSpPr>
          <p:sp>
            <p:nvSpPr>
              <p:cNvPr id="13321" name="Text Box 7"/>
              <p:cNvSpPr txBox="1">
                <a:spLocks noChangeArrowheads="1"/>
              </p:cNvSpPr>
              <p:nvPr/>
            </p:nvSpPr>
            <p:spPr bwMode="auto">
              <a:xfrm>
                <a:off x="472" y="1466"/>
                <a:ext cx="1624" cy="592"/>
              </a:xfrm>
              <a:prstGeom prst="rect">
                <a:avLst/>
              </a:prstGeom>
              <a:noFill/>
              <a:ln w="9525">
                <a:noFill/>
                <a:miter lim="800000"/>
                <a:headEnd/>
                <a:tailEnd/>
              </a:ln>
            </p:spPr>
            <p:txBody>
              <a:bodyPr lIns="0" tIns="0" rIns="0" bIns="0" anchor="ctr">
                <a:prstTxWarp prst="textNoShape">
                  <a:avLst/>
                </a:prstTxWarp>
              </a:bodyPr>
              <a:lstStyle/>
              <a:p>
                <a:pPr algn="ctr">
                  <a:spcBef>
                    <a:spcPct val="50000"/>
                  </a:spcBef>
                </a:pPr>
                <a:r>
                  <a:rPr lang="en-US" sz="2900">
                    <a:ea typeface="Arial" charset="0"/>
                    <a:cs typeface="Arial" charset="0"/>
                  </a:rPr>
                  <a:t>u-rate</a:t>
                </a:r>
              </a:p>
            </p:txBody>
          </p:sp>
          <p:grpSp>
            <p:nvGrpSpPr>
              <p:cNvPr id="13322" name="Group 8"/>
              <p:cNvGrpSpPr>
                <a:grpSpLocks/>
              </p:cNvGrpSpPr>
              <p:nvPr/>
            </p:nvGrpSpPr>
            <p:grpSpPr bwMode="auto">
              <a:xfrm>
                <a:off x="3033" y="1450"/>
                <a:ext cx="2042" cy="650"/>
                <a:chOff x="2942" y="1849"/>
                <a:chExt cx="1578" cy="650"/>
              </a:xfrm>
            </p:grpSpPr>
            <p:sp>
              <p:nvSpPr>
                <p:cNvPr id="13324" name="Text Box 9"/>
                <p:cNvSpPr txBox="1">
                  <a:spLocks noChangeArrowheads="1"/>
                </p:cNvSpPr>
                <p:nvPr/>
              </p:nvSpPr>
              <p:spPr bwMode="auto">
                <a:xfrm>
                  <a:off x="2942" y="1849"/>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 of unemployed</a:t>
                  </a:r>
                </a:p>
              </p:txBody>
            </p:sp>
            <p:sp>
              <p:nvSpPr>
                <p:cNvPr id="13325" name="Text Box 10"/>
                <p:cNvSpPr txBox="1">
                  <a:spLocks noChangeArrowheads="1"/>
                </p:cNvSpPr>
                <p:nvPr/>
              </p:nvSpPr>
              <p:spPr bwMode="auto">
                <a:xfrm>
                  <a:off x="2946" y="2163"/>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labor force</a:t>
                  </a:r>
                </a:p>
              </p:txBody>
            </p:sp>
            <p:sp>
              <p:nvSpPr>
                <p:cNvPr id="13326" name="Line 11"/>
                <p:cNvSpPr>
                  <a:spLocks noChangeShapeType="1"/>
                </p:cNvSpPr>
                <p:nvPr/>
              </p:nvSpPr>
              <p:spPr bwMode="auto">
                <a:xfrm>
                  <a:off x="3035" y="2185"/>
                  <a:ext cx="1363"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3323" name="Text Box 12"/>
              <p:cNvSpPr txBox="1">
                <a:spLocks noChangeArrowheads="1"/>
              </p:cNvSpPr>
              <p:nvPr/>
            </p:nvSpPr>
            <p:spPr bwMode="auto">
              <a:xfrm>
                <a:off x="2200" y="1465"/>
                <a:ext cx="891" cy="592"/>
              </a:xfrm>
              <a:prstGeom prst="rect">
                <a:avLst/>
              </a:prstGeom>
              <a:noFill/>
              <a:ln w="9525">
                <a:noFill/>
                <a:miter lim="800000"/>
                <a:headEnd/>
                <a:tailEnd/>
              </a:ln>
            </p:spPr>
            <p:txBody>
              <a:bodyPr lIns="0" tIns="0" rIns="0" bIns="0" anchor="ctr">
                <a:prstTxWarp prst="textNoShape">
                  <a:avLst/>
                </a:prstTxWarp>
              </a:bodyPr>
              <a:lstStyle/>
              <a:p>
                <a:pPr>
                  <a:spcBef>
                    <a:spcPct val="50000"/>
                  </a:spcBef>
                </a:pPr>
                <a:r>
                  <a:rPr lang="en-US" sz="2900">
                    <a:ea typeface="Arial" charset="0"/>
                    <a:cs typeface="Arial" charset="0"/>
                  </a:rPr>
                  <a:t>=  100 x</a:t>
                </a:r>
              </a:p>
            </p:txBody>
          </p:sp>
        </p:grpSp>
      </p:grpSp>
      <p:sp>
        <p:nvSpPr>
          <p:cNvPr id="133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animEffect transition="in" filter="wipe(left)">
                                      <p:cBhvr>
                                        <p:cTn id="7" dur="500"/>
                                        <p:tgtEl>
                                          <p:spTgt spid="706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60"/>
                                        </p:tgtEl>
                                        <p:attrNameLst>
                                          <p:attrName>style.visibility</p:attrName>
                                        </p:attrNameLst>
                                      </p:cBhvr>
                                      <p:to>
                                        <p:strVal val="visible"/>
                                      </p:to>
                                    </p:set>
                                    <p:animEffect transition="in" filter="wipe(left)">
                                      <p:cBhvr>
                                        <p:cTn id="17" dur="500"/>
                                        <p:tgtEl>
                                          <p:spTgt spid="706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53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Calculate labor force statistics</a:t>
            </a:r>
          </a:p>
        </p:txBody>
      </p:sp>
      <p:sp>
        <p:nvSpPr>
          <p:cNvPr id="15364" name="Content Placeholder 1"/>
          <p:cNvSpPr>
            <a:spLocks noGrp="1"/>
          </p:cNvSpPr>
          <p:nvPr>
            <p:ph idx="1"/>
          </p:nvPr>
        </p:nvSpPr>
        <p:spPr>
          <a:xfrm>
            <a:off x="495300" y="1371600"/>
            <a:ext cx="8229600" cy="1219200"/>
          </a:xfrm>
        </p:spPr>
        <p:txBody>
          <a:bodyPr/>
          <a:lstStyle/>
          <a:p>
            <a:pPr marL="0" indent="0" eaLnBrk="1" hangingPunct="1">
              <a:buFont typeface="Wingdings" charset="2"/>
              <a:buNone/>
            </a:pPr>
            <a:r>
              <a:rPr lang="en-US" smtClean="0">
                <a:latin typeface="Arial" charset="0"/>
                <a:cs typeface="ＭＳ Ｐゴシック" charset="-128"/>
              </a:rPr>
              <a:t>Compute the labor force, u-rate, adult population, and labor force participation rate using this data:</a:t>
            </a:r>
          </a:p>
        </p:txBody>
      </p:sp>
      <p:graphicFrame>
        <p:nvGraphicFramePr>
          <p:cNvPr id="8" name="Group 8"/>
          <p:cNvGraphicFramePr>
            <a:graphicFrameLocks noGrp="1"/>
          </p:cNvGraphicFramePr>
          <p:nvPr/>
        </p:nvGraphicFramePr>
        <p:xfrm>
          <a:off x="1820863" y="2738438"/>
          <a:ext cx="5700712" cy="3201989"/>
        </p:xfrm>
        <a:graphic>
          <a:graphicData uri="http://schemas.openxmlformats.org/drawingml/2006/table">
            <a:tbl>
              <a:tblPr/>
              <a:tblGrid>
                <a:gridCol w="3254375"/>
                <a:gridCol w="2446337"/>
              </a:tblGrid>
              <a:tr h="1173163">
                <a:tc gridSpan="2">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1" i="0" u="none" strike="noStrike" cap="none" normalizeH="0" baseline="0" smtClean="0">
                          <a:ln>
                            <a:noFill/>
                          </a:ln>
                          <a:solidFill>
                            <a:schemeClr val="tx1"/>
                          </a:solidFill>
                          <a:effectLst/>
                          <a:latin typeface="Arial" charset="0"/>
                          <a:ea typeface="ＭＳ Ｐゴシック" charset="-128"/>
                          <a:cs typeface="ＭＳ Ｐゴシック" charset="-128"/>
                        </a:rPr>
                        <a:t>Adult population by group</a:t>
                      </a:r>
                      <a:endPar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68738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 of employed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tab pos="688975" algn="dec"/>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	139.7 million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786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 of unemployed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tab pos="688975" algn="dec"/>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	13.7 million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357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not in labor force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tab pos="688975" algn="dec"/>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	85.7 million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74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17412" name="Content Placeholder 2"/>
          <p:cNvSpPr>
            <a:spLocks noGrp="1"/>
          </p:cNvSpPr>
          <p:nvPr>
            <p:ph idx="1"/>
          </p:nvPr>
        </p:nvSpPr>
        <p:spPr>
          <a:xfrm>
            <a:off x="457200" y="1371600"/>
            <a:ext cx="8229600" cy="5105400"/>
          </a:xfrm>
        </p:spPr>
        <p:txBody>
          <a:bodyPr/>
          <a:lstStyle/>
          <a:p>
            <a:pPr eaLnBrk="1" hangingPunct="1">
              <a:lnSpc>
                <a:spcPct val="150000"/>
              </a:lnSpc>
              <a:spcBef>
                <a:spcPct val="80000"/>
              </a:spcBef>
              <a:buClr>
                <a:srgbClr val="003399"/>
              </a:buClr>
              <a:buFont typeface="Wingdings" charset="2"/>
              <a:buNone/>
            </a:pPr>
            <a:r>
              <a:rPr lang="en-US" smtClean="0">
                <a:latin typeface="Arial" charset="0"/>
                <a:cs typeface="ＭＳ Ｐゴシック" charset="-128"/>
              </a:rPr>
              <a:t>Labor force 	=  employed + unemployed</a:t>
            </a:r>
            <a:br>
              <a:rPr lang="en-US" smtClean="0">
                <a:latin typeface="Arial" charset="0"/>
                <a:cs typeface="ＭＳ Ｐゴシック" charset="-128"/>
              </a:rPr>
            </a:br>
            <a:r>
              <a:rPr lang="en-US" smtClean="0">
                <a:latin typeface="Arial" charset="0"/>
                <a:cs typeface="ＭＳ Ｐゴシック" charset="-128"/>
              </a:rPr>
              <a:t>			=  139.7 + 13.7</a:t>
            </a:r>
            <a:br>
              <a:rPr lang="en-US" smtClean="0">
                <a:latin typeface="Arial" charset="0"/>
                <a:cs typeface="ＭＳ Ｐゴシック" charset="-128"/>
              </a:rPr>
            </a:br>
            <a:r>
              <a:rPr lang="en-US" smtClean="0">
                <a:latin typeface="Arial" charset="0"/>
                <a:cs typeface="ＭＳ Ｐゴシック" charset="-128"/>
              </a:rPr>
              <a:t>			=  </a:t>
            </a:r>
            <a:r>
              <a:rPr lang="en-US" smtClean="0">
                <a:solidFill>
                  <a:srgbClr val="FF0000"/>
                </a:solidFill>
                <a:latin typeface="Arial" charset="0"/>
                <a:cs typeface="ＭＳ Ｐゴシック" charset="-128"/>
              </a:rPr>
              <a:t>153.4</a:t>
            </a:r>
            <a:r>
              <a:rPr lang="en-US" smtClean="0">
                <a:latin typeface="Arial" charset="0"/>
                <a:cs typeface="ＭＳ Ｐゴシック" charset="-128"/>
              </a:rPr>
              <a:t> million</a:t>
            </a:r>
          </a:p>
          <a:p>
            <a:pPr eaLnBrk="1" hangingPunct="1">
              <a:lnSpc>
                <a:spcPct val="150000"/>
              </a:lnSpc>
              <a:spcBef>
                <a:spcPct val="80000"/>
              </a:spcBef>
              <a:buClr>
                <a:srgbClr val="003399"/>
              </a:buClr>
              <a:buFont typeface="Wingdings" charset="2"/>
              <a:buNone/>
            </a:pPr>
            <a:r>
              <a:rPr lang="en-US" smtClean="0">
                <a:latin typeface="Arial" charset="0"/>
                <a:cs typeface="ＭＳ Ｐゴシック" charset="-128"/>
              </a:rPr>
              <a:t>   U-rate	=  100 x (unemployed)/(labor force)</a:t>
            </a:r>
            <a:br>
              <a:rPr lang="en-US" smtClean="0">
                <a:latin typeface="Arial" charset="0"/>
                <a:cs typeface="ＭＳ Ｐゴシック" charset="-128"/>
              </a:rPr>
            </a:br>
            <a:r>
              <a:rPr lang="en-US" smtClean="0">
                <a:latin typeface="Arial" charset="0"/>
                <a:cs typeface="ＭＳ Ｐゴシック" charset="-128"/>
              </a:rPr>
              <a:t>		=  100 x 13.7/153.4</a:t>
            </a:r>
            <a:br>
              <a:rPr lang="en-US" smtClean="0">
                <a:latin typeface="Arial" charset="0"/>
                <a:cs typeface="ＭＳ Ｐゴシック" charset="-128"/>
              </a:rPr>
            </a:br>
            <a:r>
              <a:rPr lang="en-US" smtClean="0">
                <a:latin typeface="Arial" charset="0"/>
                <a:cs typeface="ＭＳ Ｐゴシック" charset="-128"/>
              </a:rPr>
              <a:t>		=  </a:t>
            </a:r>
            <a:r>
              <a:rPr lang="en-US" smtClean="0">
                <a:solidFill>
                  <a:srgbClr val="FF0000"/>
                </a:solidFill>
                <a:latin typeface="Arial" charset="0"/>
                <a:cs typeface="ＭＳ Ｐゴシック" charset="-128"/>
              </a:rPr>
              <a:t>8.9%</a:t>
            </a:r>
            <a:endParaRPr lang="en-US" smtClean="0">
              <a:latin typeface="Arial" charset="0"/>
              <a:cs typeface="ＭＳ Ｐゴシック" charset="-128"/>
            </a:endParaRPr>
          </a:p>
        </p:txBody>
      </p:sp>
      <p:sp>
        <p:nvSpPr>
          <p:cNvPr id="6"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945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19460" name="Content Placeholder 2"/>
          <p:cNvSpPr>
            <a:spLocks noGrp="1"/>
          </p:cNvSpPr>
          <p:nvPr>
            <p:ph idx="1"/>
          </p:nvPr>
        </p:nvSpPr>
        <p:spPr>
          <a:xfrm>
            <a:off x="457200" y="1371600"/>
            <a:ext cx="8229600" cy="5105400"/>
          </a:xfrm>
        </p:spPr>
        <p:txBody>
          <a:bodyPr/>
          <a:lstStyle/>
          <a:p>
            <a:pPr eaLnBrk="1" hangingPunct="1">
              <a:lnSpc>
                <a:spcPct val="150000"/>
              </a:lnSpc>
              <a:spcBef>
                <a:spcPct val="80000"/>
              </a:spcBef>
              <a:buClr>
                <a:srgbClr val="003399"/>
              </a:buClr>
              <a:buFont typeface="Wingdings" charset="2"/>
              <a:buNone/>
            </a:pPr>
            <a:r>
              <a:rPr lang="en-US" smtClean="0">
                <a:latin typeface="Arial" charset="0"/>
                <a:cs typeface="ＭＳ Ｐゴシック" charset="-128"/>
              </a:rPr>
              <a:t>Population	=  labor force + not in labor force</a:t>
            </a:r>
            <a:br>
              <a:rPr lang="en-US" smtClean="0">
                <a:latin typeface="Arial" charset="0"/>
                <a:cs typeface="ＭＳ Ｐゴシック" charset="-128"/>
              </a:rPr>
            </a:br>
            <a:r>
              <a:rPr lang="en-US" smtClean="0">
                <a:latin typeface="Arial" charset="0"/>
                <a:cs typeface="ＭＳ Ｐゴシック" charset="-128"/>
              </a:rPr>
              <a:t>	=  153.4 + 85.7</a:t>
            </a:r>
            <a:br>
              <a:rPr lang="en-US" smtClean="0">
                <a:latin typeface="Arial" charset="0"/>
                <a:cs typeface="ＭＳ Ｐゴシック" charset="-128"/>
              </a:rPr>
            </a:br>
            <a:r>
              <a:rPr lang="en-US" smtClean="0">
                <a:latin typeface="Arial" charset="0"/>
                <a:cs typeface="ＭＳ Ｐゴシック" charset="-128"/>
              </a:rPr>
              <a:t>	=  </a:t>
            </a:r>
            <a:r>
              <a:rPr lang="en-US" smtClean="0">
                <a:solidFill>
                  <a:srgbClr val="FF0000"/>
                </a:solidFill>
                <a:latin typeface="Arial" charset="0"/>
                <a:cs typeface="ＭＳ Ｐゴシック" charset="-128"/>
              </a:rPr>
              <a:t>239.1</a:t>
            </a:r>
          </a:p>
          <a:p>
            <a:pPr eaLnBrk="1" hangingPunct="1">
              <a:lnSpc>
                <a:spcPct val="150000"/>
              </a:lnSpc>
              <a:spcBef>
                <a:spcPct val="80000"/>
              </a:spcBef>
              <a:buClr>
                <a:srgbClr val="003399"/>
              </a:buClr>
              <a:buFont typeface="Wingdings" charset="2"/>
              <a:buNone/>
            </a:pPr>
            <a:r>
              <a:rPr lang="en-US" smtClean="0">
                <a:latin typeface="Arial" charset="0"/>
                <a:cs typeface="ＭＳ Ｐゴシック" charset="-128"/>
              </a:rPr>
              <a:t>LF partic. rate	=  100 x (labor force)/(population)</a:t>
            </a:r>
            <a:br>
              <a:rPr lang="en-US" smtClean="0">
                <a:latin typeface="Arial" charset="0"/>
                <a:cs typeface="ＭＳ Ｐゴシック" charset="-128"/>
              </a:rPr>
            </a:br>
            <a:r>
              <a:rPr lang="en-US" smtClean="0">
                <a:latin typeface="Arial" charset="0"/>
                <a:cs typeface="ＭＳ Ｐゴシック" charset="-128"/>
              </a:rPr>
              <a:t>	=  100 x 153.4/239.1</a:t>
            </a:r>
            <a:br>
              <a:rPr lang="en-US" smtClean="0">
                <a:latin typeface="Arial" charset="0"/>
                <a:cs typeface="ＭＳ Ｐゴシック" charset="-128"/>
              </a:rPr>
            </a:br>
            <a:r>
              <a:rPr lang="en-US" smtClean="0">
                <a:latin typeface="Arial" charset="0"/>
                <a:cs typeface="ＭＳ Ｐゴシック" charset="-128"/>
              </a:rPr>
              <a:t>	=  </a:t>
            </a:r>
            <a:r>
              <a:rPr lang="en-US" smtClean="0">
                <a:solidFill>
                  <a:srgbClr val="FF0000"/>
                </a:solidFill>
                <a:latin typeface="Arial" charset="0"/>
                <a:cs typeface="ＭＳ Ｐゴシック" charset="-128"/>
              </a:rPr>
              <a:t>64.2%</a:t>
            </a:r>
            <a:endParaRPr lang="en-US" smtClean="0">
              <a:latin typeface="Arial" charset="0"/>
              <a:cs typeface="ＭＳ Ｐゴシック" charset="-128"/>
            </a:endParaRPr>
          </a:p>
        </p:txBody>
      </p:sp>
      <p:sp>
        <p:nvSpPr>
          <p:cNvPr id="6"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0" y="228600"/>
            <a:ext cx="9144000" cy="914400"/>
          </a:xfrm>
        </p:spPr>
        <p:txBody>
          <a:bodyPr/>
          <a:lstStyle/>
          <a:p>
            <a:pPr algn="ctr" eaLnBrk="1" hangingPunct="1"/>
            <a:r>
              <a:rPr lang="en-US" sz="3200" smtClean="0">
                <a:latin typeface="Tahoma" charset="0"/>
                <a:ea typeface="Tahoma" charset="0"/>
                <a:cs typeface="Tahoma" charset="0"/>
              </a:rPr>
              <a:t>Labor Force Statistics for Different Groups</a:t>
            </a:r>
          </a:p>
        </p:txBody>
      </p:sp>
      <p:sp>
        <p:nvSpPr>
          <p:cNvPr id="1434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Many countries publish these statistics for demographic groups within the population. </a:t>
            </a:r>
          </a:p>
          <a:p>
            <a:pPr eaLnBrk="1" hangingPunct="1">
              <a:buFont typeface="Wingdings" charset="2"/>
              <a:buChar char="§"/>
            </a:pPr>
            <a:r>
              <a:rPr lang="en-US" smtClean="0">
                <a:latin typeface="Arial" charset="0"/>
                <a:cs typeface="ＭＳ Ｐゴシック" charset="-128"/>
              </a:rPr>
              <a:t>These data can reveal widely different labor market experiences for different groups.  </a:t>
            </a:r>
          </a:p>
        </p:txBody>
      </p:sp>
      <p:sp>
        <p:nvSpPr>
          <p:cNvPr id="215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355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Limitations of the u-rate</a:t>
            </a:r>
          </a:p>
        </p:txBody>
      </p:sp>
      <p:sp>
        <p:nvSpPr>
          <p:cNvPr id="23557" name="Rectangle 6"/>
          <p:cNvSpPr>
            <a:spLocks noChangeArrowheads="1"/>
          </p:cNvSpPr>
          <p:nvPr/>
        </p:nvSpPr>
        <p:spPr bwMode="auto">
          <a:xfrm>
            <a:off x="568325" y="1362075"/>
            <a:ext cx="8229600" cy="141763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3399"/>
              </a:buClr>
              <a:buSzPct val="120000"/>
              <a:buFont typeface="Wingdings" charset="2"/>
              <a:buNone/>
            </a:pPr>
            <a:r>
              <a:rPr lang="en-US" sz="2600"/>
              <a:t>In each of the following, what happens to the u-rate?   Does the u-rate give an accurate impression of what’s happening in the labor market?</a:t>
            </a:r>
          </a:p>
        </p:txBody>
      </p:sp>
      <p:sp>
        <p:nvSpPr>
          <p:cNvPr id="9" name="Rectangle 8"/>
          <p:cNvSpPr>
            <a:spLocks noChangeArrowheads="1"/>
          </p:cNvSpPr>
          <p:nvPr/>
        </p:nvSpPr>
        <p:spPr bwMode="auto">
          <a:xfrm>
            <a:off x="568325" y="2749550"/>
            <a:ext cx="8277225" cy="3887788"/>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00B85C"/>
              </a:buClr>
              <a:buSzPct val="120000"/>
              <a:buFont typeface="Wingdings" charset="2"/>
              <a:buNone/>
            </a:pPr>
            <a:r>
              <a:rPr lang="en-US" sz="2600" b="1" dirty="0">
                <a:solidFill>
                  <a:srgbClr val="C00000"/>
                </a:solidFill>
                <a:ea typeface="Arial" charset="0"/>
                <a:cs typeface="Arial" charset="0"/>
              </a:rPr>
              <a:t>A</a:t>
            </a:r>
            <a:r>
              <a:rPr lang="en-US" sz="2600" dirty="0">
                <a:solidFill>
                  <a:srgbClr val="C00000"/>
                </a:solidFill>
                <a:ea typeface="Arial" charset="0"/>
                <a:cs typeface="Arial" charset="0"/>
              </a:rPr>
              <a:t>.</a:t>
            </a:r>
            <a:r>
              <a:rPr lang="en-US" sz="2600" dirty="0">
                <a:solidFill>
                  <a:srgbClr val="339966"/>
                </a:solidFill>
                <a:ea typeface="Arial" charset="0"/>
                <a:cs typeface="Arial" charset="0"/>
              </a:rPr>
              <a:t>	</a:t>
            </a:r>
            <a:r>
              <a:rPr lang="en-US" sz="2600" dirty="0" err="1">
                <a:ea typeface="Arial" charset="0"/>
                <a:cs typeface="Arial" charset="0"/>
              </a:rPr>
              <a:t>Imad</a:t>
            </a:r>
            <a:r>
              <a:rPr lang="en-US" sz="2600" dirty="0">
                <a:ea typeface="Arial" charset="0"/>
                <a:cs typeface="Arial" charset="0"/>
              </a:rPr>
              <a:t> lost his job and begins looking for a new one. </a:t>
            </a:r>
          </a:p>
          <a:p>
            <a:pPr marL="511175" indent="-511175">
              <a:lnSpc>
                <a:spcPct val="105000"/>
              </a:lnSpc>
              <a:spcBef>
                <a:spcPct val="50000"/>
              </a:spcBef>
              <a:buClr>
                <a:srgbClr val="00B85C"/>
              </a:buClr>
              <a:buSzPct val="120000"/>
              <a:buFont typeface="Wingdings" charset="2"/>
              <a:buNone/>
            </a:pPr>
            <a:r>
              <a:rPr lang="en-US" sz="2600" b="1" dirty="0">
                <a:solidFill>
                  <a:srgbClr val="C00000"/>
                </a:solidFill>
                <a:ea typeface="Arial" charset="0"/>
                <a:cs typeface="Arial" charset="0"/>
              </a:rPr>
              <a:t>B</a:t>
            </a:r>
            <a:r>
              <a:rPr lang="en-US" sz="2600" dirty="0">
                <a:solidFill>
                  <a:srgbClr val="C00000"/>
                </a:solidFill>
                <a:ea typeface="Arial" charset="0"/>
                <a:cs typeface="Arial" charset="0"/>
              </a:rPr>
              <a:t>.</a:t>
            </a:r>
            <a:r>
              <a:rPr lang="en-US" sz="2600" dirty="0">
                <a:solidFill>
                  <a:srgbClr val="339966"/>
                </a:solidFill>
                <a:ea typeface="Arial" charset="0"/>
                <a:cs typeface="Arial" charset="0"/>
              </a:rPr>
              <a:t>	</a:t>
            </a:r>
            <a:r>
              <a:rPr lang="en-US" sz="2600" dirty="0" err="1">
                <a:ea typeface="Arial" charset="0"/>
                <a:cs typeface="Arial" charset="0"/>
              </a:rPr>
              <a:t>Jabbar</a:t>
            </a:r>
            <a:r>
              <a:rPr lang="en-US" sz="2600" dirty="0">
                <a:ea typeface="Arial" charset="0"/>
                <a:cs typeface="Arial" charset="0"/>
              </a:rPr>
              <a:t>, who has been out of work since his factory closed last year, becomes discouraged and gives up looking for work.  </a:t>
            </a:r>
          </a:p>
          <a:p>
            <a:pPr marL="511175" indent="-511175">
              <a:lnSpc>
                <a:spcPct val="105000"/>
              </a:lnSpc>
              <a:spcBef>
                <a:spcPct val="50000"/>
              </a:spcBef>
              <a:buClr>
                <a:srgbClr val="00B85C"/>
              </a:buClr>
              <a:buSzPct val="120000"/>
              <a:buFont typeface="Wingdings" charset="2"/>
              <a:buNone/>
            </a:pPr>
            <a:r>
              <a:rPr lang="en-US" sz="2600" b="1" dirty="0">
                <a:solidFill>
                  <a:srgbClr val="C00000"/>
                </a:solidFill>
                <a:ea typeface="Arial" charset="0"/>
                <a:cs typeface="Arial" charset="0"/>
              </a:rPr>
              <a:t>C</a:t>
            </a:r>
            <a:r>
              <a:rPr lang="en-US" sz="2600" dirty="0">
                <a:solidFill>
                  <a:srgbClr val="C00000"/>
                </a:solidFill>
                <a:ea typeface="Arial" charset="0"/>
                <a:cs typeface="Arial" charset="0"/>
              </a:rPr>
              <a:t>.</a:t>
            </a:r>
            <a:r>
              <a:rPr lang="en-US" sz="2600" dirty="0">
                <a:solidFill>
                  <a:srgbClr val="339966"/>
                </a:solidFill>
                <a:ea typeface="Arial" charset="0"/>
                <a:cs typeface="Arial" charset="0"/>
              </a:rPr>
              <a:t>	</a:t>
            </a:r>
            <a:r>
              <a:rPr lang="en-US" sz="2600" dirty="0" err="1">
                <a:ea typeface="Arial" charset="0"/>
                <a:cs typeface="Arial" charset="0"/>
              </a:rPr>
              <a:t>Wajih</a:t>
            </a:r>
            <a:r>
              <a:rPr lang="en-US" sz="2600" dirty="0">
                <a:ea typeface="Arial" charset="0"/>
                <a:cs typeface="Arial" charset="0"/>
              </a:rPr>
              <a:t>, the sole earner in his family of 5, just lost his $80,000 job as a research scientist.  Immediately, he takes a part-time job at McDonald’s until he can find another job in his field. </a:t>
            </a:r>
          </a:p>
        </p:txBody>
      </p:sp>
      <p:sp>
        <p:nvSpPr>
          <p:cNvPr id="7" name="TextBox 3"/>
          <p:cNvSpPr txBox="1"/>
          <p:nvPr/>
        </p:nvSpPr>
        <p:spPr>
          <a:xfrm>
            <a:off x="304800" y="6482725"/>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711</TotalTime>
  <Words>1763</Words>
  <Application>Microsoft Office PowerPoint</Application>
  <PresentationFormat>On-screen Show (4:3)</PresentationFormat>
  <Paragraphs>283</Paragraphs>
  <Slides>36</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Labor Force Statistics</vt:lpstr>
      <vt:lpstr>Labor Force Statistics</vt:lpstr>
      <vt:lpstr>ACTIVE LEARNING   1    Calculate labor force statistics</vt:lpstr>
      <vt:lpstr>ACTIVE LEARNING   1    Answers</vt:lpstr>
      <vt:lpstr>ACTIVE LEARNING   1    Answers</vt:lpstr>
      <vt:lpstr>Labor Force Statistics for Different Groups</vt:lpstr>
      <vt:lpstr>ACTIVE LEARNING   2    Limitations of the u-rate</vt:lpstr>
      <vt:lpstr>ACTIVE LEARNING   2    Answers</vt:lpstr>
      <vt:lpstr>ACTIVE LEARNING   2    Answers</vt:lpstr>
      <vt:lpstr>ACTIVE LEARNING   2    Answers</vt:lpstr>
      <vt:lpstr>What Does the U-Rate Really Measure?</vt:lpstr>
      <vt:lpstr>The Duration of Unemployment</vt:lpstr>
      <vt:lpstr>Cyclical Unemployment vs. the Natural Rate</vt:lpstr>
      <vt:lpstr>Unemployment rates 1960–2011</vt:lpstr>
      <vt:lpstr>Explaining the Natural Rate:  An Overview</vt:lpstr>
      <vt:lpstr>Job Search</vt:lpstr>
      <vt:lpstr>Public Policy and Job Search</vt:lpstr>
      <vt:lpstr>Unemployment Insurance</vt:lpstr>
      <vt:lpstr>Unemployment Insurance</vt:lpstr>
      <vt:lpstr>Explaining Structural Unemployment</vt:lpstr>
      <vt:lpstr>1.  Minimum-Wage Laws</vt:lpstr>
      <vt:lpstr>2.  Unions</vt:lpstr>
      <vt:lpstr>2.  Unions</vt:lpstr>
      <vt:lpstr>2.  Unions</vt:lpstr>
      <vt:lpstr>3.  Efficiency Wages</vt:lpstr>
      <vt:lpstr>3.  Efficiency Wages</vt:lpstr>
      <vt:lpstr>3.  Efficiency Wages</vt:lpstr>
      <vt:lpstr>ACTIVE LEARNING   3    Applying the concepts</vt:lpstr>
      <vt:lpstr>ACTIVE LEARNING   3    Answers</vt:lpstr>
      <vt:lpstr>ACTIVE LEARNING   3    Answers</vt:lpstr>
      <vt:lpstr>ACTIVE LEARNING   3    Answers</vt:lpstr>
      <vt:lpstr>Explaining the Natural Rate of Unemployment:  A Summary</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144</cp:revision>
  <dcterms:created xsi:type="dcterms:W3CDTF">2010-12-25T14:19:53Z</dcterms:created>
  <dcterms:modified xsi:type="dcterms:W3CDTF">2015-04-15T15:11:34Z</dcterms:modified>
</cp:coreProperties>
</file>