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7" r:id="rId10"/>
    <p:sldId id="265" r:id="rId11"/>
    <p:sldId id="266" r:id="rId12"/>
    <p:sldId id="268" r:id="rId13"/>
    <p:sldId id="269" r:id="rId14"/>
    <p:sldId id="272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628C88-643F-4E8C-9C36-8D3E536B30AE}" type="doc">
      <dgm:prSet loTypeId="urn:microsoft.com/office/officeart/2005/8/layout/matrix3" loCatId="matrix" qsTypeId="urn:microsoft.com/office/officeart/2005/8/quickstyle/simple1#3" qsCatId="simple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0ED7EDE9-5012-4D69-9CA8-3C26294BE86A}">
      <dgm:prSet custT="1"/>
      <dgm:spPr/>
      <dgm:t>
        <a:bodyPr/>
        <a:lstStyle/>
        <a:p>
          <a:pPr rtl="0"/>
          <a:r>
            <a:rPr lang="en-US" sz="1800" b="1" dirty="0" smtClean="0">
              <a:solidFill>
                <a:schemeClr val="bg1"/>
              </a:solidFill>
            </a:rPr>
            <a:t>Market penetration</a:t>
          </a:r>
          <a:endParaRPr lang="en-US" sz="1800" b="1" dirty="0">
            <a:solidFill>
              <a:schemeClr val="bg1"/>
            </a:solidFill>
          </a:endParaRPr>
        </a:p>
      </dgm:t>
    </dgm:pt>
    <dgm:pt modelId="{FF8999A9-5F1B-44A1-85B4-E8F9544DF6B7}" type="parTrans" cxnId="{BCBA0048-B95D-4317-8031-464B906CC14D}">
      <dgm:prSet/>
      <dgm:spPr/>
      <dgm:t>
        <a:bodyPr/>
        <a:lstStyle/>
        <a:p>
          <a:endParaRPr lang="en-US" sz="2400" b="1">
            <a:solidFill>
              <a:schemeClr val="tx1"/>
            </a:solidFill>
          </a:endParaRPr>
        </a:p>
      </dgm:t>
    </dgm:pt>
    <dgm:pt modelId="{A7F7A0F3-F41E-4808-B6F2-11936E56F604}" type="sibTrans" cxnId="{BCBA0048-B95D-4317-8031-464B906CC14D}">
      <dgm:prSet/>
      <dgm:spPr/>
      <dgm:t>
        <a:bodyPr/>
        <a:lstStyle/>
        <a:p>
          <a:endParaRPr lang="en-US" sz="2400" b="1">
            <a:solidFill>
              <a:schemeClr val="tx1"/>
            </a:solidFill>
          </a:endParaRPr>
        </a:p>
      </dgm:t>
    </dgm:pt>
    <dgm:pt modelId="{A083F92B-D7AB-4B00-9A3F-C3512099F085}">
      <dgm:prSet custT="1"/>
      <dgm:spPr/>
      <dgm:t>
        <a:bodyPr/>
        <a:lstStyle/>
        <a:p>
          <a:pPr rtl="0"/>
          <a:r>
            <a:rPr lang="en-US" sz="1800" b="1" dirty="0" smtClean="0">
              <a:solidFill>
                <a:schemeClr val="bg1"/>
              </a:solidFill>
            </a:rPr>
            <a:t>Market development</a:t>
          </a:r>
          <a:endParaRPr lang="en-US" sz="1800" b="1" dirty="0">
            <a:solidFill>
              <a:schemeClr val="bg1"/>
            </a:solidFill>
          </a:endParaRPr>
        </a:p>
      </dgm:t>
    </dgm:pt>
    <dgm:pt modelId="{B232D74F-1A8E-40D1-9B5D-FAC8F299DA4C}" type="parTrans" cxnId="{C79D119F-61AA-4A0C-80AF-D67AC3A33F5D}">
      <dgm:prSet/>
      <dgm:spPr/>
      <dgm:t>
        <a:bodyPr/>
        <a:lstStyle/>
        <a:p>
          <a:endParaRPr lang="en-US" sz="2400" b="1">
            <a:solidFill>
              <a:schemeClr val="tx1"/>
            </a:solidFill>
          </a:endParaRPr>
        </a:p>
      </dgm:t>
    </dgm:pt>
    <dgm:pt modelId="{66AA5AC5-CEE8-498E-9F88-60DCA5A71F78}" type="sibTrans" cxnId="{C79D119F-61AA-4A0C-80AF-D67AC3A33F5D}">
      <dgm:prSet/>
      <dgm:spPr/>
      <dgm:t>
        <a:bodyPr/>
        <a:lstStyle/>
        <a:p>
          <a:endParaRPr lang="en-US" sz="2400" b="1">
            <a:solidFill>
              <a:schemeClr val="tx1"/>
            </a:solidFill>
          </a:endParaRPr>
        </a:p>
      </dgm:t>
    </dgm:pt>
    <dgm:pt modelId="{DB0264A8-FE8E-4708-A748-8CA3D381CB92}">
      <dgm:prSet custT="1"/>
      <dgm:spPr/>
      <dgm:t>
        <a:bodyPr/>
        <a:lstStyle/>
        <a:p>
          <a:pPr rtl="0"/>
          <a:r>
            <a:rPr lang="en-US" sz="1800" b="1" dirty="0" smtClean="0">
              <a:solidFill>
                <a:schemeClr val="bg1"/>
              </a:solidFill>
            </a:rPr>
            <a:t>Product development</a:t>
          </a:r>
          <a:endParaRPr lang="en-US" sz="1800" b="1" dirty="0">
            <a:solidFill>
              <a:schemeClr val="bg1"/>
            </a:solidFill>
          </a:endParaRPr>
        </a:p>
      </dgm:t>
    </dgm:pt>
    <dgm:pt modelId="{90043E9B-6C8F-45BC-8D90-80E641539C3D}" type="parTrans" cxnId="{95E7ED30-DE18-4A31-890D-9FAFADC57093}">
      <dgm:prSet/>
      <dgm:spPr/>
      <dgm:t>
        <a:bodyPr/>
        <a:lstStyle/>
        <a:p>
          <a:endParaRPr lang="en-US" sz="2400" b="1">
            <a:solidFill>
              <a:schemeClr val="tx1"/>
            </a:solidFill>
          </a:endParaRPr>
        </a:p>
      </dgm:t>
    </dgm:pt>
    <dgm:pt modelId="{AB7F490A-B5FC-4426-AE3D-16C9D1A66B29}" type="sibTrans" cxnId="{95E7ED30-DE18-4A31-890D-9FAFADC57093}">
      <dgm:prSet/>
      <dgm:spPr/>
      <dgm:t>
        <a:bodyPr/>
        <a:lstStyle/>
        <a:p>
          <a:endParaRPr lang="en-US" sz="2400" b="1">
            <a:solidFill>
              <a:schemeClr val="tx1"/>
            </a:solidFill>
          </a:endParaRPr>
        </a:p>
      </dgm:t>
    </dgm:pt>
    <dgm:pt modelId="{D0A64C2B-D1E7-4686-9BAE-59B8BC2CDF28}">
      <dgm:prSet custT="1"/>
      <dgm:spPr/>
      <dgm:t>
        <a:bodyPr/>
        <a:lstStyle/>
        <a:p>
          <a:pPr rtl="0"/>
          <a:r>
            <a:rPr lang="en-US" sz="1800" b="1" dirty="0" smtClean="0">
              <a:solidFill>
                <a:schemeClr val="bg1"/>
              </a:solidFill>
            </a:rPr>
            <a:t>Diversification</a:t>
          </a:r>
          <a:endParaRPr lang="en-US" sz="1800" b="1" dirty="0">
            <a:solidFill>
              <a:schemeClr val="bg1"/>
            </a:solidFill>
          </a:endParaRPr>
        </a:p>
      </dgm:t>
    </dgm:pt>
    <dgm:pt modelId="{69078A5F-CACB-47D7-B798-1DA4F035BCED}" type="parTrans" cxnId="{2F5057B5-A647-4EC0-A701-49E98A8FDBBF}">
      <dgm:prSet/>
      <dgm:spPr/>
      <dgm:t>
        <a:bodyPr/>
        <a:lstStyle/>
        <a:p>
          <a:endParaRPr lang="en-US" sz="2400" b="1">
            <a:solidFill>
              <a:schemeClr val="tx1"/>
            </a:solidFill>
          </a:endParaRPr>
        </a:p>
      </dgm:t>
    </dgm:pt>
    <dgm:pt modelId="{33B99C5B-89DF-470C-9C79-63A884F44432}" type="sibTrans" cxnId="{2F5057B5-A647-4EC0-A701-49E98A8FDBBF}">
      <dgm:prSet/>
      <dgm:spPr/>
      <dgm:t>
        <a:bodyPr/>
        <a:lstStyle/>
        <a:p>
          <a:endParaRPr lang="en-US" sz="2400" b="1">
            <a:solidFill>
              <a:schemeClr val="tx1"/>
            </a:solidFill>
          </a:endParaRPr>
        </a:p>
      </dgm:t>
    </dgm:pt>
    <dgm:pt modelId="{5FA9F675-897F-43F6-B07B-23324D887795}" type="pres">
      <dgm:prSet presAssocID="{75628C88-643F-4E8C-9C36-8D3E536B30AE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485A005-06D5-4935-B1C8-F6F07966C284}" type="pres">
      <dgm:prSet presAssocID="{75628C88-643F-4E8C-9C36-8D3E536B30AE}" presName="diamond" presStyleLbl="bgShp" presStyleIdx="0" presStyleCnt="1" custLinFactNeighborX="-18099" custLinFactNeighborY="5837"/>
      <dgm:spPr/>
    </dgm:pt>
    <dgm:pt modelId="{EE48A0A9-51AA-4F5D-96A8-5577D1AE73AC}" type="pres">
      <dgm:prSet presAssocID="{75628C88-643F-4E8C-9C36-8D3E536B30AE}" presName="quad1" presStyleLbl="node1" presStyleIdx="0" presStyleCnt="4" custScaleX="111820" custLinFactNeighborX="-99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704115-62E4-4853-B26F-ECEB3B39FD8C}" type="pres">
      <dgm:prSet presAssocID="{75628C88-643F-4E8C-9C36-8D3E536B30AE}" presName="quad2" presStyleLbl="node1" presStyleIdx="1" presStyleCnt="4" custScaleX="1118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CF8F06-3605-43C2-BD96-1D744B969482}" type="pres">
      <dgm:prSet presAssocID="{75628C88-643F-4E8C-9C36-8D3E536B30AE}" presName="quad3" presStyleLbl="node1" presStyleIdx="2" presStyleCnt="4" custScaleX="111821" custLinFactNeighborX="-99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FADDAC-5387-474D-9D7D-D95D0586A09C}" type="pres">
      <dgm:prSet presAssocID="{75628C88-643F-4E8C-9C36-8D3E536B30AE}" presName="quad4" presStyleLbl="node1" presStyleIdx="3" presStyleCnt="4" custScaleX="112255" custScaleY="100444" custLinFactNeighborX="2905" custLinFactNeighborY="-1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C6A1BE6-56F7-4CC2-A149-DF752865945F}" type="presOf" srcId="{0ED7EDE9-5012-4D69-9CA8-3C26294BE86A}" destId="{EE48A0A9-51AA-4F5D-96A8-5577D1AE73AC}" srcOrd="0" destOrd="0" presId="urn:microsoft.com/office/officeart/2005/8/layout/matrix3"/>
    <dgm:cxn modelId="{ABD82131-4615-4472-A6C0-BA637DE9773B}" type="presOf" srcId="{DB0264A8-FE8E-4708-A748-8CA3D381CB92}" destId="{7FCF8F06-3605-43C2-BD96-1D744B969482}" srcOrd="0" destOrd="0" presId="urn:microsoft.com/office/officeart/2005/8/layout/matrix3"/>
    <dgm:cxn modelId="{C79D119F-61AA-4A0C-80AF-D67AC3A33F5D}" srcId="{75628C88-643F-4E8C-9C36-8D3E536B30AE}" destId="{A083F92B-D7AB-4B00-9A3F-C3512099F085}" srcOrd="1" destOrd="0" parTransId="{B232D74F-1A8E-40D1-9B5D-FAC8F299DA4C}" sibTransId="{66AA5AC5-CEE8-498E-9F88-60DCA5A71F78}"/>
    <dgm:cxn modelId="{CDC70CDC-D125-4144-98C5-9D9F29A7659D}" type="presOf" srcId="{D0A64C2B-D1E7-4686-9BAE-59B8BC2CDF28}" destId="{45FADDAC-5387-474D-9D7D-D95D0586A09C}" srcOrd="0" destOrd="0" presId="urn:microsoft.com/office/officeart/2005/8/layout/matrix3"/>
    <dgm:cxn modelId="{BCBA0048-B95D-4317-8031-464B906CC14D}" srcId="{75628C88-643F-4E8C-9C36-8D3E536B30AE}" destId="{0ED7EDE9-5012-4D69-9CA8-3C26294BE86A}" srcOrd="0" destOrd="0" parTransId="{FF8999A9-5F1B-44A1-85B4-E8F9544DF6B7}" sibTransId="{A7F7A0F3-F41E-4808-B6F2-11936E56F604}"/>
    <dgm:cxn modelId="{2F5057B5-A647-4EC0-A701-49E98A8FDBBF}" srcId="{75628C88-643F-4E8C-9C36-8D3E536B30AE}" destId="{D0A64C2B-D1E7-4686-9BAE-59B8BC2CDF28}" srcOrd="3" destOrd="0" parTransId="{69078A5F-CACB-47D7-B798-1DA4F035BCED}" sibTransId="{33B99C5B-89DF-470C-9C79-63A884F44432}"/>
    <dgm:cxn modelId="{351115EA-F03C-43F9-A533-7FA44E3225FB}" type="presOf" srcId="{75628C88-643F-4E8C-9C36-8D3E536B30AE}" destId="{5FA9F675-897F-43F6-B07B-23324D887795}" srcOrd="0" destOrd="0" presId="urn:microsoft.com/office/officeart/2005/8/layout/matrix3"/>
    <dgm:cxn modelId="{95E7ED30-DE18-4A31-890D-9FAFADC57093}" srcId="{75628C88-643F-4E8C-9C36-8D3E536B30AE}" destId="{DB0264A8-FE8E-4708-A748-8CA3D381CB92}" srcOrd="2" destOrd="0" parTransId="{90043E9B-6C8F-45BC-8D90-80E641539C3D}" sibTransId="{AB7F490A-B5FC-4426-AE3D-16C9D1A66B29}"/>
    <dgm:cxn modelId="{CC9249AC-E590-47F5-94D8-E9650A39EC7A}" type="presOf" srcId="{A083F92B-D7AB-4B00-9A3F-C3512099F085}" destId="{E7704115-62E4-4853-B26F-ECEB3B39FD8C}" srcOrd="0" destOrd="0" presId="urn:microsoft.com/office/officeart/2005/8/layout/matrix3"/>
    <dgm:cxn modelId="{03C439E3-32C7-4898-BF16-EE1E94AF76C4}" type="presParOf" srcId="{5FA9F675-897F-43F6-B07B-23324D887795}" destId="{9485A005-06D5-4935-B1C8-F6F07966C284}" srcOrd="0" destOrd="0" presId="urn:microsoft.com/office/officeart/2005/8/layout/matrix3"/>
    <dgm:cxn modelId="{F9D6B5F4-A394-45DF-B212-1CAD68AD3C4A}" type="presParOf" srcId="{5FA9F675-897F-43F6-B07B-23324D887795}" destId="{EE48A0A9-51AA-4F5D-96A8-5577D1AE73AC}" srcOrd="1" destOrd="0" presId="urn:microsoft.com/office/officeart/2005/8/layout/matrix3"/>
    <dgm:cxn modelId="{7C3E4AF9-D189-40A7-A4FB-3B77AB050141}" type="presParOf" srcId="{5FA9F675-897F-43F6-B07B-23324D887795}" destId="{E7704115-62E4-4853-B26F-ECEB3B39FD8C}" srcOrd="2" destOrd="0" presId="urn:microsoft.com/office/officeart/2005/8/layout/matrix3"/>
    <dgm:cxn modelId="{F2E56797-1895-4C63-B175-1342EC5E9D33}" type="presParOf" srcId="{5FA9F675-897F-43F6-B07B-23324D887795}" destId="{7FCF8F06-3605-43C2-BD96-1D744B969482}" srcOrd="3" destOrd="0" presId="urn:microsoft.com/office/officeart/2005/8/layout/matrix3"/>
    <dgm:cxn modelId="{93EBF7B4-2EE5-48FD-93E4-D0827254EB52}" type="presParOf" srcId="{5FA9F675-897F-43F6-B07B-23324D887795}" destId="{45FADDAC-5387-474D-9D7D-D95D0586A09C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85A005-06D5-4935-B1C8-F6F07966C284}">
      <dsp:nvSpPr>
        <dsp:cNvPr id="0" name=""/>
        <dsp:cNvSpPr/>
      </dsp:nvSpPr>
      <dsp:spPr>
        <a:xfrm>
          <a:off x="0" y="0"/>
          <a:ext cx="3916363" cy="3916363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48A0A9-51AA-4F5D-96A8-5577D1AE73AC}">
      <dsp:nvSpPr>
        <dsp:cNvPr id="0" name=""/>
        <dsp:cNvSpPr/>
      </dsp:nvSpPr>
      <dsp:spPr>
        <a:xfrm>
          <a:off x="228602" y="372054"/>
          <a:ext cx="1707918" cy="152738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</a:rPr>
            <a:t>Market penetration</a:t>
          </a:r>
          <a:endParaRPr lang="en-US" sz="1800" b="1" kern="1200" dirty="0">
            <a:solidFill>
              <a:schemeClr val="bg1"/>
            </a:solidFill>
          </a:endParaRPr>
        </a:p>
      </dsp:txBody>
      <dsp:txXfrm>
        <a:off x="303163" y="446615"/>
        <a:ext cx="1558796" cy="1378259"/>
      </dsp:txXfrm>
    </dsp:sp>
    <dsp:sp modelId="{E7704115-62E4-4853-B26F-ECEB3B39FD8C}">
      <dsp:nvSpPr>
        <dsp:cNvPr id="0" name=""/>
        <dsp:cNvSpPr/>
      </dsp:nvSpPr>
      <dsp:spPr>
        <a:xfrm>
          <a:off x="2025869" y="372054"/>
          <a:ext cx="1707933" cy="152738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</a:rPr>
            <a:t>Market development</a:t>
          </a:r>
          <a:endParaRPr lang="en-US" sz="1800" b="1" kern="1200" dirty="0">
            <a:solidFill>
              <a:schemeClr val="bg1"/>
            </a:solidFill>
          </a:endParaRPr>
        </a:p>
      </dsp:txBody>
      <dsp:txXfrm>
        <a:off x="2100430" y="446615"/>
        <a:ext cx="1558811" cy="1378259"/>
      </dsp:txXfrm>
    </dsp:sp>
    <dsp:sp modelId="{7FCF8F06-3605-43C2-BD96-1D744B969482}">
      <dsp:nvSpPr>
        <dsp:cNvPr id="0" name=""/>
        <dsp:cNvSpPr/>
      </dsp:nvSpPr>
      <dsp:spPr>
        <a:xfrm>
          <a:off x="228594" y="2016926"/>
          <a:ext cx="1707933" cy="152738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</a:rPr>
            <a:t>Product development</a:t>
          </a:r>
          <a:endParaRPr lang="en-US" sz="1800" b="1" kern="1200" dirty="0">
            <a:solidFill>
              <a:schemeClr val="bg1"/>
            </a:solidFill>
          </a:endParaRPr>
        </a:p>
      </dsp:txBody>
      <dsp:txXfrm>
        <a:off x="303155" y="2091487"/>
        <a:ext cx="1558811" cy="1378259"/>
      </dsp:txXfrm>
    </dsp:sp>
    <dsp:sp modelId="{45FADDAC-5387-474D-9D7D-D95D0586A09C}">
      <dsp:nvSpPr>
        <dsp:cNvPr id="0" name=""/>
        <dsp:cNvSpPr/>
      </dsp:nvSpPr>
      <dsp:spPr>
        <a:xfrm>
          <a:off x="2066925" y="2011367"/>
          <a:ext cx="1714562" cy="153416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</a:rPr>
            <a:t>Diversification</a:t>
          </a:r>
          <a:endParaRPr lang="en-US" sz="1800" b="1" kern="1200" dirty="0">
            <a:solidFill>
              <a:schemeClr val="bg1"/>
            </a:solidFill>
          </a:endParaRPr>
        </a:p>
      </dsp:txBody>
      <dsp:txXfrm>
        <a:off x="2141817" y="2086259"/>
        <a:ext cx="1564778" cy="13843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AE221E-17A4-4807-9E7A-E56F6A694FD1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0A99D7-8B8D-4504-8E2C-5D29B155E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596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A99D7-8B8D-4504-8E2C-5D29B155EE9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51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EC71-18D9-442D-8A21-A52FD0A13DF7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19723-5421-4237-9E10-AD57433D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232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EC71-18D9-442D-8A21-A52FD0A13DF7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19723-5421-4237-9E10-AD57433D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696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EC71-18D9-442D-8A21-A52FD0A13DF7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19723-5421-4237-9E10-AD57433D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251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EC71-18D9-442D-8A21-A52FD0A13DF7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19723-5421-4237-9E10-AD57433D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216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EC71-18D9-442D-8A21-A52FD0A13DF7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19723-5421-4237-9E10-AD57433D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731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EC71-18D9-442D-8A21-A52FD0A13DF7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19723-5421-4237-9E10-AD57433D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49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EC71-18D9-442D-8A21-A52FD0A13DF7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19723-5421-4237-9E10-AD57433D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08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EC71-18D9-442D-8A21-A52FD0A13DF7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19723-5421-4237-9E10-AD57433D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736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EC71-18D9-442D-8A21-A52FD0A13DF7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19723-5421-4237-9E10-AD57433D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493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EC71-18D9-442D-8A21-A52FD0A13DF7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19723-5421-4237-9E10-AD57433D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163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EC71-18D9-442D-8A21-A52FD0A13DF7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19723-5421-4237-9E10-AD57433D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848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8EC71-18D9-442D-8A21-A52FD0A13DF7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19723-5421-4237-9E10-AD57433D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764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8600" y="762000"/>
            <a:ext cx="8382000" cy="5181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Global Edition</a:t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Chapter 2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  <a:t/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  <a:t> </a:t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</a:br>
            <a:endParaRPr 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609600" y="3810000"/>
            <a:ext cx="7772400" cy="20574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Company and Marketing Strategy</a:t>
            </a:r>
          </a:p>
          <a:p>
            <a:pPr eaLnBrk="1" hangingPunct="1"/>
            <a:r>
              <a:rPr lang="en-US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Partnering to Build Customer Relationships</a:t>
            </a:r>
          </a:p>
        </p:txBody>
      </p:sp>
    </p:spTree>
    <p:extLst>
      <p:ext uri="{BB962C8B-B14F-4D97-AF65-F5344CB8AC3E}">
        <p14:creationId xmlns:p14="http://schemas.microsoft.com/office/powerpoint/2010/main" val="1337262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65018" y="609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bg1"/>
                </a:solidFill>
              </a:rPr>
              <a:t>Companywide Strategic Planning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600200"/>
            <a:ext cx="76200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en-US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Developing Strategies 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en-US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for Growth and Downsizing</a:t>
            </a:r>
          </a:p>
          <a:p>
            <a:pPr marL="0" indent="0" algn="ctr">
              <a:spcBef>
                <a:spcPct val="0"/>
              </a:spcBef>
              <a:buNone/>
            </a:pP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33400" y="3365718"/>
            <a:ext cx="81534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>
                <a:solidFill>
                  <a:schemeClr val="bg1"/>
                </a:solidFill>
              </a:rPr>
              <a:t>Downsizing </a:t>
            </a:r>
            <a:r>
              <a:rPr lang="en-US" sz="2800" dirty="0">
                <a:solidFill>
                  <a:schemeClr val="bg1"/>
                </a:solidFill>
              </a:rPr>
              <a:t>is the reduction of the business portfolio by eliminating products or business units that are not profitable or that no longer fit the company’s overall strategy </a:t>
            </a:r>
          </a:p>
        </p:txBody>
      </p:sp>
    </p:spTree>
    <p:extLst>
      <p:ext uri="{BB962C8B-B14F-4D97-AF65-F5344CB8AC3E}">
        <p14:creationId xmlns:p14="http://schemas.microsoft.com/office/powerpoint/2010/main" val="378007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5334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bg1"/>
                </a:solidFill>
              </a:rPr>
              <a:t>Planning Marketing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76400"/>
            <a:ext cx="81534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Partnering to Build Customer Relationships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Content Placeholder 7"/>
          <p:cNvSpPr txBox="1">
            <a:spLocks/>
          </p:cNvSpPr>
          <p:nvPr/>
        </p:nvSpPr>
        <p:spPr>
          <a:xfrm>
            <a:off x="228600" y="2636838"/>
            <a:ext cx="8915400" cy="3916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u="sng" dirty="0" smtClean="0">
                <a:solidFill>
                  <a:schemeClr val="bg1"/>
                </a:solidFill>
              </a:rPr>
              <a:t>Value chain </a:t>
            </a:r>
            <a:r>
              <a:rPr lang="en-US" sz="2800" dirty="0" smtClean="0">
                <a:solidFill>
                  <a:schemeClr val="bg1"/>
                </a:solidFill>
              </a:rPr>
              <a:t>is a series of departments that carry out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value-creating activities to design, produce, market, deliver, and support a firm’s products</a:t>
            </a:r>
          </a:p>
          <a:p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381000" y="4419600"/>
            <a:ext cx="8229600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800" b="1" u="sng" dirty="0" smtClean="0">
                <a:solidFill>
                  <a:schemeClr val="bg1"/>
                </a:solidFill>
              </a:rPr>
              <a:t>Value delivery network </a:t>
            </a:r>
            <a:r>
              <a:rPr lang="en-US" sz="2800" dirty="0" smtClean="0">
                <a:solidFill>
                  <a:schemeClr val="bg1"/>
                </a:solidFill>
              </a:rPr>
              <a:t>is made up of the company, suppliers, distributors, and ultimately customers who partner with each other to improve performance of the entire system</a:t>
            </a:r>
          </a:p>
          <a:p>
            <a:pPr>
              <a:lnSpc>
                <a:spcPct val="90000"/>
              </a:lnSpc>
            </a:pP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975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71945" y="228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</a:rPr>
              <a:t>Marketing Strategy and the Marketing Mix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457200" y="2133600"/>
            <a:ext cx="8382000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US" sz="31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Market segmentation </a:t>
            </a:r>
            <a:endParaRPr lang="ar-SA" sz="3100" b="1" u="sng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buFontTx/>
              <a:buNone/>
            </a:pPr>
            <a:endParaRPr lang="ar-SA" sz="3100" b="1" u="sng" dirty="0" smtClean="0">
              <a:solidFill>
                <a:schemeClr val="bg1"/>
              </a:solidFill>
            </a:endParaRPr>
          </a:p>
          <a:p>
            <a:pPr>
              <a:buFontTx/>
              <a:buNone/>
            </a:pPr>
            <a:r>
              <a:rPr lang="en-US" sz="3100" dirty="0" smtClean="0">
                <a:solidFill>
                  <a:schemeClr val="bg1"/>
                </a:solidFill>
              </a:rPr>
              <a:t>is the division of a market into distinct groups of buyers who have different needs, characteristics, or behavior and who might require separate products or marketing mixes</a:t>
            </a:r>
          </a:p>
          <a:p>
            <a:pPr>
              <a:buFontTx/>
              <a:buNone/>
            </a:pPr>
            <a:endParaRPr lang="en-US" sz="3100" dirty="0" smtClean="0">
              <a:solidFill>
                <a:schemeClr val="bg1"/>
              </a:solidFill>
            </a:endParaRPr>
          </a:p>
          <a:p>
            <a:endParaRPr lang="en-US" sz="3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655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4"/>
          <p:cNvSpPr txBox="1">
            <a:spLocks/>
          </p:cNvSpPr>
          <p:nvPr/>
        </p:nvSpPr>
        <p:spPr>
          <a:xfrm>
            <a:off x="-76202" y="2743200"/>
            <a:ext cx="9144002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US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Market targeting </a:t>
            </a:r>
          </a:p>
          <a:p>
            <a:pPr algn="ctr">
              <a:buFontTx/>
              <a:buNone/>
            </a:pPr>
            <a:r>
              <a:rPr lang="en-US" dirty="0" smtClean="0">
                <a:solidFill>
                  <a:schemeClr val="bg1"/>
                </a:solidFill>
              </a:rPr>
              <a:t>is the process of evaluating each market segment’s attractiveness and selecting one or more segments to enter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62000" y="4572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</a:rPr>
              <a:t>Marketing Strategy and the Marketing Mix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9221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62000" y="3810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</a:rPr>
              <a:t>Marketing Strategy and the Marketing Mix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143000" y="1891145"/>
            <a:ext cx="7162800" cy="533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Developing an Integrated Marketing Mix</a:t>
            </a:r>
            <a:endParaRPr lang="en-US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381000" y="2937164"/>
            <a:ext cx="8631382" cy="346363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b="1" u="sng" dirty="0" smtClean="0">
                <a:solidFill>
                  <a:schemeClr val="bg1"/>
                </a:solidFill>
              </a:rPr>
              <a:t>Marketing mix </a:t>
            </a:r>
            <a:r>
              <a:rPr lang="en-US" dirty="0" smtClean="0">
                <a:solidFill>
                  <a:schemeClr val="bg1"/>
                </a:solidFill>
              </a:rPr>
              <a:t>is the set of controllable tactical marketing tools—product, price, place, and promotion—that the firm blends to produce the response it wants in the target market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612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62000" y="1524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</a:rPr>
              <a:t>Marketing Strategy and the Marketing Mix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581891" y="2028885"/>
            <a:ext cx="8001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Product</a:t>
            </a:r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means the goods-and-services combination the company offers to the target market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ar-SA" sz="2400" dirty="0" smtClean="0">
              <a:solidFill>
                <a:schemeClr val="bg1"/>
              </a:solidFill>
            </a:endParaRPr>
          </a:p>
          <a:p>
            <a:endParaRPr lang="ar-SA" sz="2400" b="1" dirty="0">
              <a:solidFill>
                <a:schemeClr val="bg1"/>
              </a:solidFill>
            </a:endParaRPr>
          </a:p>
          <a:p>
            <a:r>
              <a:rPr lang="en-US" sz="24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Price</a:t>
            </a: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is the amount of money customers pay to obtain the product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ar-SA" sz="24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Place</a:t>
            </a:r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includes company activities that make the product available to target consumers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ar-SA" sz="2400" dirty="0" smtClean="0">
              <a:solidFill>
                <a:schemeClr val="bg1"/>
              </a:solidFill>
            </a:endParaRPr>
          </a:p>
          <a:p>
            <a:endParaRPr lang="ar-SA" sz="2400" dirty="0" smtClean="0">
              <a:solidFill>
                <a:schemeClr val="bg1"/>
              </a:solidFill>
            </a:endParaRPr>
          </a:p>
          <a:p>
            <a:r>
              <a:rPr lang="en-US" sz="24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Promotion</a:t>
            </a: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means activities that communicate the merits of the product and persuade target customers to buy it.</a:t>
            </a:r>
          </a:p>
          <a:p>
            <a:r>
              <a:rPr lang="en-US" sz="2400" dirty="0">
                <a:solidFill>
                  <a:schemeClr val="bg1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6630422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28600" y="609600"/>
            <a:ext cx="86868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</a:rPr>
              <a:t>Managing the Marketing functions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3" descr="fig02_06w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828800"/>
            <a:ext cx="7924800" cy="394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137253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150661" y="602159"/>
            <a:ext cx="723133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Managing the Marketing Effort</a:t>
            </a:r>
          </a:p>
        </p:txBody>
      </p:sp>
      <p:pic>
        <p:nvPicPr>
          <p:cNvPr id="3" name="Picture 4" descr="fig02_07w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857375"/>
            <a:ext cx="78486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49335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4572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bg1"/>
                </a:solidFill>
              </a:rPr>
              <a:t>Managing the Marketing Effort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13510" y="1447800"/>
            <a:ext cx="919249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Marketing planning , implementation , control </a:t>
            </a:r>
          </a:p>
          <a:p>
            <a:pPr marL="0" indent="0">
              <a:buNone/>
            </a:pPr>
            <a:endParaRPr 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762000" y="3676471"/>
            <a:ext cx="7516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implementation</a:t>
            </a:r>
            <a:r>
              <a:rPr lang="en-US" sz="2400" dirty="0">
                <a:solidFill>
                  <a:schemeClr val="bg1"/>
                </a:solidFill>
              </a:rPr>
              <a:t> is the process that turns marketing plans into marketing actions in order to accomplish strategic marketing objectives 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817418" y="2283951"/>
            <a:ext cx="74329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planning</a:t>
            </a:r>
            <a:r>
              <a:rPr lang="en-US" sz="2400" dirty="0">
                <a:solidFill>
                  <a:schemeClr val="bg1"/>
                </a:solidFill>
              </a:rPr>
              <a:t> involves deciding on marketing strategies that will help the company attain its overall strategic objectives 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762000" y="5029200"/>
            <a:ext cx="75160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control</a:t>
            </a:r>
            <a:r>
              <a:rPr lang="en-US" sz="2400" dirty="0">
                <a:solidFill>
                  <a:schemeClr val="bg1"/>
                </a:solidFill>
              </a:rPr>
              <a:t> involves evaluating the results of marketing strategies and plans and taking corrective action to ensure that objectives are attained</a:t>
            </a:r>
          </a:p>
        </p:txBody>
      </p:sp>
    </p:spTree>
    <p:extLst>
      <p:ext uri="{BB962C8B-B14F-4D97-AF65-F5344CB8AC3E}">
        <p14:creationId xmlns:p14="http://schemas.microsoft.com/office/powerpoint/2010/main" val="3412861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bg1"/>
                </a:solidFill>
              </a:rPr>
              <a:t>Company and Marketing Strategy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914400" y="1066800"/>
            <a:ext cx="7162800" cy="609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Topic Outline</a:t>
            </a:r>
            <a:endParaRPr lang="en-US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99655" y="1981200"/>
            <a:ext cx="7772400" cy="4724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chemeClr val="bg1"/>
                </a:solidFill>
              </a:rPr>
              <a:t>Companywide Strategic Planning: Defining Marketing’s Role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Planning Marketing: Partnering to Build Customer Relationships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Marketing Strategy and the Marketing Mix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Managing the Marketing Effort</a:t>
            </a:r>
          </a:p>
        </p:txBody>
      </p:sp>
    </p:spTree>
    <p:extLst>
      <p:ext uri="{BB962C8B-B14F-4D97-AF65-F5344CB8AC3E}">
        <p14:creationId xmlns:p14="http://schemas.microsoft.com/office/powerpoint/2010/main" val="1729366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3"/>
          <p:cNvSpPr txBox="1">
            <a:spLocks/>
          </p:cNvSpPr>
          <p:nvPr/>
        </p:nvSpPr>
        <p:spPr>
          <a:xfrm>
            <a:off x="914400" y="19050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Strategic Planning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09600" y="2971800"/>
            <a:ext cx="8174182" cy="3276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b="1" dirty="0" smtClean="0">
                <a:solidFill>
                  <a:schemeClr val="bg1"/>
                </a:solidFill>
              </a:rPr>
              <a:t>Strategic planning </a:t>
            </a:r>
            <a:r>
              <a:rPr lang="en-US" dirty="0" smtClean="0">
                <a:solidFill>
                  <a:schemeClr val="bg1"/>
                </a:solidFill>
              </a:rPr>
              <a:t>is the process of developing and maintaining a strategic fit between the organization’s goals and capabilities and its changing marketing opportunities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78873" y="523009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bg1"/>
                </a:solidFill>
              </a:rPr>
              <a:t>Companywide Strategic Planning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793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27363" y="609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</a:rPr>
              <a:t>Companywide Strategic Planning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 Placeholder 6"/>
          <p:cNvSpPr txBox="1">
            <a:spLocks/>
          </p:cNvSpPr>
          <p:nvPr/>
        </p:nvSpPr>
        <p:spPr>
          <a:xfrm>
            <a:off x="990600" y="19812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Steps in Strategic Planning</a:t>
            </a:r>
          </a:p>
          <a:p>
            <a:pPr marL="0" indent="0" algn="ctr">
              <a:buNone/>
            </a:pP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4" descr="fig02_01w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00400"/>
            <a:ext cx="9144000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85902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bg1"/>
                </a:solidFill>
              </a:rPr>
              <a:t>Companywide Strategic Planning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720436" y="1752600"/>
            <a:ext cx="7890164" cy="166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32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mission statement </a:t>
            </a:r>
          </a:p>
          <a:p>
            <a:pPr algn="ctr">
              <a:lnSpc>
                <a:spcPct val="80000"/>
              </a:lnSpc>
            </a:pPr>
            <a:endParaRPr lang="en-US" sz="3200" dirty="0">
              <a:solidFill>
                <a:schemeClr val="bg1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n-US" sz="3200" dirty="0" smtClean="0">
                <a:solidFill>
                  <a:schemeClr val="bg1"/>
                </a:solidFill>
              </a:rPr>
              <a:t> the organization’s purpose, what it wants to accomplish in the larger environment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7600"/>
            <a:ext cx="5715000" cy="1452434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838200" y="5257800"/>
            <a:ext cx="5867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We deliver low prices every day and give ordinary folks the chance to buy the same things as rich people. “ save money. Live better” 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11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5334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bg1"/>
                </a:solidFill>
              </a:rPr>
              <a:t>Companywide Strategic Planning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 Placeholder 5"/>
          <p:cNvSpPr txBox="1">
            <a:spLocks/>
          </p:cNvSpPr>
          <p:nvPr/>
        </p:nvSpPr>
        <p:spPr>
          <a:xfrm>
            <a:off x="1614055" y="1447800"/>
            <a:ext cx="6234545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Designing the Business Portfolio</a:t>
            </a:r>
          </a:p>
          <a:p>
            <a:pPr marL="0" indent="0">
              <a:buNone/>
            </a:pP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2209800"/>
            <a:ext cx="7772400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u="sng" dirty="0" smtClean="0">
                <a:solidFill>
                  <a:schemeClr val="bg1"/>
                </a:solidFill>
              </a:rPr>
              <a:t>The business portfolio </a:t>
            </a:r>
            <a:r>
              <a:rPr lang="en-US" dirty="0" smtClean="0">
                <a:solidFill>
                  <a:schemeClr val="bg1"/>
                </a:solidFill>
              </a:rPr>
              <a:t>is the collection of businesses and products that make up the company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u="sng" dirty="0" smtClean="0">
                <a:solidFill>
                  <a:schemeClr val="bg1"/>
                </a:solidFill>
              </a:rPr>
              <a:t>Portfolio analysis </a:t>
            </a:r>
            <a:r>
              <a:rPr lang="en-US" dirty="0" smtClean="0">
                <a:solidFill>
                  <a:schemeClr val="bg1"/>
                </a:solidFill>
              </a:rPr>
              <a:t>is a major activity in strategic planning whereby management evaluates the products and businesses that make up the company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959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4572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bg1"/>
                </a:solidFill>
              </a:rPr>
              <a:t>Companywide Strategic Planning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524000"/>
            <a:ext cx="83820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buNone/>
            </a:pPr>
            <a:r>
              <a:rPr lang="en-US" sz="24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Developing Strategies for Growth and Downsizing 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en-US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Product/Market Expansion Grid</a:t>
            </a:r>
          </a:p>
          <a:p>
            <a:pPr marL="0" indent="0" algn="ctr">
              <a:lnSpc>
                <a:spcPct val="90000"/>
              </a:lnSpc>
              <a:buNone/>
            </a:pP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5272074"/>
              </p:ext>
            </p:extLst>
          </p:nvPr>
        </p:nvGraphicFramePr>
        <p:xfrm>
          <a:off x="4410075" y="2560637"/>
          <a:ext cx="4114800" cy="3916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مستطيل 4"/>
          <p:cNvSpPr/>
          <p:nvPr/>
        </p:nvSpPr>
        <p:spPr>
          <a:xfrm>
            <a:off x="228600" y="3611940"/>
            <a:ext cx="4191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Calibri" pitchFamily="34" charset="0"/>
                <a:cs typeface="ヒラギノ角ゴ Pro W3"/>
              </a:rPr>
              <a:t>a tool for identifying company growth opportunities</a:t>
            </a:r>
            <a:endParaRPr lang="en-US" sz="3200" dirty="0">
              <a:solidFill>
                <a:schemeClr val="bg1"/>
              </a:solidFill>
              <a:latin typeface="Calibri" pitchFamily="34" charset="0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972070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5334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</a:rPr>
              <a:t>Companywide Strategic Planning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219200"/>
            <a:ext cx="8686800" cy="457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Developing Strategies 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for Growth and Downsizing</a:t>
            </a:r>
          </a:p>
          <a:p>
            <a:pPr marL="0" indent="0" algn="ctr">
              <a:buNone/>
            </a:pP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516" y="2339332"/>
            <a:ext cx="6599484" cy="429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330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5334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</a:rPr>
              <a:t>Companywide Strategic Planning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90600" y="13716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Developing Strategies 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for Growth and Downsizing</a:t>
            </a:r>
          </a:p>
          <a:p>
            <a:pPr marL="0" indent="0" algn="ctr">
              <a:spcBef>
                <a:spcPct val="0"/>
              </a:spcBef>
              <a:buNone/>
            </a:pP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94" y="2561965"/>
            <a:ext cx="6907906" cy="3991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536226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548</Words>
  <Application>Microsoft Office PowerPoint</Application>
  <PresentationFormat>عرض على الشاشة (3:4)‏</PresentationFormat>
  <Paragraphs>75</Paragraphs>
  <Slides>18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نسق Office</vt:lpstr>
      <vt:lpstr>Global Edition  Chapter 2  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Edition  Chapter 2</dc:title>
  <dc:creator>malmawash</dc:creator>
  <cp:lastModifiedBy>malmawash</cp:lastModifiedBy>
  <cp:revision>13</cp:revision>
  <dcterms:created xsi:type="dcterms:W3CDTF">2016-02-03T08:37:55Z</dcterms:created>
  <dcterms:modified xsi:type="dcterms:W3CDTF">2016-02-08T06:45:24Z</dcterms:modified>
</cp:coreProperties>
</file>