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4"/>
  </p:notesMasterIdLst>
  <p:handoutMasterIdLst>
    <p:handoutMasterId r:id="rId35"/>
  </p:handoutMasterIdLst>
  <p:sldIdLst>
    <p:sldId id="256" r:id="rId2"/>
    <p:sldId id="257" r:id="rId3"/>
    <p:sldId id="312" r:id="rId4"/>
    <p:sldId id="313" r:id="rId5"/>
    <p:sldId id="258" r:id="rId6"/>
    <p:sldId id="287" r:id="rId7"/>
    <p:sldId id="307" r:id="rId8"/>
    <p:sldId id="317" r:id="rId9"/>
    <p:sldId id="293" r:id="rId10"/>
    <p:sldId id="319" r:id="rId11"/>
    <p:sldId id="299" r:id="rId12"/>
    <p:sldId id="320" r:id="rId13"/>
    <p:sldId id="298" r:id="rId14"/>
    <p:sldId id="321" r:id="rId15"/>
    <p:sldId id="260" r:id="rId16"/>
    <p:sldId id="265" r:id="rId17"/>
    <p:sldId id="322" r:id="rId18"/>
    <p:sldId id="266" r:id="rId19"/>
    <p:sldId id="270" r:id="rId20"/>
    <p:sldId id="271" r:id="rId21"/>
    <p:sldId id="272" r:id="rId22"/>
    <p:sldId id="274" r:id="rId23"/>
    <p:sldId id="277" r:id="rId24"/>
    <p:sldId id="278" r:id="rId25"/>
    <p:sldId id="323" r:id="rId26"/>
    <p:sldId id="324" r:id="rId27"/>
    <p:sldId id="279" r:id="rId28"/>
    <p:sldId id="280" r:id="rId29"/>
    <p:sldId id="325" r:id="rId30"/>
    <p:sldId id="326" r:id="rId31"/>
    <p:sldId id="327" r:id="rId32"/>
    <p:sldId id="328" r:id="rId33"/>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l" defTabSz="914400" rtl="0" eaLnBrk="1" latinLnBrk="0" hangingPunct="1">
      <a:defRPr sz="1200" b="1" kern="1200">
        <a:solidFill>
          <a:srgbClr val="0000FF"/>
        </a:solidFill>
        <a:latin typeface="Arial" pitchFamily="34" charset="0"/>
        <a:ea typeface="+mn-ea"/>
        <a:cs typeface="+mn-cs"/>
      </a:defRPr>
    </a:lvl6pPr>
    <a:lvl7pPr marL="2743200" algn="l" defTabSz="914400" rtl="0" eaLnBrk="1" latinLnBrk="0" hangingPunct="1">
      <a:defRPr sz="1200" b="1" kern="1200">
        <a:solidFill>
          <a:srgbClr val="0000FF"/>
        </a:solidFill>
        <a:latin typeface="Arial" pitchFamily="34" charset="0"/>
        <a:ea typeface="+mn-ea"/>
        <a:cs typeface="+mn-cs"/>
      </a:defRPr>
    </a:lvl7pPr>
    <a:lvl8pPr marL="3200400" algn="l" defTabSz="914400" rtl="0" eaLnBrk="1" latinLnBrk="0" hangingPunct="1">
      <a:defRPr sz="1200" b="1" kern="1200">
        <a:solidFill>
          <a:srgbClr val="0000FF"/>
        </a:solidFill>
        <a:latin typeface="Arial" pitchFamily="34" charset="0"/>
        <a:ea typeface="+mn-ea"/>
        <a:cs typeface="+mn-cs"/>
      </a:defRPr>
    </a:lvl8pPr>
    <a:lvl9pPr marL="3657600" algn="l" defTabSz="914400" rtl="0"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FFFFFF"/>
    <a:srgbClr val="0000FF"/>
    <a:srgbClr val="CACACA"/>
    <a:srgbClr val="1CD60E"/>
    <a:srgbClr val="CCCC99"/>
    <a:srgbClr val="CCCC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1616" autoAdjust="0"/>
    <p:restoredTop sz="76344" autoAdjust="0"/>
  </p:normalViewPr>
  <p:slideViewPr>
    <p:cSldViewPr>
      <p:cViewPr>
        <p:scale>
          <a:sx n="66" d="100"/>
          <a:sy n="66" d="100"/>
        </p:scale>
        <p:origin x="-1860" y="-162"/>
      </p:cViewPr>
      <p:guideLst>
        <p:guide orient="horz" pos="1728"/>
        <p:guide orient="horz" pos="1152"/>
        <p:guide orient="horz" pos="576"/>
        <p:guide pos="528"/>
        <p:guide pos="3072"/>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12306"/>
    </p:cViewPr>
  </p:sorterViewPr>
  <p:notesViewPr>
    <p:cSldViewPr>
      <p:cViewPr>
        <p:scale>
          <a:sx n="100" d="100"/>
          <a:sy n="100" d="100"/>
        </p:scale>
        <p:origin x="-1890" y="2442"/>
      </p:cViewPr>
      <p:guideLst>
        <p:guide orient="horz" pos="3264"/>
        <p:guide orient="horz" pos="288"/>
        <p:guide pos="432"/>
        <p:guide pos="336"/>
        <p:guide pos="720"/>
        <p:guide pos="960"/>
        <p:guide pos="52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13" Type="http://schemas.openxmlformats.org/officeDocument/2006/relationships/slide" Target="slides/slide30.xml"/><Relationship Id="rId3" Type="http://schemas.openxmlformats.org/officeDocument/2006/relationships/slide" Target="slides/slide3.xml"/><Relationship Id="rId7" Type="http://schemas.openxmlformats.org/officeDocument/2006/relationships/slide" Target="slides/slide18.xml"/><Relationship Id="rId12" Type="http://schemas.openxmlformats.org/officeDocument/2006/relationships/slide" Target="slides/slide2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28.xml"/><Relationship Id="rId5" Type="http://schemas.openxmlformats.org/officeDocument/2006/relationships/slide" Target="slides/slide5.xml"/><Relationship Id="rId15" Type="http://schemas.openxmlformats.org/officeDocument/2006/relationships/slide" Target="slides/slide32.xml"/><Relationship Id="rId10" Type="http://schemas.openxmlformats.org/officeDocument/2006/relationships/slide" Target="slides/slide27.xml"/><Relationship Id="rId4" Type="http://schemas.openxmlformats.org/officeDocument/2006/relationships/slide" Target="slides/slide4.xml"/><Relationship Id="rId9" Type="http://schemas.openxmlformats.org/officeDocument/2006/relationships/slide" Target="slides/slide20.xml"/><Relationship Id="rId14" Type="http://schemas.openxmlformats.org/officeDocument/2006/relationships/slide" Target="slides/slide3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972D28B0-2012-41B2-8F2B-0256F2597DF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7250"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4" tIns="12654" rIns="12654" bIns="126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813800"/>
            <a:ext cx="5694363" cy="177800"/>
          </a:xfrm>
          <a:prstGeom prst="rect">
            <a:avLst/>
          </a:prstGeom>
          <a:solidFill>
            <a:srgbClr val="FFFFFF"/>
          </a:solidFill>
          <a:ln w="9525">
            <a:solidFill>
              <a:srgbClr val="FFFFFF"/>
            </a:solidFill>
            <a:miter lim="800000"/>
            <a:headEnd/>
            <a:tailEnd/>
          </a:ln>
          <a:effectLst/>
        </p:spPr>
        <p:txBody>
          <a:bodyPr wrap="none" lIns="91110" tIns="45555" rIns="91110" bIns="45555" anchor="ctr"/>
          <a:lstStyle/>
          <a:p>
            <a:pP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2-</a:t>
            </a:r>
            <a:fld id="{41BCD3E9-E6CF-4180-A954-A300568F32AF}" type="slidenum">
              <a:rPr lang="en-US" sz="1100">
                <a:solidFill>
                  <a:schemeClr val="tx1"/>
                </a:solidFill>
              </a:rPr>
              <a:pP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2.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1.doc"/></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2" name="Rectangle 6"/>
          <p:cNvSpPr>
            <a:spLocks noGrp="1" noRot="1" noChangeAspect="1" noChangeArrowheads="1" noTextEdit="1"/>
          </p:cNvSpPr>
          <p:nvPr>
            <p:ph type="sldImg"/>
          </p:nvPr>
        </p:nvSpPr>
        <p:spPr>
          <a:xfrm>
            <a:off x="442913" y="455613"/>
            <a:ext cx="5934075" cy="4451350"/>
          </a:xfrm>
          <a:ln/>
        </p:spPr>
      </p:sp>
      <p:sp>
        <p:nvSpPr>
          <p:cNvPr id="265223"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4" name="Rectangle 4"/>
          <p:cNvSpPr>
            <a:spLocks noGrp="1" noRot="1" noChangeAspect="1" noChangeArrowheads="1" noTextEdit="1"/>
          </p:cNvSpPr>
          <p:nvPr>
            <p:ph type="sldImg"/>
          </p:nvPr>
        </p:nvSpPr>
        <p:spPr>
          <a:xfrm>
            <a:off x="442913" y="455613"/>
            <a:ext cx="5934075" cy="4451350"/>
          </a:xfrm>
          <a:ln/>
        </p:spPr>
      </p:sp>
      <p:sp>
        <p:nvSpPr>
          <p:cNvPr id="35840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42913" y="455613"/>
            <a:ext cx="5934075" cy="445135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22" name="Rectangle 14"/>
          <p:cNvSpPr>
            <a:spLocks noGrp="1" noRot="1" noChangeAspect="1" noChangeArrowheads="1" noTextEdit="1"/>
          </p:cNvSpPr>
          <p:nvPr>
            <p:ph type="sldImg"/>
          </p:nvPr>
        </p:nvSpPr>
        <p:spPr>
          <a:xfrm>
            <a:off x="442913" y="455613"/>
            <a:ext cx="5934075" cy="4451350"/>
          </a:xfrm>
          <a:ln/>
        </p:spPr>
      </p:sp>
      <p:sp>
        <p:nvSpPr>
          <p:cNvPr id="273423" name="Rectangle 15"/>
          <p:cNvSpPr>
            <a:spLocks noGrp="1" noChangeArrowheads="1"/>
          </p:cNvSpPr>
          <p:nvPr>
            <p:ph type="body" idx="1"/>
          </p:nvPr>
        </p:nvSpPr>
        <p:spPr/>
        <p:txBody>
          <a:bodyPr/>
          <a:lstStyle/>
          <a:p>
            <a:r>
              <a:rPr lang="en-US" dirty="0"/>
              <a:t>What You See at Run Time</a:t>
            </a:r>
          </a:p>
          <a:p>
            <a:pPr lvl="1"/>
            <a:r>
              <a:rPr lang="en-US" dirty="0"/>
              <a:t>At run time, you will see the following components:</a:t>
            </a:r>
          </a:p>
          <a:p>
            <a:pPr lvl="2">
              <a:buFontTx/>
              <a:buNone/>
            </a:pPr>
            <a:r>
              <a:rPr lang="en-US" dirty="0"/>
              <a:t>1.	Browser window</a:t>
            </a:r>
          </a:p>
          <a:p>
            <a:pPr lvl="2">
              <a:buFontTx/>
              <a:buNone/>
            </a:pPr>
            <a:r>
              <a:rPr lang="en-US" dirty="0"/>
              <a:t>2.	Java applet (contained within browser window)</a:t>
            </a:r>
          </a:p>
          <a:p>
            <a:pPr lvl="2">
              <a:buFontTx/>
              <a:buNone/>
            </a:pPr>
            <a:r>
              <a:rPr lang="en-US" dirty="0"/>
              <a:t>3.	Default menu (contained within applet)</a:t>
            </a:r>
          </a:p>
          <a:p>
            <a:pPr lvl="2">
              <a:buFontTx/>
              <a:buNone/>
            </a:pPr>
            <a:r>
              <a:rPr lang="en-US" dirty="0"/>
              <a:t>4.	Menu toolbar (contained within applet)</a:t>
            </a:r>
          </a:p>
          <a:p>
            <a:pPr lvl="2">
              <a:buFontTx/>
              <a:buNone/>
            </a:pPr>
            <a:r>
              <a:rPr lang="en-US" dirty="0"/>
              <a:t>5.	Console (contained within applet)</a:t>
            </a:r>
          </a:p>
          <a:p>
            <a:pPr lvl="1"/>
            <a:r>
              <a:rPr lang="en-US" b="1" dirty="0"/>
              <a:t>What is the Default Menu?</a:t>
            </a:r>
          </a:p>
          <a:p>
            <a:pPr lvl="1"/>
            <a:r>
              <a:rPr lang="en-US" dirty="0"/>
              <a:t>The </a:t>
            </a:r>
            <a:r>
              <a:rPr lang="en-US" i="1" dirty="0"/>
              <a:t>Default menu</a:t>
            </a:r>
            <a:r>
              <a:rPr lang="en-US" dirty="0"/>
              <a:t>, which is part of all Oracle Forms Developer applications, is an alternative to keystroke operations. You can replace or customize the Default menu to introduce your own functionality into a form module.</a:t>
            </a:r>
          </a:p>
          <a:p>
            <a:pPr lvl="1">
              <a:lnSpc>
                <a:spcPct val="90000"/>
              </a:lnSpc>
              <a:spcBef>
                <a:spcPct val="20000"/>
              </a:spcBef>
            </a:pPr>
            <a:r>
              <a:rPr lang="en-US" b="1" dirty="0"/>
              <a:t>What is the Menu Toolbar?</a:t>
            </a:r>
          </a:p>
          <a:p>
            <a:pPr lvl="1">
              <a:lnSpc>
                <a:spcPct val="90000"/>
              </a:lnSpc>
              <a:spcBef>
                <a:spcPct val="20000"/>
              </a:spcBef>
            </a:pPr>
            <a:r>
              <a:rPr lang="en-US" dirty="0"/>
              <a:t>The </a:t>
            </a:r>
            <a:r>
              <a:rPr lang="en-US" i="1" dirty="0"/>
              <a:t>Menu toolbar</a:t>
            </a:r>
            <a:r>
              <a:rPr lang="en-US" dirty="0"/>
              <a:t> contains buttons corresponding to menu items. At run time, it appears above any user-defined toolbars. It executes the same code as menu items, and it is a shortcut to menu commands that does not duplicate code or effort</a:t>
            </a:r>
            <a:r>
              <a:rPr lang="en-US" dirty="0" smtClean="0"/>
              <a:t>.</a:t>
            </a:r>
          </a:p>
          <a:p>
            <a:pPr lvl="1"/>
            <a:r>
              <a:rPr lang="en-US" b="1" dirty="0" smtClean="0"/>
              <a:t>What is the Console?</a:t>
            </a:r>
          </a:p>
          <a:p>
            <a:pPr lvl="1"/>
            <a:r>
              <a:rPr lang="en-US" dirty="0" smtClean="0"/>
              <a:t>The </a:t>
            </a:r>
            <a:r>
              <a:rPr lang="en-US" i="1" dirty="0" smtClean="0"/>
              <a:t>console</a:t>
            </a:r>
            <a:r>
              <a:rPr lang="en-US" dirty="0" smtClean="0"/>
              <a:t> is the generic name for the standard features that provide information at run time. The console is displayed at the bottom of the window and consists of:</a:t>
            </a:r>
          </a:p>
          <a:p>
            <a:pPr lvl="2"/>
            <a:r>
              <a:rPr lang="en-US" dirty="0" smtClean="0"/>
              <a:t>The message line that displays both Forms and application-specific messages.</a:t>
            </a:r>
          </a:p>
          <a:p>
            <a:pPr lvl="2"/>
            <a:r>
              <a:rPr lang="en-US" dirty="0" smtClean="0"/>
              <a:t>The status line that displays a variety of indicators to reflect the current state of the form module.</a:t>
            </a:r>
          </a:p>
          <a:p>
            <a:pPr lvl="1">
              <a:lnSpc>
                <a:spcPct val="90000"/>
              </a:lnSpc>
              <a:spcBef>
                <a:spcPct val="20000"/>
              </a:spcBef>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98" name="Rectangle 50"/>
          <p:cNvSpPr>
            <a:spLocks noGrp="1" noRot="1" noChangeAspect="1" noChangeArrowheads="1" noTextEdit="1"/>
          </p:cNvSpPr>
          <p:nvPr>
            <p:ph type="sldImg"/>
          </p:nvPr>
        </p:nvSpPr>
        <p:spPr>
          <a:xfrm>
            <a:off x="442913" y="455613"/>
            <a:ext cx="5934075" cy="4451350"/>
          </a:xfrm>
          <a:ln/>
        </p:spPr>
      </p:sp>
      <p:sp>
        <p:nvSpPr>
          <p:cNvPr id="283699" name="Rectangle 51"/>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Rectangle 6"/>
          <p:cNvSpPr>
            <a:spLocks noGrp="1" noRot="1" noChangeAspect="1" noChangeArrowheads="1" noTextEdit="1"/>
          </p:cNvSpPr>
          <p:nvPr>
            <p:ph type="sldImg"/>
          </p:nvPr>
        </p:nvSpPr>
        <p:spPr>
          <a:xfrm>
            <a:off x="442913" y="455613"/>
            <a:ext cx="5934075" cy="4451350"/>
          </a:xfrm>
          <a:ln/>
        </p:spPr>
      </p:sp>
      <p:sp>
        <p:nvSpPr>
          <p:cNvPr id="285703"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xfrm>
            <a:off x="442913" y="455613"/>
            <a:ext cx="5934075" cy="4451350"/>
          </a:xfrm>
          <a:ln/>
        </p:spPr>
      </p:sp>
      <p:sp>
        <p:nvSpPr>
          <p:cNvPr id="293893" name="Rectangle 5"/>
          <p:cNvSpPr>
            <a:spLocks noGrp="1" noChangeArrowheads="1"/>
          </p:cNvSpPr>
          <p:nvPr>
            <p:ph type="body" idx="1"/>
          </p:nvPr>
        </p:nvSpPr>
        <p:spPr/>
        <p:txBody>
          <a:bodyPr/>
          <a:lstStyle/>
          <a:p>
            <a:pPr>
              <a:lnSpc>
                <a:spcPct val="95000"/>
              </a:lnSpc>
            </a:pPr>
            <a:endParaRPr lang="en-US" dirty="0"/>
          </a:p>
        </p:txBody>
      </p:sp>
      <p:sp>
        <p:nvSpPr>
          <p:cNvPr id="293894" name="Rectangle 6"/>
          <p:cNvSpPr>
            <a:spLocks noChangeArrowheads="1"/>
          </p:cNvSpPr>
          <p:nvPr/>
        </p:nvSpPr>
        <p:spPr bwMode="auto">
          <a:xfrm>
            <a:off x="3429000" y="7696200"/>
            <a:ext cx="2514600" cy="990600"/>
          </a:xfrm>
          <a:prstGeom prst="rect">
            <a:avLst/>
          </a:prstGeom>
          <a:noFill/>
          <a:ln w="9525">
            <a:noFill/>
            <a:miter lim="800000"/>
            <a:headEnd/>
            <a:tailEnd/>
          </a:ln>
          <a:effectLst/>
        </p:spPr>
        <p:txBody>
          <a:bodyPr lIns="12654" tIns="12654" rIns="12654" bIns="12654"/>
          <a:lstStyle/>
          <a:p>
            <a:pPr algn="l" defTabSz="457200">
              <a:lnSpc>
                <a:spcPct val="95000"/>
              </a:lnSpc>
              <a:spcBef>
                <a:spcPct val="50000"/>
              </a:spcBef>
              <a:buClrTx/>
              <a:buSzPct val="100000"/>
            </a:pPr>
            <a:endParaRPr lang="en-US" b="0">
              <a:solidFill>
                <a:srgbClr val="000000"/>
              </a:solidFill>
              <a:latin typeface="Times New Roman" pitchFamily="18" charset="0"/>
            </a:endParaRP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Insert new records</a:t>
            </a: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Update existing records</a:t>
            </a:r>
          </a:p>
          <a:p>
            <a:pPr marL="457200" lvl="2" indent="-228600" algn="l" defTabSz="457200">
              <a:lnSpc>
                <a:spcPct val="95000"/>
              </a:lnSpc>
              <a:spcBef>
                <a:spcPct val="0"/>
              </a:spcBef>
              <a:buClrTx/>
              <a:buSzPct val="100000"/>
              <a:buFontTx/>
              <a:buChar char="•"/>
            </a:pPr>
            <a:r>
              <a:rPr lang="en-US" b="0">
                <a:solidFill>
                  <a:srgbClr val="000000"/>
                </a:solidFill>
                <a:latin typeface="Times New Roman" pitchFamily="18" charset="0"/>
              </a:rPr>
              <a:t>Delete records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2" name="Rectangle 6"/>
          <p:cNvSpPr>
            <a:spLocks noGrp="1" noRot="1" noChangeAspect="1" noChangeArrowheads="1" noTextEdit="1"/>
          </p:cNvSpPr>
          <p:nvPr>
            <p:ph type="sldImg"/>
          </p:nvPr>
        </p:nvSpPr>
        <p:spPr>
          <a:xfrm>
            <a:off x="442913" y="455613"/>
            <a:ext cx="5934075" cy="4451350"/>
          </a:xfrm>
          <a:ln/>
        </p:spPr>
      </p:sp>
      <p:sp>
        <p:nvSpPr>
          <p:cNvPr id="295943"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3" name="Rectangle 9"/>
          <p:cNvSpPr>
            <a:spLocks noGrp="1" noRot="1" noChangeAspect="1" noChangeArrowheads="1" noTextEdit="1"/>
          </p:cNvSpPr>
          <p:nvPr>
            <p:ph type="sldImg"/>
          </p:nvPr>
        </p:nvSpPr>
        <p:spPr>
          <a:xfrm>
            <a:off x="442913" y="455613"/>
            <a:ext cx="5934075" cy="4451350"/>
          </a:xfrm>
          <a:ln/>
        </p:spPr>
      </p:sp>
      <p:sp>
        <p:nvSpPr>
          <p:cNvPr id="297994" name="Rectangle 10"/>
          <p:cNvSpPr>
            <a:spLocks noGrp="1" noChangeArrowheads="1"/>
          </p:cNvSpPr>
          <p:nvPr>
            <p:ph type="body" idx="1"/>
          </p:nvPr>
        </p:nvSpPr>
        <p:spPr/>
        <p:txBody>
          <a:bodyPr/>
          <a:lstStyle/>
          <a:p>
            <a:pPr>
              <a:spcBef>
                <a:spcPct val="20000"/>
              </a:spcBef>
            </a:pPr>
            <a:r>
              <a:rPr lang="en-US" dirty="0"/>
              <a:t>Retrieving Data</a:t>
            </a:r>
          </a:p>
          <a:p>
            <a:pPr lvl="1">
              <a:spcBef>
                <a:spcPct val="20000"/>
              </a:spcBef>
            </a:pPr>
            <a:r>
              <a:rPr lang="en-US" dirty="0"/>
              <a:t>You can use a form module to retrieve information from the database without knowing any SQL syntax. However, if you are an experienced SQL user, you may want to supplement Oracle Forms Developer default processing with your own SQL predicates. There are two general types of queries:</a:t>
            </a:r>
          </a:p>
          <a:p>
            <a:pPr lvl="1">
              <a:spcBef>
                <a:spcPct val="20000"/>
              </a:spcBef>
            </a:pPr>
            <a:endParaRPr lang="en-US" dirty="0"/>
          </a:p>
          <a:p>
            <a:pPr lvl="1">
              <a:spcBef>
                <a:spcPct val="20000"/>
              </a:spcBef>
            </a:pPr>
            <a:endParaRPr lang="en-US" b="1" dirty="0"/>
          </a:p>
          <a:p>
            <a:pPr lvl="1">
              <a:spcBef>
                <a:spcPct val="20000"/>
              </a:spcBef>
            </a:pPr>
            <a:r>
              <a:rPr lang="en-US" b="1" dirty="0"/>
              <a:t>Performing an Unrestricted Query</a:t>
            </a:r>
          </a:p>
          <a:p>
            <a:pPr lvl="1">
              <a:spcBef>
                <a:spcPct val="20000"/>
              </a:spcBef>
            </a:pPr>
            <a:r>
              <a:rPr lang="en-US" dirty="0"/>
              <a:t>You can retrieve unrestricted data by performing one of the following actions:</a:t>
            </a:r>
          </a:p>
          <a:p>
            <a:pPr lvl="2"/>
            <a:r>
              <a:rPr lang="en-US" dirty="0"/>
              <a:t>Select Query </a:t>
            </a:r>
            <a:r>
              <a:rPr lang="en-US" dirty="0">
                <a:sym typeface="Wingdings" pitchFamily="2" charset="2"/>
              </a:rPr>
              <a:t>&gt;</a:t>
            </a:r>
            <a:r>
              <a:rPr lang="en-US" dirty="0"/>
              <a:t> Execute.</a:t>
            </a:r>
          </a:p>
          <a:p>
            <a:pPr lvl="2"/>
            <a:r>
              <a:rPr lang="en-US" dirty="0"/>
              <a:t>Press the appropriate function key.</a:t>
            </a:r>
          </a:p>
          <a:p>
            <a:pPr lvl="2"/>
            <a:r>
              <a:rPr lang="en-US" dirty="0"/>
              <a:t>Click the Execute Query button.</a:t>
            </a:r>
          </a:p>
          <a:p>
            <a:pPr lvl="1">
              <a:spcBef>
                <a:spcPct val="20000"/>
              </a:spcBef>
            </a:pPr>
            <a:r>
              <a:rPr lang="en-US" b="1" dirty="0"/>
              <a:t>Note:</a:t>
            </a:r>
            <a:r>
              <a:rPr lang="en-US" dirty="0"/>
              <a:t> You cannot perform a query while you have unsaved updates, inserts, or deletes. Either save or undo the changes before you continue with the query.</a:t>
            </a:r>
          </a:p>
        </p:txBody>
      </p:sp>
      <p:graphicFrame>
        <p:nvGraphicFramePr>
          <p:cNvPr id="419840" name="Object 0"/>
          <p:cNvGraphicFramePr>
            <a:graphicFrameLocks/>
          </p:cNvGraphicFramePr>
          <p:nvPr/>
        </p:nvGraphicFramePr>
        <p:xfrm>
          <a:off x="581025" y="6153150"/>
          <a:ext cx="5772150" cy="1276350"/>
        </p:xfrm>
        <a:graphic>
          <a:graphicData uri="http://schemas.openxmlformats.org/presentationml/2006/ole">
            <p:oleObj spid="_x0000_s419840" name="Document" r:id="rId4" imgW="5661720" imgH="130320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6" name="Rectangle 6"/>
          <p:cNvSpPr>
            <a:spLocks noGrp="1" noChangeArrowheads="1"/>
          </p:cNvSpPr>
          <p:nvPr>
            <p:ph type="body" idx="1"/>
          </p:nvPr>
        </p:nvSpPr>
        <p:spPr>
          <a:xfrm>
            <a:off x="568325" y="457200"/>
            <a:ext cx="5681663" cy="8162925"/>
          </a:xfrm>
        </p:spPr>
        <p:txBody>
          <a:bodyPr/>
          <a:lstStyle/>
          <a:p>
            <a:endParaRPr lang="en-US" dirty="0">
              <a:solidFill>
                <a:srgbClr val="0000FF"/>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32" name="Rectangle 8"/>
          <p:cNvSpPr>
            <a:spLocks noGrp="1" noRot="1" noChangeAspect="1" noChangeArrowheads="1" noTextEdit="1"/>
          </p:cNvSpPr>
          <p:nvPr>
            <p:ph type="sldImg"/>
          </p:nvPr>
        </p:nvSpPr>
        <p:spPr>
          <a:xfrm>
            <a:off x="442913" y="455613"/>
            <a:ext cx="5934075" cy="4451350"/>
          </a:xfrm>
          <a:ln/>
        </p:spPr>
      </p:sp>
      <p:sp>
        <p:nvSpPr>
          <p:cNvPr id="308233" name="Rectangle 9"/>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2" name="Rectangle 8"/>
          <p:cNvSpPr>
            <a:spLocks noGrp="1" noRot="1" noChangeAspect="1" noChangeArrowheads="1" noTextEdit="1"/>
          </p:cNvSpPr>
          <p:nvPr>
            <p:ph type="sldImg"/>
          </p:nvPr>
        </p:nvSpPr>
        <p:spPr>
          <a:xfrm>
            <a:off x="442913" y="455613"/>
            <a:ext cx="5934075" cy="4451350"/>
          </a:xfrm>
          <a:ln/>
        </p:spPr>
      </p:sp>
      <p:sp>
        <p:nvSpPr>
          <p:cNvPr id="267273" name="Rectangle 9"/>
          <p:cNvSpPr>
            <a:spLocks noGrp="1" noChangeArrowheads="1"/>
          </p:cNvSpPr>
          <p:nvPr>
            <p:ph type="body" idx="1"/>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Rectangle 4"/>
          <p:cNvSpPr>
            <a:spLocks noGrp="1" noChangeArrowheads="1"/>
          </p:cNvSpPr>
          <p:nvPr>
            <p:ph type="body" idx="1"/>
          </p:nvPr>
        </p:nvSpPr>
        <p:spPr>
          <a:xfrm>
            <a:off x="568325" y="468313"/>
            <a:ext cx="5681663" cy="8093075"/>
          </a:xfrm>
        </p:spPr>
        <p:txBody>
          <a:bodyPr/>
          <a:lstStyle/>
          <a:p>
            <a:pPr marL="228600" indent="-228600"/>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6" name="Rectangle 6"/>
          <p:cNvSpPr>
            <a:spLocks noGrp="1" noRot="1" noChangeAspect="1" noChangeArrowheads="1" noTextEdit="1"/>
          </p:cNvSpPr>
          <p:nvPr>
            <p:ph type="sldImg"/>
          </p:nvPr>
        </p:nvSpPr>
        <p:spPr>
          <a:xfrm>
            <a:off x="442913" y="455613"/>
            <a:ext cx="5934075" cy="4451350"/>
          </a:xfrm>
          <a:ln/>
        </p:spPr>
      </p:sp>
      <p:sp>
        <p:nvSpPr>
          <p:cNvPr id="312327"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4" name="Rectangle 6"/>
          <p:cNvSpPr>
            <a:spLocks noGrp="1" noRot="1" noChangeAspect="1" noChangeArrowheads="1" noTextEdit="1"/>
          </p:cNvSpPr>
          <p:nvPr>
            <p:ph type="sldImg"/>
          </p:nvPr>
        </p:nvSpPr>
        <p:spPr>
          <a:xfrm>
            <a:off x="442913" y="455613"/>
            <a:ext cx="5934075" cy="4451350"/>
          </a:xfrm>
          <a:ln/>
        </p:spPr>
      </p:sp>
      <p:sp>
        <p:nvSpPr>
          <p:cNvPr id="314375"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ChangeArrowheads="1" noTextEdit="1"/>
          </p:cNvSpPr>
          <p:nvPr>
            <p:ph type="sldImg"/>
          </p:nvPr>
        </p:nvSpPr>
        <p:spPr>
          <a:xfrm>
            <a:off x="442913" y="455613"/>
            <a:ext cx="5934075" cy="4451350"/>
          </a:xfrm>
          <a:ln/>
        </p:spPr>
      </p:sp>
      <p:sp>
        <p:nvSpPr>
          <p:cNvPr id="316423" name="Rectangle 7"/>
          <p:cNvSpPr>
            <a:spLocks noGrp="1" noChangeArrowheads="1"/>
          </p:cNvSpPr>
          <p:nvPr>
            <p:ph type="body" idx="1"/>
          </p:nvPr>
        </p:nvSpPr>
        <p:spPr/>
        <p:txBody>
          <a:bodyPr/>
          <a:lstStyle/>
          <a:p>
            <a:r>
              <a:rPr lang="en-US"/>
              <a:t>Summary</a:t>
            </a:r>
          </a:p>
          <a:p>
            <a:pPr lvl="1"/>
            <a:r>
              <a:rPr lang="en-US"/>
              <a:t>This lesson introduced the operator interface of Forms Builder. The following concepts were covered in this lesson:</a:t>
            </a:r>
          </a:p>
          <a:p>
            <a:pPr lvl="2"/>
            <a:r>
              <a:rPr lang="en-US"/>
              <a:t>Starting OC4J on the development machine </a:t>
            </a:r>
          </a:p>
          <a:p>
            <a:pPr lvl="2"/>
            <a:r>
              <a:rPr lang="en-US"/>
              <a:t>The run-time environment for Forms:</a:t>
            </a:r>
          </a:p>
          <a:p>
            <a:pPr lvl="3"/>
            <a:r>
              <a:rPr lang="en-US"/>
              <a:t>Running a form in a Browser</a:t>
            </a:r>
          </a:p>
          <a:p>
            <a:pPr lvl="3"/>
            <a:r>
              <a:rPr lang="en-US"/>
              <a:t>Starting a run-time session: The Forms Servlet, the Forms Client, and the Forms Listener Servlet </a:t>
            </a:r>
          </a:p>
          <a:p>
            <a:pPr lvl="2"/>
            <a:r>
              <a:rPr lang="en-US"/>
              <a:t>The data elements of a form</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30" name="Rectangle 6"/>
          <p:cNvSpPr>
            <a:spLocks noChangeArrowheads="1" noTextEdit="1"/>
          </p:cNvSpPr>
          <p:nvPr>
            <p:ph type="sldImg"/>
          </p:nvPr>
        </p:nvSpPr>
        <p:spPr>
          <a:xfrm>
            <a:off x="442913" y="455613"/>
            <a:ext cx="5934075" cy="4451350"/>
          </a:xfrm>
          <a:ln/>
        </p:spPr>
      </p:sp>
      <p:sp>
        <p:nvSpPr>
          <p:cNvPr id="385031" name="Rectangle 7"/>
          <p:cNvSpPr>
            <a:spLocks noGrp="1" noChangeArrowheads="1"/>
          </p:cNvSpPr>
          <p:nvPr>
            <p:ph type="body" idx="1"/>
          </p:nvPr>
        </p:nvSpPr>
        <p:spPr/>
        <p:txBody>
          <a:bodyPr/>
          <a:lstStyle/>
          <a:p>
            <a:r>
              <a:rPr lang="en-US"/>
              <a:t>Summary (continued)</a:t>
            </a:r>
          </a:p>
          <a:p>
            <a:pPr lvl="2">
              <a:spcBef>
                <a:spcPct val="25000"/>
              </a:spcBef>
            </a:pPr>
            <a:r>
              <a:rPr lang="en-US"/>
              <a:t>Elements of a running form</a:t>
            </a:r>
          </a:p>
          <a:p>
            <a:pPr lvl="2"/>
            <a:r>
              <a:rPr lang="en-US"/>
              <a:t>Navigation methods</a:t>
            </a:r>
          </a:p>
          <a:p>
            <a:pPr lvl="2"/>
            <a:r>
              <a:rPr lang="en-US"/>
              <a:t>Modes of operation:</a:t>
            </a:r>
          </a:p>
          <a:p>
            <a:pPr lvl="3"/>
            <a:r>
              <a:rPr lang="en-US"/>
              <a:t>Normal mode</a:t>
            </a:r>
          </a:p>
          <a:p>
            <a:pPr lvl="3"/>
            <a:r>
              <a:rPr lang="en-US"/>
              <a:t>Enter-Query mode</a:t>
            </a:r>
          </a:p>
          <a:p>
            <a:pPr lvl="3">
              <a:buFont typeface="New Times Roman"/>
              <a:buNone/>
            </a:pPr>
            <a:r>
              <a:rPr lang="en-US"/>
              <a:t>	(There is also a Query mode that occurs when the form is fetching records; the operator cannot interact with the form in Query mode.)</a:t>
            </a:r>
          </a:p>
          <a:p>
            <a:pPr lvl="2"/>
            <a:r>
              <a:rPr lang="en-US"/>
              <a:t>Retrieving data by performing:</a:t>
            </a:r>
          </a:p>
          <a:p>
            <a:pPr lvl="3"/>
            <a:r>
              <a:rPr lang="en-US"/>
              <a:t>Restricted queries—you supply search criteria</a:t>
            </a:r>
          </a:p>
          <a:p>
            <a:pPr lvl="3"/>
            <a:r>
              <a:rPr lang="en-US"/>
              <a:t>Unrestricted queries—you supply no search criteria</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Rectangle 2"/>
          <p:cNvSpPr>
            <a:spLocks noChangeArrowheads="1" noTextEdit="1"/>
          </p:cNvSpPr>
          <p:nvPr>
            <p:ph type="sldImg"/>
          </p:nvPr>
        </p:nvSpPr>
        <p:spPr>
          <a:xfrm>
            <a:off x="442913" y="455613"/>
            <a:ext cx="5934075" cy="4451350"/>
          </a:xfrm>
          <a:ln/>
        </p:spPr>
      </p:sp>
      <p:sp>
        <p:nvSpPr>
          <p:cNvPr id="413699" name="Rectangle 3"/>
          <p:cNvSpPr>
            <a:spLocks noGrp="1" noChangeArrowheads="1"/>
          </p:cNvSpPr>
          <p:nvPr>
            <p:ph type="body" idx="1"/>
          </p:nvPr>
        </p:nvSpPr>
        <p:spPr/>
        <p:txBody>
          <a:bodyPr/>
          <a:lstStyle/>
          <a:p>
            <a:r>
              <a:rPr lang="en-US"/>
              <a:t>Summary (continued)</a:t>
            </a:r>
          </a:p>
          <a:p>
            <a:pPr lvl="2">
              <a:spcBef>
                <a:spcPct val="25000"/>
              </a:spcBef>
            </a:pPr>
            <a:r>
              <a:rPr lang="en-US"/>
              <a:t>Inserting, updating, and deleting records</a:t>
            </a:r>
          </a:p>
          <a:p>
            <a:pPr lvl="2"/>
            <a:r>
              <a:rPr lang="en-US"/>
              <a:t>Saving or clearing changes</a:t>
            </a:r>
          </a:p>
          <a:p>
            <a:pPr lvl="2"/>
            <a:r>
              <a:rPr lang="en-US"/>
              <a:t>Displaying database errors</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3" name="Rectangle 5"/>
          <p:cNvSpPr>
            <a:spLocks noChangeArrowheads="1" noTextEdit="1"/>
          </p:cNvSpPr>
          <p:nvPr>
            <p:ph type="sldImg"/>
          </p:nvPr>
        </p:nvSpPr>
        <p:spPr>
          <a:xfrm>
            <a:off x="442913" y="455613"/>
            <a:ext cx="5934075" cy="4451350"/>
          </a:xfrm>
          <a:ln/>
        </p:spPr>
      </p:sp>
      <p:sp>
        <p:nvSpPr>
          <p:cNvPr id="391174" name="Rectangle 6"/>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4" name="Rectangle 1028"/>
          <p:cNvSpPr>
            <a:spLocks noGrp="1" noRot="1" noChangeAspect="1" noChangeArrowheads="1" noTextEdit="1"/>
          </p:cNvSpPr>
          <p:nvPr>
            <p:ph type="sldImg"/>
          </p:nvPr>
        </p:nvSpPr>
        <p:spPr>
          <a:xfrm>
            <a:off x="442913" y="455613"/>
            <a:ext cx="5934075" cy="4451350"/>
          </a:xfrm>
          <a:ln/>
        </p:spPr>
      </p:sp>
      <p:sp>
        <p:nvSpPr>
          <p:cNvPr id="409605" name="Rectangle 1029"/>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2" name="Rectangle 4"/>
          <p:cNvSpPr>
            <a:spLocks noGrp="1" noRot="1" noChangeAspect="1" noChangeArrowheads="1" noTextEdit="1"/>
          </p:cNvSpPr>
          <p:nvPr>
            <p:ph type="sldImg"/>
          </p:nvPr>
        </p:nvSpPr>
        <p:spPr>
          <a:xfrm>
            <a:off x="442913" y="455613"/>
            <a:ext cx="5934075" cy="4451350"/>
          </a:xfrm>
          <a:ln/>
        </p:spPr>
      </p:sp>
      <p:sp>
        <p:nvSpPr>
          <p:cNvPr id="4116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8" name="Rectangle 6"/>
          <p:cNvSpPr>
            <a:spLocks noGrp="1" noRot="1" noChangeAspect="1" noChangeArrowheads="1" noTextEdit="1"/>
          </p:cNvSpPr>
          <p:nvPr>
            <p:ph type="sldImg"/>
          </p:nvPr>
        </p:nvSpPr>
        <p:spPr>
          <a:xfrm>
            <a:off x="442913" y="455613"/>
            <a:ext cx="5934075" cy="4451350"/>
          </a:xfrm>
          <a:ln/>
        </p:spPr>
      </p:sp>
      <p:sp>
        <p:nvSpPr>
          <p:cNvPr id="26931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33" name="Rectangle 9"/>
          <p:cNvSpPr>
            <a:spLocks noGrp="1" noRot="1" noChangeAspect="1" noChangeArrowheads="1" noTextEdit="1"/>
          </p:cNvSpPr>
          <p:nvPr>
            <p:ph type="sldImg"/>
          </p:nvPr>
        </p:nvSpPr>
        <p:spPr>
          <a:xfrm>
            <a:off x="442913" y="455613"/>
            <a:ext cx="5934075" cy="4451350"/>
          </a:xfrm>
          <a:ln/>
        </p:spPr>
      </p:sp>
      <p:sp>
        <p:nvSpPr>
          <p:cNvPr id="333834" name="Rectangle 10"/>
          <p:cNvSpPr>
            <a:spLocks noGrp="1" noChangeArrowheads="1"/>
          </p:cNvSpPr>
          <p:nvPr>
            <p:ph type="body" idx="1"/>
          </p:nvPr>
        </p:nvSpPr>
        <p:spPr/>
        <p:txBody>
          <a:bodyPr/>
          <a:lstStyle/>
          <a:p>
            <a:endParaRPr lang="en-US" dirty="0">
              <a:solidFill>
                <a:srgbClr val="0000FF"/>
              </a:solidFill>
            </a:endParaRPr>
          </a:p>
        </p:txBody>
      </p:sp>
      <p:graphicFrame>
        <p:nvGraphicFramePr>
          <p:cNvPr id="333830" name="Object 6"/>
          <p:cNvGraphicFramePr>
            <a:graphicFrameLocks/>
          </p:cNvGraphicFramePr>
          <p:nvPr/>
        </p:nvGraphicFramePr>
        <p:xfrm>
          <a:off x="609600" y="6181725"/>
          <a:ext cx="5434013" cy="2173288"/>
        </p:xfrm>
        <a:graphic>
          <a:graphicData uri="http://schemas.openxmlformats.org/presentationml/2006/ole">
            <p:oleObj spid="_x0000_s333830" name="Document" r:id="rId4" imgW="5526000" imgH="2209680" progId="Word.Document.8">
              <p:embed/>
            </p:oleObj>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2" name="Rectangle 1028"/>
          <p:cNvSpPr>
            <a:spLocks noGrp="1" noRot="1" noChangeAspect="1" noChangeArrowheads="1" noTextEdit="1"/>
          </p:cNvSpPr>
          <p:nvPr>
            <p:ph type="sldImg"/>
          </p:nvPr>
        </p:nvSpPr>
        <p:spPr>
          <a:xfrm>
            <a:off x="442913" y="455613"/>
            <a:ext cx="5934075" cy="4451350"/>
          </a:xfrm>
          <a:ln/>
        </p:spPr>
      </p:sp>
      <p:sp>
        <p:nvSpPr>
          <p:cNvPr id="380933" name="Rectangle 1029"/>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7" name="Rectangle 7"/>
          <p:cNvSpPr>
            <a:spLocks noGrp="1" noRot="1" noChangeAspect="1" noChangeArrowheads="1" noTextEdit="1"/>
          </p:cNvSpPr>
          <p:nvPr>
            <p:ph type="sldImg"/>
          </p:nvPr>
        </p:nvSpPr>
        <p:spPr>
          <a:xfrm>
            <a:off x="442913" y="455613"/>
            <a:ext cx="5934075" cy="4451350"/>
          </a:xfrm>
          <a:ln/>
        </p:spPr>
      </p:sp>
      <p:sp>
        <p:nvSpPr>
          <p:cNvPr id="348168" name="Rectangle 8"/>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2" name="Rectangle 4"/>
          <p:cNvSpPr>
            <a:spLocks noGrp="1" noRot="1" noChangeAspect="1" noChangeArrowheads="1" noTextEdit="1"/>
          </p:cNvSpPr>
          <p:nvPr>
            <p:ph type="sldImg"/>
          </p:nvPr>
        </p:nvSpPr>
        <p:spPr>
          <a:xfrm>
            <a:off x="442913" y="455613"/>
            <a:ext cx="5934075" cy="4451350"/>
          </a:xfrm>
          <a:ln/>
        </p:spPr>
      </p:sp>
      <p:sp>
        <p:nvSpPr>
          <p:cNvPr id="360453" name="Rectangle 5"/>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2</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2-</a:t>
            </a:r>
            <a:fld id="{1AB41EE8-9752-47D3-A59D-F713265D002B}" type="slidenum">
              <a:rPr lang="en-US" b="0">
                <a:solidFill>
                  <a:schemeClr val="tx1"/>
                </a:solidFill>
              </a:rPr>
              <a:pPr algn="just">
                <a:spcBef>
                  <a:spcPct val="0"/>
                </a:spcBef>
                <a:buClrTx/>
                <a:buFontTx/>
                <a:buNone/>
              </a:pPr>
              <a:t>‹#›</a:t>
            </a:fld>
            <a:endParaRPr lang="en-US" b="0">
              <a:solidFill>
                <a:schemeClr val="tx1"/>
              </a:solidFill>
            </a:endParaRPr>
          </a:p>
        </p:txBody>
      </p:sp>
      <p:sp>
        <p:nvSpPr>
          <p:cNvPr id="262154"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6.wmf"/><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6.wmf"/><Relationship Id="rId5" Type="http://schemas.openxmlformats.org/officeDocument/2006/relationships/image" Target="../media/image17.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oleObject" Target="../embeddings/oleObject1.bin"/><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Running a Forms</a:t>
            </a:r>
            <a:br>
              <a:rPr lang="en-US"/>
            </a:br>
            <a:r>
              <a:rPr lang="en-US"/>
              <a:t>Developer Application</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a:t>
            </a:r>
            <a:endParaRPr lang="en-US" dirty="0"/>
          </a:p>
        </p:txBody>
      </p:sp>
      <p:sp>
        <p:nvSpPr>
          <p:cNvPr id="3" name="Content Placeholder 2"/>
          <p:cNvSpPr>
            <a:spLocks noGrp="1"/>
          </p:cNvSpPr>
          <p:nvPr>
            <p:ph idx="1"/>
          </p:nvPr>
        </p:nvSpPr>
        <p:spPr>
          <a:xfrm>
            <a:off x="863600" y="1816100"/>
            <a:ext cx="7366000" cy="3755900"/>
          </a:xfrm>
        </p:spPr>
        <p:txBody>
          <a:bodyPr/>
          <a:lstStyle/>
          <a:p>
            <a:pPr lvl="1"/>
            <a:r>
              <a:rPr lang="en-US" dirty="0" smtClean="0">
                <a:cs typeface="Times New Roman" pitchFamily="18" charset="0"/>
              </a:rPr>
              <a:t>Starting a Run-time session involves the following steps</a:t>
            </a:r>
            <a:r>
              <a:rPr lang="en-US" dirty="0" smtClean="0"/>
              <a:t>:</a:t>
            </a:r>
          </a:p>
          <a:p>
            <a:pPr lvl="2">
              <a:buFontTx/>
              <a:buNone/>
            </a:pPr>
            <a:r>
              <a:rPr lang="en-US" dirty="0" smtClean="0"/>
              <a:t>1.	The user accesses the URL that indicates that a Forms application should be run.</a:t>
            </a:r>
          </a:p>
          <a:p>
            <a:pPr lvl="2">
              <a:buFontTx/>
              <a:buNone/>
            </a:pPr>
            <a:r>
              <a:rPr lang="en-US" dirty="0" smtClean="0"/>
              <a:t>2.	The Oracle HTTP Server or OC4J receives an HTTP request from the browser client and contacts the Forms </a:t>
            </a:r>
            <a:r>
              <a:rPr lang="en-US" dirty="0" err="1" smtClean="0"/>
              <a:t>Servlet</a:t>
            </a:r>
            <a:r>
              <a:rPr lang="en-US" dirty="0" smtClean="0"/>
              <a:t>.</a:t>
            </a:r>
          </a:p>
          <a:p>
            <a:pPr lvl="2">
              <a:buFontTx/>
              <a:buNone/>
            </a:pPr>
            <a:r>
              <a:rPr lang="en-US" dirty="0" smtClean="0"/>
              <a:t>3.	The Forms </a:t>
            </a:r>
            <a:r>
              <a:rPr lang="en-US" dirty="0" err="1" smtClean="0"/>
              <a:t>Servlet</a:t>
            </a:r>
            <a:r>
              <a:rPr lang="en-US" dirty="0" smtClean="0"/>
              <a:t> dynamically creates an HTML page containing all the information to start the Forms session.</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538" name="Rectangle 114"/>
          <p:cNvSpPr>
            <a:spLocks noChangeArrowheads="1"/>
          </p:cNvSpPr>
          <p:nvPr/>
        </p:nvSpPr>
        <p:spPr bwMode="blackWhite">
          <a:xfrm>
            <a:off x="971550" y="18430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59512" name="Rectangle 88"/>
          <p:cNvSpPr>
            <a:spLocks noChangeArrowheads="1"/>
          </p:cNvSpPr>
          <p:nvPr/>
        </p:nvSpPr>
        <p:spPr bwMode="blackWhite">
          <a:xfrm>
            <a:off x="4876800" y="18430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9514" name="Rectangle 90"/>
          <p:cNvSpPr>
            <a:spLocks noChangeArrowheads="1"/>
          </p:cNvSpPr>
          <p:nvPr/>
        </p:nvSpPr>
        <p:spPr bwMode="blackWhite">
          <a:xfrm>
            <a:off x="5102225" y="21986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59515" name="Rectangle 91"/>
          <p:cNvSpPr>
            <a:spLocks noChangeArrowheads="1"/>
          </p:cNvSpPr>
          <p:nvPr/>
        </p:nvSpPr>
        <p:spPr bwMode="blackWhite">
          <a:xfrm>
            <a:off x="4876800" y="31337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9516" name="Rectangle 92"/>
          <p:cNvSpPr>
            <a:spLocks noChangeArrowheads="1"/>
          </p:cNvSpPr>
          <p:nvPr/>
        </p:nvSpPr>
        <p:spPr bwMode="blackWhite">
          <a:xfrm>
            <a:off x="5122863" y="34829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59518" name="Line 94"/>
          <p:cNvSpPr>
            <a:spLocks noChangeShapeType="1"/>
          </p:cNvSpPr>
          <p:nvPr/>
        </p:nvSpPr>
        <p:spPr bwMode="blackWhite">
          <a:xfrm>
            <a:off x="5126038" y="39370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9519" name="Line 95"/>
          <p:cNvSpPr>
            <a:spLocks noChangeShapeType="1"/>
          </p:cNvSpPr>
          <p:nvPr/>
        </p:nvSpPr>
        <p:spPr bwMode="blackWhite">
          <a:xfrm>
            <a:off x="5126038" y="43942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9520" name="Line 96"/>
          <p:cNvSpPr>
            <a:spLocks noChangeShapeType="1"/>
          </p:cNvSpPr>
          <p:nvPr/>
        </p:nvSpPr>
        <p:spPr bwMode="blackWhite">
          <a:xfrm>
            <a:off x="5102225" y="2474913"/>
            <a:ext cx="2743200" cy="0"/>
          </a:xfrm>
          <a:prstGeom prst="line">
            <a:avLst/>
          </a:prstGeom>
          <a:noFill/>
          <a:ln w="28575">
            <a:solidFill>
              <a:schemeClr val="bg2"/>
            </a:solidFill>
            <a:round/>
            <a:headEnd type="none" w="sm" len="sm"/>
            <a:tailEnd type="none" w="sm" len="sm"/>
          </a:ln>
          <a:effectLst/>
        </p:spPr>
        <p:txBody>
          <a:bodyPr/>
          <a:lstStyle/>
          <a:p>
            <a:endParaRPr lang="en-US"/>
          </a:p>
        </p:txBody>
      </p:sp>
      <p:pic>
        <p:nvPicPr>
          <p:cNvPr id="359522" name="Picture 98" descr="Computer tower (standalone)"/>
          <p:cNvPicPr>
            <a:picLocks noChangeAspect="1" noChangeArrowheads="1"/>
          </p:cNvPicPr>
          <p:nvPr/>
        </p:nvPicPr>
        <p:blipFill>
          <a:blip r:embed="rId3" cstate="print"/>
          <a:srcRect/>
          <a:stretch>
            <a:fillRect/>
          </a:stretch>
        </p:blipFill>
        <p:spPr bwMode="gray">
          <a:xfrm>
            <a:off x="7162800" y="1879600"/>
            <a:ext cx="1031875" cy="1524000"/>
          </a:xfrm>
          <a:prstGeom prst="rect">
            <a:avLst/>
          </a:prstGeom>
          <a:noFill/>
        </p:spPr>
      </p:pic>
      <p:sp>
        <p:nvSpPr>
          <p:cNvPr id="359502" name="Rectangle 78"/>
          <p:cNvSpPr>
            <a:spLocks noChangeArrowheads="1"/>
          </p:cNvSpPr>
          <p:nvPr/>
        </p:nvSpPr>
        <p:spPr bwMode="blackWhite">
          <a:xfrm>
            <a:off x="1055688" y="2328863"/>
            <a:ext cx="26622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59503" name="Rectangle 79"/>
          <p:cNvSpPr>
            <a:spLocks noChangeArrowheads="1"/>
          </p:cNvSpPr>
          <p:nvPr/>
        </p:nvSpPr>
        <p:spPr bwMode="blackWhite">
          <a:xfrm>
            <a:off x="993775" y="25050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59504" name="Rectangle 80"/>
          <p:cNvSpPr>
            <a:spLocks noChangeArrowheads="1"/>
          </p:cNvSpPr>
          <p:nvPr/>
        </p:nvSpPr>
        <p:spPr bwMode="blackWhite">
          <a:xfrm>
            <a:off x="1416050" y="25288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59505" name="Rectangle 81"/>
          <p:cNvSpPr>
            <a:spLocks noChangeArrowheads="1"/>
          </p:cNvSpPr>
          <p:nvPr/>
        </p:nvSpPr>
        <p:spPr bwMode="blackWhite">
          <a:xfrm>
            <a:off x="1320800" y="25257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59506" name="Rectangle 82"/>
          <p:cNvSpPr>
            <a:spLocks noChangeArrowheads="1"/>
          </p:cNvSpPr>
          <p:nvPr/>
        </p:nvSpPr>
        <p:spPr bwMode="blackWhite">
          <a:xfrm>
            <a:off x="1798638" y="19399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pic>
        <p:nvPicPr>
          <p:cNvPr id="359507" name="Picture 83" descr="Computer: Desktop "/>
          <p:cNvPicPr>
            <a:picLocks noChangeAspect="1" noChangeArrowheads="1"/>
          </p:cNvPicPr>
          <p:nvPr/>
        </p:nvPicPr>
        <p:blipFill>
          <a:blip r:embed="rId4" cstate="print"/>
          <a:srcRect/>
          <a:stretch>
            <a:fillRect/>
          </a:stretch>
        </p:blipFill>
        <p:spPr bwMode="gray">
          <a:xfrm>
            <a:off x="990600" y="1912938"/>
            <a:ext cx="609600" cy="604837"/>
          </a:xfrm>
          <a:prstGeom prst="rect">
            <a:avLst/>
          </a:prstGeom>
          <a:noFill/>
        </p:spPr>
      </p:pic>
      <p:sp>
        <p:nvSpPr>
          <p:cNvPr id="359509" name="Rectangle 85"/>
          <p:cNvSpPr>
            <a:spLocks noChangeArrowheads="1"/>
          </p:cNvSpPr>
          <p:nvPr/>
        </p:nvSpPr>
        <p:spPr bwMode="blackWhite">
          <a:xfrm>
            <a:off x="1230313" y="2833688"/>
            <a:ext cx="2390775" cy="1743075"/>
          </a:xfrm>
          <a:prstGeom prst="rect">
            <a:avLst/>
          </a:prstGeom>
          <a:solidFill>
            <a:schemeClr val="accent1"/>
          </a:solidFill>
          <a:ln w="25400">
            <a:solidFill>
              <a:schemeClr val="bg2"/>
            </a:solidFill>
            <a:miter lim="800000"/>
            <a:headEnd/>
            <a:tailEnd/>
          </a:ln>
          <a:effectLst/>
        </p:spPr>
        <p:txBody>
          <a:bodyPr wrap="none" anchor="ctr"/>
          <a:lstStyle/>
          <a:p>
            <a:pPr defTabSz="228600"/>
            <a:endParaRPr lang="en-US" sz="500" baseline="30000"/>
          </a:p>
        </p:txBody>
      </p:sp>
      <p:sp>
        <p:nvSpPr>
          <p:cNvPr id="359426" name="Rectangle 2"/>
          <p:cNvSpPr>
            <a:spLocks noGrp="1" noChangeArrowheads="1"/>
          </p:cNvSpPr>
          <p:nvPr>
            <p:ph type="title"/>
          </p:nvPr>
        </p:nvSpPr>
        <p:spPr>
          <a:noFill/>
          <a:ln/>
        </p:spPr>
        <p:txBody>
          <a:bodyPr lIns="92075" tIns="46038" rIns="92075" bIns="46038"/>
          <a:lstStyle/>
          <a:p>
            <a:pPr defTabSz="914400"/>
            <a:r>
              <a:rPr lang="en-US"/>
              <a:t>Starting a Run-Time Session</a:t>
            </a:r>
          </a:p>
        </p:txBody>
      </p:sp>
      <p:sp>
        <p:nvSpPr>
          <p:cNvPr id="359448" name="Line 24"/>
          <p:cNvSpPr>
            <a:spLocks noChangeShapeType="1"/>
          </p:cNvSpPr>
          <p:nvPr/>
        </p:nvSpPr>
        <p:spPr bwMode="auto">
          <a:xfrm flipH="1">
            <a:off x="3319463" y="2946400"/>
            <a:ext cx="17526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9450" name="Oval 26"/>
          <p:cNvSpPr>
            <a:spLocks noChangeArrowheads="1"/>
          </p:cNvSpPr>
          <p:nvPr/>
        </p:nvSpPr>
        <p:spPr bwMode="blackWhite">
          <a:xfrm>
            <a:off x="4281488" y="2770188"/>
            <a:ext cx="350837"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359453" name="Line 29"/>
          <p:cNvSpPr>
            <a:spLocks noChangeShapeType="1"/>
          </p:cNvSpPr>
          <p:nvPr/>
        </p:nvSpPr>
        <p:spPr bwMode="blackWhite">
          <a:xfrm flipV="1">
            <a:off x="5410200" y="4813300"/>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59454" name="Line 30"/>
          <p:cNvSpPr>
            <a:spLocks noChangeShapeType="1"/>
          </p:cNvSpPr>
          <p:nvPr/>
        </p:nvSpPr>
        <p:spPr bwMode="auto">
          <a:xfrm>
            <a:off x="3352800" y="4170363"/>
            <a:ext cx="1752600" cy="0"/>
          </a:xfrm>
          <a:prstGeom prst="line">
            <a:avLst/>
          </a:prstGeom>
          <a:noFill/>
          <a:ln w="28575">
            <a:solidFill>
              <a:schemeClr val="tx1"/>
            </a:solidFill>
            <a:round/>
            <a:headEnd type="none" w="med" len="lg"/>
            <a:tailEnd type="triangle" w="sm" len="sm"/>
          </a:ln>
          <a:effectLst/>
        </p:spPr>
        <p:txBody>
          <a:bodyPr/>
          <a:lstStyle/>
          <a:p>
            <a:endParaRPr lang="en-US"/>
          </a:p>
        </p:txBody>
      </p:sp>
      <p:pic>
        <p:nvPicPr>
          <p:cNvPr id="359484" name="Picture 60"/>
          <p:cNvPicPr>
            <a:picLocks noChangeArrowheads="1"/>
          </p:cNvPicPr>
          <p:nvPr/>
        </p:nvPicPr>
        <p:blipFill>
          <a:blip r:embed="rId5" cstate="print"/>
          <a:srcRect/>
          <a:stretch>
            <a:fillRect/>
          </a:stretch>
        </p:blipFill>
        <p:spPr bwMode="gray">
          <a:xfrm>
            <a:off x="3810000" y="2641600"/>
            <a:ext cx="457200" cy="609600"/>
          </a:xfrm>
          <a:prstGeom prst="rect">
            <a:avLst/>
          </a:prstGeom>
          <a:noFill/>
          <a:ln w="9525">
            <a:noFill/>
            <a:miter lim="800000"/>
            <a:headEnd/>
            <a:tailEnd/>
          </a:ln>
          <a:effectLst/>
        </p:spPr>
      </p:pic>
      <p:sp>
        <p:nvSpPr>
          <p:cNvPr id="359451" name="Oval 27"/>
          <p:cNvSpPr>
            <a:spLocks noChangeArrowheads="1"/>
          </p:cNvSpPr>
          <p:nvPr/>
        </p:nvSpPr>
        <p:spPr bwMode="blackWhite">
          <a:xfrm>
            <a:off x="4283075" y="39989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359495" name="Rectangle 71"/>
          <p:cNvSpPr>
            <a:spLocks noChangeArrowheads="1"/>
          </p:cNvSpPr>
          <p:nvPr/>
        </p:nvSpPr>
        <p:spPr bwMode="auto">
          <a:xfrm>
            <a:off x="1524000" y="3937000"/>
            <a:ext cx="1981200" cy="366713"/>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Applet started</a:t>
            </a:r>
          </a:p>
        </p:txBody>
      </p:sp>
      <p:pic>
        <p:nvPicPr>
          <p:cNvPr id="359508" name="Picture 84"/>
          <p:cNvPicPr>
            <a:picLocks noChangeArrowheads="1"/>
          </p:cNvPicPr>
          <p:nvPr/>
        </p:nvPicPr>
        <p:blipFill>
          <a:blip r:embed="rId5" cstate="print"/>
          <a:srcRect/>
          <a:stretch>
            <a:fillRect/>
          </a:stretch>
        </p:blipFill>
        <p:spPr bwMode="gray">
          <a:xfrm>
            <a:off x="1066800" y="3503613"/>
            <a:ext cx="739775" cy="1082675"/>
          </a:xfrm>
          <a:prstGeom prst="rect">
            <a:avLst/>
          </a:prstGeom>
          <a:noFill/>
          <a:ln w="9525">
            <a:noFill/>
            <a:miter lim="800000"/>
            <a:headEnd/>
            <a:tailEnd/>
          </a:ln>
          <a:effectLst/>
        </p:spPr>
      </p:pic>
      <p:sp>
        <p:nvSpPr>
          <p:cNvPr id="359523" name="Freeform 99"/>
          <p:cNvSpPr>
            <a:spLocks/>
          </p:cNvSpPr>
          <p:nvPr/>
        </p:nvSpPr>
        <p:spPr bwMode="blackWhite">
          <a:xfrm>
            <a:off x="7772400" y="4165600"/>
            <a:ext cx="457200" cy="533400"/>
          </a:xfrm>
          <a:custGeom>
            <a:avLst/>
            <a:gdLst/>
            <a:ahLst/>
            <a:cxnLst>
              <a:cxn ang="0">
                <a:pos x="0" y="0"/>
              </a:cxn>
              <a:cxn ang="0">
                <a:pos x="366" y="0"/>
              </a:cxn>
              <a:cxn ang="0">
                <a:pos x="366" y="150"/>
              </a:cxn>
              <a:cxn ang="0">
                <a:pos x="0" y="150"/>
              </a:cxn>
            </a:cxnLst>
            <a:rect l="0" t="0" r="r" b="b"/>
            <a:pathLst>
              <a:path w="367" h="151">
                <a:moveTo>
                  <a:pt x="0" y="0"/>
                </a:moveTo>
                <a:lnTo>
                  <a:pt x="366" y="0"/>
                </a:lnTo>
                <a:lnTo>
                  <a:pt x="366" y="150"/>
                </a:lnTo>
                <a:lnTo>
                  <a:pt x="0" y="150"/>
                </a:lnTo>
              </a:path>
            </a:pathLst>
          </a:custGeom>
          <a:noFill/>
          <a:ln w="28575" cap="rnd" cmpd="sng">
            <a:solidFill>
              <a:schemeClr val="tx1"/>
            </a:solidFill>
            <a:prstDash val="solid"/>
            <a:round/>
            <a:headEnd type="none" w="sm" len="sm"/>
            <a:tailEnd type="triangle" w="sm" len="sm"/>
          </a:ln>
          <a:effectLst/>
        </p:spPr>
        <p:txBody>
          <a:bodyPr/>
          <a:lstStyle/>
          <a:p>
            <a:endParaRPr lang="en-US"/>
          </a:p>
        </p:txBody>
      </p:sp>
      <p:sp>
        <p:nvSpPr>
          <p:cNvPr id="359524" name="Oval 100"/>
          <p:cNvSpPr>
            <a:spLocks noChangeArrowheads="1"/>
          </p:cNvSpPr>
          <p:nvPr/>
        </p:nvSpPr>
        <p:spPr bwMode="blackWhite">
          <a:xfrm>
            <a:off x="7835900" y="39989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6</a:t>
            </a:r>
          </a:p>
        </p:txBody>
      </p:sp>
      <p:sp>
        <p:nvSpPr>
          <p:cNvPr id="359525" name="Rectangle 101"/>
          <p:cNvSpPr>
            <a:spLocks noChangeArrowheads="1"/>
          </p:cNvSpPr>
          <p:nvPr/>
        </p:nvSpPr>
        <p:spPr bwMode="blackWhite">
          <a:xfrm>
            <a:off x="6600825" y="52720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grpSp>
        <p:nvGrpSpPr>
          <p:cNvPr id="359526" name="Group 102"/>
          <p:cNvGrpSpPr>
            <a:grpSpLocks/>
          </p:cNvGrpSpPr>
          <p:nvPr/>
        </p:nvGrpSpPr>
        <p:grpSpPr bwMode="auto">
          <a:xfrm>
            <a:off x="6934200" y="5492750"/>
            <a:ext cx="844550" cy="654050"/>
            <a:chOff x="1054" y="2449"/>
            <a:chExt cx="532" cy="412"/>
          </a:xfrm>
        </p:grpSpPr>
        <p:sp>
          <p:nvSpPr>
            <p:cNvPr id="359527" name="Rectangle 103"/>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59528" name="Oval 104"/>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59529" name="Oval 105"/>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59530" name="Rectangle 106"/>
          <p:cNvSpPr>
            <a:spLocks noChangeArrowheads="1"/>
          </p:cNvSpPr>
          <p:nvPr/>
        </p:nvSpPr>
        <p:spPr bwMode="blackWhite">
          <a:xfrm>
            <a:off x="7037388" y="57499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59531" name="Rectangle 107"/>
          <p:cNvSpPr>
            <a:spLocks noChangeArrowheads="1"/>
          </p:cNvSpPr>
          <p:nvPr/>
        </p:nvSpPr>
        <p:spPr bwMode="blackWhite">
          <a:xfrm>
            <a:off x="2520950" y="52736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59532" name="Rectangle 108"/>
          <p:cNvSpPr>
            <a:spLocks noChangeArrowheads="1"/>
          </p:cNvSpPr>
          <p:nvPr/>
        </p:nvSpPr>
        <p:spPr bwMode="blackWhite">
          <a:xfrm>
            <a:off x="51593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59533" name="Rectangle 109"/>
          <p:cNvSpPr>
            <a:spLocks noChangeArrowheads="1"/>
          </p:cNvSpPr>
          <p:nvPr/>
        </p:nvSpPr>
        <p:spPr bwMode="blackWhite">
          <a:xfrm>
            <a:off x="3803650" y="57023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59534" name="Rectangle 110"/>
          <p:cNvSpPr>
            <a:spLocks noChangeArrowheads="1"/>
          </p:cNvSpPr>
          <p:nvPr/>
        </p:nvSpPr>
        <p:spPr bwMode="blackWhite">
          <a:xfrm>
            <a:off x="2787650" y="52800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59535" name="Rectangle 111"/>
          <p:cNvSpPr>
            <a:spLocks noChangeArrowheads="1"/>
          </p:cNvSpPr>
          <p:nvPr/>
        </p:nvSpPr>
        <p:spPr bwMode="blackWhite">
          <a:xfrm>
            <a:off x="25685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sp>
        <p:nvSpPr>
          <p:cNvPr id="359536" name="Line 112"/>
          <p:cNvSpPr>
            <a:spLocks noChangeShapeType="1"/>
          </p:cNvSpPr>
          <p:nvPr/>
        </p:nvSpPr>
        <p:spPr bwMode="blackWhite">
          <a:xfrm>
            <a:off x="7356475" y="48148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9539" name="Rectangle 115"/>
          <p:cNvSpPr>
            <a:spLocks noChangeArrowheads="1"/>
          </p:cNvSpPr>
          <p:nvPr/>
        </p:nvSpPr>
        <p:spPr bwMode="blackWhite">
          <a:xfrm>
            <a:off x="5770563" y="18542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59540" name="Rectangle 116"/>
          <p:cNvSpPr>
            <a:spLocks noChangeArrowheads="1"/>
          </p:cNvSpPr>
          <p:nvPr/>
        </p:nvSpPr>
        <p:spPr bwMode="blackWhite">
          <a:xfrm>
            <a:off x="5580063" y="31130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59542" name="Rectangle 118"/>
          <p:cNvSpPr>
            <a:spLocks noChangeArrowheads="1"/>
          </p:cNvSpPr>
          <p:nvPr/>
        </p:nvSpPr>
        <p:spPr bwMode="auto">
          <a:xfrm>
            <a:off x="4543425" y="13700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sp>
        <p:nvSpPr>
          <p:cNvPr id="359543" name="Rectangle 119"/>
          <p:cNvSpPr>
            <a:spLocks noChangeArrowheads="1"/>
          </p:cNvSpPr>
          <p:nvPr/>
        </p:nvSpPr>
        <p:spPr bwMode="auto">
          <a:xfrm>
            <a:off x="1727200" y="13700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 (continued)</a:t>
            </a:r>
            <a:endParaRPr lang="en-US" dirty="0"/>
          </a:p>
        </p:txBody>
      </p:sp>
      <p:sp>
        <p:nvSpPr>
          <p:cNvPr id="3" name="Content Placeholder 2"/>
          <p:cNvSpPr>
            <a:spLocks noGrp="1"/>
          </p:cNvSpPr>
          <p:nvPr>
            <p:ph idx="1"/>
          </p:nvPr>
        </p:nvSpPr>
        <p:spPr>
          <a:xfrm>
            <a:off x="838200" y="1524000"/>
            <a:ext cx="7366000" cy="4900829"/>
          </a:xfrm>
        </p:spPr>
        <p:txBody>
          <a:bodyPr/>
          <a:lstStyle/>
          <a:p>
            <a:pPr lvl="2">
              <a:spcBef>
                <a:spcPct val="25000"/>
              </a:spcBef>
              <a:buFontTx/>
              <a:buNone/>
            </a:pPr>
            <a:r>
              <a:rPr lang="en-US" sz="1800" dirty="0" smtClean="0"/>
              <a:t>4.The Oracle HTTP Server or OC4J downloads a generic applet to the client after checking that it has not already been downloaded. The client caches the applet so that it can run future Forms applications without downloading it again.</a:t>
            </a:r>
          </a:p>
          <a:p>
            <a:pPr lvl="2">
              <a:buFontTx/>
              <a:buNone/>
            </a:pPr>
            <a:r>
              <a:rPr lang="en-US" sz="1800" dirty="0" smtClean="0"/>
              <a:t>5.	The client applet contacts the Forms Listener </a:t>
            </a:r>
            <a:r>
              <a:rPr lang="en-US" sz="1800" dirty="0" err="1" smtClean="0"/>
              <a:t>Servlet</a:t>
            </a:r>
            <a:r>
              <a:rPr lang="en-US" sz="1800" dirty="0" smtClean="0"/>
              <a:t> to start the session. The Forms Listener </a:t>
            </a:r>
            <a:r>
              <a:rPr lang="en-US" sz="1800" dirty="0" err="1" smtClean="0"/>
              <a:t>Servlet</a:t>
            </a:r>
            <a:r>
              <a:rPr lang="en-US" sz="1800" dirty="0" smtClean="0"/>
              <a:t> starts an instance of the Forms Runtime Engine on the Forms Server (middle tier). If included in the HTML file, Forms Runtime command-line parameters (such as form name, user ID and password, database SID, and so on) and any user-defined Forms Builder parameters are passed to the process by the Forms Listener </a:t>
            </a:r>
            <a:r>
              <a:rPr lang="en-US" sz="1800" dirty="0" err="1" smtClean="0"/>
              <a:t>Servlet</a:t>
            </a:r>
            <a:r>
              <a:rPr lang="en-US" sz="1800" dirty="0" smtClean="0"/>
              <a:t>.</a:t>
            </a:r>
          </a:p>
          <a:p>
            <a:pPr lvl="2">
              <a:buFontTx/>
              <a:buNone/>
            </a:pPr>
            <a:r>
              <a:rPr lang="en-US" sz="1800" dirty="0" smtClean="0"/>
              <a:t>6.	The Forms Listener </a:t>
            </a:r>
            <a:r>
              <a:rPr lang="en-US" sz="1800" dirty="0" err="1" smtClean="0"/>
              <a:t>Servlet</a:t>
            </a:r>
            <a:r>
              <a:rPr lang="en-US" sz="1800" dirty="0" smtClean="0"/>
              <a:t> establishes a connection with the Runtime Engine, which connects to the database if needed and loads application executable files.</a:t>
            </a:r>
          </a:p>
          <a:p>
            <a:endParaRPr 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511" name="Rectangle 135"/>
          <p:cNvSpPr>
            <a:spLocks noChangeArrowheads="1"/>
          </p:cNvSpPr>
          <p:nvPr/>
        </p:nvSpPr>
        <p:spPr bwMode="blackWhite">
          <a:xfrm>
            <a:off x="971550" y="18557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57498" name="Rectangle 122"/>
          <p:cNvSpPr>
            <a:spLocks noChangeArrowheads="1"/>
          </p:cNvSpPr>
          <p:nvPr/>
        </p:nvSpPr>
        <p:spPr bwMode="blackWhite">
          <a:xfrm>
            <a:off x="4876800" y="18557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7499" name="Rectangle 123"/>
          <p:cNvSpPr>
            <a:spLocks noChangeArrowheads="1"/>
          </p:cNvSpPr>
          <p:nvPr/>
        </p:nvSpPr>
        <p:spPr bwMode="blackWhite">
          <a:xfrm>
            <a:off x="5770563" y="18669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57500" name="Rectangle 124"/>
          <p:cNvSpPr>
            <a:spLocks noChangeArrowheads="1"/>
          </p:cNvSpPr>
          <p:nvPr/>
        </p:nvSpPr>
        <p:spPr bwMode="blackWhite">
          <a:xfrm>
            <a:off x="5102225" y="22113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57501" name="Rectangle 125"/>
          <p:cNvSpPr>
            <a:spLocks noChangeArrowheads="1"/>
          </p:cNvSpPr>
          <p:nvPr/>
        </p:nvSpPr>
        <p:spPr bwMode="blackWhite">
          <a:xfrm>
            <a:off x="4876800" y="31464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57502" name="Rectangle 126"/>
          <p:cNvSpPr>
            <a:spLocks noChangeArrowheads="1"/>
          </p:cNvSpPr>
          <p:nvPr/>
        </p:nvSpPr>
        <p:spPr bwMode="blackWhite">
          <a:xfrm>
            <a:off x="5122863" y="34956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57503" name="Rectangle 127"/>
          <p:cNvSpPr>
            <a:spLocks noChangeArrowheads="1"/>
          </p:cNvSpPr>
          <p:nvPr/>
        </p:nvSpPr>
        <p:spPr bwMode="blackWhite">
          <a:xfrm>
            <a:off x="5580063" y="31257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57504" name="Line 128"/>
          <p:cNvSpPr>
            <a:spLocks noChangeShapeType="1"/>
          </p:cNvSpPr>
          <p:nvPr/>
        </p:nvSpPr>
        <p:spPr bwMode="blackWhite">
          <a:xfrm>
            <a:off x="5126038" y="39497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7505" name="Line 129"/>
          <p:cNvSpPr>
            <a:spLocks noChangeShapeType="1"/>
          </p:cNvSpPr>
          <p:nvPr/>
        </p:nvSpPr>
        <p:spPr bwMode="blackWhite">
          <a:xfrm>
            <a:off x="5126038" y="44069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57506" name="Line 130"/>
          <p:cNvSpPr>
            <a:spLocks noChangeShapeType="1"/>
          </p:cNvSpPr>
          <p:nvPr/>
        </p:nvSpPr>
        <p:spPr bwMode="blackWhite">
          <a:xfrm>
            <a:off x="5102225" y="2487613"/>
            <a:ext cx="2743200" cy="0"/>
          </a:xfrm>
          <a:prstGeom prst="line">
            <a:avLst/>
          </a:prstGeom>
          <a:noFill/>
          <a:ln w="28575">
            <a:solidFill>
              <a:schemeClr val="bg2"/>
            </a:solidFill>
            <a:round/>
            <a:headEnd type="none" w="sm" len="sm"/>
            <a:tailEnd type="none" w="sm" len="sm"/>
          </a:ln>
          <a:effectLst/>
        </p:spPr>
        <p:txBody>
          <a:bodyPr/>
          <a:lstStyle/>
          <a:p>
            <a:endParaRPr lang="en-US"/>
          </a:p>
        </p:txBody>
      </p:sp>
      <p:pic>
        <p:nvPicPr>
          <p:cNvPr id="357507" name="Picture 131" descr="Computer tower (standalone)"/>
          <p:cNvPicPr>
            <a:picLocks noChangeAspect="1" noChangeArrowheads="1"/>
          </p:cNvPicPr>
          <p:nvPr/>
        </p:nvPicPr>
        <p:blipFill>
          <a:blip r:embed="rId3" cstate="print"/>
          <a:srcRect/>
          <a:stretch>
            <a:fillRect/>
          </a:stretch>
        </p:blipFill>
        <p:spPr bwMode="gray">
          <a:xfrm>
            <a:off x="7162800" y="1892300"/>
            <a:ext cx="1031875" cy="1524000"/>
          </a:xfrm>
          <a:prstGeom prst="rect">
            <a:avLst/>
          </a:prstGeom>
          <a:noFill/>
        </p:spPr>
      </p:pic>
      <p:sp>
        <p:nvSpPr>
          <p:cNvPr id="357508" name="Freeform 132"/>
          <p:cNvSpPr>
            <a:spLocks/>
          </p:cNvSpPr>
          <p:nvPr/>
        </p:nvSpPr>
        <p:spPr bwMode="blackWhite">
          <a:xfrm>
            <a:off x="7772400" y="4178300"/>
            <a:ext cx="457200" cy="533400"/>
          </a:xfrm>
          <a:custGeom>
            <a:avLst/>
            <a:gdLst/>
            <a:ahLst/>
            <a:cxnLst>
              <a:cxn ang="0">
                <a:pos x="0" y="0"/>
              </a:cxn>
              <a:cxn ang="0">
                <a:pos x="366" y="0"/>
              </a:cxn>
              <a:cxn ang="0">
                <a:pos x="366" y="150"/>
              </a:cxn>
              <a:cxn ang="0">
                <a:pos x="0" y="150"/>
              </a:cxn>
            </a:cxnLst>
            <a:rect l="0" t="0" r="r" b="b"/>
            <a:pathLst>
              <a:path w="367" h="151">
                <a:moveTo>
                  <a:pt x="0" y="0"/>
                </a:moveTo>
                <a:lnTo>
                  <a:pt x="366" y="0"/>
                </a:lnTo>
                <a:lnTo>
                  <a:pt x="366" y="150"/>
                </a:lnTo>
                <a:lnTo>
                  <a:pt x="0" y="150"/>
                </a:lnTo>
              </a:path>
            </a:pathLst>
          </a:custGeom>
          <a:noFill/>
          <a:ln w="28575" cap="rnd" cmpd="sng">
            <a:solidFill>
              <a:schemeClr val="tx1"/>
            </a:solidFill>
            <a:prstDash val="solid"/>
            <a:round/>
            <a:headEnd type="none" w="sm" len="sm"/>
            <a:tailEnd type="triangle" w="sm" len="sm"/>
          </a:ln>
          <a:effectLst/>
        </p:spPr>
        <p:txBody>
          <a:bodyPr/>
          <a:lstStyle/>
          <a:p>
            <a:endParaRPr lang="en-US"/>
          </a:p>
        </p:txBody>
      </p:sp>
      <p:sp>
        <p:nvSpPr>
          <p:cNvPr id="357509" name="Oval 133"/>
          <p:cNvSpPr>
            <a:spLocks noChangeArrowheads="1"/>
          </p:cNvSpPr>
          <p:nvPr/>
        </p:nvSpPr>
        <p:spPr bwMode="blackWhite">
          <a:xfrm>
            <a:off x="7835900" y="4011613"/>
            <a:ext cx="350838" cy="350837"/>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357471" name="Rectangle 95"/>
          <p:cNvSpPr>
            <a:spLocks noChangeArrowheads="1"/>
          </p:cNvSpPr>
          <p:nvPr/>
        </p:nvSpPr>
        <p:spPr bwMode="blackWhite">
          <a:xfrm>
            <a:off x="1055688" y="2341563"/>
            <a:ext cx="26114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57472" name="Rectangle 96"/>
          <p:cNvSpPr>
            <a:spLocks noChangeArrowheads="1"/>
          </p:cNvSpPr>
          <p:nvPr/>
        </p:nvSpPr>
        <p:spPr bwMode="blackWhite">
          <a:xfrm>
            <a:off x="993775" y="25177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57473" name="Rectangle 97"/>
          <p:cNvSpPr>
            <a:spLocks noChangeArrowheads="1"/>
          </p:cNvSpPr>
          <p:nvPr/>
        </p:nvSpPr>
        <p:spPr bwMode="blackWhite">
          <a:xfrm>
            <a:off x="1416050" y="25415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57474" name="Rectangle 98"/>
          <p:cNvSpPr>
            <a:spLocks noChangeArrowheads="1"/>
          </p:cNvSpPr>
          <p:nvPr/>
        </p:nvSpPr>
        <p:spPr bwMode="blackWhite">
          <a:xfrm>
            <a:off x="1320800" y="25384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57475" name="Rectangle 99"/>
          <p:cNvSpPr>
            <a:spLocks noChangeArrowheads="1"/>
          </p:cNvSpPr>
          <p:nvPr/>
        </p:nvSpPr>
        <p:spPr bwMode="blackWhite">
          <a:xfrm>
            <a:off x="1798638" y="19526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pic>
        <p:nvPicPr>
          <p:cNvPr id="357476" name="Picture 100" descr="Computer: Desktop "/>
          <p:cNvPicPr>
            <a:picLocks noChangeAspect="1" noChangeArrowheads="1"/>
          </p:cNvPicPr>
          <p:nvPr/>
        </p:nvPicPr>
        <p:blipFill>
          <a:blip r:embed="rId4" cstate="print"/>
          <a:srcRect/>
          <a:stretch>
            <a:fillRect/>
          </a:stretch>
        </p:blipFill>
        <p:spPr bwMode="gray">
          <a:xfrm>
            <a:off x="990600" y="1925638"/>
            <a:ext cx="609600" cy="604837"/>
          </a:xfrm>
          <a:prstGeom prst="rect">
            <a:avLst/>
          </a:prstGeom>
          <a:noFill/>
        </p:spPr>
      </p:pic>
      <p:sp>
        <p:nvSpPr>
          <p:cNvPr id="357378" name="Rectangle 2"/>
          <p:cNvSpPr>
            <a:spLocks noGrp="1" noChangeArrowheads="1"/>
          </p:cNvSpPr>
          <p:nvPr>
            <p:ph type="title"/>
          </p:nvPr>
        </p:nvSpPr>
        <p:spPr>
          <a:noFill/>
          <a:ln/>
        </p:spPr>
        <p:txBody>
          <a:bodyPr lIns="92075" tIns="46038" rIns="92075" bIns="46038"/>
          <a:lstStyle/>
          <a:p>
            <a:pPr defTabSz="914400"/>
            <a:r>
              <a:rPr lang="en-US"/>
              <a:t>Starting a Run-Time Session</a:t>
            </a:r>
          </a:p>
        </p:txBody>
      </p:sp>
      <p:sp>
        <p:nvSpPr>
          <p:cNvPr id="357394" name="Line 18"/>
          <p:cNvSpPr>
            <a:spLocks noChangeShapeType="1"/>
          </p:cNvSpPr>
          <p:nvPr/>
        </p:nvSpPr>
        <p:spPr bwMode="blackWhite">
          <a:xfrm>
            <a:off x="3429000" y="3568700"/>
            <a:ext cx="1095375" cy="0"/>
          </a:xfrm>
          <a:prstGeom prst="line">
            <a:avLst/>
          </a:prstGeom>
          <a:noFill/>
          <a:ln w="28575">
            <a:solidFill>
              <a:schemeClr val="tx1"/>
            </a:solidFill>
            <a:round/>
            <a:headEnd type="triangle" w="sm" len="sm"/>
            <a:tailEnd type="none" w="med" len="lg"/>
          </a:ln>
          <a:effectLst/>
        </p:spPr>
        <p:txBody>
          <a:bodyPr/>
          <a:lstStyle/>
          <a:p>
            <a:endParaRPr lang="en-US"/>
          </a:p>
        </p:txBody>
      </p:sp>
      <p:sp>
        <p:nvSpPr>
          <p:cNvPr id="357405" name="Line 29"/>
          <p:cNvSpPr>
            <a:spLocks noChangeShapeType="1"/>
          </p:cNvSpPr>
          <p:nvPr/>
        </p:nvSpPr>
        <p:spPr bwMode="blackWhite">
          <a:xfrm flipV="1">
            <a:off x="5410200" y="4826000"/>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57417" name="Rectangle 41"/>
          <p:cNvSpPr>
            <a:spLocks noChangeArrowheads="1"/>
          </p:cNvSpPr>
          <p:nvPr/>
        </p:nvSpPr>
        <p:spPr bwMode="auto">
          <a:xfrm>
            <a:off x="4543425" y="13827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pic>
        <p:nvPicPr>
          <p:cNvPr id="357443" name="Picture 67"/>
          <p:cNvPicPr>
            <a:picLocks noChangeAspect="1" noChangeArrowheads="1"/>
          </p:cNvPicPr>
          <p:nvPr/>
        </p:nvPicPr>
        <p:blipFill>
          <a:blip r:embed="rId5" cstate="print"/>
          <a:srcRect/>
          <a:stretch>
            <a:fillRect/>
          </a:stretch>
        </p:blipFill>
        <p:spPr bwMode="gray">
          <a:xfrm>
            <a:off x="1371600" y="2882900"/>
            <a:ext cx="1981200" cy="1687513"/>
          </a:xfrm>
          <a:prstGeom prst="rect">
            <a:avLst/>
          </a:prstGeom>
          <a:noFill/>
          <a:ln w="9525">
            <a:noFill/>
            <a:miter lim="800000"/>
            <a:headEnd/>
            <a:tailEnd/>
          </a:ln>
          <a:effectLst/>
        </p:spPr>
      </p:pic>
      <p:pic>
        <p:nvPicPr>
          <p:cNvPr id="357444" name="Picture 68"/>
          <p:cNvPicPr>
            <a:picLocks noChangeArrowheads="1"/>
          </p:cNvPicPr>
          <p:nvPr/>
        </p:nvPicPr>
        <p:blipFill>
          <a:blip r:embed="rId6" cstate="print"/>
          <a:srcRect/>
          <a:stretch>
            <a:fillRect/>
          </a:stretch>
        </p:blipFill>
        <p:spPr bwMode="auto">
          <a:xfrm>
            <a:off x="1066800" y="3516313"/>
            <a:ext cx="739775" cy="1082675"/>
          </a:xfrm>
          <a:prstGeom prst="rect">
            <a:avLst/>
          </a:prstGeom>
          <a:noFill/>
          <a:ln w="9525">
            <a:noFill/>
            <a:miter lim="800000"/>
            <a:headEnd/>
            <a:tailEnd/>
          </a:ln>
          <a:effectLst/>
        </p:spPr>
      </p:pic>
      <p:sp>
        <p:nvSpPr>
          <p:cNvPr id="357451" name="Oval 75"/>
          <p:cNvSpPr>
            <a:spLocks noChangeArrowheads="1"/>
          </p:cNvSpPr>
          <p:nvPr/>
        </p:nvSpPr>
        <p:spPr bwMode="blackWhite">
          <a:xfrm>
            <a:off x="4076700" y="3644900"/>
            <a:ext cx="350838" cy="350838"/>
          </a:xfrm>
          <a:prstGeom prst="ellipse">
            <a:avLst/>
          </a:prstGeom>
          <a:solidFill>
            <a:srgbClr val="CCCCFF"/>
          </a:solidFill>
          <a:ln w="28575">
            <a:solidFill>
              <a:schemeClr val="tx1"/>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357452" name="Line 76"/>
          <p:cNvSpPr>
            <a:spLocks noChangeShapeType="1"/>
          </p:cNvSpPr>
          <p:nvPr/>
        </p:nvSpPr>
        <p:spPr bwMode="blackWhite">
          <a:xfrm flipH="1">
            <a:off x="3333750" y="2882900"/>
            <a:ext cx="1752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57441" name="Oval 65"/>
          <p:cNvSpPr>
            <a:spLocks noChangeArrowheads="1"/>
          </p:cNvSpPr>
          <p:nvPr/>
        </p:nvSpPr>
        <p:spPr bwMode="blackWhite">
          <a:xfrm>
            <a:off x="4073525" y="2654300"/>
            <a:ext cx="355600" cy="382588"/>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7</a:t>
            </a:r>
          </a:p>
        </p:txBody>
      </p:sp>
      <p:sp>
        <p:nvSpPr>
          <p:cNvPr id="357486" name="Rectangle 110"/>
          <p:cNvSpPr>
            <a:spLocks noChangeArrowheads="1"/>
          </p:cNvSpPr>
          <p:nvPr/>
        </p:nvSpPr>
        <p:spPr bwMode="blackWhite">
          <a:xfrm>
            <a:off x="6600825" y="52847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grpSp>
        <p:nvGrpSpPr>
          <p:cNvPr id="357487" name="Group 111"/>
          <p:cNvGrpSpPr>
            <a:grpSpLocks/>
          </p:cNvGrpSpPr>
          <p:nvPr/>
        </p:nvGrpSpPr>
        <p:grpSpPr bwMode="auto">
          <a:xfrm>
            <a:off x="6934200" y="5505450"/>
            <a:ext cx="844550" cy="654050"/>
            <a:chOff x="1054" y="2449"/>
            <a:chExt cx="532" cy="412"/>
          </a:xfrm>
        </p:grpSpPr>
        <p:sp>
          <p:nvSpPr>
            <p:cNvPr id="357488" name="Rectangle 112"/>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57489" name="Oval 113"/>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57490" name="Oval 114"/>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57491" name="Rectangle 115"/>
          <p:cNvSpPr>
            <a:spLocks noChangeArrowheads="1"/>
          </p:cNvSpPr>
          <p:nvPr/>
        </p:nvSpPr>
        <p:spPr bwMode="blackWhite">
          <a:xfrm>
            <a:off x="7037388" y="57626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57492" name="Rectangle 116"/>
          <p:cNvSpPr>
            <a:spLocks noChangeArrowheads="1"/>
          </p:cNvSpPr>
          <p:nvPr/>
        </p:nvSpPr>
        <p:spPr bwMode="blackWhite">
          <a:xfrm>
            <a:off x="2520950" y="52863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57493" name="Rectangle 117"/>
          <p:cNvSpPr>
            <a:spLocks noChangeArrowheads="1"/>
          </p:cNvSpPr>
          <p:nvPr/>
        </p:nvSpPr>
        <p:spPr bwMode="blackWhite">
          <a:xfrm>
            <a:off x="5159375" y="57150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57494" name="Rectangle 118"/>
          <p:cNvSpPr>
            <a:spLocks noChangeArrowheads="1"/>
          </p:cNvSpPr>
          <p:nvPr/>
        </p:nvSpPr>
        <p:spPr bwMode="blackWhite">
          <a:xfrm>
            <a:off x="3803650" y="57150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57495" name="Rectangle 119"/>
          <p:cNvSpPr>
            <a:spLocks noChangeArrowheads="1"/>
          </p:cNvSpPr>
          <p:nvPr/>
        </p:nvSpPr>
        <p:spPr bwMode="blackWhite">
          <a:xfrm>
            <a:off x="2787650" y="52927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57496" name="Rectangle 120"/>
          <p:cNvSpPr>
            <a:spLocks noChangeArrowheads="1"/>
          </p:cNvSpPr>
          <p:nvPr/>
        </p:nvSpPr>
        <p:spPr bwMode="blackWhite">
          <a:xfrm>
            <a:off x="2568575" y="57150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sp>
        <p:nvSpPr>
          <p:cNvPr id="357497" name="Line 121"/>
          <p:cNvSpPr>
            <a:spLocks noChangeShapeType="1"/>
          </p:cNvSpPr>
          <p:nvPr/>
        </p:nvSpPr>
        <p:spPr bwMode="blackWhite">
          <a:xfrm>
            <a:off x="7356475" y="48275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57510" name="Freeform 134"/>
          <p:cNvSpPr>
            <a:spLocks/>
          </p:cNvSpPr>
          <p:nvPr/>
        </p:nvSpPr>
        <p:spPr bwMode="blackWhite">
          <a:xfrm>
            <a:off x="4525963" y="2954338"/>
            <a:ext cx="581025" cy="1223962"/>
          </a:xfrm>
          <a:custGeom>
            <a:avLst/>
            <a:gdLst/>
            <a:ahLst/>
            <a:cxnLst>
              <a:cxn ang="0">
                <a:pos x="344" y="0"/>
              </a:cxn>
              <a:cxn ang="0">
                <a:pos x="0" y="3"/>
              </a:cxn>
              <a:cxn ang="0">
                <a:pos x="0" y="766"/>
              </a:cxn>
              <a:cxn ang="0">
                <a:pos x="366" y="766"/>
              </a:cxn>
            </a:cxnLst>
            <a:rect l="0" t="0" r="r" b="b"/>
            <a:pathLst>
              <a:path w="366" h="766">
                <a:moveTo>
                  <a:pt x="344" y="0"/>
                </a:moveTo>
                <a:lnTo>
                  <a:pt x="0" y="3"/>
                </a:lnTo>
                <a:lnTo>
                  <a:pt x="0" y="766"/>
                </a:lnTo>
                <a:lnTo>
                  <a:pt x="366" y="766"/>
                </a:lnTo>
              </a:path>
            </a:pathLst>
          </a:custGeom>
          <a:noFill/>
          <a:ln w="28575" cap="rnd" cmpd="sng">
            <a:solidFill>
              <a:schemeClr val="tx1"/>
            </a:solidFill>
            <a:prstDash val="solid"/>
            <a:round/>
            <a:headEnd type="triangle" w="sm" len="sm"/>
            <a:tailEnd type="triangle" w="sm" len="sm"/>
          </a:ln>
          <a:effectLst/>
        </p:spPr>
        <p:txBody>
          <a:bodyPr/>
          <a:lstStyle/>
          <a:p>
            <a:endParaRPr lang="en-US"/>
          </a:p>
        </p:txBody>
      </p:sp>
      <p:sp>
        <p:nvSpPr>
          <p:cNvPr id="357512" name="Rectangle 136"/>
          <p:cNvSpPr>
            <a:spLocks noChangeArrowheads="1"/>
          </p:cNvSpPr>
          <p:nvPr/>
        </p:nvSpPr>
        <p:spPr bwMode="auto">
          <a:xfrm>
            <a:off x="1727200" y="13827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Starting a Run-Time Session (continued)</a:t>
            </a:r>
            <a:endParaRPr lang="en-US" dirty="0"/>
          </a:p>
        </p:txBody>
      </p:sp>
      <p:sp>
        <p:nvSpPr>
          <p:cNvPr id="3" name="Content Placeholder 2"/>
          <p:cNvSpPr>
            <a:spLocks noGrp="1"/>
          </p:cNvSpPr>
          <p:nvPr>
            <p:ph idx="1"/>
          </p:nvPr>
        </p:nvSpPr>
        <p:spPr>
          <a:xfrm>
            <a:off x="863600" y="1816100"/>
            <a:ext cx="7366000" cy="1933863"/>
          </a:xfrm>
        </p:spPr>
        <p:txBody>
          <a:bodyPr/>
          <a:lstStyle/>
          <a:p>
            <a:pPr lvl="2">
              <a:spcBef>
                <a:spcPct val="25000"/>
              </a:spcBef>
              <a:buFontTx/>
              <a:buNone/>
            </a:pPr>
            <a:r>
              <a:rPr lang="en-US" dirty="0" smtClean="0"/>
              <a:t>7.	The Forms applet displays the user interface of the application in the main window of the user’s Web browser.</a:t>
            </a:r>
          </a:p>
          <a:p>
            <a:pPr lvl="2">
              <a:buFontTx/>
              <a:buNone/>
            </a:pPr>
            <a:r>
              <a:rPr lang="en-US" dirty="0" smtClean="0"/>
              <a:t>8.	The Forms Listener </a:t>
            </a:r>
            <a:r>
              <a:rPr lang="en-US" dirty="0" err="1" smtClean="0"/>
              <a:t>Servlet</a:t>
            </a:r>
            <a:r>
              <a:rPr lang="en-US" dirty="0" smtClean="0"/>
              <a:t>, working through OC4J or the HTTP Server, manages communication between the Forms applet and the Runtime Engine.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408" name="Picture 24" descr="D:\Data\CurrDev\BIA10g\images\0218.GIF"/>
          <p:cNvPicPr>
            <a:picLocks noChangeAspect="1" noChangeArrowheads="1"/>
          </p:cNvPicPr>
          <p:nvPr/>
        </p:nvPicPr>
        <p:blipFill>
          <a:blip r:embed="rId3" cstate="print"/>
          <a:srcRect/>
          <a:stretch>
            <a:fillRect/>
          </a:stretch>
        </p:blipFill>
        <p:spPr bwMode="auto">
          <a:xfrm>
            <a:off x="1981200" y="1477963"/>
            <a:ext cx="5148263" cy="4822825"/>
          </a:xfrm>
          <a:prstGeom prst="rect">
            <a:avLst/>
          </a:prstGeom>
          <a:noFill/>
        </p:spPr>
      </p:pic>
      <p:sp>
        <p:nvSpPr>
          <p:cNvPr id="272409" name="Rectangle 25"/>
          <p:cNvSpPr>
            <a:spLocks noGrp="1" noChangeArrowheads="1"/>
          </p:cNvSpPr>
          <p:nvPr>
            <p:ph type="title"/>
          </p:nvPr>
        </p:nvSpPr>
        <p:spPr/>
        <p:txBody>
          <a:bodyPr/>
          <a:lstStyle/>
          <a:p>
            <a:r>
              <a:rPr lang="en-US"/>
              <a:t>What You See at Run Time</a:t>
            </a:r>
          </a:p>
        </p:txBody>
      </p:sp>
      <p:sp>
        <p:nvSpPr>
          <p:cNvPr id="272389" name="Line 5"/>
          <p:cNvSpPr>
            <a:spLocks noChangeShapeType="1"/>
          </p:cNvSpPr>
          <p:nvPr/>
        </p:nvSpPr>
        <p:spPr bwMode="blackWhite">
          <a:xfrm>
            <a:off x="1409700" y="1663700"/>
            <a:ext cx="676275"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2390" name="Line 6"/>
          <p:cNvSpPr>
            <a:spLocks noChangeShapeType="1"/>
          </p:cNvSpPr>
          <p:nvPr/>
        </p:nvSpPr>
        <p:spPr bwMode="blackWhite">
          <a:xfrm>
            <a:off x="1422400" y="1663700"/>
            <a:ext cx="0" cy="762000"/>
          </a:xfrm>
          <a:prstGeom prst="line">
            <a:avLst/>
          </a:prstGeom>
          <a:noFill/>
          <a:ln w="28575">
            <a:solidFill>
              <a:schemeClr val="hlink"/>
            </a:solidFill>
            <a:round/>
            <a:headEnd type="none" w="sm" len="sm"/>
            <a:tailEnd type="none" w="sm" len="sm"/>
          </a:ln>
          <a:effectLst/>
        </p:spPr>
        <p:txBody>
          <a:bodyPr/>
          <a:lstStyle/>
          <a:p>
            <a:endParaRPr lang="en-US"/>
          </a:p>
        </p:txBody>
      </p:sp>
      <p:sp>
        <p:nvSpPr>
          <p:cNvPr id="272391" name="Oval 7"/>
          <p:cNvSpPr>
            <a:spLocks noChangeArrowheads="1"/>
          </p:cNvSpPr>
          <p:nvPr/>
        </p:nvSpPr>
        <p:spPr bwMode="blackWhite">
          <a:xfrm>
            <a:off x="1219200" y="22479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272392" name="Line 8"/>
          <p:cNvSpPr>
            <a:spLocks noChangeShapeType="1"/>
          </p:cNvSpPr>
          <p:nvPr/>
        </p:nvSpPr>
        <p:spPr bwMode="blackWhite">
          <a:xfrm>
            <a:off x="1422400" y="5397500"/>
            <a:ext cx="0" cy="533400"/>
          </a:xfrm>
          <a:prstGeom prst="line">
            <a:avLst/>
          </a:prstGeom>
          <a:noFill/>
          <a:ln w="28575">
            <a:solidFill>
              <a:schemeClr val="hlink"/>
            </a:solidFill>
            <a:round/>
            <a:headEnd type="none" w="sm" len="sm"/>
            <a:tailEnd type="none" w="sm" len="sm"/>
          </a:ln>
          <a:effectLst/>
        </p:spPr>
        <p:txBody>
          <a:bodyPr/>
          <a:lstStyle/>
          <a:p>
            <a:endParaRPr lang="en-US"/>
          </a:p>
        </p:txBody>
      </p:sp>
      <p:sp>
        <p:nvSpPr>
          <p:cNvPr id="272393" name="Line 9"/>
          <p:cNvSpPr>
            <a:spLocks noChangeShapeType="1"/>
          </p:cNvSpPr>
          <p:nvPr/>
        </p:nvSpPr>
        <p:spPr bwMode="blackWhite">
          <a:xfrm>
            <a:off x="1422400" y="5918200"/>
            <a:ext cx="700088"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2394" name="Line 10"/>
          <p:cNvSpPr>
            <a:spLocks noChangeShapeType="1"/>
          </p:cNvSpPr>
          <p:nvPr/>
        </p:nvSpPr>
        <p:spPr bwMode="auto">
          <a:xfrm>
            <a:off x="5394325" y="2171700"/>
            <a:ext cx="16129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5" name="Line 11"/>
          <p:cNvSpPr>
            <a:spLocks noChangeShapeType="1"/>
          </p:cNvSpPr>
          <p:nvPr/>
        </p:nvSpPr>
        <p:spPr bwMode="blackWhite">
          <a:xfrm>
            <a:off x="6418263" y="2451100"/>
            <a:ext cx="10795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6" name="Oval 12"/>
          <p:cNvSpPr>
            <a:spLocks noChangeArrowheads="1"/>
          </p:cNvSpPr>
          <p:nvPr/>
        </p:nvSpPr>
        <p:spPr bwMode="blackWhite">
          <a:xfrm>
            <a:off x="7002463" y="19685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3</a:t>
            </a:r>
          </a:p>
        </p:txBody>
      </p:sp>
      <p:sp>
        <p:nvSpPr>
          <p:cNvPr id="272397" name="Oval 13"/>
          <p:cNvSpPr>
            <a:spLocks noChangeArrowheads="1"/>
          </p:cNvSpPr>
          <p:nvPr/>
        </p:nvSpPr>
        <p:spPr bwMode="blackWhite">
          <a:xfrm>
            <a:off x="7432675" y="22479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272388" name="Oval 4"/>
          <p:cNvSpPr>
            <a:spLocks noChangeArrowheads="1"/>
          </p:cNvSpPr>
          <p:nvPr/>
        </p:nvSpPr>
        <p:spPr bwMode="blackWhite">
          <a:xfrm>
            <a:off x="1219200" y="50927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272407" name="Line 23"/>
          <p:cNvSpPr>
            <a:spLocks noChangeShapeType="1"/>
          </p:cNvSpPr>
          <p:nvPr/>
        </p:nvSpPr>
        <p:spPr bwMode="blackWhite">
          <a:xfrm>
            <a:off x="6624638" y="5295900"/>
            <a:ext cx="838200" cy="0"/>
          </a:xfrm>
          <a:prstGeom prst="line">
            <a:avLst/>
          </a:prstGeom>
          <a:noFill/>
          <a:ln w="28575">
            <a:solidFill>
              <a:schemeClr val="hlink"/>
            </a:solidFill>
            <a:round/>
            <a:headEnd type="triangle" w="sm" len="sm"/>
            <a:tailEnd type="none" w="sm" len="sm"/>
          </a:ln>
          <a:effectLst/>
        </p:spPr>
        <p:txBody>
          <a:bodyPr/>
          <a:lstStyle/>
          <a:p>
            <a:endParaRPr lang="en-US"/>
          </a:p>
        </p:txBody>
      </p:sp>
      <p:sp>
        <p:nvSpPr>
          <p:cNvPr id="272399" name="Oval 15"/>
          <p:cNvSpPr>
            <a:spLocks noChangeArrowheads="1"/>
          </p:cNvSpPr>
          <p:nvPr/>
        </p:nvSpPr>
        <p:spPr bwMode="blackWhite">
          <a:xfrm>
            <a:off x="7432675" y="509270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75" name="Picture 51" descr="D:\Data\CurrDev\Forms9iCourse\images\2-15a.gif"/>
          <p:cNvPicPr>
            <a:picLocks noChangeAspect="1" noChangeArrowheads="1"/>
          </p:cNvPicPr>
          <p:nvPr/>
        </p:nvPicPr>
        <p:blipFill>
          <a:blip r:embed="rId3" cstate="print"/>
          <a:srcRect/>
          <a:stretch>
            <a:fillRect/>
          </a:stretch>
        </p:blipFill>
        <p:spPr bwMode="gray">
          <a:xfrm>
            <a:off x="1820863" y="1508125"/>
            <a:ext cx="5418137" cy="4664075"/>
          </a:xfrm>
          <a:prstGeom prst="rect">
            <a:avLst/>
          </a:prstGeom>
          <a:noFill/>
        </p:spPr>
      </p:pic>
      <p:sp>
        <p:nvSpPr>
          <p:cNvPr id="282654" name="Rectangle 30"/>
          <p:cNvSpPr>
            <a:spLocks noGrp="1" noChangeArrowheads="1"/>
          </p:cNvSpPr>
          <p:nvPr>
            <p:ph type="title"/>
          </p:nvPr>
        </p:nvSpPr>
        <p:spPr/>
        <p:txBody>
          <a:bodyPr/>
          <a:lstStyle/>
          <a:p>
            <a:r>
              <a:rPr lang="en-US"/>
              <a:t>Identifying the Data Elements</a:t>
            </a:r>
          </a:p>
        </p:txBody>
      </p:sp>
      <p:sp>
        <p:nvSpPr>
          <p:cNvPr id="282629" name="Line 5"/>
          <p:cNvSpPr>
            <a:spLocks noChangeShapeType="1"/>
          </p:cNvSpPr>
          <p:nvPr/>
        </p:nvSpPr>
        <p:spPr bwMode="blackWhite">
          <a:xfrm flipV="1">
            <a:off x="3725863" y="1936750"/>
            <a:ext cx="0" cy="6921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0" name="Line 6"/>
          <p:cNvSpPr>
            <a:spLocks noChangeShapeType="1"/>
          </p:cNvSpPr>
          <p:nvPr/>
        </p:nvSpPr>
        <p:spPr bwMode="blackWhite">
          <a:xfrm flipV="1">
            <a:off x="2112963" y="1866900"/>
            <a:ext cx="0" cy="7048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4" name="Line 10"/>
          <p:cNvSpPr>
            <a:spLocks noChangeShapeType="1"/>
          </p:cNvSpPr>
          <p:nvPr/>
        </p:nvSpPr>
        <p:spPr bwMode="blackWhite">
          <a:xfrm rot="-5400000">
            <a:off x="2108200" y="2273300"/>
            <a:ext cx="6604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37" name="Line 13"/>
          <p:cNvSpPr>
            <a:spLocks noChangeShapeType="1"/>
          </p:cNvSpPr>
          <p:nvPr/>
        </p:nvSpPr>
        <p:spPr bwMode="blackWhite">
          <a:xfrm flipV="1">
            <a:off x="5224463" y="1866900"/>
            <a:ext cx="0" cy="12128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0" name="Line 36"/>
          <p:cNvSpPr>
            <a:spLocks noChangeShapeType="1"/>
          </p:cNvSpPr>
          <p:nvPr/>
        </p:nvSpPr>
        <p:spPr bwMode="blackWhite">
          <a:xfrm rot="-5400000">
            <a:off x="5715000" y="2108200"/>
            <a:ext cx="4318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1" name="Line 37"/>
          <p:cNvSpPr>
            <a:spLocks noChangeShapeType="1"/>
          </p:cNvSpPr>
          <p:nvPr/>
        </p:nvSpPr>
        <p:spPr bwMode="blackWhite">
          <a:xfrm flipV="1">
            <a:off x="4495800" y="1943100"/>
            <a:ext cx="0" cy="14478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4" name="Line 40"/>
          <p:cNvSpPr>
            <a:spLocks noChangeShapeType="1"/>
          </p:cNvSpPr>
          <p:nvPr/>
        </p:nvSpPr>
        <p:spPr bwMode="blackWhite">
          <a:xfrm flipV="1">
            <a:off x="6337300" y="1943100"/>
            <a:ext cx="0" cy="113665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5" name="Line 41"/>
          <p:cNvSpPr>
            <a:spLocks noChangeShapeType="1"/>
          </p:cNvSpPr>
          <p:nvPr/>
        </p:nvSpPr>
        <p:spPr bwMode="blackWhite">
          <a:xfrm flipV="1">
            <a:off x="3289300" y="1905000"/>
            <a:ext cx="0" cy="1257300"/>
          </a:xfrm>
          <a:prstGeom prst="line">
            <a:avLst/>
          </a:prstGeom>
          <a:noFill/>
          <a:ln w="28575">
            <a:solidFill>
              <a:schemeClr val="accent2"/>
            </a:solidFill>
            <a:round/>
            <a:headEnd type="none" w="med" len="lg"/>
            <a:tailEnd type="none" w="sm" len="sm"/>
          </a:ln>
          <a:effectLst/>
        </p:spPr>
        <p:txBody>
          <a:bodyPr/>
          <a:lstStyle/>
          <a:p>
            <a:endParaRPr lang="en-US"/>
          </a:p>
        </p:txBody>
      </p:sp>
      <p:sp>
        <p:nvSpPr>
          <p:cNvPr id="282666" name="Line 42"/>
          <p:cNvSpPr>
            <a:spLocks noChangeShapeType="1"/>
          </p:cNvSpPr>
          <p:nvPr/>
        </p:nvSpPr>
        <p:spPr bwMode="blackWhite">
          <a:xfrm>
            <a:off x="2901950" y="3149600"/>
            <a:ext cx="381000" cy="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282667" name="Line 43"/>
          <p:cNvSpPr>
            <a:spLocks noChangeShapeType="1"/>
          </p:cNvSpPr>
          <p:nvPr/>
        </p:nvSpPr>
        <p:spPr bwMode="blackWhite">
          <a:xfrm rot="-5400000">
            <a:off x="2063750" y="2635250"/>
            <a:ext cx="1358900" cy="0"/>
          </a:xfrm>
          <a:prstGeom prst="line">
            <a:avLst/>
          </a:prstGeom>
          <a:noFill/>
          <a:ln w="28575">
            <a:solidFill>
              <a:schemeClr val="accent2"/>
            </a:solidFill>
            <a:round/>
            <a:headEnd type="triangle" w="sm" len="sm"/>
            <a:tailEnd type="none" w="sm" len="sm"/>
          </a:ln>
          <a:effectLst/>
        </p:spPr>
        <p:txBody>
          <a:bodyPr/>
          <a:lstStyle/>
          <a:p>
            <a:endParaRPr lang="en-US"/>
          </a:p>
        </p:txBody>
      </p:sp>
      <p:pic>
        <p:nvPicPr>
          <p:cNvPr id="282677" name="Picture 53" descr="D:\Data\CurrDev\Forms9iCourse\images\2-15b.gif"/>
          <p:cNvPicPr>
            <a:picLocks noChangeAspect="1" noChangeArrowheads="1"/>
          </p:cNvPicPr>
          <p:nvPr/>
        </p:nvPicPr>
        <p:blipFill>
          <a:blip r:embed="rId4" cstate="print"/>
          <a:srcRect/>
          <a:stretch>
            <a:fillRect/>
          </a:stretch>
        </p:blipFill>
        <p:spPr bwMode="gray">
          <a:xfrm>
            <a:off x="5715000" y="3573463"/>
            <a:ext cx="2160588" cy="2674937"/>
          </a:xfrm>
          <a:prstGeom prst="rect">
            <a:avLst/>
          </a:prstGeom>
          <a:noFill/>
        </p:spPr>
      </p:pic>
      <p:sp>
        <p:nvSpPr>
          <p:cNvPr id="282678" name="Line 54"/>
          <p:cNvSpPr>
            <a:spLocks noChangeShapeType="1"/>
          </p:cNvSpPr>
          <p:nvPr/>
        </p:nvSpPr>
        <p:spPr bwMode="auto">
          <a:xfrm>
            <a:off x="7319963" y="1947863"/>
            <a:ext cx="0" cy="3505200"/>
          </a:xfrm>
          <a:prstGeom prst="line">
            <a:avLst/>
          </a:prstGeom>
          <a:noFill/>
          <a:ln w="28575">
            <a:solidFill>
              <a:schemeClr val="hlink"/>
            </a:solidFill>
            <a:round/>
            <a:headEnd/>
            <a:tailEnd type="triangle" w="sm" len="sm"/>
          </a:ln>
          <a:effectLst/>
        </p:spPr>
        <p:txBody>
          <a:bodyPr lIns="12700" tIns="12700" rIns="12700" bIns="12700">
            <a:spAutoFit/>
          </a:bodyPr>
          <a:lstStyle/>
          <a:p>
            <a:endParaRPr lang="en-US"/>
          </a:p>
        </p:txBody>
      </p:sp>
      <p:sp>
        <p:nvSpPr>
          <p:cNvPr id="282679" name="Oval 55"/>
          <p:cNvSpPr>
            <a:spLocks noChangeArrowheads="1"/>
          </p:cNvSpPr>
          <p:nvPr/>
        </p:nvSpPr>
        <p:spPr bwMode="blackWhite">
          <a:xfrm>
            <a:off x="35814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5</a:t>
            </a:r>
          </a:p>
        </p:txBody>
      </p:sp>
      <p:sp>
        <p:nvSpPr>
          <p:cNvPr id="282680" name="Oval 56"/>
          <p:cNvSpPr>
            <a:spLocks noChangeArrowheads="1"/>
          </p:cNvSpPr>
          <p:nvPr/>
        </p:nvSpPr>
        <p:spPr bwMode="blackWhite">
          <a:xfrm>
            <a:off x="196215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282681" name="Oval 57"/>
          <p:cNvSpPr>
            <a:spLocks noChangeArrowheads="1"/>
          </p:cNvSpPr>
          <p:nvPr/>
        </p:nvSpPr>
        <p:spPr bwMode="blackWhite">
          <a:xfrm>
            <a:off x="22860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
        <p:nvSpPr>
          <p:cNvPr id="282682" name="Oval 58"/>
          <p:cNvSpPr>
            <a:spLocks noChangeArrowheads="1"/>
          </p:cNvSpPr>
          <p:nvPr/>
        </p:nvSpPr>
        <p:spPr bwMode="blackWhite">
          <a:xfrm>
            <a:off x="50673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7</a:t>
            </a:r>
          </a:p>
        </p:txBody>
      </p:sp>
      <p:sp>
        <p:nvSpPr>
          <p:cNvPr id="282683" name="Oval 59"/>
          <p:cNvSpPr>
            <a:spLocks noChangeArrowheads="1"/>
          </p:cNvSpPr>
          <p:nvPr/>
        </p:nvSpPr>
        <p:spPr bwMode="blackWhite">
          <a:xfrm>
            <a:off x="57785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8</a:t>
            </a:r>
          </a:p>
        </p:txBody>
      </p:sp>
      <p:sp>
        <p:nvSpPr>
          <p:cNvPr id="282684" name="Oval 60"/>
          <p:cNvSpPr>
            <a:spLocks noChangeArrowheads="1"/>
          </p:cNvSpPr>
          <p:nvPr/>
        </p:nvSpPr>
        <p:spPr bwMode="blackWhite">
          <a:xfrm>
            <a:off x="43434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6</a:t>
            </a:r>
          </a:p>
        </p:txBody>
      </p:sp>
      <p:sp>
        <p:nvSpPr>
          <p:cNvPr id="282685" name="Oval 61"/>
          <p:cNvSpPr>
            <a:spLocks noChangeArrowheads="1"/>
          </p:cNvSpPr>
          <p:nvPr/>
        </p:nvSpPr>
        <p:spPr bwMode="blackWhite">
          <a:xfrm>
            <a:off x="31242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4</a:t>
            </a:r>
          </a:p>
        </p:txBody>
      </p:sp>
      <p:sp>
        <p:nvSpPr>
          <p:cNvPr id="282686" name="Oval 62"/>
          <p:cNvSpPr>
            <a:spLocks noChangeArrowheads="1"/>
          </p:cNvSpPr>
          <p:nvPr/>
        </p:nvSpPr>
        <p:spPr bwMode="blackWhite">
          <a:xfrm>
            <a:off x="61722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9</a:t>
            </a:r>
          </a:p>
        </p:txBody>
      </p:sp>
      <p:sp>
        <p:nvSpPr>
          <p:cNvPr id="282687" name="Oval 63"/>
          <p:cNvSpPr>
            <a:spLocks noChangeArrowheads="1"/>
          </p:cNvSpPr>
          <p:nvPr/>
        </p:nvSpPr>
        <p:spPr bwMode="blackWhite">
          <a:xfrm>
            <a:off x="25908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3</a:t>
            </a:r>
          </a:p>
        </p:txBody>
      </p:sp>
      <p:sp>
        <p:nvSpPr>
          <p:cNvPr id="282688" name="Oval 64"/>
          <p:cNvSpPr>
            <a:spLocks noChangeArrowheads="1"/>
          </p:cNvSpPr>
          <p:nvPr/>
        </p:nvSpPr>
        <p:spPr bwMode="blackWhite">
          <a:xfrm>
            <a:off x="7162800" y="1670050"/>
            <a:ext cx="304800" cy="3048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10</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the Data Elements</a:t>
            </a:r>
            <a:br>
              <a:rPr lang="en-US" dirty="0" smtClean="0"/>
            </a:br>
            <a:endParaRPr lang="en-US" dirty="0"/>
          </a:p>
        </p:txBody>
      </p:sp>
      <p:sp>
        <p:nvSpPr>
          <p:cNvPr id="3" name="Content Placeholder 2"/>
          <p:cNvSpPr>
            <a:spLocks noGrp="1"/>
          </p:cNvSpPr>
          <p:nvPr>
            <p:ph idx="1"/>
          </p:nvPr>
        </p:nvSpPr>
        <p:spPr>
          <a:xfrm>
            <a:off x="863600" y="1816100"/>
            <a:ext cx="7366000" cy="4396075"/>
          </a:xfrm>
        </p:spPr>
        <p:txBody>
          <a:bodyPr/>
          <a:lstStyle/>
          <a:p>
            <a:pPr lvl="1"/>
            <a:r>
              <a:rPr lang="en-US" dirty="0" smtClean="0"/>
              <a:t>A Forms application may contain many different kinds of data elements:</a:t>
            </a:r>
          </a:p>
          <a:p>
            <a:pPr lvl="2">
              <a:buFontTx/>
              <a:buNone/>
            </a:pPr>
            <a:r>
              <a:rPr lang="en-US" dirty="0" smtClean="0"/>
              <a:t>1.	Prompts</a:t>
            </a:r>
          </a:p>
          <a:p>
            <a:pPr lvl="2">
              <a:buFontTx/>
              <a:buNone/>
            </a:pPr>
            <a:r>
              <a:rPr lang="en-US" dirty="0" smtClean="0"/>
              <a:t>2.	Text Items</a:t>
            </a:r>
          </a:p>
          <a:p>
            <a:pPr lvl="2">
              <a:buFontTx/>
              <a:buNone/>
            </a:pPr>
            <a:r>
              <a:rPr lang="en-US" dirty="0" smtClean="0"/>
              <a:t>3.	Boilerplate graphics</a:t>
            </a:r>
          </a:p>
          <a:p>
            <a:pPr lvl="2">
              <a:buFontTx/>
              <a:buNone/>
            </a:pPr>
            <a:r>
              <a:rPr lang="en-US" dirty="0" smtClean="0"/>
              <a:t>4.	Check boxes</a:t>
            </a:r>
          </a:p>
          <a:p>
            <a:pPr lvl="2">
              <a:buFontTx/>
              <a:buNone/>
            </a:pPr>
            <a:r>
              <a:rPr lang="en-US" dirty="0" smtClean="0"/>
              <a:t>5.	Boilerplate text</a:t>
            </a:r>
          </a:p>
          <a:p>
            <a:pPr lvl="2">
              <a:buFontTx/>
              <a:buNone/>
            </a:pPr>
            <a:r>
              <a:rPr lang="en-US" dirty="0" smtClean="0"/>
              <a:t>6.	Display items</a:t>
            </a:r>
          </a:p>
          <a:p>
            <a:pPr lvl="2">
              <a:buFontTx/>
              <a:buNone/>
            </a:pPr>
            <a:r>
              <a:rPr lang="en-US" dirty="0" smtClean="0"/>
              <a:t>7.	List items</a:t>
            </a:r>
          </a:p>
          <a:p>
            <a:pPr lvl="2">
              <a:buFontTx/>
              <a:buNone/>
            </a:pPr>
            <a:r>
              <a:rPr lang="en-US" dirty="0" smtClean="0"/>
              <a:t>8.	Push buttons</a:t>
            </a:r>
          </a:p>
          <a:p>
            <a:pPr lvl="2">
              <a:buFontTx/>
              <a:buNone/>
            </a:pPr>
            <a:r>
              <a:rPr lang="en-US" dirty="0" smtClean="0"/>
              <a:t>9.	Image items</a:t>
            </a:r>
          </a:p>
          <a:p>
            <a:pPr lvl="2">
              <a:buFontTx/>
              <a:buNone/>
            </a:pPr>
            <a:r>
              <a:rPr lang="en-US" dirty="0" smtClean="0"/>
              <a:t>10.	Radio groups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84683" name="Rectangle 11"/>
          <p:cNvSpPr>
            <a:spLocks noGrp="1" noChangeArrowheads="1"/>
          </p:cNvSpPr>
          <p:nvPr>
            <p:ph type="title"/>
          </p:nvPr>
        </p:nvSpPr>
        <p:spPr/>
        <p:txBody>
          <a:bodyPr/>
          <a:lstStyle/>
          <a:p>
            <a:r>
              <a:rPr lang="en-US"/>
              <a:t>Navigating a Forms Developer Application</a:t>
            </a:r>
          </a:p>
        </p:txBody>
      </p:sp>
      <p:sp>
        <p:nvSpPr>
          <p:cNvPr id="284684" name="Rectangle 12"/>
          <p:cNvSpPr>
            <a:spLocks noGrp="1" noChangeArrowheads="1"/>
          </p:cNvSpPr>
          <p:nvPr>
            <p:ph type="body" idx="1"/>
          </p:nvPr>
        </p:nvSpPr>
        <p:spPr/>
        <p:txBody>
          <a:bodyPr/>
          <a:lstStyle/>
          <a:p>
            <a:r>
              <a:rPr lang="en-US"/>
              <a:t>Methods of Navigation:</a:t>
            </a:r>
          </a:p>
          <a:p>
            <a:pPr lvl="1"/>
            <a:r>
              <a:rPr lang="en-US"/>
              <a:t>Default menu</a:t>
            </a:r>
          </a:p>
          <a:p>
            <a:pPr lvl="1"/>
            <a:r>
              <a:rPr lang="en-US"/>
              <a:t>Menu toolbar</a:t>
            </a:r>
          </a:p>
          <a:p>
            <a:pPr lvl="1"/>
            <a:r>
              <a:rPr lang="en-US"/>
              <a:t>Mouse</a:t>
            </a:r>
          </a:p>
          <a:p>
            <a:pPr lvl="1"/>
            <a:r>
              <a:rPr lang="en-US"/>
              <a:t>Buttons</a:t>
            </a:r>
          </a:p>
          <a:p>
            <a:pPr lvl="1"/>
            <a:r>
              <a:rPr lang="en-US"/>
              <a:t>Function keys</a:t>
            </a:r>
          </a:p>
        </p:txBody>
      </p:sp>
      <p:pic>
        <p:nvPicPr>
          <p:cNvPr id="284680" name="Picture 8" descr="D:\Data\CurrDev\Forms9iCourse\images\2-16a.gif"/>
          <p:cNvPicPr>
            <a:picLocks noChangeAspect="1" noChangeArrowheads="1"/>
          </p:cNvPicPr>
          <p:nvPr/>
        </p:nvPicPr>
        <p:blipFill>
          <a:blip r:embed="rId3" cstate="print"/>
          <a:srcRect/>
          <a:stretch>
            <a:fillRect/>
          </a:stretch>
        </p:blipFill>
        <p:spPr bwMode="gray">
          <a:xfrm>
            <a:off x="4892675" y="1752600"/>
            <a:ext cx="2708275" cy="1222375"/>
          </a:xfrm>
          <a:prstGeom prst="rect">
            <a:avLst/>
          </a:prstGeom>
          <a:noFill/>
        </p:spPr>
      </p:pic>
      <p:pic>
        <p:nvPicPr>
          <p:cNvPr id="284682" name="Picture 10" descr="D:\Data\CurrDev\Forms9iCourse\images\2-16b.gif"/>
          <p:cNvPicPr>
            <a:picLocks noChangeAspect="1" noChangeArrowheads="1"/>
          </p:cNvPicPr>
          <p:nvPr/>
        </p:nvPicPr>
        <p:blipFill>
          <a:blip r:embed="rId4" cstate="print"/>
          <a:srcRect/>
          <a:stretch>
            <a:fillRect/>
          </a:stretch>
        </p:blipFill>
        <p:spPr bwMode="gray">
          <a:xfrm>
            <a:off x="3886200" y="3429000"/>
            <a:ext cx="3714750" cy="2789238"/>
          </a:xfrm>
          <a:prstGeom prst="rect">
            <a:avLst/>
          </a:prstGeom>
          <a:noFill/>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type="title"/>
          </p:nvPr>
        </p:nvSpPr>
        <p:spPr/>
        <p:txBody>
          <a:bodyPr/>
          <a:lstStyle/>
          <a:p>
            <a:r>
              <a:rPr lang="en-US"/>
              <a:t>Modes of Operation: Enter-Query Mode</a:t>
            </a:r>
          </a:p>
        </p:txBody>
      </p:sp>
      <p:sp>
        <p:nvSpPr>
          <p:cNvPr id="292870" name="Rectangle 6"/>
          <p:cNvSpPr>
            <a:spLocks noGrp="1" noChangeArrowheads="1"/>
          </p:cNvSpPr>
          <p:nvPr>
            <p:ph type="body" sz="half" idx="1"/>
          </p:nvPr>
        </p:nvSpPr>
        <p:spPr>
          <a:xfrm>
            <a:off x="863600" y="1816100"/>
            <a:ext cx="3708400" cy="2570163"/>
          </a:xfrm>
        </p:spPr>
        <p:txBody>
          <a:bodyPr/>
          <a:lstStyle/>
          <a:p>
            <a:r>
              <a:rPr lang="en-US" sz="2200"/>
              <a:t>Allows:</a:t>
            </a:r>
          </a:p>
          <a:p>
            <a:pPr lvl="1"/>
            <a:r>
              <a:rPr lang="en-US" sz="2200"/>
              <a:t>Unrestricted and restricted queries</a:t>
            </a:r>
          </a:p>
          <a:p>
            <a:pPr lvl="1"/>
            <a:r>
              <a:rPr lang="en-US" sz="2200"/>
              <a:t>Query/Where dialog box</a:t>
            </a:r>
          </a:p>
          <a:p>
            <a:pPr lvl="1"/>
            <a:r>
              <a:rPr lang="en-US" sz="2200"/>
              <a:t>Record count by using Query </a:t>
            </a:r>
            <a:r>
              <a:rPr lang="en-US" sz="2000">
                <a:sym typeface="Wingdings" pitchFamily="2" charset="2"/>
              </a:rPr>
              <a:t>&gt;</a:t>
            </a:r>
            <a:r>
              <a:rPr lang="en-US" sz="2200"/>
              <a:t> Count Hits</a:t>
            </a:r>
          </a:p>
        </p:txBody>
      </p:sp>
      <p:sp>
        <p:nvSpPr>
          <p:cNvPr id="292871" name="Rectangle 7"/>
          <p:cNvSpPr>
            <a:spLocks noGrp="1" noChangeArrowheads="1"/>
          </p:cNvSpPr>
          <p:nvPr>
            <p:ph type="body" sz="half" idx="2"/>
          </p:nvPr>
        </p:nvSpPr>
        <p:spPr>
          <a:xfrm>
            <a:off x="4622800" y="1816100"/>
            <a:ext cx="3606800" cy="2636838"/>
          </a:xfrm>
        </p:spPr>
        <p:txBody>
          <a:bodyPr/>
          <a:lstStyle/>
          <a:p>
            <a:r>
              <a:rPr lang="en-US" sz="2200"/>
              <a:t>Does not allow:</a:t>
            </a:r>
          </a:p>
          <a:p>
            <a:pPr lvl="1"/>
            <a:r>
              <a:rPr lang="en-US" sz="2200"/>
              <a:t>Navigation out of current data block</a:t>
            </a:r>
          </a:p>
          <a:p>
            <a:pPr lvl="1"/>
            <a:r>
              <a:rPr lang="en-US" sz="2200"/>
              <a:t>Exiting run-time session</a:t>
            </a:r>
          </a:p>
          <a:p>
            <a:pPr lvl="1"/>
            <a:r>
              <a:rPr lang="en-US" sz="2200"/>
              <a:t>Certain functions</a:t>
            </a:r>
          </a:p>
          <a:p>
            <a:pPr lvl="1"/>
            <a:r>
              <a:rPr lang="en-US" sz="2200"/>
              <a:t>Insert, update, delete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8" name="Rectangle 8"/>
          <p:cNvSpPr>
            <a:spLocks noGrp="1" noChangeArrowheads="1"/>
          </p:cNvSpPr>
          <p:nvPr>
            <p:ph type="title"/>
          </p:nvPr>
        </p:nvSpPr>
        <p:spPr/>
        <p:txBody>
          <a:bodyPr/>
          <a:lstStyle/>
          <a:p>
            <a:r>
              <a:rPr lang="en-US"/>
              <a:t>Objectives</a:t>
            </a:r>
          </a:p>
        </p:txBody>
      </p:sp>
      <p:sp>
        <p:nvSpPr>
          <p:cNvPr id="266249" name="Rectangle 9"/>
          <p:cNvSpPr>
            <a:spLocks noGrp="1" noChangeArrowheads="1"/>
          </p:cNvSpPr>
          <p:nvPr>
            <p:ph type="body" idx="1"/>
          </p:nvPr>
        </p:nvSpPr>
        <p:spPr>
          <a:xfrm>
            <a:off x="863600" y="1816100"/>
            <a:ext cx="7366000" cy="4200525"/>
          </a:xfrm>
        </p:spPr>
        <p:txBody>
          <a:bodyPr/>
          <a:lstStyle/>
          <a:p>
            <a:r>
              <a:rPr lang="en-US"/>
              <a:t>After completing this lesson, you should be able to do the following:</a:t>
            </a:r>
          </a:p>
          <a:p>
            <a:pPr lvl="1"/>
            <a:r>
              <a:rPr lang="en-US"/>
              <a:t>Start OC4J</a:t>
            </a:r>
          </a:p>
          <a:p>
            <a:pPr lvl="1"/>
            <a:r>
              <a:rPr lang="en-US"/>
              <a:t>Describe the run-time environment</a:t>
            </a:r>
          </a:p>
          <a:p>
            <a:pPr lvl="1"/>
            <a:r>
              <a:rPr lang="en-US"/>
              <a:t>Describe the elements in a running form</a:t>
            </a:r>
          </a:p>
          <a:p>
            <a:pPr lvl="1"/>
            <a:r>
              <a:rPr lang="en-US"/>
              <a:t>Navigate a Forms application</a:t>
            </a:r>
          </a:p>
          <a:p>
            <a:pPr lvl="1"/>
            <a:r>
              <a:rPr lang="en-US"/>
              <a:t>Describe the two main modes of operation</a:t>
            </a:r>
          </a:p>
          <a:p>
            <a:pPr lvl="1"/>
            <a:r>
              <a:rPr lang="en-US"/>
              <a:t>Run a form in a Web browser</a:t>
            </a:r>
          </a:p>
          <a:p>
            <a:pPr lvl="2"/>
            <a:r>
              <a:rPr lang="en-US"/>
              <a:t>Retrieve both restricted and unrestricted data</a:t>
            </a:r>
          </a:p>
          <a:p>
            <a:pPr lvl="2"/>
            <a:r>
              <a:rPr lang="en-US"/>
              <a:t>Insert, update, and delete records</a:t>
            </a:r>
          </a:p>
          <a:p>
            <a:pPr lvl="2"/>
            <a:r>
              <a:rPr lang="en-US"/>
              <a:t>Display database errors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7" name="Rectangle 5"/>
          <p:cNvSpPr>
            <a:spLocks noGrp="1" noChangeArrowheads="1"/>
          </p:cNvSpPr>
          <p:nvPr>
            <p:ph type="title"/>
          </p:nvPr>
        </p:nvSpPr>
        <p:spPr/>
        <p:txBody>
          <a:bodyPr/>
          <a:lstStyle/>
          <a:p>
            <a:r>
              <a:rPr lang="en-US"/>
              <a:t>Modes of Operation: Normal Mode</a:t>
            </a:r>
          </a:p>
        </p:txBody>
      </p:sp>
      <p:sp>
        <p:nvSpPr>
          <p:cNvPr id="294918" name="Rectangle 6"/>
          <p:cNvSpPr>
            <a:spLocks noGrp="1" noChangeArrowheads="1"/>
          </p:cNvSpPr>
          <p:nvPr>
            <p:ph type="body" sz="half" idx="1"/>
          </p:nvPr>
        </p:nvSpPr>
        <p:spPr>
          <a:xfrm>
            <a:off x="863600" y="1816100"/>
            <a:ext cx="3606800" cy="3038475"/>
          </a:xfrm>
        </p:spPr>
        <p:txBody>
          <a:bodyPr/>
          <a:lstStyle/>
          <a:p>
            <a:r>
              <a:rPr lang="en-US" sz="2200"/>
              <a:t>Allows:</a:t>
            </a:r>
          </a:p>
          <a:p>
            <a:pPr lvl="1"/>
            <a:r>
              <a:rPr lang="en-US" sz="2200"/>
              <a:t>Unrestricted queries</a:t>
            </a:r>
          </a:p>
          <a:p>
            <a:pPr lvl="1"/>
            <a:r>
              <a:rPr lang="en-US" sz="2200"/>
              <a:t>Insert, update, delete</a:t>
            </a:r>
          </a:p>
          <a:p>
            <a:pPr lvl="1"/>
            <a:r>
              <a:rPr lang="en-US" sz="2200"/>
              <a:t>Commit (Save)</a:t>
            </a:r>
          </a:p>
          <a:p>
            <a:pPr lvl="1"/>
            <a:r>
              <a:rPr lang="en-US" sz="2200"/>
              <a:t>Navigation out of current data block</a:t>
            </a:r>
          </a:p>
          <a:p>
            <a:pPr lvl="1"/>
            <a:r>
              <a:rPr lang="en-US" sz="2200"/>
              <a:t>Exiting run-time session</a:t>
            </a:r>
          </a:p>
        </p:txBody>
      </p:sp>
      <p:sp>
        <p:nvSpPr>
          <p:cNvPr id="294919" name="Rectangle 7"/>
          <p:cNvSpPr>
            <a:spLocks noGrp="1" noChangeArrowheads="1"/>
          </p:cNvSpPr>
          <p:nvPr>
            <p:ph type="body" sz="half" idx="2"/>
          </p:nvPr>
        </p:nvSpPr>
        <p:spPr>
          <a:xfrm>
            <a:off x="4622800" y="1816100"/>
            <a:ext cx="3606800" cy="1498600"/>
          </a:xfrm>
        </p:spPr>
        <p:txBody>
          <a:bodyPr/>
          <a:lstStyle/>
          <a:p>
            <a:r>
              <a:rPr lang="en-US" sz="2200"/>
              <a:t>Does Not Allow:</a:t>
            </a:r>
          </a:p>
          <a:p>
            <a:pPr lvl="1"/>
            <a:r>
              <a:rPr lang="en-US" sz="2200"/>
              <a:t>Restricted queries</a:t>
            </a:r>
          </a:p>
          <a:p>
            <a:pPr lvl="1"/>
            <a:r>
              <a:rPr lang="en-US" sz="2200"/>
              <a:t>Query/Where dialog box</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41" name="Line 81"/>
          <p:cNvSpPr>
            <a:spLocks noChangeShapeType="1"/>
          </p:cNvSpPr>
          <p:nvPr/>
        </p:nvSpPr>
        <p:spPr bwMode="gray">
          <a:xfrm flipH="1" flipV="1">
            <a:off x="6738938" y="3409950"/>
            <a:ext cx="4762" cy="566738"/>
          </a:xfrm>
          <a:prstGeom prst="line">
            <a:avLst/>
          </a:prstGeom>
          <a:noFill/>
          <a:ln w="28575">
            <a:solidFill>
              <a:schemeClr val="tx1"/>
            </a:solidFill>
            <a:round/>
            <a:headEnd type="none" w="sm" len="sm"/>
            <a:tailEnd type="triangle" w="sm" len="sm"/>
          </a:ln>
          <a:effectLst/>
        </p:spPr>
        <p:txBody>
          <a:bodyPr/>
          <a:lstStyle/>
          <a:p>
            <a:endParaRPr lang="en-US"/>
          </a:p>
        </p:txBody>
      </p:sp>
      <p:sp>
        <p:nvSpPr>
          <p:cNvPr id="297038" name="Rectangle 78"/>
          <p:cNvSpPr>
            <a:spLocks noGrp="1" noChangeArrowheads="1"/>
          </p:cNvSpPr>
          <p:nvPr>
            <p:ph type="title"/>
          </p:nvPr>
        </p:nvSpPr>
        <p:spPr/>
        <p:txBody>
          <a:bodyPr/>
          <a:lstStyle/>
          <a:p>
            <a:r>
              <a:rPr lang="en-US"/>
              <a:t>Retrieving Data</a:t>
            </a:r>
          </a:p>
        </p:txBody>
      </p:sp>
      <p:sp>
        <p:nvSpPr>
          <p:cNvPr id="296993" name="Line 33"/>
          <p:cNvSpPr>
            <a:spLocks noChangeShapeType="1"/>
          </p:cNvSpPr>
          <p:nvPr/>
        </p:nvSpPr>
        <p:spPr bwMode="gray">
          <a:xfrm>
            <a:off x="2389188" y="5143500"/>
            <a:ext cx="0" cy="600075"/>
          </a:xfrm>
          <a:prstGeom prst="line">
            <a:avLst/>
          </a:prstGeom>
          <a:noFill/>
          <a:ln w="57150">
            <a:solidFill>
              <a:schemeClr val="tx1"/>
            </a:solidFill>
            <a:round/>
            <a:headEnd type="none" w="sm" len="sm"/>
            <a:tailEnd type="none" w="sm" len="sm"/>
          </a:ln>
          <a:effectLst/>
        </p:spPr>
        <p:txBody>
          <a:bodyPr/>
          <a:lstStyle/>
          <a:p>
            <a:endParaRPr lang="en-US"/>
          </a:p>
        </p:txBody>
      </p:sp>
      <p:sp>
        <p:nvSpPr>
          <p:cNvPr id="296995" name="Line 35"/>
          <p:cNvSpPr>
            <a:spLocks noChangeShapeType="1"/>
          </p:cNvSpPr>
          <p:nvPr/>
        </p:nvSpPr>
        <p:spPr bwMode="blackWhite">
          <a:xfrm>
            <a:off x="2370138" y="5727700"/>
            <a:ext cx="4405312" cy="0"/>
          </a:xfrm>
          <a:prstGeom prst="line">
            <a:avLst/>
          </a:prstGeom>
          <a:noFill/>
          <a:ln w="57150">
            <a:solidFill>
              <a:schemeClr val="tx1"/>
            </a:solidFill>
            <a:round/>
            <a:headEnd type="none" w="sm" len="sm"/>
            <a:tailEnd type="none" w="sm" len="sm"/>
          </a:ln>
          <a:effectLst/>
        </p:spPr>
        <p:txBody>
          <a:bodyPr/>
          <a:lstStyle/>
          <a:p>
            <a:endParaRPr lang="en-US"/>
          </a:p>
        </p:txBody>
      </p:sp>
      <p:sp>
        <p:nvSpPr>
          <p:cNvPr id="296996" name="Line 36"/>
          <p:cNvSpPr>
            <a:spLocks noChangeShapeType="1"/>
          </p:cNvSpPr>
          <p:nvPr/>
        </p:nvSpPr>
        <p:spPr bwMode="gray">
          <a:xfrm>
            <a:off x="6748463" y="5194300"/>
            <a:ext cx="0" cy="530225"/>
          </a:xfrm>
          <a:prstGeom prst="line">
            <a:avLst/>
          </a:prstGeom>
          <a:noFill/>
          <a:ln w="57150">
            <a:solidFill>
              <a:schemeClr val="tx1"/>
            </a:solidFill>
            <a:round/>
            <a:headEnd type="none" w="sm" len="sm"/>
            <a:tailEnd type="none" w="sm" len="sm"/>
          </a:ln>
          <a:effectLst/>
        </p:spPr>
        <p:txBody>
          <a:bodyPr/>
          <a:lstStyle/>
          <a:p>
            <a:endParaRPr lang="en-US"/>
          </a:p>
        </p:txBody>
      </p:sp>
      <p:sp>
        <p:nvSpPr>
          <p:cNvPr id="297063" name="Rectangle 103"/>
          <p:cNvSpPr>
            <a:spLocks noChangeArrowheads="1"/>
          </p:cNvSpPr>
          <p:nvPr/>
        </p:nvSpPr>
        <p:spPr bwMode="blackGray">
          <a:xfrm>
            <a:off x="6119813" y="3879850"/>
            <a:ext cx="1231900" cy="13335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97064" name="Line 104"/>
          <p:cNvSpPr>
            <a:spLocks noChangeShapeType="1"/>
          </p:cNvSpPr>
          <p:nvPr/>
        </p:nvSpPr>
        <p:spPr bwMode="gray">
          <a:xfrm>
            <a:off x="6132513" y="42037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65" name="Rectangle 105"/>
          <p:cNvSpPr>
            <a:spLocks noChangeArrowheads="1"/>
          </p:cNvSpPr>
          <p:nvPr/>
        </p:nvSpPr>
        <p:spPr bwMode="gray">
          <a:xfrm>
            <a:off x="6148388" y="4133850"/>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7066" name="Rectangle 106"/>
          <p:cNvSpPr>
            <a:spLocks noChangeArrowheads="1"/>
          </p:cNvSpPr>
          <p:nvPr/>
        </p:nvSpPr>
        <p:spPr bwMode="gray">
          <a:xfrm>
            <a:off x="6135688" y="4652963"/>
            <a:ext cx="1208087" cy="544512"/>
          </a:xfrm>
          <a:prstGeom prst="rect">
            <a:avLst/>
          </a:prstGeom>
          <a:solidFill>
            <a:srgbClr val="FFFFFF"/>
          </a:solidFill>
          <a:ln w="28575">
            <a:noFill/>
            <a:miter lim="800000"/>
            <a:headEnd/>
            <a:tailEnd/>
          </a:ln>
          <a:effectLst/>
        </p:spPr>
        <p:txBody>
          <a:bodyPr wrap="none" anchor="ctr"/>
          <a:lstStyle/>
          <a:p>
            <a:endParaRPr lang="en-US"/>
          </a:p>
        </p:txBody>
      </p:sp>
      <p:sp>
        <p:nvSpPr>
          <p:cNvPr id="297067" name="Rectangle 107"/>
          <p:cNvSpPr>
            <a:spLocks noChangeArrowheads="1"/>
          </p:cNvSpPr>
          <p:nvPr/>
        </p:nvSpPr>
        <p:spPr bwMode="gray">
          <a:xfrm>
            <a:off x="6148388" y="46116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7068" name="Rectangle 108"/>
          <p:cNvSpPr>
            <a:spLocks noChangeArrowheads="1"/>
          </p:cNvSpPr>
          <p:nvPr/>
        </p:nvSpPr>
        <p:spPr bwMode="gray">
          <a:xfrm>
            <a:off x="6148388" y="487203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
        <p:nvSpPr>
          <p:cNvPr id="297069" name="Line 109"/>
          <p:cNvSpPr>
            <a:spLocks noChangeShapeType="1"/>
          </p:cNvSpPr>
          <p:nvPr/>
        </p:nvSpPr>
        <p:spPr bwMode="gray">
          <a:xfrm>
            <a:off x="64182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0" name="Line 110"/>
          <p:cNvSpPr>
            <a:spLocks noChangeShapeType="1"/>
          </p:cNvSpPr>
          <p:nvPr/>
        </p:nvSpPr>
        <p:spPr bwMode="gray">
          <a:xfrm>
            <a:off x="67484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2" name="Line 112"/>
          <p:cNvSpPr>
            <a:spLocks noChangeShapeType="1"/>
          </p:cNvSpPr>
          <p:nvPr/>
        </p:nvSpPr>
        <p:spPr bwMode="gray">
          <a:xfrm>
            <a:off x="6132513" y="4422775"/>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3" name="Line 113"/>
          <p:cNvSpPr>
            <a:spLocks noChangeShapeType="1"/>
          </p:cNvSpPr>
          <p:nvPr/>
        </p:nvSpPr>
        <p:spPr bwMode="gray">
          <a:xfrm>
            <a:off x="6126163" y="4659313"/>
            <a:ext cx="12192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4" name="Line 114"/>
          <p:cNvSpPr>
            <a:spLocks noChangeShapeType="1"/>
          </p:cNvSpPr>
          <p:nvPr/>
        </p:nvSpPr>
        <p:spPr bwMode="gray">
          <a:xfrm>
            <a:off x="6126163" y="4910138"/>
            <a:ext cx="12319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75" name="Line 115"/>
          <p:cNvSpPr>
            <a:spLocks noChangeShapeType="1"/>
          </p:cNvSpPr>
          <p:nvPr/>
        </p:nvSpPr>
        <p:spPr bwMode="gray">
          <a:xfrm>
            <a:off x="7027863"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76" name="Rectangle 116"/>
          <p:cNvSpPr>
            <a:spLocks noChangeArrowheads="1"/>
          </p:cNvSpPr>
          <p:nvPr/>
        </p:nvSpPr>
        <p:spPr bwMode="gray">
          <a:xfrm>
            <a:off x="6148388" y="4367213"/>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78" name="Rectangle 18"/>
          <p:cNvSpPr>
            <a:spLocks noChangeArrowheads="1"/>
          </p:cNvSpPr>
          <p:nvPr/>
        </p:nvSpPr>
        <p:spPr bwMode="blackGray">
          <a:xfrm>
            <a:off x="5664200" y="2044700"/>
            <a:ext cx="2159000" cy="1371600"/>
          </a:xfrm>
          <a:prstGeom prst="rect">
            <a:avLst/>
          </a:prstGeom>
          <a:solidFill>
            <a:srgbClr val="FFCC99"/>
          </a:solidFill>
          <a:ln w="25400">
            <a:solidFill>
              <a:schemeClr val="bg2"/>
            </a:solidFill>
            <a:miter lim="800000"/>
            <a:headEnd/>
            <a:tailEnd/>
          </a:ln>
          <a:effectLst/>
        </p:spPr>
        <p:txBody>
          <a:bodyPr wrap="none" anchor="ctr"/>
          <a:lstStyle/>
          <a:p>
            <a:endParaRPr lang="en-US"/>
          </a:p>
        </p:txBody>
      </p:sp>
      <p:sp>
        <p:nvSpPr>
          <p:cNvPr id="296979" name="Rectangle 19"/>
          <p:cNvSpPr>
            <a:spLocks noChangeArrowheads="1"/>
          </p:cNvSpPr>
          <p:nvPr/>
        </p:nvSpPr>
        <p:spPr bwMode="gray">
          <a:xfrm>
            <a:off x="5740400" y="2476500"/>
            <a:ext cx="2033588" cy="8128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96980" name="Rectangle 20"/>
          <p:cNvSpPr>
            <a:spLocks noChangeArrowheads="1"/>
          </p:cNvSpPr>
          <p:nvPr/>
        </p:nvSpPr>
        <p:spPr bwMode="gray">
          <a:xfrm>
            <a:off x="5715000" y="2082800"/>
            <a:ext cx="2070100" cy="76200"/>
          </a:xfrm>
          <a:prstGeom prst="rect">
            <a:avLst/>
          </a:prstGeom>
          <a:solidFill>
            <a:schemeClr val="tx2"/>
          </a:solidFill>
          <a:ln w="12700">
            <a:solidFill>
              <a:schemeClr val="bg2"/>
            </a:solidFill>
            <a:miter lim="800000"/>
            <a:headEnd/>
            <a:tailEnd/>
          </a:ln>
          <a:effectLst/>
        </p:spPr>
        <p:txBody>
          <a:bodyPr wrap="none" anchor="ctr"/>
          <a:lstStyle/>
          <a:p>
            <a:endParaRPr lang="en-US"/>
          </a:p>
        </p:txBody>
      </p:sp>
      <p:grpSp>
        <p:nvGrpSpPr>
          <p:cNvPr id="296981" name="Group 21"/>
          <p:cNvGrpSpPr>
            <a:grpSpLocks/>
          </p:cNvGrpSpPr>
          <p:nvPr/>
        </p:nvGrpSpPr>
        <p:grpSpPr bwMode="auto">
          <a:xfrm>
            <a:off x="5746750" y="2663825"/>
            <a:ext cx="2036763" cy="450850"/>
            <a:chOff x="3544" y="1594"/>
            <a:chExt cx="1283" cy="284"/>
          </a:xfrm>
        </p:grpSpPr>
        <p:sp>
          <p:nvSpPr>
            <p:cNvPr id="296982" name="Line 22"/>
            <p:cNvSpPr>
              <a:spLocks noChangeShapeType="1"/>
            </p:cNvSpPr>
            <p:nvPr/>
          </p:nvSpPr>
          <p:spPr bwMode="gray">
            <a:xfrm>
              <a:off x="3544" y="1594"/>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83" name="Line 23"/>
            <p:cNvSpPr>
              <a:spLocks noChangeShapeType="1"/>
            </p:cNvSpPr>
            <p:nvPr/>
          </p:nvSpPr>
          <p:spPr bwMode="gray">
            <a:xfrm>
              <a:off x="3544" y="1730"/>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84" name="Line 24"/>
            <p:cNvSpPr>
              <a:spLocks noChangeShapeType="1"/>
            </p:cNvSpPr>
            <p:nvPr/>
          </p:nvSpPr>
          <p:spPr bwMode="gray">
            <a:xfrm>
              <a:off x="3544" y="1878"/>
              <a:ext cx="1283"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6985" name="Line 25"/>
          <p:cNvSpPr>
            <a:spLocks noChangeShapeType="1"/>
          </p:cNvSpPr>
          <p:nvPr/>
        </p:nvSpPr>
        <p:spPr bwMode="gray">
          <a:xfrm>
            <a:off x="60515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6" name="Line 26"/>
          <p:cNvSpPr>
            <a:spLocks noChangeShapeType="1"/>
          </p:cNvSpPr>
          <p:nvPr/>
        </p:nvSpPr>
        <p:spPr bwMode="gray">
          <a:xfrm>
            <a:off x="65341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7" name="Line 27"/>
          <p:cNvSpPr>
            <a:spLocks noChangeShapeType="1"/>
          </p:cNvSpPr>
          <p:nvPr/>
        </p:nvSpPr>
        <p:spPr bwMode="gray">
          <a:xfrm>
            <a:off x="7156450" y="24828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88" name="Rectangle 28"/>
          <p:cNvSpPr>
            <a:spLocks noChangeArrowheads="1"/>
          </p:cNvSpPr>
          <p:nvPr/>
        </p:nvSpPr>
        <p:spPr bwMode="gray">
          <a:xfrm>
            <a:off x="5768975" y="2166938"/>
            <a:ext cx="18605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   B      C       D</a:t>
            </a:r>
          </a:p>
        </p:txBody>
      </p:sp>
      <p:sp>
        <p:nvSpPr>
          <p:cNvPr id="296989" name="Rectangle 29"/>
          <p:cNvSpPr>
            <a:spLocks noChangeArrowheads="1"/>
          </p:cNvSpPr>
          <p:nvPr/>
        </p:nvSpPr>
        <p:spPr bwMode="gray">
          <a:xfrm>
            <a:off x="5756275" y="2384425"/>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6990" name="Rectangle 30"/>
          <p:cNvSpPr>
            <a:spLocks noChangeArrowheads="1"/>
          </p:cNvSpPr>
          <p:nvPr/>
        </p:nvSpPr>
        <p:spPr bwMode="gray">
          <a:xfrm>
            <a:off x="5756275" y="25923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92" name="Rectangle 32"/>
          <p:cNvSpPr>
            <a:spLocks noChangeArrowheads="1"/>
          </p:cNvSpPr>
          <p:nvPr/>
        </p:nvSpPr>
        <p:spPr bwMode="blackWhite">
          <a:xfrm>
            <a:off x="5746750" y="1663700"/>
            <a:ext cx="1987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Restricted query</a:t>
            </a:r>
          </a:p>
        </p:txBody>
      </p:sp>
      <p:sp>
        <p:nvSpPr>
          <p:cNvPr id="297005" name="Rectangle 45"/>
          <p:cNvSpPr>
            <a:spLocks noChangeArrowheads="1"/>
          </p:cNvSpPr>
          <p:nvPr/>
        </p:nvSpPr>
        <p:spPr bwMode="gray">
          <a:xfrm>
            <a:off x="61229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a:t>
            </a:r>
          </a:p>
        </p:txBody>
      </p:sp>
      <p:sp>
        <p:nvSpPr>
          <p:cNvPr id="297006" name="Rectangle 46"/>
          <p:cNvSpPr>
            <a:spLocks noChangeArrowheads="1"/>
          </p:cNvSpPr>
          <p:nvPr/>
        </p:nvSpPr>
        <p:spPr bwMode="gray">
          <a:xfrm>
            <a:off x="64150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B</a:t>
            </a:r>
          </a:p>
        </p:txBody>
      </p:sp>
      <p:sp>
        <p:nvSpPr>
          <p:cNvPr id="297007" name="Rectangle 47"/>
          <p:cNvSpPr>
            <a:spLocks noChangeArrowheads="1"/>
          </p:cNvSpPr>
          <p:nvPr/>
        </p:nvSpPr>
        <p:spPr bwMode="gray">
          <a:xfrm>
            <a:off x="67198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C</a:t>
            </a:r>
          </a:p>
        </p:txBody>
      </p:sp>
      <p:sp>
        <p:nvSpPr>
          <p:cNvPr id="297008" name="Rectangle 48"/>
          <p:cNvSpPr>
            <a:spLocks noChangeArrowheads="1"/>
          </p:cNvSpPr>
          <p:nvPr/>
        </p:nvSpPr>
        <p:spPr bwMode="gray">
          <a:xfrm>
            <a:off x="7037388"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D</a:t>
            </a:r>
          </a:p>
        </p:txBody>
      </p:sp>
      <p:pic>
        <p:nvPicPr>
          <p:cNvPr id="297045" name="Picture 85" descr="E:\Projects\Nishima\24thMay-11293\icons\datab018.gif"/>
          <p:cNvPicPr>
            <a:picLocks noChangeAspect="1" noChangeArrowheads="1"/>
          </p:cNvPicPr>
          <p:nvPr/>
        </p:nvPicPr>
        <p:blipFill>
          <a:blip r:embed="rId3" cstate="print"/>
          <a:srcRect/>
          <a:stretch>
            <a:fillRect/>
          </a:stretch>
        </p:blipFill>
        <p:spPr bwMode="gray">
          <a:xfrm>
            <a:off x="3835400" y="4686300"/>
            <a:ext cx="1503363" cy="1584325"/>
          </a:xfrm>
          <a:prstGeom prst="rect">
            <a:avLst/>
          </a:prstGeom>
          <a:noFill/>
        </p:spPr>
      </p:pic>
      <p:sp>
        <p:nvSpPr>
          <p:cNvPr id="296963" name="Rectangle 3"/>
          <p:cNvSpPr>
            <a:spLocks noChangeArrowheads="1"/>
          </p:cNvSpPr>
          <p:nvPr/>
        </p:nvSpPr>
        <p:spPr bwMode="blackGray">
          <a:xfrm>
            <a:off x="1320800" y="2019300"/>
            <a:ext cx="2159000" cy="1371600"/>
          </a:xfrm>
          <a:prstGeom prst="rect">
            <a:avLst/>
          </a:prstGeom>
          <a:solidFill>
            <a:srgbClr val="FFCC99"/>
          </a:solidFill>
          <a:ln w="25400">
            <a:solidFill>
              <a:schemeClr val="bg2"/>
            </a:solidFill>
            <a:miter lim="800000"/>
            <a:headEnd/>
            <a:tailEnd/>
          </a:ln>
          <a:effectLst/>
        </p:spPr>
        <p:txBody>
          <a:bodyPr wrap="none" anchor="ctr"/>
          <a:lstStyle/>
          <a:p>
            <a:endParaRPr lang="en-US"/>
          </a:p>
        </p:txBody>
      </p:sp>
      <p:sp>
        <p:nvSpPr>
          <p:cNvPr id="296964" name="Rectangle 4"/>
          <p:cNvSpPr>
            <a:spLocks noChangeArrowheads="1"/>
          </p:cNvSpPr>
          <p:nvPr/>
        </p:nvSpPr>
        <p:spPr bwMode="gray">
          <a:xfrm>
            <a:off x="1397000" y="2451100"/>
            <a:ext cx="2033588" cy="8128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96965" name="Rectangle 5"/>
          <p:cNvSpPr>
            <a:spLocks noChangeArrowheads="1"/>
          </p:cNvSpPr>
          <p:nvPr/>
        </p:nvSpPr>
        <p:spPr bwMode="gray">
          <a:xfrm>
            <a:off x="1371600" y="2057400"/>
            <a:ext cx="2070100" cy="76200"/>
          </a:xfrm>
          <a:prstGeom prst="rect">
            <a:avLst/>
          </a:prstGeom>
          <a:solidFill>
            <a:schemeClr val="tx2"/>
          </a:solidFill>
          <a:ln w="12700">
            <a:solidFill>
              <a:schemeClr val="bg2"/>
            </a:solidFill>
            <a:miter lim="800000"/>
            <a:headEnd/>
            <a:tailEnd/>
          </a:ln>
          <a:effectLst/>
        </p:spPr>
        <p:txBody>
          <a:bodyPr wrap="none" anchor="ctr"/>
          <a:lstStyle/>
          <a:p>
            <a:endParaRPr lang="en-US"/>
          </a:p>
        </p:txBody>
      </p:sp>
      <p:grpSp>
        <p:nvGrpSpPr>
          <p:cNvPr id="296966" name="Group 6"/>
          <p:cNvGrpSpPr>
            <a:grpSpLocks/>
          </p:cNvGrpSpPr>
          <p:nvPr/>
        </p:nvGrpSpPr>
        <p:grpSpPr bwMode="auto">
          <a:xfrm>
            <a:off x="1403350" y="2638425"/>
            <a:ext cx="2036763" cy="433388"/>
            <a:chOff x="968" y="1578"/>
            <a:chExt cx="1283" cy="273"/>
          </a:xfrm>
        </p:grpSpPr>
        <p:sp>
          <p:nvSpPr>
            <p:cNvPr id="296967" name="Line 7"/>
            <p:cNvSpPr>
              <a:spLocks noChangeShapeType="1"/>
            </p:cNvSpPr>
            <p:nvPr/>
          </p:nvSpPr>
          <p:spPr bwMode="gray">
            <a:xfrm>
              <a:off x="968" y="1578"/>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68" name="Line 8"/>
            <p:cNvSpPr>
              <a:spLocks noChangeShapeType="1"/>
            </p:cNvSpPr>
            <p:nvPr/>
          </p:nvSpPr>
          <p:spPr bwMode="gray">
            <a:xfrm>
              <a:off x="968" y="1709"/>
              <a:ext cx="1283" cy="0"/>
            </a:xfrm>
            <a:prstGeom prst="line">
              <a:avLst/>
            </a:prstGeom>
            <a:noFill/>
            <a:ln w="28575">
              <a:solidFill>
                <a:schemeClr val="bg2"/>
              </a:solidFill>
              <a:round/>
              <a:headEnd type="none" w="sm" len="sm"/>
              <a:tailEnd type="none" w="sm" len="sm"/>
            </a:ln>
            <a:effectLst/>
          </p:spPr>
          <p:txBody>
            <a:bodyPr/>
            <a:lstStyle/>
            <a:p>
              <a:endParaRPr lang="en-US"/>
            </a:p>
          </p:txBody>
        </p:sp>
        <p:sp>
          <p:nvSpPr>
            <p:cNvPr id="296969" name="Line 9"/>
            <p:cNvSpPr>
              <a:spLocks noChangeShapeType="1"/>
            </p:cNvSpPr>
            <p:nvPr/>
          </p:nvSpPr>
          <p:spPr bwMode="gray">
            <a:xfrm>
              <a:off x="968" y="1851"/>
              <a:ext cx="1283"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6970" name="Line 10"/>
          <p:cNvSpPr>
            <a:spLocks noChangeShapeType="1"/>
          </p:cNvSpPr>
          <p:nvPr/>
        </p:nvSpPr>
        <p:spPr bwMode="gray">
          <a:xfrm>
            <a:off x="17081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1" name="Line 11"/>
          <p:cNvSpPr>
            <a:spLocks noChangeShapeType="1"/>
          </p:cNvSpPr>
          <p:nvPr/>
        </p:nvSpPr>
        <p:spPr bwMode="gray">
          <a:xfrm>
            <a:off x="21907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2" name="Line 12"/>
          <p:cNvSpPr>
            <a:spLocks noChangeShapeType="1"/>
          </p:cNvSpPr>
          <p:nvPr/>
        </p:nvSpPr>
        <p:spPr bwMode="gray">
          <a:xfrm>
            <a:off x="2813050" y="2457450"/>
            <a:ext cx="0" cy="800100"/>
          </a:xfrm>
          <a:prstGeom prst="line">
            <a:avLst/>
          </a:prstGeom>
          <a:noFill/>
          <a:ln w="28575">
            <a:solidFill>
              <a:schemeClr val="bg2"/>
            </a:solidFill>
            <a:round/>
            <a:headEnd type="none" w="sm" len="sm"/>
            <a:tailEnd type="none" w="sm" len="sm"/>
          </a:ln>
          <a:effectLst/>
        </p:spPr>
        <p:txBody>
          <a:bodyPr/>
          <a:lstStyle/>
          <a:p>
            <a:endParaRPr lang="en-US"/>
          </a:p>
        </p:txBody>
      </p:sp>
      <p:sp>
        <p:nvSpPr>
          <p:cNvPr id="296973" name="Rectangle 13"/>
          <p:cNvSpPr>
            <a:spLocks noChangeArrowheads="1"/>
          </p:cNvSpPr>
          <p:nvPr/>
        </p:nvSpPr>
        <p:spPr bwMode="gray">
          <a:xfrm>
            <a:off x="1425575" y="2141538"/>
            <a:ext cx="18605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   B     C        D</a:t>
            </a:r>
          </a:p>
        </p:txBody>
      </p:sp>
      <p:sp>
        <p:nvSpPr>
          <p:cNvPr id="296974" name="Rectangle 14"/>
          <p:cNvSpPr>
            <a:spLocks noChangeArrowheads="1"/>
          </p:cNvSpPr>
          <p:nvPr/>
        </p:nvSpPr>
        <p:spPr bwMode="gray">
          <a:xfrm>
            <a:off x="1412875" y="2374900"/>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6975" name="Rectangle 15"/>
          <p:cNvSpPr>
            <a:spLocks noChangeArrowheads="1"/>
          </p:cNvSpPr>
          <p:nvPr/>
        </p:nvSpPr>
        <p:spPr bwMode="gray">
          <a:xfrm>
            <a:off x="1412875" y="2555875"/>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6976" name="Rectangle 16"/>
          <p:cNvSpPr>
            <a:spLocks noChangeArrowheads="1"/>
          </p:cNvSpPr>
          <p:nvPr/>
        </p:nvSpPr>
        <p:spPr bwMode="gray">
          <a:xfrm>
            <a:off x="1412875" y="2778125"/>
            <a:ext cx="311150" cy="366713"/>
          </a:xfrm>
          <a:prstGeom prst="rect">
            <a:avLst/>
          </a:prstGeom>
          <a:noFill/>
          <a:ln w="2857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6977" name="Rectangle 17"/>
          <p:cNvSpPr>
            <a:spLocks noChangeArrowheads="1"/>
          </p:cNvSpPr>
          <p:nvPr/>
        </p:nvSpPr>
        <p:spPr bwMode="gray">
          <a:xfrm>
            <a:off x="1412875" y="3000375"/>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
        <p:nvSpPr>
          <p:cNvPr id="296991" name="Rectangle 31"/>
          <p:cNvSpPr>
            <a:spLocks noChangeArrowheads="1"/>
          </p:cNvSpPr>
          <p:nvPr/>
        </p:nvSpPr>
        <p:spPr bwMode="blackWhite">
          <a:xfrm>
            <a:off x="1295400" y="1638300"/>
            <a:ext cx="2216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Unrestricted query</a:t>
            </a:r>
          </a:p>
        </p:txBody>
      </p:sp>
      <p:sp>
        <p:nvSpPr>
          <p:cNvPr id="297044" name="Line 84"/>
          <p:cNvSpPr>
            <a:spLocks noChangeShapeType="1"/>
          </p:cNvSpPr>
          <p:nvPr/>
        </p:nvSpPr>
        <p:spPr bwMode="auto">
          <a:xfrm flipV="1">
            <a:off x="2390775" y="3390900"/>
            <a:ext cx="0" cy="609600"/>
          </a:xfrm>
          <a:prstGeom prst="line">
            <a:avLst/>
          </a:prstGeom>
          <a:noFill/>
          <a:ln w="28575">
            <a:solidFill>
              <a:schemeClr val="tx1"/>
            </a:solidFill>
            <a:round/>
            <a:headEnd/>
            <a:tailEnd type="triangle" w="sm" len="sm"/>
          </a:ln>
          <a:effectLst/>
        </p:spPr>
        <p:txBody>
          <a:bodyPr lIns="12700" tIns="12700" rIns="12700" bIns="12700">
            <a:spAutoFit/>
          </a:bodyPr>
          <a:lstStyle/>
          <a:p>
            <a:endParaRPr lang="en-US"/>
          </a:p>
        </p:txBody>
      </p:sp>
      <p:sp>
        <p:nvSpPr>
          <p:cNvPr id="297046" name="Rectangle 86"/>
          <p:cNvSpPr>
            <a:spLocks noChangeArrowheads="1"/>
          </p:cNvSpPr>
          <p:nvPr/>
        </p:nvSpPr>
        <p:spPr bwMode="blackGray">
          <a:xfrm>
            <a:off x="1828800" y="3879850"/>
            <a:ext cx="1231900" cy="13335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97047" name="Line 87"/>
          <p:cNvSpPr>
            <a:spLocks noChangeShapeType="1"/>
          </p:cNvSpPr>
          <p:nvPr/>
        </p:nvSpPr>
        <p:spPr bwMode="gray">
          <a:xfrm>
            <a:off x="21272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48" name="Line 88"/>
          <p:cNvSpPr>
            <a:spLocks noChangeShapeType="1"/>
          </p:cNvSpPr>
          <p:nvPr/>
        </p:nvSpPr>
        <p:spPr bwMode="gray">
          <a:xfrm>
            <a:off x="24193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49" name="Line 89"/>
          <p:cNvSpPr>
            <a:spLocks noChangeShapeType="1"/>
          </p:cNvSpPr>
          <p:nvPr/>
        </p:nvSpPr>
        <p:spPr bwMode="gray">
          <a:xfrm>
            <a:off x="1835150" y="42037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0" name="Rectangle 90"/>
          <p:cNvSpPr>
            <a:spLocks noChangeArrowheads="1"/>
          </p:cNvSpPr>
          <p:nvPr/>
        </p:nvSpPr>
        <p:spPr bwMode="gray">
          <a:xfrm>
            <a:off x="18319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A</a:t>
            </a:r>
          </a:p>
        </p:txBody>
      </p:sp>
      <p:sp>
        <p:nvSpPr>
          <p:cNvPr id="297051" name="Rectangle 91"/>
          <p:cNvSpPr>
            <a:spLocks noChangeArrowheads="1"/>
          </p:cNvSpPr>
          <p:nvPr/>
        </p:nvSpPr>
        <p:spPr bwMode="gray">
          <a:xfrm>
            <a:off x="21113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B</a:t>
            </a:r>
          </a:p>
        </p:txBody>
      </p:sp>
      <p:sp>
        <p:nvSpPr>
          <p:cNvPr id="297052" name="Rectangle 92"/>
          <p:cNvSpPr>
            <a:spLocks noChangeArrowheads="1"/>
          </p:cNvSpPr>
          <p:nvPr/>
        </p:nvSpPr>
        <p:spPr bwMode="gray">
          <a:xfrm>
            <a:off x="24034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C</a:t>
            </a:r>
          </a:p>
        </p:txBody>
      </p:sp>
      <p:grpSp>
        <p:nvGrpSpPr>
          <p:cNvPr id="297053" name="Group 93"/>
          <p:cNvGrpSpPr>
            <a:grpSpLocks/>
          </p:cNvGrpSpPr>
          <p:nvPr/>
        </p:nvGrpSpPr>
        <p:grpSpPr bwMode="auto">
          <a:xfrm>
            <a:off x="1835150" y="4422775"/>
            <a:ext cx="1231900" cy="487363"/>
            <a:chOff x="1240" y="2762"/>
            <a:chExt cx="776" cy="307"/>
          </a:xfrm>
        </p:grpSpPr>
        <p:sp>
          <p:nvSpPr>
            <p:cNvPr id="297054" name="Line 94"/>
            <p:cNvSpPr>
              <a:spLocks noChangeShapeType="1"/>
            </p:cNvSpPr>
            <p:nvPr/>
          </p:nvSpPr>
          <p:spPr bwMode="gray">
            <a:xfrm>
              <a:off x="1240" y="2762"/>
              <a:ext cx="760"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5" name="Line 95"/>
            <p:cNvSpPr>
              <a:spLocks noChangeShapeType="1"/>
            </p:cNvSpPr>
            <p:nvPr/>
          </p:nvSpPr>
          <p:spPr bwMode="gray">
            <a:xfrm>
              <a:off x="1240" y="2911"/>
              <a:ext cx="768" cy="0"/>
            </a:xfrm>
            <a:prstGeom prst="line">
              <a:avLst/>
            </a:prstGeom>
            <a:noFill/>
            <a:ln w="28575">
              <a:solidFill>
                <a:schemeClr val="bg2"/>
              </a:solidFill>
              <a:round/>
              <a:headEnd type="none" w="sm" len="sm"/>
              <a:tailEnd type="none" w="sm" len="sm"/>
            </a:ln>
            <a:effectLst/>
          </p:spPr>
          <p:txBody>
            <a:bodyPr/>
            <a:lstStyle/>
            <a:p>
              <a:endParaRPr lang="en-US"/>
            </a:p>
          </p:txBody>
        </p:sp>
        <p:sp>
          <p:nvSpPr>
            <p:cNvPr id="297056" name="Line 96"/>
            <p:cNvSpPr>
              <a:spLocks noChangeShapeType="1"/>
            </p:cNvSpPr>
            <p:nvPr/>
          </p:nvSpPr>
          <p:spPr bwMode="gray">
            <a:xfrm>
              <a:off x="1240" y="3069"/>
              <a:ext cx="776" cy="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97057" name="Line 97"/>
          <p:cNvSpPr>
            <a:spLocks noChangeShapeType="1"/>
          </p:cNvSpPr>
          <p:nvPr/>
        </p:nvSpPr>
        <p:spPr bwMode="gray">
          <a:xfrm>
            <a:off x="2736850" y="3886200"/>
            <a:ext cx="0" cy="1320800"/>
          </a:xfrm>
          <a:prstGeom prst="line">
            <a:avLst/>
          </a:prstGeom>
          <a:noFill/>
          <a:ln w="28575">
            <a:solidFill>
              <a:schemeClr val="bg2"/>
            </a:solidFill>
            <a:round/>
            <a:headEnd type="none" w="sm" len="sm"/>
            <a:tailEnd type="none" w="sm" len="sm"/>
          </a:ln>
          <a:effectLst/>
        </p:spPr>
        <p:txBody>
          <a:bodyPr/>
          <a:lstStyle/>
          <a:p>
            <a:endParaRPr lang="en-US"/>
          </a:p>
        </p:txBody>
      </p:sp>
      <p:sp>
        <p:nvSpPr>
          <p:cNvPr id="297058" name="Rectangle 98"/>
          <p:cNvSpPr>
            <a:spLocks noChangeArrowheads="1"/>
          </p:cNvSpPr>
          <p:nvPr/>
        </p:nvSpPr>
        <p:spPr bwMode="gray">
          <a:xfrm>
            <a:off x="2746375" y="3836988"/>
            <a:ext cx="349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D</a:t>
            </a:r>
          </a:p>
        </p:txBody>
      </p:sp>
      <p:sp>
        <p:nvSpPr>
          <p:cNvPr id="297059" name="Rectangle 99"/>
          <p:cNvSpPr>
            <a:spLocks noChangeArrowheads="1"/>
          </p:cNvSpPr>
          <p:nvPr/>
        </p:nvSpPr>
        <p:spPr bwMode="gray">
          <a:xfrm>
            <a:off x="1857375" y="4133850"/>
            <a:ext cx="311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1</a:t>
            </a:r>
          </a:p>
        </p:txBody>
      </p:sp>
      <p:sp>
        <p:nvSpPr>
          <p:cNvPr id="297060" name="Rectangle 100"/>
          <p:cNvSpPr>
            <a:spLocks noChangeArrowheads="1"/>
          </p:cNvSpPr>
          <p:nvPr/>
        </p:nvSpPr>
        <p:spPr bwMode="gray">
          <a:xfrm>
            <a:off x="1857375" y="4367213"/>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2</a:t>
            </a:r>
          </a:p>
        </p:txBody>
      </p:sp>
      <p:sp>
        <p:nvSpPr>
          <p:cNvPr id="297061" name="Rectangle 101"/>
          <p:cNvSpPr>
            <a:spLocks noChangeArrowheads="1"/>
          </p:cNvSpPr>
          <p:nvPr/>
        </p:nvSpPr>
        <p:spPr bwMode="gray">
          <a:xfrm>
            <a:off x="1857375" y="461168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3</a:t>
            </a:r>
          </a:p>
        </p:txBody>
      </p:sp>
      <p:sp>
        <p:nvSpPr>
          <p:cNvPr id="297062" name="Rectangle 102"/>
          <p:cNvSpPr>
            <a:spLocks noChangeArrowheads="1"/>
          </p:cNvSpPr>
          <p:nvPr/>
        </p:nvSpPr>
        <p:spPr bwMode="gray">
          <a:xfrm>
            <a:off x="1857375" y="4872038"/>
            <a:ext cx="311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bg2"/>
                </a:solidFill>
              </a:rPr>
              <a:t>4</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Performing a Restricted Query</a:t>
            </a:r>
            <a:br>
              <a:rPr lang="en-US" dirty="0" smtClean="0"/>
            </a:br>
            <a:endParaRPr lang="en-US" dirty="0"/>
          </a:p>
        </p:txBody>
      </p:sp>
      <p:sp>
        <p:nvSpPr>
          <p:cNvPr id="4" name="Content Placeholder 3"/>
          <p:cNvSpPr>
            <a:spLocks noGrp="1"/>
          </p:cNvSpPr>
          <p:nvPr>
            <p:ph idx="1"/>
          </p:nvPr>
        </p:nvSpPr>
        <p:spPr>
          <a:xfrm>
            <a:off x="863600" y="1816100"/>
            <a:ext cx="7366000" cy="4396075"/>
          </a:xfrm>
        </p:spPr>
        <p:txBody>
          <a:bodyPr/>
          <a:lstStyle/>
          <a:p>
            <a:pPr lvl="1"/>
            <a:r>
              <a:rPr lang="en-US" dirty="0" smtClean="0"/>
              <a:t>You can perform a restricted query with the following steps:</a:t>
            </a:r>
          </a:p>
          <a:p>
            <a:pPr lvl="2">
              <a:buFontTx/>
              <a:buNone/>
            </a:pPr>
            <a:r>
              <a:rPr lang="en-US" dirty="0" smtClean="0"/>
              <a:t>1.	Perform one of the following:</a:t>
            </a:r>
          </a:p>
          <a:p>
            <a:pPr lvl="3"/>
            <a:r>
              <a:rPr lang="en-US" dirty="0" smtClean="0"/>
              <a:t>Select Query </a:t>
            </a:r>
            <a:r>
              <a:rPr lang="en-US" dirty="0" smtClean="0">
                <a:sym typeface="Wingdings" pitchFamily="2" charset="2"/>
              </a:rPr>
              <a:t>&gt;</a:t>
            </a:r>
            <a:r>
              <a:rPr lang="en-US" dirty="0" smtClean="0"/>
              <a:t> Enter.</a:t>
            </a:r>
          </a:p>
          <a:p>
            <a:pPr lvl="3"/>
            <a:r>
              <a:rPr lang="en-US" dirty="0" smtClean="0"/>
              <a:t>Click the Enter Query button.</a:t>
            </a:r>
          </a:p>
          <a:p>
            <a:pPr lvl="3"/>
            <a:r>
              <a:rPr lang="en-US" dirty="0" smtClean="0"/>
              <a:t>Press the appropriate function key.</a:t>
            </a:r>
          </a:p>
          <a:p>
            <a:pPr lvl="2">
              <a:buFontTx/>
              <a:buNone/>
            </a:pPr>
            <a:r>
              <a:rPr lang="en-US" dirty="0" smtClean="0"/>
              <a:t>2.	Enter-Query displays on the status line.</a:t>
            </a:r>
          </a:p>
          <a:p>
            <a:pPr lvl="2">
              <a:buFontTx/>
              <a:buNone/>
            </a:pPr>
            <a:r>
              <a:rPr lang="en-US" dirty="0" smtClean="0"/>
              <a:t>3.	Enter search criteria into appropriate items.</a:t>
            </a:r>
          </a:p>
          <a:p>
            <a:pPr lvl="2">
              <a:buFontTx/>
              <a:buNone/>
            </a:pPr>
            <a:r>
              <a:rPr lang="en-US" dirty="0" smtClean="0"/>
              <a:t>4.	Perform one of the following:</a:t>
            </a:r>
          </a:p>
          <a:p>
            <a:pPr lvl="3"/>
            <a:r>
              <a:rPr lang="en-US" dirty="0" smtClean="0"/>
              <a:t>Select Query </a:t>
            </a:r>
            <a:r>
              <a:rPr lang="en-US" dirty="0" smtClean="0">
                <a:sym typeface="Wingdings" pitchFamily="2" charset="2"/>
              </a:rPr>
              <a:t>&gt;</a:t>
            </a:r>
            <a:r>
              <a:rPr lang="en-US" dirty="0" smtClean="0"/>
              <a:t> Execute.</a:t>
            </a:r>
          </a:p>
          <a:p>
            <a:pPr lvl="3"/>
            <a:r>
              <a:rPr lang="en-US" dirty="0" smtClean="0"/>
              <a:t>Click the Execute Query button.</a:t>
            </a:r>
          </a:p>
          <a:p>
            <a:pPr lvl="3"/>
            <a:r>
              <a:rPr lang="en-US" dirty="0" smtClean="0"/>
              <a:t>Press the appropriate function key.</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5" name="Picture 55" descr="D:\Data\CurrDev\Forms9iCourse\images\2-25.GIF"/>
          <p:cNvPicPr>
            <a:picLocks noChangeAspect="1" noChangeArrowheads="1"/>
          </p:cNvPicPr>
          <p:nvPr/>
        </p:nvPicPr>
        <p:blipFill>
          <a:blip r:embed="rId3" cstate="print"/>
          <a:srcRect/>
          <a:stretch>
            <a:fillRect/>
          </a:stretch>
        </p:blipFill>
        <p:spPr bwMode="gray">
          <a:xfrm>
            <a:off x="1600200" y="3852863"/>
            <a:ext cx="2857500" cy="2446337"/>
          </a:xfrm>
          <a:prstGeom prst="rect">
            <a:avLst/>
          </a:prstGeom>
          <a:noFill/>
        </p:spPr>
      </p:pic>
      <p:sp>
        <p:nvSpPr>
          <p:cNvPr id="307246" name="Rectangle 46"/>
          <p:cNvSpPr>
            <a:spLocks noGrp="1" noChangeArrowheads="1"/>
          </p:cNvSpPr>
          <p:nvPr>
            <p:ph type="title"/>
          </p:nvPr>
        </p:nvSpPr>
        <p:spPr/>
        <p:txBody>
          <a:bodyPr/>
          <a:lstStyle/>
          <a:p>
            <a:r>
              <a:rPr lang="en-US"/>
              <a:t>Inserting, Updating, and Deleting</a:t>
            </a:r>
          </a:p>
        </p:txBody>
      </p:sp>
      <p:sp>
        <p:nvSpPr>
          <p:cNvPr id="307203" name="Rectangle 3"/>
          <p:cNvSpPr>
            <a:spLocks noChangeArrowheads="1"/>
          </p:cNvSpPr>
          <p:nvPr/>
        </p:nvSpPr>
        <p:spPr bwMode="blackWhite">
          <a:xfrm>
            <a:off x="2212975" y="3486150"/>
            <a:ext cx="16319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Form module</a:t>
            </a:r>
          </a:p>
        </p:txBody>
      </p:sp>
      <p:sp>
        <p:nvSpPr>
          <p:cNvPr id="307233" name="Rectangle 33"/>
          <p:cNvSpPr>
            <a:spLocks noChangeArrowheads="1"/>
          </p:cNvSpPr>
          <p:nvPr/>
        </p:nvSpPr>
        <p:spPr bwMode="blackWhite">
          <a:xfrm>
            <a:off x="4924425" y="2419350"/>
            <a:ext cx="1085850" cy="11922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Deletes</a:t>
            </a:r>
          </a:p>
          <a:p>
            <a:pPr algn="l" defTabSz="822325" eaLnBrk="0" hangingPunct="0">
              <a:spcBef>
                <a:spcPct val="50000"/>
              </a:spcBef>
              <a:buClrTx/>
              <a:buFontTx/>
              <a:buNone/>
            </a:pPr>
            <a:r>
              <a:rPr lang="en-US" sz="1800">
                <a:solidFill>
                  <a:schemeClr val="tx1"/>
                </a:solidFill>
              </a:rPr>
              <a:t>Updates</a:t>
            </a:r>
          </a:p>
          <a:p>
            <a:pPr algn="l" defTabSz="822325" eaLnBrk="0" hangingPunct="0">
              <a:spcBef>
                <a:spcPct val="50000"/>
              </a:spcBef>
              <a:buClrTx/>
              <a:buFontTx/>
              <a:buNone/>
            </a:pPr>
            <a:r>
              <a:rPr lang="en-US" sz="1800">
                <a:solidFill>
                  <a:schemeClr val="tx1"/>
                </a:solidFill>
              </a:rPr>
              <a:t>Inserts</a:t>
            </a:r>
          </a:p>
        </p:txBody>
      </p:sp>
      <p:sp>
        <p:nvSpPr>
          <p:cNvPr id="307234" name="Rectangle 34"/>
          <p:cNvSpPr>
            <a:spLocks noChangeArrowheads="1"/>
          </p:cNvSpPr>
          <p:nvPr/>
        </p:nvSpPr>
        <p:spPr bwMode="blackWhite">
          <a:xfrm>
            <a:off x="4911725" y="1936750"/>
            <a:ext cx="1060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Memory</a:t>
            </a:r>
          </a:p>
        </p:txBody>
      </p:sp>
      <p:sp>
        <p:nvSpPr>
          <p:cNvPr id="307247" name="Line 47"/>
          <p:cNvSpPr>
            <a:spLocks noChangeShapeType="1"/>
          </p:cNvSpPr>
          <p:nvPr/>
        </p:nvSpPr>
        <p:spPr bwMode="blackWhite">
          <a:xfrm>
            <a:off x="4476750" y="4267200"/>
            <a:ext cx="968375" cy="0"/>
          </a:xfrm>
          <a:prstGeom prst="line">
            <a:avLst/>
          </a:prstGeom>
          <a:noFill/>
          <a:ln w="25400">
            <a:solidFill>
              <a:schemeClr val="tx1"/>
            </a:solidFill>
            <a:round/>
            <a:headEnd type="triangle" w="sm" len="sm"/>
            <a:tailEnd type="none" w="sm" len="sm"/>
          </a:ln>
          <a:effectLst/>
        </p:spPr>
        <p:txBody>
          <a:bodyPr/>
          <a:lstStyle/>
          <a:p>
            <a:endParaRPr lang="en-US"/>
          </a:p>
        </p:txBody>
      </p:sp>
      <p:pic>
        <p:nvPicPr>
          <p:cNvPr id="307257" name="Picture 57" descr="E:\Projects\Nishima\24thMay-11293\icons\datab018.gif"/>
          <p:cNvPicPr>
            <a:picLocks noChangeAspect="1" noChangeArrowheads="1"/>
          </p:cNvPicPr>
          <p:nvPr/>
        </p:nvPicPr>
        <p:blipFill>
          <a:blip r:embed="rId4" cstate="print"/>
          <a:srcRect/>
          <a:stretch>
            <a:fillRect/>
          </a:stretch>
        </p:blipFill>
        <p:spPr bwMode="gray">
          <a:xfrm>
            <a:off x="4643438" y="4625975"/>
            <a:ext cx="1503362" cy="1584325"/>
          </a:xfrm>
          <a:prstGeom prst="rect">
            <a:avLst/>
          </a:prstGeom>
          <a:noFill/>
        </p:spPr>
      </p:pic>
      <p:sp>
        <p:nvSpPr>
          <p:cNvPr id="307258" name="Rectangle 58"/>
          <p:cNvSpPr>
            <a:spLocks noChangeArrowheads="1"/>
          </p:cNvSpPr>
          <p:nvPr/>
        </p:nvSpPr>
        <p:spPr bwMode="blackWhite">
          <a:xfrm>
            <a:off x="4826000" y="2328863"/>
            <a:ext cx="1206500" cy="1409700"/>
          </a:xfrm>
          <a:prstGeom prst="rect">
            <a:avLst/>
          </a:prstGeom>
          <a:noFill/>
          <a:ln w="28575">
            <a:solidFill>
              <a:schemeClr val="tx1"/>
            </a:solidFill>
            <a:prstDash val="dash"/>
            <a:miter lim="800000"/>
            <a:headEnd/>
            <a:tailEnd/>
          </a:ln>
          <a:effectLst/>
        </p:spPr>
        <p:txBody>
          <a:bodyPr wrap="none" anchor="ctr"/>
          <a:lstStyle/>
          <a:p>
            <a:endParaRPr lang="en-US"/>
          </a:p>
        </p:txBody>
      </p:sp>
      <p:sp>
        <p:nvSpPr>
          <p:cNvPr id="307259" name="Line 59"/>
          <p:cNvSpPr>
            <a:spLocks noChangeShapeType="1"/>
          </p:cNvSpPr>
          <p:nvPr/>
        </p:nvSpPr>
        <p:spPr bwMode="blackWhite">
          <a:xfrm flipH="1" flipV="1">
            <a:off x="5426075" y="3738563"/>
            <a:ext cx="0" cy="528637"/>
          </a:xfrm>
          <a:prstGeom prst="line">
            <a:avLst/>
          </a:prstGeom>
          <a:noFill/>
          <a:ln w="28575">
            <a:solidFill>
              <a:schemeClr val="tx1"/>
            </a:solidFill>
            <a:round/>
            <a:headEnd type="none" w="sm" len="sm"/>
            <a:tailEnd type="triangle" w="sm" len="sm"/>
          </a:ln>
          <a:effectLst/>
        </p:spPr>
        <p:txBody>
          <a:bodyPr/>
          <a:lstStyle/>
          <a:p>
            <a:endParaRPr lang="en-US"/>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lvl="1"/>
            <a:r>
              <a:rPr lang="en-US" dirty="0" smtClean="0"/>
              <a:t>How to Insert a Record</a:t>
            </a:r>
            <a:br>
              <a:rPr lang="en-US" dirty="0" smtClean="0"/>
            </a:br>
            <a:endParaRPr lang="en-US" dirty="0"/>
          </a:p>
        </p:txBody>
      </p:sp>
      <p:sp>
        <p:nvSpPr>
          <p:cNvPr id="4" name="Content Placeholder 3"/>
          <p:cNvSpPr>
            <a:spLocks noGrp="1"/>
          </p:cNvSpPr>
          <p:nvPr>
            <p:ph idx="1"/>
          </p:nvPr>
        </p:nvSpPr>
        <p:spPr>
          <a:xfrm>
            <a:off x="863600" y="1816100"/>
            <a:ext cx="7366000" cy="3503523"/>
          </a:xfrm>
        </p:spPr>
        <p:txBody>
          <a:bodyPr/>
          <a:lstStyle/>
          <a:p>
            <a:pPr lvl="1"/>
            <a:r>
              <a:rPr lang="en-US" dirty="0" smtClean="0"/>
              <a:t>To insert a record, perform the following steps:</a:t>
            </a:r>
          </a:p>
          <a:p>
            <a:pPr lvl="2">
              <a:buFontTx/>
              <a:buNone/>
            </a:pPr>
            <a:r>
              <a:rPr lang="en-US" dirty="0" smtClean="0"/>
              <a:t>1.	Ensure that you have the cursor positioned on a blank record by performing one of the following steps:</a:t>
            </a:r>
          </a:p>
          <a:p>
            <a:pPr lvl="3"/>
            <a:r>
              <a:rPr lang="en-US" dirty="0" smtClean="0"/>
              <a:t>Scroll down until you find a blank record (always the last in the block).</a:t>
            </a:r>
          </a:p>
          <a:p>
            <a:pPr lvl="3"/>
            <a:r>
              <a:rPr lang="en-US" dirty="0" smtClean="0"/>
              <a:t>Select Record </a:t>
            </a:r>
            <a:r>
              <a:rPr lang="en-US" dirty="0" smtClean="0">
                <a:sym typeface="Wingdings" pitchFamily="2" charset="2"/>
              </a:rPr>
              <a:t>&gt;</a:t>
            </a:r>
            <a:r>
              <a:rPr lang="en-US" dirty="0" smtClean="0"/>
              <a:t> Insert.</a:t>
            </a:r>
          </a:p>
          <a:p>
            <a:pPr lvl="3"/>
            <a:r>
              <a:rPr lang="en-US" dirty="0" smtClean="0"/>
              <a:t>Click Insert Record (green +).</a:t>
            </a:r>
          </a:p>
          <a:p>
            <a:pPr lvl="3"/>
            <a:r>
              <a:rPr lang="en-US" dirty="0" smtClean="0"/>
              <a:t>Press the appropriate function key.</a:t>
            </a:r>
          </a:p>
          <a:p>
            <a:pPr lvl="2">
              <a:buFontTx/>
              <a:buNone/>
            </a:pPr>
            <a:r>
              <a:rPr lang="en-US" dirty="0" smtClean="0"/>
              <a:t>2.	Enter the data into the relevant items.</a:t>
            </a: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t>How to Update a Record</a:t>
            </a:r>
            <a:br>
              <a:rPr lang="en-US" dirty="0" smtClean="0"/>
            </a:br>
            <a:endParaRPr lang="en-US" dirty="0"/>
          </a:p>
        </p:txBody>
      </p:sp>
      <p:sp>
        <p:nvSpPr>
          <p:cNvPr id="3" name="Content Placeholder 2"/>
          <p:cNvSpPr>
            <a:spLocks noGrp="1"/>
          </p:cNvSpPr>
          <p:nvPr>
            <p:ph idx="1"/>
          </p:nvPr>
        </p:nvSpPr>
        <p:spPr>
          <a:xfrm>
            <a:off x="863600" y="1816100"/>
            <a:ext cx="7366000" cy="3540456"/>
          </a:xfrm>
        </p:spPr>
        <p:txBody>
          <a:bodyPr/>
          <a:lstStyle/>
          <a:p>
            <a:pPr marL="342900" lvl="1" indent="-228600"/>
            <a:r>
              <a:rPr lang="en-US" dirty="0" smtClean="0"/>
              <a:t>To update a record, perform the following steps:</a:t>
            </a:r>
          </a:p>
          <a:p>
            <a:pPr lvl="2">
              <a:buFontTx/>
              <a:buNone/>
            </a:pPr>
            <a:r>
              <a:rPr lang="en-US" dirty="0" smtClean="0"/>
              <a:t>1.	Select Query </a:t>
            </a:r>
            <a:r>
              <a:rPr lang="en-US" dirty="0" smtClean="0">
                <a:sym typeface="Wingdings" pitchFamily="2" charset="2"/>
              </a:rPr>
              <a:t>&gt;</a:t>
            </a:r>
            <a:r>
              <a:rPr lang="en-US" dirty="0" smtClean="0"/>
              <a:t> Enter.</a:t>
            </a:r>
          </a:p>
          <a:p>
            <a:pPr lvl="2">
              <a:buFontTx/>
              <a:buNone/>
            </a:pPr>
            <a:r>
              <a:rPr lang="en-US" dirty="0" smtClean="0"/>
              <a:t>2.	Enter the search criteria to retrieve the appropriate record.</a:t>
            </a:r>
          </a:p>
          <a:p>
            <a:pPr lvl="2">
              <a:buFontTx/>
              <a:buNone/>
            </a:pPr>
            <a:r>
              <a:rPr lang="en-US" dirty="0" smtClean="0"/>
              <a:t>3.	Select Query </a:t>
            </a:r>
            <a:r>
              <a:rPr lang="en-US" dirty="0" smtClean="0">
                <a:sym typeface="Wingdings" pitchFamily="2" charset="2"/>
              </a:rPr>
              <a:t>&gt;</a:t>
            </a:r>
            <a:r>
              <a:rPr lang="en-US" dirty="0" smtClean="0"/>
              <a:t> Execute to retrieve all records that satisfy your specific search criteria.</a:t>
            </a:r>
          </a:p>
          <a:p>
            <a:pPr lvl="2">
              <a:buFontTx/>
              <a:buNone/>
            </a:pPr>
            <a:r>
              <a:rPr lang="en-US" dirty="0" smtClean="0"/>
              <a:t>4.	Scroll through the records, stopping at the record to be updated.</a:t>
            </a:r>
          </a:p>
          <a:p>
            <a:pPr lvl="2">
              <a:buFontTx/>
              <a:buNone/>
            </a:pPr>
            <a:r>
              <a:rPr lang="en-US" dirty="0" smtClean="0"/>
              <a:t>5.	Update the record.</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t>How to Delete a Record</a:t>
            </a:r>
            <a:br>
              <a:rPr lang="en-US" dirty="0" smtClean="0"/>
            </a:br>
            <a:endParaRPr lang="en-US" dirty="0"/>
          </a:p>
        </p:txBody>
      </p:sp>
      <p:sp>
        <p:nvSpPr>
          <p:cNvPr id="3" name="Content Placeholder 2"/>
          <p:cNvSpPr>
            <a:spLocks noGrp="1"/>
          </p:cNvSpPr>
          <p:nvPr>
            <p:ph idx="1"/>
          </p:nvPr>
        </p:nvSpPr>
        <p:spPr>
          <a:xfrm>
            <a:off x="838200" y="1371600"/>
            <a:ext cx="7366000" cy="5202450"/>
          </a:xfrm>
        </p:spPr>
        <p:txBody>
          <a:bodyPr/>
          <a:lstStyle/>
          <a:p>
            <a:pPr marL="342900" lvl="1" indent="-228600"/>
            <a:r>
              <a:rPr lang="en-US" dirty="0" smtClean="0"/>
              <a:t>To delete a record, perform the following steps:</a:t>
            </a:r>
          </a:p>
          <a:p>
            <a:pPr lvl="2">
              <a:buFontTx/>
              <a:buNone/>
            </a:pPr>
            <a:r>
              <a:rPr lang="en-US" dirty="0" smtClean="0"/>
              <a:t>1.	Select Query </a:t>
            </a:r>
            <a:r>
              <a:rPr lang="en-US" dirty="0" smtClean="0">
                <a:sym typeface="Wingdings" pitchFamily="2" charset="2"/>
              </a:rPr>
              <a:t>&gt;</a:t>
            </a:r>
            <a:r>
              <a:rPr lang="en-US" dirty="0" smtClean="0"/>
              <a:t> Enter. </a:t>
            </a:r>
          </a:p>
          <a:p>
            <a:pPr lvl="2">
              <a:buFontTx/>
              <a:buNone/>
            </a:pPr>
            <a:r>
              <a:rPr lang="en-US" dirty="0" smtClean="0"/>
              <a:t>2.	Enter the search criteria to retrieve the appropriate record.</a:t>
            </a:r>
          </a:p>
          <a:p>
            <a:pPr lvl="2">
              <a:buFontTx/>
              <a:buNone/>
            </a:pPr>
            <a:r>
              <a:rPr lang="en-US" dirty="0" smtClean="0"/>
              <a:t>3.	Select Query </a:t>
            </a:r>
            <a:r>
              <a:rPr lang="en-US" dirty="0" smtClean="0">
                <a:sym typeface="Wingdings" pitchFamily="2" charset="2"/>
              </a:rPr>
              <a:t>&gt;</a:t>
            </a:r>
            <a:r>
              <a:rPr lang="en-US" dirty="0" smtClean="0"/>
              <a:t> Execute to retrieve all records that satisfy your specific search criteria.</a:t>
            </a:r>
          </a:p>
          <a:p>
            <a:pPr lvl="2">
              <a:buFontTx/>
              <a:buNone/>
            </a:pPr>
            <a:r>
              <a:rPr lang="en-US" dirty="0" smtClean="0"/>
              <a:t>4.	Scroll through the records, stopping at the record to be deleted. Delete the record by taking one of the following actions:</a:t>
            </a:r>
          </a:p>
          <a:p>
            <a:pPr lvl="3"/>
            <a:r>
              <a:rPr lang="en-US" dirty="0" smtClean="0"/>
              <a:t>Select Record </a:t>
            </a:r>
            <a:r>
              <a:rPr lang="en-US" dirty="0" smtClean="0">
                <a:sym typeface="Wingdings" pitchFamily="2" charset="2"/>
              </a:rPr>
              <a:t>&gt;</a:t>
            </a:r>
            <a:r>
              <a:rPr lang="en-US" dirty="0" smtClean="0"/>
              <a:t> Remove to clear the record and mark it for deletion.</a:t>
            </a:r>
          </a:p>
          <a:p>
            <a:pPr lvl="3"/>
            <a:r>
              <a:rPr lang="en-US" dirty="0" smtClean="0"/>
              <a:t>Click Remove Record (red X) to clear the record and mark it for deletion.</a:t>
            </a:r>
          </a:p>
          <a:p>
            <a:pPr lvl="3"/>
            <a:r>
              <a:rPr lang="en-US" dirty="0" smtClean="0"/>
              <a:t>Press the appropriate function keys.</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0" name="Rectangle 4"/>
          <p:cNvSpPr>
            <a:spLocks noGrp="1" noChangeArrowheads="1"/>
          </p:cNvSpPr>
          <p:nvPr>
            <p:ph type="title"/>
          </p:nvPr>
        </p:nvSpPr>
        <p:spPr/>
        <p:txBody>
          <a:bodyPr/>
          <a:lstStyle/>
          <a:p>
            <a:r>
              <a:rPr lang="en-US"/>
              <a:t>Making Changes Permanent </a:t>
            </a:r>
          </a:p>
        </p:txBody>
      </p:sp>
      <p:sp>
        <p:nvSpPr>
          <p:cNvPr id="311301" name="Rectangle 5"/>
          <p:cNvSpPr>
            <a:spLocks noGrp="1" noChangeArrowheads="1"/>
          </p:cNvSpPr>
          <p:nvPr>
            <p:ph type="body" idx="1"/>
          </p:nvPr>
        </p:nvSpPr>
        <p:spPr>
          <a:xfrm>
            <a:off x="863600" y="1816100"/>
            <a:ext cx="3708400" cy="2463238"/>
          </a:xfrm>
        </p:spPr>
        <p:txBody>
          <a:bodyPr/>
          <a:lstStyle/>
          <a:p>
            <a:pPr lvl="1"/>
            <a:r>
              <a:rPr lang="en-US" dirty="0"/>
              <a:t>Select Action </a:t>
            </a:r>
            <a:r>
              <a:rPr lang="en-US" dirty="0">
                <a:sym typeface="Wingdings" pitchFamily="2" charset="2"/>
              </a:rPr>
              <a:t>&gt; </a:t>
            </a:r>
            <a:r>
              <a:rPr lang="en-US" dirty="0"/>
              <a:t>Save to make changes permanent</a:t>
            </a:r>
            <a:r>
              <a:rPr lang="en-US" dirty="0" smtClean="0"/>
              <a:t>. OR Click Save in the menu toolbar.</a:t>
            </a:r>
            <a:endParaRPr lang="en-US" dirty="0"/>
          </a:p>
          <a:p>
            <a:pPr lvl="1"/>
            <a:r>
              <a:rPr lang="en-US" dirty="0"/>
              <a:t>Select Action </a:t>
            </a:r>
            <a:r>
              <a:rPr lang="en-US" dirty="0">
                <a:sym typeface="Wingdings" pitchFamily="2" charset="2"/>
              </a:rPr>
              <a:t>&gt;</a:t>
            </a:r>
            <a:r>
              <a:rPr lang="en-US" dirty="0"/>
              <a:t> Clear All to discard changes.</a:t>
            </a:r>
          </a:p>
        </p:txBody>
      </p:sp>
      <p:sp>
        <p:nvSpPr>
          <p:cNvPr id="311306" name="Rectangle 10"/>
          <p:cNvSpPr>
            <a:spLocks noChangeArrowheads="1"/>
          </p:cNvSpPr>
          <p:nvPr/>
        </p:nvSpPr>
        <p:spPr bwMode="blackWhite">
          <a:xfrm>
            <a:off x="6872288" y="4481513"/>
            <a:ext cx="10223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or</a:t>
            </a:r>
            <a:br>
              <a:rPr lang="en-US" sz="1800">
                <a:solidFill>
                  <a:schemeClr val="tx1"/>
                </a:solidFill>
              </a:rPr>
            </a:br>
            <a:r>
              <a:rPr lang="en-US" sz="1800">
                <a:solidFill>
                  <a:schemeClr val="tx1"/>
                </a:solidFill>
              </a:rPr>
              <a:t>Toolbar</a:t>
            </a:r>
          </a:p>
        </p:txBody>
      </p:sp>
      <p:pic>
        <p:nvPicPr>
          <p:cNvPr id="311312" name="Picture 16"/>
          <p:cNvPicPr>
            <a:picLocks noChangeAspect="1" noChangeArrowheads="1"/>
          </p:cNvPicPr>
          <p:nvPr/>
        </p:nvPicPr>
        <p:blipFill>
          <a:blip r:embed="rId3" cstate="print"/>
          <a:srcRect/>
          <a:stretch>
            <a:fillRect/>
          </a:stretch>
        </p:blipFill>
        <p:spPr bwMode="gray">
          <a:xfrm>
            <a:off x="7140575" y="5153025"/>
            <a:ext cx="485775" cy="485775"/>
          </a:xfrm>
          <a:prstGeom prst="rect">
            <a:avLst/>
          </a:prstGeom>
          <a:noFill/>
          <a:ln w="9525">
            <a:noFill/>
            <a:miter lim="800000"/>
            <a:headEnd/>
            <a:tailEnd/>
          </a:ln>
          <a:effectLst/>
        </p:spPr>
      </p:pic>
      <p:sp>
        <p:nvSpPr>
          <p:cNvPr id="311314" name="Rectangle 18"/>
          <p:cNvSpPr>
            <a:spLocks noChangeArrowheads="1"/>
          </p:cNvSpPr>
          <p:nvPr/>
        </p:nvSpPr>
        <p:spPr bwMode="blackWhite">
          <a:xfrm>
            <a:off x="6992938" y="2286000"/>
            <a:ext cx="7810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Menu</a:t>
            </a:r>
          </a:p>
        </p:txBody>
      </p:sp>
      <p:sp>
        <p:nvSpPr>
          <p:cNvPr id="311315" name="Rectangle 19"/>
          <p:cNvSpPr>
            <a:spLocks noChangeArrowheads="1"/>
          </p:cNvSpPr>
          <p:nvPr/>
        </p:nvSpPr>
        <p:spPr bwMode="blackWhite">
          <a:xfrm>
            <a:off x="6567488" y="1504950"/>
            <a:ext cx="16319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To commit or</a:t>
            </a:r>
            <a:br>
              <a:rPr lang="en-US" sz="1800">
                <a:solidFill>
                  <a:schemeClr val="tx1"/>
                </a:solidFill>
              </a:rPr>
            </a:br>
            <a:r>
              <a:rPr lang="en-US" sz="1800">
                <a:solidFill>
                  <a:schemeClr val="tx1"/>
                </a:solidFill>
              </a:rPr>
              <a:t>rollback:</a:t>
            </a:r>
          </a:p>
        </p:txBody>
      </p:sp>
      <p:sp>
        <p:nvSpPr>
          <p:cNvPr id="311310" name="Line 14"/>
          <p:cNvSpPr>
            <a:spLocks noChangeShapeType="1"/>
          </p:cNvSpPr>
          <p:nvPr/>
        </p:nvSpPr>
        <p:spPr bwMode="blackWhite">
          <a:xfrm flipH="1">
            <a:off x="5410200" y="3314700"/>
            <a:ext cx="0" cy="1077913"/>
          </a:xfrm>
          <a:prstGeom prst="line">
            <a:avLst/>
          </a:prstGeom>
          <a:noFill/>
          <a:ln w="28575">
            <a:solidFill>
              <a:schemeClr val="tx1"/>
            </a:solidFill>
            <a:round/>
            <a:headEnd type="none" w="sm" len="sm"/>
            <a:tailEnd type="triangle" w="sm" len="sm"/>
          </a:ln>
          <a:effectLst/>
        </p:spPr>
        <p:txBody>
          <a:bodyPr/>
          <a:lstStyle/>
          <a:p>
            <a:endParaRPr lang="en-US"/>
          </a:p>
        </p:txBody>
      </p:sp>
      <p:pic>
        <p:nvPicPr>
          <p:cNvPr id="311317" name="Picture 21" descr="D:\Data\CurrDev\Forms9iCourse\images\2-27a.gif"/>
          <p:cNvPicPr>
            <a:picLocks noChangeAspect="1" noChangeArrowheads="1"/>
          </p:cNvPicPr>
          <p:nvPr/>
        </p:nvPicPr>
        <p:blipFill>
          <a:blip r:embed="rId4" cstate="print"/>
          <a:srcRect/>
          <a:stretch>
            <a:fillRect/>
          </a:stretch>
        </p:blipFill>
        <p:spPr bwMode="gray">
          <a:xfrm>
            <a:off x="7023100" y="2667000"/>
            <a:ext cx="720725" cy="1692275"/>
          </a:xfrm>
          <a:prstGeom prst="rect">
            <a:avLst/>
          </a:prstGeom>
          <a:noFill/>
        </p:spPr>
      </p:pic>
      <p:pic>
        <p:nvPicPr>
          <p:cNvPr id="311318" name="Picture 22" descr="E:\Projects\Nishima\24thMay-11293\icons\datab018.gif"/>
          <p:cNvPicPr>
            <a:picLocks noChangeAspect="1" noChangeArrowheads="1"/>
          </p:cNvPicPr>
          <p:nvPr/>
        </p:nvPicPr>
        <p:blipFill>
          <a:blip r:embed="rId5" cstate="print"/>
          <a:srcRect/>
          <a:stretch>
            <a:fillRect/>
          </a:stretch>
        </p:blipFill>
        <p:spPr bwMode="gray">
          <a:xfrm>
            <a:off x="4656138" y="4194175"/>
            <a:ext cx="1503362" cy="1584325"/>
          </a:xfrm>
          <a:prstGeom prst="rect">
            <a:avLst/>
          </a:prstGeom>
          <a:noFill/>
        </p:spPr>
      </p:pic>
      <p:sp>
        <p:nvSpPr>
          <p:cNvPr id="311319" name="Rectangle 23"/>
          <p:cNvSpPr>
            <a:spLocks noChangeArrowheads="1"/>
          </p:cNvSpPr>
          <p:nvPr/>
        </p:nvSpPr>
        <p:spPr bwMode="blackWhite">
          <a:xfrm>
            <a:off x="4826000" y="1897063"/>
            <a:ext cx="1206500" cy="1409700"/>
          </a:xfrm>
          <a:prstGeom prst="rect">
            <a:avLst/>
          </a:prstGeom>
          <a:noFill/>
          <a:ln w="28575">
            <a:solidFill>
              <a:schemeClr val="tx1"/>
            </a:solidFill>
            <a:prstDash val="dash"/>
            <a:miter lim="800000"/>
            <a:headEnd/>
            <a:tailEnd/>
          </a:ln>
          <a:effectLst/>
        </p:spPr>
        <p:txBody>
          <a:bodyPr wrap="none" anchor="ctr"/>
          <a:lstStyle/>
          <a:p>
            <a:endParaRPr lang="en-US"/>
          </a:p>
        </p:txBody>
      </p:sp>
      <p:sp>
        <p:nvSpPr>
          <p:cNvPr id="311320" name="Rectangle 24"/>
          <p:cNvSpPr>
            <a:spLocks noChangeArrowheads="1"/>
          </p:cNvSpPr>
          <p:nvPr/>
        </p:nvSpPr>
        <p:spPr bwMode="blackWhite">
          <a:xfrm>
            <a:off x="4924425" y="1987550"/>
            <a:ext cx="1085850" cy="11922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Deletes</a:t>
            </a:r>
          </a:p>
          <a:p>
            <a:pPr algn="l" defTabSz="822325" eaLnBrk="0" hangingPunct="0">
              <a:spcBef>
                <a:spcPct val="50000"/>
              </a:spcBef>
              <a:buClrTx/>
              <a:buFontTx/>
              <a:buNone/>
            </a:pPr>
            <a:r>
              <a:rPr lang="en-US" sz="1800">
                <a:solidFill>
                  <a:schemeClr val="tx1"/>
                </a:solidFill>
              </a:rPr>
              <a:t>Updates</a:t>
            </a:r>
          </a:p>
          <a:p>
            <a:pPr algn="l" defTabSz="822325" eaLnBrk="0" hangingPunct="0">
              <a:spcBef>
                <a:spcPct val="50000"/>
              </a:spcBef>
              <a:buClrTx/>
              <a:buFontTx/>
              <a:buNone/>
            </a:pPr>
            <a:r>
              <a:rPr lang="en-US" sz="1800">
                <a:solidFill>
                  <a:schemeClr val="tx1"/>
                </a:solidFill>
              </a:rPr>
              <a:t>Inserts</a:t>
            </a:r>
          </a:p>
        </p:txBody>
      </p:sp>
      <p:sp>
        <p:nvSpPr>
          <p:cNvPr id="311321" name="Rectangle 25"/>
          <p:cNvSpPr>
            <a:spLocks noChangeArrowheads="1"/>
          </p:cNvSpPr>
          <p:nvPr/>
        </p:nvSpPr>
        <p:spPr bwMode="blackWhite">
          <a:xfrm>
            <a:off x="4911725" y="1504950"/>
            <a:ext cx="1060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Memory</a:t>
            </a:r>
          </a:p>
        </p:txBody>
      </p:sp>
      <p:sp>
        <p:nvSpPr>
          <p:cNvPr id="14" name="TextBox 13"/>
          <p:cNvSpPr txBox="1"/>
          <p:nvPr/>
        </p:nvSpPr>
        <p:spPr>
          <a:xfrm>
            <a:off x="457200" y="4267200"/>
            <a:ext cx="4267200" cy="2505301"/>
          </a:xfrm>
          <a:prstGeom prst="rect">
            <a:avLst/>
          </a:prstGeom>
          <a:noFill/>
        </p:spPr>
        <p:txBody>
          <a:bodyPr wrap="square" rtlCol="0">
            <a:spAutoFit/>
          </a:bodyPr>
          <a:lstStyle/>
          <a:p>
            <a:pPr algn="l"/>
            <a:r>
              <a:rPr lang="en-US" sz="1600" dirty="0" smtClean="0">
                <a:solidFill>
                  <a:schemeClr val="tx1"/>
                </a:solidFill>
              </a:rPr>
              <a:t>You exit the run-time session by taking one of the following actions:</a:t>
            </a:r>
          </a:p>
          <a:p>
            <a:pPr algn="l"/>
            <a:r>
              <a:rPr lang="en-US" sz="1600" dirty="0" smtClean="0">
                <a:solidFill>
                  <a:schemeClr val="tx1"/>
                </a:solidFill>
              </a:rPr>
              <a:t>Select Action &gt; Exit.</a:t>
            </a:r>
          </a:p>
          <a:p>
            <a:pPr algn="l"/>
            <a:r>
              <a:rPr lang="en-US" sz="1600" dirty="0" smtClean="0">
                <a:solidFill>
                  <a:schemeClr val="tx1"/>
                </a:solidFill>
              </a:rPr>
              <a:t>Click Exit.</a:t>
            </a:r>
          </a:p>
          <a:p>
            <a:pPr algn="l"/>
            <a:r>
              <a:rPr lang="en-US" sz="1600" dirty="0" smtClean="0">
                <a:solidFill>
                  <a:schemeClr val="tx1"/>
                </a:solidFill>
              </a:rPr>
              <a:t>Note: By default, you cannot exit the form while you have unsaved updates, inserts, or deletes. You need to either save or undo the changes before you can exit.</a:t>
            </a:r>
          </a:p>
          <a:p>
            <a:pPr algn="l"/>
            <a:endParaRPr lang="en-US" sz="1600" dirty="0">
              <a:solidFill>
                <a:schemeClr val="tx1"/>
              </a:solidFill>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8" name="Rectangle 4"/>
          <p:cNvSpPr>
            <a:spLocks noGrp="1" noChangeArrowheads="1"/>
          </p:cNvSpPr>
          <p:nvPr>
            <p:ph type="title"/>
          </p:nvPr>
        </p:nvSpPr>
        <p:spPr/>
        <p:txBody>
          <a:bodyPr/>
          <a:lstStyle/>
          <a:p>
            <a:r>
              <a:rPr lang="en-US"/>
              <a:t>Displaying Errors</a:t>
            </a:r>
          </a:p>
        </p:txBody>
      </p:sp>
      <p:sp>
        <p:nvSpPr>
          <p:cNvPr id="313349" name="Rectangle 5"/>
          <p:cNvSpPr>
            <a:spLocks noGrp="1" noChangeArrowheads="1"/>
          </p:cNvSpPr>
          <p:nvPr>
            <p:ph type="body" idx="1"/>
          </p:nvPr>
        </p:nvSpPr>
        <p:spPr>
          <a:xfrm>
            <a:off x="863600" y="1816100"/>
            <a:ext cx="7366000" cy="1893888"/>
          </a:xfrm>
        </p:spPr>
        <p:txBody>
          <a:bodyPr/>
          <a:lstStyle/>
          <a:p>
            <a:pPr lvl="1"/>
            <a:r>
              <a:rPr lang="en-US"/>
              <a:t> Use to view Oracle errors</a:t>
            </a:r>
          </a:p>
          <a:p>
            <a:pPr lvl="1"/>
            <a:r>
              <a:rPr lang="en-US"/>
              <a:t> Select Help </a:t>
            </a:r>
            <a:r>
              <a:rPr lang="en-US">
                <a:sym typeface="Wingdings" pitchFamily="2" charset="2"/>
              </a:rPr>
              <a:t>&gt;</a:t>
            </a:r>
            <a:r>
              <a:rPr lang="en-US"/>
              <a:t> Display Error</a:t>
            </a:r>
          </a:p>
          <a:p>
            <a:pPr lvl="1"/>
            <a:r>
              <a:rPr lang="en-US"/>
              <a:t> Shows Database Error window:</a:t>
            </a:r>
          </a:p>
          <a:p>
            <a:pPr lvl="2"/>
            <a:r>
              <a:rPr lang="en-US"/>
              <a:t>SQL statement</a:t>
            </a:r>
          </a:p>
          <a:p>
            <a:pPr lvl="2"/>
            <a:r>
              <a:rPr lang="en-US"/>
              <a:t>Error information</a:t>
            </a:r>
          </a:p>
        </p:txBody>
      </p:sp>
      <p:pic>
        <p:nvPicPr>
          <p:cNvPr id="313350" name="Picture 6"/>
          <p:cNvPicPr>
            <a:picLocks noChangeAspect="1" noChangeArrowheads="1"/>
          </p:cNvPicPr>
          <p:nvPr/>
        </p:nvPicPr>
        <p:blipFill>
          <a:blip r:embed="rId3" cstate="print"/>
          <a:srcRect/>
          <a:stretch>
            <a:fillRect/>
          </a:stretch>
        </p:blipFill>
        <p:spPr bwMode="gray">
          <a:xfrm>
            <a:off x="990600" y="4041775"/>
            <a:ext cx="4191000" cy="530225"/>
          </a:xfrm>
          <a:prstGeom prst="rect">
            <a:avLst/>
          </a:prstGeom>
          <a:noFill/>
          <a:ln w="9525">
            <a:noFill/>
            <a:miter lim="800000"/>
            <a:headEnd/>
            <a:tailEnd/>
          </a:ln>
          <a:effectLst/>
        </p:spPr>
      </p:pic>
      <p:sp>
        <p:nvSpPr>
          <p:cNvPr id="313353" name="Line 9"/>
          <p:cNvSpPr>
            <a:spLocks noChangeShapeType="1"/>
          </p:cNvSpPr>
          <p:nvPr/>
        </p:nvSpPr>
        <p:spPr bwMode="auto">
          <a:xfrm>
            <a:off x="2667000" y="45720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313358" name="Picture 14" descr="D:\Data\CurrDev\Forms9iCourse\images\2-28b.gif"/>
          <p:cNvPicPr>
            <a:picLocks noChangeAspect="1" noChangeArrowheads="1"/>
          </p:cNvPicPr>
          <p:nvPr/>
        </p:nvPicPr>
        <p:blipFill>
          <a:blip r:embed="rId4" cstate="print"/>
          <a:srcRect/>
          <a:stretch>
            <a:fillRect/>
          </a:stretch>
        </p:blipFill>
        <p:spPr bwMode="gray">
          <a:xfrm>
            <a:off x="4648200" y="3486150"/>
            <a:ext cx="3486150" cy="2674938"/>
          </a:xfrm>
          <a:prstGeom prst="rect">
            <a:avLst/>
          </a:prstGeom>
          <a:noFill/>
        </p:spPr>
      </p:pic>
      <p:sp>
        <p:nvSpPr>
          <p:cNvPr id="313354" name="Line 10"/>
          <p:cNvSpPr>
            <a:spLocks noChangeShapeType="1"/>
          </p:cNvSpPr>
          <p:nvPr/>
        </p:nvSpPr>
        <p:spPr bwMode="auto">
          <a:xfrm rot="-5400000">
            <a:off x="4412457" y="5036343"/>
            <a:ext cx="0" cy="595313"/>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313356" name="Picture 12" descr="D:\Data\CurrDev\Forms9iCourse\images\2-28a.gif"/>
          <p:cNvPicPr>
            <a:picLocks noChangeAspect="1" noChangeArrowheads="1"/>
          </p:cNvPicPr>
          <p:nvPr/>
        </p:nvPicPr>
        <p:blipFill>
          <a:blip r:embed="rId5" cstate="print"/>
          <a:srcRect/>
          <a:stretch>
            <a:fillRect/>
          </a:stretch>
        </p:blipFill>
        <p:spPr bwMode="gray">
          <a:xfrm>
            <a:off x="990600" y="5029200"/>
            <a:ext cx="3211513" cy="1131888"/>
          </a:xfrm>
          <a:prstGeom prst="rect">
            <a:avLst/>
          </a:prstGeom>
          <a:noFill/>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6" name="Rectangle 4"/>
          <p:cNvSpPr>
            <a:spLocks noGrp="1" noChangeArrowheads="1"/>
          </p:cNvSpPr>
          <p:nvPr>
            <p:ph type="title"/>
          </p:nvPr>
        </p:nvSpPr>
        <p:spPr/>
        <p:txBody>
          <a:bodyPr/>
          <a:lstStyle/>
          <a:p>
            <a:r>
              <a:rPr lang="en-US"/>
              <a:t>Summary</a:t>
            </a:r>
          </a:p>
        </p:txBody>
      </p:sp>
      <p:sp>
        <p:nvSpPr>
          <p:cNvPr id="315400" name="Rectangle 8"/>
          <p:cNvSpPr>
            <a:spLocks noGrp="1" noChangeArrowheads="1"/>
          </p:cNvSpPr>
          <p:nvPr>
            <p:ph type="body" idx="1"/>
          </p:nvPr>
        </p:nvSpPr>
        <p:spPr>
          <a:xfrm>
            <a:off x="863600" y="1816100"/>
            <a:ext cx="7366000" cy="4178300"/>
          </a:xfrm>
          <a:noFill/>
          <a:ln/>
        </p:spPr>
        <p:txBody>
          <a:bodyPr/>
          <a:lstStyle/>
          <a:p>
            <a:r>
              <a:rPr lang="en-US"/>
              <a:t>In this lesson, you should have learned that:</a:t>
            </a:r>
          </a:p>
          <a:p>
            <a:pPr lvl="1"/>
            <a:r>
              <a:rPr lang="en-US"/>
              <a:t>You can use OC4J on the development machine to run a Forms application in a Web browser</a:t>
            </a:r>
          </a:p>
          <a:p>
            <a:pPr lvl="1"/>
            <a:r>
              <a:rPr lang="en-US"/>
              <a:t>At run time:</a:t>
            </a:r>
          </a:p>
          <a:p>
            <a:pPr lvl="2"/>
            <a:r>
              <a:rPr lang="en-US"/>
              <a:t>The Forms Client is downloaded</a:t>
            </a:r>
          </a:p>
          <a:p>
            <a:pPr lvl="2"/>
            <a:r>
              <a:rPr lang="en-US"/>
              <a:t>The Forms Servlet creates a start HTML file</a:t>
            </a:r>
          </a:p>
          <a:p>
            <a:pPr lvl="2"/>
            <a:r>
              <a:rPr lang="en-US"/>
              <a:t>The Forms Listener Servlet starts a run-time session and maintains communication between it and the Forms Client</a:t>
            </a:r>
          </a:p>
          <a:p>
            <a:pPr lvl="2"/>
            <a:r>
              <a:rPr lang="en-US"/>
              <a:t>The Runtime Engine carries out application logic and maintains a database connection on behalf of the Forms Client</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p:txBody>
          <a:bodyPr/>
          <a:lstStyle/>
          <a:p>
            <a:r>
              <a:rPr lang="en-US"/>
              <a:t>Testing a Form: OC4J Overview</a:t>
            </a:r>
          </a:p>
        </p:txBody>
      </p:sp>
      <p:sp>
        <p:nvSpPr>
          <p:cNvPr id="408579" name="Rectangle 3"/>
          <p:cNvSpPr>
            <a:spLocks noGrp="1" noChangeArrowheads="1"/>
          </p:cNvSpPr>
          <p:nvPr>
            <p:ph type="body" idx="1"/>
          </p:nvPr>
        </p:nvSpPr>
        <p:spPr>
          <a:xfrm>
            <a:off x="863600" y="1816100"/>
            <a:ext cx="7366000" cy="4359142"/>
          </a:xfrm>
        </p:spPr>
        <p:txBody>
          <a:bodyPr/>
          <a:lstStyle/>
          <a:p>
            <a:r>
              <a:rPr lang="en-US" dirty="0"/>
              <a:t>Oracle Application Server Containers for J2EE (OC4J) is:</a:t>
            </a:r>
          </a:p>
          <a:p>
            <a:pPr lvl="1"/>
            <a:r>
              <a:rPr lang="en-US" dirty="0"/>
              <a:t>Preferred to run Forms applications</a:t>
            </a:r>
          </a:p>
          <a:p>
            <a:pPr lvl="1"/>
            <a:r>
              <a:rPr lang="en-US" dirty="0"/>
              <a:t>Included with Oracle Developer Suite to enable </a:t>
            </a:r>
            <a:r>
              <a:rPr lang="en-US" dirty="0" smtClean="0"/>
              <a:t>testing</a:t>
            </a:r>
          </a:p>
          <a:p>
            <a:pPr lvl="1">
              <a:buNone/>
            </a:pPr>
            <a:r>
              <a:rPr lang="en-US" dirty="0" smtClean="0"/>
              <a:t>OC4J is ideally suited to run Forms applications. It is included in Oracle Developer Suite to enable you to test your applications, if desired, on the same machine where you are running Forms Builder. In other words, you do not need to install Oracle Application Server to test your applications.</a:t>
            </a:r>
            <a:endParaRPr lang="en-US" dirty="0" smtClean="0">
              <a:sym typeface="Wingdings" pitchFamily="2" charset="2"/>
            </a:endParaRPr>
          </a:p>
          <a:p>
            <a:pPr lvl="1">
              <a:buNone/>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title"/>
          </p:nvPr>
        </p:nvSpPr>
        <p:spPr/>
        <p:txBody>
          <a:bodyPr/>
          <a:lstStyle/>
          <a:p>
            <a:r>
              <a:rPr lang="en-US"/>
              <a:t>Summary</a:t>
            </a:r>
          </a:p>
        </p:txBody>
      </p:sp>
      <p:sp>
        <p:nvSpPr>
          <p:cNvPr id="384003" name="Rectangle 3"/>
          <p:cNvSpPr>
            <a:spLocks noGrp="1" noChangeArrowheads="1"/>
          </p:cNvSpPr>
          <p:nvPr>
            <p:ph type="body" idx="1"/>
          </p:nvPr>
        </p:nvSpPr>
        <p:spPr>
          <a:xfrm>
            <a:off x="863600" y="1816100"/>
            <a:ext cx="7366000" cy="3910013"/>
          </a:xfrm>
          <a:noFill/>
          <a:ln/>
        </p:spPr>
        <p:txBody>
          <a:bodyPr/>
          <a:lstStyle/>
          <a:p>
            <a:pPr lvl="1"/>
            <a:r>
              <a:rPr lang="en-US"/>
              <a:t>When you run a form you see a Java applet running in a browser and displaying a menu, menu toolbar, console, and several kinds of data elements.</a:t>
            </a:r>
          </a:p>
          <a:p>
            <a:pPr lvl="1"/>
            <a:r>
              <a:rPr lang="en-US"/>
              <a:t>Users navigate a Forms application using the menu, toolbar, the mouse, buttons, or function keys.</a:t>
            </a:r>
          </a:p>
          <a:p>
            <a:pPr lvl="1"/>
            <a:r>
              <a:rPr lang="en-US"/>
              <a:t>The two main modes of operation are Normal mode and Enter-Query mode.</a:t>
            </a:r>
          </a:p>
          <a:p>
            <a:pPr lvl="1"/>
            <a:r>
              <a:rPr lang="en-US"/>
              <a:t>Executing a query returns all records, unless the query is restricted by search criteria.</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Rectangle 2"/>
          <p:cNvSpPr>
            <a:spLocks noGrp="1" noChangeArrowheads="1"/>
          </p:cNvSpPr>
          <p:nvPr>
            <p:ph type="title"/>
          </p:nvPr>
        </p:nvSpPr>
        <p:spPr/>
        <p:txBody>
          <a:bodyPr/>
          <a:lstStyle/>
          <a:p>
            <a:r>
              <a:rPr lang="en-US"/>
              <a:t>Summary</a:t>
            </a:r>
          </a:p>
        </p:txBody>
      </p:sp>
      <p:sp>
        <p:nvSpPr>
          <p:cNvPr id="412675" name="Rectangle 3"/>
          <p:cNvSpPr>
            <a:spLocks noGrp="1" noChangeArrowheads="1"/>
          </p:cNvSpPr>
          <p:nvPr>
            <p:ph type="body" idx="1"/>
          </p:nvPr>
        </p:nvSpPr>
        <p:spPr>
          <a:xfrm>
            <a:off x="863600" y="1816100"/>
            <a:ext cx="7366000" cy="1431925"/>
          </a:xfrm>
          <a:noFill/>
          <a:ln/>
        </p:spPr>
        <p:txBody>
          <a:bodyPr/>
          <a:lstStyle/>
          <a:p>
            <a:pPr lvl="1"/>
            <a:r>
              <a:rPr lang="en-US"/>
              <a:t>In normal mode you can insert, update, and delete records and commit changes to the database.</a:t>
            </a:r>
          </a:p>
          <a:p>
            <a:pPr lvl="1"/>
            <a:r>
              <a:rPr lang="en-US"/>
              <a:t>You display database errors from the menu </a:t>
            </a:r>
            <a:br>
              <a:rPr lang="en-US"/>
            </a:br>
            <a:r>
              <a:rPr lang="en-US"/>
              <a:t>(Help </a:t>
            </a:r>
            <a:r>
              <a:rPr lang="en-US">
                <a:sym typeface="Wingdings" pitchFamily="2" charset="2"/>
              </a:rPr>
              <a:t>&gt; Display Error)</a:t>
            </a:r>
            <a:endParaRPr lang="en-US"/>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50" name="Rectangle 6"/>
          <p:cNvSpPr>
            <a:spLocks noGrp="1" noChangeArrowheads="1"/>
          </p:cNvSpPr>
          <p:nvPr>
            <p:ph type="title"/>
          </p:nvPr>
        </p:nvSpPr>
        <p:spPr/>
        <p:txBody>
          <a:bodyPr/>
          <a:lstStyle/>
          <a:p>
            <a:r>
              <a:rPr lang="en-US"/>
              <a:t>Practice 2 Overview</a:t>
            </a:r>
          </a:p>
        </p:txBody>
      </p:sp>
      <p:sp>
        <p:nvSpPr>
          <p:cNvPr id="390151" name="Rectangle 7"/>
          <p:cNvSpPr>
            <a:spLocks noGrp="1" noChangeArrowheads="1"/>
          </p:cNvSpPr>
          <p:nvPr>
            <p:ph type="body" idx="1"/>
          </p:nvPr>
        </p:nvSpPr>
        <p:spPr>
          <a:xfrm>
            <a:off x="863600" y="1816100"/>
            <a:ext cx="7366000" cy="2989263"/>
          </a:xfrm>
        </p:spPr>
        <p:txBody>
          <a:bodyPr/>
          <a:lstStyle/>
          <a:p>
            <a:r>
              <a:rPr lang="en-US"/>
              <a:t>This practice covers the following topics:</a:t>
            </a:r>
          </a:p>
          <a:p>
            <a:pPr lvl="1"/>
            <a:r>
              <a:rPr lang="en-US"/>
              <a:t>Starting OC4J</a:t>
            </a:r>
          </a:p>
          <a:p>
            <a:pPr lvl="1"/>
            <a:r>
              <a:rPr lang="en-US"/>
              <a:t>Running the course application:</a:t>
            </a:r>
          </a:p>
          <a:p>
            <a:pPr lvl="2"/>
            <a:r>
              <a:rPr lang="en-US"/>
              <a:t>Querying records</a:t>
            </a:r>
          </a:p>
          <a:p>
            <a:pPr lvl="2"/>
            <a:r>
              <a:rPr lang="en-US"/>
              <a:t>Inserting a record</a:t>
            </a:r>
          </a:p>
          <a:p>
            <a:pPr lvl="2"/>
            <a:r>
              <a:rPr lang="en-US"/>
              <a:t>Updating a record</a:t>
            </a:r>
          </a:p>
          <a:p>
            <a:pPr lvl="2"/>
            <a:r>
              <a:rPr lang="en-US"/>
              <a:t>Deleting a record</a:t>
            </a:r>
          </a:p>
          <a:p>
            <a:pPr lvl="2"/>
            <a:r>
              <a:rPr lang="en-US"/>
              <a:t>Displaying a database error</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36" name="Rectangle 1036"/>
          <p:cNvSpPr>
            <a:spLocks noGrp="1" noChangeArrowheads="1"/>
          </p:cNvSpPr>
          <p:nvPr>
            <p:ph type="title"/>
          </p:nvPr>
        </p:nvSpPr>
        <p:spPr/>
        <p:txBody>
          <a:bodyPr/>
          <a:lstStyle/>
          <a:p>
            <a:r>
              <a:rPr lang="en-US"/>
              <a:t>Testing a Form: Starting OC4J</a:t>
            </a:r>
          </a:p>
        </p:txBody>
      </p:sp>
      <p:sp>
        <p:nvSpPr>
          <p:cNvPr id="410637" name="Rectangle 1037"/>
          <p:cNvSpPr>
            <a:spLocks noGrp="1" noChangeArrowheads="1"/>
          </p:cNvSpPr>
          <p:nvPr>
            <p:ph type="body" idx="1"/>
          </p:nvPr>
        </p:nvSpPr>
        <p:spPr>
          <a:xfrm>
            <a:off x="863600" y="1816100"/>
            <a:ext cx="7366000" cy="2228850"/>
          </a:xfrm>
        </p:spPr>
        <p:txBody>
          <a:bodyPr/>
          <a:lstStyle/>
          <a:p>
            <a:pPr lvl="1"/>
            <a:r>
              <a:rPr lang="en-US"/>
              <a:t>On NT, run batch file to start</a:t>
            </a:r>
            <a:br>
              <a:rPr lang="en-US"/>
            </a:br>
            <a:r>
              <a:rPr lang="en-US"/>
              <a:t>OC4J: </a:t>
            </a:r>
            <a:r>
              <a:rPr lang="en-US">
                <a:latin typeface="Courier New" pitchFamily="49" charset="0"/>
              </a:rPr>
              <a:t>startinst.bat</a:t>
            </a:r>
            <a:r>
              <a:rPr lang="en-US"/>
              <a:t>.</a:t>
            </a:r>
            <a:endParaRPr lang="en-US">
              <a:latin typeface="Courier New" pitchFamily="49" charset="0"/>
            </a:endParaRPr>
          </a:p>
          <a:p>
            <a:pPr lvl="1"/>
            <a:r>
              <a:rPr lang="en-US"/>
              <a:t>OC4J starts in DOS window:</a:t>
            </a:r>
          </a:p>
          <a:p>
            <a:pPr lvl="2"/>
            <a:r>
              <a:rPr lang="en-US"/>
              <a:t>Minimize window</a:t>
            </a:r>
          </a:p>
          <a:p>
            <a:pPr lvl="2"/>
            <a:r>
              <a:rPr lang="en-US"/>
              <a:t>Closing window aborts OC4J</a:t>
            </a:r>
          </a:p>
          <a:p>
            <a:pPr lvl="1"/>
            <a:r>
              <a:rPr lang="en-US"/>
              <a:t>Run batch file to stop OC4J: </a:t>
            </a:r>
            <a:r>
              <a:rPr lang="en-US">
                <a:latin typeface="Courier New" pitchFamily="49" charset="0"/>
              </a:rPr>
              <a:t>stopinst.bat</a:t>
            </a:r>
            <a:r>
              <a:rPr lang="en-US"/>
              <a:t>.</a:t>
            </a:r>
            <a:endParaRPr lang="en-US">
              <a:latin typeface="Courier New" pitchFamily="49" charset="0"/>
            </a:endParaRPr>
          </a:p>
        </p:txBody>
      </p:sp>
      <p:pic>
        <p:nvPicPr>
          <p:cNvPr id="410628" name="Picture 1028" descr="D:\Data\CurrDev\Forms9iCourse\images\3-18.GIF"/>
          <p:cNvPicPr>
            <a:picLocks noChangeAspect="1" noChangeArrowheads="1"/>
          </p:cNvPicPr>
          <p:nvPr/>
        </p:nvPicPr>
        <p:blipFill>
          <a:blip r:embed="rId3" cstate="print"/>
          <a:srcRect/>
          <a:stretch>
            <a:fillRect/>
          </a:stretch>
        </p:blipFill>
        <p:spPr bwMode="gray">
          <a:xfrm>
            <a:off x="5257800" y="1541463"/>
            <a:ext cx="3048000" cy="1735137"/>
          </a:xfrm>
          <a:prstGeom prst="rect">
            <a:avLst/>
          </a:prstGeom>
          <a:noFill/>
        </p:spPr>
      </p:pic>
      <p:sp>
        <p:nvSpPr>
          <p:cNvPr id="410629" name="Line 1029"/>
          <p:cNvSpPr>
            <a:spLocks noChangeShapeType="1"/>
          </p:cNvSpPr>
          <p:nvPr/>
        </p:nvSpPr>
        <p:spPr bwMode="auto">
          <a:xfrm>
            <a:off x="4081463" y="3181350"/>
            <a:ext cx="3505200" cy="0"/>
          </a:xfrm>
          <a:prstGeom prst="line">
            <a:avLst/>
          </a:prstGeom>
          <a:noFill/>
          <a:ln w="28575">
            <a:solidFill>
              <a:schemeClr val="tx1"/>
            </a:solidFill>
            <a:round/>
            <a:headEnd/>
            <a:tailEnd/>
          </a:ln>
          <a:effectLst/>
        </p:spPr>
        <p:txBody>
          <a:bodyPr lIns="12700" tIns="12700" rIns="12700" bIns="12700">
            <a:spAutoFit/>
          </a:bodyPr>
          <a:lstStyle/>
          <a:p>
            <a:endParaRPr lang="en-US"/>
          </a:p>
        </p:txBody>
      </p:sp>
      <p:pic>
        <p:nvPicPr>
          <p:cNvPr id="410630" name="Picture 1030" descr="D:\Data\CurrDev\BIA10g\images\OC4J.GIF"/>
          <p:cNvPicPr>
            <a:picLocks noChangeAspect="1" noChangeArrowheads="1"/>
          </p:cNvPicPr>
          <p:nvPr/>
        </p:nvPicPr>
        <p:blipFill>
          <a:blip r:embed="rId4" cstate="print"/>
          <a:srcRect/>
          <a:stretch>
            <a:fillRect/>
          </a:stretch>
        </p:blipFill>
        <p:spPr bwMode="gray">
          <a:xfrm>
            <a:off x="982663" y="4187825"/>
            <a:ext cx="7178675" cy="1908175"/>
          </a:xfrm>
          <a:prstGeom prst="rect">
            <a:avLst/>
          </a:prstGeom>
          <a:noFill/>
        </p:spPr>
      </p:pic>
      <p:sp>
        <p:nvSpPr>
          <p:cNvPr id="410631" name="Line 1031"/>
          <p:cNvSpPr>
            <a:spLocks noChangeShapeType="1"/>
          </p:cNvSpPr>
          <p:nvPr/>
        </p:nvSpPr>
        <p:spPr bwMode="auto">
          <a:xfrm>
            <a:off x="7591425" y="3171825"/>
            <a:ext cx="0" cy="1066800"/>
          </a:xfrm>
          <a:prstGeom prst="line">
            <a:avLst/>
          </a:prstGeom>
          <a:noFill/>
          <a:ln w="28575">
            <a:solidFill>
              <a:schemeClr val="tx1"/>
            </a:solidFill>
            <a:round/>
            <a:headEnd/>
            <a:tailEnd type="triangle" w="sm" len="sm"/>
          </a:ln>
          <a:effectLst/>
        </p:spPr>
        <p:txBody>
          <a:bodyPr lIns="12700" tIns="12700" rIns="12700" bIns="12700">
            <a:spAutoFit/>
          </a:bodyPr>
          <a:lstStyle/>
          <a:p>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428" name="Line 140"/>
          <p:cNvSpPr>
            <a:spLocks noChangeShapeType="1"/>
          </p:cNvSpPr>
          <p:nvPr/>
        </p:nvSpPr>
        <p:spPr bwMode="blackWhite">
          <a:xfrm flipH="1">
            <a:off x="2362200" y="3505200"/>
            <a:ext cx="1828800" cy="0"/>
          </a:xfrm>
          <a:prstGeom prst="line">
            <a:avLst/>
          </a:prstGeom>
          <a:noFill/>
          <a:ln w="28575">
            <a:solidFill>
              <a:schemeClr val="tx1"/>
            </a:solidFill>
            <a:round/>
            <a:headEnd type="none" w="sm" len="sm"/>
            <a:tailEnd type="triangle" w="sm" len="sm"/>
          </a:ln>
          <a:effectLst/>
        </p:spPr>
        <p:txBody>
          <a:bodyPr/>
          <a:lstStyle/>
          <a:p>
            <a:endParaRPr lang="en-US"/>
          </a:p>
        </p:txBody>
      </p:sp>
      <p:pic>
        <p:nvPicPr>
          <p:cNvPr id="268440" name="Picture 152" descr="Computer tower (standalone)"/>
          <p:cNvPicPr>
            <a:picLocks noChangeAspect="1" noChangeArrowheads="1"/>
          </p:cNvPicPr>
          <p:nvPr/>
        </p:nvPicPr>
        <p:blipFill>
          <a:blip r:embed="rId4" cstate="print"/>
          <a:srcRect/>
          <a:stretch>
            <a:fillRect/>
          </a:stretch>
        </p:blipFill>
        <p:spPr bwMode="gray">
          <a:xfrm>
            <a:off x="3903663" y="2565400"/>
            <a:ext cx="1255712" cy="1854200"/>
          </a:xfrm>
          <a:prstGeom prst="rect">
            <a:avLst/>
          </a:prstGeom>
          <a:noFill/>
        </p:spPr>
      </p:pic>
      <p:sp>
        <p:nvSpPr>
          <p:cNvPr id="268413" name="Line 125"/>
          <p:cNvSpPr>
            <a:spLocks noChangeShapeType="1"/>
          </p:cNvSpPr>
          <p:nvPr/>
        </p:nvSpPr>
        <p:spPr bwMode="blackWhite">
          <a:xfrm>
            <a:off x="5105400" y="3505200"/>
            <a:ext cx="12192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68415" name="Line 127"/>
          <p:cNvSpPr>
            <a:spLocks noChangeShapeType="1"/>
          </p:cNvSpPr>
          <p:nvPr/>
        </p:nvSpPr>
        <p:spPr bwMode="blackWhite">
          <a:xfrm>
            <a:off x="1795463" y="2971800"/>
            <a:ext cx="2133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68409" name="Rectangle 121"/>
          <p:cNvSpPr>
            <a:spLocks noGrp="1" noChangeArrowheads="1"/>
          </p:cNvSpPr>
          <p:nvPr>
            <p:ph type="title"/>
          </p:nvPr>
        </p:nvSpPr>
        <p:spPr/>
        <p:txBody>
          <a:bodyPr/>
          <a:lstStyle/>
          <a:p>
            <a:r>
              <a:rPr lang="en-US"/>
              <a:t>Running a Form</a:t>
            </a:r>
          </a:p>
        </p:txBody>
      </p:sp>
      <p:sp>
        <p:nvSpPr>
          <p:cNvPr id="268410" name="Rectangle 122"/>
          <p:cNvSpPr>
            <a:spLocks noGrp="1" noChangeArrowheads="1"/>
          </p:cNvSpPr>
          <p:nvPr>
            <p:ph type="body" idx="1"/>
          </p:nvPr>
        </p:nvSpPr>
        <p:spPr>
          <a:xfrm>
            <a:off x="863600" y="1849438"/>
            <a:ext cx="7366000" cy="360362"/>
          </a:xfrm>
        </p:spPr>
        <p:txBody>
          <a:bodyPr/>
          <a:lstStyle/>
          <a:p>
            <a:pPr lvl="1">
              <a:buFont typeface="Arial" pitchFamily="34" charset="0"/>
              <a:buNone/>
            </a:pPr>
            <a:r>
              <a:rPr lang="en-US"/>
              <a:t>Oracle Forms Services deployment:</a:t>
            </a:r>
          </a:p>
        </p:txBody>
      </p:sp>
      <p:graphicFrame>
        <p:nvGraphicFramePr>
          <p:cNvPr id="268375" name="Object 87"/>
          <p:cNvGraphicFramePr>
            <a:graphicFrameLocks/>
          </p:cNvGraphicFramePr>
          <p:nvPr/>
        </p:nvGraphicFramePr>
        <p:xfrm>
          <a:off x="3962400" y="3121025"/>
          <a:ext cx="681038" cy="742950"/>
        </p:xfrm>
        <a:graphic>
          <a:graphicData uri="http://schemas.openxmlformats.org/presentationml/2006/ole">
            <p:oleObj spid="_x0000_s268375" name="Bitmap Image" r:id="rId5" imgW="5630061" imgH="5952381" progId="PBrush">
              <p:embed/>
            </p:oleObj>
          </a:graphicData>
        </a:graphic>
      </p:graphicFrame>
      <p:pic>
        <p:nvPicPr>
          <p:cNvPr id="268423" name="Picture 135" descr="D:\Data\Forms9iCourse\images\compu009.gif"/>
          <p:cNvPicPr>
            <a:picLocks noChangeAspect="1" noChangeArrowheads="1"/>
          </p:cNvPicPr>
          <p:nvPr/>
        </p:nvPicPr>
        <p:blipFill>
          <a:blip r:embed="rId6" cstate="print"/>
          <a:srcRect/>
          <a:stretch>
            <a:fillRect/>
          </a:stretch>
        </p:blipFill>
        <p:spPr bwMode="gray">
          <a:xfrm>
            <a:off x="1143000" y="2738438"/>
            <a:ext cx="1543050" cy="1508125"/>
          </a:xfrm>
          <a:prstGeom prst="rect">
            <a:avLst/>
          </a:prstGeom>
          <a:noFill/>
        </p:spPr>
      </p:pic>
      <p:sp>
        <p:nvSpPr>
          <p:cNvPr id="268427" name="Text Box 139"/>
          <p:cNvSpPr txBox="1">
            <a:spLocks noChangeArrowheads="1"/>
          </p:cNvSpPr>
          <p:nvPr/>
        </p:nvSpPr>
        <p:spPr bwMode="auto">
          <a:xfrm>
            <a:off x="2209800" y="2671763"/>
            <a:ext cx="1473200" cy="300037"/>
          </a:xfrm>
          <a:prstGeom prst="rect">
            <a:avLst/>
          </a:prstGeom>
          <a:noFill/>
          <a:ln w="9525">
            <a:noFill/>
            <a:miter lim="800000"/>
            <a:headEnd/>
            <a:tailEnd/>
          </a:ln>
          <a:effectLst/>
        </p:spPr>
        <p:txBody>
          <a:bodyPr wrap="none" lIns="12700" tIns="12700" rIns="12700" bIns="12700">
            <a:spAutoFit/>
          </a:bodyPr>
          <a:lstStyle/>
          <a:p>
            <a:pPr algn="l" defTabSz="228600"/>
            <a:r>
              <a:rPr lang="en-US" sz="1800">
                <a:solidFill>
                  <a:schemeClr val="tx1"/>
                </a:solidFill>
              </a:rPr>
              <a:t>Browser URL</a:t>
            </a:r>
          </a:p>
        </p:txBody>
      </p:sp>
      <p:sp>
        <p:nvSpPr>
          <p:cNvPr id="268429" name="Text Box 141"/>
          <p:cNvSpPr txBox="1">
            <a:spLocks noChangeArrowheads="1"/>
          </p:cNvSpPr>
          <p:nvPr/>
        </p:nvSpPr>
        <p:spPr bwMode="auto">
          <a:xfrm>
            <a:off x="2438400" y="3124200"/>
            <a:ext cx="1308100" cy="300038"/>
          </a:xfrm>
          <a:prstGeom prst="rect">
            <a:avLst/>
          </a:prstGeom>
          <a:noFill/>
          <a:ln w="9525">
            <a:noFill/>
            <a:miter lim="800000"/>
            <a:headEnd/>
            <a:tailEnd/>
          </a:ln>
          <a:effectLst/>
        </p:spPr>
        <p:txBody>
          <a:bodyPr wrap="none" lIns="12700" tIns="12700" rIns="12700" bIns="12700">
            <a:spAutoFit/>
          </a:bodyPr>
          <a:lstStyle/>
          <a:p>
            <a:pPr algn="l" defTabSz="228600"/>
            <a:r>
              <a:rPr lang="en-US" sz="1800">
                <a:solidFill>
                  <a:schemeClr val="tx1"/>
                </a:solidFill>
              </a:rPr>
              <a:t>Java Applet</a:t>
            </a:r>
          </a:p>
        </p:txBody>
      </p:sp>
      <p:pic>
        <p:nvPicPr>
          <p:cNvPr id="268442" name="Picture 154" descr="E:\Projects\Nishima\24thMay-11293\icons\datab018.gif"/>
          <p:cNvPicPr>
            <a:picLocks noChangeAspect="1" noChangeArrowheads="1"/>
          </p:cNvPicPr>
          <p:nvPr/>
        </p:nvPicPr>
        <p:blipFill>
          <a:blip r:embed="rId7" cstate="print"/>
          <a:srcRect/>
          <a:stretch>
            <a:fillRect/>
          </a:stretch>
        </p:blipFill>
        <p:spPr bwMode="gray">
          <a:xfrm>
            <a:off x="6324600" y="2700338"/>
            <a:ext cx="1503363" cy="1584325"/>
          </a:xfrm>
          <a:prstGeom prst="rect">
            <a:avLst/>
          </a:prstGeom>
          <a:noFill/>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78" name="Rectangle 78"/>
          <p:cNvSpPr>
            <a:spLocks noGrp="1" noChangeArrowheads="1"/>
          </p:cNvSpPr>
          <p:nvPr>
            <p:ph type="title"/>
          </p:nvPr>
        </p:nvSpPr>
        <p:spPr/>
        <p:txBody>
          <a:bodyPr/>
          <a:lstStyle/>
          <a:p>
            <a:r>
              <a:rPr lang="en-US"/>
              <a:t>Running a Form: Browser</a:t>
            </a:r>
          </a:p>
        </p:txBody>
      </p:sp>
      <p:sp>
        <p:nvSpPr>
          <p:cNvPr id="332876" name="Rectangle 76"/>
          <p:cNvSpPr>
            <a:spLocks noChangeArrowheads="1"/>
          </p:cNvSpPr>
          <p:nvPr/>
        </p:nvSpPr>
        <p:spPr bwMode="gray">
          <a:xfrm>
            <a:off x="838200" y="4992688"/>
            <a:ext cx="7618413" cy="1133475"/>
          </a:xfrm>
          <a:prstGeom prst="rect">
            <a:avLst/>
          </a:prstGeom>
          <a:noFill/>
          <a:ln w="9525">
            <a:noFill/>
            <a:miter lim="800000"/>
            <a:headEnd/>
            <a:tailEnd/>
          </a:ln>
          <a:effectLst/>
        </p:spPr>
        <p:txBody>
          <a:bodyPr lIns="92075" tIns="46038" rIns="92075" bIns="46038">
            <a:spAutoFit/>
          </a:bodyPr>
          <a:lstStyle/>
          <a:p>
            <a:pPr algn="l" defTabSz="346075" eaLnBrk="0" hangingPunct="0">
              <a:lnSpc>
                <a:spcPct val="95000"/>
              </a:lnSpc>
              <a:spcBef>
                <a:spcPct val="35000"/>
              </a:spcBef>
              <a:buClrTx/>
              <a:buFontTx/>
              <a:buNone/>
              <a:tabLst>
                <a:tab pos="571500" algn="l"/>
              </a:tabLst>
            </a:pPr>
            <a:r>
              <a:rPr lang="en-US" sz="1800">
                <a:solidFill>
                  <a:srgbClr val="FF0000"/>
                </a:solidFill>
                <a:latin typeface="Courier New" pitchFamily="49" charset="0"/>
              </a:rPr>
              <a:t>http://summit.com:8889/forms90/f90servlet</a:t>
            </a:r>
            <a:br>
              <a:rPr lang="en-US" sz="1800">
                <a:solidFill>
                  <a:srgbClr val="FF0000"/>
                </a:solidFill>
                <a:latin typeface="Courier New" pitchFamily="49" charset="0"/>
              </a:rPr>
            </a:br>
            <a:r>
              <a:rPr lang="en-US" sz="1800">
                <a:solidFill>
                  <a:schemeClr val="folHlink"/>
                </a:solidFill>
                <a:latin typeface="Courier New" pitchFamily="49" charset="0"/>
              </a:rPr>
              <a:t>?form=customers.fmx&amp;userid=username/password@database</a:t>
            </a:r>
            <a:br>
              <a:rPr lang="en-US" sz="1800">
                <a:solidFill>
                  <a:schemeClr val="folHlink"/>
                </a:solidFill>
                <a:latin typeface="Courier New" pitchFamily="49" charset="0"/>
              </a:rPr>
            </a:br>
            <a:r>
              <a:rPr lang="en-US" sz="1800">
                <a:solidFill>
                  <a:schemeClr val="folHlink"/>
                </a:solidFill>
                <a:latin typeface="Courier New" pitchFamily="49" charset="0"/>
              </a:rPr>
              <a:t>&amp;buffer_records=NO&amp;debug_messages=NO&amp;array=YES</a:t>
            </a:r>
            <a:br>
              <a:rPr lang="en-US" sz="1800">
                <a:solidFill>
                  <a:schemeClr val="folHlink"/>
                </a:solidFill>
                <a:latin typeface="Courier New" pitchFamily="49" charset="0"/>
              </a:rPr>
            </a:br>
            <a:r>
              <a:rPr lang="en-US" sz="1800">
                <a:solidFill>
                  <a:schemeClr val="folHlink"/>
                </a:solidFill>
                <a:latin typeface="Courier New" pitchFamily="49" charset="0"/>
              </a:rPr>
              <a:t>&amp;query_only=NO</a:t>
            </a:r>
          </a:p>
        </p:txBody>
      </p:sp>
      <p:grpSp>
        <p:nvGrpSpPr>
          <p:cNvPr id="332898" name="Group 98"/>
          <p:cNvGrpSpPr>
            <a:grpSpLocks/>
          </p:cNvGrpSpPr>
          <p:nvPr/>
        </p:nvGrpSpPr>
        <p:grpSpPr bwMode="auto">
          <a:xfrm>
            <a:off x="3124200" y="2139950"/>
            <a:ext cx="5026025" cy="2763838"/>
            <a:chOff x="1968" y="1348"/>
            <a:chExt cx="3166" cy="1741"/>
          </a:xfrm>
        </p:grpSpPr>
        <p:pic>
          <p:nvPicPr>
            <p:cNvPr id="332887" name="Picture 87" descr="D:\Data\CurrDev\Forms9iCourse\images\Url2.gif"/>
            <p:cNvPicPr>
              <a:picLocks noChangeAspect="1" noChangeArrowheads="1"/>
            </p:cNvPicPr>
            <p:nvPr/>
          </p:nvPicPr>
          <p:blipFill>
            <a:blip r:embed="rId3" cstate="print"/>
            <a:srcRect/>
            <a:stretch>
              <a:fillRect/>
            </a:stretch>
          </p:blipFill>
          <p:spPr bwMode="gray">
            <a:xfrm>
              <a:off x="1968" y="1348"/>
              <a:ext cx="3166" cy="1741"/>
            </a:xfrm>
            <a:prstGeom prst="rect">
              <a:avLst/>
            </a:prstGeom>
            <a:noFill/>
            <a:ln w="28575">
              <a:solidFill>
                <a:schemeClr val="tx1"/>
              </a:solidFill>
              <a:miter lim="800000"/>
              <a:headEnd/>
              <a:tailEnd/>
            </a:ln>
          </p:spPr>
        </p:pic>
        <p:sp>
          <p:nvSpPr>
            <p:cNvPr id="332896" name="Text Box 96"/>
            <p:cNvSpPr txBox="1">
              <a:spLocks noChangeArrowheads="1"/>
            </p:cNvSpPr>
            <p:nvPr/>
          </p:nvSpPr>
          <p:spPr bwMode="gray">
            <a:xfrm>
              <a:off x="2525" y="1400"/>
              <a:ext cx="2607" cy="112"/>
            </a:xfrm>
            <a:prstGeom prst="rect">
              <a:avLst/>
            </a:prstGeom>
            <a:solidFill>
              <a:schemeClr val="bg1"/>
            </a:solidFill>
            <a:ln w="28575">
              <a:noFill/>
              <a:miter lim="800000"/>
              <a:headEnd/>
              <a:tailEnd/>
            </a:ln>
            <a:effectLst/>
          </p:spPr>
          <p:txBody>
            <a:bodyPr wrap="none" lIns="12700" tIns="12700" rIns="12700" bIns="12700">
              <a:spAutoFit/>
            </a:bodyPr>
            <a:lstStyle/>
            <a:p>
              <a:pPr algn="l" defTabSz="228600"/>
              <a:r>
                <a:rPr lang="en-US" sz="1000" b="0">
                  <a:solidFill>
                    <a:schemeClr val="tx1"/>
                  </a:solidFill>
                </a:rPr>
                <a:t>http://summit.com:8889/forms90/f90servlet?form=customers.fmx&amp;userid=</a:t>
              </a:r>
            </a:p>
          </p:txBody>
        </p:sp>
      </p:grpSp>
      <p:sp>
        <p:nvSpPr>
          <p:cNvPr id="332895" name="Line 95"/>
          <p:cNvSpPr>
            <a:spLocks noChangeShapeType="1"/>
          </p:cNvSpPr>
          <p:nvPr/>
        </p:nvSpPr>
        <p:spPr bwMode="gray">
          <a:xfrm>
            <a:off x="2638425" y="2286000"/>
            <a:ext cx="13716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en-US"/>
          </a:p>
        </p:txBody>
      </p:sp>
      <p:pic>
        <p:nvPicPr>
          <p:cNvPr id="332900" name="Picture 100" descr="People: Person, User, Blue"/>
          <p:cNvPicPr>
            <a:picLocks noChangeAspect="1" noChangeArrowheads="1"/>
          </p:cNvPicPr>
          <p:nvPr/>
        </p:nvPicPr>
        <p:blipFill>
          <a:blip r:embed="rId4" cstate="print"/>
          <a:srcRect/>
          <a:stretch>
            <a:fillRect/>
          </a:stretch>
        </p:blipFill>
        <p:spPr bwMode="gray">
          <a:xfrm>
            <a:off x="1371600" y="3287713"/>
            <a:ext cx="1524000" cy="1512887"/>
          </a:xfrm>
          <a:prstGeom prst="rect">
            <a:avLst/>
          </a:prstGeom>
          <a:noFill/>
        </p:spPr>
      </p:pic>
      <p:pic>
        <p:nvPicPr>
          <p:cNvPr id="332906" name="Picture 106" descr="Concept: Clouds, Shape, Thought"/>
          <p:cNvPicPr>
            <a:picLocks noChangeAspect="1" noChangeArrowheads="1"/>
          </p:cNvPicPr>
          <p:nvPr/>
        </p:nvPicPr>
        <p:blipFill>
          <a:blip r:embed="rId5" cstate="print"/>
          <a:srcRect/>
          <a:stretch>
            <a:fillRect/>
          </a:stretch>
        </p:blipFill>
        <p:spPr bwMode="gray">
          <a:xfrm>
            <a:off x="1287463" y="1143000"/>
            <a:ext cx="1684337" cy="2133600"/>
          </a:xfrm>
          <a:prstGeom prst="rect">
            <a:avLst/>
          </a:prstGeom>
          <a:noFill/>
        </p:spPr>
      </p:pic>
      <p:sp>
        <p:nvSpPr>
          <p:cNvPr id="332880" name="Rectangle 80"/>
          <p:cNvSpPr>
            <a:spLocks noChangeArrowheads="1"/>
          </p:cNvSpPr>
          <p:nvPr/>
        </p:nvSpPr>
        <p:spPr bwMode="black">
          <a:xfrm>
            <a:off x="914400" y="1447800"/>
            <a:ext cx="2413000" cy="915988"/>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How do I </a:t>
            </a:r>
            <a:br>
              <a:rPr lang="en-US" sz="1800">
                <a:solidFill>
                  <a:schemeClr val="tx1"/>
                </a:solidFill>
              </a:rPr>
            </a:br>
            <a:r>
              <a:rPr lang="en-US" sz="1800" i="1">
                <a:solidFill>
                  <a:schemeClr val="tx1"/>
                </a:solidFill>
              </a:rPr>
              <a:t>access</a:t>
            </a:r>
            <a:r>
              <a:rPr lang="en-US" sz="1800">
                <a:solidFill>
                  <a:schemeClr val="tx1"/>
                </a:solidFill>
              </a:rPr>
              <a:t> this application?</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27" name="Rectangle 23"/>
          <p:cNvSpPr>
            <a:spLocks noGrp="1" noChangeArrowheads="1"/>
          </p:cNvSpPr>
          <p:nvPr>
            <p:ph type="title"/>
          </p:nvPr>
        </p:nvSpPr>
        <p:spPr/>
        <p:txBody>
          <a:bodyPr/>
          <a:lstStyle/>
          <a:p>
            <a:r>
              <a:rPr lang="en-US"/>
              <a:t>The Java Runtime Environment</a:t>
            </a:r>
          </a:p>
        </p:txBody>
      </p:sp>
      <p:sp>
        <p:nvSpPr>
          <p:cNvPr id="379928" name="Rectangle 24"/>
          <p:cNvSpPr>
            <a:spLocks noGrp="1" noChangeArrowheads="1"/>
          </p:cNvSpPr>
          <p:nvPr>
            <p:ph type="body" idx="1"/>
          </p:nvPr>
        </p:nvSpPr>
        <p:spPr>
          <a:xfrm>
            <a:off x="863600" y="1816100"/>
            <a:ext cx="7366000" cy="2832570"/>
          </a:xfrm>
        </p:spPr>
        <p:txBody>
          <a:bodyPr/>
          <a:lstStyle/>
          <a:p>
            <a:pPr lvl="1"/>
            <a:r>
              <a:rPr lang="en-US" dirty="0"/>
              <a:t>The Forms applet runs in a Java Runtime Environment (JRE) on the client machine.</a:t>
            </a:r>
          </a:p>
          <a:p>
            <a:pPr lvl="1"/>
            <a:r>
              <a:rPr lang="en-US" dirty="0"/>
              <a:t>Types of JREs:</a:t>
            </a:r>
          </a:p>
          <a:p>
            <a:pPr lvl="2"/>
            <a:r>
              <a:rPr lang="en-US" dirty="0"/>
              <a:t>Java-enabled browser (native)</a:t>
            </a:r>
          </a:p>
          <a:p>
            <a:pPr lvl="2"/>
            <a:r>
              <a:rPr lang="en-US" dirty="0" err="1"/>
              <a:t>JInitiator</a:t>
            </a:r>
            <a:r>
              <a:rPr lang="en-US" dirty="0"/>
              <a:t> (Oracle-supplied plug-in to Web browser) that provides</a:t>
            </a:r>
            <a:r>
              <a:rPr lang="en-US" dirty="0" smtClean="0"/>
              <a:t>:</a:t>
            </a:r>
          </a:p>
          <a:p>
            <a:pPr lvl="3"/>
            <a:r>
              <a:rPr lang="en-US" dirty="0" smtClean="0"/>
              <a:t/>
            </a:r>
            <a:br>
              <a:rPr lang="en-US" dirty="0" smtClean="0"/>
            </a:br>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JInintiator</a:t>
            </a:r>
            <a:endParaRPr lang="en-US" dirty="0"/>
          </a:p>
        </p:txBody>
      </p:sp>
      <p:sp>
        <p:nvSpPr>
          <p:cNvPr id="3" name="Content Placeholder 2"/>
          <p:cNvSpPr>
            <a:spLocks noGrp="1"/>
          </p:cNvSpPr>
          <p:nvPr>
            <p:ph idx="1"/>
          </p:nvPr>
        </p:nvSpPr>
        <p:spPr>
          <a:xfrm>
            <a:off x="863600" y="1816100"/>
            <a:ext cx="7366000" cy="4556119"/>
          </a:xfrm>
        </p:spPr>
        <p:txBody>
          <a:bodyPr/>
          <a:lstStyle/>
          <a:p>
            <a:pPr lvl="2"/>
            <a:r>
              <a:rPr lang="en-US" dirty="0" smtClean="0"/>
              <a:t>It is able to incrementally download the Java </a:t>
            </a:r>
            <a:r>
              <a:rPr lang="en-US" dirty="0" err="1" smtClean="0"/>
              <a:t>ARchive</a:t>
            </a:r>
            <a:r>
              <a:rPr lang="en-US" dirty="0" smtClean="0"/>
              <a:t> files (JAR files) needed for the Forms client, providing faster application startup.</a:t>
            </a:r>
          </a:p>
          <a:p>
            <a:pPr lvl="2"/>
            <a:r>
              <a:rPr lang="en-US" dirty="0" smtClean="0"/>
              <a:t>It caches the JAR files locally, so that they do not need to be downloaded again.</a:t>
            </a:r>
          </a:p>
          <a:p>
            <a:pPr lvl="2"/>
            <a:r>
              <a:rPr lang="en-US" dirty="0" smtClean="0"/>
              <a:t>It improves application performance within a browser session by applet instance caching. When a user navigates from the current page in the browser, the running Forms application is cached. When the user comes back to the page containing the applet, the applet that was running is automatically fully restored, including all of the data entered in the application.</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noFill/>
          <a:ln/>
        </p:spPr>
        <p:txBody>
          <a:bodyPr lIns="92075" tIns="46038" rIns="92075" bIns="46038"/>
          <a:lstStyle/>
          <a:p>
            <a:pPr defTabSz="914400"/>
            <a:r>
              <a:rPr lang="en-US" dirty="0"/>
              <a:t>Starting a Run-Time Session</a:t>
            </a:r>
          </a:p>
        </p:txBody>
      </p:sp>
      <p:sp>
        <p:nvSpPr>
          <p:cNvPr id="347140" name="Rectangle 4"/>
          <p:cNvSpPr>
            <a:spLocks noChangeArrowheads="1"/>
          </p:cNvSpPr>
          <p:nvPr/>
        </p:nvSpPr>
        <p:spPr bwMode="blackWhite">
          <a:xfrm>
            <a:off x="6600825" y="5272088"/>
            <a:ext cx="1452563" cy="99695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47145" name="Rectangle 9"/>
          <p:cNvSpPr>
            <a:spLocks noChangeArrowheads="1"/>
          </p:cNvSpPr>
          <p:nvPr/>
        </p:nvSpPr>
        <p:spPr bwMode="blackWhite">
          <a:xfrm>
            <a:off x="971550" y="1843088"/>
            <a:ext cx="2813050" cy="3008312"/>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47146" name="Rectangle 10"/>
          <p:cNvSpPr>
            <a:spLocks noChangeArrowheads="1"/>
          </p:cNvSpPr>
          <p:nvPr/>
        </p:nvSpPr>
        <p:spPr bwMode="blackWhite">
          <a:xfrm>
            <a:off x="1055688" y="2328863"/>
            <a:ext cx="2662237" cy="2363787"/>
          </a:xfrm>
          <a:prstGeom prst="rect">
            <a:avLst/>
          </a:prstGeom>
          <a:solidFill>
            <a:schemeClr val="bg1">
              <a:alpha val="50000"/>
            </a:schemeClr>
          </a:solidFill>
          <a:ln w="28575">
            <a:solidFill>
              <a:schemeClr val="bg2"/>
            </a:solidFill>
            <a:miter lim="800000"/>
            <a:headEnd/>
            <a:tailEnd/>
          </a:ln>
          <a:effectLst/>
        </p:spPr>
        <p:txBody>
          <a:bodyPr wrap="none" anchor="ctr"/>
          <a:lstStyle/>
          <a:p>
            <a:endParaRPr lang="en-US"/>
          </a:p>
        </p:txBody>
      </p:sp>
      <p:sp>
        <p:nvSpPr>
          <p:cNvPr id="347147" name="Rectangle 11"/>
          <p:cNvSpPr>
            <a:spLocks noChangeArrowheads="1"/>
          </p:cNvSpPr>
          <p:nvPr/>
        </p:nvSpPr>
        <p:spPr bwMode="blackWhite">
          <a:xfrm>
            <a:off x="993775" y="2505075"/>
            <a:ext cx="601663" cy="274638"/>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a:solidFill>
                  <a:schemeClr val="bg2"/>
                </a:solidFill>
              </a:rPr>
              <a:t>URL</a:t>
            </a:r>
          </a:p>
        </p:txBody>
      </p:sp>
      <p:sp>
        <p:nvSpPr>
          <p:cNvPr id="347148" name="Rectangle 12"/>
          <p:cNvSpPr>
            <a:spLocks noChangeArrowheads="1"/>
          </p:cNvSpPr>
          <p:nvPr/>
        </p:nvSpPr>
        <p:spPr bwMode="blackWhite">
          <a:xfrm>
            <a:off x="1416050" y="2528888"/>
            <a:ext cx="2241550" cy="215900"/>
          </a:xfrm>
          <a:prstGeom prst="rect">
            <a:avLst/>
          </a:prstGeom>
          <a:solidFill>
            <a:schemeClr val="accent1"/>
          </a:solidFill>
          <a:ln w="28575">
            <a:solidFill>
              <a:schemeClr val="bg2"/>
            </a:solidFill>
            <a:miter lim="800000"/>
            <a:headEnd/>
            <a:tailEnd/>
          </a:ln>
          <a:effectLst/>
        </p:spPr>
        <p:txBody>
          <a:bodyPr wrap="none" anchor="ctr"/>
          <a:lstStyle/>
          <a:p>
            <a:endParaRPr lang="en-US"/>
          </a:p>
        </p:txBody>
      </p:sp>
      <p:sp>
        <p:nvSpPr>
          <p:cNvPr id="347151" name="Rectangle 15"/>
          <p:cNvSpPr>
            <a:spLocks noChangeArrowheads="1"/>
          </p:cNvSpPr>
          <p:nvPr/>
        </p:nvSpPr>
        <p:spPr bwMode="blackWhite">
          <a:xfrm>
            <a:off x="1320800" y="2525713"/>
            <a:ext cx="2389188" cy="244475"/>
          </a:xfrm>
          <a:prstGeom prst="rect">
            <a:avLst/>
          </a:prstGeom>
          <a:noFill/>
          <a:ln w="9525">
            <a:noFill/>
            <a:miter lim="800000"/>
            <a:headEnd/>
            <a:tailEnd/>
          </a:ln>
          <a:effectLst/>
        </p:spPr>
        <p:txBody>
          <a:bodyPr lIns="92075" tIns="46038" rIns="92075" bIns="46038">
            <a:spAutoFit/>
          </a:bodyPr>
          <a:lstStyle/>
          <a:p>
            <a:pPr algn="l" eaLnBrk="0" hangingPunct="0">
              <a:spcBef>
                <a:spcPct val="0"/>
              </a:spcBef>
              <a:buClrTx/>
              <a:buFontTx/>
              <a:buNone/>
            </a:pPr>
            <a:r>
              <a:rPr lang="en-US" sz="1000">
                <a:solidFill>
                  <a:schemeClr val="bg2"/>
                </a:solidFill>
              </a:rPr>
              <a:t> http://summit.com:8889/forms90/f90</a:t>
            </a:r>
          </a:p>
        </p:txBody>
      </p:sp>
      <p:sp>
        <p:nvSpPr>
          <p:cNvPr id="347153" name="Rectangle 17"/>
          <p:cNvSpPr>
            <a:spLocks noChangeArrowheads="1"/>
          </p:cNvSpPr>
          <p:nvPr/>
        </p:nvSpPr>
        <p:spPr bwMode="blackWhite">
          <a:xfrm>
            <a:off x="4876800" y="1843088"/>
            <a:ext cx="3122613" cy="1408112"/>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47155" name="Rectangle 19"/>
          <p:cNvSpPr>
            <a:spLocks noChangeArrowheads="1"/>
          </p:cNvSpPr>
          <p:nvPr/>
        </p:nvSpPr>
        <p:spPr bwMode="blackWhite">
          <a:xfrm>
            <a:off x="5102225" y="2198688"/>
            <a:ext cx="2746375" cy="823912"/>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spcBef>
                <a:spcPct val="0"/>
              </a:spcBef>
              <a:buClrTx/>
              <a:buFontTx/>
              <a:buNone/>
            </a:pPr>
            <a:r>
              <a:rPr lang="en-US" sz="1800">
                <a:solidFill>
                  <a:schemeClr val="bg2"/>
                </a:solidFill>
              </a:rPr>
              <a:t>Static HTML files</a:t>
            </a:r>
          </a:p>
          <a:p>
            <a:pPr algn="l" defTabSz="1538288" eaLnBrk="0" hangingPunct="0">
              <a:spcBef>
                <a:spcPct val="0"/>
              </a:spcBef>
              <a:buClrTx/>
              <a:buFontTx/>
              <a:buNone/>
            </a:pPr>
            <a:r>
              <a:rPr lang="en-US" sz="1800">
                <a:solidFill>
                  <a:schemeClr val="bg2"/>
                </a:solidFill>
              </a:rPr>
              <a:t>OC4J </a:t>
            </a:r>
            <a:br>
              <a:rPr lang="en-US" sz="1800">
                <a:solidFill>
                  <a:schemeClr val="bg2"/>
                </a:solidFill>
              </a:rPr>
            </a:br>
            <a:r>
              <a:rPr lang="en-US" sz="1800">
                <a:solidFill>
                  <a:schemeClr val="bg2"/>
                </a:solidFill>
              </a:rPr>
              <a:t>or HTTP Server</a:t>
            </a:r>
          </a:p>
        </p:txBody>
      </p:sp>
      <p:sp>
        <p:nvSpPr>
          <p:cNvPr id="347163" name="Rectangle 27"/>
          <p:cNvSpPr>
            <a:spLocks noChangeArrowheads="1"/>
          </p:cNvSpPr>
          <p:nvPr/>
        </p:nvSpPr>
        <p:spPr bwMode="blackWhite">
          <a:xfrm>
            <a:off x="4876800" y="3133725"/>
            <a:ext cx="3132138" cy="193357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47164" name="Rectangle 28"/>
          <p:cNvSpPr>
            <a:spLocks noChangeArrowheads="1"/>
          </p:cNvSpPr>
          <p:nvPr/>
        </p:nvSpPr>
        <p:spPr bwMode="blackWhite">
          <a:xfrm>
            <a:off x="5122863" y="3482975"/>
            <a:ext cx="2801937" cy="1368425"/>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algn="l" defTabSz="1538288" eaLnBrk="0" hangingPunct="0">
              <a:lnSpc>
                <a:spcPct val="95000"/>
              </a:lnSpc>
              <a:spcBef>
                <a:spcPct val="0"/>
              </a:spcBef>
              <a:buClrTx/>
              <a:buFontTx/>
              <a:buNone/>
            </a:pPr>
            <a:r>
              <a:rPr lang="en-US" sz="1800">
                <a:solidFill>
                  <a:schemeClr val="bg2"/>
                </a:solidFill>
              </a:rPr>
              <a:t>Forms Servlet</a:t>
            </a:r>
            <a:br>
              <a:rPr lang="en-US" sz="1800">
                <a:solidFill>
                  <a:schemeClr val="bg2"/>
                </a:solidFill>
              </a:rPr>
            </a:br>
            <a:endParaRPr lang="en-US" sz="1800">
              <a:solidFill>
                <a:schemeClr val="bg2"/>
              </a:solidFill>
            </a:endParaRPr>
          </a:p>
          <a:p>
            <a:pPr algn="l" defTabSz="1538288" eaLnBrk="0" hangingPunct="0">
              <a:lnSpc>
                <a:spcPct val="95000"/>
              </a:lnSpc>
              <a:spcBef>
                <a:spcPct val="0"/>
              </a:spcBef>
              <a:buClrTx/>
              <a:buFontTx/>
              <a:buNone/>
            </a:pPr>
            <a:r>
              <a:rPr lang="en-US" sz="1800">
                <a:solidFill>
                  <a:schemeClr val="bg2"/>
                </a:solidFill>
              </a:rPr>
              <a:t>Forms Listener Servlet</a:t>
            </a:r>
            <a:br>
              <a:rPr lang="en-US" sz="1800">
                <a:solidFill>
                  <a:schemeClr val="bg2"/>
                </a:solidFill>
              </a:rPr>
            </a:br>
            <a:r>
              <a:rPr lang="en-US" sz="1800">
                <a:solidFill>
                  <a:schemeClr val="bg2"/>
                </a:solidFill>
              </a:rPr>
              <a:t/>
            </a:r>
            <a:br>
              <a:rPr lang="en-US" sz="1800">
                <a:solidFill>
                  <a:schemeClr val="bg2"/>
                </a:solidFill>
              </a:rPr>
            </a:br>
            <a:r>
              <a:rPr lang="en-US" sz="1800">
                <a:solidFill>
                  <a:schemeClr val="bg2"/>
                </a:solidFill>
              </a:rPr>
              <a:t>Forms Runtime Engine</a:t>
            </a:r>
          </a:p>
        </p:txBody>
      </p:sp>
      <p:sp>
        <p:nvSpPr>
          <p:cNvPr id="347178" name="Line 42"/>
          <p:cNvSpPr>
            <a:spLocks noChangeShapeType="1"/>
          </p:cNvSpPr>
          <p:nvPr/>
        </p:nvSpPr>
        <p:spPr bwMode="blackWhite">
          <a:xfrm flipV="1">
            <a:off x="5410200" y="4814888"/>
            <a:ext cx="0" cy="495300"/>
          </a:xfrm>
          <a:prstGeom prst="line">
            <a:avLst/>
          </a:prstGeom>
          <a:noFill/>
          <a:ln w="28575">
            <a:solidFill>
              <a:schemeClr val="tx1"/>
            </a:solidFill>
            <a:round/>
            <a:headEnd type="none" w="sm" len="sm"/>
            <a:tailEnd type="triangle" w="sm" len="sm"/>
          </a:ln>
          <a:effectLst/>
        </p:spPr>
        <p:txBody>
          <a:bodyPr/>
          <a:lstStyle/>
          <a:p>
            <a:endParaRPr lang="en-US"/>
          </a:p>
        </p:txBody>
      </p:sp>
      <p:sp>
        <p:nvSpPr>
          <p:cNvPr id="347182" name="Rectangle 46"/>
          <p:cNvSpPr>
            <a:spLocks noChangeArrowheads="1"/>
          </p:cNvSpPr>
          <p:nvPr/>
        </p:nvSpPr>
        <p:spPr bwMode="blackWhite">
          <a:xfrm>
            <a:off x="1798638" y="1939925"/>
            <a:ext cx="1920875" cy="3667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bg2"/>
                </a:solidFill>
              </a:rPr>
              <a:t>Web Browser</a:t>
            </a:r>
          </a:p>
        </p:txBody>
      </p:sp>
      <p:sp>
        <p:nvSpPr>
          <p:cNvPr id="347195" name="Line 59"/>
          <p:cNvSpPr>
            <a:spLocks noChangeShapeType="1"/>
          </p:cNvSpPr>
          <p:nvPr/>
        </p:nvSpPr>
        <p:spPr bwMode="blackWhite">
          <a:xfrm>
            <a:off x="5126038" y="39370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47196" name="Line 60"/>
          <p:cNvSpPr>
            <a:spLocks noChangeShapeType="1"/>
          </p:cNvSpPr>
          <p:nvPr/>
        </p:nvSpPr>
        <p:spPr bwMode="blackWhite">
          <a:xfrm>
            <a:off x="5126038" y="4394200"/>
            <a:ext cx="2784475" cy="0"/>
          </a:xfrm>
          <a:prstGeom prst="line">
            <a:avLst/>
          </a:prstGeom>
          <a:noFill/>
          <a:ln w="28575">
            <a:solidFill>
              <a:schemeClr val="bg2"/>
            </a:solidFill>
            <a:round/>
            <a:headEnd type="none" w="sm" len="sm"/>
            <a:tailEnd type="none" w="sm" len="sm"/>
          </a:ln>
          <a:effectLst/>
        </p:spPr>
        <p:txBody>
          <a:bodyPr/>
          <a:lstStyle/>
          <a:p>
            <a:endParaRPr lang="en-US"/>
          </a:p>
        </p:txBody>
      </p:sp>
      <p:sp>
        <p:nvSpPr>
          <p:cNvPr id="347209" name="Line 73"/>
          <p:cNvSpPr>
            <a:spLocks noChangeShapeType="1"/>
          </p:cNvSpPr>
          <p:nvPr/>
        </p:nvSpPr>
        <p:spPr bwMode="blackWhite">
          <a:xfrm>
            <a:off x="5102225" y="2474913"/>
            <a:ext cx="2743200" cy="0"/>
          </a:xfrm>
          <a:prstGeom prst="line">
            <a:avLst/>
          </a:prstGeom>
          <a:noFill/>
          <a:ln w="28575">
            <a:solidFill>
              <a:schemeClr val="bg2"/>
            </a:solidFill>
            <a:round/>
            <a:headEnd type="none" w="sm" len="sm"/>
            <a:tailEnd type="none" w="sm" len="sm"/>
          </a:ln>
          <a:effectLst/>
        </p:spPr>
        <p:txBody>
          <a:bodyPr/>
          <a:lstStyle/>
          <a:p>
            <a:endParaRPr lang="en-US"/>
          </a:p>
        </p:txBody>
      </p:sp>
      <p:sp>
        <p:nvSpPr>
          <p:cNvPr id="347158" name="Oval 22"/>
          <p:cNvSpPr>
            <a:spLocks noChangeArrowheads="1"/>
          </p:cNvSpPr>
          <p:nvPr/>
        </p:nvSpPr>
        <p:spPr bwMode="blackWhite">
          <a:xfrm>
            <a:off x="1676400" y="2108200"/>
            <a:ext cx="350838" cy="350838"/>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1</a:t>
            </a:r>
          </a:p>
        </p:txBody>
      </p:sp>
      <p:sp>
        <p:nvSpPr>
          <p:cNvPr id="347157" name="Line 21"/>
          <p:cNvSpPr>
            <a:spLocks noChangeShapeType="1"/>
          </p:cNvSpPr>
          <p:nvPr/>
        </p:nvSpPr>
        <p:spPr bwMode="blackWhite">
          <a:xfrm rot="-5400000">
            <a:off x="4740275" y="3060700"/>
            <a:ext cx="8382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47152" name="Line 16"/>
          <p:cNvSpPr>
            <a:spLocks noChangeShapeType="1"/>
          </p:cNvSpPr>
          <p:nvPr/>
        </p:nvSpPr>
        <p:spPr bwMode="blackWhite">
          <a:xfrm>
            <a:off x="3657600" y="2646363"/>
            <a:ext cx="1508125" cy="0"/>
          </a:xfrm>
          <a:prstGeom prst="line">
            <a:avLst/>
          </a:prstGeom>
          <a:noFill/>
          <a:ln w="28575">
            <a:solidFill>
              <a:schemeClr val="tx1"/>
            </a:solidFill>
            <a:round/>
            <a:headEnd type="none" w="sm" len="sm"/>
            <a:tailEnd type="none" w="med" len="lg"/>
          </a:ln>
          <a:effectLst/>
        </p:spPr>
        <p:txBody>
          <a:bodyPr/>
          <a:lstStyle/>
          <a:p>
            <a:endParaRPr lang="en-US"/>
          </a:p>
        </p:txBody>
      </p:sp>
      <p:sp>
        <p:nvSpPr>
          <p:cNvPr id="347162" name="Oval 26"/>
          <p:cNvSpPr>
            <a:spLocks noChangeArrowheads="1"/>
          </p:cNvSpPr>
          <p:nvPr/>
        </p:nvSpPr>
        <p:spPr bwMode="blackWhite">
          <a:xfrm>
            <a:off x="4446588" y="2474913"/>
            <a:ext cx="347662" cy="350837"/>
          </a:xfrm>
          <a:prstGeom prst="ellipse">
            <a:avLst/>
          </a:prstGeom>
          <a:solidFill>
            <a:srgbClr val="CCCCFF"/>
          </a:solidFill>
          <a:ln w="28575">
            <a:solidFill>
              <a:schemeClr val="bg2"/>
            </a:solidFill>
            <a:round/>
            <a:headEnd/>
            <a:tailEnd/>
          </a:ln>
          <a:effectLst/>
        </p:spPr>
        <p:txBody>
          <a:bodyPr wrap="none" lIns="101600" tIns="50800" rIns="101600" bIns="50800" anchor="ctr"/>
          <a:lstStyle/>
          <a:p>
            <a:pPr defTabSz="1111250" eaLnBrk="0" hangingPunct="0">
              <a:spcBef>
                <a:spcPct val="0"/>
              </a:spcBef>
              <a:buClrTx/>
              <a:buFontTx/>
              <a:buNone/>
            </a:pPr>
            <a:r>
              <a:rPr lang="en-US" sz="1800">
                <a:solidFill>
                  <a:schemeClr val="bg2"/>
                </a:solidFill>
              </a:rPr>
              <a:t>2</a:t>
            </a:r>
          </a:p>
        </p:txBody>
      </p:sp>
      <p:sp>
        <p:nvSpPr>
          <p:cNvPr id="347161" name="Line 25"/>
          <p:cNvSpPr>
            <a:spLocks noChangeShapeType="1"/>
          </p:cNvSpPr>
          <p:nvPr/>
        </p:nvSpPr>
        <p:spPr bwMode="blackWhite">
          <a:xfrm>
            <a:off x="3406775" y="3708400"/>
            <a:ext cx="1724025"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47171" name="Oval 35"/>
          <p:cNvSpPr>
            <a:spLocks noChangeArrowheads="1"/>
          </p:cNvSpPr>
          <p:nvPr/>
        </p:nvSpPr>
        <p:spPr bwMode="blackWhite">
          <a:xfrm>
            <a:off x="4446588" y="3509963"/>
            <a:ext cx="350837" cy="350837"/>
          </a:xfrm>
          <a:prstGeom prst="ellipse">
            <a:avLst/>
          </a:prstGeom>
          <a:solidFill>
            <a:srgbClr val="CCCCFF"/>
          </a:solidFill>
          <a:ln w="28575">
            <a:solidFill>
              <a:schemeClr val="bg2"/>
            </a:solidFill>
            <a:round/>
            <a:headEnd/>
            <a:tailEnd/>
          </a:ln>
          <a:effectLst/>
        </p:spPr>
        <p:txBody>
          <a:bodyPr wrap="none" lIns="0" tIns="0" rIns="0" bIns="0" anchor="ctr"/>
          <a:lstStyle/>
          <a:p>
            <a:pPr defTabSz="1111250" eaLnBrk="0" hangingPunct="0">
              <a:spcBef>
                <a:spcPct val="0"/>
              </a:spcBef>
              <a:buClrTx/>
              <a:buFontTx/>
              <a:buNone/>
            </a:pPr>
            <a:r>
              <a:rPr lang="en-US" sz="1800">
                <a:solidFill>
                  <a:schemeClr val="bg2"/>
                </a:solidFill>
              </a:rPr>
              <a:t>3</a:t>
            </a:r>
          </a:p>
        </p:txBody>
      </p:sp>
      <p:pic>
        <p:nvPicPr>
          <p:cNvPr id="347219" name="Picture 83" descr="A:\HTMLbottom.gif"/>
          <p:cNvPicPr>
            <a:picLocks noChangeAspect="1" noChangeArrowheads="1"/>
          </p:cNvPicPr>
          <p:nvPr/>
        </p:nvPicPr>
        <p:blipFill>
          <a:blip r:embed="rId3" cstate="print"/>
          <a:srcRect/>
          <a:stretch>
            <a:fillRect/>
          </a:stretch>
        </p:blipFill>
        <p:spPr bwMode="gray">
          <a:xfrm>
            <a:off x="1219200" y="3022600"/>
            <a:ext cx="2057400" cy="1609725"/>
          </a:xfrm>
          <a:prstGeom prst="rect">
            <a:avLst/>
          </a:prstGeom>
          <a:noFill/>
        </p:spPr>
      </p:pic>
      <p:pic>
        <p:nvPicPr>
          <p:cNvPr id="347220" name="Picture 84" descr="A:\HTMLtop.gif"/>
          <p:cNvPicPr>
            <a:picLocks noChangeAspect="1" noChangeArrowheads="1"/>
          </p:cNvPicPr>
          <p:nvPr/>
        </p:nvPicPr>
        <p:blipFill>
          <a:blip r:embed="rId4" cstate="print"/>
          <a:srcRect/>
          <a:stretch>
            <a:fillRect/>
          </a:stretch>
        </p:blipFill>
        <p:spPr bwMode="gray">
          <a:xfrm>
            <a:off x="1219200" y="2870200"/>
            <a:ext cx="2057400" cy="142875"/>
          </a:xfrm>
          <a:prstGeom prst="rect">
            <a:avLst/>
          </a:prstGeom>
          <a:noFill/>
        </p:spPr>
      </p:pic>
      <p:grpSp>
        <p:nvGrpSpPr>
          <p:cNvPr id="347222" name="Group 86"/>
          <p:cNvGrpSpPr>
            <a:grpSpLocks/>
          </p:cNvGrpSpPr>
          <p:nvPr/>
        </p:nvGrpSpPr>
        <p:grpSpPr bwMode="auto">
          <a:xfrm>
            <a:off x="6934200" y="5492750"/>
            <a:ext cx="844550" cy="654050"/>
            <a:chOff x="1054" y="2449"/>
            <a:chExt cx="532" cy="412"/>
          </a:xfrm>
        </p:grpSpPr>
        <p:sp>
          <p:nvSpPr>
            <p:cNvPr id="347223" name="Rectangle 87"/>
            <p:cNvSpPr>
              <a:spLocks noChangeArrowheads="1"/>
            </p:cNvSpPr>
            <p:nvPr/>
          </p:nvSpPr>
          <p:spPr bwMode="gray">
            <a:xfrm>
              <a:off x="1054" y="2533"/>
              <a:ext cx="532" cy="246"/>
            </a:xfrm>
            <a:prstGeom prst="rect">
              <a:avLst/>
            </a:prstGeom>
            <a:solidFill>
              <a:srgbClr val="009999"/>
            </a:solidFill>
            <a:ln w="3175">
              <a:solidFill>
                <a:srgbClr val="009999"/>
              </a:solidFill>
              <a:miter lim="800000"/>
              <a:headEnd/>
              <a:tailEnd/>
            </a:ln>
            <a:effectLst/>
          </p:spPr>
          <p:txBody>
            <a:bodyPr wrap="none" anchor="ctr"/>
            <a:lstStyle/>
            <a:p>
              <a:endParaRPr lang="en-US"/>
            </a:p>
          </p:txBody>
        </p:sp>
        <p:sp>
          <p:nvSpPr>
            <p:cNvPr id="347224" name="Oval 88"/>
            <p:cNvSpPr>
              <a:spLocks noChangeArrowheads="1"/>
            </p:cNvSpPr>
            <p:nvPr/>
          </p:nvSpPr>
          <p:spPr bwMode="gray">
            <a:xfrm>
              <a:off x="1054" y="2449"/>
              <a:ext cx="532" cy="158"/>
            </a:xfrm>
            <a:prstGeom prst="ellipse">
              <a:avLst/>
            </a:prstGeom>
            <a:solidFill>
              <a:srgbClr val="00CCCC"/>
            </a:solidFill>
            <a:ln w="3175">
              <a:solidFill>
                <a:srgbClr val="009999"/>
              </a:solidFill>
              <a:round/>
              <a:headEnd/>
              <a:tailEnd/>
            </a:ln>
            <a:effectLst/>
          </p:spPr>
          <p:txBody>
            <a:bodyPr wrap="none" anchor="ctr"/>
            <a:lstStyle/>
            <a:p>
              <a:endParaRPr lang="en-US"/>
            </a:p>
          </p:txBody>
        </p:sp>
        <p:sp>
          <p:nvSpPr>
            <p:cNvPr id="347225" name="Oval 89"/>
            <p:cNvSpPr>
              <a:spLocks noChangeArrowheads="1"/>
            </p:cNvSpPr>
            <p:nvPr/>
          </p:nvSpPr>
          <p:spPr bwMode="gray">
            <a:xfrm>
              <a:off x="1054" y="2703"/>
              <a:ext cx="532" cy="158"/>
            </a:xfrm>
            <a:prstGeom prst="ellipse">
              <a:avLst/>
            </a:prstGeom>
            <a:solidFill>
              <a:srgbClr val="009999"/>
            </a:solidFill>
            <a:ln w="3175">
              <a:solidFill>
                <a:srgbClr val="009999"/>
              </a:solidFill>
              <a:round/>
              <a:headEnd/>
              <a:tailEnd/>
            </a:ln>
            <a:effectLst/>
          </p:spPr>
          <p:txBody>
            <a:bodyPr wrap="none" anchor="ctr"/>
            <a:lstStyle/>
            <a:p>
              <a:endParaRPr lang="en-US"/>
            </a:p>
          </p:txBody>
        </p:sp>
      </p:grpSp>
      <p:sp>
        <p:nvSpPr>
          <p:cNvPr id="347226" name="Rectangle 90"/>
          <p:cNvSpPr>
            <a:spLocks noChangeArrowheads="1"/>
          </p:cNvSpPr>
          <p:nvPr/>
        </p:nvSpPr>
        <p:spPr bwMode="blackWhite">
          <a:xfrm>
            <a:off x="7037388" y="5749925"/>
            <a:ext cx="638175" cy="388938"/>
          </a:xfrm>
          <a:prstGeom prst="rect">
            <a:avLst/>
          </a:prstGeom>
          <a:noFill/>
          <a:ln w="9525">
            <a:no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DB </a:t>
            </a:r>
          </a:p>
        </p:txBody>
      </p:sp>
      <p:sp>
        <p:nvSpPr>
          <p:cNvPr id="347139" name="Rectangle 3"/>
          <p:cNvSpPr>
            <a:spLocks noChangeArrowheads="1"/>
          </p:cNvSpPr>
          <p:nvPr/>
        </p:nvSpPr>
        <p:spPr bwMode="blackWhite">
          <a:xfrm>
            <a:off x="2520950" y="5273675"/>
            <a:ext cx="3873500" cy="995363"/>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47190" name="Rectangle 54"/>
          <p:cNvSpPr>
            <a:spLocks noChangeArrowheads="1"/>
          </p:cNvSpPr>
          <p:nvPr/>
        </p:nvSpPr>
        <p:spPr bwMode="blackWhite">
          <a:xfrm>
            <a:off x="51593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PLX files</a:t>
            </a:r>
          </a:p>
        </p:txBody>
      </p:sp>
      <p:sp>
        <p:nvSpPr>
          <p:cNvPr id="347191" name="Rectangle 55"/>
          <p:cNvSpPr>
            <a:spLocks noChangeArrowheads="1"/>
          </p:cNvSpPr>
          <p:nvPr/>
        </p:nvSpPr>
        <p:spPr bwMode="blackWhite">
          <a:xfrm>
            <a:off x="3803650" y="5702300"/>
            <a:ext cx="1277938"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eaLnBrk="0" hangingPunct="0">
              <a:spcBef>
                <a:spcPct val="0"/>
              </a:spcBef>
              <a:buClrTx/>
              <a:buFontTx/>
              <a:buNone/>
            </a:pPr>
            <a:r>
              <a:rPr lang="en-US" sz="1800">
                <a:solidFill>
                  <a:schemeClr val="bg2"/>
                </a:solidFill>
              </a:rPr>
              <a:t>MMX files </a:t>
            </a:r>
          </a:p>
        </p:txBody>
      </p:sp>
      <p:sp>
        <p:nvSpPr>
          <p:cNvPr id="347192" name="Rectangle 56"/>
          <p:cNvSpPr>
            <a:spLocks noChangeArrowheads="1"/>
          </p:cNvSpPr>
          <p:nvPr/>
        </p:nvSpPr>
        <p:spPr bwMode="blackWhite">
          <a:xfrm>
            <a:off x="2787650" y="5280025"/>
            <a:ext cx="3589338"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Application Executables</a:t>
            </a:r>
          </a:p>
        </p:txBody>
      </p:sp>
      <p:sp>
        <p:nvSpPr>
          <p:cNvPr id="347193" name="Rectangle 57"/>
          <p:cNvSpPr>
            <a:spLocks noChangeArrowheads="1"/>
          </p:cNvSpPr>
          <p:nvPr/>
        </p:nvSpPr>
        <p:spPr bwMode="blackWhite">
          <a:xfrm>
            <a:off x="2568575" y="5702300"/>
            <a:ext cx="1158875" cy="444500"/>
          </a:xfrm>
          <a:prstGeom prst="rect">
            <a:avLst/>
          </a:prstGeom>
          <a:solidFill>
            <a:srgbClr val="99CC99"/>
          </a:solidFill>
          <a:ln w="28575">
            <a:solidFill>
              <a:schemeClr val="bg2"/>
            </a:solidFill>
            <a:miter lim="800000"/>
            <a:headEnd/>
            <a:tailEnd/>
          </a:ln>
          <a:effectLst/>
        </p:spPr>
        <p:txBody>
          <a:bodyPr wrap="none" lIns="92075" tIns="46038" rIns="92075" bIns="46038" anchor="ctr"/>
          <a:lstStyle/>
          <a:p>
            <a:pPr algn="l" eaLnBrk="0" hangingPunct="0">
              <a:spcBef>
                <a:spcPct val="0"/>
              </a:spcBef>
              <a:buClrTx/>
              <a:buFontTx/>
              <a:buNone/>
            </a:pPr>
            <a:r>
              <a:rPr lang="en-US" sz="1800">
                <a:solidFill>
                  <a:schemeClr val="bg2"/>
                </a:solidFill>
              </a:rPr>
              <a:t>FMX files</a:t>
            </a:r>
          </a:p>
        </p:txBody>
      </p:sp>
      <p:pic>
        <p:nvPicPr>
          <p:cNvPr id="347238" name="Picture 102" descr="Computer: Desktop "/>
          <p:cNvPicPr>
            <a:picLocks noChangeAspect="1" noChangeArrowheads="1"/>
          </p:cNvPicPr>
          <p:nvPr/>
        </p:nvPicPr>
        <p:blipFill>
          <a:blip r:embed="rId5" cstate="print"/>
          <a:srcRect/>
          <a:stretch>
            <a:fillRect/>
          </a:stretch>
        </p:blipFill>
        <p:spPr bwMode="gray">
          <a:xfrm>
            <a:off x="990600" y="1912938"/>
            <a:ext cx="609600" cy="604837"/>
          </a:xfrm>
          <a:prstGeom prst="rect">
            <a:avLst/>
          </a:prstGeom>
          <a:noFill/>
        </p:spPr>
      </p:pic>
      <p:pic>
        <p:nvPicPr>
          <p:cNvPr id="347241" name="Picture 105" descr="Documents: HTML"/>
          <p:cNvPicPr>
            <a:picLocks noChangeAspect="1" noChangeArrowheads="1"/>
          </p:cNvPicPr>
          <p:nvPr/>
        </p:nvPicPr>
        <p:blipFill>
          <a:blip r:embed="rId6" cstate="print"/>
          <a:srcRect/>
          <a:stretch>
            <a:fillRect/>
          </a:stretch>
        </p:blipFill>
        <p:spPr bwMode="gray">
          <a:xfrm>
            <a:off x="3846513" y="3151188"/>
            <a:ext cx="525462" cy="1090612"/>
          </a:xfrm>
          <a:prstGeom prst="rect">
            <a:avLst/>
          </a:prstGeom>
          <a:noFill/>
        </p:spPr>
      </p:pic>
      <p:pic>
        <p:nvPicPr>
          <p:cNvPr id="347258" name="Picture 122" descr="Computer tower (standalone)"/>
          <p:cNvPicPr>
            <a:picLocks noChangeAspect="1" noChangeArrowheads="1"/>
          </p:cNvPicPr>
          <p:nvPr/>
        </p:nvPicPr>
        <p:blipFill>
          <a:blip r:embed="rId7" cstate="print"/>
          <a:srcRect/>
          <a:stretch>
            <a:fillRect/>
          </a:stretch>
        </p:blipFill>
        <p:spPr bwMode="gray">
          <a:xfrm>
            <a:off x="7162800" y="1879600"/>
            <a:ext cx="1031875" cy="1524000"/>
          </a:xfrm>
          <a:prstGeom prst="rect">
            <a:avLst/>
          </a:prstGeom>
          <a:noFill/>
        </p:spPr>
      </p:pic>
      <p:sp>
        <p:nvSpPr>
          <p:cNvPr id="347259" name="Line 123"/>
          <p:cNvSpPr>
            <a:spLocks noChangeShapeType="1"/>
          </p:cNvSpPr>
          <p:nvPr/>
        </p:nvSpPr>
        <p:spPr bwMode="blackWhite">
          <a:xfrm>
            <a:off x="7356475" y="4814888"/>
            <a:ext cx="0" cy="6731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47260" name="Rectangle 124"/>
          <p:cNvSpPr>
            <a:spLocks noChangeArrowheads="1"/>
          </p:cNvSpPr>
          <p:nvPr/>
        </p:nvSpPr>
        <p:spPr bwMode="blackWhite">
          <a:xfrm>
            <a:off x="5770563" y="1854200"/>
            <a:ext cx="15049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Web Server </a:t>
            </a:r>
          </a:p>
        </p:txBody>
      </p:sp>
      <p:sp>
        <p:nvSpPr>
          <p:cNvPr id="347261" name="Rectangle 125"/>
          <p:cNvSpPr>
            <a:spLocks noChangeArrowheads="1"/>
          </p:cNvSpPr>
          <p:nvPr/>
        </p:nvSpPr>
        <p:spPr bwMode="blackWhite">
          <a:xfrm>
            <a:off x="5580063" y="3113088"/>
            <a:ext cx="1887537"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Forms Services</a:t>
            </a:r>
          </a:p>
        </p:txBody>
      </p:sp>
      <p:sp>
        <p:nvSpPr>
          <p:cNvPr id="347262" name="Rectangle 126"/>
          <p:cNvSpPr>
            <a:spLocks noChangeArrowheads="1"/>
          </p:cNvSpPr>
          <p:nvPr/>
        </p:nvSpPr>
        <p:spPr bwMode="auto">
          <a:xfrm>
            <a:off x="1727200" y="1370013"/>
            <a:ext cx="13017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Client Tier</a:t>
            </a:r>
          </a:p>
        </p:txBody>
      </p:sp>
      <p:sp>
        <p:nvSpPr>
          <p:cNvPr id="347263" name="Rectangle 127"/>
          <p:cNvSpPr>
            <a:spLocks noChangeArrowheads="1"/>
          </p:cNvSpPr>
          <p:nvPr/>
        </p:nvSpPr>
        <p:spPr bwMode="auto">
          <a:xfrm>
            <a:off x="4543425" y="1370013"/>
            <a:ext cx="3811588" cy="366712"/>
          </a:xfrm>
          <a:prstGeom prst="rect">
            <a:avLst/>
          </a:prstGeom>
          <a:noFill/>
          <a:ln w="9525">
            <a:noFill/>
            <a:miter lim="800000"/>
            <a:headEnd/>
            <a:tailEnd/>
          </a:ln>
          <a:effectLst/>
        </p:spPr>
        <p:txBody>
          <a:bodyPr lIns="92075" tIns="46038" rIns="92075" bIns="46038">
            <a:spAutoFit/>
          </a:bodyPr>
          <a:lstStyle/>
          <a:p>
            <a:pPr defTabSz="822325" eaLnBrk="0" hangingPunct="0">
              <a:spcBef>
                <a:spcPct val="50000"/>
              </a:spcBef>
              <a:buClrTx/>
              <a:buFontTx/>
              <a:buNone/>
            </a:pPr>
            <a:r>
              <a:rPr lang="en-US" sz="1800">
                <a:solidFill>
                  <a:schemeClr val="tx1"/>
                </a:solidFill>
              </a:rPr>
              <a:t>Middle Tier: Application Server</a:t>
            </a:r>
          </a:p>
        </p:txBody>
      </p:sp>
    </p:spTree>
  </p:cSld>
  <p:clrMapOvr>
    <a:masterClrMapping/>
  </p:clrMapOvr>
  <p:transition spd="slow"/>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CD60E"/>
        </a:solidFill>
        <a:ln w="28575" cap="flat" cmpd="sng" algn="ctr">
          <a:solidFill>
            <a:schemeClr val="tx1"/>
          </a:solidFill>
          <a:prstDash val="solid"/>
          <a:round/>
          <a:headEnd type="none" w="med" len="med"/>
          <a:tailEnd type="none" w="med" len="med"/>
        </a:ln>
        <a:effectLst/>
      </a:spPr>
      <a:bodyPr vert="horz" wrap="squar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solidFill>
          <a:srgbClr val="1CD60E"/>
        </a:solidFill>
        <a:ln w="28575" cap="flat" cmpd="sng" algn="ctr">
          <a:solidFill>
            <a:schemeClr val="tx1"/>
          </a:solidFill>
          <a:prstDash val="solid"/>
          <a:round/>
          <a:headEnd type="none" w="med" len="med"/>
          <a:tailEnd type="none" w="med" len="med"/>
        </a:ln>
        <a:effectLst/>
      </a:spPr>
      <a:bodyPr vert="horz" wrap="squar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7757</TotalTime>
  <Words>1379</Words>
  <Application>Microsoft Office PowerPoint</Application>
  <PresentationFormat>On-screen Show (4:3)</PresentationFormat>
  <Paragraphs>334</Paragraphs>
  <Slides>32</Slides>
  <Notes>26</Notes>
  <HiddenSlides>3</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32</vt:i4>
      </vt:variant>
    </vt:vector>
  </HeadingPairs>
  <TitlesOfParts>
    <vt:vector size="35" baseType="lpstr">
      <vt:lpstr>OU5_1.1</vt:lpstr>
      <vt:lpstr>Bitmap Image</vt:lpstr>
      <vt:lpstr>Document</vt:lpstr>
      <vt:lpstr>Running a Forms Developer Application</vt:lpstr>
      <vt:lpstr>Objectives</vt:lpstr>
      <vt:lpstr>Testing a Form: OC4J Overview</vt:lpstr>
      <vt:lpstr>Testing a Form: Starting OC4J</vt:lpstr>
      <vt:lpstr>Running a Form</vt:lpstr>
      <vt:lpstr>Running a Form: Browser</vt:lpstr>
      <vt:lpstr>The Java Runtime Environment</vt:lpstr>
      <vt:lpstr>JInintiator</vt:lpstr>
      <vt:lpstr>Starting a Run-Time Session</vt:lpstr>
      <vt:lpstr>Starting a Run-Time Session</vt:lpstr>
      <vt:lpstr>Starting a Run-Time Session</vt:lpstr>
      <vt:lpstr>Starting a Run-Time Session (continued)</vt:lpstr>
      <vt:lpstr>Starting a Run-Time Session</vt:lpstr>
      <vt:lpstr>Starting a Run-Time Session (continued)</vt:lpstr>
      <vt:lpstr>What You See at Run Time</vt:lpstr>
      <vt:lpstr>Identifying the Data Elements</vt:lpstr>
      <vt:lpstr>Identifying the Data Elements </vt:lpstr>
      <vt:lpstr>Navigating a Forms Developer Application</vt:lpstr>
      <vt:lpstr>Modes of Operation: Enter-Query Mode</vt:lpstr>
      <vt:lpstr>Modes of Operation: Normal Mode</vt:lpstr>
      <vt:lpstr>Retrieving Data</vt:lpstr>
      <vt:lpstr>Performing a Restricted Query </vt:lpstr>
      <vt:lpstr>Inserting, Updating, and Deleting</vt:lpstr>
      <vt:lpstr>How to Insert a Record </vt:lpstr>
      <vt:lpstr>How to Update a Record </vt:lpstr>
      <vt:lpstr>How to Delete a Record </vt:lpstr>
      <vt:lpstr>Making Changes Permanent </vt:lpstr>
      <vt:lpstr>Displaying Errors</vt:lpstr>
      <vt:lpstr>Summary</vt:lpstr>
      <vt:lpstr>Summary</vt:lpstr>
      <vt:lpstr>Summary</vt:lpstr>
      <vt:lpstr>Practice 2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563</cp:revision>
  <cp:lastPrinted>2004-06-15T06:21:45Z</cp:lastPrinted>
  <dcterms:created xsi:type="dcterms:W3CDTF">2001-07-03T17:11:09Z</dcterms:created>
  <dcterms:modified xsi:type="dcterms:W3CDTF">2016-01-28T08:34:16Z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