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</p:sldMasterIdLst>
  <p:notesMasterIdLst>
    <p:notesMasterId r:id="rId43"/>
  </p:notesMasterIdLst>
  <p:handoutMasterIdLst>
    <p:handoutMasterId r:id="rId44"/>
  </p:handoutMasterIdLst>
  <p:sldIdLst>
    <p:sldId id="330" r:id="rId2"/>
    <p:sldId id="275" r:id="rId3"/>
    <p:sldId id="287" r:id="rId4"/>
    <p:sldId id="277" r:id="rId5"/>
    <p:sldId id="336" r:id="rId6"/>
    <p:sldId id="332" r:id="rId7"/>
    <p:sldId id="288" r:id="rId8"/>
    <p:sldId id="278" r:id="rId9"/>
    <p:sldId id="289" r:id="rId10"/>
    <p:sldId id="337" r:id="rId11"/>
    <p:sldId id="338" r:id="rId12"/>
    <p:sldId id="279" r:id="rId13"/>
    <p:sldId id="290" r:id="rId14"/>
    <p:sldId id="292" r:id="rId15"/>
    <p:sldId id="294" r:id="rId16"/>
    <p:sldId id="293" r:id="rId17"/>
    <p:sldId id="335" r:id="rId18"/>
    <p:sldId id="295" r:id="rId19"/>
    <p:sldId id="296" r:id="rId20"/>
    <p:sldId id="280" r:id="rId21"/>
    <p:sldId id="339" r:id="rId22"/>
    <p:sldId id="299" r:id="rId23"/>
    <p:sldId id="300" r:id="rId24"/>
    <p:sldId id="298" r:id="rId25"/>
    <p:sldId id="302" r:id="rId26"/>
    <p:sldId id="329" r:id="rId27"/>
    <p:sldId id="282" r:id="rId28"/>
    <p:sldId id="333" r:id="rId29"/>
    <p:sldId id="303" r:id="rId30"/>
    <p:sldId id="304" r:id="rId31"/>
    <p:sldId id="307" r:id="rId32"/>
    <p:sldId id="306" r:id="rId33"/>
    <p:sldId id="305" r:id="rId34"/>
    <p:sldId id="334" r:id="rId35"/>
    <p:sldId id="310" r:id="rId36"/>
    <p:sldId id="311" r:id="rId37"/>
    <p:sldId id="313" r:id="rId38"/>
    <p:sldId id="314" r:id="rId39"/>
    <p:sldId id="285" r:id="rId40"/>
    <p:sldId id="286" r:id="rId41"/>
    <p:sldId id="331" r:id="rId42"/>
  </p:sldIdLst>
  <p:sldSz cx="9144000" cy="6858000" type="screen4x3"/>
  <p:notesSz cx="6881813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>
          <p15:clr>
            <a:srgbClr val="A4A3A4"/>
          </p15:clr>
        </p15:guide>
        <p15:guide id="2" pos="4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ECFF"/>
    <a:srgbClr val="66CCFF"/>
    <a:srgbClr val="CCFFFF"/>
    <a:srgbClr val="F8F8F8"/>
    <a:srgbClr val="EAEAEA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584" autoAdjust="0"/>
  </p:normalViewPr>
  <p:slideViewPr>
    <p:cSldViewPr snapToGrid="0">
      <p:cViewPr varScale="1">
        <p:scale>
          <a:sx n="70" d="100"/>
          <a:sy n="70" d="100"/>
        </p:scale>
        <p:origin x="1380" y="72"/>
      </p:cViewPr>
      <p:guideLst>
        <p:guide orient="horz" pos="816"/>
        <p:guide pos="4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625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87575" tIns="43788" rIns="87575" bIns="43788" numCol="1" anchor="ctr" anchorCtr="0" compatLnSpc="1">
            <a:prstTxWarp prst="textNoShape">
              <a:avLst/>
            </a:prstTxWarp>
          </a:bodyPr>
          <a:lstStyle>
            <a:lvl1pPr defTabSz="876300">
              <a:defRPr sz="1100">
                <a:latin typeface="Helvetica" charset="0"/>
              </a:defRPr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8263" y="0"/>
            <a:ext cx="301625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87575" tIns="43788" rIns="87575" bIns="43788" numCol="1" anchor="ctr" anchorCtr="0" compatLnSpc="1">
            <a:prstTxWarp prst="textNoShape">
              <a:avLst/>
            </a:prstTxWarp>
          </a:bodyPr>
          <a:lstStyle>
            <a:lvl1pPr algn="r" defTabSz="876300">
              <a:defRPr sz="1100">
                <a:latin typeface="Helvetica" charset="0"/>
              </a:defRPr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66188"/>
            <a:ext cx="301625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87575" tIns="43788" rIns="87575" bIns="43788" numCol="1" anchor="b" anchorCtr="0" compatLnSpc="1">
            <a:prstTxWarp prst="textNoShape">
              <a:avLst/>
            </a:prstTxWarp>
          </a:bodyPr>
          <a:lstStyle>
            <a:lvl1pPr defTabSz="876300">
              <a:defRPr sz="1100">
                <a:latin typeface="Helvetica" charset="0"/>
              </a:defRPr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8263" y="8866188"/>
            <a:ext cx="301625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87575" tIns="43788" rIns="87575" bIns="43788" numCol="1" anchor="b" anchorCtr="0" compatLnSpc="1">
            <a:prstTxWarp prst="textNoShape">
              <a:avLst/>
            </a:prstTxWarp>
          </a:bodyPr>
          <a:lstStyle>
            <a:lvl1pPr algn="r" defTabSz="876300">
              <a:defRPr sz="1100">
                <a:latin typeface="Helvetica" charset="0"/>
              </a:defRPr>
            </a:lvl1pPr>
          </a:lstStyle>
          <a:p>
            <a:fld id="{BFACDFFA-7E06-4ED2-AED6-9EC77BE178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796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13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436" tIns="46217" rIns="92436" bIns="46217" numCol="1" anchor="ctr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0488" y="0"/>
            <a:ext cx="29813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436" tIns="46217" rIns="92436" bIns="46217" numCol="1" anchor="ctr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416425"/>
            <a:ext cx="5046663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436" tIns="46217" rIns="92436" bIns="462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850"/>
            <a:ext cx="29813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436" tIns="46217" rIns="92436" bIns="46217" numCol="1" anchor="b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0488" y="8832850"/>
            <a:ext cx="29813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436" tIns="46217" rIns="92436" bIns="46217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latin typeface="Times New Roman" charset="0"/>
              </a:defRPr>
            </a:lvl1pPr>
          </a:lstStyle>
          <a:p>
            <a:fld id="{B363A448-B522-4129-B444-8149F49567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8520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BAC1A548-2524-4CC1-89AD-8CDB811D36E0}" type="slidenum">
              <a:rPr lang="en-US"/>
              <a:pPr/>
              <a:t>1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443198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996329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28832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A952CA27-5B3B-49B3-AACC-4EBFD749EEB1}" type="slidenum">
              <a:rPr lang="en-US"/>
              <a:pPr/>
              <a:t>12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350390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373AE5E5-D90D-47EF-836E-C722EBF13CE3}" type="slidenum">
              <a:rPr lang="en-US"/>
              <a:pPr/>
              <a:t>13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119975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5ADE3F14-A5C0-40F7-8032-A6176FB2A49C}" type="slidenum">
              <a:rPr lang="en-US"/>
              <a:pPr/>
              <a:t>14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397095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13A5D6B7-C6AE-477B-91EE-85946F660880}" type="slidenum">
              <a:rPr lang="en-US"/>
              <a:pPr/>
              <a:t>15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402937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0D3EF7F2-FC4D-409D-A4E5-5FCE7015F227}" type="slidenum">
              <a:rPr lang="en-US"/>
              <a:pPr/>
              <a:t>16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122098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A26DD097-D89F-4170-BF74-D2BCA605F9DC}" type="slidenum">
              <a:rPr lang="en-US"/>
              <a:pPr/>
              <a:t>17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275756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F9A410D2-EDBF-49A8-BD13-C49B42D8EA75}" type="slidenum">
              <a:rPr lang="en-US"/>
              <a:pPr/>
              <a:t>18</a:t>
            </a:fld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404522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272493F3-81DD-49F4-BE3F-FAB11CCAD844}" type="slidenum">
              <a:rPr lang="en-US"/>
              <a:pPr/>
              <a:t>19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04835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A7ACF8D3-6E02-4D1C-A9DD-0777448AB137}" type="slidenum">
              <a:rPr lang="en-US"/>
              <a:pPr/>
              <a:t>2</a:t>
            </a:fld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626457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413B7AE4-B9D0-4722-AE5C-8BECDDFB2341}" type="slidenum">
              <a:rPr lang="en-US"/>
              <a:pPr/>
              <a:t>20</a:t>
            </a:fld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301275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479890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C75513C0-D717-4948-AA5D-E6FF8180F47C}" type="slidenum">
              <a:rPr lang="en-US"/>
              <a:pPr/>
              <a:t>22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60211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EE6DB9CB-B82D-4CB1-8AA0-6B86CCB8EDB5}" type="slidenum">
              <a:rPr lang="en-US"/>
              <a:pPr/>
              <a:t>23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581062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6BCEB54D-F66B-4478-ADA0-97E59BC8CC0A}" type="slidenum">
              <a:rPr lang="en-US"/>
              <a:pPr/>
              <a:t>24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855557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73DF8B84-2F2C-4A19-B717-71494B60ECCA}" type="slidenum">
              <a:rPr lang="en-US"/>
              <a:pPr/>
              <a:t>25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653356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C60FC95E-94D4-423A-BA23-817358518D8D}" type="slidenum">
              <a:rPr lang="en-US"/>
              <a:pPr/>
              <a:t>26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354883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3CF024AC-6FC4-4BB3-A14C-37A9E2FB371F}" type="slidenum">
              <a:rPr lang="en-US"/>
              <a:pPr/>
              <a:t>27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5696169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8A2C91B3-0A56-4327-AEF6-3F0A1EC508F3}" type="slidenum">
              <a:rPr lang="en-US"/>
              <a:pPr/>
              <a:t>28</a:t>
            </a:fld>
            <a:endParaRPr 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4291018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F6BBF503-DA52-4909-AD49-4619FC4DF2F5}" type="slidenum">
              <a:rPr lang="en-US"/>
              <a:pPr/>
              <a:t>29</a:t>
            </a:fld>
            <a:endParaRPr 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91975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87BBE3E6-2AB4-41B8-BD90-6FE16957A6E8}" type="slidenum">
              <a:rPr lang="en-US"/>
              <a:pPr/>
              <a:t>3</a:t>
            </a:fld>
            <a:endParaRPr 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8681564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9311AB98-E7C7-4AF4-B659-4278533D980D}" type="slidenum">
              <a:rPr lang="en-US"/>
              <a:pPr/>
              <a:t>30</a:t>
            </a:fld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9800953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EC06EBE0-F461-456C-95AB-45B471EA15B4}" type="slidenum">
              <a:rPr lang="en-US"/>
              <a:pPr/>
              <a:t>31</a:t>
            </a:fld>
            <a:endParaRPr 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335515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E4C955B3-05A5-4688-9B47-99FF7AF46E86}" type="slidenum">
              <a:rPr lang="en-US"/>
              <a:pPr/>
              <a:t>32</a:t>
            </a:fld>
            <a:endParaRPr lang="en-U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4689752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17F122FF-40D2-459B-9265-06D2C7A8B304}" type="slidenum">
              <a:rPr lang="en-US"/>
              <a:pPr/>
              <a:t>33</a:t>
            </a:fld>
            <a:endParaRPr lang="en-US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8153228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29DCA386-2381-4737-BB5D-03F95479A591}" type="slidenum">
              <a:rPr lang="en-US"/>
              <a:pPr/>
              <a:t>34</a:t>
            </a:fld>
            <a:endParaRPr lang="en-U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3836966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40E75D84-B16B-4F5D-920C-ACFAFCDADB64}" type="slidenum">
              <a:rPr lang="en-US"/>
              <a:pPr/>
              <a:t>35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8731500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546A69FE-6F9C-4857-BBA4-1CDD0EE22CBB}" type="slidenum">
              <a:rPr lang="en-US"/>
              <a:pPr/>
              <a:t>36</a:t>
            </a:fld>
            <a:endParaRPr lang="en-US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554410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54A7B4C1-6DF2-489A-A1BD-40ED26D7E60C}" type="slidenum">
              <a:rPr lang="en-US"/>
              <a:pPr/>
              <a:t>37</a:t>
            </a:fld>
            <a:endParaRPr lang="en-US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9911971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F57E3C86-2F69-4576-B7D2-87F4A9B6C7D3}" type="slidenum">
              <a:rPr lang="en-US"/>
              <a:pPr/>
              <a:t>38</a:t>
            </a:fld>
            <a:endParaRPr lang="en-US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8632593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DAC0F01B-3279-4C2B-BBE8-B8C82EFBFA39}" type="slidenum">
              <a:rPr lang="en-US"/>
              <a:pPr/>
              <a:t>39</a:t>
            </a:fld>
            <a:endParaRPr lang="en-US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38838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381B76D0-D83A-4568-8C65-A408AEA33775}" type="slidenum">
              <a:rPr lang="en-US"/>
              <a:pPr/>
              <a:t>4</a:t>
            </a:fld>
            <a:endParaRPr 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7580989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95980B01-0710-405E-9B2C-E253CDC557C6}" type="slidenum">
              <a:rPr lang="en-US"/>
              <a:pPr/>
              <a:t>40</a:t>
            </a:fld>
            <a:endParaRPr lang="en-US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1416913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5FE4FE87-B202-407D-8155-D988256148CA}" type="slidenum">
              <a:rPr lang="en-US"/>
              <a:pPr/>
              <a:t>41</a:t>
            </a:fld>
            <a:endParaRPr lang="en-US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69561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17222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3851E943-3483-4C1D-BD8C-FDF6FA3668DF}" type="slidenum">
              <a:rPr lang="en-US"/>
              <a:pPr/>
              <a:t>6</a:t>
            </a:fld>
            <a:endParaRPr 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25946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5D6F275A-5D01-4394-9537-AC5DE3909AB0}" type="slidenum">
              <a:rPr lang="en-US"/>
              <a:pPr/>
              <a:t>7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425939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16883866-6631-4E38-A820-504F4D085DD0}" type="slidenum">
              <a:rPr lang="en-US"/>
              <a:pPr/>
              <a:t>8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366526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E86D7070-59AD-41A9-BE0A-D5883BD0AC92}" type="slidenum">
              <a:rPr lang="en-US"/>
              <a:pPr/>
              <a:t>9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78475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98438" y="2960688"/>
            <a:ext cx="8610600" cy="201612"/>
            <a:chOff x="125" y="1865"/>
            <a:chExt cx="5424" cy="127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25" y="1865"/>
              <a:ext cx="1808" cy="127"/>
            </a:xfrm>
            <a:prstGeom prst="rect">
              <a:avLst/>
            </a:prstGeom>
            <a:solidFill>
              <a:srgbClr val="33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933" y="1865"/>
              <a:ext cx="1808" cy="127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741" y="1865"/>
              <a:ext cx="1808" cy="127"/>
            </a:xfrm>
            <a:prstGeom prst="rect">
              <a:avLst/>
            </a:prstGeom>
            <a:solidFill>
              <a:srgbClr val="33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489700" y="6588125"/>
            <a:ext cx="27130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336699"/>
                </a:solidFill>
                <a:latin typeface="Helvetica" charset="0"/>
              </a:rPr>
              <a:t>Silberschatz, Galvin and Gagne ©2009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6988" y="6613525"/>
            <a:ext cx="26701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336699"/>
                </a:solidFill>
                <a:latin typeface="Helvetica" charset="0"/>
              </a:rPr>
              <a:t>Operating System Concepts – 8</a:t>
            </a:r>
            <a:r>
              <a:rPr lang="en-US" sz="1000" b="1" baseline="30000">
                <a:solidFill>
                  <a:srgbClr val="336699"/>
                </a:solidFill>
                <a:latin typeface="Helvetica" charset="0"/>
              </a:rPr>
              <a:t>th</a:t>
            </a:r>
            <a:r>
              <a:rPr lang="en-US" sz="1000" b="1">
                <a:solidFill>
                  <a:srgbClr val="336699"/>
                </a:solidFill>
                <a:latin typeface="Helvetica" charset="0"/>
              </a:rPr>
              <a:t> Edition,</a:t>
            </a:r>
          </a:p>
        </p:txBody>
      </p:sp>
      <p:pic>
        <p:nvPicPr>
          <p:cNvPr id="9" name="Picture 9" descr="dino_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0738" y="4157663"/>
            <a:ext cx="2062162" cy="1593850"/>
          </a:xfrm>
          <a:prstGeom prst="rect">
            <a:avLst/>
          </a:prstGeom>
          <a:noFill/>
          <a:ln w="76200">
            <a:solidFill>
              <a:srgbClr val="336699"/>
            </a:solidFill>
            <a:miter lim="800000"/>
            <a:headEnd/>
            <a:tailEnd/>
          </a:ln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243263" y="4006850"/>
            <a:ext cx="2336800" cy="1887538"/>
          </a:xfrm>
          <a:prstGeom prst="rect">
            <a:avLst/>
          </a:prstGeom>
          <a:noFill/>
          <a:ln w="57150" cmpd="thinThick">
            <a:solidFill>
              <a:srgbClr val="66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>
              <a:defRPr sz="43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1338" y="277813"/>
            <a:ext cx="214471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281738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6450" y="1233488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7450" y="1233488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ino_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85750" y="0"/>
            <a:ext cx="119538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6450" y="1233488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1557" name="Rectangle 5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charset="0"/>
            </a:endParaRPr>
          </a:p>
        </p:txBody>
      </p:sp>
      <p:sp>
        <p:nvSpPr>
          <p:cNvPr id="151558" name="Line 6"/>
          <p:cNvSpPr>
            <a:spLocks noChangeShapeType="1"/>
          </p:cNvSpPr>
          <p:nvPr/>
        </p:nvSpPr>
        <p:spPr bwMode="auto">
          <a:xfrm>
            <a:off x="457200" y="860425"/>
            <a:ext cx="8077200" cy="0"/>
          </a:xfrm>
          <a:prstGeom prst="line">
            <a:avLst/>
          </a:prstGeom>
          <a:noFill/>
          <a:ln w="19050">
            <a:solidFill>
              <a:srgbClr val="3366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51559" name="Rectangle 7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charset="0"/>
            </a:endParaRPr>
          </a:p>
        </p:txBody>
      </p:sp>
      <p:sp>
        <p:nvSpPr>
          <p:cNvPr id="151560" name="Rectangle 8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charset="0"/>
            </a:endParaRPr>
          </a:p>
        </p:txBody>
      </p:sp>
      <p:sp>
        <p:nvSpPr>
          <p:cNvPr id="151561" name="Text Box 9"/>
          <p:cNvSpPr txBox="1">
            <a:spLocks noChangeArrowheads="1"/>
          </p:cNvSpPr>
          <p:nvPr/>
        </p:nvSpPr>
        <p:spPr bwMode="auto">
          <a:xfrm>
            <a:off x="4257675" y="6613525"/>
            <a:ext cx="444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006699"/>
                </a:solidFill>
                <a:latin typeface="Helvetica" charset="0"/>
              </a:rPr>
              <a:t>2.</a:t>
            </a:r>
            <a:fld id="{37522971-70D7-4893-851E-4979EDB080EA}" type="slidenum">
              <a:rPr lang="en-US" sz="1000" b="1">
                <a:solidFill>
                  <a:srgbClr val="006699"/>
                </a:solidFill>
                <a:latin typeface="Helvetica" charset="0"/>
              </a:rPr>
              <a:pPr algn="ctr">
                <a:spcBef>
                  <a:spcPct val="50000"/>
                </a:spcBef>
              </a:pPr>
              <a:t>‹#›</a:t>
            </a:fld>
            <a:endParaRPr lang="en-US" sz="1000" b="1">
              <a:solidFill>
                <a:srgbClr val="006699"/>
              </a:solidFill>
              <a:latin typeface="Helvetica" charset="0"/>
            </a:endParaRPr>
          </a:p>
        </p:txBody>
      </p:sp>
      <p:sp>
        <p:nvSpPr>
          <p:cNvPr id="151562" name="Text Box 10"/>
          <p:cNvSpPr txBox="1">
            <a:spLocks noChangeArrowheads="1"/>
          </p:cNvSpPr>
          <p:nvPr/>
        </p:nvSpPr>
        <p:spPr bwMode="auto">
          <a:xfrm>
            <a:off x="6489700" y="6588125"/>
            <a:ext cx="27130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>
                <a:solidFill>
                  <a:srgbClr val="006699"/>
                </a:solidFill>
                <a:latin typeface="Helvetica" charset="0"/>
              </a:rPr>
              <a:t>Silberschatz, Galvin and Gagne ©2009</a:t>
            </a:r>
          </a:p>
        </p:txBody>
      </p:sp>
      <p:sp>
        <p:nvSpPr>
          <p:cNvPr id="151563" name="Text Box 11"/>
          <p:cNvSpPr txBox="1">
            <a:spLocks noChangeArrowheads="1"/>
          </p:cNvSpPr>
          <p:nvPr/>
        </p:nvSpPr>
        <p:spPr bwMode="auto">
          <a:xfrm>
            <a:off x="185738" y="6621463"/>
            <a:ext cx="2635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solidFill>
                  <a:srgbClr val="006699"/>
                </a:solidFill>
                <a:latin typeface="Helvetica" charset="0"/>
              </a:rPr>
              <a:t>Operating System Concepts – 8</a:t>
            </a:r>
            <a:r>
              <a:rPr lang="en-US" sz="1000" b="1" baseline="30000">
                <a:solidFill>
                  <a:srgbClr val="006699"/>
                </a:solidFill>
                <a:latin typeface="Helvetica" charset="0"/>
              </a:rPr>
              <a:t>th</a:t>
            </a:r>
            <a:r>
              <a:rPr lang="en-US" sz="1000" b="1">
                <a:solidFill>
                  <a:srgbClr val="006699"/>
                </a:solidFill>
                <a:latin typeface="Helvetica" charset="0"/>
              </a:rPr>
              <a:t> Edition</a:t>
            </a:r>
          </a:p>
        </p:txBody>
      </p:sp>
      <p:pic>
        <p:nvPicPr>
          <p:cNvPr id="1036" name="Picture 12" descr="dino_6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773988" y="5849938"/>
            <a:ext cx="1284287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6" r:id="rId2"/>
    <p:sldLayoutId id="2147483685" r:id="rId3"/>
    <p:sldLayoutId id="2147483684" r:id="rId4"/>
    <p:sldLayoutId id="2147483683" r:id="rId5"/>
    <p:sldLayoutId id="2147483682" r:id="rId6"/>
    <p:sldLayoutId id="2147483681" r:id="rId7"/>
    <p:sldLayoutId id="2147483680" r:id="rId8"/>
    <p:sldLayoutId id="2147483679" r:id="rId9"/>
    <p:sldLayoutId id="2147483678" r:id="rId10"/>
    <p:sldLayoutId id="214748367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66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35000"/>
        </a:spcBef>
        <a:spcAft>
          <a:spcPct val="0"/>
        </a:spcAft>
        <a:buClr>
          <a:srgbClr val="993300"/>
        </a:buClr>
        <a:buSzPct val="90000"/>
        <a:buFont typeface="Monotype Sorts" charset="2"/>
        <a:buChar char="n"/>
        <a:defRPr kumimoji="1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35000"/>
        </a:spcBef>
        <a:spcAft>
          <a:spcPct val="0"/>
        </a:spcAft>
        <a:buClr>
          <a:srgbClr val="CC6600"/>
        </a:buClr>
        <a:buSzPct val="80000"/>
        <a:buFont typeface="Monotype Sorts" charset="2"/>
        <a:buChar char="l"/>
        <a:defRPr kumimoji="1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35000"/>
        </a:spcBef>
        <a:spcAft>
          <a:spcPct val="0"/>
        </a:spcAft>
        <a:buClr>
          <a:srgbClr val="009900"/>
        </a:buClr>
        <a:buSzPct val="75000"/>
        <a:buFont typeface="Webdings" charset="2"/>
        <a:buChar char="4"/>
        <a:defRPr kumimoji="1"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35000"/>
        </a:spcBef>
        <a:spcAft>
          <a:spcPct val="0"/>
        </a:spcAft>
        <a:buClr>
          <a:schemeClr val="hlink"/>
        </a:buClr>
        <a:buSzPct val="75000"/>
        <a:buChar char="–"/>
        <a:defRPr kumimoji="1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71475" y="1900238"/>
            <a:ext cx="8458200" cy="11430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Topic 2</a:t>
            </a:r>
            <a:br>
              <a:rPr lang="en-US" dirty="0" smtClean="0"/>
            </a:br>
            <a:r>
              <a:rPr lang="en-US" dirty="0" smtClean="0"/>
              <a:t>(Textbook - Chapter 2) </a:t>
            </a:r>
            <a:br>
              <a:rPr lang="en-US" dirty="0" smtClean="0"/>
            </a:br>
            <a:r>
              <a:rPr lang="en-US" dirty="0" smtClean="0"/>
              <a:t>Operating-System Structures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Bourne Shell Command Interpreter</a:t>
            </a:r>
          </a:p>
        </p:txBody>
      </p:sp>
      <p:pic>
        <p:nvPicPr>
          <p:cNvPr id="32772" name="Picture 4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1368425"/>
            <a:ext cx="6181725" cy="4810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Mac OS X GUI</a:t>
            </a:r>
          </a:p>
        </p:txBody>
      </p:sp>
      <p:pic>
        <p:nvPicPr>
          <p:cNvPr id="33796" name="Picture 4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22388" y="1274763"/>
            <a:ext cx="6410325" cy="4949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System Calls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Programming interface to the services provided by the OS</a:t>
            </a:r>
          </a:p>
          <a:p>
            <a:r>
              <a:rPr lang="en-US" dirty="0" smtClean="0"/>
              <a:t>Typically written in a high-level language (C or C++)</a:t>
            </a:r>
          </a:p>
          <a:p>
            <a:r>
              <a:rPr lang="en-US" dirty="0" smtClean="0"/>
              <a:t>Mostly accessed by programs via a high-level </a:t>
            </a:r>
            <a:r>
              <a:rPr lang="en-US" dirty="0" smtClean="0">
                <a:solidFill>
                  <a:srgbClr val="3366FF"/>
                </a:solidFill>
              </a:rPr>
              <a:t>Application Program Interface (API) </a:t>
            </a:r>
            <a:r>
              <a:rPr lang="en-US" dirty="0" smtClean="0"/>
              <a:t>rather than direct system call use</a:t>
            </a:r>
          </a:p>
          <a:p>
            <a:r>
              <a:rPr lang="en-US" dirty="0" smtClean="0"/>
              <a:t>Three most common APIs are Win32 API for Windows, POSIX API for POSIX-based systems (including virtually all versions of UNIX, Linux, and Mac OS X), and Java API for the Java virtual machine (JVM)</a:t>
            </a:r>
          </a:p>
          <a:p>
            <a:r>
              <a:rPr lang="en-US" dirty="0" smtClean="0"/>
              <a:t>Why use APIs rather than system calls?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of System Calls</a:t>
            </a:r>
          </a:p>
        </p:txBody>
      </p:sp>
      <p:sp>
        <p:nvSpPr>
          <p:cNvPr id="3686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System call sequence to copy the contents of one file to another file</a:t>
            </a:r>
          </a:p>
        </p:txBody>
      </p:sp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58913" y="1965325"/>
            <a:ext cx="5937250" cy="4017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of Standard API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1600" smtClean="0"/>
              <a:t>Consider the ReadFile() function in the</a:t>
            </a:r>
          </a:p>
          <a:p>
            <a:pPr>
              <a:lnSpc>
                <a:spcPct val="90000"/>
              </a:lnSpc>
            </a:pPr>
            <a:r>
              <a:rPr lang="en-US" sz="1600" smtClean="0"/>
              <a:t>Win32 API—a function for reading from a file</a:t>
            </a:r>
            <a:br>
              <a:rPr lang="en-US" sz="1600" smtClean="0"/>
            </a:br>
            <a:r>
              <a:rPr lang="en-US" sz="1600" smtClean="0"/>
              <a:t/>
            </a:r>
            <a:br>
              <a:rPr lang="en-US" sz="1600" smtClean="0"/>
            </a:br>
            <a:r>
              <a:rPr lang="en-US" sz="1600" smtClean="0"/>
              <a:t/>
            </a:r>
            <a:br>
              <a:rPr lang="en-US" sz="1600" smtClean="0"/>
            </a:br>
            <a:r>
              <a:rPr lang="en-US" sz="1600" smtClean="0"/>
              <a:t/>
            </a:r>
            <a:br>
              <a:rPr lang="en-US" sz="1600" smtClean="0"/>
            </a:br>
            <a:endParaRPr lang="en-US" sz="1600" smtClean="0"/>
          </a:p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en-US" sz="1600" smtClean="0"/>
              <a:t/>
            </a:r>
            <a:br>
              <a:rPr lang="en-US" sz="1600" smtClean="0"/>
            </a:br>
            <a:r>
              <a:rPr lang="en-US" sz="1600" smtClean="0"/>
              <a:t/>
            </a:r>
            <a:br>
              <a:rPr lang="en-US" sz="1600" smtClean="0"/>
            </a:br>
            <a:r>
              <a:rPr lang="en-US" sz="1600" smtClean="0"/>
              <a:t/>
            </a:r>
            <a:br>
              <a:rPr lang="en-US" sz="1600" smtClean="0"/>
            </a:br>
            <a:r>
              <a:rPr lang="en-US" sz="1600" smtClean="0"/>
              <a:t/>
            </a:r>
            <a:br>
              <a:rPr lang="en-US" sz="1600" smtClean="0"/>
            </a:br>
            <a:endParaRPr lang="en-US" sz="1600" smtClean="0"/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r>
              <a:rPr lang="en-US" sz="1600" smtClean="0"/>
              <a:t>A description of the parameters passed to ReadFile()</a:t>
            </a:r>
          </a:p>
          <a:p>
            <a:pPr lvl="1">
              <a:lnSpc>
                <a:spcPct val="90000"/>
              </a:lnSpc>
            </a:pPr>
            <a:r>
              <a:rPr lang="en-US" sz="1600" smtClean="0"/>
              <a:t>HANDLE file—the file to be read</a:t>
            </a:r>
          </a:p>
          <a:p>
            <a:pPr lvl="1">
              <a:lnSpc>
                <a:spcPct val="90000"/>
              </a:lnSpc>
            </a:pPr>
            <a:r>
              <a:rPr lang="en-US" sz="1600" smtClean="0"/>
              <a:t>LPVOID buffer—a buffer where the data will be read into and written from</a:t>
            </a:r>
          </a:p>
          <a:p>
            <a:pPr lvl="1">
              <a:lnSpc>
                <a:spcPct val="90000"/>
              </a:lnSpc>
            </a:pPr>
            <a:r>
              <a:rPr lang="en-US" sz="1600" smtClean="0"/>
              <a:t>DWORD bytesToRead—the number of bytes to be read into the buffer</a:t>
            </a:r>
          </a:p>
          <a:p>
            <a:pPr lvl="1">
              <a:lnSpc>
                <a:spcPct val="90000"/>
              </a:lnSpc>
            </a:pPr>
            <a:r>
              <a:rPr lang="en-US" sz="1600" smtClean="0"/>
              <a:t>LPDWORD bytesRead—the number of bytes read during the last read</a:t>
            </a:r>
          </a:p>
          <a:p>
            <a:pPr lvl="1">
              <a:lnSpc>
                <a:spcPct val="90000"/>
              </a:lnSpc>
            </a:pPr>
            <a:r>
              <a:rPr lang="en-US" sz="1600" smtClean="0"/>
              <a:t>LPOVERLAPPED ovl—indicates if overlapped I/O is being used</a:t>
            </a:r>
          </a:p>
          <a:p>
            <a:pPr>
              <a:lnSpc>
                <a:spcPct val="90000"/>
              </a:lnSpc>
            </a:pPr>
            <a:endParaRPr lang="en-US" sz="1600" smtClean="0"/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3"/>
          <a:srcRect l="1031" t="29628" r="1031" b="29379"/>
          <a:stretch>
            <a:fillRect/>
          </a:stretch>
        </p:blipFill>
        <p:spPr bwMode="auto">
          <a:xfrm>
            <a:off x="1585913" y="1978025"/>
            <a:ext cx="6732587" cy="2112963"/>
          </a:xfrm>
          <a:prstGeom prst="rect">
            <a:avLst/>
          </a:prstGeom>
          <a:noFill/>
          <a:ln w="38100" cmpd="dbl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System Call Implementation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Typically, a number associated with each system call</a:t>
            </a:r>
          </a:p>
          <a:p>
            <a:pPr lvl="1"/>
            <a:r>
              <a:rPr lang="en-US" smtClean="0"/>
              <a:t>System-call interface maintains a table indexed according to these numbers</a:t>
            </a:r>
          </a:p>
          <a:p>
            <a:r>
              <a:rPr lang="en-US" smtClean="0"/>
              <a:t>The system call interface invokes intended system call in OS kernel and returns status of the system call and any return values</a:t>
            </a:r>
          </a:p>
          <a:p>
            <a:r>
              <a:rPr lang="en-US" smtClean="0"/>
              <a:t>The caller need know nothing about how the system call is implemented</a:t>
            </a:r>
          </a:p>
          <a:p>
            <a:pPr lvl="1"/>
            <a:r>
              <a:rPr lang="en-US" smtClean="0"/>
              <a:t>Just needs to obey API and understand what OS will do as a result call</a:t>
            </a:r>
          </a:p>
          <a:p>
            <a:pPr lvl="1"/>
            <a:r>
              <a:rPr lang="en-US" smtClean="0"/>
              <a:t>Most details of  OS interface hidden from programmer by API  </a:t>
            </a:r>
          </a:p>
          <a:p>
            <a:pPr lvl="2"/>
            <a:r>
              <a:rPr lang="en-US" smtClean="0"/>
              <a:t>Managed by run-time support library (set of functions built into libraries included with compiler)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50" y="277813"/>
            <a:ext cx="8229600" cy="576262"/>
          </a:xfrm>
        </p:spPr>
        <p:txBody>
          <a:bodyPr/>
          <a:lstStyle/>
          <a:p>
            <a:pPr eaLnBrk="1" hangingPunct="1"/>
            <a:r>
              <a:rPr lang="en-US" smtClean="0"/>
              <a:t>API – System Call – OS Relationship</a:t>
            </a:r>
          </a:p>
        </p:txBody>
      </p:sp>
      <p:pic>
        <p:nvPicPr>
          <p:cNvPr id="43011" name="Picture 4"/>
          <p:cNvPicPr>
            <a:picLocks noChangeAspect="1" noChangeArrowheads="1"/>
          </p:cNvPicPr>
          <p:nvPr/>
        </p:nvPicPr>
        <p:blipFill>
          <a:blip r:embed="rId3"/>
          <a:srcRect l="751" t="9875" r="937" b="10126"/>
          <a:stretch>
            <a:fillRect/>
          </a:stretch>
        </p:blipFill>
        <p:spPr bwMode="auto">
          <a:xfrm>
            <a:off x="981075" y="1500188"/>
            <a:ext cx="7489825" cy="4570412"/>
          </a:xfrm>
          <a:prstGeom prst="rect">
            <a:avLst/>
          </a:prstGeom>
          <a:noFill/>
          <a:ln w="38100" cmpd="dbl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6388"/>
            <a:ext cx="8229600" cy="576262"/>
          </a:xfrm>
        </p:spPr>
        <p:txBody>
          <a:bodyPr/>
          <a:lstStyle/>
          <a:p>
            <a:pPr eaLnBrk="1" hangingPunct="1"/>
            <a:r>
              <a:rPr lang="en-US" smtClean="0"/>
              <a:t>Standard C Library Example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8350" y="1173163"/>
            <a:ext cx="7642225" cy="5078412"/>
          </a:xfrm>
        </p:spPr>
        <p:txBody>
          <a:bodyPr/>
          <a:lstStyle/>
          <a:p>
            <a:r>
              <a:rPr lang="en-US" smtClean="0"/>
              <a:t>C program invoking printf() library call, which calls write() system call</a:t>
            </a:r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3"/>
          <a:srcRect l="18286" t="2666" r="17346" b="1784"/>
          <a:stretch>
            <a:fillRect/>
          </a:stretch>
        </p:blipFill>
        <p:spPr bwMode="auto">
          <a:xfrm>
            <a:off x="2627313" y="2039938"/>
            <a:ext cx="3770312" cy="4286250"/>
          </a:xfrm>
          <a:prstGeom prst="rect">
            <a:avLst/>
          </a:prstGeom>
          <a:noFill/>
          <a:ln w="38100" cmpd="dbl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System Call Parameter Passing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Often, more information is required than simply identity of desired system call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Exact type and amount of information vary according to OS and call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Three general methods used to pass parameters to the OS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Simplest:  pass the parameters in </a:t>
            </a:r>
            <a:r>
              <a:rPr lang="en-US" i="1" dirty="0" smtClean="0"/>
              <a:t>registers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 In some cases, may be more parameters than registers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Parameters stored in a </a:t>
            </a:r>
            <a:r>
              <a:rPr lang="en-US" i="1" dirty="0" smtClean="0"/>
              <a:t>block, </a:t>
            </a:r>
            <a:r>
              <a:rPr lang="en-US" dirty="0" smtClean="0"/>
              <a:t>or table, in memory, and address of block passed as a parameter in a register 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This approach taken by Linux and Solaris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Parameters placed, or </a:t>
            </a:r>
            <a:r>
              <a:rPr lang="en-US" i="1" dirty="0" smtClean="0"/>
              <a:t>pushed, </a:t>
            </a:r>
            <a:r>
              <a:rPr lang="en-US" dirty="0" smtClean="0"/>
              <a:t>onto the </a:t>
            </a:r>
            <a:r>
              <a:rPr lang="en-US" i="1" dirty="0" smtClean="0"/>
              <a:t>stack </a:t>
            </a:r>
            <a:r>
              <a:rPr lang="en-US" dirty="0" smtClean="0"/>
              <a:t>by the program and </a:t>
            </a:r>
            <a:r>
              <a:rPr lang="en-US" i="1" dirty="0" smtClean="0"/>
              <a:t>popped </a:t>
            </a:r>
            <a:r>
              <a:rPr lang="en-US" dirty="0" smtClean="0"/>
              <a:t>off the stack by the operating system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Block and stack methods do not limit the number or length of parameters being passed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Parameter Passing via Table</a:t>
            </a: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/>
          <a:srcRect l="1079" t="16791" r="1241" b="15501"/>
          <a:stretch>
            <a:fillRect/>
          </a:stretch>
        </p:blipFill>
        <p:spPr bwMode="auto">
          <a:xfrm>
            <a:off x="1844675" y="1701800"/>
            <a:ext cx="6178550" cy="3211513"/>
          </a:xfrm>
          <a:prstGeom prst="rect">
            <a:avLst/>
          </a:prstGeom>
          <a:noFill/>
          <a:ln w="38100" cmpd="dbl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9156" name="Line 4"/>
          <p:cNvSpPr>
            <a:spLocks noChangeShapeType="1"/>
          </p:cNvSpPr>
          <p:nvPr/>
        </p:nvSpPr>
        <p:spPr bwMode="auto">
          <a:xfrm>
            <a:off x="1828800" y="2017713"/>
            <a:ext cx="0" cy="2193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9157" name="Line 5"/>
          <p:cNvSpPr>
            <a:spLocks noChangeShapeType="1"/>
          </p:cNvSpPr>
          <p:nvPr/>
        </p:nvSpPr>
        <p:spPr bwMode="auto">
          <a:xfrm>
            <a:off x="4049713" y="1697038"/>
            <a:ext cx="841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957263" y="277813"/>
            <a:ext cx="8229600" cy="576262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Chapter 2:  Operating-System Structures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Operating System Services</a:t>
            </a:r>
          </a:p>
          <a:p>
            <a:r>
              <a:rPr lang="en-US" dirty="0" smtClean="0"/>
              <a:t>User Operating System Interface</a:t>
            </a:r>
          </a:p>
          <a:p>
            <a:r>
              <a:rPr lang="en-US" dirty="0" smtClean="0"/>
              <a:t>System Calls</a:t>
            </a:r>
          </a:p>
          <a:p>
            <a:r>
              <a:rPr lang="en-US" dirty="0" smtClean="0"/>
              <a:t>Types of System Calls</a:t>
            </a:r>
          </a:p>
          <a:p>
            <a:r>
              <a:rPr lang="en-US" dirty="0" smtClean="0"/>
              <a:t>System Programs</a:t>
            </a:r>
          </a:p>
          <a:p>
            <a:r>
              <a:rPr lang="en-US" dirty="0" smtClean="0"/>
              <a:t>Operating System Design and Implementation</a:t>
            </a:r>
          </a:p>
          <a:p>
            <a:r>
              <a:rPr lang="en-US" dirty="0" smtClean="0"/>
              <a:t>Operating System Structure</a:t>
            </a:r>
          </a:p>
          <a:p>
            <a:r>
              <a:rPr lang="en-US" dirty="0" smtClean="0"/>
              <a:t>Operating System Generation</a:t>
            </a:r>
          </a:p>
          <a:p>
            <a:r>
              <a:rPr lang="en-US" dirty="0" smtClean="0"/>
              <a:t>System Boot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Types of System Calls</a:t>
            </a:r>
          </a:p>
        </p:txBody>
      </p:sp>
      <p:sp>
        <p:nvSpPr>
          <p:cNvPr id="51203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Process control</a:t>
            </a:r>
          </a:p>
          <a:p>
            <a:r>
              <a:rPr lang="en-US" dirty="0" smtClean="0"/>
              <a:t>File management</a:t>
            </a:r>
          </a:p>
          <a:p>
            <a:r>
              <a:rPr lang="en-US" dirty="0" smtClean="0"/>
              <a:t>Device management</a:t>
            </a:r>
          </a:p>
          <a:p>
            <a:r>
              <a:rPr lang="en-US" dirty="0" smtClean="0"/>
              <a:t>Information maintenance</a:t>
            </a:r>
          </a:p>
          <a:p>
            <a:r>
              <a:rPr lang="en-US" dirty="0" smtClean="0"/>
              <a:t>Communications</a:t>
            </a:r>
          </a:p>
          <a:p>
            <a:r>
              <a:rPr lang="en-US" dirty="0" smtClean="0"/>
              <a:t>Protection</a:t>
            </a:r>
          </a:p>
          <a:p>
            <a:pPr>
              <a:buFont typeface="Monotype Sorts" charset="2"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1042988" y="277813"/>
            <a:ext cx="8229600" cy="576262"/>
          </a:xfrm>
        </p:spPr>
        <p:txBody>
          <a:bodyPr/>
          <a:lstStyle/>
          <a:p>
            <a:pPr eaLnBrk="1" hangingPunct="1"/>
            <a:r>
              <a:rPr lang="en-US" sz="2800" smtClean="0"/>
              <a:t>Examples of Windows and Unix System Calls</a:t>
            </a:r>
          </a:p>
        </p:txBody>
      </p:sp>
      <p:pic>
        <p:nvPicPr>
          <p:cNvPr id="53254" name="Picture 6" descr="OS8-p6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8838" y="1203325"/>
            <a:ext cx="5395912" cy="4811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MS-DOS execution</a:t>
            </a:r>
          </a:p>
        </p:txBody>
      </p:sp>
      <p:sp>
        <p:nvSpPr>
          <p:cNvPr id="5427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38200" y="1143000"/>
            <a:ext cx="7848600" cy="5334000"/>
          </a:xfrm>
        </p:spPr>
        <p:txBody>
          <a:bodyPr/>
          <a:lstStyle/>
          <a:p>
            <a:pPr>
              <a:buFont typeface="Monotype Sorts" charset="2"/>
              <a:buNone/>
            </a:pPr>
            <a:endParaRPr lang="en-US" smtClean="0"/>
          </a:p>
          <a:p>
            <a:pPr>
              <a:buFont typeface="Monotype Sorts" charset="2"/>
              <a:buNone/>
            </a:pPr>
            <a:endParaRPr lang="en-US" smtClean="0"/>
          </a:p>
          <a:p>
            <a:pPr>
              <a:buFont typeface="Monotype Sorts" charset="2"/>
              <a:buNone/>
            </a:pPr>
            <a:endParaRPr lang="en-US" smtClean="0"/>
          </a:p>
          <a:p>
            <a:pPr>
              <a:buFont typeface="Monotype Sorts" charset="2"/>
              <a:buNone/>
            </a:pPr>
            <a:endParaRPr lang="en-US" smtClean="0"/>
          </a:p>
          <a:p>
            <a:pPr>
              <a:buFont typeface="Monotype Sorts" charset="2"/>
              <a:buNone/>
            </a:pPr>
            <a:endParaRPr lang="en-US" smtClean="0"/>
          </a:p>
          <a:p>
            <a:pPr>
              <a:buFont typeface="Monotype Sorts" charset="2"/>
              <a:buNone/>
            </a:pPr>
            <a:endParaRPr lang="en-US" smtClean="0"/>
          </a:p>
          <a:p>
            <a:pPr>
              <a:buFont typeface="Monotype Sorts" charset="2"/>
              <a:buNone/>
            </a:pPr>
            <a:endParaRPr lang="en-US" smtClean="0"/>
          </a:p>
          <a:p>
            <a:pPr>
              <a:buFont typeface="Monotype Sorts" charset="2"/>
              <a:buNone/>
            </a:pPr>
            <a:endParaRPr lang="en-US" smtClean="0"/>
          </a:p>
          <a:p>
            <a:pPr>
              <a:buFont typeface="Monotype Sorts" charset="2"/>
              <a:buNone/>
            </a:pPr>
            <a:endParaRPr lang="en-US" smtClean="0"/>
          </a:p>
          <a:p>
            <a:pPr>
              <a:buFont typeface="Monotype Sorts" charset="2"/>
              <a:buNone/>
            </a:pPr>
            <a:endParaRPr lang="en-US" smtClean="0"/>
          </a:p>
          <a:p>
            <a:pPr>
              <a:buFont typeface="Monotype Sorts" charset="2"/>
              <a:buNone/>
            </a:pPr>
            <a:endParaRPr lang="en-US" smtClean="0"/>
          </a:p>
        </p:txBody>
      </p:sp>
      <p:pic>
        <p:nvPicPr>
          <p:cNvPr id="54276" name="Picture 3"/>
          <p:cNvPicPr>
            <a:picLocks noChangeAspect="1" noChangeArrowheads="1"/>
          </p:cNvPicPr>
          <p:nvPr/>
        </p:nvPicPr>
        <p:blipFill>
          <a:blip r:embed="rId3"/>
          <a:srcRect l="7399" t="1900" r="6282" b="999"/>
          <a:stretch>
            <a:fillRect/>
          </a:stretch>
        </p:blipFill>
        <p:spPr bwMode="auto">
          <a:xfrm>
            <a:off x="2254250" y="1411288"/>
            <a:ext cx="4832350" cy="4075112"/>
          </a:xfrm>
          <a:prstGeom prst="rect">
            <a:avLst/>
          </a:prstGeom>
          <a:noFill/>
          <a:ln w="38100" cmpd="dbl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2286000" y="5640388"/>
            <a:ext cx="457200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993300"/>
              </a:buClr>
              <a:buSzPct val="90000"/>
              <a:buFont typeface="Monotype Sorts" charset="2"/>
              <a:buNone/>
            </a:pPr>
            <a:r>
              <a:rPr kumimoji="1" lang="en-US">
                <a:latin typeface="Helvetica" charset="0"/>
              </a:rPr>
              <a:t>(a) At system startup (b) running a program</a:t>
            </a:r>
          </a:p>
          <a:p>
            <a:pPr>
              <a:spcBef>
                <a:spcPct val="50000"/>
              </a:spcBef>
              <a:buClr>
                <a:srgbClr val="993300"/>
              </a:buClr>
              <a:buSzPct val="90000"/>
              <a:buFont typeface="Monotype Sorts" charset="2"/>
              <a:buNone/>
            </a:pPr>
            <a:endParaRPr kumimoji="1" lang="en-US">
              <a:latin typeface="Helvetica" charset="0"/>
            </a:endParaRPr>
          </a:p>
        </p:txBody>
      </p:sp>
      <p:sp>
        <p:nvSpPr>
          <p:cNvPr id="54278" name="Line 6"/>
          <p:cNvSpPr>
            <a:spLocks noChangeShapeType="1"/>
          </p:cNvSpPr>
          <p:nvPr/>
        </p:nvSpPr>
        <p:spPr bwMode="auto">
          <a:xfrm>
            <a:off x="5268913" y="1422400"/>
            <a:ext cx="1814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4279" name="Line 7"/>
          <p:cNvSpPr>
            <a:spLocks noChangeShapeType="1"/>
          </p:cNvSpPr>
          <p:nvPr/>
        </p:nvSpPr>
        <p:spPr bwMode="auto">
          <a:xfrm>
            <a:off x="2192338" y="1431925"/>
            <a:ext cx="1814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4280" name="Line 8"/>
          <p:cNvSpPr>
            <a:spLocks noChangeShapeType="1"/>
          </p:cNvSpPr>
          <p:nvPr/>
        </p:nvSpPr>
        <p:spPr bwMode="auto">
          <a:xfrm>
            <a:off x="2220913" y="1422400"/>
            <a:ext cx="28575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957263" y="277813"/>
            <a:ext cx="8229600" cy="576262"/>
          </a:xfrm>
        </p:spPr>
        <p:txBody>
          <a:bodyPr/>
          <a:lstStyle/>
          <a:p>
            <a:pPr eaLnBrk="1" hangingPunct="1"/>
            <a:r>
              <a:rPr lang="en-US" smtClean="0"/>
              <a:t>FreeBSD Running Multiple Programs</a:t>
            </a:r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/>
          <a:srcRect l="31691" t="500" r="31691" b="500"/>
          <a:stretch>
            <a:fillRect/>
          </a:stretch>
        </p:blipFill>
        <p:spPr bwMode="auto">
          <a:xfrm>
            <a:off x="3533775" y="1468438"/>
            <a:ext cx="2305050" cy="4676775"/>
          </a:xfrm>
          <a:prstGeom prst="rect">
            <a:avLst/>
          </a:prstGeom>
          <a:noFill/>
          <a:ln w="38100" cmpd="dbl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System Programs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8500" y="1295400"/>
            <a:ext cx="7326313" cy="4683125"/>
          </a:xfrm>
        </p:spPr>
        <p:txBody>
          <a:bodyPr/>
          <a:lstStyle/>
          <a:p>
            <a:r>
              <a:rPr lang="en-US" smtClean="0"/>
              <a:t>System programs provide a convenient environment for program development and execution.  The can be divided into:</a:t>
            </a:r>
          </a:p>
          <a:p>
            <a:pPr lvl="1"/>
            <a:r>
              <a:rPr lang="en-US" smtClean="0"/>
              <a:t>File manipulation </a:t>
            </a:r>
          </a:p>
          <a:p>
            <a:pPr lvl="1"/>
            <a:r>
              <a:rPr lang="en-US" smtClean="0"/>
              <a:t>Status information</a:t>
            </a:r>
          </a:p>
          <a:p>
            <a:pPr lvl="1"/>
            <a:r>
              <a:rPr lang="en-US" smtClean="0"/>
              <a:t>File modification</a:t>
            </a:r>
          </a:p>
          <a:p>
            <a:pPr lvl="1"/>
            <a:r>
              <a:rPr lang="en-US" smtClean="0"/>
              <a:t>Programming language support</a:t>
            </a:r>
          </a:p>
          <a:p>
            <a:pPr lvl="1"/>
            <a:r>
              <a:rPr lang="en-US" smtClean="0"/>
              <a:t>Program loading and execution</a:t>
            </a:r>
          </a:p>
          <a:p>
            <a:pPr lvl="1"/>
            <a:r>
              <a:rPr lang="en-US" smtClean="0"/>
              <a:t>Communications</a:t>
            </a:r>
          </a:p>
          <a:p>
            <a:pPr lvl="1"/>
            <a:r>
              <a:rPr lang="en-US" smtClean="0"/>
              <a:t>Application programs</a:t>
            </a:r>
          </a:p>
          <a:p>
            <a:r>
              <a:rPr lang="en-US" smtClean="0"/>
              <a:t>Most users’ view of the operation system is defined by system programs, not the actual system calls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System Programs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z="1600" smtClean="0"/>
              <a:t>Provide a convenient environment for program development and execution</a:t>
            </a:r>
          </a:p>
          <a:p>
            <a:pPr lvl="1"/>
            <a:r>
              <a:rPr lang="en-US" sz="1600" smtClean="0"/>
              <a:t>Some of them are simply user interfaces to system calls; others are considerably more complex</a:t>
            </a:r>
          </a:p>
          <a:p>
            <a:r>
              <a:rPr lang="en-US" sz="1600" smtClean="0"/>
              <a:t>File management - Create, delete, copy, rename, print, dump, list, and generally manipulate files and directories</a:t>
            </a:r>
          </a:p>
          <a:p>
            <a:r>
              <a:rPr lang="en-US" sz="1600" smtClean="0"/>
              <a:t>Status information</a:t>
            </a:r>
          </a:p>
          <a:p>
            <a:pPr lvl="1"/>
            <a:r>
              <a:rPr lang="en-US" sz="1600" smtClean="0"/>
              <a:t>Some ask the system for info - date, time, amount of available memory, disk space, number of users</a:t>
            </a:r>
          </a:p>
          <a:p>
            <a:pPr lvl="1"/>
            <a:r>
              <a:rPr lang="en-US" sz="1600" smtClean="0"/>
              <a:t>Others provide detailed performance, logging, and debugging information</a:t>
            </a:r>
          </a:p>
          <a:p>
            <a:pPr lvl="1"/>
            <a:r>
              <a:rPr lang="en-US" sz="1600" smtClean="0"/>
              <a:t>Typically, these programs format and print the output to the terminal or other output devices</a:t>
            </a:r>
          </a:p>
          <a:p>
            <a:pPr lvl="1"/>
            <a:r>
              <a:rPr lang="en-US" sz="1600" smtClean="0"/>
              <a:t>Some systems implement  a registry - used to store and retrieve configuration information</a:t>
            </a:r>
          </a:p>
          <a:p>
            <a:pPr>
              <a:buFont typeface="Monotype Sorts" charset="2"/>
              <a:buNone/>
            </a:pPr>
            <a:endParaRPr lang="en-US" sz="160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System Programs (cont’d)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File modification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Text editors to create and modify files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Special commands to search contents of files or perform transformations of the text</a:t>
            </a:r>
          </a:p>
          <a:p>
            <a:pPr>
              <a:lnSpc>
                <a:spcPct val="90000"/>
              </a:lnSpc>
            </a:pPr>
            <a:r>
              <a:rPr lang="en-US" smtClean="0"/>
              <a:t>Programming-language support - Compilers, assemblers, debuggers and interpreters sometimes provided</a:t>
            </a:r>
          </a:p>
          <a:p>
            <a:pPr>
              <a:lnSpc>
                <a:spcPct val="90000"/>
              </a:lnSpc>
            </a:pPr>
            <a:r>
              <a:rPr lang="en-US" smtClean="0"/>
              <a:t>Program loading and execution- Absolute loaders, relocatable loaders, linkage editors, and overlay-loaders, debugging systems for higher-level and machine language</a:t>
            </a:r>
          </a:p>
          <a:p>
            <a:pPr>
              <a:lnSpc>
                <a:spcPct val="90000"/>
              </a:lnSpc>
            </a:pPr>
            <a:r>
              <a:rPr lang="en-US" smtClean="0"/>
              <a:t>Communications - Provide the mechanism for creating virtual connections among processes, users, and computer systems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Allow users to send messages to one another’s screens, browse web pages, send electronic-mail messages, log in remotely, transfer files from one machine to another</a:t>
            </a:r>
          </a:p>
          <a:p>
            <a:pPr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14375" y="277813"/>
            <a:ext cx="8229600" cy="576262"/>
          </a:xfrm>
        </p:spPr>
        <p:txBody>
          <a:bodyPr/>
          <a:lstStyle/>
          <a:p>
            <a:pPr eaLnBrk="1" hangingPunct="1"/>
            <a:r>
              <a:rPr lang="en-US" sz="2400" smtClean="0"/>
              <a:t>Operating System Design and Implementation</a:t>
            </a:r>
          </a:p>
        </p:txBody>
      </p:sp>
      <p:sp>
        <p:nvSpPr>
          <p:cNvPr id="6451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Design and Implementation of OS not “solvable”, but some approaches have proven successful</a:t>
            </a:r>
          </a:p>
          <a:p>
            <a:r>
              <a:rPr lang="en-US" smtClean="0"/>
              <a:t>Internal structure of different Operating Systems  can vary widely</a:t>
            </a:r>
          </a:p>
          <a:p>
            <a:r>
              <a:rPr lang="en-US" smtClean="0"/>
              <a:t>Start by defining goals and specifications </a:t>
            </a:r>
          </a:p>
          <a:p>
            <a:r>
              <a:rPr lang="en-US" smtClean="0"/>
              <a:t>Affected by choice of hardware, type of system</a:t>
            </a:r>
          </a:p>
          <a:p>
            <a:r>
              <a:rPr lang="en-US" i="1" smtClean="0"/>
              <a:t>User</a:t>
            </a:r>
            <a:r>
              <a:rPr lang="en-US" smtClean="0"/>
              <a:t> goals and </a:t>
            </a:r>
            <a:r>
              <a:rPr lang="en-US" i="1" smtClean="0"/>
              <a:t>System</a:t>
            </a:r>
            <a:r>
              <a:rPr lang="en-US" smtClean="0"/>
              <a:t> goals</a:t>
            </a:r>
          </a:p>
          <a:p>
            <a:pPr lvl="1"/>
            <a:r>
              <a:rPr lang="en-US" smtClean="0"/>
              <a:t>User goals – operating system should be convenient to use, easy to learn, reliable, safe, and fast</a:t>
            </a:r>
          </a:p>
          <a:p>
            <a:pPr lvl="1"/>
            <a:r>
              <a:rPr lang="en-US" smtClean="0"/>
              <a:t>System goals – operating system should be easy to design, implement, and maintain, as well as flexible, reliable, error-free, and efficient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277813"/>
            <a:ext cx="8229600" cy="576262"/>
          </a:xfrm>
        </p:spPr>
        <p:txBody>
          <a:bodyPr/>
          <a:lstStyle/>
          <a:p>
            <a:pPr eaLnBrk="1" hangingPunct="1"/>
            <a:r>
              <a:rPr lang="en-US" sz="2400" dirty="0" smtClean="0"/>
              <a:t>Operating System Design and Implementation (</a:t>
            </a:r>
            <a:r>
              <a:rPr lang="en-US" sz="2400" dirty="0" err="1" smtClean="0"/>
              <a:t>Cont</a:t>
            </a:r>
            <a:r>
              <a:rPr lang="en-US" sz="2400" dirty="0" smtClean="0"/>
              <a:t>)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Important </a:t>
            </a:r>
            <a:r>
              <a:rPr lang="en-US" dirty="0" smtClean="0"/>
              <a:t>principle to separate</a:t>
            </a:r>
          </a:p>
          <a:p>
            <a:pPr>
              <a:buFont typeface="Monotype Sorts" charset="2"/>
              <a:buNone/>
            </a:pPr>
            <a:r>
              <a:rPr lang="en-US" b="1" dirty="0" smtClean="0"/>
              <a:t>	</a:t>
            </a:r>
            <a:r>
              <a:rPr lang="en-US" b="1" dirty="0" smtClean="0"/>
              <a:t>Policy</a:t>
            </a:r>
            <a:r>
              <a:rPr lang="en-US" b="1" dirty="0" smtClean="0"/>
              <a:t>:   </a:t>
            </a:r>
            <a:r>
              <a:rPr lang="en-US" dirty="0" smtClean="0"/>
              <a:t>What will be done?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/>
              <a:t>Mechanism:  </a:t>
            </a:r>
            <a:r>
              <a:rPr lang="en-US" dirty="0" smtClean="0"/>
              <a:t>How to do it?</a:t>
            </a:r>
          </a:p>
          <a:p>
            <a:r>
              <a:rPr lang="en-US" dirty="0" smtClean="0"/>
              <a:t>Mechanisms determine how to do something, policies decide what will be done</a:t>
            </a:r>
          </a:p>
          <a:p>
            <a:pPr lvl="1"/>
            <a:r>
              <a:rPr lang="en-US" dirty="0" smtClean="0"/>
              <a:t>The separation of policy from mechanism is a very important principle, it allows maximum flexibility if policy decisions are to be changed later</a:t>
            </a:r>
          </a:p>
          <a:p>
            <a:pPr>
              <a:buFont typeface="Monotype Sorts" charset="2"/>
              <a:buNone/>
            </a:pPr>
            <a:endParaRPr lang="en-US" dirty="0" smtClean="0"/>
          </a:p>
          <a:p>
            <a:pPr>
              <a:buFont typeface="Monotype Sorts" charset="2"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Simple Structure </a:t>
            </a:r>
            <a:endParaRPr lang="en-US" sz="2400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MS-DOS – written to provide the most functionality in the least space</a:t>
            </a:r>
          </a:p>
          <a:p>
            <a:pPr lvl="1"/>
            <a:r>
              <a:rPr lang="en-US" smtClean="0"/>
              <a:t>Not divided into modules</a:t>
            </a:r>
          </a:p>
          <a:p>
            <a:pPr lvl="1"/>
            <a:r>
              <a:rPr lang="en-US" smtClean="0"/>
              <a:t>Although MS-DOS has some structure, its interfaces and levels of functionality are not well separated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To describe the services an operating system provides to users, processes, and other systems</a:t>
            </a:r>
          </a:p>
          <a:p>
            <a:r>
              <a:rPr lang="en-US" smtClean="0"/>
              <a:t>To discuss the various ways of structuring an operating system</a:t>
            </a:r>
          </a:p>
          <a:p>
            <a:r>
              <a:rPr lang="en-US" smtClean="0"/>
              <a:t>To explain how operating systems are installed and customized and how they boot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MS-DOS Layer Structure</a:t>
            </a:r>
          </a:p>
        </p:txBody>
      </p:sp>
      <p:pic>
        <p:nvPicPr>
          <p:cNvPr id="70659" name="Picture 4"/>
          <p:cNvPicPr>
            <a:picLocks noChangeAspect="1" noChangeArrowheads="1"/>
          </p:cNvPicPr>
          <p:nvPr/>
        </p:nvPicPr>
        <p:blipFill>
          <a:blip r:embed="rId3"/>
          <a:srcRect l="12146" t="1884" r="12619" b="1917"/>
          <a:stretch>
            <a:fillRect/>
          </a:stretch>
        </p:blipFill>
        <p:spPr bwMode="auto">
          <a:xfrm>
            <a:off x="2136775" y="1327150"/>
            <a:ext cx="5054600" cy="4846638"/>
          </a:xfrm>
          <a:prstGeom prst="rect">
            <a:avLst/>
          </a:prstGeom>
          <a:noFill/>
          <a:ln w="38100" cmpd="dbl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70660" name="Line 5"/>
          <p:cNvSpPr>
            <a:spLocks noChangeShapeType="1"/>
          </p:cNvSpPr>
          <p:nvPr/>
        </p:nvSpPr>
        <p:spPr bwMode="auto">
          <a:xfrm flipV="1">
            <a:off x="2568575" y="6138863"/>
            <a:ext cx="4383088" cy="14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0661" name="Line 6"/>
          <p:cNvSpPr>
            <a:spLocks noChangeShapeType="1"/>
          </p:cNvSpPr>
          <p:nvPr/>
        </p:nvSpPr>
        <p:spPr bwMode="auto">
          <a:xfrm>
            <a:off x="2147888" y="1566863"/>
            <a:ext cx="0" cy="784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Layered Approach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operating system is divided into a number of layers (levels), each built on top of lower layers.  The bottom layer (layer 0), is the hardware; the highest (layer N) is the user interface.</a:t>
            </a:r>
          </a:p>
          <a:p>
            <a:r>
              <a:rPr lang="en-US" smtClean="0"/>
              <a:t>With modularity, layers are selected such that each uses functions (operations) and services of only lower-level layers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00" y="292100"/>
            <a:ext cx="8229600" cy="576263"/>
          </a:xfrm>
        </p:spPr>
        <p:txBody>
          <a:bodyPr/>
          <a:lstStyle/>
          <a:p>
            <a:pPr eaLnBrk="1" hangingPunct="1"/>
            <a:r>
              <a:rPr lang="en-US" smtClean="0"/>
              <a:t>Traditional UNIX System Structure</a:t>
            </a:r>
          </a:p>
        </p:txBody>
      </p:sp>
      <p:pic>
        <p:nvPicPr>
          <p:cNvPr id="7475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7888" y="1558925"/>
            <a:ext cx="6923087" cy="4206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77825"/>
            <a:ext cx="7756525" cy="457200"/>
          </a:xfrm>
        </p:spPr>
        <p:txBody>
          <a:bodyPr/>
          <a:lstStyle/>
          <a:p>
            <a:pPr eaLnBrk="1" hangingPunct="1"/>
            <a:r>
              <a:rPr lang="en-US" smtClean="0"/>
              <a:t>UNIX</a:t>
            </a:r>
            <a:endParaRPr lang="en-US" sz="2400" smtClean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8500" y="1423988"/>
            <a:ext cx="7713663" cy="4073525"/>
          </a:xfrm>
        </p:spPr>
        <p:txBody>
          <a:bodyPr/>
          <a:lstStyle/>
          <a:p>
            <a:r>
              <a:rPr lang="en-US" dirty="0" smtClean="0"/>
              <a:t>UNIX – limited by hardware functionality, the original UNIX operating system had limited structuring.  The UNIX OS consists of two separable parts</a:t>
            </a:r>
          </a:p>
          <a:p>
            <a:pPr lvl="1"/>
            <a:r>
              <a:rPr lang="en-US" dirty="0" smtClean="0"/>
              <a:t>Systems programs</a:t>
            </a:r>
          </a:p>
          <a:p>
            <a:pPr lvl="1"/>
            <a:r>
              <a:rPr lang="en-US" dirty="0" smtClean="0"/>
              <a:t>The kernel</a:t>
            </a:r>
          </a:p>
          <a:p>
            <a:pPr lvl="2"/>
            <a:r>
              <a:rPr lang="en-US" dirty="0" smtClean="0"/>
              <a:t>Consists of everything below the system-call interface and above the physical hardware</a:t>
            </a:r>
          </a:p>
          <a:p>
            <a:pPr lvl="2"/>
            <a:r>
              <a:rPr lang="en-US" dirty="0" smtClean="0"/>
              <a:t>Provides the file system, CPU scheduling, memory management, and other operating-system functions; a large number of functions for one level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Layered Operating System</a:t>
            </a:r>
          </a:p>
        </p:txBody>
      </p:sp>
      <p:pic>
        <p:nvPicPr>
          <p:cNvPr id="788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1257300"/>
            <a:ext cx="5133975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Microkernel System Structure </a:t>
            </a:r>
            <a:endParaRPr lang="en-US" sz="2400" dirty="0" smtClean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Moves as much from the kernel into “</a:t>
            </a:r>
            <a:r>
              <a:rPr lang="en-US" i="1" dirty="0" smtClean="0"/>
              <a:t>user</a:t>
            </a:r>
            <a:r>
              <a:rPr lang="en-US" dirty="0" smtClean="0"/>
              <a:t>” space</a:t>
            </a:r>
          </a:p>
          <a:p>
            <a:r>
              <a:rPr lang="en-US" dirty="0" smtClean="0"/>
              <a:t>Communication takes place between user modules using message passing</a:t>
            </a:r>
          </a:p>
          <a:p>
            <a:r>
              <a:rPr lang="en-US" dirty="0" smtClean="0"/>
              <a:t>Benefits:</a:t>
            </a:r>
          </a:p>
          <a:p>
            <a:pPr lvl="1"/>
            <a:r>
              <a:rPr lang="en-US" dirty="0" smtClean="0"/>
              <a:t>Easier to extend a microkernel</a:t>
            </a:r>
          </a:p>
          <a:p>
            <a:pPr lvl="1"/>
            <a:r>
              <a:rPr lang="en-US" dirty="0" smtClean="0"/>
              <a:t>Easier to port the operating system to new architectures</a:t>
            </a:r>
          </a:p>
          <a:p>
            <a:pPr lvl="1"/>
            <a:r>
              <a:rPr lang="en-US" dirty="0" smtClean="0"/>
              <a:t>More reliable (less code is running in kernel mode)</a:t>
            </a:r>
          </a:p>
          <a:p>
            <a:pPr lvl="1"/>
            <a:r>
              <a:rPr lang="en-US" dirty="0" smtClean="0"/>
              <a:t>More secure</a:t>
            </a:r>
          </a:p>
          <a:p>
            <a:r>
              <a:rPr lang="en-US" dirty="0" smtClean="0"/>
              <a:t>Detriments:</a:t>
            </a:r>
          </a:p>
          <a:p>
            <a:pPr lvl="1"/>
            <a:r>
              <a:rPr lang="en-US" dirty="0" smtClean="0"/>
              <a:t>Performance overhead of user space to kernel space communication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Mac OS X Structure</a:t>
            </a:r>
          </a:p>
        </p:txBody>
      </p:sp>
      <p:pic>
        <p:nvPicPr>
          <p:cNvPr id="8295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1592263"/>
            <a:ext cx="5708650" cy="3825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Modules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Most modern operating systems implement kernel modules</a:t>
            </a:r>
          </a:p>
          <a:p>
            <a:pPr lvl="1"/>
            <a:r>
              <a:rPr lang="en-US" smtClean="0"/>
              <a:t>Uses object-oriented approach</a:t>
            </a:r>
          </a:p>
          <a:p>
            <a:pPr lvl="1"/>
            <a:r>
              <a:rPr lang="en-US" smtClean="0"/>
              <a:t>Each core component is separate</a:t>
            </a:r>
          </a:p>
          <a:p>
            <a:pPr lvl="1"/>
            <a:r>
              <a:rPr lang="en-US" smtClean="0"/>
              <a:t>Each talks to the others over known interfaces</a:t>
            </a:r>
          </a:p>
          <a:p>
            <a:pPr lvl="1"/>
            <a:r>
              <a:rPr lang="en-US" smtClean="0"/>
              <a:t>Each is loadable as needed within the kernel</a:t>
            </a:r>
          </a:p>
          <a:p>
            <a:r>
              <a:rPr lang="en-US" smtClean="0"/>
              <a:t>Overall, similar to layers but with more flexible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Solaris Modular Approach</a:t>
            </a:r>
          </a:p>
        </p:txBody>
      </p:sp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9175" y="1501775"/>
            <a:ext cx="7197725" cy="3879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Operating System Generation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Operating systems are designed to run on any of a class of machines; the system must be configured for each specific computer site</a:t>
            </a:r>
          </a:p>
          <a:p>
            <a:r>
              <a:rPr lang="en-US" dirty="0" smtClean="0"/>
              <a:t>SYSGEN program obtains information concerning the specific configuration of the hardware system</a:t>
            </a:r>
          </a:p>
          <a:p>
            <a:r>
              <a:rPr lang="en-US" i="1" dirty="0" smtClean="0"/>
              <a:t>Booting</a:t>
            </a:r>
            <a:r>
              <a:rPr lang="en-US" dirty="0" smtClean="0"/>
              <a:t> – starting a computer by loading the kernel</a:t>
            </a:r>
          </a:p>
          <a:p>
            <a:r>
              <a:rPr lang="en-US" i="1" dirty="0" smtClean="0"/>
              <a:t>Bootstrap program</a:t>
            </a:r>
            <a:r>
              <a:rPr lang="en-US" dirty="0" smtClean="0"/>
              <a:t> – code stored in ROM that is able to locate the kernel, load it into memory, and start its execution</a:t>
            </a:r>
          </a:p>
          <a:p>
            <a:pPr>
              <a:buFont typeface="Monotype Sorts" charset="2"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Operating System Services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1238250"/>
            <a:ext cx="8239125" cy="4865688"/>
          </a:xfrm>
          <a:noFill/>
        </p:spPr>
        <p:txBody>
          <a:bodyPr/>
          <a:lstStyle/>
          <a:p>
            <a:r>
              <a:rPr lang="en-US" sz="2000" dirty="0" smtClean="0"/>
              <a:t>One set of operating-system services provides functions that are helpful to the user:</a:t>
            </a:r>
          </a:p>
          <a:p>
            <a:pPr lvl="1"/>
            <a:r>
              <a:rPr lang="en-US" dirty="0" smtClean="0"/>
              <a:t>User interface - Almost all operating systems have a user interface (UI)</a:t>
            </a:r>
          </a:p>
          <a:p>
            <a:pPr lvl="2"/>
            <a:r>
              <a:rPr lang="en-US" dirty="0" smtClean="0"/>
              <a:t>Varies between </a:t>
            </a:r>
            <a:r>
              <a:rPr lang="en-US" dirty="0" smtClean="0">
                <a:solidFill>
                  <a:srgbClr val="3366FF"/>
                </a:solidFill>
              </a:rPr>
              <a:t>Command-Line (CLI)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3366FF"/>
                </a:solidFill>
              </a:rPr>
              <a:t>Graphics User Interface (GUI), Batch</a:t>
            </a:r>
          </a:p>
          <a:p>
            <a:pPr lvl="1"/>
            <a:r>
              <a:rPr lang="en-US" dirty="0" smtClean="0"/>
              <a:t>Program execution - The system must be able to load a program into memory and to run that program, end execution, either normally or abnormally (indicating error)</a:t>
            </a:r>
          </a:p>
          <a:p>
            <a:pPr lvl="1"/>
            <a:r>
              <a:rPr lang="en-US" dirty="0" smtClean="0"/>
              <a:t>I/O operations -  A running program may require I/O, which may involve a file or an I/O device </a:t>
            </a:r>
          </a:p>
          <a:p>
            <a:pPr lvl="1"/>
            <a:r>
              <a:rPr lang="en-US" dirty="0" smtClean="0"/>
              <a:t>File-system manipulation -  The file system is of particular interest. Obviously, programs need to read and write files and directories, create and delete them, search them, list file Information, permission management.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System Boot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Operating system must be made available to hardware so hardware can start it</a:t>
            </a:r>
          </a:p>
          <a:p>
            <a:pPr lvl="1"/>
            <a:r>
              <a:rPr lang="en-US" dirty="0" smtClean="0"/>
              <a:t>Small piece of code – </a:t>
            </a:r>
            <a:r>
              <a:rPr lang="en-US" b="1" dirty="0" smtClean="0"/>
              <a:t>bootstrap loader</a:t>
            </a:r>
            <a:r>
              <a:rPr lang="en-US" dirty="0" smtClean="0"/>
              <a:t>, locates the kernel, loads it into memory, and starts it</a:t>
            </a:r>
          </a:p>
          <a:p>
            <a:pPr lvl="1"/>
            <a:r>
              <a:rPr lang="en-US" dirty="0" smtClean="0"/>
              <a:t>Sometimes two-step process where </a:t>
            </a:r>
            <a:r>
              <a:rPr lang="en-US" b="1" dirty="0" smtClean="0"/>
              <a:t>boot block</a:t>
            </a:r>
            <a:r>
              <a:rPr lang="en-US" dirty="0" smtClean="0"/>
              <a:t> at fixed location loads bootstrap loader</a:t>
            </a:r>
          </a:p>
          <a:p>
            <a:pPr lvl="1"/>
            <a:r>
              <a:rPr lang="en-US" dirty="0" smtClean="0"/>
              <a:t>When power initialized on system, execution starts at a fixed memory location</a:t>
            </a:r>
          </a:p>
          <a:p>
            <a:pPr lvl="2"/>
            <a:r>
              <a:rPr lang="en-US" dirty="0" smtClean="0"/>
              <a:t>Firmware used to hold initial boot code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End of Chapter 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814388" y="277813"/>
            <a:ext cx="8229600" cy="576262"/>
          </a:xfrm>
        </p:spPr>
        <p:txBody>
          <a:bodyPr/>
          <a:lstStyle/>
          <a:p>
            <a:pPr eaLnBrk="1" hangingPunct="1"/>
            <a:r>
              <a:rPr lang="en-US" smtClean="0"/>
              <a:t>A View of Operating System Services</a:t>
            </a:r>
          </a:p>
        </p:txBody>
      </p:sp>
      <p:pic>
        <p:nvPicPr>
          <p:cNvPr id="23556" name="Picture 4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7575" y="1601788"/>
            <a:ext cx="7218363" cy="360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85788" y="277813"/>
            <a:ext cx="8229600" cy="576262"/>
          </a:xfrm>
        </p:spPr>
        <p:txBody>
          <a:bodyPr/>
          <a:lstStyle/>
          <a:p>
            <a:pPr eaLnBrk="1" hangingPunct="1"/>
            <a:r>
              <a:rPr lang="en-US" smtClean="0"/>
              <a:t>Operating System Services (Cont)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1238250"/>
            <a:ext cx="8239125" cy="5729288"/>
          </a:xfrm>
          <a:noFill/>
        </p:spPr>
        <p:txBody>
          <a:bodyPr/>
          <a:lstStyle/>
          <a:p>
            <a:r>
              <a:rPr lang="en-US" sz="2000" dirty="0" smtClean="0"/>
              <a:t>One set of operating-system services provides functions that are helpful to the user (</a:t>
            </a:r>
            <a:r>
              <a:rPr lang="en-US" sz="2000" dirty="0" err="1" smtClean="0"/>
              <a:t>Cont</a:t>
            </a:r>
            <a:r>
              <a:rPr lang="en-US" sz="2000" dirty="0" smtClean="0"/>
              <a:t>):</a:t>
            </a:r>
            <a:endParaRPr lang="en-US" dirty="0" smtClean="0"/>
          </a:p>
          <a:p>
            <a:pPr lvl="1"/>
            <a:r>
              <a:rPr lang="en-US" dirty="0" smtClean="0"/>
              <a:t>Communications – Processes may exchange information, on the same computer or between computers over a network</a:t>
            </a:r>
          </a:p>
          <a:p>
            <a:pPr lvl="2"/>
            <a:r>
              <a:rPr lang="en-US" dirty="0" smtClean="0"/>
              <a:t>Communications may be via shared memory or through message passing (packets moved by the OS)</a:t>
            </a:r>
          </a:p>
          <a:p>
            <a:pPr lvl="1"/>
            <a:r>
              <a:rPr lang="en-US" dirty="0" smtClean="0"/>
              <a:t>Error detection – OS needs to be constantly aware of possible errors</a:t>
            </a:r>
          </a:p>
          <a:p>
            <a:pPr lvl="2"/>
            <a:r>
              <a:rPr lang="en-US" dirty="0" smtClean="0"/>
              <a:t>May occur in the CPU and memory hardware, in I/O devices, in user program</a:t>
            </a:r>
          </a:p>
          <a:p>
            <a:pPr lvl="2"/>
            <a:r>
              <a:rPr lang="en-US" dirty="0" smtClean="0"/>
              <a:t>For each type of error, OS should take the appropriate action to ensure correct and consistent computing</a:t>
            </a:r>
          </a:p>
          <a:p>
            <a:pPr lvl="2"/>
            <a:r>
              <a:rPr lang="en-US" dirty="0" smtClean="0"/>
              <a:t>Debugging facilities can greatly enhance the user’s and programmer’s abilities to efficiently use the system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85788" y="277813"/>
            <a:ext cx="8229600" cy="576262"/>
          </a:xfrm>
        </p:spPr>
        <p:txBody>
          <a:bodyPr/>
          <a:lstStyle/>
          <a:p>
            <a:pPr eaLnBrk="1" hangingPunct="1"/>
            <a:r>
              <a:rPr lang="en-US" dirty="0" smtClean="0"/>
              <a:t>Operating System Services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2950" y="1319213"/>
            <a:ext cx="7700963" cy="45132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600" dirty="0" smtClean="0"/>
              <a:t>Another set of OS functions exists for ensuring the efficient operation of the system itself via resource sharing</a:t>
            </a:r>
          </a:p>
          <a:p>
            <a:pPr lvl="1">
              <a:lnSpc>
                <a:spcPct val="90000"/>
              </a:lnSpc>
            </a:pPr>
            <a:r>
              <a:rPr lang="en-US" sz="1600" b="1" dirty="0" smtClean="0"/>
              <a:t>Resource allocation - </a:t>
            </a:r>
            <a:r>
              <a:rPr lang="en-US" sz="1600" dirty="0" smtClean="0"/>
              <a:t>When  multiple users or multiple jobs running concurrently, resources must be allocated to each of them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Many types of resources -  Some (such as CPU cycles, main memory, and file storage) may have special allocation code, others (such as I/O devices) may have general request and release code </a:t>
            </a:r>
          </a:p>
          <a:p>
            <a:pPr lvl="1">
              <a:lnSpc>
                <a:spcPct val="90000"/>
              </a:lnSpc>
            </a:pPr>
            <a:r>
              <a:rPr lang="en-US" sz="1600" b="1" dirty="0" smtClean="0"/>
              <a:t>Accounting -</a:t>
            </a:r>
            <a:r>
              <a:rPr lang="en-US" sz="1600" dirty="0" smtClean="0"/>
              <a:t> To keep track of which users use how much and what kinds of computer resources</a:t>
            </a:r>
          </a:p>
          <a:p>
            <a:pPr lvl="1">
              <a:lnSpc>
                <a:spcPct val="90000"/>
              </a:lnSpc>
            </a:pPr>
            <a:r>
              <a:rPr lang="en-US" sz="1600" b="1" dirty="0" smtClean="0"/>
              <a:t>Protection and security - </a:t>
            </a:r>
            <a:r>
              <a:rPr lang="en-US" sz="1600" dirty="0" smtClean="0"/>
              <a:t>The owners of information stored in a multiuser or networked computer system may want to control use of that information, concurrent processes should not interfere with each other</a:t>
            </a:r>
          </a:p>
          <a:p>
            <a:pPr lvl="2">
              <a:lnSpc>
                <a:spcPct val="90000"/>
              </a:lnSpc>
            </a:pPr>
            <a:r>
              <a:rPr lang="en-US" sz="1600" b="1" dirty="0" smtClean="0"/>
              <a:t>Protection</a:t>
            </a:r>
            <a:r>
              <a:rPr lang="en-US" sz="1600" dirty="0" smtClean="0"/>
              <a:t> involves ensuring that all access to system resources is controlled</a:t>
            </a:r>
          </a:p>
          <a:p>
            <a:pPr lvl="2">
              <a:lnSpc>
                <a:spcPct val="90000"/>
              </a:lnSpc>
            </a:pPr>
            <a:r>
              <a:rPr lang="en-US" sz="1600" b="1" dirty="0" smtClean="0"/>
              <a:t>Security</a:t>
            </a:r>
            <a:r>
              <a:rPr lang="en-US" sz="1600" dirty="0" smtClean="0"/>
              <a:t> of the system from outsiders requires user authentication, extends to defending external I/O devices from invalid access attempts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If a system is to be protected and secure, precautions must be instituted throughout it. A chain is only as strong as its weakest link.</a:t>
            </a:r>
          </a:p>
          <a:p>
            <a:pPr>
              <a:lnSpc>
                <a:spcPct val="90000"/>
              </a:lnSpc>
            </a:pPr>
            <a:endParaRPr lang="en-US" sz="16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50" y="277813"/>
            <a:ext cx="8229600" cy="576262"/>
          </a:xfrm>
        </p:spPr>
        <p:txBody>
          <a:bodyPr/>
          <a:lstStyle/>
          <a:p>
            <a:pPr eaLnBrk="1" hangingPunct="1"/>
            <a:r>
              <a:rPr lang="en-US" smtClean="0"/>
              <a:t>User Operating System Interface - CLI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0250" y="1349375"/>
            <a:ext cx="7351713" cy="4483100"/>
          </a:xfrm>
        </p:spPr>
        <p:txBody>
          <a:bodyPr/>
          <a:lstStyle/>
          <a:p>
            <a:pPr>
              <a:buFont typeface="Monotype Sorts" charset="2"/>
              <a:buNone/>
            </a:pPr>
            <a:r>
              <a:rPr lang="en-US" smtClean="0"/>
              <a:t>Command Line Interface (CLI) or </a:t>
            </a:r>
            <a:r>
              <a:rPr lang="en-US" smtClean="0">
                <a:solidFill>
                  <a:srgbClr val="3366FF"/>
                </a:solidFill>
              </a:rPr>
              <a:t>command interpreter </a:t>
            </a:r>
            <a:r>
              <a:rPr lang="en-US" smtClean="0"/>
              <a:t>allows direct command entry</a:t>
            </a:r>
          </a:p>
          <a:p>
            <a:pPr lvl="2"/>
            <a:r>
              <a:rPr lang="en-US" smtClean="0"/>
              <a:t>Sometimes implemented in kernel, sometimes by systems program</a:t>
            </a:r>
          </a:p>
          <a:p>
            <a:pPr lvl="2"/>
            <a:r>
              <a:rPr lang="en-US" smtClean="0"/>
              <a:t>Sometimes multiple flavors implemented – </a:t>
            </a:r>
            <a:r>
              <a:rPr lang="en-US" smtClean="0">
                <a:solidFill>
                  <a:srgbClr val="3366FF"/>
                </a:solidFill>
              </a:rPr>
              <a:t>shells</a:t>
            </a:r>
          </a:p>
          <a:p>
            <a:pPr lvl="2"/>
            <a:r>
              <a:rPr lang="en-US" smtClean="0"/>
              <a:t>Primarily fetches a command from user and executes it</a:t>
            </a:r>
          </a:p>
          <a:p>
            <a:pPr lvl="3"/>
            <a:r>
              <a:rPr lang="en-US" smtClean="0"/>
              <a:t>Sometimes commands built-in, sometimes just names of programs</a:t>
            </a:r>
          </a:p>
          <a:p>
            <a:pPr lvl="4"/>
            <a:r>
              <a:rPr lang="en-US" smtClean="0"/>
              <a:t>If the latter, adding new features doesn’t require shell modification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885825" y="277813"/>
            <a:ext cx="8229600" cy="576262"/>
          </a:xfrm>
        </p:spPr>
        <p:txBody>
          <a:bodyPr/>
          <a:lstStyle/>
          <a:p>
            <a:pPr eaLnBrk="1" hangingPunct="1"/>
            <a:r>
              <a:rPr lang="en-US" smtClean="0"/>
              <a:t>User Operating System Interface - GUI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User-friendly </a:t>
            </a:r>
            <a:r>
              <a:rPr lang="en-US" smtClean="0">
                <a:solidFill>
                  <a:srgbClr val="3366FF"/>
                </a:solidFill>
              </a:rPr>
              <a:t>desktop</a:t>
            </a:r>
            <a:r>
              <a:rPr lang="en-US" smtClean="0"/>
              <a:t> metaphor interface</a:t>
            </a:r>
          </a:p>
          <a:p>
            <a:pPr lvl="1"/>
            <a:r>
              <a:rPr lang="en-US" smtClean="0"/>
              <a:t>Usually mouse, keyboard, and monitor</a:t>
            </a:r>
          </a:p>
          <a:p>
            <a:pPr lvl="1"/>
            <a:r>
              <a:rPr lang="en-US" smtClean="0">
                <a:solidFill>
                  <a:srgbClr val="3366FF"/>
                </a:solidFill>
              </a:rPr>
              <a:t>Icons</a:t>
            </a:r>
            <a:r>
              <a:rPr lang="en-US" smtClean="0"/>
              <a:t> represent files, programs, actions, etc</a:t>
            </a:r>
          </a:p>
          <a:p>
            <a:pPr lvl="1"/>
            <a:r>
              <a:rPr lang="en-US" smtClean="0"/>
              <a:t>Various mouse buttons over objects in the interface cause various actions (provide information, options, execute function, open directory (known as a </a:t>
            </a:r>
            <a:r>
              <a:rPr lang="en-US" smtClean="0">
                <a:solidFill>
                  <a:srgbClr val="3366FF"/>
                </a:solidFill>
              </a:rPr>
              <a:t>folder</a:t>
            </a:r>
            <a:r>
              <a:rPr lang="en-US" smtClean="0"/>
              <a:t>)</a:t>
            </a:r>
          </a:p>
          <a:p>
            <a:pPr lvl="1"/>
            <a:r>
              <a:rPr lang="en-US" smtClean="0"/>
              <a:t>Invented at Xerox PARC</a:t>
            </a:r>
          </a:p>
          <a:p>
            <a:r>
              <a:rPr lang="en-US" smtClean="0"/>
              <a:t>Many systems now include both CLI and GUI interfaces</a:t>
            </a:r>
          </a:p>
          <a:p>
            <a:pPr lvl="1"/>
            <a:r>
              <a:rPr lang="en-US" smtClean="0"/>
              <a:t>Microsoft Windows is GUI with CLI “command” shell</a:t>
            </a:r>
          </a:p>
          <a:p>
            <a:pPr lvl="1"/>
            <a:r>
              <a:rPr lang="en-US" smtClean="0"/>
              <a:t>Apple Mac OS X as “Aqua” GUI interface with UNIX kernel underneath and shells available</a:t>
            </a:r>
          </a:p>
          <a:p>
            <a:pPr lvl="1"/>
            <a:r>
              <a:rPr lang="en-US" smtClean="0"/>
              <a:t>Solaris is CLI with optional GUI interfaces (Java Desktop, KDE)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s-8">
  <a:themeElements>
    <a:clrScheme name="os-8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os-8">
      <a:majorFont>
        <a:latin typeface="Arial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os-8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OS8</Template>
  <TotalTime>8981</TotalTime>
  <Words>1965</Words>
  <Application>Microsoft Office PowerPoint</Application>
  <PresentationFormat>On-screen Show (4:3)</PresentationFormat>
  <Paragraphs>244</Paragraphs>
  <Slides>41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9" baseType="lpstr">
      <vt:lpstr>ＭＳ Ｐゴシック</vt:lpstr>
      <vt:lpstr>Arial</vt:lpstr>
      <vt:lpstr>Helvetica</vt:lpstr>
      <vt:lpstr>Monotype Sorts</vt:lpstr>
      <vt:lpstr>Times New Roman</vt:lpstr>
      <vt:lpstr>Verdana</vt:lpstr>
      <vt:lpstr>Webdings</vt:lpstr>
      <vt:lpstr>os-8</vt:lpstr>
      <vt:lpstr>Topic 2 (Textbook - Chapter 2)  Operating-System Structures</vt:lpstr>
      <vt:lpstr>Chapter 2:  Operating-System Structures</vt:lpstr>
      <vt:lpstr>Objectives</vt:lpstr>
      <vt:lpstr>Operating System Services</vt:lpstr>
      <vt:lpstr>A View of Operating System Services</vt:lpstr>
      <vt:lpstr>Operating System Services (Cont)</vt:lpstr>
      <vt:lpstr>Operating System Services (Cont)</vt:lpstr>
      <vt:lpstr>User Operating System Interface - CLI</vt:lpstr>
      <vt:lpstr>User Operating System Interface - GUI</vt:lpstr>
      <vt:lpstr>Bourne Shell Command Interpreter</vt:lpstr>
      <vt:lpstr>The Mac OS X GUI</vt:lpstr>
      <vt:lpstr>System Calls</vt:lpstr>
      <vt:lpstr>Example of System Calls</vt:lpstr>
      <vt:lpstr>Example of Standard API</vt:lpstr>
      <vt:lpstr>System Call Implementation</vt:lpstr>
      <vt:lpstr>API – System Call – OS Relationship</vt:lpstr>
      <vt:lpstr>Standard C Library Example</vt:lpstr>
      <vt:lpstr>System Call Parameter Passing</vt:lpstr>
      <vt:lpstr>Parameter Passing via Table</vt:lpstr>
      <vt:lpstr>Types of System Calls</vt:lpstr>
      <vt:lpstr>Examples of Windows and Unix System Calls</vt:lpstr>
      <vt:lpstr>MS-DOS execution</vt:lpstr>
      <vt:lpstr>FreeBSD Running Multiple Programs</vt:lpstr>
      <vt:lpstr>System Programs</vt:lpstr>
      <vt:lpstr>System Programs</vt:lpstr>
      <vt:lpstr>System Programs (cont’d)</vt:lpstr>
      <vt:lpstr>Operating System Design and Implementation</vt:lpstr>
      <vt:lpstr>Operating System Design and Implementation (Cont)</vt:lpstr>
      <vt:lpstr>Simple Structure </vt:lpstr>
      <vt:lpstr>MS-DOS Layer Structure</vt:lpstr>
      <vt:lpstr>Layered Approach</vt:lpstr>
      <vt:lpstr>Traditional UNIX System Structure</vt:lpstr>
      <vt:lpstr>UNIX</vt:lpstr>
      <vt:lpstr>Layered Operating System</vt:lpstr>
      <vt:lpstr>Microkernel System Structure </vt:lpstr>
      <vt:lpstr>Mac OS X Structure</vt:lpstr>
      <vt:lpstr>Modules</vt:lpstr>
      <vt:lpstr>Solaris Modular Approach</vt:lpstr>
      <vt:lpstr>Operating System Generation</vt:lpstr>
      <vt:lpstr>System Boot</vt:lpstr>
      <vt:lpstr>End of Chapter 2</vt:lpstr>
    </vt:vector>
  </TitlesOfParts>
  <Company>Lucent Technologies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2.01</dc:title>
  <dc:creator>Lucent End User</dc:creator>
  <cp:lastModifiedBy>sammouda</cp:lastModifiedBy>
  <cp:revision>82</cp:revision>
  <cp:lastPrinted>2001-06-14T13:58:17Z</cp:lastPrinted>
  <dcterms:created xsi:type="dcterms:W3CDTF">2008-07-03T15:26:00Z</dcterms:created>
  <dcterms:modified xsi:type="dcterms:W3CDTF">2016-10-26T08:33:29Z</dcterms:modified>
</cp:coreProperties>
</file>