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66"/>
  </p:notesMasterIdLst>
  <p:sldIdLst>
    <p:sldId id="256" r:id="rId5"/>
    <p:sldId id="365" r:id="rId6"/>
    <p:sldId id="460" r:id="rId7"/>
    <p:sldId id="416" r:id="rId8"/>
    <p:sldId id="417" r:id="rId9"/>
    <p:sldId id="418" r:id="rId10"/>
    <p:sldId id="419" r:id="rId11"/>
    <p:sldId id="420" r:id="rId12"/>
    <p:sldId id="422" r:id="rId13"/>
    <p:sldId id="423" r:id="rId14"/>
    <p:sldId id="426" r:id="rId15"/>
    <p:sldId id="424" r:id="rId16"/>
    <p:sldId id="432" r:id="rId17"/>
    <p:sldId id="425" r:id="rId18"/>
    <p:sldId id="427" r:id="rId19"/>
    <p:sldId id="428" r:id="rId20"/>
    <p:sldId id="429" r:id="rId21"/>
    <p:sldId id="430" r:id="rId22"/>
    <p:sldId id="431" r:id="rId23"/>
    <p:sldId id="433" r:id="rId24"/>
    <p:sldId id="434" r:id="rId25"/>
    <p:sldId id="435" r:id="rId26"/>
    <p:sldId id="436" r:id="rId27"/>
    <p:sldId id="437" r:id="rId28"/>
    <p:sldId id="444" r:id="rId29"/>
    <p:sldId id="439" r:id="rId30"/>
    <p:sldId id="440" r:id="rId31"/>
    <p:sldId id="441" r:id="rId32"/>
    <p:sldId id="442" r:id="rId33"/>
    <p:sldId id="445" r:id="rId34"/>
    <p:sldId id="446" r:id="rId35"/>
    <p:sldId id="447" r:id="rId36"/>
    <p:sldId id="476" r:id="rId37"/>
    <p:sldId id="477" r:id="rId38"/>
    <p:sldId id="459" r:id="rId39"/>
    <p:sldId id="461" r:id="rId40"/>
    <p:sldId id="448" r:id="rId41"/>
    <p:sldId id="462" r:id="rId42"/>
    <p:sldId id="449" r:id="rId43"/>
    <p:sldId id="450" r:id="rId44"/>
    <p:sldId id="451" r:id="rId45"/>
    <p:sldId id="452" r:id="rId46"/>
    <p:sldId id="453" r:id="rId47"/>
    <p:sldId id="454" r:id="rId48"/>
    <p:sldId id="455" r:id="rId49"/>
    <p:sldId id="456" r:id="rId50"/>
    <p:sldId id="457" r:id="rId51"/>
    <p:sldId id="458" r:id="rId52"/>
    <p:sldId id="463" r:id="rId53"/>
    <p:sldId id="464" r:id="rId54"/>
    <p:sldId id="465" r:id="rId55"/>
    <p:sldId id="466" r:id="rId56"/>
    <p:sldId id="467" r:id="rId57"/>
    <p:sldId id="468" r:id="rId58"/>
    <p:sldId id="469" r:id="rId59"/>
    <p:sldId id="470" r:id="rId60"/>
    <p:sldId id="471" r:id="rId61"/>
    <p:sldId id="472" r:id="rId62"/>
    <p:sldId id="473" r:id="rId63"/>
    <p:sldId id="474" r:id="rId64"/>
    <p:sldId id="475" r:id="rId6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13" autoAdjust="0"/>
  </p:normalViewPr>
  <p:slideViewPr>
    <p:cSldViewPr snapToGrid="0" snapToObjects="1">
      <p:cViewPr varScale="1">
        <p:scale>
          <a:sx n="65" d="100"/>
          <a:sy n="65" d="100"/>
        </p:scale>
        <p:origin x="145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72C97F-1750-154B-ADBB-D728CEA72B2E}" type="doc">
      <dgm:prSet loTypeId="urn:microsoft.com/office/officeart/2008/layout/AlternatingPictureBlocks" loCatId="" qsTypeId="urn:microsoft.com/office/officeart/2005/8/quickstyle/simple4" qsCatId="simple" csTypeId="urn:microsoft.com/office/officeart/2005/8/colors/colorful3" csCatId="colorful" phldr="1"/>
      <dgm:spPr/>
    </dgm:pt>
    <dgm:pt modelId="{6F8053E1-7306-BF41-90F8-972FCF368862}">
      <dgm:prSet phldrT="[Text]"/>
      <dgm:spPr/>
      <dgm:t>
        <a:bodyPr/>
        <a:lstStyle/>
        <a:p>
          <a:r>
            <a:rPr lang="en-US" dirty="0" smtClean="0">
              <a:solidFill>
                <a:schemeClr val="bg1"/>
              </a:solidFill>
            </a:rPr>
            <a:t>Dynamic Routing Protocols</a:t>
          </a:r>
          <a:endParaRPr lang="en-US" dirty="0">
            <a:solidFill>
              <a:schemeClr val="bg1"/>
            </a:solidFill>
          </a:endParaRPr>
        </a:p>
      </dgm:t>
    </dgm:pt>
    <dgm:pt modelId="{77074FF3-7F7C-014B-9E3F-399B25DA556F}" type="parTrans" cxnId="{4C133B20-1A81-7947-AF98-A1D413D5F578}">
      <dgm:prSet/>
      <dgm:spPr/>
      <dgm:t>
        <a:bodyPr/>
        <a:lstStyle/>
        <a:p>
          <a:endParaRPr lang="en-US"/>
        </a:p>
      </dgm:t>
    </dgm:pt>
    <dgm:pt modelId="{848720B2-24F7-5F4B-9E68-BC8F96041AA6}" type="sibTrans" cxnId="{4C133B20-1A81-7947-AF98-A1D413D5F578}">
      <dgm:prSet/>
      <dgm:spPr/>
      <dgm:t>
        <a:bodyPr/>
        <a:lstStyle/>
        <a:p>
          <a:endParaRPr lang="en-US"/>
        </a:p>
      </dgm:t>
    </dgm:pt>
    <dgm:pt modelId="{EA4EC19B-FED5-7346-8E6B-3ECB91D912E9}">
      <dgm:prSet phldrT="[Text]"/>
      <dgm:spPr/>
      <dgm:t>
        <a:bodyPr/>
        <a:lstStyle/>
        <a:p>
          <a:r>
            <a:rPr lang="en-US" dirty="0" smtClean="0">
              <a:solidFill>
                <a:srgbClr val="FFFFFF"/>
              </a:solidFill>
            </a:rPr>
            <a:t>Distance Vector Dynamic Routing</a:t>
          </a:r>
          <a:endParaRPr lang="en-US" dirty="0">
            <a:solidFill>
              <a:srgbClr val="FFFFFF"/>
            </a:solidFill>
          </a:endParaRPr>
        </a:p>
      </dgm:t>
    </dgm:pt>
    <dgm:pt modelId="{1D538190-8729-8245-B9A9-680BD725A5FB}" type="parTrans" cxnId="{5BBC18B6-BA84-A34F-8F2F-C5C7EF05E2B2}">
      <dgm:prSet/>
      <dgm:spPr/>
      <dgm:t>
        <a:bodyPr/>
        <a:lstStyle/>
        <a:p>
          <a:endParaRPr lang="en-US"/>
        </a:p>
      </dgm:t>
    </dgm:pt>
    <dgm:pt modelId="{07E81770-1B1C-B64E-B0BF-8426759C89A0}" type="sibTrans" cxnId="{5BBC18B6-BA84-A34F-8F2F-C5C7EF05E2B2}">
      <dgm:prSet/>
      <dgm:spPr/>
      <dgm:t>
        <a:bodyPr/>
        <a:lstStyle/>
        <a:p>
          <a:endParaRPr lang="en-US"/>
        </a:p>
      </dgm:t>
    </dgm:pt>
    <dgm:pt modelId="{1B409C77-8AC6-0544-9252-DAD4E5A5568A}">
      <dgm:prSet phldrT="[Text]"/>
      <dgm:spPr/>
      <dgm:t>
        <a:bodyPr/>
        <a:lstStyle/>
        <a:p>
          <a:r>
            <a:rPr lang="en-US" dirty="0" smtClean="0">
              <a:solidFill>
                <a:srgbClr val="FFFFFF"/>
              </a:solidFill>
            </a:rPr>
            <a:t>Link-State Dynamic Routing</a:t>
          </a:r>
          <a:endParaRPr lang="en-US" dirty="0">
            <a:solidFill>
              <a:srgbClr val="FFFFFF"/>
            </a:solidFill>
          </a:endParaRPr>
        </a:p>
      </dgm:t>
    </dgm:pt>
    <dgm:pt modelId="{CE4F53DC-956F-D94C-A695-E81DC1BA9A5B}" type="parTrans" cxnId="{E5DDAC1A-11B4-CB4E-9125-C5BF95459F0C}">
      <dgm:prSet/>
      <dgm:spPr/>
      <dgm:t>
        <a:bodyPr/>
        <a:lstStyle/>
        <a:p>
          <a:endParaRPr lang="en-US"/>
        </a:p>
      </dgm:t>
    </dgm:pt>
    <dgm:pt modelId="{DCA01606-2573-D54E-9E21-12B3A5B72974}" type="sibTrans" cxnId="{E5DDAC1A-11B4-CB4E-9125-C5BF95459F0C}">
      <dgm:prSet/>
      <dgm:spPr/>
      <dgm:t>
        <a:bodyPr/>
        <a:lstStyle/>
        <a:p>
          <a:endParaRPr lang="en-US"/>
        </a:p>
      </dgm:t>
    </dgm:pt>
    <dgm:pt modelId="{0F8E97CC-5E24-2046-8A85-BC54F5A9E361}" type="pres">
      <dgm:prSet presAssocID="{CE72C97F-1750-154B-ADBB-D728CEA72B2E}" presName="linearFlow" presStyleCnt="0">
        <dgm:presLayoutVars>
          <dgm:dir/>
          <dgm:resizeHandles val="exact"/>
        </dgm:presLayoutVars>
      </dgm:prSet>
      <dgm:spPr/>
    </dgm:pt>
    <dgm:pt modelId="{51618A72-A84F-CC45-B30C-AD0DCD9D854C}" type="pres">
      <dgm:prSet presAssocID="{6F8053E1-7306-BF41-90F8-972FCF368862}" presName="comp" presStyleCnt="0"/>
      <dgm:spPr/>
    </dgm:pt>
    <dgm:pt modelId="{3E5F738C-4D63-AE4F-9E6C-D16F19D6336B}" type="pres">
      <dgm:prSet presAssocID="{6F8053E1-7306-BF41-90F8-972FCF368862}" presName="rect2" presStyleLbl="node1" presStyleIdx="0" presStyleCnt="3">
        <dgm:presLayoutVars>
          <dgm:bulletEnabled val="1"/>
        </dgm:presLayoutVars>
      </dgm:prSet>
      <dgm:spPr/>
      <dgm:t>
        <a:bodyPr/>
        <a:lstStyle/>
        <a:p>
          <a:endParaRPr lang="en-US"/>
        </a:p>
      </dgm:t>
    </dgm:pt>
    <dgm:pt modelId="{EA819261-CACC-2C4D-B981-0A9AE1A386F7}" type="pres">
      <dgm:prSet presAssocID="{6F8053E1-7306-BF41-90F8-972FCF368862}" presName="rect1" presStyleLbl="lnNode1" presStyleIdx="0" presStyleCnt="3"/>
      <dgm:spPr/>
    </dgm:pt>
    <dgm:pt modelId="{12467EB3-DA34-3A43-BCFB-5E0E759B8856}" type="pres">
      <dgm:prSet presAssocID="{848720B2-24F7-5F4B-9E68-BC8F96041AA6}" presName="sibTrans" presStyleCnt="0"/>
      <dgm:spPr/>
    </dgm:pt>
    <dgm:pt modelId="{088F9118-05D4-3D40-BB6F-9A4331AEC2CE}" type="pres">
      <dgm:prSet presAssocID="{EA4EC19B-FED5-7346-8E6B-3ECB91D912E9}" presName="comp" presStyleCnt="0"/>
      <dgm:spPr/>
    </dgm:pt>
    <dgm:pt modelId="{2D4DFFB7-7943-484A-8BFC-11FDC5566104}" type="pres">
      <dgm:prSet presAssocID="{EA4EC19B-FED5-7346-8E6B-3ECB91D912E9}" presName="rect2" presStyleLbl="node1" presStyleIdx="1" presStyleCnt="3">
        <dgm:presLayoutVars>
          <dgm:bulletEnabled val="1"/>
        </dgm:presLayoutVars>
      </dgm:prSet>
      <dgm:spPr/>
      <dgm:t>
        <a:bodyPr/>
        <a:lstStyle/>
        <a:p>
          <a:endParaRPr lang="en-US"/>
        </a:p>
      </dgm:t>
    </dgm:pt>
    <dgm:pt modelId="{71842AB6-4920-EF4D-9B00-9CCE429E51F2}" type="pres">
      <dgm:prSet presAssocID="{EA4EC19B-FED5-7346-8E6B-3ECB91D912E9}" presName="rect1" presStyleLbl="lnNode1" presStyleIdx="1" presStyleCnt="3"/>
      <dgm:spPr/>
    </dgm:pt>
    <dgm:pt modelId="{27DF878B-C625-A148-A5B8-0826B5E913FB}" type="pres">
      <dgm:prSet presAssocID="{07E81770-1B1C-B64E-B0BF-8426759C89A0}" presName="sibTrans" presStyleCnt="0"/>
      <dgm:spPr/>
    </dgm:pt>
    <dgm:pt modelId="{CA5B6ECF-C4F5-7C44-B22E-0082473BF0F7}" type="pres">
      <dgm:prSet presAssocID="{1B409C77-8AC6-0544-9252-DAD4E5A5568A}" presName="comp" presStyleCnt="0"/>
      <dgm:spPr/>
    </dgm:pt>
    <dgm:pt modelId="{F7C5D22F-6F17-E946-8387-3A777D751E22}" type="pres">
      <dgm:prSet presAssocID="{1B409C77-8AC6-0544-9252-DAD4E5A5568A}" presName="rect2" presStyleLbl="node1" presStyleIdx="2" presStyleCnt="3">
        <dgm:presLayoutVars>
          <dgm:bulletEnabled val="1"/>
        </dgm:presLayoutVars>
      </dgm:prSet>
      <dgm:spPr/>
      <dgm:t>
        <a:bodyPr/>
        <a:lstStyle/>
        <a:p>
          <a:endParaRPr lang="en-US"/>
        </a:p>
      </dgm:t>
    </dgm:pt>
    <dgm:pt modelId="{627CEB95-F548-B840-9F8E-E122A4BEA6F0}" type="pres">
      <dgm:prSet presAssocID="{1B409C77-8AC6-0544-9252-DAD4E5A5568A}" presName="rect1" presStyleLbl="lnNode1" presStyleIdx="2" presStyleCnt="3"/>
      <dgm:spPr/>
    </dgm:pt>
  </dgm:ptLst>
  <dgm:cxnLst>
    <dgm:cxn modelId="{744E7E14-E333-2747-BEA9-A6D57C4FAF41}" type="presOf" srcId="{6F8053E1-7306-BF41-90F8-972FCF368862}" destId="{3E5F738C-4D63-AE4F-9E6C-D16F19D6336B}" srcOrd="0" destOrd="0" presId="urn:microsoft.com/office/officeart/2008/layout/AlternatingPictureBlocks"/>
    <dgm:cxn modelId="{AD872C2E-3C54-3B46-A8CC-017C43F2B511}" type="presOf" srcId="{CE72C97F-1750-154B-ADBB-D728CEA72B2E}" destId="{0F8E97CC-5E24-2046-8A85-BC54F5A9E361}" srcOrd="0" destOrd="0" presId="urn:microsoft.com/office/officeart/2008/layout/AlternatingPictureBlocks"/>
    <dgm:cxn modelId="{E5DDAC1A-11B4-CB4E-9125-C5BF95459F0C}" srcId="{CE72C97F-1750-154B-ADBB-D728CEA72B2E}" destId="{1B409C77-8AC6-0544-9252-DAD4E5A5568A}" srcOrd="2" destOrd="0" parTransId="{CE4F53DC-956F-D94C-A695-E81DC1BA9A5B}" sibTransId="{DCA01606-2573-D54E-9E21-12B3A5B72974}"/>
    <dgm:cxn modelId="{4C133B20-1A81-7947-AF98-A1D413D5F578}" srcId="{CE72C97F-1750-154B-ADBB-D728CEA72B2E}" destId="{6F8053E1-7306-BF41-90F8-972FCF368862}" srcOrd="0" destOrd="0" parTransId="{77074FF3-7F7C-014B-9E3F-399B25DA556F}" sibTransId="{848720B2-24F7-5F4B-9E68-BC8F96041AA6}"/>
    <dgm:cxn modelId="{5BBC18B6-BA84-A34F-8F2F-C5C7EF05E2B2}" srcId="{CE72C97F-1750-154B-ADBB-D728CEA72B2E}" destId="{EA4EC19B-FED5-7346-8E6B-3ECB91D912E9}" srcOrd="1" destOrd="0" parTransId="{1D538190-8729-8245-B9A9-680BD725A5FB}" sibTransId="{07E81770-1B1C-B64E-B0BF-8426759C89A0}"/>
    <dgm:cxn modelId="{31E6E229-4385-C942-B229-5BCA8D53A98B}" type="presOf" srcId="{EA4EC19B-FED5-7346-8E6B-3ECB91D912E9}" destId="{2D4DFFB7-7943-484A-8BFC-11FDC5566104}" srcOrd="0" destOrd="0" presId="urn:microsoft.com/office/officeart/2008/layout/AlternatingPictureBlocks"/>
    <dgm:cxn modelId="{BFB79031-3158-6F4F-8645-BA31328EE4F5}" type="presOf" srcId="{1B409C77-8AC6-0544-9252-DAD4E5A5568A}" destId="{F7C5D22F-6F17-E946-8387-3A777D751E22}" srcOrd="0" destOrd="0" presId="urn:microsoft.com/office/officeart/2008/layout/AlternatingPictureBlocks"/>
    <dgm:cxn modelId="{E4B9A722-84A0-5442-92A1-5CEE8332080A}" type="presParOf" srcId="{0F8E97CC-5E24-2046-8A85-BC54F5A9E361}" destId="{51618A72-A84F-CC45-B30C-AD0DCD9D854C}" srcOrd="0" destOrd="0" presId="urn:microsoft.com/office/officeart/2008/layout/AlternatingPictureBlocks"/>
    <dgm:cxn modelId="{A16B0190-1679-344F-B7D0-81FBC1F10F42}" type="presParOf" srcId="{51618A72-A84F-CC45-B30C-AD0DCD9D854C}" destId="{3E5F738C-4D63-AE4F-9E6C-D16F19D6336B}" srcOrd="0" destOrd="0" presId="urn:microsoft.com/office/officeart/2008/layout/AlternatingPictureBlocks"/>
    <dgm:cxn modelId="{958473EF-6C43-EB4F-A0E9-A3DD7028BC45}" type="presParOf" srcId="{51618A72-A84F-CC45-B30C-AD0DCD9D854C}" destId="{EA819261-CACC-2C4D-B981-0A9AE1A386F7}" srcOrd="1" destOrd="0" presId="urn:microsoft.com/office/officeart/2008/layout/AlternatingPictureBlocks"/>
    <dgm:cxn modelId="{5027F984-36E3-C346-8030-30374E37576E}" type="presParOf" srcId="{0F8E97CC-5E24-2046-8A85-BC54F5A9E361}" destId="{12467EB3-DA34-3A43-BCFB-5E0E759B8856}" srcOrd="1" destOrd="0" presId="urn:microsoft.com/office/officeart/2008/layout/AlternatingPictureBlocks"/>
    <dgm:cxn modelId="{B3F5AFD9-1B4E-C541-AF0C-D93A637DD5C6}" type="presParOf" srcId="{0F8E97CC-5E24-2046-8A85-BC54F5A9E361}" destId="{088F9118-05D4-3D40-BB6F-9A4331AEC2CE}" srcOrd="2" destOrd="0" presId="urn:microsoft.com/office/officeart/2008/layout/AlternatingPictureBlocks"/>
    <dgm:cxn modelId="{15E95BC9-069E-464D-9528-BC8FE86C9546}" type="presParOf" srcId="{088F9118-05D4-3D40-BB6F-9A4331AEC2CE}" destId="{2D4DFFB7-7943-484A-8BFC-11FDC5566104}" srcOrd="0" destOrd="0" presId="urn:microsoft.com/office/officeart/2008/layout/AlternatingPictureBlocks"/>
    <dgm:cxn modelId="{5EC79A4B-F232-B544-9BDB-D1FFADC602CA}" type="presParOf" srcId="{088F9118-05D4-3D40-BB6F-9A4331AEC2CE}" destId="{71842AB6-4920-EF4D-9B00-9CCE429E51F2}" srcOrd="1" destOrd="0" presId="urn:microsoft.com/office/officeart/2008/layout/AlternatingPictureBlocks"/>
    <dgm:cxn modelId="{EF1F0979-B956-9A45-95C0-C94938AA7FD4}" type="presParOf" srcId="{0F8E97CC-5E24-2046-8A85-BC54F5A9E361}" destId="{27DF878B-C625-A148-A5B8-0826B5E913FB}" srcOrd="3" destOrd="0" presId="urn:microsoft.com/office/officeart/2008/layout/AlternatingPictureBlocks"/>
    <dgm:cxn modelId="{E00D4B16-4F58-F046-B76E-24E8D1EB02FE}" type="presParOf" srcId="{0F8E97CC-5E24-2046-8A85-BC54F5A9E361}" destId="{CA5B6ECF-C4F5-7C44-B22E-0082473BF0F7}" srcOrd="4" destOrd="0" presId="urn:microsoft.com/office/officeart/2008/layout/AlternatingPictureBlocks"/>
    <dgm:cxn modelId="{7FA48022-CC4F-7F49-A659-FDFEDD16654B}" type="presParOf" srcId="{CA5B6ECF-C4F5-7C44-B22E-0082473BF0F7}" destId="{F7C5D22F-6F17-E946-8387-3A777D751E22}" srcOrd="0" destOrd="0" presId="urn:microsoft.com/office/officeart/2008/layout/AlternatingPictureBlocks"/>
    <dgm:cxn modelId="{CD98FFF9-D3D9-7342-B201-BA19C724E624}" type="presParOf" srcId="{CA5B6ECF-C4F5-7C44-B22E-0082473BF0F7}" destId="{627CEB95-F548-B840-9F8E-E122A4BEA6F0}"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D06399-3F14-1C4D-BE88-CFC3369380FC}" type="doc">
      <dgm:prSet loTypeId="urn:microsoft.com/office/officeart/2005/8/layout/vList3" loCatId="" qsTypeId="urn:microsoft.com/office/officeart/2005/8/quickstyle/simple4" qsCatId="simple" csTypeId="urn:microsoft.com/office/officeart/2005/8/colors/colorful1" csCatId="colorful" phldr="1"/>
      <dgm:spPr/>
      <dgm:t>
        <a:bodyPr/>
        <a:lstStyle/>
        <a:p>
          <a:endParaRPr lang="en-US"/>
        </a:p>
      </dgm:t>
    </dgm:pt>
    <dgm:pt modelId="{41BEB501-B39A-2548-AB37-3B66893C1526}">
      <dgm:prSet phldrT="[Text]"/>
      <dgm:spPr>
        <a:effectLst/>
      </dgm:spPr>
      <dgm:t>
        <a:bodyPr/>
        <a:lstStyle/>
        <a:p>
          <a:r>
            <a:rPr lang="en-US" b="1" dirty="0" smtClean="0">
              <a:solidFill>
                <a:schemeClr val="bg1"/>
              </a:solidFill>
              <a:latin typeface="Arial" charset="0"/>
              <a:cs typeface="文泉驛正黑" charset="0"/>
            </a:rPr>
            <a:t>Components of OSPF</a:t>
          </a:r>
          <a:endParaRPr lang="en-US" dirty="0">
            <a:solidFill>
              <a:schemeClr val="bg1"/>
            </a:solidFill>
          </a:endParaRPr>
        </a:p>
      </dgm:t>
    </dgm:pt>
    <dgm:pt modelId="{968F4780-E241-DB4C-A7EB-118075A80623}" type="parTrans" cxnId="{F2DB6CC1-9052-DC4E-AFA2-1637A32297FD}">
      <dgm:prSet/>
      <dgm:spPr/>
      <dgm:t>
        <a:bodyPr/>
        <a:lstStyle/>
        <a:p>
          <a:endParaRPr lang="en-US"/>
        </a:p>
      </dgm:t>
    </dgm:pt>
    <dgm:pt modelId="{6E5819A5-33C5-7048-9D86-C9E81F14FD8A}" type="sibTrans" cxnId="{F2DB6CC1-9052-DC4E-AFA2-1637A32297FD}">
      <dgm:prSet/>
      <dgm:spPr/>
      <dgm:t>
        <a:bodyPr/>
        <a:lstStyle/>
        <a:p>
          <a:endParaRPr lang="en-US"/>
        </a:p>
      </dgm:t>
    </dgm:pt>
    <dgm:pt modelId="{C029665D-C677-3642-BE35-226F9C12789C}">
      <dgm:prSet phldrT="[Text]"/>
      <dgm:spPr>
        <a:effectLst/>
      </dgm:spPr>
      <dgm:t>
        <a:bodyPr/>
        <a:lstStyle/>
        <a:p>
          <a:r>
            <a:rPr lang="en-US" b="1" dirty="0" smtClean="0">
              <a:latin typeface="Arial"/>
              <a:cs typeface="Arial"/>
            </a:rPr>
            <a:t>OSPF Terminologies</a:t>
          </a:r>
          <a:endParaRPr lang="en-US" dirty="0"/>
        </a:p>
      </dgm:t>
    </dgm:pt>
    <dgm:pt modelId="{1D7757D3-C640-B142-9D8D-4F3F88F61834}" type="parTrans" cxnId="{62EBCD00-7F25-5043-AB5E-3EA8E01C867B}">
      <dgm:prSet/>
      <dgm:spPr/>
      <dgm:t>
        <a:bodyPr/>
        <a:lstStyle/>
        <a:p>
          <a:endParaRPr lang="en-US"/>
        </a:p>
      </dgm:t>
    </dgm:pt>
    <dgm:pt modelId="{55E84A93-85E6-1B4F-B328-144CF0284C67}" type="sibTrans" cxnId="{62EBCD00-7F25-5043-AB5E-3EA8E01C867B}">
      <dgm:prSet/>
      <dgm:spPr/>
      <dgm:t>
        <a:bodyPr/>
        <a:lstStyle/>
        <a:p>
          <a:endParaRPr lang="en-US"/>
        </a:p>
      </dgm:t>
    </dgm:pt>
    <dgm:pt modelId="{E9A10722-CE12-DA4A-A033-B3E7D7053026}">
      <dgm:prSet phldrT="[Text]"/>
      <dgm:spPr>
        <a:effectLst/>
      </dgm:spPr>
      <dgm:t>
        <a:bodyPr/>
        <a:lstStyle/>
        <a:p>
          <a:r>
            <a:rPr lang="en-US" b="1" dirty="0" smtClean="0">
              <a:latin typeface="Arial"/>
              <a:cs typeface="Arial"/>
            </a:rPr>
            <a:t>OSPF Operation</a:t>
          </a:r>
          <a:endParaRPr lang="en-US" b="1" dirty="0">
            <a:latin typeface="Arial"/>
            <a:cs typeface="Arial"/>
          </a:endParaRPr>
        </a:p>
      </dgm:t>
    </dgm:pt>
    <dgm:pt modelId="{F450A71E-7AAA-3041-AE0F-66A67BDF410C}" type="parTrans" cxnId="{27196CCC-AC66-8B45-982F-7288E9DF3938}">
      <dgm:prSet/>
      <dgm:spPr/>
      <dgm:t>
        <a:bodyPr/>
        <a:lstStyle/>
        <a:p>
          <a:endParaRPr lang="en-US"/>
        </a:p>
      </dgm:t>
    </dgm:pt>
    <dgm:pt modelId="{FCC0F7C1-2DA6-2E4A-B025-85A0FA5D5B07}" type="sibTrans" cxnId="{27196CCC-AC66-8B45-982F-7288E9DF3938}">
      <dgm:prSet/>
      <dgm:spPr/>
      <dgm:t>
        <a:bodyPr/>
        <a:lstStyle/>
        <a:p>
          <a:endParaRPr lang="en-US"/>
        </a:p>
      </dgm:t>
    </dgm:pt>
    <dgm:pt modelId="{15C47C73-CBB4-DB48-8D99-D693751883C9}">
      <dgm:prSet phldrT="[Text]"/>
      <dgm:spPr>
        <a:effectLst>
          <a:glow rad="228600">
            <a:srgbClr val="FF0000">
              <a:alpha val="40000"/>
            </a:srgbClr>
          </a:glow>
        </a:effectLst>
      </dgm:spPr>
      <dgm:t>
        <a:bodyPr/>
        <a:lstStyle/>
        <a:p>
          <a:r>
            <a:rPr lang="en-US" b="1" dirty="0" smtClean="0">
              <a:latin typeface="Arial"/>
              <a:cs typeface="Arial"/>
            </a:rPr>
            <a:t>OSPF Operational State</a:t>
          </a:r>
          <a:endParaRPr lang="en-US" dirty="0"/>
        </a:p>
      </dgm:t>
    </dgm:pt>
    <dgm:pt modelId="{F8AAE050-7730-3B42-896C-500808D06381}" type="parTrans" cxnId="{179F1957-9448-DE48-8C93-4267B2E69D4A}">
      <dgm:prSet/>
      <dgm:spPr/>
      <dgm:t>
        <a:bodyPr/>
        <a:lstStyle/>
        <a:p>
          <a:endParaRPr lang="en-US"/>
        </a:p>
      </dgm:t>
    </dgm:pt>
    <dgm:pt modelId="{F837F55D-1BFD-1B4C-BFAA-45305EA2F8D6}" type="sibTrans" cxnId="{179F1957-9448-DE48-8C93-4267B2E69D4A}">
      <dgm:prSet/>
      <dgm:spPr/>
      <dgm:t>
        <a:bodyPr/>
        <a:lstStyle/>
        <a:p>
          <a:endParaRPr lang="en-US"/>
        </a:p>
      </dgm:t>
    </dgm:pt>
    <dgm:pt modelId="{6CD3B28D-288F-E043-AD75-7025E04F4B67}">
      <dgm:prSet phldrT="[Text]"/>
      <dgm:spPr/>
      <dgm:t>
        <a:bodyPr/>
        <a:lstStyle/>
        <a:p>
          <a:r>
            <a:rPr lang="en-US" b="1" smtClean="0">
              <a:solidFill>
                <a:srgbClr val="FFFFFF"/>
              </a:solidFill>
              <a:latin typeface="Arial" charset="0"/>
            </a:rPr>
            <a:t>Route calculation </a:t>
          </a:r>
          <a:r>
            <a:rPr lang="en-US" b="1" dirty="0" smtClean="0">
              <a:solidFill>
                <a:srgbClr val="FFFFFF"/>
              </a:solidFill>
              <a:latin typeface="Arial" charset="0"/>
            </a:rPr>
            <a:t>and </a:t>
          </a:r>
          <a:r>
            <a:rPr lang="en-US" b="1" dirty="0" err="1" smtClean="0">
              <a:solidFill>
                <a:srgbClr val="FFFFFF"/>
              </a:solidFill>
              <a:latin typeface="Arial" charset="0"/>
            </a:rPr>
            <a:t>Dijkstra’s</a:t>
          </a:r>
          <a:r>
            <a:rPr lang="en-US" b="1" dirty="0" smtClean="0">
              <a:solidFill>
                <a:srgbClr val="FFFFFF"/>
              </a:solidFill>
              <a:latin typeface="Arial" charset="0"/>
            </a:rPr>
            <a:t> Algorithm </a:t>
          </a:r>
          <a:endParaRPr lang="en-US" b="1" dirty="0">
            <a:solidFill>
              <a:srgbClr val="FFFFFF"/>
            </a:solidFill>
          </a:endParaRPr>
        </a:p>
      </dgm:t>
    </dgm:pt>
    <dgm:pt modelId="{4D76BCFB-B142-A54D-A83B-DE238B11B81D}" type="parTrans" cxnId="{3DA5D02F-15F8-C341-9BCC-59C576C38326}">
      <dgm:prSet/>
      <dgm:spPr/>
      <dgm:t>
        <a:bodyPr/>
        <a:lstStyle/>
        <a:p>
          <a:endParaRPr lang="en-US"/>
        </a:p>
      </dgm:t>
    </dgm:pt>
    <dgm:pt modelId="{A7E7F452-C417-A040-A010-ADAEA04E4C75}" type="sibTrans" cxnId="{3DA5D02F-15F8-C341-9BCC-59C576C38326}">
      <dgm:prSet/>
      <dgm:spPr/>
      <dgm:t>
        <a:bodyPr/>
        <a:lstStyle/>
        <a:p>
          <a:endParaRPr lang="en-US"/>
        </a:p>
      </dgm:t>
    </dgm:pt>
    <dgm:pt modelId="{BA245BCE-DC3A-B746-A6AD-85A829AB49FC}" type="pres">
      <dgm:prSet presAssocID="{27D06399-3F14-1C4D-BE88-CFC3369380FC}" presName="linearFlow" presStyleCnt="0">
        <dgm:presLayoutVars>
          <dgm:dir/>
          <dgm:resizeHandles val="exact"/>
        </dgm:presLayoutVars>
      </dgm:prSet>
      <dgm:spPr/>
      <dgm:t>
        <a:bodyPr/>
        <a:lstStyle/>
        <a:p>
          <a:endParaRPr lang="en-US"/>
        </a:p>
      </dgm:t>
    </dgm:pt>
    <dgm:pt modelId="{9B289D96-5DD0-364D-B808-4B9DFB4BBB81}" type="pres">
      <dgm:prSet presAssocID="{41BEB501-B39A-2548-AB37-3B66893C1526}" presName="composite" presStyleCnt="0"/>
      <dgm:spPr/>
    </dgm:pt>
    <dgm:pt modelId="{273F9853-FABE-2041-835B-C6251A578BB6}" type="pres">
      <dgm:prSet presAssocID="{41BEB501-B39A-2548-AB37-3B66893C1526}" presName="imgShp" presStyleLbl="fgImgPlace1" presStyleIdx="0" presStyleCnt="5"/>
      <dgm:spPr/>
    </dgm:pt>
    <dgm:pt modelId="{7D9AC2CA-84A3-B14D-99D0-347FEDB72B11}" type="pres">
      <dgm:prSet presAssocID="{41BEB501-B39A-2548-AB37-3B66893C1526}" presName="txShp" presStyleLbl="node1" presStyleIdx="0" presStyleCnt="5">
        <dgm:presLayoutVars>
          <dgm:bulletEnabled val="1"/>
        </dgm:presLayoutVars>
      </dgm:prSet>
      <dgm:spPr/>
      <dgm:t>
        <a:bodyPr/>
        <a:lstStyle/>
        <a:p>
          <a:endParaRPr lang="en-US"/>
        </a:p>
      </dgm:t>
    </dgm:pt>
    <dgm:pt modelId="{A565B85F-0EA2-874C-9FA4-49B21D6F8B2C}" type="pres">
      <dgm:prSet presAssocID="{6E5819A5-33C5-7048-9D86-C9E81F14FD8A}" presName="spacing" presStyleCnt="0"/>
      <dgm:spPr/>
    </dgm:pt>
    <dgm:pt modelId="{A8060771-3BAE-5940-94EF-58570288F742}" type="pres">
      <dgm:prSet presAssocID="{C029665D-C677-3642-BE35-226F9C12789C}" presName="composite" presStyleCnt="0"/>
      <dgm:spPr/>
    </dgm:pt>
    <dgm:pt modelId="{8529654B-EACF-6A45-9EE0-62AA92F6A347}" type="pres">
      <dgm:prSet presAssocID="{C029665D-C677-3642-BE35-226F9C12789C}" presName="imgShp" presStyleLbl="fgImgPlace1" presStyleIdx="1" presStyleCnt="5"/>
      <dgm:spPr/>
    </dgm:pt>
    <dgm:pt modelId="{BB431E53-6B89-0E4E-B830-79AF130F5C91}" type="pres">
      <dgm:prSet presAssocID="{C029665D-C677-3642-BE35-226F9C12789C}" presName="txShp" presStyleLbl="node1" presStyleIdx="1" presStyleCnt="5">
        <dgm:presLayoutVars>
          <dgm:bulletEnabled val="1"/>
        </dgm:presLayoutVars>
      </dgm:prSet>
      <dgm:spPr/>
      <dgm:t>
        <a:bodyPr/>
        <a:lstStyle/>
        <a:p>
          <a:endParaRPr lang="en-US"/>
        </a:p>
      </dgm:t>
    </dgm:pt>
    <dgm:pt modelId="{27334627-9D00-DA46-A197-682B1DC65587}" type="pres">
      <dgm:prSet presAssocID="{55E84A93-85E6-1B4F-B328-144CF0284C67}" presName="spacing" presStyleCnt="0"/>
      <dgm:spPr/>
    </dgm:pt>
    <dgm:pt modelId="{6BD2EAF5-4393-6F48-9C6C-5CC14345D5C0}" type="pres">
      <dgm:prSet presAssocID="{E9A10722-CE12-DA4A-A033-B3E7D7053026}" presName="composite" presStyleCnt="0"/>
      <dgm:spPr/>
    </dgm:pt>
    <dgm:pt modelId="{29E3E736-44FD-7C4D-9D0E-FD298A3A41A6}" type="pres">
      <dgm:prSet presAssocID="{E9A10722-CE12-DA4A-A033-B3E7D7053026}" presName="imgShp" presStyleLbl="fgImgPlace1" presStyleIdx="2" presStyleCnt="5"/>
      <dgm:spPr/>
    </dgm:pt>
    <dgm:pt modelId="{E3FCDEEF-0D75-864A-9ED2-9CC50EABB1BE}" type="pres">
      <dgm:prSet presAssocID="{E9A10722-CE12-DA4A-A033-B3E7D7053026}" presName="txShp" presStyleLbl="node1" presStyleIdx="2" presStyleCnt="5">
        <dgm:presLayoutVars>
          <dgm:bulletEnabled val="1"/>
        </dgm:presLayoutVars>
      </dgm:prSet>
      <dgm:spPr/>
      <dgm:t>
        <a:bodyPr/>
        <a:lstStyle/>
        <a:p>
          <a:endParaRPr lang="en-US"/>
        </a:p>
      </dgm:t>
    </dgm:pt>
    <dgm:pt modelId="{BA37A367-1B1D-0247-A319-EEE5854D28C7}" type="pres">
      <dgm:prSet presAssocID="{FCC0F7C1-2DA6-2E4A-B025-85A0FA5D5B07}" presName="spacing" presStyleCnt="0"/>
      <dgm:spPr/>
    </dgm:pt>
    <dgm:pt modelId="{ECDDFA29-359D-BD4A-BB4E-64D750DE6339}" type="pres">
      <dgm:prSet presAssocID="{15C47C73-CBB4-DB48-8D99-D693751883C9}" presName="composite" presStyleCnt="0"/>
      <dgm:spPr/>
    </dgm:pt>
    <dgm:pt modelId="{5789636B-C975-B446-91D0-732A614123A0}" type="pres">
      <dgm:prSet presAssocID="{15C47C73-CBB4-DB48-8D99-D693751883C9}" presName="imgShp" presStyleLbl="fgImgPlace1" presStyleIdx="3" presStyleCnt="5"/>
      <dgm:spPr/>
    </dgm:pt>
    <dgm:pt modelId="{25A3CDC6-9402-A74B-A6A6-018C77F0FEF8}" type="pres">
      <dgm:prSet presAssocID="{15C47C73-CBB4-DB48-8D99-D693751883C9}" presName="txShp" presStyleLbl="node1" presStyleIdx="3" presStyleCnt="5">
        <dgm:presLayoutVars>
          <dgm:bulletEnabled val="1"/>
        </dgm:presLayoutVars>
      </dgm:prSet>
      <dgm:spPr/>
      <dgm:t>
        <a:bodyPr/>
        <a:lstStyle/>
        <a:p>
          <a:endParaRPr lang="en-US"/>
        </a:p>
      </dgm:t>
    </dgm:pt>
    <dgm:pt modelId="{11792717-DBB8-E848-A542-9E04926E2C7E}" type="pres">
      <dgm:prSet presAssocID="{F837F55D-1BFD-1B4C-BFAA-45305EA2F8D6}" presName="spacing" presStyleCnt="0"/>
      <dgm:spPr/>
    </dgm:pt>
    <dgm:pt modelId="{5EFA008A-1F14-B94F-82F8-6E67C89305C3}" type="pres">
      <dgm:prSet presAssocID="{6CD3B28D-288F-E043-AD75-7025E04F4B67}" presName="composite" presStyleCnt="0"/>
      <dgm:spPr/>
    </dgm:pt>
    <dgm:pt modelId="{9F43CEBE-25B1-1948-9FB0-989475E1FE7D}" type="pres">
      <dgm:prSet presAssocID="{6CD3B28D-288F-E043-AD75-7025E04F4B67}" presName="imgShp" presStyleLbl="fgImgPlace1" presStyleIdx="4" presStyleCnt="5"/>
      <dgm:spPr/>
    </dgm:pt>
    <dgm:pt modelId="{867124F8-5834-BC48-A4BE-DF2201CFFAE2}" type="pres">
      <dgm:prSet presAssocID="{6CD3B28D-288F-E043-AD75-7025E04F4B67}" presName="txShp" presStyleLbl="node1" presStyleIdx="4" presStyleCnt="5">
        <dgm:presLayoutVars>
          <dgm:bulletEnabled val="1"/>
        </dgm:presLayoutVars>
      </dgm:prSet>
      <dgm:spPr/>
      <dgm:t>
        <a:bodyPr/>
        <a:lstStyle/>
        <a:p>
          <a:endParaRPr lang="en-US"/>
        </a:p>
      </dgm:t>
    </dgm:pt>
  </dgm:ptLst>
  <dgm:cxnLst>
    <dgm:cxn modelId="{7FB5DE5B-E96A-A444-B995-CBC56479CFB5}" type="presOf" srcId="{6CD3B28D-288F-E043-AD75-7025E04F4B67}" destId="{867124F8-5834-BC48-A4BE-DF2201CFFAE2}" srcOrd="0" destOrd="0" presId="urn:microsoft.com/office/officeart/2005/8/layout/vList3"/>
    <dgm:cxn modelId="{62EBCD00-7F25-5043-AB5E-3EA8E01C867B}" srcId="{27D06399-3F14-1C4D-BE88-CFC3369380FC}" destId="{C029665D-C677-3642-BE35-226F9C12789C}" srcOrd="1" destOrd="0" parTransId="{1D7757D3-C640-B142-9D8D-4F3F88F61834}" sibTransId="{55E84A93-85E6-1B4F-B328-144CF0284C67}"/>
    <dgm:cxn modelId="{179F1957-9448-DE48-8C93-4267B2E69D4A}" srcId="{27D06399-3F14-1C4D-BE88-CFC3369380FC}" destId="{15C47C73-CBB4-DB48-8D99-D693751883C9}" srcOrd="3" destOrd="0" parTransId="{F8AAE050-7730-3B42-896C-500808D06381}" sibTransId="{F837F55D-1BFD-1B4C-BFAA-45305EA2F8D6}"/>
    <dgm:cxn modelId="{3DA5D02F-15F8-C341-9BCC-59C576C38326}" srcId="{27D06399-3F14-1C4D-BE88-CFC3369380FC}" destId="{6CD3B28D-288F-E043-AD75-7025E04F4B67}" srcOrd="4" destOrd="0" parTransId="{4D76BCFB-B142-A54D-A83B-DE238B11B81D}" sibTransId="{A7E7F452-C417-A040-A010-ADAEA04E4C75}"/>
    <dgm:cxn modelId="{051F6A99-63AF-E948-9207-71E8664A746D}" type="presOf" srcId="{E9A10722-CE12-DA4A-A033-B3E7D7053026}" destId="{E3FCDEEF-0D75-864A-9ED2-9CC50EABB1BE}" srcOrd="0" destOrd="0" presId="urn:microsoft.com/office/officeart/2005/8/layout/vList3"/>
    <dgm:cxn modelId="{7B31DADC-A85F-DA44-8C18-595190607FB1}" type="presOf" srcId="{C029665D-C677-3642-BE35-226F9C12789C}" destId="{BB431E53-6B89-0E4E-B830-79AF130F5C91}" srcOrd="0" destOrd="0" presId="urn:microsoft.com/office/officeart/2005/8/layout/vList3"/>
    <dgm:cxn modelId="{0A7F2365-8427-7340-9B9A-741E7A45519E}" type="presOf" srcId="{15C47C73-CBB4-DB48-8D99-D693751883C9}" destId="{25A3CDC6-9402-A74B-A6A6-018C77F0FEF8}" srcOrd="0" destOrd="0" presId="urn:microsoft.com/office/officeart/2005/8/layout/vList3"/>
    <dgm:cxn modelId="{B670F010-091F-D046-8F0C-0E2C81FA8C01}" type="presOf" srcId="{27D06399-3F14-1C4D-BE88-CFC3369380FC}" destId="{BA245BCE-DC3A-B746-A6AD-85A829AB49FC}" srcOrd="0" destOrd="0" presId="urn:microsoft.com/office/officeart/2005/8/layout/vList3"/>
    <dgm:cxn modelId="{27196CCC-AC66-8B45-982F-7288E9DF3938}" srcId="{27D06399-3F14-1C4D-BE88-CFC3369380FC}" destId="{E9A10722-CE12-DA4A-A033-B3E7D7053026}" srcOrd="2" destOrd="0" parTransId="{F450A71E-7AAA-3041-AE0F-66A67BDF410C}" sibTransId="{FCC0F7C1-2DA6-2E4A-B025-85A0FA5D5B07}"/>
    <dgm:cxn modelId="{F2DB6CC1-9052-DC4E-AFA2-1637A32297FD}" srcId="{27D06399-3F14-1C4D-BE88-CFC3369380FC}" destId="{41BEB501-B39A-2548-AB37-3B66893C1526}" srcOrd="0" destOrd="0" parTransId="{968F4780-E241-DB4C-A7EB-118075A80623}" sibTransId="{6E5819A5-33C5-7048-9D86-C9E81F14FD8A}"/>
    <dgm:cxn modelId="{891B1C33-DCD7-6E4B-865B-B902FE780C52}" type="presOf" srcId="{41BEB501-B39A-2548-AB37-3B66893C1526}" destId="{7D9AC2CA-84A3-B14D-99D0-347FEDB72B11}" srcOrd="0" destOrd="0" presId="urn:microsoft.com/office/officeart/2005/8/layout/vList3"/>
    <dgm:cxn modelId="{D31B7AF8-89D2-5E4F-82CB-96DFE070BD95}" type="presParOf" srcId="{BA245BCE-DC3A-B746-A6AD-85A829AB49FC}" destId="{9B289D96-5DD0-364D-B808-4B9DFB4BBB81}" srcOrd="0" destOrd="0" presId="urn:microsoft.com/office/officeart/2005/8/layout/vList3"/>
    <dgm:cxn modelId="{43215574-C446-3142-9C95-52D6BE2B7B7E}" type="presParOf" srcId="{9B289D96-5DD0-364D-B808-4B9DFB4BBB81}" destId="{273F9853-FABE-2041-835B-C6251A578BB6}" srcOrd="0" destOrd="0" presId="urn:microsoft.com/office/officeart/2005/8/layout/vList3"/>
    <dgm:cxn modelId="{E8E4497A-DB7C-7C41-8852-A6A4F8848764}" type="presParOf" srcId="{9B289D96-5DD0-364D-B808-4B9DFB4BBB81}" destId="{7D9AC2CA-84A3-B14D-99D0-347FEDB72B11}" srcOrd="1" destOrd="0" presId="urn:microsoft.com/office/officeart/2005/8/layout/vList3"/>
    <dgm:cxn modelId="{52F5F076-5435-3947-ADE4-59A77D5FFA4A}" type="presParOf" srcId="{BA245BCE-DC3A-B746-A6AD-85A829AB49FC}" destId="{A565B85F-0EA2-874C-9FA4-49B21D6F8B2C}" srcOrd="1" destOrd="0" presId="urn:microsoft.com/office/officeart/2005/8/layout/vList3"/>
    <dgm:cxn modelId="{3ECFAE58-1F1D-1C4B-BF1D-1178AB4E1AED}" type="presParOf" srcId="{BA245BCE-DC3A-B746-A6AD-85A829AB49FC}" destId="{A8060771-3BAE-5940-94EF-58570288F742}" srcOrd="2" destOrd="0" presId="urn:microsoft.com/office/officeart/2005/8/layout/vList3"/>
    <dgm:cxn modelId="{1CDEA02A-11B7-6342-B435-63F981D73941}" type="presParOf" srcId="{A8060771-3BAE-5940-94EF-58570288F742}" destId="{8529654B-EACF-6A45-9EE0-62AA92F6A347}" srcOrd="0" destOrd="0" presId="urn:microsoft.com/office/officeart/2005/8/layout/vList3"/>
    <dgm:cxn modelId="{7BB07F8C-D11C-534A-AD6F-6DA76D3496B0}" type="presParOf" srcId="{A8060771-3BAE-5940-94EF-58570288F742}" destId="{BB431E53-6B89-0E4E-B830-79AF130F5C91}" srcOrd="1" destOrd="0" presId="urn:microsoft.com/office/officeart/2005/8/layout/vList3"/>
    <dgm:cxn modelId="{BBA05A09-0299-5745-B972-856EEFE4010F}" type="presParOf" srcId="{BA245BCE-DC3A-B746-A6AD-85A829AB49FC}" destId="{27334627-9D00-DA46-A197-682B1DC65587}" srcOrd="3" destOrd="0" presId="urn:microsoft.com/office/officeart/2005/8/layout/vList3"/>
    <dgm:cxn modelId="{0BEADDF5-4EE2-3247-9B09-FA92CF0F5507}" type="presParOf" srcId="{BA245BCE-DC3A-B746-A6AD-85A829AB49FC}" destId="{6BD2EAF5-4393-6F48-9C6C-5CC14345D5C0}" srcOrd="4" destOrd="0" presId="urn:microsoft.com/office/officeart/2005/8/layout/vList3"/>
    <dgm:cxn modelId="{C4391822-86FD-474C-88B5-2C6AF746B50B}" type="presParOf" srcId="{6BD2EAF5-4393-6F48-9C6C-5CC14345D5C0}" destId="{29E3E736-44FD-7C4D-9D0E-FD298A3A41A6}" srcOrd="0" destOrd="0" presId="urn:microsoft.com/office/officeart/2005/8/layout/vList3"/>
    <dgm:cxn modelId="{8064A076-15CB-564B-BB97-75964BACDE7E}" type="presParOf" srcId="{6BD2EAF5-4393-6F48-9C6C-5CC14345D5C0}" destId="{E3FCDEEF-0D75-864A-9ED2-9CC50EABB1BE}" srcOrd="1" destOrd="0" presId="urn:microsoft.com/office/officeart/2005/8/layout/vList3"/>
    <dgm:cxn modelId="{421B8546-E64C-8C41-A24C-22B41A99CE12}" type="presParOf" srcId="{BA245BCE-DC3A-B746-A6AD-85A829AB49FC}" destId="{BA37A367-1B1D-0247-A319-EEE5854D28C7}" srcOrd="5" destOrd="0" presId="urn:microsoft.com/office/officeart/2005/8/layout/vList3"/>
    <dgm:cxn modelId="{B6789E21-DB1E-8D4B-87D1-3E149194988E}" type="presParOf" srcId="{BA245BCE-DC3A-B746-A6AD-85A829AB49FC}" destId="{ECDDFA29-359D-BD4A-BB4E-64D750DE6339}" srcOrd="6" destOrd="0" presId="urn:microsoft.com/office/officeart/2005/8/layout/vList3"/>
    <dgm:cxn modelId="{C122F4CA-84ED-F141-890F-7461A1B8A26C}" type="presParOf" srcId="{ECDDFA29-359D-BD4A-BB4E-64D750DE6339}" destId="{5789636B-C975-B446-91D0-732A614123A0}" srcOrd="0" destOrd="0" presId="urn:microsoft.com/office/officeart/2005/8/layout/vList3"/>
    <dgm:cxn modelId="{48202B63-D6D4-3C44-8594-C943B60A2BA7}" type="presParOf" srcId="{ECDDFA29-359D-BD4A-BB4E-64D750DE6339}" destId="{25A3CDC6-9402-A74B-A6A6-018C77F0FEF8}" srcOrd="1" destOrd="0" presId="urn:microsoft.com/office/officeart/2005/8/layout/vList3"/>
    <dgm:cxn modelId="{4F02AD53-10CD-E24D-9ED6-5E29FDB8CFB2}" type="presParOf" srcId="{BA245BCE-DC3A-B746-A6AD-85A829AB49FC}" destId="{11792717-DBB8-E848-A542-9E04926E2C7E}" srcOrd="7" destOrd="0" presId="urn:microsoft.com/office/officeart/2005/8/layout/vList3"/>
    <dgm:cxn modelId="{A57FF617-ABC2-8C40-8D96-EF1A36F3E73A}" type="presParOf" srcId="{BA245BCE-DC3A-B746-A6AD-85A829AB49FC}" destId="{5EFA008A-1F14-B94F-82F8-6E67C89305C3}" srcOrd="8" destOrd="0" presId="urn:microsoft.com/office/officeart/2005/8/layout/vList3"/>
    <dgm:cxn modelId="{1EAD1236-A058-2944-B609-D756199FFD5D}" type="presParOf" srcId="{5EFA008A-1F14-B94F-82F8-6E67C89305C3}" destId="{9F43CEBE-25B1-1948-9FB0-989475E1FE7D}" srcOrd="0" destOrd="0" presId="urn:microsoft.com/office/officeart/2005/8/layout/vList3"/>
    <dgm:cxn modelId="{6993FC5F-17CC-C146-A10E-3999159FE475}" type="presParOf" srcId="{5EFA008A-1F14-B94F-82F8-6E67C89305C3}" destId="{867124F8-5834-BC48-A4BE-DF2201CFFAE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E5B278-B74C-2B4C-AA67-4415D1730D15}" type="doc">
      <dgm:prSet loTypeId="urn:microsoft.com/office/officeart/2005/8/layout/hierarchy1" loCatId="" qsTypeId="urn:microsoft.com/office/officeart/2005/8/quickstyle/simple4" qsCatId="simple" csTypeId="urn:microsoft.com/office/officeart/2005/8/colors/colorful4" csCatId="colorful" phldr="1"/>
      <dgm:spPr/>
      <dgm:t>
        <a:bodyPr/>
        <a:lstStyle/>
        <a:p>
          <a:endParaRPr lang="en-US"/>
        </a:p>
      </dgm:t>
    </dgm:pt>
    <dgm:pt modelId="{C0698E55-0247-AE44-BA47-96EFDFB42052}">
      <dgm:prSet phldrT="[Text]"/>
      <dgm:spPr/>
      <dgm:t>
        <a:bodyPr/>
        <a:lstStyle/>
        <a:p>
          <a:r>
            <a:rPr lang="en-US" b="1" smtClean="0">
              <a:latin typeface="Arial" charset="0"/>
              <a:cs typeface="文泉驛正黑" charset="0"/>
            </a:rPr>
            <a:t>A router transit to Init State when</a:t>
          </a:r>
          <a:endParaRPr lang="en-US" dirty="0"/>
        </a:p>
      </dgm:t>
    </dgm:pt>
    <dgm:pt modelId="{CE86022E-5F99-B449-8D44-1D113FD57A31}" type="parTrans" cxnId="{7FD85BA5-CBA0-B248-BCB8-436FDB927527}">
      <dgm:prSet/>
      <dgm:spPr/>
      <dgm:t>
        <a:bodyPr/>
        <a:lstStyle/>
        <a:p>
          <a:endParaRPr lang="en-US"/>
        </a:p>
      </dgm:t>
    </dgm:pt>
    <dgm:pt modelId="{2425ADF3-993F-9E43-B846-CE4BA81788D3}" type="sibTrans" cxnId="{7FD85BA5-CBA0-B248-BCB8-436FDB927527}">
      <dgm:prSet/>
      <dgm:spPr/>
      <dgm:t>
        <a:bodyPr/>
        <a:lstStyle/>
        <a:p>
          <a:endParaRPr lang="en-US"/>
        </a:p>
      </dgm:t>
    </dgm:pt>
    <dgm:pt modelId="{4A303DF0-A3F8-BB40-81C2-F8E35A2876CD}">
      <dgm:prSet phldrT="[Text]"/>
      <dgm:spPr/>
      <dgm:t>
        <a:bodyPr/>
        <a:lstStyle/>
        <a:p>
          <a:r>
            <a:rPr lang="en-US" dirty="0" smtClean="0">
              <a:latin typeface="Arial"/>
              <a:cs typeface="Arial"/>
            </a:rPr>
            <a:t>It is in Down state and it starts sending Hello packet</a:t>
          </a:r>
          <a:endParaRPr lang="en-US" dirty="0">
            <a:latin typeface="Arial"/>
            <a:cs typeface="Arial"/>
          </a:endParaRPr>
        </a:p>
      </dgm:t>
    </dgm:pt>
    <dgm:pt modelId="{098BD7EB-7F65-8746-935B-1EBFB1B1855B}" type="parTrans" cxnId="{7C4A64CD-191C-A847-B292-8FF461C2E2AF}">
      <dgm:prSet/>
      <dgm:spPr/>
      <dgm:t>
        <a:bodyPr/>
        <a:lstStyle/>
        <a:p>
          <a:endParaRPr lang="en-US"/>
        </a:p>
      </dgm:t>
    </dgm:pt>
    <dgm:pt modelId="{5CD035A2-E14F-7C4C-A157-A5EA04F8E242}" type="sibTrans" cxnId="{7C4A64CD-191C-A847-B292-8FF461C2E2AF}">
      <dgm:prSet/>
      <dgm:spPr/>
      <dgm:t>
        <a:bodyPr/>
        <a:lstStyle/>
        <a:p>
          <a:endParaRPr lang="en-US"/>
        </a:p>
      </dgm:t>
    </dgm:pt>
    <dgm:pt modelId="{93801A28-119E-164D-B197-697D4D8F43F3}">
      <dgm:prSet phldrT="[Text]"/>
      <dgm:spPr/>
      <dgm:t>
        <a:bodyPr/>
        <a:lstStyle/>
        <a:p>
          <a:r>
            <a:rPr lang="en-US" dirty="0" smtClean="0">
              <a:latin typeface="Arial"/>
              <a:cs typeface="Arial"/>
            </a:rPr>
            <a:t>It receives a Hello packet with a router ID that is not within its neighbor list</a:t>
          </a:r>
          <a:endParaRPr lang="en-US" dirty="0">
            <a:latin typeface="Arial"/>
            <a:cs typeface="Arial"/>
          </a:endParaRPr>
        </a:p>
      </dgm:t>
    </dgm:pt>
    <dgm:pt modelId="{1C8E6FDB-5C3B-7F48-98F6-707EF49ECE66}" type="sibTrans" cxnId="{F17C3295-2465-DE4B-8927-7AB0DB1B9B64}">
      <dgm:prSet/>
      <dgm:spPr/>
      <dgm:t>
        <a:bodyPr/>
        <a:lstStyle/>
        <a:p>
          <a:endParaRPr lang="en-US"/>
        </a:p>
      </dgm:t>
    </dgm:pt>
    <dgm:pt modelId="{A0207F02-8B6C-E043-8ED1-8D389FAD9988}" type="parTrans" cxnId="{F17C3295-2465-DE4B-8927-7AB0DB1B9B64}">
      <dgm:prSet/>
      <dgm:spPr/>
      <dgm:t>
        <a:bodyPr/>
        <a:lstStyle/>
        <a:p>
          <a:endParaRPr lang="en-US"/>
        </a:p>
      </dgm:t>
    </dgm:pt>
    <dgm:pt modelId="{E856F188-F804-F648-8FE2-B5D2B092EC46}" type="pres">
      <dgm:prSet presAssocID="{74E5B278-B74C-2B4C-AA67-4415D1730D15}" presName="hierChild1" presStyleCnt="0">
        <dgm:presLayoutVars>
          <dgm:chPref val="1"/>
          <dgm:dir/>
          <dgm:animOne val="branch"/>
          <dgm:animLvl val="lvl"/>
          <dgm:resizeHandles/>
        </dgm:presLayoutVars>
      </dgm:prSet>
      <dgm:spPr/>
      <dgm:t>
        <a:bodyPr/>
        <a:lstStyle/>
        <a:p>
          <a:endParaRPr lang="en-US"/>
        </a:p>
      </dgm:t>
    </dgm:pt>
    <dgm:pt modelId="{CDFBCC45-F34F-104E-9223-09DC48D5D538}" type="pres">
      <dgm:prSet presAssocID="{C0698E55-0247-AE44-BA47-96EFDFB42052}" presName="hierRoot1" presStyleCnt="0"/>
      <dgm:spPr/>
      <dgm:t>
        <a:bodyPr/>
        <a:lstStyle/>
        <a:p>
          <a:endParaRPr lang="en-US"/>
        </a:p>
      </dgm:t>
    </dgm:pt>
    <dgm:pt modelId="{642C6B5C-E70E-FD41-B3AA-600A54511F6E}" type="pres">
      <dgm:prSet presAssocID="{C0698E55-0247-AE44-BA47-96EFDFB42052}" presName="composite" presStyleCnt="0"/>
      <dgm:spPr/>
      <dgm:t>
        <a:bodyPr/>
        <a:lstStyle/>
        <a:p>
          <a:endParaRPr lang="en-US"/>
        </a:p>
      </dgm:t>
    </dgm:pt>
    <dgm:pt modelId="{E45EEB8F-75AF-E34D-B6C7-9FBE146C4C88}" type="pres">
      <dgm:prSet presAssocID="{C0698E55-0247-AE44-BA47-96EFDFB42052}" presName="background" presStyleLbl="node0" presStyleIdx="0" presStyleCnt="1"/>
      <dgm:spPr/>
      <dgm:t>
        <a:bodyPr/>
        <a:lstStyle/>
        <a:p>
          <a:endParaRPr lang="en-US"/>
        </a:p>
      </dgm:t>
    </dgm:pt>
    <dgm:pt modelId="{503D616A-D458-2443-A2E0-89E311BB90D1}" type="pres">
      <dgm:prSet presAssocID="{C0698E55-0247-AE44-BA47-96EFDFB42052}" presName="text" presStyleLbl="fgAcc0" presStyleIdx="0" presStyleCnt="1">
        <dgm:presLayoutVars>
          <dgm:chPref val="3"/>
        </dgm:presLayoutVars>
      </dgm:prSet>
      <dgm:spPr/>
      <dgm:t>
        <a:bodyPr/>
        <a:lstStyle/>
        <a:p>
          <a:endParaRPr lang="en-US"/>
        </a:p>
      </dgm:t>
    </dgm:pt>
    <dgm:pt modelId="{894E49AF-6A5A-324E-A7F7-D3D40E5C6B9F}" type="pres">
      <dgm:prSet presAssocID="{C0698E55-0247-AE44-BA47-96EFDFB42052}" presName="hierChild2" presStyleCnt="0"/>
      <dgm:spPr/>
      <dgm:t>
        <a:bodyPr/>
        <a:lstStyle/>
        <a:p>
          <a:endParaRPr lang="en-US"/>
        </a:p>
      </dgm:t>
    </dgm:pt>
    <dgm:pt modelId="{3489CC45-6F13-1748-A057-05568F2B1859}" type="pres">
      <dgm:prSet presAssocID="{098BD7EB-7F65-8746-935B-1EBFB1B1855B}" presName="Name10" presStyleLbl="parChTrans1D2" presStyleIdx="0" presStyleCnt="2"/>
      <dgm:spPr/>
      <dgm:t>
        <a:bodyPr/>
        <a:lstStyle/>
        <a:p>
          <a:endParaRPr lang="en-US"/>
        </a:p>
      </dgm:t>
    </dgm:pt>
    <dgm:pt modelId="{B2B4D544-D441-8248-9319-4108903545B6}" type="pres">
      <dgm:prSet presAssocID="{4A303DF0-A3F8-BB40-81C2-F8E35A2876CD}" presName="hierRoot2" presStyleCnt="0"/>
      <dgm:spPr/>
      <dgm:t>
        <a:bodyPr/>
        <a:lstStyle/>
        <a:p>
          <a:endParaRPr lang="en-US"/>
        </a:p>
      </dgm:t>
    </dgm:pt>
    <dgm:pt modelId="{A19B81EF-3EF4-0842-899F-7D890F5FDEBE}" type="pres">
      <dgm:prSet presAssocID="{4A303DF0-A3F8-BB40-81C2-F8E35A2876CD}" presName="composite2" presStyleCnt="0"/>
      <dgm:spPr/>
      <dgm:t>
        <a:bodyPr/>
        <a:lstStyle/>
        <a:p>
          <a:endParaRPr lang="en-US"/>
        </a:p>
      </dgm:t>
    </dgm:pt>
    <dgm:pt modelId="{BAC5FE74-63D1-D04D-B1CC-C5597ACF718A}" type="pres">
      <dgm:prSet presAssocID="{4A303DF0-A3F8-BB40-81C2-F8E35A2876CD}" presName="background2" presStyleLbl="node2" presStyleIdx="0" presStyleCnt="2"/>
      <dgm:spPr/>
      <dgm:t>
        <a:bodyPr/>
        <a:lstStyle/>
        <a:p>
          <a:endParaRPr lang="en-US"/>
        </a:p>
      </dgm:t>
    </dgm:pt>
    <dgm:pt modelId="{A46E0E31-D173-874D-85CB-507635251488}" type="pres">
      <dgm:prSet presAssocID="{4A303DF0-A3F8-BB40-81C2-F8E35A2876CD}" presName="text2" presStyleLbl="fgAcc2" presStyleIdx="0" presStyleCnt="2">
        <dgm:presLayoutVars>
          <dgm:chPref val="3"/>
        </dgm:presLayoutVars>
      </dgm:prSet>
      <dgm:spPr/>
      <dgm:t>
        <a:bodyPr/>
        <a:lstStyle/>
        <a:p>
          <a:endParaRPr lang="en-US"/>
        </a:p>
      </dgm:t>
    </dgm:pt>
    <dgm:pt modelId="{8C00BB4C-161F-054C-A56B-D0ABD8DCB870}" type="pres">
      <dgm:prSet presAssocID="{4A303DF0-A3F8-BB40-81C2-F8E35A2876CD}" presName="hierChild3" presStyleCnt="0"/>
      <dgm:spPr/>
      <dgm:t>
        <a:bodyPr/>
        <a:lstStyle/>
        <a:p>
          <a:endParaRPr lang="en-US"/>
        </a:p>
      </dgm:t>
    </dgm:pt>
    <dgm:pt modelId="{3418D12A-3355-D540-92E8-945C5B65C058}" type="pres">
      <dgm:prSet presAssocID="{A0207F02-8B6C-E043-8ED1-8D389FAD9988}" presName="Name10" presStyleLbl="parChTrans1D2" presStyleIdx="1" presStyleCnt="2"/>
      <dgm:spPr/>
      <dgm:t>
        <a:bodyPr/>
        <a:lstStyle/>
        <a:p>
          <a:endParaRPr lang="en-US"/>
        </a:p>
      </dgm:t>
    </dgm:pt>
    <dgm:pt modelId="{2FF3C695-757A-6041-94DB-4F7255BA55ED}" type="pres">
      <dgm:prSet presAssocID="{93801A28-119E-164D-B197-697D4D8F43F3}" presName="hierRoot2" presStyleCnt="0"/>
      <dgm:spPr/>
      <dgm:t>
        <a:bodyPr/>
        <a:lstStyle/>
        <a:p>
          <a:endParaRPr lang="en-US"/>
        </a:p>
      </dgm:t>
    </dgm:pt>
    <dgm:pt modelId="{B0E64F63-9CF9-5843-B604-74EA80EE71E2}" type="pres">
      <dgm:prSet presAssocID="{93801A28-119E-164D-B197-697D4D8F43F3}" presName="composite2" presStyleCnt="0"/>
      <dgm:spPr/>
      <dgm:t>
        <a:bodyPr/>
        <a:lstStyle/>
        <a:p>
          <a:endParaRPr lang="en-US"/>
        </a:p>
      </dgm:t>
    </dgm:pt>
    <dgm:pt modelId="{736034E3-18CC-C148-A5A9-068604430168}" type="pres">
      <dgm:prSet presAssocID="{93801A28-119E-164D-B197-697D4D8F43F3}" presName="background2" presStyleLbl="node2" presStyleIdx="1" presStyleCnt="2"/>
      <dgm:spPr/>
      <dgm:t>
        <a:bodyPr/>
        <a:lstStyle/>
        <a:p>
          <a:endParaRPr lang="en-US"/>
        </a:p>
      </dgm:t>
    </dgm:pt>
    <dgm:pt modelId="{AF05BEE6-D91C-C046-879B-E1415E3092CD}" type="pres">
      <dgm:prSet presAssocID="{93801A28-119E-164D-B197-697D4D8F43F3}" presName="text2" presStyleLbl="fgAcc2" presStyleIdx="1" presStyleCnt="2">
        <dgm:presLayoutVars>
          <dgm:chPref val="3"/>
        </dgm:presLayoutVars>
      </dgm:prSet>
      <dgm:spPr/>
      <dgm:t>
        <a:bodyPr/>
        <a:lstStyle/>
        <a:p>
          <a:endParaRPr lang="en-US"/>
        </a:p>
      </dgm:t>
    </dgm:pt>
    <dgm:pt modelId="{7631226E-12F4-B84D-936C-5E7DF4EBC7D8}" type="pres">
      <dgm:prSet presAssocID="{93801A28-119E-164D-B197-697D4D8F43F3}" presName="hierChild3" presStyleCnt="0"/>
      <dgm:spPr/>
      <dgm:t>
        <a:bodyPr/>
        <a:lstStyle/>
        <a:p>
          <a:endParaRPr lang="en-US"/>
        </a:p>
      </dgm:t>
    </dgm:pt>
  </dgm:ptLst>
  <dgm:cxnLst>
    <dgm:cxn modelId="{DE4402D6-85D9-634E-9AEA-C0FB9009200D}" type="presOf" srcId="{74E5B278-B74C-2B4C-AA67-4415D1730D15}" destId="{E856F188-F804-F648-8FE2-B5D2B092EC46}" srcOrd="0" destOrd="0" presId="urn:microsoft.com/office/officeart/2005/8/layout/hierarchy1"/>
    <dgm:cxn modelId="{F6438FC3-DF8C-9E44-9998-F8AF5365626A}" type="presOf" srcId="{A0207F02-8B6C-E043-8ED1-8D389FAD9988}" destId="{3418D12A-3355-D540-92E8-945C5B65C058}" srcOrd="0" destOrd="0" presId="urn:microsoft.com/office/officeart/2005/8/layout/hierarchy1"/>
    <dgm:cxn modelId="{5555B542-29C7-B04A-8CED-C5F2F2C34285}" type="presOf" srcId="{93801A28-119E-164D-B197-697D4D8F43F3}" destId="{AF05BEE6-D91C-C046-879B-E1415E3092CD}" srcOrd="0" destOrd="0" presId="urn:microsoft.com/office/officeart/2005/8/layout/hierarchy1"/>
    <dgm:cxn modelId="{7C4A64CD-191C-A847-B292-8FF461C2E2AF}" srcId="{C0698E55-0247-AE44-BA47-96EFDFB42052}" destId="{4A303DF0-A3F8-BB40-81C2-F8E35A2876CD}" srcOrd="0" destOrd="0" parTransId="{098BD7EB-7F65-8746-935B-1EBFB1B1855B}" sibTransId="{5CD035A2-E14F-7C4C-A157-A5EA04F8E242}"/>
    <dgm:cxn modelId="{36169C03-C8BD-3F4A-A9F6-6C28EFD0966E}" type="presOf" srcId="{4A303DF0-A3F8-BB40-81C2-F8E35A2876CD}" destId="{A46E0E31-D173-874D-85CB-507635251488}" srcOrd="0" destOrd="0" presId="urn:microsoft.com/office/officeart/2005/8/layout/hierarchy1"/>
    <dgm:cxn modelId="{C4B3FE47-D07A-784D-B7CB-A98CF4019DE3}" type="presOf" srcId="{098BD7EB-7F65-8746-935B-1EBFB1B1855B}" destId="{3489CC45-6F13-1748-A057-05568F2B1859}" srcOrd="0" destOrd="0" presId="urn:microsoft.com/office/officeart/2005/8/layout/hierarchy1"/>
    <dgm:cxn modelId="{1793970B-4652-F442-96ED-8A670C8889D4}" type="presOf" srcId="{C0698E55-0247-AE44-BA47-96EFDFB42052}" destId="{503D616A-D458-2443-A2E0-89E311BB90D1}" srcOrd="0" destOrd="0" presId="urn:microsoft.com/office/officeart/2005/8/layout/hierarchy1"/>
    <dgm:cxn modelId="{7FD85BA5-CBA0-B248-BCB8-436FDB927527}" srcId="{74E5B278-B74C-2B4C-AA67-4415D1730D15}" destId="{C0698E55-0247-AE44-BA47-96EFDFB42052}" srcOrd="0" destOrd="0" parTransId="{CE86022E-5F99-B449-8D44-1D113FD57A31}" sibTransId="{2425ADF3-993F-9E43-B846-CE4BA81788D3}"/>
    <dgm:cxn modelId="{F17C3295-2465-DE4B-8927-7AB0DB1B9B64}" srcId="{C0698E55-0247-AE44-BA47-96EFDFB42052}" destId="{93801A28-119E-164D-B197-697D4D8F43F3}" srcOrd="1" destOrd="0" parTransId="{A0207F02-8B6C-E043-8ED1-8D389FAD9988}" sibTransId="{1C8E6FDB-5C3B-7F48-98F6-707EF49ECE66}"/>
    <dgm:cxn modelId="{DAC912CD-5815-124C-BC46-926907DDAB31}" type="presParOf" srcId="{E856F188-F804-F648-8FE2-B5D2B092EC46}" destId="{CDFBCC45-F34F-104E-9223-09DC48D5D538}" srcOrd="0" destOrd="0" presId="urn:microsoft.com/office/officeart/2005/8/layout/hierarchy1"/>
    <dgm:cxn modelId="{7BB257D1-4B6F-5E4C-9487-532BE3F2BE4E}" type="presParOf" srcId="{CDFBCC45-F34F-104E-9223-09DC48D5D538}" destId="{642C6B5C-E70E-FD41-B3AA-600A54511F6E}" srcOrd="0" destOrd="0" presId="urn:microsoft.com/office/officeart/2005/8/layout/hierarchy1"/>
    <dgm:cxn modelId="{A3CCFA63-DAB6-DE4B-B9C3-C92EF2EC8EDE}" type="presParOf" srcId="{642C6B5C-E70E-FD41-B3AA-600A54511F6E}" destId="{E45EEB8F-75AF-E34D-B6C7-9FBE146C4C88}" srcOrd="0" destOrd="0" presId="urn:microsoft.com/office/officeart/2005/8/layout/hierarchy1"/>
    <dgm:cxn modelId="{AFBDB899-E6CA-D54B-AFC3-2E6D46F4BC7A}" type="presParOf" srcId="{642C6B5C-E70E-FD41-B3AA-600A54511F6E}" destId="{503D616A-D458-2443-A2E0-89E311BB90D1}" srcOrd="1" destOrd="0" presId="urn:microsoft.com/office/officeart/2005/8/layout/hierarchy1"/>
    <dgm:cxn modelId="{6684726B-1B90-1243-8DB1-50BE7792756A}" type="presParOf" srcId="{CDFBCC45-F34F-104E-9223-09DC48D5D538}" destId="{894E49AF-6A5A-324E-A7F7-D3D40E5C6B9F}" srcOrd="1" destOrd="0" presId="urn:microsoft.com/office/officeart/2005/8/layout/hierarchy1"/>
    <dgm:cxn modelId="{DAD30988-51EE-1E45-A51A-CA4F2388FFEA}" type="presParOf" srcId="{894E49AF-6A5A-324E-A7F7-D3D40E5C6B9F}" destId="{3489CC45-6F13-1748-A057-05568F2B1859}" srcOrd="0" destOrd="0" presId="urn:microsoft.com/office/officeart/2005/8/layout/hierarchy1"/>
    <dgm:cxn modelId="{7FC6F1A5-6238-914F-A7DF-CB6A0E537AF3}" type="presParOf" srcId="{894E49AF-6A5A-324E-A7F7-D3D40E5C6B9F}" destId="{B2B4D544-D441-8248-9319-4108903545B6}" srcOrd="1" destOrd="0" presId="urn:microsoft.com/office/officeart/2005/8/layout/hierarchy1"/>
    <dgm:cxn modelId="{4BF78EBB-2299-A446-A242-291A5799B2D9}" type="presParOf" srcId="{B2B4D544-D441-8248-9319-4108903545B6}" destId="{A19B81EF-3EF4-0842-899F-7D890F5FDEBE}" srcOrd="0" destOrd="0" presId="urn:microsoft.com/office/officeart/2005/8/layout/hierarchy1"/>
    <dgm:cxn modelId="{A45CE48F-2885-9C42-8B58-936C510622FF}" type="presParOf" srcId="{A19B81EF-3EF4-0842-899F-7D890F5FDEBE}" destId="{BAC5FE74-63D1-D04D-B1CC-C5597ACF718A}" srcOrd="0" destOrd="0" presId="urn:microsoft.com/office/officeart/2005/8/layout/hierarchy1"/>
    <dgm:cxn modelId="{64CDD490-E85D-4B41-AA0A-461995F83F85}" type="presParOf" srcId="{A19B81EF-3EF4-0842-899F-7D890F5FDEBE}" destId="{A46E0E31-D173-874D-85CB-507635251488}" srcOrd="1" destOrd="0" presId="urn:microsoft.com/office/officeart/2005/8/layout/hierarchy1"/>
    <dgm:cxn modelId="{2E06C7C1-4F54-9B46-8CA0-9E1D1207630A}" type="presParOf" srcId="{B2B4D544-D441-8248-9319-4108903545B6}" destId="{8C00BB4C-161F-054C-A56B-D0ABD8DCB870}" srcOrd="1" destOrd="0" presId="urn:microsoft.com/office/officeart/2005/8/layout/hierarchy1"/>
    <dgm:cxn modelId="{FFA72F08-398A-864D-BEDE-0CD0F8470B51}" type="presParOf" srcId="{894E49AF-6A5A-324E-A7F7-D3D40E5C6B9F}" destId="{3418D12A-3355-D540-92E8-945C5B65C058}" srcOrd="2" destOrd="0" presId="urn:microsoft.com/office/officeart/2005/8/layout/hierarchy1"/>
    <dgm:cxn modelId="{34291373-D13E-334D-A166-3428E4EB2D9A}" type="presParOf" srcId="{894E49AF-6A5A-324E-A7F7-D3D40E5C6B9F}" destId="{2FF3C695-757A-6041-94DB-4F7255BA55ED}" srcOrd="3" destOrd="0" presId="urn:microsoft.com/office/officeart/2005/8/layout/hierarchy1"/>
    <dgm:cxn modelId="{91DB811A-1BBA-7443-B1BB-F63EFABB3C11}" type="presParOf" srcId="{2FF3C695-757A-6041-94DB-4F7255BA55ED}" destId="{B0E64F63-9CF9-5843-B604-74EA80EE71E2}" srcOrd="0" destOrd="0" presId="urn:microsoft.com/office/officeart/2005/8/layout/hierarchy1"/>
    <dgm:cxn modelId="{426AC701-F2ED-6A44-A2A1-0FAC045E8921}" type="presParOf" srcId="{B0E64F63-9CF9-5843-B604-74EA80EE71E2}" destId="{736034E3-18CC-C148-A5A9-068604430168}" srcOrd="0" destOrd="0" presId="urn:microsoft.com/office/officeart/2005/8/layout/hierarchy1"/>
    <dgm:cxn modelId="{98EC8375-8319-2B4A-ACF1-8FD038FF0EA8}" type="presParOf" srcId="{B0E64F63-9CF9-5843-B604-74EA80EE71E2}" destId="{AF05BEE6-D91C-C046-879B-E1415E3092CD}" srcOrd="1" destOrd="0" presId="urn:microsoft.com/office/officeart/2005/8/layout/hierarchy1"/>
    <dgm:cxn modelId="{D1BEEFA6-301A-E744-81C5-0D683F92F62D}" type="presParOf" srcId="{2FF3C695-757A-6041-94DB-4F7255BA55ED}" destId="{7631226E-12F4-B84D-936C-5E7DF4EBC7D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2F55FD-246F-E746-8E86-8869F3F95134}" type="doc">
      <dgm:prSet loTypeId="urn:microsoft.com/office/officeart/2005/8/layout/hierarchy1" loCatId="" qsTypeId="urn:microsoft.com/office/officeart/2005/8/quickstyle/simple2" qsCatId="simple" csTypeId="urn:microsoft.com/office/officeart/2005/8/colors/colorful4" csCatId="colorful" phldr="1"/>
      <dgm:spPr/>
      <dgm:t>
        <a:bodyPr/>
        <a:lstStyle/>
        <a:p>
          <a:endParaRPr lang="en-US"/>
        </a:p>
      </dgm:t>
    </dgm:pt>
    <dgm:pt modelId="{293CFBE9-F8F6-1D48-B059-991A0D6A6139}">
      <dgm:prSet phldrT="[Text]"/>
      <dgm:spPr/>
      <dgm:t>
        <a:bodyPr/>
        <a:lstStyle/>
        <a:p>
          <a:r>
            <a:rPr lang="en-US" b="1" dirty="0" smtClean="0">
              <a:latin typeface="Arial"/>
              <a:cs typeface="Arial"/>
            </a:rPr>
            <a:t>When a router receives a Hello packet with </a:t>
          </a:r>
          <a:endParaRPr lang="en-US" b="1" dirty="0">
            <a:latin typeface="Arial"/>
            <a:cs typeface="Arial"/>
          </a:endParaRPr>
        </a:p>
      </dgm:t>
    </dgm:pt>
    <dgm:pt modelId="{75883034-6F91-C948-B118-A2727CF75F9E}" type="parTrans" cxnId="{9F133B11-F217-324C-AFC1-EB64C6CFD06D}">
      <dgm:prSet/>
      <dgm:spPr/>
      <dgm:t>
        <a:bodyPr/>
        <a:lstStyle/>
        <a:p>
          <a:endParaRPr lang="en-US"/>
        </a:p>
      </dgm:t>
    </dgm:pt>
    <dgm:pt modelId="{5EAA4B50-94B2-D140-98DA-6F3B83D71217}" type="sibTrans" cxnId="{9F133B11-F217-324C-AFC1-EB64C6CFD06D}">
      <dgm:prSet/>
      <dgm:spPr/>
      <dgm:t>
        <a:bodyPr/>
        <a:lstStyle/>
        <a:p>
          <a:endParaRPr lang="en-US"/>
        </a:p>
      </dgm:t>
    </dgm:pt>
    <dgm:pt modelId="{477B0ABC-5BCE-D240-9AD6-408239415317}">
      <dgm:prSet phldrT="[Text]"/>
      <dgm:spPr/>
      <dgm:t>
        <a:bodyPr/>
        <a:lstStyle/>
        <a:p>
          <a:r>
            <a:rPr lang="en-US" dirty="0" smtClean="0">
              <a:latin typeface="Arial"/>
              <a:cs typeface="Arial"/>
            </a:rPr>
            <a:t>its Router ID listed in the list of neighbors, it will transit from the </a:t>
          </a:r>
          <a:r>
            <a:rPr lang="en-US" dirty="0" err="1" smtClean="0">
              <a:latin typeface="Arial"/>
              <a:cs typeface="Arial"/>
            </a:rPr>
            <a:t>Init</a:t>
          </a:r>
          <a:r>
            <a:rPr lang="en-US" dirty="0" smtClean="0">
              <a:latin typeface="Arial"/>
              <a:cs typeface="Arial"/>
            </a:rPr>
            <a:t> state to the Two-Way state</a:t>
          </a:r>
          <a:endParaRPr lang="en-US" dirty="0">
            <a:latin typeface="Arial"/>
            <a:cs typeface="Arial"/>
          </a:endParaRPr>
        </a:p>
      </dgm:t>
    </dgm:pt>
    <dgm:pt modelId="{3445BD2F-CC9B-5247-A8D8-91B253598419}" type="parTrans" cxnId="{416E0F5C-DB27-4647-9976-FF039C326158}">
      <dgm:prSet/>
      <dgm:spPr/>
      <dgm:t>
        <a:bodyPr/>
        <a:lstStyle/>
        <a:p>
          <a:endParaRPr lang="en-US"/>
        </a:p>
      </dgm:t>
    </dgm:pt>
    <dgm:pt modelId="{1EFD5AE7-4674-F444-BE6F-798A8F297BED}" type="sibTrans" cxnId="{416E0F5C-DB27-4647-9976-FF039C326158}">
      <dgm:prSet/>
      <dgm:spPr/>
      <dgm:t>
        <a:bodyPr/>
        <a:lstStyle/>
        <a:p>
          <a:endParaRPr lang="en-US"/>
        </a:p>
      </dgm:t>
    </dgm:pt>
    <dgm:pt modelId="{8AE8717F-572B-5649-ADFD-D991B19B8098}">
      <dgm:prSet phldrT="[Text]"/>
      <dgm:spPr/>
      <dgm:t>
        <a:bodyPr/>
        <a:lstStyle/>
        <a:p>
          <a:r>
            <a:rPr lang="en-US" dirty="0" smtClean="0">
              <a:latin typeface="Arial"/>
              <a:cs typeface="Arial"/>
            </a:rPr>
            <a:t>its Router ID not listed in the list of neighbors, it will transit to the </a:t>
          </a:r>
          <a:r>
            <a:rPr lang="en-US" dirty="0" err="1" smtClean="0">
              <a:latin typeface="Arial"/>
              <a:cs typeface="Arial"/>
            </a:rPr>
            <a:t>Init</a:t>
          </a:r>
          <a:r>
            <a:rPr lang="en-US" dirty="0" smtClean="0">
              <a:latin typeface="Arial"/>
              <a:cs typeface="Arial"/>
            </a:rPr>
            <a:t> state</a:t>
          </a:r>
          <a:endParaRPr lang="en-US" dirty="0">
            <a:latin typeface="Arial"/>
            <a:cs typeface="Arial"/>
          </a:endParaRPr>
        </a:p>
      </dgm:t>
    </dgm:pt>
    <dgm:pt modelId="{DB0F128A-C177-C34A-82F8-6EF1C2E28FCB}" type="parTrans" cxnId="{E609836B-2331-AD40-BF98-B44A7D016FAF}">
      <dgm:prSet/>
      <dgm:spPr/>
      <dgm:t>
        <a:bodyPr/>
        <a:lstStyle/>
        <a:p>
          <a:endParaRPr lang="en-US"/>
        </a:p>
      </dgm:t>
    </dgm:pt>
    <dgm:pt modelId="{CDA0980D-6623-D44E-9E33-88D661781DC0}" type="sibTrans" cxnId="{E609836B-2331-AD40-BF98-B44A7D016FAF}">
      <dgm:prSet/>
      <dgm:spPr/>
      <dgm:t>
        <a:bodyPr/>
        <a:lstStyle/>
        <a:p>
          <a:endParaRPr lang="en-US"/>
        </a:p>
      </dgm:t>
    </dgm:pt>
    <dgm:pt modelId="{39F7CE58-91FF-184E-8F3E-3EA40F956653}" type="pres">
      <dgm:prSet presAssocID="{5C2F55FD-246F-E746-8E86-8869F3F95134}" presName="hierChild1" presStyleCnt="0">
        <dgm:presLayoutVars>
          <dgm:chPref val="1"/>
          <dgm:dir/>
          <dgm:animOne val="branch"/>
          <dgm:animLvl val="lvl"/>
          <dgm:resizeHandles/>
        </dgm:presLayoutVars>
      </dgm:prSet>
      <dgm:spPr/>
      <dgm:t>
        <a:bodyPr/>
        <a:lstStyle/>
        <a:p>
          <a:endParaRPr lang="en-US"/>
        </a:p>
      </dgm:t>
    </dgm:pt>
    <dgm:pt modelId="{8C3B42B2-064E-8F47-BF23-7548E8800972}" type="pres">
      <dgm:prSet presAssocID="{293CFBE9-F8F6-1D48-B059-991A0D6A6139}" presName="hierRoot1" presStyleCnt="0"/>
      <dgm:spPr/>
    </dgm:pt>
    <dgm:pt modelId="{CEAA1AD9-B8A0-C048-94CA-01B82F550550}" type="pres">
      <dgm:prSet presAssocID="{293CFBE9-F8F6-1D48-B059-991A0D6A6139}" presName="composite" presStyleCnt="0"/>
      <dgm:spPr/>
    </dgm:pt>
    <dgm:pt modelId="{FCE93834-B050-0740-9A7A-1C5D0E2DE371}" type="pres">
      <dgm:prSet presAssocID="{293CFBE9-F8F6-1D48-B059-991A0D6A6139}" presName="background" presStyleLbl="node0" presStyleIdx="0" presStyleCnt="1"/>
      <dgm:spPr/>
    </dgm:pt>
    <dgm:pt modelId="{43C8F97F-C5F0-4A40-8E5C-1AEFEC977604}" type="pres">
      <dgm:prSet presAssocID="{293CFBE9-F8F6-1D48-B059-991A0D6A6139}" presName="text" presStyleLbl="fgAcc0" presStyleIdx="0" presStyleCnt="1">
        <dgm:presLayoutVars>
          <dgm:chPref val="3"/>
        </dgm:presLayoutVars>
      </dgm:prSet>
      <dgm:spPr/>
      <dgm:t>
        <a:bodyPr/>
        <a:lstStyle/>
        <a:p>
          <a:endParaRPr lang="en-US"/>
        </a:p>
      </dgm:t>
    </dgm:pt>
    <dgm:pt modelId="{5E5D05B6-97FD-E848-914E-83B20B57B1A7}" type="pres">
      <dgm:prSet presAssocID="{293CFBE9-F8F6-1D48-B059-991A0D6A6139}" presName="hierChild2" presStyleCnt="0"/>
      <dgm:spPr/>
    </dgm:pt>
    <dgm:pt modelId="{A509F399-5B7B-1C4E-8B54-797F43835BF2}" type="pres">
      <dgm:prSet presAssocID="{3445BD2F-CC9B-5247-A8D8-91B253598419}" presName="Name10" presStyleLbl="parChTrans1D2" presStyleIdx="0" presStyleCnt="2"/>
      <dgm:spPr/>
      <dgm:t>
        <a:bodyPr/>
        <a:lstStyle/>
        <a:p>
          <a:endParaRPr lang="en-US"/>
        </a:p>
      </dgm:t>
    </dgm:pt>
    <dgm:pt modelId="{CB9CB219-2E8A-1246-BF38-DF25E0246251}" type="pres">
      <dgm:prSet presAssocID="{477B0ABC-5BCE-D240-9AD6-408239415317}" presName="hierRoot2" presStyleCnt="0"/>
      <dgm:spPr/>
    </dgm:pt>
    <dgm:pt modelId="{B344D27E-C670-0944-BC21-53899F6B908D}" type="pres">
      <dgm:prSet presAssocID="{477B0ABC-5BCE-D240-9AD6-408239415317}" presName="composite2" presStyleCnt="0"/>
      <dgm:spPr/>
    </dgm:pt>
    <dgm:pt modelId="{56B3C65C-87E8-D64C-B24B-AF9DC95B8659}" type="pres">
      <dgm:prSet presAssocID="{477B0ABC-5BCE-D240-9AD6-408239415317}" presName="background2" presStyleLbl="node2" presStyleIdx="0" presStyleCnt="2"/>
      <dgm:spPr/>
    </dgm:pt>
    <dgm:pt modelId="{DF5241E0-9AD9-564E-AA8D-46FA332ED124}" type="pres">
      <dgm:prSet presAssocID="{477B0ABC-5BCE-D240-9AD6-408239415317}" presName="text2" presStyleLbl="fgAcc2" presStyleIdx="0" presStyleCnt="2">
        <dgm:presLayoutVars>
          <dgm:chPref val="3"/>
        </dgm:presLayoutVars>
      </dgm:prSet>
      <dgm:spPr/>
      <dgm:t>
        <a:bodyPr/>
        <a:lstStyle/>
        <a:p>
          <a:endParaRPr lang="en-US"/>
        </a:p>
      </dgm:t>
    </dgm:pt>
    <dgm:pt modelId="{4AEB2D34-48CE-8C41-9260-A311D1344691}" type="pres">
      <dgm:prSet presAssocID="{477B0ABC-5BCE-D240-9AD6-408239415317}" presName="hierChild3" presStyleCnt="0"/>
      <dgm:spPr/>
    </dgm:pt>
    <dgm:pt modelId="{B3B5C4C4-B536-D746-9A14-5E2F938F1F24}" type="pres">
      <dgm:prSet presAssocID="{DB0F128A-C177-C34A-82F8-6EF1C2E28FCB}" presName="Name10" presStyleLbl="parChTrans1D2" presStyleIdx="1" presStyleCnt="2"/>
      <dgm:spPr/>
      <dgm:t>
        <a:bodyPr/>
        <a:lstStyle/>
        <a:p>
          <a:endParaRPr lang="en-US"/>
        </a:p>
      </dgm:t>
    </dgm:pt>
    <dgm:pt modelId="{18540914-F959-9F45-8D8C-ABFC748D1606}" type="pres">
      <dgm:prSet presAssocID="{8AE8717F-572B-5649-ADFD-D991B19B8098}" presName="hierRoot2" presStyleCnt="0"/>
      <dgm:spPr/>
    </dgm:pt>
    <dgm:pt modelId="{DA930018-F03D-0840-A7CA-37391C26B6BF}" type="pres">
      <dgm:prSet presAssocID="{8AE8717F-572B-5649-ADFD-D991B19B8098}" presName="composite2" presStyleCnt="0"/>
      <dgm:spPr/>
    </dgm:pt>
    <dgm:pt modelId="{C8EEE028-1568-9C45-9BAA-9D04589060D0}" type="pres">
      <dgm:prSet presAssocID="{8AE8717F-572B-5649-ADFD-D991B19B8098}" presName="background2" presStyleLbl="node2" presStyleIdx="1" presStyleCnt="2"/>
      <dgm:spPr/>
    </dgm:pt>
    <dgm:pt modelId="{83B9AE0F-D00E-D141-A882-7F6E27F2FCAA}" type="pres">
      <dgm:prSet presAssocID="{8AE8717F-572B-5649-ADFD-D991B19B8098}" presName="text2" presStyleLbl="fgAcc2" presStyleIdx="1" presStyleCnt="2">
        <dgm:presLayoutVars>
          <dgm:chPref val="3"/>
        </dgm:presLayoutVars>
      </dgm:prSet>
      <dgm:spPr/>
      <dgm:t>
        <a:bodyPr/>
        <a:lstStyle/>
        <a:p>
          <a:endParaRPr lang="en-US"/>
        </a:p>
      </dgm:t>
    </dgm:pt>
    <dgm:pt modelId="{3E9A00F0-AA75-824D-9776-65023299CA63}" type="pres">
      <dgm:prSet presAssocID="{8AE8717F-572B-5649-ADFD-D991B19B8098}" presName="hierChild3" presStyleCnt="0"/>
      <dgm:spPr/>
    </dgm:pt>
  </dgm:ptLst>
  <dgm:cxnLst>
    <dgm:cxn modelId="{267B38AC-1441-D94F-A4D2-1B63DBAC0CAA}" type="presOf" srcId="{3445BD2F-CC9B-5247-A8D8-91B253598419}" destId="{A509F399-5B7B-1C4E-8B54-797F43835BF2}" srcOrd="0" destOrd="0" presId="urn:microsoft.com/office/officeart/2005/8/layout/hierarchy1"/>
    <dgm:cxn modelId="{737FD216-54EF-F54A-8975-489C164AA83A}" type="presOf" srcId="{8AE8717F-572B-5649-ADFD-D991B19B8098}" destId="{83B9AE0F-D00E-D141-A882-7F6E27F2FCAA}" srcOrd="0" destOrd="0" presId="urn:microsoft.com/office/officeart/2005/8/layout/hierarchy1"/>
    <dgm:cxn modelId="{416E0F5C-DB27-4647-9976-FF039C326158}" srcId="{293CFBE9-F8F6-1D48-B059-991A0D6A6139}" destId="{477B0ABC-5BCE-D240-9AD6-408239415317}" srcOrd="0" destOrd="0" parTransId="{3445BD2F-CC9B-5247-A8D8-91B253598419}" sibTransId="{1EFD5AE7-4674-F444-BE6F-798A8F297BED}"/>
    <dgm:cxn modelId="{9F133B11-F217-324C-AFC1-EB64C6CFD06D}" srcId="{5C2F55FD-246F-E746-8E86-8869F3F95134}" destId="{293CFBE9-F8F6-1D48-B059-991A0D6A6139}" srcOrd="0" destOrd="0" parTransId="{75883034-6F91-C948-B118-A2727CF75F9E}" sibTransId="{5EAA4B50-94B2-D140-98DA-6F3B83D71217}"/>
    <dgm:cxn modelId="{1EEDCDC2-D4F5-9745-A348-C282CCB661BB}" type="presOf" srcId="{477B0ABC-5BCE-D240-9AD6-408239415317}" destId="{DF5241E0-9AD9-564E-AA8D-46FA332ED124}" srcOrd="0" destOrd="0" presId="urn:microsoft.com/office/officeart/2005/8/layout/hierarchy1"/>
    <dgm:cxn modelId="{6527D542-DAAB-2044-99F2-1075A1717F4B}" type="presOf" srcId="{DB0F128A-C177-C34A-82F8-6EF1C2E28FCB}" destId="{B3B5C4C4-B536-D746-9A14-5E2F938F1F24}" srcOrd="0" destOrd="0" presId="urn:microsoft.com/office/officeart/2005/8/layout/hierarchy1"/>
    <dgm:cxn modelId="{D28C6369-4371-0C44-BE9D-92052F009992}" type="presOf" srcId="{293CFBE9-F8F6-1D48-B059-991A0D6A6139}" destId="{43C8F97F-C5F0-4A40-8E5C-1AEFEC977604}" srcOrd="0" destOrd="0" presId="urn:microsoft.com/office/officeart/2005/8/layout/hierarchy1"/>
    <dgm:cxn modelId="{E609836B-2331-AD40-BF98-B44A7D016FAF}" srcId="{293CFBE9-F8F6-1D48-B059-991A0D6A6139}" destId="{8AE8717F-572B-5649-ADFD-D991B19B8098}" srcOrd="1" destOrd="0" parTransId="{DB0F128A-C177-C34A-82F8-6EF1C2E28FCB}" sibTransId="{CDA0980D-6623-D44E-9E33-88D661781DC0}"/>
    <dgm:cxn modelId="{36C77D5F-12B7-0A4F-AF2D-57BCC2FF2D84}" type="presOf" srcId="{5C2F55FD-246F-E746-8E86-8869F3F95134}" destId="{39F7CE58-91FF-184E-8F3E-3EA40F956653}" srcOrd="0" destOrd="0" presId="urn:microsoft.com/office/officeart/2005/8/layout/hierarchy1"/>
    <dgm:cxn modelId="{49F16070-723D-C840-BCF1-887753EA033C}" type="presParOf" srcId="{39F7CE58-91FF-184E-8F3E-3EA40F956653}" destId="{8C3B42B2-064E-8F47-BF23-7548E8800972}" srcOrd="0" destOrd="0" presId="urn:microsoft.com/office/officeart/2005/8/layout/hierarchy1"/>
    <dgm:cxn modelId="{CE242DC3-3EBF-224B-8903-52D29DFD905B}" type="presParOf" srcId="{8C3B42B2-064E-8F47-BF23-7548E8800972}" destId="{CEAA1AD9-B8A0-C048-94CA-01B82F550550}" srcOrd="0" destOrd="0" presId="urn:microsoft.com/office/officeart/2005/8/layout/hierarchy1"/>
    <dgm:cxn modelId="{25CC2CCC-1C88-824E-81DF-648BBEFDC117}" type="presParOf" srcId="{CEAA1AD9-B8A0-C048-94CA-01B82F550550}" destId="{FCE93834-B050-0740-9A7A-1C5D0E2DE371}" srcOrd="0" destOrd="0" presId="urn:microsoft.com/office/officeart/2005/8/layout/hierarchy1"/>
    <dgm:cxn modelId="{6588EF9E-58ED-E14D-A76C-0F327F6E4350}" type="presParOf" srcId="{CEAA1AD9-B8A0-C048-94CA-01B82F550550}" destId="{43C8F97F-C5F0-4A40-8E5C-1AEFEC977604}" srcOrd="1" destOrd="0" presId="urn:microsoft.com/office/officeart/2005/8/layout/hierarchy1"/>
    <dgm:cxn modelId="{1B9A67E0-93A9-EC43-912A-D51B96611771}" type="presParOf" srcId="{8C3B42B2-064E-8F47-BF23-7548E8800972}" destId="{5E5D05B6-97FD-E848-914E-83B20B57B1A7}" srcOrd="1" destOrd="0" presId="urn:microsoft.com/office/officeart/2005/8/layout/hierarchy1"/>
    <dgm:cxn modelId="{888FEAE8-5DC7-EF42-8241-B5668E5B90CA}" type="presParOf" srcId="{5E5D05B6-97FD-E848-914E-83B20B57B1A7}" destId="{A509F399-5B7B-1C4E-8B54-797F43835BF2}" srcOrd="0" destOrd="0" presId="urn:microsoft.com/office/officeart/2005/8/layout/hierarchy1"/>
    <dgm:cxn modelId="{D1921E14-A0B9-CE42-A703-5007ED73CF99}" type="presParOf" srcId="{5E5D05B6-97FD-E848-914E-83B20B57B1A7}" destId="{CB9CB219-2E8A-1246-BF38-DF25E0246251}" srcOrd="1" destOrd="0" presId="urn:microsoft.com/office/officeart/2005/8/layout/hierarchy1"/>
    <dgm:cxn modelId="{83FA2CEA-CCA6-0E4B-8AB7-E78E97850677}" type="presParOf" srcId="{CB9CB219-2E8A-1246-BF38-DF25E0246251}" destId="{B344D27E-C670-0944-BC21-53899F6B908D}" srcOrd="0" destOrd="0" presId="urn:microsoft.com/office/officeart/2005/8/layout/hierarchy1"/>
    <dgm:cxn modelId="{5E70A88E-EA09-BF4A-A945-3D4A04B88C53}" type="presParOf" srcId="{B344D27E-C670-0944-BC21-53899F6B908D}" destId="{56B3C65C-87E8-D64C-B24B-AF9DC95B8659}" srcOrd="0" destOrd="0" presId="urn:microsoft.com/office/officeart/2005/8/layout/hierarchy1"/>
    <dgm:cxn modelId="{39A2F0DD-8255-F140-9B02-DB8715FAA225}" type="presParOf" srcId="{B344D27E-C670-0944-BC21-53899F6B908D}" destId="{DF5241E0-9AD9-564E-AA8D-46FA332ED124}" srcOrd="1" destOrd="0" presId="urn:microsoft.com/office/officeart/2005/8/layout/hierarchy1"/>
    <dgm:cxn modelId="{0F8ACAFE-D8CA-C543-AE7E-51E96510B9A0}" type="presParOf" srcId="{CB9CB219-2E8A-1246-BF38-DF25E0246251}" destId="{4AEB2D34-48CE-8C41-9260-A311D1344691}" srcOrd="1" destOrd="0" presId="urn:microsoft.com/office/officeart/2005/8/layout/hierarchy1"/>
    <dgm:cxn modelId="{6A5D1624-78E6-2545-B026-A21CDBFBC445}" type="presParOf" srcId="{5E5D05B6-97FD-E848-914E-83B20B57B1A7}" destId="{B3B5C4C4-B536-D746-9A14-5E2F938F1F24}" srcOrd="2" destOrd="0" presId="urn:microsoft.com/office/officeart/2005/8/layout/hierarchy1"/>
    <dgm:cxn modelId="{150E5E4B-A0C4-134B-991C-9C1E7B8D079C}" type="presParOf" srcId="{5E5D05B6-97FD-E848-914E-83B20B57B1A7}" destId="{18540914-F959-9F45-8D8C-ABFC748D1606}" srcOrd="3" destOrd="0" presId="urn:microsoft.com/office/officeart/2005/8/layout/hierarchy1"/>
    <dgm:cxn modelId="{34B9C1AB-0A81-D34E-B4C6-DFC41C163159}" type="presParOf" srcId="{18540914-F959-9F45-8D8C-ABFC748D1606}" destId="{DA930018-F03D-0840-A7CA-37391C26B6BF}" srcOrd="0" destOrd="0" presId="urn:microsoft.com/office/officeart/2005/8/layout/hierarchy1"/>
    <dgm:cxn modelId="{3D84E9AF-5063-C94C-BB9F-185ACF8C8D18}" type="presParOf" srcId="{DA930018-F03D-0840-A7CA-37391C26B6BF}" destId="{C8EEE028-1568-9C45-9BAA-9D04589060D0}" srcOrd="0" destOrd="0" presId="urn:microsoft.com/office/officeart/2005/8/layout/hierarchy1"/>
    <dgm:cxn modelId="{48217962-5581-7249-9FDC-980005018C95}" type="presParOf" srcId="{DA930018-F03D-0840-A7CA-37391C26B6BF}" destId="{83B9AE0F-D00E-D141-A882-7F6E27F2FCAA}" srcOrd="1" destOrd="0" presId="urn:microsoft.com/office/officeart/2005/8/layout/hierarchy1"/>
    <dgm:cxn modelId="{3A4B697A-DC95-E744-8827-5913A54158A6}" type="presParOf" srcId="{18540914-F959-9F45-8D8C-ABFC748D1606}" destId="{3E9A00F0-AA75-824D-9776-65023299CA6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D06399-3F14-1C4D-BE88-CFC3369380FC}" type="doc">
      <dgm:prSet loTypeId="urn:microsoft.com/office/officeart/2005/8/layout/vList3" loCatId="" qsTypeId="urn:microsoft.com/office/officeart/2005/8/quickstyle/simple4" qsCatId="simple" csTypeId="urn:microsoft.com/office/officeart/2005/8/colors/colorful1" csCatId="colorful" phldr="1"/>
      <dgm:spPr/>
      <dgm:t>
        <a:bodyPr/>
        <a:lstStyle/>
        <a:p>
          <a:endParaRPr lang="en-US"/>
        </a:p>
      </dgm:t>
    </dgm:pt>
    <dgm:pt modelId="{41BEB501-B39A-2548-AB37-3B66893C1526}">
      <dgm:prSet phldrT="[Text]"/>
      <dgm:spPr>
        <a:effectLst/>
      </dgm:spPr>
      <dgm:t>
        <a:bodyPr/>
        <a:lstStyle/>
        <a:p>
          <a:r>
            <a:rPr lang="en-US" b="1" dirty="0" smtClean="0">
              <a:solidFill>
                <a:schemeClr val="bg1"/>
              </a:solidFill>
              <a:latin typeface="Arial" charset="0"/>
              <a:cs typeface="文泉驛正黑" charset="0"/>
            </a:rPr>
            <a:t>Components of OSPF</a:t>
          </a:r>
          <a:endParaRPr lang="en-US" dirty="0">
            <a:solidFill>
              <a:schemeClr val="bg1"/>
            </a:solidFill>
          </a:endParaRPr>
        </a:p>
      </dgm:t>
    </dgm:pt>
    <dgm:pt modelId="{968F4780-E241-DB4C-A7EB-118075A80623}" type="parTrans" cxnId="{F2DB6CC1-9052-DC4E-AFA2-1637A32297FD}">
      <dgm:prSet/>
      <dgm:spPr/>
      <dgm:t>
        <a:bodyPr/>
        <a:lstStyle/>
        <a:p>
          <a:endParaRPr lang="en-US"/>
        </a:p>
      </dgm:t>
    </dgm:pt>
    <dgm:pt modelId="{6E5819A5-33C5-7048-9D86-C9E81F14FD8A}" type="sibTrans" cxnId="{F2DB6CC1-9052-DC4E-AFA2-1637A32297FD}">
      <dgm:prSet/>
      <dgm:spPr/>
      <dgm:t>
        <a:bodyPr/>
        <a:lstStyle/>
        <a:p>
          <a:endParaRPr lang="en-US"/>
        </a:p>
      </dgm:t>
    </dgm:pt>
    <dgm:pt modelId="{C029665D-C677-3642-BE35-226F9C12789C}">
      <dgm:prSet phldrT="[Text]"/>
      <dgm:spPr>
        <a:effectLst/>
      </dgm:spPr>
      <dgm:t>
        <a:bodyPr/>
        <a:lstStyle/>
        <a:p>
          <a:r>
            <a:rPr lang="en-US" b="1" dirty="0" smtClean="0">
              <a:latin typeface="Arial"/>
              <a:cs typeface="Arial"/>
            </a:rPr>
            <a:t>OSPF Terminologies</a:t>
          </a:r>
          <a:endParaRPr lang="en-US" dirty="0"/>
        </a:p>
      </dgm:t>
    </dgm:pt>
    <dgm:pt modelId="{1D7757D3-C640-B142-9D8D-4F3F88F61834}" type="parTrans" cxnId="{62EBCD00-7F25-5043-AB5E-3EA8E01C867B}">
      <dgm:prSet/>
      <dgm:spPr/>
      <dgm:t>
        <a:bodyPr/>
        <a:lstStyle/>
        <a:p>
          <a:endParaRPr lang="en-US"/>
        </a:p>
      </dgm:t>
    </dgm:pt>
    <dgm:pt modelId="{55E84A93-85E6-1B4F-B328-144CF0284C67}" type="sibTrans" cxnId="{62EBCD00-7F25-5043-AB5E-3EA8E01C867B}">
      <dgm:prSet/>
      <dgm:spPr/>
      <dgm:t>
        <a:bodyPr/>
        <a:lstStyle/>
        <a:p>
          <a:endParaRPr lang="en-US"/>
        </a:p>
      </dgm:t>
    </dgm:pt>
    <dgm:pt modelId="{E9A10722-CE12-DA4A-A033-B3E7D7053026}">
      <dgm:prSet phldrT="[Text]"/>
      <dgm:spPr>
        <a:effectLst/>
      </dgm:spPr>
      <dgm:t>
        <a:bodyPr/>
        <a:lstStyle/>
        <a:p>
          <a:r>
            <a:rPr lang="en-US" b="1" dirty="0" smtClean="0">
              <a:latin typeface="Arial"/>
              <a:cs typeface="Arial"/>
            </a:rPr>
            <a:t>OSPF Operation</a:t>
          </a:r>
          <a:endParaRPr lang="en-US" b="1" dirty="0">
            <a:latin typeface="Arial"/>
            <a:cs typeface="Arial"/>
          </a:endParaRPr>
        </a:p>
      </dgm:t>
    </dgm:pt>
    <dgm:pt modelId="{F450A71E-7AAA-3041-AE0F-66A67BDF410C}" type="parTrans" cxnId="{27196CCC-AC66-8B45-982F-7288E9DF3938}">
      <dgm:prSet/>
      <dgm:spPr/>
      <dgm:t>
        <a:bodyPr/>
        <a:lstStyle/>
        <a:p>
          <a:endParaRPr lang="en-US"/>
        </a:p>
      </dgm:t>
    </dgm:pt>
    <dgm:pt modelId="{FCC0F7C1-2DA6-2E4A-B025-85A0FA5D5B07}" type="sibTrans" cxnId="{27196CCC-AC66-8B45-982F-7288E9DF3938}">
      <dgm:prSet/>
      <dgm:spPr/>
      <dgm:t>
        <a:bodyPr/>
        <a:lstStyle/>
        <a:p>
          <a:endParaRPr lang="en-US"/>
        </a:p>
      </dgm:t>
    </dgm:pt>
    <dgm:pt modelId="{15C47C73-CBB4-DB48-8D99-D693751883C9}">
      <dgm:prSet phldrT="[Text]"/>
      <dgm:spPr>
        <a:effectLst/>
      </dgm:spPr>
      <dgm:t>
        <a:bodyPr/>
        <a:lstStyle/>
        <a:p>
          <a:r>
            <a:rPr lang="en-US" b="1" dirty="0" smtClean="0">
              <a:latin typeface="Arial"/>
              <a:cs typeface="Arial"/>
            </a:rPr>
            <a:t>OSPF Operational State</a:t>
          </a:r>
          <a:endParaRPr lang="en-US" dirty="0"/>
        </a:p>
      </dgm:t>
    </dgm:pt>
    <dgm:pt modelId="{F8AAE050-7730-3B42-896C-500808D06381}" type="parTrans" cxnId="{179F1957-9448-DE48-8C93-4267B2E69D4A}">
      <dgm:prSet/>
      <dgm:spPr/>
      <dgm:t>
        <a:bodyPr/>
        <a:lstStyle/>
        <a:p>
          <a:endParaRPr lang="en-US"/>
        </a:p>
      </dgm:t>
    </dgm:pt>
    <dgm:pt modelId="{F837F55D-1BFD-1B4C-BFAA-45305EA2F8D6}" type="sibTrans" cxnId="{179F1957-9448-DE48-8C93-4267B2E69D4A}">
      <dgm:prSet/>
      <dgm:spPr/>
      <dgm:t>
        <a:bodyPr/>
        <a:lstStyle/>
        <a:p>
          <a:endParaRPr lang="en-US"/>
        </a:p>
      </dgm:t>
    </dgm:pt>
    <dgm:pt modelId="{6CD3B28D-288F-E043-AD75-7025E04F4B67}">
      <dgm:prSet phldrT="[Text]"/>
      <dgm:spPr>
        <a:effectLst>
          <a:glow rad="228600">
            <a:srgbClr val="FF0000">
              <a:alpha val="40000"/>
            </a:srgbClr>
          </a:glow>
        </a:effectLst>
      </dgm:spPr>
      <dgm:t>
        <a:bodyPr/>
        <a:lstStyle/>
        <a:p>
          <a:r>
            <a:rPr lang="en-US" b="1" dirty="0" smtClean="0">
              <a:solidFill>
                <a:srgbClr val="FFFFFF"/>
              </a:solidFill>
              <a:latin typeface="Arial" charset="0"/>
            </a:rPr>
            <a:t>Route calculation and </a:t>
          </a:r>
          <a:r>
            <a:rPr lang="en-US" b="1" dirty="0" err="1" smtClean="0">
              <a:solidFill>
                <a:srgbClr val="FFFFFF"/>
              </a:solidFill>
              <a:latin typeface="Arial" charset="0"/>
            </a:rPr>
            <a:t>Dijkstra’s</a:t>
          </a:r>
          <a:r>
            <a:rPr lang="en-US" b="1" dirty="0" smtClean="0">
              <a:solidFill>
                <a:srgbClr val="FFFFFF"/>
              </a:solidFill>
              <a:latin typeface="Arial" charset="0"/>
            </a:rPr>
            <a:t> Algorithm </a:t>
          </a:r>
          <a:endParaRPr lang="en-US" b="1" dirty="0">
            <a:solidFill>
              <a:srgbClr val="FFFFFF"/>
            </a:solidFill>
          </a:endParaRPr>
        </a:p>
      </dgm:t>
    </dgm:pt>
    <dgm:pt modelId="{4D76BCFB-B142-A54D-A83B-DE238B11B81D}" type="parTrans" cxnId="{3DA5D02F-15F8-C341-9BCC-59C576C38326}">
      <dgm:prSet/>
      <dgm:spPr/>
      <dgm:t>
        <a:bodyPr/>
        <a:lstStyle/>
        <a:p>
          <a:endParaRPr lang="en-US"/>
        </a:p>
      </dgm:t>
    </dgm:pt>
    <dgm:pt modelId="{A7E7F452-C417-A040-A010-ADAEA04E4C75}" type="sibTrans" cxnId="{3DA5D02F-15F8-C341-9BCC-59C576C38326}">
      <dgm:prSet/>
      <dgm:spPr/>
      <dgm:t>
        <a:bodyPr/>
        <a:lstStyle/>
        <a:p>
          <a:endParaRPr lang="en-US"/>
        </a:p>
      </dgm:t>
    </dgm:pt>
    <dgm:pt modelId="{BA245BCE-DC3A-B746-A6AD-85A829AB49FC}" type="pres">
      <dgm:prSet presAssocID="{27D06399-3F14-1C4D-BE88-CFC3369380FC}" presName="linearFlow" presStyleCnt="0">
        <dgm:presLayoutVars>
          <dgm:dir/>
          <dgm:resizeHandles val="exact"/>
        </dgm:presLayoutVars>
      </dgm:prSet>
      <dgm:spPr/>
      <dgm:t>
        <a:bodyPr/>
        <a:lstStyle/>
        <a:p>
          <a:endParaRPr lang="en-US"/>
        </a:p>
      </dgm:t>
    </dgm:pt>
    <dgm:pt modelId="{9B289D96-5DD0-364D-B808-4B9DFB4BBB81}" type="pres">
      <dgm:prSet presAssocID="{41BEB501-B39A-2548-AB37-3B66893C1526}" presName="composite" presStyleCnt="0"/>
      <dgm:spPr/>
    </dgm:pt>
    <dgm:pt modelId="{273F9853-FABE-2041-835B-C6251A578BB6}" type="pres">
      <dgm:prSet presAssocID="{41BEB501-B39A-2548-AB37-3B66893C1526}" presName="imgShp" presStyleLbl="fgImgPlace1" presStyleIdx="0" presStyleCnt="5"/>
      <dgm:spPr/>
    </dgm:pt>
    <dgm:pt modelId="{7D9AC2CA-84A3-B14D-99D0-347FEDB72B11}" type="pres">
      <dgm:prSet presAssocID="{41BEB501-B39A-2548-AB37-3B66893C1526}" presName="txShp" presStyleLbl="node1" presStyleIdx="0" presStyleCnt="5">
        <dgm:presLayoutVars>
          <dgm:bulletEnabled val="1"/>
        </dgm:presLayoutVars>
      </dgm:prSet>
      <dgm:spPr/>
      <dgm:t>
        <a:bodyPr/>
        <a:lstStyle/>
        <a:p>
          <a:endParaRPr lang="en-US"/>
        </a:p>
      </dgm:t>
    </dgm:pt>
    <dgm:pt modelId="{A565B85F-0EA2-874C-9FA4-49B21D6F8B2C}" type="pres">
      <dgm:prSet presAssocID="{6E5819A5-33C5-7048-9D86-C9E81F14FD8A}" presName="spacing" presStyleCnt="0"/>
      <dgm:spPr/>
    </dgm:pt>
    <dgm:pt modelId="{A8060771-3BAE-5940-94EF-58570288F742}" type="pres">
      <dgm:prSet presAssocID="{C029665D-C677-3642-BE35-226F9C12789C}" presName="composite" presStyleCnt="0"/>
      <dgm:spPr/>
    </dgm:pt>
    <dgm:pt modelId="{8529654B-EACF-6A45-9EE0-62AA92F6A347}" type="pres">
      <dgm:prSet presAssocID="{C029665D-C677-3642-BE35-226F9C12789C}" presName="imgShp" presStyleLbl="fgImgPlace1" presStyleIdx="1" presStyleCnt="5"/>
      <dgm:spPr/>
    </dgm:pt>
    <dgm:pt modelId="{BB431E53-6B89-0E4E-B830-79AF130F5C91}" type="pres">
      <dgm:prSet presAssocID="{C029665D-C677-3642-BE35-226F9C12789C}" presName="txShp" presStyleLbl="node1" presStyleIdx="1" presStyleCnt="5">
        <dgm:presLayoutVars>
          <dgm:bulletEnabled val="1"/>
        </dgm:presLayoutVars>
      </dgm:prSet>
      <dgm:spPr/>
      <dgm:t>
        <a:bodyPr/>
        <a:lstStyle/>
        <a:p>
          <a:endParaRPr lang="en-US"/>
        </a:p>
      </dgm:t>
    </dgm:pt>
    <dgm:pt modelId="{27334627-9D00-DA46-A197-682B1DC65587}" type="pres">
      <dgm:prSet presAssocID="{55E84A93-85E6-1B4F-B328-144CF0284C67}" presName="spacing" presStyleCnt="0"/>
      <dgm:spPr/>
    </dgm:pt>
    <dgm:pt modelId="{6BD2EAF5-4393-6F48-9C6C-5CC14345D5C0}" type="pres">
      <dgm:prSet presAssocID="{E9A10722-CE12-DA4A-A033-B3E7D7053026}" presName="composite" presStyleCnt="0"/>
      <dgm:spPr/>
    </dgm:pt>
    <dgm:pt modelId="{29E3E736-44FD-7C4D-9D0E-FD298A3A41A6}" type="pres">
      <dgm:prSet presAssocID="{E9A10722-CE12-DA4A-A033-B3E7D7053026}" presName="imgShp" presStyleLbl="fgImgPlace1" presStyleIdx="2" presStyleCnt="5"/>
      <dgm:spPr/>
    </dgm:pt>
    <dgm:pt modelId="{E3FCDEEF-0D75-864A-9ED2-9CC50EABB1BE}" type="pres">
      <dgm:prSet presAssocID="{E9A10722-CE12-DA4A-A033-B3E7D7053026}" presName="txShp" presStyleLbl="node1" presStyleIdx="2" presStyleCnt="5">
        <dgm:presLayoutVars>
          <dgm:bulletEnabled val="1"/>
        </dgm:presLayoutVars>
      </dgm:prSet>
      <dgm:spPr/>
      <dgm:t>
        <a:bodyPr/>
        <a:lstStyle/>
        <a:p>
          <a:endParaRPr lang="en-US"/>
        </a:p>
      </dgm:t>
    </dgm:pt>
    <dgm:pt modelId="{BA37A367-1B1D-0247-A319-EEE5854D28C7}" type="pres">
      <dgm:prSet presAssocID="{FCC0F7C1-2DA6-2E4A-B025-85A0FA5D5B07}" presName="spacing" presStyleCnt="0"/>
      <dgm:spPr/>
    </dgm:pt>
    <dgm:pt modelId="{ECDDFA29-359D-BD4A-BB4E-64D750DE6339}" type="pres">
      <dgm:prSet presAssocID="{15C47C73-CBB4-DB48-8D99-D693751883C9}" presName="composite" presStyleCnt="0"/>
      <dgm:spPr/>
    </dgm:pt>
    <dgm:pt modelId="{5789636B-C975-B446-91D0-732A614123A0}" type="pres">
      <dgm:prSet presAssocID="{15C47C73-CBB4-DB48-8D99-D693751883C9}" presName="imgShp" presStyleLbl="fgImgPlace1" presStyleIdx="3" presStyleCnt="5"/>
      <dgm:spPr/>
    </dgm:pt>
    <dgm:pt modelId="{25A3CDC6-9402-A74B-A6A6-018C77F0FEF8}" type="pres">
      <dgm:prSet presAssocID="{15C47C73-CBB4-DB48-8D99-D693751883C9}" presName="txShp" presStyleLbl="node1" presStyleIdx="3" presStyleCnt="5">
        <dgm:presLayoutVars>
          <dgm:bulletEnabled val="1"/>
        </dgm:presLayoutVars>
      </dgm:prSet>
      <dgm:spPr/>
      <dgm:t>
        <a:bodyPr/>
        <a:lstStyle/>
        <a:p>
          <a:endParaRPr lang="en-US"/>
        </a:p>
      </dgm:t>
    </dgm:pt>
    <dgm:pt modelId="{11792717-DBB8-E848-A542-9E04926E2C7E}" type="pres">
      <dgm:prSet presAssocID="{F837F55D-1BFD-1B4C-BFAA-45305EA2F8D6}" presName="spacing" presStyleCnt="0"/>
      <dgm:spPr/>
    </dgm:pt>
    <dgm:pt modelId="{5EFA008A-1F14-B94F-82F8-6E67C89305C3}" type="pres">
      <dgm:prSet presAssocID="{6CD3B28D-288F-E043-AD75-7025E04F4B67}" presName="composite" presStyleCnt="0"/>
      <dgm:spPr/>
    </dgm:pt>
    <dgm:pt modelId="{9F43CEBE-25B1-1948-9FB0-989475E1FE7D}" type="pres">
      <dgm:prSet presAssocID="{6CD3B28D-288F-E043-AD75-7025E04F4B67}" presName="imgShp" presStyleLbl="fgImgPlace1" presStyleIdx="4" presStyleCnt="5"/>
      <dgm:spPr/>
    </dgm:pt>
    <dgm:pt modelId="{867124F8-5834-BC48-A4BE-DF2201CFFAE2}" type="pres">
      <dgm:prSet presAssocID="{6CD3B28D-288F-E043-AD75-7025E04F4B67}" presName="txShp" presStyleLbl="node1" presStyleIdx="4" presStyleCnt="5">
        <dgm:presLayoutVars>
          <dgm:bulletEnabled val="1"/>
        </dgm:presLayoutVars>
      </dgm:prSet>
      <dgm:spPr/>
      <dgm:t>
        <a:bodyPr/>
        <a:lstStyle/>
        <a:p>
          <a:endParaRPr lang="en-US"/>
        </a:p>
      </dgm:t>
    </dgm:pt>
  </dgm:ptLst>
  <dgm:cxnLst>
    <dgm:cxn modelId="{A9E8A110-4D36-4941-8AB5-45A6D8BFCEE5}" type="presOf" srcId="{C029665D-C677-3642-BE35-226F9C12789C}" destId="{BB431E53-6B89-0E4E-B830-79AF130F5C91}" srcOrd="0" destOrd="0" presId="urn:microsoft.com/office/officeart/2005/8/layout/vList3"/>
    <dgm:cxn modelId="{62EBCD00-7F25-5043-AB5E-3EA8E01C867B}" srcId="{27D06399-3F14-1C4D-BE88-CFC3369380FC}" destId="{C029665D-C677-3642-BE35-226F9C12789C}" srcOrd="1" destOrd="0" parTransId="{1D7757D3-C640-B142-9D8D-4F3F88F61834}" sibTransId="{55E84A93-85E6-1B4F-B328-144CF0284C67}"/>
    <dgm:cxn modelId="{049DF2F5-7032-F249-8F6D-39CCEDDAF7F9}" type="presOf" srcId="{6CD3B28D-288F-E043-AD75-7025E04F4B67}" destId="{867124F8-5834-BC48-A4BE-DF2201CFFAE2}" srcOrd="0" destOrd="0" presId="urn:microsoft.com/office/officeart/2005/8/layout/vList3"/>
    <dgm:cxn modelId="{FC8C8999-C5F1-184C-B6BB-C5CCECAF492B}" type="presOf" srcId="{27D06399-3F14-1C4D-BE88-CFC3369380FC}" destId="{BA245BCE-DC3A-B746-A6AD-85A829AB49FC}" srcOrd="0" destOrd="0" presId="urn:microsoft.com/office/officeart/2005/8/layout/vList3"/>
    <dgm:cxn modelId="{179F1957-9448-DE48-8C93-4267B2E69D4A}" srcId="{27D06399-3F14-1C4D-BE88-CFC3369380FC}" destId="{15C47C73-CBB4-DB48-8D99-D693751883C9}" srcOrd="3" destOrd="0" parTransId="{F8AAE050-7730-3B42-896C-500808D06381}" sibTransId="{F837F55D-1BFD-1B4C-BFAA-45305EA2F8D6}"/>
    <dgm:cxn modelId="{732E8DAF-4B0B-7245-A5BB-EA94BEF95199}" type="presOf" srcId="{15C47C73-CBB4-DB48-8D99-D693751883C9}" destId="{25A3CDC6-9402-A74B-A6A6-018C77F0FEF8}" srcOrd="0" destOrd="0" presId="urn:microsoft.com/office/officeart/2005/8/layout/vList3"/>
    <dgm:cxn modelId="{3DA5D02F-15F8-C341-9BCC-59C576C38326}" srcId="{27D06399-3F14-1C4D-BE88-CFC3369380FC}" destId="{6CD3B28D-288F-E043-AD75-7025E04F4B67}" srcOrd="4" destOrd="0" parTransId="{4D76BCFB-B142-A54D-A83B-DE238B11B81D}" sibTransId="{A7E7F452-C417-A040-A010-ADAEA04E4C75}"/>
    <dgm:cxn modelId="{69E6EA96-348C-884A-81BB-46AB3B9BBC63}" type="presOf" srcId="{E9A10722-CE12-DA4A-A033-B3E7D7053026}" destId="{E3FCDEEF-0D75-864A-9ED2-9CC50EABB1BE}" srcOrd="0" destOrd="0" presId="urn:microsoft.com/office/officeart/2005/8/layout/vList3"/>
    <dgm:cxn modelId="{F098219A-DCA2-1647-BBAC-FBF62B8E1AF9}" type="presOf" srcId="{41BEB501-B39A-2548-AB37-3B66893C1526}" destId="{7D9AC2CA-84A3-B14D-99D0-347FEDB72B11}" srcOrd="0" destOrd="0" presId="urn:microsoft.com/office/officeart/2005/8/layout/vList3"/>
    <dgm:cxn modelId="{27196CCC-AC66-8B45-982F-7288E9DF3938}" srcId="{27D06399-3F14-1C4D-BE88-CFC3369380FC}" destId="{E9A10722-CE12-DA4A-A033-B3E7D7053026}" srcOrd="2" destOrd="0" parTransId="{F450A71E-7AAA-3041-AE0F-66A67BDF410C}" sibTransId="{FCC0F7C1-2DA6-2E4A-B025-85A0FA5D5B07}"/>
    <dgm:cxn modelId="{F2DB6CC1-9052-DC4E-AFA2-1637A32297FD}" srcId="{27D06399-3F14-1C4D-BE88-CFC3369380FC}" destId="{41BEB501-B39A-2548-AB37-3B66893C1526}" srcOrd="0" destOrd="0" parTransId="{968F4780-E241-DB4C-A7EB-118075A80623}" sibTransId="{6E5819A5-33C5-7048-9D86-C9E81F14FD8A}"/>
    <dgm:cxn modelId="{AEC5FBC4-2D21-B94E-BE9F-5C63494739C7}" type="presParOf" srcId="{BA245BCE-DC3A-B746-A6AD-85A829AB49FC}" destId="{9B289D96-5DD0-364D-B808-4B9DFB4BBB81}" srcOrd="0" destOrd="0" presId="urn:microsoft.com/office/officeart/2005/8/layout/vList3"/>
    <dgm:cxn modelId="{EDAC43E4-FA46-D047-BE66-EB7C386A3560}" type="presParOf" srcId="{9B289D96-5DD0-364D-B808-4B9DFB4BBB81}" destId="{273F9853-FABE-2041-835B-C6251A578BB6}" srcOrd="0" destOrd="0" presId="urn:microsoft.com/office/officeart/2005/8/layout/vList3"/>
    <dgm:cxn modelId="{78BBC397-AD0A-A740-9CB9-40E4FEF27C73}" type="presParOf" srcId="{9B289D96-5DD0-364D-B808-4B9DFB4BBB81}" destId="{7D9AC2CA-84A3-B14D-99D0-347FEDB72B11}" srcOrd="1" destOrd="0" presId="urn:microsoft.com/office/officeart/2005/8/layout/vList3"/>
    <dgm:cxn modelId="{E51423FB-537E-9646-B6B1-A774EFD7822D}" type="presParOf" srcId="{BA245BCE-DC3A-B746-A6AD-85A829AB49FC}" destId="{A565B85F-0EA2-874C-9FA4-49B21D6F8B2C}" srcOrd="1" destOrd="0" presId="urn:microsoft.com/office/officeart/2005/8/layout/vList3"/>
    <dgm:cxn modelId="{E2D84404-C631-F441-A6D3-23B65E8A3F49}" type="presParOf" srcId="{BA245BCE-DC3A-B746-A6AD-85A829AB49FC}" destId="{A8060771-3BAE-5940-94EF-58570288F742}" srcOrd="2" destOrd="0" presId="urn:microsoft.com/office/officeart/2005/8/layout/vList3"/>
    <dgm:cxn modelId="{EEE06072-482F-0F43-ABF3-C95B23FB3FDA}" type="presParOf" srcId="{A8060771-3BAE-5940-94EF-58570288F742}" destId="{8529654B-EACF-6A45-9EE0-62AA92F6A347}" srcOrd="0" destOrd="0" presId="urn:microsoft.com/office/officeart/2005/8/layout/vList3"/>
    <dgm:cxn modelId="{D2B38CC3-93DC-544E-9BDB-EDDE74EBFE3D}" type="presParOf" srcId="{A8060771-3BAE-5940-94EF-58570288F742}" destId="{BB431E53-6B89-0E4E-B830-79AF130F5C91}" srcOrd="1" destOrd="0" presId="urn:microsoft.com/office/officeart/2005/8/layout/vList3"/>
    <dgm:cxn modelId="{93854FEE-BFC4-B945-8F76-1D6D6C69BED5}" type="presParOf" srcId="{BA245BCE-DC3A-B746-A6AD-85A829AB49FC}" destId="{27334627-9D00-DA46-A197-682B1DC65587}" srcOrd="3" destOrd="0" presId="urn:microsoft.com/office/officeart/2005/8/layout/vList3"/>
    <dgm:cxn modelId="{6F8BB6F2-DE0E-CF46-AB60-3C7C31E78262}" type="presParOf" srcId="{BA245BCE-DC3A-B746-A6AD-85A829AB49FC}" destId="{6BD2EAF5-4393-6F48-9C6C-5CC14345D5C0}" srcOrd="4" destOrd="0" presId="urn:microsoft.com/office/officeart/2005/8/layout/vList3"/>
    <dgm:cxn modelId="{9829DAA3-B006-FB4D-A0C6-A18BBC8B504E}" type="presParOf" srcId="{6BD2EAF5-4393-6F48-9C6C-5CC14345D5C0}" destId="{29E3E736-44FD-7C4D-9D0E-FD298A3A41A6}" srcOrd="0" destOrd="0" presId="urn:microsoft.com/office/officeart/2005/8/layout/vList3"/>
    <dgm:cxn modelId="{FC3D4334-22EB-CE4E-83BC-91BB27E1D97D}" type="presParOf" srcId="{6BD2EAF5-4393-6F48-9C6C-5CC14345D5C0}" destId="{E3FCDEEF-0D75-864A-9ED2-9CC50EABB1BE}" srcOrd="1" destOrd="0" presId="urn:microsoft.com/office/officeart/2005/8/layout/vList3"/>
    <dgm:cxn modelId="{BB0929EB-5D71-5849-B26F-636BE5148B14}" type="presParOf" srcId="{BA245BCE-DC3A-B746-A6AD-85A829AB49FC}" destId="{BA37A367-1B1D-0247-A319-EEE5854D28C7}" srcOrd="5" destOrd="0" presId="urn:microsoft.com/office/officeart/2005/8/layout/vList3"/>
    <dgm:cxn modelId="{496FA5FB-1FAE-8448-890B-70F635EB860B}" type="presParOf" srcId="{BA245BCE-DC3A-B746-A6AD-85A829AB49FC}" destId="{ECDDFA29-359D-BD4A-BB4E-64D750DE6339}" srcOrd="6" destOrd="0" presId="urn:microsoft.com/office/officeart/2005/8/layout/vList3"/>
    <dgm:cxn modelId="{5B296804-6B9D-0A41-8067-2D9E4ECB4193}" type="presParOf" srcId="{ECDDFA29-359D-BD4A-BB4E-64D750DE6339}" destId="{5789636B-C975-B446-91D0-732A614123A0}" srcOrd="0" destOrd="0" presId="urn:microsoft.com/office/officeart/2005/8/layout/vList3"/>
    <dgm:cxn modelId="{9DE16372-5E9D-224D-A8A7-5AEED6C05DD2}" type="presParOf" srcId="{ECDDFA29-359D-BD4A-BB4E-64D750DE6339}" destId="{25A3CDC6-9402-A74B-A6A6-018C77F0FEF8}" srcOrd="1" destOrd="0" presId="urn:microsoft.com/office/officeart/2005/8/layout/vList3"/>
    <dgm:cxn modelId="{7AA0AF9C-0300-CD47-9684-E6DBD288A9D6}" type="presParOf" srcId="{BA245BCE-DC3A-B746-A6AD-85A829AB49FC}" destId="{11792717-DBB8-E848-A542-9E04926E2C7E}" srcOrd="7" destOrd="0" presId="urn:microsoft.com/office/officeart/2005/8/layout/vList3"/>
    <dgm:cxn modelId="{2D000345-06FA-8740-80CA-CE916CDEA30B}" type="presParOf" srcId="{BA245BCE-DC3A-B746-A6AD-85A829AB49FC}" destId="{5EFA008A-1F14-B94F-82F8-6E67C89305C3}" srcOrd="8" destOrd="0" presId="urn:microsoft.com/office/officeart/2005/8/layout/vList3"/>
    <dgm:cxn modelId="{378B999C-AC10-DD49-8A1A-5F7F21CA2A93}" type="presParOf" srcId="{5EFA008A-1F14-B94F-82F8-6E67C89305C3}" destId="{9F43CEBE-25B1-1948-9FB0-989475E1FE7D}" srcOrd="0" destOrd="0" presId="urn:microsoft.com/office/officeart/2005/8/layout/vList3"/>
    <dgm:cxn modelId="{E82056E3-F33D-A047-9E98-489E64C15D3B}" type="presParOf" srcId="{5EFA008A-1F14-B94F-82F8-6E67C89305C3}" destId="{867124F8-5834-BC48-A4BE-DF2201CFFAE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F738C-4D63-AE4F-9E6C-D16F19D6336B}">
      <dsp:nvSpPr>
        <dsp:cNvPr id="0" name=""/>
        <dsp:cNvSpPr/>
      </dsp:nvSpPr>
      <dsp:spPr>
        <a:xfrm>
          <a:off x="3080749" y="2360"/>
          <a:ext cx="2748972" cy="1243316"/>
        </a:xfrm>
        <a:prstGeom prst="rect">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solidFill>
                <a:schemeClr val="bg1"/>
              </a:solidFill>
            </a:rPr>
            <a:t>Dynamic Routing Protocols</a:t>
          </a:r>
          <a:endParaRPr lang="en-US" sz="2500" kern="1200" dirty="0">
            <a:solidFill>
              <a:schemeClr val="bg1"/>
            </a:solidFill>
          </a:endParaRPr>
        </a:p>
      </dsp:txBody>
      <dsp:txXfrm>
        <a:off x="3080749" y="2360"/>
        <a:ext cx="2748972" cy="1243316"/>
      </dsp:txXfrm>
    </dsp:sp>
    <dsp:sp modelId="{EA819261-CACC-2C4D-B981-0A9AE1A386F7}">
      <dsp:nvSpPr>
        <dsp:cNvPr id="0" name=""/>
        <dsp:cNvSpPr/>
      </dsp:nvSpPr>
      <dsp:spPr>
        <a:xfrm>
          <a:off x="1726778" y="2360"/>
          <a:ext cx="1230883" cy="1243316"/>
        </a:xfrm>
        <a:prstGeom prst="rect">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w="12700" cap="flat" cmpd="sng" algn="ctr">
          <a:solidFill>
            <a:schemeClr val="lt1">
              <a:hueOff val="0"/>
              <a:satOff val="0"/>
              <a:lumOff val="0"/>
              <a:alphaOff val="0"/>
            </a:schemeClr>
          </a:solidFill>
          <a:prstDash val="solid"/>
        </a:ln>
        <a:effectLst>
          <a:innerShdw blurRad="50800" dist="25400" dir="13500000">
            <a:srgbClr val="FFFFFF">
              <a:alpha val="75000"/>
            </a:srgbClr>
          </a:innerShdw>
          <a:outerShdw blurRad="63500" dist="25400" dir="5400000" rotWithShape="0">
            <a:srgbClr val="808080">
              <a:alpha val="75000"/>
            </a:srgbClr>
          </a:outerShdw>
        </a:effectLst>
      </dsp:spPr>
      <dsp:style>
        <a:lnRef idx="1">
          <a:scrgbClr r="0" g="0" b="0"/>
        </a:lnRef>
        <a:fillRef idx="3">
          <a:scrgbClr r="0" g="0" b="0"/>
        </a:fillRef>
        <a:effectRef idx="2">
          <a:scrgbClr r="0" g="0" b="0"/>
        </a:effectRef>
        <a:fontRef idx="minor">
          <a:schemeClr val="lt1"/>
        </a:fontRef>
      </dsp:style>
    </dsp:sp>
    <dsp:sp modelId="{2D4DFFB7-7943-484A-8BFC-11FDC5566104}">
      <dsp:nvSpPr>
        <dsp:cNvPr id="0" name=""/>
        <dsp:cNvSpPr/>
      </dsp:nvSpPr>
      <dsp:spPr>
        <a:xfrm>
          <a:off x="1726778" y="1450823"/>
          <a:ext cx="2748972" cy="1243316"/>
        </a:xfrm>
        <a:prstGeom prst="rect">
          <a:avLst/>
        </a:prstGeom>
        <a:gradFill rotWithShape="0">
          <a:gsLst>
            <a:gs pos="0">
              <a:schemeClr val="accent3">
                <a:hueOff val="-5400000"/>
                <a:satOff val="0"/>
                <a:lumOff val="0"/>
                <a:alphaOff val="0"/>
                <a:shade val="40000"/>
                <a:alpha val="100000"/>
                <a:satMod val="150000"/>
                <a:lumMod val="100000"/>
              </a:schemeClr>
            </a:gs>
            <a:gs pos="100000">
              <a:schemeClr val="accent3">
                <a:hueOff val="-540000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solidFill>
                <a:srgbClr val="FFFFFF"/>
              </a:solidFill>
            </a:rPr>
            <a:t>Distance Vector Dynamic Routing</a:t>
          </a:r>
          <a:endParaRPr lang="en-US" sz="2500" kern="1200" dirty="0">
            <a:solidFill>
              <a:srgbClr val="FFFFFF"/>
            </a:solidFill>
          </a:endParaRPr>
        </a:p>
      </dsp:txBody>
      <dsp:txXfrm>
        <a:off x="1726778" y="1450823"/>
        <a:ext cx="2748972" cy="1243316"/>
      </dsp:txXfrm>
    </dsp:sp>
    <dsp:sp modelId="{71842AB6-4920-EF4D-9B00-9CCE429E51F2}">
      <dsp:nvSpPr>
        <dsp:cNvPr id="0" name=""/>
        <dsp:cNvSpPr/>
      </dsp:nvSpPr>
      <dsp:spPr>
        <a:xfrm>
          <a:off x="4598838" y="1450823"/>
          <a:ext cx="1230883" cy="1243316"/>
        </a:xfrm>
        <a:prstGeom prst="rect">
          <a:avLst/>
        </a:prstGeom>
        <a:gradFill rotWithShape="0">
          <a:gsLst>
            <a:gs pos="0">
              <a:schemeClr val="accent3">
                <a:hueOff val="-5400000"/>
                <a:satOff val="0"/>
                <a:lumOff val="0"/>
                <a:alphaOff val="0"/>
                <a:shade val="40000"/>
                <a:alpha val="100000"/>
                <a:satMod val="150000"/>
                <a:lumMod val="100000"/>
              </a:schemeClr>
            </a:gs>
            <a:gs pos="100000">
              <a:schemeClr val="accent3">
                <a:hueOff val="-5400000"/>
                <a:satOff val="0"/>
                <a:lumOff val="0"/>
                <a:alphaOff val="0"/>
                <a:tint val="70000"/>
                <a:shade val="100000"/>
                <a:alpha val="100000"/>
                <a:satMod val="200000"/>
                <a:lumMod val="100000"/>
              </a:schemeClr>
            </a:gs>
          </a:gsLst>
          <a:lin ang="5400000" scaled="1"/>
        </a:gradFill>
        <a:ln w="12700" cap="flat" cmpd="sng" algn="ctr">
          <a:solidFill>
            <a:schemeClr val="lt1">
              <a:hueOff val="0"/>
              <a:satOff val="0"/>
              <a:lumOff val="0"/>
              <a:alphaOff val="0"/>
            </a:schemeClr>
          </a:solidFill>
          <a:prstDash val="solid"/>
        </a:ln>
        <a:effectLst>
          <a:innerShdw blurRad="50800" dist="25400" dir="13500000">
            <a:srgbClr val="FFFFFF">
              <a:alpha val="75000"/>
            </a:srgbClr>
          </a:innerShdw>
          <a:outerShdw blurRad="63500" dist="25400" dir="5400000" rotWithShape="0">
            <a:srgbClr val="808080">
              <a:alpha val="75000"/>
            </a:srgbClr>
          </a:outerShdw>
        </a:effectLst>
      </dsp:spPr>
      <dsp:style>
        <a:lnRef idx="1">
          <a:scrgbClr r="0" g="0" b="0"/>
        </a:lnRef>
        <a:fillRef idx="3">
          <a:scrgbClr r="0" g="0" b="0"/>
        </a:fillRef>
        <a:effectRef idx="2">
          <a:scrgbClr r="0" g="0" b="0"/>
        </a:effectRef>
        <a:fontRef idx="minor">
          <a:schemeClr val="lt1"/>
        </a:fontRef>
      </dsp:style>
    </dsp:sp>
    <dsp:sp modelId="{F7C5D22F-6F17-E946-8387-3A777D751E22}">
      <dsp:nvSpPr>
        <dsp:cNvPr id="0" name=""/>
        <dsp:cNvSpPr/>
      </dsp:nvSpPr>
      <dsp:spPr>
        <a:xfrm>
          <a:off x="3080749" y="2899286"/>
          <a:ext cx="2748972" cy="1243316"/>
        </a:xfrm>
        <a:prstGeom prst="rect">
          <a:avLst/>
        </a:prstGeom>
        <a:gradFill rotWithShape="0">
          <a:gsLst>
            <a:gs pos="0">
              <a:schemeClr val="accent3">
                <a:hueOff val="-10800000"/>
                <a:satOff val="0"/>
                <a:lumOff val="0"/>
                <a:alphaOff val="0"/>
                <a:shade val="40000"/>
                <a:alpha val="100000"/>
                <a:satMod val="150000"/>
                <a:lumMod val="100000"/>
              </a:schemeClr>
            </a:gs>
            <a:gs pos="100000">
              <a:schemeClr val="accent3">
                <a:hueOff val="-1080000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solidFill>
                <a:srgbClr val="FFFFFF"/>
              </a:solidFill>
            </a:rPr>
            <a:t>Link-State Dynamic Routing</a:t>
          </a:r>
          <a:endParaRPr lang="en-US" sz="2500" kern="1200" dirty="0">
            <a:solidFill>
              <a:srgbClr val="FFFFFF"/>
            </a:solidFill>
          </a:endParaRPr>
        </a:p>
      </dsp:txBody>
      <dsp:txXfrm>
        <a:off x="3080749" y="2899286"/>
        <a:ext cx="2748972" cy="1243316"/>
      </dsp:txXfrm>
    </dsp:sp>
    <dsp:sp modelId="{627CEB95-F548-B840-9F8E-E122A4BEA6F0}">
      <dsp:nvSpPr>
        <dsp:cNvPr id="0" name=""/>
        <dsp:cNvSpPr/>
      </dsp:nvSpPr>
      <dsp:spPr>
        <a:xfrm>
          <a:off x="1726778" y="2899286"/>
          <a:ext cx="1230883" cy="1243316"/>
        </a:xfrm>
        <a:prstGeom prst="rect">
          <a:avLst/>
        </a:prstGeom>
        <a:gradFill rotWithShape="0">
          <a:gsLst>
            <a:gs pos="0">
              <a:schemeClr val="accent3">
                <a:hueOff val="-10800000"/>
                <a:satOff val="0"/>
                <a:lumOff val="0"/>
                <a:alphaOff val="0"/>
                <a:shade val="40000"/>
                <a:alpha val="100000"/>
                <a:satMod val="150000"/>
                <a:lumMod val="100000"/>
              </a:schemeClr>
            </a:gs>
            <a:gs pos="100000">
              <a:schemeClr val="accent3">
                <a:hueOff val="-10800000"/>
                <a:satOff val="0"/>
                <a:lumOff val="0"/>
                <a:alphaOff val="0"/>
                <a:tint val="70000"/>
                <a:shade val="100000"/>
                <a:alpha val="100000"/>
                <a:satMod val="200000"/>
                <a:lumMod val="100000"/>
              </a:schemeClr>
            </a:gs>
          </a:gsLst>
          <a:lin ang="5400000" scaled="1"/>
        </a:gradFill>
        <a:ln w="12700" cap="flat" cmpd="sng" algn="ctr">
          <a:solidFill>
            <a:schemeClr val="lt1">
              <a:hueOff val="0"/>
              <a:satOff val="0"/>
              <a:lumOff val="0"/>
              <a:alphaOff val="0"/>
            </a:schemeClr>
          </a:solidFill>
          <a:prstDash val="solid"/>
        </a:ln>
        <a:effectLst>
          <a:innerShdw blurRad="50800" dist="25400" dir="13500000">
            <a:srgbClr val="FFFFFF">
              <a:alpha val="75000"/>
            </a:srgbClr>
          </a:innerShdw>
          <a:outerShdw blurRad="63500" dist="25400" dir="5400000" rotWithShape="0">
            <a:srgbClr val="808080">
              <a:alpha val="7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AC2CA-84A3-B14D-99D0-347FEDB72B11}">
      <dsp:nvSpPr>
        <dsp:cNvPr id="0" name=""/>
        <dsp:cNvSpPr/>
      </dsp:nvSpPr>
      <dsp:spPr>
        <a:xfrm rot="10800000">
          <a:off x="1432853" y="1551"/>
          <a:ext cx="5024948" cy="668685"/>
        </a:xfrm>
        <a:prstGeom prst="homePlate">
          <a:avLst/>
        </a:prstGeom>
        <a:gradFill rotWithShape="0">
          <a:gsLst>
            <a:gs pos="0">
              <a:schemeClr val="accent2">
                <a:hueOff val="0"/>
                <a:satOff val="0"/>
                <a:lumOff val="0"/>
                <a:alphaOff val="0"/>
                <a:shade val="40000"/>
                <a:alpha val="100000"/>
                <a:satMod val="150000"/>
                <a:lumMod val="100000"/>
              </a:schemeClr>
            </a:gs>
            <a:gs pos="100000">
              <a:schemeClr val="accent2">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latin typeface="Arial" charset="0"/>
              <a:cs typeface="文泉驛正黑" charset="0"/>
            </a:rPr>
            <a:t>Components of OSPF</a:t>
          </a:r>
          <a:endParaRPr lang="en-US" sz="1800" kern="1200" dirty="0">
            <a:solidFill>
              <a:schemeClr val="bg1"/>
            </a:solidFill>
          </a:endParaRPr>
        </a:p>
      </dsp:txBody>
      <dsp:txXfrm rot="10800000">
        <a:off x="1600024" y="1551"/>
        <a:ext cx="4857777" cy="668685"/>
      </dsp:txXfrm>
    </dsp:sp>
    <dsp:sp modelId="{273F9853-FABE-2041-835B-C6251A578BB6}">
      <dsp:nvSpPr>
        <dsp:cNvPr id="0" name=""/>
        <dsp:cNvSpPr/>
      </dsp:nvSpPr>
      <dsp:spPr>
        <a:xfrm>
          <a:off x="1098510" y="1551"/>
          <a:ext cx="668685" cy="668685"/>
        </a:xfrm>
        <a:prstGeom prst="ellipse">
          <a:avLst/>
        </a:prstGeom>
        <a:solidFill>
          <a:schemeClr val="accent2">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BB431E53-6B89-0E4E-B830-79AF130F5C91}">
      <dsp:nvSpPr>
        <dsp:cNvPr id="0" name=""/>
        <dsp:cNvSpPr/>
      </dsp:nvSpPr>
      <dsp:spPr>
        <a:xfrm rot="10800000">
          <a:off x="1432853" y="869845"/>
          <a:ext cx="5024948" cy="668685"/>
        </a:xfrm>
        <a:prstGeom prst="homePlate">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a:cs typeface="Arial"/>
            </a:rPr>
            <a:t>OSPF Terminologies</a:t>
          </a:r>
          <a:endParaRPr lang="en-US" sz="1800" kern="1200" dirty="0"/>
        </a:p>
      </dsp:txBody>
      <dsp:txXfrm rot="10800000">
        <a:off x="1600024" y="869845"/>
        <a:ext cx="4857777" cy="668685"/>
      </dsp:txXfrm>
    </dsp:sp>
    <dsp:sp modelId="{8529654B-EACF-6A45-9EE0-62AA92F6A347}">
      <dsp:nvSpPr>
        <dsp:cNvPr id="0" name=""/>
        <dsp:cNvSpPr/>
      </dsp:nvSpPr>
      <dsp:spPr>
        <a:xfrm>
          <a:off x="1098510" y="869845"/>
          <a:ext cx="668685" cy="668685"/>
        </a:xfrm>
        <a:prstGeom prst="ellipse">
          <a:avLst/>
        </a:prstGeom>
        <a:solidFill>
          <a:schemeClr val="accent3">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E3FCDEEF-0D75-864A-9ED2-9CC50EABB1BE}">
      <dsp:nvSpPr>
        <dsp:cNvPr id="0" name=""/>
        <dsp:cNvSpPr/>
      </dsp:nvSpPr>
      <dsp:spPr>
        <a:xfrm rot="10800000">
          <a:off x="1432853" y="1738138"/>
          <a:ext cx="5024948" cy="668685"/>
        </a:xfrm>
        <a:prstGeom prst="homePlat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a:cs typeface="Arial"/>
            </a:rPr>
            <a:t>OSPF Operation</a:t>
          </a:r>
          <a:endParaRPr lang="en-US" sz="1800" b="1" kern="1200" dirty="0">
            <a:latin typeface="Arial"/>
            <a:cs typeface="Arial"/>
          </a:endParaRPr>
        </a:p>
      </dsp:txBody>
      <dsp:txXfrm rot="10800000">
        <a:off x="1600024" y="1738138"/>
        <a:ext cx="4857777" cy="668685"/>
      </dsp:txXfrm>
    </dsp:sp>
    <dsp:sp modelId="{29E3E736-44FD-7C4D-9D0E-FD298A3A41A6}">
      <dsp:nvSpPr>
        <dsp:cNvPr id="0" name=""/>
        <dsp:cNvSpPr/>
      </dsp:nvSpPr>
      <dsp:spPr>
        <a:xfrm>
          <a:off x="1098510" y="1738138"/>
          <a:ext cx="668685" cy="668685"/>
        </a:xfrm>
        <a:prstGeom prst="ellipse">
          <a:avLst/>
        </a:prstGeom>
        <a:solidFill>
          <a:schemeClr val="accent4">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25A3CDC6-9402-A74B-A6A6-018C77F0FEF8}">
      <dsp:nvSpPr>
        <dsp:cNvPr id="0" name=""/>
        <dsp:cNvSpPr/>
      </dsp:nvSpPr>
      <dsp:spPr>
        <a:xfrm rot="10800000">
          <a:off x="1432853" y="2606432"/>
          <a:ext cx="5024948" cy="668685"/>
        </a:xfrm>
        <a:prstGeom prst="homePlate">
          <a:avLst/>
        </a:prstGeom>
        <a:gradFill rotWithShape="0">
          <a:gsLst>
            <a:gs pos="0">
              <a:schemeClr val="accent5">
                <a:hueOff val="0"/>
                <a:satOff val="0"/>
                <a:lumOff val="0"/>
                <a:alphaOff val="0"/>
                <a:shade val="40000"/>
                <a:alpha val="100000"/>
                <a:satMod val="150000"/>
                <a:lumMod val="100000"/>
              </a:schemeClr>
            </a:gs>
            <a:gs pos="100000">
              <a:schemeClr val="accent5">
                <a:hueOff val="0"/>
                <a:satOff val="0"/>
                <a:lumOff val="0"/>
                <a:alphaOff val="0"/>
                <a:tint val="70000"/>
                <a:shade val="100000"/>
                <a:alpha val="100000"/>
                <a:satMod val="200000"/>
                <a:lumMod val="100000"/>
              </a:schemeClr>
            </a:gs>
          </a:gsLst>
          <a:lin ang="5400000" scaled="1"/>
        </a:gradFill>
        <a:ln>
          <a:noFill/>
        </a:ln>
        <a:effectLst>
          <a:glow rad="228600">
            <a:srgbClr val="FF0000">
              <a:alpha val="40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a:cs typeface="Arial"/>
            </a:rPr>
            <a:t>OSPF Operational State</a:t>
          </a:r>
          <a:endParaRPr lang="en-US" sz="1800" kern="1200" dirty="0"/>
        </a:p>
      </dsp:txBody>
      <dsp:txXfrm rot="10800000">
        <a:off x="1600024" y="2606432"/>
        <a:ext cx="4857777" cy="668685"/>
      </dsp:txXfrm>
    </dsp:sp>
    <dsp:sp modelId="{5789636B-C975-B446-91D0-732A614123A0}">
      <dsp:nvSpPr>
        <dsp:cNvPr id="0" name=""/>
        <dsp:cNvSpPr/>
      </dsp:nvSpPr>
      <dsp:spPr>
        <a:xfrm>
          <a:off x="1098510" y="2606432"/>
          <a:ext cx="668685" cy="668685"/>
        </a:xfrm>
        <a:prstGeom prst="ellipse">
          <a:avLst/>
        </a:prstGeom>
        <a:solidFill>
          <a:schemeClr val="accent5">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867124F8-5834-BC48-A4BE-DF2201CFFAE2}">
      <dsp:nvSpPr>
        <dsp:cNvPr id="0" name=""/>
        <dsp:cNvSpPr/>
      </dsp:nvSpPr>
      <dsp:spPr>
        <a:xfrm rot="10800000">
          <a:off x="1432853" y="3474725"/>
          <a:ext cx="5024948" cy="668685"/>
        </a:xfrm>
        <a:prstGeom prst="homePlate">
          <a:avLst/>
        </a:prstGeom>
        <a:gradFill rotWithShape="0">
          <a:gsLst>
            <a:gs pos="0">
              <a:schemeClr val="accent6">
                <a:hueOff val="0"/>
                <a:satOff val="0"/>
                <a:lumOff val="0"/>
                <a:alphaOff val="0"/>
                <a:shade val="40000"/>
                <a:alpha val="100000"/>
                <a:satMod val="150000"/>
                <a:lumMod val="100000"/>
              </a:schemeClr>
            </a:gs>
            <a:gs pos="100000">
              <a:schemeClr val="accent6">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smtClean="0">
              <a:solidFill>
                <a:srgbClr val="FFFFFF"/>
              </a:solidFill>
              <a:latin typeface="Arial" charset="0"/>
            </a:rPr>
            <a:t>Route calculation </a:t>
          </a:r>
          <a:r>
            <a:rPr lang="en-US" sz="1800" b="1" kern="1200" dirty="0" smtClean="0">
              <a:solidFill>
                <a:srgbClr val="FFFFFF"/>
              </a:solidFill>
              <a:latin typeface="Arial" charset="0"/>
            </a:rPr>
            <a:t>and </a:t>
          </a:r>
          <a:r>
            <a:rPr lang="en-US" sz="1800" b="1" kern="1200" dirty="0" err="1" smtClean="0">
              <a:solidFill>
                <a:srgbClr val="FFFFFF"/>
              </a:solidFill>
              <a:latin typeface="Arial" charset="0"/>
            </a:rPr>
            <a:t>Dijkstra’s</a:t>
          </a:r>
          <a:r>
            <a:rPr lang="en-US" sz="1800" b="1" kern="1200" dirty="0" smtClean="0">
              <a:solidFill>
                <a:srgbClr val="FFFFFF"/>
              </a:solidFill>
              <a:latin typeface="Arial" charset="0"/>
            </a:rPr>
            <a:t> Algorithm </a:t>
          </a:r>
          <a:endParaRPr lang="en-US" sz="1800" b="1" kern="1200" dirty="0">
            <a:solidFill>
              <a:srgbClr val="FFFFFF"/>
            </a:solidFill>
          </a:endParaRPr>
        </a:p>
      </dsp:txBody>
      <dsp:txXfrm rot="10800000">
        <a:off x="1600024" y="3474725"/>
        <a:ext cx="4857777" cy="668685"/>
      </dsp:txXfrm>
    </dsp:sp>
    <dsp:sp modelId="{9F43CEBE-25B1-1948-9FB0-989475E1FE7D}">
      <dsp:nvSpPr>
        <dsp:cNvPr id="0" name=""/>
        <dsp:cNvSpPr/>
      </dsp:nvSpPr>
      <dsp:spPr>
        <a:xfrm>
          <a:off x="1098510" y="3474725"/>
          <a:ext cx="668685" cy="668685"/>
        </a:xfrm>
        <a:prstGeom prst="ellipse">
          <a:avLst/>
        </a:prstGeom>
        <a:solidFill>
          <a:schemeClr val="accent6">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18D12A-3355-D540-92E8-945C5B65C058}">
      <dsp:nvSpPr>
        <dsp:cNvPr id="0" name=""/>
        <dsp:cNvSpPr/>
      </dsp:nvSpPr>
      <dsp:spPr>
        <a:xfrm>
          <a:off x="3614522" y="1870697"/>
          <a:ext cx="1799974" cy="856624"/>
        </a:xfrm>
        <a:custGeom>
          <a:avLst/>
          <a:gdLst/>
          <a:ahLst/>
          <a:cxnLst/>
          <a:rect l="0" t="0" r="0" b="0"/>
          <a:pathLst>
            <a:path>
              <a:moveTo>
                <a:pt x="0" y="0"/>
              </a:moveTo>
              <a:lnTo>
                <a:pt x="0" y="583764"/>
              </a:lnTo>
              <a:lnTo>
                <a:pt x="1799974" y="583764"/>
              </a:lnTo>
              <a:lnTo>
                <a:pt x="1799974" y="856624"/>
              </a:lnTo>
            </a:path>
          </a:pathLst>
        </a:custGeom>
        <a:noFill/>
        <a:ln w="1270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489CC45-6F13-1748-A057-05568F2B1859}">
      <dsp:nvSpPr>
        <dsp:cNvPr id="0" name=""/>
        <dsp:cNvSpPr/>
      </dsp:nvSpPr>
      <dsp:spPr>
        <a:xfrm>
          <a:off x="1814548" y="1870697"/>
          <a:ext cx="1799974" cy="856624"/>
        </a:xfrm>
        <a:custGeom>
          <a:avLst/>
          <a:gdLst/>
          <a:ahLst/>
          <a:cxnLst/>
          <a:rect l="0" t="0" r="0" b="0"/>
          <a:pathLst>
            <a:path>
              <a:moveTo>
                <a:pt x="1799974" y="0"/>
              </a:moveTo>
              <a:lnTo>
                <a:pt x="1799974" y="583764"/>
              </a:lnTo>
              <a:lnTo>
                <a:pt x="0" y="583764"/>
              </a:lnTo>
              <a:lnTo>
                <a:pt x="0" y="856624"/>
              </a:lnTo>
            </a:path>
          </a:pathLst>
        </a:custGeom>
        <a:noFill/>
        <a:ln w="1270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45EEB8F-75AF-E34D-B6C7-9FBE146C4C88}">
      <dsp:nvSpPr>
        <dsp:cNvPr id="0" name=""/>
        <dsp:cNvSpPr/>
      </dsp:nvSpPr>
      <dsp:spPr>
        <a:xfrm>
          <a:off x="2141816" y="360"/>
          <a:ext cx="2945412" cy="1870336"/>
        </a:xfrm>
        <a:prstGeom prst="roundRect">
          <a:avLst>
            <a:gd name="adj" fmla="val 10000"/>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503D616A-D458-2443-A2E0-89E311BB90D1}">
      <dsp:nvSpPr>
        <dsp:cNvPr id="0" name=""/>
        <dsp:cNvSpPr/>
      </dsp:nvSpPr>
      <dsp:spPr>
        <a:xfrm>
          <a:off x="2469084" y="311264"/>
          <a:ext cx="2945412" cy="1870336"/>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smtClean="0">
              <a:latin typeface="Arial" charset="0"/>
              <a:cs typeface="文泉驛正黑" charset="0"/>
            </a:rPr>
            <a:t>A router transit to Init State when</a:t>
          </a:r>
          <a:endParaRPr lang="en-US" sz="2300" kern="1200" dirty="0"/>
        </a:p>
      </dsp:txBody>
      <dsp:txXfrm>
        <a:off x="2523864" y="366044"/>
        <a:ext cx="2835852" cy="1760776"/>
      </dsp:txXfrm>
    </dsp:sp>
    <dsp:sp modelId="{BAC5FE74-63D1-D04D-B1CC-C5597ACF718A}">
      <dsp:nvSpPr>
        <dsp:cNvPr id="0" name=""/>
        <dsp:cNvSpPr/>
      </dsp:nvSpPr>
      <dsp:spPr>
        <a:xfrm>
          <a:off x="341841" y="2727321"/>
          <a:ext cx="2945412" cy="1870336"/>
        </a:xfrm>
        <a:prstGeom prst="roundRect">
          <a:avLst>
            <a:gd name="adj" fmla="val 10000"/>
          </a:avLst>
        </a:prstGeom>
        <a:gradFill rotWithShape="0">
          <a:gsLst>
            <a:gs pos="0">
              <a:schemeClr val="accent5">
                <a:hueOff val="0"/>
                <a:satOff val="0"/>
                <a:lumOff val="0"/>
                <a:alphaOff val="0"/>
                <a:shade val="40000"/>
                <a:alpha val="100000"/>
                <a:satMod val="150000"/>
                <a:lumMod val="100000"/>
              </a:schemeClr>
            </a:gs>
            <a:gs pos="100000">
              <a:schemeClr val="accent5">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A46E0E31-D173-874D-85CB-507635251488}">
      <dsp:nvSpPr>
        <dsp:cNvPr id="0" name=""/>
        <dsp:cNvSpPr/>
      </dsp:nvSpPr>
      <dsp:spPr>
        <a:xfrm>
          <a:off x="669110" y="3038225"/>
          <a:ext cx="2945412" cy="1870336"/>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latin typeface="Arial"/>
              <a:cs typeface="Arial"/>
            </a:rPr>
            <a:t>It is in Down state and it starts sending Hello packet</a:t>
          </a:r>
          <a:endParaRPr lang="en-US" sz="2300" kern="1200" dirty="0">
            <a:latin typeface="Arial"/>
            <a:cs typeface="Arial"/>
          </a:endParaRPr>
        </a:p>
      </dsp:txBody>
      <dsp:txXfrm>
        <a:off x="723890" y="3093005"/>
        <a:ext cx="2835852" cy="1760776"/>
      </dsp:txXfrm>
    </dsp:sp>
    <dsp:sp modelId="{736034E3-18CC-C148-A5A9-068604430168}">
      <dsp:nvSpPr>
        <dsp:cNvPr id="0" name=""/>
        <dsp:cNvSpPr/>
      </dsp:nvSpPr>
      <dsp:spPr>
        <a:xfrm>
          <a:off x="3941790" y="2727321"/>
          <a:ext cx="2945412" cy="1870336"/>
        </a:xfrm>
        <a:prstGeom prst="roundRect">
          <a:avLst>
            <a:gd name="adj" fmla="val 10000"/>
          </a:avLst>
        </a:prstGeom>
        <a:gradFill rotWithShape="0">
          <a:gsLst>
            <a:gs pos="0">
              <a:schemeClr val="accent5">
                <a:hueOff val="0"/>
                <a:satOff val="0"/>
                <a:lumOff val="0"/>
                <a:alphaOff val="0"/>
                <a:shade val="40000"/>
                <a:alpha val="100000"/>
                <a:satMod val="150000"/>
                <a:lumMod val="100000"/>
              </a:schemeClr>
            </a:gs>
            <a:gs pos="100000">
              <a:schemeClr val="accent5">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sp>
    <dsp:sp modelId="{AF05BEE6-D91C-C046-879B-E1415E3092CD}">
      <dsp:nvSpPr>
        <dsp:cNvPr id="0" name=""/>
        <dsp:cNvSpPr/>
      </dsp:nvSpPr>
      <dsp:spPr>
        <a:xfrm>
          <a:off x="4269058" y="3038225"/>
          <a:ext cx="2945412" cy="1870336"/>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latin typeface="Arial"/>
              <a:cs typeface="Arial"/>
            </a:rPr>
            <a:t>It receives a Hello packet with a router ID that is not within its neighbor list</a:t>
          </a:r>
          <a:endParaRPr lang="en-US" sz="2300" kern="1200" dirty="0">
            <a:latin typeface="Arial"/>
            <a:cs typeface="Arial"/>
          </a:endParaRPr>
        </a:p>
      </dsp:txBody>
      <dsp:txXfrm>
        <a:off x="4323838" y="3093005"/>
        <a:ext cx="2835852" cy="17607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B5C4C4-B536-D746-9A14-5E2F938F1F24}">
      <dsp:nvSpPr>
        <dsp:cNvPr id="0" name=""/>
        <dsp:cNvSpPr/>
      </dsp:nvSpPr>
      <dsp:spPr>
        <a:xfrm>
          <a:off x="3968457" y="1694292"/>
          <a:ext cx="1629553" cy="775519"/>
        </a:xfrm>
        <a:custGeom>
          <a:avLst/>
          <a:gdLst/>
          <a:ahLst/>
          <a:cxnLst/>
          <a:rect l="0" t="0" r="0" b="0"/>
          <a:pathLst>
            <a:path>
              <a:moveTo>
                <a:pt x="0" y="0"/>
              </a:moveTo>
              <a:lnTo>
                <a:pt x="0" y="528493"/>
              </a:lnTo>
              <a:lnTo>
                <a:pt x="1629553" y="528493"/>
              </a:lnTo>
              <a:lnTo>
                <a:pt x="1629553" y="77551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09F399-5B7B-1C4E-8B54-797F43835BF2}">
      <dsp:nvSpPr>
        <dsp:cNvPr id="0" name=""/>
        <dsp:cNvSpPr/>
      </dsp:nvSpPr>
      <dsp:spPr>
        <a:xfrm>
          <a:off x="2338903" y="1694292"/>
          <a:ext cx="1629553" cy="775519"/>
        </a:xfrm>
        <a:custGeom>
          <a:avLst/>
          <a:gdLst/>
          <a:ahLst/>
          <a:cxnLst/>
          <a:rect l="0" t="0" r="0" b="0"/>
          <a:pathLst>
            <a:path>
              <a:moveTo>
                <a:pt x="1629553" y="0"/>
              </a:moveTo>
              <a:lnTo>
                <a:pt x="1629553" y="528493"/>
              </a:lnTo>
              <a:lnTo>
                <a:pt x="0" y="528493"/>
              </a:lnTo>
              <a:lnTo>
                <a:pt x="0" y="77551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E93834-B050-0740-9A7A-1C5D0E2DE371}">
      <dsp:nvSpPr>
        <dsp:cNvPr id="0" name=""/>
        <dsp:cNvSpPr/>
      </dsp:nvSpPr>
      <dsp:spPr>
        <a:xfrm>
          <a:off x="2635185" y="1037"/>
          <a:ext cx="2666542" cy="169325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3C8F97F-C5F0-4A40-8E5C-1AEFEC977604}">
      <dsp:nvSpPr>
        <dsp:cNvPr id="0" name=""/>
        <dsp:cNvSpPr/>
      </dsp:nvSpPr>
      <dsp:spPr>
        <a:xfrm>
          <a:off x="2931468" y="282505"/>
          <a:ext cx="2666542" cy="169325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Arial"/>
              <a:cs typeface="Arial"/>
            </a:rPr>
            <a:t>When a router receives a Hello packet with </a:t>
          </a:r>
          <a:endParaRPr lang="en-US" sz="2000" b="1" kern="1200" dirty="0">
            <a:latin typeface="Arial"/>
            <a:cs typeface="Arial"/>
          </a:endParaRPr>
        </a:p>
      </dsp:txBody>
      <dsp:txXfrm>
        <a:off x="2981062" y="332099"/>
        <a:ext cx="2567354" cy="1594066"/>
      </dsp:txXfrm>
    </dsp:sp>
    <dsp:sp modelId="{56B3C65C-87E8-D64C-B24B-AF9DC95B8659}">
      <dsp:nvSpPr>
        <dsp:cNvPr id="0" name=""/>
        <dsp:cNvSpPr/>
      </dsp:nvSpPr>
      <dsp:spPr>
        <a:xfrm>
          <a:off x="1005631" y="2469811"/>
          <a:ext cx="2666542" cy="1693254"/>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F5241E0-9AD9-564E-AA8D-46FA332ED124}">
      <dsp:nvSpPr>
        <dsp:cNvPr id="0" name=""/>
        <dsp:cNvSpPr/>
      </dsp:nvSpPr>
      <dsp:spPr>
        <a:xfrm>
          <a:off x="1301914" y="2751279"/>
          <a:ext cx="2666542" cy="169325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a:cs typeface="Arial"/>
            </a:rPr>
            <a:t>its Router ID listed in the list of neighbors, it will transit from the </a:t>
          </a:r>
          <a:r>
            <a:rPr lang="en-US" sz="2000" kern="1200" dirty="0" err="1" smtClean="0">
              <a:latin typeface="Arial"/>
              <a:cs typeface="Arial"/>
            </a:rPr>
            <a:t>Init</a:t>
          </a:r>
          <a:r>
            <a:rPr lang="en-US" sz="2000" kern="1200" dirty="0" smtClean="0">
              <a:latin typeface="Arial"/>
              <a:cs typeface="Arial"/>
            </a:rPr>
            <a:t> state to the Two-Way state</a:t>
          </a:r>
          <a:endParaRPr lang="en-US" sz="2000" kern="1200" dirty="0">
            <a:latin typeface="Arial"/>
            <a:cs typeface="Arial"/>
          </a:endParaRPr>
        </a:p>
      </dsp:txBody>
      <dsp:txXfrm>
        <a:off x="1351508" y="2800873"/>
        <a:ext cx="2567354" cy="1594066"/>
      </dsp:txXfrm>
    </dsp:sp>
    <dsp:sp modelId="{C8EEE028-1568-9C45-9BAA-9D04589060D0}">
      <dsp:nvSpPr>
        <dsp:cNvPr id="0" name=""/>
        <dsp:cNvSpPr/>
      </dsp:nvSpPr>
      <dsp:spPr>
        <a:xfrm>
          <a:off x="4264739" y="2469811"/>
          <a:ext cx="2666542" cy="1693254"/>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3B9AE0F-D00E-D141-A882-7F6E27F2FCAA}">
      <dsp:nvSpPr>
        <dsp:cNvPr id="0" name=""/>
        <dsp:cNvSpPr/>
      </dsp:nvSpPr>
      <dsp:spPr>
        <a:xfrm>
          <a:off x="4561022" y="2751279"/>
          <a:ext cx="2666542" cy="169325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a:cs typeface="Arial"/>
            </a:rPr>
            <a:t>its Router ID not listed in the list of neighbors, it will transit to the </a:t>
          </a:r>
          <a:r>
            <a:rPr lang="en-US" sz="2000" kern="1200" dirty="0" err="1" smtClean="0">
              <a:latin typeface="Arial"/>
              <a:cs typeface="Arial"/>
            </a:rPr>
            <a:t>Init</a:t>
          </a:r>
          <a:r>
            <a:rPr lang="en-US" sz="2000" kern="1200" dirty="0" smtClean="0">
              <a:latin typeface="Arial"/>
              <a:cs typeface="Arial"/>
            </a:rPr>
            <a:t> state</a:t>
          </a:r>
          <a:endParaRPr lang="en-US" sz="2000" kern="1200" dirty="0">
            <a:latin typeface="Arial"/>
            <a:cs typeface="Arial"/>
          </a:endParaRPr>
        </a:p>
      </dsp:txBody>
      <dsp:txXfrm>
        <a:off x="4610616" y="2800873"/>
        <a:ext cx="2567354" cy="15940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AC2CA-84A3-B14D-99D0-347FEDB72B11}">
      <dsp:nvSpPr>
        <dsp:cNvPr id="0" name=""/>
        <dsp:cNvSpPr/>
      </dsp:nvSpPr>
      <dsp:spPr>
        <a:xfrm rot="10800000">
          <a:off x="1432853" y="1551"/>
          <a:ext cx="5024948" cy="668685"/>
        </a:xfrm>
        <a:prstGeom prst="homePlate">
          <a:avLst/>
        </a:prstGeom>
        <a:gradFill rotWithShape="0">
          <a:gsLst>
            <a:gs pos="0">
              <a:schemeClr val="accent2">
                <a:hueOff val="0"/>
                <a:satOff val="0"/>
                <a:lumOff val="0"/>
                <a:alphaOff val="0"/>
                <a:shade val="40000"/>
                <a:alpha val="100000"/>
                <a:satMod val="150000"/>
                <a:lumMod val="100000"/>
              </a:schemeClr>
            </a:gs>
            <a:gs pos="100000">
              <a:schemeClr val="accent2">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latin typeface="Arial" charset="0"/>
              <a:cs typeface="文泉驛正黑" charset="0"/>
            </a:rPr>
            <a:t>Components of OSPF</a:t>
          </a:r>
          <a:endParaRPr lang="en-US" sz="1800" kern="1200" dirty="0">
            <a:solidFill>
              <a:schemeClr val="bg1"/>
            </a:solidFill>
          </a:endParaRPr>
        </a:p>
      </dsp:txBody>
      <dsp:txXfrm rot="10800000">
        <a:off x="1600024" y="1551"/>
        <a:ext cx="4857777" cy="668685"/>
      </dsp:txXfrm>
    </dsp:sp>
    <dsp:sp modelId="{273F9853-FABE-2041-835B-C6251A578BB6}">
      <dsp:nvSpPr>
        <dsp:cNvPr id="0" name=""/>
        <dsp:cNvSpPr/>
      </dsp:nvSpPr>
      <dsp:spPr>
        <a:xfrm>
          <a:off x="1098510" y="1551"/>
          <a:ext cx="668685" cy="668685"/>
        </a:xfrm>
        <a:prstGeom prst="ellipse">
          <a:avLst/>
        </a:prstGeom>
        <a:solidFill>
          <a:schemeClr val="accent2">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BB431E53-6B89-0E4E-B830-79AF130F5C91}">
      <dsp:nvSpPr>
        <dsp:cNvPr id="0" name=""/>
        <dsp:cNvSpPr/>
      </dsp:nvSpPr>
      <dsp:spPr>
        <a:xfrm rot="10800000">
          <a:off x="1432853" y="869845"/>
          <a:ext cx="5024948" cy="668685"/>
        </a:xfrm>
        <a:prstGeom prst="homePlate">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a:cs typeface="Arial"/>
            </a:rPr>
            <a:t>OSPF Terminologies</a:t>
          </a:r>
          <a:endParaRPr lang="en-US" sz="1800" kern="1200" dirty="0"/>
        </a:p>
      </dsp:txBody>
      <dsp:txXfrm rot="10800000">
        <a:off x="1600024" y="869845"/>
        <a:ext cx="4857777" cy="668685"/>
      </dsp:txXfrm>
    </dsp:sp>
    <dsp:sp modelId="{8529654B-EACF-6A45-9EE0-62AA92F6A347}">
      <dsp:nvSpPr>
        <dsp:cNvPr id="0" name=""/>
        <dsp:cNvSpPr/>
      </dsp:nvSpPr>
      <dsp:spPr>
        <a:xfrm>
          <a:off x="1098510" y="869845"/>
          <a:ext cx="668685" cy="668685"/>
        </a:xfrm>
        <a:prstGeom prst="ellipse">
          <a:avLst/>
        </a:prstGeom>
        <a:solidFill>
          <a:schemeClr val="accent3">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E3FCDEEF-0D75-864A-9ED2-9CC50EABB1BE}">
      <dsp:nvSpPr>
        <dsp:cNvPr id="0" name=""/>
        <dsp:cNvSpPr/>
      </dsp:nvSpPr>
      <dsp:spPr>
        <a:xfrm rot="10800000">
          <a:off x="1432853" y="1738138"/>
          <a:ext cx="5024948" cy="668685"/>
        </a:xfrm>
        <a:prstGeom prst="homePlate">
          <a:avLst/>
        </a:prstGeom>
        <a:gradFill rotWithShape="0">
          <a:gsLst>
            <a:gs pos="0">
              <a:schemeClr val="accent4">
                <a:hueOff val="0"/>
                <a:satOff val="0"/>
                <a:lumOff val="0"/>
                <a:alphaOff val="0"/>
                <a:shade val="40000"/>
                <a:alpha val="100000"/>
                <a:satMod val="150000"/>
                <a:lumMod val="100000"/>
              </a:schemeClr>
            </a:gs>
            <a:gs pos="100000">
              <a:schemeClr val="accent4">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a:cs typeface="Arial"/>
            </a:rPr>
            <a:t>OSPF Operation</a:t>
          </a:r>
          <a:endParaRPr lang="en-US" sz="1800" b="1" kern="1200" dirty="0">
            <a:latin typeface="Arial"/>
            <a:cs typeface="Arial"/>
          </a:endParaRPr>
        </a:p>
      </dsp:txBody>
      <dsp:txXfrm rot="10800000">
        <a:off x="1600024" y="1738138"/>
        <a:ext cx="4857777" cy="668685"/>
      </dsp:txXfrm>
    </dsp:sp>
    <dsp:sp modelId="{29E3E736-44FD-7C4D-9D0E-FD298A3A41A6}">
      <dsp:nvSpPr>
        <dsp:cNvPr id="0" name=""/>
        <dsp:cNvSpPr/>
      </dsp:nvSpPr>
      <dsp:spPr>
        <a:xfrm>
          <a:off x="1098510" y="1738138"/>
          <a:ext cx="668685" cy="668685"/>
        </a:xfrm>
        <a:prstGeom prst="ellipse">
          <a:avLst/>
        </a:prstGeom>
        <a:solidFill>
          <a:schemeClr val="accent4">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25A3CDC6-9402-A74B-A6A6-018C77F0FEF8}">
      <dsp:nvSpPr>
        <dsp:cNvPr id="0" name=""/>
        <dsp:cNvSpPr/>
      </dsp:nvSpPr>
      <dsp:spPr>
        <a:xfrm rot="10800000">
          <a:off x="1432853" y="2606432"/>
          <a:ext cx="5024948" cy="668685"/>
        </a:xfrm>
        <a:prstGeom prst="homePlate">
          <a:avLst/>
        </a:prstGeom>
        <a:gradFill rotWithShape="0">
          <a:gsLst>
            <a:gs pos="0">
              <a:schemeClr val="accent5">
                <a:hueOff val="0"/>
                <a:satOff val="0"/>
                <a:lumOff val="0"/>
                <a:alphaOff val="0"/>
                <a:shade val="40000"/>
                <a:alpha val="100000"/>
                <a:satMod val="150000"/>
                <a:lumMod val="100000"/>
              </a:schemeClr>
            </a:gs>
            <a:gs pos="100000">
              <a:schemeClr val="accent5">
                <a:hueOff val="0"/>
                <a:satOff val="0"/>
                <a:lumOff val="0"/>
                <a:alphaOff val="0"/>
                <a:tint val="70000"/>
                <a:shade val="100000"/>
                <a:alpha val="100000"/>
                <a:satMod val="200000"/>
                <a:lumMod val="100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latin typeface="Arial"/>
              <a:cs typeface="Arial"/>
            </a:rPr>
            <a:t>OSPF Operational State</a:t>
          </a:r>
          <a:endParaRPr lang="en-US" sz="1800" kern="1200" dirty="0"/>
        </a:p>
      </dsp:txBody>
      <dsp:txXfrm rot="10800000">
        <a:off x="1600024" y="2606432"/>
        <a:ext cx="4857777" cy="668685"/>
      </dsp:txXfrm>
    </dsp:sp>
    <dsp:sp modelId="{5789636B-C975-B446-91D0-732A614123A0}">
      <dsp:nvSpPr>
        <dsp:cNvPr id="0" name=""/>
        <dsp:cNvSpPr/>
      </dsp:nvSpPr>
      <dsp:spPr>
        <a:xfrm>
          <a:off x="1098510" y="2606432"/>
          <a:ext cx="668685" cy="668685"/>
        </a:xfrm>
        <a:prstGeom prst="ellipse">
          <a:avLst/>
        </a:prstGeom>
        <a:solidFill>
          <a:schemeClr val="accent5">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 modelId="{867124F8-5834-BC48-A4BE-DF2201CFFAE2}">
      <dsp:nvSpPr>
        <dsp:cNvPr id="0" name=""/>
        <dsp:cNvSpPr/>
      </dsp:nvSpPr>
      <dsp:spPr>
        <a:xfrm rot="10800000">
          <a:off x="1432853" y="3474725"/>
          <a:ext cx="5024948" cy="668685"/>
        </a:xfrm>
        <a:prstGeom prst="homePlate">
          <a:avLst/>
        </a:prstGeom>
        <a:gradFill rotWithShape="0">
          <a:gsLst>
            <a:gs pos="0">
              <a:schemeClr val="accent6">
                <a:hueOff val="0"/>
                <a:satOff val="0"/>
                <a:lumOff val="0"/>
                <a:alphaOff val="0"/>
                <a:shade val="40000"/>
                <a:alpha val="100000"/>
                <a:satMod val="150000"/>
                <a:lumMod val="100000"/>
              </a:schemeClr>
            </a:gs>
            <a:gs pos="100000">
              <a:schemeClr val="accent6">
                <a:hueOff val="0"/>
                <a:satOff val="0"/>
                <a:lumOff val="0"/>
                <a:alphaOff val="0"/>
                <a:tint val="70000"/>
                <a:shade val="100000"/>
                <a:alpha val="100000"/>
                <a:satMod val="200000"/>
                <a:lumMod val="100000"/>
              </a:schemeClr>
            </a:gs>
          </a:gsLst>
          <a:lin ang="5400000" scaled="1"/>
        </a:gradFill>
        <a:ln>
          <a:noFill/>
        </a:ln>
        <a:effectLst>
          <a:glow rad="228600">
            <a:srgbClr val="FF0000">
              <a:alpha val="40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294872" tIns="68580" rIns="128016"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FFFFFF"/>
              </a:solidFill>
              <a:latin typeface="Arial" charset="0"/>
            </a:rPr>
            <a:t>Route calculation and </a:t>
          </a:r>
          <a:r>
            <a:rPr lang="en-US" sz="1800" b="1" kern="1200" dirty="0" err="1" smtClean="0">
              <a:solidFill>
                <a:srgbClr val="FFFFFF"/>
              </a:solidFill>
              <a:latin typeface="Arial" charset="0"/>
            </a:rPr>
            <a:t>Dijkstra’s</a:t>
          </a:r>
          <a:r>
            <a:rPr lang="en-US" sz="1800" b="1" kern="1200" dirty="0" smtClean="0">
              <a:solidFill>
                <a:srgbClr val="FFFFFF"/>
              </a:solidFill>
              <a:latin typeface="Arial" charset="0"/>
            </a:rPr>
            <a:t> Algorithm </a:t>
          </a:r>
          <a:endParaRPr lang="en-US" sz="1800" b="1" kern="1200" dirty="0">
            <a:solidFill>
              <a:srgbClr val="FFFFFF"/>
            </a:solidFill>
          </a:endParaRPr>
        </a:p>
      </dsp:txBody>
      <dsp:txXfrm rot="10800000">
        <a:off x="1600024" y="3474725"/>
        <a:ext cx="4857777" cy="668685"/>
      </dsp:txXfrm>
    </dsp:sp>
    <dsp:sp modelId="{9F43CEBE-25B1-1948-9FB0-989475E1FE7D}">
      <dsp:nvSpPr>
        <dsp:cNvPr id="0" name=""/>
        <dsp:cNvSpPr/>
      </dsp:nvSpPr>
      <dsp:spPr>
        <a:xfrm>
          <a:off x="1098510" y="3474725"/>
          <a:ext cx="668685" cy="668685"/>
        </a:xfrm>
        <a:prstGeom prst="ellipse">
          <a:avLst/>
        </a:prstGeom>
        <a:solidFill>
          <a:schemeClr val="accent6">
            <a:tint val="50000"/>
            <a:hueOff val="0"/>
            <a:satOff val="0"/>
            <a:lumOff val="0"/>
            <a:alphaOff val="0"/>
          </a:schemeClr>
        </a:soli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3.wmf"/><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3.wmf"/><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7.wmf"/><Relationship Id="rId1"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9.wmf"/><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4948A9-7013-224B-934B-8E2AD112D0B8}" type="datetimeFigureOut">
              <a:rPr lang="en-US" smtClean="0"/>
              <a:t>10/11/2017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E69C7D-54D0-2545-B81C-FD4E60560D67}" type="slidenum">
              <a:rPr lang="en-US" smtClean="0"/>
              <a:t>‹#›</a:t>
            </a:fld>
            <a:endParaRPr lang="en-US"/>
          </a:p>
        </p:txBody>
      </p:sp>
    </p:spTree>
    <p:extLst>
      <p:ext uri="{BB962C8B-B14F-4D97-AF65-F5344CB8AC3E}">
        <p14:creationId xmlns:p14="http://schemas.microsoft.com/office/powerpoint/2010/main" val="18640859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a:tabLst>
                <a:tab pos="710363" algn="l"/>
                <a:tab pos="1420726" algn="l"/>
                <a:tab pos="2131089" algn="l"/>
                <a:tab pos="2841452" algn="l"/>
              </a:tabLst>
              <a:defRPr>
                <a:solidFill>
                  <a:schemeClr val="tx1"/>
                </a:solidFill>
                <a:latin typeface="Arial" charset="0"/>
                <a:ea typeface="ＭＳ Ｐゴシック" charset="0"/>
                <a:cs typeface="文泉驛正黑" charset="0"/>
              </a:defRPr>
            </a:lvl1pPr>
            <a:lvl2pPr eaLnBrk="0">
              <a:tabLst>
                <a:tab pos="710363" algn="l"/>
                <a:tab pos="1420726" algn="l"/>
                <a:tab pos="2131089" algn="l"/>
                <a:tab pos="2841452" algn="l"/>
              </a:tabLst>
              <a:defRPr>
                <a:solidFill>
                  <a:schemeClr val="tx1"/>
                </a:solidFill>
                <a:latin typeface="Arial" charset="0"/>
                <a:ea typeface="文泉驛正黑" charset="0"/>
                <a:cs typeface="文泉驛正黑" charset="0"/>
              </a:defRPr>
            </a:lvl2pPr>
            <a:lvl3pPr eaLnBrk="0">
              <a:tabLst>
                <a:tab pos="710363" algn="l"/>
                <a:tab pos="1420726" algn="l"/>
                <a:tab pos="2131089" algn="l"/>
                <a:tab pos="2841452" algn="l"/>
              </a:tabLst>
              <a:defRPr>
                <a:solidFill>
                  <a:schemeClr val="tx1"/>
                </a:solidFill>
                <a:latin typeface="Arial" charset="0"/>
                <a:ea typeface="文泉驛正黑" charset="0"/>
                <a:cs typeface="文泉驛正黑" charset="0"/>
              </a:defRPr>
            </a:lvl3pPr>
            <a:lvl4pPr eaLnBrk="0">
              <a:tabLst>
                <a:tab pos="710363" algn="l"/>
                <a:tab pos="1420726" algn="l"/>
                <a:tab pos="2131089" algn="l"/>
                <a:tab pos="2841452" algn="l"/>
              </a:tabLst>
              <a:defRPr>
                <a:solidFill>
                  <a:schemeClr val="tx1"/>
                </a:solidFill>
                <a:latin typeface="Arial" charset="0"/>
                <a:ea typeface="文泉驛正黑" charset="0"/>
                <a:cs typeface="文泉驛正黑" charset="0"/>
              </a:defRPr>
            </a:lvl4pPr>
            <a:lvl5pPr eaLnBrk="0">
              <a:tabLst>
                <a:tab pos="710363" algn="l"/>
                <a:tab pos="1420726" algn="l"/>
                <a:tab pos="2131089" algn="l"/>
                <a:tab pos="2841452" algn="l"/>
              </a:tabLst>
              <a:defRPr>
                <a:solidFill>
                  <a:schemeClr val="tx1"/>
                </a:solidFill>
                <a:latin typeface="Arial" charset="0"/>
                <a:ea typeface="文泉驛正黑" charset="0"/>
                <a:cs typeface="文泉驛正黑" charset="0"/>
              </a:defRPr>
            </a:lvl5pPr>
            <a:lvl6pPr marL="2467577" indent="-224325" eaLnBrk="0" fontAlgn="base" hangingPunct="0">
              <a:lnSpc>
                <a:spcPct val="93000"/>
              </a:lnSpc>
              <a:spcBef>
                <a:spcPct val="0"/>
              </a:spcBef>
              <a:spcAft>
                <a:spcPct val="0"/>
              </a:spcAft>
              <a:buClr>
                <a:srgbClr val="000000"/>
              </a:buClr>
              <a:buSzPct val="100000"/>
              <a:buFont typeface="Times New Roman" charset="0"/>
              <a:tabLst>
                <a:tab pos="710363" algn="l"/>
                <a:tab pos="1420726" algn="l"/>
                <a:tab pos="2131089" algn="l"/>
                <a:tab pos="2841452" algn="l"/>
              </a:tabLst>
              <a:defRPr>
                <a:solidFill>
                  <a:schemeClr val="tx1"/>
                </a:solidFill>
                <a:latin typeface="Arial" charset="0"/>
                <a:ea typeface="文泉驛正黑" charset="0"/>
                <a:cs typeface="文泉驛正黑" charset="0"/>
              </a:defRPr>
            </a:lvl6pPr>
            <a:lvl7pPr marL="2916227" indent="-224325" eaLnBrk="0" fontAlgn="base" hangingPunct="0">
              <a:lnSpc>
                <a:spcPct val="93000"/>
              </a:lnSpc>
              <a:spcBef>
                <a:spcPct val="0"/>
              </a:spcBef>
              <a:spcAft>
                <a:spcPct val="0"/>
              </a:spcAft>
              <a:buClr>
                <a:srgbClr val="000000"/>
              </a:buClr>
              <a:buSzPct val="100000"/>
              <a:buFont typeface="Times New Roman" charset="0"/>
              <a:tabLst>
                <a:tab pos="710363" algn="l"/>
                <a:tab pos="1420726" algn="l"/>
                <a:tab pos="2131089" algn="l"/>
                <a:tab pos="2841452" algn="l"/>
              </a:tabLst>
              <a:defRPr>
                <a:solidFill>
                  <a:schemeClr val="tx1"/>
                </a:solidFill>
                <a:latin typeface="Arial" charset="0"/>
                <a:ea typeface="文泉驛正黑" charset="0"/>
                <a:cs typeface="文泉驛正黑" charset="0"/>
              </a:defRPr>
            </a:lvl7pPr>
            <a:lvl8pPr marL="3364878" indent="-224325" eaLnBrk="0" fontAlgn="base" hangingPunct="0">
              <a:lnSpc>
                <a:spcPct val="93000"/>
              </a:lnSpc>
              <a:spcBef>
                <a:spcPct val="0"/>
              </a:spcBef>
              <a:spcAft>
                <a:spcPct val="0"/>
              </a:spcAft>
              <a:buClr>
                <a:srgbClr val="000000"/>
              </a:buClr>
              <a:buSzPct val="100000"/>
              <a:buFont typeface="Times New Roman" charset="0"/>
              <a:tabLst>
                <a:tab pos="710363" algn="l"/>
                <a:tab pos="1420726" algn="l"/>
                <a:tab pos="2131089" algn="l"/>
                <a:tab pos="2841452" algn="l"/>
              </a:tabLst>
              <a:defRPr>
                <a:solidFill>
                  <a:schemeClr val="tx1"/>
                </a:solidFill>
                <a:latin typeface="Arial" charset="0"/>
                <a:ea typeface="文泉驛正黑" charset="0"/>
                <a:cs typeface="文泉驛正黑" charset="0"/>
              </a:defRPr>
            </a:lvl8pPr>
            <a:lvl9pPr marL="3813528" indent="-224325" eaLnBrk="0" fontAlgn="base" hangingPunct="0">
              <a:lnSpc>
                <a:spcPct val="93000"/>
              </a:lnSpc>
              <a:spcBef>
                <a:spcPct val="0"/>
              </a:spcBef>
              <a:spcAft>
                <a:spcPct val="0"/>
              </a:spcAft>
              <a:buClr>
                <a:srgbClr val="000000"/>
              </a:buClr>
              <a:buSzPct val="100000"/>
              <a:buFont typeface="Times New Roman" charset="0"/>
              <a:tabLst>
                <a:tab pos="710363" algn="l"/>
                <a:tab pos="1420726" algn="l"/>
                <a:tab pos="2131089" algn="l"/>
                <a:tab pos="2841452" algn="l"/>
              </a:tabLst>
              <a:defRPr>
                <a:solidFill>
                  <a:schemeClr val="tx1"/>
                </a:solidFill>
                <a:latin typeface="Arial" charset="0"/>
                <a:ea typeface="文泉驛正黑" charset="0"/>
                <a:cs typeface="文泉驛正黑" charset="0"/>
              </a:defRPr>
            </a:lvl9pPr>
          </a:lstStyle>
          <a:p>
            <a:pPr eaLnBrk="1"/>
            <a:fld id="{52D713FB-79DC-464F-B766-CDAA2EF3CABA}" type="slidenum">
              <a:rPr lang="en-US">
                <a:solidFill>
                  <a:srgbClr val="000000"/>
                </a:solidFill>
                <a:latin typeface="Times New Roman" charset="0"/>
                <a:cs typeface="DejaVu Sans" charset="0"/>
              </a:rPr>
              <a:pPr eaLnBrk="1"/>
              <a:t>4</a:t>
            </a:fld>
            <a:endParaRPr lang="en-US">
              <a:solidFill>
                <a:srgbClr val="000000"/>
              </a:solidFill>
              <a:latin typeface="Times New Roman" charset="0"/>
              <a:cs typeface="DejaVu Sans" charset="0"/>
            </a:endParaRPr>
          </a:p>
        </p:txBody>
      </p:sp>
      <p:sp>
        <p:nvSpPr>
          <p:cNvPr id="96257" name="Text Box 1"/>
          <p:cNvSpPr txBox="1">
            <a:spLocks noChangeArrowheads="1"/>
          </p:cNvSpPr>
          <p:nvPr/>
        </p:nvSpPr>
        <p:spPr bwMode="auto">
          <a:xfrm>
            <a:off x="-11541815" y="-11604885"/>
            <a:ext cx="11543369" cy="11606447"/>
          </a:xfrm>
          <a:prstGeom prst="rect">
            <a:avLst/>
          </a:prstGeom>
          <a:noFill/>
          <a:ln w="9525">
            <a:noFill/>
            <a:round/>
            <a:headEnd/>
            <a:tailEnd/>
          </a:ln>
          <a:effectLst/>
        </p:spPr>
        <p:txBody>
          <a:bodyPr lIns="88317" tIns="44159" rIns="88317" bIns="44159"/>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ＭＳ Ｐゴシック" charset="0"/>
                <a:cs typeface="文泉驛正黑" charset="0"/>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a:solidFill>
                  <a:schemeClr val="tx1"/>
                </a:solidFill>
                <a:latin typeface="Arial" charset="0"/>
                <a:ea typeface="文泉驛正黑" charset="0"/>
                <a:cs typeface="文泉驛正黑" charset="0"/>
              </a:defRPr>
            </a:lvl9pPr>
          </a:lstStyle>
          <a:p>
            <a:pPr algn="ctr" eaLnBrk="1">
              <a:lnSpc>
                <a:spcPct val="90000"/>
              </a:lnSpc>
            </a:pPr>
            <a:fld id="{9D478DC5-EE50-6848-9DEC-1CC2500F1D0C}" type="slidenum">
              <a:rPr lang="en-US" sz="2400">
                <a:solidFill>
                  <a:srgbClr val="000000"/>
                </a:solidFill>
              </a:rPr>
              <a:pPr algn="ctr" eaLnBrk="1">
                <a:lnSpc>
                  <a:spcPct val="90000"/>
                </a:lnSpc>
              </a:pPr>
              <a:t>4</a:t>
            </a:fld>
            <a:endParaRPr lang="en-US" sz="2400">
              <a:solidFill>
                <a:srgbClr val="000000"/>
              </a:solidFill>
            </a:endParaRPr>
          </a:p>
        </p:txBody>
      </p:sp>
      <p:sp>
        <p:nvSpPr>
          <p:cNvPr id="95236" name="Rectangle 2"/>
          <p:cNvSpPr>
            <a:spLocks noGrp="1" noRot="1" noChangeAspect="1" noChangeArrowheads="1" noTextEdit="1"/>
          </p:cNvSpPr>
          <p:nvPr>
            <p:ph type="sldImg"/>
          </p:nvPr>
        </p:nvSpPr>
        <p:spPr>
          <a:xfrm>
            <a:off x="-13508038" y="-11604625"/>
            <a:ext cx="15474951" cy="11606213"/>
          </a:xfrm>
          <a:solidFill>
            <a:srgbClr val="FFFFFF"/>
          </a:solidFill>
          <a:ln>
            <a:solidFill>
              <a:srgbClr val="000000"/>
            </a:solidFill>
            <a:miter lim="800000"/>
            <a:headEnd/>
            <a:tailEnd/>
          </a:ln>
        </p:spPr>
      </p:sp>
      <p:sp>
        <p:nvSpPr>
          <p:cNvPr id="95237" name="Text Box 3"/>
          <p:cNvSpPr>
            <a:spLocks noGrp="1" noChangeArrowheads="1"/>
          </p:cNvSpPr>
          <p:nvPr>
            <p:ph type="body" idx="1"/>
          </p:nvPr>
        </p:nvSpPr>
        <p:spPr>
          <a:xfrm>
            <a:off x="-11541815" y="-11604885"/>
            <a:ext cx="11543369" cy="1160644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8317" tIns="44159" rIns="88317" bIns="44159"/>
          <a:lstStyle/>
          <a:p>
            <a:pPr>
              <a:lnSpc>
                <a:spcPct val="80000"/>
              </a:lnSpc>
              <a:spcBef>
                <a:spcPct val="0"/>
              </a:spcBef>
              <a:tabLst>
                <a:tab pos="710363" algn="l"/>
                <a:tab pos="1420726" algn="l"/>
                <a:tab pos="2131089" algn="l"/>
                <a:tab pos="2841452" algn="l"/>
                <a:tab pos="3551815" algn="l"/>
                <a:tab pos="4262178" algn="l"/>
                <a:tab pos="4972541" algn="l"/>
                <a:tab pos="5682905" algn="l"/>
                <a:tab pos="6393268" algn="l"/>
                <a:tab pos="7103631" algn="l"/>
                <a:tab pos="7813994" algn="l"/>
                <a:tab pos="8524357" algn="l"/>
                <a:tab pos="9234720" algn="l"/>
                <a:tab pos="9945083" algn="l"/>
                <a:tab pos="10655446" algn="l"/>
                <a:tab pos="11365809" algn="l"/>
              </a:tabLst>
            </a:pPr>
            <a:r>
              <a:rPr lang="en-US" sz="2000">
                <a:latin typeface="Arial" charset="0"/>
                <a:cs typeface="文泉驛正黑" charset="0"/>
              </a:rPr>
              <a:t>8.1.3.1</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router adds an entry to its </a:t>
            </a:r>
            <a:r>
              <a:rPr lang="en-US" sz="1200" b="1" dirty="0" smtClean="0"/>
              <a:t>Link State Request list</a:t>
            </a:r>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27</a:t>
            </a:fld>
            <a:endParaRPr lang="en-US"/>
          </a:p>
        </p:txBody>
      </p:sp>
    </p:spTree>
    <p:extLst>
      <p:ext uri="{BB962C8B-B14F-4D97-AF65-F5344CB8AC3E}">
        <p14:creationId xmlns:p14="http://schemas.microsoft.com/office/powerpoint/2010/main" val="2938087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F0158D3-C651-2B4D-8A17-A87818B92D83}" type="slidenum">
              <a:rPr lang="en-US"/>
              <a:pPr>
                <a:defRPr/>
              </a:pPr>
              <a:t>41</a:t>
            </a:fld>
            <a:endParaRPr lang="en-US"/>
          </a:p>
        </p:txBody>
      </p:sp>
      <p:sp>
        <p:nvSpPr>
          <p:cNvPr id="9011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0115" name="Rectangle 3"/>
          <p:cNvSpPr>
            <a:spLocks noGrp="1" noChangeArrowheads="1"/>
          </p:cNvSpPr>
          <p:nvPr>
            <p:ph type="body" idx="1"/>
          </p:nvPr>
        </p:nvSpPr>
        <p:spPr>
          <a:solidFill>
            <a:srgbClr val="FFFFFF"/>
          </a:solidFill>
          <a:ln>
            <a:solidFill>
              <a:srgbClr val="000000"/>
            </a:solidFill>
            <a:miter lim="800000"/>
            <a:headEnd/>
            <a:tailEnd/>
          </a:ln>
        </p:spPr>
        <p:txBody>
          <a:bodyPr lIns="91427" tIns="45713" rIns="91427" bIns="45713"/>
          <a:lstStyle/>
          <a:p>
            <a:pPr eaLnBrk="1" hangingPunct="1">
              <a:defRPr/>
            </a:pPr>
            <a:r>
              <a:rPr lang="en-US" smtClean="0">
                <a:cs typeface="+mn-cs"/>
              </a:rPr>
              <a:t>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70CD5CD-9ED9-874D-A727-5E34578084CF}" type="slidenum">
              <a:rPr lang="en-US"/>
              <a:pPr>
                <a:defRPr/>
              </a:pPr>
              <a:t>42</a:t>
            </a:fld>
            <a:endParaRPr lang="en-US"/>
          </a:p>
        </p:txBody>
      </p:sp>
      <p:sp>
        <p:nvSpPr>
          <p:cNvPr id="92162"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2163" name="Rectangle 3"/>
          <p:cNvSpPr>
            <a:spLocks noGrp="1" noChangeArrowheads="1"/>
          </p:cNvSpPr>
          <p:nvPr>
            <p:ph type="body" idx="1"/>
          </p:nvPr>
        </p:nvSpPr>
        <p:spPr>
          <a:solidFill>
            <a:srgbClr val="FFFFFF"/>
          </a:solidFill>
          <a:ln>
            <a:solidFill>
              <a:srgbClr val="000000"/>
            </a:solidFill>
            <a:miter lim="800000"/>
            <a:headEnd/>
            <a:tailEnd/>
          </a:ln>
        </p:spPr>
        <p:txBody>
          <a:bodyPr lIns="91427" tIns="45713" rIns="91427" bIns="45713"/>
          <a:lstStyle/>
          <a:p>
            <a:pPr eaLnBrk="1" hangingPunct="1">
              <a:defRPr/>
            </a:pPr>
            <a:r>
              <a:rPr lang="en-US" smtClean="0">
                <a:cs typeface="+mn-cs"/>
              </a:rPr>
              <a:t>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AEB289F-16FB-2A40-963E-1804FCD98F2C}" type="slidenum">
              <a:rPr lang="en-US"/>
              <a:pPr>
                <a:defRPr/>
              </a:pPr>
              <a:t>43</a:t>
            </a:fld>
            <a:endParaRPr lang="en-US"/>
          </a:p>
        </p:txBody>
      </p:sp>
      <p:sp>
        <p:nvSpPr>
          <p:cNvPr id="9421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4211" name="Rectangle 3"/>
          <p:cNvSpPr>
            <a:spLocks noGrp="1" noChangeArrowheads="1"/>
          </p:cNvSpPr>
          <p:nvPr>
            <p:ph type="body" idx="1"/>
          </p:nvPr>
        </p:nvSpPr>
        <p:spPr>
          <a:solidFill>
            <a:srgbClr val="FFFFFF"/>
          </a:solidFill>
          <a:ln>
            <a:solidFill>
              <a:srgbClr val="000000"/>
            </a:solidFill>
            <a:miter lim="800000"/>
            <a:headEnd/>
            <a:tailEnd/>
          </a:ln>
        </p:spPr>
        <p:txBody>
          <a:bodyPr lIns="91427" tIns="45713" rIns="91427" bIns="45713"/>
          <a:lstStyle/>
          <a:p>
            <a:pPr eaLnBrk="1" hangingPunct="1">
              <a:defRPr/>
            </a:pPr>
            <a:r>
              <a:rPr lang="en-US" smtClean="0">
                <a:cs typeface="+mn-cs"/>
              </a:rPr>
              <a:t>A</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D638909-B874-524B-B1C5-078615E88887}" type="slidenum">
              <a:rPr lang="en-US"/>
              <a:pPr>
                <a:defRPr/>
              </a:pPr>
              <a:t>44</a:t>
            </a:fld>
            <a:endParaRPr lang="en-US"/>
          </a:p>
        </p:txBody>
      </p:sp>
      <p:sp>
        <p:nvSpPr>
          <p:cNvPr id="96258"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6259" name="Rectangle 3"/>
          <p:cNvSpPr>
            <a:spLocks noGrp="1" noChangeArrowheads="1"/>
          </p:cNvSpPr>
          <p:nvPr>
            <p:ph type="body" idx="1"/>
          </p:nvPr>
        </p:nvSpPr>
        <p:spPr>
          <a:solidFill>
            <a:srgbClr val="FFFFFF"/>
          </a:solidFill>
          <a:ln>
            <a:solidFill>
              <a:srgbClr val="000000"/>
            </a:solidFill>
            <a:miter lim="800000"/>
            <a:headEnd/>
            <a:tailEnd/>
          </a:ln>
        </p:spPr>
        <p:txBody>
          <a:bodyPr lIns="91427" tIns="45713" rIns="91427" bIns="45713"/>
          <a:lstStyle/>
          <a:p>
            <a:pPr eaLnBrk="1" hangingPunct="1">
              <a:defRPr/>
            </a:pPr>
            <a:r>
              <a:rPr lang="en-US" smtClean="0">
                <a:cs typeface="+mn-cs"/>
              </a:rPr>
              <a:t>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E293DA9-201A-024F-BD31-B965116262D0}" type="slidenum">
              <a:rPr lang="en-US"/>
              <a:pPr>
                <a:defRPr/>
              </a:pPr>
              <a:t>45</a:t>
            </a:fld>
            <a:endParaRPr lang="en-US"/>
          </a:p>
        </p:txBody>
      </p:sp>
      <p:sp>
        <p:nvSpPr>
          <p:cNvPr id="98306"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8307" name="Rectangle 3"/>
          <p:cNvSpPr>
            <a:spLocks noGrp="1" noChangeArrowheads="1"/>
          </p:cNvSpPr>
          <p:nvPr>
            <p:ph type="body" idx="1"/>
          </p:nvPr>
        </p:nvSpPr>
        <p:spPr>
          <a:solidFill>
            <a:srgbClr val="FFFFFF"/>
          </a:solidFill>
          <a:ln>
            <a:solidFill>
              <a:srgbClr val="000000"/>
            </a:solidFill>
            <a:miter lim="800000"/>
            <a:headEnd/>
            <a:tailEnd/>
          </a:ln>
        </p:spPr>
        <p:txBody>
          <a:bodyPr lIns="91427" tIns="45713" rIns="91427" bIns="45713"/>
          <a:lstStyle/>
          <a:p>
            <a:pPr eaLnBrk="1" hangingPunct="1">
              <a:defRPr/>
            </a:pPr>
            <a:r>
              <a:rPr lang="en-US" smtClean="0">
                <a:cs typeface="+mn-cs"/>
              </a:rPr>
              <a:t>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45FE811-0706-8A4D-BBD3-84B9C7A3FA81}" type="slidenum">
              <a:rPr lang="en-US"/>
              <a:pPr>
                <a:defRPr/>
              </a:pPr>
              <a:t>47</a:t>
            </a:fld>
            <a:endParaRPr lang="en-US"/>
          </a:p>
        </p:txBody>
      </p:sp>
      <p:sp>
        <p:nvSpPr>
          <p:cNvPr id="105474" name="AutoShape 2"/>
          <p:cNvSpPr>
            <a:spLocks noGrp="1" noRot="1" noChangeAspect="1" noChangeArrowheads="1" noTextEdit="1"/>
          </p:cNvSpPr>
          <p:nvPr>
            <p:ph type="sldImg"/>
          </p:nvPr>
        </p:nvSpPr>
        <p:spPr>
          <a:xfrm>
            <a:off x="839788" y="241300"/>
            <a:ext cx="5235575" cy="3925888"/>
          </a:xfrm>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05475" name="Rectangle 3"/>
          <p:cNvSpPr>
            <a:spLocks noGrp="1" noChangeArrowheads="1"/>
          </p:cNvSpPr>
          <p:nvPr>
            <p:ph type="body" idx="1"/>
          </p:nvPr>
        </p:nvSpPr>
        <p:spPr>
          <a:xfrm>
            <a:off x="395288" y="4305300"/>
            <a:ext cx="5989637" cy="4184650"/>
          </a:xfrm>
          <a:solidFill>
            <a:srgbClr val="FFFFFF"/>
          </a:solidFill>
          <a:ln>
            <a:solidFill>
              <a:srgbClr val="000000"/>
            </a:solidFill>
            <a:miter lim="800000"/>
            <a:headEnd/>
            <a:tailEnd/>
          </a:ln>
        </p:spPr>
        <p:txBody>
          <a:bodyPr lIns="90004" tIns="45002" rIns="90004" bIns="45002"/>
          <a:lstStyle/>
          <a:p>
            <a:pPr eaLnBrk="1" hangingPunct="1">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OSPF router ID is used by the OSPF process to uniquely identify each router in the OSPF area.</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router ID is an IP address assigned to identify a specific router among OSPF peers.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5</a:t>
            </a:fld>
            <a:endParaRPr lang="en-US"/>
          </a:p>
        </p:txBody>
      </p:sp>
    </p:spTree>
    <p:extLst>
      <p:ext uri="{BB962C8B-B14F-4D97-AF65-F5344CB8AC3E}">
        <p14:creationId xmlns:p14="http://schemas.microsoft.com/office/powerpoint/2010/main" val="2427565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When OSPF is enabled, the enabled Gigabit Ethernet 0/0 interface transitions from the Down state to the </a:t>
            </a:r>
            <a:r>
              <a:rPr lang="en-US" dirty="0" err="1" smtClean="0"/>
              <a:t>Init</a:t>
            </a:r>
            <a:r>
              <a:rPr lang="en-US" dirty="0" smtClean="0"/>
              <a:t> state.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Refer to R1 in Figure 1. When OSPF is enabled, the enabled Gigabit Ethernet 0/0 interface transitions from the Down state to the </a:t>
            </a:r>
            <a:r>
              <a:rPr lang="en-US" dirty="0" err="1" smtClean="0"/>
              <a:t>Init</a:t>
            </a:r>
            <a:r>
              <a:rPr lang="en-US" dirty="0" smtClean="0"/>
              <a:t> state. R1 starts sending Hello packets out all OSPF-enabled interfaces to discover OSPF neighbors to develop adjacencies with.</a:t>
            </a:r>
          </a:p>
          <a:p>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8</a:t>
            </a:fld>
            <a:endParaRPr lang="en-US"/>
          </a:p>
        </p:txBody>
      </p:sp>
    </p:spTree>
    <p:extLst>
      <p:ext uri="{BB962C8B-B14F-4D97-AF65-F5344CB8AC3E}">
        <p14:creationId xmlns:p14="http://schemas.microsoft.com/office/powerpoint/2010/main" val="2389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Figure 2, R2 receives the Hello packet from R1 and adds the R1 router ID to its neighbor list. R2 then sends a Hello packet to R1. The packet contains the R2 Router ID and the R1 Router ID in its list of neighbors on the same interface.</a:t>
            </a:r>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9</a:t>
            </a:fld>
            <a:endParaRPr lang="en-US"/>
          </a:p>
        </p:txBody>
      </p:sp>
    </p:spTree>
    <p:extLst>
      <p:ext uri="{BB962C8B-B14F-4D97-AF65-F5344CB8AC3E}">
        <p14:creationId xmlns:p14="http://schemas.microsoft.com/office/powerpoint/2010/main" val="11235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Arial"/>
                <a:cs typeface="Arial"/>
              </a:rPr>
              <a:t>When a router receives a Hello from the neighbor but has not yet seen its own router ID in the neighbor Hello packet, it will transit to the </a:t>
            </a:r>
            <a:r>
              <a:rPr lang="en-US" sz="1200" dirty="0" err="1" smtClean="0">
                <a:latin typeface="Arial"/>
                <a:cs typeface="Arial"/>
              </a:rPr>
              <a:t>Init</a:t>
            </a:r>
            <a:r>
              <a:rPr lang="en-US" sz="1200" dirty="0" smtClean="0">
                <a:latin typeface="Arial"/>
                <a:cs typeface="Arial"/>
              </a:rPr>
              <a:t> state. </a:t>
            </a:r>
          </a:p>
          <a:p>
            <a:r>
              <a:rPr lang="en-US" sz="1200" dirty="0" smtClean="0">
                <a:latin typeface="Arial"/>
                <a:cs typeface="Arial"/>
              </a:rPr>
              <a:t>In this state, the router will record all neighbor router IDs and start including them in Hellos sent to the neighbors.</a:t>
            </a:r>
          </a:p>
          <a:p>
            <a:endParaRPr lang="en-US" dirty="0"/>
          </a:p>
        </p:txBody>
      </p:sp>
      <p:sp>
        <p:nvSpPr>
          <p:cNvPr id="4" name="Slide Number Placeholder 3"/>
          <p:cNvSpPr>
            <a:spLocks noGrp="1"/>
          </p:cNvSpPr>
          <p:nvPr>
            <p:ph type="sldNum" sz="quarter" idx="10"/>
          </p:nvPr>
        </p:nvSpPr>
        <p:spPr/>
        <p:txBody>
          <a:bodyPr/>
          <a:lstStyle/>
          <a:p>
            <a:fld id="{23E69C7D-54D0-2545-B81C-FD4E60560D67}" type="slidenum">
              <a:rPr lang="en-US" smtClean="0"/>
              <a:t>11</a:t>
            </a:fld>
            <a:endParaRPr lang="en-US"/>
          </a:p>
        </p:txBody>
      </p:sp>
    </p:spTree>
    <p:extLst>
      <p:ext uri="{BB962C8B-B14F-4D97-AF65-F5344CB8AC3E}">
        <p14:creationId xmlns:p14="http://schemas.microsoft.com/office/powerpoint/2010/main" val="3322780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Figure 3, R1 receives the Hello and adds the R2 Router ID in its list of OSPF neighbors. It also notices its own Router ID in the Hello packet’s list of neighbors. When a router receives a Hello packet with its Router ID listed in the list of neighbors, the router transitions from the </a:t>
            </a:r>
            <a:r>
              <a:rPr lang="en-US" dirty="0" err="1" smtClean="0"/>
              <a:t>Init</a:t>
            </a:r>
            <a:r>
              <a:rPr lang="en-US" dirty="0" smtClean="0"/>
              <a:t> state to the Two-Way state</a:t>
            </a:r>
          </a:p>
          <a:p>
            <a:endParaRPr lang="en-US" dirty="0" smtClean="0"/>
          </a:p>
          <a:p>
            <a:r>
              <a:rPr lang="en-US" dirty="0" smtClean="0"/>
              <a:t>This state designates that bi-directional communication has been established between two routers. Bi-directional means that each router has seen the other's hello packet. This state is attained when the router receiving the hello packet sees its own Router ID within the received hello packet's neighbor field. </a:t>
            </a:r>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12</a:t>
            </a:fld>
            <a:endParaRPr lang="en-US"/>
          </a:p>
        </p:txBody>
      </p:sp>
    </p:spTree>
    <p:extLst>
      <p:ext uri="{BB962C8B-B14F-4D97-AF65-F5344CB8AC3E}">
        <p14:creationId xmlns:p14="http://schemas.microsoft.com/office/powerpoint/2010/main" val="669151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broadcast media and non-broadcast </a:t>
            </a:r>
            <a:r>
              <a:rPr lang="en-US" dirty="0" err="1" smtClean="0"/>
              <a:t>multiaccess</a:t>
            </a:r>
            <a:r>
              <a:rPr lang="en-US" dirty="0" smtClean="0"/>
              <a:t> networks</a:t>
            </a:r>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14</a:t>
            </a:fld>
            <a:endParaRPr lang="en-US"/>
          </a:p>
        </p:txBody>
      </p:sp>
    </p:spTree>
    <p:extLst>
      <p:ext uri="{BB962C8B-B14F-4D97-AF65-F5344CB8AC3E}">
        <p14:creationId xmlns:p14="http://schemas.microsoft.com/office/powerpoint/2010/main" val="2107483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On broadcast links, OSPF neighbors first determine the designated router (DR) and backup designated router (BDR) roles, which optimize the exchange of information in broadcast segments.</a:t>
            </a:r>
          </a:p>
          <a:p>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16</a:t>
            </a:fld>
            <a:endParaRPr lang="en-US"/>
          </a:p>
        </p:txBody>
      </p:sp>
    </p:spTree>
    <p:extLst>
      <p:ext uri="{BB962C8B-B14F-4D97-AF65-F5344CB8AC3E}">
        <p14:creationId xmlns:p14="http://schemas.microsoft.com/office/powerpoint/2010/main" val="214805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EE422F-90E3-5B49-A884-6278E8A80948}" type="slidenum">
              <a:rPr lang="en-US" smtClean="0"/>
              <a:t>26</a:t>
            </a:fld>
            <a:endParaRPr lang="en-US"/>
          </a:p>
        </p:txBody>
      </p:sp>
    </p:spTree>
    <p:extLst>
      <p:ext uri="{BB962C8B-B14F-4D97-AF65-F5344CB8AC3E}">
        <p14:creationId xmlns:p14="http://schemas.microsoft.com/office/powerpoint/2010/main" val="4026211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F20817D-6612-2443-AF89-C7F737EAFB77}" type="datetimeFigureOut">
              <a:rPr lang="en-US" smtClean="0"/>
              <a:t>10/11/2017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AB4335-D0C9-3A46-B1A3-7B43BA4E9BB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F20817D-6612-2443-AF89-C7F737EAFB77}" type="datetimeFigureOut">
              <a:rPr lang="en-US" smtClean="0"/>
              <a:t>10/11/2017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AB4335-D0C9-3A46-B1A3-7B43BA4E9BB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B4335-D0C9-3A46-B1A3-7B43BA4E9B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B4335-D0C9-3A46-B1A3-7B43BA4E9BB4}"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B4335-D0C9-3A46-B1A3-7B43BA4E9BB4}"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B4335-D0C9-3A46-B1A3-7B43BA4E9BB4}"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7F20817D-6612-2443-AF89-C7F737EAFB77}" type="datetimeFigureOut">
              <a:rPr lang="en-US" smtClean="0"/>
              <a:t>10/11/2017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EBAB4335-D0C9-3A46-B1A3-7B43BA4E9BB4}"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F20817D-6612-2443-AF89-C7F737EAFB77}" type="datetimeFigureOut">
              <a:rPr lang="en-US" smtClean="0"/>
              <a:t>10/11/2017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AB4335-D0C9-3A46-B1A3-7B43BA4E9BB4}"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EBAB4335-D0C9-3A46-B1A3-7B43BA4E9B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F20817D-6612-2443-AF89-C7F737EAFB77}" type="datetimeFigureOut">
              <a:rPr lang="en-US" smtClean="0"/>
              <a:t>10/11/2017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B4335-D0C9-3A46-B1A3-7B43BA4E9BB4}"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7F20817D-6612-2443-AF89-C7F737EAFB77}" type="datetimeFigureOut">
              <a:rPr lang="en-US" smtClean="0"/>
              <a:t>10/11/2017</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EBAB4335-D0C9-3A46-B1A3-7B43BA4E9B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1.wm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1.xml"/><Relationship Id="rId7"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2.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21.wmf"/></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2.xml"/><Relationship Id="rId7"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24.wmf"/><Relationship Id="rId10" Type="http://schemas.openxmlformats.org/officeDocument/2006/relationships/image" Target="../media/image25.wmf"/><Relationship Id="rId4" Type="http://schemas.openxmlformats.org/officeDocument/2006/relationships/oleObject" Target="../embeddings/oleObject6.bin"/><Relationship Id="rId9" Type="http://schemas.openxmlformats.org/officeDocument/2006/relationships/oleObject" Target="../embeddings/oleObject9.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13.xml"/><Relationship Id="rId7"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image" Target="../media/image26.wmf"/><Relationship Id="rId10" Type="http://schemas.openxmlformats.org/officeDocument/2006/relationships/image" Target="../media/image25.wmf"/><Relationship Id="rId4" Type="http://schemas.openxmlformats.org/officeDocument/2006/relationships/oleObject" Target="../embeddings/oleObject10.bin"/><Relationship Id="rId9" Type="http://schemas.openxmlformats.org/officeDocument/2006/relationships/oleObject" Target="../embeddings/oleObject13.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4.xml"/><Relationship Id="rId7" Type="http://schemas.openxmlformats.org/officeDocument/2006/relationships/image" Target="../media/image29.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image" Target="../media/image28.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27.wmf"/></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0.wmf"/><Relationship Id="rId4" Type="http://schemas.openxmlformats.org/officeDocument/2006/relationships/oleObject" Target="../embeddings/oleObject18.bin"/></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3.wmf"/><Relationship Id="rId4" Type="http://schemas.openxmlformats.org/officeDocument/2006/relationships/oleObject" Target="../embeddings/oleObject19.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7.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800600" y="4624388"/>
            <a:ext cx="4038600" cy="933450"/>
          </a:xfrm>
        </p:spPr>
        <p:txBody>
          <a:bodyPr rtlCol="0">
            <a:normAutofit fontScale="90000"/>
          </a:bodyPr>
          <a:lstStyle/>
          <a:p>
            <a:pPr eaLnBrk="1" fontAlgn="auto" hangingPunct="1">
              <a:spcAft>
                <a:spcPts val="0"/>
              </a:spcAft>
              <a:defRPr/>
            </a:pPr>
            <a:r>
              <a:rPr lang="en-US" dirty="0" smtClean="0">
                <a:ea typeface="+mj-ea"/>
                <a:cs typeface="+mj-cs"/>
              </a:rPr>
              <a:t>Dynamic Routing Protocols part3 B</a:t>
            </a:r>
            <a:endParaRPr lang="en-US" dirty="0">
              <a:ea typeface="+mj-ea"/>
              <a:cs typeface="+mj-cs"/>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883907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24237836"/>
              </p:ext>
            </p:extLst>
          </p:nvPr>
        </p:nvGraphicFramePr>
        <p:xfrm>
          <a:off x="498474" y="1217240"/>
          <a:ext cx="7556313" cy="4908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439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solidFill>
                  <a:srgbClr val="663366"/>
                </a:solidFill>
                <a:latin typeface="Arial" charset="0"/>
                <a:cs typeface="文泉驛正黑" charset="0"/>
              </a:rPr>
              <a:t>Init</a:t>
            </a:r>
            <a:r>
              <a:rPr lang="en-US" sz="3200" b="1" dirty="0">
                <a:solidFill>
                  <a:srgbClr val="663366"/>
                </a:solidFill>
                <a:latin typeface="Arial" charset="0"/>
                <a:cs typeface="文泉驛正黑" charset="0"/>
              </a:rPr>
              <a:t> State</a:t>
            </a:r>
            <a:endParaRPr lang="en-US" sz="3200" dirty="0">
              <a:solidFill>
                <a:srgbClr val="663366"/>
              </a:solidFill>
            </a:endParaRPr>
          </a:p>
        </p:txBody>
      </p:sp>
      <p:sp>
        <p:nvSpPr>
          <p:cNvPr id="4" name="Round Diagonal Corner Rectangle 3"/>
          <p:cNvSpPr/>
          <p:nvPr/>
        </p:nvSpPr>
        <p:spPr>
          <a:xfrm>
            <a:off x="304437" y="2339091"/>
            <a:ext cx="8033157" cy="1848719"/>
          </a:xfrm>
          <a:prstGeom prst="round2DiagRect">
            <a:avLst/>
          </a:prstGeom>
          <a:solidFill>
            <a:schemeClr val="bg2">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200" dirty="0" err="1">
                <a:solidFill>
                  <a:schemeClr val="tx1">
                    <a:lumMod val="65000"/>
                    <a:lumOff val="35000"/>
                  </a:schemeClr>
                </a:solidFill>
                <a:latin typeface="Arial"/>
                <a:cs typeface="Arial"/>
              </a:rPr>
              <a:t>Init</a:t>
            </a:r>
            <a:r>
              <a:rPr lang="en-US" sz="2200" dirty="0">
                <a:solidFill>
                  <a:schemeClr val="tx1">
                    <a:lumMod val="65000"/>
                    <a:lumOff val="35000"/>
                  </a:schemeClr>
                </a:solidFill>
                <a:latin typeface="Arial"/>
                <a:cs typeface="Arial"/>
              </a:rPr>
              <a:t> state specifies that the router has received a Hello packet from its neighbor, but the receiving router's ID was not included in the hello packet.</a:t>
            </a:r>
          </a:p>
          <a:p>
            <a:pPr algn="ctr"/>
            <a:endParaRPr lang="en-US" dirty="0"/>
          </a:p>
        </p:txBody>
      </p:sp>
    </p:spTree>
    <p:extLst>
      <p:ext uri="{BB962C8B-B14F-4D97-AF65-F5344CB8AC3E}">
        <p14:creationId xmlns:p14="http://schemas.microsoft.com/office/powerpoint/2010/main" val="4230273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charset="0"/>
                <a:cs typeface="文泉驛正黑" charset="0"/>
              </a:rPr>
              <a:t>2-Way </a:t>
            </a:r>
            <a:r>
              <a:rPr lang="en-US" sz="3200" b="1" dirty="0" smtClean="0">
                <a:latin typeface="Arial" charset="0"/>
                <a:cs typeface="文泉驛正黑" charset="0"/>
              </a:rPr>
              <a:t>State</a:t>
            </a:r>
            <a:endParaRPr lang="en-US" sz="3200" b="1" dirty="0">
              <a:latin typeface="Arial" charset="0"/>
              <a:cs typeface="文泉驛正黑" charset="0"/>
            </a:endParaRPr>
          </a:p>
        </p:txBody>
      </p:sp>
      <p:sp>
        <p:nvSpPr>
          <p:cNvPr id="3" name="Content Placeholder 2"/>
          <p:cNvSpPr>
            <a:spLocks noGrp="1"/>
          </p:cNvSpPr>
          <p:nvPr>
            <p:ph idx="1"/>
          </p:nvPr>
        </p:nvSpPr>
        <p:spPr/>
        <p:txBody>
          <a:bodyPr>
            <a:normAutofit/>
          </a:bodyPr>
          <a:lstStyle/>
          <a:p>
            <a:r>
              <a:rPr lang="en-US" dirty="0" smtClean="0">
                <a:latin typeface="Arial"/>
                <a:cs typeface="Arial"/>
              </a:rPr>
              <a:t>When the router sees its own router ID in the Hello packet received from the neighbor, it will transit to the </a:t>
            </a:r>
            <a:r>
              <a:rPr lang="en-US" dirty="0" smtClean="0">
                <a:solidFill>
                  <a:srgbClr val="0000FF"/>
                </a:solidFill>
                <a:latin typeface="Arial"/>
                <a:cs typeface="Arial"/>
              </a:rPr>
              <a:t>2-Way </a:t>
            </a:r>
            <a:r>
              <a:rPr lang="en-US" dirty="0" smtClean="0">
                <a:latin typeface="Arial"/>
                <a:cs typeface="Arial"/>
              </a:rPr>
              <a:t>state. </a:t>
            </a:r>
          </a:p>
          <a:p>
            <a:r>
              <a:rPr lang="en-US" dirty="0" smtClean="0">
                <a:latin typeface="Arial"/>
                <a:cs typeface="Arial"/>
              </a:rPr>
              <a:t>This means that bidirectional communication with the neighbor has been established.</a:t>
            </a:r>
            <a:endParaRPr lang="en-US" dirty="0">
              <a:latin typeface="Arial"/>
              <a:cs typeface="Arial"/>
            </a:endParaRPr>
          </a:p>
        </p:txBody>
      </p:sp>
      <p:pic>
        <p:nvPicPr>
          <p:cNvPr id="4" name="Picture 3"/>
          <p:cNvPicPr>
            <a:picLocks noChangeAspect="1"/>
          </p:cNvPicPr>
          <p:nvPr/>
        </p:nvPicPr>
        <p:blipFill>
          <a:blip r:embed="rId3"/>
          <a:stretch>
            <a:fillRect/>
          </a:stretch>
        </p:blipFill>
        <p:spPr>
          <a:xfrm>
            <a:off x="821723" y="4027287"/>
            <a:ext cx="7563584" cy="2488301"/>
          </a:xfrm>
          <a:prstGeom prst="rect">
            <a:avLst/>
          </a:prstGeom>
        </p:spPr>
      </p:pic>
      <p:sp>
        <p:nvSpPr>
          <p:cNvPr id="5" name="Rectangle 4"/>
          <p:cNvSpPr/>
          <p:nvPr/>
        </p:nvSpPr>
        <p:spPr>
          <a:xfrm>
            <a:off x="4326297" y="5849164"/>
            <a:ext cx="4572000" cy="276999"/>
          </a:xfrm>
          <a:prstGeom prst="rect">
            <a:avLst/>
          </a:prstGeom>
        </p:spPr>
        <p:txBody>
          <a:bodyPr>
            <a:spAutoFit/>
          </a:bodyPr>
          <a:lstStyle/>
          <a:p>
            <a:r>
              <a:rPr lang="en-US" sz="1200" dirty="0" smtClean="0">
                <a:latin typeface="Arial"/>
                <a:cs typeface="Arial"/>
              </a:rPr>
              <a:t>1- adds </a:t>
            </a:r>
            <a:r>
              <a:rPr lang="en-US" sz="1200" dirty="0">
                <a:latin typeface="Arial"/>
                <a:cs typeface="Arial"/>
              </a:rPr>
              <a:t>the R2 Router ID in its list of OSPF neighbors.</a:t>
            </a:r>
          </a:p>
        </p:txBody>
      </p:sp>
      <p:cxnSp>
        <p:nvCxnSpPr>
          <p:cNvPr id="6" name="Straight Arrow Connector 5"/>
          <p:cNvCxnSpPr/>
          <p:nvPr/>
        </p:nvCxnSpPr>
        <p:spPr>
          <a:xfrm flipH="1" flipV="1">
            <a:off x="3931648" y="5652070"/>
            <a:ext cx="394649" cy="3282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821723" y="6515539"/>
            <a:ext cx="2853290" cy="276999"/>
          </a:xfrm>
          <a:prstGeom prst="rect">
            <a:avLst/>
          </a:prstGeom>
        </p:spPr>
        <p:txBody>
          <a:bodyPr wrap="none">
            <a:spAutoFit/>
          </a:bodyPr>
          <a:lstStyle/>
          <a:p>
            <a:r>
              <a:rPr lang="en-US" sz="1200" dirty="0" smtClean="0">
                <a:latin typeface="Arial"/>
                <a:cs typeface="Arial"/>
              </a:rPr>
              <a:t>2- its </a:t>
            </a:r>
            <a:r>
              <a:rPr lang="en-US" sz="1200" dirty="0">
                <a:latin typeface="Arial"/>
                <a:cs typeface="Arial"/>
              </a:rPr>
              <a:t>own Router ID in the Hello packet</a:t>
            </a:r>
          </a:p>
        </p:txBody>
      </p:sp>
      <p:sp>
        <p:nvSpPr>
          <p:cNvPr id="10" name="Curved Down Arrow 9"/>
          <p:cNvSpPr/>
          <p:nvPr/>
        </p:nvSpPr>
        <p:spPr>
          <a:xfrm rot="17014813">
            <a:off x="831700" y="6062949"/>
            <a:ext cx="489351" cy="405747"/>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50261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20059508"/>
              </p:ext>
            </p:extLst>
          </p:nvPr>
        </p:nvGraphicFramePr>
        <p:xfrm>
          <a:off x="498474" y="1129035"/>
          <a:ext cx="8233197" cy="4445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111304" y="6103841"/>
            <a:ext cx="5596880" cy="307777"/>
          </a:xfrm>
          <a:prstGeom prst="rect">
            <a:avLst/>
          </a:prstGeom>
          <a:noFill/>
        </p:spPr>
        <p:txBody>
          <a:bodyPr wrap="none" rtlCol="0">
            <a:spAutoFit/>
          </a:bodyPr>
          <a:lstStyle/>
          <a:p>
            <a:r>
              <a:rPr lang="en-US" sz="1400" dirty="0" smtClean="0">
                <a:latin typeface="Arial"/>
                <a:cs typeface="Arial"/>
              </a:rPr>
              <a:t>*The </a:t>
            </a:r>
            <a:r>
              <a:rPr lang="en-US" sz="1400" dirty="0" err="1" smtClean="0">
                <a:latin typeface="Arial"/>
                <a:cs typeface="Arial"/>
              </a:rPr>
              <a:t>transtion</a:t>
            </a:r>
            <a:r>
              <a:rPr lang="en-US" sz="1400" dirty="0" smtClean="0">
                <a:latin typeface="Arial"/>
                <a:cs typeface="Arial"/>
              </a:rPr>
              <a:t> to 2-Way state happens if the router is in the </a:t>
            </a:r>
            <a:r>
              <a:rPr lang="en-US" sz="1400" dirty="0" err="1" smtClean="0">
                <a:latin typeface="Arial"/>
                <a:cs typeface="Arial"/>
              </a:rPr>
              <a:t>Init</a:t>
            </a:r>
            <a:r>
              <a:rPr lang="en-US" sz="1400" dirty="0" smtClean="0">
                <a:latin typeface="Arial"/>
                <a:cs typeface="Arial"/>
              </a:rPr>
              <a:t> state</a:t>
            </a:r>
            <a:endParaRPr lang="en-US" sz="1400" dirty="0">
              <a:latin typeface="Arial"/>
              <a:cs typeface="Arial"/>
            </a:endParaRPr>
          </a:p>
        </p:txBody>
      </p:sp>
    </p:spTree>
    <p:extLst>
      <p:ext uri="{BB962C8B-B14F-4D97-AF65-F5344CB8AC3E}">
        <p14:creationId xmlns:p14="http://schemas.microsoft.com/office/powerpoint/2010/main" val="2068667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2-Way </a:t>
            </a:r>
            <a:r>
              <a:rPr lang="en-US" sz="3200" b="1" dirty="0" smtClean="0">
                <a:solidFill>
                  <a:srgbClr val="663366"/>
                </a:solidFill>
                <a:latin typeface="Arial" charset="0"/>
                <a:cs typeface="文泉驛正黑" charset="0"/>
              </a:rPr>
              <a:t>State</a:t>
            </a:r>
            <a:endParaRPr lang="en-US" sz="3200" b="1" dirty="0">
              <a:solidFill>
                <a:srgbClr val="663366"/>
              </a:solidFill>
            </a:endParaRPr>
          </a:p>
        </p:txBody>
      </p:sp>
      <p:sp>
        <p:nvSpPr>
          <p:cNvPr id="3" name="Content Placeholder 2"/>
          <p:cNvSpPr>
            <a:spLocks noGrp="1"/>
          </p:cNvSpPr>
          <p:nvPr>
            <p:ph idx="1"/>
          </p:nvPr>
        </p:nvSpPr>
        <p:spPr>
          <a:xfrm>
            <a:off x="298431" y="2099298"/>
            <a:ext cx="8532995" cy="4389139"/>
          </a:xfrm>
        </p:spPr>
        <p:txBody>
          <a:bodyPr>
            <a:normAutofit/>
          </a:bodyPr>
          <a:lstStyle/>
          <a:p>
            <a:pPr>
              <a:spcAft>
                <a:spcPts val="1200"/>
              </a:spcAft>
            </a:pPr>
            <a:r>
              <a:rPr lang="en-US" sz="2400" dirty="0">
                <a:latin typeface="Arial"/>
                <a:cs typeface="Arial"/>
              </a:rPr>
              <a:t>The action performed in Two-Way state depends on the type of inter-connection between the adjacent </a:t>
            </a:r>
            <a:r>
              <a:rPr lang="en-US" sz="2400" dirty="0" smtClean="0">
                <a:latin typeface="Arial"/>
                <a:cs typeface="Arial"/>
              </a:rPr>
              <a:t>routers</a:t>
            </a:r>
            <a:r>
              <a:rPr lang="en-US" sz="2800" dirty="0" smtClean="0">
                <a:latin typeface="Arial"/>
                <a:cs typeface="Arial"/>
              </a:rPr>
              <a:t>:</a:t>
            </a:r>
          </a:p>
          <a:p>
            <a:pPr lvl="1">
              <a:spcAft>
                <a:spcPts val="1200"/>
              </a:spcAft>
            </a:pPr>
            <a:r>
              <a:rPr lang="en-US" sz="2000" dirty="0" smtClean="0">
                <a:latin typeface="Arial"/>
                <a:cs typeface="Arial"/>
              </a:rPr>
              <a:t>If the link is a </a:t>
            </a:r>
            <a:r>
              <a:rPr lang="en-US" sz="2000" dirty="0">
                <a:latin typeface="Arial"/>
                <a:cs typeface="Arial"/>
              </a:rPr>
              <a:t>point-to-point </a:t>
            </a:r>
            <a:r>
              <a:rPr lang="en-US" sz="2000" dirty="0" smtClean="0">
                <a:latin typeface="Arial"/>
                <a:cs typeface="Arial"/>
              </a:rPr>
              <a:t>link, then </a:t>
            </a:r>
            <a:r>
              <a:rPr lang="en-US" sz="2000" dirty="0">
                <a:latin typeface="Arial"/>
                <a:cs typeface="Arial"/>
              </a:rPr>
              <a:t>they immediately transition from the Two-Way state to the database synchronization </a:t>
            </a:r>
            <a:r>
              <a:rPr lang="en-US" sz="2000" dirty="0" smtClean="0">
                <a:latin typeface="Arial"/>
                <a:cs typeface="Arial"/>
              </a:rPr>
              <a:t>phase.</a:t>
            </a:r>
          </a:p>
          <a:p>
            <a:pPr lvl="1">
              <a:spcAft>
                <a:spcPts val="1200"/>
              </a:spcAft>
            </a:pPr>
            <a:r>
              <a:rPr lang="en-US" sz="2000" dirty="0" smtClean="0">
                <a:latin typeface="Arial"/>
                <a:cs typeface="Arial"/>
              </a:rPr>
              <a:t>If </a:t>
            </a:r>
            <a:r>
              <a:rPr lang="en-US" sz="2000" dirty="0">
                <a:latin typeface="Arial"/>
                <a:cs typeface="Arial"/>
              </a:rPr>
              <a:t>the routers are interconnected over </a:t>
            </a:r>
            <a:r>
              <a:rPr lang="en-US" sz="2000" dirty="0" smtClean="0">
                <a:latin typeface="Arial"/>
                <a:cs typeface="Arial"/>
              </a:rPr>
              <a:t>a </a:t>
            </a:r>
            <a:r>
              <a:rPr lang="en-US" sz="2000" dirty="0" err="1" smtClean="0">
                <a:latin typeface="Arial"/>
                <a:cs typeface="Arial"/>
              </a:rPr>
              <a:t>multiaccess</a:t>
            </a:r>
            <a:r>
              <a:rPr lang="en-US" sz="2000" dirty="0" smtClean="0">
                <a:latin typeface="Arial"/>
                <a:cs typeface="Arial"/>
              </a:rPr>
              <a:t> network, </a:t>
            </a:r>
            <a:r>
              <a:rPr lang="en-US" sz="2000" dirty="0">
                <a:latin typeface="Arial"/>
                <a:cs typeface="Arial"/>
              </a:rPr>
              <a:t>then a </a:t>
            </a:r>
            <a:r>
              <a:rPr lang="en-US" sz="2000" dirty="0">
                <a:solidFill>
                  <a:srgbClr val="008000"/>
                </a:solidFill>
                <a:latin typeface="Arial"/>
                <a:cs typeface="Arial"/>
              </a:rPr>
              <a:t>designated </a:t>
            </a:r>
            <a:r>
              <a:rPr lang="en-US" sz="2000" dirty="0" smtClean="0">
                <a:solidFill>
                  <a:srgbClr val="008000"/>
                </a:solidFill>
                <a:latin typeface="Arial"/>
                <a:cs typeface="Arial"/>
              </a:rPr>
              <a:t>router(DR) </a:t>
            </a:r>
            <a:r>
              <a:rPr lang="en-US" sz="2000" dirty="0">
                <a:latin typeface="Arial"/>
                <a:cs typeface="Arial"/>
              </a:rPr>
              <a:t>and a </a:t>
            </a:r>
            <a:r>
              <a:rPr lang="en-US" sz="2000" dirty="0" smtClean="0">
                <a:solidFill>
                  <a:srgbClr val="008000"/>
                </a:solidFill>
                <a:latin typeface="Arial"/>
                <a:cs typeface="Arial"/>
              </a:rPr>
              <a:t>backup designated </a:t>
            </a:r>
            <a:r>
              <a:rPr lang="en-US" sz="2000" dirty="0">
                <a:solidFill>
                  <a:srgbClr val="008000"/>
                </a:solidFill>
                <a:latin typeface="Arial"/>
                <a:cs typeface="Arial"/>
              </a:rPr>
              <a:t>router </a:t>
            </a:r>
            <a:r>
              <a:rPr lang="en-US" sz="2000" dirty="0" smtClean="0">
                <a:solidFill>
                  <a:srgbClr val="008000"/>
                </a:solidFill>
                <a:latin typeface="Arial"/>
                <a:cs typeface="Arial"/>
              </a:rPr>
              <a:t>(BDR)</a:t>
            </a:r>
            <a:r>
              <a:rPr lang="en-US" sz="2000" dirty="0" smtClean="0">
                <a:latin typeface="Arial"/>
                <a:cs typeface="Arial"/>
              </a:rPr>
              <a:t> </a:t>
            </a:r>
            <a:r>
              <a:rPr lang="en-US" sz="2000" dirty="0">
                <a:latin typeface="Arial"/>
                <a:cs typeface="Arial"/>
              </a:rPr>
              <a:t>must be elected.</a:t>
            </a:r>
          </a:p>
        </p:txBody>
      </p:sp>
    </p:spTree>
    <p:extLst>
      <p:ext uri="{BB962C8B-B14F-4D97-AF65-F5344CB8AC3E}">
        <p14:creationId xmlns:p14="http://schemas.microsoft.com/office/powerpoint/2010/main" val="36727642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Why a DR and a BDR</a:t>
            </a:r>
          </a:p>
        </p:txBody>
      </p:sp>
      <p:sp>
        <p:nvSpPr>
          <p:cNvPr id="7" name="Content Placeholder 6"/>
          <p:cNvSpPr>
            <a:spLocks noGrp="1"/>
          </p:cNvSpPr>
          <p:nvPr>
            <p:ph idx="1"/>
          </p:nvPr>
        </p:nvSpPr>
        <p:spPr>
          <a:xfrm>
            <a:off x="293318" y="1600200"/>
            <a:ext cx="8686801" cy="4525963"/>
          </a:xfrm>
        </p:spPr>
        <p:txBody>
          <a:bodyPr>
            <a:normAutofit/>
          </a:bodyPr>
          <a:lstStyle/>
          <a:p>
            <a:r>
              <a:rPr lang="en-US" sz="2400" dirty="0" err="1">
                <a:latin typeface="Arial"/>
                <a:cs typeface="Arial"/>
              </a:rPr>
              <a:t>Multiaccess</a:t>
            </a:r>
            <a:r>
              <a:rPr lang="en-US" sz="2400" dirty="0">
                <a:latin typeface="Arial"/>
                <a:cs typeface="Arial"/>
              </a:rPr>
              <a:t> networks can create </a:t>
            </a:r>
            <a:r>
              <a:rPr lang="en-US" sz="2400" dirty="0" smtClean="0">
                <a:latin typeface="Arial"/>
                <a:cs typeface="Arial"/>
              </a:rPr>
              <a:t>two challenges :</a:t>
            </a:r>
          </a:p>
          <a:p>
            <a:pPr lvl="1"/>
            <a:r>
              <a:rPr lang="en-US" sz="2000" dirty="0">
                <a:latin typeface="Arial"/>
                <a:cs typeface="Arial"/>
              </a:rPr>
              <a:t>Creation of multiple </a:t>
            </a:r>
            <a:r>
              <a:rPr lang="en-US" sz="2000" dirty="0" smtClean="0">
                <a:latin typeface="Arial"/>
                <a:cs typeface="Arial"/>
              </a:rPr>
              <a:t>adjacencies</a:t>
            </a:r>
          </a:p>
          <a:p>
            <a:pPr lvl="1"/>
            <a:r>
              <a:rPr lang="en-US" sz="2000" dirty="0">
                <a:latin typeface="Arial"/>
                <a:cs typeface="Arial"/>
              </a:rPr>
              <a:t>Extensive flooding of LSAs</a:t>
            </a:r>
          </a:p>
        </p:txBody>
      </p:sp>
      <p:pic>
        <p:nvPicPr>
          <p:cNvPr id="5" name="Picture 4"/>
          <p:cNvPicPr>
            <a:picLocks noChangeAspect="1"/>
          </p:cNvPicPr>
          <p:nvPr/>
        </p:nvPicPr>
        <p:blipFill>
          <a:blip r:embed="rId2"/>
          <a:stretch>
            <a:fillRect/>
          </a:stretch>
        </p:blipFill>
        <p:spPr>
          <a:xfrm>
            <a:off x="498171" y="3436683"/>
            <a:ext cx="3066223" cy="2053814"/>
          </a:xfrm>
          <a:prstGeom prst="rect">
            <a:avLst/>
          </a:prstGeom>
        </p:spPr>
      </p:pic>
      <p:pic>
        <p:nvPicPr>
          <p:cNvPr id="6" name="Picture 5"/>
          <p:cNvPicPr>
            <a:picLocks noChangeAspect="1"/>
          </p:cNvPicPr>
          <p:nvPr/>
        </p:nvPicPr>
        <p:blipFill>
          <a:blip r:embed="rId3"/>
          <a:stretch>
            <a:fillRect/>
          </a:stretch>
        </p:blipFill>
        <p:spPr>
          <a:xfrm>
            <a:off x="1058295" y="5633905"/>
            <a:ext cx="2239794" cy="1073803"/>
          </a:xfrm>
          <a:prstGeom prst="rect">
            <a:avLst/>
          </a:prstGeom>
        </p:spPr>
      </p:pic>
      <p:pic>
        <p:nvPicPr>
          <p:cNvPr id="8" name="Picture 7"/>
          <p:cNvPicPr>
            <a:picLocks noChangeAspect="1"/>
          </p:cNvPicPr>
          <p:nvPr/>
        </p:nvPicPr>
        <p:blipFill>
          <a:blip r:embed="rId4"/>
          <a:stretch>
            <a:fillRect/>
          </a:stretch>
        </p:blipFill>
        <p:spPr>
          <a:xfrm>
            <a:off x="4076519" y="3436683"/>
            <a:ext cx="2212382" cy="1741389"/>
          </a:xfrm>
          <a:prstGeom prst="rect">
            <a:avLst/>
          </a:prstGeom>
        </p:spPr>
      </p:pic>
      <p:pic>
        <p:nvPicPr>
          <p:cNvPr id="9" name="Picture 8"/>
          <p:cNvPicPr>
            <a:picLocks noChangeAspect="1"/>
          </p:cNvPicPr>
          <p:nvPr/>
        </p:nvPicPr>
        <p:blipFill>
          <a:blip r:embed="rId5"/>
          <a:stretch>
            <a:fillRect/>
          </a:stretch>
        </p:blipFill>
        <p:spPr>
          <a:xfrm>
            <a:off x="4076519" y="5298698"/>
            <a:ext cx="2240549" cy="1409011"/>
          </a:xfrm>
          <a:prstGeom prst="rect">
            <a:avLst/>
          </a:prstGeom>
        </p:spPr>
      </p:pic>
      <p:pic>
        <p:nvPicPr>
          <p:cNvPr id="10" name="Picture 9"/>
          <p:cNvPicPr>
            <a:picLocks noChangeAspect="1"/>
          </p:cNvPicPr>
          <p:nvPr/>
        </p:nvPicPr>
        <p:blipFill>
          <a:blip r:embed="rId6"/>
          <a:stretch>
            <a:fillRect/>
          </a:stretch>
        </p:blipFill>
        <p:spPr>
          <a:xfrm>
            <a:off x="6760056" y="3718379"/>
            <a:ext cx="2220063" cy="1459693"/>
          </a:xfrm>
          <a:prstGeom prst="rect">
            <a:avLst/>
          </a:prstGeom>
        </p:spPr>
      </p:pic>
      <p:pic>
        <p:nvPicPr>
          <p:cNvPr id="11" name="Picture 10"/>
          <p:cNvPicPr>
            <a:picLocks noChangeAspect="1"/>
          </p:cNvPicPr>
          <p:nvPr/>
        </p:nvPicPr>
        <p:blipFill>
          <a:blip r:embed="rId7"/>
          <a:stretch>
            <a:fillRect/>
          </a:stretch>
        </p:blipFill>
        <p:spPr>
          <a:xfrm>
            <a:off x="6903451" y="5232687"/>
            <a:ext cx="1925593" cy="1475022"/>
          </a:xfrm>
          <a:prstGeom prst="rect">
            <a:avLst/>
          </a:prstGeom>
        </p:spPr>
      </p:pic>
    </p:spTree>
    <p:extLst>
      <p:ext uri="{BB962C8B-B14F-4D97-AF65-F5344CB8AC3E}">
        <p14:creationId xmlns:p14="http://schemas.microsoft.com/office/powerpoint/2010/main" val="21461193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charset="0"/>
                <a:cs typeface="文泉驛正黑" charset="0"/>
              </a:rPr>
              <a:t>Why a DR and a BDR</a:t>
            </a:r>
            <a:endParaRPr lang="en-US" sz="3200" dirty="0"/>
          </a:p>
        </p:txBody>
      </p:sp>
      <p:sp>
        <p:nvSpPr>
          <p:cNvPr id="3" name="Content Placeholder 2"/>
          <p:cNvSpPr>
            <a:spLocks noGrp="1"/>
          </p:cNvSpPr>
          <p:nvPr>
            <p:ph idx="1"/>
          </p:nvPr>
        </p:nvSpPr>
        <p:spPr/>
        <p:txBody>
          <a:bodyPr>
            <a:normAutofit/>
          </a:bodyPr>
          <a:lstStyle/>
          <a:p>
            <a:r>
              <a:rPr lang="en-US" dirty="0">
                <a:latin typeface="Arial"/>
                <a:cs typeface="Arial"/>
              </a:rPr>
              <a:t>The solution to managing the number of adjacencies and the flooding of LSAs on a </a:t>
            </a:r>
            <a:r>
              <a:rPr lang="en-US" dirty="0" err="1">
                <a:latin typeface="Arial"/>
                <a:cs typeface="Arial"/>
              </a:rPr>
              <a:t>multiaccess</a:t>
            </a:r>
            <a:r>
              <a:rPr lang="en-US" dirty="0">
                <a:latin typeface="Arial"/>
                <a:cs typeface="Arial"/>
              </a:rPr>
              <a:t> network is the DR</a:t>
            </a:r>
            <a:r>
              <a:rPr lang="en-US" dirty="0" smtClean="0">
                <a:latin typeface="Arial"/>
                <a:cs typeface="Arial"/>
              </a:rPr>
              <a:t>.</a:t>
            </a:r>
          </a:p>
          <a:p>
            <a:r>
              <a:rPr lang="en-US" dirty="0" smtClean="0">
                <a:latin typeface="Arial"/>
                <a:cs typeface="Arial"/>
              </a:rPr>
              <a:t> </a:t>
            </a:r>
            <a:r>
              <a:rPr lang="en-US" dirty="0">
                <a:latin typeface="Arial"/>
                <a:cs typeface="Arial"/>
              </a:rPr>
              <a:t>On </a:t>
            </a:r>
            <a:r>
              <a:rPr lang="en-US" dirty="0" err="1">
                <a:latin typeface="Arial"/>
                <a:cs typeface="Arial"/>
              </a:rPr>
              <a:t>multiaccess</a:t>
            </a:r>
            <a:r>
              <a:rPr lang="en-US" dirty="0">
                <a:latin typeface="Arial"/>
                <a:cs typeface="Arial"/>
              </a:rPr>
              <a:t> networks, OSPF elects a </a:t>
            </a:r>
            <a:r>
              <a:rPr lang="en-US" dirty="0">
                <a:solidFill>
                  <a:srgbClr val="008000"/>
                </a:solidFill>
                <a:latin typeface="Arial"/>
                <a:cs typeface="Arial"/>
              </a:rPr>
              <a:t>DR</a:t>
            </a:r>
            <a:r>
              <a:rPr lang="en-US" dirty="0">
                <a:latin typeface="Arial"/>
                <a:cs typeface="Arial"/>
              </a:rPr>
              <a:t> to be the collection and distribution point for LSAs sent and received</a:t>
            </a:r>
            <a:r>
              <a:rPr lang="en-US" dirty="0" smtClean="0">
                <a:latin typeface="Arial"/>
                <a:cs typeface="Arial"/>
              </a:rPr>
              <a:t>.</a:t>
            </a:r>
          </a:p>
          <a:p>
            <a:r>
              <a:rPr lang="en-US" dirty="0" smtClean="0">
                <a:latin typeface="Arial"/>
                <a:cs typeface="Arial"/>
              </a:rPr>
              <a:t> </a:t>
            </a:r>
            <a:r>
              <a:rPr lang="en-US" dirty="0">
                <a:latin typeface="Arial"/>
                <a:cs typeface="Arial"/>
              </a:rPr>
              <a:t>A </a:t>
            </a:r>
            <a:r>
              <a:rPr lang="en-US" dirty="0">
                <a:solidFill>
                  <a:srgbClr val="008000"/>
                </a:solidFill>
                <a:latin typeface="Arial"/>
                <a:cs typeface="Arial"/>
              </a:rPr>
              <a:t>BDR</a:t>
            </a:r>
            <a:r>
              <a:rPr lang="en-US" dirty="0">
                <a:latin typeface="Arial"/>
                <a:cs typeface="Arial"/>
              </a:rPr>
              <a:t> is also elected in case the DR fails</a:t>
            </a:r>
            <a:r>
              <a:rPr lang="en-US" dirty="0" smtClean="0">
                <a:latin typeface="Arial"/>
                <a:cs typeface="Arial"/>
              </a:rPr>
              <a:t>.</a:t>
            </a:r>
          </a:p>
          <a:p>
            <a:r>
              <a:rPr lang="en-US" dirty="0" smtClean="0">
                <a:latin typeface="Arial"/>
                <a:cs typeface="Arial"/>
              </a:rPr>
              <a:t> </a:t>
            </a:r>
            <a:r>
              <a:rPr lang="en-US" dirty="0">
                <a:latin typeface="Arial"/>
                <a:cs typeface="Arial"/>
              </a:rPr>
              <a:t>All other routers become </a:t>
            </a:r>
            <a:r>
              <a:rPr lang="en-US" dirty="0">
                <a:solidFill>
                  <a:srgbClr val="008000"/>
                </a:solidFill>
                <a:latin typeface="Arial"/>
                <a:cs typeface="Arial"/>
              </a:rPr>
              <a:t>DROTHERs</a:t>
            </a:r>
            <a:r>
              <a:rPr lang="en-US" dirty="0">
                <a:latin typeface="Arial"/>
                <a:cs typeface="Arial"/>
              </a:rPr>
              <a:t>. A DROTHER is a router that is neither the DR nor the BDR.</a:t>
            </a:r>
          </a:p>
        </p:txBody>
      </p:sp>
    </p:spTree>
    <p:extLst>
      <p:ext uri="{BB962C8B-B14F-4D97-AF65-F5344CB8AC3E}">
        <p14:creationId xmlns:p14="http://schemas.microsoft.com/office/powerpoint/2010/main" val="102977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DR and BDR </a:t>
            </a:r>
          </a:p>
        </p:txBody>
      </p:sp>
      <p:sp>
        <p:nvSpPr>
          <p:cNvPr id="3" name="Content Placeholder 2"/>
          <p:cNvSpPr>
            <a:spLocks noGrp="1"/>
          </p:cNvSpPr>
          <p:nvPr>
            <p:ph idx="1"/>
          </p:nvPr>
        </p:nvSpPr>
        <p:spPr/>
        <p:txBody>
          <a:bodyPr>
            <a:normAutofit/>
          </a:bodyPr>
          <a:lstStyle/>
          <a:p>
            <a:r>
              <a:rPr lang="en-US" dirty="0">
                <a:latin typeface="Arial"/>
                <a:cs typeface="Arial"/>
              </a:rPr>
              <a:t>The DR and BDR act as a central point of contact for link-state information exchange on a </a:t>
            </a:r>
            <a:r>
              <a:rPr lang="en-US" dirty="0" err="1">
                <a:latin typeface="Arial"/>
                <a:cs typeface="Arial"/>
              </a:rPr>
              <a:t>multiaccess</a:t>
            </a:r>
            <a:r>
              <a:rPr lang="en-US" dirty="0">
                <a:latin typeface="Arial"/>
                <a:cs typeface="Arial"/>
              </a:rPr>
              <a:t> </a:t>
            </a:r>
            <a:r>
              <a:rPr lang="en-US" dirty="0" smtClean="0">
                <a:latin typeface="Arial"/>
                <a:cs typeface="Arial"/>
              </a:rPr>
              <a:t>network.</a:t>
            </a:r>
          </a:p>
          <a:p>
            <a:r>
              <a:rPr lang="en-US" dirty="0">
                <a:latin typeface="Arial"/>
                <a:cs typeface="Arial"/>
              </a:rPr>
              <a:t>E</a:t>
            </a:r>
            <a:r>
              <a:rPr lang="en-US" dirty="0" smtClean="0">
                <a:latin typeface="Arial"/>
                <a:cs typeface="Arial"/>
              </a:rPr>
              <a:t>ach </a:t>
            </a:r>
            <a:r>
              <a:rPr lang="en-US" dirty="0">
                <a:latin typeface="Arial"/>
                <a:cs typeface="Arial"/>
              </a:rPr>
              <a:t>router must establish a full adjacency with the DR and the BDR only. </a:t>
            </a:r>
            <a:endParaRPr lang="en-US" dirty="0" smtClean="0">
              <a:latin typeface="Arial"/>
              <a:cs typeface="Arial"/>
            </a:endParaRPr>
          </a:p>
          <a:p>
            <a:r>
              <a:rPr lang="en-US" dirty="0" smtClean="0">
                <a:latin typeface="Arial"/>
                <a:cs typeface="Arial"/>
              </a:rPr>
              <a:t>Each </a:t>
            </a:r>
            <a:r>
              <a:rPr lang="en-US" dirty="0">
                <a:latin typeface="Arial"/>
                <a:cs typeface="Arial"/>
              </a:rPr>
              <a:t>router, rather than exchanging </a:t>
            </a:r>
            <a:r>
              <a:rPr lang="en-US" dirty="0" smtClean="0">
                <a:latin typeface="Arial"/>
                <a:cs typeface="Arial"/>
              </a:rPr>
              <a:t>LSA with </a:t>
            </a:r>
            <a:r>
              <a:rPr lang="en-US" dirty="0">
                <a:latin typeface="Arial"/>
                <a:cs typeface="Arial"/>
              </a:rPr>
              <a:t>every other router on the segment, sends the </a:t>
            </a:r>
            <a:r>
              <a:rPr lang="en-US" dirty="0" smtClean="0">
                <a:latin typeface="Arial"/>
                <a:cs typeface="Arial"/>
              </a:rPr>
              <a:t>LSA to </a:t>
            </a:r>
            <a:r>
              <a:rPr lang="en-US" dirty="0">
                <a:latin typeface="Arial"/>
                <a:cs typeface="Arial"/>
              </a:rPr>
              <a:t>the DR and BDR </a:t>
            </a:r>
            <a:r>
              <a:rPr lang="en-US" dirty="0" smtClean="0">
                <a:latin typeface="Arial"/>
                <a:cs typeface="Arial"/>
              </a:rPr>
              <a:t>only.</a:t>
            </a:r>
            <a:endParaRPr lang="en-US" dirty="0">
              <a:latin typeface="Arial"/>
              <a:cs typeface="Arial"/>
            </a:endParaRPr>
          </a:p>
        </p:txBody>
      </p:sp>
      <p:pic>
        <p:nvPicPr>
          <p:cNvPr id="4" name="Picture 3"/>
          <p:cNvPicPr>
            <a:picLocks noChangeAspect="1"/>
          </p:cNvPicPr>
          <p:nvPr/>
        </p:nvPicPr>
        <p:blipFill rotWithShape="1">
          <a:blip r:embed="rId2"/>
          <a:srcRect r="63525"/>
          <a:stretch/>
        </p:blipFill>
        <p:spPr>
          <a:xfrm>
            <a:off x="1435093" y="4794335"/>
            <a:ext cx="2417232" cy="1684652"/>
          </a:xfrm>
          <a:prstGeom prst="rect">
            <a:avLst/>
          </a:prstGeom>
        </p:spPr>
      </p:pic>
      <p:pic>
        <p:nvPicPr>
          <p:cNvPr id="5" name="Picture 4"/>
          <p:cNvPicPr>
            <a:picLocks noChangeAspect="1"/>
          </p:cNvPicPr>
          <p:nvPr/>
        </p:nvPicPr>
        <p:blipFill rotWithShape="1">
          <a:blip r:embed="rId2"/>
          <a:srcRect l="68537"/>
          <a:stretch/>
        </p:blipFill>
        <p:spPr>
          <a:xfrm>
            <a:off x="4793494" y="4982870"/>
            <a:ext cx="2744993" cy="1496117"/>
          </a:xfrm>
          <a:prstGeom prst="rect">
            <a:avLst/>
          </a:prstGeom>
        </p:spPr>
      </p:pic>
    </p:spTree>
    <p:extLst>
      <p:ext uri="{BB962C8B-B14F-4D97-AF65-F5344CB8AC3E}">
        <p14:creationId xmlns:p14="http://schemas.microsoft.com/office/powerpoint/2010/main" val="4235218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DR and BDR </a:t>
            </a:r>
            <a:endParaRPr lang="en-US" sz="3200" dirty="0">
              <a:solidFill>
                <a:srgbClr val="663366"/>
              </a:solidFill>
            </a:endParaRPr>
          </a:p>
        </p:txBody>
      </p:sp>
      <p:sp>
        <p:nvSpPr>
          <p:cNvPr id="3" name="Content Placeholder 2"/>
          <p:cNvSpPr>
            <a:spLocks noGrp="1"/>
          </p:cNvSpPr>
          <p:nvPr>
            <p:ph idx="1"/>
          </p:nvPr>
        </p:nvSpPr>
        <p:spPr/>
        <p:txBody>
          <a:bodyPr/>
          <a:lstStyle/>
          <a:p>
            <a:pPr marL="0" indent="0">
              <a:buNone/>
            </a:pPr>
            <a:r>
              <a:rPr lang="en-US" dirty="0">
                <a:latin typeface=""/>
              </a:rPr>
              <a:t> </a:t>
            </a:r>
            <a:r>
              <a:rPr lang="en-US" dirty="0" smtClean="0">
                <a:latin typeface="Arial"/>
                <a:cs typeface="Arial"/>
              </a:rPr>
              <a:t>DR </a:t>
            </a:r>
            <a:r>
              <a:rPr lang="en-US" dirty="0">
                <a:latin typeface="Arial"/>
                <a:cs typeface="Arial"/>
              </a:rPr>
              <a:t>router performs the following </a:t>
            </a:r>
            <a:r>
              <a:rPr lang="en-US" dirty="0" smtClean="0">
                <a:latin typeface="Arial"/>
                <a:cs typeface="Arial"/>
              </a:rPr>
              <a:t>tasks:</a:t>
            </a:r>
          </a:p>
          <a:p>
            <a:r>
              <a:rPr lang="en-US" dirty="0">
                <a:latin typeface="Arial"/>
                <a:cs typeface="Arial"/>
              </a:rPr>
              <a:t>Network Links </a:t>
            </a:r>
            <a:r>
              <a:rPr lang="en-US" dirty="0" smtClean="0">
                <a:latin typeface="Arial"/>
                <a:cs typeface="Arial"/>
              </a:rPr>
              <a:t>Advertisement</a:t>
            </a:r>
          </a:p>
          <a:p>
            <a:pPr lvl="1"/>
            <a:r>
              <a:rPr lang="en-US" sz="1800" dirty="0" smtClean="0">
                <a:latin typeface="Arial"/>
                <a:cs typeface="Arial"/>
              </a:rPr>
              <a:t>The DR originates </a:t>
            </a:r>
            <a:r>
              <a:rPr lang="en-US" sz="1800" dirty="0">
                <a:latin typeface="Arial"/>
                <a:cs typeface="Arial"/>
              </a:rPr>
              <a:t>the network </a:t>
            </a:r>
            <a:r>
              <a:rPr lang="en-US" sz="1800" dirty="0" smtClean="0">
                <a:latin typeface="Arial"/>
                <a:cs typeface="Arial"/>
              </a:rPr>
              <a:t>LSA for the network.</a:t>
            </a:r>
          </a:p>
          <a:p>
            <a:r>
              <a:rPr lang="en-US" sz="2000" dirty="0" smtClean="0">
                <a:latin typeface="Arial"/>
                <a:cs typeface="Arial"/>
              </a:rPr>
              <a:t>Managing </a:t>
            </a:r>
            <a:r>
              <a:rPr lang="en-US" dirty="0">
                <a:latin typeface="Arial"/>
                <a:cs typeface="Arial"/>
              </a:rPr>
              <a:t>LSDB </a:t>
            </a:r>
            <a:r>
              <a:rPr lang="en-US" sz="2000" dirty="0" smtClean="0">
                <a:latin typeface="Arial"/>
                <a:cs typeface="Arial"/>
              </a:rPr>
              <a:t>synchronization</a:t>
            </a:r>
            <a:r>
              <a:rPr lang="en-US" sz="2000" dirty="0">
                <a:latin typeface="Arial"/>
                <a:cs typeface="Arial"/>
              </a:rPr>
              <a:t>: </a:t>
            </a:r>
            <a:endParaRPr lang="en-US" dirty="0">
              <a:latin typeface="Arial"/>
              <a:cs typeface="Arial"/>
            </a:endParaRPr>
          </a:p>
          <a:p>
            <a:pPr lvl="1"/>
            <a:r>
              <a:rPr lang="en-US" sz="1800" dirty="0" smtClean="0">
                <a:latin typeface="Arial"/>
                <a:cs typeface="Arial"/>
              </a:rPr>
              <a:t>The </a:t>
            </a:r>
            <a:r>
              <a:rPr lang="en-US" sz="1800" dirty="0">
                <a:latin typeface="Arial"/>
                <a:cs typeface="Arial"/>
              </a:rPr>
              <a:t>DR and BDR ensure that the other routers on the network have the same link-state information about the common segment.</a:t>
            </a:r>
          </a:p>
        </p:txBody>
      </p:sp>
    </p:spTree>
    <p:extLst>
      <p:ext uri="{BB962C8B-B14F-4D97-AF65-F5344CB8AC3E}">
        <p14:creationId xmlns:p14="http://schemas.microsoft.com/office/powerpoint/2010/main" val="243947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charset="0"/>
                <a:cs typeface="文泉驛正黑" charset="0"/>
              </a:rPr>
              <a:t>DR and BDR </a:t>
            </a:r>
            <a:endParaRPr lang="en-US" sz="3200" dirty="0"/>
          </a:p>
        </p:txBody>
      </p:sp>
      <p:sp>
        <p:nvSpPr>
          <p:cNvPr id="3" name="Content Placeholder 2"/>
          <p:cNvSpPr>
            <a:spLocks noGrp="1"/>
          </p:cNvSpPr>
          <p:nvPr>
            <p:ph idx="1"/>
          </p:nvPr>
        </p:nvSpPr>
        <p:spPr/>
        <p:txBody>
          <a:bodyPr>
            <a:normAutofit/>
          </a:bodyPr>
          <a:lstStyle/>
          <a:p>
            <a:r>
              <a:rPr lang="en-US" dirty="0">
                <a:latin typeface="Arial"/>
                <a:cs typeface="Arial"/>
              </a:rPr>
              <a:t>When the DR is operating, the BDR does not perform any DR functions</a:t>
            </a:r>
            <a:r>
              <a:rPr lang="en-US" dirty="0" smtClean="0">
                <a:latin typeface="Arial"/>
                <a:cs typeface="Arial"/>
              </a:rPr>
              <a:t>.</a:t>
            </a:r>
          </a:p>
          <a:p>
            <a:r>
              <a:rPr lang="en-US" dirty="0" smtClean="0">
                <a:latin typeface="Arial"/>
                <a:cs typeface="Arial"/>
              </a:rPr>
              <a:t> </a:t>
            </a:r>
            <a:r>
              <a:rPr lang="en-US" dirty="0">
                <a:latin typeface="Arial"/>
                <a:cs typeface="Arial"/>
              </a:rPr>
              <a:t>Instead, the BDR receives all the information, but the DR performs the LSA forwarding and LSDB synchronization tasks</a:t>
            </a:r>
            <a:r>
              <a:rPr lang="en-US" dirty="0" smtClean="0">
                <a:latin typeface="Arial"/>
                <a:cs typeface="Arial"/>
              </a:rPr>
              <a:t>.</a:t>
            </a:r>
          </a:p>
          <a:p>
            <a:r>
              <a:rPr lang="en-US" dirty="0" smtClean="0">
                <a:latin typeface="Arial"/>
                <a:cs typeface="Arial"/>
              </a:rPr>
              <a:t> </a:t>
            </a:r>
            <a:r>
              <a:rPr lang="en-US" dirty="0">
                <a:latin typeface="Arial"/>
                <a:cs typeface="Arial"/>
              </a:rPr>
              <a:t>The BDR performs the DR tasks only if the DR </a:t>
            </a:r>
            <a:r>
              <a:rPr lang="en-US" dirty="0" smtClean="0">
                <a:latin typeface="Arial"/>
                <a:cs typeface="Arial"/>
              </a:rPr>
              <a:t>fails.</a:t>
            </a:r>
          </a:p>
          <a:p>
            <a:r>
              <a:rPr lang="en-US" dirty="0" smtClean="0">
                <a:latin typeface="Arial"/>
                <a:cs typeface="Arial"/>
              </a:rPr>
              <a:t>When </a:t>
            </a:r>
            <a:r>
              <a:rPr lang="en-US" dirty="0">
                <a:latin typeface="Arial"/>
                <a:cs typeface="Arial"/>
              </a:rPr>
              <a:t>the DR fails, the BDR automatically becomes the new DR, and a new BDR election occurs.</a:t>
            </a:r>
          </a:p>
          <a:p>
            <a:pPr marL="0" indent="0">
              <a:buNone/>
            </a:pPr>
            <a:endParaRPr lang="en-US" dirty="0">
              <a:latin typeface="Arial"/>
              <a:cs typeface="Arial"/>
            </a:endParaRPr>
          </a:p>
        </p:txBody>
      </p:sp>
    </p:spTree>
    <p:extLst>
      <p:ext uri="{BB962C8B-B14F-4D97-AF65-F5344CB8AC3E}">
        <p14:creationId xmlns:p14="http://schemas.microsoft.com/office/powerpoint/2010/main" val="3016371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b="1">
                <a:latin typeface="Arial" charset="0"/>
              </a:rPr>
              <a:t>CH2 Outline</a:t>
            </a:r>
            <a:endParaRPr lang="en-US">
              <a:latin typeface="Rockwell" charset="0"/>
            </a:endParaRPr>
          </a:p>
        </p:txBody>
      </p:sp>
      <p:graphicFrame>
        <p:nvGraphicFramePr>
          <p:cNvPr id="4" name="Content Placeholder 3"/>
          <p:cNvGraphicFramePr>
            <a:graphicFrameLocks noGrp="1"/>
          </p:cNvGraphicFramePr>
          <p:nvPr>
            <p:ph idx="1"/>
          </p:nvPr>
        </p:nvGraphicFramePr>
        <p:xfrm>
          <a:off x="498475" y="1981200"/>
          <a:ext cx="7556500"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7" name="TextBox 4"/>
          <p:cNvSpPr txBox="1">
            <a:spLocks noChangeArrowheads="1"/>
          </p:cNvSpPr>
          <p:nvPr/>
        </p:nvSpPr>
        <p:spPr bwMode="auto">
          <a:xfrm>
            <a:off x="5257800" y="3810000"/>
            <a:ext cx="838200" cy="439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400" b="1">
                <a:solidFill>
                  <a:srgbClr val="FFFFFF"/>
                </a:solidFill>
              </a:rPr>
              <a:t>RIP</a:t>
            </a:r>
          </a:p>
        </p:txBody>
      </p:sp>
      <p:sp>
        <p:nvSpPr>
          <p:cNvPr id="26628" name="TextBox 5"/>
          <p:cNvSpPr txBox="1">
            <a:spLocks noChangeArrowheads="1"/>
          </p:cNvSpPr>
          <p:nvPr/>
        </p:nvSpPr>
        <p:spPr bwMode="auto">
          <a:xfrm>
            <a:off x="2362200" y="5257800"/>
            <a:ext cx="1219200" cy="439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400" b="1">
                <a:solidFill>
                  <a:srgbClr val="FFFFFF"/>
                </a:solidFill>
              </a:rPr>
              <a:t>OSPF</a:t>
            </a:r>
          </a:p>
        </p:txBody>
      </p:sp>
      <p:sp>
        <p:nvSpPr>
          <p:cNvPr id="2" name="Left Brace 1"/>
          <p:cNvSpPr/>
          <p:nvPr/>
        </p:nvSpPr>
        <p:spPr>
          <a:xfrm>
            <a:off x="1486892" y="4925678"/>
            <a:ext cx="526608" cy="1308912"/>
          </a:xfrm>
          <a:prstGeom prst="leftBrace">
            <a:avLst/>
          </a:prstGeom>
          <a:effectLst>
            <a:glow rad="228600">
              <a:schemeClr val="accent6">
                <a:satMod val="175000"/>
                <a:alpha val="40000"/>
              </a:schemeClr>
            </a:glo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496110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Synchronizing OSPF Databases</a:t>
            </a: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1857"/>
          <a:stretch/>
        </p:blipFill>
        <p:spPr bwMode="auto">
          <a:xfrm>
            <a:off x="1803950" y="2981541"/>
            <a:ext cx="5485479" cy="3018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5" name="Rectangle 4"/>
          <p:cNvSpPr/>
          <p:nvPr/>
        </p:nvSpPr>
        <p:spPr>
          <a:xfrm>
            <a:off x="699491" y="1530849"/>
            <a:ext cx="7418283" cy="707886"/>
          </a:xfrm>
          <a:prstGeom prst="rect">
            <a:avLst/>
          </a:prstGeom>
        </p:spPr>
        <p:txBody>
          <a:bodyPr wrap="square">
            <a:spAutoFit/>
          </a:bodyPr>
          <a:lstStyle/>
          <a:p>
            <a:pPr marL="342900" indent="-342900">
              <a:buFont typeface="Arial"/>
              <a:buChar char="•"/>
            </a:pPr>
            <a:r>
              <a:rPr lang="en-US" sz="2000" dirty="0">
                <a:latin typeface="Arial"/>
                <a:cs typeface="Arial"/>
              </a:rPr>
              <a:t>After the Two-Way state, routers transition to database synchronization states.</a:t>
            </a:r>
          </a:p>
        </p:txBody>
      </p:sp>
    </p:spTree>
    <p:extLst>
      <p:ext uri="{BB962C8B-B14F-4D97-AF65-F5344CB8AC3E}">
        <p14:creationId xmlns:p14="http://schemas.microsoft.com/office/powerpoint/2010/main" val="796866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Synchronizing OSPF Databases</a:t>
            </a:r>
          </a:p>
        </p:txBody>
      </p:sp>
      <p:sp>
        <p:nvSpPr>
          <p:cNvPr id="3" name="Content Placeholder 2"/>
          <p:cNvSpPr>
            <a:spLocks noGrp="1"/>
          </p:cNvSpPr>
          <p:nvPr>
            <p:ph idx="1"/>
          </p:nvPr>
        </p:nvSpPr>
        <p:spPr/>
        <p:txBody>
          <a:bodyPr>
            <a:normAutofit/>
          </a:bodyPr>
          <a:lstStyle/>
          <a:p>
            <a:r>
              <a:rPr lang="en-US" dirty="0" smtClean="0">
                <a:latin typeface="Arial"/>
                <a:cs typeface="Arial"/>
              </a:rPr>
              <a:t>While </a:t>
            </a:r>
            <a:r>
              <a:rPr lang="en-US" dirty="0">
                <a:latin typeface="Arial"/>
                <a:cs typeface="Arial"/>
              </a:rPr>
              <a:t>the Hello packet was used to establish neighbor adjacencies, the other four types of OSPF packets are used during the process of exchanging and synchronizing LSDBs.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t="12802"/>
          <a:stretch>
            <a:fillRect/>
          </a:stretch>
        </p:blipFill>
        <p:spPr bwMode="auto">
          <a:xfrm>
            <a:off x="804862" y="3239203"/>
            <a:ext cx="7184058" cy="3453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Tree>
    <p:extLst>
      <p:ext uri="{BB962C8B-B14F-4D97-AF65-F5344CB8AC3E}">
        <p14:creationId xmlns:p14="http://schemas.microsoft.com/office/powerpoint/2010/main" val="2551735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solidFill>
                  <a:srgbClr val="663366"/>
                </a:solidFill>
                <a:latin typeface="Arial" charset="0"/>
                <a:cs typeface="文泉驛正黑" charset="0"/>
              </a:rPr>
              <a:t>ExStart</a:t>
            </a:r>
            <a:r>
              <a:rPr lang="en-US" sz="3200" b="1" dirty="0">
                <a:solidFill>
                  <a:srgbClr val="663366"/>
                </a:solidFill>
                <a:latin typeface="Arial" charset="0"/>
                <a:cs typeface="文泉驛正黑" charset="0"/>
              </a:rPr>
              <a:t> state</a:t>
            </a:r>
          </a:p>
        </p:txBody>
      </p:sp>
      <p:sp>
        <p:nvSpPr>
          <p:cNvPr id="3" name="Content Placeholder 2"/>
          <p:cNvSpPr>
            <a:spLocks noGrp="1"/>
          </p:cNvSpPr>
          <p:nvPr>
            <p:ph idx="1"/>
          </p:nvPr>
        </p:nvSpPr>
        <p:spPr/>
        <p:txBody>
          <a:bodyPr>
            <a:normAutofit/>
          </a:bodyPr>
          <a:lstStyle/>
          <a:p>
            <a:r>
              <a:rPr lang="en-US" dirty="0">
                <a:latin typeface="Arial"/>
                <a:cs typeface="Arial"/>
              </a:rPr>
              <a:t>In the </a:t>
            </a:r>
            <a:r>
              <a:rPr lang="en-US" dirty="0" err="1">
                <a:latin typeface="Arial"/>
                <a:cs typeface="Arial"/>
              </a:rPr>
              <a:t>ExStart</a:t>
            </a:r>
            <a:r>
              <a:rPr lang="en-US" dirty="0">
                <a:latin typeface="Arial"/>
                <a:cs typeface="Arial"/>
              </a:rPr>
              <a:t> state, a master and slave relationship is created between each router and its adjacent DR and BDR. </a:t>
            </a:r>
            <a:endParaRPr lang="en-US" dirty="0" smtClean="0">
              <a:latin typeface="Arial"/>
              <a:cs typeface="Arial"/>
            </a:endParaRPr>
          </a:p>
          <a:p>
            <a:r>
              <a:rPr lang="en-US" dirty="0" smtClean="0">
                <a:latin typeface="Arial"/>
                <a:cs typeface="Arial"/>
              </a:rPr>
              <a:t>The </a:t>
            </a:r>
            <a:r>
              <a:rPr lang="en-US" dirty="0">
                <a:latin typeface="Arial"/>
                <a:cs typeface="Arial"/>
              </a:rPr>
              <a:t>router with the higher router ID acts as the master for the Exchange state. </a:t>
            </a:r>
            <a:endParaRPr lang="en-US" dirty="0" smtClean="0">
              <a:latin typeface="Arial"/>
              <a:cs typeface="Arial"/>
            </a:endParaRPr>
          </a:p>
          <a:p>
            <a:endParaRPr lang="en-US" dirty="0">
              <a:latin typeface="Arial"/>
              <a:cs typeface="Arial"/>
            </a:endParaRPr>
          </a:p>
        </p:txBody>
      </p:sp>
      <p:pic>
        <p:nvPicPr>
          <p:cNvPr id="4" name="Picture 3"/>
          <p:cNvPicPr>
            <a:picLocks noChangeAspect="1"/>
          </p:cNvPicPr>
          <p:nvPr/>
        </p:nvPicPr>
        <p:blipFill>
          <a:blip r:embed="rId2"/>
          <a:stretch>
            <a:fillRect/>
          </a:stretch>
        </p:blipFill>
        <p:spPr>
          <a:xfrm>
            <a:off x="746957" y="4183909"/>
            <a:ext cx="7643861" cy="2350336"/>
          </a:xfrm>
          <a:prstGeom prst="rect">
            <a:avLst/>
          </a:prstGeom>
        </p:spPr>
      </p:pic>
    </p:spTree>
    <p:extLst>
      <p:ext uri="{BB962C8B-B14F-4D97-AF65-F5344CB8AC3E}">
        <p14:creationId xmlns:p14="http://schemas.microsoft.com/office/powerpoint/2010/main" val="3674038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Exchange state</a:t>
            </a:r>
            <a:endParaRPr lang="en-US" sz="3200" dirty="0">
              <a:solidFill>
                <a:srgbClr val="663366"/>
              </a:solidFill>
            </a:endParaRPr>
          </a:p>
        </p:txBody>
      </p:sp>
      <p:sp>
        <p:nvSpPr>
          <p:cNvPr id="3" name="Content Placeholder 2"/>
          <p:cNvSpPr>
            <a:spLocks noGrp="1"/>
          </p:cNvSpPr>
          <p:nvPr>
            <p:ph idx="1"/>
          </p:nvPr>
        </p:nvSpPr>
        <p:spPr/>
        <p:txBody>
          <a:bodyPr>
            <a:normAutofit/>
          </a:bodyPr>
          <a:lstStyle/>
          <a:p>
            <a:r>
              <a:rPr lang="en-US" dirty="0">
                <a:latin typeface="Arial"/>
                <a:cs typeface="Arial"/>
              </a:rPr>
              <a:t>In the Exchange state, the master and slave routers exchange one or more </a:t>
            </a:r>
            <a:r>
              <a:rPr lang="en-US" dirty="0">
                <a:solidFill>
                  <a:srgbClr val="0000FF"/>
                </a:solidFill>
                <a:latin typeface="Arial"/>
                <a:cs typeface="Arial"/>
              </a:rPr>
              <a:t>DBD packets</a:t>
            </a:r>
            <a:r>
              <a:rPr lang="en-US" dirty="0">
                <a:latin typeface="Arial"/>
                <a:cs typeface="Arial"/>
              </a:rPr>
              <a:t>.</a:t>
            </a:r>
          </a:p>
          <a:p>
            <a:r>
              <a:rPr lang="en-US" dirty="0" smtClean="0">
                <a:latin typeface="Arial"/>
                <a:cs typeface="Arial"/>
              </a:rPr>
              <a:t>DBD packets</a:t>
            </a:r>
            <a:r>
              <a:rPr lang="en-US" dirty="0">
                <a:latin typeface="Arial"/>
                <a:cs typeface="Arial"/>
              </a:rPr>
              <a:t> </a:t>
            </a:r>
            <a:r>
              <a:rPr lang="en-US" dirty="0" smtClean="0">
                <a:latin typeface="Arial"/>
                <a:cs typeface="Arial"/>
              </a:rPr>
              <a:t>is </a:t>
            </a:r>
            <a:r>
              <a:rPr lang="en-US" dirty="0">
                <a:latin typeface="Arial"/>
                <a:cs typeface="Arial"/>
              </a:rPr>
              <a:t>an abbreviated list of the sending router’s LSDB and is used by receiving routers to check against the local LSDB</a:t>
            </a:r>
            <a:r>
              <a:rPr lang="en-US" dirty="0" smtClean="0">
                <a:latin typeface="Arial"/>
                <a:cs typeface="Arial"/>
              </a:rPr>
              <a:t>.</a:t>
            </a:r>
          </a:p>
          <a:p>
            <a:r>
              <a:rPr lang="en-US" dirty="0">
                <a:latin typeface="Arial"/>
                <a:cs typeface="Arial"/>
              </a:rPr>
              <a:t>The LSDB must be identical on all </a:t>
            </a:r>
            <a:r>
              <a:rPr lang="en-US" dirty="0" smtClean="0">
                <a:latin typeface="Arial"/>
                <a:cs typeface="Arial"/>
              </a:rPr>
              <a:t>OSPF routers </a:t>
            </a:r>
            <a:r>
              <a:rPr lang="en-US" dirty="0">
                <a:latin typeface="Arial"/>
                <a:cs typeface="Arial"/>
              </a:rPr>
              <a:t>within an area to construct an accurate SPF tree. </a:t>
            </a:r>
            <a:endParaRPr lang="en-US" dirty="0" smtClean="0">
              <a:latin typeface="Arial"/>
              <a:cs typeface="Arial"/>
            </a:endParaRPr>
          </a:p>
        </p:txBody>
      </p:sp>
    </p:spTree>
    <p:extLst>
      <p:ext uri="{BB962C8B-B14F-4D97-AF65-F5344CB8AC3E}">
        <p14:creationId xmlns:p14="http://schemas.microsoft.com/office/powerpoint/2010/main" val="1473753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35000" y="0"/>
            <a:ext cx="7852943" cy="6858000"/>
          </a:xfrm>
          <a:prstGeom prst="rect">
            <a:avLst/>
          </a:prstGeom>
        </p:spPr>
      </p:pic>
    </p:spTree>
    <p:extLst>
      <p:ext uri="{BB962C8B-B14F-4D97-AF65-F5344CB8AC3E}">
        <p14:creationId xmlns:p14="http://schemas.microsoft.com/office/powerpoint/2010/main" val="42340283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E46C0A"/>
                </a:solidFill>
                <a:latin typeface="Arial" charset="0"/>
                <a:cs typeface="文泉驛正黑" charset="0"/>
              </a:rPr>
              <a:t>Exchange state</a:t>
            </a:r>
          </a:p>
        </p:txBody>
      </p:sp>
      <p:sp>
        <p:nvSpPr>
          <p:cNvPr id="3" name="Content Placeholder 2"/>
          <p:cNvSpPr>
            <a:spLocks noGrp="1"/>
          </p:cNvSpPr>
          <p:nvPr>
            <p:ph idx="1"/>
          </p:nvPr>
        </p:nvSpPr>
        <p:spPr/>
        <p:txBody>
          <a:bodyPr>
            <a:normAutofit/>
          </a:bodyPr>
          <a:lstStyle/>
          <a:p>
            <a:r>
              <a:rPr lang="en-US" dirty="0" smtClean="0">
                <a:latin typeface="Arial"/>
                <a:cs typeface="Arial"/>
              </a:rPr>
              <a:t>A </a:t>
            </a:r>
            <a:r>
              <a:rPr lang="en-US" dirty="0">
                <a:latin typeface="Arial"/>
                <a:cs typeface="Arial"/>
              </a:rPr>
              <a:t>DBD packet includes information about the LSA entry header that appears in the router’s LSDB. </a:t>
            </a:r>
            <a:endParaRPr lang="en-US" dirty="0" smtClean="0">
              <a:latin typeface="Arial"/>
              <a:cs typeface="Arial"/>
            </a:endParaRPr>
          </a:p>
          <a:p>
            <a:r>
              <a:rPr lang="en-US" dirty="0" smtClean="0">
                <a:latin typeface="Arial"/>
                <a:cs typeface="Arial"/>
              </a:rPr>
              <a:t>The </a:t>
            </a:r>
            <a:r>
              <a:rPr lang="en-US" dirty="0">
                <a:latin typeface="Arial"/>
                <a:cs typeface="Arial"/>
              </a:rPr>
              <a:t>entries can be about a link or about a network</a:t>
            </a:r>
            <a:r>
              <a:rPr lang="en-US" dirty="0" smtClean="0">
                <a:latin typeface="Arial"/>
                <a:cs typeface="Arial"/>
              </a:rPr>
              <a:t>.</a:t>
            </a:r>
          </a:p>
          <a:p>
            <a:r>
              <a:rPr lang="en-US" dirty="0" smtClean="0">
                <a:latin typeface="Arial"/>
                <a:cs typeface="Arial"/>
              </a:rPr>
              <a:t> </a:t>
            </a:r>
            <a:r>
              <a:rPr lang="en-US" dirty="0">
                <a:latin typeface="Arial"/>
                <a:cs typeface="Arial"/>
              </a:rPr>
              <a:t>Each LSA entry header includes information about the link-state type, the address of the advertising router, the link’s cost, and the sequence number. </a:t>
            </a:r>
            <a:endParaRPr lang="en-US" dirty="0" smtClean="0">
              <a:latin typeface="Arial"/>
              <a:cs typeface="Arial"/>
            </a:endParaRPr>
          </a:p>
          <a:p>
            <a:r>
              <a:rPr lang="en-US" dirty="0" smtClean="0">
                <a:latin typeface="Arial"/>
                <a:cs typeface="Arial"/>
              </a:rPr>
              <a:t>The </a:t>
            </a:r>
            <a:r>
              <a:rPr lang="en-US" dirty="0">
                <a:latin typeface="Arial"/>
                <a:cs typeface="Arial"/>
              </a:rPr>
              <a:t>router uses the sequence number to determine the newness of the received link-state information.</a:t>
            </a:r>
          </a:p>
        </p:txBody>
      </p:sp>
    </p:spTree>
    <p:extLst>
      <p:ext uri="{BB962C8B-B14F-4D97-AF65-F5344CB8AC3E}">
        <p14:creationId xmlns:p14="http://schemas.microsoft.com/office/powerpoint/2010/main" val="2383925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charset="0"/>
                <a:cs typeface="文泉驛正黑" charset="0"/>
              </a:rPr>
              <a:t>Loading </a:t>
            </a:r>
            <a:r>
              <a:rPr lang="en-US" sz="3200" b="1" dirty="0" smtClean="0">
                <a:latin typeface="Arial" charset="0"/>
                <a:cs typeface="文泉驛正黑" charset="0"/>
              </a:rPr>
              <a:t>State</a:t>
            </a:r>
            <a:endParaRPr lang="en-US" sz="3200" b="1" dirty="0">
              <a:latin typeface="Arial" charset="0"/>
              <a:cs typeface="文泉驛正黑" charset="0"/>
            </a:endParaRPr>
          </a:p>
        </p:txBody>
      </p:sp>
      <p:sp>
        <p:nvSpPr>
          <p:cNvPr id="3" name="Content Placeholder 2"/>
          <p:cNvSpPr>
            <a:spLocks noGrp="1"/>
          </p:cNvSpPr>
          <p:nvPr>
            <p:ph idx="1"/>
          </p:nvPr>
        </p:nvSpPr>
        <p:spPr/>
        <p:txBody>
          <a:bodyPr/>
          <a:lstStyle/>
          <a:p>
            <a:r>
              <a:rPr lang="en-US" dirty="0" smtClean="0">
                <a:latin typeface="Arial"/>
                <a:cs typeface="Arial"/>
              </a:rPr>
              <a:t>When a router receives a DBD packet, it compares </a:t>
            </a:r>
            <a:r>
              <a:rPr lang="en-US" dirty="0">
                <a:latin typeface="Arial"/>
                <a:cs typeface="Arial"/>
              </a:rPr>
              <a:t>the information received with the information it has in its own LSDB. </a:t>
            </a:r>
            <a:endParaRPr lang="en-US" dirty="0" smtClean="0">
              <a:latin typeface="Arial"/>
              <a:cs typeface="Arial"/>
            </a:endParaRPr>
          </a:p>
          <a:p>
            <a:r>
              <a:rPr lang="en-US" dirty="0" smtClean="0">
                <a:latin typeface="Arial"/>
                <a:cs typeface="Arial"/>
              </a:rPr>
              <a:t>If </a:t>
            </a:r>
            <a:r>
              <a:rPr lang="en-US" dirty="0">
                <a:latin typeface="Arial"/>
                <a:cs typeface="Arial"/>
              </a:rPr>
              <a:t>the DBD packet has a more current LSA</a:t>
            </a:r>
            <a:r>
              <a:rPr lang="en-US" dirty="0" smtClean="0">
                <a:latin typeface="Arial"/>
                <a:cs typeface="Arial"/>
              </a:rPr>
              <a:t> or has an LSA that is </a:t>
            </a:r>
            <a:r>
              <a:rPr lang="en-US" dirty="0">
                <a:latin typeface="Arial"/>
                <a:cs typeface="Arial"/>
              </a:rPr>
              <a:t>not in its </a:t>
            </a:r>
            <a:r>
              <a:rPr lang="en-US" dirty="0" smtClean="0">
                <a:latin typeface="Arial"/>
                <a:cs typeface="Arial"/>
              </a:rPr>
              <a:t>LSDB, </a:t>
            </a:r>
            <a:r>
              <a:rPr lang="en-US" dirty="0">
                <a:latin typeface="Arial"/>
                <a:cs typeface="Arial"/>
              </a:rPr>
              <a:t>the router transitions to the </a:t>
            </a:r>
            <a:r>
              <a:rPr lang="en-US" dirty="0">
                <a:solidFill>
                  <a:srgbClr val="008000"/>
                </a:solidFill>
                <a:latin typeface="Arial"/>
                <a:cs typeface="Arial"/>
              </a:rPr>
              <a:t>Loading state</a:t>
            </a:r>
            <a:r>
              <a:rPr lang="en-US" dirty="0">
                <a:latin typeface="Arial"/>
                <a:cs typeface="Arial"/>
              </a:rPr>
              <a:t>.</a:t>
            </a:r>
          </a:p>
        </p:txBody>
      </p:sp>
    </p:spTree>
    <p:extLst>
      <p:ext uri="{BB962C8B-B14F-4D97-AF65-F5344CB8AC3E}">
        <p14:creationId xmlns:p14="http://schemas.microsoft.com/office/powerpoint/2010/main" val="1593224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17500" y="0"/>
            <a:ext cx="8491762" cy="6858000"/>
          </a:xfrm>
          <a:prstGeom prst="rect">
            <a:avLst/>
          </a:prstGeom>
        </p:spPr>
      </p:pic>
    </p:spTree>
    <p:extLst>
      <p:ext uri="{BB962C8B-B14F-4D97-AF65-F5344CB8AC3E}">
        <p14:creationId xmlns:p14="http://schemas.microsoft.com/office/powerpoint/2010/main" val="26440463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Loading State</a:t>
            </a:r>
            <a:endParaRPr lang="en-US" sz="3200" dirty="0">
              <a:solidFill>
                <a:srgbClr val="663366"/>
              </a:solidFill>
            </a:endParaRPr>
          </a:p>
        </p:txBody>
      </p:sp>
      <p:sp>
        <p:nvSpPr>
          <p:cNvPr id="3" name="Content Placeholder 2"/>
          <p:cNvSpPr>
            <a:spLocks noGrp="1"/>
          </p:cNvSpPr>
          <p:nvPr>
            <p:ph idx="1"/>
          </p:nvPr>
        </p:nvSpPr>
        <p:spPr/>
        <p:txBody>
          <a:bodyPr>
            <a:normAutofit/>
          </a:bodyPr>
          <a:lstStyle/>
          <a:p>
            <a:r>
              <a:rPr lang="en-US" dirty="0">
                <a:latin typeface="Arial"/>
                <a:cs typeface="Arial"/>
              </a:rPr>
              <a:t>In this state, the actual exchange of link state information </a:t>
            </a:r>
            <a:r>
              <a:rPr lang="en-US" dirty="0" smtClean="0">
                <a:latin typeface="Arial"/>
                <a:cs typeface="Arial"/>
              </a:rPr>
              <a:t>occurs.</a:t>
            </a:r>
          </a:p>
          <a:p>
            <a:r>
              <a:rPr lang="en-US" dirty="0" smtClean="0">
                <a:latin typeface="Arial"/>
                <a:cs typeface="Arial"/>
              </a:rPr>
              <a:t> </a:t>
            </a:r>
            <a:r>
              <a:rPr lang="en-US" dirty="0">
                <a:latin typeface="Arial"/>
                <a:cs typeface="Arial"/>
              </a:rPr>
              <a:t>Based on the information provided by the DBDs, routers send link-state request </a:t>
            </a:r>
            <a:r>
              <a:rPr lang="en-US" dirty="0" smtClean="0">
                <a:latin typeface="Arial"/>
                <a:cs typeface="Arial"/>
              </a:rPr>
              <a:t>(LSR) packets</a:t>
            </a:r>
            <a:r>
              <a:rPr lang="en-US" dirty="0">
                <a:latin typeface="Arial"/>
                <a:cs typeface="Arial"/>
              </a:rPr>
              <a:t>. </a:t>
            </a:r>
            <a:endParaRPr lang="en-US" dirty="0" smtClean="0">
              <a:latin typeface="Arial"/>
              <a:cs typeface="Arial"/>
            </a:endParaRPr>
          </a:p>
          <a:p>
            <a:r>
              <a:rPr lang="en-US" dirty="0" smtClean="0">
                <a:latin typeface="Arial"/>
                <a:cs typeface="Arial"/>
              </a:rPr>
              <a:t>The </a:t>
            </a:r>
            <a:r>
              <a:rPr lang="en-US" dirty="0">
                <a:latin typeface="Arial"/>
                <a:cs typeface="Arial"/>
              </a:rPr>
              <a:t>neighbor then provides the requested link-state information in link-state update </a:t>
            </a:r>
            <a:r>
              <a:rPr lang="en-US" dirty="0" smtClean="0">
                <a:latin typeface="Arial"/>
                <a:cs typeface="Arial"/>
              </a:rPr>
              <a:t>(LSU) packets.</a:t>
            </a:r>
          </a:p>
          <a:p>
            <a:r>
              <a:rPr lang="en-US" dirty="0" smtClean="0">
                <a:latin typeface="Arial"/>
                <a:cs typeface="Arial"/>
              </a:rPr>
              <a:t>During </a:t>
            </a:r>
            <a:r>
              <a:rPr lang="en-US" dirty="0">
                <a:latin typeface="Arial"/>
                <a:cs typeface="Arial"/>
              </a:rPr>
              <a:t>the adjacency, if a router receives an outdated or missing LSA, it requests that LSA by sending a </a:t>
            </a:r>
            <a:r>
              <a:rPr lang="en-US" dirty="0" smtClean="0">
                <a:latin typeface="Arial"/>
                <a:cs typeface="Arial"/>
              </a:rPr>
              <a:t>LSR packet</a:t>
            </a:r>
            <a:r>
              <a:rPr lang="en-US" dirty="0">
                <a:latin typeface="Arial"/>
                <a:cs typeface="Arial"/>
              </a:rPr>
              <a:t>. </a:t>
            </a:r>
            <a:endParaRPr lang="en-US" dirty="0" smtClean="0">
              <a:latin typeface="Arial"/>
              <a:cs typeface="Arial"/>
            </a:endParaRPr>
          </a:p>
          <a:p>
            <a:r>
              <a:rPr lang="en-US" dirty="0" smtClean="0">
                <a:latin typeface="Arial"/>
                <a:cs typeface="Arial"/>
              </a:rPr>
              <a:t>All </a:t>
            </a:r>
            <a:r>
              <a:rPr lang="en-US" dirty="0">
                <a:latin typeface="Arial"/>
                <a:cs typeface="Arial"/>
              </a:rPr>
              <a:t>link-state update packets are acknowledged.</a:t>
            </a:r>
          </a:p>
        </p:txBody>
      </p:sp>
    </p:spTree>
    <p:extLst>
      <p:ext uri="{BB962C8B-B14F-4D97-AF65-F5344CB8AC3E}">
        <p14:creationId xmlns:p14="http://schemas.microsoft.com/office/powerpoint/2010/main" val="2041978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Full State</a:t>
            </a:r>
          </a:p>
        </p:txBody>
      </p:sp>
      <p:sp>
        <p:nvSpPr>
          <p:cNvPr id="3" name="Content Placeholder 2"/>
          <p:cNvSpPr>
            <a:spLocks noGrp="1"/>
          </p:cNvSpPr>
          <p:nvPr>
            <p:ph idx="1"/>
          </p:nvPr>
        </p:nvSpPr>
        <p:spPr/>
        <p:txBody>
          <a:bodyPr/>
          <a:lstStyle/>
          <a:p>
            <a:r>
              <a:rPr lang="en-US" dirty="0">
                <a:latin typeface="Arial"/>
                <a:cs typeface="Arial"/>
              </a:rPr>
              <a:t>After all LSRs have been satisfied for a given router, the adjacent routers are considered synchronized </a:t>
            </a:r>
            <a:r>
              <a:rPr lang="en-US" dirty="0" smtClean="0">
                <a:latin typeface="Arial"/>
                <a:cs typeface="Arial"/>
              </a:rPr>
              <a:t>(have </a:t>
            </a:r>
            <a:r>
              <a:rPr lang="en-US" dirty="0">
                <a:latin typeface="Arial"/>
                <a:cs typeface="Arial"/>
              </a:rPr>
              <a:t>identical LSDBs </a:t>
            </a:r>
            <a:r>
              <a:rPr lang="en-US" dirty="0" smtClean="0">
                <a:latin typeface="Arial"/>
                <a:cs typeface="Arial"/>
              </a:rPr>
              <a:t>) </a:t>
            </a:r>
            <a:r>
              <a:rPr lang="en-US" dirty="0">
                <a:latin typeface="Arial"/>
                <a:cs typeface="Arial"/>
              </a:rPr>
              <a:t>and in a </a:t>
            </a:r>
            <a:r>
              <a:rPr lang="en-US" dirty="0">
                <a:solidFill>
                  <a:srgbClr val="008000"/>
                </a:solidFill>
                <a:latin typeface="Arial"/>
                <a:cs typeface="Arial"/>
              </a:rPr>
              <a:t>full state</a:t>
            </a:r>
            <a:r>
              <a:rPr lang="en-US" dirty="0">
                <a:latin typeface="Arial"/>
                <a:cs typeface="Arial"/>
              </a:rPr>
              <a:t>.</a:t>
            </a:r>
          </a:p>
        </p:txBody>
      </p:sp>
    </p:spTree>
    <p:extLst>
      <p:ext uri="{BB962C8B-B14F-4D97-AF65-F5344CB8AC3E}">
        <p14:creationId xmlns:p14="http://schemas.microsoft.com/office/powerpoint/2010/main" val="4147887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latin typeface="Arial"/>
                <a:cs typeface="Arial"/>
              </a:rPr>
              <a:t>OSPF Routing </a:t>
            </a:r>
            <a:r>
              <a:rPr lang="en-US" sz="3200" b="1" dirty="0">
                <a:latin typeface="Arial"/>
                <a:cs typeface="Arial"/>
              </a:rPr>
              <a:t>Protocol</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9040024"/>
              </p:ext>
            </p:extLst>
          </p:nvPr>
        </p:nvGraphicFramePr>
        <p:xfrm>
          <a:off x="780710" y="1981200"/>
          <a:ext cx="7556313"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1316407" y="5327630"/>
            <a:ext cx="6738380" cy="1040827"/>
          </a:xfrm>
          <a:prstGeom prst="rect">
            <a:avLst/>
          </a:prstGeom>
          <a:solidFill>
            <a:schemeClr val="bg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631979" y="1981199"/>
            <a:ext cx="5957307" cy="2517295"/>
          </a:xfrm>
          <a:prstGeom prst="rect">
            <a:avLst/>
          </a:prstGeom>
          <a:solidFill>
            <a:schemeClr val="bg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19510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字方塊 31"/>
          <p:cNvSpPr txBox="1"/>
          <p:nvPr/>
        </p:nvSpPr>
        <p:spPr>
          <a:xfrm>
            <a:off x="1765300" y="4533900"/>
            <a:ext cx="51181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I am router id 172.16.5.2, and I see 172.16.5.1</a:t>
            </a:r>
            <a:endParaRPr lang="zh-TW" altLang="en-US" sz="1400">
              <a:solidFill>
                <a:srgbClr val="000000"/>
              </a:solidFill>
              <a:latin typeface="Verdana" charset="0"/>
            </a:endParaRPr>
          </a:p>
        </p:txBody>
      </p:sp>
      <p:sp>
        <p:nvSpPr>
          <p:cNvPr id="23" name="文字方塊 22"/>
          <p:cNvSpPr txBox="1"/>
          <p:nvPr/>
        </p:nvSpPr>
        <p:spPr>
          <a:xfrm>
            <a:off x="2044700" y="2552700"/>
            <a:ext cx="46355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I am router id 172.16.5.1, and I see no one</a:t>
            </a:r>
            <a:endParaRPr lang="zh-TW" altLang="en-US" sz="1400">
              <a:solidFill>
                <a:srgbClr val="000000"/>
              </a:solidFill>
              <a:latin typeface="Verdana" charset="0"/>
            </a:endParaRPr>
          </a:p>
        </p:txBody>
      </p:sp>
      <p:sp>
        <p:nvSpPr>
          <p:cNvPr id="5" name="Line 20"/>
          <p:cNvSpPr>
            <a:spLocks noChangeShapeType="1"/>
          </p:cNvSpPr>
          <p:nvPr/>
        </p:nvSpPr>
        <p:spPr bwMode="auto">
          <a:xfrm flipV="1">
            <a:off x="1638300" y="1749425"/>
            <a:ext cx="5562600" cy="46038"/>
          </a:xfrm>
          <a:prstGeom prst="line">
            <a:avLst/>
          </a:prstGeom>
          <a:noFill/>
          <a:ln w="25400">
            <a:solidFill>
              <a:srgbClr val="CF0E30"/>
            </a:solidFill>
            <a:round/>
            <a:headEnd type="none" w="sm" len="sm"/>
            <a:tailEnd type="none" w="sm" len="sm"/>
          </a:ln>
          <a:effectLst>
            <a:outerShdw dist="17961" dir="2700000" algn="ctr" rotWithShape="0">
              <a:schemeClr val="tx1"/>
            </a:outerShdw>
          </a:effectLst>
        </p:spPr>
        <p:txBody>
          <a:bodyPr wrap="none" anchor="ctr"/>
          <a:lstStyle/>
          <a:p>
            <a:pPr>
              <a:defRPr/>
            </a:pPr>
            <a:endParaRPr lang="zh-TW" altLang="en-US" sz="1400">
              <a:latin typeface="+mj-lt"/>
              <a:ea typeface="新細明體" charset="-120"/>
              <a:cs typeface="+mn-cs"/>
            </a:endParaRPr>
          </a:p>
        </p:txBody>
      </p:sp>
      <p:pic>
        <p:nvPicPr>
          <p:cNvPr id="32773" name="Picture 10" descr="router-gene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725" y="1498600"/>
            <a:ext cx="739775"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4" name="Picture 12" descr="router-gene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2225" y="1574800"/>
            <a:ext cx="739775"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26"/>
          <p:cNvSpPr txBox="1">
            <a:spLocks noChangeArrowheads="1"/>
          </p:cNvSpPr>
          <p:nvPr/>
        </p:nvSpPr>
        <p:spPr bwMode="auto">
          <a:xfrm>
            <a:off x="6997700" y="1701800"/>
            <a:ext cx="838200" cy="307975"/>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spcBef>
                <a:spcPct val="50000"/>
              </a:spcBef>
            </a:pPr>
            <a:r>
              <a:rPr lang="en-US" altLang="zh-TW" sz="1400">
                <a:latin typeface="Verdana" charset="0"/>
              </a:rPr>
              <a:t>B</a:t>
            </a:r>
          </a:p>
        </p:txBody>
      </p:sp>
      <p:sp>
        <p:nvSpPr>
          <p:cNvPr id="7" name="Text Box 28"/>
          <p:cNvSpPr txBox="1">
            <a:spLocks noChangeArrowheads="1"/>
          </p:cNvSpPr>
          <p:nvPr/>
        </p:nvSpPr>
        <p:spPr bwMode="auto">
          <a:xfrm>
            <a:off x="1473200" y="1765300"/>
            <a:ext cx="838200" cy="307975"/>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spcBef>
                <a:spcPct val="50000"/>
              </a:spcBef>
            </a:pPr>
            <a:r>
              <a:rPr lang="en-US" altLang="zh-TW" sz="1400">
                <a:latin typeface="Verdana" charset="0"/>
              </a:rPr>
              <a:t>A</a:t>
            </a:r>
          </a:p>
        </p:txBody>
      </p:sp>
      <p:sp>
        <p:nvSpPr>
          <p:cNvPr id="8" name="Text Box 28"/>
          <p:cNvSpPr txBox="1">
            <a:spLocks noChangeArrowheads="1"/>
          </p:cNvSpPr>
          <p:nvPr/>
        </p:nvSpPr>
        <p:spPr bwMode="auto">
          <a:xfrm>
            <a:off x="2006600" y="14097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172.16.5.1/24</a:t>
            </a:r>
          </a:p>
        </p:txBody>
      </p:sp>
      <p:sp>
        <p:nvSpPr>
          <p:cNvPr id="9" name="Text Box 28"/>
          <p:cNvSpPr txBox="1">
            <a:spLocks noChangeArrowheads="1"/>
          </p:cNvSpPr>
          <p:nvPr/>
        </p:nvSpPr>
        <p:spPr bwMode="auto">
          <a:xfrm>
            <a:off x="5219700" y="18415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172.16.5.2/24</a:t>
            </a:r>
          </a:p>
        </p:txBody>
      </p:sp>
      <p:sp>
        <p:nvSpPr>
          <p:cNvPr id="10" name="文字方塊 9"/>
          <p:cNvSpPr txBox="1"/>
          <p:nvPr/>
        </p:nvSpPr>
        <p:spPr>
          <a:xfrm>
            <a:off x="838200" y="24130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hello</a:t>
            </a:r>
            <a:endParaRPr lang="zh-TW" altLang="en-US" sz="1400">
              <a:solidFill>
                <a:srgbClr val="000000"/>
              </a:solidFill>
              <a:latin typeface="Verdana" charset="0"/>
            </a:endParaRPr>
          </a:p>
        </p:txBody>
      </p:sp>
      <p:cxnSp>
        <p:nvCxnSpPr>
          <p:cNvPr id="12" name="直線單箭頭接點 11"/>
          <p:cNvCxnSpPr>
            <a:stCxn id="10" idx="3"/>
          </p:cNvCxnSpPr>
          <p:nvPr/>
        </p:nvCxnSpPr>
        <p:spPr>
          <a:xfrm flipV="1">
            <a:off x="1562100" y="2540000"/>
            <a:ext cx="5664200" cy="26988"/>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20" name="Text Box 28"/>
          <p:cNvSpPr txBox="1">
            <a:spLocks noChangeArrowheads="1"/>
          </p:cNvSpPr>
          <p:nvPr/>
        </p:nvSpPr>
        <p:spPr bwMode="auto">
          <a:xfrm>
            <a:off x="6845300" y="25781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To 224.0.0.5</a:t>
            </a:r>
          </a:p>
        </p:txBody>
      </p:sp>
      <p:sp>
        <p:nvSpPr>
          <p:cNvPr id="21" name="文字方塊 20"/>
          <p:cNvSpPr txBox="1"/>
          <p:nvPr/>
        </p:nvSpPr>
        <p:spPr>
          <a:xfrm>
            <a:off x="3860800" y="2133600"/>
            <a:ext cx="14732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Down state</a:t>
            </a:r>
            <a:endParaRPr lang="zh-TW" altLang="en-US" sz="1400">
              <a:solidFill>
                <a:srgbClr val="000000"/>
              </a:solidFill>
              <a:latin typeface="Verdana" charset="0"/>
            </a:endParaRPr>
          </a:p>
        </p:txBody>
      </p:sp>
      <p:sp>
        <p:nvSpPr>
          <p:cNvPr id="22" name="文字方塊 21"/>
          <p:cNvSpPr txBox="1"/>
          <p:nvPr/>
        </p:nvSpPr>
        <p:spPr>
          <a:xfrm>
            <a:off x="3873500" y="3149600"/>
            <a:ext cx="14732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Initial State</a:t>
            </a:r>
            <a:endParaRPr lang="zh-TW" altLang="en-US" sz="1400">
              <a:solidFill>
                <a:srgbClr val="000000"/>
              </a:solidFill>
              <a:latin typeface="Verdana" charset="0"/>
            </a:endParaRPr>
          </a:p>
        </p:txBody>
      </p:sp>
      <p:sp>
        <p:nvSpPr>
          <p:cNvPr id="25" name="文字方塊 24"/>
          <p:cNvSpPr txBox="1"/>
          <p:nvPr/>
        </p:nvSpPr>
        <p:spPr>
          <a:xfrm>
            <a:off x="1955800" y="1828800"/>
            <a:ext cx="736600" cy="307975"/>
          </a:xfrm>
          <a:prstGeom prst="rect">
            <a:avLst/>
          </a:prstGeom>
          <a:noFill/>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latin typeface="Verdana" charset="0"/>
              </a:rPr>
              <a:t>Port1</a:t>
            </a:r>
            <a:endParaRPr lang="zh-TW" altLang="en-US" sz="1400">
              <a:latin typeface="Verdana" charset="0"/>
            </a:endParaRPr>
          </a:p>
        </p:txBody>
      </p:sp>
      <p:sp>
        <p:nvSpPr>
          <p:cNvPr id="26" name="文字方塊 25"/>
          <p:cNvSpPr txBox="1"/>
          <p:nvPr/>
        </p:nvSpPr>
        <p:spPr>
          <a:xfrm>
            <a:off x="6096000" y="1397000"/>
            <a:ext cx="736600" cy="307975"/>
          </a:xfrm>
          <a:prstGeom prst="rect">
            <a:avLst/>
          </a:prstGeom>
          <a:noFill/>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latin typeface="Verdana" charset="0"/>
              </a:rPr>
              <a:t>Port2</a:t>
            </a:r>
            <a:endParaRPr lang="zh-TW" altLang="en-US" sz="1400">
              <a:latin typeface="Verdana" charset="0"/>
            </a:endParaRPr>
          </a:p>
        </p:txBody>
      </p:sp>
      <p:sp>
        <p:nvSpPr>
          <p:cNvPr id="27" name="文字方塊 26"/>
          <p:cNvSpPr txBox="1"/>
          <p:nvPr/>
        </p:nvSpPr>
        <p:spPr>
          <a:xfrm>
            <a:off x="5803900" y="3441700"/>
            <a:ext cx="2679700" cy="523875"/>
          </a:xfrm>
          <a:prstGeom prst="rect">
            <a:avLst/>
          </a:prstGeom>
          <a:solidFill>
            <a:srgbClr val="FFFF00"/>
          </a:soli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Router B neighbor List 172.16.5.1/24,in Port2</a:t>
            </a:r>
            <a:endParaRPr lang="zh-TW" altLang="en-US" sz="1400">
              <a:solidFill>
                <a:srgbClr val="000000"/>
              </a:solidFill>
              <a:latin typeface="Verdana" charset="0"/>
            </a:endParaRPr>
          </a:p>
        </p:txBody>
      </p:sp>
      <p:sp>
        <p:nvSpPr>
          <p:cNvPr id="28" name="文字方塊 27"/>
          <p:cNvSpPr txBox="1"/>
          <p:nvPr/>
        </p:nvSpPr>
        <p:spPr>
          <a:xfrm>
            <a:off x="6972300" y="43815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hello</a:t>
            </a:r>
            <a:endParaRPr lang="zh-TW" altLang="en-US" sz="1400">
              <a:solidFill>
                <a:srgbClr val="000000"/>
              </a:solidFill>
              <a:latin typeface="Verdana" charset="0"/>
            </a:endParaRPr>
          </a:p>
        </p:txBody>
      </p:sp>
      <p:cxnSp>
        <p:nvCxnSpPr>
          <p:cNvPr id="29" name="直線單箭頭接點 28"/>
          <p:cNvCxnSpPr>
            <a:stCxn id="28" idx="1"/>
          </p:cNvCxnSpPr>
          <p:nvPr/>
        </p:nvCxnSpPr>
        <p:spPr>
          <a:xfrm rot="10800000" flipV="1">
            <a:off x="1587500" y="4535488"/>
            <a:ext cx="5384800" cy="23812"/>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33" name="文字方塊 32"/>
          <p:cNvSpPr txBox="1"/>
          <p:nvPr/>
        </p:nvSpPr>
        <p:spPr>
          <a:xfrm>
            <a:off x="736600" y="4953000"/>
            <a:ext cx="2679700" cy="523875"/>
          </a:xfrm>
          <a:prstGeom prst="rect">
            <a:avLst/>
          </a:prstGeom>
          <a:solidFill>
            <a:srgbClr val="FFFF00"/>
          </a:soli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Router A neighbor List 172.16.5.2/24,in Port1</a:t>
            </a:r>
            <a:endParaRPr lang="zh-TW" altLang="en-US" sz="1400">
              <a:solidFill>
                <a:srgbClr val="000000"/>
              </a:solidFill>
              <a:latin typeface="Verdana" charset="0"/>
            </a:endParaRPr>
          </a:p>
        </p:txBody>
      </p:sp>
      <p:sp>
        <p:nvSpPr>
          <p:cNvPr id="34" name="文字方塊 33"/>
          <p:cNvSpPr txBox="1"/>
          <p:nvPr/>
        </p:nvSpPr>
        <p:spPr>
          <a:xfrm>
            <a:off x="3860800" y="5689600"/>
            <a:ext cx="19812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Two-way State</a:t>
            </a:r>
            <a:endParaRPr lang="zh-TW" altLang="en-US" sz="1400">
              <a:solidFill>
                <a:srgbClr val="000000"/>
              </a:solidFill>
              <a:latin typeface="Verdana" charset="0"/>
            </a:endParaRPr>
          </a:p>
        </p:txBody>
      </p:sp>
      <p:sp>
        <p:nvSpPr>
          <p:cNvPr id="35" name="Text Box 28"/>
          <p:cNvSpPr txBox="1">
            <a:spLocks noChangeArrowheads="1"/>
          </p:cNvSpPr>
          <p:nvPr/>
        </p:nvSpPr>
        <p:spPr bwMode="auto">
          <a:xfrm>
            <a:off x="596900" y="41529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Unicast  to A</a:t>
            </a:r>
          </a:p>
        </p:txBody>
      </p:sp>
      <p:sp>
        <p:nvSpPr>
          <p:cNvPr id="36" name="Rectangle 5"/>
          <p:cNvSpPr>
            <a:spLocks noChangeArrowheads="1"/>
          </p:cNvSpPr>
          <p:nvPr/>
        </p:nvSpPr>
        <p:spPr bwMode="auto">
          <a:xfrm>
            <a:off x="352425" y="515938"/>
            <a:ext cx="8054975" cy="769937"/>
          </a:xfrm>
          <a:prstGeom prst="rect">
            <a:avLst/>
          </a:prstGeom>
          <a:noFill/>
          <a:ln w="9525">
            <a:noFill/>
            <a:miter lim="800000"/>
            <a:headEnd/>
            <a:tailEnd/>
          </a:ln>
        </p:spPr>
        <p:txBody>
          <a:bodyPr>
            <a:spAutoFit/>
          </a:bodyPr>
          <a:lstStyle/>
          <a:p>
            <a:pPr>
              <a:lnSpc>
                <a:spcPct val="200000"/>
              </a:lnSpc>
              <a:defRPr/>
            </a:pPr>
            <a:r>
              <a:rPr lang="en-US" altLang="zh-TW" sz="2200" b="1" u="sng" dirty="0">
                <a:latin typeface="+mj-lt"/>
                <a:ea typeface="新細明體" charset="-120"/>
                <a:cs typeface="+mn-cs"/>
              </a:rPr>
              <a:t>Establishing Bidirectional Communication </a:t>
            </a:r>
          </a:p>
        </p:txBody>
      </p:sp>
    </p:spTree>
    <p:extLst>
      <p:ext uri="{BB962C8B-B14F-4D97-AF65-F5344CB8AC3E}">
        <p14:creationId xmlns:p14="http://schemas.microsoft.com/office/powerpoint/2010/main" val="4253585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字方塊 30"/>
          <p:cNvSpPr txBox="1"/>
          <p:nvPr/>
        </p:nvSpPr>
        <p:spPr>
          <a:xfrm>
            <a:off x="2705100" y="5130800"/>
            <a:ext cx="34925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Here is a summary of my LSDB</a:t>
            </a:r>
            <a:endParaRPr lang="zh-TW" altLang="en-US" sz="1400">
              <a:solidFill>
                <a:srgbClr val="000000"/>
              </a:solidFill>
              <a:latin typeface="Verdana" charset="0"/>
            </a:endParaRPr>
          </a:p>
        </p:txBody>
      </p:sp>
      <p:sp>
        <p:nvSpPr>
          <p:cNvPr id="2" name="文字方塊 1"/>
          <p:cNvSpPr txBox="1"/>
          <p:nvPr/>
        </p:nvSpPr>
        <p:spPr>
          <a:xfrm>
            <a:off x="1168400" y="3403600"/>
            <a:ext cx="57150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No, I’ll start exchange because I have a higher RID</a:t>
            </a:r>
            <a:endParaRPr lang="zh-TW" altLang="en-US" sz="1400">
              <a:solidFill>
                <a:srgbClr val="000000"/>
              </a:solidFill>
              <a:latin typeface="Verdana" charset="0"/>
            </a:endParaRPr>
          </a:p>
        </p:txBody>
      </p:sp>
      <p:sp>
        <p:nvSpPr>
          <p:cNvPr id="3" name="文字方塊 2"/>
          <p:cNvSpPr txBox="1"/>
          <p:nvPr/>
        </p:nvSpPr>
        <p:spPr>
          <a:xfrm>
            <a:off x="1854200" y="2844800"/>
            <a:ext cx="58547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I will start exchange because I have router id 172.16.5.1</a:t>
            </a:r>
            <a:endParaRPr lang="zh-TW" altLang="en-US" sz="1400">
              <a:solidFill>
                <a:srgbClr val="000000"/>
              </a:solidFill>
              <a:latin typeface="Verdana" charset="0"/>
            </a:endParaRPr>
          </a:p>
        </p:txBody>
      </p:sp>
      <p:sp>
        <p:nvSpPr>
          <p:cNvPr id="4" name="Line 20"/>
          <p:cNvSpPr>
            <a:spLocks noChangeShapeType="1"/>
          </p:cNvSpPr>
          <p:nvPr/>
        </p:nvSpPr>
        <p:spPr bwMode="auto">
          <a:xfrm flipV="1">
            <a:off x="1638300" y="1749425"/>
            <a:ext cx="5562600" cy="46038"/>
          </a:xfrm>
          <a:prstGeom prst="line">
            <a:avLst/>
          </a:prstGeom>
          <a:noFill/>
          <a:ln w="25400">
            <a:solidFill>
              <a:srgbClr val="CF0E30"/>
            </a:solidFill>
            <a:round/>
            <a:headEnd type="none" w="sm" len="sm"/>
            <a:tailEnd type="none" w="sm" len="sm"/>
          </a:ln>
          <a:effectLst>
            <a:outerShdw dist="17961" dir="2700000" algn="ctr" rotWithShape="0">
              <a:schemeClr val="tx1"/>
            </a:outerShdw>
          </a:effectLst>
        </p:spPr>
        <p:txBody>
          <a:bodyPr wrap="none" anchor="ctr"/>
          <a:lstStyle/>
          <a:p>
            <a:pPr>
              <a:defRPr/>
            </a:pPr>
            <a:endParaRPr lang="zh-TW" altLang="en-US" sz="1400">
              <a:latin typeface="+mj-lt"/>
              <a:ea typeface="新細明體" charset="-120"/>
              <a:cs typeface="+mn-cs"/>
            </a:endParaRPr>
          </a:p>
        </p:txBody>
      </p:sp>
      <p:pic>
        <p:nvPicPr>
          <p:cNvPr id="33798" name="Picture 10" descr="router-gene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725" y="1498600"/>
            <a:ext cx="739775"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9" name="Picture 12" descr="router-gene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2225" y="1574800"/>
            <a:ext cx="739775"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26"/>
          <p:cNvSpPr txBox="1">
            <a:spLocks noChangeArrowheads="1"/>
          </p:cNvSpPr>
          <p:nvPr/>
        </p:nvSpPr>
        <p:spPr bwMode="auto">
          <a:xfrm>
            <a:off x="6997700" y="1701800"/>
            <a:ext cx="838200" cy="307975"/>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spcBef>
                <a:spcPct val="50000"/>
              </a:spcBef>
            </a:pPr>
            <a:r>
              <a:rPr lang="en-US" altLang="zh-TW" sz="1400">
                <a:latin typeface="Verdana" charset="0"/>
              </a:rPr>
              <a:t>B</a:t>
            </a:r>
          </a:p>
        </p:txBody>
      </p:sp>
      <p:sp>
        <p:nvSpPr>
          <p:cNvPr id="8" name="Text Box 28"/>
          <p:cNvSpPr txBox="1">
            <a:spLocks noChangeArrowheads="1"/>
          </p:cNvSpPr>
          <p:nvPr/>
        </p:nvSpPr>
        <p:spPr bwMode="auto">
          <a:xfrm>
            <a:off x="1473200" y="1765300"/>
            <a:ext cx="838200" cy="307975"/>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spcBef>
                <a:spcPct val="50000"/>
              </a:spcBef>
            </a:pPr>
            <a:r>
              <a:rPr lang="en-US" altLang="zh-TW" sz="1400">
                <a:latin typeface="Verdana" charset="0"/>
              </a:rPr>
              <a:t>A</a:t>
            </a:r>
          </a:p>
        </p:txBody>
      </p:sp>
      <p:sp>
        <p:nvSpPr>
          <p:cNvPr id="9" name="Text Box 28"/>
          <p:cNvSpPr txBox="1">
            <a:spLocks noChangeArrowheads="1"/>
          </p:cNvSpPr>
          <p:nvPr/>
        </p:nvSpPr>
        <p:spPr bwMode="auto">
          <a:xfrm>
            <a:off x="2006600" y="14097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172.16.5.1/24</a:t>
            </a:r>
          </a:p>
        </p:txBody>
      </p:sp>
      <p:sp>
        <p:nvSpPr>
          <p:cNvPr id="10" name="Text Box 28"/>
          <p:cNvSpPr txBox="1">
            <a:spLocks noChangeArrowheads="1"/>
          </p:cNvSpPr>
          <p:nvPr/>
        </p:nvSpPr>
        <p:spPr bwMode="auto">
          <a:xfrm>
            <a:off x="5219700" y="18415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172.16.5.2/24</a:t>
            </a:r>
          </a:p>
        </p:txBody>
      </p:sp>
      <p:sp>
        <p:nvSpPr>
          <p:cNvPr id="11" name="文字方塊 10"/>
          <p:cNvSpPr txBox="1"/>
          <p:nvPr/>
        </p:nvSpPr>
        <p:spPr>
          <a:xfrm>
            <a:off x="838200" y="27178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DBD</a:t>
            </a:r>
            <a:endParaRPr lang="zh-TW" altLang="en-US" sz="1400">
              <a:solidFill>
                <a:srgbClr val="000000"/>
              </a:solidFill>
              <a:latin typeface="Verdana" charset="0"/>
            </a:endParaRPr>
          </a:p>
        </p:txBody>
      </p:sp>
      <p:cxnSp>
        <p:nvCxnSpPr>
          <p:cNvPr id="12" name="直線單箭頭接點 11"/>
          <p:cNvCxnSpPr>
            <a:stCxn id="11" idx="3"/>
          </p:cNvCxnSpPr>
          <p:nvPr/>
        </p:nvCxnSpPr>
        <p:spPr>
          <a:xfrm flipV="1">
            <a:off x="1562100" y="2844800"/>
            <a:ext cx="5664200" cy="26988"/>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14" name="文字方塊 13"/>
          <p:cNvSpPr txBox="1"/>
          <p:nvPr/>
        </p:nvSpPr>
        <p:spPr>
          <a:xfrm>
            <a:off x="3860800" y="2438400"/>
            <a:ext cx="17907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Exstart state</a:t>
            </a:r>
            <a:endParaRPr lang="zh-TW" altLang="en-US" sz="1400">
              <a:solidFill>
                <a:srgbClr val="000000"/>
              </a:solidFill>
              <a:latin typeface="Verdana" charset="0"/>
            </a:endParaRPr>
          </a:p>
        </p:txBody>
      </p:sp>
      <p:sp>
        <p:nvSpPr>
          <p:cNvPr id="15" name="文字方塊 14"/>
          <p:cNvSpPr txBox="1"/>
          <p:nvPr/>
        </p:nvSpPr>
        <p:spPr>
          <a:xfrm>
            <a:off x="3822700" y="4114800"/>
            <a:ext cx="18923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exchange State</a:t>
            </a:r>
            <a:endParaRPr lang="zh-TW" altLang="en-US" sz="1400">
              <a:solidFill>
                <a:srgbClr val="000000"/>
              </a:solidFill>
              <a:latin typeface="Verdana" charset="0"/>
            </a:endParaRPr>
          </a:p>
        </p:txBody>
      </p:sp>
      <p:sp>
        <p:nvSpPr>
          <p:cNvPr id="16" name="文字方塊 15"/>
          <p:cNvSpPr txBox="1"/>
          <p:nvPr/>
        </p:nvSpPr>
        <p:spPr>
          <a:xfrm>
            <a:off x="1955800" y="1828800"/>
            <a:ext cx="736600" cy="307975"/>
          </a:xfrm>
          <a:prstGeom prst="rect">
            <a:avLst/>
          </a:prstGeom>
          <a:noFill/>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latin typeface="Verdana" charset="0"/>
              </a:rPr>
              <a:t>Port1</a:t>
            </a:r>
            <a:endParaRPr lang="zh-TW" altLang="en-US" sz="1400">
              <a:latin typeface="Verdana" charset="0"/>
            </a:endParaRPr>
          </a:p>
        </p:txBody>
      </p:sp>
      <p:sp>
        <p:nvSpPr>
          <p:cNvPr id="17" name="文字方塊 16"/>
          <p:cNvSpPr txBox="1"/>
          <p:nvPr/>
        </p:nvSpPr>
        <p:spPr>
          <a:xfrm>
            <a:off x="6096000" y="1333500"/>
            <a:ext cx="736600" cy="307975"/>
          </a:xfrm>
          <a:prstGeom prst="rect">
            <a:avLst/>
          </a:prstGeom>
          <a:noFill/>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latin typeface="Verdana" charset="0"/>
              </a:rPr>
              <a:t>Port2</a:t>
            </a:r>
            <a:endParaRPr lang="zh-TW" altLang="en-US" sz="1400">
              <a:latin typeface="Verdana" charset="0"/>
            </a:endParaRPr>
          </a:p>
        </p:txBody>
      </p:sp>
      <p:sp>
        <p:nvSpPr>
          <p:cNvPr id="19" name="文字方塊 18"/>
          <p:cNvSpPr txBox="1"/>
          <p:nvPr/>
        </p:nvSpPr>
        <p:spPr>
          <a:xfrm>
            <a:off x="6972300" y="32512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DBD</a:t>
            </a:r>
            <a:endParaRPr lang="zh-TW" altLang="en-US" sz="1400">
              <a:solidFill>
                <a:srgbClr val="000000"/>
              </a:solidFill>
              <a:latin typeface="Verdana" charset="0"/>
            </a:endParaRPr>
          </a:p>
        </p:txBody>
      </p:sp>
      <p:cxnSp>
        <p:nvCxnSpPr>
          <p:cNvPr id="20" name="直線單箭頭接點 19"/>
          <p:cNvCxnSpPr>
            <a:stCxn id="19" idx="1"/>
          </p:cNvCxnSpPr>
          <p:nvPr/>
        </p:nvCxnSpPr>
        <p:spPr>
          <a:xfrm rot="10800000">
            <a:off x="1549400" y="3403600"/>
            <a:ext cx="5422900" cy="1588"/>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24" name="Rectangle 5"/>
          <p:cNvSpPr>
            <a:spLocks noChangeArrowheads="1"/>
          </p:cNvSpPr>
          <p:nvPr/>
        </p:nvSpPr>
        <p:spPr bwMode="auto">
          <a:xfrm>
            <a:off x="352425" y="515938"/>
            <a:ext cx="6673850" cy="769937"/>
          </a:xfrm>
          <a:prstGeom prst="rect">
            <a:avLst/>
          </a:prstGeom>
          <a:noFill/>
          <a:ln w="9525">
            <a:noFill/>
            <a:miter lim="800000"/>
            <a:headEnd/>
            <a:tailEnd/>
          </a:ln>
        </p:spPr>
        <p:txBody>
          <a:bodyPr>
            <a:spAutoFit/>
          </a:bodyPr>
          <a:lstStyle/>
          <a:p>
            <a:pPr>
              <a:lnSpc>
                <a:spcPct val="200000"/>
              </a:lnSpc>
              <a:defRPr/>
            </a:pPr>
            <a:r>
              <a:rPr lang="en-US" altLang="zh-TW" sz="2200" b="1" u="sng" dirty="0">
                <a:latin typeface="+mj-lt"/>
                <a:ea typeface="新細明體" charset="-120"/>
                <a:cs typeface="+mn-cs"/>
              </a:rPr>
              <a:t>Discovering the Network Routes</a:t>
            </a:r>
          </a:p>
        </p:txBody>
      </p:sp>
      <p:sp>
        <p:nvSpPr>
          <p:cNvPr id="25" name="文字方塊 24"/>
          <p:cNvSpPr txBox="1"/>
          <p:nvPr/>
        </p:nvSpPr>
        <p:spPr>
          <a:xfrm>
            <a:off x="2578100" y="4584700"/>
            <a:ext cx="34925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Here is a summary of my LSDB</a:t>
            </a:r>
            <a:endParaRPr lang="zh-TW" altLang="en-US" sz="1400">
              <a:solidFill>
                <a:srgbClr val="000000"/>
              </a:solidFill>
              <a:latin typeface="Verdana" charset="0"/>
            </a:endParaRPr>
          </a:p>
        </p:txBody>
      </p:sp>
      <p:sp>
        <p:nvSpPr>
          <p:cNvPr id="26" name="文字方塊 25"/>
          <p:cNvSpPr txBox="1"/>
          <p:nvPr/>
        </p:nvSpPr>
        <p:spPr>
          <a:xfrm>
            <a:off x="6997700" y="44323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DBD</a:t>
            </a:r>
            <a:endParaRPr lang="zh-TW" altLang="en-US" sz="1400">
              <a:solidFill>
                <a:srgbClr val="000000"/>
              </a:solidFill>
              <a:latin typeface="Verdana" charset="0"/>
            </a:endParaRPr>
          </a:p>
        </p:txBody>
      </p:sp>
      <p:cxnSp>
        <p:nvCxnSpPr>
          <p:cNvPr id="27" name="直線單箭頭接點 26"/>
          <p:cNvCxnSpPr>
            <a:stCxn id="26" idx="1"/>
          </p:cNvCxnSpPr>
          <p:nvPr/>
        </p:nvCxnSpPr>
        <p:spPr>
          <a:xfrm rot="10800000">
            <a:off x="1562100" y="4572000"/>
            <a:ext cx="5435600" cy="14288"/>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28" name="文字方塊 27"/>
          <p:cNvSpPr txBox="1"/>
          <p:nvPr/>
        </p:nvSpPr>
        <p:spPr>
          <a:xfrm>
            <a:off x="850900" y="49149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DBD</a:t>
            </a:r>
            <a:endParaRPr lang="zh-TW" altLang="en-US" sz="1400">
              <a:solidFill>
                <a:srgbClr val="000000"/>
              </a:solidFill>
              <a:latin typeface="Verdana" charset="0"/>
            </a:endParaRPr>
          </a:p>
        </p:txBody>
      </p:sp>
      <p:cxnSp>
        <p:nvCxnSpPr>
          <p:cNvPr id="29" name="直線單箭頭接點 28"/>
          <p:cNvCxnSpPr>
            <a:stCxn id="28" idx="3"/>
          </p:cNvCxnSpPr>
          <p:nvPr/>
        </p:nvCxnSpPr>
        <p:spPr>
          <a:xfrm>
            <a:off x="1574800" y="5068888"/>
            <a:ext cx="5638800" cy="11112"/>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654748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字方塊 28"/>
          <p:cNvSpPr txBox="1"/>
          <p:nvPr/>
        </p:nvSpPr>
        <p:spPr>
          <a:xfrm>
            <a:off x="2832100" y="2565400"/>
            <a:ext cx="29337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Thanks for the information!</a:t>
            </a:r>
            <a:endParaRPr lang="zh-TW" altLang="en-US" sz="1400">
              <a:solidFill>
                <a:srgbClr val="000000"/>
              </a:solidFill>
              <a:latin typeface="Verdana" charset="0"/>
            </a:endParaRPr>
          </a:p>
        </p:txBody>
      </p:sp>
      <p:sp>
        <p:nvSpPr>
          <p:cNvPr id="5" name="Line 20"/>
          <p:cNvSpPr>
            <a:spLocks noChangeShapeType="1"/>
          </p:cNvSpPr>
          <p:nvPr/>
        </p:nvSpPr>
        <p:spPr bwMode="auto">
          <a:xfrm flipV="1">
            <a:off x="1638300" y="1749425"/>
            <a:ext cx="5562600" cy="46038"/>
          </a:xfrm>
          <a:prstGeom prst="line">
            <a:avLst/>
          </a:prstGeom>
          <a:noFill/>
          <a:ln w="25400">
            <a:solidFill>
              <a:srgbClr val="CF0E30"/>
            </a:solidFill>
            <a:round/>
            <a:headEnd type="none" w="sm" len="sm"/>
            <a:tailEnd type="none" w="sm" len="sm"/>
          </a:ln>
          <a:effectLst>
            <a:outerShdw dist="17961" dir="2700000" algn="ctr" rotWithShape="0">
              <a:schemeClr val="tx1"/>
            </a:outerShdw>
          </a:effectLst>
        </p:spPr>
        <p:txBody>
          <a:bodyPr wrap="none" anchor="ctr"/>
          <a:lstStyle/>
          <a:p>
            <a:pPr>
              <a:defRPr/>
            </a:pPr>
            <a:endParaRPr lang="zh-TW" altLang="en-US" sz="1400">
              <a:latin typeface="+mj-lt"/>
              <a:ea typeface="新細明體" charset="-120"/>
              <a:cs typeface="+mn-cs"/>
            </a:endParaRPr>
          </a:p>
        </p:txBody>
      </p:sp>
      <p:pic>
        <p:nvPicPr>
          <p:cNvPr id="34820" name="Picture 10" descr="router-gene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725" y="1498600"/>
            <a:ext cx="739775"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1" name="Picture 12" descr="router-gene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2225" y="1574800"/>
            <a:ext cx="739775"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26"/>
          <p:cNvSpPr txBox="1">
            <a:spLocks noChangeArrowheads="1"/>
          </p:cNvSpPr>
          <p:nvPr/>
        </p:nvSpPr>
        <p:spPr bwMode="auto">
          <a:xfrm>
            <a:off x="6997700" y="1701800"/>
            <a:ext cx="838200" cy="307975"/>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spcBef>
                <a:spcPct val="50000"/>
              </a:spcBef>
            </a:pPr>
            <a:r>
              <a:rPr lang="en-US" altLang="zh-TW" sz="1400">
                <a:latin typeface="Verdana" charset="0"/>
              </a:rPr>
              <a:t>B</a:t>
            </a:r>
          </a:p>
        </p:txBody>
      </p:sp>
      <p:sp>
        <p:nvSpPr>
          <p:cNvPr id="9" name="Text Box 28"/>
          <p:cNvSpPr txBox="1">
            <a:spLocks noChangeArrowheads="1"/>
          </p:cNvSpPr>
          <p:nvPr/>
        </p:nvSpPr>
        <p:spPr bwMode="auto">
          <a:xfrm>
            <a:off x="1473200" y="1765300"/>
            <a:ext cx="838200" cy="307975"/>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spcBef>
                <a:spcPct val="50000"/>
              </a:spcBef>
            </a:pPr>
            <a:r>
              <a:rPr lang="en-US" altLang="zh-TW" sz="1400">
                <a:latin typeface="Verdana" charset="0"/>
              </a:rPr>
              <a:t>A</a:t>
            </a:r>
          </a:p>
        </p:txBody>
      </p:sp>
      <p:sp>
        <p:nvSpPr>
          <p:cNvPr id="10" name="Text Box 28"/>
          <p:cNvSpPr txBox="1">
            <a:spLocks noChangeArrowheads="1"/>
          </p:cNvSpPr>
          <p:nvPr/>
        </p:nvSpPr>
        <p:spPr bwMode="auto">
          <a:xfrm>
            <a:off x="2006600" y="14097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172.16.5.1/24</a:t>
            </a:r>
          </a:p>
        </p:txBody>
      </p:sp>
      <p:sp>
        <p:nvSpPr>
          <p:cNvPr id="11" name="Text Box 28"/>
          <p:cNvSpPr txBox="1">
            <a:spLocks noChangeArrowheads="1"/>
          </p:cNvSpPr>
          <p:nvPr/>
        </p:nvSpPr>
        <p:spPr bwMode="auto">
          <a:xfrm>
            <a:off x="5219700" y="1841500"/>
            <a:ext cx="1701800" cy="307975"/>
          </a:xfrm>
          <a:prstGeom prst="rect">
            <a:avLst/>
          </a:prstGeom>
          <a:noFill/>
          <a:ln w="9525">
            <a:noFill/>
            <a:miter lim="800000"/>
            <a:headEnd/>
            <a:tailEnd/>
          </a:ln>
        </p:spPr>
        <p:txBody>
          <a:bodyPr>
            <a:spAutoFit/>
          </a:bodyPr>
          <a:lstStyle/>
          <a:p>
            <a:pPr>
              <a:spcBef>
                <a:spcPct val="50000"/>
              </a:spcBef>
              <a:defRPr/>
            </a:pPr>
            <a:r>
              <a:rPr lang="en-US" altLang="zh-TW" sz="1400" dirty="0">
                <a:latin typeface="+mj-lt"/>
                <a:ea typeface="新細明體" charset="-120"/>
                <a:cs typeface="+mn-cs"/>
              </a:rPr>
              <a:t>172.16.5.2/24</a:t>
            </a:r>
          </a:p>
        </p:txBody>
      </p:sp>
      <p:sp>
        <p:nvSpPr>
          <p:cNvPr id="12" name="文字方塊 11"/>
          <p:cNvSpPr txBox="1"/>
          <p:nvPr/>
        </p:nvSpPr>
        <p:spPr>
          <a:xfrm>
            <a:off x="749300" y="2413000"/>
            <a:ext cx="9525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LSAck</a:t>
            </a:r>
            <a:endParaRPr lang="zh-TW" altLang="en-US" sz="1400">
              <a:solidFill>
                <a:srgbClr val="000000"/>
              </a:solidFill>
              <a:latin typeface="Verdana" charset="0"/>
            </a:endParaRPr>
          </a:p>
        </p:txBody>
      </p:sp>
      <p:sp>
        <p:nvSpPr>
          <p:cNvPr id="14" name="文字方塊 13"/>
          <p:cNvSpPr txBox="1"/>
          <p:nvPr/>
        </p:nvSpPr>
        <p:spPr>
          <a:xfrm>
            <a:off x="3479800" y="2997200"/>
            <a:ext cx="17907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Loading state</a:t>
            </a:r>
            <a:endParaRPr lang="zh-TW" altLang="en-US" sz="1400">
              <a:solidFill>
                <a:srgbClr val="000000"/>
              </a:solidFill>
              <a:latin typeface="Verdana" charset="0"/>
            </a:endParaRPr>
          </a:p>
        </p:txBody>
      </p:sp>
      <p:sp>
        <p:nvSpPr>
          <p:cNvPr id="15" name="文字方塊 14"/>
          <p:cNvSpPr txBox="1"/>
          <p:nvPr/>
        </p:nvSpPr>
        <p:spPr>
          <a:xfrm>
            <a:off x="3530600" y="5080000"/>
            <a:ext cx="1892300" cy="307975"/>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Full State</a:t>
            </a:r>
            <a:endParaRPr lang="zh-TW" altLang="en-US" sz="1400">
              <a:solidFill>
                <a:srgbClr val="000000"/>
              </a:solidFill>
              <a:latin typeface="Verdana" charset="0"/>
            </a:endParaRPr>
          </a:p>
        </p:txBody>
      </p:sp>
      <p:sp>
        <p:nvSpPr>
          <p:cNvPr id="16" name="文字方塊 15"/>
          <p:cNvSpPr txBox="1"/>
          <p:nvPr/>
        </p:nvSpPr>
        <p:spPr>
          <a:xfrm>
            <a:off x="1955800" y="1828800"/>
            <a:ext cx="736600" cy="307975"/>
          </a:xfrm>
          <a:prstGeom prst="rect">
            <a:avLst/>
          </a:prstGeom>
          <a:noFill/>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latin typeface="Verdana" charset="0"/>
              </a:rPr>
              <a:t>Port1</a:t>
            </a:r>
            <a:endParaRPr lang="zh-TW" altLang="en-US" sz="1400">
              <a:latin typeface="Verdana" charset="0"/>
            </a:endParaRPr>
          </a:p>
        </p:txBody>
      </p:sp>
      <p:sp>
        <p:nvSpPr>
          <p:cNvPr id="17" name="文字方塊 16"/>
          <p:cNvSpPr txBox="1"/>
          <p:nvPr/>
        </p:nvSpPr>
        <p:spPr>
          <a:xfrm>
            <a:off x="6096000" y="1333500"/>
            <a:ext cx="736600" cy="307975"/>
          </a:xfrm>
          <a:prstGeom prst="rect">
            <a:avLst/>
          </a:prstGeom>
          <a:noFill/>
        </p:spPr>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latin typeface="Verdana" charset="0"/>
              </a:rPr>
              <a:t>Port2</a:t>
            </a:r>
            <a:endParaRPr lang="zh-TW" altLang="en-US" sz="1400">
              <a:latin typeface="Verdana" charset="0"/>
            </a:endParaRPr>
          </a:p>
        </p:txBody>
      </p:sp>
      <p:sp>
        <p:nvSpPr>
          <p:cNvPr id="20" name="Rectangle 5"/>
          <p:cNvSpPr>
            <a:spLocks noChangeArrowheads="1"/>
          </p:cNvSpPr>
          <p:nvPr/>
        </p:nvSpPr>
        <p:spPr bwMode="auto">
          <a:xfrm>
            <a:off x="352425" y="515938"/>
            <a:ext cx="6673850" cy="769937"/>
          </a:xfrm>
          <a:prstGeom prst="rect">
            <a:avLst/>
          </a:prstGeom>
          <a:noFill/>
          <a:ln w="9525">
            <a:noFill/>
            <a:miter lim="800000"/>
            <a:headEnd/>
            <a:tailEnd/>
          </a:ln>
        </p:spPr>
        <p:txBody>
          <a:bodyPr>
            <a:spAutoFit/>
          </a:bodyPr>
          <a:lstStyle/>
          <a:p>
            <a:pPr>
              <a:lnSpc>
                <a:spcPct val="200000"/>
              </a:lnSpc>
              <a:defRPr/>
            </a:pPr>
            <a:r>
              <a:rPr lang="en-US" altLang="zh-TW" sz="2200" b="1" u="sng" dirty="0">
                <a:latin typeface="+mj-lt"/>
                <a:ea typeface="新細明體" charset="-120"/>
                <a:cs typeface="+mn-cs"/>
              </a:rPr>
              <a:t>Adding the Link-State Entries</a:t>
            </a:r>
          </a:p>
        </p:txBody>
      </p:sp>
      <p:sp>
        <p:nvSpPr>
          <p:cNvPr id="26" name="文字方塊 25"/>
          <p:cNvSpPr txBox="1"/>
          <p:nvPr/>
        </p:nvSpPr>
        <p:spPr>
          <a:xfrm>
            <a:off x="6997700" y="2413000"/>
            <a:ext cx="9017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LSAck</a:t>
            </a:r>
            <a:endParaRPr lang="zh-TW" altLang="en-US" sz="1400">
              <a:solidFill>
                <a:srgbClr val="000000"/>
              </a:solidFill>
              <a:latin typeface="Verdana" charset="0"/>
            </a:endParaRPr>
          </a:p>
        </p:txBody>
      </p:sp>
      <p:cxnSp>
        <p:nvCxnSpPr>
          <p:cNvPr id="28" name="直線單箭頭接點 27"/>
          <p:cNvCxnSpPr>
            <a:stCxn id="12" idx="3"/>
            <a:endCxn id="26" idx="1"/>
          </p:cNvCxnSpPr>
          <p:nvPr/>
        </p:nvCxnSpPr>
        <p:spPr>
          <a:xfrm>
            <a:off x="1701800" y="2566988"/>
            <a:ext cx="5295900" cy="1587"/>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 name="文字方塊 29"/>
          <p:cNvSpPr txBox="1"/>
          <p:nvPr/>
        </p:nvSpPr>
        <p:spPr>
          <a:xfrm>
            <a:off x="2171700" y="3632200"/>
            <a:ext cx="54229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I need complete entry for network 172.16.6.0/24</a:t>
            </a:r>
            <a:endParaRPr lang="zh-TW" altLang="en-US" sz="1400">
              <a:solidFill>
                <a:srgbClr val="000000"/>
              </a:solidFill>
              <a:latin typeface="Verdana" charset="0"/>
            </a:endParaRPr>
          </a:p>
        </p:txBody>
      </p:sp>
      <p:sp>
        <p:nvSpPr>
          <p:cNvPr id="31" name="文字方塊 30"/>
          <p:cNvSpPr txBox="1"/>
          <p:nvPr/>
        </p:nvSpPr>
        <p:spPr>
          <a:xfrm>
            <a:off x="977900" y="34163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LSR</a:t>
            </a:r>
            <a:endParaRPr lang="zh-TW" altLang="en-US" sz="1400">
              <a:solidFill>
                <a:srgbClr val="000000"/>
              </a:solidFill>
              <a:latin typeface="Verdana" charset="0"/>
            </a:endParaRPr>
          </a:p>
        </p:txBody>
      </p:sp>
      <p:cxnSp>
        <p:nvCxnSpPr>
          <p:cNvPr id="32" name="直線單箭頭接點 31"/>
          <p:cNvCxnSpPr>
            <a:stCxn id="31" idx="3"/>
          </p:cNvCxnSpPr>
          <p:nvPr/>
        </p:nvCxnSpPr>
        <p:spPr>
          <a:xfrm>
            <a:off x="1701800" y="3570288"/>
            <a:ext cx="5740400" cy="11112"/>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33" name="文字方塊 32"/>
          <p:cNvSpPr txBox="1"/>
          <p:nvPr/>
        </p:nvSpPr>
        <p:spPr>
          <a:xfrm>
            <a:off x="2032000" y="4102100"/>
            <a:ext cx="51435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Here is the entry for network 172.16.6.0/24</a:t>
            </a:r>
            <a:endParaRPr lang="zh-TW" altLang="en-US" sz="1400">
              <a:solidFill>
                <a:srgbClr val="000000"/>
              </a:solidFill>
              <a:latin typeface="Verdana" charset="0"/>
            </a:endParaRPr>
          </a:p>
        </p:txBody>
      </p:sp>
      <p:sp>
        <p:nvSpPr>
          <p:cNvPr id="34" name="文字方塊 33"/>
          <p:cNvSpPr txBox="1"/>
          <p:nvPr/>
        </p:nvSpPr>
        <p:spPr>
          <a:xfrm>
            <a:off x="7277100" y="3949700"/>
            <a:ext cx="723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LSU</a:t>
            </a:r>
            <a:endParaRPr lang="zh-TW" altLang="en-US" sz="1400">
              <a:solidFill>
                <a:srgbClr val="000000"/>
              </a:solidFill>
              <a:latin typeface="Verdana" charset="0"/>
            </a:endParaRPr>
          </a:p>
        </p:txBody>
      </p:sp>
      <p:cxnSp>
        <p:nvCxnSpPr>
          <p:cNvPr id="35" name="直線單箭頭接點 34"/>
          <p:cNvCxnSpPr>
            <a:stCxn id="34" idx="1"/>
          </p:cNvCxnSpPr>
          <p:nvPr/>
        </p:nvCxnSpPr>
        <p:spPr>
          <a:xfrm rot="10800000">
            <a:off x="1803400" y="4076700"/>
            <a:ext cx="5473700" cy="26988"/>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37" name="文字方塊 36"/>
          <p:cNvSpPr txBox="1"/>
          <p:nvPr/>
        </p:nvSpPr>
        <p:spPr>
          <a:xfrm>
            <a:off x="622300" y="4419600"/>
            <a:ext cx="1104900" cy="30797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algn="ctr" eaLnBrk="1" hangingPunct="1"/>
            <a:r>
              <a:rPr lang="en-US" altLang="zh-TW" sz="1400">
                <a:solidFill>
                  <a:srgbClr val="000000"/>
                </a:solidFill>
                <a:latin typeface="Verdana" charset="0"/>
              </a:rPr>
              <a:t>LSAck</a:t>
            </a:r>
            <a:endParaRPr lang="zh-TW" altLang="en-US" sz="1400">
              <a:solidFill>
                <a:srgbClr val="000000"/>
              </a:solidFill>
              <a:latin typeface="Verdana" charset="0"/>
            </a:endParaRPr>
          </a:p>
        </p:txBody>
      </p:sp>
      <p:cxnSp>
        <p:nvCxnSpPr>
          <p:cNvPr id="38" name="直線單箭頭接點 37"/>
          <p:cNvCxnSpPr>
            <a:stCxn id="37" idx="3"/>
          </p:cNvCxnSpPr>
          <p:nvPr/>
        </p:nvCxnSpPr>
        <p:spPr>
          <a:xfrm flipV="1">
            <a:off x="1727200" y="4572000"/>
            <a:ext cx="5702300" cy="1588"/>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27" name="文字方塊 26"/>
          <p:cNvSpPr txBox="1"/>
          <p:nvPr/>
        </p:nvSpPr>
        <p:spPr>
          <a:xfrm>
            <a:off x="3065463" y="4640263"/>
            <a:ext cx="2933700" cy="3079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defRPr kumimoji="1">
                <a:solidFill>
                  <a:schemeClr val="tx1"/>
                </a:solidFill>
                <a:latin typeface="Arial" charset="0"/>
                <a:ea typeface="新細明體" charset="0"/>
                <a:cs typeface="新細明體" charset="0"/>
              </a:defRPr>
            </a:lvl1pPr>
            <a:lvl2pPr marL="742950" indent="-285750" eaLnBrk="0" hangingPunct="0">
              <a:defRPr kumimoji="1">
                <a:solidFill>
                  <a:schemeClr val="tx1"/>
                </a:solidFill>
                <a:latin typeface="Arial" charset="0"/>
                <a:ea typeface="新細明體" charset="0"/>
                <a:cs typeface="新細明體" charset="0"/>
              </a:defRPr>
            </a:lvl2pPr>
            <a:lvl3pPr marL="1143000" indent="-228600" eaLnBrk="0" hangingPunct="0">
              <a:defRPr kumimoji="1">
                <a:solidFill>
                  <a:schemeClr val="tx1"/>
                </a:solidFill>
                <a:latin typeface="Arial" charset="0"/>
                <a:ea typeface="新細明體" charset="0"/>
                <a:cs typeface="新細明體" charset="0"/>
              </a:defRPr>
            </a:lvl3pPr>
            <a:lvl4pPr marL="1600200" indent="-228600" eaLnBrk="0" hangingPunct="0">
              <a:defRPr kumimoji="1">
                <a:solidFill>
                  <a:schemeClr val="tx1"/>
                </a:solidFill>
                <a:latin typeface="Arial" charset="0"/>
                <a:ea typeface="新細明體" charset="0"/>
                <a:cs typeface="新細明體" charset="0"/>
              </a:defRPr>
            </a:lvl4pPr>
            <a:lvl5pPr marL="2057400" indent="-228600" eaLnBrk="0" hangingPunct="0">
              <a:defRPr kumimoji="1">
                <a:solidFill>
                  <a:schemeClr val="tx1"/>
                </a:solidFill>
                <a:latin typeface="Arial" charset="0"/>
                <a:ea typeface="新細明體" charset="0"/>
                <a:cs typeface="新細明體" charset="0"/>
              </a:defRPr>
            </a:lvl5pPr>
            <a:lvl6pPr marL="2514600" indent="-228600" eaLnBrk="0" fontAlgn="base" hangingPunct="0">
              <a:spcBef>
                <a:spcPct val="0"/>
              </a:spcBef>
              <a:spcAft>
                <a:spcPct val="0"/>
              </a:spcAft>
              <a:defRPr kumimoji="1">
                <a:solidFill>
                  <a:schemeClr val="tx1"/>
                </a:solidFill>
                <a:latin typeface="Arial" charset="0"/>
                <a:ea typeface="新細明體" charset="0"/>
                <a:cs typeface="新細明體" charset="0"/>
              </a:defRPr>
            </a:lvl6pPr>
            <a:lvl7pPr marL="2971800" indent="-228600" eaLnBrk="0" fontAlgn="base" hangingPunct="0">
              <a:spcBef>
                <a:spcPct val="0"/>
              </a:spcBef>
              <a:spcAft>
                <a:spcPct val="0"/>
              </a:spcAft>
              <a:defRPr kumimoji="1">
                <a:solidFill>
                  <a:schemeClr val="tx1"/>
                </a:solidFill>
                <a:latin typeface="Arial" charset="0"/>
                <a:ea typeface="新細明體" charset="0"/>
                <a:cs typeface="新細明體" charset="0"/>
              </a:defRPr>
            </a:lvl7pPr>
            <a:lvl8pPr marL="3429000" indent="-228600" eaLnBrk="0" fontAlgn="base" hangingPunct="0">
              <a:spcBef>
                <a:spcPct val="0"/>
              </a:spcBef>
              <a:spcAft>
                <a:spcPct val="0"/>
              </a:spcAft>
              <a:defRPr kumimoji="1">
                <a:solidFill>
                  <a:schemeClr val="tx1"/>
                </a:solidFill>
                <a:latin typeface="Arial" charset="0"/>
                <a:ea typeface="新細明體" charset="0"/>
                <a:cs typeface="新細明體" charset="0"/>
              </a:defRPr>
            </a:lvl8pPr>
            <a:lvl9pPr marL="3886200" indent="-228600" eaLnBrk="0" fontAlgn="base" hangingPunct="0">
              <a:spcBef>
                <a:spcPct val="0"/>
              </a:spcBef>
              <a:spcAft>
                <a:spcPct val="0"/>
              </a:spcAft>
              <a:defRPr kumimoji="1">
                <a:solidFill>
                  <a:schemeClr val="tx1"/>
                </a:solidFill>
                <a:latin typeface="Arial" charset="0"/>
                <a:ea typeface="新細明體" charset="0"/>
                <a:cs typeface="新細明體" charset="0"/>
              </a:defRPr>
            </a:lvl9pPr>
          </a:lstStyle>
          <a:p>
            <a:pPr eaLnBrk="1" hangingPunct="1"/>
            <a:r>
              <a:rPr lang="en-US" altLang="zh-TW" sz="1400">
                <a:solidFill>
                  <a:srgbClr val="000000"/>
                </a:solidFill>
                <a:latin typeface="Verdana" charset="0"/>
              </a:rPr>
              <a:t>Thanks for the information!</a:t>
            </a:r>
            <a:endParaRPr lang="zh-TW" altLang="en-US" sz="1400">
              <a:solidFill>
                <a:srgbClr val="000000"/>
              </a:solidFill>
              <a:latin typeface="Verdana" charset="0"/>
            </a:endParaRPr>
          </a:p>
        </p:txBody>
      </p:sp>
    </p:spTree>
    <p:extLst>
      <p:ext uri="{BB962C8B-B14F-4D97-AF65-F5344CB8AC3E}">
        <p14:creationId xmlns:p14="http://schemas.microsoft.com/office/powerpoint/2010/main" val="38230475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168400"/>
            <a:ext cx="9144000" cy="4518492"/>
          </a:xfrm>
          <a:prstGeom prst="rect">
            <a:avLst/>
          </a:prstGeom>
        </p:spPr>
      </p:pic>
    </p:spTree>
    <p:extLst>
      <p:ext uri="{BB962C8B-B14F-4D97-AF65-F5344CB8AC3E}">
        <p14:creationId xmlns:p14="http://schemas.microsoft.com/office/powerpoint/2010/main" val="644239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219200"/>
            <a:ext cx="9144000" cy="4410212"/>
          </a:xfrm>
          <a:prstGeom prst="rect">
            <a:avLst/>
          </a:prstGeom>
        </p:spPr>
      </p:pic>
    </p:spTree>
    <p:extLst>
      <p:ext uri="{BB962C8B-B14F-4D97-AF65-F5344CB8AC3E}">
        <p14:creationId xmlns:p14="http://schemas.microsoft.com/office/powerpoint/2010/main" val="14846705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latin typeface="Arial"/>
                <a:cs typeface="Arial"/>
              </a:rPr>
              <a:t>OSPF Routing </a:t>
            </a:r>
            <a:r>
              <a:rPr lang="en-US" sz="3200" b="1" dirty="0">
                <a:latin typeface="Arial"/>
                <a:cs typeface="Arial"/>
              </a:rPr>
              <a:t>Protocol</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4090430"/>
              </p:ext>
            </p:extLst>
          </p:nvPr>
        </p:nvGraphicFramePr>
        <p:xfrm>
          <a:off x="780710" y="1981200"/>
          <a:ext cx="7556313"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631979" y="1981199"/>
            <a:ext cx="5957307" cy="3346431"/>
          </a:xfrm>
          <a:prstGeom prst="rect">
            <a:avLst/>
          </a:prstGeom>
          <a:solidFill>
            <a:schemeClr val="bg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75269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CH2 p3 A Slides</a:t>
            </a:r>
            <a:endParaRPr lang="en-US" dirty="0"/>
          </a:p>
        </p:txBody>
      </p:sp>
      <p:pic>
        <p:nvPicPr>
          <p:cNvPr id="4" name="Picture 3"/>
          <p:cNvPicPr>
            <a:picLocks noChangeAspect="1"/>
          </p:cNvPicPr>
          <p:nvPr/>
        </p:nvPicPr>
        <p:blipFill>
          <a:blip r:embed="rId2"/>
          <a:stretch>
            <a:fillRect/>
          </a:stretch>
        </p:blipFill>
        <p:spPr>
          <a:xfrm>
            <a:off x="934906" y="1600200"/>
            <a:ext cx="6950057" cy="4044970"/>
          </a:xfrm>
          <a:prstGeom prst="rect">
            <a:avLst/>
          </a:prstGeom>
        </p:spPr>
      </p:pic>
      <p:sp>
        <p:nvSpPr>
          <p:cNvPr id="5" name="Oval 4"/>
          <p:cNvSpPr/>
          <p:nvPr/>
        </p:nvSpPr>
        <p:spPr>
          <a:xfrm>
            <a:off x="2910557" y="3986902"/>
            <a:ext cx="1234782" cy="1499498"/>
          </a:xfrm>
          <a:prstGeom prst="ellipse">
            <a:avLst/>
          </a:prstGeom>
          <a:noFill/>
          <a:ln>
            <a:solidFill>
              <a:srgbClr val="FF6600"/>
            </a:solidFill>
          </a:ln>
          <a:effectLst>
            <a:glow rad="139700">
              <a:schemeClr val="accent6">
                <a:satMod val="175000"/>
                <a:alpha val="40000"/>
              </a:schemeClr>
            </a:glow>
            <a:innerShdw blurRad="50800" dist="25400" dir="13500000">
              <a:srgbClr val="FFFFFF">
                <a:alpha val="75000"/>
              </a:srgbClr>
            </a:innerShdw>
            <a:outerShdw blurRad="63500" dist="25400" dir="5400000" rotWithShape="0">
              <a:srgbClr val="80808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4685813" y="3979062"/>
            <a:ext cx="1234782" cy="1499498"/>
          </a:xfrm>
          <a:prstGeom prst="ellipse">
            <a:avLst/>
          </a:prstGeom>
          <a:noFill/>
          <a:ln>
            <a:solidFill>
              <a:srgbClr val="FF6600"/>
            </a:solidFill>
          </a:ln>
          <a:effectLst>
            <a:glow rad="139700">
              <a:schemeClr val="accent6">
                <a:satMod val="175000"/>
                <a:alpha val="40000"/>
              </a:schemeClr>
            </a:glow>
            <a:innerShdw blurRad="50800" dist="25400" dir="13500000">
              <a:srgbClr val="FFFFFF">
                <a:alpha val="75000"/>
              </a:srgbClr>
            </a:innerShdw>
            <a:outerShdw blurRad="63500" dist="25400" dir="5400000" rotWithShape="0">
              <a:srgbClr val="80808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Bent Arrow 8"/>
          <p:cNvSpPr/>
          <p:nvPr/>
        </p:nvSpPr>
        <p:spPr>
          <a:xfrm rot="16200000">
            <a:off x="2583753" y="3727709"/>
            <a:ext cx="366544" cy="607639"/>
          </a:xfrm>
          <a:prstGeom prst="bentArrow">
            <a:avLst>
              <a:gd name="adj1" fmla="val 21875"/>
              <a:gd name="adj2" fmla="val 25000"/>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6103350" y="5612897"/>
            <a:ext cx="1951437" cy="261610"/>
          </a:xfrm>
          <a:prstGeom prst="rect">
            <a:avLst/>
          </a:prstGeom>
          <a:noFill/>
        </p:spPr>
        <p:txBody>
          <a:bodyPr wrap="square" rtlCol="0">
            <a:spAutoFit/>
          </a:bodyPr>
          <a:lstStyle/>
          <a:p>
            <a:r>
              <a:rPr lang="en-US" sz="1100" dirty="0" smtClean="0"/>
              <a:t>Next slides</a:t>
            </a:r>
            <a:endParaRPr lang="en-US" sz="1100" dirty="0"/>
          </a:p>
        </p:txBody>
      </p:sp>
      <p:sp>
        <p:nvSpPr>
          <p:cNvPr id="11" name="Bent Arrow 10"/>
          <p:cNvSpPr/>
          <p:nvPr/>
        </p:nvSpPr>
        <p:spPr>
          <a:xfrm rot="5400000">
            <a:off x="6044083" y="5133087"/>
            <a:ext cx="360663" cy="607639"/>
          </a:xfrm>
          <a:prstGeom prst="bentArrow">
            <a:avLst>
              <a:gd name="adj1" fmla="val 21875"/>
              <a:gd name="adj2" fmla="val 25000"/>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1348724" y="3848257"/>
            <a:ext cx="1951437" cy="261610"/>
          </a:xfrm>
          <a:prstGeom prst="rect">
            <a:avLst/>
          </a:prstGeom>
          <a:noFill/>
        </p:spPr>
        <p:txBody>
          <a:bodyPr wrap="square" rtlCol="0">
            <a:spAutoFit/>
          </a:bodyPr>
          <a:lstStyle/>
          <a:p>
            <a:r>
              <a:rPr lang="en-US" sz="1100" dirty="0" smtClean="0"/>
              <a:t>Previous slides</a:t>
            </a:r>
            <a:endParaRPr lang="en-US" sz="1100" dirty="0"/>
          </a:p>
        </p:txBody>
      </p:sp>
    </p:spTree>
    <p:extLst>
      <p:ext uri="{BB962C8B-B14F-4D97-AF65-F5344CB8AC3E}">
        <p14:creationId xmlns:p14="http://schemas.microsoft.com/office/powerpoint/2010/main" val="37526502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200" b="1" dirty="0">
                <a:latin typeface="Arial" charset="0"/>
                <a:cs typeface="文泉驛正黑" charset="0"/>
              </a:rPr>
              <a:t>Route Calculation</a:t>
            </a:r>
          </a:p>
        </p:txBody>
      </p:sp>
      <p:sp>
        <p:nvSpPr>
          <p:cNvPr id="3" name="Content Placeholder 2"/>
          <p:cNvSpPr>
            <a:spLocks noGrp="1"/>
          </p:cNvSpPr>
          <p:nvPr>
            <p:ph idx="1"/>
          </p:nvPr>
        </p:nvSpPr>
        <p:spPr/>
        <p:txBody>
          <a:bodyPr>
            <a:normAutofit/>
          </a:bodyPr>
          <a:lstStyle/>
          <a:p>
            <a:r>
              <a:rPr lang="en-US" dirty="0">
                <a:latin typeface="Arial"/>
                <a:cs typeface="Arial"/>
              </a:rPr>
              <a:t>The router now has a complete </a:t>
            </a:r>
            <a:r>
              <a:rPr lang="en-US" dirty="0" smtClean="0">
                <a:latin typeface="Arial"/>
                <a:cs typeface="Arial"/>
              </a:rPr>
              <a:t>LSDB.</a:t>
            </a:r>
            <a:endParaRPr lang="en-US" dirty="0">
              <a:latin typeface="Arial"/>
              <a:cs typeface="Arial"/>
            </a:endParaRPr>
          </a:p>
          <a:p>
            <a:r>
              <a:rPr lang="en-US" dirty="0">
                <a:latin typeface="Arial"/>
                <a:cs typeface="Arial"/>
              </a:rPr>
              <a:t>Now the router is ready to create a routing table, but first needs to run the Shortest Path First </a:t>
            </a:r>
            <a:r>
              <a:rPr lang="en-US" dirty="0" smtClean="0">
                <a:latin typeface="Arial"/>
                <a:cs typeface="Arial"/>
              </a:rPr>
              <a:t>(SPF) Algorithm, also </a:t>
            </a:r>
            <a:r>
              <a:rPr lang="en-US" dirty="0">
                <a:latin typeface="Arial"/>
                <a:cs typeface="Arial"/>
              </a:rPr>
              <a:t>called the </a:t>
            </a:r>
            <a:r>
              <a:rPr lang="en-US" dirty="0" err="1">
                <a:latin typeface="Arial"/>
                <a:cs typeface="Arial"/>
              </a:rPr>
              <a:t>Dijkstra</a:t>
            </a:r>
            <a:r>
              <a:rPr lang="en-US" dirty="0">
                <a:latin typeface="Arial"/>
                <a:cs typeface="Arial"/>
              </a:rPr>
              <a:t> </a:t>
            </a:r>
            <a:r>
              <a:rPr lang="en-US" dirty="0" smtClean="0">
                <a:latin typeface="Arial"/>
                <a:cs typeface="Arial"/>
              </a:rPr>
              <a:t>algorithm, </a:t>
            </a:r>
            <a:r>
              <a:rPr lang="en-US" dirty="0">
                <a:latin typeface="Arial"/>
                <a:cs typeface="Arial"/>
              </a:rPr>
              <a:t>on the </a:t>
            </a:r>
            <a:r>
              <a:rPr lang="en-US" dirty="0" smtClean="0">
                <a:latin typeface="Arial"/>
                <a:cs typeface="Arial"/>
              </a:rPr>
              <a:t>LSDB which </a:t>
            </a:r>
            <a:r>
              <a:rPr lang="en-US" dirty="0">
                <a:latin typeface="Arial"/>
                <a:cs typeface="Arial"/>
              </a:rPr>
              <a:t>will create the SPF tree.</a:t>
            </a:r>
          </a:p>
          <a:p>
            <a:r>
              <a:rPr lang="en-US" dirty="0" smtClean="0">
                <a:latin typeface="Arial"/>
                <a:cs typeface="Arial"/>
              </a:rPr>
              <a:t>In the SPF, the router calculations </a:t>
            </a:r>
            <a:r>
              <a:rPr lang="en-US" dirty="0">
                <a:latin typeface="Arial"/>
                <a:cs typeface="Arial"/>
              </a:rPr>
              <a:t>places itself as the root and creating a “tree diagram” of the network</a:t>
            </a:r>
          </a:p>
        </p:txBody>
      </p:sp>
    </p:spTree>
    <p:extLst>
      <p:ext uri="{BB962C8B-B14F-4D97-AF65-F5344CB8AC3E}">
        <p14:creationId xmlns:p14="http://schemas.microsoft.com/office/powerpoint/2010/main" val="36979025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663366"/>
                </a:solidFill>
                <a:latin typeface="Arial" charset="0"/>
                <a:cs typeface="文泉驛正黑" charset="0"/>
              </a:rPr>
              <a:t>Simplified Example</a:t>
            </a:r>
            <a:endParaRPr lang="en-US" dirty="0"/>
          </a:p>
        </p:txBody>
      </p:sp>
      <p:sp>
        <p:nvSpPr>
          <p:cNvPr id="3" name="Content Placeholder 2"/>
          <p:cNvSpPr>
            <a:spLocks noGrp="1"/>
          </p:cNvSpPr>
          <p:nvPr>
            <p:ph idx="1"/>
          </p:nvPr>
        </p:nvSpPr>
        <p:spPr/>
        <p:txBody>
          <a:bodyPr/>
          <a:lstStyle/>
          <a:p>
            <a:r>
              <a:rPr lang="en-US" i="1" dirty="0">
                <a:latin typeface="Arial"/>
                <a:cs typeface="Arial"/>
              </a:rPr>
              <a:t>In order to keep it simple, we will take some liberties with the actual process and algorithm, but you will get the basic idea!</a:t>
            </a:r>
            <a:endParaRPr lang="en-US" dirty="0">
              <a:latin typeface="Arial"/>
              <a:cs typeface="Arial"/>
            </a:endParaRPr>
          </a:p>
          <a:p>
            <a:r>
              <a:rPr lang="en-US" dirty="0" smtClean="0">
                <a:latin typeface="Arial"/>
                <a:cs typeface="Arial"/>
              </a:rPr>
              <a:t>Assume there are 5 Routers that have already established adjacency relationship:</a:t>
            </a:r>
          </a:p>
          <a:p>
            <a:pPr lvl="1"/>
            <a:r>
              <a:rPr lang="en-US" dirty="0" err="1" smtClean="0">
                <a:latin typeface="Arial"/>
                <a:cs typeface="Arial"/>
              </a:rPr>
              <a:t>RouterA</a:t>
            </a:r>
            <a:r>
              <a:rPr lang="en-US" dirty="0" smtClean="0">
                <a:latin typeface="Arial"/>
                <a:cs typeface="Arial"/>
              </a:rPr>
              <a:t>, </a:t>
            </a:r>
            <a:r>
              <a:rPr lang="en-US" dirty="0" err="1" smtClean="0">
                <a:latin typeface="Arial"/>
                <a:cs typeface="Arial"/>
              </a:rPr>
              <a:t>RouterB</a:t>
            </a:r>
            <a:r>
              <a:rPr lang="en-US" dirty="0" smtClean="0">
                <a:latin typeface="Arial"/>
                <a:cs typeface="Arial"/>
              </a:rPr>
              <a:t>, </a:t>
            </a:r>
            <a:r>
              <a:rPr lang="en-US" dirty="0" err="1" smtClean="0">
                <a:latin typeface="Arial"/>
                <a:cs typeface="Arial"/>
              </a:rPr>
              <a:t>RouterC</a:t>
            </a:r>
            <a:r>
              <a:rPr lang="en-US" dirty="0" smtClean="0">
                <a:latin typeface="Arial"/>
                <a:cs typeface="Arial"/>
              </a:rPr>
              <a:t>, </a:t>
            </a:r>
            <a:r>
              <a:rPr lang="en-US" dirty="0" err="1" smtClean="0">
                <a:latin typeface="Arial"/>
                <a:cs typeface="Arial"/>
              </a:rPr>
              <a:t>RouterD</a:t>
            </a:r>
            <a:r>
              <a:rPr lang="en-US" dirty="0" smtClean="0">
                <a:latin typeface="Arial"/>
                <a:cs typeface="Arial"/>
              </a:rPr>
              <a:t>, </a:t>
            </a:r>
            <a:r>
              <a:rPr lang="en-US" dirty="0" err="1" smtClean="0">
                <a:latin typeface="Arial"/>
                <a:cs typeface="Arial"/>
              </a:rPr>
              <a:t>RouterE</a:t>
            </a:r>
            <a:endParaRPr lang="en-US" dirty="0">
              <a:latin typeface="Arial"/>
              <a:cs typeface="Arial"/>
            </a:endParaRPr>
          </a:p>
          <a:p>
            <a:pPr marL="0" indent="0">
              <a:buNone/>
            </a:pPr>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22786285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body" idx="1"/>
          </p:nvPr>
        </p:nvSpPr>
        <p:spPr>
          <a:xfrm>
            <a:off x="152400" y="1323087"/>
            <a:ext cx="7891321" cy="3180308"/>
          </a:xfrm>
        </p:spPr>
        <p:txBody>
          <a:bodyPr>
            <a:noAutofit/>
          </a:bodyPr>
          <a:lstStyle/>
          <a:p>
            <a:pPr>
              <a:defRPr/>
            </a:pPr>
            <a:r>
              <a:rPr lang="en-US" sz="1700" dirty="0" err="1">
                <a:latin typeface="Arial"/>
                <a:cs typeface="Arial"/>
              </a:rPr>
              <a:t>RouterA</a:t>
            </a:r>
            <a:r>
              <a:rPr lang="en-US" sz="1700" dirty="0">
                <a:latin typeface="Arial"/>
                <a:cs typeface="Arial"/>
              </a:rPr>
              <a:t> LSA , which </a:t>
            </a:r>
            <a:r>
              <a:rPr lang="en-US" sz="1700" dirty="0" smtClean="0">
                <a:latin typeface="Arial"/>
                <a:cs typeface="Arial"/>
              </a:rPr>
              <a:t>will be flooded </a:t>
            </a:r>
            <a:r>
              <a:rPr lang="en-US" sz="1700" dirty="0">
                <a:latin typeface="Arial"/>
                <a:cs typeface="Arial"/>
              </a:rPr>
              <a:t>to all other routers:</a:t>
            </a:r>
            <a:endParaRPr lang="en-US" sz="1700" dirty="0" smtClean="0">
              <a:latin typeface="Arial"/>
              <a:cs typeface="Arial"/>
            </a:endParaRPr>
          </a:p>
          <a:p>
            <a:pPr lvl="1" eaLnBrk="1" hangingPunct="1">
              <a:defRPr/>
            </a:pPr>
            <a:r>
              <a:rPr lang="en-US" sz="1700" dirty="0" err="1" smtClean="0">
                <a:latin typeface="Arial"/>
                <a:cs typeface="Arial"/>
              </a:rPr>
              <a:t>RouterB</a:t>
            </a:r>
            <a:r>
              <a:rPr lang="en-US" sz="1700" dirty="0" smtClean="0">
                <a:latin typeface="Arial"/>
                <a:cs typeface="Arial"/>
              </a:rPr>
              <a:t> on your network 11.0.0.0/8 with a cost of 15, </a:t>
            </a:r>
          </a:p>
          <a:p>
            <a:pPr lvl="1" eaLnBrk="1" hangingPunct="1">
              <a:defRPr/>
            </a:pPr>
            <a:r>
              <a:rPr lang="en-US" sz="1700" dirty="0" err="1" smtClean="0">
                <a:latin typeface="Arial"/>
                <a:cs typeface="Arial"/>
              </a:rPr>
              <a:t>RouterC</a:t>
            </a:r>
            <a:r>
              <a:rPr lang="en-US" sz="1700" dirty="0" smtClean="0">
                <a:latin typeface="Arial"/>
                <a:cs typeface="Arial"/>
              </a:rPr>
              <a:t> on your network 12.0.0.0/8 with a cost of 2</a:t>
            </a:r>
          </a:p>
          <a:p>
            <a:pPr lvl="1" eaLnBrk="1" hangingPunct="1">
              <a:defRPr/>
            </a:pPr>
            <a:r>
              <a:rPr lang="en-US" sz="1700" dirty="0" err="1" smtClean="0">
                <a:latin typeface="Arial"/>
                <a:cs typeface="Arial"/>
              </a:rPr>
              <a:t>RouterD</a:t>
            </a:r>
            <a:r>
              <a:rPr lang="en-US" sz="1700" dirty="0" smtClean="0">
                <a:latin typeface="Arial"/>
                <a:cs typeface="Arial"/>
              </a:rPr>
              <a:t> on your network 13.0.0.0/8 with a cost of 5</a:t>
            </a:r>
          </a:p>
          <a:p>
            <a:pPr lvl="1" eaLnBrk="1" hangingPunct="1">
              <a:defRPr/>
            </a:pPr>
            <a:r>
              <a:rPr lang="en-US" sz="1700" dirty="0" smtClean="0">
                <a:latin typeface="Arial"/>
                <a:cs typeface="Arial"/>
              </a:rPr>
              <a:t>Have a “leaf</a:t>
            </a:r>
            <a:r>
              <a:rPr lang="en-US" altLang="ja-JP" sz="1700" dirty="0" smtClean="0">
                <a:latin typeface="Arial"/>
                <a:cs typeface="Arial"/>
              </a:rPr>
              <a:t>”</a:t>
            </a:r>
            <a:r>
              <a:rPr lang="en-US" sz="1700" dirty="0" smtClean="0">
                <a:latin typeface="Arial"/>
                <a:cs typeface="Arial"/>
              </a:rPr>
              <a:t> network 10.0.0.0/8 with a cost of 2</a:t>
            </a:r>
          </a:p>
          <a:p>
            <a:pPr eaLnBrk="1" hangingPunct="1">
              <a:defRPr/>
            </a:pPr>
            <a:r>
              <a:rPr lang="en-US" sz="1700" dirty="0" smtClean="0">
                <a:latin typeface="Arial"/>
                <a:cs typeface="Arial"/>
              </a:rPr>
              <a:t>All </a:t>
            </a:r>
            <a:r>
              <a:rPr lang="en-US" sz="1700" dirty="0">
                <a:latin typeface="Arial"/>
                <a:cs typeface="Arial"/>
              </a:rPr>
              <a:t>other routers </a:t>
            </a:r>
            <a:r>
              <a:rPr lang="en-US" sz="1700" dirty="0" smtClean="0">
                <a:latin typeface="Arial"/>
                <a:cs typeface="Arial"/>
              </a:rPr>
              <a:t>will also flood their link state information. (OSPF: only within the area)</a:t>
            </a:r>
          </a:p>
        </p:txBody>
      </p:sp>
      <p:graphicFrame>
        <p:nvGraphicFramePr>
          <p:cNvPr id="33796" name="Object 3"/>
          <p:cNvGraphicFramePr>
            <a:graphicFrameLocks noChangeAspect="1"/>
          </p:cNvGraphicFramePr>
          <p:nvPr>
            <p:extLst>
              <p:ext uri="{D42A27DB-BD31-4B8C-83A1-F6EECF244321}">
                <p14:modId xmlns:p14="http://schemas.microsoft.com/office/powerpoint/2010/main" val="1350193042"/>
              </p:ext>
            </p:extLst>
          </p:nvPr>
        </p:nvGraphicFramePr>
        <p:xfrm>
          <a:off x="3276600" y="4646730"/>
          <a:ext cx="2039938" cy="2063750"/>
        </p:xfrm>
        <a:graphic>
          <a:graphicData uri="http://schemas.openxmlformats.org/presentationml/2006/ole">
            <mc:AlternateContent xmlns:mc="http://schemas.openxmlformats.org/markup-compatibility/2006">
              <mc:Choice xmlns:v="urn:schemas-microsoft-com:vml" Requires="v">
                <p:oleObj spid="_x0000_s8214" name="VISIO" r:id="rId3" imgW="2041805" imgH="2060063" progId="Visio.Drawing.6">
                  <p:embed/>
                </p:oleObj>
              </mc:Choice>
              <mc:Fallback>
                <p:oleObj name="VISIO" r:id="rId3" imgW="2041805" imgH="2060063"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4646730"/>
                        <a:ext cx="2039938" cy="206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7044" name="Text Box 4"/>
          <p:cNvSpPr txBox="1">
            <a:spLocks noChangeArrowheads="1"/>
          </p:cNvSpPr>
          <p:nvPr/>
        </p:nvSpPr>
        <p:spPr bwMode="auto">
          <a:xfrm>
            <a:off x="2362200" y="5223988"/>
            <a:ext cx="16764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US" sz="1400" dirty="0">
                <a:solidFill>
                  <a:schemeClr val="accent2"/>
                </a:solidFill>
                <a:latin typeface="Arial"/>
                <a:cs typeface="+mn-cs"/>
              </a:rPr>
              <a:t>“</a:t>
            </a:r>
            <a:r>
              <a:rPr lang="en-US" sz="1400" dirty="0">
                <a:solidFill>
                  <a:schemeClr val="accent2"/>
                </a:solidFill>
                <a:latin typeface="Arial" charset="0"/>
                <a:cs typeface="+mn-cs"/>
              </a:rPr>
              <a:t>Leaf</a:t>
            </a:r>
            <a:r>
              <a:rPr lang="ja-JP" altLang="en-US" sz="1400" dirty="0">
                <a:solidFill>
                  <a:schemeClr val="accent2"/>
                </a:solidFill>
                <a:latin typeface="Arial"/>
                <a:cs typeface="+mn-cs"/>
              </a:rPr>
              <a:t>”</a:t>
            </a:r>
            <a:r>
              <a:rPr lang="en-US" sz="1400" dirty="0">
                <a:solidFill>
                  <a:schemeClr val="accent2"/>
                </a:solidFill>
                <a:latin typeface="Arial" charset="0"/>
                <a:cs typeface="+mn-cs"/>
              </a:rPr>
              <a:t> 10.0.0.0/8</a:t>
            </a:r>
          </a:p>
        </p:txBody>
      </p:sp>
      <p:sp>
        <p:nvSpPr>
          <p:cNvPr id="87046" name="Text Box 6"/>
          <p:cNvSpPr txBox="1">
            <a:spLocks noChangeArrowheads="1"/>
          </p:cNvSpPr>
          <p:nvPr/>
        </p:nvSpPr>
        <p:spPr bwMode="auto">
          <a:xfrm>
            <a:off x="3733800" y="4724400"/>
            <a:ext cx="12192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87047" name="Text Box 7"/>
          <p:cNvSpPr txBox="1">
            <a:spLocks noChangeArrowheads="1"/>
          </p:cNvSpPr>
          <p:nvPr/>
        </p:nvSpPr>
        <p:spPr bwMode="auto">
          <a:xfrm>
            <a:off x="4191000" y="5257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87048" name="Text Box 8"/>
          <p:cNvSpPr txBox="1">
            <a:spLocks noChangeArrowheads="1"/>
          </p:cNvSpPr>
          <p:nvPr/>
        </p:nvSpPr>
        <p:spPr bwMode="auto">
          <a:xfrm>
            <a:off x="3657600" y="6248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87049" name="Rectangle 9"/>
          <p:cNvSpPr>
            <a:spLocks noGrp="1" noChangeArrowheads="1"/>
          </p:cNvSpPr>
          <p:nvPr>
            <p:ph type="title"/>
          </p:nvPr>
        </p:nvSpPr>
        <p:spPr>
          <a:xfrm>
            <a:off x="457200" y="-264618"/>
            <a:ext cx="8229600" cy="114300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rm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US" sz="3200" b="1" dirty="0" smtClean="0">
                <a:solidFill>
                  <a:srgbClr val="663366"/>
                </a:solidFill>
                <a:latin typeface="Arial" charset="0"/>
                <a:cs typeface="文泉驛正黑" charset="0"/>
              </a:rPr>
              <a:t>Exchanging LSAs and Building LSDB</a:t>
            </a:r>
            <a:endParaRPr lang="en-US" sz="3200" b="1" dirty="0">
              <a:solidFill>
                <a:srgbClr val="663366"/>
              </a:solidFill>
              <a:latin typeface="Arial" charset="0"/>
              <a:cs typeface="文泉驛正黑" charset="0"/>
            </a:endParaRPr>
          </a:p>
        </p:txBody>
      </p:sp>
      <p:sp>
        <p:nvSpPr>
          <p:cNvPr id="87050" name="Text Box 10"/>
          <p:cNvSpPr txBox="1">
            <a:spLocks noChangeArrowheads="1"/>
          </p:cNvSpPr>
          <p:nvPr/>
        </p:nvSpPr>
        <p:spPr bwMode="auto">
          <a:xfrm>
            <a:off x="3429000" y="57150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87051" name="Oval 11"/>
          <p:cNvSpPr>
            <a:spLocks noChangeArrowheads="1"/>
          </p:cNvSpPr>
          <p:nvPr/>
        </p:nvSpPr>
        <p:spPr bwMode="auto">
          <a:xfrm>
            <a:off x="3733800" y="5562600"/>
            <a:ext cx="457200" cy="381000"/>
          </a:xfrm>
          <a:prstGeom prst="ellipse">
            <a:avLst/>
          </a:prstGeom>
          <a:noFill/>
          <a:ln w="25400">
            <a:solidFill>
              <a:srgbClr val="0066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73025" tIns="36512" rIns="73025" bIns="36512" anchor="ctr"/>
          <a:lstStyle/>
          <a:p>
            <a:pPr>
              <a:defRPr/>
            </a:pPr>
            <a:endParaRPr lang="en-US">
              <a:cs typeface="+mn-cs"/>
            </a:endParaRPr>
          </a:p>
        </p:txBody>
      </p:sp>
    </p:spTree>
    <p:extLst>
      <p:ext uri="{BB962C8B-B14F-4D97-AF65-F5344CB8AC3E}">
        <p14:creationId xmlns:p14="http://schemas.microsoft.com/office/powerpoint/2010/main" val="1301101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idx="4294967295"/>
          </p:nvPr>
        </p:nvSpPr>
        <p:spPr>
          <a:xfrm>
            <a:off x="339725" y="492125"/>
            <a:ext cx="8456613" cy="871538"/>
          </a:xfrm>
        </p:spPr>
        <p:txBody>
          <a:bodyPr>
            <a:normAutofit/>
          </a:bodyPr>
          <a:lstStyle/>
          <a:p>
            <a:pP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200" b="1" dirty="0" smtClean="0">
                <a:latin typeface="Arial" charset="0"/>
                <a:cs typeface="文泉驛正黑" charset="0"/>
              </a:rPr>
              <a:t>OSPF </a:t>
            </a:r>
            <a:r>
              <a:rPr lang="en-US" sz="3200" b="1" dirty="0">
                <a:latin typeface="Arial" charset="0"/>
                <a:cs typeface="文泉驛正黑" charset="0"/>
              </a:rPr>
              <a:t>Operational States</a:t>
            </a:r>
          </a:p>
        </p:txBody>
      </p:sp>
      <p:pic>
        <p:nvPicPr>
          <p:cNvPr id="256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2758" y="1538288"/>
            <a:ext cx="3722687" cy="4703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25604" name="AutoShape 3"/>
          <p:cNvSpPr>
            <a:spLocks noChangeArrowheads="1"/>
          </p:cNvSpPr>
          <p:nvPr/>
        </p:nvSpPr>
        <p:spPr bwMode="auto">
          <a:xfrm>
            <a:off x="434974" y="1525588"/>
            <a:ext cx="4267783" cy="4716462"/>
          </a:xfrm>
          <a:custGeom>
            <a:avLst/>
            <a:gdLst>
              <a:gd name="T0" fmla="*/ 3744913 w 3744913"/>
              <a:gd name="T1" fmla="*/ 2358231 h 4716462"/>
              <a:gd name="T2" fmla="*/ 1872458 w 3744913"/>
              <a:gd name="T3" fmla="*/ 4716462 h 4716462"/>
              <a:gd name="T4" fmla="*/ 0 w 3744913"/>
              <a:gd name="T5" fmla="*/ 2358231 h 4716462"/>
              <a:gd name="T6" fmla="*/ 1872458 w 3744913"/>
              <a:gd name="T7" fmla="*/ 0 h 4716462"/>
              <a:gd name="T8" fmla="*/ 0 60000 65536"/>
              <a:gd name="T9" fmla="*/ 5898240 60000 65536"/>
              <a:gd name="T10" fmla="*/ 11796480 60000 65536"/>
              <a:gd name="T11" fmla="*/ 17694720 60000 65536"/>
              <a:gd name="T12" fmla="*/ 0 w 3744913"/>
              <a:gd name="T13" fmla="*/ 0 h 4716462"/>
              <a:gd name="T14" fmla="*/ 3744913 w 3744913"/>
              <a:gd name="T15" fmla="*/ 4716462 h 4716462"/>
            </a:gdLst>
            <a:ahLst/>
            <a:cxnLst>
              <a:cxn ang="T8">
                <a:pos x="T0" y="T1"/>
              </a:cxn>
              <a:cxn ang="T9">
                <a:pos x="T2" y="T3"/>
              </a:cxn>
              <a:cxn ang="T10">
                <a:pos x="T4" y="T5"/>
              </a:cxn>
              <a:cxn ang="T11">
                <a:pos x="T6" y="T7"/>
              </a:cxn>
            </a:cxnLst>
            <a:rect l="T12" t="T13" r="T14" b="T15"/>
            <a:pathLst>
              <a:path w="3744913" h="4716462">
                <a:moveTo>
                  <a:pt x="0" y="0"/>
                </a:moveTo>
                <a:lnTo>
                  <a:pt x="10402" y="0"/>
                </a:lnTo>
                <a:lnTo>
                  <a:pt x="10402" y="13103"/>
                </a:lnTo>
                <a:lnTo>
                  <a:pt x="0" y="13103"/>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5000" rIns="90000" bIns="45000"/>
          <a:lstStyle/>
          <a:p>
            <a:pPr marL="344487" indent="-342900">
              <a:lnSpc>
                <a:spcPct val="110000"/>
              </a:lnSpc>
              <a:buFont typeface="Arial"/>
              <a:buChar char="•"/>
              <a:tabLst>
                <a:tab pos="723900" algn="l"/>
                <a:tab pos="1447800" algn="l"/>
                <a:tab pos="2171700" algn="l"/>
                <a:tab pos="2895600" algn="l"/>
                <a:tab pos="3619500" algn="l"/>
              </a:tabLst>
            </a:pPr>
            <a:r>
              <a:rPr lang="en-US" sz="2000" dirty="0">
                <a:solidFill>
                  <a:srgbClr val="000000"/>
                </a:solidFill>
                <a:latin typeface="Arial"/>
                <a:cs typeface="Arial"/>
              </a:rPr>
              <a:t>When an OSPF router is </a:t>
            </a:r>
            <a:r>
              <a:rPr lang="en-US" sz="2000" dirty="0" smtClean="0">
                <a:solidFill>
                  <a:srgbClr val="000000"/>
                </a:solidFill>
                <a:latin typeface="Arial"/>
                <a:cs typeface="Arial"/>
              </a:rPr>
              <a:t>initially</a:t>
            </a:r>
          </a:p>
          <a:p>
            <a:pPr marL="342900" indent="-341313">
              <a:lnSpc>
                <a:spcPct val="110000"/>
              </a:lnSpc>
              <a:tabLst>
                <a:tab pos="723900" algn="l"/>
                <a:tab pos="1447800" algn="l"/>
                <a:tab pos="2171700" algn="l"/>
                <a:tab pos="2895600" algn="l"/>
                <a:tab pos="3619500" algn="l"/>
              </a:tabLst>
            </a:pPr>
            <a:r>
              <a:rPr lang="en-US" sz="2000" dirty="0" smtClean="0">
                <a:solidFill>
                  <a:srgbClr val="000000"/>
                </a:solidFill>
                <a:latin typeface="Arial"/>
                <a:cs typeface="Arial"/>
              </a:rPr>
              <a:t>connected </a:t>
            </a:r>
            <a:r>
              <a:rPr lang="en-US" sz="2000" dirty="0">
                <a:solidFill>
                  <a:srgbClr val="000000"/>
                </a:solidFill>
                <a:latin typeface="Arial"/>
                <a:cs typeface="Arial"/>
              </a:rPr>
              <a:t>to a network</a:t>
            </a:r>
            <a:r>
              <a:rPr lang="en-US" sz="2000" dirty="0" smtClean="0">
                <a:solidFill>
                  <a:srgbClr val="000000"/>
                </a:solidFill>
                <a:latin typeface="Arial"/>
                <a:cs typeface="Arial"/>
              </a:rPr>
              <a:t>, it attempts to</a:t>
            </a:r>
            <a:r>
              <a:rPr lang="en-US" sz="2000" dirty="0">
                <a:solidFill>
                  <a:srgbClr val="000000"/>
                </a:solidFill>
                <a:latin typeface="Arial"/>
                <a:cs typeface="Arial"/>
              </a:rPr>
              <a:t>:</a:t>
            </a:r>
          </a:p>
          <a:p>
            <a:pPr marL="800100" lvl="1" indent="-341313">
              <a:lnSpc>
                <a:spcPct val="130000"/>
              </a:lnSpc>
              <a:buFont typeface="Wingdings" charset="0"/>
              <a:buChar char=""/>
              <a:tabLst>
                <a:tab pos="723900" algn="l"/>
                <a:tab pos="1447800" algn="l"/>
                <a:tab pos="2171700" algn="l"/>
                <a:tab pos="2895600" algn="l"/>
                <a:tab pos="3619500" algn="l"/>
              </a:tabLst>
            </a:pPr>
            <a:r>
              <a:rPr lang="en-US" dirty="0">
                <a:solidFill>
                  <a:srgbClr val="000000"/>
                </a:solidFill>
                <a:latin typeface="Arial"/>
                <a:cs typeface="Arial"/>
              </a:rPr>
              <a:t>Create adjacencies with neighbors</a:t>
            </a:r>
          </a:p>
          <a:p>
            <a:pPr marL="800100" lvl="1" indent="-341313">
              <a:lnSpc>
                <a:spcPct val="130000"/>
              </a:lnSpc>
              <a:buFont typeface="Wingdings" charset="0"/>
              <a:buChar char=""/>
              <a:tabLst>
                <a:tab pos="723900" algn="l"/>
                <a:tab pos="1447800" algn="l"/>
                <a:tab pos="2171700" algn="l"/>
                <a:tab pos="2895600" algn="l"/>
                <a:tab pos="3619500" algn="l"/>
              </a:tabLst>
            </a:pPr>
            <a:r>
              <a:rPr lang="en-US" dirty="0">
                <a:solidFill>
                  <a:srgbClr val="000000"/>
                </a:solidFill>
                <a:latin typeface="Arial"/>
                <a:cs typeface="Arial"/>
              </a:rPr>
              <a:t>Exchange routing information</a:t>
            </a:r>
          </a:p>
          <a:p>
            <a:pPr marL="800100" lvl="1" indent="-341313">
              <a:lnSpc>
                <a:spcPct val="130000"/>
              </a:lnSpc>
              <a:buFont typeface="Wingdings" charset="0"/>
              <a:buChar char=""/>
              <a:tabLst>
                <a:tab pos="723900" algn="l"/>
                <a:tab pos="1447800" algn="l"/>
                <a:tab pos="2171700" algn="l"/>
                <a:tab pos="2895600" algn="l"/>
                <a:tab pos="3619500" algn="l"/>
              </a:tabLst>
            </a:pPr>
            <a:r>
              <a:rPr lang="en-US" dirty="0">
                <a:solidFill>
                  <a:srgbClr val="000000"/>
                </a:solidFill>
                <a:latin typeface="Arial"/>
                <a:cs typeface="Arial"/>
              </a:rPr>
              <a:t>Calculate the best routes</a:t>
            </a:r>
          </a:p>
          <a:p>
            <a:pPr marL="800100" lvl="1" indent="-341313">
              <a:lnSpc>
                <a:spcPct val="130000"/>
              </a:lnSpc>
              <a:buFont typeface="Wingdings" charset="0"/>
              <a:buChar char=""/>
              <a:tabLst>
                <a:tab pos="723900" algn="l"/>
                <a:tab pos="1447800" algn="l"/>
                <a:tab pos="2171700" algn="l"/>
                <a:tab pos="2895600" algn="l"/>
                <a:tab pos="3619500" algn="l"/>
              </a:tabLst>
            </a:pPr>
            <a:r>
              <a:rPr lang="en-US" dirty="0">
                <a:solidFill>
                  <a:srgbClr val="000000"/>
                </a:solidFill>
                <a:latin typeface="Arial"/>
                <a:cs typeface="Arial"/>
              </a:rPr>
              <a:t>Reach </a:t>
            </a:r>
            <a:r>
              <a:rPr lang="en-US" dirty="0" smtClean="0">
                <a:solidFill>
                  <a:srgbClr val="000000"/>
                </a:solidFill>
                <a:latin typeface="Arial"/>
                <a:cs typeface="Arial"/>
              </a:rPr>
              <a:t>convergence</a:t>
            </a:r>
          </a:p>
          <a:p>
            <a:pPr marL="1587">
              <a:lnSpc>
                <a:spcPct val="130000"/>
              </a:lnSpc>
              <a:tabLst>
                <a:tab pos="723900" algn="l"/>
                <a:tab pos="1447800" algn="l"/>
                <a:tab pos="2171700" algn="l"/>
                <a:tab pos="2895600" algn="l"/>
                <a:tab pos="3619500" algn="l"/>
              </a:tabLst>
            </a:pPr>
            <a:endParaRPr lang="en-US" sz="2000" dirty="0">
              <a:solidFill>
                <a:srgbClr val="000000"/>
              </a:solidFill>
              <a:latin typeface="Arial"/>
              <a:cs typeface="Arial"/>
            </a:endParaRPr>
          </a:p>
          <a:p>
            <a:pPr marL="344487" indent="-342900">
              <a:lnSpc>
                <a:spcPct val="130000"/>
              </a:lnSpc>
              <a:buFont typeface="Arial"/>
              <a:buChar char="•"/>
              <a:tabLst>
                <a:tab pos="723900" algn="l"/>
                <a:tab pos="1447800" algn="l"/>
                <a:tab pos="2171700" algn="l"/>
                <a:tab pos="2895600" algn="l"/>
                <a:tab pos="3619500" algn="l"/>
              </a:tabLst>
            </a:pPr>
            <a:r>
              <a:rPr lang="en-US" sz="2000" dirty="0">
                <a:solidFill>
                  <a:srgbClr val="000000"/>
                </a:solidFill>
                <a:latin typeface="Arial"/>
                <a:cs typeface="Arial"/>
              </a:rPr>
              <a:t>OSPF </a:t>
            </a:r>
            <a:r>
              <a:rPr lang="en-US" sz="2000" dirty="0" smtClean="0">
                <a:solidFill>
                  <a:srgbClr val="000000"/>
                </a:solidFill>
                <a:latin typeface="Arial"/>
                <a:cs typeface="Arial"/>
              </a:rPr>
              <a:t>router progresses </a:t>
            </a:r>
            <a:r>
              <a:rPr lang="en-US" sz="2000" dirty="0">
                <a:solidFill>
                  <a:srgbClr val="000000"/>
                </a:solidFill>
                <a:latin typeface="Arial"/>
                <a:cs typeface="Arial"/>
              </a:rPr>
              <a:t>through several states while attempting </a:t>
            </a:r>
            <a:r>
              <a:rPr lang="en-US" sz="2000" dirty="0" smtClean="0">
                <a:solidFill>
                  <a:srgbClr val="000000"/>
                </a:solidFill>
                <a:latin typeface="Arial"/>
                <a:cs typeface="Arial"/>
              </a:rPr>
              <a:t> to </a:t>
            </a:r>
            <a:r>
              <a:rPr lang="en-US" sz="2000" dirty="0">
                <a:solidFill>
                  <a:srgbClr val="000000"/>
                </a:solidFill>
                <a:latin typeface="Arial"/>
                <a:cs typeface="Arial"/>
              </a:rPr>
              <a:t>reach convergence</a:t>
            </a:r>
            <a:r>
              <a:rPr lang="en-US" sz="2000" dirty="0">
                <a:solidFill>
                  <a:srgbClr val="000000"/>
                </a:solidFill>
              </a:rPr>
              <a:t>.</a:t>
            </a:r>
          </a:p>
        </p:txBody>
      </p:sp>
    </p:spTree>
    <p:extLst>
      <p:ext uri="{BB962C8B-B14F-4D97-AF65-F5344CB8AC3E}">
        <p14:creationId xmlns:p14="http://schemas.microsoft.com/office/powerpoint/2010/main" val="2940731315"/>
      </p:ext>
    </p:extLst>
  </p:cSld>
  <p:clrMapOvr>
    <a:masterClrMapping/>
  </p:clrMapOvr>
  <p:transition spd="med">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body" idx="1"/>
          </p:nvPr>
        </p:nvSpPr>
        <p:spPr>
          <a:xfrm>
            <a:off x="3200400" y="1219200"/>
            <a:ext cx="5745163" cy="5638800"/>
          </a:xfrm>
          <a:ln>
            <a:solidFill>
              <a:schemeClr val="tx1"/>
            </a:solidFill>
            <a:miter lim="800000"/>
            <a:headEnd/>
            <a:tailEnd/>
          </a:ln>
        </p:spPr>
        <p:txBody>
          <a:bodyPr>
            <a:normAutofit fontScale="47500" lnSpcReduction="20000"/>
          </a:bodyPr>
          <a:lstStyle/>
          <a:p>
            <a:pPr eaLnBrk="1" hangingPunct="1">
              <a:buFont typeface="Arial" charset="0"/>
              <a:buNone/>
              <a:defRPr/>
            </a:pPr>
            <a:r>
              <a:rPr lang="en-US" sz="1500" smtClean="0">
                <a:cs typeface="+mn-cs"/>
              </a:rPr>
              <a:t>RouterB:</a:t>
            </a:r>
          </a:p>
          <a:p>
            <a:pPr eaLnBrk="1" hangingPunct="1">
              <a:defRPr/>
            </a:pPr>
            <a:r>
              <a:rPr lang="en-US" sz="1500" b="1" smtClean="0">
                <a:cs typeface="+mn-cs"/>
              </a:rPr>
              <a:t>Connected to RouterA on network 11.0.0.0/8, cost of 15</a:t>
            </a:r>
          </a:p>
          <a:p>
            <a:pPr eaLnBrk="1" hangingPunct="1">
              <a:defRPr/>
            </a:pPr>
            <a:r>
              <a:rPr lang="en-US" sz="1500" b="1" smtClean="0">
                <a:cs typeface="+mn-cs"/>
              </a:rPr>
              <a:t>Connected to RouterE on network 15.0.0.0/8, cost of 2</a:t>
            </a:r>
          </a:p>
          <a:p>
            <a:pPr eaLnBrk="1" hangingPunct="1">
              <a:defRPr/>
            </a:pPr>
            <a:r>
              <a:rPr lang="en-US" sz="1500" b="1" smtClean="0">
                <a:cs typeface="+mn-cs"/>
              </a:rPr>
              <a:t>Has a </a:t>
            </a:r>
            <a:r>
              <a:rPr lang="ja-JP" altLang="en-US" sz="1500" b="1" smtClean="0">
                <a:latin typeface="Arial"/>
                <a:cs typeface="+mn-cs"/>
              </a:rPr>
              <a:t>“</a:t>
            </a:r>
            <a:r>
              <a:rPr lang="en-US" sz="1500" b="1" smtClean="0">
                <a:cs typeface="+mn-cs"/>
              </a:rPr>
              <a:t>leaf</a:t>
            </a:r>
            <a:r>
              <a:rPr lang="ja-JP" altLang="en-US" sz="1500" b="1" smtClean="0">
                <a:latin typeface="Arial"/>
                <a:cs typeface="+mn-cs"/>
              </a:rPr>
              <a:t>”</a:t>
            </a:r>
            <a:r>
              <a:rPr lang="en-US" sz="1500" b="1" smtClean="0">
                <a:cs typeface="+mn-cs"/>
              </a:rPr>
              <a:t> network 14.0.0.0/8, cost of 15</a:t>
            </a:r>
          </a:p>
          <a:p>
            <a:pPr eaLnBrk="1" hangingPunct="1">
              <a:buFont typeface="Arial" charset="0"/>
              <a:buNone/>
              <a:defRPr/>
            </a:pPr>
            <a:r>
              <a:rPr lang="en-US" sz="1500" smtClean="0">
                <a:cs typeface="+mn-cs"/>
              </a:rPr>
              <a:t>RouterC:</a:t>
            </a:r>
          </a:p>
          <a:p>
            <a:pPr eaLnBrk="1" hangingPunct="1">
              <a:defRPr/>
            </a:pPr>
            <a:r>
              <a:rPr lang="en-US" sz="1500" b="1" smtClean="0">
                <a:cs typeface="+mn-cs"/>
              </a:rPr>
              <a:t>Connected to RouterA on network 12.0.0.0/8, cost of 2</a:t>
            </a:r>
          </a:p>
          <a:p>
            <a:pPr eaLnBrk="1" hangingPunct="1">
              <a:defRPr/>
            </a:pPr>
            <a:r>
              <a:rPr lang="en-US" sz="1500" b="1" smtClean="0">
                <a:cs typeface="+mn-cs"/>
              </a:rPr>
              <a:t>Connected to RouterD on network 16.0.0.0/8, cost of 2</a:t>
            </a:r>
          </a:p>
          <a:p>
            <a:pPr eaLnBrk="1" hangingPunct="1">
              <a:defRPr/>
            </a:pPr>
            <a:r>
              <a:rPr lang="en-US" sz="1500" b="1" smtClean="0">
                <a:cs typeface="+mn-cs"/>
              </a:rPr>
              <a:t>Has a </a:t>
            </a:r>
            <a:r>
              <a:rPr lang="ja-JP" altLang="en-US" sz="1500" b="1" smtClean="0">
                <a:latin typeface="Arial"/>
                <a:cs typeface="+mn-cs"/>
              </a:rPr>
              <a:t>“</a:t>
            </a:r>
            <a:r>
              <a:rPr lang="en-US" sz="1500" b="1" smtClean="0">
                <a:cs typeface="+mn-cs"/>
              </a:rPr>
              <a:t>leaf</a:t>
            </a:r>
            <a:r>
              <a:rPr lang="ja-JP" altLang="en-US" sz="1500" b="1" smtClean="0">
                <a:latin typeface="Arial"/>
                <a:cs typeface="+mn-cs"/>
              </a:rPr>
              <a:t>”</a:t>
            </a:r>
            <a:r>
              <a:rPr lang="en-US" sz="1500" b="1" smtClean="0">
                <a:cs typeface="+mn-cs"/>
              </a:rPr>
              <a:t> network 17.0.0.0/8, cost of 2</a:t>
            </a:r>
            <a:endParaRPr lang="en-US" sz="1500" smtClean="0">
              <a:cs typeface="+mn-cs"/>
            </a:endParaRPr>
          </a:p>
          <a:p>
            <a:pPr eaLnBrk="1" hangingPunct="1">
              <a:buFont typeface="Arial" charset="0"/>
              <a:buNone/>
              <a:defRPr/>
            </a:pPr>
            <a:r>
              <a:rPr lang="en-US" sz="1500" smtClean="0">
                <a:cs typeface="+mn-cs"/>
              </a:rPr>
              <a:t>RouterD:</a:t>
            </a:r>
          </a:p>
          <a:p>
            <a:pPr eaLnBrk="1" hangingPunct="1">
              <a:defRPr/>
            </a:pPr>
            <a:r>
              <a:rPr lang="en-US" sz="1500" b="1" smtClean="0">
                <a:cs typeface="+mn-cs"/>
              </a:rPr>
              <a:t>Connected to RouterA on network 13.0.0.0/8, cost of 5</a:t>
            </a:r>
          </a:p>
          <a:p>
            <a:pPr eaLnBrk="1" hangingPunct="1">
              <a:defRPr/>
            </a:pPr>
            <a:r>
              <a:rPr lang="en-US" sz="1500" b="1" smtClean="0">
                <a:cs typeface="+mn-cs"/>
              </a:rPr>
              <a:t>Connected to RouterC on network 16.0.0.0/8, cost of 2</a:t>
            </a:r>
          </a:p>
          <a:p>
            <a:pPr eaLnBrk="1" hangingPunct="1">
              <a:defRPr/>
            </a:pPr>
            <a:r>
              <a:rPr lang="en-US" sz="1500" b="1" smtClean="0">
                <a:cs typeface="+mn-cs"/>
              </a:rPr>
              <a:t>Connected to RouterE on network 18.0.0.0/8, cost of 2 </a:t>
            </a:r>
          </a:p>
          <a:p>
            <a:pPr eaLnBrk="1" hangingPunct="1">
              <a:defRPr/>
            </a:pPr>
            <a:r>
              <a:rPr lang="en-US" sz="1500" b="1" smtClean="0">
                <a:cs typeface="+mn-cs"/>
              </a:rPr>
              <a:t>Has a </a:t>
            </a:r>
            <a:r>
              <a:rPr lang="ja-JP" altLang="en-US" sz="1500" b="1" smtClean="0">
                <a:latin typeface="Arial"/>
                <a:cs typeface="+mn-cs"/>
              </a:rPr>
              <a:t>“</a:t>
            </a:r>
            <a:r>
              <a:rPr lang="en-US" sz="1500" b="1" smtClean="0">
                <a:cs typeface="+mn-cs"/>
              </a:rPr>
              <a:t>leaf</a:t>
            </a:r>
            <a:r>
              <a:rPr lang="ja-JP" altLang="en-US" sz="1500" b="1" smtClean="0">
                <a:latin typeface="Arial"/>
                <a:cs typeface="+mn-cs"/>
              </a:rPr>
              <a:t>”</a:t>
            </a:r>
            <a:r>
              <a:rPr lang="en-US" sz="1500" b="1" smtClean="0">
                <a:cs typeface="+mn-cs"/>
              </a:rPr>
              <a:t> network 19.0.0.0/8, cost of 2</a:t>
            </a:r>
          </a:p>
          <a:p>
            <a:pPr eaLnBrk="1" hangingPunct="1">
              <a:buFont typeface="Arial" charset="0"/>
              <a:buNone/>
              <a:defRPr/>
            </a:pPr>
            <a:r>
              <a:rPr lang="en-US" sz="1500" smtClean="0">
                <a:cs typeface="+mn-cs"/>
              </a:rPr>
              <a:t>RouterE:</a:t>
            </a:r>
          </a:p>
          <a:p>
            <a:pPr eaLnBrk="1" hangingPunct="1">
              <a:defRPr/>
            </a:pPr>
            <a:r>
              <a:rPr lang="en-US" sz="1500" b="1" smtClean="0">
                <a:cs typeface="+mn-cs"/>
              </a:rPr>
              <a:t>Connected to RouterB on network 15.0.0.0/8, cost of 2</a:t>
            </a:r>
          </a:p>
          <a:p>
            <a:pPr eaLnBrk="1" hangingPunct="1">
              <a:defRPr/>
            </a:pPr>
            <a:r>
              <a:rPr lang="en-US" sz="1500" b="1" smtClean="0">
                <a:cs typeface="+mn-cs"/>
              </a:rPr>
              <a:t>Connected to RouterD on network 18.0.0.0/8, cost of 10</a:t>
            </a:r>
          </a:p>
          <a:p>
            <a:pPr eaLnBrk="1" hangingPunct="1">
              <a:defRPr/>
            </a:pPr>
            <a:r>
              <a:rPr lang="en-US" sz="1500" b="1" smtClean="0">
                <a:cs typeface="+mn-cs"/>
              </a:rPr>
              <a:t>Has a </a:t>
            </a:r>
            <a:r>
              <a:rPr lang="ja-JP" altLang="en-US" sz="1500" b="1" smtClean="0">
                <a:latin typeface="Arial"/>
                <a:cs typeface="+mn-cs"/>
              </a:rPr>
              <a:t>“</a:t>
            </a:r>
            <a:r>
              <a:rPr lang="en-US" sz="1500" b="1" smtClean="0">
                <a:cs typeface="+mn-cs"/>
              </a:rPr>
              <a:t>leaf</a:t>
            </a:r>
            <a:r>
              <a:rPr lang="ja-JP" altLang="en-US" sz="1500" b="1" smtClean="0">
                <a:latin typeface="Arial"/>
                <a:cs typeface="+mn-cs"/>
              </a:rPr>
              <a:t>”</a:t>
            </a:r>
            <a:r>
              <a:rPr lang="en-US" sz="1500" b="1" smtClean="0">
                <a:cs typeface="+mn-cs"/>
              </a:rPr>
              <a:t> network 20.0.0.0/8, cost of 2</a:t>
            </a:r>
          </a:p>
        </p:txBody>
      </p:sp>
      <p:sp>
        <p:nvSpPr>
          <p:cNvPr id="88067" name="Rectangle 3"/>
          <p:cNvSpPr>
            <a:spLocks noGrp="1" noChangeArrowheads="1"/>
          </p:cNvSpPr>
          <p:nvPr>
            <p:ph type="title"/>
          </p:nvPr>
        </p:nvSpPr>
        <p:spPr>
          <a:xfrm>
            <a:off x="457200" y="-231700"/>
            <a:ext cx="8229600" cy="114300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rmAutofit fontScale="90000"/>
          </a:bodyPr>
          <a:lstStyle/>
          <a:p>
            <a:pPr>
              <a:defRPr/>
            </a:pPr>
            <a:r>
              <a:rPr lang="en-US" b="1" dirty="0">
                <a:solidFill>
                  <a:srgbClr val="663366"/>
                </a:solidFill>
                <a:latin typeface="Arial" charset="0"/>
                <a:cs typeface="文泉驛正黑" charset="0"/>
              </a:rPr>
              <a:t>Exchanging LSAs and Building LSDB</a:t>
            </a:r>
            <a:endParaRPr lang="en-US" sz="3600" dirty="0" smtClean="0"/>
          </a:p>
        </p:txBody>
      </p:sp>
      <p:sp>
        <p:nvSpPr>
          <p:cNvPr id="88068" name="Text Box 4"/>
          <p:cNvSpPr txBox="1">
            <a:spLocks noChangeArrowheads="1"/>
          </p:cNvSpPr>
          <p:nvPr/>
        </p:nvSpPr>
        <p:spPr bwMode="auto">
          <a:xfrm>
            <a:off x="228600" y="2590800"/>
            <a:ext cx="2819400" cy="31207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marL="285750" indent="-285750" eaLnBrk="0" hangingPunct="0">
              <a:spcBef>
                <a:spcPct val="50000"/>
              </a:spcBef>
              <a:buFont typeface="Arial"/>
              <a:buChar char="•"/>
              <a:defRPr/>
            </a:pPr>
            <a:r>
              <a:rPr lang="en-US" sz="1800" b="0" dirty="0">
                <a:latin typeface="Arial" charset="0"/>
                <a:cs typeface="+mn-cs"/>
              </a:rPr>
              <a:t>All other routers flood their own </a:t>
            </a:r>
            <a:r>
              <a:rPr lang="en-US" sz="1800" b="0" dirty="0" smtClean="0">
                <a:latin typeface="Arial" charset="0"/>
                <a:cs typeface="+mn-cs"/>
              </a:rPr>
              <a:t>LSA to </a:t>
            </a:r>
            <a:r>
              <a:rPr lang="en-US" sz="1800" b="0" dirty="0">
                <a:latin typeface="Arial" charset="0"/>
                <a:cs typeface="+mn-cs"/>
              </a:rPr>
              <a:t>all other routers.</a:t>
            </a:r>
          </a:p>
          <a:p>
            <a:pPr marL="285750" indent="-285750" eaLnBrk="0" hangingPunct="0">
              <a:spcBef>
                <a:spcPct val="50000"/>
              </a:spcBef>
              <a:buFont typeface="Arial"/>
              <a:buChar char="•"/>
              <a:defRPr/>
            </a:pPr>
            <a:r>
              <a:rPr lang="en-US" sz="1800" b="0" dirty="0" err="1">
                <a:latin typeface="Arial" charset="0"/>
                <a:cs typeface="+mn-cs"/>
              </a:rPr>
              <a:t>RouterA</a:t>
            </a:r>
            <a:r>
              <a:rPr lang="en-US" sz="1800" b="0" dirty="0">
                <a:latin typeface="Arial" charset="0"/>
                <a:cs typeface="+mn-cs"/>
              </a:rPr>
              <a:t> gets all of this information and stores it in its </a:t>
            </a:r>
            <a:r>
              <a:rPr lang="en-US" sz="1800" b="0" dirty="0" smtClean="0">
                <a:latin typeface="Arial" charset="0"/>
                <a:cs typeface="+mn-cs"/>
              </a:rPr>
              <a:t>LSDB.</a:t>
            </a:r>
            <a:endParaRPr lang="en-US" sz="1800" b="0" dirty="0">
              <a:latin typeface="Arial" charset="0"/>
              <a:cs typeface="+mn-cs"/>
            </a:endParaRPr>
          </a:p>
          <a:p>
            <a:pPr marL="285750" indent="-285750" eaLnBrk="0" hangingPunct="0">
              <a:spcBef>
                <a:spcPct val="50000"/>
              </a:spcBef>
              <a:buFont typeface="Arial"/>
              <a:buChar char="•"/>
              <a:defRPr/>
            </a:pPr>
            <a:r>
              <a:rPr lang="en-US" sz="1800" b="0" dirty="0">
                <a:latin typeface="Arial" charset="0"/>
                <a:cs typeface="+mn-cs"/>
              </a:rPr>
              <a:t>Using the </a:t>
            </a:r>
            <a:r>
              <a:rPr lang="en-US" sz="1800" b="0" dirty="0" smtClean="0">
                <a:latin typeface="Arial" charset="0"/>
                <a:cs typeface="+mn-cs"/>
              </a:rPr>
              <a:t>LSA from </a:t>
            </a:r>
            <a:r>
              <a:rPr lang="en-US" sz="1800" b="0" dirty="0">
                <a:latin typeface="Arial" charset="0"/>
                <a:cs typeface="+mn-cs"/>
              </a:rPr>
              <a:t>each router, </a:t>
            </a:r>
            <a:r>
              <a:rPr lang="en-US" sz="1800" b="0" dirty="0" err="1" smtClean="0">
                <a:latin typeface="Arial" charset="0"/>
                <a:cs typeface="+mn-cs"/>
              </a:rPr>
              <a:t>RouterA</a:t>
            </a:r>
            <a:r>
              <a:rPr lang="en-US" sz="1800" b="0" dirty="0" smtClean="0">
                <a:latin typeface="Arial" charset="0"/>
                <a:cs typeface="+mn-cs"/>
              </a:rPr>
              <a:t> </a:t>
            </a:r>
            <a:r>
              <a:rPr lang="en-US" sz="1800" b="0" dirty="0">
                <a:latin typeface="Arial" charset="0"/>
                <a:cs typeface="+mn-cs"/>
              </a:rPr>
              <a:t>runs </a:t>
            </a:r>
            <a:r>
              <a:rPr lang="en-US" sz="1800" b="0" dirty="0" err="1">
                <a:latin typeface="Arial" charset="0"/>
                <a:cs typeface="+mn-cs"/>
              </a:rPr>
              <a:t>Dijkstra</a:t>
            </a:r>
            <a:r>
              <a:rPr lang="en-US" sz="1800" b="0" dirty="0">
                <a:latin typeface="Arial" charset="0"/>
                <a:cs typeface="+mn-cs"/>
              </a:rPr>
              <a:t> algorithm to create a SPT. </a:t>
            </a:r>
          </a:p>
        </p:txBody>
      </p:sp>
      <p:sp>
        <p:nvSpPr>
          <p:cNvPr id="88069" name="Text Box 5"/>
          <p:cNvSpPr txBox="1">
            <a:spLocks noChangeArrowheads="1"/>
          </p:cNvSpPr>
          <p:nvPr/>
        </p:nvSpPr>
        <p:spPr bwMode="auto">
          <a:xfrm>
            <a:off x="381000" y="1371600"/>
            <a:ext cx="2667000" cy="3507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dirty="0" err="1">
                <a:solidFill>
                  <a:schemeClr val="accent2"/>
                </a:solidFill>
                <a:latin typeface="Arial" charset="0"/>
                <a:cs typeface="+mn-cs"/>
              </a:rPr>
              <a:t>RouterA</a:t>
            </a:r>
            <a:r>
              <a:rPr lang="ja-JP" altLang="en-US" sz="1800" dirty="0">
                <a:solidFill>
                  <a:schemeClr val="accent2"/>
                </a:solidFill>
                <a:latin typeface="Arial"/>
                <a:cs typeface="+mn-cs"/>
              </a:rPr>
              <a:t>’</a:t>
            </a:r>
            <a:r>
              <a:rPr lang="en-US" sz="1800" dirty="0">
                <a:solidFill>
                  <a:schemeClr val="accent2"/>
                </a:solidFill>
                <a:latin typeface="Arial" charset="0"/>
                <a:cs typeface="+mn-cs"/>
              </a:rPr>
              <a:t>s </a:t>
            </a:r>
            <a:r>
              <a:rPr lang="en-US" sz="1800" dirty="0" smtClean="0">
                <a:solidFill>
                  <a:schemeClr val="accent2"/>
                </a:solidFill>
                <a:latin typeface="Arial" charset="0"/>
                <a:cs typeface="+mn-cs"/>
              </a:rPr>
              <a:t>LSDB</a:t>
            </a:r>
            <a:endParaRPr lang="en-US" sz="1800" dirty="0">
              <a:solidFill>
                <a:schemeClr val="accent2"/>
              </a:solidFill>
              <a:latin typeface="Arial" charset="0"/>
              <a:cs typeface="+mn-cs"/>
            </a:endParaRPr>
          </a:p>
        </p:txBody>
      </p:sp>
      <p:sp>
        <p:nvSpPr>
          <p:cNvPr id="88070" name="Line 6"/>
          <p:cNvSpPr>
            <a:spLocks noChangeShapeType="1"/>
          </p:cNvSpPr>
          <p:nvPr/>
        </p:nvSpPr>
        <p:spPr bwMode="auto">
          <a:xfrm>
            <a:off x="2057400" y="2133600"/>
            <a:ext cx="1143000" cy="0"/>
          </a:xfrm>
          <a:prstGeom prst="line">
            <a:avLst/>
          </a:prstGeom>
          <a:noFill/>
          <a:ln w="635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lstStyle/>
          <a:p>
            <a:pPr>
              <a:defRPr/>
            </a:pPr>
            <a:endParaRPr lang="en-US">
              <a:cs typeface="+mn-cs"/>
            </a:endParaRPr>
          </a:p>
        </p:txBody>
      </p:sp>
    </p:spTree>
    <p:extLst>
      <p:ext uri="{BB962C8B-B14F-4D97-AF65-F5344CB8AC3E}">
        <p14:creationId xmlns:p14="http://schemas.microsoft.com/office/powerpoint/2010/main" val="27711823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idx="1"/>
          </p:nvPr>
        </p:nvSpPr>
        <p:spPr>
          <a:xfrm>
            <a:off x="287601" y="1332397"/>
            <a:ext cx="6781800" cy="1828800"/>
          </a:xfrm>
        </p:spPr>
        <p:txBody>
          <a:bodyPr>
            <a:normAutofit fontScale="92500" lnSpcReduction="10000"/>
          </a:bodyPr>
          <a:lstStyle/>
          <a:p>
            <a:pPr>
              <a:buNone/>
              <a:defRPr/>
            </a:pPr>
            <a:r>
              <a:rPr lang="en-US" sz="1800" dirty="0">
                <a:latin typeface="Arial"/>
                <a:cs typeface="Arial"/>
              </a:rPr>
              <a:t>from </a:t>
            </a:r>
            <a:r>
              <a:rPr lang="en-US" sz="1800" b="1" dirty="0" err="1" smtClean="0">
                <a:solidFill>
                  <a:srgbClr val="7F7F7F"/>
                </a:solidFill>
                <a:latin typeface="Arial"/>
                <a:cs typeface="Arial"/>
              </a:rPr>
              <a:t>RouterB</a:t>
            </a:r>
            <a:r>
              <a:rPr lang="en-US" sz="1800" b="1" dirty="0" smtClean="0">
                <a:solidFill>
                  <a:srgbClr val="3F42C3"/>
                </a:solidFill>
                <a:latin typeface="Arial"/>
                <a:cs typeface="Arial"/>
              </a:rPr>
              <a:t> </a:t>
            </a:r>
            <a:r>
              <a:rPr lang="en-US" sz="1800" dirty="0" smtClean="0">
                <a:latin typeface="Arial"/>
                <a:cs typeface="Arial"/>
              </a:rPr>
              <a:t>LSA </a:t>
            </a:r>
            <a:r>
              <a:rPr lang="en-US" sz="1800" dirty="0">
                <a:latin typeface="Arial"/>
                <a:cs typeface="Arial"/>
              </a:rPr>
              <a:t>:</a:t>
            </a:r>
            <a:endParaRPr lang="en-US" sz="1800" dirty="0" smtClean="0">
              <a:latin typeface="Arial"/>
              <a:cs typeface="Arial"/>
            </a:endParaRPr>
          </a:p>
          <a:p>
            <a:pPr eaLnBrk="1" hangingPunct="1">
              <a:defRPr/>
            </a:pPr>
            <a:r>
              <a:rPr lang="en-US" sz="1800" dirty="0" smtClean="0">
                <a:latin typeface="Arial"/>
                <a:cs typeface="Arial"/>
              </a:rPr>
              <a:t>Connected to </a:t>
            </a:r>
            <a:r>
              <a:rPr lang="en-US" sz="1800" dirty="0" err="1" smtClean="0">
                <a:latin typeface="Arial"/>
                <a:cs typeface="Arial"/>
              </a:rPr>
              <a:t>RouterA</a:t>
            </a:r>
            <a:r>
              <a:rPr lang="en-US" sz="1800" dirty="0" smtClean="0">
                <a:latin typeface="Arial"/>
                <a:cs typeface="Arial"/>
              </a:rPr>
              <a:t> on network 11.0.0.0/8, cost of 15</a:t>
            </a:r>
          </a:p>
          <a:p>
            <a:pPr eaLnBrk="1" hangingPunct="1">
              <a:defRPr/>
            </a:pPr>
            <a:r>
              <a:rPr lang="en-US" sz="1800" dirty="0" smtClean="0">
                <a:latin typeface="Arial"/>
                <a:cs typeface="Arial"/>
              </a:rPr>
              <a:t>Connected to </a:t>
            </a:r>
            <a:r>
              <a:rPr lang="en-US" sz="1800" dirty="0" err="1" smtClean="0">
                <a:latin typeface="Arial"/>
                <a:cs typeface="Arial"/>
              </a:rPr>
              <a:t>RouterE</a:t>
            </a:r>
            <a:r>
              <a:rPr lang="en-US" sz="1800" dirty="0" smtClean="0">
                <a:latin typeface="Arial"/>
                <a:cs typeface="Arial"/>
              </a:rPr>
              <a:t> on network 15.0.0.0/8, cost of 2</a:t>
            </a:r>
          </a:p>
          <a:p>
            <a:pPr eaLnBrk="1" hangingPunct="1">
              <a:defRPr/>
            </a:pPr>
            <a:r>
              <a:rPr lang="en-US" sz="1800" dirty="0" smtClean="0">
                <a:latin typeface="Arial"/>
                <a:cs typeface="Arial"/>
              </a:rPr>
              <a:t>Have a </a:t>
            </a:r>
            <a:r>
              <a:rPr lang="ja-JP" altLang="en-US" sz="1800" dirty="0" smtClean="0">
                <a:latin typeface="Arial"/>
                <a:cs typeface="Arial"/>
              </a:rPr>
              <a:t>“</a:t>
            </a:r>
            <a:r>
              <a:rPr lang="en-US" sz="1800" dirty="0" smtClean="0">
                <a:latin typeface="Arial"/>
                <a:cs typeface="Arial"/>
              </a:rPr>
              <a:t>leaf</a:t>
            </a:r>
            <a:r>
              <a:rPr lang="ja-JP" altLang="en-US" sz="1800" dirty="0" smtClean="0">
                <a:latin typeface="Arial"/>
                <a:cs typeface="Arial"/>
              </a:rPr>
              <a:t>”</a:t>
            </a:r>
            <a:r>
              <a:rPr lang="en-US" sz="1800" dirty="0" smtClean="0">
                <a:latin typeface="Arial"/>
                <a:cs typeface="Arial"/>
              </a:rPr>
              <a:t> network 14.0.0.0/8, cost of 15</a:t>
            </a:r>
          </a:p>
        </p:txBody>
      </p:sp>
      <p:graphicFrame>
        <p:nvGraphicFramePr>
          <p:cNvPr id="35844" name="Object 3"/>
          <p:cNvGraphicFramePr>
            <a:graphicFrameLocks noChangeAspect="1"/>
          </p:cNvGraphicFramePr>
          <p:nvPr/>
        </p:nvGraphicFramePr>
        <p:xfrm>
          <a:off x="6096000" y="1828800"/>
          <a:ext cx="2778125" cy="1631950"/>
        </p:xfrm>
        <a:graphic>
          <a:graphicData uri="http://schemas.openxmlformats.org/presentationml/2006/ole">
            <mc:AlternateContent xmlns:mc="http://schemas.openxmlformats.org/markup-compatibility/2006">
              <mc:Choice xmlns:v="urn:schemas-microsoft-com:vml" Requires="v">
                <p:oleObj spid="_x0000_s9301" name="VISIO" r:id="rId4" imgW="2779715" imgH="1627967" progId="Visio.Drawing.6">
                  <p:embed/>
                </p:oleObj>
              </mc:Choice>
              <mc:Fallback>
                <p:oleObj name="VISIO" r:id="rId4" imgW="2779715" imgH="1627967"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828800"/>
                        <a:ext cx="2778125" cy="1631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5845" name="Rectangle 4"/>
          <p:cNvSpPr>
            <a:spLocks noChangeArrowheads="1"/>
          </p:cNvSpPr>
          <p:nvPr/>
        </p:nvSpPr>
        <p:spPr bwMode="auto">
          <a:xfrm>
            <a:off x="1219200" y="3721100"/>
            <a:ext cx="54864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lstStyle/>
          <a:p>
            <a:pPr marL="342900" indent="-342900">
              <a:spcBef>
                <a:spcPct val="20000"/>
              </a:spcBef>
              <a:buClr>
                <a:schemeClr val="accent1"/>
              </a:buClr>
              <a:buSzPct val="80000"/>
              <a:buFont typeface="Wingdings" charset="0"/>
              <a:buNone/>
            </a:pPr>
            <a:r>
              <a:rPr lang="en-US" sz="2000" b="0">
                <a:latin typeface="Arial" charset="0"/>
              </a:rPr>
              <a:t>Now, </a:t>
            </a:r>
            <a:r>
              <a:rPr lang="en-US" sz="2000">
                <a:solidFill>
                  <a:schemeClr val="accent2"/>
                </a:solidFill>
                <a:latin typeface="Arial" charset="0"/>
              </a:rPr>
              <a:t>RouterA</a:t>
            </a:r>
            <a:r>
              <a:rPr lang="en-US" sz="2000">
                <a:latin typeface="Arial" charset="0"/>
              </a:rPr>
              <a:t> </a:t>
            </a:r>
            <a:r>
              <a:rPr lang="en-US" sz="2000" b="0">
                <a:latin typeface="Arial" charset="0"/>
              </a:rPr>
              <a:t>attaches the two graphs…</a:t>
            </a:r>
          </a:p>
        </p:txBody>
      </p:sp>
      <p:graphicFrame>
        <p:nvGraphicFramePr>
          <p:cNvPr id="35846" name="Object 5"/>
          <p:cNvGraphicFramePr>
            <a:graphicFrameLocks noChangeAspect="1"/>
          </p:cNvGraphicFramePr>
          <p:nvPr/>
        </p:nvGraphicFramePr>
        <p:xfrm>
          <a:off x="5791200" y="4178300"/>
          <a:ext cx="3298825" cy="2374900"/>
        </p:xfrm>
        <a:graphic>
          <a:graphicData uri="http://schemas.openxmlformats.org/presentationml/2006/ole">
            <mc:AlternateContent xmlns:mc="http://schemas.openxmlformats.org/markup-compatibility/2006">
              <mc:Choice xmlns:v="urn:schemas-microsoft-com:vml" Requires="v">
                <p:oleObj spid="_x0000_s9302" name="VISIO" r:id="rId6" imgW="3300056" imgH="2370441" progId="Visio.Drawing.6">
                  <p:embed/>
                </p:oleObj>
              </mc:Choice>
              <mc:Fallback>
                <p:oleObj name="VISIO" r:id="rId6" imgW="3300056" imgH="2370441"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4178300"/>
                        <a:ext cx="3298825" cy="2374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9094" name="Text Box 6"/>
          <p:cNvSpPr txBox="1">
            <a:spLocks noChangeArrowheads="1"/>
          </p:cNvSpPr>
          <p:nvPr/>
        </p:nvSpPr>
        <p:spPr bwMode="auto">
          <a:xfrm>
            <a:off x="2286000" y="48768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sp>
        <p:nvSpPr>
          <p:cNvPr id="89095" name="Text Box 7"/>
          <p:cNvSpPr txBox="1">
            <a:spLocks noChangeArrowheads="1"/>
          </p:cNvSpPr>
          <p:nvPr/>
        </p:nvSpPr>
        <p:spPr bwMode="auto">
          <a:xfrm>
            <a:off x="5334000" y="48768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sp>
        <p:nvSpPr>
          <p:cNvPr id="89096" name="Text Box 8"/>
          <p:cNvSpPr txBox="1">
            <a:spLocks noChangeArrowheads="1"/>
          </p:cNvSpPr>
          <p:nvPr/>
        </p:nvSpPr>
        <p:spPr bwMode="auto">
          <a:xfrm>
            <a:off x="6096000" y="2209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89097" name="Text Box 9"/>
          <p:cNvSpPr txBox="1">
            <a:spLocks noChangeArrowheads="1"/>
          </p:cNvSpPr>
          <p:nvPr/>
        </p:nvSpPr>
        <p:spPr bwMode="auto">
          <a:xfrm>
            <a:off x="6934200" y="1524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89098" name="Text Box 10"/>
          <p:cNvSpPr txBox="1">
            <a:spLocks noChangeArrowheads="1"/>
          </p:cNvSpPr>
          <p:nvPr/>
        </p:nvSpPr>
        <p:spPr bwMode="auto">
          <a:xfrm>
            <a:off x="7696200" y="222408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89099" name="Rectangle 11"/>
          <p:cNvSpPr>
            <a:spLocks noGrp="1" noChangeArrowheads="1"/>
          </p:cNvSpPr>
          <p:nvPr>
            <p:ph type="title"/>
          </p:nvPr>
        </p:nvSpPr>
        <p:spPr>
          <a:xfrm>
            <a:off x="457200" y="591228"/>
            <a:ext cx="8229600" cy="55094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Autofit/>
          </a:bodyPr>
          <a:lstStyle/>
          <a:p>
            <a:pPr eaLnBrk="1" hangingPunct="1">
              <a:defRPr/>
            </a:pPr>
            <a:r>
              <a:rPr lang="en-US" sz="3200" b="1" dirty="0" smtClean="0">
                <a:latin typeface="Arial"/>
                <a:cs typeface="Arial"/>
              </a:rPr>
              <a:t>Link State information from </a:t>
            </a:r>
            <a:r>
              <a:rPr lang="en-US" sz="3200" b="1" dirty="0" err="1" smtClean="0">
                <a:latin typeface="Arial"/>
                <a:cs typeface="Arial"/>
              </a:rPr>
              <a:t>RouterB</a:t>
            </a:r>
            <a:endParaRPr lang="en-US" sz="3200" b="1" dirty="0" smtClean="0">
              <a:latin typeface="Arial"/>
              <a:cs typeface="Arial"/>
            </a:endParaRPr>
          </a:p>
        </p:txBody>
      </p:sp>
      <p:graphicFrame>
        <p:nvGraphicFramePr>
          <p:cNvPr id="35853" name="Object 12"/>
          <p:cNvGraphicFramePr>
            <a:graphicFrameLocks noChangeAspect="1"/>
          </p:cNvGraphicFramePr>
          <p:nvPr/>
        </p:nvGraphicFramePr>
        <p:xfrm>
          <a:off x="228600" y="4337050"/>
          <a:ext cx="2039938" cy="2063750"/>
        </p:xfrm>
        <a:graphic>
          <a:graphicData uri="http://schemas.openxmlformats.org/presentationml/2006/ole">
            <mc:AlternateContent xmlns:mc="http://schemas.openxmlformats.org/markup-compatibility/2006">
              <mc:Choice xmlns:v="urn:schemas-microsoft-com:vml" Requires="v">
                <p:oleObj spid="_x0000_s9303" name="VISIO" r:id="rId8" imgW="2041805" imgH="2060063" progId="Visio.Drawing.6">
                  <p:embed/>
                </p:oleObj>
              </mc:Choice>
              <mc:Fallback>
                <p:oleObj name="VISIO" r:id="rId8" imgW="2041805" imgH="2060063"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 y="4337050"/>
                        <a:ext cx="2039938" cy="206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9101" name="Text Box 13"/>
          <p:cNvSpPr txBox="1">
            <a:spLocks noChangeArrowheads="1"/>
          </p:cNvSpPr>
          <p:nvPr/>
        </p:nvSpPr>
        <p:spPr bwMode="auto">
          <a:xfrm>
            <a:off x="0" y="5105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89102" name="Text Box 14"/>
          <p:cNvSpPr txBox="1">
            <a:spLocks noChangeArrowheads="1"/>
          </p:cNvSpPr>
          <p:nvPr/>
        </p:nvSpPr>
        <p:spPr bwMode="auto">
          <a:xfrm>
            <a:off x="685800" y="4489450"/>
            <a:ext cx="12192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89103" name="Text Box 15"/>
          <p:cNvSpPr txBox="1">
            <a:spLocks noChangeArrowheads="1"/>
          </p:cNvSpPr>
          <p:nvPr/>
        </p:nvSpPr>
        <p:spPr bwMode="auto">
          <a:xfrm>
            <a:off x="1143000" y="50228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89104" name="Text Box 16"/>
          <p:cNvSpPr txBox="1">
            <a:spLocks noChangeArrowheads="1"/>
          </p:cNvSpPr>
          <p:nvPr/>
        </p:nvSpPr>
        <p:spPr bwMode="auto">
          <a:xfrm>
            <a:off x="609600" y="60134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graphicFrame>
        <p:nvGraphicFramePr>
          <p:cNvPr id="35858" name="Object 17"/>
          <p:cNvGraphicFramePr>
            <a:graphicFrameLocks noChangeAspect="1"/>
          </p:cNvGraphicFramePr>
          <p:nvPr/>
        </p:nvGraphicFramePr>
        <p:xfrm>
          <a:off x="2743200" y="4768850"/>
          <a:ext cx="2778125" cy="1631950"/>
        </p:xfrm>
        <a:graphic>
          <a:graphicData uri="http://schemas.openxmlformats.org/presentationml/2006/ole">
            <mc:AlternateContent xmlns:mc="http://schemas.openxmlformats.org/markup-compatibility/2006">
              <mc:Choice xmlns:v="urn:schemas-microsoft-com:vml" Requires="v">
                <p:oleObj spid="_x0000_s9304" name="VISIO" r:id="rId10" imgW="2779715" imgH="1627967" progId="Visio.Drawing.6">
                  <p:embed/>
                </p:oleObj>
              </mc:Choice>
              <mc:Fallback>
                <p:oleObj name="VISIO" r:id="rId10" imgW="2779715" imgH="1627967"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4768850"/>
                        <a:ext cx="2778125" cy="1631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9106" name="Text Box 18"/>
          <p:cNvSpPr txBox="1">
            <a:spLocks noChangeArrowheads="1"/>
          </p:cNvSpPr>
          <p:nvPr/>
        </p:nvSpPr>
        <p:spPr bwMode="auto">
          <a:xfrm>
            <a:off x="3581400" y="44640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89107" name="Text Box 19"/>
          <p:cNvSpPr txBox="1">
            <a:spLocks noChangeArrowheads="1"/>
          </p:cNvSpPr>
          <p:nvPr/>
        </p:nvSpPr>
        <p:spPr bwMode="auto">
          <a:xfrm>
            <a:off x="4343400" y="516413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89108" name="Text Box 20"/>
          <p:cNvSpPr txBox="1">
            <a:spLocks noChangeArrowheads="1"/>
          </p:cNvSpPr>
          <p:nvPr/>
        </p:nvSpPr>
        <p:spPr bwMode="auto">
          <a:xfrm>
            <a:off x="6248400" y="4572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89109" name="Text Box 21"/>
          <p:cNvSpPr txBox="1">
            <a:spLocks noChangeArrowheads="1"/>
          </p:cNvSpPr>
          <p:nvPr/>
        </p:nvSpPr>
        <p:spPr bwMode="auto">
          <a:xfrm>
            <a:off x="7086600" y="3886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89110" name="Text Box 22"/>
          <p:cNvSpPr txBox="1">
            <a:spLocks noChangeArrowheads="1"/>
          </p:cNvSpPr>
          <p:nvPr/>
        </p:nvSpPr>
        <p:spPr bwMode="auto">
          <a:xfrm>
            <a:off x="7848600" y="458628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89111" name="Text Box 23"/>
          <p:cNvSpPr txBox="1">
            <a:spLocks noChangeArrowheads="1"/>
          </p:cNvSpPr>
          <p:nvPr/>
        </p:nvSpPr>
        <p:spPr bwMode="auto">
          <a:xfrm>
            <a:off x="5486400" y="5257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89112" name="Text Box 24"/>
          <p:cNvSpPr txBox="1">
            <a:spLocks noChangeArrowheads="1"/>
          </p:cNvSpPr>
          <p:nvPr/>
        </p:nvSpPr>
        <p:spPr bwMode="auto">
          <a:xfrm>
            <a:off x="6629400" y="51752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89113" name="Text Box 25"/>
          <p:cNvSpPr txBox="1">
            <a:spLocks noChangeArrowheads="1"/>
          </p:cNvSpPr>
          <p:nvPr/>
        </p:nvSpPr>
        <p:spPr bwMode="auto">
          <a:xfrm>
            <a:off x="6096000" y="61658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89114" name="Text Box 26"/>
          <p:cNvSpPr txBox="1">
            <a:spLocks noChangeArrowheads="1"/>
          </p:cNvSpPr>
          <p:nvPr/>
        </p:nvSpPr>
        <p:spPr bwMode="auto">
          <a:xfrm>
            <a:off x="304800" y="54864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89115" name="Text Box 27"/>
          <p:cNvSpPr txBox="1">
            <a:spLocks noChangeArrowheads="1"/>
          </p:cNvSpPr>
          <p:nvPr/>
        </p:nvSpPr>
        <p:spPr bwMode="auto">
          <a:xfrm>
            <a:off x="5943600" y="56388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89116" name="Text Box 28"/>
          <p:cNvSpPr txBox="1">
            <a:spLocks noChangeArrowheads="1"/>
          </p:cNvSpPr>
          <p:nvPr/>
        </p:nvSpPr>
        <p:spPr bwMode="auto">
          <a:xfrm>
            <a:off x="7467600" y="19050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89117" name="Text Box 29"/>
          <p:cNvSpPr txBox="1">
            <a:spLocks noChangeArrowheads="1"/>
          </p:cNvSpPr>
          <p:nvPr/>
        </p:nvSpPr>
        <p:spPr bwMode="auto">
          <a:xfrm>
            <a:off x="4114800" y="4800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89118" name="Text Box 30"/>
          <p:cNvSpPr txBox="1">
            <a:spLocks noChangeArrowheads="1"/>
          </p:cNvSpPr>
          <p:nvPr/>
        </p:nvSpPr>
        <p:spPr bwMode="auto">
          <a:xfrm>
            <a:off x="7620000" y="41910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89119" name="Oval 31"/>
          <p:cNvSpPr>
            <a:spLocks noChangeArrowheads="1"/>
          </p:cNvSpPr>
          <p:nvPr/>
        </p:nvSpPr>
        <p:spPr bwMode="auto">
          <a:xfrm>
            <a:off x="7162800" y="2133600"/>
            <a:ext cx="457200" cy="457200"/>
          </a:xfrm>
          <a:prstGeom prst="ellipse">
            <a:avLst/>
          </a:prstGeom>
          <a:noFill/>
          <a:ln w="25400">
            <a:solidFill>
              <a:srgbClr val="0066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73025" tIns="36512" rIns="73025" bIns="36512" anchor="ctr"/>
          <a:lstStyle/>
          <a:p>
            <a:pPr>
              <a:defRPr/>
            </a:pPr>
            <a:endParaRPr lang="en-US">
              <a:cs typeface="+mn-cs"/>
            </a:endParaRPr>
          </a:p>
        </p:txBody>
      </p:sp>
    </p:spTree>
    <p:extLst>
      <p:ext uri="{BB962C8B-B14F-4D97-AF65-F5344CB8AC3E}">
        <p14:creationId xmlns:p14="http://schemas.microsoft.com/office/powerpoint/2010/main" val="3967776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1" name="Object 2"/>
          <p:cNvGraphicFramePr>
            <a:graphicFrameLocks noChangeAspect="1"/>
          </p:cNvGraphicFramePr>
          <p:nvPr/>
        </p:nvGraphicFramePr>
        <p:xfrm>
          <a:off x="6477000" y="1908175"/>
          <a:ext cx="1927225" cy="1139825"/>
        </p:xfrm>
        <a:graphic>
          <a:graphicData uri="http://schemas.openxmlformats.org/presentationml/2006/ole">
            <mc:AlternateContent xmlns:mc="http://schemas.openxmlformats.org/markup-compatibility/2006">
              <mc:Choice xmlns:v="urn:schemas-microsoft-com:vml" Requires="v">
                <p:oleObj spid="_x0000_s10325" name="VISIO" r:id="rId4" imgW="1927695" imgH="1136534" progId="Visio.Drawing.6">
                  <p:embed/>
                </p:oleObj>
              </mc:Choice>
              <mc:Fallback>
                <p:oleObj name="VISIO" r:id="rId4" imgW="1927695" imgH="1136534"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1908175"/>
                        <a:ext cx="1927225"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1139" name="Rectangle 3"/>
          <p:cNvSpPr>
            <a:spLocks noGrp="1" noChangeArrowheads="1"/>
          </p:cNvSpPr>
          <p:nvPr>
            <p:ph type="title"/>
          </p:nvPr>
        </p:nvSpPr>
        <p:spPr>
          <a:xfrm>
            <a:off x="457200" y="0"/>
            <a:ext cx="8229600" cy="114300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rmAutofit/>
          </a:bodyPr>
          <a:lstStyle/>
          <a:p>
            <a:pPr eaLnBrk="1" hangingPunct="1">
              <a:defRPr/>
            </a:pPr>
            <a:r>
              <a:rPr lang="en-US" sz="3200" b="1" dirty="0" smtClean="0">
                <a:latin typeface="Arial"/>
                <a:cs typeface="Arial"/>
              </a:rPr>
              <a:t>Link State information from </a:t>
            </a:r>
            <a:r>
              <a:rPr lang="en-US" sz="3200" b="1" dirty="0" err="1" smtClean="0">
                <a:latin typeface="Arial"/>
                <a:cs typeface="Arial"/>
              </a:rPr>
              <a:t>RouterC</a:t>
            </a:r>
            <a:endParaRPr lang="en-US" sz="3200" b="1" dirty="0" smtClean="0">
              <a:latin typeface="Arial"/>
              <a:cs typeface="Arial"/>
            </a:endParaRPr>
          </a:p>
        </p:txBody>
      </p:sp>
      <p:sp>
        <p:nvSpPr>
          <p:cNvPr id="91140" name="Rectangle 4"/>
          <p:cNvSpPr>
            <a:spLocks noGrp="1" noChangeArrowheads="1"/>
          </p:cNvSpPr>
          <p:nvPr>
            <p:ph type="body" idx="1"/>
          </p:nvPr>
        </p:nvSpPr>
        <p:spPr>
          <a:xfrm>
            <a:off x="0" y="1295400"/>
            <a:ext cx="6705600" cy="1828800"/>
          </a:xfrm>
        </p:spPr>
        <p:txBody>
          <a:bodyPr lIns="82124" tIns="41061" rIns="82124" bIns="41061" anchor="ctr" anchorCtr="1">
            <a:normAutofit fontScale="92500" lnSpcReduction="10000"/>
          </a:bodyPr>
          <a:lstStyle/>
          <a:p>
            <a:pPr>
              <a:buNone/>
              <a:defRPr/>
            </a:pPr>
            <a:r>
              <a:rPr lang="en-US" sz="1800" dirty="0">
                <a:latin typeface="Arial"/>
                <a:cs typeface="Arial"/>
              </a:rPr>
              <a:t>from </a:t>
            </a:r>
            <a:r>
              <a:rPr lang="en-US" sz="1800" b="1" dirty="0" err="1" smtClean="0">
                <a:solidFill>
                  <a:srgbClr val="7F7F7F"/>
                </a:solidFill>
                <a:latin typeface="Arial"/>
                <a:cs typeface="Arial"/>
              </a:rPr>
              <a:t>RouterC</a:t>
            </a:r>
            <a:r>
              <a:rPr lang="en-US" sz="1800" b="1" dirty="0" smtClean="0">
                <a:solidFill>
                  <a:srgbClr val="7F7F7F"/>
                </a:solidFill>
                <a:latin typeface="Arial"/>
                <a:cs typeface="Arial"/>
              </a:rPr>
              <a:t> </a:t>
            </a:r>
            <a:r>
              <a:rPr lang="en-US" sz="1800" dirty="0" smtClean="0">
                <a:latin typeface="Arial"/>
                <a:cs typeface="Arial"/>
              </a:rPr>
              <a:t>LSA </a:t>
            </a:r>
            <a:r>
              <a:rPr lang="en-US" sz="1800" dirty="0">
                <a:latin typeface="Arial"/>
                <a:cs typeface="Arial"/>
              </a:rPr>
              <a:t>:</a:t>
            </a:r>
            <a:endParaRPr lang="en-US" sz="1800" dirty="0" smtClean="0">
              <a:latin typeface="Arial"/>
              <a:cs typeface="Arial"/>
            </a:endParaRPr>
          </a:p>
          <a:p>
            <a:pPr eaLnBrk="1" hangingPunct="1">
              <a:defRPr/>
            </a:pPr>
            <a:r>
              <a:rPr lang="en-US" sz="1800" dirty="0" smtClean="0">
                <a:latin typeface="Arial"/>
                <a:cs typeface="Arial"/>
              </a:rPr>
              <a:t>Connected to </a:t>
            </a:r>
            <a:r>
              <a:rPr lang="en-US" sz="1800" dirty="0" err="1" smtClean="0">
                <a:latin typeface="Arial"/>
                <a:cs typeface="Arial"/>
              </a:rPr>
              <a:t>RouterA</a:t>
            </a:r>
            <a:r>
              <a:rPr lang="en-US" sz="1800" dirty="0" smtClean="0">
                <a:latin typeface="Arial"/>
                <a:cs typeface="Arial"/>
              </a:rPr>
              <a:t> on network 12.0.0.0/8, cost of 2</a:t>
            </a:r>
          </a:p>
          <a:p>
            <a:pPr eaLnBrk="1" hangingPunct="1">
              <a:defRPr/>
            </a:pPr>
            <a:r>
              <a:rPr lang="en-US" sz="1800" dirty="0" smtClean="0">
                <a:latin typeface="Arial"/>
                <a:cs typeface="Arial"/>
              </a:rPr>
              <a:t>Connected to </a:t>
            </a:r>
            <a:r>
              <a:rPr lang="en-US" sz="1800" dirty="0" err="1" smtClean="0">
                <a:latin typeface="Arial"/>
                <a:cs typeface="Arial"/>
              </a:rPr>
              <a:t>RouterD</a:t>
            </a:r>
            <a:r>
              <a:rPr lang="en-US" sz="1800" dirty="0" smtClean="0">
                <a:latin typeface="Arial"/>
                <a:cs typeface="Arial"/>
              </a:rPr>
              <a:t> on network 16.0.0.0/8, cost of 2</a:t>
            </a:r>
          </a:p>
          <a:p>
            <a:pPr eaLnBrk="1" hangingPunct="1">
              <a:defRPr/>
            </a:pPr>
            <a:r>
              <a:rPr lang="en-US" sz="1800" dirty="0" smtClean="0">
                <a:latin typeface="Arial"/>
                <a:cs typeface="Arial"/>
              </a:rPr>
              <a:t>Have a </a:t>
            </a:r>
            <a:r>
              <a:rPr lang="ja-JP" altLang="en-US" sz="1800" dirty="0" smtClean="0">
                <a:latin typeface="Arial"/>
                <a:cs typeface="Arial"/>
              </a:rPr>
              <a:t>“</a:t>
            </a:r>
            <a:r>
              <a:rPr lang="en-US" sz="1800" dirty="0" smtClean="0">
                <a:latin typeface="Arial"/>
                <a:cs typeface="Arial"/>
              </a:rPr>
              <a:t>leaf</a:t>
            </a:r>
            <a:r>
              <a:rPr lang="ja-JP" altLang="en-US" sz="1800" dirty="0" smtClean="0">
                <a:latin typeface="Arial"/>
                <a:cs typeface="Arial"/>
              </a:rPr>
              <a:t>”</a:t>
            </a:r>
            <a:r>
              <a:rPr lang="en-US" sz="1800" dirty="0" smtClean="0">
                <a:latin typeface="Arial"/>
                <a:cs typeface="Arial"/>
              </a:rPr>
              <a:t> network 17.0.0.0/8, cost of 2</a:t>
            </a:r>
          </a:p>
        </p:txBody>
      </p:sp>
      <p:sp>
        <p:nvSpPr>
          <p:cNvPr id="91141" name="Text Box 5"/>
          <p:cNvSpPr txBox="1">
            <a:spLocks noChangeArrowheads="1"/>
          </p:cNvSpPr>
          <p:nvPr/>
        </p:nvSpPr>
        <p:spPr bwMode="auto">
          <a:xfrm>
            <a:off x="6705600" y="1603375"/>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1142" name="Text Box 6"/>
          <p:cNvSpPr txBox="1">
            <a:spLocks noChangeArrowheads="1"/>
          </p:cNvSpPr>
          <p:nvPr/>
        </p:nvSpPr>
        <p:spPr bwMode="auto">
          <a:xfrm>
            <a:off x="6858000" y="2362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1143" name="Text Box 7"/>
          <p:cNvSpPr txBox="1">
            <a:spLocks noChangeArrowheads="1"/>
          </p:cNvSpPr>
          <p:nvPr/>
        </p:nvSpPr>
        <p:spPr bwMode="auto">
          <a:xfrm>
            <a:off x="8001000" y="1752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1144" name="Text Box 8"/>
          <p:cNvSpPr txBox="1">
            <a:spLocks noChangeArrowheads="1"/>
          </p:cNvSpPr>
          <p:nvPr/>
        </p:nvSpPr>
        <p:spPr bwMode="auto">
          <a:xfrm>
            <a:off x="8001000" y="2133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graphicFrame>
        <p:nvGraphicFramePr>
          <p:cNvPr id="37898" name="Object 9"/>
          <p:cNvGraphicFramePr>
            <a:graphicFrameLocks noChangeAspect="1"/>
          </p:cNvGraphicFramePr>
          <p:nvPr/>
        </p:nvGraphicFramePr>
        <p:xfrm>
          <a:off x="358775" y="3492500"/>
          <a:ext cx="3298825" cy="2374900"/>
        </p:xfrm>
        <a:graphic>
          <a:graphicData uri="http://schemas.openxmlformats.org/presentationml/2006/ole">
            <mc:AlternateContent xmlns:mc="http://schemas.openxmlformats.org/markup-compatibility/2006">
              <mc:Choice xmlns:v="urn:schemas-microsoft-com:vml" Requires="v">
                <p:oleObj spid="_x0000_s10326" name="VISIO" r:id="rId6" imgW="3300056" imgH="2370441" progId="Visio.Drawing.6">
                  <p:embed/>
                </p:oleObj>
              </mc:Choice>
              <mc:Fallback>
                <p:oleObj name="VISIO" r:id="rId6" imgW="3300056" imgH="2370441"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775" y="3492500"/>
                        <a:ext cx="3298825" cy="2374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1146" name="Text Box 10"/>
          <p:cNvSpPr txBox="1">
            <a:spLocks noChangeArrowheads="1"/>
          </p:cNvSpPr>
          <p:nvPr/>
        </p:nvSpPr>
        <p:spPr bwMode="auto">
          <a:xfrm>
            <a:off x="815975" y="3886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1147" name="Text Box 11"/>
          <p:cNvSpPr txBox="1">
            <a:spLocks noChangeArrowheads="1"/>
          </p:cNvSpPr>
          <p:nvPr/>
        </p:nvSpPr>
        <p:spPr bwMode="auto">
          <a:xfrm>
            <a:off x="1654175" y="3200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1148" name="Text Box 12"/>
          <p:cNvSpPr txBox="1">
            <a:spLocks noChangeArrowheads="1"/>
          </p:cNvSpPr>
          <p:nvPr/>
        </p:nvSpPr>
        <p:spPr bwMode="auto">
          <a:xfrm>
            <a:off x="2416175" y="390048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1149" name="Text Box 13"/>
          <p:cNvSpPr txBox="1">
            <a:spLocks noChangeArrowheads="1"/>
          </p:cNvSpPr>
          <p:nvPr/>
        </p:nvSpPr>
        <p:spPr bwMode="auto">
          <a:xfrm>
            <a:off x="53975" y="4572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1150" name="Text Box 14"/>
          <p:cNvSpPr txBox="1">
            <a:spLocks noChangeArrowheads="1"/>
          </p:cNvSpPr>
          <p:nvPr/>
        </p:nvSpPr>
        <p:spPr bwMode="auto">
          <a:xfrm>
            <a:off x="1196975" y="44894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1151" name="Text Box 15"/>
          <p:cNvSpPr txBox="1">
            <a:spLocks noChangeArrowheads="1"/>
          </p:cNvSpPr>
          <p:nvPr/>
        </p:nvSpPr>
        <p:spPr bwMode="auto">
          <a:xfrm>
            <a:off x="663575" y="54800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1152" name="Text Box 16"/>
          <p:cNvSpPr txBox="1">
            <a:spLocks noChangeArrowheads="1"/>
          </p:cNvSpPr>
          <p:nvPr/>
        </p:nvSpPr>
        <p:spPr bwMode="auto">
          <a:xfrm>
            <a:off x="511175" y="49530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1153" name="Text Box 17"/>
          <p:cNvSpPr txBox="1">
            <a:spLocks noChangeArrowheads="1"/>
          </p:cNvSpPr>
          <p:nvPr/>
        </p:nvSpPr>
        <p:spPr bwMode="auto">
          <a:xfrm>
            <a:off x="2187575" y="35052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1154" name="Text Box 18"/>
          <p:cNvSpPr txBox="1">
            <a:spLocks noChangeArrowheads="1"/>
          </p:cNvSpPr>
          <p:nvPr/>
        </p:nvSpPr>
        <p:spPr bwMode="auto">
          <a:xfrm>
            <a:off x="3657600" y="44958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graphicFrame>
        <p:nvGraphicFramePr>
          <p:cNvPr id="37908" name="Object 19"/>
          <p:cNvGraphicFramePr>
            <a:graphicFrameLocks noChangeAspect="1"/>
          </p:cNvGraphicFramePr>
          <p:nvPr/>
        </p:nvGraphicFramePr>
        <p:xfrm>
          <a:off x="4038600" y="4270375"/>
          <a:ext cx="1927225" cy="1139825"/>
        </p:xfrm>
        <a:graphic>
          <a:graphicData uri="http://schemas.openxmlformats.org/presentationml/2006/ole">
            <mc:AlternateContent xmlns:mc="http://schemas.openxmlformats.org/markup-compatibility/2006">
              <mc:Choice xmlns:v="urn:schemas-microsoft-com:vml" Requires="v">
                <p:oleObj spid="_x0000_s10327" name="VISIO" r:id="rId8" imgW="1927695" imgH="1136534" progId="Visio.Drawing.6">
                  <p:embed/>
                </p:oleObj>
              </mc:Choice>
              <mc:Fallback>
                <p:oleObj name="VISIO" r:id="rId8" imgW="1927695" imgH="1136534"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4270375"/>
                        <a:ext cx="1927225"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1156" name="Text Box 20"/>
          <p:cNvSpPr txBox="1">
            <a:spLocks noChangeArrowheads="1"/>
          </p:cNvSpPr>
          <p:nvPr/>
        </p:nvSpPr>
        <p:spPr bwMode="auto">
          <a:xfrm>
            <a:off x="4343400" y="4724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1157" name="Text Box 21"/>
          <p:cNvSpPr txBox="1">
            <a:spLocks noChangeArrowheads="1"/>
          </p:cNvSpPr>
          <p:nvPr/>
        </p:nvSpPr>
        <p:spPr bwMode="auto">
          <a:xfrm>
            <a:off x="5486400" y="4114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1158" name="Text Box 22"/>
          <p:cNvSpPr txBox="1">
            <a:spLocks noChangeArrowheads="1"/>
          </p:cNvSpPr>
          <p:nvPr/>
        </p:nvSpPr>
        <p:spPr bwMode="auto">
          <a:xfrm>
            <a:off x="5562600" y="44958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graphicFrame>
        <p:nvGraphicFramePr>
          <p:cNvPr id="37912" name="Object 23"/>
          <p:cNvGraphicFramePr>
            <a:graphicFrameLocks noChangeAspect="1"/>
          </p:cNvGraphicFramePr>
          <p:nvPr/>
        </p:nvGraphicFramePr>
        <p:xfrm>
          <a:off x="5715000" y="4483100"/>
          <a:ext cx="3298825" cy="2374900"/>
        </p:xfrm>
        <a:graphic>
          <a:graphicData uri="http://schemas.openxmlformats.org/presentationml/2006/ole">
            <mc:AlternateContent xmlns:mc="http://schemas.openxmlformats.org/markup-compatibility/2006">
              <mc:Choice xmlns:v="urn:schemas-microsoft-com:vml" Requires="v">
                <p:oleObj spid="_x0000_s10328" name="VISIO" r:id="rId9" imgW="3300056" imgH="2370441" progId="Visio.Drawing.6">
                  <p:embed/>
                </p:oleObj>
              </mc:Choice>
              <mc:Fallback>
                <p:oleObj name="VISIO" r:id="rId9" imgW="3300056" imgH="2370441"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5000" y="4483100"/>
                        <a:ext cx="3298825" cy="2374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1160" name="Text Box 24"/>
          <p:cNvSpPr txBox="1">
            <a:spLocks noChangeArrowheads="1"/>
          </p:cNvSpPr>
          <p:nvPr/>
        </p:nvSpPr>
        <p:spPr bwMode="auto">
          <a:xfrm>
            <a:off x="5181600" y="55626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sp>
        <p:nvSpPr>
          <p:cNvPr id="91161" name="Text Box 25"/>
          <p:cNvSpPr txBox="1">
            <a:spLocks noChangeArrowheads="1"/>
          </p:cNvSpPr>
          <p:nvPr/>
        </p:nvSpPr>
        <p:spPr bwMode="auto">
          <a:xfrm>
            <a:off x="6172200" y="48831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1162" name="Text Box 26"/>
          <p:cNvSpPr txBox="1">
            <a:spLocks noChangeArrowheads="1"/>
          </p:cNvSpPr>
          <p:nvPr/>
        </p:nvSpPr>
        <p:spPr bwMode="auto">
          <a:xfrm>
            <a:off x="7010400" y="41973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1163" name="Text Box 27"/>
          <p:cNvSpPr txBox="1">
            <a:spLocks noChangeArrowheads="1"/>
          </p:cNvSpPr>
          <p:nvPr/>
        </p:nvSpPr>
        <p:spPr bwMode="auto">
          <a:xfrm>
            <a:off x="7772400" y="489743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1164" name="Text Box 28"/>
          <p:cNvSpPr txBox="1">
            <a:spLocks noChangeArrowheads="1"/>
          </p:cNvSpPr>
          <p:nvPr/>
        </p:nvSpPr>
        <p:spPr bwMode="auto">
          <a:xfrm>
            <a:off x="5410200" y="55689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1165" name="Text Box 29"/>
          <p:cNvSpPr txBox="1">
            <a:spLocks noChangeArrowheads="1"/>
          </p:cNvSpPr>
          <p:nvPr/>
        </p:nvSpPr>
        <p:spPr bwMode="auto">
          <a:xfrm>
            <a:off x="6553200" y="5486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1166" name="Text Box 30"/>
          <p:cNvSpPr txBox="1">
            <a:spLocks noChangeArrowheads="1"/>
          </p:cNvSpPr>
          <p:nvPr/>
        </p:nvSpPr>
        <p:spPr bwMode="auto">
          <a:xfrm>
            <a:off x="6019800" y="6477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1167" name="Text Box 31"/>
          <p:cNvSpPr txBox="1">
            <a:spLocks noChangeArrowheads="1"/>
          </p:cNvSpPr>
          <p:nvPr/>
        </p:nvSpPr>
        <p:spPr bwMode="auto">
          <a:xfrm>
            <a:off x="5867400" y="594995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1168" name="Text Box 32"/>
          <p:cNvSpPr txBox="1">
            <a:spLocks noChangeArrowheads="1"/>
          </p:cNvSpPr>
          <p:nvPr/>
        </p:nvSpPr>
        <p:spPr bwMode="auto">
          <a:xfrm>
            <a:off x="7543800" y="450215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1169" name="Text Box 33"/>
          <p:cNvSpPr txBox="1">
            <a:spLocks noChangeArrowheads="1"/>
          </p:cNvSpPr>
          <p:nvPr/>
        </p:nvSpPr>
        <p:spPr bwMode="auto">
          <a:xfrm>
            <a:off x="7543800" y="5562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1170" name="Text Box 34"/>
          <p:cNvSpPr txBox="1">
            <a:spLocks noChangeArrowheads="1"/>
          </p:cNvSpPr>
          <p:nvPr/>
        </p:nvSpPr>
        <p:spPr bwMode="auto">
          <a:xfrm>
            <a:off x="7086600" y="6019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37924" name="Rectangle 35"/>
          <p:cNvSpPr>
            <a:spLocks noChangeArrowheads="1"/>
          </p:cNvSpPr>
          <p:nvPr/>
        </p:nvSpPr>
        <p:spPr bwMode="auto">
          <a:xfrm>
            <a:off x="3505200" y="3352800"/>
            <a:ext cx="4800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lstStyle/>
          <a:p>
            <a:pPr marL="342900" indent="-342900">
              <a:spcBef>
                <a:spcPct val="20000"/>
              </a:spcBef>
              <a:buClr>
                <a:schemeClr val="accent1"/>
              </a:buClr>
              <a:buSzPct val="80000"/>
              <a:buFont typeface="Wingdings" charset="0"/>
              <a:buNone/>
            </a:pPr>
            <a:r>
              <a:rPr lang="en-US" sz="2000" b="0" dirty="0">
                <a:latin typeface="Arial" charset="0"/>
              </a:rPr>
              <a:t>Now, </a:t>
            </a:r>
            <a:r>
              <a:rPr lang="en-US" sz="1800" dirty="0" err="1">
                <a:latin typeface="Arial" charset="0"/>
              </a:rPr>
              <a:t>RouterA</a:t>
            </a:r>
            <a:r>
              <a:rPr lang="en-US" sz="2000" b="0" dirty="0">
                <a:latin typeface="Arial" charset="0"/>
              </a:rPr>
              <a:t> attaches the two graphs…</a:t>
            </a:r>
          </a:p>
        </p:txBody>
      </p:sp>
      <p:sp>
        <p:nvSpPr>
          <p:cNvPr id="91172" name="Oval 36"/>
          <p:cNvSpPr>
            <a:spLocks noChangeArrowheads="1"/>
          </p:cNvSpPr>
          <p:nvPr/>
        </p:nvSpPr>
        <p:spPr bwMode="auto">
          <a:xfrm>
            <a:off x="7620000" y="1905000"/>
            <a:ext cx="457200" cy="457200"/>
          </a:xfrm>
          <a:prstGeom prst="ellipse">
            <a:avLst/>
          </a:prstGeom>
          <a:noFill/>
          <a:ln w="25400">
            <a:solidFill>
              <a:srgbClr val="0066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73025" tIns="36512" rIns="73025" bIns="36512" anchor="ctr"/>
          <a:lstStyle/>
          <a:p>
            <a:pPr>
              <a:defRPr/>
            </a:pPr>
            <a:endParaRPr lang="en-US">
              <a:cs typeface="+mn-cs"/>
            </a:endParaRPr>
          </a:p>
        </p:txBody>
      </p:sp>
    </p:spTree>
    <p:extLst>
      <p:ext uri="{BB962C8B-B14F-4D97-AF65-F5344CB8AC3E}">
        <p14:creationId xmlns:p14="http://schemas.microsoft.com/office/powerpoint/2010/main" val="24332859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39" name="Object 2"/>
          <p:cNvGraphicFramePr>
            <a:graphicFrameLocks noChangeAspect="1"/>
          </p:cNvGraphicFramePr>
          <p:nvPr/>
        </p:nvGraphicFramePr>
        <p:xfrm>
          <a:off x="6248400" y="1676400"/>
          <a:ext cx="2778125" cy="1498600"/>
        </p:xfrm>
        <a:graphic>
          <a:graphicData uri="http://schemas.openxmlformats.org/presentationml/2006/ole">
            <mc:AlternateContent xmlns:mc="http://schemas.openxmlformats.org/markup-compatibility/2006">
              <mc:Choice xmlns:v="urn:schemas-microsoft-com:vml" Requires="v">
                <p:oleObj spid="_x0000_s11349" name="VISIO" r:id="rId4" imgW="2779715" imgH="1495599" progId="Visio.Drawing.6">
                  <p:embed/>
                </p:oleObj>
              </mc:Choice>
              <mc:Fallback>
                <p:oleObj name="VISIO" r:id="rId4" imgW="2779715" imgH="1495599"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1676400"/>
                        <a:ext cx="2778125" cy="149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9940" name="Object 3"/>
          <p:cNvGraphicFramePr>
            <a:graphicFrameLocks noChangeAspect="1"/>
          </p:cNvGraphicFramePr>
          <p:nvPr/>
        </p:nvGraphicFramePr>
        <p:xfrm>
          <a:off x="5845175" y="3962400"/>
          <a:ext cx="3298825" cy="2724150"/>
        </p:xfrm>
        <a:graphic>
          <a:graphicData uri="http://schemas.openxmlformats.org/presentationml/2006/ole">
            <mc:AlternateContent xmlns:mc="http://schemas.openxmlformats.org/markup-compatibility/2006">
              <mc:Choice xmlns:v="urn:schemas-microsoft-com:vml" Requires="v">
                <p:oleObj spid="_x0000_s11350" name="VISIO" r:id="rId6" imgW="3300056" imgH="2718857" progId="Visio.Drawing.6">
                  <p:embed/>
                </p:oleObj>
              </mc:Choice>
              <mc:Fallback>
                <p:oleObj name="VISIO" r:id="rId6" imgW="3300056" imgH="2718857"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5175" y="3962400"/>
                        <a:ext cx="3298825" cy="2724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3188" name="Rectangle 4"/>
          <p:cNvSpPr>
            <a:spLocks noGrp="1" noChangeArrowheads="1"/>
          </p:cNvSpPr>
          <p:nvPr>
            <p:ph type="title"/>
          </p:nvPr>
        </p:nvSpPr>
        <p:spPr>
          <a:xfrm>
            <a:off x="390953" y="-69466"/>
            <a:ext cx="8229600" cy="114300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rmAutofit/>
          </a:bodyPr>
          <a:lstStyle/>
          <a:p>
            <a:pPr eaLnBrk="1" hangingPunct="1">
              <a:defRPr/>
            </a:pPr>
            <a:r>
              <a:rPr lang="en-US" sz="3200" b="1" dirty="0" smtClean="0">
                <a:latin typeface="Arial"/>
                <a:cs typeface="Arial"/>
              </a:rPr>
              <a:t>Link State information from </a:t>
            </a:r>
            <a:r>
              <a:rPr lang="en-US" sz="3200" b="1" dirty="0" err="1" smtClean="0">
                <a:latin typeface="Arial"/>
                <a:cs typeface="Arial"/>
              </a:rPr>
              <a:t>RouterD</a:t>
            </a:r>
            <a:endParaRPr lang="en-US" sz="3200" b="1" dirty="0" smtClean="0">
              <a:latin typeface="Arial"/>
              <a:cs typeface="Arial"/>
            </a:endParaRPr>
          </a:p>
        </p:txBody>
      </p:sp>
      <p:sp>
        <p:nvSpPr>
          <p:cNvPr id="93189" name="Rectangle 5"/>
          <p:cNvSpPr>
            <a:spLocks noGrp="1" noChangeArrowheads="1"/>
          </p:cNvSpPr>
          <p:nvPr>
            <p:ph type="body" idx="1"/>
          </p:nvPr>
        </p:nvSpPr>
        <p:spPr>
          <a:xfrm>
            <a:off x="0" y="1066800"/>
            <a:ext cx="6705600" cy="2057400"/>
          </a:xfrm>
        </p:spPr>
        <p:txBody>
          <a:bodyPr lIns="82124" tIns="41061" rIns="82124" bIns="41061" anchor="ctr" anchorCtr="1">
            <a:normAutofit fontScale="85000" lnSpcReduction="20000"/>
          </a:bodyPr>
          <a:lstStyle/>
          <a:p>
            <a:pPr>
              <a:buNone/>
              <a:defRPr/>
            </a:pPr>
            <a:r>
              <a:rPr lang="en-US" sz="1800" dirty="0" smtClean="0">
                <a:latin typeface="Arial"/>
                <a:cs typeface="Arial"/>
              </a:rPr>
              <a:t>From </a:t>
            </a:r>
            <a:r>
              <a:rPr lang="en-US" sz="1800" b="1" dirty="0" err="1" smtClean="0">
                <a:latin typeface="Arial"/>
                <a:cs typeface="Arial"/>
              </a:rPr>
              <a:t>RouterD</a:t>
            </a:r>
            <a:r>
              <a:rPr lang="en-US" sz="1800" b="1" dirty="0" smtClean="0">
                <a:solidFill>
                  <a:srgbClr val="3F42C3"/>
                </a:solidFill>
                <a:latin typeface="Arial"/>
                <a:cs typeface="Arial"/>
              </a:rPr>
              <a:t> </a:t>
            </a:r>
            <a:r>
              <a:rPr lang="en-US" sz="1800" dirty="0" smtClean="0">
                <a:latin typeface="Arial"/>
                <a:cs typeface="Arial"/>
              </a:rPr>
              <a:t>LSA </a:t>
            </a:r>
            <a:r>
              <a:rPr lang="en-US" sz="1800" dirty="0">
                <a:latin typeface="Arial"/>
                <a:cs typeface="Arial"/>
              </a:rPr>
              <a:t>:</a:t>
            </a:r>
            <a:endParaRPr lang="en-US" sz="1800" dirty="0" smtClean="0">
              <a:latin typeface="Arial"/>
              <a:cs typeface="Arial"/>
            </a:endParaRPr>
          </a:p>
          <a:p>
            <a:pPr eaLnBrk="1" hangingPunct="1">
              <a:defRPr/>
            </a:pPr>
            <a:r>
              <a:rPr lang="en-US" sz="1800" dirty="0" smtClean="0">
                <a:latin typeface="Arial"/>
                <a:cs typeface="Arial"/>
              </a:rPr>
              <a:t>Connected to </a:t>
            </a:r>
            <a:r>
              <a:rPr lang="en-US" sz="1800" dirty="0" err="1" smtClean="0">
                <a:latin typeface="Arial"/>
                <a:cs typeface="Arial"/>
              </a:rPr>
              <a:t>RouterA</a:t>
            </a:r>
            <a:r>
              <a:rPr lang="en-US" sz="1800" dirty="0" smtClean="0">
                <a:latin typeface="Arial"/>
                <a:cs typeface="Arial"/>
              </a:rPr>
              <a:t> on network 13.0.0.0/8, cost of 5</a:t>
            </a:r>
          </a:p>
          <a:p>
            <a:pPr eaLnBrk="1" hangingPunct="1">
              <a:defRPr/>
            </a:pPr>
            <a:r>
              <a:rPr lang="en-US" sz="1800" dirty="0" smtClean="0">
                <a:latin typeface="Arial"/>
                <a:cs typeface="Arial"/>
              </a:rPr>
              <a:t>Connected to </a:t>
            </a:r>
            <a:r>
              <a:rPr lang="en-US" sz="1800" dirty="0" err="1" smtClean="0">
                <a:latin typeface="Arial"/>
                <a:cs typeface="Arial"/>
              </a:rPr>
              <a:t>RouterC</a:t>
            </a:r>
            <a:r>
              <a:rPr lang="en-US" sz="1800" dirty="0" smtClean="0">
                <a:latin typeface="Arial"/>
                <a:cs typeface="Arial"/>
              </a:rPr>
              <a:t> on network 16.0.0.0/8, cost of 2</a:t>
            </a:r>
          </a:p>
          <a:p>
            <a:pPr eaLnBrk="1" hangingPunct="1">
              <a:defRPr/>
            </a:pPr>
            <a:r>
              <a:rPr lang="en-US" sz="1800" dirty="0" smtClean="0">
                <a:latin typeface="Arial"/>
                <a:cs typeface="Arial"/>
              </a:rPr>
              <a:t>Connected to </a:t>
            </a:r>
            <a:r>
              <a:rPr lang="en-US" sz="1800" dirty="0" err="1" smtClean="0">
                <a:latin typeface="Arial"/>
                <a:cs typeface="Arial"/>
              </a:rPr>
              <a:t>RouterE</a:t>
            </a:r>
            <a:r>
              <a:rPr lang="en-US" sz="1800" dirty="0" smtClean="0">
                <a:latin typeface="Arial"/>
                <a:cs typeface="Arial"/>
              </a:rPr>
              <a:t> on network 18.0.0.0/8, cost of 2 </a:t>
            </a:r>
          </a:p>
          <a:p>
            <a:pPr eaLnBrk="1" hangingPunct="1">
              <a:defRPr/>
            </a:pPr>
            <a:r>
              <a:rPr lang="en-US" sz="1800" dirty="0" smtClean="0">
                <a:latin typeface="Arial"/>
                <a:cs typeface="Arial"/>
              </a:rPr>
              <a:t>Have a </a:t>
            </a:r>
            <a:r>
              <a:rPr lang="ja-JP" altLang="en-US" sz="1800" dirty="0" smtClean="0">
                <a:latin typeface="Arial"/>
                <a:cs typeface="Arial"/>
              </a:rPr>
              <a:t>“</a:t>
            </a:r>
            <a:r>
              <a:rPr lang="en-US" sz="1800" dirty="0" smtClean="0">
                <a:latin typeface="Arial"/>
                <a:cs typeface="Arial"/>
              </a:rPr>
              <a:t>leaf</a:t>
            </a:r>
            <a:r>
              <a:rPr lang="ja-JP" altLang="en-US" sz="1800" dirty="0" smtClean="0">
                <a:latin typeface="Arial"/>
                <a:cs typeface="Arial"/>
              </a:rPr>
              <a:t>”</a:t>
            </a:r>
            <a:r>
              <a:rPr lang="en-US" sz="1800" dirty="0" smtClean="0">
                <a:latin typeface="Arial"/>
                <a:cs typeface="Arial"/>
              </a:rPr>
              <a:t> network 19.0.0.0/8, cost of 2</a:t>
            </a:r>
          </a:p>
        </p:txBody>
      </p:sp>
      <p:sp>
        <p:nvSpPr>
          <p:cNvPr id="93190" name="Text Box 6"/>
          <p:cNvSpPr txBox="1">
            <a:spLocks noChangeArrowheads="1"/>
          </p:cNvSpPr>
          <p:nvPr/>
        </p:nvSpPr>
        <p:spPr bwMode="auto">
          <a:xfrm>
            <a:off x="6172200" y="2362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3191" name="Text Box 7"/>
          <p:cNvSpPr txBox="1">
            <a:spLocks noChangeArrowheads="1"/>
          </p:cNvSpPr>
          <p:nvPr/>
        </p:nvSpPr>
        <p:spPr bwMode="auto">
          <a:xfrm>
            <a:off x="7086600" y="1981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3192" name="Text Box 8"/>
          <p:cNvSpPr txBox="1">
            <a:spLocks noChangeArrowheads="1"/>
          </p:cNvSpPr>
          <p:nvPr/>
        </p:nvSpPr>
        <p:spPr bwMode="auto">
          <a:xfrm>
            <a:off x="7924800" y="2362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3193" name="Text Box 9"/>
          <p:cNvSpPr txBox="1">
            <a:spLocks noChangeArrowheads="1"/>
          </p:cNvSpPr>
          <p:nvPr/>
        </p:nvSpPr>
        <p:spPr bwMode="auto">
          <a:xfrm>
            <a:off x="7467600" y="2819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graphicFrame>
        <p:nvGraphicFramePr>
          <p:cNvPr id="39947" name="Object 10"/>
          <p:cNvGraphicFramePr>
            <a:graphicFrameLocks noChangeAspect="1"/>
          </p:cNvGraphicFramePr>
          <p:nvPr/>
        </p:nvGraphicFramePr>
        <p:xfrm>
          <a:off x="3429000" y="3733800"/>
          <a:ext cx="2778125" cy="1498600"/>
        </p:xfrm>
        <a:graphic>
          <a:graphicData uri="http://schemas.openxmlformats.org/presentationml/2006/ole">
            <mc:AlternateContent xmlns:mc="http://schemas.openxmlformats.org/markup-compatibility/2006">
              <mc:Choice xmlns:v="urn:schemas-microsoft-com:vml" Requires="v">
                <p:oleObj spid="_x0000_s11351" name="VISIO" r:id="rId8" imgW="2779715" imgH="1495599" progId="Visio.Drawing.6">
                  <p:embed/>
                </p:oleObj>
              </mc:Choice>
              <mc:Fallback>
                <p:oleObj name="VISIO" r:id="rId8" imgW="2779715" imgH="1495599"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3733800"/>
                        <a:ext cx="2778125" cy="149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3195" name="Text Box 11"/>
          <p:cNvSpPr txBox="1">
            <a:spLocks noChangeArrowheads="1"/>
          </p:cNvSpPr>
          <p:nvPr/>
        </p:nvSpPr>
        <p:spPr bwMode="auto">
          <a:xfrm>
            <a:off x="5105400" y="4419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3196" name="Text Box 12"/>
          <p:cNvSpPr txBox="1">
            <a:spLocks noChangeArrowheads="1"/>
          </p:cNvSpPr>
          <p:nvPr/>
        </p:nvSpPr>
        <p:spPr bwMode="auto">
          <a:xfrm>
            <a:off x="4648200" y="4876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sp>
        <p:nvSpPr>
          <p:cNvPr id="93197" name="Text Box 13"/>
          <p:cNvSpPr txBox="1">
            <a:spLocks noChangeArrowheads="1"/>
          </p:cNvSpPr>
          <p:nvPr/>
        </p:nvSpPr>
        <p:spPr bwMode="auto">
          <a:xfrm>
            <a:off x="7315200" y="2895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3198" name="Text Box 14"/>
          <p:cNvSpPr txBox="1">
            <a:spLocks noChangeArrowheads="1"/>
          </p:cNvSpPr>
          <p:nvPr/>
        </p:nvSpPr>
        <p:spPr bwMode="auto">
          <a:xfrm>
            <a:off x="4495800" y="4927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graphicFrame>
        <p:nvGraphicFramePr>
          <p:cNvPr id="39952" name="Object 15"/>
          <p:cNvGraphicFramePr>
            <a:graphicFrameLocks noChangeAspect="1"/>
          </p:cNvGraphicFramePr>
          <p:nvPr/>
        </p:nvGraphicFramePr>
        <p:xfrm>
          <a:off x="76200" y="3721100"/>
          <a:ext cx="3298825" cy="2374900"/>
        </p:xfrm>
        <a:graphic>
          <a:graphicData uri="http://schemas.openxmlformats.org/presentationml/2006/ole">
            <mc:AlternateContent xmlns:mc="http://schemas.openxmlformats.org/markup-compatibility/2006">
              <mc:Choice xmlns:v="urn:schemas-microsoft-com:vml" Requires="v">
                <p:oleObj spid="_x0000_s11352" name="VISIO" r:id="rId9" imgW="3300056" imgH="2370441" progId="Visio.Drawing.6">
                  <p:embed/>
                </p:oleObj>
              </mc:Choice>
              <mc:Fallback>
                <p:oleObj name="VISIO" r:id="rId9" imgW="3300056" imgH="2370441"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200" y="3721100"/>
                        <a:ext cx="3298825" cy="2374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3200" name="Text Box 16"/>
          <p:cNvSpPr txBox="1">
            <a:spLocks noChangeArrowheads="1"/>
          </p:cNvSpPr>
          <p:nvPr/>
        </p:nvSpPr>
        <p:spPr bwMode="auto">
          <a:xfrm>
            <a:off x="533400" y="41211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3201" name="Text Box 17"/>
          <p:cNvSpPr txBox="1">
            <a:spLocks noChangeArrowheads="1"/>
          </p:cNvSpPr>
          <p:nvPr/>
        </p:nvSpPr>
        <p:spPr bwMode="auto">
          <a:xfrm>
            <a:off x="1371600" y="34353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3202" name="Text Box 18"/>
          <p:cNvSpPr txBox="1">
            <a:spLocks noChangeArrowheads="1"/>
          </p:cNvSpPr>
          <p:nvPr/>
        </p:nvSpPr>
        <p:spPr bwMode="auto">
          <a:xfrm>
            <a:off x="2133600" y="413543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3203" name="Text Box 19"/>
          <p:cNvSpPr txBox="1">
            <a:spLocks noChangeArrowheads="1"/>
          </p:cNvSpPr>
          <p:nvPr/>
        </p:nvSpPr>
        <p:spPr bwMode="auto">
          <a:xfrm>
            <a:off x="914400" y="4724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3204" name="Text Box 20"/>
          <p:cNvSpPr txBox="1">
            <a:spLocks noChangeArrowheads="1"/>
          </p:cNvSpPr>
          <p:nvPr/>
        </p:nvSpPr>
        <p:spPr bwMode="auto">
          <a:xfrm>
            <a:off x="381000" y="5715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3205" name="Text Box 21"/>
          <p:cNvSpPr txBox="1">
            <a:spLocks noChangeArrowheads="1"/>
          </p:cNvSpPr>
          <p:nvPr/>
        </p:nvSpPr>
        <p:spPr bwMode="auto">
          <a:xfrm>
            <a:off x="228600" y="518795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3206" name="Text Box 22"/>
          <p:cNvSpPr txBox="1">
            <a:spLocks noChangeArrowheads="1"/>
          </p:cNvSpPr>
          <p:nvPr/>
        </p:nvSpPr>
        <p:spPr bwMode="auto">
          <a:xfrm>
            <a:off x="1905000" y="374015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3207" name="Text Box 23"/>
          <p:cNvSpPr txBox="1">
            <a:spLocks noChangeArrowheads="1"/>
          </p:cNvSpPr>
          <p:nvPr/>
        </p:nvSpPr>
        <p:spPr bwMode="auto">
          <a:xfrm>
            <a:off x="1905000" y="4800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3208" name="Text Box 24"/>
          <p:cNvSpPr txBox="1">
            <a:spLocks noChangeArrowheads="1"/>
          </p:cNvSpPr>
          <p:nvPr/>
        </p:nvSpPr>
        <p:spPr bwMode="auto">
          <a:xfrm>
            <a:off x="1447800" y="5257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3209" name="Text Box 25"/>
          <p:cNvSpPr txBox="1">
            <a:spLocks noChangeArrowheads="1"/>
          </p:cNvSpPr>
          <p:nvPr/>
        </p:nvSpPr>
        <p:spPr bwMode="auto">
          <a:xfrm>
            <a:off x="3429000" y="47244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sp>
        <p:nvSpPr>
          <p:cNvPr id="93210" name="Text Box 26"/>
          <p:cNvSpPr txBox="1">
            <a:spLocks noChangeArrowheads="1"/>
          </p:cNvSpPr>
          <p:nvPr/>
        </p:nvSpPr>
        <p:spPr bwMode="auto">
          <a:xfrm>
            <a:off x="5257800" y="51816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sp>
        <p:nvSpPr>
          <p:cNvPr id="93211" name="Text Box 27"/>
          <p:cNvSpPr txBox="1">
            <a:spLocks noChangeArrowheads="1"/>
          </p:cNvSpPr>
          <p:nvPr/>
        </p:nvSpPr>
        <p:spPr bwMode="auto">
          <a:xfrm>
            <a:off x="6400800" y="4343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3212" name="Text Box 28"/>
          <p:cNvSpPr txBox="1">
            <a:spLocks noChangeArrowheads="1"/>
          </p:cNvSpPr>
          <p:nvPr/>
        </p:nvSpPr>
        <p:spPr bwMode="auto">
          <a:xfrm>
            <a:off x="7239000" y="3733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3213" name="Text Box 29"/>
          <p:cNvSpPr txBox="1">
            <a:spLocks noChangeArrowheads="1"/>
          </p:cNvSpPr>
          <p:nvPr/>
        </p:nvSpPr>
        <p:spPr bwMode="auto">
          <a:xfrm>
            <a:off x="8001000" y="435768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3214" name="Text Box 30"/>
          <p:cNvSpPr txBox="1">
            <a:spLocks noChangeArrowheads="1"/>
          </p:cNvSpPr>
          <p:nvPr/>
        </p:nvSpPr>
        <p:spPr bwMode="auto">
          <a:xfrm>
            <a:off x="6781800" y="49466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3215" name="Text Box 31"/>
          <p:cNvSpPr txBox="1">
            <a:spLocks noChangeArrowheads="1"/>
          </p:cNvSpPr>
          <p:nvPr/>
        </p:nvSpPr>
        <p:spPr bwMode="auto">
          <a:xfrm>
            <a:off x="6248400" y="59372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3216" name="Text Box 32"/>
          <p:cNvSpPr txBox="1">
            <a:spLocks noChangeArrowheads="1"/>
          </p:cNvSpPr>
          <p:nvPr/>
        </p:nvSpPr>
        <p:spPr bwMode="auto">
          <a:xfrm>
            <a:off x="6096000" y="54102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3217" name="Text Box 33"/>
          <p:cNvSpPr txBox="1">
            <a:spLocks noChangeArrowheads="1"/>
          </p:cNvSpPr>
          <p:nvPr/>
        </p:nvSpPr>
        <p:spPr bwMode="auto">
          <a:xfrm>
            <a:off x="7772400" y="39624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3218" name="Text Box 34"/>
          <p:cNvSpPr txBox="1">
            <a:spLocks noChangeArrowheads="1"/>
          </p:cNvSpPr>
          <p:nvPr/>
        </p:nvSpPr>
        <p:spPr bwMode="auto">
          <a:xfrm>
            <a:off x="7772400" y="50228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3219" name="Text Box 35"/>
          <p:cNvSpPr txBox="1">
            <a:spLocks noChangeArrowheads="1"/>
          </p:cNvSpPr>
          <p:nvPr/>
        </p:nvSpPr>
        <p:spPr bwMode="auto">
          <a:xfrm>
            <a:off x="7239000" y="5486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3220" name="Text Box 36"/>
          <p:cNvSpPr txBox="1">
            <a:spLocks noChangeArrowheads="1"/>
          </p:cNvSpPr>
          <p:nvPr/>
        </p:nvSpPr>
        <p:spPr bwMode="auto">
          <a:xfrm>
            <a:off x="8001000" y="5943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3221" name="Text Box 37"/>
          <p:cNvSpPr txBox="1">
            <a:spLocks noChangeArrowheads="1"/>
          </p:cNvSpPr>
          <p:nvPr/>
        </p:nvSpPr>
        <p:spPr bwMode="auto">
          <a:xfrm>
            <a:off x="7620000" y="6324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sp>
        <p:nvSpPr>
          <p:cNvPr id="93222" name="Text Box 38"/>
          <p:cNvSpPr txBox="1">
            <a:spLocks noChangeArrowheads="1"/>
          </p:cNvSpPr>
          <p:nvPr/>
        </p:nvSpPr>
        <p:spPr bwMode="auto">
          <a:xfrm>
            <a:off x="7391400" y="6324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39976" name="Rectangle 39"/>
          <p:cNvSpPr>
            <a:spLocks noChangeArrowheads="1"/>
          </p:cNvSpPr>
          <p:nvPr/>
        </p:nvSpPr>
        <p:spPr bwMode="auto">
          <a:xfrm>
            <a:off x="3124200" y="3124200"/>
            <a:ext cx="54102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lstStyle/>
          <a:p>
            <a:pPr marL="342900" indent="-342900">
              <a:spcBef>
                <a:spcPct val="20000"/>
              </a:spcBef>
              <a:buClr>
                <a:schemeClr val="accent1"/>
              </a:buClr>
              <a:buSzPct val="80000"/>
              <a:buFont typeface="Wingdings" charset="0"/>
              <a:buNone/>
            </a:pPr>
            <a:r>
              <a:rPr lang="en-US" sz="2000" b="0">
                <a:latin typeface="Arial" charset="0"/>
              </a:rPr>
              <a:t>Now, </a:t>
            </a:r>
            <a:r>
              <a:rPr lang="en-US" sz="2000">
                <a:solidFill>
                  <a:schemeClr val="accent2"/>
                </a:solidFill>
                <a:latin typeface="Arial" charset="0"/>
              </a:rPr>
              <a:t>RouterA</a:t>
            </a:r>
            <a:r>
              <a:rPr lang="en-US" sz="2000" b="0">
                <a:latin typeface="Arial" charset="0"/>
              </a:rPr>
              <a:t> attaches the two graphs…</a:t>
            </a:r>
          </a:p>
        </p:txBody>
      </p:sp>
      <p:sp>
        <p:nvSpPr>
          <p:cNvPr id="93224" name="Text Box 40"/>
          <p:cNvSpPr txBox="1">
            <a:spLocks noChangeArrowheads="1"/>
          </p:cNvSpPr>
          <p:nvPr/>
        </p:nvSpPr>
        <p:spPr bwMode="auto">
          <a:xfrm>
            <a:off x="0" y="4876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3225" name="Text Box 41"/>
          <p:cNvSpPr txBox="1">
            <a:spLocks noChangeArrowheads="1"/>
          </p:cNvSpPr>
          <p:nvPr/>
        </p:nvSpPr>
        <p:spPr bwMode="auto">
          <a:xfrm>
            <a:off x="5410200" y="5181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3226" name="Oval 42"/>
          <p:cNvSpPr>
            <a:spLocks noChangeArrowheads="1"/>
          </p:cNvSpPr>
          <p:nvPr/>
        </p:nvSpPr>
        <p:spPr bwMode="auto">
          <a:xfrm>
            <a:off x="7391400" y="2362200"/>
            <a:ext cx="457200" cy="457200"/>
          </a:xfrm>
          <a:prstGeom prst="ellipse">
            <a:avLst/>
          </a:prstGeom>
          <a:noFill/>
          <a:ln w="25400">
            <a:solidFill>
              <a:srgbClr val="0066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73025" tIns="36512" rIns="73025" bIns="36512" anchor="ctr"/>
          <a:lstStyle/>
          <a:p>
            <a:pPr>
              <a:defRPr/>
            </a:pPr>
            <a:endParaRPr lang="en-US">
              <a:cs typeface="+mn-cs"/>
            </a:endParaRPr>
          </a:p>
        </p:txBody>
      </p:sp>
    </p:spTree>
    <p:extLst>
      <p:ext uri="{BB962C8B-B14F-4D97-AF65-F5344CB8AC3E}">
        <p14:creationId xmlns:p14="http://schemas.microsoft.com/office/powerpoint/2010/main" val="25596051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87" name="Object 2"/>
          <p:cNvGraphicFramePr>
            <a:graphicFrameLocks noChangeAspect="1"/>
          </p:cNvGraphicFramePr>
          <p:nvPr/>
        </p:nvGraphicFramePr>
        <p:xfrm>
          <a:off x="6629400" y="1371600"/>
          <a:ext cx="1984375" cy="2063750"/>
        </p:xfrm>
        <a:graphic>
          <a:graphicData uri="http://schemas.openxmlformats.org/presentationml/2006/ole">
            <mc:AlternateContent xmlns:mc="http://schemas.openxmlformats.org/markup-compatibility/2006">
              <mc:Choice xmlns:v="urn:schemas-microsoft-com:vml" Requires="v">
                <p:oleObj spid="_x0000_s12373" name="VISIO" r:id="rId4" imgW="1985511" imgH="2060063" progId="Visio.Drawing.6">
                  <p:embed/>
                </p:oleObj>
              </mc:Choice>
              <mc:Fallback>
                <p:oleObj name="VISIO" r:id="rId4" imgW="1985511" imgH="2060063"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1371600"/>
                        <a:ext cx="1984375" cy="206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1988" name="Object 3"/>
          <p:cNvGraphicFramePr>
            <a:graphicFrameLocks noChangeAspect="1"/>
          </p:cNvGraphicFramePr>
          <p:nvPr/>
        </p:nvGraphicFramePr>
        <p:xfrm>
          <a:off x="5497513" y="3962400"/>
          <a:ext cx="3646487" cy="2724150"/>
        </p:xfrm>
        <a:graphic>
          <a:graphicData uri="http://schemas.openxmlformats.org/presentationml/2006/ole">
            <mc:AlternateContent xmlns:mc="http://schemas.openxmlformats.org/markup-compatibility/2006">
              <mc:Choice xmlns:v="urn:schemas-microsoft-com:vml" Requires="v">
                <p:oleObj spid="_x0000_s12374" name="VISIO" r:id="rId6" imgW="3649993" imgH="2718857" progId="Visio.Drawing.6">
                  <p:embed/>
                </p:oleObj>
              </mc:Choice>
              <mc:Fallback>
                <p:oleObj name="VISIO" r:id="rId6" imgW="3649993" imgH="2718857"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97513" y="3962400"/>
                        <a:ext cx="3646487" cy="2724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5236" name="Rectangle 4"/>
          <p:cNvSpPr>
            <a:spLocks noGrp="1" noChangeArrowheads="1"/>
          </p:cNvSpPr>
          <p:nvPr>
            <p:ph type="title"/>
          </p:nvPr>
        </p:nvSpPr>
        <p:spPr>
          <a:xfrm>
            <a:off x="457200" y="-76200"/>
            <a:ext cx="8229600" cy="114300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rmAutofit/>
          </a:bodyPr>
          <a:lstStyle/>
          <a:p>
            <a:pPr eaLnBrk="1" hangingPunct="1">
              <a:defRPr/>
            </a:pPr>
            <a:r>
              <a:rPr lang="en-US" sz="3200" b="1" dirty="0" smtClean="0">
                <a:latin typeface="Arial"/>
                <a:cs typeface="Arial"/>
              </a:rPr>
              <a:t>Link State information from </a:t>
            </a:r>
            <a:r>
              <a:rPr lang="en-US" sz="3200" b="1" dirty="0" err="1" smtClean="0">
                <a:latin typeface="Arial"/>
                <a:cs typeface="Arial"/>
              </a:rPr>
              <a:t>RouterE</a:t>
            </a:r>
            <a:endParaRPr lang="en-US" sz="3200" b="1" dirty="0" smtClean="0">
              <a:latin typeface="Arial"/>
              <a:cs typeface="Arial"/>
            </a:endParaRPr>
          </a:p>
        </p:txBody>
      </p:sp>
      <p:sp>
        <p:nvSpPr>
          <p:cNvPr id="95237" name="Rectangle 5"/>
          <p:cNvSpPr>
            <a:spLocks noGrp="1" noChangeArrowheads="1"/>
          </p:cNvSpPr>
          <p:nvPr>
            <p:ph type="body" idx="1"/>
          </p:nvPr>
        </p:nvSpPr>
        <p:spPr>
          <a:xfrm>
            <a:off x="0" y="1066800"/>
            <a:ext cx="6705600" cy="2057400"/>
          </a:xfrm>
        </p:spPr>
        <p:txBody>
          <a:bodyPr lIns="82124" tIns="41061" rIns="82124" bIns="41061" anchor="ctr" anchorCtr="1"/>
          <a:lstStyle/>
          <a:p>
            <a:pPr>
              <a:spcBef>
                <a:spcPts val="800"/>
              </a:spcBef>
              <a:buNone/>
              <a:defRPr/>
            </a:pPr>
            <a:r>
              <a:rPr lang="en-US" sz="1800" dirty="0" smtClean="0">
                <a:latin typeface="Arial"/>
                <a:cs typeface="Arial"/>
              </a:rPr>
              <a:t>From </a:t>
            </a:r>
            <a:r>
              <a:rPr lang="en-US" sz="1800" b="1" dirty="0" err="1" smtClean="0">
                <a:solidFill>
                  <a:srgbClr val="3F42C3"/>
                </a:solidFill>
                <a:latin typeface="Arial"/>
                <a:cs typeface="Arial"/>
              </a:rPr>
              <a:t>RouterE</a:t>
            </a:r>
            <a:r>
              <a:rPr lang="en-US" sz="1800" b="1" dirty="0" smtClean="0">
                <a:solidFill>
                  <a:srgbClr val="3F42C3"/>
                </a:solidFill>
                <a:latin typeface="Arial"/>
                <a:cs typeface="Arial"/>
              </a:rPr>
              <a:t> </a:t>
            </a:r>
            <a:r>
              <a:rPr lang="en-US" sz="1800" dirty="0" smtClean="0">
                <a:latin typeface="Arial"/>
                <a:cs typeface="Arial"/>
              </a:rPr>
              <a:t>LSA </a:t>
            </a:r>
            <a:r>
              <a:rPr lang="en-US" sz="1800" dirty="0">
                <a:latin typeface="Arial"/>
                <a:cs typeface="Arial"/>
              </a:rPr>
              <a:t>:</a:t>
            </a:r>
            <a:endParaRPr lang="en-US" sz="1800" dirty="0" smtClean="0">
              <a:latin typeface="Arial"/>
              <a:cs typeface="Arial"/>
            </a:endParaRPr>
          </a:p>
          <a:p>
            <a:pPr eaLnBrk="1" hangingPunct="1">
              <a:spcBef>
                <a:spcPts val="800"/>
              </a:spcBef>
              <a:defRPr/>
            </a:pPr>
            <a:r>
              <a:rPr lang="en-US" sz="1800" dirty="0" smtClean="0">
                <a:latin typeface="Arial"/>
                <a:cs typeface="Arial"/>
              </a:rPr>
              <a:t>Connected to </a:t>
            </a:r>
            <a:r>
              <a:rPr lang="en-US" sz="1800" dirty="0" err="1" smtClean="0">
                <a:latin typeface="Arial"/>
                <a:cs typeface="Arial"/>
              </a:rPr>
              <a:t>RouterB</a:t>
            </a:r>
            <a:r>
              <a:rPr lang="en-US" sz="1800" dirty="0" smtClean="0">
                <a:latin typeface="Arial"/>
                <a:cs typeface="Arial"/>
              </a:rPr>
              <a:t> on network 15.0.0.0/8, cost of 2</a:t>
            </a:r>
          </a:p>
          <a:p>
            <a:pPr eaLnBrk="1" hangingPunct="1">
              <a:spcBef>
                <a:spcPts val="800"/>
              </a:spcBef>
              <a:defRPr/>
            </a:pPr>
            <a:r>
              <a:rPr lang="en-US" sz="1800" dirty="0" smtClean="0">
                <a:latin typeface="Arial"/>
                <a:cs typeface="Arial"/>
              </a:rPr>
              <a:t>Connected to </a:t>
            </a:r>
            <a:r>
              <a:rPr lang="en-US" sz="1800" dirty="0" err="1" smtClean="0">
                <a:latin typeface="Arial"/>
                <a:cs typeface="Arial"/>
              </a:rPr>
              <a:t>RouterD</a:t>
            </a:r>
            <a:r>
              <a:rPr lang="en-US" sz="1800" dirty="0" smtClean="0">
                <a:latin typeface="Arial"/>
                <a:cs typeface="Arial"/>
              </a:rPr>
              <a:t> on network 18.0.0.0/8, cost of 10</a:t>
            </a:r>
          </a:p>
          <a:p>
            <a:pPr eaLnBrk="1" hangingPunct="1">
              <a:spcBef>
                <a:spcPts val="800"/>
              </a:spcBef>
              <a:defRPr/>
            </a:pPr>
            <a:r>
              <a:rPr lang="en-US" sz="1800" dirty="0" smtClean="0">
                <a:latin typeface="Arial"/>
                <a:cs typeface="Arial"/>
              </a:rPr>
              <a:t>Have a </a:t>
            </a:r>
            <a:r>
              <a:rPr lang="ja-JP" altLang="en-US" sz="1800" dirty="0" smtClean="0">
                <a:latin typeface="Arial"/>
                <a:cs typeface="Arial"/>
              </a:rPr>
              <a:t>“</a:t>
            </a:r>
            <a:r>
              <a:rPr lang="en-US" sz="1800" dirty="0" smtClean="0">
                <a:latin typeface="Arial"/>
                <a:cs typeface="Arial"/>
              </a:rPr>
              <a:t>leaf</a:t>
            </a:r>
            <a:r>
              <a:rPr lang="ja-JP" altLang="en-US" sz="1800" dirty="0" smtClean="0">
                <a:latin typeface="Arial"/>
                <a:cs typeface="Arial"/>
              </a:rPr>
              <a:t>”</a:t>
            </a:r>
            <a:r>
              <a:rPr lang="en-US" sz="1800" dirty="0" smtClean="0">
                <a:latin typeface="Arial"/>
                <a:cs typeface="Arial"/>
              </a:rPr>
              <a:t> network 20.0.0.0/8, cost of 2</a:t>
            </a:r>
          </a:p>
        </p:txBody>
      </p:sp>
      <p:sp>
        <p:nvSpPr>
          <p:cNvPr id="95238" name="Text Box 6"/>
          <p:cNvSpPr txBox="1">
            <a:spLocks noChangeArrowheads="1"/>
          </p:cNvSpPr>
          <p:nvPr/>
        </p:nvSpPr>
        <p:spPr bwMode="auto">
          <a:xfrm>
            <a:off x="7242175" y="1524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5239" name="Text Box 7"/>
          <p:cNvSpPr txBox="1">
            <a:spLocks noChangeArrowheads="1"/>
          </p:cNvSpPr>
          <p:nvPr/>
        </p:nvSpPr>
        <p:spPr bwMode="auto">
          <a:xfrm>
            <a:off x="7242175" y="2971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5240" name="Text Box 8"/>
          <p:cNvSpPr txBox="1">
            <a:spLocks noChangeArrowheads="1"/>
          </p:cNvSpPr>
          <p:nvPr/>
        </p:nvSpPr>
        <p:spPr bwMode="auto">
          <a:xfrm>
            <a:off x="8232775" y="2514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graphicFrame>
        <p:nvGraphicFramePr>
          <p:cNvPr id="41994" name="Object 9"/>
          <p:cNvGraphicFramePr>
            <a:graphicFrameLocks noChangeAspect="1"/>
          </p:cNvGraphicFramePr>
          <p:nvPr/>
        </p:nvGraphicFramePr>
        <p:xfrm>
          <a:off x="0" y="3429000"/>
          <a:ext cx="3298825" cy="2724150"/>
        </p:xfrm>
        <a:graphic>
          <a:graphicData uri="http://schemas.openxmlformats.org/presentationml/2006/ole">
            <mc:AlternateContent xmlns:mc="http://schemas.openxmlformats.org/markup-compatibility/2006">
              <mc:Choice xmlns:v="urn:schemas-microsoft-com:vml" Requires="v">
                <p:oleObj spid="_x0000_s12375" name="VISIO" r:id="rId8" imgW="3300056" imgH="2718857" progId="Visio.Drawing.6">
                  <p:embed/>
                </p:oleObj>
              </mc:Choice>
              <mc:Fallback>
                <p:oleObj name="VISIO" r:id="rId8" imgW="3300056" imgH="2718857"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3429000"/>
                        <a:ext cx="3298825" cy="2724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5242" name="Text Box 10"/>
          <p:cNvSpPr txBox="1">
            <a:spLocks noChangeArrowheads="1"/>
          </p:cNvSpPr>
          <p:nvPr/>
        </p:nvSpPr>
        <p:spPr bwMode="auto">
          <a:xfrm>
            <a:off x="555625" y="3810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5243" name="Text Box 11"/>
          <p:cNvSpPr txBox="1">
            <a:spLocks noChangeArrowheads="1"/>
          </p:cNvSpPr>
          <p:nvPr/>
        </p:nvSpPr>
        <p:spPr bwMode="auto">
          <a:xfrm>
            <a:off x="1393825" y="3200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5244" name="Text Box 12"/>
          <p:cNvSpPr txBox="1">
            <a:spLocks noChangeArrowheads="1"/>
          </p:cNvSpPr>
          <p:nvPr/>
        </p:nvSpPr>
        <p:spPr bwMode="auto">
          <a:xfrm>
            <a:off x="2155825" y="3824288"/>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5245" name="Text Box 13"/>
          <p:cNvSpPr txBox="1">
            <a:spLocks noChangeArrowheads="1"/>
          </p:cNvSpPr>
          <p:nvPr/>
        </p:nvSpPr>
        <p:spPr bwMode="auto">
          <a:xfrm>
            <a:off x="936625" y="44132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5246" name="Text Box 14"/>
          <p:cNvSpPr txBox="1">
            <a:spLocks noChangeArrowheads="1"/>
          </p:cNvSpPr>
          <p:nvPr/>
        </p:nvSpPr>
        <p:spPr bwMode="auto">
          <a:xfrm>
            <a:off x="403225" y="54038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5247" name="Text Box 15"/>
          <p:cNvSpPr txBox="1">
            <a:spLocks noChangeArrowheads="1"/>
          </p:cNvSpPr>
          <p:nvPr/>
        </p:nvSpPr>
        <p:spPr bwMode="auto">
          <a:xfrm>
            <a:off x="250825" y="48768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48" name="Text Box 16"/>
          <p:cNvSpPr txBox="1">
            <a:spLocks noChangeArrowheads="1"/>
          </p:cNvSpPr>
          <p:nvPr/>
        </p:nvSpPr>
        <p:spPr bwMode="auto">
          <a:xfrm>
            <a:off x="1927225" y="34290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49" name="Text Box 17"/>
          <p:cNvSpPr txBox="1">
            <a:spLocks noChangeArrowheads="1"/>
          </p:cNvSpPr>
          <p:nvPr/>
        </p:nvSpPr>
        <p:spPr bwMode="auto">
          <a:xfrm>
            <a:off x="1927225" y="44894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5250" name="Text Box 18"/>
          <p:cNvSpPr txBox="1">
            <a:spLocks noChangeArrowheads="1"/>
          </p:cNvSpPr>
          <p:nvPr/>
        </p:nvSpPr>
        <p:spPr bwMode="auto">
          <a:xfrm>
            <a:off x="1371600" y="4953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5251" name="Text Box 19"/>
          <p:cNvSpPr txBox="1">
            <a:spLocks noChangeArrowheads="1"/>
          </p:cNvSpPr>
          <p:nvPr/>
        </p:nvSpPr>
        <p:spPr bwMode="auto">
          <a:xfrm>
            <a:off x="2155825" y="5410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5252" name="Text Box 20"/>
          <p:cNvSpPr txBox="1">
            <a:spLocks noChangeArrowheads="1"/>
          </p:cNvSpPr>
          <p:nvPr/>
        </p:nvSpPr>
        <p:spPr bwMode="auto">
          <a:xfrm>
            <a:off x="1774825" y="5791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sp>
        <p:nvSpPr>
          <p:cNvPr id="95253" name="Text Box 21"/>
          <p:cNvSpPr txBox="1">
            <a:spLocks noChangeArrowheads="1"/>
          </p:cNvSpPr>
          <p:nvPr/>
        </p:nvSpPr>
        <p:spPr bwMode="auto">
          <a:xfrm>
            <a:off x="1546225" y="57912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54" name="Text Box 22"/>
          <p:cNvSpPr txBox="1">
            <a:spLocks noChangeArrowheads="1"/>
          </p:cNvSpPr>
          <p:nvPr/>
        </p:nvSpPr>
        <p:spPr bwMode="auto">
          <a:xfrm>
            <a:off x="0" y="4648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5255" name="Text Box 23"/>
          <p:cNvSpPr txBox="1">
            <a:spLocks noChangeArrowheads="1"/>
          </p:cNvSpPr>
          <p:nvPr/>
        </p:nvSpPr>
        <p:spPr bwMode="auto">
          <a:xfrm>
            <a:off x="3200400" y="4495800"/>
            <a:ext cx="533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3600">
                <a:solidFill>
                  <a:srgbClr val="3F42C3"/>
                </a:solidFill>
                <a:latin typeface="Arial" charset="0"/>
                <a:cs typeface="+mn-cs"/>
              </a:rPr>
              <a:t>+</a:t>
            </a:r>
          </a:p>
        </p:txBody>
      </p:sp>
      <p:sp>
        <p:nvSpPr>
          <p:cNvPr id="95256" name="Text Box 24"/>
          <p:cNvSpPr txBox="1">
            <a:spLocks noChangeArrowheads="1"/>
          </p:cNvSpPr>
          <p:nvPr/>
        </p:nvSpPr>
        <p:spPr bwMode="auto">
          <a:xfrm>
            <a:off x="7924800" y="2057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1400">
                <a:solidFill>
                  <a:schemeClr val="accent2"/>
                </a:solidFill>
                <a:latin typeface="Arial" charset="0"/>
                <a:cs typeface="+mn-cs"/>
              </a:rPr>
              <a:t>20.0.0.0/8</a:t>
            </a:r>
          </a:p>
        </p:txBody>
      </p:sp>
      <p:graphicFrame>
        <p:nvGraphicFramePr>
          <p:cNvPr id="42010" name="Object 25"/>
          <p:cNvGraphicFramePr>
            <a:graphicFrameLocks noChangeAspect="1"/>
          </p:cNvGraphicFramePr>
          <p:nvPr/>
        </p:nvGraphicFramePr>
        <p:xfrm>
          <a:off x="3505200" y="3727450"/>
          <a:ext cx="1984375" cy="2063750"/>
        </p:xfrm>
        <a:graphic>
          <a:graphicData uri="http://schemas.openxmlformats.org/presentationml/2006/ole">
            <mc:AlternateContent xmlns:mc="http://schemas.openxmlformats.org/markup-compatibility/2006">
              <mc:Choice xmlns:v="urn:schemas-microsoft-com:vml" Requires="v">
                <p:oleObj spid="_x0000_s12376" name="VISIO" r:id="rId10" imgW="1985511" imgH="2060063" progId="Visio.Drawing.6">
                  <p:embed/>
                </p:oleObj>
              </mc:Choice>
              <mc:Fallback>
                <p:oleObj name="VISIO" r:id="rId10" imgW="1985511" imgH="2060063"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3727450"/>
                        <a:ext cx="1984375" cy="206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5258" name="Text Box 26"/>
          <p:cNvSpPr txBox="1">
            <a:spLocks noChangeArrowheads="1"/>
          </p:cNvSpPr>
          <p:nvPr/>
        </p:nvSpPr>
        <p:spPr bwMode="auto">
          <a:xfrm>
            <a:off x="5108575" y="487045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59" name="Text Box 27"/>
          <p:cNvSpPr txBox="1">
            <a:spLocks noChangeArrowheads="1"/>
          </p:cNvSpPr>
          <p:nvPr/>
        </p:nvSpPr>
        <p:spPr bwMode="auto">
          <a:xfrm>
            <a:off x="4800600" y="4495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1400">
                <a:solidFill>
                  <a:schemeClr val="accent2"/>
                </a:solidFill>
                <a:latin typeface="Arial" charset="0"/>
                <a:cs typeface="+mn-cs"/>
              </a:rPr>
              <a:t>20.0.0.0/8</a:t>
            </a:r>
          </a:p>
        </p:txBody>
      </p:sp>
      <p:sp>
        <p:nvSpPr>
          <p:cNvPr id="95260" name="Text Box 28"/>
          <p:cNvSpPr txBox="1">
            <a:spLocks noChangeArrowheads="1"/>
          </p:cNvSpPr>
          <p:nvPr/>
        </p:nvSpPr>
        <p:spPr bwMode="auto">
          <a:xfrm>
            <a:off x="6019800" y="4419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5261" name="Text Box 29"/>
          <p:cNvSpPr txBox="1">
            <a:spLocks noChangeArrowheads="1"/>
          </p:cNvSpPr>
          <p:nvPr/>
        </p:nvSpPr>
        <p:spPr bwMode="auto">
          <a:xfrm>
            <a:off x="6858000" y="3810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5262" name="Text Box 30"/>
          <p:cNvSpPr txBox="1">
            <a:spLocks noChangeArrowheads="1"/>
          </p:cNvSpPr>
          <p:nvPr/>
        </p:nvSpPr>
        <p:spPr bwMode="auto">
          <a:xfrm>
            <a:off x="6400800" y="50228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5263" name="Text Box 31"/>
          <p:cNvSpPr txBox="1">
            <a:spLocks noChangeArrowheads="1"/>
          </p:cNvSpPr>
          <p:nvPr/>
        </p:nvSpPr>
        <p:spPr bwMode="auto">
          <a:xfrm>
            <a:off x="5867400" y="60134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5264" name="Text Box 32"/>
          <p:cNvSpPr txBox="1">
            <a:spLocks noChangeArrowheads="1"/>
          </p:cNvSpPr>
          <p:nvPr/>
        </p:nvSpPr>
        <p:spPr bwMode="auto">
          <a:xfrm>
            <a:off x="5715000" y="54102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65" name="Text Box 33"/>
          <p:cNvSpPr txBox="1">
            <a:spLocks noChangeArrowheads="1"/>
          </p:cNvSpPr>
          <p:nvPr/>
        </p:nvSpPr>
        <p:spPr bwMode="auto">
          <a:xfrm>
            <a:off x="7391400" y="40386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66" name="Text Box 34"/>
          <p:cNvSpPr txBox="1">
            <a:spLocks noChangeArrowheads="1"/>
          </p:cNvSpPr>
          <p:nvPr/>
        </p:nvSpPr>
        <p:spPr bwMode="auto">
          <a:xfrm>
            <a:off x="7391400" y="509905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5267" name="Text Box 35"/>
          <p:cNvSpPr txBox="1">
            <a:spLocks noChangeArrowheads="1"/>
          </p:cNvSpPr>
          <p:nvPr/>
        </p:nvSpPr>
        <p:spPr bwMode="auto">
          <a:xfrm>
            <a:off x="6858000" y="5562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5268" name="Text Box 36"/>
          <p:cNvSpPr txBox="1">
            <a:spLocks noChangeArrowheads="1"/>
          </p:cNvSpPr>
          <p:nvPr/>
        </p:nvSpPr>
        <p:spPr bwMode="auto">
          <a:xfrm>
            <a:off x="7239000" y="6400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sp>
        <p:nvSpPr>
          <p:cNvPr id="95269" name="Text Box 37"/>
          <p:cNvSpPr txBox="1">
            <a:spLocks noChangeArrowheads="1"/>
          </p:cNvSpPr>
          <p:nvPr/>
        </p:nvSpPr>
        <p:spPr bwMode="auto">
          <a:xfrm>
            <a:off x="7010400" y="64008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70" name="Text Box 38"/>
          <p:cNvSpPr txBox="1">
            <a:spLocks noChangeArrowheads="1"/>
          </p:cNvSpPr>
          <p:nvPr/>
        </p:nvSpPr>
        <p:spPr bwMode="auto">
          <a:xfrm>
            <a:off x="5181600" y="5181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5271" name="Text Box 39"/>
          <p:cNvSpPr txBox="1">
            <a:spLocks noChangeArrowheads="1"/>
          </p:cNvSpPr>
          <p:nvPr/>
        </p:nvSpPr>
        <p:spPr bwMode="auto">
          <a:xfrm>
            <a:off x="7696200" y="4419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5272" name="Text Box 40"/>
          <p:cNvSpPr txBox="1">
            <a:spLocks noChangeArrowheads="1"/>
          </p:cNvSpPr>
          <p:nvPr/>
        </p:nvSpPr>
        <p:spPr bwMode="auto">
          <a:xfrm>
            <a:off x="7696200" y="6019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5273" name="Text Box 41"/>
          <p:cNvSpPr txBox="1">
            <a:spLocks noChangeArrowheads="1"/>
          </p:cNvSpPr>
          <p:nvPr/>
        </p:nvSpPr>
        <p:spPr bwMode="auto">
          <a:xfrm>
            <a:off x="8001000" y="4876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1400">
                <a:solidFill>
                  <a:schemeClr val="accent2"/>
                </a:solidFill>
                <a:latin typeface="Arial" charset="0"/>
                <a:cs typeface="+mn-cs"/>
              </a:rPr>
              <a:t>20.0.0.0/8</a:t>
            </a:r>
          </a:p>
        </p:txBody>
      </p:sp>
      <p:sp>
        <p:nvSpPr>
          <p:cNvPr id="95274" name="Text Box 42"/>
          <p:cNvSpPr txBox="1">
            <a:spLocks noChangeArrowheads="1"/>
          </p:cNvSpPr>
          <p:nvPr/>
        </p:nvSpPr>
        <p:spPr bwMode="auto">
          <a:xfrm>
            <a:off x="8763000" y="5410200"/>
            <a:ext cx="304800" cy="255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200">
                <a:latin typeface="Arial" charset="0"/>
                <a:cs typeface="+mn-cs"/>
              </a:rPr>
              <a:t>2</a:t>
            </a:r>
          </a:p>
        </p:txBody>
      </p:sp>
      <p:sp>
        <p:nvSpPr>
          <p:cNvPr id="95275" name="Oval 43"/>
          <p:cNvSpPr>
            <a:spLocks noChangeArrowheads="1"/>
          </p:cNvSpPr>
          <p:nvPr/>
        </p:nvSpPr>
        <p:spPr bwMode="auto">
          <a:xfrm>
            <a:off x="7851775" y="2286000"/>
            <a:ext cx="457200" cy="457200"/>
          </a:xfrm>
          <a:prstGeom prst="ellipse">
            <a:avLst/>
          </a:prstGeom>
          <a:noFill/>
          <a:ln w="25400">
            <a:solidFill>
              <a:srgbClr val="0066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73025" tIns="36512" rIns="73025" bIns="36512" anchor="ctr"/>
          <a:lstStyle/>
          <a:p>
            <a:pPr>
              <a:defRPr/>
            </a:pPr>
            <a:endParaRPr lang="en-US">
              <a:cs typeface="+mn-cs"/>
            </a:endParaRPr>
          </a:p>
        </p:txBody>
      </p:sp>
      <p:sp>
        <p:nvSpPr>
          <p:cNvPr id="42029" name="Rectangle 44"/>
          <p:cNvSpPr>
            <a:spLocks noChangeArrowheads="1"/>
          </p:cNvSpPr>
          <p:nvPr/>
        </p:nvSpPr>
        <p:spPr bwMode="auto">
          <a:xfrm>
            <a:off x="3390900" y="3169809"/>
            <a:ext cx="35814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lstStyle/>
          <a:p>
            <a:pPr marL="342900" indent="-342900">
              <a:spcBef>
                <a:spcPct val="20000"/>
              </a:spcBef>
              <a:buClr>
                <a:schemeClr val="accent1"/>
              </a:buClr>
              <a:buSzPct val="80000"/>
              <a:buFont typeface="Wingdings" charset="0"/>
              <a:buNone/>
            </a:pPr>
            <a:r>
              <a:rPr lang="en-US" sz="2000" b="0" dirty="0">
                <a:latin typeface="Arial" charset="0"/>
              </a:rPr>
              <a:t>Now, </a:t>
            </a:r>
            <a:r>
              <a:rPr lang="en-US" sz="2000" dirty="0" err="1">
                <a:solidFill>
                  <a:schemeClr val="accent2"/>
                </a:solidFill>
                <a:latin typeface="Arial" charset="0"/>
              </a:rPr>
              <a:t>RouterA</a:t>
            </a:r>
            <a:r>
              <a:rPr lang="en-US" sz="2000" b="0" dirty="0">
                <a:latin typeface="Arial" charset="0"/>
              </a:rPr>
              <a:t> attaches the two graphs…</a:t>
            </a:r>
          </a:p>
        </p:txBody>
      </p:sp>
    </p:spTree>
    <p:extLst>
      <p:ext uri="{BB962C8B-B14F-4D97-AF65-F5344CB8AC3E}">
        <p14:creationId xmlns:p14="http://schemas.microsoft.com/office/powerpoint/2010/main" val="36054064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a:xfrm>
            <a:off x="152400" y="1143000"/>
            <a:ext cx="8839200" cy="1600200"/>
          </a:xfrm>
        </p:spPr>
        <p:txBody>
          <a:bodyPr/>
          <a:lstStyle/>
          <a:p>
            <a:pPr eaLnBrk="1" hangingPunct="1">
              <a:defRPr/>
            </a:pPr>
            <a:r>
              <a:rPr lang="en-US" sz="1800" dirty="0" smtClean="0">
                <a:latin typeface="Arial"/>
                <a:cs typeface="Arial"/>
              </a:rPr>
              <a:t>Using the LSDB content, </a:t>
            </a:r>
            <a:r>
              <a:rPr lang="en-US" sz="1800" dirty="0" err="1" smtClean="0">
                <a:latin typeface="Arial"/>
                <a:cs typeface="Arial"/>
              </a:rPr>
              <a:t>RouterA</a:t>
            </a:r>
            <a:r>
              <a:rPr lang="en-US" sz="1800" dirty="0" smtClean="0">
                <a:latin typeface="Arial"/>
                <a:cs typeface="Arial"/>
              </a:rPr>
              <a:t> has now built a complete topology of the network.</a:t>
            </a:r>
          </a:p>
          <a:p>
            <a:pPr eaLnBrk="1" hangingPunct="1">
              <a:defRPr/>
            </a:pPr>
            <a:r>
              <a:rPr lang="en-US" sz="1800" dirty="0" smtClean="0">
                <a:latin typeface="Arial"/>
                <a:cs typeface="Arial"/>
              </a:rPr>
              <a:t>The next step for OSPF is to </a:t>
            </a:r>
            <a:r>
              <a:rPr lang="en-US" sz="1800" dirty="0" smtClean="0">
                <a:solidFill>
                  <a:srgbClr val="FF6600"/>
                </a:solidFill>
                <a:latin typeface="Arial"/>
                <a:cs typeface="Arial"/>
              </a:rPr>
              <a:t>find the best path </a:t>
            </a:r>
            <a:r>
              <a:rPr lang="en-US" sz="1800" dirty="0" smtClean="0">
                <a:latin typeface="Arial"/>
                <a:cs typeface="Arial"/>
              </a:rPr>
              <a:t>to each node and leaf network.</a:t>
            </a:r>
          </a:p>
        </p:txBody>
      </p:sp>
      <p:graphicFrame>
        <p:nvGraphicFramePr>
          <p:cNvPr id="44036" name="Object 3"/>
          <p:cNvGraphicFramePr>
            <a:graphicFrameLocks noChangeAspect="1"/>
          </p:cNvGraphicFramePr>
          <p:nvPr/>
        </p:nvGraphicFramePr>
        <p:xfrm>
          <a:off x="1752600" y="2474913"/>
          <a:ext cx="5867400" cy="4383087"/>
        </p:xfrm>
        <a:graphic>
          <a:graphicData uri="http://schemas.openxmlformats.org/presentationml/2006/ole">
            <mc:AlternateContent xmlns:mc="http://schemas.openxmlformats.org/markup-compatibility/2006">
              <mc:Choice xmlns:v="urn:schemas-microsoft-com:vml" Requires="v">
                <p:oleObj spid="_x0000_s13334" name="VISIO" r:id="rId4" imgW="3649993" imgH="2718857" progId="Visio.Drawing.6">
                  <p:embed/>
                </p:oleObj>
              </mc:Choice>
              <mc:Fallback>
                <p:oleObj name="VISIO" r:id="rId4" imgW="3649993" imgH="2718857"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2474913"/>
                        <a:ext cx="5867400" cy="4383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7284" name="Text Box 4"/>
          <p:cNvSpPr txBox="1">
            <a:spLocks noChangeArrowheads="1"/>
          </p:cNvSpPr>
          <p:nvPr/>
        </p:nvSpPr>
        <p:spPr bwMode="auto">
          <a:xfrm>
            <a:off x="1981200" y="48006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97285" name="Text Box 5"/>
          <p:cNvSpPr txBox="1">
            <a:spLocks noChangeArrowheads="1"/>
          </p:cNvSpPr>
          <p:nvPr/>
        </p:nvSpPr>
        <p:spPr bwMode="auto">
          <a:xfrm>
            <a:off x="4724400" y="25908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97286" name="Text Box 6"/>
          <p:cNvSpPr txBox="1">
            <a:spLocks noChangeArrowheads="1"/>
          </p:cNvSpPr>
          <p:nvPr/>
        </p:nvSpPr>
        <p:spPr bwMode="auto">
          <a:xfrm>
            <a:off x="4724400" y="63246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97287" name="Text Box 7"/>
          <p:cNvSpPr txBox="1">
            <a:spLocks noChangeArrowheads="1"/>
          </p:cNvSpPr>
          <p:nvPr/>
        </p:nvSpPr>
        <p:spPr bwMode="auto">
          <a:xfrm>
            <a:off x="7086600" y="47244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97288" name="Text Box 8"/>
          <p:cNvSpPr txBox="1">
            <a:spLocks noChangeArrowheads="1"/>
          </p:cNvSpPr>
          <p:nvPr/>
        </p:nvSpPr>
        <p:spPr bwMode="auto">
          <a:xfrm>
            <a:off x="5105400" y="48006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97289" name="Text Box 9"/>
          <p:cNvSpPr txBox="1">
            <a:spLocks noChangeArrowheads="1"/>
          </p:cNvSpPr>
          <p:nvPr/>
        </p:nvSpPr>
        <p:spPr bwMode="auto">
          <a:xfrm>
            <a:off x="2590800" y="3352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97290" name="Text Box 10"/>
          <p:cNvSpPr txBox="1">
            <a:spLocks noChangeArrowheads="1"/>
          </p:cNvSpPr>
          <p:nvPr/>
        </p:nvSpPr>
        <p:spPr bwMode="auto">
          <a:xfrm>
            <a:off x="3733800" y="2514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97291" name="Text Box 11"/>
          <p:cNvSpPr txBox="1">
            <a:spLocks noChangeArrowheads="1"/>
          </p:cNvSpPr>
          <p:nvPr/>
        </p:nvSpPr>
        <p:spPr bwMode="auto">
          <a:xfrm>
            <a:off x="3276600" y="4267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97292" name="Text Box 12"/>
          <p:cNvSpPr txBox="1">
            <a:spLocks noChangeArrowheads="1"/>
          </p:cNvSpPr>
          <p:nvPr/>
        </p:nvSpPr>
        <p:spPr bwMode="auto">
          <a:xfrm>
            <a:off x="2895600" y="5638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97293" name="Text Box 13"/>
          <p:cNvSpPr txBox="1">
            <a:spLocks noChangeArrowheads="1"/>
          </p:cNvSpPr>
          <p:nvPr/>
        </p:nvSpPr>
        <p:spPr bwMode="auto">
          <a:xfrm>
            <a:off x="4876800" y="4495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97294" name="Text Box 14"/>
          <p:cNvSpPr txBox="1">
            <a:spLocks noChangeArrowheads="1"/>
          </p:cNvSpPr>
          <p:nvPr/>
        </p:nvSpPr>
        <p:spPr bwMode="auto">
          <a:xfrm>
            <a:off x="4267200" y="5105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97295" name="Text Box 15"/>
          <p:cNvSpPr txBox="1">
            <a:spLocks noChangeArrowheads="1"/>
          </p:cNvSpPr>
          <p:nvPr/>
        </p:nvSpPr>
        <p:spPr bwMode="auto">
          <a:xfrm>
            <a:off x="5867400" y="3352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97296" name="Text Box 16"/>
          <p:cNvSpPr txBox="1">
            <a:spLocks noChangeArrowheads="1"/>
          </p:cNvSpPr>
          <p:nvPr/>
        </p:nvSpPr>
        <p:spPr bwMode="auto">
          <a:xfrm>
            <a:off x="5791200" y="5638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97297" name="Text Box 17"/>
          <p:cNvSpPr txBox="1">
            <a:spLocks noChangeArrowheads="1"/>
          </p:cNvSpPr>
          <p:nvPr/>
        </p:nvSpPr>
        <p:spPr bwMode="auto">
          <a:xfrm>
            <a:off x="6858000" y="4419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1400">
                <a:solidFill>
                  <a:schemeClr val="accent2"/>
                </a:solidFill>
                <a:latin typeface="Arial" charset="0"/>
                <a:cs typeface="+mn-cs"/>
              </a:rPr>
              <a:t>20.0.0.0/8</a:t>
            </a:r>
          </a:p>
        </p:txBody>
      </p:sp>
      <p:sp>
        <p:nvSpPr>
          <p:cNvPr id="97298" name="Text Box 18"/>
          <p:cNvSpPr txBox="1">
            <a:spLocks noChangeArrowheads="1"/>
          </p:cNvSpPr>
          <p:nvPr/>
        </p:nvSpPr>
        <p:spPr bwMode="auto">
          <a:xfrm>
            <a:off x="4876800" y="6324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sp>
        <p:nvSpPr>
          <p:cNvPr id="97299" name="Text Box 19"/>
          <p:cNvSpPr txBox="1">
            <a:spLocks noChangeArrowheads="1"/>
          </p:cNvSpPr>
          <p:nvPr/>
        </p:nvSpPr>
        <p:spPr bwMode="auto">
          <a:xfrm>
            <a:off x="1524000" y="4495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97300" name="Rectangle 20"/>
          <p:cNvSpPr>
            <a:spLocks noGrp="1" noChangeArrowheads="1"/>
          </p:cNvSpPr>
          <p:nvPr>
            <p:ph type="title"/>
          </p:nvPr>
        </p:nvSpPr>
        <p:spPr>
          <a:xfrm>
            <a:off x="457200" y="-161246"/>
            <a:ext cx="8229600" cy="1143000"/>
          </a:xfrm>
          <a:extLst>
            <a:ext uri="{AF507438-7753-43e0-B8FC-AC1667EBCBE1}">
              <a14:hiddenEffects xmlns:a14="http://schemas.microsoft.com/office/drawing/2010/main" xmlns="">
                <a:effectLst>
                  <a:outerShdw blurRad="63500" dist="17961" dir="2700000" algn="ctr" rotWithShape="0">
                    <a:schemeClr val="bg2">
                      <a:alpha val="74998"/>
                    </a:schemeClr>
                  </a:outerShdw>
                </a:effectLst>
              </a14:hiddenEffects>
            </a:ext>
          </a:extLst>
        </p:spPr>
        <p:txBody>
          <a:bodyPr lIns="82124" tIns="41061" rIns="82124" bIns="41061" anchor="b">
            <a:normAutofit/>
          </a:bodyPr>
          <a:lstStyle/>
          <a:p>
            <a:pPr eaLnBrk="1" hangingPunct="1">
              <a:defRPr/>
            </a:pPr>
            <a:r>
              <a:rPr lang="en-US" sz="3200" b="1" dirty="0" smtClean="0">
                <a:latin typeface="Arial"/>
                <a:cs typeface="Arial"/>
              </a:rPr>
              <a:t>Topology</a:t>
            </a:r>
          </a:p>
        </p:txBody>
      </p:sp>
    </p:spTree>
    <p:extLst>
      <p:ext uri="{BB962C8B-B14F-4D97-AF65-F5344CB8AC3E}">
        <p14:creationId xmlns:p14="http://schemas.microsoft.com/office/powerpoint/2010/main" val="40111873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charset="0"/>
                <a:cs typeface="文泉驛正黑" charset="0"/>
              </a:rPr>
              <a:t>Choosing the Best Path</a:t>
            </a:r>
            <a:endParaRPr lang="en-US" sz="3200" dirty="0"/>
          </a:p>
        </p:txBody>
      </p:sp>
      <p:sp>
        <p:nvSpPr>
          <p:cNvPr id="3" name="Content Placeholder 2"/>
          <p:cNvSpPr>
            <a:spLocks noGrp="1"/>
          </p:cNvSpPr>
          <p:nvPr>
            <p:ph idx="1"/>
          </p:nvPr>
        </p:nvSpPr>
        <p:spPr/>
        <p:txBody>
          <a:bodyPr>
            <a:normAutofit/>
          </a:bodyPr>
          <a:lstStyle/>
          <a:p>
            <a:r>
              <a:rPr lang="en-US" dirty="0">
                <a:latin typeface="Arial" charset="0"/>
              </a:rPr>
              <a:t>Using the </a:t>
            </a:r>
            <a:r>
              <a:rPr lang="en-US" dirty="0" err="1">
                <a:latin typeface="Arial" charset="0"/>
              </a:rPr>
              <a:t>Dijkstra’s</a:t>
            </a:r>
            <a:r>
              <a:rPr lang="en-US" dirty="0">
                <a:latin typeface="Arial" charset="0"/>
              </a:rPr>
              <a:t> algorithm </a:t>
            </a:r>
            <a:r>
              <a:rPr lang="en-US" dirty="0" err="1">
                <a:latin typeface="Arial" charset="0"/>
              </a:rPr>
              <a:t>RouterA</a:t>
            </a:r>
            <a:r>
              <a:rPr lang="en-US" dirty="0">
                <a:latin typeface="Arial" charset="0"/>
              </a:rPr>
              <a:t> can now proceed to find the shortest path to each leaf network</a:t>
            </a:r>
            <a:endParaRPr lang="en-US" dirty="0"/>
          </a:p>
        </p:txBody>
      </p:sp>
      <p:pic>
        <p:nvPicPr>
          <p:cNvPr id="5" name="Picture 4"/>
          <p:cNvPicPr>
            <a:picLocks noChangeAspect="1"/>
          </p:cNvPicPr>
          <p:nvPr/>
        </p:nvPicPr>
        <p:blipFill>
          <a:blip r:embed="rId2"/>
          <a:stretch>
            <a:fillRect/>
          </a:stretch>
        </p:blipFill>
        <p:spPr>
          <a:xfrm>
            <a:off x="498473" y="3033304"/>
            <a:ext cx="4070219" cy="3299872"/>
          </a:xfrm>
          <a:prstGeom prst="rect">
            <a:avLst/>
          </a:prstGeom>
        </p:spPr>
      </p:pic>
      <p:pic>
        <p:nvPicPr>
          <p:cNvPr id="6" name="Picture 5"/>
          <p:cNvPicPr>
            <a:picLocks noChangeAspect="1"/>
          </p:cNvPicPr>
          <p:nvPr/>
        </p:nvPicPr>
        <p:blipFill>
          <a:blip r:embed="rId3"/>
          <a:stretch>
            <a:fillRect/>
          </a:stretch>
        </p:blipFill>
        <p:spPr>
          <a:xfrm>
            <a:off x="4568693" y="2822168"/>
            <a:ext cx="3967551" cy="3511008"/>
          </a:xfrm>
          <a:prstGeom prst="rect">
            <a:avLst/>
          </a:prstGeom>
        </p:spPr>
      </p:pic>
    </p:spTree>
    <p:extLst>
      <p:ext uri="{BB962C8B-B14F-4D97-AF65-F5344CB8AC3E}">
        <p14:creationId xmlns:p14="http://schemas.microsoft.com/office/powerpoint/2010/main" val="15744510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noAutofit/>
          </a:bodyPr>
          <a:lstStyle/>
          <a:p>
            <a:pPr>
              <a:defRPr/>
            </a:pPr>
            <a:r>
              <a:rPr lang="en-US" sz="3000" b="1" dirty="0">
                <a:solidFill>
                  <a:srgbClr val="663366"/>
                </a:solidFill>
                <a:latin typeface="Arial" charset="0"/>
                <a:cs typeface="文泉驛正黑" charset="0"/>
              </a:rPr>
              <a:t>SPT Results Put into the Routing Table</a:t>
            </a:r>
          </a:p>
        </p:txBody>
      </p:sp>
      <p:sp>
        <p:nvSpPr>
          <p:cNvPr id="104451" name="Rectangle 3"/>
          <p:cNvSpPr>
            <a:spLocks noGrp="1" noChangeArrowheads="1"/>
          </p:cNvSpPr>
          <p:nvPr>
            <p:ph type="body" idx="1"/>
          </p:nvPr>
        </p:nvSpPr>
        <p:spPr>
          <a:xfrm>
            <a:off x="228600" y="1219200"/>
            <a:ext cx="3886200" cy="5105400"/>
          </a:xfrm>
        </p:spPr>
        <p:txBody>
          <a:bodyPr/>
          <a:lstStyle/>
          <a:p>
            <a:pPr eaLnBrk="1" hangingPunct="1">
              <a:spcBef>
                <a:spcPct val="30000"/>
              </a:spcBef>
              <a:buFont typeface="Arial" charset="0"/>
              <a:buNone/>
              <a:defRPr/>
            </a:pPr>
            <a:r>
              <a:rPr lang="en-US" sz="1600" b="1" u="sng" dirty="0" err="1" smtClean="0">
                <a:latin typeface="Courier New" charset="0"/>
                <a:cs typeface="+mn-cs"/>
              </a:rPr>
              <a:t>RouterA</a:t>
            </a:r>
            <a:r>
              <a:rPr lang="ja-JP" altLang="en-US" sz="1600" b="1" u="sng" dirty="0" smtClean="0">
                <a:latin typeface="Arial"/>
                <a:cs typeface="+mn-cs"/>
              </a:rPr>
              <a:t>’</a:t>
            </a:r>
            <a:r>
              <a:rPr lang="en-US" sz="1600" b="1" u="sng" dirty="0" smtClean="0">
                <a:latin typeface="Courier New" charset="0"/>
                <a:cs typeface="+mn-cs"/>
              </a:rPr>
              <a:t>s Routing Table</a:t>
            </a:r>
          </a:p>
          <a:p>
            <a:pPr eaLnBrk="1" hangingPunct="1">
              <a:spcBef>
                <a:spcPct val="30000"/>
              </a:spcBef>
              <a:buFont typeface="Arial" charset="0"/>
              <a:buNone/>
              <a:defRPr/>
            </a:pPr>
            <a:r>
              <a:rPr lang="en-US" sz="1600" b="1" dirty="0" smtClean="0">
                <a:latin typeface="Courier New" charset="0"/>
                <a:cs typeface="+mn-cs"/>
              </a:rPr>
              <a:t>10.0.0.0/8  connected e0</a:t>
            </a:r>
          </a:p>
          <a:p>
            <a:pPr eaLnBrk="1" hangingPunct="1">
              <a:spcBef>
                <a:spcPct val="30000"/>
              </a:spcBef>
              <a:buFont typeface="Arial" charset="0"/>
              <a:buNone/>
              <a:defRPr/>
            </a:pPr>
            <a:r>
              <a:rPr lang="en-US" sz="1600" b="1" dirty="0" smtClean="0">
                <a:latin typeface="Courier New" charset="0"/>
                <a:cs typeface="+mn-cs"/>
              </a:rPr>
              <a:t>11.0.0.0/8  connected s0</a:t>
            </a:r>
          </a:p>
          <a:p>
            <a:pPr eaLnBrk="1" hangingPunct="1">
              <a:spcBef>
                <a:spcPct val="30000"/>
              </a:spcBef>
              <a:buFont typeface="Arial" charset="0"/>
              <a:buNone/>
              <a:defRPr/>
            </a:pPr>
            <a:r>
              <a:rPr lang="en-US" sz="1600" b="1" dirty="0" smtClean="0">
                <a:latin typeface="Courier New" charset="0"/>
                <a:cs typeface="+mn-cs"/>
              </a:rPr>
              <a:t>12.0.0.0/8  connected s1</a:t>
            </a:r>
          </a:p>
          <a:p>
            <a:pPr eaLnBrk="1" hangingPunct="1">
              <a:spcBef>
                <a:spcPct val="30000"/>
              </a:spcBef>
              <a:buFont typeface="Arial" charset="0"/>
              <a:buNone/>
              <a:defRPr/>
            </a:pPr>
            <a:r>
              <a:rPr lang="en-US" sz="1600" b="1" dirty="0" smtClean="0">
                <a:latin typeface="Courier New" charset="0"/>
                <a:cs typeface="+mn-cs"/>
              </a:rPr>
              <a:t>13.0.0.0/8  connected s2</a:t>
            </a:r>
          </a:p>
          <a:p>
            <a:pPr eaLnBrk="1" hangingPunct="1">
              <a:spcBef>
                <a:spcPct val="30000"/>
              </a:spcBef>
              <a:buFont typeface="Arial" charset="0"/>
              <a:buNone/>
              <a:defRPr/>
            </a:pPr>
            <a:endParaRPr lang="en-US" sz="1600" b="1" dirty="0" smtClean="0">
              <a:latin typeface="Courier New" charset="0"/>
              <a:cs typeface="+mn-cs"/>
            </a:endParaRPr>
          </a:p>
          <a:p>
            <a:pPr eaLnBrk="1" hangingPunct="1">
              <a:spcBef>
                <a:spcPct val="30000"/>
              </a:spcBef>
              <a:buFont typeface="Arial" charset="0"/>
              <a:buNone/>
              <a:defRPr/>
            </a:pPr>
            <a:r>
              <a:rPr lang="en-US" sz="1600" b="1" dirty="0" smtClean="0">
                <a:latin typeface="Courier New" charset="0"/>
                <a:cs typeface="+mn-cs"/>
              </a:rPr>
              <a:t>14.0.0.0/8  17 s0</a:t>
            </a:r>
          </a:p>
          <a:p>
            <a:pPr eaLnBrk="1" hangingPunct="1">
              <a:spcBef>
                <a:spcPct val="30000"/>
              </a:spcBef>
              <a:buFont typeface="Arial" charset="0"/>
              <a:buNone/>
              <a:defRPr/>
            </a:pPr>
            <a:r>
              <a:rPr lang="en-US" sz="1600" b="1" dirty="0" smtClean="0">
                <a:latin typeface="Courier New" charset="0"/>
                <a:cs typeface="+mn-cs"/>
              </a:rPr>
              <a:t>15.0.0.0/8  17 s1</a:t>
            </a:r>
          </a:p>
          <a:p>
            <a:pPr eaLnBrk="1" hangingPunct="1">
              <a:spcBef>
                <a:spcPct val="30000"/>
              </a:spcBef>
              <a:buFont typeface="Arial" charset="0"/>
              <a:buNone/>
              <a:defRPr/>
            </a:pPr>
            <a:r>
              <a:rPr lang="en-US" sz="1600" b="1" dirty="0" smtClean="0">
                <a:latin typeface="Courier New" charset="0"/>
                <a:cs typeface="+mn-cs"/>
              </a:rPr>
              <a:t>16.0.0.0/8   4 s1</a:t>
            </a:r>
          </a:p>
          <a:p>
            <a:pPr eaLnBrk="1" hangingPunct="1">
              <a:spcBef>
                <a:spcPct val="30000"/>
              </a:spcBef>
              <a:buFont typeface="Arial" charset="0"/>
              <a:buNone/>
              <a:defRPr/>
            </a:pPr>
            <a:r>
              <a:rPr lang="en-US" sz="1600" b="1" dirty="0" smtClean="0">
                <a:latin typeface="Courier New" charset="0"/>
                <a:cs typeface="+mn-cs"/>
              </a:rPr>
              <a:t>17.0.0.0/8   4 s1</a:t>
            </a:r>
          </a:p>
          <a:p>
            <a:pPr eaLnBrk="1" hangingPunct="1">
              <a:spcBef>
                <a:spcPct val="30000"/>
              </a:spcBef>
              <a:buFont typeface="Arial" charset="0"/>
              <a:buNone/>
              <a:defRPr/>
            </a:pPr>
            <a:r>
              <a:rPr lang="en-US" sz="1600" b="1" dirty="0" smtClean="0">
                <a:latin typeface="Courier New" charset="0"/>
                <a:cs typeface="+mn-cs"/>
              </a:rPr>
              <a:t>18.0.0.0/8  14 s1</a:t>
            </a:r>
          </a:p>
          <a:p>
            <a:pPr eaLnBrk="1" hangingPunct="1">
              <a:spcBef>
                <a:spcPct val="30000"/>
              </a:spcBef>
              <a:buFont typeface="Arial" charset="0"/>
              <a:buNone/>
              <a:defRPr/>
            </a:pPr>
            <a:r>
              <a:rPr lang="en-US" sz="1600" b="1" dirty="0" smtClean="0">
                <a:latin typeface="Courier New" charset="0"/>
                <a:cs typeface="+mn-cs"/>
              </a:rPr>
              <a:t>19.0.0.0/8   6 s1</a:t>
            </a:r>
          </a:p>
          <a:p>
            <a:pPr eaLnBrk="1" hangingPunct="1">
              <a:spcBef>
                <a:spcPct val="30000"/>
              </a:spcBef>
              <a:buFont typeface="Arial" charset="0"/>
              <a:buNone/>
              <a:defRPr/>
            </a:pPr>
            <a:r>
              <a:rPr lang="en-US" sz="1600" b="1" dirty="0" smtClean="0">
                <a:latin typeface="Courier New" charset="0"/>
                <a:cs typeface="+mn-cs"/>
              </a:rPr>
              <a:t>20.0.0.0/8  16 s1</a:t>
            </a:r>
          </a:p>
        </p:txBody>
      </p:sp>
      <p:graphicFrame>
        <p:nvGraphicFramePr>
          <p:cNvPr id="51204" name="Object 4"/>
          <p:cNvGraphicFramePr>
            <a:graphicFrameLocks noChangeAspect="1"/>
          </p:cNvGraphicFramePr>
          <p:nvPr/>
        </p:nvGraphicFramePr>
        <p:xfrm>
          <a:off x="2743200" y="1846263"/>
          <a:ext cx="6096000" cy="4554537"/>
        </p:xfrm>
        <a:graphic>
          <a:graphicData uri="http://schemas.openxmlformats.org/presentationml/2006/ole">
            <mc:AlternateContent xmlns:mc="http://schemas.openxmlformats.org/markup-compatibility/2006">
              <mc:Choice xmlns:v="urn:schemas-microsoft-com:vml" Requires="v">
                <p:oleObj spid="_x0000_s14358" name="VISIO" r:id="rId4" imgW="3649993" imgH="2718857" progId="Visio.Drawing.6">
                  <p:embed/>
                </p:oleObj>
              </mc:Choice>
              <mc:Fallback>
                <p:oleObj name="VISIO" r:id="rId4" imgW="3649993" imgH="2718857"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846263"/>
                        <a:ext cx="6096000" cy="45545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4453" name="Text Box 5"/>
          <p:cNvSpPr txBox="1">
            <a:spLocks noChangeArrowheads="1"/>
          </p:cNvSpPr>
          <p:nvPr/>
        </p:nvSpPr>
        <p:spPr bwMode="auto">
          <a:xfrm>
            <a:off x="5867400" y="19812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104454" name="Text Box 6"/>
          <p:cNvSpPr txBox="1">
            <a:spLocks noChangeArrowheads="1"/>
          </p:cNvSpPr>
          <p:nvPr/>
        </p:nvSpPr>
        <p:spPr bwMode="auto">
          <a:xfrm>
            <a:off x="5867400" y="57150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104455" name="Text Box 7"/>
          <p:cNvSpPr txBox="1">
            <a:spLocks noChangeArrowheads="1"/>
          </p:cNvSpPr>
          <p:nvPr/>
        </p:nvSpPr>
        <p:spPr bwMode="auto">
          <a:xfrm>
            <a:off x="8229600" y="41148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104456" name="Text Box 8"/>
          <p:cNvSpPr txBox="1">
            <a:spLocks noChangeArrowheads="1"/>
          </p:cNvSpPr>
          <p:nvPr/>
        </p:nvSpPr>
        <p:spPr bwMode="auto">
          <a:xfrm>
            <a:off x="6248400" y="4191000"/>
            <a:ext cx="381000" cy="347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800">
                <a:latin typeface="Arial" charset="0"/>
                <a:cs typeface="+mn-cs"/>
              </a:rPr>
              <a:t>2</a:t>
            </a:r>
          </a:p>
        </p:txBody>
      </p:sp>
      <p:sp>
        <p:nvSpPr>
          <p:cNvPr id="104457" name="Text Box 9"/>
          <p:cNvSpPr txBox="1">
            <a:spLocks noChangeArrowheads="1"/>
          </p:cNvSpPr>
          <p:nvPr/>
        </p:nvSpPr>
        <p:spPr bwMode="auto">
          <a:xfrm>
            <a:off x="3733800" y="2743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11.0.0.0/8</a:t>
            </a:r>
          </a:p>
        </p:txBody>
      </p:sp>
      <p:sp>
        <p:nvSpPr>
          <p:cNvPr id="104458" name="Text Box 10"/>
          <p:cNvSpPr txBox="1">
            <a:spLocks noChangeArrowheads="1"/>
          </p:cNvSpPr>
          <p:nvPr/>
        </p:nvSpPr>
        <p:spPr bwMode="auto">
          <a:xfrm>
            <a:off x="4800600" y="1905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14.0.0.0/8</a:t>
            </a:r>
          </a:p>
        </p:txBody>
      </p:sp>
      <p:sp>
        <p:nvSpPr>
          <p:cNvPr id="104459" name="Text Box 11"/>
          <p:cNvSpPr txBox="1">
            <a:spLocks noChangeArrowheads="1"/>
          </p:cNvSpPr>
          <p:nvPr/>
        </p:nvSpPr>
        <p:spPr bwMode="auto">
          <a:xfrm>
            <a:off x="4419600" y="36576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12.0.0.0/8</a:t>
            </a:r>
          </a:p>
        </p:txBody>
      </p:sp>
      <p:sp>
        <p:nvSpPr>
          <p:cNvPr id="104460" name="Text Box 12"/>
          <p:cNvSpPr txBox="1">
            <a:spLocks noChangeArrowheads="1"/>
          </p:cNvSpPr>
          <p:nvPr/>
        </p:nvSpPr>
        <p:spPr bwMode="auto">
          <a:xfrm>
            <a:off x="3962400" y="5105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13.0.0.0/8</a:t>
            </a:r>
          </a:p>
        </p:txBody>
      </p:sp>
      <p:sp>
        <p:nvSpPr>
          <p:cNvPr id="104461" name="Text Box 13"/>
          <p:cNvSpPr txBox="1">
            <a:spLocks noChangeArrowheads="1"/>
          </p:cNvSpPr>
          <p:nvPr/>
        </p:nvSpPr>
        <p:spPr bwMode="auto">
          <a:xfrm>
            <a:off x="6019800" y="3886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17.0.0.0/8</a:t>
            </a:r>
          </a:p>
        </p:txBody>
      </p:sp>
      <p:sp>
        <p:nvSpPr>
          <p:cNvPr id="104462" name="Text Box 14"/>
          <p:cNvSpPr txBox="1">
            <a:spLocks noChangeArrowheads="1"/>
          </p:cNvSpPr>
          <p:nvPr/>
        </p:nvSpPr>
        <p:spPr bwMode="auto">
          <a:xfrm>
            <a:off x="5410200" y="44958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16.0.0.0/8</a:t>
            </a:r>
          </a:p>
        </p:txBody>
      </p:sp>
      <p:sp>
        <p:nvSpPr>
          <p:cNvPr id="104463" name="Text Box 15"/>
          <p:cNvSpPr txBox="1">
            <a:spLocks noChangeArrowheads="1"/>
          </p:cNvSpPr>
          <p:nvPr/>
        </p:nvSpPr>
        <p:spPr bwMode="auto">
          <a:xfrm>
            <a:off x="7010400" y="2743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15.0.0.0/8</a:t>
            </a:r>
          </a:p>
        </p:txBody>
      </p:sp>
      <p:sp>
        <p:nvSpPr>
          <p:cNvPr id="104464" name="Text Box 16"/>
          <p:cNvSpPr txBox="1">
            <a:spLocks noChangeArrowheads="1"/>
          </p:cNvSpPr>
          <p:nvPr/>
        </p:nvSpPr>
        <p:spPr bwMode="auto">
          <a:xfrm>
            <a:off x="6934200" y="50292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18.0.0.0/8</a:t>
            </a:r>
          </a:p>
        </p:txBody>
      </p:sp>
      <p:sp>
        <p:nvSpPr>
          <p:cNvPr id="104465" name="Text Box 17"/>
          <p:cNvSpPr txBox="1">
            <a:spLocks noChangeArrowheads="1"/>
          </p:cNvSpPr>
          <p:nvPr/>
        </p:nvSpPr>
        <p:spPr bwMode="auto">
          <a:xfrm>
            <a:off x="8001000" y="3810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1400">
                <a:solidFill>
                  <a:schemeClr val="accent2"/>
                </a:solidFill>
                <a:latin typeface="Arial" charset="0"/>
                <a:cs typeface="+mn-cs"/>
              </a:rPr>
              <a:t>20.0.0.0/8</a:t>
            </a:r>
          </a:p>
        </p:txBody>
      </p:sp>
      <p:sp>
        <p:nvSpPr>
          <p:cNvPr id="104466" name="Text Box 18"/>
          <p:cNvSpPr txBox="1">
            <a:spLocks noChangeArrowheads="1"/>
          </p:cNvSpPr>
          <p:nvPr/>
        </p:nvSpPr>
        <p:spPr bwMode="auto">
          <a:xfrm>
            <a:off x="6019800" y="57150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19.0.0.0/8</a:t>
            </a:r>
          </a:p>
        </p:txBody>
      </p:sp>
      <p:sp>
        <p:nvSpPr>
          <p:cNvPr id="104467" name="Text Box 19"/>
          <p:cNvSpPr txBox="1">
            <a:spLocks noChangeArrowheads="1"/>
          </p:cNvSpPr>
          <p:nvPr/>
        </p:nvSpPr>
        <p:spPr bwMode="auto">
          <a:xfrm>
            <a:off x="2667000" y="3962400"/>
            <a:ext cx="11430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solidFill>
                  <a:schemeClr val="accent2"/>
                </a:solidFill>
                <a:latin typeface="Arial" charset="0"/>
                <a:cs typeface="+mn-cs"/>
              </a:rPr>
              <a:t>10.0.0.0/8</a:t>
            </a:r>
          </a:p>
        </p:txBody>
      </p:sp>
      <p:sp>
        <p:nvSpPr>
          <p:cNvPr id="104468" name="Text Box 20"/>
          <p:cNvSpPr txBox="1">
            <a:spLocks noChangeArrowheads="1"/>
          </p:cNvSpPr>
          <p:nvPr/>
        </p:nvSpPr>
        <p:spPr bwMode="auto">
          <a:xfrm>
            <a:off x="3657600" y="3657600"/>
            <a:ext cx="38100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400">
                <a:latin typeface="Arial" charset="0"/>
                <a:cs typeface="+mn-cs"/>
              </a:rPr>
              <a:t>s0</a:t>
            </a:r>
          </a:p>
        </p:txBody>
      </p:sp>
      <p:sp>
        <p:nvSpPr>
          <p:cNvPr id="104469" name="Text Box 21"/>
          <p:cNvSpPr txBox="1">
            <a:spLocks noChangeArrowheads="1"/>
          </p:cNvSpPr>
          <p:nvPr/>
        </p:nvSpPr>
        <p:spPr bwMode="auto">
          <a:xfrm>
            <a:off x="4191000" y="4038600"/>
            <a:ext cx="38100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400">
                <a:latin typeface="Arial" charset="0"/>
                <a:cs typeface="+mn-cs"/>
              </a:rPr>
              <a:t>s1</a:t>
            </a:r>
          </a:p>
        </p:txBody>
      </p:sp>
      <p:sp>
        <p:nvSpPr>
          <p:cNvPr id="104470" name="Text Box 22"/>
          <p:cNvSpPr txBox="1">
            <a:spLocks noChangeArrowheads="1"/>
          </p:cNvSpPr>
          <p:nvPr/>
        </p:nvSpPr>
        <p:spPr bwMode="auto">
          <a:xfrm>
            <a:off x="3733800" y="4572000"/>
            <a:ext cx="38100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400">
                <a:latin typeface="Arial" charset="0"/>
                <a:cs typeface="+mn-cs"/>
              </a:rPr>
              <a:t>s2</a:t>
            </a:r>
          </a:p>
        </p:txBody>
      </p:sp>
      <p:sp>
        <p:nvSpPr>
          <p:cNvPr id="104471" name="Text Box 23"/>
          <p:cNvSpPr txBox="1">
            <a:spLocks noChangeArrowheads="1"/>
          </p:cNvSpPr>
          <p:nvPr/>
        </p:nvSpPr>
        <p:spPr bwMode="auto">
          <a:xfrm>
            <a:off x="3276600" y="4267200"/>
            <a:ext cx="38100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73025" tIns="36512" rIns="73025" bIns="36512">
            <a:spAutoFit/>
          </a:bodyPr>
          <a:lstStyle/>
          <a:p>
            <a:pPr eaLnBrk="0" hangingPunct="0">
              <a:spcBef>
                <a:spcPct val="50000"/>
              </a:spcBef>
              <a:defRPr/>
            </a:pPr>
            <a:r>
              <a:rPr lang="en-US" sz="1400">
                <a:latin typeface="Arial" charset="0"/>
                <a:cs typeface="+mn-cs"/>
              </a:rPr>
              <a:t>e0</a:t>
            </a:r>
          </a:p>
        </p:txBody>
      </p:sp>
    </p:spTree>
    <p:extLst>
      <p:ext uri="{BB962C8B-B14F-4D97-AF65-F5344CB8AC3E}">
        <p14:creationId xmlns:p14="http://schemas.microsoft.com/office/powerpoint/2010/main" val="64981580"/>
      </p:ext>
    </p:extLst>
  </p:cSld>
  <p:clrMapOvr>
    <a:masterClrMapping/>
  </p:clrMapOvr>
  <p:transition>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3200" b="1" dirty="0">
                <a:solidFill>
                  <a:srgbClr val="663366"/>
                </a:solidFill>
                <a:latin typeface="Arial" charset="0"/>
                <a:cs typeface="文泉驛正黑" charset="0"/>
              </a:rPr>
              <a:t>If a link fail</a:t>
            </a:r>
          </a:p>
        </p:txBody>
      </p:sp>
      <p:sp>
        <p:nvSpPr>
          <p:cNvPr id="3" name="Content Placeholder 2"/>
          <p:cNvSpPr>
            <a:spLocks noGrp="1"/>
          </p:cNvSpPr>
          <p:nvPr>
            <p:ph idx="1"/>
          </p:nvPr>
        </p:nvSpPr>
        <p:spPr/>
        <p:txBody>
          <a:bodyPr>
            <a:normAutofit/>
          </a:bodyPr>
          <a:lstStyle/>
          <a:p>
            <a:r>
              <a:rPr lang="en-US" dirty="0" smtClean="0">
                <a:latin typeface="Arial"/>
                <a:cs typeface="Arial"/>
              </a:rPr>
              <a:t>When </a:t>
            </a:r>
            <a:r>
              <a:rPr lang="en-US" dirty="0">
                <a:latin typeface="Arial"/>
                <a:cs typeface="Arial"/>
              </a:rPr>
              <a:t>change occurs:</a:t>
            </a:r>
          </a:p>
          <a:p>
            <a:pPr lvl="1"/>
            <a:r>
              <a:rPr lang="en-US" sz="2000" dirty="0">
                <a:latin typeface="Arial"/>
                <a:cs typeface="Arial"/>
              </a:rPr>
              <a:t>Announce the change to all OSPF </a:t>
            </a:r>
            <a:r>
              <a:rPr lang="en-US" sz="2000" dirty="0" err="1">
                <a:latin typeface="Arial"/>
                <a:cs typeface="Arial"/>
              </a:rPr>
              <a:t>neighbours</a:t>
            </a:r>
            <a:endParaRPr lang="en-US" sz="2000" dirty="0">
              <a:latin typeface="Arial"/>
              <a:cs typeface="Arial"/>
            </a:endParaRPr>
          </a:p>
          <a:p>
            <a:pPr lvl="1"/>
            <a:r>
              <a:rPr lang="en-US" sz="2000" dirty="0">
                <a:latin typeface="Arial"/>
                <a:cs typeface="Arial"/>
              </a:rPr>
              <a:t>All routers run the SPF algorithm on the revised database</a:t>
            </a:r>
          </a:p>
          <a:p>
            <a:pPr lvl="1"/>
            <a:r>
              <a:rPr lang="en-US" sz="2000" dirty="0">
                <a:latin typeface="Arial"/>
                <a:cs typeface="Arial"/>
              </a:rPr>
              <a:t>Install any change in the </a:t>
            </a:r>
            <a:r>
              <a:rPr lang="en-US" sz="2000" dirty="0" smtClean="0">
                <a:latin typeface="Arial"/>
                <a:cs typeface="Arial"/>
              </a:rPr>
              <a:t>routing table</a:t>
            </a:r>
            <a:endParaRPr lang="en-US" sz="2000" dirty="0">
              <a:latin typeface="Arial"/>
              <a:cs typeface="Arial"/>
            </a:endParaRPr>
          </a:p>
          <a:p>
            <a:endParaRPr lang="en-US" dirty="0"/>
          </a:p>
        </p:txBody>
      </p:sp>
    </p:spTree>
    <p:extLst>
      <p:ext uri="{BB962C8B-B14F-4D97-AF65-F5344CB8AC3E}">
        <p14:creationId xmlns:p14="http://schemas.microsoft.com/office/powerpoint/2010/main" val="7620724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smtClean="0">
                <a:solidFill>
                  <a:srgbClr val="663366"/>
                </a:solidFill>
                <a:latin typeface="Arial" charset="0"/>
              </a:rPr>
              <a:t>Dijkstra</a:t>
            </a:r>
            <a:r>
              <a:rPr lang="en-US" sz="3200" b="1" dirty="0" smtClean="0">
                <a:solidFill>
                  <a:srgbClr val="663366"/>
                </a:solidFill>
                <a:latin typeface="Arial" charset="0"/>
              </a:rPr>
              <a:t> Algorithm </a:t>
            </a:r>
            <a:endParaRPr lang="en-US" sz="3200" b="1" dirty="0">
              <a:solidFill>
                <a:srgbClr val="663366"/>
              </a:solidFill>
              <a:latin typeface="Arial" charset="0"/>
            </a:endParaRPr>
          </a:p>
        </p:txBody>
      </p:sp>
      <p:sp>
        <p:nvSpPr>
          <p:cNvPr id="3" name="Content Placeholder 2"/>
          <p:cNvSpPr>
            <a:spLocks noGrp="1"/>
          </p:cNvSpPr>
          <p:nvPr>
            <p:ph idx="1"/>
          </p:nvPr>
        </p:nvSpPr>
        <p:spPr/>
        <p:txBody>
          <a:bodyPr/>
          <a:lstStyle/>
          <a:p>
            <a:r>
              <a:rPr lang="en-US" dirty="0" err="1" smtClean="0">
                <a:latin typeface="Arial"/>
                <a:cs typeface="Arial"/>
              </a:rPr>
              <a:t>Dijkstra</a:t>
            </a:r>
            <a:r>
              <a:rPr lang="en-US" dirty="0" smtClean="0">
                <a:latin typeface="Arial"/>
                <a:cs typeface="Arial"/>
              </a:rPr>
              <a:t> algorithm is a </a:t>
            </a:r>
            <a:r>
              <a:rPr lang="en-US" dirty="0">
                <a:latin typeface="Arial"/>
                <a:cs typeface="Arial"/>
              </a:rPr>
              <a:t>routing algorithm in which a router computes the shortest path between each pair of nodes in the network.</a:t>
            </a:r>
          </a:p>
        </p:txBody>
      </p:sp>
      <p:pic>
        <p:nvPicPr>
          <p:cNvPr id="4" name="Picture 3" descr="150px-Edsger_Wybe_Dijkstra.jpg"/>
          <p:cNvPicPr>
            <a:picLocks noChangeAspect="1"/>
          </p:cNvPicPr>
          <p:nvPr/>
        </p:nvPicPr>
        <p:blipFill>
          <a:blip r:embed="rId2" cstate="print"/>
          <a:stretch>
            <a:fillRect/>
          </a:stretch>
        </p:blipFill>
        <p:spPr>
          <a:xfrm>
            <a:off x="3354634" y="3533194"/>
            <a:ext cx="1741344" cy="2044763"/>
          </a:xfrm>
          <a:prstGeom prst="rect">
            <a:avLst/>
          </a:prstGeom>
        </p:spPr>
      </p:pic>
    </p:spTree>
    <p:extLst>
      <p:ext uri="{BB962C8B-B14F-4D97-AF65-F5344CB8AC3E}">
        <p14:creationId xmlns:p14="http://schemas.microsoft.com/office/powerpoint/2010/main" val="2939623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Establish Neighbor Adjacencies</a:t>
            </a:r>
          </a:p>
        </p:txBody>
      </p:sp>
      <p:sp>
        <p:nvSpPr>
          <p:cNvPr id="3" name="Content Placeholder 2"/>
          <p:cNvSpPr>
            <a:spLocks noGrp="1"/>
          </p:cNvSpPr>
          <p:nvPr>
            <p:ph idx="1"/>
          </p:nvPr>
        </p:nvSpPr>
        <p:spPr>
          <a:xfrm>
            <a:off x="672319" y="1600200"/>
            <a:ext cx="7843718" cy="4767609"/>
          </a:xfrm>
        </p:spPr>
        <p:txBody>
          <a:bodyPr>
            <a:normAutofit fontScale="85000" lnSpcReduction="10000"/>
          </a:bodyPr>
          <a:lstStyle/>
          <a:p>
            <a:pPr>
              <a:spcAft>
                <a:spcPts val="1200"/>
              </a:spcAft>
            </a:pPr>
            <a:r>
              <a:rPr lang="en-US" sz="2600" dirty="0">
                <a:latin typeface="Arial"/>
                <a:cs typeface="Arial"/>
              </a:rPr>
              <a:t>OSPF-enabled routers must form adjacencies with their neighbor before they can share information with that neighbor</a:t>
            </a:r>
            <a:r>
              <a:rPr lang="en-US" sz="2600" dirty="0" smtClean="0">
                <a:latin typeface="Arial"/>
                <a:cs typeface="Arial"/>
              </a:rPr>
              <a:t>.</a:t>
            </a:r>
          </a:p>
          <a:p>
            <a:pPr>
              <a:spcAft>
                <a:spcPts val="1200"/>
              </a:spcAft>
            </a:pPr>
            <a:r>
              <a:rPr lang="en-US" sz="2600" dirty="0">
                <a:latin typeface="Arial"/>
                <a:cs typeface="Arial"/>
              </a:rPr>
              <a:t>When OSPF is enabled on an interface, the router must determine if there is another OSPF neighbor on the link. </a:t>
            </a:r>
          </a:p>
          <a:p>
            <a:pPr>
              <a:spcAft>
                <a:spcPts val="1200"/>
              </a:spcAft>
            </a:pPr>
            <a:r>
              <a:rPr lang="en-US" sz="2600" dirty="0" smtClean="0">
                <a:latin typeface="Arial"/>
                <a:cs typeface="Arial"/>
              </a:rPr>
              <a:t> </a:t>
            </a:r>
            <a:r>
              <a:rPr lang="en-US" sz="2600" dirty="0">
                <a:latin typeface="Arial"/>
                <a:cs typeface="Arial"/>
              </a:rPr>
              <a:t>To accomplish this, the router forwards a </a:t>
            </a:r>
            <a:r>
              <a:rPr lang="en-US" sz="2600" dirty="0">
                <a:solidFill>
                  <a:srgbClr val="008000"/>
                </a:solidFill>
                <a:latin typeface="Arial"/>
                <a:cs typeface="Arial"/>
              </a:rPr>
              <a:t>Hello</a:t>
            </a:r>
            <a:r>
              <a:rPr lang="en-US" sz="2600" dirty="0">
                <a:latin typeface="Arial"/>
                <a:cs typeface="Arial"/>
              </a:rPr>
              <a:t> packet that contains its </a:t>
            </a:r>
            <a:r>
              <a:rPr lang="en-US" sz="2600" dirty="0">
                <a:solidFill>
                  <a:srgbClr val="FF6600"/>
                </a:solidFill>
                <a:latin typeface="Arial"/>
                <a:cs typeface="Arial"/>
              </a:rPr>
              <a:t>router ID </a:t>
            </a:r>
            <a:r>
              <a:rPr lang="en-US" sz="2600" dirty="0">
                <a:latin typeface="Arial"/>
                <a:cs typeface="Arial"/>
              </a:rPr>
              <a:t>out all OSPF-enabled </a:t>
            </a:r>
            <a:r>
              <a:rPr lang="en-US" sz="2600" dirty="0" smtClean="0">
                <a:latin typeface="Arial"/>
                <a:cs typeface="Arial"/>
              </a:rPr>
              <a:t>interfaces </a:t>
            </a:r>
            <a:r>
              <a:rPr lang="en-US" sz="2600" dirty="0">
                <a:latin typeface="Arial"/>
                <a:cs typeface="Arial"/>
              </a:rPr>
              <a:t>to determine whether neighbors are present on those links</a:t>
            </a:r>
            <a:r>
              <a:rPr lang="en-US" sz="2600" dirty="0" smtClean="0">
                <a:latin typeface="Arial"/>
                <a:cs typeface="Arial"/>
              </a:rPr>
              <a:t>. </a:t>
            </a:r>
          </a:p>
          <a:p>
            <a:pPr>
              <a:spcAft>
                <a:spcPts val="1200"/>
              </a:spcAft>
            </a:pPr>
            <a:r>
              <a:rPr lang="en-US" sz="2600" dirty="0">
                <a:latin typeface="Arial"/>
                <a:cs typeface="Arial"/>
              </a:rPr>
              <a:t>If a neighbor is present, the OSPF-enabled router attempts to establish a neighbor adjacency with that neighbor</a:t>
            </a:r>
            <a:r>
              <a:rPr lang="en-US" sz="2600" dirty="0" smtClean="0">
                <a:latin typeface="Arial"/>
                <a:cs typeface="Arial"/>
              </a:rPr>
              <a:t>.</a:t>
            </a:r>
            <a:endParaRPr lang="en-US" sz="2600" dirty="0">
              <a:latin typeface="Arial"/>
              <a:cs typeface="Arial"/>
            </a:endParaRPr>
          </a:p>
          <a:p>
            <a:pPr>
              <a:spcAft>
                <a:spcPts val="600"/>
              </a:spcAft>
            </a:pPr>
            <a:endParaRPr lang="en-US" sz="2800" dirty="0"/>
          </a:p>
        </p:txBody>
      </p:sp>
    </p:spTree>
    <p:extLst>
      <p:ext uri="{BB962C8B-B14F-4D97-AF65-F5344CB8AC3E}">
        <p14:creationId xmlns:p14="http://schemas.microsoft.com/office/powerpoint/2010/main" val="35712132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b="1" dirty="0" err="1" smtClean="0">
                <a:latin typeface="Arial"/>
                <a:cs typeface="Arial"/>
              </a:rPr>
              <a:t>Pesudocode</a:t>
            </a:r>
            <a:endParaRPr lang="en-US" sz="3200" b="1" dirty="0">
              <a:latin typeface="Arial"/>
              <a:cs typeface="Arial"/>
            </a:endParaRPr>
          </a:p>
        </p:txBody>
      </p:sp>
      <p:pic>
        <p:nvPicPr>
          <p:cNvPr id="5" name="Picture 4"/>
          <p:cNvPicPr>
            <a:picLocks noChangeAspect="1"/>
          </p:cNvPicPr>
          <p:nvPr/>
        </p:nvPicPr>
        <p:blipFill>
          <a:blip r:embed="rId2"/>
          <a:stretch>
            <a:fillRect/>
          </a:stretch>
        </p:blipFill>
        <p:spPr>
          <a:xfrm>
            <a:off x="457200" y="1774285"/>
            <a:ext cx="8229600" cy="4686300"/>
          </a:xfrm>
          <a:prstGeom prst="rect">
            <a:avLst/>
          </a:prstGeom>
        </p:spPr>
      </p:pic>
    </p:spTree>
    <p:extLst>
      <p:ext uri="{BB962C8B-B14F-4D97-AF65-F5344CB8AC3E}">
        <p14:creationId xmlns:p14="http://schemas.microsoft.com/office/powerpoint/2010/main" val="29353454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rotWithShape="1">
          <a:blip r:embed="rId2"/>
          <a:srcRect t="24456" b="38917"/>
          <a:stretch/>
        </p:blipFill>
        <p:spPr>
          <a:xfrm>
            <a:off x="584200" y="1868730"/>
            <a:ext cx="8102600" cy="2228101"/>
          </a:xfrm>
          <a:prstGeom prst="rect">
            <a:avLst/>
          </a:prstGeom>
        </p:spPr>
      </p:pic>
      <p:pic>
        <p:nvPicPr>
          <p:cNvPr id="4" name="Picture 3"/>
          <p:cNvPicPr>
            <a:picLocks noChangeAspect="1"/>
          </p:cNvPicPr>
          <p:nvPr/>
        </p:nvPicPr>
        <p:blipFill rotWithShape="1">
          <a:blip r:embed="rId2"/>
          <a:srcRect t="76374" b="7478"/>
          <a:stretch/>
        </p:blipFill>
        <p:spPr>
          <a:xfrm>
            <a:off x="584200" y="4096831"/>
            <a:ext cx="8102600" cy="982283"/>
          </a:xfrm>
          <a:prstGeom prst="rect">
            <a:avLst/>
          </a:prstGeom>
        </p:spPr>
      </p:pic>
    </p:spTree>
    <p:extLst>
      <p:ext uri="{BB962C8B-B14F-4D97-AF65-F5344CB8AC3E}">
        <p14:creationId xmlns:p14="http://schemas.microsoft.com/office/powerpoint/2010/main" val="35090650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1536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 y="754380"/>
            <a:ext cx="7912418" cy="40890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p:cNvPicPr>
            <a:picLocks noChangeAspect="1"/>
          </p:cNvPicPr>
          <p:nvPr/>
        </p:nvPicPr>
        <p:blipFill>
          <a:blip r:embed="rId3"/>
          <a:stretch>
            <a:fillRect/>
          </a:stretch>
        </p:blipFill>
        <p:spPr>
          <a:xfrm>
            <a:off x="4572000" y="5378588"/>
            <a:ext cx="1727200" cy="685800"/>
          </a:xfrm>
          <a:prstGeom prst="rect">
            <a:avLst/>
          </a:prstGeom>
        </p:spPr>
      </p:pic>
    </p:spTree>
    <p:extLst>
      <p:ext uri="{BB962C8B-B14F-4D97-AF65-F5344CB8AC3E}">
        <p14:creationId xmlns:p14="http://schemas.microsoft.com/office/powerpoint/2010/main" val="27829161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1638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 y="908685"/>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704584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1741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 y="960120"/>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539843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1843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908685"/>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2276266" y="4979009"/>
            <a:ext cx="312906" cy="369332"/>
          </a:xfrm>
          <a:prstGeom prst="rect">
            <a:avLst/>
          </a:prstGeom>
          <a:noFill/>
        </p:spPr>
        <p:txBody>
          <a:bodyPr wrap="none" rtlCol="0">
            <a:spAutoFit/>
          </a:bodyPr>
          <a:lstStyle/>
          <a:p>
            <a:r>
              <a:rPr lang="en-US" dirty="0" smtClean="0"/>
              <a:t>C</a:t>
            </a:r>
            <a:endParaRPr lang="en-US" dirty="0"/>
          </a:p>
        </p:txBody>
      </p:sp>
      <p:sp>
        <p:nvSpPr>
          <p:cNvPr id="5" name="TextBox 4"/>
          <p:cNvSpPr txBox="1"/>
          <p:nvPr/>
        </p:nvSpPr>
        <p:spPr>
          <a:xfrm>
            <a:off x="3567508" y="4926821"/>
            <a:ext cx="312906" cy="369332"/>
          </a:xfrm>
          <a:prstGeom prst="rect">
            <a:avLst/>
          </a:prstGeom>
          <a:noFill/>
        </p:spPr>
        <p:txBody>
          <a:bodyPr wrap="none" rtlCol="0">
            <a:spAutoFit/>
          </a:bodyPr>
          <a:lstStyle/>
          <a:p>
            <a:r>
              <a:rPr lang="en-US" dirty="0" smtClean="0"/>
              <a:t>C</a:t>
            </a:r>
            <a:endParaRPr lang="en-US" dirty="0"/>
          </a:p>
        </p:txBody>
      </p:sp>
      <p:sp>
        <p:nvSpPr>
          <p:cNvPr id="6" name="TextBox 5"/>
          <p:cNvSpPr txBox="1"/>
          <p:nvPr/>
        </p:nvSpPr>
        <p:spPr>
          <a:xfrm>
            <a:off x="4214444" y="4915551"/>
            <a:ext cx="484487" cy="369332"/>
          </a:xfrm>
          <a:prstGeom prst="rect">
            <a:avLst/>
          </a:prstGeom>
          <a:noFill/>
        </p:spPr>
        <p:txBody>
          <a:bodyPr wrap="square" rtlCol="0">
            <a:spAutoFit/>
          </a:bodyPr>
          <a:lstStyle/>
          <a:p>
            <a:r>
              <a:rPr lang="en-US" dirty="0" smtClean="0"/>
              <a:t>C</a:t>
            </a:r>
            <a:endParaRPr lang="en-US" dirty="0"/>
          </a:p>
        </p:txBody>
      </p:sp>
    </p:spTree>
    <p:extLst>
      <p:ext uri="{BB962C8B-B14F-4D97-AF65-F5344CB8AC3E}">
        <p14:creationId xmlns:p14="http://schemas.microsoft.com/office/powerpoint/2010/main" val="38515264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1945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908685"/>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2276266" y="4958013"/>
            <a:ext cx="312906" cy="369332"/>
          </a:xfrm>
          <a:prstGeom prst="rect">
            <a:avLst/>
          </a:prstGeom>
          <a:noFill/>
        </p:spPr>
        <p:txBody>
          <a:bodyPr wrap="none" rtlCol="0">
            <a:spAutoFit/>
          </a:bodyPr>
          <a:lstStyle/>
          <a:p>
            <a:r>
              <a:rPr lang="en-US" dirty="0" smtClean="0"/>
              <a:t>C</a:t>
            </a:r>
            <a:endParaRPr lang="en-US" dirty="0"/>
          </a:p>
        </p:txBody>
      </p:sp>
      <p:sp>
        <p:nvSpPr>
          <p:cNvPr id="5" name="TextBox 4"/>
          <p:cNvSpPr txBox="1"/>
          <p:nvPr/>
        </p:nvSpPr>
        <p:spPr>
          <a:xfrm>
            <a:off x="3435015" y="4958013"/>
            <a:ext cx="312906" cy="369332"/>
          </a:xfrm>
          <a:prstGeom prst="rect">
            <a:avLst/>
          </a:prstGeom>
          <a:noFill/>
        </p:spPr>
        <p:txBody>
          <a:bodyPr wrap="none" rtlCol="0">
            <a:spAutoFit/>
          </a:bodyPr>
          <a:lstStyle/>
          <a:p>
            <a:r>
              <a:rPr lang="en-US" dirty="0" smtClean="0"/>
              <a:t>C</a:t>
            </a:r>
            <a:endParaRPr lang="en-US" dirty="0"/>
          </a:p>
        </p:txBody>
      </p:sp>
      <p:sp>
        <p:nvSpPr>
          <p:cNvPr id="6" name="TextBox 5"/>
          <p:cNvSpPr txBox="1"/>
          <p:nvPr/>
        </p:nvSpPr>
        <p:spPr>
          <a:xfrm>
            <a:off x="4066629" y="4958013"/>
            <a:ext cx="312906" cy="369332"/>
          </a:xfrm>
          <a:prstGeom prst="rect">
            <a:avLst/>
          </a:prstGeom>
          <a:noFill/>
        </p:spPr>
        <p:txBody>
          <a:bodyPr wrap="none" rtlCol="0">
            <a:spAutoFit/>
          </a:bodyPr>
          <a:lstStyle/>
          <a:p>
            <a:r>
              <a:rPr lang="en-US" dirty="0" smtClean="0"/>
              <a:t>C</a:t>
            </a:r>
            <a:endParaRPr lang="en-US" dirty="0"/>
          </a:p>
        </p:txBody>
      </p:sp>
    </p:spTree>
    <p:extLst>
      <p:ext uri="{BB962C8B-B14F-4D97-AF65-F5344CB8AC3E}">
        <p14:creationId xmlns:p14="http://schemas.microsoft.com/office/powerpoint/2010/main" val="630876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2048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628" y="1071563"/>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2432719" y="5047774"/>
            <a:ext cx="312906" cy="369332"/>
          </a:xfrm>
          <a:prstGeom prst="rect">
            <a:avLst/>
          </a:prstGeom>
          <a:noFill/>
        </p:spPr>
        <p:txBody>
          <a:bodyPr wrap="none" rtlCol="0">
            <a:spAutoFit/>
          </a:bodyPr>
          <a:lstStyle/>
          <a:p>
            <a:r>
              <a:rPr lang="en-US" dirty="0" smtClean="0"/>
              <a:t>C</a:t>
            </a:r>
            <a:endParaRPr lang="en-US" dirty="0"/>
          </a:p>
        </p:txBody>
      </p:sp>
      <p:sp>
        <p:nvSpPr>
          <p:cNvPr id="5" name="TextBox 4"/>
          <p:cNvSpPr txBox="1"/>
          <p:nvPr/>
        </p:nvSpPr>
        <p:spPr>
          <a:xfrm>
            <a:off x="2432719" y="5417106"/>
            <a:ext cx="312906" cy="369332"/>
          </a:xfrm>
          <a:prstGeom prst="rect">
            <a:avLst/>
          </a:prstGeom>
          <a:noFill/>
        </p:spPr>
        <p:txBody>
          <a:bodyPr wrap="none" rtlCol="0">
            <a:spAutoFit/>
          </a:bodyPr>
          <a:lstStyle/>
          <a:p>
            <a:r>
              <a:rPr lang="en-US" dirty="0" smtClean="0"/>
              <a:t>C</a:t>
            </a:r>
            <a:endParaRPr lang="en-US" dirty="0"/>
          </a:p>
        </p:txBody>
      </p:sp>
      <p:sp>
        <p:nvSpPr>
          <p:cNvPr id="6" name="TextBox 5"/>
          <p:cNvSpPr txBox="1"/>
          <p:nvPr/>
        </p:nvSpPr>
        <p:spPr>
          <a:xfrm>
            <a:off x="4138511" y="5110413"/>
            <a:ext cx="312906" cy="369332"/>
          </a:xfrm>
          <a:prstGeom prst="rect">
            <a:avLst/>
          </a:prstGeom>
          <a:noFill/>
        </p:spPr>
        <p:txBody>
          <a:bodyPr wrap="none" rtlCol="0">
            <a:spAutoFit/>
          </a:bodyPr>
          <a:lstStyle/>
          <a:p>
            <a:r>
              <a:rPr lang="en-US" dirty="0" smtClean="0"/>
              <a:t>C</a:t>
            </a:r>
            <a:endParaRPr lang="en-US" dirty="0"/>
          </a:p>
        </p:txBody>
      </p:sp>
      <p:sp>
        <p:nvSpPr>
          <p:cNvPr id="7" name="TextBox 6"/>
          <p:cNvSpPr txBox="1"/>
          <p:nvPr/>
        </p:nvSpPr>
        <p:spPr>
          <a:xfrm>
            <a:off x="3570144" y="5110413"/>
            <a:ext cx="312906" cy="369332"/>
          </a:xfrm>
          <a:prstGeom prst="rect">
            <a:avLst/>
          </a:prstGeom>
          <a:noFill/>
        </p:spPr>
        <p:txBody>
          <a:bodyPr wrap="none" rtlCol="0">
            <a:spAutoFit/>
          </a:bodyPr>
          <a:lstStyle/>
          <a:p>
            <a:r>
              <a:rPr lang="en-US" dirty="0" smtClean="0"/>
              <a:t>C</a:t>
            </a:r>
            <a:endParaRPr lang="en-US" dirty="0"/>
          </a:p>
        </p:txBody>
      </p:sp>
      <p:sp>
        <p:nvSpPr>
          <p:cNvPr id="8" name="TextBox 7"/>
          <p:cNvSpPr txBox="1"/>
          <p:nvPr/>
        </p:nvSpPr>
        <p:spPr>
          <a:xfrm>
            <a:off x="3570144" y="5568197"/>
            <a:ext cx="312906" cy="369332"/>
          </a:xfrm>
          <a:prstGeom prst="rect">
            <a:avLst/>
          </a:prstGeom>
          <a:noFill/>
        </p:spPr>
        <p:txBody>
          <a:bodyPr wrap="none" rtlCol="0">
            <a:spAutoFit/>
          </a:bodyPr>
          <a:lstStyle/>
          <a:p>
            <a:r>
              <a:rPr lang="en-US" dirty="0" smtClean="0"/>
              <a:t>C</a:t>
            </a:r>
            <a:endParaRPr lang="en-US" dirty="0"/>
          </a:p>
        </p:txBody>
      </p:sp>
    </p:spTree>
    <p:extLst>
      <p:ext uri="{BB962C8B-B14F-4D97-AF65-F5344CB8AC3E}">
        <p14:creationId xmlns:p14="http://schemas.microsoft.com/office/powerpoint/2010/main" val="35363374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2150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895" y="1071563"/>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2301644" y="5078490"/>
            <a:ext cx="312906" cy="369332"/>
          </a:xfrm>
          <a:prstGeom prst="rect">
            <a:avLst/>
          </a:prstGeom>
          <a:noFill/>
        </p:spPr>
        <p:txBody>
          <a:bodyPr wrap="none" rtlCol="0">
            <a:spAutoFit/>
          </a:bodyPr>
          <a:lstStyle/>
          <a:p>
            <a:r>
              <a:rPr lang="en-US" dirty="0" smtClean="0"/>
              <a:t>C</a:t>
            </a:r>
            <a:endParaRPr lang="en-US" dirty="0"/>
          </a:p>
        </p:txBody>
      </p:sp>
      <p:sp>
        <p:nvSpPr>
          <p:cNvPr id="5" name="TextBox 4"/>
          <p:cNvSpPr txBox="1"/>
          <p:nvPr/>
        </p:nvSpPr>
        <p:spPr>
          <a:xfrm>
            <a:off x="2301644" y="5481741"/>
            <a:ext cx="312906" cy="369332"/>
          </a:xfrm>
          <a:prstGeom prst="rect">
            <a:avLst/>
          </a:prstGeom>
          <a:noFill/>
        </p:spPr>
        <p:txBody>
          <a:bodyPr wrap="none" rtlCol="0">
            <a:spAutoFit/>
          </a:bodyPr>
          <a:lstStyle/>
          <a:p>
            <a:r>
              <a:rPr lang="en-US" dirty="0" smtClean="0"/>
              <a:t>C</a:t>
            </a:r>
            <a:endParaRPr lang="en-US" dirty="0"/>
          </a:p>
        </p:txBody>
      </p:sp>
      <p:sp>
        <p:nvSpPr>
          <p:cNvPr id="6" name="TextBox 5"/>
          <p:cNvSpPr txBox="1"/>
          <p:nvPr/>
        </p:nvSpPr>
        <p:spPr>
          <a:xfrm>
            <a:off x="3414419" y="5519353"/>
            <a:ext cx="312906" cy="369332"/>
          </a:xfrm>
          <a:prstGeom prst="rect">
            <a:avLst/>
          </a:prstGeom>
          <a:noFill/>
        </p:spPr>
        <p:txBody>
          <a:bodyPr wrap="none" rtlCol="0">
            <a:spAutoFit/>
          </a:bodyPr>
          <a:lstStyle/>
          <a:p>
            <a:r>
              <a:rPr lang="en-US" dirty="0" smtClean="0"/>
              <a:t>C</a:t>
            </a:r>
            <a:endParaRPr lang="en-US" dirty="0"/>
          </a:p>
        </p:txBody>
      </p:sp>
      <p:sp>
        <p:nvSpPr>
          <p:cNvPr id="7" name="TextBox 6"/>
          <p:cNvSpPr txBox="1"/>
          <p:nvPr/>
        </p:nvSpPr>
        <p:spPr>
          <a:xfrm>
            <a:off x="3404366" y="5142679"/>
            <a:ext cx="312906" cy="369332"/>
          </a:xfrm>
          <a:prstGeom prst="rect">
            <a:avLst/>
          </a:prstGeom>
          <a:noFill/>
        </p:spPr>
        <p:txBody>
          <a:bodyPr wrap="none" rtlCol="0">
            <a:spAutoFit/>
          </a:bodyPr>
          <a:lstStyle/>
          <a:p>
            <a:r>
              <a:rPr lang="en-US" dirty="0" smtClean="0"/>
              <a:t>C</a:t>
            </a:r>
            <a:endParaRPr lang="en-US" dirty="0"/>
          </a:p>
        </p:txBody>
      </p:sp>
      <p:sp>
        <p:nvSpPr>
          <p:cNvPr id="8" name="TextBox 7"/>
          <p:cNvSpPr txBox="1"/>
          <p:nvPr/>
        </p:nvSpPr>
        <p:spPr>
          <a:xfrm>
            <a:off x="3988058" y="5175632"/>
            <a:ext cx="312906" cy="369332"/>
          </a:xfrm>
          <a:prstGeom prst="rect">
            <a:avLst/>
          </a:prstGeom>
          <a:noFill/>
        </p:spPr>
        <p:txBody>
          <a:bodyPr wrap="none" rtlCol="0">
            <a:spAutoFit/>
          </a:bodyPr>
          <a:lstStyle/>
          <a:p>
            <a:r>
              <a:rPr lang="en-US" dirty="0" smtClean="0"/>
              <a:t>C</a:t>
            </a:r>
            <a:endParaRPr lang="en-US" dirty="0"/>
          </a:p>
        </p:txBody>
      </p:sp>
    </p:spTree>
    <p:extLst>
      <p:ext uri="{BB962C8B-B14F-4D97-AF65-F5344CB8AC3E}">
        <p14:creationId xmlns:p14="http://schemas.microsoft.com/office/powerpoint/2010/main" val="19310908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2253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628" y="1071563"/>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2432719" y="5014237"/>
            <a:ext cx="312906" cy="369332"/>
          </a:xfrm>
          <a:prstGeom prst="rect">
            <a:avLst/>
          </a:prstGeom>
          <a:noFill/>
        </p:spPr>
        <p:txBody>
          <a:bodyPr wrap="none" rtlCol="0">
            <a:spAutoFit/>
          </a:bodyPr>
          <a:lstStyle/>
          <a:p>
            <a:r>
              <a:rPr lang="en-US" dirty="0" smtClean="0"/>
              <a:t>C</a:t>
            </a:r>
            <a:endParaRPr lang="en-US" dirty="0"/>
          </a:p>
        </p:txBody>
      </p:sp>
      <p:sp>
        <p:nvSpPr>
          <p:cNvPr id="5" name="TextBox 4"/>
          <p:cNvSpPr txBox="1"/>
          <p:nvPr/>
        </p:nvSpPr>
        <p:spPr>
          <a:xfrm>
            <a:off x="2432719" y="4588681"/>
            <a:ext cx="312906" cy="369332"/>
          </a:xfrm>
          <a:prstGeom prst="rect">
            <a:avLst/>
          </a:prstGeom>
          <a:noFill/>
        </p:spPr>
        <p:txBody>
          <a:bodyPr wrap="none" rtlCol="0">
            <a:spAutoFit/>
          </a:bodyPr>
          <a:lstStyle/>
          <a:p>
            <a:r>
              <a:rPr lang="en-US" dirty="0" smtClean="0"/>
              <a:t>C</a:t>
            </a:r>
            <a:endParaRPr lang="en-US" dirty="0"/>
          </a:p>
        </p:txBody>
      </p:sp>
      <p:sp>
        <p:nvSpPr>
          <p:cNvPr id="6" name="TextBox 5"/>
          <p:cNvSpPr txBox="1"/>
          <p:nvPr/>
        </p:nvSpPr>
        <p:spPr>
          <a:xfrm>
            <a:off x="3500209" y="5014237"/>
            <a:ext cx="312906" cy="369332"/>
          </a:xfrm>
          <a:prstGeom prst="rect">
            <a:avLst/>
          </a:prstGeom>
          <a:noFill/>
        </p:spPr>
        <p:txBody>
          <a:bodyPr wrap="none" rtlCol="0">
            <a:spAutoFit/>
          </a:bodyPr>
          <a:lstStyle/>
          <a:p>
            <a:r>
              <a:rPr lang="en-US" dirty="0" smtClean="0"/>
              <a:t>C</a:t>
            </a:r>
            <a:endParaRPr lang="en-US" dirty="0"/>
          </a:p>
        </p:txBody>
      </p:sp>
      <p:sp>
        <p:nvSpPr>
          <p:cNvPr id="7" name="TextBox 6"/>
          <p:cNvSpPr txBox="1"/>
          <p:nvPr/>
        </p:nvSpPr>
        <p:spPr>
          <a:xfrm>
            <a:off x="3500209" y="4620947"/>
            <a:ext cx="312906" cy="369332"/>
          </a:xfrm>
          <a:prstGeom prst="rect">
            <a:avLst/>
          </a:prstGeom>
          <a:noFill/>
        </p:spPr>
        <p:txBody>
          <a:bodyPr wrap="none" rtlCol="0">
            <a:spAutoFit/>
          </a:bodyPr>
          <a:lstStyle/>
          <a:p>
            <a:r>
              <a:rPr lang="en-US" dirty="0" smtClean="0"/>
              <a:t>C</a:t>
            </a:r>
            <a:endParaRPr lang="en-US" dirty="0"/>
          </a:p>
        </p:txBody>
      </p:sp>
      <p:sp>
        <p:nvSpPr>
          <p:cNvPr id="8" name="TextBox 7"/>
          <p:cNvSpPr txBox="1"/>
          <p:nvPr/>
        </p:nvSpPr>
        <p:spPr>
          <a:xfrm>
            <a:off x="4107862" y="4620947"/>
            <a:ext cx="312906" cy="369332"/>
          </a:xfrm>
          <a:prstGeom prst="rect">
            <a:avLst/>
          </a:prstGeom>
          <a:noFill/>
        </p:spPr>
        <p:txBody>
          <a:bodyPr wrap="none" rtlCol="0">
            <a:spAutoFit/>
          </a:bodyPr>
          <a:lstStyle/>
          <a:p>
            <a:r>
              <a:rPr lang="en-US" dirty="0" smtClean="0"/>
              <a:t>C</a:t>
            </a:r>
            <a:endParaRPr lang="en-US" dirty="0"/>
          </a:p>
        </p:txBody>
      </p:sp>
      <p:sp>
        <p:nvSpPr>
          <p:cNvPr id="9" name="TextBox 8"/>
          <p:cNvSpPr txBox="1"/>
          <p:nvPr/>
        </p:nvSpPr>
        <p:spPr>
          <a:xfrm>
            <a:off x="3500209" y="5383569"/>
            <a:ext cx="312906" cy="369332"/>
          </a:xfrm>
          <a:prstGeom prst="rect">
            <a:avLst/>
          </a:prstGeom>
          <a:noFill/>
        </p:spPr>
        <p:txBody>
          <a:bodyPr wrap="none" rtlCol="0">
            <a:spAutoFit/>
          </a:bodyPr>
          <a:lstStyle/>
          <a:p>
            <a:r>
              <a:rPr lang="en-US" dirty="0" smtClean="0"/>
              <a:t>B</a:t>
            </a:r>
            <a:endParaRPr lang="en-US" dirty="0"/>
          </a:p>
        </p:txBody>
      </p:sp>
    </p:spTree>
    <p:extLst>
      <p:ext uri="{BB962C8B-B14F-4D97-AF65-F5344CB8AC3E}">
        <p14:creationId xmlns:p14="http://schemas.microsoft.com/office/powerpoint/2010/main" val="2020207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600" b="1" dirty="0">
                <a:latin typeface="Arial" charset="0"/>
                <a:cs typeface="文泉驛正黑" charset="0"/>
              </a:rPr>
              <a:t>Establishing Neighbor Adjacencies</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7354"/>
          <a:stretch/>
        </p:blipFill>
        <p:spPr bwMode="auto">
          <a:xfrm>
            <a:off x="1843652" y="3208741"/>
            <a:ext cx="5510469" cy="3154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6" name="Rectangle 5"/>
          <p:cNvSpPr/>
          <p:nvPr/>
        </p:nvSpPr>
        <p:spPr>
          <a:xfrm>
            <a:off x="811078" y="1973226"/>
            <a:ext cx="7425051" cy="707373"/>
          </a:xfrm>
          <a:prstGeom prst="rect">
            <a:avLst/>
          </a:prstGeom>
        </p:spPr>
        <p:txBody>
          <a:bodyPr wrap="square">
            <a:spAutoFit/>
          </a:bodyPr>
          <a:lstStyle/>
          <a:p>
            <a:pPr marL="228600" indent="-228600" defTabSz="914400">
              <a:lnSpc>
                <a:spcPct val="90000"/>
              </a:lnSpc>
              <a:spcBef>
                <a:spcPts val="2000"/>
              </a:spcBef>
              <a:spcAft>
                <a:spcPts val="1200"/>
              </a:spcAft>
              <a:buClr>
                <a:schemeClr val="accent1"/>
              </a:buClr>
              <a:buSzPct val="75000"/>
              <a:buFont typeface="Wingdings" pitchFamily="2" charset="2"/>
              <a:buChar char="n"/>
            </a:pPr>
            <a:r>
              <a:rPr lang="en-US" sz="2200" dirty="0">
                <a:solidFill>
                  <a:schemeClr val="tx1">
                    <a:lumMod val="65000"/>
                    <a:lumOff val="35000"/>
                  </a:schemeClr>
                </a:solidFill>
                <a:latin typeface="Arial"/>
                <a:cs typeface="Arial"/>
              </a:rPr>
              <a:t>An OSPF adjacency is established in several steps and OSPF router goes through the following states:</a:t>
            </a:r>
          </a:p>
        </p:txBody>
      </p:sp>
    </p:spTree>
    <p:extLst>
      <p:ext uri="{BB962C8B-B14F-4D97-AF65-F5344CB8AC3E}">
        <p14:creationId xmlns:p14="http://schemas.microsoft.com/office/powerpoint/2010/main" val="41982097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22885" y="274320"/>
            <a:ext cx="8698230" cy="822960"/>
          </a:xfrm>
        </p:spPr>
        <p:txBody>
          <a:bodyPr lIns="0" tIns="0" rIns="0" bIns="0" anchor="t"/>
          <a:lstStyle/>
          <a:p>
            <a:pPr>
              <a:lnSpc>
                <a:spcPct val="95000"/>
              </a:lnSpc>
              <a:defRPr/>
            </a:pPr>
            <a:r>
              <a:rPr lang="en-US" sz="3900">
                <a:solidFill>
                  <a:srgbClr val="3B62AF"/>
                </a:solidFill>
                <a:latin typeface="Arial" charset="0"/>
              </a:rPr>
              <a:t>Dijkstra Animated Example</a:t>
            </a:r>
          </a:p>
        </p:txBody>
      </p:sp>
      <p:pic>
        <p:nvPicPr>
          <p:cNvPr id="2355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628" y="1071563"/>
            <a:ext cx="8246745" cy="471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2432719" y="5014237"/>
            <a:ext cx="312906" cy="369332"/>
          </a:xfrm>
          <a:prstGeom prst="rect">
            <a:avLst/>
          </a:prstGeom>
          <a:noFill/>
        </p:spPr>
        <p:txBody>
          <a:bodyPr wrap="none" rtlCol="0">
            <a:spAutoFit/>
          </a:bodyPr>
          <a:lstStyle/>
          <a:p>
            <a:r>
              <a:rPr lang="en-US" dirty="0" smtClean="0"/>
              <a:t>C</a:t>
            </a:r>
            <a:endParaRPr lang="en-US" dirty="0"/>
          </a:p>
        </p:txBody>
      </p:sp>
      <p:sp>
        <p:nvSpPr>
          <p:cNvPr id="5" name="TextBox 4"/>
          <p:cNvSpPr txBox="1"/>
          <p:nvPr/>
        </p:nvSpPr>
        <p:spPr>
          <a:xfrm>
            <a:off x="2432719" y="4588681"/>
            <a:ext cx="312906" cy="369332"/>
          </a:xfrm>
          <a:prstGeom prst="rect">
            <a:avLst/>
          </a:prstGeom>
          <a:noFill/>
        </p:spPr>
        <p:txBody>
          <a:bodyPr wrap="none" rtlCol="0">
            <a:spAutoFit/>
          </a:bodyPr>
          <a:lstStyle/>
          <a:p>
            <a:r>
              <a:rPr lang="en-US" dirty="0" smtClean="0"/>
              <a:t>C</a:t>
            </a:r>
            <a:endParaRPr lang="en-US" dirty="0"/>
          </a:p>
        </p:txBody>
      </p:sp>
      <p:sp>
        <p:nvSpPr>
          <p:cNvPr id="6" name="TextBox 5"/>
          <p:cNvSpPr txBox="1"/>
          <p:nvPr/>
        </p:nvSpPr>
        <p:spPr>
          <a:xfrm>
            <a:off x="3500209" y="5014237"/>
            <a:ext cx="312906" cy="369332"/>
          </a:xfrm>
          <a:prstGeom prst="rect">
            <a:avLst/>
          </a:prstGeom>
          <a:noFill/>
        </p:spPr>
        <p:txBody>
          <a:bodyPr wrap="none" rtlCol="0">
            <a:spAutoFit/>
          </a:bodyPr>
          <a:lstStyle/>
          <a:p>
            <a:r>
              <a:rPr lang="en-US" dirty="0" smtClean="0"/>
              <a:t>C</a:t>
            </a:r>
            <a:endParaRPr lang="en-US" dirty="0"/>
          </a:p>
        </p:txBody>
      </p:sp>
      <p:sp>
        <p:nvSpPr>
          <p:cNvPr id="7" name="TextBox 6"/>
          <p:cNvSpPr txBox="1"/>
          <p:nvPr/>
        </p:nvSpPr>
        <p:spPr>
          <a:xfrm>
            <a:off x="3500209" y="4620947"/>
            <a:ext cx="312906" cy="369332"/>
          </a:xfrm>
          <a:prstGeom prst="rect">
            <a:avLst/>
          </a:prstGeom>
          <a:noFill/>
        </p:spPr>
        <p:txBody>
          <a:bodyPr wrap="none" rtlCol="0">
            <a:spAutoFit/>
          </a:bodyPr>
          <a:lstStyle/>
          <a:p>
            <a:r>
              <a:rPr lang="en-US" dirty="0" smtClean="0"/>
              <a:t>C</a:t>
            </a:r>
            <a:endParaRPr lang="en-US" dirty="0"/>
          </a:p>
        </p:txBody>
      </p:sp>
      <p:sp>
        <p:nvSpPr>
          <p:cNvPr id="8" name="TextBox 7"/>
          <p:cNvSpPr txBox="1"/>
          <p:nvPr/>
        </p:nvSpPr>
        <p:spPr>
          <a:xfrm>
            <a:off x="4107862" y="4620947"/>
            <a:ext cx="312906" cy="369332"/>
          </a:xfrm>
          <a:prstGeom prst="rect">
            <a:avLst/>
          </a:prstGeom>
          <a:noFill/>
        </p:spPr>
        <p:txBody>
          <a:bodyPr wrap="none" rtlCol="0">
            <a:spAutoFit/>
          </a:bodyPr>
          <a:lstStyle/>
          <a:p>
            <a:r>
              <a:rPr lang="en-US" dirty="0" smtClean="0"/>
              <a:t>C</a:t>
            </a:r>
            <a:endParaRPr lang="en-US" dirty="0"/>
          </a:p>
        </p:txBody>
      </p:sp>
      <p:sp>
        <p:nvSpPr>
          <p:cNvPr id="9" name="TextBox 8"/>
          <p:cNvSpPr txBox="1"/>
          <p:nvPr/>
        </p:nvSpPr>
        <p:spPr>
          <a:xfrm>
            <a:off x="3500209" y="5383569"/>
            <a:ext cx="312906" cy="369332"/>
          </a:xfrm>
          <a:prstGeom prst="rect">
            <a:avLst/>
          </a:prstGeom>
          <a:noFill/>
        </p:spPr>
        <p:txBody>
          <a:bodyPr wrap="none" rtlCol="0">
            <a:spAutoFit/>
          </a:bodyPr>
          <a:lstStyle/>
          <a:p>
            <a:r>
              <a:rPr lang="en-US" dirty="0" smtClean="0"/>
              <a:t>B</a:t>
            </a:r>
            <a:endParaRPr lang="en-US" dirty="0"/>
          </a:p>
        </p:txBody>
      </p:sp>
    </p:spTree>
    <p:extLst>
      <p:ext uri="{BB962C8B-B14F-4D97-AF65-F5344CB8AC3E}">
        <p14:creationId xmlns:p14="http://schemas.microsoft.com/office/powerpoint/2010/main" val="18733443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5" name="Picture 5"/>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7918" b="71265" l="43543" r="93727">
                        <a14:foregroundMark x1="70374" y1="56273" x2="70374" y2="56273"/>
                        <a14:foregroundMark x1="88721" y1="18727" x2="88721" y2="18727"/>
                        <a14:foregroundMark x1="87266" y1="60364" x2="87266" y2="60364"/>
                        <a14:foregroundMark x1="68919" y1="14182" x2="68919" y2="14182"/>
                        <a14:backgroundMark x1="63410" y1="42636" x2="63410" y2="42636"/>
                        <a14:backgroundMark x1="77651" y1="41545" x2="77651" y2="41545"/>
                        <a14:backgroundMark x1="75936" y1="46636" x2="75936" y2="46636"/>
                        <a14:backgroundMark x1="84927" y1="29364" x2="84927" y2="29364"/>
                        <a14:backgroundMark x1="85187" y1="48727" x2="85187" y2="48727"/>
                        <a14:backgroundMark x1="74480" y1="51273" x2="74480" y2="51273"/>
                        <a14:backgroundMark x1="58784" y1="22273" x2="58784" y2="22273"/>
                        <a14:backgroundMark x1="53846" y1="27818" x2="53846" y2="27818"/>
                        <a14:backgroundMark x1="51507" y1="30364" x2="51507" y2="30364"/>
                        <a14:backgroundMark x1="85499" y1="23273" x2="85499" y2="23273"/>
                        <a14:backgroundMark x1="85499" y1="52273" x2="85499" y2="52273"/>
                        <a14:backgroundMark x1="61694" y1="18727" x2="61694" y2="18727"/>
                        <a14:backgroundMark x1="63410" y1="16636" x2="63410" y2="16636"/>
                        <a14:backgroundMark x1="73285" y1="54273" x2="73285" y2="54273"/>
                      </a14:backgroundRemoval>
                    </a14:imgEffect>
                  </a14:imgLayer>
                </a14:imgProps>
              </a:ext>
              <a:ext uri="{28A0092B-C50C-407E-A947-70E740481C1C}">
                <a14:useLocalDpi xmlns:a14="http://schemas.microsoft.com/office/drawing/2010/main" val="0"/>
              </a:ext>
            </a:extLst>
          </a:blip>
          <a:srcRect l="37270" b="20817"/>
          <a:stretch/>
        </p:blipFill>
        <p:spPr bwMode="auto">
          <a:xfrm>
            <a:off x="1629326" y="1920757"/>
            <a:ext cx="5173151" cy="3733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36605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Down State</a:t>
            </a:r>
            <a:endParaRPr lang="en-US" sz="3200" dirty="0">
              <a:solidFill>
                <a:srgbClr val="663366"/>
              </a:solidFill>
            </a:endParaRPr>
          </a:p>
        </p:txBody>
      </p:sp>
      <p:sp>
        <p:nvSpPr>
          <p:cNvPr id="3" name="Content Placeholder 2"/>
          <p:cNvSpPr>
            <a:spLocks noGrp="1"/>
          </p:cNvSpPr>
          <p:nvPr>
            <p:ph idx="1"/>
          </p:nvPr>
        </p:nvSpPr>
        <p:spPr/>
        <p:txBody>
          <a:bodyPr>
            <a:normAutofit/>
          </a:bodyPr>
          <a:lstStyle/>
          <a:p>
            <a:r>
              <a:rPr lang="en-US" sz="2200" dirty="0">
                <a:latin typeface="Arial"/>
                <a:cs typeface="Arial"/>
              </a:rPr>
              <a:t>This is the first OSPF neighbor </a:t>
            </a:r>
            <a:r>
              <a:rPr lang="en-US" sz="2200" dirty="0" smtClean="0">
                <a:latin typeface="Arial"/>
                <a:cs typeface="Arial"/>
              </a:rPr>
              <a:t>adjacency state</a:t>
            </a:r>
            <a:r>
              <a:rPr lang="en-US" sz="2200" dirty="0">
                <a:latin typeface="Arial"/>
                <a:cs typeface="Arial"/>
              </a:rPr>
              <a:t>. </a:t>
            </a:r>
            <a:endParaRPr lang="en-US" sz="2200" dirty="0" smtClean="0">
              <a:latin typeface="Arial"/>
              <a:cs typeface="Arial"/>
            </a:endParaRPr>
          </a:p>
          <a:p>
            <a:r>
              <a:rPr lang="en-US" sz="2200" dirty="0" smtClean="0">
                <a:latin typeface="Arial"/>
                <a:cs typeface="Arial"/>
              </a:rPr>
              <a:t>It </a:t>
            </a:r>
            <a:r>
              <a:rPr lang="en-US" sz="2200" dirty="0">
                <a:latin typeface="Arial"/>
                <a:cs typeface="Arial"/>
              </a:rPr>
              <a:t>means that no information </a:t>
            </a:r>
            <a:r>
              <a:rPr lang="en-US" sz="2200" dirty="0" smtClean="0">
                <a:latin typeface="Arial"/>
                <a:cs typeface="Arial"/>
              </a:rPr>
              <a:t>(Hellos</a:t>
            </a:r>
            <a:r>
              <a:rPr lang="en-US" sz="2200" dirty="0">
                <a:latin typeface="Arial"/>
                <a:cs typeface="Arial"/>
              </a:rPr>
              <a:t>) has been received, but </a:t>
            </a:r>
            <a:r>
              <a:rPr lang="en-US" sz="2200" dirty="0" smtClean="0">
                <a:latin typeface="Arial"/>
                <a:cs typeface="Arial"/>
              </a:rPr>
              <a:t>Hello </a:t>
            </a:r>
            <a:r>
              <a:rPr lang="en-US" sz="2200" dirty="0">
                <a:latin typeface="Arial"/>
                <a:cs typeface="Arial"/>
              </a:rPr>
              <a:t>packets can still be sent to the neighbor in this state.</a:t>
            </a:r>
          </a:p>
        </p:txBody>
      </p:sp>
      <p:pic>
        <p:nvPicPr>
          <p:cNvPr id="4" name="Picture 3"/>
          <p:cNvPicPr>
            <a:picLocks noChangeAspect="1"/>
          </p:cNvPicPr>
          <p:nvPr/>
        </p:nvPicPr>
        <p:blipFill>
          <a:blip r:embed="rId2"/>
          <a:stretch>
            <a:fillRect/>
          </a:stretch>
        </p:blipFill>
        <p:spPr>
          <a:xfrm>
            <a:off x="1879600" y="3773192"/>
            <a:ext cx="5384800" cy="2794000"/>
          </a:xfrm>
          <a:prstGeom prst="rect">
            <a:avLst/>
          </a:prstGeom>
        </p:spPr>
      </p:pic>
    </p:spTree>
    <p:extLst>
      <p:ext uri="{BB962C8B-B14F-4D97-AF65-F5344CB8AC3E}">
        <p14:creationId xmlns:p14="http://schemas.microsoft.com/office/powerpoint/2010/main" val="354663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663366"/>
                </a:solidFill>
                <a:latin typeface="Arial" charset="0"/>
                <a:cs typeface="文泉驛正黑" charset="0"/>
              </a:rPr>
              <a:t>Down </a:t>
            </a:r>
            <a:r>
              <a:rPr lang="en-US" sz="3200" b="1" dirty="0" smtClean="0">
                <a:solidFill>
                  <a:srgbClr val="663366"/>
                </a:solidFill>
                <a:latin typeface="Arial" charset="0"/>
                <a:cs typeface="文泉驛正黑" charset="0"/>
              </a:rPr>
              <a:t>to </a:t>
            </a:r>
            <a:r>
              <a:rPr lang="en-US" sz="3200" b="1" dirty="0" err="1" smtClean="0">
                <a:solidFill>
                  <a:srgbClr val="663366"/>
                </a:solidFill>
                <a:latin typeface="Arial" charset="0"/>
                <a:cs typeface="文泉驛正黑" charset="0"/>
              </a:rPr>
              <a:t>Init</a:t>
            </a:r>
            <a:r>
              <a:rPr lang="en-US" sz="3200" b="1" dirty="0" smtClean="0">
                <a:solidFill>
                  <a:srgbClr val="663366"/>
                </a:solidFill>
                <a:latin typeface="Arial" charset="0"/>
                <a:cs typeface="文泉驛正黑" charset="0"/>
              </a:rPr>
              <a:t> State</a:t>
            </a:r>
            <a:endParaRPr lang="en-US" sz="3200" dirty="0">
              <a:solidFill>
                <a:srgbClr val="663366"/>
              </a:solidFill>
            </a:endParaRPr>
          </a:p>
        </p:txBody>
      </p:sp>
      <p:sp>
        <p:nvSpPr>
          <p:cNvPr id="3" name="Content Placeholder 2"/>
          <p:cNvSpPr>
            <a:spLocks noGrp="1"/>
          </p:cNvSpPr>
          <p:nvPr>
            <p:ph idx="1"/>
          </p:nvPr>
        </p:nvSpPr>
        <p:spPr/>
        <p:txBody>
          <a:bodyPr>
            <a:normAutofit/>
          </a:bodyPr>
          <a:lstStyle/>
          <a:p>
            <a:r>
              <a:rPr lang="en-US" sz="2200" dirty="0">
                <a:latin typeface="Arial"/>
                <a:cs typeface="Arial"/>
              </a:rPr>
              <a:t>In the first step, routers that intend to establish an OSPF neighbor adjacency exchange a Hello packets. </a:t>
            </a:r>
          </a:p>
          <a:p>
            <a:endParaRPr lang="en-US" dirty="0"/>
          </a:p>
        </p:txBody>
      </p:sp>
      <p:pic>
        <p:nvPicPr>
          <p:cNvPr id="4" name="Picture 3"/>
          <p:cNvPicPr>
            <a:picLocks noChangeAspect="1"/>
          </p:cNvPicPr>
          <p:nvPr/>
        </p:nvPicPr>
        <p:blipFill rotWithShape="1">
          <a:blip r:embed="rId3"/>
          <a:srcRect t="4130"/>
          <a:stretch/>
        </p:blipFill>
        <p:spPr>
          <a:xfrm>
            <a:off x="715308" y="2910791"/>
            <a:ext cx="7339479" cy="3008744"/>
          </a:xfrm>
          <a:prstGeom prst="rect">
            <a:avLst/>
          </a:prstGeom>
        </p:spPr>
      </p:pic>
      <p:sp>
        <p:nvSpPr>
          <p:cNvPr id="6" name="Rectangle 5"/>
          <p:cNvSpPr/>
          <p:nvPr/>
        </p:nvSpPr>
        <p:spPr>
          <a:xfrm>
            <a:off x="307796" y="5979970"/>
            <a:ext cx="8686799" cy="584776"/>
          </a:xfrm>
          <a:prstGeom prst="rect">
            <a:avLst/>
          </a:prstGeom>
        </p:spPr>
        <p:txBody>
          <a:bodyPr wrap="square">
            <a:spAutoFit/>
          </a:bodyPr>
          <a:lstStyle/>
          <a:p>
            <a:r>
              <a:rPr lang="en-US" sz="1600" dirty="0" smtClean="0"/>
              <a:t>* </a:t>
            </a:r>
            <a:r>
              <a:rPr lang="en-US" sz="1600" dirty="0" smtClean="0">
                <a:latin typeface="Arial"/>
                <a:cs typeface="Arial"/>
              </a:rPr>
              <a:t>A </a:t>
            </a:r>
            <a:r>
              <a:rPr lang="en-US" sz="1600" dirty="0">
                <a:latin typeface="Arial"/>
                <a:cs typeface="Arial"/>
              </a:rPr>
              <a:t>Cisco router includes the Router IDs of all neighbors in the </a:t>
            </a:r>
            <a:r>
              <a:rPr lang="en-US" sz="1600" dirty="0" err="1">
                <a:latin typeface="Arial"/>
                <a:cs typeface="Arial"/>
              </a:rPr>
              <a:t>init</a:t>
            </a:r>
            <a:r>
              <a:rPr lang="en-US" sz="1600" dirty="0">
                <a:latin typeface="Arial"/>
                <a:cs typeface="Arial"/>
              </a:rPr>
              <a:t> (or higher) state in </a:t>
            </a:r>
            <a:r>
              <a:rPr lang="en-US" sz="1600" dirty="0" smtClean="0">
                <a:latin typeface="Arial"/>
                <a:cs typeface="Arial"/>
              </a:rPr>
              <a:t>its Hello </a:t>
            </a:r>
            <a:r>
              <a:rPr lang="en-US" sz="1600" dirty="0">
                <a:latin typeface="Arial"/>
                <a:cs typeface="Arial"/>
              </a:rPr>
              <a:t>packets.</a:t>
            </a:r>
          </a:p>
        </p:txBody>
      </p:sp>
    </p:spTree>
    <p:extLst>
      <p:ext uri="{BB962C8B-B14F-4D97-AF65-F5344CB8AC3E}">
        <p14:creationId xmlns:p14="http://schemas.microsoft.com/office/powerpoint/2010/main" val="2592021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solidFill>
                  <a:srgbClr val="663366"/>
                </a:solidFill>
                <a:latin typeface="Arial" charset="0"/>
                <a:cs typeface="文泉驛正黑" charset="0"/>
              </a:rPr>
              <a:t>Init</a:t>
            </a:r>
            <a:r>
              <a:rPr lang="en-US" sz="3200" b="1" dirty="0">
                <a:solidFill>
                  <a:srgbClr val="663366"/>
                </a:solidFill>
                <a:latin typeface="Arial" charset="0"/>
                <a:cs typeface="文泉驛正黑" charset="0"/>
              </a:rPr>
              <a:t> State</a:t>
            </a:r>
            <a:endParaRPr lang="en-US" sz="3200" dirty="0">
              <a:solidFill>
                <a:srgbClr val="663366"/>
              </a:solidFill>
            </a:endParaRPr>
          </a:p>
        </p:txBody>
      </p:sp>
      <p:sp>
        <p:nvSpPr>
          <p:cNvPr id="3" name="Content Placeholder 2"/>
          <p:cNvSpPr>
            <a:spLocks noGrp="1"/>
          </p:cNvSpPr>
          <p:nvPr>
            <p:ph idx="1"/>
          </p:nvPr>
        </p:nvSpPr>
        <p:spPr/>
        <p:txBody>
          <a:bodyPr>
            <a:normAutofit/>
          </a:bodyPr>
          <a:lstStyle/>
          <a:p>
            <a:r>
              <a:rPr lang="en-US" sz="2200" dirty="0">
                <a:latin typeface="Arial"/>
                <a:cs typeface="Arial"/>
              </a:rPr>
              <a:t>When a router receives a Hello packet with a router ID that is not within its neighbor list, the receiving router attempts to establish an adjacency with the initiating router</a:t>
            </a:r>
            <a:r>
              <a:rPr lang="en-US" sz="2800" dirty="0"/>
              <a:t>.</a:t>
            </a:r>
          </a:p>
        </p:txBody>
      </p:sp>
      <p:pic>
        <p:nvPicPr>
          <p:cNvPr id="4" name="Picture 3"/>
          <p:cNvPicPr>
            <a:picLocks noChangeAspect="1"/>
          </p:cNvPicPr>
          <p:nvPr/>
        </p:nvPicPr>
        <p:blipFill>
          <a:blip r:embed="rId3"/>
          <a:stretch>
            <a:fillRect/>
          </a:stretch>
        </p:blipFill>
        <p:spPr>
          <a:xfrm>
            <a:off x="1064504" y="3734786"/>
            <a:ext cx="6965968" cy="2913134"/>
          </a:xfrm>
          <a:prstGeom prst="rect">
            <a:avLst/>
          </a:prstGeom>
        </p:spPr>
      </p:pic>
      <p:sp>
        <p:nvSpPr>
          <p:cNvPr id="5" name="Rectangle 4"/>
          <p:cNvSpPr/>
          <p:nvPr/>
        </p:nvSpPr>
        <p:spPr>
          <a:xfrm>
            <a:off x="5974871" y="4055827"/>
            <a:ext cx="3075782" cy="276999"/>
          </a:xfrm>
          <a:prstGeom prst="rect">
            <a:avLst/>
          </a:prstGeom>
        </p:spPr>
        <p:txBody>
          <a:bodyPr wrap="none">
            <a:spAutoFit/>
          </a:bodyPr>
          <a:lstStyle/>
          <a:p>
            <a:r>
              <a:rPr lang="en-US" sz="1200" dirty="0" smtClean="0">
                <a:latin typeface="Arial"/>
                <a:cs typeface="Arial"/>
              </a:rPr>
              <a:t>1- adds </a:t>
            </a:r>
            <a:r>
              <a:rPr lang="en-US" sz="1200" dirty="0">
                <a:latin typeface="Arial"/>
                <a:cs typeface="Arial"/>
              </a:rPr>
              <a:t>the R1 router ID to its neighbor list</a:t>
            </a:r>
          </a:p>
        </p:txBody>
      </p:sp>
      <p:cxnSp>
        <p:nvCxnSpPr>
          <p:cNvPr id="7" name="Straight Arrow Connector 6"/>
          <p:cNvCxnSpPr/>
          <p:nvPr/>
        </p:nvCxnSpPr>
        <p:spPr>
          <a:xfrm flipH="1">
            <a:off x="7779125" y="4332826"/>
            <a:ext cx="423354" cy="659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4485563" y="6434587"/>
            <a:ext cx="2203398" cy="276999"/>
          </a:xfrm>
          <a:prstGeom prst="rect">
            <a:avLst/>
          </a:prstGeom>
        </p:spPr>
        <p:txBody>
          <a:bodyPr wrap="none">
            <a:spAutoFit/>
          </a:bodyPr>
          <a:lstStyle/>
          <a:p>
            <a:r>
              <a:rPr lang="en-US" sz="1200" dirty="0" smtClean="0">
                <a:latin typeface="Arial"/>
                <a:cs typeface="Arial"/>
              </a:rPr>
              <a:t>2- sends </a:t>
            </a:r>
            <a:r>
              <a:rPr lang="en-US" sz="1200" dirty="0">
                <a:latin typeface="Arial"/>
                <a:cs typeface="Arial"/>
              </a:rPr>
              <a:t>a Hello packet to R1</a:t>
            </a:r>
          </a:p>
        </p:txBody>
      </p:sp>
      <p:cxnSp>
        <p:nvCxnSpPr>
          <p:cNvPr id="9" name="Straight Arrow Connector 8"/>
          <p:cNvCxnSpPr/>
          <p:nvPr/>
        </p:nvCxnSpPr>
        <p:spPr>
          <a:xfrm flipV="1">
            <a:off x="6326310" y="6133640"/>
            <a:ext cx="218034" cy="3009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Left Brace 10"/>
          <p:cNvSpPr/>
          <p:nvPr/>
        </p:nvSpPr>
        <p:spPr>
          <a:xfrm rot="5400000">
            <a:off x="2880070" y="4782514"/>
            <a:ext cx="194048" cy="201897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Left Brace 11"/>
          <p:cNvSpPr/>
          <p:nvPr/>
        </p:nvSpPr>
        <p:spPr>
          <a:xfrm rot="5400000">
            <a:off x="5724542" y="5287258"/>
            <a:ext cx="194048" cy="100948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984527165"/>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CAD4DD3AEB58E458FE2BB115391F984" ma:contentTypeVersion="0" ma:contentTypeDescription="Create a new document." ma:contentTypeScope="" ma:versionID="db74ddb0c6b2a9f6e3d14e453642470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190F3E-FA64-4405-954D-EB356BEAED6A}">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3E68CFB-D76B-4D36-9585-D727D4E060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1A3C270-B6F3-490B-9A87-0E016C134CF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Advantage.thmx</Template>
  <TotalTime>2261</TotalTime>
  <Words>2805</Words>
  <Application>Microsoft Office PowerPoint</Application>
  <PresentationFormat>On-screen Show (4:3)</PresentationFormat>
  <Paragraphs>492</Paragraphs>
  <Slides>61</Slides>
  <Notes>16</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75" baseType="lpstr">
      <vt:lpstr>ＭＳ ゴシック</vt:lpstr>
      <vt:lpstr>ＭＳ Ｐゴシック</vt:lpstr>
      <vt:lpstr>Arial</vt:lpstr>
      <vt:lpstr>Calibri</vt:lpstr>
      <vt:lpstr>Courier New</vt:lpstr>
      <vt:lpstr>DejaVu Sans</vt:lpstr>
      <vt:lpstr>新細明體</vt:lpstr>
      <vt:lpstr>Rockwell</vt:lpstr>
      <vt:lpstr>Times New Roman</vt:lpstr>
      <vt:lpstr>Verdana</vt:lpstr>
      <vt:lpstr>Wingdings</vt:lpstr>
      <vt:lpstr>文泉驛正黑</vt:lpstr>
      <vt:lpstr>Advantage</vt:lpstr>
      <vt:lpstr>VISIO</vt:lpstr>
      <vt:lpstr>Dynamic Routing Protocols part3 B</vt:lpstr>
      <vt:lpstr>CH2 Outline</vt:lpstr>
      <vt:lpstr>OSPF Routing Protocol</vt:lpstr>
      <vt:lpstr>OSPF Operational States</vt:lpstr>
      <vt:lpstr>Establish Neighbor Adjacencies</vt:lpstr>
      <vt:lpstr>Establishing Neighbor Adjacencies</vt:lpstr>
      <vt:lpstr>Down State</vt:lpstr>
      <vt:lpstr>Down to Init State</vt:lpstr>
      <vt:lpstr>Init State</vt:lpstr>
      <vt:lpstr>PowerPoint Presentation</vt:lpstr>
      <vt:lpstr>Init State</vt:lpstr>
      <vt:lpstr>2-Way State</vt:lpstr>
      <vt:lpstr>PowerPoint Presentation</vt:lpstr>
      <vt:lpstr>2-Way State</vt:lpstr>
      <vt:lpstr>Why a DR and a BDR</vt:lpstr>
      <vt:lpstr>Why a DR and a BDR</vt:lpstr>
      <vt:lpstr>DR and BDR </vt:lpstr>
      <vt:lpstr>DR and BDR </vt:lpstr>
      <vt:lpstr>DR and BDR </vt:lpstr>
      <vt:lpstr>Synchronizing OSPF Databases</vt:lpstr>
      <vt:lpstr>Synchronizing OSPF Databases</vt:lpstr>
      <vt:lpstr>ExStart state</vt:lpstr>
      <vt:lpstr>Exchange state</vt:lpstr>
      <vt:lpstr>PowerPoint Presentation</vt:lpstr>
      <vt:lpstr>Exchange state</vt:lpstr>
      <vt:lpstr>Loading State</vt:lpstr>
      <vt:lpstr>PowerPoint Presentation</vt:lpstr>
      <vt:lpstr>Loading State</vt:lpstr>
      <vt:lpstr>Full State</vt:lpstr>
      <vt:lpstr>PowerPoint Presentation</vt:lpstr>
      <vt:lpstr>PowerPoint Presentation</vt:lpstr>
      <vt:lpstr>PowerPoint Presentation</vt:lpstr>
      <vt:lpstr>PowerPoint Presentation</vt:lpstr>
      <vt:lpstr>PowerPoint Presentation</vt:lpstr>
      <vt:lpstr>OSPF Routing Protocol</vt:lpstr>
      <vt:lpstr>From CH2 p3 A Slides</vt:lpstr>
      <vt:lpstr>Route Calculation</vt:lpstr>
      <vt:lpstr>Simplified Example</vt:lpstr>
      <vt:lpstr>Exchanging LSAs and Building LSDB</vt:lpstr>
      <vt:lpstr>Exchanging LSAs and Building LSDB</vt:lpstr>
      <vt:lpstr>Link State information from RouterB</vt:lpstr>
      <vt:lpstr>Link State information from RouterC</vt:lpstr>
      <vt:lpstr>Link State information from RouterD</vt:lpstr>
      <vt:lpstr>Link State information from RouterE</vt:lpstr>
      <vt:lpstr>Topology</vt:lpstr>
      <vt:lpstr>Choosing the Best Path</vt:lpstr>
      <vt:lpstr>SPT Results Put into the Routing Table</vt:lpstr>
      <vt:lpstr>If a link fail</vt:lpstr>
      <vt:lpstr>Dijkstra Algorithm </vt:lpstr>
      <vt:lpstr>Pesudocode</vt:lpstr>
      <vt:lpstr>PowerPoint Presentation</vt:lpstr>
      <vt:lpstr>Dijkstra Animated Example</vt:lpstr>
      <vt:lpstr>Dijkstra Animated Example</vt:lpstr>
      <vt:lpstr>Dijkstra Animated Example</vt:lpstr>
      <vt:lpstr>Dijkstra Animated Example</vt:lpstr>
      <vt:lpstr>Dijkstra Animated Example</vt:lpstr>
      <vt:lpstr>Dijkstra Animated Example</vt:lpstr>
      <vt:lpstr>Dijkstra Animated Example</vt:lpstr>
      <vt:lpstr>Dijkstra Animated Example</vt:lpstr>
      <vt:lpstr>Dijkstra Animated Example</vt:lpstr>
      <vt:lpstr>PowerPoint Presentation</vt:lpstr>
    </vt:vector>
  </TitlesOfParts>
  <Company>KSU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As</cp:lastModifiedBy>
  <cp:revision>132</cp:revision>
  <dcterms:created xsi:type="dcterms:W3CDTF">2017-03-14T06:13:56Z</dcterms:created>
  <dcterms:modified xsi:type="dcterms:W3CDTF">2017-10-11T14:15:57Z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0x010100FCAD4DD3AEB58E458FE2BB115391F984</vt:lpwstr>
  </property>
</Properties>
</file>