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3004800" cy="9753600"/>
  <p:notesSz cx="6858000" cy="9144000"/>
  <p:defaultTextStyle>
    <a:lvl1pPr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1pPr>
    <a:lvl2pPr indent="2286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2pPr>
    <a:lvl3pPr indent="4572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3pPr>
    <a:lvl4pPr indent="6858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4pPr>
    <a:lvl5pPr indent="9144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5pPr>
    <a:lvl6pPr indent="11430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6pPr>
    <a:lvl7pPr indent="13716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7pPr>
    <a:lvl8pPr indent="16002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8pPr>
    <a:lvl9pPr indent="18288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0564E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7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39D60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C7C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A8C3DF"/>
              </a:solidFill>
              <a:prstDash val="solid"/>
              <a:miter lim="400000"/>
            </a:ln>
          </a:left>
          <a:right>
            <a:ln w="12700" cap="flat">
              <a:solidFill>
                <a:srgbClr val="A8C3DF"/>
              </a:solidFill>
              <a:prstDash val="solid"/>
              <a:miter lim="400000"/>
            </a:ln>
          </a:right>
          <a:top>
            <a:ln w="12700" cap="flat">
              <a:solidFill>
                <a:srgbClr val="A8C3DF"/>
              </a:solidFill>
              <a:prstDash val="solid"/>
              <a:miter lim="400000"/>
            </a:ln>
          </a:top>
          <a:bottom>
            <a:ln w="12700" cap="flat">
              <a:solidFill>
                <a:srgbClr val="A8C3DF"/>
              </a:solidFill>
              <a:prstDash val="solid"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solidFill>
                <a:srgbClr val="A8C3D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C3DF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AA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14975"/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9639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6635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/>
          <p:nvPr/>
        </p:nvSpPr>
        <p:spPr>
          <a:xfrm>
            <a:off x="508000" y="6591300"/>
            <a:ext cx="11999453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" name="Shape 8"/>
          <p:cNvSpPr/>
          <p:nvPr/>
        </p:nvSpPr>
        <p:spPr>
          <a:xfrm>
            <a:off x="508000" y="4089400"/>
            <a:ext cx="12000019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" name="Shape 9"/>
          <p:cNvSpPr/>
          <p:nvPr/>
        </p:nvSpPr>
        <p:spPr>
          <a:xfrm rot="16200000">
            <a:off x="7172923" y="53476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" name="Shape 10"/>
          <p:cNvSpPr/>
          <p:nvPr>
            <p:ph type="title"/>
          </p:nvPr>
        </p:nvSpPr>
        <p:spPr>
          <a:xfrm>
            <a:off x="508000" y="4140200"/>
            <a:ext cx="7200900" cy="2413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xfrm>
            <a:off x="8280400" y="4140200"/>
            <a:ext cx="4241800" cy="241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One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Two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Three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Four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 rot="16200000">
            <a:off x="7172923" y="78749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Shape 14"/>
          <p:cNvSpPr/>
          <p:nvPr/>
        </p:nvSpPr>
        <p:spPr>
          <a:xfrm>
            <a:off x="508000" y="9131300"/>
            <a:ext cx="11999453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" name="Shape 15"/>
          <p:cNvSpPr/>
          <p:nvPr/>
        </p:nvSpPr>
        <p:spPr>
          <a:xfrm>
            <a:off x="508000" y="6629400"/>
            <a:ext cx="12000019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Shape 16"/>
          <p:cNvSpPr/>
          <p:nvPr/>
        </p:nvSpPr>
        <p:spPr>
          <a:xfrm rot="16200000">
            <a:off x="7172923" y="78749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" name="Shape 17"/>
          <p:cNvSpPr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18" name="Shape 18"/>
          <p:cNvSpPr/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One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Two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Three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Four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508000" y="4876800"/>
            <a:ext cx="5676374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" name="Shape 23"/>
          <p:cNvSpPr/>
          <p:nvPr/>
        </p:nvSpPr>
        <p:spPr>
          <a:xfrm>
            <a:off x="508000" y="2768600"/>
            <a:ext cx="5676316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Shape 24"/>
          <p:cNvSpPr/>
          <p:nvPr>
            <p:ph type="title"/>
          </p:nvPr>
        </p:nvSpPr>
        <p:spPr>
          <a:xfrm>
            <a:off x="508000" y="2806700"/>
            <a:ext cx="5676900" cy="2032000"/>
          </a:xfrm>
          <a:prstGeom prst="rect">
            <a:avLst/>
          </a:prstGeom>
        </p:spPr>
        <p:txBody>
          <a:bodyPr/>
          <a:lstStyle>
            <a:lvl1pPr algn="l">
              <a:defRPr sz="5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25" name="Shape 25"/>
          <p:cNvSpPr/>
          <p:nvPr>
            <p:ph type="body" idx="1"/>
          </p:nvPr>
        </p:nvSpPr>
        <p:spPr>
          <a:xfrm>
            <a:off x="508000" y="5029200"/>
            <a:ext cx="5676900" cy="40132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One</a:t>
            </a:r>
            <a:endParaRPr sz="24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Two</a:t>
            </a:r>
            <a:endParaRPr sz="24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Three</a:t>
            </a:r>
            <a:endParaRPr sz="24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Four</a:t>
            </a:r>
            <a:endParaRPr sz="24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One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Two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Three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Four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508000" y="2730500"/>
            <a:ext cx="5816600" cy="6350000"/>
          </a:xfrm>
          <a:prstGeom prst="rect">
            <a:avLst/>
          </a:prstGeom>
        </p:spPr>
        <p:txBody>
          <a:bodyPr/>
          <a:lstStyle>
            <a:lvl1pPr marL="393700" indent="-393700">
              <a:spcBef>
                <a:spcPts val="1800"/>
              </a:spcBef>
              <a:buSzPct val="65000"/>
              <a:defRPr sz="3000"/>
            </a:lvl1pPr>
            <a:lvl2pPr marL="787400" indent="-393700">
              <a:spcBef>
                <a:spcPts val="1800"/>
              </a:spcBef>
              <a:buSzPct val="65000"/>
              <a:defRPr sz="3000"/>
            </a:lvl2pPr>
            <a:lvl3pPr marL="1181100" indent="-393700">
              <a:spcBef>
                <a:spcPts val="1800"/>
              </a:spcBef>
              <a:buSzPct val="65000"/>
              <a:defRPr sz="3000"/>
            </a:lvl3pPr>
            <a:lvl4pPr marL="1574800" indent="-393700">
              <a:spcBef>
                <a:spcPts val="1800"/>
              </a:spcBef>
              <a:buSzPct val="65000"/>
              <a:defRPr sz="3000"/>
            </a:lvl4pPr>
            <a:lvl5pPr marL="1968500" indent="-393700">
              <a:spcBef>
                <a:spcPts val="1800"/>
              </a:spcBef>
              <a:buSzPct val="65000"/>
              <a:defRPr sz="3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Body Level One</a:t>
            </a:r>
            <a:endParaRPr sz="30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Body Level Two</a:t>
            </a:r>
            <a:endParaRPr sz="30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Body Level Three</a:t>
            </a:r>
            <a:endParaRPr sz="30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Body Level Four</a:t>
            </a:r>
            <a:endParaRPr sz="30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body" idx="1"/>
          </p:nvPr>
        </p:nvSpPr>
        <p:spPr>
          <a:xfrm>
            <a:off x="508000" y="1270000"/>
            <a:ext cx="11988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One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Two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Three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Four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08000" y="21717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508000" y="6350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One</a:t>
            </a:r>
            <a:endParaRPr sz="3600">
              <a:solidFill>
                <a:srgbClr val="41414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Two</a:t>
            </a:r>
            <a:endParaRPr sz="3600">
              <a:solidFill>
                <a:srgbClr val="41414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Three</a:t>
            </a:r>
            <a:endParaRPr sz="3600">
              <a:solidFill>
                <a:srgbClr val="41414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Four</a:t>
            </a:r>
            <a:endParaRPr sz="3600">
              <a:solidFill>
                <a:srgbClr val="41414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spd="med" advClick="1"/>
  <p:txStyles>
    <p:titleStyle>
      <a:lvl1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1pPr>
      <a:lvl2pPr indent="2286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2pPr>
      <a:lvl3pPr indent="4572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3pPr>
      <a:lvl4pPr indent="6858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4pPr>
      <a:lvl5pPr indent="9144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5pPr>
      <a:lvl6pPr indent="11430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6pPr>
      <a:lvl7pPr indent="13716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7pPr>
      <a:lvl8pPr indent="16002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8pPr>
      <a:lvl9pPr indent="18288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9pPr>
    </p:titleStyle>
    <p:bodyStyle>
      <a:lvl1pPr marL="4699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1pPr>
      <a:lvl2pPr marL="9398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2pPr>
      <a:lvl3pPr marL="14097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3pPr>
      <a:lvl4pPr marL="18796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4pPr>
      <a:lvl5pPr marL="23495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5pPr>
      <a:lvl6pPr marL="28194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6pPr>
      <a:lvl7pPr marL="32893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7pPr>
      <a:lvl8pPr marL="37592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8pPr>
      <a:lvl9pPr marL="42291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508000" y="3322319"/>
            <a:ext cx="7200900" cy="873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10000"/>
              </a:lnSpc>
              <a:defRPr i="1" sz="1500"/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500">
                <a:solidFill>
                  <a:srgbClr val="414141"/>
                </a:solidFill>
              </a:rPr>
              <a:t>HURFORD, J. R., HEASLEY, B., &amp; SMITH, M. B. (2014). Semantics: a coursebook. Cambridge, Cambridge University Press.</a:t>
            </a:r>
            <a:endParaRPr i="1" sz="1500">
              <a:solidFill>
                <a:srgbClr val="414141"/>
              </a:solidFill>
            </a:endParaRPr>
          </a:p>
        </p:txBody>
      </p:sp>
      <p:sp>
        <p:nvSpPr>
          <p:cNvPr id="44" name="Shape 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Ch. 2</a:t>
            </a:r>
          </a:p>
        </p:txBody>
      </p:sp>
      <p:sp>
        <p:nvSpPr>
          <p:cNvPr id="45" name="Shape 4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414141"/>
                </a:solidFill>
              </a:rPr>
              <a:t>Rana Alghamdi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A special feature in many equative sentences is that the order of the two referent expressions can be interchanged without loss of acceptability.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FF2600"/>
                </a:solidFill>
              </a:rPr>
              <a:t>The largest city in Africa</a:t>
            </a:r>
            <a:r>
              <a:rPr i="1" sz="3600">
                <a:solidFill>
                  <a:srgbClr val="414141"/>
                </a:solidFill>
              </a:rPr>
              <a:t> is </a:t>
            </a:r>
            <a:r>
              <a:rPr i="1" sz="3600">
                <a:solidFill>
                  <a:srgbClr val="FF2600"/>
                </a:solidFill>
              </a:rPr>
              <a:t>Cairo</a:t>
            </a:r>
            <a:r>
              <a:rPr i="1" sz="3600">
                <a:solidFill>
                  <a:srgbClr val="414141"/>
                </a:solidFill>
              </a:rPr>
              <a:t>.</a:t>
            </a:r>
            <a:endParaRPr i="1"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FF2600"/>
                </a:solidFill>
              </a:rPr>
              <a:t>Cairo</a:t>
            </a:r>
            <a:r>
              <a:rPr i="1" sz="3600">
                <a:solidFill>
                  <a:srgbClr val="414141"/>
                </a:solidFill>
              </a:rPr>
              <a:t> is </a:t>
            </a:r>
            <a:r>
              <a:rPr i="1" sz="3600">
                <a:solidFill>
                  <a:srgbClr val="FF2600"/>
                </a:solidFill>
              </a:rPr>
              <a:t>the largest city in Africa</a:t>
            </a:r>
            <a:r>
              <a:rPr i="1" sz="3600">
                <a:solidFill>
                  <a:srgbClr val="414141"/>
                </a:solidFill>
              </a:rPr>
              <a:t>.</a:t>
            </a:r>
            <a:endParaRPr i="1" sz="3600">
              <a:solidFill>
                <a:srgbClr val="414141"/>
              </a:solidFill>
            </a:endParaRPr>
          </a:p>
          <a:p>
            <a:pPr lvl="0" marL="0" indent="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This ‘reverse-test’ NOT to be used as a diagnostic tool (see p. 42 for reasons why).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Referent Expressions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414141"/>
              </a:solidFill>
            </a:endParaRPr>
          </a:p>
          <a:p>
            <a:pPr lvl="0" marL="927100" indent="-228600">
              <a:buSzPct val="100000"/>
              <a:buChar char="✤"/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414141"/>
              </a:solidFill>
            </a:endParaRPr>
          </a:p>
          <a:p>
            <a:pPr lvl="0" marL="927100" indent="-228600">
              <a:buSzPct val="100000"/>
              <a:buChar char="✤"/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414141"/>
              </a:solidFill>
            </a:endParaRPr>
          </a:p>
          <a:p>
            <a:pPr lvl="0" marL="927100" indent="-228600">
              <a:buSzPct val="66000"/>
              <a:buChar char="✤"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 Whether an expression is a referring expression is heavily dependent on linguistic context and on circumstances of utterance.</a:t>
            </a:r>
          </a:p>
        </p:txBody>
      </p:sp>
      <p:pic>
        <p:nvPicPr>
          <p:cNvPr id="49" name="Screen Shot 2015-09-09 at 9.12.03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322" y="2876550"/>
            <a:ext cx="11234156" cy="23060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The same expression can be a referent expression or not. They might even be ambiguous. Consider indef. NPs.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e.g. 1. </a:t>
            </a:r>
            <a:r>
              <a:rPr i="1" sz="3600">
                <a:solidFill>
                  <a:srgbClr val="FF2600"/>
                </a:solidFill>
              </a:rPr>
              <a:t>A man</a:t>
            </a:r>
            <a:r>
              <a:rPr i="1" sz="3600">
                <a:solidFill>
                  <a:srgbClr val="414141"/>
                </a:solidFill>
              </a:rPr>
              <a:t> was here looking for you</a:t>
            </a:r>
            <a:endParaRPr i="1"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414141"/>
                </a:solidFill>
              </a:rPr>
              <a:t>       2. The dog is as big as </a:t>
            </a:r>
            <a:r>
              <a:rPr i="1" sz="3600">
                <a:solidFill>
                  <a:srgbClr val="FF2600"/>
                </a:solidFill>
              </a:rPr>
              <a:t>a man</a:t>
            </a:r>
            <a:r>
              <a:rPr i="1" sz="3600">
                <a:solidFill>
                  <a:srgbClr val="414141"/>
                </a:solidFill>
              </a:rPr>
              <a:t>.</a:t>
            </a:r>
            <a:endParaRPr i="1" sz="3600">
              <a:solidFill>
                <a:srgbClr val="414141"/>
              </a:solidFill>
            </a:endParaRPr>
          </a:p>
          <a:p>
            <a:pPr lvl="3" marL="0" indent="14097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414141"/>
                </a:solidFill>
              </a:rPr>
              <a:t>3. Nancy married </a:t>
            </a:r>
            <a:r>
              <a:rPr i="1" sz="3600">
                <a:solidFill>
                  <a:srgbClr val="FF2600"/>
                </a:solidFill>
              </a:rPr>
              <a:t>a Norwegian</a:t>
            </a:r>
            <a:r>
              <a:rPr i="1" sz="3600">
                <a:solidFill>
                  <a:srgbClr val="414141"/>
                </a:solidFill>
              </a:rPr>
              <a:t>.</a:t>
            </a:r>
            <a:endParaRPr i="1" sz="3600">
              <a:solidFill>
                <a:srgbClr val="414141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Ambiguity like that in (3) above can be resolved by using </a:t>
            </a:r>
            <a:r>
              <a:rPr i="1" sz="3600">
                <a:solidFill>
                  <a:srgbClr val="414141"/>
                </a:solidFill>
              </a:rPr>
              <a:t>certain </a:t>
            </a:r>
            <a:r>
              <a:rPr sz="3600">
                <a:solidFill>
                  <a:srgbClr val="414141"/>
                </a:solidFill>
              </a:rPr>
              <a:t>right after the indef. det.</a:t>
            </a:r>
            <a:endParaRPr sz="3600">
              <a:solidFill>
                <a:srgbClr val="414141"/>
              </a:solidFill>
            </a:endParaRPr>
          </a:p>
          <a:p>
            <a:pPr lvl="3" marL="0" indent="14097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414141"/>
                </a:solidFill>
              </a:rPr>
              <a:t> Nancy married </a:t>
            </a:r>
            <a:r>
              <a:rPr i="1" sz="3600">
                <a:solidFill>
                  <a:srgbClr val="FF2600"/>
                </a:solidFill>
              </a:rPr>
              <a:t>a </a:t>
            </a:r>
            <a:r>
              <a:rPr i="1" sz="3600">
                <a:solidFill>
                  <a:srgbClr val="0433FF"/>
                </a:solidFill>
              </a:rPr>
              <a:t>certain</a:t>
            </a:r>
            <a:r>
              <a:rPr i="1" sz="3600">
                <a:solidFill>
                  <a:srgbClr val="FF2600"/>
                </a:solidFill>
              </a:rPr>
              <a:t> Norwegian</a:t>
            </a:r>
            <a:r>
              <a:rPr i="1" sz="3600">
                <a:solidFill>
                  <a:srgbClr val="414141"/>
                </a:solidFill>
              </a:rPr>
              <a:t>.</a:t>
            </a:r>
            <a:endParaRPr i="1" sz="3600">
              <a:solidFill>
                <a:srgbClr val="414141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By contrast, are Def. NPs always referent expressions? See p. 39.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4. ‘If anyone ever marries Nancy, </a:t>
            </a:r>
            <a:r>
              <a:rPr sz="3600">
                <a:solidFill>
                  <a:srgbClr val="FF2600"/>
                </a:solidFill>
              </a:rPr>
              <a:t>he</a:t>
            </a:r>
            <a:r>
              <a:rPr sz="3600">
                <a:solidFill>
                  <a:srgbClr val="414141"/>
                </a:solidFill>
              </a:rPr>
              <a:t>’s in for a bad  time’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5. ‘</a:t>
            </a:r>
            <a:r>
              <a:rPr sz="3600">
                <a:solidFill>
                  <a:srgbClr val="FF2600"/>
                </a:solidFill>
              </a:rPr>
              <a:t>He</a:t>
            </a:r>
            <a:r>
              <a:rPr sz="3600">
                <a:solidFill>
                  <a:srgbClr val="414141"/>
                </a:solidFill>
              </a:rPr>
              <a:t>’s a very polite man’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* see p. 40 for comment on difficulty of judgments here.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OPAQUE CONTEXT</a:t>
            </a:r>
          </a:p>
        </p:txBody>
      </p:sp>
      <p:sp>
        <p:nvSpPr>
          <p:cNvPr id="58" name="Shape 5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Assume a situation in which John is standing alone in the corner. Would  </a:t>
            </a:r>
            <a:r>
              <a:rPr i="1" sz="3600">
                <a:solidFill>
                  <a:srgbClr val="FF2600"/>
                </a:solidFill>
              </a:rPr>
              <a:t>John</a:t>
            </a:r>
            <a:r>
              <a:rPr sz="3600">
                <a:solidFill>
                  <a:srgbClr val="414141"/>
                </a:solidFill>
              </a:rPr>
              <a:t> and </a:t>
            </a:r>
            <a:r>
              <a:rPr i="1" sz="3600">
                <a:solidFill>
                  <a:srgbClr val="FF2600"/>
                </a:solidFill>
              </a:rPr>
              <a:t>the person in the corner</a:t>
            </a:r>
            <a:r>
              <a:rPr sz="3600">
                <a:solidFill>
                  <a:srgbClr val="414141"/>
                </a:solidFill>
              </a:rPr>
              <a:t> refer to the same individual in a conversation about this situation?</a:t>
            </a:r>
            <a:endParaRPr sz="3600">
              <a:solidFill>
                <a:srgbClr val="414141"/>
              </a:solidFill>
            </a:endParaRPr>
          </a:p>
          <a:p>
            <a:pPr lvl="0" marL="0" indent="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If the answer to this question in any S/U is </a:t>
            </a:r>
            <a:r>
              <a:rPr i="1" sz="4000">
                <a:solidFill>
                  <a:srgbClr val="414141"/>
                </a:solidFill>
              </a:rPr>
              <a:t>no</a:t>
            </a:r>
            <a:r>
              <a:rPr i="1" sz="3600">
                <a:solidFill>
                  <a:srgbClr val="414141"/>
                </a:solidFill>
              </a:rPr>
              <a:t> </a:t>
            </a:r>
            <a:r>
              <a:rPr sz="3600">
                <a:solidFill>
                  <a:srgbClr val="414141"/>
                </a:solidFill>
              </a:rPr>
              <a:t>then you have an opaque context.</a:t>
            </a:r>
            <a:endParaRPr sz="3600">
              <a:solidFill>
                <a:srgbClr val="414141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e.g.,</a:t>
            </a:r>
          </a:p>
        </p:txBody>
      </p:sp>
      <p:pic>
        <p:nvPicPr>
          <p:cNvPr id="61" name="Screen Shot 2015-09-09 at 9.43.50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4303" y="2385351"/>
            <a:ext cx="11356194" cy="36740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The opaque factor is typically brought on by a certain kind of verb, like </a:t>
            </a:r>
            <a:r>
              <a:rPr i="1" sz="3600">
                <a:solidFill>
                  <a:srgbClr val="414141"/>
                </a:solidFill>
              </a:rPr>
              <a:t>want,</a:t>
            </a:r>
            <a:r>
              <a:rPr sz="3600">
                <a:solidFill>
                  <a:srgbClr val="414141"/>
                </a:solidFill>
              </a:rPr>
              <a:t> </a:t>
            </a:r>
            <a:r>
              <a:rPr i="1" sz="3600">
                <a:solidFill>
                  <a:srgbClr val="414141"/>
                </a:solidFill>
              </a:rPr>
              <a:t>believe,</a:t>
            </a:r>
            <a:r>
              <a:rPr sz="3600">
                <a:solidFill>
                  <a:srgbClr val="414141"/>
                </a:solidFill>
              </a:rPr>
              <a:t> </a:t>
            </a:r>
            <a:r>
              <a:rPr i="1" sz="3600">
                <a:solidFill>
                  <a:srgbClr val="414141"/>
                </a:solidFill>
              </a:rPr>
              <a:t>think,</a:t>
            </a:r>
            <a:r>
              <a:rPr sz="3600">
                <a:solidFill>
                  <a:srgbClr val="414141"/>
                </a:solidFill>
              </a:rPr>
              <a:t> and </a:t>
            </a:r>
            <a:r>
              <a:rPr i="1" sz="3600">
                <a:solidFill>
                  <a:srgbClr val="414141"/>
                </a:solidFill>
              </a:rPr>
              <a:t>wonder</a:t>
            </a:r>
            <a:r>
              <a:rPr sz="3600">
                <a:solidFill>
                  <a:srgbClr val="414141"/>
                </a:solidFill>
              </a:rPr>
              <a:t> </a:t>
            </a:r>
            <a:r>
              <a:rPr i="1" sz="3600">
                <a:solidFill>
                  <a:srgbClr val="414141"/>
                </a:solidFill>
              </a:rPr>
              <a:t>about</a:t>
            </a:r>
            <a:r>
              <a:rPr sz="3600">
                <a:solidFill>
                  <a:srgbClr val="414141"/>
                </a:solidFill>
              </a:rPr>
              <a:t>.</a:t>
            </a:r>
            <a:endParaRPr sz="3600">
              <a:solidFill>
                <a:srgbClr val="414141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It is often in the presence of such verbs that indef. NPs are ambiguous.</a:t>
            </a:r>
            <a:endParaRPr sz="3600">
              <a:solidFill>
                <a:srgbClr val="414141"/>
              </a:solidFill>
            </a:endParaRPr>
          </a:p>
          <a:p>
            <a:pPr lvl="1" marL="0" indent="4699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i="1" sz="3600">
                <a:solidFill>
                  <a:srgbClr val="414141"/>
                </a:solidFill>
              </a:rPr>
              <a:t>   Nancy wants to marry </a:t>
            </a:r>
            <a:r>
              <a:rPr i="1" sz="3600">
                <a:solidFill>
                  <a:srgbClr val="FF2600"/>
                </a:solidFill>
              </a:rPr>
              <a:t>a Norwegian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Equative Sentence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>
              <a:buSzTx/>
              <a:buNone/>
            </a:pPr>
          </a:p>
        </p:txBody>
      </p:sp>
      <p:pic>
        <p:nvPicPr>
          <p:cNvPr id="67" name="Screen Shot 2015-09-09 at 9.53.12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9952" y="3702050"/>
            <a:ext cx="11624896" cy="2978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New_Template4">
  <a:themeElements>
    <a:clrScheme name="New_Template4">
      <a:dk1>
        <a:srgbClr val="414141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33948" dir="270000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4">
  <a:themeElements>
    <a:clrScheme name="New_Template4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33948" dir="270000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