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3" r:id="rId1"/>
  </p:sldMasterIdLst>
  <p:notesMasterIdLst>
    <p:notesMasterId r:id="rId52"/>
  </p:notesMasterIdLst>
  <p:sldIdLst>
    <p:sldId id="266" r:id="rId2"/>
    <p:sldId id="280"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277" r:id="rId24"/>
    <p:sldId id="283" r:id="rId25"/>
    <p:sldId id="313" r:id="rId26"/>
    <p:sldId id="314" r:id="rId27"/>
    <p:sldId id="339" r:id="rId28"/>
    <p:sldId id="343" r:id="rId29"/>
    <p:sldId id="344" r:id="rId30"/>
    <p:sldId id="340" r:id="rId31"/>
    <p:sldId id="319" r:id="rId32"/>
    <p:sldId id="349" r:id="rId33"/>
    <p:sldId id="320" r:id="rId34"/>
    <p:sldId id="321" r:id="rId35"/>
    <p:sldId id="322" r:id="rId36"/>
    <p:sldId id="324" r:id="rId37"/>
    <p:sldId id="325" r:id="rId38"/>
    <p:sldId id="327" r:id="rId39"/>
    <p:sldId id="328" r:id="rId40"/>
    <p:sldId id="329" r:id="rId41"/>
    <p:sldId id="341" r:id="rId42"/>
    <p:sldId id="345" r:id="rId43"/>
    <p:sldId id="346" r:id="rId44"/>
    <p:sldId id="347" r:id="rId45"/>
    <p:sldId id="348" r:id="rId46"/>
    <p:sldId id="335" r:id="rId47"/>
    <p:sldId id="336" r:id="rId48"/>
    <p:sldId id="337" r:id="rId49"/>
    <p:sldId id="289" r:id="rId50"/>
    <p:sldId id="288" r:id="rId5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768">
          <p15:clr>
            <a:srgbClr val="A4A3A4"/>
          </p15:clr>
        </p15:guide>
        <p15:guide id="2" pos="28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3C167"/>
    <a:srgbClr val="CCFFCC"/>
    <a:srgbClr val="996633"/>
    <a:srgbClr val="006699"/>
    <a:srgbClr val="777777"/>
    <a:srgbClr val="5F5F5F"/>
    <a:srgbClr val="FFF2CD"/>
    <a:srgbClr val="AE12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58" autoAdjust="0"/>
    <p:restoredTop sz="90011" autoAdjust="0"/>
  </p:normalViewPr>
  <p:slideViewPr>
    <p:cSldViewPr>
      <p:cViewPr varScale="1">
        <p:scale>
          <a:sx n="102" d="100"/>
          <a:sy n="102" d="100"/>
        </p:scale>
        <p:origin x="1128" y="126"/>
      </p:cViewPr>
      <p:guideLst>
        <p:guide orient="horz" pos="768"/>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13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6583B645-BCB7-4BEC-828F-710E6B20F877}" type="slidenum">
              <a:rPr lang="en-US"/>
              <a:pPr>
                <a:defRPr/>
              </a:pPr>
              <a:t>‹#›</a:t>
            </a:fld>
            <a:endParaRPr lang="en-US" dirty="0"/>
          </a:p>
        </p:txBody>
      </p:sp>
    </p:spTree>
    <p:extLst>
      <p:ext uri="{BB962C8B-B14F-4D97-AF65-F5344CB8AC3E}">
        <p14:creationId xmlns:p14="http://schemas.microsoft.com/office/powerpoint/2010/main" val="3334183888"/>
      </p:ext>
    </p:extLst>
  </p:cSld>
  <p:clrMap bg1="lt1" tx1="dk1" bg2="lt2" tx2="dk2" accent1="accent1" accent2="accent2" accent3="accent3" accent4="accent4" accent5="accent5" accent6="accent6" hlink="hlink" folHlink="folHlink"/>
  <p:notesStyle>
    <a:lvl1pPr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234950" indent="22225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2pPr>
    <a:lvl3pPr marL="457200" indent="45720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3pPr>
    <a:lvl4pPr marL="692150" indent="67945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4pPr>
    <a:lvl5pPr marL="914400" indent="91440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p:cNvSpPr>
          <p:nvPr>
            <p:ph type="sldImg"/>
          </p:nvPr>
        </p:nvSpPr>
        <p:spPr bwMode="auto">
          <a:noFill/>
          <a:ln>
            <a:solidFill>
              <a:srgbClr val="000000"/>
            </a:solidFill>
            <a:miter lim="800000"/>
            <a:headEnd/>
            <a:tailEnd/>
          </a:ln>
        </p:spPr>
      </p:sp>
      <p:sp>
        <p:nvSpPr>
          <p:cNvPr id="8194" name="Notes Placeholder 2"/>
          <p:cNvSpPr>
            <a:spLocks noGrp="1"/>
          </p:cNvSpPr>
          <p:nvPr>
            <p:ph type="body" idx="1"/>
          </p:nvPr>
        </p:nvSpPr>
        <p:spPr bwMode="auto">
          <a:noFill/>
        </p:spPr>
        <p:txBody>
          <a:bodyPr/>
          <a:lstStyle/>
          <a:p>
            <a:pPr eaLnBrk="1" hangingPunct="1">
              <a:lnSpc>
                <a:spcPct val="100000"/>
              </a:lnSpc>
              <a:spcBef>
                <a:spcPct val="0"/>
              </a:spcBef>
            </a:pPr>
            <a:endParaRPr lang="en-US" sz="2400" dirty="0" smtClean="0">
              <a:latin typeface="Arial" charset="0"/>
            </a:endParaRPr>
          </a:p>
        </p:txBody>
      </p:sp>
      <p:sp>
        <p:nvSpPr>
          <p:cNvPr id="81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4D7AC1E-4CC5-4CD0-BB89-2FCE00B8A28E}" type="slidenum">
              <a:rPr lang="en-US"/>
              <a:pPr fontAlgn="base">
                <a:spcBef>
                  <a:spcPct val="0"/>
                </a:spcBef>
                <a:spcAft>
                  <a:spcPct val="0"/>
                </a:spcAft>
                <a:defRPr/>
              </a:pPr>
              <a:t>0</a:t>
            </a:fld>
            <a:endParaRPr lang="en-US"/>
          </a:p>
        </p:txBody>
      </p:sp>
    </p:spTree>
    <p:extLst>
      <p:ext uri="{BB962C8B-B14F-4D97-AF65-F5344CB8AC3E}">
        <p14:creationId xmlns:p14="http://schemas.microsoft.com/office/powerpoint/2010/main" val="10763556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962685-3E17-4F82-8447-059DF6DFA7EA}" type="slidenum">
              <a:rPr lang="en-US">
                <a:latin typeface="Arial" charset="0"/>
                <a:ea typeface="ＭＳ Ｐゴシック" charset="-128"/>
                <a:cs typeface="ＭＳ Ｐゴシック" charset="-128"/>
              </a:rPr>
              <a:pPr fontAlgn="base">
                <a:spcBef>
                  <a:spcPct val="0"/>
                </a:spcBef>
                <a:spcAft>
                  <a:spcPct val="0"/>
                </a:spcAft>
              </a:pPr>
              <a:t>9</a:t>
            </a:fld>
            <a:endParaRPr lang="en-US">
              <a:latin typeface="Arial" charset="0"/>
              <a:ea typeface="ＭＳ Ｐゴシック" charset="-128"/>
              <a:cs typeface="ＭＳ Ｐゴシック" charset="-128"/>
            </a:endParaRPr>
          </a:p>
        </p:txBody>
      </p:sp>
      <p:sp>
        <p:nvSpPr>
          <p:cNvPr id="2662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46A7568A-54BA-43B1-9310-0826E989DA75}" type="slidenum">
              <a:rPr lang="en-US" sz="1200">
                <a:ea typeface="Arial" charset="0"/>
                <a:cs typeface="Arial" charset="0"/>
              </a:rPr>
              <a:pPr algn="r"/>
              <a:t>9</a:t>
            </a:fld>
            <a:endParaRPr lang="en-US" sz="1200">
              <a:ea typeface="Arial" charset="0"/>
              <a:cs typeface="Arial" charset="0"/>
            </a:endParaRPr>
          </a:p>
        </p:txBody>
      </p:sp>
      <p:sp>
        <p:nvSpPr>
          <p:cNvPr id="2662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6628"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1175695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263AA8A-180A-461A-BC7D-651E46100BC5}" type="slidenum">
              <a:rPr lang="en-US">
                <a:latin typeface="Arial" charset="0"/>
                <a:ea typeface="ＭＳ Ｐゴシック" charset="-128"/>
                <a:cs typeface="ＭＳ Ｐゴシック" charset="-128"/>
              </a:rPr>
              <a:pPr fontAlgn="base">
                <a:spcBef>
                  <a:spcPct val="0"/>
                </a:spcBef>
                <a:spcAft>
                  <a:spcPct val="0"/>
                </a:spcAft>
              </a:pPr>
              <a:t>10</a:t>
            </a:fld>
            <a:endParaRPr lang="en-US">
              <a:latin typeface="Arial" charset="0"/>
              <a:ea typeface="ＭＳ Ｐゴシック" charset="-128"/>
              <a:cs typeface="ＭＳ Ｐゴシック" charset="-128"/>
            </a:endParaRPr>
          </a:p>
        </p:txBody>
      </p:sp>
      <p:sp>
        <p:nvSpPr>
          <p:cNvPr id="2867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BC00761-3B52-4418-830E-CD554C118B13}" type="slidenum">
              <a:rPr lang="en-US" sz="1200">
                <a:ea typeface="Arial" charset="0"/>
                <a:cs typeface="Arial" charset="0"/>
              </a:rPr>
              <a:pPr algn="r"/>
              <a:t>10</a:t>
            </a:fld>
            <a:endParaRPr lang="en-US" sz="1200">
              <a:ea typeface="Arial" charset="0"/>
              <a:cs typeface="Arial" charset="0"/>
            </a:endParaRPr>
          </a:p>
        </p:txBody>
      </p:sp>
      <p:sp>
        <p:nvSpPr>
          <p:cNvPr id="2867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8676"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5141041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7ACB16-5370-463D-8BE3-E17A237261EB}" type="slidenum">
              <a:rPr lang="en-US">
                <a:latin typeface="Arial" charset="0"/>
                <a:ea typeface="ＭＳ Ｐゴシック" charset="-128"/>
                <a:cs typeface="ＭＳ Ｐゴシック" charset="-128"/>
              </a:rPr>
              <a:pPr fontAlgn="base">
                <a:spcBef>
                  <a:spcPct val="0"/>
                </a:spcBef>
                <a:spcAft>
                  <a:spcPct val="0"/>
                </a:spcAft>
              </a:pPr>
              <a:t>11</a:t>
            </a:fld>
            <a:endParaRPr lang="en-US">
              <a:latin typeface="Arial" charset="0"/>
              <a:ea typeface="ＭＳ Ｐゴシック" charset="-128"/>
              <a:cs typeface="ＭＳ Ｐゴシック" charset="-128"/>
            </a:endParaRPr>
          </a:p>
        </p:txBody>
      </p:sp>
      <p:sp>
        <p:nvSpPr>
          <p:cNvPr id="3072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FF5C5F24-8574-48DC-8C03-6C80EC79A915}" type="slidenum">
              <a:rPr lang="en-US" sz="1200">
                <a:ea typeface="Arial" charset="0"/>
                <a:cs typeface="Arial" charset="0"/>
              </a:rPr>
              <a:pPr algn="r"/>
              <a:t>11</a:t>
            </a:fld>
            <a:endParaRPr lang="en-US" sz="1200">
              <a:ea typeface="Arial" charset="0"/>
              <a:cs typeface="Arial" charset="0"/>
            </a:endParaRPr>
          </a:p>
        </p:txBody>
      </p:sp>
      <p:sp>
        <p:nvSpPr>
          <p:cNvPr id="3072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0724"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8392587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0795F18-2794-41D1-8F6A-E4B219E5C876}" type="slidenum">
              <a:rPr lang="en-US">
                <a:latin typeface="Arial" charset="0"/>
                <a:ea typeface="ＭＳ Ｐゴシック" charset="-128"/>
                <a:cs typeface="ＭＳ Ｐゴシック" charset="-128"/>
              </a:rPr>
              <a:pPr fontAlgn="base">
                <a:spcBef>
                  <a:spcPct val="0"/>
                </a:spcBef>
                <a:spcAft>
                  <a:spcPct val="0"/>
                </a:spcAft>
              </a:pPr>
              <a:t>12</a:t>
            </a:fld>
            <a:endParaRPr lang="en-US">
              <a:latin typeface="Arial" charset="0"/>
              <a:ea typeface="ＭＳ Ｐゴシック" charset="-128"/>
              <a:cs typeface="ＭＳ Ｐゴシック" charset="-128"/>
            </a:endParaRPr>
          </a:p>
        </p:txBody>
      </p:sp>
      <p:sp>
        <p:nvSpPr>
          <p:cNvPr id="327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992D2765-7F8A-4F64-9238-FFFAD87E121B}" type="slidenum">
              <a:rPr lang="en-US" sz="1200">
                <a:ea typeface="Arial" charset="0"/>
                <a:cs typeface="Arial" charset="0"/>
              </a:rPr>
              <a:pPr algn="r"/>
              <a:t>12</a:t>
            </a:fld>
            <a:endParaRPr lang="en-US" sz="1200">
              <a:ea typeface="Arial" charset="0"/>
              <a:cs typeface="Arial" charset="0"/>
            </a:endParaRPr>
          </a:p>
        </p:txBody>
      </p:sp>
      <p:sp>
        <p:nvSpPr>
          <p:cNvPr id="3277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2772"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599123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0FDBD46-A2EC-4951-8514-4564A8024FC4}" type="slidenum">
              <a:rPr lang="en-US">
                <a:latin typeface="Arial" charset="0"/>
                <a:ea typeface="ＭＳ Ｐゴシック" charset="-128"/>
                <a:cs typeface="ＭＳ Ｐゴシック" charset="-128"/>
              </a:rPr>
              <a:pPr fontAlgn="base">
                <a:spcBef>
                  <a:spcPct val="0"/>
                </a:spcBef>
                <a:spcAft>
                  <a:spcPct val="0"/>
                </a:spcAft>
              </a:pPr>
              <a:t>13</a:t>
            </a:fld>
            <a:endParaRPr lang="en-US">
              <a:latin typeface="Arial" charset="0"/>
              <a:ea typeface="ＭＳ Ｐゴシック" charset="-128"/>
              <a:cs typeface="ＭＳ Ｐゴシック" charset="-128"/>
            </a:endParaRPr>
          </a:p>
        </p:txBody>
      </p:sp>
      <p:sp>
        <p:nvSpPr>
          <p:cNvPr id="3481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3C61533C-20FB-4849-A4FF-AE4A65575479}" type="slidenum">
              <a:rPr lang="en-US" sz="1200">
                <a:ea typeface="Arial" charset="0"/>
                <a:cs typeface="Arial" charset="0"/>
              </a:rPr>
              <a:pPr algn="r"/>
              <a:t>13</a:t>
            </a:fld>
            <a:endParaRPr lang="en-US" sz="1200">
              <a:ea typeface="Arial" charset="0"/>
              <a:cs typeface="Arial" charset="0"/>
            </a:endParaRPr>
          </a:p>
        </p:txBody>
      </p:sp>
      <p:sp>
        <p:nvSpPr>
          <p:cNvPr id="3481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4820"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dirty="0" smtClean="0">
              <a:latin typeface="Arial" charset="0"/>
            </a:endParaRPr>
          </a:p>
        </p:txBody>
      </p:sp>
    </p:spTree>
    <p:extLst>
      <p:ext uri="{BB962C8B-B14F-4D97-AF65-F5344CB8AC3E}">
        <p14:creationId xmlns:p14="http://schemas.microsoft.com/office/powerpoint/2010/main" val="16158835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C6412C0-550A-4BF0-AE6B-66D473B89C35}" type="slidenum">
              <a:rPr lang="en-US">
                <a:latin typeface="Arial" charset="0"/>
                <a:ea typeface="ＭＳ Ｐゴシック" charset="-128"/>
                <a:cs typeface="ＭＳ Ｐゴシック" charset="-128"/>
              </a:rPr>
              <a:pPr fontAlgn="base">
                <a:spcBef>
                  <a:spcPct val="0"/>
                </a:spcBef>
                <a:spcAft>
                  <a:spcPct val="0"/>
                </a:spcAft>
              </a:pPr>
              <a:t>14</a:t>
            </a:fld>
            <a:endParaRPr lang="en-US">
              <a:latin typeface="Arial" charset="0"/>
              <a:ea typeface="ＭＳ Ｐゴシック" charset="-128"/>
              <a:cs typeface="ＭＳ Ｐゴシック" charset="-128"/>
            </a:endParaRPr>
          </a:p>
        </p:txBody>
      </p:sp>
      <p:sp>
        <p:nvSpPr>
          <p:cNvPr id="3686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BEB75BA-85C9-41F0-B891-0C6DE64E4636}" type="slidenum">
              <a:rPr lang="en-US" sz="1200">
                <a:ea typeface="Arial" charset="0"/>
                <a:cs typeface="Arial" charset="0"/>
              </a:rPr>
              <a:pPr algn="r"/>
              <a:t>14</a:t>
            </a:fld>
            <a:endParaRPr lang="en-US" sz="1200">
              <a:ea typeface="Arial" charset="0"/>
              <a:cs typeface="Arial" charset="0"/>
            </a:endParaRPr>
          </a:p>
        </p:txBody>
      </p:sp>
      <p:sp>
        <p:nvSpPr>
          <p:cNvPr id="3686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6868"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1753022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3FAE428-6431-4932-B19D-093368AFAD0E}" type="slidenum">
              <a:rPr lang="en-US">
                <a:latin typeface="Arial" charset="0"/>
                <a:ea typeface="ＭＳ Ｐゴシック" charset="-128"/>
                <a:cs typeface="ＭＳ Ｐゴシック" charset="-128"/>
              </a:rPr>
              <a:pPr fontAlgn="base">
                <a:spcBef>
                  <a:spcPct val="0"/>
                </a:spcBef>
                <a:spcAft>
                  <a:spcPct val="0"/>
                </a:spcAft>
              </a:pPr>
              <a:t>15</a:t>
            </a:fld>
            <a:endParaRPr lang="en-US">
              <a:latin typeface="Arial" charset="0"/>
              <a:ea typeface="ＭＳ Ｐゴシック" charset="-128"/>
              <a:cs typeface="ＭＳ Ｐゴシック" charset="-128"/>
            </a:endParaRPr>
          </a:p>
        </p:txBody>
      </p:sp>
      <p:sp>
        <p:nvSpPr>
          <p:cNvPr id="3891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8EFFF58-D8FC-4C69-93BA-6304EE52E8E7}" type="slidenum">
              <a:rPr lang="en-US" sz="1200">
                <a:ea typeface="Arial" charset="0"/>
                <a:cs typeface="Arial" charset="0"/>
              </a:rPr>
              <a:pPr algn="r"/>
              <a:t>15</a:t>
            </a:fld>
            <a:endParaRPr lang="en-US" sz="1200">
              <a:ea typeface="Arial" charset="0"/>
              <a:cs typeface="Arial" charset="0"/>
            </a:endParaRPr>
          </a:p>
        </p:txBody>
      </p:sp>
      <p:sp>
        <p:nvSpPr>
          <p:cNvPr id="3891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8916"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9441068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859891-F28F-4992-AABB-81C9807DB146}" type="slidenum">
              <a:rPr lang="en-US">
                <a:latin typeface="Arial" charset="0"/>
                <a:ea typeface="ＭＳ Ｐゴシック" charset="-128"/>
                <a:cs typeface="ＭＳ Ｐゴシック" charset="-128"/>
              </a:rPr>
              <a:pPr fontAlgn="base">
                <a:spcBef>
                  <a:spcPct val="0"/>
                </a:spcBef>
                <a:spcAft>
                  <a:spcPct val="0"/>
                </a:spcAft>
              </a:pPr>
              <a:t>16</a:t>
            </a:fld>
            <a:endParaRPr lang="en-US">
              <a:latin typeface="Arial" charset="0"/>
              <a:ea typeface="ＭＳ Ｐゴシック" charset="-128"/>
              <a:cs typeface="ＭＳ Ｐゴシック" charset="-128"/>
            </a:endParaRPr>
          </a:p>
        </p:txBody>
      </p:sp>
      <p:sp>
        <p:nvSpPr>
          <p:cNvPr id="4096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3B6A83F3-0EBC-4A20-8434-6D08016F2F95}" type="slidenum">
              <a:rPr lang="en-US" sz="1200">
                <a:ea typeface="Arial" charset="0"/>
                <a:cs typeface="Arial" charset="0"/>
              </a:rPr>
              <a:pPr algn="r"/>
              <a:t>16</a:t>
            </a:fld>
            <a:endParaRPr lang="en-US" sz="1200">
              <a:ea typeface="Arial" charset="0"/>
              <a:cs typeface="Arial" charset="0"/>
            </a:endParaRPr>
          </a:p>
        </p:txBody>
      </p:sp>
      <p:sp>
        <p:nvSpPr>
          <p:cNvPr id="4096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0964"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1001687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EA3507-87B5-4E5B-BDBD-7EFB7A2F42F7}" type="slidenum">
              <a:rPr lang="en-US">
                <a:latin typeface="Arial" charset="0"/>
                <a:ea typeface="ＭＳ Ｐゴシック" charset="-128"/>
                <a:cs typeface="ＭＳ Ｐゴシック" charset="-128"/>
              </a:rPr>
              <a:pPr fontAlgn="base">
                <a:spcBef>
                  <a:spcPct val="0"/>
                </a:spcBef>
                <a:spcAft>
                  <a:spcPct val="0"/>
                </a:spcAft>
              </a:pPr>
              <a:t>17</a:t>
            </a:fld>
            <a:endParaRPr lang="en-US">
              <a:latin typeface="Arial" charset="0"/>
              <a:ea typeface="ＭＳ Ｐゴシック" charset="-128"/>
              <a:cs typeface="ＭＳ Ｐゴシック" charset="-128"/>
            </a:endParaRPr>
          </a:p>
        </p:txBody>
      </p:sp>
      <p:sp>
        <p:nvSpPr>
          <p:cNvPr id="4301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ACAE74A-B04F-4623-BA92-96D8919FC5EE}" type="slidenum">
              <a:rPr lang="en-US" sz="1200">
                <a:ea typeface="Arial" charset="0"/>
                <a:cs typeface="Arial" charset="0"/>
              </a:rPr>
              <a:pPr algn="r"/>
              <a:t>17</a:t>
            </a:fld>
            <a:endParaRPr lang="en-US" sz="1200">
              <a:ea typeface="Arial" charset="0"/>
              <a:cs typeface="Arial" charset="0"/>
            </a:endParaRPr>
          </a:p>
        </p:txBody>
      </p:sp>
      <p:sp>
        <p:nvSpPr>
          <p:cNvPr id="4301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3012"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dirty="0" smtClean="0">
              <a:latin typeface="Arial" charset="0"/>
            </a:endParaRPr>
          </a:p>
        </p:txBody>
      </p:sp>
    </p:spTree>
    <p:extLst>
      <p:ext uri="{BB962C8B-B14F-4D97-AF65-F5344CB8AC3E}">
        <p14:creationId xmlns:p14="http://schemas.microsoft.com/office/powerpoint/2010/main" val="30632088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2FF5256-7C3E-41D7-BDE3-BD12F10FBF7E}" type="slidenum">
              <a:rPr lang="en-US">
                <a:latin typeface="Arial" charset="0"/>
                <a:ea typeface="ＭＳ Ｐゴシック" charset="-128"/>
                <a:cs typeface="ＭＳ Ｐゴシック" charset="-128"/>
              </a:rPr>
              <a:pPr fontAlgn="base">
                <a:spcBef>
                  <a:spcPct val="0"/>
                </a:spcBef>
                <a:spcAft>
                  <a:spcPct val="0"/>
                </a:spcAft>
              </a:pPr>
              <a:t>18</a:t>
            </a:fld>
            <a:endParaRPr lang="en-US">
              <a:latin typeface="Arial" charset="0"/>
              <a:ea typeface="ＭＳ Ｐゴシック" charset="-128"/>
              <a:cs typeface="ＭＳ Ｐゴシック" charset="-128"/>
            </a:endParaRPr>
          </a:p>
        </p:txBody>
      </p:sp>
      <p:sp>
        <p:nvSpPr>
          <p:cNvPr id="4505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2D52DC6-8B74-42C0-8584-1DA007CD09D5}" type="slidenum">
              <a:rPr lang="en-US" sz="1200">
                <a:ea typeface="Arial" charset="0"/>
                <a:cs typeface="Arial" charset="0"/>
              </a:rPr>
              <a:pPr algn="r"/>
              <a:t>18</a:t>
            </a:fld>
            <a:endParaRPr lang="en-US" sz="1200">
              <a:ea typeface="Arial" charset="0"/>
              <a:cs typeface="Arial" charset="0"/>
            </a:endParaRPr>
          </a:p>
        </p:txBody>
      </p:sp>
      <p:sp>
        <p:nvSpPr>
          <p:cNvPr id="4505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5060"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dirty="0" smtClean="0">
              <a:latin typeface="Arial" charset="0"/>
            </a:endParaRPr>
          </a:p>
        </p:txBody>
      </p:sp>
    </p:spTree>
    <p:extLst>
      <p:ext uri="{BB962C8B-B14F-4D97-AF65-F5344CB8AC3E}">
        <p14:creationId xmlns:p14="http://schemas.microsoft.com/office/powerpoint/2010/main" val="454007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p:cNvSpPr>
          <p:nvPr>
            <p:ph type="sldImg"/>
          </p:nvPr>
        </p:nvSpPr>
        <p:spPr bwMode="auto">
          <a:noFill/>
          <a:ln>
            <a:solidFill>
              <a:srgbClr val="000000"/>
            </a:solidFill>
            <a:miter lim="800000"/>
            <a:headEnd/>
            <a:tailEnd/>
          </a:ln>
        </p:spPr>
      </p:sp>
      <p:sp>
        <p:nvSpPr>
          <p:cNvPr id="10242" name="Notes Placeholder 2"/>
          <p:cNvSpPr>
            <a:spLocks noGrp="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
        <p:nvSpPr>
          <p:cNvPr id="102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9B506B6-3209-4C47-89DD-C65F55594B89}" type="slidenum">
              <a:rPr lang="en-US"/>
              <a:pPr fontAlgn="base">
                <a:spcBef>
                  <a:spcPct val="0"/>
                </a:spcBef>
                <a:spcAft>
                  <a:spcPct val="0"/>
                </a:spcAft>
                <a:defRPr/>
              </a:pPr>
              <a:t>1</a:t>
            </a:fld>
            <a:endParaRPr lang="en-US"/>
          </a:p>
        </p:txBody>
      </p:sp>
    </p:spTree>
    <p:extLst>
      <p:ext uri="{BB962C8B-B14F-4D97-AF65-F5344CB8AC3E}">
        <p14:creationId xmlns:p14="http://schemas.microsoft.com/office/powerpoint/2010/main" val="12498826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4196367-1017-4CC9-9E38-9060843551DB}" type="slidenum">
              <a:rPr lang="en-US">
                <a:latin typeface="Arial" charset="0"/>
                <a:ea typeface="ＭＳ Ｐゴシック" charset="-128"/>
                <a:cs typeface="ＭＳ Ｐゴシック" charset="-128"/>
              </a:rPr>
              <a:pPr fontAlgn="base">
                <a:spcBef>
                  <a:spcPct val="0"/>
                </a:spcBef>
                <a:spcAft>
                  <a:spcPct val="0"/>
                </a:spcAft>
              </a:pPr>
              <a:t>19</a:t>
            </a:fld>
            <a:endParaRPr lang="en-US">
              <a:latin typeface="Arial" charset="0"/>
              <a:ea typeface="ＭＳ Ｐゴシック" charset="-128"/>
              <a:cs typeface="ＭＳ Ｐゴシック" charset="-128"/>
            </a:endParaRPr>
          </a:p>
        </p:txBody>
      </p:sp>
      <p:sp>
        <p:nvSpPr>
          <p:cNvPr id="471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9CB3C5AC-866F-489D-B25F-C6011442C414}" type="slidenum">
              <a:rPr lang="en-US" sz="1200">
                <a:ea typeface="Arial" charset="0"/>
                <a:cs typeface="Arial" charset="0"/>
              </a:rPr>
              <a:pPr algn="r"/>
              <a:t>19</a:t>
            </a:fld>
            <a:endParaRPr lang="en-US" sz="1200">
              <a:ea typeface="Arial" charset="0"/>
              <a:cs typeface="Arial" charset="0"/>
            </a:endParaRPr>
          </a:p>
        </p:txBody>
      </p:sp>
      <p:sp>
        <p:nvSpPr>
          <p:cNvPr id="4710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7108"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2739430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09CF7A4-992C-41A0-8BA6-ECD6BEAEDA80}" type="slidenum">
              <a:rPr lang="en-US">
                <a:latin typeface="Arial" charset="0"/>
                <a:ea typeface="ＭＳ Ｐゴシック" charset="-128"/>
                <a:cs typeface="ＭＳ Ｐゴシック" charset="-128"/>
              </a:rPr>
              <a:pPr fontAlgn="base">
                <a:spcBef>
                  <a:spcPct val="0"/>
                </a:spcBef>
                <a:spcAft>
                  <a:spcPct val="0"/>
                </a:spcAft>
              </a:pPr>
              <a:t>20</a:t>
            </a:fld>
            <a:endParaRPr lang="en-US">
              <a:latin typeface="Arial" charset="0"/>
              <a:ea typeface="ＭＳ Ｐゴシック" charset="-128"/>
              <a:cs typeface="ＭＳ Ｐゴシック" charset="-128"/>
            </a:endParaRPr>
          </a:p>
        </p:txBody>
      </p:sp>
      <p:sp>
        <p:nvSpPr>
          <p:cNvPr id="491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86161039-B12D-463D-A1B2-237E33C479AD}" type="slidenum">
              <a:rPr lang="en-US" sz="1200">
                <a:ea typeface="Arial" charset="0"/>
                <a:cs typeface="Arial" charset="0"/>
              </a:rPr>
              <a:pPr algn="r"/>
              <a:t>20</a:t>
            </a:fld>
            <a:endParaRPr lang="en-US" sz="1200">
              <a:ea typeface="Arial" charset="0"/>
              <a:cs typeface="Arial" charset="0"/>
            </a:endParaRPr>
          </a:p>
        </p:txBody>
      </p:sp>
      <p:sp>
        <p:nvSpPr>
          <p:cNvPr id="4915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9156"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dirty="0" smtClean="0">
              <a:latin typeface="Arial" charset="0"/>
            </a:endParaRPr>
          </a:p>
        </p:txBody>
      </p:sp>
    </p:spTree>
    <p:extLst>
      <p:ext uri="{BB962C8B-B14F-4D97-AF65-F5344CB8AC3E}">
        <p14:creationId xmlns:p14="http://schemas.microsoft.com/office/powerpoint/2010/main" val="26783989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999E3B-01E1-4722-B0FE-919744BBE1BF}" type="slidenum">
              <a:rPr lang="en-US">
                <a:latin typeface="Arial" charset="0"/>
                <a:ea typeface="ＭＳ Ｐゴシック" charset="-128"/>
                <a:cs typeface="ＭＳ Ｐゴシック" charset="-128"/>
              </a:rPr>
              <a:pPr fontAlgn="base">
                <a:spcBef>
                  <a:spcPct val="0"/>
                </a:spcBef>
                <a:spcAft>
                  <a:spcPct val="0"/>
                </a:spcAft>
              </a:pPr>
              <a:t>21</a:t>
            </a:fld>
            <a:endParaRPr lang="en-US">
              <a:latin typeface="Arial" charset="0"/>
              <a:ea typeface="ＭＳ Ｐゴシック" charset="-128"/>
              <a:cs typeface="ＭＳ Ｐゴシック" charset="-128"/>
            </a:endParaRPr>
          </a:p>
        </p:txBody>
      </p:sp>
      <p:sp>
        <p:nvSpPr>
          <p:cNvPr id="512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B3151B98-AF14-4757-8150-FA31A3734B9E}" type="slidenum">
              <a:rPr lang="en-US" sz="1200">
                <a:ea typeface="Arial" charset="0"/>
                <a:cs typeface="Arial" charset="0"/>
              </a:rPr>
              <a:pPr algn="r"/>
              <a:t>21</a:t>
            </a:fld>
            <a:endParaRPr lang="en-US" sz="1200">
              <a:ea typeface="Arial" charset="0"/>
              <a:cs typeface="Arial" charset="0"/>
            </a:endParaRPr>
          </a:p>
        </p:txBody>
      </p:sp>
      <p:sp>
        <p:nvSpPr>
          <p:cNvPr id="5120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1204"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dirty="0" smtClean="0">
              <a:latin typeface="Arial" charset="0"/>
            </a:endParaRPr>
          </a:p>
        </p:txBody>
      </p:sp>
    </p:spTree>
    <p:extLst>
      <p:ext uri="{BB962C8B-B14F-4D97-AF65-F5344CB8AC3E}">
        <p14:creationId xmlns:p14="http://schemas.microsoft.com/office/powerpoint/2010/main" val="18657062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FD5C279-C21B-4C80-8D56-0DA601B9A756}" type="slidenum">
              <a:rPr lang="en-US">
                <a:solidFill>
                  <a:srgbClr val="000000"/>
                </a:solidFill>
              </a:rPr>
              <a:pPr fontAlgn="base">
                <a:spcBef>
                  <a:spcPct val="0"/>
                </a:spcBef>
                <a:spcAft>
                  <a:spcPct val="0"/>
                </a:spcAft>
                <a:defRPr/>
              </a:pPr>
              <a:t>22</a:t>
            </a:fld>
            <a:endParaRPr lang="en-US">
              <a:solidFill>
                <a:srgbClr val="000000"/>
              </a:solidFill>
            </a:endParaRPr>
          </a:p>
        </p:txBody>
      </p:sp>
      <p:sp>
        <p:nvSpPr>
          <p:cNvPr id="532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1"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5972131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A0C6A7C-2CA6-4742-BC30-ED929F2B1EEA}" type="slidenum">
              <a:rPr lang="en-US">
                <a:solidFill>
                  <a:srgbClr val="000000"/>
                </a:solidFill>
              </a:rPr>
              <a:pPr fontAlgn="base">
                <a:spcBef>
                  <a:spcPct val="0"/>
                </a:spcBef>
                <a:spcAft>
                  <a:spcPct val="0"/>
                </a:spcAft>
                <a:defRPr/>
              </a:pPr>
              <a:t>23</a:t>
            </a:fld>
            <a:endParaRPr lang="en-US">
              <a:solidFill>
                <a:srgbClr val="000000"/>
              </a:solidFill>
            </a:endParaRPr>
          </a:p>
        </p:txBody>
      </p:sp>
      <p:sp>
        <p:nvSpPr>
          <p:cNvPr id="552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299"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7093033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5ED58F-301E-44A2-90A6-3C33FB3D678D}" type="slidenum">
              <a:rPr lang="en-US">
                <a:latin typeface="Arial" charset="0"/>
                <a:ea typeface="ＭＳ Ｐゴシック" charset="-128"/>
                <a:cs typeface="ＭＳ Ｐゴシック" charset="-128"/>
              </a:rPr>
              <a:pPr fontAlgn="base">
                <a:spcBef>
                  <a:spcPct val="0"/>
                </a:spcBef>
                <a:spcAft>
                  <a:spcPct val="0"/>
                </a:spcAft>
              </a:pPr>
              <a:t>24</a:t>
            </a:fld>
            <a:endParaRPr lang="en-US">
              <a:latin typeface="Arial" charset="0"/>
              <a:ea typeface="ＭＳ Ｐゴシック" charset="-128"/>
              <a:cs typeface="ＭＳ Ｐゴシック" charset="-128"/>
            </a:endParaRPr>
          </a:p>
        </p:txBody>
      </p:sp>
      <p:sp>
        <p:nvSpPr>
          <p:cNvPr id="5939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948504A8-C0C5-4C69-A3E6-DA50C944BA3B}" type="slidenum">
              <a:rPr lang="en-US" sz="1200">
                <a:ea typeface="Arial" charset="0"/>
                <a:cs typeface="Arial" charset="0"/>
              </a:rPr>
              <a:pPr algn="r"/>
              <a:t>24</a:t>
            </a:fld>
            <a:endParaRPr lang="en-US" sz="1200">
              <a:ea typeface="Arial" charset="0"/>
              <a:cs typeface="Arial" charset="0"/>
            </a:endParaRPr>
          </a:p>
        </p:txBody>
      </p:sp>
      <p:sp>
        <p:nvSpPr>
          <p:cNvPr id="5939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9396"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7584825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C732EE7-0AAB-4D02-9DC9-0B308BF3019A}" type="slidenum">
              <a:rPr lang="en-US">
                <a:latin typeface="Arial" charset="0"/>
                <a:ea typeface="ＭＳ Ｐゴシック" charset="-128"/>
                <a:cs typeface="ＭＳ Ｐゴシック" charset="-128"/>
              </a:rPr>
              <a:pPr fontAlgn="base">
                <a:spcBef>
                  <a:spcPct val="0"/>
                </a:spcBef>
                <a:spcAft>
                  <a:spcPct val="0"/>
                </a:spcAft>
              </a:pPr>
              <a:t>25</a:t>
            </a:fld>
            <a:endParaRPr lang="en-US">
              <a:latin typeface="Arial" charset="0"/>
              <a:ea typeface="ＭＳ Ｐゴシック" charset="-128"/>
              <a:cs typeface="ＭＳ Ｐゴシック" charset="-128"/>
            </a:endParaRPr>
          </a:p>
        </p:txBody>
      </p:sp>
      <p:sp>
        <p:nvSpPr>
          <p:cNvPr id="6144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B8B6F85F-9CC8-4DD4-8270-2C1CA2821007}" type="slidenum">
              <a:rPr lang="en-US" sz="1200">
                <a:ea typeface="Arial" charset="0"/>
                <a:cs typeface="Arial" charset="0"/>
              </a:rPr>
              <a:pPr algn="r"/>
              <a:t>25</a:t>
            </a:fld>
            <a:endParaRPr lang="en-US" sz="1200">
              <a:ea typeface="Arial" charset="0"/>
              <a:cs typeface="Arial" charset="0"/>
            </a:endParaRPr>
          </a:p>
        </p:txBody>
      </p:sp>
      <p:sp>
        <p:nvSpPr>
          <p:cNvPr id="6144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61444"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0797165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E63F472-5311-4E56-87AB-0861B315D174}" type="slidenum">
              <a:rPr lang="en-US">
                <a:solidFill>
                  <a:srgbClr val="000000"/>
                </a:solidFill>
              </a:rPr>
              <a:pPr fontAlgn="base">
                <a:spcBef>
                  <a:spcPct val="0"/>
                </a:spcBef>
                <a:spcAft>
                  <a:spcPct val="0"/>
                </a:spcAft>
                <a:defRPr/>
              </a:pPr>
              <a:t>26</a:t>
            </a:fld>
            <a:endParaRPr lang="en-US">
              <a:solidFill>
                <a:srgbClr val="000000"/>
              </a:solidFill>
            </a:endParaRPr>
          </a:p>
        </p:txBody>
      </p:sp>
      <p:sp>
        <p:nvSpPr>
          <p:cNvPr id="634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3491"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dirty="0" smtClean="0">
              <a:latin typeface="Arial" charset="0"/>
            </a:endParaRPr>
          </a:p>
        </p:txBody>
      </p:sp>
    </p:spTree>
    <p:extLst>
      <p:ext uri="{BB962C8B-B14F-4D97-AF65-F5344CB8AC3E}">
        <p14:creationId xmlns:p14="http://schemas.microsoft.com/office/powerpoint/2010/main" val="19768685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D989DC-700B-4155-A251-57E41FF84B01}" type="slidenum">
              <a:rPr lang="en-US">
                <a:solidFill>
                  <a:srgbClr val="000000"/>
                </a:solidFill>
              </a:rPr>
              <a:pPr fontAlgn="base">
                <a:spcBef>
                  <a:spcPct val="0"/>
                </a:spcBef>
                <a:spcAft>
                  <a:spcPct val="0"/>
                </a:spcAft>
                <a:defRPr/>
              </a:pPr>
              <a:t>27</a:t>
            </a:fld>
            <a:endParaRPr lang="en-US">
              <a:solidFill>
                <a:srgbClr val="000000"/>
              </a:solidFill>
            </a:endParaRPr>
          </a:p>
        </p:txBody>
      </p:sp>
      <p:sp>
        <p:nvSpPr>
          <p:cNvPr id="655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5539"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082935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AB2E69-3AFF-4F48-93BB-D589262F29E2}" type="slidenum">
              <a:rPr lang="en-US">
                <a:solidFill>
                  <a:srgbClr val="000000"/>
                </a:solidFill>
              </a:rPr>
              <a:pPr fontAlgn="base">
                <a:spcBef>
                  <a:spcPct val="0"/>
                </a:spcBef>
                <a:spcAft>
                  <a:spcPct val="0"/>
                </a:spcAft>
                <a:defRPr/>
              </a:pPr>
              <a:t>28</a:t>
            </a:fld>
            <a:endParaRPr lang="en-US">
              <a:solidFill>
                <a:srgbClr val="000000"/>
              </a:solidFill>
            </a:endParaRPr>
          </a:p>
        </p:txBody>
      </p:sp>
      <p:sp>
        <p:nvSpPr>
          <p:cNvPr id="675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7587"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711189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CDE9D32-5A5A-4D1B-88F0-393E6C3D5CAA}" type="slidenum">
              <a:rPr lang="en-US">
                <a:latin typeface="Arial" charset="0"/>
                <a:ea typeface="ＭＳ Ｐゴシック" charset="-128"/>
                <a:cs typeface="ＭＳ Ｐゴシック" charset="-128"/>
              </a:rPr>
              <a:pPr fontAlgn="base">
                <a:spcBef>
                  <a:spcPct val="0"/>
                </a:spcBef>
                <a:spcAft>
                  <a:spcPct val="0"/>
                </a:spcAft>
              </a:pPr>
              <a:t>2</a:t>
            </a:fld>
            <a:endParaRPr lang="en-US">
              <a:latin typeface="Arial" charset="0"/>
              <a:ea typeface="ＭＳ Ｐゴシック" charset="-128"/>
              <a:cs typeface="ＭＳ Ｐゴシック" charset="-128"/>
            </a:endParaRPr>
          </a:p>
        </p:txBody>
      </p:sp>
      <p:sp>
        <p:nvSpPr>
          <p:cNvPr id="122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55B550E2-1884-44E3-9FFE-26ADFE9EB4EC}" type="slidenum">
              <a:rPr lang="en-US" sz="1200">
                <a:ea typeface="Arial" charset="0"/>
                <a:cs typeface="Arial" charset="0"/>
              </a:rPr>
              <a:pPr algn="r"/>
              <a:t>2</a:t>
            </a:fld>
            <a:endParaRPr lang="en-US" sz="1200">
              <a:ea typeface="Arial" charset="0"/>
              <a:cs typeface="Arial" charset="0"/>
            </a:endParaRPr>
          </a:p>
        </p:txBody>
      </p:sp>
      <p:sp>
        <p:nvSpPr>
          <p:cNvPr id="1229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2292"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9489841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4A0541F-EBC9-431D-B427-57EA0203D1BE}" type="slidenum">
              <a:rPr lang="en-US">
                <a:solidFill>
                  <a:srgbClr val="000000"/>
                </a:solidFill>
              </a:rPr>
              <a:pPr fontAlgn="base">
                <a:spcBef>
                  <a:spcPct val="0"/>
                </a:spcBef>
                <a:spcAft>
                  <a:spcPct val="0"/>
                </a:spcAft>
                <a:defRPr/>
              </a:pPr>
              <a:t>29</a:t>
            </a:fld>
            <a:endParaRPr lang="en-US">
              <a:solidFill>
                <a:srgbClr val="000000"/>
              </a:solidFill>
            </a:endParaRPr>
          </a:p>
        </p:txBody>
      </p:sp>
      <p:sp>
        <p:nvSpPr>
          <p:cNvPr id="696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9635"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0983700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AE6EF1-822E-4C42-870D-EEFF314D41F5}" type="slidenum">
              <a:rPr lang="en-US">
                <a:latin typeface="Arial" charset="0"/>
                <a:ea typeface="ＭＳ Ｐゴシック" charset="-128"/>
                <a:cs typeface="ＭＳ Ｐゴシック" charset="-128"/>
              </a:rPr>
              <a:pPr fontAlgn="base">
                <a:spcBef>
                  <a:spcPct val="0"/>
                </a:spcBef>
                <a:spcAft>
                  <a:spcPct val="0"/>
                </a:spcAft>
              </a:pPr>
              <a:t>30</a:t>
            </a:fld>
            <a:endParaRPr lang="en-US">
              <a:latin typeface="Arial" charset="0"/>
              <a:ea typeface="ＭＳ Ｐゴシック" charset="-128"/>
              <a:cs typeface="ＭＳ Ｐゴシック" charset="-128"/>
            </a:endParaRPr>
          </a:p>
        </p:txBody>
      </p:sp>
      <p:sp>
        <p:nvSpPr>
          <p:cNvPr id="7168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52484AE-2E18-46EB-8AFE-7910A18B7122}" type="slidenum">
              <a:rPr lang="en-US" sz="1200">
                <a:ea typeface="Arial" charset="0"/>
                <a:cs typeface="Arial" charset="0"/>
              </a:rPr>
              <a:pPr algn="r"/>
              <a:t>30</a:t>
            </a:fld>
            <a:endParaRPr lang="en-US" sz="1200">
              <a:ea typeface="Arial" charset="0"/>
              <a:cs typeface="Arial" charset="0"/>
            </a:endParaRPr>
          </a:p>
        </p:txBody>
      </p:sp>
      <p:sp>
        <p:nvSpPr>
          <p:cNvPr id="7168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71684"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2123214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a:lstStyle/>
          <a:p>
            <a:pPr eaLnBrk="1" hangingPunct="1">
              <a:lnSpc>
                <a:spcPct val="100000"/>
              </a:lnSpc>
              <a:spcBef>
                <a:spcPct val="0"/>
              </a:spcBef>
            </a:pPr>
            <a:r>
              <a:rPr lang="en-US" sz="2400" dirty="0" smtClean="0">
                <a:latin typeface="Arial" charset="0"/>
              </a:rPr>
              <a:t>/</a:t>
            </a:r>
          </a:p>
        </p:txBody>
      </p:sp>
      <p:sp>
        <p:nvSpPr>
          <p:cNvPr id="737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498BCB-9FF7-4170-B107-C0BA1EAD6A0E}" type="slidenum">
              <a:rPr lang="en-US"/>
              <a:pPr fontAlgn="base">
                <a:spcBef>
                  <a:spcPct val="0"/>
                </a:spcBef>
                <a:spcAft>
                  <a:spcPct val="0"/>
                </a:spcAft>
                <a:defRPr/>
              </a:pPr>
              <a:t>31</a:t>
            </a:fld>
            <a:endParaRPr lang="en-US"/>
          </a:p>
        </p:txBody>
      </p:sp>
    </p:spTree>
    <p:extLst>
      <p:ext uri="{BB962C8B-B14F-4D97-AF65-F5344CB8AC3E}">
        <p14:creationId xmlns:p14="http://schemas.microsoft.com/office/powerpoint/2010/main" val="26429051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715A3E-1380-436F-AA16-51266C87A6E3}" type="slidenum">
              <a:rPr lang="en-US">
                <a:latin typeface="Arial" charset="0"/>
                <a:ea typeface="ＭＳ Ｐゴシック" charset="-128"/>
                <a:cs typeface="ＭＳ Ｐゴシック" charset="-128"/>
              </a:rPr>
              <a:pPr fontAlgn="base">
                <a:spcBef>
                  <a:spcPct val="0"/>
                </a:spcBef>
                <a:spcAft>
                  <a:spcPct val="0"/>
                </a:spcAft>
              </a:pPr>
              <a:t>32</a:t>
            </a:fld>
            <a:endParaRPr lang="en-US">
              <a:latin typeface="Arial" charset="0"/>
              <a:ea typeface="ＭＳ Ｐゴシック" charset="-128"/>
              <a:cs typeface="ＭＳ Ｐゴシック" charset="-128"/>
            </a:endParaRPr>
          </a:p>
        </p:txBody>
      </p:sp>
      <p:sp>
        <p:nvSpPr>
          <p:cNvPr id="757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BCFEEE82-DB6A-4A86-82DF-0C35D75383FC}" type="slidenum">
              <a:rPr lang="en-US" sz="1200">
                <a:ea typeface="Arial" charset="0"/>
                <a:cs typeface="Arial" charset="0"/>
              </a:rPr>
              <a:pPr algn="r"/>
              <a:t>32</a:t>
            </a:fld>
            <a:endParaRPr lang="en-US" sz="1200">
              <a:ea typeface="Arial" charset="0"/>
              <a:cs typeface="Arial" charset="0"/>
            </a:endParaRPr>
          </a:p>
        </p:txBody>
      </p:sp>
      <p:sp>
        <p:nvSpPr>
          <p:cNvPr id="7577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75780"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6978582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405E1D-A37E-4F2B-AF06-E326C39A2637}" type="slidenum">
              <a:rPr lang="en-US">
                <a:latin typeface="Arial" charset="0"/>
                <a:ea typeface="ＭＳ Ｐゴシック" charset="-128"/>
                <a:cs typeface="ＭＳ Ｐゴシック" charset="-128"/>
              </a:rPr>
              <a:pPr fontAlgn="base">
                <a:spcBef>
                  <a:spcPct val="0"/>
                </a:spcBef>
                <a:spcAft>
                  <a:spcPct val="0"/>
                </a:spcAft>
              </a:pPr>
              <a:t>33</a:t>
            </a:fld>
            <a:endParaRPr lang="en-US">
              <a:latin typeface="Arial" charset="0"/>
              <a:ea typeface="ＭＳ Ｐゴシック" charset="-128"/>
              <a:cs typeface="ＭＳ Ｐゴシック" charset="-128"/>
            </a:endParaRPr>
          </a:p>
        </p:txBody>
      </p:sp>
      <p:sp>
        <p:nvSpPr>
          <p:cNvPr id="7782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A05FFDC-C4F2-4271-A4F1-8C3BB44AE36D}" type="slidenum">
              <a:rPr lang="en-US" sz="1200">
                <a:ea typeface="Arial" charset="0"/>
                <a:cs typeface="Arial" charset="0"/>
              </a:rPr>
              <a:pPr algn="r"/>
              <a:t>33</a:t>
            </a:fld>
            <a:endParaRPr lang="en-US" sz="1200">
              <a:ea typeface="Arial" charset="0"/>
              <a:cs typeface="Arial" charset="0"/>
            </a:endParaRPr>
          </a:p>
        </p:txBody>
      </p:sp>
      <p:sp>
        <p:nvSpPr>
          <p:cNvPr id="7782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77828"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8677537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94E8C24-581D-4FA6-A786-958EE7E51C62}" type="slidenum">
              <a:rPr lang="en-US">
                <a:latin typeface="Arial" charset="0"/>
                <a:ea typeface="ＭＳ Ｐゴシック" charset="-128"/>
                <a:cs typeface="ＭＳ Ｐゴシック" charset="-128"/>
              </a:rPr>
              <a:pPr fontAlgn="base">
                <a:spcBef>
                  <a:spcPct val="0"/>
                </a:spcBef>
                <a:spcAft>
                  <a:spcPct val="0"/>
                </a:spcAft>
              </a:pPr>
              <a:t>34</a:t>
            </a:fld>
            <a:endParaRPr lang="en-US">
              <a:latin typeface="Arial" charset="0"/>
              <a:ea typeface="ＭＳ Ｐゴシック" charset="-128"/>
              <a:cs typeface="ＭＳ Ｐゴシック" charset="-128"/>
            </a:endParaRPr>
          </a:p>
        </p:txBody>
      </p:sp>
      <p:sp>
        <p:nvSpPr>
          <p:cNvPr id="7987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4FF37270-A110-4B8F-BCF2-B7EF743CDEB8}" type="slidenum">
              <a:rPr lang="en-US" sz="1200">
                <a:ea typeface="Arial" charset="0"/>
                <a:cs typeface="Arial" charset="0"/>
              </a:rPr>
              <a:pPr algn="r"/>
              <a:t>34</a:t>
            </a:fld>
            <a:endParaRPr lang="en-US" sz="1200">
              <a:ea typeface="Arial" charset="0"/>
              <a:cs typeface="Arial" charset="0"/>
            </a:endParaRPr>
          </a:p>
        </p:txBody>
      </p:sp>
      <p:sp>
        <p:nvSpPr>
          <p:cNvPr id="7987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79876"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98310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678C58C-8B87-40C2-91D4-89844C778C6A}" type="slidenum">
              <a:rPr lang="en-US">
                <a:latin typeface="Arial" charset="0"/>
                <a:ea typeface="ＭＳ Ｐゴシック" charset="-128"/>
                <a:cs typeface="ＭＳ Ｐゴシック" charset="-128"/>
              </a:rPr>
              <a:pPr fontAlgn="base">
                <a:spcBef>
                  <a:spcPct val="0"/>
                </a:spcBef>
                <a:spcAft>
                  <a:spcPct val="0"/>
                </a:spcAft>
              </a:pPr>
              <a:t>35</a:t>
            </a:fld>
            <a:endParaRPr lang="en-US">
              <a:latin typeface="Arial" charset="0"/>
              <a:ea typeface="ＭＳ Ｐゴシック" charset="-128"/>
              <a:cs typeface="ＭＳ Ｐゴシック" charset="-128"/>
            </a:endParaRPr>
          </a:p>
        </p:txBody>
      </p:sp>
      <p:sp>
        <p:nvSpPr>
          <p:cNvPr id="839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E3B5598F-DC0E-4DCE-8A82-F1E64EB62B99}" type="slidenum">
              <a:rPr lang="en-US" sz="1200">
                <a:ea typeface="Arial" charset="0"/>
                <a:cs typeface="Arial" charset="0"/>
              </a:rPr>
              <a:pPr algn="r"/>
              <a:t>35</a:t>
            </a:fld>
            <a:endParaRPr lang="en-US" sz="1200">
              <a:ea typeface="Arial" charset="0"/>
              <a:cs typeface="Arial" charset="0"/>
            </a:endParaRPr>
          </a:p>
        </p:txBody>
      </p:sp>
      <p:sp>
        <p:nvSpPr>
          <p:cNvPr id="8397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83972"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1825343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A8869B2-18F7-497D-BC11-E20776EC8BCB}" type="slidenum">
              <a:rPr lang="en-US">
                <a:latin typeface="Arial" charset="0"/>
                <a:ea typeface="ＭＳ Ｐゴシック" charset="-128"/>
                <a:cs typeface="ＭＳ Ｐゴシック" charset="-128"/>
              </a:rPr>
              <a:pPr fontAlgn="base">
                <a:spcBef>
                  <a:spcPct val="0"/>
                </a:spcBef>
                <a:spcAft>
                  <a:spcPct val="0"/>
                </a:spcAft>
              </a:pPr>
              <a:t>36</a:t>
            </a:fld>
            <a:endParaRPr lang="en-US">
              <a:latin typeface="Arial" charset="0"/>
              <a:ea typeface="ＭＳ Ｐゴシック" charset="-128"/>
              <a:cs typeface="ＭＳ Ｐゴシック" charset="-128"/>
            </a:endParaRPr>
          </a:p>
        </p:txBody>
      </p:sp>
      <p:sp>
        <p:nvSpPr>
          <p:cNvPr id="8601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5223B7D9-8838-48BF-BEA9-B348FB4CD4E9}" type="slidenum">
              <a:rPr lang="en-US" sz="1200">
                <a:ea typeface="Arial" charset="0"/>
                <a:cs typeface="Arial" charset="0"/>
              </a:rPr>
              <a:pPr algn="r"/>
              <a:t>36</a:t>
            </a:fld>
            <a:endParaRPr lang="en-US" sz="1200">
              <a:ea typeface="Arial" charset="0"/>
              <a:cs typeface="Arial" charset="0"/>
            </a:endParaRPr>
          </a:p>
        </p:txBody>
      </p:sp>
      <p:sp>
        <p:nvSpPr>
          <p:cNvPr id="8601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86020"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14297859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E255F4-9BAF-4F7C-9E2B-2848D9CF1BBC}" type="slidenum">
              <a:rPr lang="en-US">
                <a:latin typeface="Arial" charset="0"/>
                <a:ea typeface="ＭＳ Ｐゴシック" charset="-128"/>
                <a:cs typeface="ＭＳ Ｐゴシック" charset="-128"/>
              </a:rPr>
              <a:pPr fontAlgn="base">
                <a:spcBef>
                  <a:spcPct val="0"/>
                </a:spcBef>
                <a:spcAft>
                  <a:spcPct val="0"/>
                </a:spcAft>
              </a:pPr>
              <a:t>37</a:t>
            </a:fld>
            <a:endParaRPr lang="en-US">
              <a:latin typeface="Arial" charset="0"/>
              <a:ea typeface="ＭＳ Ｐゴシック" charset="-128"/>
              <a:cs typeface="ＭＳ Ｐゴシック" charset="-128"/>
            </a:endParaRPr>
          </a:p>
        </p:txBody>
      </p:sp>
      <p:sp>
        <p:nvSpPr>
          <p:cNvPr id="9011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053BBE2D-CB4E-4682-89D0-987CBEC5EAF1}" type="slidenum">
              <a:rPr lang="en-US" sz="1200">
                <a:ea typeface="Arial" charset="0"/>
                <a:cs typeface="Arial" charset="0"/>
              </a:rPr>
              <a:pPr algn="r"/>
              <a:t>37</a:t>
            </a:fld>
            <a:endParaRPr lang="en-US" sz="1200">
              <a:ea typeface="Arial" charset="0"/>
              <a:cs typeface="Arial" charset="0"/>
            </a:endParaRPr>
          </a:p>
        </p:txBody>
      </p:sp>
      <p:sp>
        <p:nvSpPr>
          <p:cNvPr id="9011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90116"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105586068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9075BBE-6FAF-4046-882A-54242FA618C4}" type="slidenum">
              <a:rPr lang="en-US">
                <a:latin typeface="Arial" charset="0"/>
                <a:ea typeface="ＭＳ Ｐゴシック" charset="-128"/>
                <a:cs typeface="ＭＳ Ｐゴシック" charset="-128"/>
              </a:rPr>
              <a:pPr fontAlgn="base">
                <a:spcBef>
                  <a:spcPct val="0"/>
                </a:spcBef>
                <a:spcAft>
                  <a:spcPct val="0"/>
                </a:spcAft>
              </a:pPr>
              <a:t>38</a:t>
            </a:fld>
            <a:endParaRPr lang="en-US">
              <a:latin typeface="Arial" charset="0"/>
              <a:ea typeface="ＭＳ Ｐゴシック" charset="-128"/>
              <a:cs typeface="ＭＳ Ｐゴシック" charset="-128"/>
            </a:endParaRPr>
          </a:p>
        </p:txBody>
      </p:sp>
      <p:sp>
        <p:nvSpPr>
          <p:cNvPr id="9216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D3A220CE-BA3C-4A33-B6A6-E9B26C2902C1}" type="slidenum">
              <a:rPr lang="en-US" sz="1200">
                <a:ea typeface="Arial" charset="0"/>
                <a:cs typeface="Arial" charset="0"/>
              </a:rPr>
              <a:pPr algn="r"/>
              <a:t>38</a:t>
            </a:fld>
            <a:endParaRPr lang="en-US" sz="1200">
              <a:ea typeface="Arial" charset="0"/>
              <a:cs typeface="Arial" charset="0"/>
            </a:endParaRPr>
          </a:p>
        </p:txBody>
      </p:sp>
      <p:sp>
        <p:nvSpPr>
          <p:cNvPr id="9216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92164"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077431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C21A76A-30D1-4188-A555-2C823F665148}" type="slidenum">
              <a:rPr lang="en-US">
                <a:latin typeface="Arial" charset="0"/>
                <a:ea typeface="ＭＳ Ｐゴシック" charset="-128"/>
                <a:cs typeface="ＭＳ Ｐゴシック" charset="-128"/>
              </a:rPr>
              <a:pPr fontAlgn="base">
                <a:spcBef>
                  <a:spcPct val="0"/>
                </a:spcBef>
                <a:spcAft>
                  <a:spcPct val="0"/>
                </a:spcAft>
              </a:pPr>
              <a:t>3</a:t>
            </a:fld>
            <a:endParaRPr lang="en-US">
              <a:latin typeface="Arial" charset="0"/>
              <a:ea typeface="ＭＳ Ｐゴシック" charset="-128"/>
              <a:cs typeface="ＭＳ Ｐゴシック" charset="-128"/>
            </a:endParaRPr>
          </a:p>
        </p:txBody>
      </p:sp>
      <p:sp>
        <p:nvSpPr>
          <p:cNvPr id="143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2891EF64-BD41-4A0E-9D77-FBF971305458}" type="slidenum">
              <a:rPr lang="en-US" sz="1200">
                <a:ea typeface="Arial" charset="0"/>
                <a:cs typeface="Arial" charset="0"/>
              </a:rPr>
              <a:pPr algn="r"/>
              <a:t>3</a:t>
            </a:fld>
            <a:endParaRPr lang="en-US" sz="1200">
              <a:ea typeface="Arial" charset="0"/>
              <a:cs typeface="Arial" charset="0"/>
            </a:endParaRPr>
          </a:p>
        </p:txBody>
      </p:sp>
      <p:sp>
        <p:nvSpPr>
          <p:cNvPr id="1433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4340"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10694770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270F774-5A28-4CD5-8E20-754140DB31A9}" type="slidenum">
              <a:rPr lang="en-US">
                <a:latin typeface="Arial" charset="0"/>
                <a:ea typeface="ＭＳ Ｐゴシック" charset="-128"/>
                <a:cs typeface="ＭＳ Ｐゴシック" charset="-128"/>
              </a:rPr>
              <a:pPr fontAlgn="base">
                <a:spcBef>
                  <a:spcPct val="0"/>
                </a:spcBef>
                <a:spcAft>
                  <a:spcPct val="0"/>
                </a:spcAft>
              </a:pPr>
              <a:t>39</a:t>
            </a:fld>
            <a:endParaRPr lang="en-US">
              <a:latin typeface="Arial" charset="0"/>
              <a:ea typeface="ＭＳ Ｐゴシック" charset="-128"/>
              <a:cs typeface="ＭＳ Ｐゴシック" charset="-128"/>
            </a:endParaRPr>
          </a:p>
        </p:txBody>
      </p:sp>
      <p:sp>
        <p:nvSpPr>
          <p:cNvPr id="9421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42DA457E-92D4-45A0-ADCA-FE9AC3B539A0}" type="slidenum">
              <a:rPr lang="en-US" sz="1200">
                <a:ea typeface="Arial" charset="0"/>
                <a:cs typeface="Arial" charset="0"/>
              </a:rPr>
              <a:pPr algn="r"/>
              <a:t>39</a:t>
            </a:fld>
            <a:endParaRPr lang="en-US" sz="1200">
              <a:ea typeface="Arial" charset="0"/>
              <a:cs typeface="Arial" charset="0"/>
            </a:endParaRPr>
          </a:p>
        </p:txBody>
      </p:sp>
      <p:sp>
        <p:nvSpPr>
          <p:cNvPr id="9421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94212"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86907558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362705B-4BAC-458A-8424-F39157FFCF1D}" type="slidenum">
              <a:rPr lang="en-US">
                <a:solidFill>
                  <a:srgbClr val="000000"/>
                </a:solidFill>
              </a:rPr>
              <a:pPr fontAlgn="base">
                <a:spcBef>
                  <a:spcPct val="0"/>
                </a:spcBef>
                <a:spcAft>
                  <a:spcPct val="0"/>
                </a:spcAft>
                <a:defRPr/>
              </a:pPr>
              <a:t>40</a:t>
            </a:fld>
            <a:endParaRPr lang="en-US">
              <a:solidFill>
                <a:srgbClr val="000000"/>
              </a:solidFill>
            </a:endParaRPr>
          </a:p>
        </p:txBody>
      </p:sp>
      <p:sp>
        <p:nvSpPr>
          <p:cNvPr id="962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6259"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dirty="0" smtClean="0">
              <a:latin typeface="Arial" charset="0"/>
            </a:endParaRPr>
          </a:p>
        </p:txBody>
      </p:sp>
    </p:spTree>
    <p:extLst>
      <p:ext uri="{BB962C8B-B14F-4D97-AF65-F5344CB8AC3E}">
        <p14:creationId xmlns:p14="http://schemas.microsoft.com/office/powerpoint/2010/main" val="285209741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1953F2-7566-4B81-A68E-FE1803033154}" type="slidenum">
              <a:rPr lang="en-US">
                <a:solidFill>
                  <a:srgbClr val="000000"/>
                </a:solidFill>
              </a:rPr>
              <a:pPr fontAlgn="base">
                <a:spcBef>
                  <a:spcPct val="0"/>
                </a:spcBef>
                <a:spcAft>
                  <a:spcPct val="0"/>
                </a:spcAft>
                <a:defRPr/>
              </a:pPr>
              <a:t>41</a:t>
            </a:fld>
            <a:endParaRPr lang="en-US">
              <a:solidFill>
                <a:srgbClr val="000000"/>
              </a:solidFill>
            </a:endParaRPr>
          </a:p>
        </p:txBody>
      </p:sp>
      <p:sp>
        <p:nvSpPr>
          <p:cNvPr id="983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8307"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dirty="0" smtClean="0">
              <a:latin typeface="Arial" charset="0"/>
            </a:endParaRPr>
          </a:p>
        </p:txBody>
      </p:sp>
    </p:spTree>
    <p:extLst>
      <p:ext uri="{BB962C8B-B14F-4D97-AF65-F5344CB8AC3E}">
        <p14:creationId xmlns:p14="http://schemas.microsoft.com/office/powerpoint/2010/main" val="164350063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8215A7-3F92-4519-B1A9-E099CDB92C43}" type="slidenum">
              <a:rPr lang="en-US">
                <a:solidFill>
                  <a:srgbClr val="000000"/>
                </a:solidFill>
              </a:rPr>
              <a:pPr fontAlgn="base">
                <a:spcBef>
                  <a:spcPct val="0"/>
                </a:spcBef>
                <a:spcAft>
                  <a:spcPct val="0"/>
                </a:spcAft>
                <a:defRPr/>
              </a:pPr>
              <a:t>42</a:t>
            </a:fld>
            <a:endParaRPr lang="en-US">
              <a:solidFill>
                <a:srgbClr val="000000"/>
              </a:solidFill>
            </a:endParaRPr>
          </a:p>
        </p:txBody>
      </p:sp>
      <p:sp>
        <p:nvSpPr>
          <p:cNvPr id="10035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0355"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38074757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1D0337-305A-48F3-8109-E205C79E1DFD}" type="slidenum">
              <a:rPr lang="en-US">
                <a:solidFill>
                  <a:srgbClr val="000000"/>
                </a:solidFill>
              </a:rPr>
              <a:pPr fontAlgn="base">
                <a:spcBef>
                  <a:spcPct val="0"/>
                </a:spcBef>
                <a:spcAft>
                  <a:spcPct val="0"/>
                </a:spcAft>
                <a:defRPr/>
              </a:pPr>
              <a:t>43</a:t>
            </a:fld>
            <a:endParaRPr lang="en-US">
              <a:solidFill>
                <a:srgbClr val="000000"/>
              </a:solidFill>
            </a:endParaRPr>
          </a:p>
        </p:txBody>
      </p:sp>
      <p:sp>
        <p:nvSpPr>
          <p:cNvPr id="1024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3"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403129110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176772-9222-499E-B79B-3E500CDC3BB7}" type="slidenum">
              <a:rPr lang="en-US">
                <a:solidFill>
                  <a:srgbClr val="000000"/>
                </a:solidFill>
              </a:rPr>
              <a:pPr fontAlgn="base">
                <a:spcBef>
                  <a:spcPct val="0"/>
                </a:spcBef>
                <a:spcAft>
                  <a:spcPct val="0"/>
                </a:spcAft>
                <a:defRPr/>
              </a:pPr>
              <a:t>44</a:t>
            </a:fld>
            <a:endParaRPr lang="en-US">
              <a:solidFill>
                <a:srgbClr val="000000"/>
              </a:solidFill>
            </a:endParaRPr>
          </a:p>
        </p:txBody>
      </p:sp>
      <p:sp>
        <p:nvSpPr>
          <p:cNvPr id="1044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4451"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dirty="0" smtClean="0">
              <a:latin typeface="Arial" charset="0"/>
            </a:endParaRPr>
          </a:p>
        </p:txBody>
      </p:sp>
    </p:spTree>
    <p:extLst>
      <p:ext uri="{BB962C8B-B14F-4D97-AF65-F5344CB8AC3E}">
        <p14:creationId xmlns:p14="http://schemas.microsoft.com/office/powerpoint/2010/main" val="26836912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D242ECD-B632-4F24-9024-E7B52BC093E6}" type="slidenum">
              <a:rPr lang="en-US">
                <a:latin typeface="Arial" charset="0"/>
                <a:ea typeface="ＭＳ Ｐゴシック" charset="-128"/>
                <a:cs typeface="ＭＳ Ｐゴシック" charset="-128"/>
              </a:rPr>
              <a:pPr fontAlgn="base">
                <a:spcBef>
                  <a:spcPct val="0"/>
                </a:spcBef>
                <a:spcAft>
                  <a:spcPct val="0"/>
                </a:spcAft>
              </a:pPr>
              <a:t>45</a:t>
            </a:fld>
            <a:endParaRPr lang="en-US">
              <a:latin typeface="Arial" charset="0"/>
              <a:ea typeface="ＭＳ Ｐゴシック" charset="-128"/>
              <a:cs typeface="ＭＳ Ｐゴシック" charset="-128"/>
            </a:endParaRPr>
          </a:p>
        </p:txBody>
      </p:sp>
      <p:sp>
        <p:nvSpPr>
          <p:cNvPr id="1064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0C86EA0E-D5E3-4437-A9F4-9F4338BC5952}" type="slidenum">
              <a:rPr lang="en-US" sz="1200">
                <a:ea typeface="Arial" charset="0"/>
                <a:cs typeface="Arial" charset="0"/>
              </a:rPr>
              <a:pPr algn="r"/>
              <a:t>45</a:t>
            </a:fld>
            <a:endParaRPr lang="en-US" sz="1200">
              <a:ea typeface="Arial" charset="0"/>
              <a:cs typeface="Arial" charset="0"/>
            </a:endParaRPr>
          </a:p>
        </p:txBody>
      </p:sp>
      <p:sp>
        <p:nvSpPr>
          <p:cNvPr id="10649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06500"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dirty="0" smtClean="0">
              <a:latin typeface="Arial" charset="0"/>
            </a:endParaRPr>
          </a:p>
        </p:txBody>
      </p:sp>
    </p:spTree>
    <p:extLst>
      <p:ext uri="{BB962C8B-B14F-4D97-AF65-F5344CB8AC3E}">
        <p14:creationId xmlns:p14="http://schemas.microsoft.com/office/powerpoint/2010/main" val="258820684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6039636-D1F8-4A63-BC02-1A4912801A99}" type="slidenum">
              <a:rPr lang="en-US">
                <a:latin typeface="Arial" charset="0"/>
                <a:ea typeface="ＭＳ Ｐゴシック" charset="-128"/>
                <a:cs typeface="ＭＳ Ｐゴシック" charset="-128"/>
              </a:rPr>
              <a:pPr fontAlgn="base">
                <a:spcBef>
                  <a:spcPct val="0"/>
                </a:spcBef>
                <a:spcAft>
                  <a:spcPct val="0"/>
                </a:spcAft>
              </a:pPr>
              <a:t>46</a:t>
            </a:fld>
            <a:endParaRPr lang="en-US">
              <a:latin typeface="Arial" charset="0"/>
              <a:ea typeface="ＭＳ Ｐゴシック" charset="-128"/>
              <a:cs typeface="ＭＳ Ｐゴシック" charset="-128"/>
            </a:endParaRPr>
          </a:p>
        </p:txBody>
      </p:sp>
      <p:sp>
        <p:nvSpPr>
          <p:cNvPr id="10854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E1CAC2C0-DADE-4386-A50B-15C6ED0089C7}" type="slidenum">
              <a:rPr lang="en-US" sz="1200">
                <a:ea typeface="Arial" charset="0"/>
                <a:cs typeface="Arial" charset="0"/>
              </a:rPr>
              <a:pPr algn="r"/>
              <a:t>46</a:t>
            </a:fld>
            <a:endParaRPr lang="en-US" sz="1200">
              <a:ea typeface="Arial" charset="0"/>
              <a:cs typeface="Arial" charset="0"/>
            </a:endParaRPr>
          </a:p>
        </p:txBody>
      </p:sp>
      <p:sp>
        <p:nvSpPr>
          <p:cNvPr id="10854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08548"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57831061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110CBCA-ECA7-4AB7-984B-30BA5275E67C}" type="slidenum">
              <a:rPr lang="en-US">
                <a:latin typeface="Arial" charset="0"/>
                <a:ea typeface="ＭＳ Ｐゴシック" charset="-128"/>
                <a:cs typeface="ＭＳ Ｐゴシック" charset="-128"/>
              </a:rPr>
              <a:pPr fontAlgn="base">
                <a:spcBef>
                  <a:spcPct val="0"/>
                </a:spcBef>
                <a:spcAft>
                  <a:spcPct val="0"/>
                </a:spcAft>
              </a:pPr>
              <a:t>47</a:t>
            </a:fld>
            <a:endParaRPr lang="en-US">
              <a:latin typeface="Arial" charset="0"/>
              <a:ea typeface="ＭＳ Ｐゴシック" charset="-128"/>
              <a:cs typeface="ＭＳ Ｐゴシック" charset="-128"/>
            </a:endParaRPr>
          </a:p>
        </p:txBody>
      </p:sp>
      <p:sp>
        <p:nvSpPr>
          <p:cNvPr id="11059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54C389D8-1FAF-47DE-B5A9-42B6C30C7E94}" type="slidenum">
              <a:rPr lang="en-US" sz="1200">
                <a:ea typeface="Arial" charset="0"/>
                <a:cs typeface="Arial" charset="0"/>
              </a:rPr>
              <a:pPr algn="r"/>
              <a:t>47</a:t>
            </a:fld>
            <a:endParaRPr lang="en-US" sz="1200">
              <a:ea typeface="Arial" charset="0"/>
              <a:cs typeface="Arial" charset="0"/>
            </a:endParaRPr>
          </a:p>
        </p:txBody>
      </p:sp>
      <p:sp>
        <p:nvSpPr>
          <p:cNvPr id="11059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10596"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52455846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31A5598-5B6B-4A62-B3D4-E75152655B41}" type="slidenum">
              <a:rPr lang="en-US">
                <a:solidFill>
                  <a:srgbClr val="000000"/>
                </a:solidFill>
              </a:rPr>
              <a:pPr fontAlgn="base">
                <a:spcBef>
                  <a:spcPct val="0"/>
                </a:spcBef>
                <a:spcAft>
                  <a:spcPct val="0"/>
                </a:spcAft>
                <a:defRPr/>
              </a:pPr>
              <a:t>48</a:t>
            </a:fld>
            <a:endParaRPr lang="en-US">
              <a:solidFill>
                <a:srgbClr val="000000"/>
              </a:solidFill>
            </a:endParaRPr>
          </a:p>
        </p:txBody>
      </p:sp>
      <p:sp>
        <p:nvSpPr>
          <p:cNvPr id="1126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2643"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107991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4296E03-75F1-4B5B-87A1-16D1664F7A6E}" type="slidenum">
              <a:rPr lang="en-US">
                <a:latin typeface="Arial" charset="0"/>
                <a:ea typeface="ＭＳ Ｐゴシック" charset="-128"/>
                <a:cs typeface="ＭＳ Ｐゴシック" charset="-128"/>
              </a:rPr>
              <a:pPr fontAlgn="base">
                <a:spcBef>
                  <a:spcPct val="0"/>
                </a:spcBef>
                <a:spcAft>
                  <a:spcPct val="0"/>
                </a:spcAft>
              </a:pPr>
              <a:t>4</a:t>
            </a:fld>
            <a:endParaRPr lang="en-US">
              <a:latin typeface="Arial" charset="0"/>
              <a:ea typeface="ＭＳ Ｐゴシック" charset="-128"/>
              <a:cs typeface="ＭＳ Ｐゴシック" charset="-128"/>
            </a:endParaRPr>
          </a:p>
        </p:txBody>
      </p:sp>
      <p:sp>
        <p:nvSpPr>
          <p:cNvPr id="1638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33974B3E-2C46-4194-BD71-1A3CC1BCBE23}" type="slidenum">
              <a:rPr lang="en-US" sz="1200">
                <a:ea typeface="Arial" charset="0"/>
                <a:cs typeface="Arial" charset="0"/>
              </a:rPr>
              <a:pPr algn="r"/>
              <a:t>4</a:t>
            </a:fld>
            <a:endParaRPr lang="en-US" sz="1200">
              <a:ea typeface="Arial" charset="0"/>
              <a:cs typeface="Arial" charset="0"/>
            </a:endParaRPr>
          </a:p>
        </p:txBody>
      </p:sp>
      <p:sp>
        <p:nvSpPr>
          <p:cNvPr id="1638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6388"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76406443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B6E84F5-E2FD-4E49-942A-F1D7D2B40488}" type="slidenum">
              <a:rPr lang="en-US">
                <a:solidFill>
                  <a:srgbClr val="000000"/>
                </a:solidFill>
              </a:rPr>
              <a:pPr fontAlgn="base">
                <a:spcBef>
                  <a:spcPct val="0"/>
                </a:spcBef>
                <a:spcAft>
                  <a:spcPct val="0"/>
                </a:spcAft>
                <a:defRPr/>
              </a:pPr>
              <a:t>49</a:t>
            </a:fld>
            <a:endParaRPr lang="en-US">
              <a:solidFill>
                <a:srgbClr val="000000"/>
              </a:solidFill>
            </a:endParaRPr>
          </a:p>
        </p:txBody>
      </p:sp>
      <p:sp>
        <p:nvSpPr>
          <p:cNvPr id="1146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4691"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dirty="0" smtClean="0">
              <a:latin typeface="Arial" charset="0"/>
            </a:endParaRPr>
          </a:p>
        </p:txBody>
      </p:sp>
    </p:spTree>
    <p:extLst>
      <p:ext uri="{BB962C8B-B14F-4D97-AF65-F5344CB8AC3E}">
        <p14:creationId xmlns:p14="http://schemas.microsoft.com/office/powerpoint/2010/main" val="2540756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43B2381-2003-4722-84E5-DD325780275F}" type="slidenum">
              <a:rPr lang="en-US">
                <a:latin typeface="Arial" charset="0"/>
                <a:ea typeface="ＭＳ Ｐゴシック" charset="-128"/>
                <a:cs typeface="ＭＳ Ｐゴシック" charset="-128"/>
              </a:rPr>
              <a:pPr fontAlgn="base">
                <a:spcBef>
                  <a:spcPct val="0"/>
                </a:spcBef>
                <a:spcAft>
                  <a:spcPct val="0"/>
                </a:spcAft>
              </a:pPr>
              <a:t>5</a:t>
            </a:fld>
            <a:endParaRPr lang="en-US">
              <a:latin typeface="Arial" charset="0"/>
              <a:ea typeface="ＭＳ Ｐゴシック" charset="-128"/>
              <a:cs typeface="ＭＳ Ｐゴシック" charset="-128"/>
            </a:endParaRPr>
          </a:p>
        </p:txBody>
      </p:sp>
      <p:sp>
        <p:nvSpPr>
          <p:cNvPr id="184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3F6AC9DC-D707-491E-A78B-DFB5512DCF35}" type="slidenum">
              <a:rPr lang="en-US" sz="1200">
                <a:ea typeface="Arial" charset="0"/>
                <a:cs typeface="Arial" charset="0"/>
              </a:rPr>
              <a:pPr algn="r"/>
              <a:t>5</a:t>
            </a:fld>
            <a:endParaRPr lang="en-US" sz="1200">
              <a:ea typeface="Arial" charset="0"/>
              <a:cs typeface="Arial" charset="0"/>
            </a:endParaRPr>
          </a:p>
        </p:txBody>
      </p:sp>
      <p:sp>
        <p:nvSpPr>
          <p:cNvPr id="1843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8436"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129771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EE35191-C8B5-499C-8DB7-AD9A5D243F6B}" type="slidenum">
              <a:rPr lang="en-US">
                <a:latin typeface="Arial" charset="0"/>
                <a:ea typeface="ＭＳ Ｐゴシック" charset="-128"/>
                <a:cs typeface="ＭＳ Ｐゴシック" charset="-128"/>
              </a:rPr>
              <a:pPr fontAlgn="base">
                <a:spcBef>
                  <a:spcPct val="0"/>
                </a:spcBef>
                <a:spcAft>
                  <a:spcPct val="0"/>
                </a:spcAft>
              </a:pPr>
              <a:t>6</a:t>
            </a:fld>
            <a:endParaRPr lang="en-US">
              <a:latin typeface="Arial" charset="0"/>
              <a:ea typeface="ＭＳ Ｐゴシック" charset="-128"/>
              <a:cs typeface="ＭＳ Ｐゴシック" charset="-128"/>
            </a:endParaRPr>
          </a:p>
        </p:txBody>
      </p:sp>
      <p:sp>
        <p:nvSpPr>
          <p:cNvPr id="2048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FFD1BF5D-0D99-4173-8824-F153EBD0CAE8}" type="slidenum">
              <a:rPr lang="en-US" sz="1200">
                <a:ea typeface="Arial" charset="0"/>
                <a:cs typeface="Arial" charset="0"/>
              </a:rPr>
              <a:pPr algn="r"/>
              <a:t>6</a:t>
            </a:fld>
            <a:endParaRPr lang="en-US" sz="1200">
              <a:ea typeface="Arial" charset="0"/>
              <a:cs typeface="Arial" charset="0"/>
            </a:endParaRPr>
          </a:p>
        </p:txBody>
      </p:sp>
      <p:sp>
        <p:nvSpPr>
          <p:cNvPr id="2048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0484"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dirty="0" smtClean="0">
              <a:latin typeface="Arial" charset="0"/>
            </a:endParaRPr>
          </a:p>
        </p:txBody>
      </p:sp>
    </p:spTree>
    <p:extLst>
      <p:ext uri="{BB962C8B-B14F-4D97-AF65-F5344CB8AC3E}">
        <p14:creationId xmlns:p14="http://schemas.microsoft.com/office/powerpoint/2010/main" val="36859119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49E8DF7-7C6E-4D9B-AD30-F90A64AB609C}" type="slidenum">
              <a:rPr lang="en-US">
                <a:latin typeface="Arial" charset="0"/>
                <a:ea typeface="ＭＳ Ｐゴシック" charset="-128"/>
                <a:cs typeface="ＭＳ Ｐゴシック" charset="-128"/>
              </a:rPr>
              <a:pPr fontAlgn="base">
                <a:spcBef>
                  <a:spcPct val="0"/>
                </a:spcBef>
                <a:spcAft>
                  <a:spcPct val="0"/>
                </a:spcAft>
              </a:pPr>
              <a:t>7</a:t>
            </a:fld>
            <a:endParaRPr lang="en-US">
              <a:latin typeface="Arial" charset="0"/>
              <a:ea typeface="ＭＳ Ｐゴシック" charset="-128"/>
              <a:cs typeface="ＭＳ Ｐゴシック" charset="-128"/>
            </a:endParaRPr>
          </a:p>
        </p:txBody>
      </p:sp>
      <p:sp>
        <p:nvSpPr>
          <p:cNvPr id="2253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54E2FFC7-2310-42B6-9FF3-FA64236114D3}" type="slidenum">
              <a:rPr lang="en-US" sz="1200">
                <a:ea typeface="Arial" charset="0"/>
                <a:cs typeface="Arial" charset="0"/>
              </a:rPr>
              <a:pPr algn="r"/>
              <a:t>7</a:t>
            </a:fld>
            <a:endParaRPr lang="en-US" sz="1200">
              <a:ea typeface="Arial" charset="0"/>
              <a:cs typeface="Arial" charset="0"/>
            </a:endParaRPr>
          </a:p>
        </p:txBody>
      </p:sp>
      <p:sp>
        <p:nvSpPr>
          <p:cNvPr id="2253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2532"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382989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0B6FD8-B7ED-487B-9F42-DB480190E025}" type="slidenum">
              <a:rPr lang="en-US">
                <a:latin typeface="Arial" charset="0"/>
                <a:ea typeface="ＭＳ Ｐゴシック" charset="-128"/>
                <a:cs typeface="ＭＳ Ｐゴシック" charset="-128"/>
              </a:rPr>
              <a:pPr fontAlgn="base">
                <a:spcBef>
                  <a:spcPct val="0"/>
                </a:spcBef>
                <a:spcAft>
                  <a:spcPct val="0"/>
                </a:spcAft>
              </a:pPr>
              <a:t>8</a:t>
            </a:fld>
            <a:endParaRPr lang="en-US">
              <a:latin typeface="Arial" charset="0"/>
              <a:ea typeface="ＭＳ Ｐゴシック" charset="-128"/>
              <a:cs typeface="ＭＳ Ｐゴシック" charset="-128"/>
            </a:endParaRPr>
          </a:p>
        </p:txBody>
      </p:sp>
      <p:sp>
        <p:nvSpPr>
          <p:cNvPr id="245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E5114C54-1B6C-4931-BCD9-A7942FD80735}" type="slidenum">
              <a:rPr lang="en-US" sz="1200">
                <a:ea typeface="Arial" charset="0"/>
                <a:cs typeface="Arial" charset="0"/>
              </a:rPr>
              <a:pPr algn="r"/>
              <a:t>8</a:t>
            </a:fld>
            <a:endParaRPr lang="en-US" sz="1200">
              <a:ea typeface="Arial" charset="0"/>
              <a:cs typeface="Arial" charset="0"/>
            </a:endParaRPr>
          </a:p>
        </p:txBody>
      </p:sp>
      <p:sp>
        <p:nvSpPr>
          <p:cNvPr id="2457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4580"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447166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FFF2CD"/>
        </a:solidFill>
        <a:effectLst/>
      </p:bgPr>
    </p:bg>
    <p:spTree>
      <p:nvGrpSpPr>
        <p:cNvPr id="1" name=""/>
        <p:cNvGrpSpPr/>
        <p:nvPr/>
      </p:nvGrpSpPr>
      <p:grpSpPr>
        <a:xfrm>
          <a:off x="0" y="0"/>
          <a:ext cx="0" cy="0"/>
          <a:chOff x="0" y="0"/>
          <a:chExt cx="0" cy="0"/>
        </a:xfrm>
      </p:grpSpPr>
      <p:sp>
        <p:nvSpPr>
          <p:cNvPr id="2" name="TextBox 1"/>
          <p:cNvSpPr txBox="1"/>
          <p:nvPr userDrawn="1"/>
        </p:nvSpPr>
        <p:spPr>
          <a:xfrm>
            <a:off x="152400" y="4138613"/>
            <a:ext cx="8380040" cy="1502976"/>
          </a:xfrm>
          <a:prstGeom prst="rect">
            <a:avLst/>
          </a:prstGeom>
          <a:noFill/>
        </p:spPr>
        <p:txBody>
          <a:bodyPr wrap="square">
            <a:spAutoFit/>
          </a:bodyPr>
          <a:lstStyle/>
          <a:p>
            <a:pPr fontAlgn="auto">
              <a:lnSpc>
                <a:spcPts val="5500"/>
              </a:lnSpc>
              <a:spcBef>
                <a:spcPts val="0"/>
              </a:spcBef>
              <a:spcAft>
                <a:spcPts val="0"/>
              </a:spcAft>
              <a:defRPr/>
            </a:pPr>
            <a:r>
              <a:rPr lang="en-US" sz="4800" dirty="0" smtClean="0">
                <a:solidFill>
                  <a:prstClr val="black"/>
                </a:solidFill>
                <a:latin typeface="Times New Roman" pitchFamily="18" charset="0"/>
                <a:ea typeface="+mn-ea"/>
                <a:cs typeface="Times New Roman" pitchFamily="18" charset="0"/>
              </a:rPr>
              <a:t>Chapter 31</a:t>
            </a:r>
          </a:p>
          <a:p>
            <a:pPr fontAlgn="auto">
              <a:lnSpc>
                <a:spcPts val="5500"/>
              </a:lnSpc>
              <a:spcBef>
                <a:spcPts val="0"/>
              </a:spcBef>
              <a:spcAft>
                <a:spcPts val="0"/>
              </a:spcAft>
              <a:defRPr/>
            </a:pPr>
            <a:r>
              <a:rPr lang="en-US" sz="4800" dirty="0" smtClean="0">
                <a:solidFill>
                  <a:prstClr val="black"/>
                </a:solidFill>
                <a:latin typeface="Times New Roman" pitchFamily="18" charset="0"/>
                <a:ea typeface="+mn-ea"/>
                <a:cs typeface="Times New Roman" pitchFamily="18" charset="0"/>
              </a:rPr>
              <a:t>Money </a:t>
            </a:r>
            <a:r>
              <a:rPr lang="en-US" sz="4800" dirty="0">
                <a:solidFill>
                  <a:prstClr val="black"/>
                </a:solidFill>
                <a:latin typeface="Times New Roman" pitchFamily="18" charset="0"/>
                <a:ea typeface="+mn-ea"/>
                <a:cs typeface="Times New Roman" pitchFamily="18" charset="0"/>
              </a:rPr>
              <a:t>Growth and Inflation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TextBox 4"/>
          <p:cNvSpPr txBox="1"/>
          <p:nvPr userDrawn="1"/>
        </p:nvSpPr>
        <p:spPr>
          <a:xfrm>
            <a:off x="7543800" y="6324600"/>
            <a:ext cx="1143000" cy="350838"/>
          </a:xfrm>
          <a:prstGeom prst="rect">
            <a:avLst/>
          </a:prstGeom>
          <a:noFill/>
        </p:spPr>
        <p:txBody>
          <a:bodyPr>
            <a:prstTxWarp prst="textNoShape">
              <a:avLst/>
            </a:prstTxWarp>
            <a:spAutoFit/>
          </a:bodyPr>
          <a:lstStyle/>
          <a:p>
            <a:pPr algn="r"/>
            <a:fld id="{8A9D7412-F8F3-4145-8009-DB5CCE66CB3B}" type="slidenum">
              <a:rPr lang="en-US" sz="1700">
                <a:solidFill>
                  <a:srgbClr val="B2B2B2"/>
                </a:solidFill>
                <a:latin typeface="Times New Roman" charset="0"/>
                <a:cs typeface="Verdana" charset="0"/>
              </a:rPr>
              <a:pPr algn="r"/>
              <a:t>‹#›</a:t>
            </a:fld>
            <a:endParaRPr lang="en-US" sz="1700">
              <a:solidFill>
                <a:srgbClr val="B2B2B2"/>
              </a:solidFill>
              <a:latin typeface="Times New Roman" charset="0"/>
              <a:cs typeface="Verdana" charset="0"/>
            </a:endParaRPr>
          </a:p>
        </p:txBody>
      </p:sp>
      <p:sp>
        <p:nvSpPr>
          <p:cNvPr id="6" name="TextBox 6"/>
          <p:cNvSpPr txBox="1"/>
          <p:nvPr userDrawn="1"/>
        </p:nvSpPr>
        <p:spPr>
          <a:xfrm>
            <a:off x="7543800" y="6324600"/>
            <a:ext cx="1143000" cy="350838"/>
          </a:xfrm>
          <a:prstGeom prst="rect">
            <a:avLst/>
          </a:prstGeom>
          <a:noFill/>
        </p:spPr>
        <p:txBody>
          <a:bodyPr>
            <a:prstTxWarp prst="textNoShape">
              <a:avLst/>
            </a:prstTxWarp>
            <a:spAutoFit/>
          </a:bodyPr>
          <a:lstStyle/>
          <a:p>
            <a:pPr algn="r"/>
            <a:fld id="{076FA167-BE52-4F54-9A08-28238CC701B7}" type="slidenum">
              <a:rPr lang="en-US" sz="1700">
                <a:solidFill>
                  <a:srgbClr val="B2B2B2"/>
                </a:solidFill>
                <a:latin typeface="Times New Roman" charset="0"/>
                <a:cs typeface="Verdana" charset="0"/>
              </a:rPr>
              <a:pPr algn="r"/>
              <a:t>‹#›</a:t>
            </a:fld>
            <a:endParaRPr lang="en-US" sz="1700">
              <a:solidFill>
                <a:srgbClr val="B2B2B2"/>
              </a:solidFill>
              <a:latin typeface="Times New Roman" charset="0"/>
              <a:cs typeface="Verdana" charset="0"/>
            </a:endParaRPr>
          </a:p>
        </p:txBody>
      </p:sp>
      <p:sp>
        <p:nvSpPr>
          <p:cNvPr id="2" name="Title 1"/>
          <p:cNvSpPr>
            <a:spLocks noGrp="1"/>
          </p:cNvSpPr>
          <p:nvPr>
            <p:ph type="title"/>
          </p:nvPr>
        </p:nvSpPr>
        <p:spPr>
          <a:xfrm>
            <a:off x="457200" y="228600"/>
            <a:ext cx="8229600" cy="914400"/>
          </a:xfrm>
        </p:spPr>
        <p:txBody>
          <a:bodyPr>
            <a:normAutofit/>
          </a:bodyPr>
          <a:lstStyle>
            <a:lvl1pPr algn="l">
              <a:defRPr sz="3400" b="1">
                <a:solidFill>
                  <a:srgbClr val="006699"/>
                </a:solidFill>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979581"/>
          </a:xfrm>
        </p:spPr>
        <p:txBody>
          <a:bodyPr/>
          <a:lstStyle>
            <a:lvl1pPr>
              <a:lnSpc>
                <a:spcPct val="105000"/>
              </a:lnSpc>
              <a:spcBef>
                <a:spcPts val="1200"/>
              </a:spcBef>
              <a:buClr>
                <a:srgbClr val="A3C167"/>
              </a:buClr>
              <a:buFont typeface="Wingdings" pitchFamily="2" charset="2"/>
              <a:buChar char="§"/>
              <a:defRPr sz="2800">
                <a:latin typeface="Arial" pitchFamily="34" charset="0"/>
                <a:cs typeface="Arial" pitchFamily="34" charset="0"/>
              </a:defRPr>
            </a:lvl1pPr>
            <a:lvl2pPr>
              <a:lnSpc>
                <a:spcPct val="105000"/>
              </a:lnSpc>
              <a:spcBef>
                <a:spcPts val="300"/>
              </a:spcBef>
              <a:buClr>
                <a:srgbClr val="CC9900"/>
              </a:buClr>
              <a:buFont typeface="Wingdings" pitchFamily="2" charset="2"/>
              <a:buChar char="§"/>
              <a:defRPr sz="2700">
                <a:latin typeface="Arial" pitchFamily="34" charset="0"/>
                <a:cs typeface="Arial" pitchFamily="34" charset="0"/>
              </a:defRPr>
            </a:lvl2pPr>
            <a:lvl3pPr>
              <a:lnSpc>
                <a:spcPct val="105000"/>
              </a:lnSpc>
              <a:spcBef>
                <a:spcPts val="300"/>
              </a:spcBef>
              <a:buClr>
                <a:schemeClr val="accent4">
                  <a:lumMod val="60000"/>
                  <a:lumOff val="40000"/>
                </a:schemeClr>
              </a:buClr>
              <a:buFont typeface="Wingdings" pitchFamily="2" charset="2"/>
              <a:buChar char="§"/>
              <a:defRPr sz="2400">
                <a:latin typeface="Arial" pitchFamily="34" charset="0"/>
                <a:cs typeface="Arial" pitchFamily="34" charset="0"/>
              </a:defRPr>
            </a:lvl3pPr>
            <a:lvl4pPr>
              <a:lnSpc>
                <a:spcPct val="105000"/>
              </a:lnSpc>
              <a:spcBef>
                <a:spcPts val="300"/>
              </a:spcBef>
              <a:defRPr>
                <a:latin typeface="Arial" pitchFamily="34" charset="0"/>
                <a:cs typeface="Arial" pitchFamily="34" charset="0"/>
              </a:defRPr>
            </a:lvl4pPr>
            <a:lvl5pPr>
              <a:lnSpc>
                <a:spcPct val="105000"/>
              </a:lnSpc>
              <a:spcBef>
                <a:spcPts val="300"/>
              </a:spcBef>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TextBox 2"/>
          <p:cNvSpPr txBox="1"/>
          <p:nvPr userDrawn="1"/>
        </p:nvSpPr>
        <p:spPr>
          <a:xfrm>
            <a:off x="7543800" y="6324600"/>
            <a:ext cx="1143000" cy="350838"/>
          </a:xfrm>
          <a:prstGeom prst="rect">
            <a:avLst/>
          </a:prstGeom>
          <a:noFill/>
        </p:spPr>
        <p:txBody>
          <a:bodyPr>
            <a:prstTxWarp prst="textNoShape">
              <a:avLst/>
            </a:prstTxWarp>
            <a:spAutoFit/>
          </a:bodyPr>
          <a:lstStyle/>
          <a:p>
            <a:pPr algn="r"/>
            <a:fld id="{27CD2A29-F14A-477B-8F8B-B1A6DB51E2AE}" type="slidenum">
              <a:rPr lang="en-US" sz="1700">
                <a:solidFill>
                  <a:srgbClr val="B2B2B2"/>
                </a:solidFill>
                <a:latin typeface="Times New Roman" charset="0"/>
                <a:cs typeface="Verdana" charset="0"/>
              </a:rPr>
              <a:pPr algn="r"/>
              <a:t>‹#›</a:t>
            </a:fld>
            <a:endParaRPr lang="en-US" sz="1700">
              <a:solidFill>
                <a:srgbClr val="B2B2B2"/>
              </a:solidFill>
              <a:latin typeface="Times New Roman" charset="0"/>
              <a:cs typeface="Verdana" charset="0"/>
            </a:endParaRPr>
          </a:p>
        </p:txBody>
      </p:sp>
      <p:sp>
        <p:nvSpPr>
          <p:cNvPr id="4" name="TextBox 4"/>
          <p:cNvSpPr txBox="1"/>
          <p:nvPr userDrawn="1"/>
        </p:nvSpPr>
        <p:spPr>
          <a:xfrm>
            <a:off x="7543800" y="6324600"/>
            <a:ext cx="1143000" cy="350838"/>
          </a:xfrm>
          <a:prstGeom prst="rect">
            <a:avLst/>
          </a:prstGeom>
          <a:noFill/>
        </p:spPr>
        <p:txBody>
          <a:bodyPr>
            <a:prstTxWarp prst="textNoShape">
              <a:avLst/>
            </a:prstTxWarp>
            <a:spAutoFit/>
          </a:bodyPr>
          <a:lstStyle/>
          <a:p>
            <a:pPr algn="r"/>
            <a:fld id="{04C58961-5DA9-4C54-A284-B685055B0596}" type="slidenum">
              <a:rPr lang="en-US" sz="1700">
                <a:solidFill>
                  <a:srgbClr val="B2B2B2"/>
                </a:solidFill>
                <a:latin typeface="Times New Roman" charset="0"/>
                <a:cs typeface="Verdana" charset="0"/>
              </a:rPr>
              <a:pPr algn="r"/>
              <a:t>‹#›</a:t>
            </a:fld>
            <a:endParaRPr lang="en-US" sz="1700">
              <a:solidFill>
                <a:srgbClr val="B2B2B2"/>
              </a:solidFill>
              <a:latin typeface="Times New Roman" charset="0"/>
              <a:cs typeface="Verdana"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8789" name="Title Placeholder 1"/>
          <p:cNvSpPr>
            <a:spLocks noGrp="1"/>
          </p:cNvSpPr>
          <p:nvPr>
            <p:ph type="title"/>
          </p:nvPr>
        </p:nvSpPr>
        <p:spPr bwMode="auto">
          <a:xfrm>
            <a:off x="457200" y="22860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8790" name="Text Placeholder 2"/>
          <p:cNvSpPr>
            <a:spLocks noGrp="1"/>
          </p:cNvSpPr>
          <p:nvPr>
            <p:ph type="body" idx="1"/>
          </p:nvPr>
        </p:nvSpPr>
        <p:spPr bwMode="auto">
          <a:xfrm>
            <a:off x="457200" y="1219200"/>
            <a:ext cx="8229600" cy="4991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Box 6"/>
          <p:cNvSpPr txBox="1"/>
          <p:nvPr userDrawn="1"/>
        </p:nvSpPr>
        <p:spPr>
          <a:xfrm>
            <a:off x="179512" y="6519446"/>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Lst>
  <p:hf sldNum="0" hdr="0" ftr="0" dt="0"/>
  <p:txStyles>
    <p:titleStyle>
      <a:lvl1pPr algn="l" rtl="0" eaLnBrk="0" fontAlgn="base" hangingPunct="0">
        <a:spcBef>
          <a:spcPct val="0"/>
        </a:spcBef>
        <a:spcAft>
          <a:spcPct val="0"/>
        </a:spcAft>
        <a:defRPr sz="3400" b="1" kern="1200">
          <a:solidFill>
            <a:srgbClr val="006699"/>
          </a:solidFill>
          <a:latin typeface="+mj-lt"/>
          <a:ea typeface="+mj-ea"/>
          <a:cs typeface="+mj-cs"/>
        </a:defRPr>
      </a:lvl1pPr>
      <a:lvl2pPr algn="l" rtl="0" eaLnBrk="0" fontAlgn="base" hangingPunct="0">
        <a:spcBef>
          <a:spcPct val="0"/>
        </a:spcBef>
        <a:spcAft>
          <a:spcPct val="0"/>
        </a:spcAft>
        <a:defRPr sz="3400" b="1">
          <a:solidFill>
            <a:srgbClr val="006699"/>
          </a:solidFill>
          <a:latin typeface="Tahoma" pitchFamily="34" charset="0"/>
          <a:ea typeface="Tahoma" charset="0"/>
          <a:cs typeface="Tahoma" pitchFamily="34" charset="0"/>
        </a:defRPr>
      </a:lvl2pPr>
      <a:lvl3pPr algn="l" rtl="0" eaLnBrk="0" fontAlgn="base" hangingPunct="0">
        <a:spcBef>
          <a:spcPct val="0"/>
        </a:spcBef>
        <a:spcAft>
          <a:spcPct val="0"/>
        </a:spcAft>
        <a:defRPr sz="3400" b="1">
          <a:solidFill>
            <a:srgbClr val="006699"/>
          </a:solidFill>
          <a:latin typeface="Tahoma" pitchFamily="34" charset="0"/>
          <a:ea typeface="Tahoma" charset="0"/>
          <a:cs typeface="Tahoma" pitchFamily="34" charset="0"/>
        </a:defRPr>
      </a:lvl3pPr>
      <a:lvl4pPr algn="l" rtl="0" eaLnBrk="0" fontAlgn="base" hangingPunct="0">
        <a:spcBef>
          <a:spcPct val="0"/>
        </a:spcBef>
        <a:spcAft>
          <a:spcPct val="0"/>
        </a:spcAft>
        <a:defRPr sz="3400" b="1">
          <a:solidFill>
            <a:srgbClr val="006699"/>
          </a:solidFill>
          <a:latin typeface="Tahoma" pitchFamily="34" charset="0"/>
          <a:ea typeface="Tahoma" charset="0"/>
          <a:cs typeface="Tahoma" pitchFamily="34" charset="0"/>
        </a:defRPr>
      </a:lvl4pPr>
      <a:lvl5pPr algn="l" rtl="0" eaLnBrk="0" fontAlgn="base" hangingPunct="0">
        <a:spcBef>
          <a:spcPct val="0"/>
        </a:spcBef>
        <a:spcAft>
          <a:spcPct val="0"/>
        </a:spcAft>
        <a:defRPr sz="3400" b="1">
          <a:solidFill>
            <a:srgbClr val="006699"/>
          </a:solidFill>
          <a:latin typeface="Tahoma" pitchFamily="34" charset="0"/>
          <a:ea typeface="Tahoma" charset="0"/>
          <a:cs typeface="Tahoma" pitchFamily="34" charset="0"/>
        </a:defRPr>
      </a:lvl5pPr>
      <a:lvl6pPr marL="457200" algn="l" rtl="0" fontAlgn="base">
        <a:spcBef>
          <a:spcPct val="0"/>
        </a:spcBef>
        <a:spcAft>
          <a:spcPct val="0"/>
        </a:spcAft>
        <a:defRPr sz="3400" b="1">
          <a:solidFill>
            <a:srgbClr val="006699"/>
          </a:solidFill>
          <a:latin typeface="Tahoma" pitchFamily="34" charset="0"/>
          <a:cs typeface="Tahoma" pitchFamily="34" charset="0"/>
        </a:defRPr>
      </a:lvl6pPr>
      <a:lvl7pPr marL="914400" algn="l" rtl="0" fontAlgn="base">
        <a:spcBef>
          <a:spcPct val="0"/>
        </a:spcBef>
        <a:spcAft>
          <a:spcPct val="0"/>
        </a:spcAft>
        <a:defRPr sz="3400" b="1">
          <a:solidFill>
            <a:srgbClr val="006699"/>
          </a:solidFill>
          <a:latin typeface="Tahoma" pitchFamily="34" charset="0"/>
          <a:cs typeface="Tahoma" pitchFamily="34" charset="0"/>
        </a:defRPr>
      </a:lvl7pPr>
      <a:lvl8pPr marL="1371600" algn="l" rtl="0" fontAlgn="base">
        <a:spcBef>
          <a:spcPct val="0"/>
        </a:spcBef>
        <a:spcAft>
          <a:spcPct val="0"/>
        </a:spcAft>
        <a:defRPr sz="3400" b="1">
          <a:solidFill>
            <a:srgbClr val="006699"/>
          </a:solidFill>
          <a:latin typeface="Tahoma" pitchFamily="34" charset="0"/>
          <a:cs typeface="Tahoma" pitchFamily="34" charset="0"/>
        </a:defRPr>
      </a:lvl8pPr>
      <a:lvl9pPr marL="1828800" algn="l" rtl="0" fontAlgn="base">
        <a:spcBef>
          <a:spcPct val="0"/>
        </a:spcBef>
        <a:spcAft>
          <a:spcPct val="0"/>
        </a:spcAft>
        <a:defRPr sz="3400" b="1">
          <a:solidFill>
            <a:srgbClr val="006699"/>
          </a:solidFill>
          <a:latin typeface="Tahoma" pitchFamily="34" charset="0"/>
          <a:cs typeface="Tahoma" pitchFamily="34" charset="0"/>
        </a:defRPr>
      </a:lvl9pPr>
    </p:titleStyle>
    <p:bodyStyle>
      <a:lvl1pPr marL="342900" indent="-342900" algn="l" rtl="0" eaLnBrk="0" fontAlgn="base" hangingPunct="0">
        <a:lnSpc>
          <a:spcPct val="105000"/>
        </a:lnSpc>
        <a:spcBef>
          <a:spcPts val="1200"/>
        </a:spcBef>
        <a:spcAft>
          <a:spcPct val="0"/>
        </a:spcAft>
        <a:buClr>
          <a:srgbClr val="A3C167"/>
        </a:buClr>
        <a:buFont typeface="Wingdings" charset="2"/>
        <a:buChar char="§"/>
        <a:defRPr sz="2800" kern="1200">
          <a:solidFill>
            <a:schemeClr val="tx1"/>
          </a:solidFill>
          <a:latin typeface="+mn-lt"/>
          <a:ea typeface="+mn-ea"/>
          <a:cs typeface="+mn-cs"/>
        </a:defRPr>
      </a:lvl1pPr>
      <a:lvl2pPr marL="742950" indent="-285750" algn="l" rtl="0" eaLnBrk="0" fontAlgn="base" hangingPunct="0">
        <a:lnSpc>
          <a:spcPct val="105000"/>
        </a:lnSpc>
        <a:spcBef>
          <a:spcPts val="300"/>
        </a:spcBef>
        <a:spcAft>
          <a:spcPct val="0"/>
        </a:spcAft>
        <a:buClr>
          <a:srgbClr val="CC9900"/>
        </a:buClr>
        <a:buFont typeface="Wingdings" charset="2"/>
        <a:buChar char="§"/>
        <a:defRPr sz="2700" kern="1200">
          <a:solidFill>
            <a:schemeClr val="tx1"/>
          </a:solidFill>
          <a:latin typeface="+mn-lt"/>
          <a:ea typeface="+mn-ea"/>
          <a:cs typeface="+mn-cs"/>
        </a:defRPr>
      </a:lvl2pPr>
      <a:lvl3pPr marL="1143000" indent="-228600" algn="l" rtl="0" eaLnBrk="0" fontAlgn="base" hangingPunct="0">
        <a:lnSpc>
          <a:spcPct val="105000"/>
        </a:lnSpc>
        <a:spcBef>
          <a:spcPts val="300"/>
        </a:spcBef>
        <a:spcAft>
          <a:spcPct val="0"/>
        </a:spcAft>
        <a:buClr>
          <a:srgbClr val="B3A2C7"/>
        </a:buClr>
        <a:buFont typeface="Wingdings" charset="2"/>
        <a:buChar char="§"/>
        <a:defRPr sz="2400" kern="1200">
          <a:solidFill>
            <a:schemeClr val="tx1"/>
          </a:solidFill>
          <a:latin typeface="+mn-lt"/>
          <a:ea typeface="+mn-ea"/>
          <a:cs typeface="+mn-cs"/>
        </a:defRPr>
      </a:lvl3pPr>
      <a:lvl4pPr marL="1600200" indent="-228600" algn="l" rtl="0" eaLnBrk="0" fontAlgn="base" hangingPunct="0">
        <a:lnSpc>
          <a:spcPct val="105000"/>
        </a:lnSpc>
        <a:spcBef>
          <a:spcPts val="3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lnSpc>
          <a:spcPct val="105000"/>
        </a:lnSpc>
        <a:spcBef>
          <a:spcPts val="3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2CD"/>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solidFill>
                <a:prstClr val="white"/>
              </a:solidFill>
            </a:endParaRPr>
          </a:p>
        </p:txBody>
      </p:sp>
      <p:sp>
        <p:nvSpPr>
          <p:cNvPr id="5" name="TextBox 4"/>
          <p:cNvSpPr txBox="1"/>
          <p:nvPr/>
        </p:nvSpPr>
        <p:spPr>
          <a:xfrm>
            <a:off x="152400" y="76200"/>
            <a:ext cx="8839200" cy="584775"/>
          </a:xfrm>
          <a:prstGeom prst="rect">
            <a:avLst/>
          </a:prstGeom>
          <a:noFill/>
        </p:spPr>
        <p:txBody>
          <a:bodyPr>
            <a:spAutoFit/>
          </a:bodyPr>
          <a:lstStyle/>
          <a:p>
            <a:pPr fontAlgn="auto">
              <a:spcBef>
                <a:spcPts val="0"/>
              </a:spcBef>
              <a:spcAft>
                <a:spcPts val="0"/>
              </a:spcAft>
              <a:defRPr/>
            </a:pPr>
            <a:r>
              <a:rPr lang="en-US" sz="3200"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N. Gregory </a:t>
            </a:r>
            <a:r>
              <a:rPr lang="en-US" sz="3200" dirty="0" err="1"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Mankiw</a:t>
            </a:r>
            <a:r>
              <a:rPr lang="en-US" sz="3200"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 &amp; Mohamed H. Rashwan</a:t>
            </a:r>
          </a:p>
        </p:txBody>
      </p:sp>
      <p:grpSp>
        <p:nvGrpSpPr>
          <p:cNvPr id="7173" name="Group 12"/>
          <p:cNvGrpSpPr>
            <a:grpSpLocks/>
          </p:cNvGrpSpPr>
          <p:nvPr/>
        </p:nvGrpSpPr>
        <p:grpSpPr bwMode="auto">
          <a:xfrm>
            <a:off x="304800" y="1050926"/>
            <a:ext cx="6707188" cy="1518940"/>
            <a:chOff x="457200" y="2045525"/>
            <a:chExt cx="6707187" cy="1518115"/>
          </a:xfrm>
        </p:grpSpPr>
        <p:sp>
          <p:nvSpPr>
            <p:cNvPr id="6" name="TextBox 9"/>
            <p:cNvSpPr txBox="1">
              <a:spLocks noChangeArrowheads="1"/>
            </p:cNvSpPr>
            <p:nvPr/>
          </p:nvSpPr>
          <p:spPr bwMode="auto">
            <a:xfrm>
              <a:off x="457200" y="2147070"/>
              <a:ext cx="6707187" cy="1188393"/>
            </a:xfrm>
            <a:prstGeom prst="rect">
              <a:avLst/>
            </a:prstGeom>
            <a:noFill/>
            <a:ln w="9525">
              <a:noFill/>
              <a:miter lim="800000"/>
              <a:headEnd/>
              <a:tailEnd/>
            </a:ln>
          </p:spPr>
          <p:txBody>
            <a:bodyPr>
              <a:spAutoFit/>
            </a:bodyPr>
            <a:lstStyle/>
            <a:p>
              <a:pPr fontAlgn="auto">
                <a:spcBef>
                  <a:spcPts val="0"/>
                </a:spcBef>
                <a:spcAft>
                  <a:spcPts val="0"/>
                </a:spcAft>
                <a:defRPr/>
              </a:pPr>
              <a:r>
                <a:rPr lang="en-US" sz="7200" dirty="0">
                  <a:solidFill>
                    <a:prstClr val="black"/>
                  </a:solidFill>
                  <a:effectLst>
                    <a:outerShdw blurRad="38100" dist="38100" dir="2700000" algn="tl">
                      <a:srgbClr val="000000">
                        <a:alpha val="43137"/>
                      </a:srgbClr>
                    </a:outerShdw>
                  </a:effectLst>
                  <a:latin typeface="Book Antiqua" pitchFamily="18" charset="0"/>
                  <a:ea typeface="+mn-ea"/>
                  <a:cs typeface="Arial" charset="0"/>
                </a:rPr>
                <a:t>E</a:t>
              </a:r>
              <a:r>
                <a:rPr lang="en-US" sz="6400" dirty="0">
                  <a:solidFill>
                    <a:prstClr val="black"/>
                  </a:solidFill>
                  <a:effectLst>
                    <a:outerShdw blurRad="38100" dist="38100" dir="2700000" algn="tl">
                      <a:srgbClr val="000000">
                        <a:alpha val="43137"/>
                      </a:srgbClr>
                    </a:outerShdw>
                  </a:effectLst>
                  <a:latin typeface="Book Antiqua" pitchFamily="18" charset="0"/>
                  <a:ea typeface="+mn-ea"/>
                  <a:cs typeface="Arial" charset="0"/>
                </a:rPr>
                <a:t>conomics</a:t>
              </a:r>
            </a:p>
          </p:txBody>
        </p:sp>
        <p:sp>
          <p:nvSpPr>
            <p:cNvPr id="7178" name="TextBox 6"/>
            <p:cNvSpPr txBox="1">
              <a:spLocks noChangeArrowheads="1"/>
            </p:cNvSpPr>
            <p:nvPr/>
          </p:nvSpPr>
          <p:spPr bwMode="auto">
            <a:xfrm>
              <a:off x="1125537" y="2045525"/>
              <a:ext cx="4681538" cy="579123"/>
            </a:xfrm>
            <a:prstGeom prst="rect">
              <a:avLst/>
            </a:prstGeom>
            <a:noFill/>
            <a:ln w="9525">
              <a:noFill/>
              <a:miter lim="800000"/>
              <a:headEnd/>
              <a:tailEnd/>
            </a:ln>
          </p:spPr>
          <p:txBody>
            <a:bodyPr>
              <a:prstTxWarp prst="textNoShape">
                <a:avLst/>
              </a:prstTxWarp>
              <a:spAutoFit/>
            </a:bodyPr>
            <a:lstStyle/>
            <a:p>
              <a:r>
                <a:rPr lang="en-US" sz="3200">
                  <a:solidFill>
                    <a:srgbClr val="5F5F5F"/>
                  </a:solidFill>
                  <a:latin typeface="Times New Roman" charset="0"/>
                  <a:ea typeface="Times New Roman" charset="0"/>
                  <a:cs typeface="Times New Roman" charset="0"/>
                </a:rPr>
                <a:t>Principles of</a:t>
              </a:r>
            </a:p>
          </p:txBody>
        </p:sp>
        <p:sp>
          <p:nvSpPr>
            <p:cNvPr id="7179" name="TextBox 16"/>
            <p:cNvSpPr txBox="1">
              <a:spLocks noChangeArrowheads="1"/>
            </p:cNvSpPr>
            <p:nvPr/>
          </p:nvSpPr>
          <p:spPr bwMode="auto">
            <a:xfrm>
              <a:off x="2133600" y="3102226"/>
              <a:ext cx="2667000" cy="461414"/>
            </a:xfrm>
            <a:prstGeom prst="rect">
              <a:avLst/>
            </a:prstGeom>
            <a:noFill/>
            <a:ln w="9525">
              <a:noFill/>
              <a:miter lim="800000"/>
              <a:headEnd/>
              <a:tailEnd/>
            </a:ln>
          </p:spPr>
          <p:txBody>
            <a:bodyPr>
              <a:prstTxWarp prst="textNoShape">
                <a:avLst/>
              </a:prstTxWarp>
              <a:spAutoFit/>
            </a:bodyPr>
            <a:lstStyle/>
            <a:p>
              <a:pPr algn="r"/>
              <a:r>
                <a:rPr lang="en-US" dirty="0" smtClean="0">
                  <a:solidFill>
                    <a:srgbClr val="FF0000"/>
                  </a:solidFill>
                  <a:latin typeface="Times New Roman" charset="0"/>
                  <a:ea typeface="Times New Roman" charset="0"/>
                  <a:cs typeface="Times New Roman" charset="0"/>
                </a:rPr>
                <a:t>Arab World </a:t>
              </a:r>
              <a:r>
                <a:rPr lang="en-US" dirty="0" smtClean="0">
                  <a:solidFill>
                    <a:srgbClr val="FF0000"/>
                  </a:solidFill>
                  <a:latin typeface="Times New Roman" charset="0"/>
                  <a:ea typeface="Times New Roman" charset="0"/>
                  <a:cs typeface="Times New Roman" charset="0"/>
                </a:rPr>
                <a:t>Edition</a:t>
              </a:r>
              <a:endParaRPr lang="en-US" dirty="0">
                <a:solidFill>
                  <a:srgbClr val="FF0000"/>
                </a:solidFill>
                <a:latin typeface="Times New Roman" charset="0"/>
                <a:ea typeface="Times New Roman" charset="0"/>
                <a:cs typeface="Times New Roman" charset="0"/>
              </a:endParaRPr>
            </a:p>
          </p:txBody>
        </p:sp>
      </p:grpSp>
      <p:pic>
        <p:nvPicPr>
          <p:cNvPr id="1026" name="Picture 2"/>
          <p:cNvPicPr>
            <a:picLocks noChangeAspect="1" noChangeArrowheads="1"/>
          </p:cNvPicPr>
          <p:nvPr/>
        </p:nvPicPr>
        <p:blipFill>
          <a:blip r:embed="rId3" cstate="print"/>
          <a:srcRect/>
          <a:stretch>
            <a:fillRect/>
          </a:stretch>
        </p:blipFill>
        <p:spPr bwMode="auto">
          <a:xfrm>
            <a:off x="683568" y="2564904"/>
            <a:ext cx="2258344" cy="1712789"/>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title" idx="4294967295"/>
          </p:nvPr>
        </p:nvSpPr>
        <p:spPr>
          <a:xfrm>
            <a:off x="0" y="119063"/>
            <a:ext cx="9144000" cy="649287"/>
          </a:xfrm>
        </p:spPr>
        <p:txBody>
          <a:bodyPr/>
          <a:lstStyle/>
          <a:p>
            <a:pPr algn="ctr" eaLnBrk="1" hangingPunct="1"/>
            <a:r>
              <a:rPr lang="en-US" sz="3300" smtClean="0">
                <a:latin typeface="Tahoma" charset="0"/>
                <a:ea typeface="Tahoma" charset="0"/>
                <a:cs typeface="Tahoma" charset="0"/>
              </a:rPr>
              <a:t>The Money Supply-Demand Diagram</a:t>
            </a:r>
          </a:p>
        </p:txBody>
      </p:sp>
      <p:grpSp>
        <p:nvGrpSpPr>
          <p:cNvPr id="25602" name="Group 8"/>
          <p:cNvGrpSpPr>
            <a:grpSpLocks/>
          </p:cNvGrpSpPr>
          <p:nvPr/>
        </p:nvGrpSpPr>
        <p:grpSpPr bwMode="auto">
          <a:xfrm>
            <a:off x="352425" y="1133475"/>
            <a:ext cx="8486775" cy="5197475"/>
            <a:chOff x="222" y="714"/>
            <a:chExt cx="5346" cy="3274"/>
          </a:xfrm>
        </p:grpSpPr>
        <p:grpSp>
          <p:nvGrpSpPr>
            <p:cNvPr id="25608" name="Group 9"/>
            <p:cNvGrpSpPr>
              <a:grpSpLocks/>
            </p:cNvGrpSpPr>
            <p:nvPr/>
          </p:nvGrpSpPr>
          <p:grpSpPr bwMode="auto">
            <a:xfrm>
              <a:off x="1374" y="1569"/>
              <a:ext cx="86" cy="1453"/>
              <a:chOff x="1374" y="1563"/>
              <a:chExt cx="128" cy="1453"/>
            </a:xfrm>
          </p:grpSpPr>
          <p:sp>
            <p:nvSpPr>
              <p:cNvPr id="25630" name="Line 10"/>
              <p:cNvSpPr>
                <a:spLocks noChangeShapeType="1"/>
              </p:cNvSpPr>
              <p:nvPr/>
            </p:nvSpPr>
            <p:spPr bwMode="auto">
              <a:xfrm>
                <a:off x="1374" y="3016"/>
                <a:ext cx="128"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5631" name="Line 11"/>
              <p:cNvSpPr>
                <a:spLocks noChangeShapeType="1"/>
              </p:cNvSpPr>
              <p:nvPr/>
            </p:nvSpPr>
            <p:spPr bwMode="auto">
              <a:xfrm>
                <a:off x="1374" y="2051"/>
                <a:ext cx="128"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5632" name="Line 12"/>
              <p:cNvSpPr>
                <a:spLocks noChangeShapeType="1"/>
              </p:cNvSpPr>
              <p:nvPr/>
            </p:nvSpPr>
            <p:spPr bwMode="auto">
              <a:xfrm>
                <a:off x="1374" y="2532"/>
                <a:ext cx="128"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5633" name="Line 13"/>
              <p:cNvSpPr>
                <a:spLocks noChangeShapeType="1"/>
              </p:cNvSpPr>
              <p:nvPr/>
            </p:nvSpPr>
            <p:spPr bwMode="auto">
              <a:xfrm>
                <a:off x="1374" y="1563"/>
                <a:ext cx="128" cy="0"/>
              </a:xfrm>
              <a:prstGeom prst="line">
                <a:avLst/>
              </a:prstGeom>
              <a:noFill/>
              <a:ln w="9525">
                <a:solidFill>
                  <a:schemeClr val="tx1"/>
                </a:solidFill>
                <a:round/>
                <a:headEnd/>
                <a:tailEnd/>
              </a:ln>
            </p:spPr>
            <p:txBody>
              <a:bodyPr>
                <a:prstTxWarp prst="textNoShape">
                  <a:avLst/>
                </a:prstTxWarp>
              </a:bodyPr>
              <a:lstStyle/>
              <a:p>
                <a:endParaRPr lang="en-US"/>
              </a:p>
            </p:txBody>
          </p:sp>
        </p:grpSp>
        <p:grpSp>
          <p:nvGrpSpPr>
            <p:cNvPr id="25609" name="Group 14"/>
            <p:cNvGrpSpPr>
              <a:grpSpLocks/>
            </p:cNvGrpSpPr>
            <p:nvPr/>
          </p:nvGrpSpPr>
          <p:grpSpPr bwMode="auto">
            <a:xfrm>
              <a:off x="4320" y="1569"/>
              <a:ext cx="86" cy="1453"/>
              <a:chOff x="1374" y="1563"/>
              <a:chExt cx="128" cy="1453"/>
            </a:xfrm>
          </p:grpSpPr>
          <p:sp>
            <p:nvSpPr>
              <p:cNvPr id="25626" name="Line 15"/>
              <p:cNvSpPr>
                <a:spLocks noChangeShapeType="1"/>
              </p:cNvSpPr>
              <p:nvPr/>
            </p:nvSpPr>
            <p:spPr bwMode="auto">
              <a:xfrm>
                <a:off x="1374" y="3016"/>
                <a:ext cx="128"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5627" name="Line 16"/>
              <p:cNvSpPr>
                <a:spLocks noChangeShapeType="1"/>
              </p:cNvSpPr>
              <p:nvPr/>
            </p:nvSpPr>
            <p:spPr bwMode="auto">
              <a:xfrm>
                <a:off x="1374" y="2051"/>
                <a:ext cx="128"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5628" name="Line 17"/>
              <p:cNvSpPr>
                <a:spLocks noChangeShapeType="1"/>
              </p:cNvSpPr>
              <p:nvPr/>
            </p:nvSpPr>
            <p:spPr bwMode="auto">
              <a:xfrm>
                <a:off x="1374" y="2532"/>
                <a:ext cx="128"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5629" name="Line 18"/>
              <p:cNvSpPr>
                <a:spLocks noChangeShapeType="1"/>
              </p:cNvSpPr>
              <p:nvPr/>
            </p:nvSpPr>
            <p:spPr bwMode="auto">
              <a:xfrm>
                <a:off x="1374" y="1563"/>
                <a:ext cx="128" cy="0"/>
              </a:xfrm>
              <a:prstGeom prst="line">
                <a:avLst/>
              </a:prstGeom>
              <a:noFill/>
              <a:ln w="9525">
                <a:solidFill>
                  <a:schemeClr val="tx1"/>
                </a:solidFill>
                <a:round/>
                <a:headEnd/>
                <a:tailEnd/>
              </a:ln>
            </p:spPr>
            <p:txBody>
              <a:bodyPr>
                <a:prstTxWarp prst="textNoShape">
                  <a:avLst/>
                </a:prstTxWarp>
              </a:bodyPr>
              <a:lstStyle/>
              <a:p>
                <a:endParaRPr lang="en-US"/>
              </a:p>
            </p:txBody>
          </p:sp>
        </p:grpSp>
        <p:grpSp>
          <p:nvGrpSpPr>
            <p:cNvPr id="25610" name="Group 19"/>
            <p:cNvGrpSpPr>
              <a:grpSpLocks/>
            </p:cNvGrpSpPr>
            <p:nvPr/>
          </p:nvGrpSpPr>
          <p:grpSpPr bwMode="auto">
            <a:xfrm>
              <a:off x="222" y="714"/>
              <a:ext cx="5346" cy="3274"/>
              <a:chOff x="222" y="714"/>
              <a:chExt cx="5346" cy="3274"/>
            </a:xfrm>
          </p:grpSpPr>
          <p:grpSp>
            <p:nvGrpSpPr>
              <p:cNvPr id="25611" name="Group 20"/>
              <p:cNvGrpSpPr>
                <a:grpSpLocks/>
              </p:cNvGrpSpPr>
              <p:nvPr/>
            </p:nvGrpSpPr>
            <p:grpSpPr bwMode="auto">
              <a:xfrm>
                <a:off x="1374" y="881"/>
                <a:ext cx="3031" cy="2610"/>
                <a:chOff x="1973" y="2495"/>
                <a:chExt cx="1151" cy="999"/>
              </a:xfrm>
            </p:grpSpPr>
            <p:sp>
              <p:nvSpPr>
                <p:cNvPr id="25623" name="Line 21"/>
                <p:cNvSpPr>
                  <a:spLocks noChangeShapeType="1"/>
                </p:cNvSpPr>
                <p:nvPr/>
              </p:nvSpPr>
              <p:spPr bwMode="auto">
                <a:xfrm>
                  <a:off x="1976" y="3494"/>
                  <a:ext cx="1146"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5624" name="Line 22"/>
                <p:cNvSpPr>
                  <a:spLocks noChangeShapeType="1"/>
                </p:cNvSpPr>
                <p:nvPr/>
              </p:nvSpPr>
              <p:spPr bwMode="auto">
                <a:xfrm flipV="1">
                  <a:off x="1973" y="2496"/>
                  <a:ext cx="0" cy="998"/>
                </a:xfrm>
                <a:prstGeom prst="line">
                  <a:avLst/>
                </a:prstGeom>
                <a:noFill/>
                <a:ln w="9525">
                  <a:solidFill>
                    <a:schemeClr val="tx1"/>
                  </a:solidFill>
                  <a:round/>
                  <a:headEnd/>
                  <a:tailEnd/>
                </a:ln>
              </p:spPr>
              <p:txBody>
                <a:bodyPr>
                  <a:prstTxWarp prst="textNoShape">
                    <a:avLst/>
                  </a:prstTxWarp>
                </a:bodyPr>
                <a:lstStyle/>
                <a:p>
                  <a:endParaRPr lang="en-US"/>
                </a:p>
              </p:txBody>
            </p:sp>
            <p:sp>
              <p:nvSpPr>
                <p:cNvPr id="25625" name="Line 23"/>
                <p:cNvSpPr>
                  <a:spLocks noChangeShapeType="1"/>
                </p:cNvSpPr>
                <p:nvPr/>
              </p:nvSpPr>
              <p:spPr bwMode="auto">
                <a:xfrm flipV="1">
                  <a:off x="3124" y="2495"/>
                  <a:ext cx="0" cy="998"/>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25612" name="Text Box 24"/>
              <p:cNvSpPr txBox="1">
                <a:spLocks noChangeArrowheads="1"/>
              </p:cNvSpPr>
              <p:nvPr/>
            </p:nvSpPr>
            <p:spPr bwMode="auto">
              <a:xfrm>
                <a:off x="222" y="726"/>
                <a:ext cx="1140" cy="478"/>
              </a:xfrm>
              <a:prstGeom prst="rect">
                <a:avLst/>
              </a:prstGeom>
              <a:noFill/>
              <a:ln w="9525">
                <a:noFill/>
                <a:miter lim="800000"/>
                <a:headEnd/>
                <a:tailEnd/>
              </a:ln>
            </p:spPr>
            <p:txBody>
              <a:bodyPr>
                <a:prstTxWarp prst="textNoShape">
                  <a:avLst/>
                </a:prstTxWarp>
                <a:spAutoFit/>
              </a:bodyPr>
              <a:lstStyle/>
              <a:p>
                <a:pPr algn="r">
                  <a:lnSpc>
                    <a:spcPct val="95000"/>
                  </a:lnSpc>
                  <a:spcBef>
                    <a:spcPct val="50000"/>
                  </a:spcBef>
                </a:pPr>
                <a:r>
                  <a:rPr lang="en-US" sz="2300">
                    <a:ea typeface="Arial" charset="0"/>
                    <a:cs typeface="Arial" charset="0"/>
                  </a:rPr>
                  <a:t>Value of Money, 1/</a:t>
                </a:r>
                <a:r>
                  <a:rPr lang="en-US" sz="2300" b="1" i="1">
                    <a:ea typeface="Arial" charset="0"/>
                    <a:cs typeface="Arial" charset="0"/>
                  </a:rPr>
                  <a:t>P</a:t>
                </a:r>
              </a:p>
            </p:txBody>
          </p:sp>
          <p:sp>
            <p:nvSpPr>
              <p:cNvPr id="25613" name="Text Box 25"/>
              <p:cNvSpPr txBox="1">
                <a:spLocks noChangeArrowheads="1"/>
              </p:cNvSpPr>
              <p:nvPr/>
            </p:nvSpPr>
            <p:spPr bwMode="auto">
              <a:xfrm>
                <a:off x="4428" y="714"/>
                <a:ext cx="1140" cy="478"/>
              </a:xfrm>
              <a:prstGeom prst="rect">
                <a:avLst/>
              </a:prstGeom>
              <a:noFill/>
              <a:ln w="9525">
                <a:noFill/>
                <a:miter lim="800000"/>
                <a:headEnd/>
                <a:tailEnd/>
              </a:ln>
            </p:spPr>
            <p:txBody>
              <a:bodyPr>
                <a:prstTxWarp prst="textNoShape">
                  <a:avLst/>
                </a:prstTxWarp>
                <a:spAutoFit/>
              </a:bodyPr>
              <a:lstStyle/>
              <a:p>
                <a:pPr>
                  <a:lnSpc>
                    <a:spcPct val="95000"/>
                  </a:lnSpc>
                  <a:spcBef>
                    <a:spcPct val="50000"/>
                  </a:spcBef>
                </a:pPr>
                <a:r>
                  <a:rPr lang="en-US" sz="2300">
                    <a:ea typeface="Arial" charset="0"/>
                    <a:cs typeface="Arial" charset="0"/>
                  </a:rPr>
                  <a:t>Price </a:t>
                </a:r>
                <a:br>
                  <a:rPr lang="en-US" sz="2300">
                    <a:ea typeface="Arial" charset="0"/>
                    <a:cs typeface="Arial" charset="0"/>
                  </a:rPr>
                </a:br>
                <a:r>
                  <a:rPr lang="en-US" sz="2300">
                    <a:ea typeface="Arial" charset="0"/>
                    <a:cs typeface="Arial" charset="0"/>
                  </a:rPr>
                  <a:t>Level, </a:t>
                </a:r>
                <a:r>
                  <a:rPr lang="en-US" sz="2300" b="1" i="1">
                    <a:ea typeface="Arial" charset="0"/>
                    <a:cs typeface="Arial" charset="0"/>
                  </a:rPr>
                  <a:t>P</a:t>
                </a:r>
              </a:p>
            </p:txBody>
          </p:sp>
          <p:sp>
            <p:nvSpPr>
              <p:cNvPr id="25614" name="Text Box 26"/>
              <p:cNvSpPr txBox="1">
                <a:spLocks noChangeArrowheads="1"/>
              </p:cNvSpPr>
              <p:nvPr/>
            </p:nvSpPr>
            <p:spPr bwMode="auto">
              <a:xfrm>
                <a:off x="3444" y="3510"/>
                <a:ext cx="1002" cy="478"/>
              </a:xfrm>
              <a:prstGeom prst="rect">
                <a:avLst/>
              </a:prstGeom>
              <a:noFill/>
              <a:ln w="9525">
                <a:noFill/>
                <a:miter lim="800000"/>
                <a:headEnd/>
                <a:tailEnd/>
              </a:ln>
            </p:spPr>
            <p:txBody>
              <a:bodyPr>
                <a:prstTxWarp prst="textNoShape">
                  <a:avLst/>
                </a:prstTxWarp>
                <a:spAutoFit/>
              </a:bodyPr>
              <a:lstStyle/>
              <a:p>
                <a:pPr algn="r">
                  <a:lnSpc>
                    <a:spcPct val="95000"/>
                  </a:lnSpc>
                  <a:spcBef>
                    <a:spcPct val="50000"/>
                  </a:spcBef>
                </a:pPr>
                <a:r>
                  <a:rPr lang="en-US" sz="2300">
                    <a:ea typeface="Arial" charset="0"/>
                    <a:cs typeface="Arial" charset="0"/>
                  </a:rPr>
                  <a:t>Quantity of Money</a:t>
                </a:r>
                <a:endParaRPr lang="en-US" sz="2300" b="1" i="1">
                  <a:ea typeface="Arial" charset="0"/>
                  <a:cs typeface="Arial" charset="0"/>
                </a:endParaRPr>
              </a:p>
            </p:txBody>
          </p:sp>
          <p:sp>
            <p:nvSpPr>
              <p:cNvPr id="25615" name="Text Box 27"/>
              <p:cNvSpPr txBox="1">
                <a:spLocks noChangeArrowheads="1"/>
              </p:cNvSpPr>
              <p:nvPr/>
            </p:nvSpPr>
            <p:spPr bwMode="auto">
              <a:xfrm>
                <a:off x="1038" y="1422"/>
                <a:ext cx="294" cy="279"/>
              </a:xfrm>
              <a:prstGeom prst="rect">
                <a:avLst/>
              </a:prstGeom>
              <a:noFill/>
              <a:ln w="9525">
                <a:noFill/>
                <a:miter lim="800000"/>
                <a:headEnd/>
                <a:tailEnd/>
              </a:ln>
            </p:spPr>
            <p:txBody>
              <a:bodyPr>
                <a:prstTxWarp prst="textNoShape">
                  <a:avLst/>
                </a:prstTxWarp>
                <a:spAutoFit/>
              </a:bodyPr>
              <a:lstStyle/>
              <a:p>
                <a:pPr algn="r">
                  <a:spcBef>
                    <a:spcPct val="50000"/>
                  </a:spcBef>
                </a:pPr>
                <a:r>
                  <a:rPr lang="en-US" sz="2300">
                    <a:ea typeface="Arial" charset="0"/>
                    <a:cs typeface="Arial" charset="0"/>
                  </a:rPr>
                  <a:t>1</a:t>
                </a:r>
              </a:p>
            </p:txBody>
          </p:sp>
          <p:sp>
            <p:nvSpPr>
              <p:cNvPr id="25616" name="Text Box 28"/>
              <p:cNvSpPr txBox="1">
                <a:spLocks noChangeArrowheads="1"/>
              </p:cNvSpPr>
              <p:nvPr/>
            </p:nvSpPr>
            <p:spPr bwMode="auto">
              <a:xfrm>
                <a:off x="1050" y="1914"/>
                <a:ext cx="282" cy="279"/>
              </a:xfrm>
              <a:prstGeom prst="rect">
                <a:avLst/>
              </a:prstGeom>
              <a:noFill/>
              <a:ln w="9525">
                <a:noFill/>
                <a:miter lim="800000"/>
                <a:headEnd/>
                <a:tailEnd/>
              </a:ln>
            </p:spPr>
            <p:txBody>
              <a:bodyPr>
                <a:prstTxWarp prst="textNoShape">
                  <a:avLst/>
                </a:prstTxWarp>
                <a:spAutoFit/>
              </a:bodyPr>
              <a:lstStyle/>
              <a:p>
                <a:pPr algn="r">
                  <a:spcBef>
                    <a:spcPct val="50000"/>
                  </a:spcBef>
                </a:pPr>
                <a:r>
                  <a:rPr lang="en-US" sz="2300">
                    <a:ea typeface="Arial" charset="0"/>
                    <a:cs typeface="Arial" charset="0"/>
                  </a:rPr>
                  <a:t>¾</a:t>
                </a:r>
              </a:p>
            </p:txBody>
          </p:sp>
          <p:sp>
            <p:nvSpPr>
              <p:cNvPr id="25617" name="Text Box 29"/>
              <p:cNvSpPr txBox="1">
                <a:spLocks noChangeArrowheads="1"/>
              </p:cNvSpPr>
              <p:nvPr/>
            </p:nvSpPr>
            <p:spPr bwMode="auto">
              <a:xfrm>
                <a:off x="1050" y="2394"/>
                <a:ext cx="282" cy="279"/>
              </a:xfrm>
              <a:prstGeom prst="rect">
                <a:avLst/>
              </a:prstGeom>
              <a:noFill/>
              <a:ln w="9525">
                <a:noFill/>
                <a:miter lim="800000"/>
                <a:headEnd/>
                <a:tailEnd/>
              </a:ln>
            </p:spPr>
            <p:txBody>
              <a:bodyPr>
                <a:prstTxWarp prst="textNoShape">
                  <a:avLst/>
                </a:prstTxWarp>
                <a:spAutoFit/>
              </a:bodyPr>
              <a:lstStyle/>
              <a:p>
                <a:pPr algn="r">
                  <a:spcBef>
                    <a:spcPct val="50000"/>
                  </a:spcBef>
                </a:pPr>
                <a:r>
                  <a:rPr lang="en-US" sz="2300">
                    <a:ea typeface="Arial" charset="0"/>
                    <a:cs typeface="Arial" charset="0"/>
                  </a:rPr>
                  <a:t>½</a:t>
                </a:r>
              </a:p>
            </p:txBody>
          </p:sp>
          <p:sp>
            <p:nvSpPr>
              <p:cNvPr id="25618" name="Text Box 30"/>
              <p:cNvSpPr txBox="1">
                <a:spLocks noChangeArrowheads="1"/>
              </p:cNvSpPr>
              <p:nvPr/>
            </p:nvSpPr>
            <p:spPr bwMode="auto">
              <a:xfrm>
                <a:off x="1044" y="2874"/>
                <a:ext cx="282" cy="279"/>
              </a:xfrm>
              <a:prstGeom prst="rect">
                <a:avLst/>
              </a:prstGeom>
              <a:noFill/>
              <a:ln w="9525">
                <a:noFill/>
                <a:miter lim="800000"/>
                <a:headEnd/>
                <a:tailEnd/>
              </a:ln>
            </p:spPr>
            <p:txBody>
              <a:bodyPr>
                <a:prstTxWarp prst="textNoShape">
                  <a:avLst/>
                </a:prstTxWarp>
                <a:spAutoFit/>
              </a:bodyPr>
              <a:lstStyle/>
              <a:p>
                <a:pPr algn="r">
                  <a:spcBef>
                    <a:spcPct val="50000"/>
                  </a:spcBef>
                </a:pPr>
                <a:r>
                  <a:rPr lang="en-US" sz="2300">
                    <a:ea typeface="Arial" charset="0"/>
                    <a:cs typeface="Arial" charset="0"/>
                  </a:rPr>
                  <a:t>¼</a:t>
                </a:r>
              </a:p>
            </p:txBody>
          </p:sp>
          <p:sp>
            <p:nvSpPr>
              <p:cNvPr id="25619" name="Text Box 31"/>
              <p:cNvSpPr txBox="1">
                <a:spLocks noChangeArrowheads="1"/>
              </p:cNvSpPr>
              <p:nvPr/>
            </p:nvSpPr>
            <p:spPr bwMode="auto">
              <a:xfrm>
                <a:off x="4428" y="1422"/>
                <a:ext cx="294" cy="279"/>
              </a:xfrm>
              <a:prstGeom prst="rect">
                <a:avLst/>
              </a:prstGeom>
              <a:noFill/>
              <a:ln w="9525">
                <a:noFill/>
                <a:miter lim="800000"/>
                <a:headEnd/>
                <a:tailEnd/>
              </a:ln>
            </p:spPr>
            <p:txBody>
              <a:bodyPr>
                <a:prstTxWarp prst="textNoShape">
                  <a:avLst/>
                </a:prstTxWarp>
                <a:spAutoFit/>
              </a:bodyPr>
              <a:lstStyle/>
              <a:p>
                <a:pPr>
                  <a:spcBef>
                    <a:spcPct val="50000"/>
                  </a:spcBef>
                </a:pPr>
                <a:r>
                  <a:rPr lang="en-US" sz="2300">
                    <a:ea typeface="Arial" charset="0"/>
                    <a:cs typeface="Arial" charset="0"/>
                  </a:rPr>
                  <a:t>1</a:t>
                </a:r>
              </a:p>
            </p:txBody>
          </p:sp>
          <p:sp>
            <p:nvSpPr>
              <p:cNvPr id="25620" name="Text Box 32"/>
              <p:cNvSpPr txBox="1">
                <a:spLocks noChangeArrowheads="1"/>
              </p:cNvSpPr>
              <p:nvPr/>
            </p:nvSpPr>
            <p:spPr bwMode="auto">
              <a:xfrm>
                <a:off x="4428" y="1908"/>
                <a:ext cx="618" cy="279"/>
              </a:xfrm>
              <a:prstGeom prst="rect">
                <a:avLst/>
              </a:prstGeom>
              <a:noFill/>
              <a:ln w="9525">
                <a:noFill/>
                <a:miter lim="800000"/>
                <a:headEnd/>
                <a:tailEnd/>
              </a:ln>
            </p:spPr>
            <p:txBody>
              <a:bodyPr>
                <a:prstTxWarp prst="textNoShape">
                  <a:avLst/>
                </a:prstTxWarp>
                <a:spAutoFit/>
              </a:bodyPr>
              <a:lstStyle/>
              <a:p>
                <a:pPr>
                  <a:spcBef>
                    <a:spcPct val="50000"/>
                  </a:spcBef>
                </a:pPr>
                <a:r>
                  <a:rPr lang="en-US" sz="2300">
                    <a:ea typeface="Arial" charset="0"/>
                    <a:cs typeface="Arial" charset="0"/>
                  </a:rPr>
                  <a:t>1.33</a:t>
                </a:r>
              </a:p>
            </p:txBody>
          </p:sp>
          <p:sp>
            <p:nvSpPr>
              <p:cNvPr id="25621" name="Text Box 33"/>
              <p:cNvSpPr txBox="1">
                <a:spLocks noChangeArrowheads="1"/>
              </p:cNvSpPr>
              <p:nvPr/>
            </p:nvSpPr>
            <p:spPr bwMode="auto">
              <a:xfrm>
                <a:off x="4428" y="2394"/>
                <a:ext cx="294" cy="279"/>
              </a:xfrm>
              <a:prstGeom prst="rect">
                <a:avLst/>
              </a:prstGeom>
              <a:noFill/>
              <a:ln w="9525">
                <a:noFill/>
                <a:miter lim="800000"/>
                <a:headEnd/>
                <a:tailEnd/>
              </a:ln>
            </p:spPr>
            <p:txBody>
              <a:bodyPr>
                <a:prstTxWarp prst="textNoShape">
                  <a:avLst/>
                </a:prstTxWarp>
                <a:spAutoFit/>
              </a:bodyPr>
              <a:lstStyle/>
              <a:p>
                <a:pPr>
                  <a:spcBef>
                    <a:spcPct val="50000"/>
                  </a:spcBef>
                </a:pPr>
                <a:r>
                  <a:rPr lang="en-US" sz="2300">
                    <a:ea typeface="Arial" charset="0"/>
                    <a:cs typeface="Arial" charset="0"/>
                  </a:rPr>
                  <a:t>2</a:t>
                </a:r>
              </a:p>
            </p:txBody>
          </p:sp>
          <p:sp>
            <p:nvSpPr>
              <p:cNvPr id="25622" name="Text Box 34"/>
              <p:cNvSpPr txBox="1">
                <a:spLocks noChangeArrowheads="1"/>
              </p:cNvSpPr>
              <p:nvPr/>
            </p:nvSpPr>
            <p:spPr bwMode="auto">
              <a:xfrm>
                <a:off x="4428" y="2877"/>
                <a:ext cx="294" cy="279"/>
              </a:xfrm>
              <a:prstGeom prst="rect">
                <a:avLst/>
              </a:prstGeom>
              <a:noFill/>
              <a:ln w="9525">
                <a:noFill/>
                <a:miter lim="800000"/>
                <a:headEnd/>
                <a:tailEnd/>
              </a:ln>
            </p:spPr>
            <p:txBody>
              <a:bodyPr>
                <a:prstTxWarp prst="textNoShape">
                  <a:avLst/>
                </a:prstTxWarp>
                <a:spAutoFit/>
              </a:bodyPr>
              <a:lstStyle/>
              <a:p>
                <a:pPr>
                  <a:spcBef>
                    <a:spcPct val="50000"/>
                  </a:spcBef>
                </a:pPr>
                <a:r>
                  <a:rPr lang="en-US" sz="2300">
                    <a:ea typeface="Arial" charset="0"/>
                    <a:cs typeface="Arial" charset="0"/>
                  </a:rPr>
                  <a:t>4</a:t>
                </a:r>
              </a:p>
            </p:txBody>
          </p:sp>
        </p:grpSp>
      </p:grpSp>
      <p:grpSp>
        <p:nvGrpSpPr>
          <p:cNvPr id="7" name="Group 50"/>
          <p:cNvGrpSpPr>
            <a:grpSpLocks/>
          </p:cNvGrpSpPr>
          <p:nvPr/>
        </p:nvGrpSpPr>
        <p:grpSpPr bwMode="auto">
          <a:xfrm>
            <a:off x="2468563" y="1800225"/>
            <a:ext cx="4113212" cy="3463925"/>
            <a:chOff x="1555" y="1134"/>
            <a:chExt cx="2591" cy="2182"/>
          </a:xfrm>
        </p:grpSpPr>
        <p:sp>
          <p:nvSpPr>
            <p:cNvPr id="25606" name="Arc 35"/>
            <p:cNvSpPr>
              <a:spLocks/>
            </p:cNvSpPr>
            <p:nvPr/>
          </p:nvSpPr>
          <p:spPr bwMode="auto">
            <a:xfrm flipH="1" flipV="1">
              <a:off x="1555" y="1134"/>
              <a:ext cx="2578" cy="2033"/>
            </a:xfrm>
            <a:custGeom>
              <a:avLst/>
              <a:gdLst>
                <a:gd name="T0" fmla="*/ 0 w 21330"/>
                <a:gd name="T1" fmla="*/ 0 h 21295"/>
                <a:gd name="T2" fmla="*/ 0 w 21330"/>
                <a:gd name="T3" fmla="*/ 0 h 21295"/>
                <a:gd name="T4" fmla="*/ 0 w 21330"/>
                <a:gd name="T5" fmla="*/ 0 h 21295"/>
                <a:gd name="T6" fmla="*/ 0 60000 65536"/>
                <a:gd name="T7" fmla="*/ 0 60000 65536"/>
                <a:gd name="T8" fmla="*/ 0 60000 65536"/>
                <a:gd name="T9" fmla="*/ 0 w 21330"/>
                <a:gd name="T10" fmla="*/ 0 h 21295"/>
                <a:gd name="T11" fmla="*/ 21330 w 21330"/>
                <a:gd name="T12" fmla="*/ 21295 h 21295"/>
              </a:gdLst>
              <a:ahLst/>
              <a:cxnLst>
                <a:cxn ang="T6">
                  <a:pos x="T0" y="T1"/>
                </a:cxn>
                <a:cxn ang="T7">
                  <a:pos x="T2" y="T3"/>
                </a:cxn>
                <a:cxn ang="T8">
                  <a:pos x="T4" y="T5"/>
                </a:cxn>
              </a:cxnLst>
              <a:rect l="T9" t="T10" r="T11" b="T12"/>
              <a:pathLst>
                <a:path w="21330" h="21295" fill="none" extrusionOk="0">
                  <a:moveTo>
                    <a:pt x="3617" y="0"/>
                  </a:moveTo>
                  <a:cubicBezTo>
                    <a:pt x="12747" y="1551"/>
                    <a:pt x="19871" y="8748"/>
                    <a:pt x="21330" y="17892"/>
                  </a:cubicBezTo>
                </a:path>
                <a:path w="21330" h="21295" stroke="0" extrusionOk="0">
                  <a:moveTo>
                    <a:pt x="3617" y="0"/>
                  </a:moveTo>
                  <a:cubicBezTo>
                    <a:pt x="12747" y="1551"/>
                    <a:pt x="19871" y="8748"/>
                    <a:pt x="21330" y="17892"/>
                  </a:cubicBezTo>
                  <a:lnTo>
                    <a:pt x="0" y="21295"/>
                  </a:lnTo>
                  <a:lnTo>
                    <a:pt x="3617" y="0"/>
                  </a:lnTo>
                  <a:close/>
                </a:path>
              </a:pathLst>
            </a:custGeom>
            <a:noFill/>
            <a:ln w="38100">
              <a:solidFill>
                <a:srgbClr val="003366"/>
              </a:solidFill>
              <a:round/>
              <a:headEnd/>
              <a:tailEnd/>
            </a:ln>
          </p:spPr>
          <p:txBody>
            <a:bodyPr wrap="none" anchor="ctr">
              <a:prstTxWarp prst="textNoShape">
                <a:avLst/>
              </a:prstTxWarp>
            </a:bodyPr>
            <a:lstStyle/>
            <a:p>
              <a:endParaRPr lang="en-US" sz="1800"/>
            </a:p>
          </p:txBody>
        </p:sp>
        <p:sp>
          <p:nvSpPr>
            <p:cNvPr id="25607" name="Text Box 36"/>
            <p:cNvSpPr txBox="1">
              <a:spLocks noChangeArrowheads="1"/>
            </p:cNvSpPr>
            <p:nvPr/>
          </p:nvSpPr>
          <p:spPr bwMode="auto">
            <a:xfrm>
              <a:off x="3618" y="3048"/>
              <a:ext cx="528" cy="268"/>
            </a:xfrm>
            <a:prstGeom prst="rect">
              <a:avLst/>
            </a:prstGeom>
            <a:noFill/>
            <a:ln w="9525">
              <a:noFill/>
              <a:miter lim="800000"/>
              <a:headEnd/>
              <a:tailEnd/>
            </a:ln>
          </p:spPr>
          <p:txBody>
            <a:bodyPr>
              <a:prstTxWarp prst="textNoShape">
                <a:avLst/>
              </a:prstTxWarp>
              <a:spAutoFit/>
            </a:bodyPr>
            <a:lstStyle/>
            <a:p>
              <a:pPr algn="ctr">
                <a:lnSpc>
                  <a:spcPct val="95000"/>
                </a:lnSpc>
                <a:spcBef>
                  <a:spcPct val="50000"/>
                </a:spcBef>
              </a:pPr>
              <a:r>
                <a:rPr lang="en-US" sz="2300" i="1">
                  <a:ea typeface="Arial" charset="0"/>
                  <a:cs typeface="Arial" charset="0"/>
                </a:rPr>
                <a:t>MD</a:t>
              </a:r>
              <a:r>
                <a:rPr lang="en-US" sz="2300" baseline="-25000">
                  <a:ea typeface="Arial" charset="0"/>
                  <a:cs typeface="Arial" charset="0"/>
                </a:rPr>
                <a:t>1</a:t>
              </a:r>
              <a:endParaRPr lang="en-US" sz="2300" b="1" i="1" baseline="-25000">
                <a:ea typeface="Arial" charset="0"/>
                <a:cs typeface="Arial" charset="0"/>
              </a:endParaRPr>
            </a:p>
          </p:txBody>
        </p:sp>
      </p:grpSp>
      <p:sp>
        <p:nvSpPr>
          <p:cNvPr id="73779" name="Text Box 51"/>
          <p:cNvSpPr txBox="1">
            <a:spLocks noChangeArrowheads="1"/>
          </p:cNvSpPr>
          <p:nvPr/>
        </p:nvSpPr>
        <p:spPr bwMode="auto">
          <a:xfrm>
            <a:off x="2863850" y="1057275"/>
            <a:ext cx="3548063" cy="1616075"/>
          </a:xfrm>
          <a:prstGeom prst="rect">
            <a:avLst/>
          </a:prstGeom>
          <a:solidFill>
            <a:srgbClr val="CCFFCC"/>
          </a:solidFill>
          <a:ln w="9525">
            <a:noFill/>
            <a:miter lim="800000"/>
            <a:headEnd/>
            <a:tailEnd/>
          </a:ln>
        </p:spPr>
        <p:txBody>
          <a:bodyPr>
            <a:prstTxWarp prst="textNoShape">
              <a:avLst/>
            </a:prstTxWarp>
            <a:spAutoFit/>
          </a:bodyPr>
          <a:lstStyle/>
          <a:p>
            <a:pPr>
              <a:spcBef>
                <a:spcPct val="50000"/>
              </a:spcBef>
            </a:pPr>
            <a:r>
              <a:rPr lang="en-US" sz="2500">
                <a:ea typeface="Arial" charset="0"/>
                <a:cs typeface="Arial" charset="0"/>
              </a:rPr>
              <a:t>A fall in value of money (or increase in </a:t>
            </a:r>
            <a:r>
              <a:rPr lang="en-US" sz="2500" b="1" i="1">
                <a:ea typeface="Arial" charset="0"/>
                <a:cs typeface="Arial" charset="0"/>
              </a:rPr>
              <a:t>P</a:t>
            </a:r>
            <a:r>
              <a:rPr lang="en-US" sz="2500">
                <a:ea typeface="Arial" charset="0"/>
                <a:cs typeface="Arial" charset="0"/>
              </a:rPr>
              <a:t>) increases the quantity of money demanded:</a:t>
            </a:r>
          </a:p>
        </p:txBody>
      </p:sp>
      <p:sp>
        <p:nvSpPr>
          <p:cNvPr id="2560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3779"/>
                                        </p:tgtEl>
                                        <p:attrNameLst>
                                          <p:attrName>style.visibility</p:attrName>
                                        </p:attrNameLst>
                                      </p:cBhvr>
                                      <p:to>
                                        <p:strVal val="visible"/>
                                      </p:to>
                                    </p:set>
                                    <p:animEffect transition="in" filter="fade">
                                      <p:cBhvr>
                                        <p:cTn id="7" dur="500"/>
                                        <p:tgtEl>
                                          <p:spTgt spid="73779"/>
                                        </p:tgtEl>
                                      </p:cBhvr>
                                    </p:animEffect>
                                  </p:childTnLst>
                                </p:cTn>
                              </p:par>
                            </p:childTnLst>
                          </p:cTn>
                        </p:par>
                        <p:par>
                          <p:cTn id="8" fill="hold" nodeType="afterGroup">
                            <p:stCondLst>
                              <p:cond delay="500"/>
                            </p:stCondLst>
                            <p:childTnLst>
                              <p:par>
                                <p:cTn id="9" presetID="18" presetClass="entr" presetSubtype="6"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strips(downRight)">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7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49" name="Group 49"/>
          <p:cNvGrpSpPr>
            <a:grpSpLocks/>
          </p:cNvGrpSpPr>
          <p:nvPr/>
        </p:nvGrpSpPr>
        <p:grpSpPr bwMode="auto">
          <a:xfrm>
            <a:off x="2989263" y="1400175"/>
            <a:ext cx="1071562" cy="4638675"/>
            <a:chOff x="1883" y="882"/>
            <a:chExt cx="675" cy="2922"/>
          </a:xfrm>
        </p:grpSpPr>
        <p:grpSp>
          <p:nvGrpSpPr>
            <p:cNvPr id="27693" name="Group 35"/>
            <p:cNvGrpSpPr>
              <a:grpSpLocks/>
            </p:cNvGrpSpPr>
            <p:nvPr/>
          </p:nvGrpSpPr>
          <p:grpSpPr bwMode="auto">
            <a:xfrm>
              <a:off x="1986" y="882"/>
              <a:ext cx="468" cy="2604"/>
              <a:chOff x="1986" y="882"/>
              <a:chExt cx="468" cy="2604"/>
            </a:xfrm>
          </p:grpSpPr>
          <p:sp>
            <p:nvSpPr>
              <p:cNvPr id="27695" name="Line 36"/>
              <p:cNvSpPr>
                <a:spLocks noChangeShapeType="1"/>
              </p:cNvSpPr>
              <p:nvPr/>
            </p:nvSpPr>
            <p:spPr bwMode="auto">
              <a:xfrm flipV="1">
                <a:off x="2220" y="1128"/>
                <a:ext cx="0" cy="2358"/>
              </a:xfrm>
              <a:prstGeom prst="line">
                <a:avLst/>
              </a:prstGeom>
              <a:noFill/>
              <a:ln w="38100">
                <a:solidFill>
                  <a:srgbClr val="003366"/>
                </a:solidFill>
                <a:round/>
                <a:headEnd/>
                <a:tailEnd/>
              </a:ln>
            </p:spPr>
            <p:txBody>
              <a:bodyPr>
                <a:prstTxWarp prst="textNoShape">
                  <a:avLst/>
                </a:prstTxWarp>
              </a:bodyPr>
              <a:lstStyle/>
              <a:p>
                <a:endParaRPr lang="en-US"/>
              </a:p>
            </p:txBody>
          </p:sp>
          <p:sp>
            <p:nvSpPr>
              <p:cNvPr id="27696" name="Text Box 37"/>
              <p:cNvSpPr txBox="1">
                <a:spLocks noChangeArrowheads="1"/>
              </p:cNvSpPr>
              <p:nvPr/>
            </p:nvSpPr>
            <p:spPr bwMode="auto">
              <a:xfrm>
                <a:off x="1986" y="882"/>
                <a:ext cx="468" cy="268"/>
              </a:xfrm>
              <a:prstGeom prst="rect">
                <a:avLst/>
              </a:prstGeom>
              <a:noFill/>
              <a:ln w="9525">
                <a:noFill/>
                <a:miter lim="800000"/>
                <a:headEnd/>
                <a:tailEnd/>
              </a:ln>
            </p:spPr>
            <p:txBody>
              <a:bodyPr>
                <a:prstTxWarp prst="textNoShape">
                  <a:avLst/>
                </a:prstTxWarp>
                <a:spAutoFit/>
              </a:bodyPr>
              <a:lstStyle/>
              <a:p>
                <a:pPr algn="ctr">
                  <a:lnSpc>
                    <a:spcPct val="95000"/>
                  </a:lnSpc>
                  <a:spcBef>
                    <a:spcPct val="50000"/>
                  </a:spcBef>
                </a:pPr>
                <a:r>
                  <a:rPr lang="en-US" sz="2300" i="1">
                    <a:ea typeface="Arial" charset="0"/>
                    <a:cs typeface="Arial" charset="0"/>
                  </a:rPr>
                  <a:t>MS</a:t>
                </a:r>
                <a:r>
                  <a:rPr lang="en-US" sz="2300" baseline="-25000">
                    <a:ea typeface="Arial" charset="0"/>
                    <a:cs typeface="Arial" charset="0"/>
                  </a:rPr>
                  <a:t>1</a:t>
                </a:r>
                <a:endParaRPr lang="en-US" sz="2300" b="1" i="1" baseline="-25000">
                  <a:ea typeface="Arial" charset="0"/>
                  <a:cs typeface="Arial" charset="0"/>
                </a:endParaRPr>
              </a:p>
            </p:txBody>
          </p:sp>
        </p:grpSp>
        <p:sp>
          <p:nvSpPr>
            <p:cNvPr id="27694" name="Text Box 46"/>
            <p:cNvSpPr txBox="1">
              <a:spLocks noChangeArrowheads="1"/>
            </p:cNvSpPr>
            <p:nvPr/>
          </p:nvSpPr>
          <p:spPr bwMode="auto">
            <a:xfrm>
              <a:off x="1883" y="3516"/>
              <a:ext cx="675"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$1000</a:t>
              </a:r>
            </a:p>
          </p:txBody>
        </p:sp>
      </p:grpSp>
      <p:grpSp>
        <p:nvGrpSpPr>
          <p:cNvPr id="27650" name="Group 8"/>
          <p:cNvGrpSpPr>
            <a:grpSpLocks/>
          </p:cNvGrpSpPr>
          <p:nvPr/>
        </p:nvGrpSpPr>
        <p:grpSpPr bwMode="auto">
          <a:xfrm>
            <a:off x="352425" y="1133475"/>
            <a:ext cx="8486775" cy="5197475"/>
            <a:chOff x="222" y="714"/>
            <a:chExt cx="5346" cy="3274"/>
          </a:xfrm>
        </p:grpSpPr>
        <p:grpSp>
          <p:nvGrpSpPr>
            <p:cNvPr id="27667" name="Group 9"/>
            <p:cNvGrpSpPr>
              <a:grpSpLocks/>
            </p:cNvGrpSpPr>
            <p:nvPr/>
          </p:nvGrpSpPr>
          <p:grpSpPr bwMode="auto">
            <a:xfrm>
              <a:off x="1374" y="1569"/>
              <a:ext cx="86" cy="1453"/>
              <a:chOff x="1374" y="1563"/>
              <a:chExt cx="128" cy="1453"/>
            </a:xfrm>
          </p:grpSpPr>
          <p:sp>
            <p:nvSpPr>
              <p:cNvPr id="27689" name="Line 10"/>
              <p:cNvSpPr>
                <a:spLocks noChangeShapeType="1"/>
              </p:cNvSpPr>
              <p:nvPr/>
            </p:nvSpPr>
            <p:spPr bwMode="auto">
              <a:xfrm>
                <a:off x="1374" y="3016"/>
                <a:ext cx="128"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7690" name="Line 11"/>
              <p:cNvSpPr>
                <a:spLocks noChangeShapeType="1"/>
              </p:cNvSpPr>
              <p:nvPr/>
            </p:nvSpPr>
            <p:spPr bwMode="auto">
              <a:xfrm>
                <a:off x="1374" y="2051"/>
                <a:ext cx="128"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7691" name="Line 12"/>
              <p:cNvSpPr>
                <a:spLocks noChangeShapeType="1"/>
              </p:cNvSpPr>
              <p:nvPr/>
            </p:nvSpPr>
            <p:spPr bwMode="auto">
              <a:xfrm>
                <a:off x="1374" y="2532"/>
                <a:ext cx="128"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7692" name="Line 13"/>
              <p:cNvSpPr>
                <a:spLocks noChangeShapeType="1"/>
              </p:cNvSpPr>
              <p:nvPr/>
            </p:nvSpPr>
            <p:spPr bwMode="auto">
              <a:xfrm>
                <a:off x="1374" y="1563"/>
                <a:ext cx="128" cy="0"/>
              </a:xfrm>
              <a:prstGeom prst="line">
                <a:avLst/>
              </a:prstGeom>
              <a:noFill/>
              <a:ln w="9525">
                <a:solidFill>
                  <a:schemeClr val="tx1"/>
                </a:solidFill>
                <a:round/>
                <a:headEnd/>
                <a:tailEnd/>
              </a:ln>
            </p:spPr>
            <p:txBody>
              <a:bodyPr>
                <a:prstTxWarp prst="textNoShape">
                  <a:avLst/>
                </a:prstTxWarp>
              </a:bodyPr>
              <a:lstStyle/>
              <a:p>
                <a:endParaRPr lang="en-US"/>
              </a:p>
            </p:txBody>
          </p:sp>
        </p:grpSp>
        <p:grpSp>
          <p:nvGrpSpPr>
            <p:cNvPr id="27668" name="Group 14"/>
            <p:cNvGrpSpPr>
              <a:grpSpLocks/>
            </p:cNvGrpSpPr>
            <p:nvPr/>
          </p:nvGrpSpPr>
          <p:grpSpPr bwMode="auto">
            <a:xfrm>
              <a:off x="4320" y="1569"/>
              <a:ext cx="86" cy="1453"/>
              <a:chOff x="1374" y="1563"/>
              <a:chExt cx="128" cy="1453"/>
            </a:xfrm>
          </p:grpSpPr>
          <p:sp>
            <p:nvSpPr>
              <p:cNvPr id="27685" name="Line 15"/>
              <p:cNvSpPr>
                <a:spLocks noChangeShapeType="1"/>
              </p:cNvSpPr>
              <p:nvPr/>
            </p:nvSpPr>
            <p:spPr bwMode="auto">
              <a:xfrm>
                <a:off x="1374" y="3016"/>
                <a:ext cx="128"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7686" name="Line 16"/>
              <p:cNvSpPr>
                <a:spLocks noChangeShapeType="1"/>
              </p:cNvSpPr>
              <p:nvPr/>
            </p:nvSpPr>
            <p:spPr bwMode="auto">
              <a:xfrm>
                <a:off x="1374" y="2051"/>
                <a:ext cx="128"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7687" name="Line 17"/>
              <p:cNvSpPr>
                <a:spLocks noChangeShapeType="1"/>
              </p:cNvSpPr>
              <p:nvPr/>
            </p:nvSpPr>
            <p:spPr bwMode="auto">
              <a:xfrm>
                <a:off x="1374" y="2532"/>
                <a:ext cx="128"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7688" name="Line 18"/>
              <p:cNvSpPr>
                <a:spLocks noChangeShapeType="1"/>
              </p:cNvSpPr>
              <p:nvPr/>
            </p:nvSpPr>
            <p:spPr bwMode="auto">
              <a:xfrm>
                <a:off x="1374" y="1563"/>
                <a:ext cx="128" cy="0"/>
              </a:xfrm>
              <a:prstGeom prst="line">
                <a:avLst/>
              </a:prstGeom>
              <a:noFill/>
              <a:ln w="9525">
                <a:solidFill>
                  <a:schemeClr val="tx1"/>
                </a:solidFill>
                <a:round/>
                <a:headEnd/>
                <a:tailEnd/>
              </a:ln>
            </p:spPr>
            <p:txBody>
              <a:bodyPr>
                <a:prstTxWarp prst="textNoShape">
                  <a:avLst/>
                </a:prstTxWarp>
              </a:bodyPr>
              <a:lstStyle/>
              <a:p>
                <a:endParaRPr lang="en-US"/>
              </a:p>
            </p:txBody>
          </p:sp>
        </p:grpSp>
        <p:grpSp>
          <p:nvGrpSpPr>
            <p:cNvPr id="27669" name="Group 19"/>
            <p:cNvGrpSpPr>
              <a:grpSpLocks/>
            </p:cNvGrpSpPr>
            <p:nvPr/>
          </p:nvGrpSpPr>
          <p:grpSpPr bwMode="auto">
            <a:xfrm>
              <a:off x="222" y="714"/>
              <a:ext cx="5346" cy="3274"/>
              <a:chOff x="222" y="714"/>
              <a:chExt cx="5346" cy="3274"/>
            </a:xfrm>
          </p:grpSpPr>
          <p:grpSp>
            <p:nvGrpSpPr>
              <p:cNvPr id="27670" name="Group 20"/>
              <p:cNvGrpSpPr>
                <a:grpSpLocks/>
              </p:cNvGrpSpPr>
              <p:nvPr/>
            </p:nvGrpSpPr>
            <p:grpSpPr bwMode="auto">
              <a:xfrm>
                <a:off x="1374" y="881"/>
                <a:ext cx="3031" cy="2610"/>
                <a:chOff x="1973" y="2495"/>
                <a:chExt cx="1151" cy="999"/>
              </a:xfrm>
            </p:grpSpPr>
            <p:sp>
              <p:nvSpPr>
                <p:cNvPr id="27682" name="Line 21"/>
                <p:cNvSpPr>
                  <a:spLocks noChangeShapeType="1"/>
                </p:cNvSpPr>
                <p:nvPr/>
              </p:nvSpPr>
              <p:spPr bwMode="auto">
                <a:xfrm>
                  <a:off x="1976" y="3494"/>
                  <a:ext cx="1146"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7683" name="Line 22"/>
                <p:cNvSpPr>
                  <a:spLocks noChangeShapeType="1"/>
                </p:cNvSpPr>
                <p:nvPr/>
              </p:nvSpPr>
              <p:spPr bwMode="auto">
                <a:xfrm flipV="1">
                  <a:off x="1973" y="2496"/>
                  <a:ext cx="0" cy="998"/>
                </a:xfrm>
                <a:prstGeom prst="line">
                  <a:avLst/>
                </a:prstGeom>
                <a:noFill/>
                <a:ln w="9525">
                  <a:solidFill>
                    <a:schemeClr val="tx1"/>
                  </a:solidFill>
                  <a:round/>
                  <a:headEnd/>
                  <a:tailEnd/>
                </a:ln>
              </p:spPr>
              <p:txBody>
                <a:bodyPr>
                  <a:prstTxWarp prst="textNoShape">
                    <a:avLst/>
                  </a:prstTxWarp>
                </a:bodyPr>
                <a:lstStyle/>
                <a:p>
                  <a:endParaRPr lang="en-US"/>
                </a:p>
              </p:txBody>
            </p:sp>
            <p:sp>
              <p:nvSpPr>
                <p:cNvPr id="27684" name="Line 23"/>
                <p:cNvSpPr>
                  <a:spLocks noChangeShapeType="1"/>
                </p:cNvSpPr>
                <p:nvPr/>
              </p:nvSpPr>
              <p:spPr bwMode="auto">
                <a:xfrm flipV="1">
                  <a:off x="3124" y="2495"/>
                  <a:ext cx="0" cy="998"/>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27671" name="Text Box 24"/>
              <p:cNvSpPr txBox="1">
                <a:spLocks noChangeArrowheads="1"/>
              </p:cNvSpPr>
              <p:nvPr/>
            </p:nvSpPr>
            <p:spPr bwMode="auto">
              <a:xfrm>
                <a:off x="222" y="726"/>
                <a:ext cx="1140" cy="478"/>
              </a:xfrm>
              <a:prstGeom prst="rect">
                <a:avLst/>
              </a:prstGeom>
              <a:noFill/>
              <a:ln w="9525">
                <a:noFill/>
                <a:miter lim="800000"/>
                <a:headEnd/>
                <a:tailEnd/>
              </a:ln>
            </p:spPr>
            <p:txBody>
              <a:bodyPr>
                <a:prstTxWarp prst="textNoShape">
                  <a:avLst/>
                </a:prstTxWarp>
                <a:spAutoFit/>
              </a:bodyPr>
              <a:lstStyle/>
              <a:p>
                <a:pPr algn="r">
                  <a:lnSpc>
                    <a:spcPct val="95000"/>
                  </a:lnSpc>
                  <a:spcBef>
                    <a:spcPct val="50000"/>
                  </a:spcBef>
                </a:pPr>
                <a:r>
                  <a:rPr lang="en-US" sz="2300">
                    <a:ea typeface="Arial" charset="0"/>
                    <a:cs typeface="Arial" charset="0"/>
                  </a:rPr>
                  <a:t>Value of Money, 1/</a:t>
                </a:r>
                <a:r>
                  <a:rPr lang="en-US" sz="2300" b="1" i="1">
                    <a:ea typeface="Arial" charset="0"/>
                    <a:cs typeface="Arial" charset="0"/>
                  </a:rPr>
                  <a:t>P</a:t>
                </a:r>
              </a:p>
            </p:txBody>
          </p:sp>
          <p:sp>
            <p:nvSpPr>
              <p:cNvPr id="27672" name="Text Box 25"/>
              <p:cNvSpPr txBox="1">
                <a:spLocks noChangeArrowheads="1"/>
              </p:cNvSpPr>
              <p:nvPr/>
            </p:nvSpPr>
            <p:spPr bwMode="auto">
              <a:xfrm>
                <a:off x="4428" y="714"/>
                <a:ext cx="1140" cy="478"/>
              </a:xfrm>
              <a:prstGeom prst="rect">
                <a:avLst/>
              </a:prstGeom>
              <a:noFill/>
              <a:ln w="9525">
                <a:noFill/>
                <a:miter lim="800000"/>
                <a:headEnd/>
                <a:tailEnd/>
              </a:ln>
            </p:spPr>
            <p:txBody>
              <a:bodyPr>
                <a:prstTxWarp prst="textNoShape">
                  <a:avLst/>
                </a:prstTxWarp>
                <a:spAutoFit/>
              </a:bodyPr>
              <a:lstStyle/>
              <a:p>
                <a:pPr>
                  <a:lnSpc>
                    <a:spcPct val="95000"/>
                  </a:lnSpc>
                  <a:spcBef>
                    <a:spcPct val="50000"/>
                  </a:spcBef>
                </a:pPr>
                <a:r>
                  <a:rPr lang="en-US" sz="2300">
                    <a:ea typeface="Arial" charset="0"/>
                    <a:cs typeface="Arial" charset="0"/>
                  </a:rPr>
                  <a:t>Price </a:t>
                </a:r>
                <a:br>
                  <a:rPr lang="en-US" sz="2300">
                    <a:ea typeface="Arial" charset="0"/>
                    <a:cs typeface="Arial" charset="0"/>
                  </a:rPr>
                </a:br>
                <a:r>
                  <a:rPr lang="en-US" sz="2300">
                    <a:ea typeface="Arial" charset="0"/>
                    <a:cs typeface="Arial" charset="0"/>
                  </a:rPr>
                  <a:t>Level, </a:t>
                </a:r>
                <a:r>
                  <a:rPr lang="en-US" sz="2300" b="1" i="1">
                    <a:ea typeface="Arial" charset="0"/>
                    <a:cs typeface="Arial" charset="0"/>
                  </a:rPr>
                  <a:t>P</a:t>
                </a:r>
              </a:p>
            </p:txBody>
          </p:sp>
          <p:sp>
            <p:nvSpPr>
              <p:cNvPr id="27673" name="Text Box 26"/>
              <p:cNvSpPr txBox="1">
                <a:spLocks noChangeArrowheads="1"/>
              </p:cNvSpPr>
              <p:nvPr/>
            </p:nvSpPr>
            <p:spPr bwMode="auto">
              <a:xfrm>
                <a:off x="3444" y="3510"/>
                <a:ext cx="1002" cy="478"/>
              </a:xfrm>
              <a:prstGeom prst="rect">
                <a:avLst/>
              </a:prstGeom>
              <a:noFill/>
              <a:ln w="9525">
                <a:noFill/>
                <a:miter lim="800000"/>
                <a:headEnd/>
                <a:tailEnd/>
              </a:ln>
            </p:spPr>
            <p:txBody>
              <a:bodyPr>
                <a:prstTxWarp prst="textNoShape">
                  <a:avLst/>
                </a:prstTxWarp>
                <a:spAutoFit/>
              </a:bodyPr>
              <a:lstStyle/>
              <a:p>
                <a:pPr algn="r">
                  <a:lnSpc>
                    <a:spcPct val="95000"/>
                  </a:lnSpc>
                  <a:spcBef>
                    <a:spcPct val="50000"/>
                  </a:spcBef>
                </a:pPr>
                <a:r>
                  <a:rPr lang="en-US" sz="2300">
                    <a:ea typeface="Arial" charset="0"/>
                    <a:cs typeface="Arial" charset="0"/>
                  </a:rPr>
                  <a:t>Quantity of Money</a:t>
                </a:r>
                <a:endParaRPr lang="en-US" sz="2300" b="1" i="1">
                  <a:ea typeface="Arial" charset="0"/>
                  <a:cs typeface="Arial" charset="0"/>
                </a:endParaRPr>
              </a:p>
            </p:txBody>
          </p:sp>
          <p:sp>
            <p:nvSpPr>
              <p:cNvPr id="27674" name="Text Box 27"/>
              <p:cNvSpPr txBox="1">
                <a:spLocks noChangeArrowheads="1"/>
              </p:cNvSpPr>
              <p:nvPr/>
            </p:nvSpPr>
            <p:spPr bwMode="auto">
              <a:xfrm>
                <a:off x="1038" y="1422"/>
                <a:ext cx="294" cy="279"/>
              </a:xfrm>
              <a:prstGeom prst="rect">
                <a:avLst/>
              </a:prstGeom>
              <a:noFill/>
              <a:ln w="9525">
                <a:noFill/>
                <a:miter lim="800000"/>
                <a:headEnd/>
                <a:tailEnd/>
              </a:ln>
            </p:spPr>
            <p:txBody>
              <a:bodyPr>
                <a:prstTxWarp prst="textNoShape">
                  <a:avLst/>
                </a:prstTxWarp>
                <a:spAutoFit/>
              </a:bodyPr>
              <a:lstStyle/>
              <a:p>
                <a:pPr algn="r">
                  <a:spcBef>
                    <a:spcPct val="50000"/>
                  </a:spcBef>
                </a:pPr>
                <a:r>
                  <a:rPr lang="en-US" sz="2300">
                    <a:ea typeface="Arial" charset="0"/>
                    <a:cs typeface="Arial" charset="0"/>
                  </a:rPr>
                  <a:t>1</a:t>
                </a:r>
              </a:p>
            </p:txBody>
          </p:sp>
          <p:sp>
            <p:nvSpPr>
              <p:cNvPr id="27675" name="Text Box 28"/>
              <p:cNvSpPr txBox="1">
                <a:spLocks noChangeArrowheads="1"/>
              </p:cNvSpPr>
              <p:nvPr/>
            </p:nvSpPr>
            <p:spPr bwMode="auto">
              <a:xfrm>
                <a:off x="1050" y="1914"/>
                <a:ext cx="282" cy="279"/>
              </a:xfrm>
              <a:prstGeom prst="rect">
                <a:avLst/>
              </a:prstGeom>
              <a:noFill/>
              <a:ln w="9525">
                <a:noFill/>
                <a:miter lim="800000"/>
                <a:headEnd/>
                <a:tailEnd/>
              </a:ln>
            </p:spPr>
            <p:txBody>
              <a:bodyPr>
                <a:prstTxWarp prst="textNoShape">
                  <a:avLst/>
                </a:prstTxWarp>
                <a:spAutoFit/>
              </a:bodyPr>
              <a:lstStyle/>
              <a:p>
                <a:pPr algn="r">
                  <a:spcBef>
                    <a:spcPct val="50000"/>
                  </a:spcBef>
                </a:pPr>
                <a:r>
                  <a:rPr lang="en-US" sz="2300">
                    <a:ea typeface="Arial" charset="0"/>
                    <a:cs typeface="Arial" charset="0"/>
                  </a:rPr>
                  <a:t>¾</a:t>
                </a:r>
              </a:p>
            </p:txBody>
          </p:sp>
          <p:sp>
            <p:nvSpPr>
              <p:cNvPr id="27676" name="Text Box 29"/>
              <p:cNvSpPr txBox="1">
                <a:spLocks noChangeArrowheads="1"/>
              </p:cNvSpPr>
              <p:nvPr/>
            </p:nvSpPr>
            <p:spPr bwMode="auto">
              <a:xfrm>
                <a:off x="1050" y="2394"/>
                <a:ext cx="282" cy="279"/>
              </a:xfrm>
              <a:prstGeom prst="rect">
                <a:avLst/>
              </a:prstGeom>
              <a:noFill/>
              <a:ln w="9525">
                <a:noFill/>
                <a:miter lim="800000"/>
                <a:headEnd/>
                <a:tailEnd/>
              </a:ln>
            </p:spPr>
            <p:txBody>
              <a:bodyPr>
                <a:prstTxWarp prst="textNoShape">
                  <a:avLst/>
                </a:prstTxWarp>
                <a:spAutoFit/>
              </a:bodyPr>
              <a:lstStyle/>
              <a:p>
                <a:pPr algn="r">
                  <a:spcBef>
                    <a:spcPct val="50000"/>
                  </a:spcBef>
                </a:pPr>
                <a:r>
                  <a:rPr lang="en-US" sz="2300">
                    <a:ea typeface="Arial" charset="0"/>
                    <a:cs typeface="Arial" charset="0"/>
                  </a:rPr>
                  <a:t>½</a:t>
                </a:r>
              </a:p>
            </p:txBody>
          </p:sp>
          <p:sp>
            <p:nvSpPr>
              <p:cNvPr id="27677" name="Text Box 30"/>
              <p:cNvSpPr txBox="1">
                <a:spLocks noChangeArrowheads="1"/>
              </p:cNvSpPr>
              <p:nvPr/>
            </p:nvSpPr>
            <p:spPr bwMode="auto">
              <a:xfrm>
                <a:off x="1044" y="2874"/>
                <a:ext cx="282" cy="279"/>
              </a:xfrm>
              <a:prstGeom prst="rect">
                <a:avLst/>
              </a:prstGeom>
              <a:noFill/>
              <a:ln w="9525">
                <a:noFill/>
                <a:miter lim="800000"/>
                <a:headEnd/>
                <a:tailEnd/>
              </a:ln>
            </p:spPr>
            <p:txBody>
              <a:bodyPr>
                <a:prstTxWarp prst="textNoShape">
                  <a:avLst/>
                </a:prstTxWarp>
                <a:spAutoFit/>
              </a:bodyPr>
              <a:lstStyle/>
              <a:p>
                <a:pPr algn="r">
                  <a:spcBef>
                    <a:spcPct val="50000"/>
                  </a:spcBef>
                </a:pPr>
                <a:r>
                  <a:rPr lang="en-US" sz="2300">
                    <a:ea typeface="Arial" charset="0"/>
                    <a:cs typeface="Arial" charset="0"/>
                  </a:rPr>
                  <a:t>¼</a:t>
                </a:r>
              </a:p>
            </p:txBody>
          </p:sp>
          <p:sp>
            <p:nvSpPr>
              <p:cNvPr id="27678" name="Text Box 31"/>
              <p:cNvSpPr txBox="1">
                <a:spLocks noChangeArrowheads="1"/>
              </p:cNvSpPr>
              <p:nvPr/>
            </p:nvSpPr>
            <p:spPr bwMode="auto">
              <a:xfrm>
                <a:off x="4428" y="1422"/>
                <a:ext cx="294" cy="279"/>
              </a:xfrm>
              <a:prstGeom prst="rect">
                <a:avLst/>
              </a:prstGeom>
              <a:noFill/>
              <a:ln w="9525">
                <a:noFill/>
                <a:miter lim="800000"/>
                <a:headEnd/>
                <a:tailEnd/>
              </a:ln>
            </p:spPr>
            <p:txBody>
              <a:bodyPr>
                <a:prstTxWarp prst="textNoShape">
                  <a:avLst/>
                </a:prstTxWarp>
                <a:spAutoFit/>
              </a:bodyPr>
              <a:lstStyle/>
              <a:p>
                <a:pPr>
                  <a:spcBef>
                    <a:spcPct val="50000"/>
                  </a:spcBef>
                </a:pPr>
                <a:r>
                  <a:rPr lang="en-US" sz="2300">
                    <a:ea typeface="Arial" charset="0"/>
                    <a:cs typeface="Arial" charset="0"/>
                  </a:rPr>
                  <a:t>1</a:t>
                </a:r>
              </a:p>
            </p:txBody>
          </p:sp>
          <p:sp>
            <p:nvSpPr>
              <p:cNvPr id="27679" name="Text Box 32"/>
              <p:cNvSpPr txBox="1">
                <a:spLocks noChangeArrowheads="1"/>
              </p:cNvSpPr>
              <p:nvPr/>
            </p:nvSpPr>
            <p:spPr bwMode="auto">
              <a:xfrm>
                <a:off x="4428" y="1908"/>
                <a:ext cx="618" cy="279"/>
              </a:xfrm>
              <a:prstGeom prst="rect">
                <a:avLst/>
              </a:prstGeom>
              <a:noFill/>
              <a:ln w="9525">
                <a:noFill/>
                <a:miter lim="800000"/>
                <a:headEnd/>
                <a:tailEnd/>
              </a:ln>
            </p:spPr>
            <p:txBody>
              <a:bodyPr>
                <a:prstTxWarp prst="textNoShape">
                  <a:avLst/>
                </a:prstTxWarp>
                <a:spAutoFit/>
              </a:bodyPr>
              <a:lstStyle/>
              <a:p>
                <a:pPr>
                  <a:spcBef>
                    <a:spcPct val="50000"/>
                  </a:spcBef>
                </a:pPr>
                <a:r>
                  <a:rPr lang="en-US" sz="2300">
                    <a:ea typeface="Arial" charset="0"/>
                    <a:cs typeface="Arial" charset="0"/>
                  </a:rPr>
                  <a:t>1.33</a:t>
                </a:r>
              </a:p>
            </p:txBody>
          </p:sp>
          <p:sp>
            <p:nvSpPr>
              <p:cNvPr id="27680" name="Text Box 33"/>
              <p:cNvSpPr txBox="1">
                <a:spLocks noChangeArrowheads="1"/>
              </p:cNvSpPr>
              <p:nvPr/>
            </p:nvSpPr>
            <p:spPr bwMode="auto">
              <a:xfrm>
                <a:off x="4428" y="2394"/>
                <a:ext cx="294" cy="279"/>
              </a:xfrm>
              <a:prstGeom prst="rect">
                <a:avLst/>
              </a:prstGeom>
              <a:noFill/>
              <a:ln w="9525">
                <a:noFill/>
                <a:miter lim="800000"/>
                <a:headEnd/>
                <a:tailEnd/>
              </a:ln>
            </p:spPr>
            <p:txBody>
              <a:bodyPr>
                <a:prstTxWarp prst="textNoShape">
                  <a:avLst/>
                </a:prstTxWarp>
                <a:spAutoFit/>
              </a:bodyPr>
              <a:lstStyle/>
              <a:p>
                <a:pPr>
                  <a:spcBef>
                    <a:spcPct val="50000"/>
                  </a:spcBef>
                </a:pPr>
                <a:r>
                  <a:rPr lang="en-US" sz="2300">
                    <a:ea typeface="Arial" charset="0"/>
                    <a:cs typeface="Arial" charset="0"/>
                  </a:rPr>
                  <a:t>2</a:t>
                </a:r>
              </a:p>
            </p:txBody>
          </p:sp>
          <p:sp>
            <p:nvSpPr>
              <p:cNvPr id="27681" name="Text Box 34"/>
              <p:cNvSpPr txBox="1">
                <a:spLocks noChangeArrowheads="1"/>
              </p:cNvSpPr>
              <p:nvPr/>
            </p:nvSpPr>
            <p:spPr bwMode="auto">
              <a:xfrm>
                <a:off x="4428" y="2877"/>
                <a:ext cx="294" cy="279"/>
              </a:xfrm>
              <a:prstGeom prst="rect">
                <a:avLst/>
              </a:prstGeom>
              <a:noFill/>
              <a:ln w="9525">
                <a:noFill/>
                <a:miter lim="800000"/>
                <a:headEnd/>
                <a:tailEnd/>
              </a:ln>
            </p:spPr>
            <p:txBody>
              <a:bodyPr>
                <a:prstTxWarp prst="textNoShape">
                  <a:avLst/>
                </a:prstTxWarp>
                <a:spAutoFit/>
              </a:bodyPr>
              <a:lstStyle/>
              <a:p>
                <a:pPr>
                  <a:spcBef>
                    <a:spcPct val="50000"/>
                  </a:spcBef>
                </a:pPr>
                <a:r>
                  <a:rPr lang="en-US" sz="2300">
                    <a:ea typeface="Arial" charset="0"/>
                    <a:cs typeface="Arial" charset="0"/>
                  </a:rPr>
                  <a:t>4</a:t>
                </a:r>
              </a:p>
            </p:txBody>
          </p:sp>
        </p:grpSp>
      </p:grpSp>
      <p:sp>
        <p:nvSpPr>
          <p:cNvPr id="27651" name="Rectangle 7"/>
          <p:cNvSpPr>
            <a:spLocks noGrp="1" noChangeArrowheads="1"/>
          </p:cNvSpPr>
          <p:nvPr>
            <p:ph type="title" idx="4294967295"/>
          </p:nvPr>
        </p:nvSpPr>
        <p:spPr>
          <a:xfrm>
            <a:off x="0" y="119063"/>
            <a:ext cx="9144000" cy="649287"/>
          </a:xfrm>
        </p:spPr>
        <p:txBody>
          <a:bodyPr/>
          <a:lstStyle/>
          <a:p>
            <a:pPr algn="ctr" eaLnBrk="1" hangingPunct="1"/>
            <a:r>
              <a:rPr lang="en-US" sz="3300" smtClean="0">
                <a:latin typeface="Tahoma" charset="0"/>
                <a:ea typeface="Tahoma" charset="0"/>
                <a:cs typeface="Tahoma" charset="0"/>
              </a:rPr>
              <a:t>The Money Supply-Demand Diagram</a:t>
            </a:r>
          </a:p>
        </p:txBody>
      </p:sp>
      <p:grpSp>
        <p:nvGrpSpPr>
          <p:cNvPr id="27652" name="Group 50"/>
          <p:cNvGrpSpPr>
            <a:grpSpLocks/>
          </p:cNvGrpSpPr>
          <p:nvPr/>
        </p:nvGrpSpPr>
        <p:grpSpPr bwMode="auto">
          <a:xfrm>
            <a:off x="2468563" y="1800225"/>
            <a:ext cx="4113212" cy="3463925"/>
            <a:chOff x="1555" y="1134"/>
            <a:chExt cx="2591" cy="2182"/>
          </a:xfrm>
        </p:grpSpPr>
        <p:sp>
          <p:nvSpPr>
            <p:cNvPr id="27665" name="Arc 41"/>
            <p:cNvSpPr>
              <a:spLocks/>
            </p:cNvSpPr>
            <p:nvPr/>
          </p:nvSpPr>
          <p:spPr bwMode="auto">
            <a:xfrm flipH="1" flipV="1">
              <a:off x="1555" y="1134"/>
              <a:ext cx="2578" cy="2033"/>
            </a:xfrm>
            <a:custGeom>
              <a:avLst/>
              <a:gdLst>
                <a:gd name="T0" fmla="*/ 0 w 21330"/>
                <a:gd name="T1" fmla="*/ 0 h 21295"/>
                <a:gd name="T2" fmla="*/ 0 w 21330"/>
                <a:gd name="T3" fmla="*/ 0 h 21295"/>
                <a:gd name="T4" fmla="*/ 0 w 21330"/>
                <a:gd name="T5" fmla="*/ 0 h 21295"/>
                <a:gd name="T6" fmla="*/ 0 60000 65536"/>
                <a:gd name="T7" fmla="*/ 0 60000 65536"/>
                <a:gd name="T8" fmla="*/ 0 60000 65536"/>
                <a:gd name="T9" fmla="*/ 0 w 21330"/>
                <a:gd name="T10" fmla="*/ 0 h 21295"/>
                <a:gd name="T11" fmla="*/ 21330 w 21330"/>
                <a:gd name="T12" fmla="*/ 21295 h 21295"/>
              </a:gdLst>
              <a:ahLst/>
              <a:cxnLst>
                <a:cxn ang="T6">
                  <a:pos x="T0" y="T1"/>
                </a:cxn>
                <a:cxn ang="T7">
                  <a:pos x="T2" y="T3"/>
                </a:cxn>
                <a:cxn ang="T8">
                  <a:pos x="T4" y="T5"/>
                </a:cxn>
              </a:cxnLst>
              <a:rect l="T9" t="T10" r="T11" b="T12"/>
              <a:pathLst>
                <a:path w="21330" h="21295" fill="none" extrusionOk="0">
                  <a:moveTo>
                    <a:pt x="3617" y="0"/>
                  </a:moveTo>
                  <a:cubicBezTo>
                    <a:pt x="12747" y="1551"/>
                    <a:pt x="19871" y="8748"/>
                    <a:pt x="21330" y="17892"/>
                  </a:cubicBezTo>
                </a:path>
                <a:path w="21330" h="21295" stroke="0" extrusionOk="0">
                  <a:moveTo>
                    <a:pt x="3617" y="0"/>
                  </a:moveTo>
                  <a:cubicBezTo>
                    <a:pt x="12747" y="1551"/>
                    <a:pt x="19871" y="8748"/>
                    <a:pt x="21330" y="17892"/>
                  </a:cubicBezTo>
                  <a:lnTo>
                    <a:pt x="0" y="21295"/>
                  </a:lnTo>
                  <a:lnTo>
                    <a:pt x="3617" y="0"/>
                  </a:lnTo>
                  <a:close/>
                </a:path>
              </a:pathLst>
            </a:custGeom>
            <a:noFill/>
            <a:ln w="38100">
              <a:solidFill>
                <a:srgbClr val="003366"/>
              </a:solidFill>
              <a:round/>
              <a:headEnd/>
              <a:tailEnd/>
            </a:ln>
          </p:spPr>
          <p:txBody>
            <a:bodyPr wrap="none" anchor="ctr">
              <a:prstTxWarp prst="textNoShape">
                <a:avLst/>
              </a:prstTxWarp>
            </a:bodyPr>
            <a:lstStyle/>
            <a:p>
              <a:endParaRPr lang="en-US" sz="1800"/>
            </a:p>
          </p:txBody>
        </p:sp>
        <p:sp>
          <p:nvSpPr>
            <p:cNvPr id="27666" name="Text Box 42"/>
            <p:cNvSpPr txBox="1">
              <a:spLocks noChangeArrowheads="1"/>
            </p:cNvSpPr>
            <p:nvPr/>
          </p:nvSpPr>
          <p:spPr bwMode="auto">
            <a:xfrm>
              <a:off x="3618" y="3048"/>
              <a:ext cx="528" cy="268"/>
            </a:xfrm>
            <a:prstGeom prst="rect">
              <a:avLst/>
            </a:prstGeom>
            <a:noFill/>
            <a:ln w="9525">
              <a:noFill/>
              <a:miter lim="800000"/>
              <a:headEnd/>
              <a:tailEnd/>
            </a:ln>
          </p:spPr>
          <p:txBody>
            <a:bodyPr>
              <a:prstTxWarp prst="textNoShape">
                <a:avLst/>
              </a:prstTxWarp>
              <a:spAutoFit/>
            </a:bodyPr>
            <a:lstStyle/>
            <a:p>
              <a:pPr algn="ctr">
                <a:lnSpc>
                  <a:spcPct val="95000"/>
                </a:lnSpc>
                <a:spcBef>
                  <a:spcPct val="50000"/>
                </a:spcBef>
              </a:pPr>
              <a:r>
                <a:rPr lang="en-US" sz="2300" i="1">
                  <a:ea typeface="Arial" charset="0"/>
                  <a:cs typeface="Arial" charset="0"/>
                </a:rPr>
                <a:t>MD</a:t>
              </a:r>
              <a:r>
                <a:rPr lang="en-US" sz="2300" baseline="-25000">
                  <a:ea typeface="Arial" charset="0"/>
                  <a:cs typeface="Arial" charset="0"/>
                </a:rPr>
                <a:t>1</a:t>
              </a:r>
              <a:endParaRPr lang="en-US" sz="2300" b="1" i="1" baseline="-25000">
                <a:ea typeface="Arial" charset="0"/>
                <a:cs typeface="Arial" charset="0"/>
              </a:endParaRPr>
            </a:p>
          </p:txBody>
        </p:sp>
      </p:grpSp>
      <p:sp>
        <p:nvSpPr>
          <p:cNvPr id="72755" name="Text Box 51"/>
          <p:cNvSpPr txBox="1">
            <a:spLocks noChangeArrowheads="1"/>
          </p:cNvSpPr>
          <p:nvPr/>
        </p:nvSpPr>
        <p:spPr bwMode="auto">
          <a:xfrm>
            <a:off x="3956050" y="1089025"/>
            <a:ext cx="2809875" cy="1552575"/>
          </a:xfrm>
          <a:prstGeom prst="rect">
            <a:avLst/>
          </a:prstGeom>
          <a:solidFill>
            <a:srgbClr val="CCFFCC"/>
          </a:solidFill>
          <a:ln w="9525">
            <a:noFill/>
            <a:miter lim="800000"/>
            <a:headEnd/>
            <a:tailEnd/>
          </a:ln>
        </p:spPr>
        <p:txBody>
          <a:bodyPr>
            <a:prstTxWarp prst="textNoShape">
              <a:avLst/>
            </a:prstTxWarp>
            <a:spAutoFit/>
          </a:bodyPr>
          <a:lstStyle/>
          <a:p>
            <a:pPr>
              <a:spcBef>
                <a:spcPct val="50000"/>
              </a:spcBef>
            </a:pPr>
            <a:r>
              <a:rPr lang="en-US" b="1" i="1">
                <a:ea typeface="Arial" charset="0"/>
                <a:cs typeface="Arial" charset="0"/>
              </a:rPr>
              <a:t>P</a:t>
            </a:r>
            <a:r>
              <a:rPr lang="en-US">
                <a:ea typeface="Arial" charset="0"/>
                <a:cs typeface="Arial" charset="0"/>
              </a:rPr>
              <a:t> adjusts to equate quantity of money demanded with money supply.</a:t>
            </a:r>
          </a:p>
        </p:txBody>
      </p:sp>
      <p:grpSp>
        <p:nvGrpSpPr>
          <p:cNvPr id="10" name="Group 58"/>
          <p:cNvGrpSpPr>
            <a:grpSpLocks/>
          </p:cNvGrpSpPr>
          <p:nvPr/>
        </p:nvGrpSpPr>
        <p:grpSpPr bwMode="auto">
          <a:xfrm>
            <a:off x="7335838" y="3446463"/>
            <a:ext cx="1390650" cy="1135062"/>
            <a:chOff x="4621" y="2171"/>
            <a:chExt cx="876" cy="715"/>
          </a:xfrm>
        </p:grpSpPr>
        <p:sp>
          <p:nvSpPr>
            <p:cNvPr id="27663" name="Line 54"/>
            <p:cNvSpPr>
              <a:spLocks noChangeShapeType="1"/>
            </p:cNvSpPr>
            <p:nvPr/>
          </p:nvSpPr>
          <p:spPr bwMode="auto">
            <a:xfrm flipH="1">
              <a:off x="4621" y="2535"/>
              <a:ext cx="419" cy="0"/>
            </a:xfrm>
            <a:prstGeom prst="line">
              <a:avLst/>
            </a:prstGeom>
            <a:noFill/>
            <a:ln w="31750">
              <a:solidFill>
                <a:schemeClr val="tx1"/>
              </a:solidFill>
              <a:round/>
              <a:headEnd/>
              <a:tailEnd type="triangle" w="lg" len="med"/>
            </a:ln>
          </p:spPr>
          <p:txBody>
            <a:bodyPr>
              <a:prstTxWarp prst="textNoShape">
                <a:avLst/>
              </a:prstTxWarp>
            </a:bodyPr>
            <a:lstStyle/>
            <a:p>
              <a:endParaRPr lang="en-US"/>
            </a:p>
          </p:txBody>
        </p:sp>
        <p:sp>
          <p:nvSpPr>
            <p:cNvPr id="27664" name="Text Box 52"/>
            <p:cNvSpPr txBox="1">
              <a:spLocks noChangeArrowheads="1"/>
            </p:cNvSpPr>
            <p:nvPr/>
          </p:nvSpPr>
          <p:spPr bwMode="auto">
            <a:xfrm>
              <a:off x="4870" y="2171"/>
              <a:ext cx="627" cy="715"/>
            </a:xfrm>
            <a:prstGeom prst="rect">
              <a:avLst/>
            </a:prstGeom>
            <a:solidFill>
              <a:srgbClr val="FFFFCC"/>
            </a:solidFill>
            <a:ln w="9525">
              <a:noFill/>
              <a:miter lim="800000"/>
              <a:headEnd/>
              <a:tailEnd/>
            </a:ln>
          </p:spPr>
          <p:txBody>
            <a:bodyPr>
              <a:prstTxWarp prst="textNoShape">
                <a:avLst/>
              </a:prstTxWarp>
              <a:spAutoFit/>
            </a:bodyPr>
            <a:lstStyle/>
            <a:p>
              <a:pPr>
                <a:lnSpc>
                  <a:spcPct val="95000"/>
                </a:lnSpc>
                <a:spcBef>
                  <a:spcPct val="50000"/>
                </a:spcBef>
              </a:pPr>
              <a:r>
                <a:rPr lang="en-US">
                  <a:ea typeface="Arial" charset="0"/>
                  <a:cs typeface="Arial" charset="0"/>
                </a:rPr>
                <a:t>eq’m </a:t>
              </a:r>
              <a:br>
                <a:rPr lang="en-US">
                  <a:ea typeface="Arial" charset="0"/>
                  <a:cs typeface="Arial" charset="0"/>
                </a:rPr>
              </a:br>
              <a:r>
                <a:rPr lang="en-US">
                  <a:ea typeface="Arial" charset="0"/>
                  <a:cs typeface="Arial" charset="0"/>
                </a:rPr>
                <a:t>price </a:t>
              </a:r>
              <a:br>
                <a:rPr lang="en-US">
                  <a:ea typeface="Arial" charset="0"/>
                  <a:cs typeface="Arial" charset="0"/>
                </a:rPr>
              </a:br>
              <a:r>
                <a:rPr lang="en-US">
                  <a:ea typeface="Arial" charset="0"/>
                  <a:cs typeface="Arial" charset="0"/>
                </a:rPr>
                <a:t>level</a:t>
              </a:r>
            </a:p>
          </p:txBody>
        </p:sp>
      </p:grpSp>
      <p:grpSp>
        <p:nvGrpSpPr>
          <p:cNvPr id="11" name="Group 59"/>
          <p:cNvGrpSpPr>
            <a:grpSpLocks/>
          </p:cNvGrpSpPr>
          <p:nvPr/>
        </p:nvGrpSpPr>
        <p:grpSpPr bwMode="auto">
          <a:xfrm>
            <a:off x="349250" y="3341688"/>
            <a:ext cx="1387475" cy="1406525"/>
            <a:chOff x="220" y="2105"/>
            <a:chExt cx="874" cy="886"/>
          </a:xfrm>
        </p:grpSpPr>
        <p:sp>
          <p:nvSpPr>
            <p:cNvPr id="27661" name="Line 57"/>
            <p:cNvSpPr>
              <a:spLocks noChangeShapeType="1"/>
            </p:cNvSpPr>
            <p:nvPr/>
          </p:nvSpPr>
          <p:spPr bwMode="auto">
            <a:xfrm rot="10800000" flipH="1">
              <a:off x="675" y="2549"/>
              <a:ext cx="419" cy="0"/>
            </a:xfrm>
            <a:prstGeom prst="line">
              <a:avLst/>
            </a:prstGeom>
            <a:noFill/>
            <a:ln w="34925">
              <a:solidFill>
                <a:schemeClr val="tx1"/>
              </a:solidFill>
              <a:round/>
              <a:headEnd/>
              <a:tailEnd type="triangle" w="lg" len="med"/>
            </a:ln>
          </p:spPr>
          <p:txBody>
            <a:bodyPr>
              <a:prstTxWarp prst="textNoShape">
                <a:avLst/>
              </a:prstTxWarp>
            </a:bodyPr>
            <a:lstStyle/>
            <a:p>
              <a:endParaRPr lang="en-US"/>
            </a:p>
          </p:txBody>
        </p:sp>
        <p:sp>
          <p:nvSpPr>
            <p:cNvPr id="27662" name="Text Box 56"/>
            <p:cNvSpPr txBox="1">
              <a:spLocks noChangeArrowheads="1"/>
            </p:cNvSpPr>
            <p:nvPr/>
          </p:nvSpPr>
          <p:spPr bwMode="auto">
            <a:xfrm>
              <a:off x="220" y="2105"/>
              <a:ext cx="701" cy="886"/>
            </a:xfrm>
            <a:prstGeom prst="rect">
              <a:avLst/>
            </a:prstGeom>
            <a:solidFill>
              <a:srgbClr val="FFFFCC"/>
            </a:solidFill>
            <a:ln w="9525">
              <a:noFill/>
              <a:miter lim="800000"/>
              <a:headEnd/>
              <a:tailEnd/>
            </a:ln>
          </p:spPr>
          <p:txBody>
            <a:bodyPr>
              <a:prstTxWarp prst="textNoShape">
                <a:avLst/>
              </a:prstTxWarp>
              <a:spAutoFit/>
            </a:bodyPr>
            <a:lstStyle/>
            <a:p>
              <a:pPr algn="ctr">
                <a:lnSpc>
                  <a:spcPct val="90000"/>
                </a:lnSpc>
                <a:spcBef>
                  <a:spcPct val="50000"/>
                </a:spcBef>
              </a:pPr>
              <a:r>
                <a:rPr lang="en-US">
                  <a:ea typeface="Arial" charset="0"/>
                  <a:cs typeface="Arial" charset="0"/>
                </a:rPr>
                <a:t>eq’m </a:t>
              </a:r>
              <a:br>
                <a:rPr lang="en-US">
                  <a:ea typeface="Arial" charset="0"/>
                  <a:cs typeface="Arial" charset="0"/>
                </a:rPr>
              </a:br>
              <a:r>
                <a:rPr lang="en-US">
                  <a:ea typeface="Arial" charset="0"/>
                  <a:cs typeface="Arial" charset="0"/>
                </a:rPr>
                <a:t>value </a:t>
              </a:r>
              <a:br>
                <a:rPr lang="en-US">
                  <a:ea typeface="Arial" charset="0"/>
                  <a:cs typeface="Arial" charset="0"/>
                </a:rPr>
              </a:br>
              <a:r>
                <a:rPr lang="en-US">
                  <a:ea typeface="Arial" charset="0"/>
                  <a:cs typeface="Arial" charset="0"/>
                </a:rPr>
                <a:t>of money</a:t>
              </a:r>
            </a:p>
          </p:txBody>
        </p:sp>
      </p:grpSp>
      <p:grpSp>
        <p:nvGrpSpPr>
          <p:cNvPr id="12" name="Group 61"/>
          <p:cNvGrpSpPr>
            <a:grpSpLocks/>
          </p:cNvGrpSpPr>
          <p:nvPr/>
        </p:nvGrpSpPr>
        <p:grpSpPr bwMode="auto">
          <a:xfrm>
            <a:off x="2189163" y="3573463"/>
            <a:ext cx="4800600" cy="522287"/>
            <a:chOff x="1379" y="2251"/>
            <a:chExt cx="3024" cy="329"/>
          </a:xfrm>
        </p:grpSpPr>
        <p:sp>
          <p:nvSpPr>
            <p:cNvPr id="27658" name="Text Box 60"/>
            <p:cNvSpPr txBox="1">
              <a:spLocks noChangeArrowheads="1"/>
            </p:cNvSpPr>
            <p:nvPr/>
          </p:nvSpPr>
          <p:spPr bwMode="auto">
            <a:xfrm>
              <a:off x="2237" y="2251"/>
              <a:ext cx="254" cy="288"/>
            </a:xfrm>
            <a:prstGeom prst="rect">
              <a:avLst/>
            </a:prstGeom>
            <a:noFill/>
            <a:ln w="9525">
              <a:noFill/>
              <a:miter lim="800000"/>
              <a:headEnd/>
              <a:tailEnd/>
            </a:ln>
          </p:spPr>
          <p:txBody>
            <a:bodyPr>
              <a:prstTxWarp prst="textNoShape">
                <a:avLst/>
              </a:prstTxWarp>
              <a:spAutoFit/>
            </a:bodyPr>
            <a:lstStyle/>
            <a:p>
              <a:pPr>
                <a:spcBef>
                  <a:spcPct val="50000"/>
                </a:spcBef>
              </a:pPr>
              <a:r>
                <a:rPr lang="en-US">
                  <a:ea typeface="Arial" charset="0"/>
                  <a:cs typeface="Arial" charset="0"/>
                </a:rPr>
                <a:t>A</a:t>
              </a:r>
            </a:p>
          </p:txBody>
        </p:sp>
        <p:sp>
          <p:nvSpPr>
            <p:cNvPr id="27659" name="Line 4"/>
            <p:cNvSpPr>
              <a:spLocks noChangeShapeType="1"/>
            </p:cNvSpPr>
            <p:nvPr/>
          </p:nvSpPr>
          <p:spPr bwMode="auto">
            <a:xfrm>
              <a:off x="1379" y="2538"/>
              <a:ext cx="3024" cy="0"/>
            </a:xfrm>
            <a:prstGeom prst="line">
              <a:avLst/>
            </a:prstGeom>
            <a:noFill/>
            <a:ln w="9525">
              <a:solidFill>
                <a:srgbClr val="0000FF"/>
              </a:solidFill>
              <a:prstDash val="lgDash"/>
              <a:round/>
              <a:headEnd/>
              <a:tailEnd/>
            </a:ln>
          </p:spPr>
          <p:txBody>
            <a:bodyPr>
              <a:prstTxWarp prst="textNoShape">
                <a:avLst/>
              </a:prstTxWarp>
            </a:bodyPr>
            <a:lstStyle/>
            <a:p>
              <a:endParaRPr lang="en-US"/>
            </a:p>
          </p:txBody>
        </p:sp>
        <p:sp>
          <p:nvSpPr>
            <p:cNvPr id="27660" name="Oval 43"/>
            <p:cNvSpPr>
              <a:spLocks noChangeArrowheads="1"/>
            </p:cNvSpPr>
            <p:nvPr/>
          </p:nvSpPr>
          <p:spPr bwMode="auto">
            <a:xfrm>
              <a:off x="2177" y="2493"/>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b="1">
                <a:ea typeface="Arial" charset="0"/>
                <a:cs typeface="Arial" charset="0"/>
              </a:endParaRPr>
            </a:p>
          </p:txBody>
        </p:sp>
      </p:grpSp>
      <p:sp>
        <p:nvSpPr>
          <p:cNvPr id="2765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2755"/>
                                        </p:tgtEl>
                                        <p:attrNameLst>
                                          <p:attrName>style.visibility</p:attrName>
                                        </p:attrNameLst>
                                      </p:cBhvr>
                                      <p:to>
                                        <p:strVal val="visible"/>
                                      </p:to>
                                    </p:set>
                                    <p:animEffect transition="in" filter="fade">
                                      <p:cBhvr>
                                        <p:cTn id="7" dur="500"/>
                                        <p:tgtEl>
                                          <p:spTgt spid="72755"/>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500"/>
                                        <p:tgtEl>
                                          <p:spTgt spid="12"/>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5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7" name="Group 41"/>
          <p:cNvGrpSpPr>
            <a:grpSpLocks/>
          </p:cNvGrpSpPr>
          <p:nvPr/>
        </p:nvGrpSpPr>
        <p:grpSpPr bwMode="auto">
          <a:xfrm>
            <a:off x="2989263" y="1400175"/>
            <a:ext cx="1071562" cy="4638675"/>
            <a:chOff x="1883" y="882"/>
            <a:chExt cx="675" cy="2922"/>
          </a:xfrm>
        </p:grpSpPr>
        <p:grpSp>
          <p:nvGrpSpPr>
            <p:cNvPr id="29753" name="Group 42"/>
            <p:cNvGrpSpPr>
              <a:grpSpLocks/>
            </p:cNvGrpSpPr>
            <p:nvPr/>
          </p:nvGrpSpPr>
          <p:grpSpPr bwMode="auto">
            <a:xfrm>
              <a:off x="1986" y="882"/>
              <a:ext cx="468" cy="2604"/>
              <a:chOff x="1986" y="882"/>
              <a:chExt cx="468" cy="2604"/>
            </a:xfrm>
          </p:grpSpPr>
          <p:sp>
            <p:nvSpPr>
              <p:cNvPr id="29755" name="Line 43"/>
              <p:cNvSpPr>
                <a:spLocks noChangeShapeType="1"/>
              </p:cNvSpPr>
              <p:nvPr/>
            </p:nvSpPr>
            <p:spPr bwMode="auto">
              <a:xfrm flipV="1">
                <a:off x="2220" y="1128"/>
                <a:ext cx="0" cy="2358"/>
              </a:xfrm>
              <a:prstGeom prst="line">
                <a:avLst/>
              </a:prstGeom>
              <a:noFill/>
              <a:ln w="38100">
                <a:solidFill>
                  <a:srgbClr val="003366"/>
                </a:solidFill>
                <a:round/>
                <a:headEnd/>
                <a:tailEnd/>
              </a:ln>
            </p:spPr>
            <p:txBody>
              <a:bodyPr>
                <a:prstTxWarp prst="textNoShape">
                  <a:avLst/>
                </a:prstTxWarp>
              </a:bodyPr>
              <a:lstStyle/>
              <a:p>
                <a:endParaRPr lang="en-US"/>
              </a:p>
            </p:txBody>
          </p:sp>
          <p:sp>
            <p:nvSpPr>
              <p:cNvPr id="29756" name="Text Box 44"/>
              <p:cNvSpPr txBox="1">
                <a:spLocks noChangeArrowheads="1"/>
              </p:cNvSpPr>
              <p:nvPr/>
            </p:nvSpPr>
            <p:spPr bwMode="auto">
              <a:xfrm>
                <a:off x="1986" y="882"/>
                <a:ext cx="468" cy="268"/>
              </a:xfrm>
              <a:prstGeom prst="rect">
                <a:avLst/>
              </a:prstGeom>
              <a:noFill/>
              <a:ln w="9525">
                <a:noFill/>
                <a:miter lim="800000"/>
                <a:headEnd/>
                <a:tailEnd/>
              </a:ln>
            </p:spPr>
            <p:txBody>
              <a:bodyPr>
                <a:prstTxWarp prst="textNoShape">
                  <a:avLst/>
                </a:prstTxWarp>
                <a:spAutoFit/>
              </a:bodyPr>
              <a:lstStyle/>
              <a:p>
                <a:pPr algn="ctr">
                  <a:lnSpc>
                    <a:spcPct val="95000"/>
                  </a:lnSpc>
                  <a:spcBef>
                    <a:spcPct val="50000"/>
                  </a:spcBef>
                </a:pPr>
                <a:r>
                  <a:rPr lang="en-US" sz="2300" i="1">
                    <a:ea typeface="Arial" charset="0"/>
                    <a:cs typeface="Arial" charset="0"/>
                  </a:rPr>
                  <a:t>MS</a:t>
                </a:r>
                <a:r>
                  <a:rPr lang="en-US" sz="2300" baseline="-25000">
                    <a:ea typeface="Arial" charset="0"/>
                    <a:cs typeface="Arial" charset="0"/>
                  </a:rPr>
                  <a:t>1</a:t>
                </a:r>
                <a:endParaRPr lang="en-US" sz="2300" b="1" i="1" baseline="-25000">
                  <a:ea typeface="Arial" charset="0"/>
                  <a:cs typeface="Arial" charset="0"/>
                </a:endParaRPr>
              </a:p>
            </p:txBody>
          </p:sp>
        </p:grpSp>
        <p:sp>
          <p:nvSpPr>
            <p:cNvPr id="29754" name="Text Box 45"/>
            <p:cNvSpPr txBox="1">
              <a:spLocks noChangeArrowheads="1"/>
            </p:cNvSpPr>
            <p:nvPr/>
          </p:nvSpPr>
          <p:spPr bwMode="auto">
            <a:xfrm>
              <a:off x="1883" y="3516"/>
              <a:ext cx="675"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$1000</a:t>
              </a:r>
            </a:p>
          </p:txBody>
        </p:sp>
      </p:grpSp>
      <p:sp>
        <p:nvSpPr>
          <p:cNvPr id="29698" name="Line 4"/>
          <p:cNvSpPr>
            <a:spLocks noChangeShapeType="1"/>
          </p:cNvSpPr>
          <p:nvPr/>
        </p:nvSpPr>
        <p:spPr bwMode="auto">
          <a:xfrm>
            <a:off x="2189163" y="4029075"/>
            <a:ext cx="4800600"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29699" name="Rectangle 7"/>
          <p:cNvSpPr>
            <a:spLocks noGrp="1" noChangeArrowheads="1"/>
          </p:cNvSpPr>
          <p:nvPr>
            <p:ph type="title" idx="4294967295"/>
          </p:nvPr>
        </p:nvSpPr>
        <p:spPr>
          <a:xfrm>
            <a:off x="0" y="119063"/>
            <a:ext cx="9144000" cy="649287"/>
          </a:xfrm>
        </p:spPr>
        <p:txBody>
          <a:bodyPr/>
          <a:lstStyle/>
          <a:p>
            <a:pPr algn="ctr" eaLnBrk="1" hangingPunct="1"/>
            <a:r>
              <a:rPr lang="en-US" sz="3300" smtClean="0">
                <a:latin typeface="Tahoma" charset="0"/>
                <a:ea typeface="Tahoma" charset="0"/>
                <a:cs typeface="Tahoma" charset="0"/>
              </a:rPr>
              <a:t>The Effects of a Monetary Injection</a:t>
            </a:r>
          </a:p>
        </p:txBody>
      </p:sp>
      <p:grpSp>
        <p:nvGrpSpPr>
          <p:cNvPr id="29700" name="Group 8"/>
          <p:cNvGrpSpPr>
            <a:grpSpLocks/>
          </p:cNvGrpSpPr>
          <p:nvPr/>
        </p:nvGrpSpPr>
        <p:grpSpPr bwMode="auto">
          <a:xfrm>
            <a:off x="352425" y="1133475"/>
            <a:ext cx="8486775" cy="5197475"/>
            <a:chOff x="222" y="714"/>
            <a:chExt cx="5346" cy="3274"/>
          </a:xfrm>
        </p:grpSpPr>
        <p:grpSp>
          <p:nvGrpSpPr>
            <p:cNvPr id="29727" name="Group 9"/>
            <p:cNvGrpSpPr>
              <a:grpSpLocks/>
            </p:cNvGrpSpPr>
            <p:nvPr/>
          </p:nvGrpSpPr>
          <p:grpSpPr bwMode="auto">
            <a:xfrm>
              <a:off x="1374" y="1569"/>
              <a:ext cx="86" cy="1453"/>
              <a:chOff x="1374" y="1563"/>
              <a:chExt cx="128" cy="1453"/>
            </a:xfrm>
          </p:grpSpPr>
          <p:sp>
            <p:nvSpPr>
              <p:cNvPr id="29749" name="Line 10"/>
              <p:cNvSpPr>
                <a:spLocks noChangeShapeType="1"/>
              </p:cNvSpPr>
              <p:nvPr/>
            </p:nvSpPr>
            <p:spPr bwMode="auto">
              <a:xfrm>
                <a:off x="1374" y="3016"/>
                <a:ext cx="128"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9750" name="Line 11"/>
              <p:cNvSpPr>
                <a:spLocks noChangeShapeType="1"/>
              </p:cNvSpPr>
              <p:nvPr/>
            </p:nvSpPr>
            <p:spPr bwMode="auto">
              <a:xfrm>
                <a:off x="1374" y="2051"/>
                <a:ext cx="128"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9751" name="Line 12"/>
              <p:cNvSpPr>
                <a:spLocks noChangeShapeType="1"/>
              </p:cNvSpPr>
              <p:nvPr/>
            </p:nvSpPr>
            <p:spPr bwMode="auto">
              <a:xfrm>
                <a:off x="1374" y="2532"/>
                <a:ext cx="128"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9752" name="Line 13"/>
              <p:cNvSpPr>
                <a:spLocks noChangeShapeType="1"/>
              </p:cNvSpPr>
              <p:nvPr/>
            </p:nvSpPr>
            <p:spPr bwMode="auto">
              <a:xfrm>
                <a:off x="1374" y="1563"/>
                <a:ext cx="128" cy="0"/>
              </a:xfrm>
              <a:prstGeom prst="line">
                <a:avLst/>
              </a:prstGeom>
              <a:noFill/>
              <a:ln w="9525">
                <a:solidFill>
                  <a:schemeClr val="tx1"/>
                </a:solidFill>
                <a:round/>
                <a:headEnd/>
                <a:tailEnd/>
              </a:ln>
            </p:spPr>
            <p:txBody>
              <a:bodyPr>
                <a:prstTxWarp prst="textNoShape">
                  <a:avLst/>
                </a:prstTxWarp>
              </a:bodyPr>
              <a:lstStyle/>
              <a:p>
                <a:endParaRPr lang="en-US"/>
              </a:p>
            </p:txBody>
          </p:sp>
        </p:grpSp>
        <p:grpSp>
          <p:nvGrpSpPr>
            <p:cNvPr id="29728" name="Group 14"/>
            <p:cNvGrpSpPr>
              <a:grpSpLocks/>
            </p:cNvGrpSpPr>
            <p:nvPr/>
          </p:nvGrpSpPr>
          <p:grpSpPr bwMode="auto">
            <a:xfrm>
              <a:off x="4320" y="1569"/>
              <a:ext cx="86" cy="1453"/>
              <a:chOff x="1374" y="1563"/>
              <a:chExt cx="128" cy="1453"/>
            </a:xfrm>
          </p:grpSpPr>
          <p:sp>
            <p:nvSpPr>
              <p:cNvPr id="29745" name="Line 15"/>
              <p:cNvSpPr>
                <a:spLocks noChangeShapeType="1"/>
              </p:cNvSpPr>
              <p:nvPr/>
            </p:nvSpPr>
            <p:spPr bwMode="auto">
              <a:xfrm>
                <a:off x="1374" y="3016"/>
                <a:ext cx="128"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9746" name="Line 16"/>
              <p:cNvSpPr>
                <a:spLocks noChangeShapeType="1"/>
              </p:cNvSpPr>
              <p:nvPr/>
            </p:nvSpPr>
            <p:spPr bwMode="auto">
              <a:xfrm>
                <a:off x="1374" y="2051"/>
                <a:ext cx="128"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9747" name="Line 17"/>
              <p:cNvSpPr>
                <a:spLocks noChangeShapeType="1"/>
              </p:cNvSpPr>
              <p:nvPr/>
            </p:nvSpPr>
            <p:spPr bwMode="auto">
              <a:xfrm>
                <a:off x="1374" y="2532"/>
                <a:ext cx="128"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9748" name="Line 18"/>
              <p:cNvSpPr>
                <a:spLocks noChangeShapeType="1"/>
              </p:cNvSpPr>
              <p:nvPr/>
            </p:nvSpPr>
            <p:spPr bwMode="auto">
              <a:xfrm>
                <a:off x="1374" y="1563"/>
                <a:ext cx="128" cy="0"/>
              </a:xfrm>
              <a:prstGeom prst="line">
                <a:avLst/>
              </a:prstGeom>
              <a:noFill/>
              <a:ln w="9525">
                <a:solidFill>
                  <a:schemeClr val="tx1"/>
                </a:solidFill>
                <a:round/>
                <a:headEnd/>
                <a:tailEnd/>
              </a:ln>
            </p:spPr>
            <p:txBody>
              <a:bodyPr>
                <a:prstTxWarp prst="textNoShape">
                  <a:avLst/>
                </a:prstTxWarp>
              </a:bodyPr>
              <a:lstStyle/>
              <a:p>
                <a:endParaRPr lang="en-US"/>
              </a:p>
            </p:txBody>
          </p:sp>
        </p:grpSp>
        <p:grpSp>
          <p:nvGrpSpPr>
            <p:cNvPr id="29729" name="Group 19"/>
            <p:cNvGrpSpPr>
              <a:grpSpLocks/>
            </p:cNvGrpSpPr>
            <p:nvPr/>
          </p:nvGrpSpPr>
          <p:grpSpPr bwMode="auto">
            <a:xfrm>
              <a:off x="222" y="714"/>
              <a:ext cx="5346" cy="3274"/>
              <a:chOff x="222" y="714"/>
              <a:chExt cx="5346" cy="3274"/>
            </a:xfrm>
          </p:grpSpPr>
          <p:grpSp>
            <p:nvGrpSpPr>
              <p:cNvPr id="29730" name="Group 20"/>
              <p:cNvGrpSpPr>
                <a:grpSpLocks/>
              </p:cNvGrpSpPr>
              <p:nvPr/>
            </p:nvGrpSpPr>
            <p:grpSpPr bwMode="auto">
              <a:xfrm>
                <a:off x="1374" y="881"/>
                <a:ext cx="3031" cy="2610"/>
                <a:chOff x="1973" y="2495"/>
                <a:chExt cx="1151" cy="999"/>
              </a:xfrm>
            </p:grpSpPr>
            <p:sp>
              <p:nvSpPr>
                <p:cNvPr id="29742" name="Line 21"/>
                <p:cNvSpPr>
                  <a:spLocks noChangeShapeType="1"/>
                </p:cNvSpPr>
                <p:nvPr/>
              </p:nvSpPr>
              <p:spPr bwMode="auto">
                <a:xfrm>
                  <a:off x="1976" y="3494"/>
                  <a:ext cx="1146"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9743" name="Line 22"/>
                <p:cNvSpPr>
                  <a:spLocks noChangeShapeType="1"/>
                </p:cNvSpPr>
                <p:nvPr/>
              </p:nvSpPr>
              <p:spPr bwMode="auto">
                <a:xfrm flipV="1">
                  <a:off x="1973" y="2496"/>
                  <a:ext cx="0" cy="998"/>
                </a:xfrm>
                <a:prstGeom prst="line">
                  <a:avLst/>
                </a:prstGeom>
                <a:noFill/>
                <a:ln w="9525">
                  <a:solidFill>
                    <a:schemeClr val="tx1"/>
                  </a:solidFill>
                  <a:round/>
                  <a:headEnd/>
                  <a:tailEnd/>
                </a:ln>
              </p:spPr>
              <p:txBody>
                <a:bodyPr>
                  <a:prstTxWarp prst="textNoShape">
                    <a:avLst/>
                  </a:prstTxWarp>
                </a:bodyPr>
                <a:lstStyle/>
                <a:p>
                  <a:endParaRPr lang="en-US"/>
                </a:p>
              </p:txBody>
            </p:sp>
            <p:sp>
              <p:nvSpPr>
                <p:cNvPr id="29744" name="Line 23"/>
                <p:cNvSpPr>
                  <a:spLocks noChangeShapeType="1"/>
                </p:cNvSpPr>
                <p:nvPr/>
              </p:nvSpPr>
              <p:spPr bwMode="auto">
                <a:xfrm flipV="1">
                  <a:off x="3124" y="2495"/>
                  <a:ext cx="0" cy="998"/>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29731" name="Text Box 24"/>
              <p:cNvSpPr txBox="1">
                <a:spLocks noChangeArrowheads="1"/>
              </p:cNvSpPr>
              <p:nvPr/>
            </p:nvSpPr>
            <p:spPr bwMode="auto">
              <a:xfrm>
                <a:off x="222" y="726"/>
                <a:ext cx="1140" cy="478"/>
              </a:xfrm>
              <a:prstGeom prst="rect">
                <a:avLst/>
              </a:prstGeom>
              <a:noFill/>
              <a:ln w="9525">
                <a:noFill/>
                <a:miter lim="800000"/>
                <a:headEnd/>
                <a:tailEnd/>
              </a:ln>
            </p:spPr>
            <p:txBody>
              <a:bodyPr>
                <a:prstTxWarp prst="textNoShape">
                  <a:avLst/>
                </a:prstTxWarp>
                <a:spAutoFit/>
              </a:bodyPr>
              <a:lstStyle/>
              <a:p>
                <a:pPr algn="r">
                  <a:lnSpc>
                    <a:spcPct val="95000"/>
                  </a:lnSpc>
                  <a:spcBef>
                    <a:spcPct val="50000"/>
                  </a:spcBef>
                </a:pPr>
                <a:r>
                  <a:rPr lang="en-US" sz="2300">
                    <a:ea typeface="Arial" charset="0"/>
                    <a:cs typeface="Arial" charset="0"/>
                  </a:rPr>
                  <a:t>Value of Money, 1/</a:t>
                </a:r>
                <a:r>
                  <a:rPr lang="en-US" sz="2300" b="1" i="1">
                    <a:ea typeface="Arial" charset="0"/>
                    <a:cs typeface="Arial" charset="0"/>
                  </a:rPr>
                  <a:t>P</a:t>
                </a:r>
              </a:p>
            </p:txBody>
          </p:sp>
          <p:sp>
            <p:nvSpPr>
              <p:cNvPr id="29732" name="Text Box 25"/>
              <p:cNvSpPr txBox="1">
                <a:spLocks noChangeArrowheads="1"/>
              </p:cNvSpPr>
              <p:nvPr/>
            </p:nvSpPr>
            <p:spPr bwMode="auto">
              <a:xfrm>
                <a:off x="4428" y="714"/>
                <a:ext cx="1140" cy="478"/>
              </a:xfrm>
              <a:prstGeom prst="rect">
                <a:avLst/>
              </a:prstGeom>
              <a:noFill/>
              <a:ln w="9525">
                <a:noFill/>
                <a:miter lim="800000"/>
                <a:headEnd/>
                <a:tailEnd/>
              </a:ln>
            </p:spPr>
            <p:txBody>
              <a:bodyPr>
                <a:prstTxWarp prst="textNoShape">
                  <a:avLst/>
                </a:prstTxWarp>
                <a:spAutoFit/>
              </a:bodyPr>
              <a:lstStyle/>
              <a:p>
                <a:pPr>
                  <a:lnSpc>
                    <a:spcPct val="95000"/>
                  </a:lnSpc>
                  <a:spcBef>
                    <a:spcPct val="50000"/>
                  </a:spcBef>
                </a:pPr>
                <a:r>
                  <a:rPr lang="en-US" sz="2300">
                    <a:ea typeface="Arial" charset="0"/>
                    <a:cs typeface="Arial" charset="0"/>
                  </a:rPr>
                  <a:t>Price </a:t>
                </a:r>
                <a:br>
                  <a:rPr lang="en-US" sz="2300">
                    <a:ea typeface="Arial" charset="0"/>
                    <a:cs typeface="Arial" charset="0"/>
                  </a:rPr>
                </a:br>
                <a:r>
                  <a:rPr lang="en-US" sz="2300">
                    <a:ea typeface="Arial" charset="0"/>
                    <a:cs typeface="Arial" charset="0"/>
                  </a:rPr>
                  <a:t>Level, </a:t>
                </a:r>
                <a:r>
                  <a:rPr lang="en-US" sz="2300" b="1" i="1">
                    <a:ea typeface="Arial" charset="0"/>
                    <a:cs typeface="Arial" charset="0"/>
                  </a:rPr>
                  <a:t>P</a:t>
                </a:r>
              </a:p>
            </p:txBody>
          </p:sp>
          <p:sp>
            <p:nvSpPr>
              <p:cNvPr id="29733" name="Text Box 26"/>
              <p:cNvSpPr txBox="1">
                <a:spLocks noChangeArrowheads="1"/>
              </p:cNvSpPr>
              <p:nvPr/>
            </p:nvSpPr>
            <p:spPr bwMode="auto">
              <a:xfrm>
                <a:off x="3444" y="3510"/>
                <a:ext cx="1002" cy="478"/>
              </a:xfrm>
              <a:prstGeom prst="rect">
                <a:avLst/>
              </a:prstGeom>
              <a:noFill/>
              <a:ln w="9525">
                <a:noFill/>
                <a:miter lim="800000"/>
                <a:headEnd/>
                <a:tailEnd/>
              </a:ln>
            </p:spPr>
            <p:txBody>
              <a:bodyPr>
                <a:prstTxWarp prst="textNoShape">
                  <a:avLst/>
                </a:prstTxWarp>
                <a:spAutoFit/>
              </a:bodyPr>
              <a:lstStyle/>
              <a:p>
                <a:pPr algn="r">
                  <a:lnSpc>
                    <a:spcPct val="95000"/>
                  </a:lnSpc>
                  <a:spcBef>
                    <a:spcPct val="50000"/>
                  </a:spcBef>
                </a:pPr>
                <a:r>
                  <a:rPr lang="en-US" sz="2300">
                    <a:ea typeface="Arial" charset="0"/>
                    <a:cs typeface="Arial" charset="0"/>
                  </a:rPr>
                  <a:t>Quantity of Money</a:t>
                </a:r>
                <a:endParaRPr lang="en-US" sz="2300" b="1" i="1">
                  <a:ea typeface="Arial" charset="0"/>
                  <a:cs typeface="Arial" charset="0"/>
                </a:endParaRPr>
              </a:p>
            </p:txBody>
          </p:sp>
          <p:sp>
            <p:nvSpPr>
              <p:cNvPr id="29734" name="Text Box 27"/>
              <p:cNvSpPr txBox="1">
                <a:spLocks noChangeArrowheads="1"/>
              </p:cNvSpPr>
              <p:nvPr/>
            </p:nvSpPr>
            <p:spPr bwMode="auto">
              <a:xfrm>
                <a:off x="1038" y="1422"/>
                <a:ext cx="294" cy="279"/>
              </a:xfrm>
              <a:prstGeom prst="rect">
                <a:avLst/>
              </a:prstGeom>
              <a:noFill/>
              <a:ln w="9525">
                <a:noFill/>
                <a:miter lim="800000"/>
                <a:headEnd/>
                <a:tailEnd/>
              </a:ln>
            </p:spPr>
            <p:txBody>
              <a:bodyPr>
                <a:prstTxWarp prst="textNoShape">
                  <a:avLst/>
                </a:prstTxWarp>
                <a:spAutoFit/>
              </a:bodyPr>
              <a:lstStyle/>
              <a:p>
                <a:pPr algn="r">
                  <a:spcBef>
                    <a:spcPct val="50000"/>
                  </a:spcBef>
                </a:pPr>
                <a:r>
                  <a:rPr lang="en-US" sz="2300">
                    <a:ea typeface="Arial" charset="0"/>
                    <a:cs typeface="Arial" charset="0"/>
                  </a:rPr>
                  <a:t>1</a:t>
                </a:r>
              </a:p>
            </p:txBody>
          </p:sp>
          <p:sp>
            <p:nvSpPr>
              <p:cNvPr id="29735" name="Text Box 28"/>
              <p:cNvSpPr txBox="1">
                <a:spLocks noChangeArrowheads="1"/>
              </p:cNvSpPr>
              <p:nvPr/>
            </p:nvSpPr>
            <p:spPr bwMode="auto">
              <a:xfrm>
                <a:off x="1050" y="1914"/>
                <a:ext cx="282" cy="279"/>
              </a:xfrm>
              <a:prstGeom prst="rect">
                <a:avLst/>
              </a:prstGeom>
              <a:noFill/>
              <a:ln w="9525">
                <a:noFill/>
                <a:miter lim="800000"/>
                <a:headEnd/>
                <a:tailEnd/>
              </a:ln>
            </p:spPr>
            <p:txBody>
              <a:bodyPr>
                <a:prstTxWarp prst="textNoShape">
                  <a:avLst/>
                </a:prstTxWarp>
                <a:spAutoFit/>
              </a:bodyPr>
              <a:lstStyle/>
              <a:p>
                <a:pPr algn="r">
                  <a:spcBef>
                    <a:spcPct val="50000"/>
                  </a:spcBef>
                </a:pPr>
                <a:r>
                  <a:rPr lang="en-US" sz="2300">
                    <a:ea typeface="Arial" charset="0"/>
                    <a:cs typeface="Arial" charset="0"/>
                  </a:rPr>
                  <a:t>¾</a:t>
                </a:r>
              </a:p>
            </p:txBody>
          </p:sp>
          <p:sp>
            <p:nvSpPr>
              <p:cNvPr id="29736" name="Text Box 29"/>
              <p:cNvSpPr txBox="1">
                <a:spLocks noChangeArrowheads="1"/>
              </p:cNvSpPr>
              <p:nvPr/>
            </p:nvSpPr>
            <p:spPr bwMode="auto">
              <a:xfrm>
                <a:off x="1050" y="2394"/>
                <a:ext cx="282" cy="279"/>
              </a:xfrm>
              <a:prstGeom prst="rect">
                <a:avLst/>
              </a:prstGeom>
              <a:noFill/>
              <a:ln w="9525">
                <a:noFill/>
                <a:miter lim="800000"/>
                <a:headEnd/>
                <a:tailEnd/>
              </a:ln>
            </p:spPr>
            <p:txBody>
              <a:bodyPr>
                <a:prstTxWarp prst="textNoShape">
                  <a:avLst/>
                </a:prstTxWarp>
                <a:spAutoFit/>
              </a:bodyPr>
              <a:lstStyle/>
              <a:p>
                <a:pPr algn="r">
                  <a:spcBef>
                    <a:spcPct val="50000"/>
                  </a:spcBef>
                </a:pPr>
                <a:r>
                  <a:rPr lang="en-US" sz="2300">
                    <a:ea typeface="Arial" charset="0"/>
                    <a:cs typeface="Arial" charset="0"/>
                  </a:rPr>
                  <a:t>½</a:t>
                </a:r>
              </a:p>
            </p:txBody>
          </p:sp>
          <p:sp>
            <p:nvSpPr>
              <p:cNvPr id="29737" name="Text Box 30"/>
              <p:cNvSpPr txBox="1">
                <a:spLocks noChangeArrowheads="1"/>
              </p:cNvSpPr>
              <p:nvPr/>
            </p:nvSpPr>
            <p:spPr bwMode="auto">
              <a:xfrm>
                <a:off x="1044" y="2874"/>
                <a:ext cx="282" cy="279"/>
              </a:xfrm>
              <a:prstGeom prst="rect">
                <a:avLst/>
              </a:prstGeom>
              <a:noFill/>
              <a:ln w="9525">
                <a:noFill/>
                <a:miter lim="800000"/>
                <a:headEnd/>
                <a:tailEnd/>
              </a:ln>
            </p:spPr>
            <p:txBody>
              <a:bodyPr>
                <a:prstTxWarp prst="textNoShape">
                  <a:avLst/>
                </a:prstTxWarp>
                <a:spAutoFit/>
              </a:bodyPr>
              <a:lstStyle/>
              <a:p>
                <a:pPr algn="r">
                  <a:spcBef>
                    <a:spcPct val="50000"/>
                  </a:spcBef>
                </a:pPr>
                <a:r>
                  <a:rPr lang="en-US" sz="2300">
                    <a:ea typeface="Arial" charset="0"/>
                    <a:cs typeface="Arial" charset="0"/>
                  </a:rPr>
                  <a:t>¼</a:t>
                </a:r>
              </a:p>
            </p:txBody>
          </p:sp>
          <p:sp>
            <p:nvSpPr>
              <p:cNvPr id="29738" name="Text Box 31"/>
              <p:cNvSpPr txBox="1">
                <a:spLocks noChangeArrowheads="1"/>
              </p:cNvSpPr>
              <p:nvPr/>
            </p:nvSpPr>
            <p:spPr bwMode="auto">
              <a:xfrm>
                <a:off x="4428" y="1422"/>
                <a:ext cx="294" cy="279"/>
              </a:xfrm>
              <a:prstGeom prst="rect">
                <a:avLst/>
              </a:prstGeom>
              <a:noFill/>
              <a:ln w="9525">
                <a:noFill/>
                <a:miter lim="800000"/>
                <a:headEnd/>
                <a:tailEnd/>
              </a:ln>
            </p:spPr>
            <p:txBody>
              <a:bodyPr>
                <a:prstTxWarp prst="textNoShape">
                  <a:avLst/>
                </a:prstTxWarp>
                <a:spAutoFit/>
              </a:bodyPr>
              <a:lstStyle/>
              <a:p>
                <a:pPr>
                  <a:spcBef>
                    <a:spcPct val="50000"/>
                  </a:spcBef>
                </a:pPr>
                <a:r>
                  <a:rPr lang="en-US" sz="2300">
                    <a:ea typeface="Arial" charset="0"/>
                    <a:cs typeface="Arial" charset="0"/>
                  </a:rPr>
                  <a:t>1</a:t>
                </a:r>
              </a:p>
            </p:txBody>
          </p:sp>
          <p:sp>
            <p:nvSpPr>
              <p:cNvPr id="29739" name="Text Box 32"/>
              <p:cNvSpPr txBox="1">
                <a:spLocks noChangeArrowheads="1"/>
              </p:cNvSpPr>
              <p:nvPr/>
            </p:nvSpPr>
            <p:spPr bwMode="auto">
              <a:xfrm>
                <a:off x="4428" y="1908"/>
                <a:ext cx="618" cy="279"/>
              </a:xfrm>
              <a:prstGeom prst="rect">
                <a:avLst/>
              </a:prstGeom>
              <a:noFill/>
              <a:ln w="9525">
                <a:noFill/>
                <a:miter lim="800000"/>
                <a:headEnd/>
                <a:tailEnd/>
              </a:ln>
            </p:spPr>
            <p:txBody>
              <a:bodyPr>
                <a:prstTxWarp prst="textNoShape">
                  <a:avLst/>
                </a:prstTxWarp>
                <a:spAutoFit/>
              </a:bodyPr>
              <a:lstStyle/>
              <a:p>
                <a:pPr>
                  <a:spcBef>
                    <a:spcPct val="50000"/>
                  </a:spcBef>
                </a:pPr>
                <a:r>
                  <a:rPr lang="en-US" sz="2300">
                    <a:ea typeface="Arial" charset="0"/>
                    <a:cs typeface="Arial" charset="0"/>
                  </a:rPr>
                  <a:t>1.33</a:t>
                </a:r>
              </a:p>
            </p:txBody>
          </p:sp>
          <p:sp>
            <p:nvSpPr>
              <p:cNvPr id="29740" name="Text Box 33"/>
              <p:cNvSpPr txBox="1">
                <a:spLocks noChangeArrowheads="1"/>
              </p:cNvSpPr>
              <p:nvPr/>
            </p:nvSpPr>
            <p:spPr bwMode="auto">
              <a:xfrm>
                <a:off x="4428" y="2394"/>
                <a:ext cx="294" cy="279"/>
              </a:xfrm>
              <a:prstGeom prst="rect">
                <a:avLst/>
              </a:prstGeom>
              <a:noFill/>
              <a:ln w="9525">
                <a:noFill/>
                <a:miter lim="800000"/>
                <a:headEnd/>
                <a:tailEnd/>
              </a:ln>
            </p:spPr>
            <p:txBody>
              <a:bodyPr>
                <a:prstTxWarp prst="textNoShape">
                  <a:avLst/>
                </a:prstTxWarp>
                <a:spAutoFit/>
              </a:bodyPr>
              <a:lstStyle/>
              <a:p>
                <a:pPr>
                  <a:spcBef>
                    <a:spcPct val="50000"/>
                  </a:spcBef>
                </a:pPr>
                <a:r>
                  <a:rPr lang="en-US" sz="2300">
                    <a:ea typeface="Arial" charset="0"/>
                    <a:cs typeface="Arial" charset="0"/>
                  </a:rPr>
                  <a:t>2</a:t>
                </a:r>
              </a:p>
            </p:txBody>
          </p:sp>
          <p:sp>
            <p:nvSpPr>
              <p:cNvPr id="29741" name="Text Box 34"/>
              <p:cNvSpPr txBox="1">
                <a:spLocks noChangeArrowheads="1"/>
              </p:cNvSpPr>
              <p:nvPr/>
            </p:nvSpPr>
            <p:spPr bwMode="auto">
              <a:xfrm>
                <a:off x="4428" y="2877"/>
                <a:ext cx="294" cy="279"/>
              </a:xfrm>
              <a:prstGeom prst="rect">
                <a:avLst/>
              </a:prstGeom>
              <a:noFill/>
              <a:ln w="9525">
                <a:noFill/>
                <a:miter lim="800000"/>
                <a:headEnd/>
                <a:tailEnd/>
              </a:ln>
            </p:spPr>
            <p:txBody>
              <a:bodyPr>
                <a:prstTxWarp prst="textNoShape">
                  <a:avLst/>
                </a:prstTxWarp>
                <a:spAutoFit/>
              </a:bodyPr>
              <a:lstStyle/>
              <a:p>
                <a:pPr>
                  <a:spcBef>
                    <a:spcPct val="50000"/>
                  </a:spcBef>
                </a:pPr>
                <a:r>
                  <a:rPr lang="en-US" sz="2300">
                    <a:ea typeface="Arial" charset="0"/>
                    <a:cs typeface="Arial" charset="0"/>
                  </a:rPr>
                  <a:t>4</a:t>
                </a:r>
              </a:p>
            </p:txBody>
          </p:sp>
        </p:grpSp>
      </p:grpSp>
      <p:grpSp>
        <p:nvGrpSpPr>
          <p:cNvPr id="29701" name="Group 35"/>
          <p:cNvGrpSpPr>
            <a:grpSpLocks/>
          </p:cNvGrpSpPr>
          <p:nvPr/>
        </p:nvGrpSpPr>
        <p:grpSpPr bwMode="auto">
          <a:xfrm>
            <a:off x="2468563" y="1800225"/>
            <a:ext cx="4113212" cy="3463925"/>
            <a:chOff x="1555" y="1134"/>
            <a:chExt cx="2591" cy="2182"/>
          </a:xfrm>
        </p:grpSpPr>
        <p:sp>
          <p:nvSpPr>
            <p:cNvPr id="29725" name="Arc 36"/>
            <p:cNvSpPr>
              <a:spLocks/>
            </p:cNvSpPr>
            <p:nvPr/>
          </p:nvSpPr>
          <p:spPr bwMode="auto">
            <a:xfrm flipH="1" flipV="1">
              <a:off x="1555" y="1134"/>
              <a:ext cx="2578" cy="2033"/>
            </a:xfrm>
            <a:custGeom>
              <a:avLst/>
              <a:gdLst>
                <a:gd name="T0" fmla="*/ 0 w 21330"/>
                <a:gd name="T1" fmla="*/ 0 h 21295"/>
                <a:gd name="T2" fmla="*/ 0 w 21330"/>
                <a:gd name="T3" fmla="*/ 0 h 21295"/>
                <a:gd name="T4" fmla="*/ 0 w 21330"/>
                <a:gd name="T5" fmla="*/ 0 h 21295"/>
                <a:gd name="T6" fmla="*/ 0 60000 65536"/>
                <a:gd name="T7" fmla="*/ 0 60000 65536"/>
                <a:gd name="T8" fmla="*/ 0 60000 65536"/>
                <a:gd name="T9" fmla="*/ 0 w 21330"/>
                <a:gd name="T10" fmla="*/ 0 h 21295"/>
                <a:gd name="T11" fmla="*/ 21330 w 21330"/>
                <a:gd name="T12" fmla="*/ 21295 h 21295"/>
              </a:gdLst>
              <a:ahLst/>
              <a:cxnLst>
                <a:cxn ang="T6">
                  <a:pos x="T0" y="T1"/>
                </a:cxn>
                <a:cxn ang="T7">
                  <a:pos x="T2" y="T3"/>
                </a:cxn>
                <a:cxn ang="T8">
                  <a:pos x="T4" y="T5"/>
                </a:cxn>
              </a:cxnLst>
              <a:rect l="T9" t="T10" r="T11" b="T12"/>
              <a:pathLst>
                <a:path w="21330" h="21295" fill="none" extrusionOk="0">
                  <a:moveTo>
                    <a:pt x="3617" y="0"/>
                  </a:moveTo>
                  <a:cubicBezTo>
                    <a:pt x="12747" y="1551"/>
                    <a:pt x="19871" y="8748"/>
                    <a:pt x="21330" y="17892"/>
                  </a:cubicBezTo>
                </a:path>
                <a:path w="21330" h="21295" stroke="0" extrusionOk="0">
                  <a:moveTo>
                    <a:pt x="3617" y="0"/>
                  </a:moveTo>
                  <a:cubicBezTo>
                    <a:pt x="12747" y="1551"/>
                    <a:pt x="19871" y="8748"/>
                    <a:pt x="21330" y="17892"/>
                  </a:cubicBezTo>
                  <a:lnTo>
                    <a:pt x="0" y="21295"/>
                  </a:lnTo>
                  <a:lnTo>
                    <a:pt x="3617" y="0"/>
                  </a:lnTo>
                  <a:close/>
                </a:path>
              </a:pathLst>
            </a:custGeom>
            <a:noFill/>
            <a:ln w="38100">
              <a:solidFill>
                <a:srgbClr val="003366"/>
              </a:solidFill>
              <a:round/>
              <a:headEnd/>
              <a:tailEnd/>
            </a:ln>
          </p:spPr>
          <p:txBody>
            <a:bodyPr wrap="none" anchor="ctr">
              <a:prstTxWarp prst="textNoShape">
                <a:avLst/>
              </a:prstTxWarp>
            </a:bodyPr>
            <a:lstStyle/>
            <a:p>
              <a:endParaRPr lang="en-US" sz="1800"/>
            </a:p>
          </p:txBody>
        </p:sp>
        <p:sp>
          <p:nvSpPr>
            <p:cNvPr id="29726" name="Text Box 37"/>
            <p:cNvSpPr txBox="1">
              <a:spLocks noChangeArrowheads="1"/>
            </p:cNvSpPr>
            <p:nvPr/>
          </p:nvSpPr>
          <p:spPr bwMode="auto">
            <a:xfrm>
              <a:off x="3618" y="3048"/>
              <a:ext cx="528" cy="268"/>
            </a:xfrm>
            <a:prstGeom prst="rect">
              <a:avLst/>
            </a:prstGeom>
            <a:noFill/>
            <a:ln w="9525">
              <a:noFill/>
              <a:miter lim="800000"/>
              <a:headEnd/>
              <a:tailEnd/>
            </a:ln>
          </p:spPr>
          <p:txBody>
            <a:bodyPr>
              <a:prstTxWarp prst="textNoShape">
                <a:avLst/>
              </a:prstTxWarp>
              <a:spAutoFit/>
            </a:bodyPr>
            <a:lstStyle/>
            <a:p>
              <a:pPr algn="ctr">
                <a:lnSpc>
                  <a:spcPct val="95000"/>
                </a:lnSpc>
                <a:spcBef>
                  <a:spcPct val="50000"/>
                </a:spcBef>
              </a:pPr>
              <a:r>
                <a:rPr lang="en-US" sz="2300" i="1">
                  <a:ea typeface="Arial" charset="0"/>
                  <a:cs typeface="Arial" charset="0"/>
                </a:rPr>
                <a:t>MD</a:t>
              </a:r>
              <a:r>
                <a:rPr lang="en-US" sz="2300" baseline="-25000">
                  <a:ea typeface="Arial" charset="0"/>
                  <a:cs typeface="Arial" charset="0"/>
                </a:rPr>
                <a:t>1</a:t>
              </a:r>
              <a:endParaRPr lang="en-US" sz="2300" b="1" i="1" baseline="-25000">
                <a:ea typeface="Arial" charset="0"/>
                <a:cs typeface="Arial" charset="0"/>
              </a:endParaRPr>
            </a:p>
          </p:txBody>
        </p:sp>
      </p:grpSp>
      <p:sp>
        <p:nvSpPr>
          <p:cNvPr id="29702" name="Oval 38"/>
          <p:cNvSpPr>
            <a:spLocks noChangeArrowheads="1"/>
          </p:cNvSpPr>
          <p:nvPr/>
        </p:nvSpPr>
        <p:spPr bwMode="auto">
          <a:xfrm>
            <a:off x="3455988" y="3957638"/>
            <a:ext cx="139700" cy="138112"/>
          </a:xfrm>
          <a:prstGeom prst="ellipse">
            <a:avLst/>
          </a:prstGeom>
          <a:solidFill>
            <a:srgbClr val="000000"/>
          </a:solidFill>
          <a:ln w="9525">
            <a:noFill/>
            <a:round/>
            <a:headEnd/>
            <a:tailEnd/>
          </a:ln>
        </p:spPr>
        <p:txBody>
          <a:bodyPr wrap="none" anchor="ctr">
            <a:prstTxWarp prst="textNoShape">
              <a:avLst/>
            </a:prstTxWarp>
          </a:bodyPr>
          <a:lstStyle/>
          <a:p>
            <a:endParaRPr lang="en-US" sz="1800" b="1">
              <a:ea typeface="Arial" charset="0"/>
              <a:cs typeface="Arial" charset="0"/>
            </a:endParaRPr>
          </a:p>
        </p:txBody>
      </p:sp>
      <p:sp>
        <p:nvSpPr>
          <p:cNvPr id="74792" name="Line 40"/>
          <p:cNvSpPr>
            <a:spLocks noChangeShapeType="1"/>
          </p:cNvSpPr>
          <p:nvPr/>
        </p:nvSpPr>
        <p:spPr bwMode="auto">
          <a:xfrm>
            <a:off x="3571875" y="2257425"/>
            <a:ext cx="1285875" cy="0"/>
          </a:xfrm>
          <a:prstGeom prst="line">
            <a:avLst/>
          </a:prstGeom>
          <a:noFill/>
          <a:ln w="38100">
            <a:solidFill>
              <a:schemeClr val="bg1">
                <a:lumMod val="65000"/>
              </a:schemeClr>
            </a:solidFill>
            <a:round/>
            <a:headEnd/>
            <a:tailEnd type="triangle" w="lg" len="med"/>
          </a:ln>
          <a:extLst/>
        </p:spPr>
        <p:txBody>
          <a:bodyPr/>
          <a:lstStyle/>
          <a:p>
            <a:pPr fontAlgn="auto">
              <a:spcBef>
                <a:spcPts val="0"/>
              </a:spcBef>
              <a:spcAft>
                <a:spcPts val="0"/>
              </a:spcAft>
              <a:defRPr/>
            </a:pPr>
            <a:endParaRPr lang="en-US" sz="1800">
              <a:latin typeface="+mn-lt"/>
              <a:ea typeface="+mn-ea"/>
              <a:cs typeface="+mn-cs"/>
            </a:endParaRPr>
          </a:p>
        </p:txBody>
      </p:sp>
      <p:grpSp>
        <p:nvGrpSpPr>
          <p:cNvPr id="10" name="Group 51"/>
          <p:cNvGrpSpPr>
            <a:grpSpLocks/>
          </p:cNvGrpSpPr>
          <p:nvPr/>
        </p:nvGrpSpPr>
        <p:grpSpPr bwMode="auto">
          <a:xfrm>
            <a:off x="7335838" y="4213225"/>
            <a:ext cx="1390650" cy="1135063"/>
            <a:chOff x="4621" y="2171"/>
            <a:chExt cx="876" cy="715"/>
          </a:xfrm>
        </p:grpSpPr>
        <p:sp>
          <p:nvSpPr>
            <p:cNvPr id="29723" name="Line 52"/>
            <p:cNvSpPr>
              <a:spLocks noChangeShapeType="1"/>
            </p:cNvSpPr>
            <p:nvPr/>
          </p:nvSpPr>
          <p:spPr bwMode="auto">
            <a:xfrm flipH="1">
              <a:off x="4621" y="2535"/>
              <a:ext cx="419" cy="0"/>
            </a:xfrm>
            <a:prstGeom prst="line">
              <a:avLst/>
            </a:prstGeom>
            <a:noFill/>
            <a:ln w="31750">
              <a:solidFill>
                <a:schemeClr val="tx1"/>
              </a:solidFill>
              <a:round/>
              <a:headEnd/>
              <a:tailEnd type="triangle" w="lg" len="med"/>
            </a:ln>
          </p:spPr>
          <p:txBody>
            <a:bodyPr>
              <a:prstTxWarp prst="textNoShape">
                <a:avLst/>
              </a:prstTxWarp>
            </a:bodyPr>
            <a:lstStyle/>
            <a:p>
              <a:endParaRPr lang="en-US"/>
            </a:p>
          </p:txBody>
        </p:sp>
        <p:sp>
          <p:nvSpPr>
            <p:cNvPr id="29724" name="Text Box 53"/>
            <p:cNvSpPr txBox="1">
              <a:spLocks noChangeArrowheads="1"/>
            </p:cNvSpPr>
            <p:nvPr/>
          </p:nvSpPr>
          <p:spPr bwMode="auto">
            <a:xfrm>
              <a:off x="4870" y="2171"/>
              <a:ext cx="627" cy="715"/>
            </a:xfrm>
            <a:prstGeom prst="rect">
              <a:avLst/>
            </a:prstGeom>
            <a:solidFill>
              <a:srgbClr val="FFFFCC"/>
            </a:solidFill>
            <a:ln w="9525">
              <a:noFill/>
              <a:miter lim="800000"/>
              <a:headEnd/>
              <a:tailEnd/>
            </a:ln>
          </p:spPr>
          <p:txBody>
            <a:bodyPr>
              <a:prstTxWarp prst="textNoShape">
                <a:avLst/>
              </a:prstTxWarp>
              <a:spAutoFit/>
            </a:bodyPr>
            <a:lstStyle/>
            <a:p>
              <a:pPr>
                <a:lnSpc>
                  <a:spcPct val="95000"/>
                </a:lnSpc>
                <a:spcBef>
                  <a:spcPct val="50000"/>
                </a:spcBef>
              </a:pPr>
              <a:r>
                <a:rPr lang="en-US">
                  <a:ea typeface="Arial" charset="0"/>
                  <a:cs typeface="Arial" charset="0"/>
                </a:rPr>
                <a:t>eq’m </a:t>
              </a:r>
              <a:br>
                <a:rPr lang="en-US">
                  <a:ea typeface="Arial" charset="0"/>
                  <a:cs typeface="Arial" charset="0"/>
                </a:rPr>
              </a:br>
              <a:r>
                <a:rPr lang="en-US">
                  <a:ea typeface="Arial" charset="0"/>
                  <a:cs typeface="Arial" charset="0"/>
                </a:rPr>
                <a:t>price </a:t>
              </a:r>
              <a:br>
                <a:rPr lang="en-US">
                  <a:ea typeface="Arial" charset="0"/>
                  <a:cs typeface="Arial" charset="0"/>
                </a:rPr>
              </a:br>
              <a:r>
                <a:rPr lang="en-US">
                  <a:ea typeface="Arial" charset="0"/>
                  <a:cs typeface="Arial" charset="0"/>
                </a:rPr>
                <a:t>level</a:t>
              </a:r>
            </a:p>
          </p:txBody>
        </p:sp>
      </p:grpSp>
      <p:grpSp>
        <p:nvGrpSpPr>
          <p:cNvPr id="11" name="Group 54"/>
          <p:cNvGrpSpPr>
            <a:grpSpLocks/>
          </p:cNvGrpSpPr>
          <p:nvPr/>
        </p:nvGrpSpPr>
        <p:grpSpPr bwMode="auto">
          <a:xfrm>
            <a:off x="349250" y="4108450"/>
            <a:ext cx="1387475" cy="1406525"/>
            <a:chOff x="220" y="2105"/>
            <a:chExt cx="874" cy="886"/>
          </a:xfrm>
        </p:grpSpPr>
        <p:sp>
          <p:nvSpPr>
            <p:cNvPr id="29721" name="Line 55"/>
            <p:cNvSpPr>
              <a:spLocks noChangeShapeType="1"/>
            </p:cNvSpPr>
            <p:nvPr/>
          </p:nvSpPr>
          <p:spPr bwMode="auto">
            <a:xfrm rot="10800000" flipH="1">
              <a:off x="675" y="2549"/>
              <a:ext cx="419" cy="0"/>
            </a:xfrm>
            <a:prstGeom prst="line">
              <a:avLst/>
            </a:prstGeom>
            <a:noFill/>
            <a:ln w="34925">
              <a:solidFill>
                <a:schemeClr val="tx1"/>
              </a:solidFill>
              <a:round/>
              <a:headEnd/>
              <a:tailEnd type="triangle" w="lg" len="med"/>
            </a:ln>
          </p:spPr>
          <p:txBody>
            <a:bodyPr>
              <a:prstTxWarp prst="textNoShape">
                <a:avLst/>
              </a:prstTxWarp>
            </a:bodyPr>
            <a:lstStyle/>
            <a:p>
              <a:endParaRPr lang="en-US"/>
            </a:p>
          </p:txBody>
        </p:sp>
        <p:sp>
          <p:nvSpPr>
            <p:cNvPr id="29722" name="Text Box 56"/>
            <p:cNvSpPr txBox="1">
              <a:spLocks noChangeArrowheads="1"/>
            </p:cNvSpPr>
            <p:nvPr/>
          </p:nvSpPr>
          <p:spPr bwMode="auto">
            <a:xfrm>
              <a:off x="220" y="2105"/>
              <a:ext cx="701" cy="886"/>
            </a:xfrm>
            <a:prstGeom prst="rect">
              <a:avLst/>
            </a:prstGeom>
            <a:solidFill>
              <a:srgbClr val="FFFFCC"/>
            </a:solidFill>
            <a:ln w="9525">
              <a:noFill/>
              <a:miter lim="800000"/>
              <a:headEnd/>
              <a:tailEnd/>
            </a:ln>
          </p:spPr>
          <p:txBody>
            <a:bodyPr>
              <a:prstTxWarp prst="textNoShape">
                <a:avLst/>
              </a:prstTxWarp>
              <a:spAutoFit/>
            </a:bodyPr>
            <a:lstStyle/>
            <a:p>
              <a:pPr algn="ctr">
                <a:lnSpc>
                  <a:spcPct val="90000"/>
                </a:lnSpc>
                <a:spcBef>
                  <a:spcPct val="50000"/>
                </a:spcBef>
              </a:pPr>
              <a:r>
                <a:rPr lang="en-US">
                  <a:ea typeface="Arial" charset="0"/>
                  <a:cs typeface="Arial" charset="0"/>
                </a:rPr>
                <a:t>eq’m </a:t>
              </a:r>
              <a:br>
                <a:rPr lang="en-US">
                  <a:ea typeface="Arial" charset="0"/>
                  <a:cs typeface="Arial" charset="0"/>
                </a:rPr>
              </a:br>
              <a:r>
                <a:rPr lang="en-US">
                  <a:ea typeface="Arial" charset="0"/>
                  <a:cs typeface="Arial" charset="0"/>
                </a:rPr>
                <a:t>value </a:t>
              </a:r>
              <a:br>
                <a:rPr lang="en-US">
                  <a:ea typeface="Arial" charset="0"/>
                  <a:cs typeface="Arial" charset="0"/>
                </a:rPr>
              </a:br>
              <a:r>
                <a:rPr lang="en-US">
                  <a:ea typeface="Arial" charset="0"/>
                  <a:cs typeface="Arial" charset="0"/>
                </a:rPr>
                <a:t>of money</a:t>
              </a:r>
            </a:p>
          </p:txBody>
        </p:sp>
      </p:grpSp>
      <p:sp>
        <p:nvSpPr>
          <p:cNvPr id="29706" name="Text Box 58"/>
          <p:cNvSpPr txBox="1">
            <a:spLocks noChangeArrowheads="1"/>
          </p:cNvSpPr>
          <p:nvPr/>
        </p:nvSpPr>
        <p:spPr bwMode="auto">
          <a:xfrm>
            <a:off x="3551238" y="3573463"/>
            <a:ext cx="403225" cy="457200"/>
          </a:xfrm>
          <a:prstGeom prst="rect">
            <a:avLst/>
          </a:prstGeom>
          <a:noFill/>
          <a:ln w="9525">
            <a:noFill/>
            <a:miter lim="800000"/>
            <a:headEnd/>
            <a:tailEnd/>
          </a:ln>
        </p:spPr>
        <p:txBody>
          <a:bodyPr>
            <a:prstTxWarp prst="textNoShape">
              <a:avLst/>
            </a:prstTxWarp>
            <a:spAutoFit/>
          </a:bodyPr>
          <a:lstStyle/>
          <a:p>
            <a:pPr>
              <a:spcBef>
                <a:spcPct val="50000"/>
              </a:spcBef>
            </a:pPr>
            <a:r>
              <a:rPr lang="en-US">
                <a:ea typeface="Arial" charset="0"/>
                <a:cs typeface="Arial" charset="0"/>
              </a:rPr>
              <a:t>A</a:t>
            </a:r>
          </a:p>
        </p:txBody>
      </p:sp>
      <p:grpSp>
        <p:nvGrpSpPr>
          <p:cNvPr id="12" name="Group 46"/>
          <p:cNvGrpSpPr>
            <a:grpSpLocks/>
          </p:cNvGrpSpPr>
          <p:nvPr/>
        </p:nvGrpSpPr>
        <p:grpSpPr bwMode="auto">
          <a:xfrm>
            <a:off x="4348163" y="1400175"/>
            <a:ext cx="1071562" cy="4638675"/>
            <a:chOff x="2739" y="882"/>
            <a:chExt cx="675" cy="2922"/>
          </a:xfrm>
        </p:grpSpPr>
        <p:grpSp>
          <p:nvGrpSpPr>
            <p:cNvPr id="29717" name="Group 47"/>
            <p:cNvGrpSpPr>
              <a:grpSpLocks/>
            </p:cNvGrpSpPr>
            <p:nvPr/>
          </p:nvGrpSpPr>
          <p:grpSpPr bwMode="auto">
            <a:xfrm>
              <a:off x="2842" y="882"/>
              <a:ext cx="468" cy="2604"/>
              <a:chOff x="2842" y="882"/>
              <a:chExt cx="468" cy="2604"/>
            </a:xfrm>
          </p:grpSpPr>
          <p:sp>
            <p:nvSpPr>
              <p:cNvPr id="29719" name="Line 48"/>
              <p:cNvSpPr>
                <a:spLocks noChangeShapeType="1"/>
              </p:cNvSpPr>
              <p:nvPr/>
            </p:nvSpPr>
            <p:spPr bwMode="auto">
              <a:xfrm flipV="1">
                <a:off x="3076" y="1128"/>
                <a:ext cx="0" cy="2358"/>
              </a:xfrm>
              <a:prstGeom prst="line">
                <a:avLst/>
              </a:prstGeom>
              <a:noFill/>
              <a:ln w="38100">
                <a:solidFill>
                  <a:srgbClr val="A50021"/>
                </a:solidFill>
                <a:round/>
                <a:headEnd/>
                <a:tailEnd/>
              </a:ln>
            </p:spPr>
            <p:txBody>
              <a:bodyPr>
                <a:prstTxWarp prst="textNoShape">
                  <a:avLst/>
                </a:prstTxWarp>
              </a:bodyPr>
              <a:lstStyle/>
              <a:p>
                <a:endParaRPr lang="en-US"/>
              </a:p>
            </p:txBody>
          </p:sp>
          <p:sp>
            <p:nvSpPr>
              <p:cNvPr id="29720" name="Text Box 49"/>
              <p:cNvSpPr txBox="1">
                <a:spLocks noChangeArrowheads="1"/>
              </p:cNvSpPr>
              <p:nvPr/>
            </p:nvSpPr>
            <p:spPr bwMode="auto">
              <a:xfrm>
                <a:off x="2842" y="882"/>
                <a:ext cx="468" cy="268"/>
              </a:xfrm>
              <a:prstGeom prst="rect">
                <a:avLst/>
              </a:prstGeom>
              <a:noFill/>
              <a:ln w="9525">
                <a:noFill/>
                <a:miter lim="800000"/>
                <a:headEnd/>
                <a:tailEnd/>
              </a:ln>
            </p:spPr>
            <p:txBody>
              <a:bodyPr>
                <a:prstTxWarp prst="textNoShape">
                  <a:avLst/>
                </a:prstTxWarp>
                <a:spAutoFit/>
              </a:bodyPr>
              <a:lstStyle/>
              <a:p>
                <a:pPr algn="ctr">
                  <a:lnSpc>
                    <a:spcPct val="95000"/>
                  </a:lnSpc>
                  <a:spcBef>
                    <a:spcPct val="50000"/>
                  </a:spcBef>
                </a:pPr>
                <a:r>
                  <a:rPr lang="en-US" sz="2300" i="1">
                    <a:ea typeface="Arial" charset="0"/>
                    <a:cs typeface="Arial" charset="0"/>
                  </a:rPr>
                  <a:t>MS</a:t>
                </a:r>
                <a:r>
                  <a:rPr lang="en-US" sz="2300" baseline="-25000">
                    <a:ea typeface="Arial" charset="0"/>
                    <a:cs typeface="Arial" charset="0"/>
                  </a:rPr>
                  <a:t>2</a:t>
                </a:r>
                <a:endParaRPr lang="en-US" sz="2300" b="1" i="1" baseline="-25000">
                  <a:ea typeface="Arial" charset="0"/>
                  <a:cs typeface="Arial" charset="0"/>
                </a:endParaRPr>
              </a:p>
            </p:txBody>
          </p:sp>
        </p:grpSp>
        <p:sp>
          <p:nvSpPr>
            <p:cNvPr id="29718" name="Text Box 50"/>
            <p:cNvSpPr txBox="1">
              <a:spLocks noChangeArrowheads="1"/>
            </p:cNvSpPr>
            <p:nvPr/>
          </p:nvSpPr>
          <p:spPr bwMode="auto">
            <a:xfrm>
              <a:off x="2739" y="3516"/>
              <a:ext cx="675"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$2000</a:t>
              </a:r>
            </a:p>
          </p:txBody>
        </p:sp>
      </p:grpSp>
      <p:grpSp>
        <p:nvGrpSpPr>
          <p:cNvPr id="14" name="Group 61"/>
          <p:cNvGrpSpPr>
            <a:grpSpLocks/>
          </p:cNvGrpSpPr>
          <p:nvPr/>
        </p:nvGrpSpPr>
        <p:grpSpPr bwMode="auto">
          <a:xfrm>
            <a:off x="2190750" y="4340225"/>
            <a:ext cx="4800600" cy="522288"/>
            <a:chOff x="1380" y="2734"/>
            <a:chExt cx="3024" cy="329"/>
          </a:xfrm>
        </p:grpSpPr>
        <p:sp>
          <p:nvSpPr>
            <p:cNvPr id="29714" name="Text Box 59"/>
            <p:cNvSpPr txBox="1">
              <a:spLocks noChangeArrowheads="1"/>
            </p:cNvSpPr>
            <p:nvPr/>
          </p:nvSpPr>
          <p:spPr bwMode="auto">
            <a:xfrm>
              <a:off x="3118" y="2734"/>
              <a:ext cx="254" cy="288"/>
            </a:xfrm>
            <a:prstGeom prst="rect">
              <a:avLst/>
            </a:prstGeom>
            <a:noFill/>
            <a:ln w="9525">
              <a:noFill/>
              <a:miter lim="800000"/>
              <a:headEnd/>
              <a:tailEnd/>
            </a:ln>
          </p:spPr>
          <p:txBody>
            <a:bodyPr>
              <a:prstTxWarp prst="textNoShape">
                <a:avLst/>
              </a:prstTxWarp>
              <a:spAutoFit/>
            </a:bodyPr>
            <a:lstStyle/>
            <a:p>
              <a:pPr>
                <a:spcBef>
                  <a:spcPct val="50000"/>
                </a:spcBef>
              </a:pPr>
              <a:r>
                <a:rPr lang="en-US">
                  <a:ea typeface="Arial" charset="0"/>
                  <a:cs typeface="Arial" charset="0"/>
                </a:rPr>
                <a:t>B</a:t>
              </a:r>
            </a:p>
          </p:txBody>
        </p:sp>
        <p:sp>
          <p:nvSpPr>
            <p:cNvPr id="29715" name="Line 3"/>
            <p:cNvSpPr>
              <a:spLocks noChangeShapeType="1"/>
            </p:cNvSpPr>
            <p:nvPr/>
          </p:nvSpPr>
          <p:spPr bwMode="auto">
            <a:xfrm>
              <a:off x="1380" y="3023"/>
              <a:ext cx="3024" cy="0"/>
            </a:xfrm>
            <a:prstGeom prst="line">
              <a:avLst/>
            </a:prstGeom>
            <a:noFill/>
            <a:ln w="9525">
              <a:solidFill>
                <a:srgbClr val="FF0000"/>
              </a:solidFill>
              <a:prstDash val="lgDash"/>
              <a:round/>
              <a:headEnd/>
              <a:tailEnd/>
            </a:ln>
          </p:spPr>
          <p:txBody>
            <a:bodyPr>
              <a:prstTxWarp prst="textNoShape">
                <a:avLst/>
              </a:prstTxWarp>
            </a:bodyPr>
            <a:lstStyle/>
            <a:p>
              <a:endParaRPr lang="en-US"/>
            </a:p>
          </p:txBody>
        </p:sp>
        <p:sp>
          <p:nvSpPr>
            <p:cNvPr id="29716" name="Oval 39"/>
            <p:cNvSpPr>
              <a:spLocks noChangeArrowheads="1"/>
            </p:cNvSpPr>
            <p:nvPr/>
          </p:nvSpPr>
          <p:spPr bwMode="auto">
            <a:xfrm>
              <a:off x="3032" y="2976"/>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b="1">
                <a:ea typeface="Arial" charset="0"/>
                <a:cs typeface="Arial" charset="0"/>
              </a:endParaRPr>
            </a:p>
          </p:txBody>
        </p:sp>
      </p:grpSp>
      <p:sp>
        <p:nvSpPr>
          <p:cNvPr id="74815" name="Text Box 63"/>
          <p:cNvSpPr txBox="1">
            <a:spLocks noChangeArrowheads="1"/>
          </p:cNvSpPr>
          <p:nvPr/>
        </p:nvSpPr>
        <p:spPr bwMode="auto">
          <a:xfrm>
            <a:off x="5614988" y="2282825"/>
            <a:ext cx="2276475" cy="1196975"/>
          </a:xfrm>
          <a:prstGeom prst="rect">
            <a:avLst/>
          </a:prstGeom>
          <a:solidFill>
            <a:srgbClr val="CCFFCC"/>
          </a:solidFill>
          <a:ln w="9525">
            <a:solidFill>
              <a:schemeClr val="tx1"/>
            </a:solidFill>
            <a:miter lim="800000"/>
            <a:headEnd/>
            <a:tailEnd/>
          </a:ln>
        </p:spPr>
        <p:txBody>
          <a:bodyPr>
            <a:prstTxWarp prst="textNoShape">
              <a:avLst/>
            </a:prstTxWarp>
            <a:spAutoFit/>
          </a:bodyPr>
          <a:lstStyle/>
          <a:p>
            <a:pPr>
              <a:spcBef>
                <a:spcPct val="50000"/>
              </a:spcBef>
            </a:pPr>
            <a:r>
              <a:rPr lang="en-US">
                <a:ea typeface="Arial" charset="0"/>
                <a:cs typeface="Arial" charset="0"/>
              </a:rPr>
              <a:t>Then the value of money falls, </a:t>
            </a:r>
            <a:br>
              <a:rPr lang="en-US">
                <a:ea typeface="Arial" charset="0"/>
                <a:cs typeface="Arial" charset="0"/>
              </a:rPr>
            </a:br>
            <a:r>
              <a:rPr lang="en-US">
                <a:ea typeface="Arial" charset="0"/>
                <a:cs typeface="Arial" charset="0"/>
              </a:rPr>
              <a:t>and </a:t>
            </a:r>
            <a:r>
              <a:rPr lang="en-US" b="1" i="1">
                <a:ea typeface="Arial" charset="0"/>
                <a:cs typeface="Arial" charset="0"/>
              </a:rPr>
              <a:t>P</a:t>
            </a:r>
            <a:r>
              <a:rPr lang="en-US">
                <a:ea typeface="Arial" charset="0"/>
                <a:cs typeface="Arial" charset="0"/>
              </a:rPr>
              <a:t> rises. </a:t>
            </a:r>
          </a:p>
        </p:txBody>
      </p:sp>
      <p:sp>
        <p:nvSpPr>
          <p:cNvPr id="74814" name="Text Box 62"/>
          <p:cNvSpPr txBox="1">
            <a:spLocks noChangeArrowheads="1"/>
          </p:cNvSpPr>
          <p:nvPr/>
        </p:nvSpPr>
        <p:spPr bwMode="auto">
          <a:xfrm>
            <a:off x="355600" y="2254250"/>
            <a:ext cx="2921000" cy="1196975"/>
          </a:xfrm>
          <a:prstGeom prst="rect">
            <a:avLst/>
          </a:prstGeom>
          <a:solidFill>
            <a:srgbClr val="CCFFCC"/>
          </a:solidFill>
          <a:ln w="9525">
            <a:solidFill>
              <a:schemeClr val="tx1"/>
            </a:solidFill>
            <a:miter lim="800000"/>
            <a:headEnd/>
            <a:tailEnd/>
          </a:ln>
        </p:spPr>
        <p:txBody>
          <a:bodyPr>
            <a:prstTxWarp prst="textNoShape">
              <a:avLst/>
            </a:prstTxWarp>
            <a:spAutoFit/>
          </a:bodyPr>
          <a:lstStyle/>
          <a:p>
            <a:pPr>
              <a:spcBef>
                <a:spcPct val="50000"/>
              </a:spcBef>
            </a:pPr>
            <a:r>
              <a:rPr lang="en-US">
                <a:ea typeface="Arial" charset="0"/>
                <a:cs typeface="Arial" charset="0"/>
              </a:rPr>
              <a:t>Suppose the central bank increases the money supply.</a:t>
            </a:r>
          </a:p>
        </p:txBody>
      </p:sp>
      <p:sp>
        <p:nvSpPr>
          <p:cNvPr id="74816" name="Line 64"/>
          <p:cNvSpPr>
            <a:spLocks noChangeShapeType="1"/>
          </p:cNvSpPr>
          <p:nvPr/>
        </p:nvSpPr>
        <p:spPr bwMode="auto">
          <a:xfrm rot="10800000" flipV="1">
            <a:off x="2179638" y="4027488"/>
            <a:ext cx="0" cy="766762"/>
          </a:xfrm>
          <a:prstGeom prst="line">
            <a:avLst/>
          </a:prstGeom>
          <a:noFill/>
          <a:ln w="50800">
            <a:solidFill>
              <a:srgbClr val="990033"/>
            </a:solidFill>
            <a:round/>
            <a:headEnd/>
            <a:tailEnd type="triangle" w="lg" len="med"/>
          </a:ln>
        </p:spPr>
        <p:txBody>
          <a:bodyPr>
            <a:prstTxWarp prst="textNoShape">
              <a:avLst/>
            </a:prstTxWarp>
          </a:bodyPr>
          <a:lstStyle/>
          <a:p>
            <a:endParaRPr lang="en-US"/>
          </a:p>
        </p:txBody>
      </p:sp>
      <p:sp>
        <p:nvSpPr>
          <p:cNvPr id="74817" name="Line 65"/>
          <p:cNvSpPr>
            <a:spLocks noChangeShapeType="1"/>
          </p:cNvSpPr>
          <p:nvPr/>
        </p:nvSpPr>
        <p:spPr bwMode="auto">
          <a:xfrm rot="10800000" flipV="1">
            <a:off x="6989763" y="4017963"/>
            <a:ext cx="0" cy="766762"/>
          </a:xfrm>
          <a:prstGeom prst="line">
            <a:avLst/>
          </a:prstGeom>
          <a:noFill/>
          <a:ln w="50800">
            <a:solidFill>
              <a:srgbClr val="990033"/>
            </a:solidFill>
            <a:round/>
            <a:headEnd/>
            <a:tailEnd type="triangle" w="lg" len="med"/>
          </a:ln>
        </p:spPr>
        <p:txBody>
          <a:bodyPr>
            <a:prstTxWarp prst="textNoShape">
              <a:avLst/>
            </a:prstTxWarp>
          </a:bodyPr>
          <a:lstStyle/>
          <a:p>
            <a:endParaRPr lang="en-US"/>
          </a:p>
        </p:txBody>
      </p:sp>
      <p:sp>
        <p:nvSpPr>
          <p:cNvPr id="2971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4814"/>
                                        </p:tgtEl>
                                        <p:attrNameLst>
                                          <p:attrName>style.visibility</p:attrName>
                                        </p:attrNameLst>
                                      </p:cBhvr>
                                      <p:to>
                                        <p:strVal val="visible"/>
                                      </p:to>
                                    </p:set>
                                    <p:animEffect transition="in" filter="fade">
                                      <p:cBhvr>
                                        <p:cTn id="7" dur="500"/>
                                        <p:tgtEl>
                                          <p:spTgt spid="74814"/>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74792"/>
                                        </p:tgtEl>
                                        <p:attrNameLst>
                                          <p:attrName>style.visibility</p:attrName>
                                        </p:attrNameLst>
                                      </p:cBhvr>
                                      <p:to>
                                        <p:strVal val="visible"/>
                                      </p:to>
                                    </p:set>
                                    <p:animEffect transition="in" filter="wipe(left)">
                                      <p:cBhvr>
                                        <p:cTn id="11" dur="500"/>
                                        <p:tgtEl>
                                          <p:spTgt spid="74792"/>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500"/>
                                        <p:tgtEl>
                                          <p:spTgt spid="1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xit" presetSubtype="0" fill="hold" grpId="1" nodeType="clickEffect">
                                  <p:stCondLst>
                                    <p:cond delay="0"/>
                                  </p:stCondLst>
                                  <p:childTnLst>
                                    <p:animEffect transition="out" filter="fade">
                                      <p:cBhvr>
                                        <p:cTn id="19" dur="500"/>
                                        <p:tgtEl>
                                          <p:spTgt spid="74814"/>
                                        </p:tgtEl>
                                      </p:cBhvr>
                                    </p:animEffect>
                                    <p:set>
                                      <p:cBhvr>
                                        <p:cTn id="20" dur="1" fill="hold">
                                          <p:stCondLst>
                                            <p:cond delay="499"/>
                                          </p:stCondLst>
                                        </p:cTn>
                                        <p:tgtEl>
                                          <p:spTgt spid="74814"/>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4815"/>
                                        </p:tgtEl>
                                        <p:attrNameLst>
                                          <p:attrName>style.visibility</p:attrName>
                                        </p:attrNameLst>
                                      </p:cBhvr>
                                      <p:to>
                                        <p:strVal val="visible"/>
                                      </p:to>
                                    </p:set>
                                    <p:animEffect transition="in" filter="fade">
                                      <p:cBhvr>
                                        <p:cTn id="25" dur="500"/>
                                        <p:tgtEl>
                                          <p:spTgt spid="74815"/>
                                        </p:tgtEl>
                                      </p:cBhvr>
                                    </p:animEffect>
                                  </p:childTnLst>
                                </p:cTn>
                              </p:par>
                            </p:childTnLst>
                          </p:cTn>
                        </p:par>
                        <p:par>
                          <p:cTn id="26" fill="hold" nodeType="afterGroup">
                            <p:stCondLst>
                              <p:cond delay="500"/>
                            </p:stCondLst>
                            <p:childTnLst>
                              <p:par>
                                <p:cTn id="27" presetID="22" presetClass="entr" presetSubtype="1" fill="hold" grpId="0" nodeType="afterEffect">
                                  <p:stCondLst>
                                    <p:cond delay="0"/>
                                  </p:stCondLst>
                                  <p:childTnLst>
                                    <p:set>
                                      <p:cBhvr>
                                        <p:cTn id="28" dur="1" fill="hold">
                                          <p:stCondLst>
                                            <p:cond delay="0"/>
                                          </p:stCondLst>
                                        </p:cTn>
                                        <p:tgtEl>
                                          <p:spTgt spid="74816"/>
                                        </p:tgtEl>
                                        <p:attrNameLst>
                                          <p:attrName>style.visibility</p:attrName>
                                        </p:attrNameLst>
                                      </p:cBhvr>
                                      <p:to>
                                        <p:strVal val="visible"/>
                                      </p:to>
                                    </p:set>
                                    <p:animEffect transition="in" filter="wipe(up)">
                                      <p:cBhvr>
                                        <p:cTn id="29" dur="500"/>
                                        <p:tgtEl>
                                          <p:spTgt spid="74816"/>
                                        </p:tgtEl>
                                      </p:cBhvr>
                                    </p:animEffect>
                                  </p:childTnLst>
                                </p:cTn>
                              </p:par>
                            </p:childTnLst>
                          </p:cTn>
                        </p:par>
                        <p:par>
                          <p:cTn id="30" fill="hold" nodeType="afterGroup">
                            <p:stCondLst>
                              <p:cond delay="1000"/>
                            </p:stCondLst>
                            <p:childTnLst>
                              <p:par>
                                <p:cTn id="31" presetID="22" presetClass="entr" presetSubtype="8" fill="hold"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left)">
                                      <p:cBhvr>
                                        <p:cTn id="33" dur="500"/>
                                        <p:tgtEl>
                                          <p:spTgt spid="11"/>
                                        </p:tgtEl>
                                      </p:cBhvr>
                                    </p:animEffect>
                                  </p:childTnLst>
                                </p:cTn>
                              </p:par>
                            </p:childTnLst>
                          </p:cTn>
                        </p:par>
                        <p:par>
                          <p:cTn id="34" fill="hold" nodeType="afterGroup">
                            <p:stCondLst>
                              <p:cond delay="1500"/>
                            </p:stCondLst>
                            <p:childTnLst>
                              <p:par>
                                <p:cTn id="35" presetID="22" presetClass="entr" presetSubtype="8" fill="hold"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left)">
                                      <p:cBhvr>
                                        <p:cTn id="37" dur="500"/>
                                        <p:tgtEl>
                                          <p:spTgt spid="14"/>
                                        </p:tgtEl>
                                      </p:cBhvr>
                                    </p:animEffect>
                                  </p:childTnLst>
                                </p:cTn>
                              </p:par>
                            </p:childTnLst>
                          </p:cTn>
                        </p:par>
                        <p:par>
                          <p:cTn id="38" fill="hold" nodeType="afterGroup">
                            <p:stCondLst>
                              <p:cond delay="2000"/>
                            </p:stCondLst>
                            <p:childTnLst>
                              <p:par>
                                <p:cTn id="39" presetID="22" presetClass="entr" presetSubtype="1" fill="hold" grpId="0" nodeType="afterEffect">
                                  <p:stCondLst>
                                    <p:cond delay="0"/>
                                  </p:stCondLst>
                                  <p:childTnLst>
                                    <p:set>
                                      <p:cBhvr>
                                        <p:cTn id="40" dur="1" fill="hold">
                                          <p:stCondLst>
                                            <p:cond delay="0"/>
                                          </p:stCondLst>
                                        </p:cTn>
                                        <p:tgtEl>
                                          <p:spTgt spid="74817"/>
                                        </p:tgtEl>
                                        <p:attrNameLst>
                                          <p:attrName>style.visibility</p:attrName>
                                        </p:attrNameLst>
                                      </p:cBhvr>
                                      <p:to>
                                        <p:strVal val="visible"/>
                                      </p:to>
                                    </p:set>
                                    <p:animEffect transition="in" filter="wipe(up)">
                                      <p:cBhvr>
                                        <p:cTn id="41" dur="500"/>
                                        <p:tgtEl>
                                          <p:spTgt spid="74817"/>
                                        </p:tgtEl>
                                      </p:cBhvr>
                                    </p:animEffect>
                                  </p:childTnLst>
                                </p:cTn>
                              </p:par>
                            </p:childTnLst>
                          </p:cTn>
                        </p:par>
                        <p:par>
                          <p:cTn id="42" fill="hold" nodeType="afterGroup">
                            <p:stCondLst>
                              <p:cond delay="2500"/>
                            </p:stCondLst>
                            <p:childTnLst>
                              <p:par>
                                <p:cTn id="43" presetID="22" presetClass="entr" presetSubtype="8" fill="hold" nodeType="after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wipe(left)">
                                      <p:cBhvr>
                                        <p:cTn id="4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815" grpId="0" animBg="1"/>
      <p:bldP spid="74814" grpId="0" animBg="1"/>
      <p:bldP spid="74814" grpId="1" animBg="1"/>
      <p:bldP spid="74816" grpId="0" animBg="1"/>
      <p:bldP spid="748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idx="4294967295"/>
          </p:nvPr>
        </p:nvSpPr>
        <p:spPr>
          <a:xfrm>
            <a:off x="0" y="252413"/>
            <a:ext cx="9144000" cy="649287"/>
          </a:xfrm>
        </p:spPr>
        <p:txBody>
          <a:bodyPr rtlCol="0">
            <a:normAutofit fontScale="90000"/>
          </a:bodyPr>
          <a:lstStyle/>
          <a:p>
            <a:pPr algn="ctr" eaLnBrk="1" fontAlgn="auto" hangingPunct="1">
              <a:spcAft>
                <a:spcPts val="0"/>
              </a:spcAft>
              <a:defRPr/>
            </a:pPr>
            <a:r>
              <a:rPr lang="en-US" sz="3600" dirty="0" smtClean="0"/>
              <a:t>A Brief Look at the Adjustment Process</a:t>
            </a:r>
          </a:p>
        </p:txBody>
      </p:sp>
      <p:sp>
        <p:nvSpPr>
          <p:cNvPr id="84995" name="Rectangle 3"/>
          <p:cNvSpPr>
            <a:spLocks noGrp="1" noChangeArrowheads="1"/>
          </p:cNvSpPr>
          <p:nvPr>
            <p:ph type="body" idx="4294967295"/>
          </p:nvPr>
        </p:nvSpPr>
        <p:spPr>
          <a:xfrm>
            <a:off x="457200" y="1477963"/>
            <a:ext cx="8178800" cy="5087937"/>
          </a:xfrm>
        </p:spPr>
        <p:txBody>
          <a:bodyPr/>
          <a:lstStyle/>
          <a:p>
            <a:pPr marL="0" indent="0" eaLnBrk="1" hangingPunct="1">
              <a:buFont typeface="Wingdings" charset="2"/>
              <a:buNone/>
            </a:pPr>
            <a:r>
              <a:rPr lang="en-US" sz="2700" smtClean="0">
                <a:latin typeface="Arial" charset="0"/>
              </a:rPr>
              <a:t>How does this work?  Short version:  </a:t>
            </a:r>
          </a:p>
          <a:p>
            <a:pPr marL="403225" lvl="1" indent="-288925" eaLnBrk="1" hangingPunct="1">
              <a:buClr>
                <a:srgbClr val="A3C167"/>
              </a:buClr>
            </a:pPr>
            <a:r>
              <a:rPr lang="en-US" smtClean="0">
                <a:latin typeface="Arial" charset="0"/>
              </a:rPr>
              <a:t>At the initial </a:t>
            </a:r>
            <a:r>
              <a:rPr lang="en-US" b="1" i="1" smtClean="0">
                <a:latin typeface="Arial" charset="0"/>
              </a:rPr>
              <a:t>P</a:t>
            </a:r>
            <a:r>
              <a:rPr lang="en-US" smtClean="0">
                <a:latin typeface="Arial" charset="0"/>
              </a:rPr>
              <a:t>, an increase in MS causes </a:t>
            </a:r>
            <a:br>
              <a:rPr lang="en-US" smtClean="0">
                <a:latin typeface="Arial" charset="0"/>
              </a:rPr>
            </a:br>
            <a:r>
              <a:rPr lang="en-US" smtClean="0">
                <a:latin typeface="Arial" charset="0"/>
              </a:rPr>
              <a:t>excess supply of money. </a:t>
            </a:r>
          </a:p>
          <a:p>
            <a:pPr marL="403225" lvl="1" indent="-288925" eaLnBrk="1" hangingPunct="1">
              <a:buClr>
                <a:srgbClr val="A3C167"/>
              </a:buClr>
            </a:pPr>
            <a:r>
              <a:rPr lang="en-US" smtClean="0">
                <a:latin typeface="Arial" charset="0"/>
              </a:rPr>
              <a:t>People get rid of their excess money by spending it on g&amp;s or by loaning it to others, who spend it.  Result:  increased demand for goods.</a:t>
            </a:r>
          </a:p>
          <a:p>
            <a:pPr marL="403225" lvl="1" indent="-288925" eaLnBrk="1" hangingPunct="1">
              <a:buClr>
                <a:srgbClr val="A3C167"/>
              </a:buClr>
            </a:pPr>
            <a:r>
              <a:rPr lang="en-US" smtClean="0">
                <a:latin typeface="Arial" charset="0"/>
              </a:rPr>
              <a:t>But supply of goods does not increase, </a:t>
            </a:r>
            <a:br>
              <a:rPr lang="en-US" smtClean="0">
                <a:latin typeface="Arial" charset="0"/>
              </a:rPr>
            </a:br>
            <a:r>
              <a:rPr lang="en-US" smtClean="0">
                <a:latin typeface="Arial" charset="0"/>
              </a:rPr>
              <a:t>so prices must rise.  </a:t>
            </a:r>
          </a:p>
          <a:p>
            <a:pPr marL="0" indent="0" eaLnBrk="1" hangingPunct="1">
              <a:spcBef>
                <a:spcPct val="40000"/>
              </a:spcBef>
              <a:buFont typeface="Wingdings" charset="2"/>
              <a:buNone/>
            </a:pPr>
            <a:r>
              <a:rPr lang="en-US" sz="2700" smtClean="0">
                <a:latin typeface="Arial" charset="0"/>
              </a:rPr>
              <a:t>(Other things happen in the short run, which we will study in later chapters.)  </a:t>
            </a:r>
          </a:p>
        </p:txBody>
      </p:sp>
      <p:sp>
        <p:nvSpPr>
          <p:cNvPr id="31747" name="Rectangle 4"/>
          <p:cNvSpPr>
            <a:spLocks noChangeArrowheads="1"/>
          </p:cNvSpPr>
          <p:nvPr/>
        </p:nvSpPr>
        <p:spPr bwMode="auto">
          <a:xfrm>
            <a:off x="447675" y="900113"/>
            <a:ext cx="8302625" cy="523875"/>
          </a:xfrm>
          <a:prstGeom prst="rect">
            <a:avLst/>
          </a:prstGeom>
          <a:noFill/>
          <a:ln w="9525">
            <a:noFill/>
            <a:miter lim="800000"/>
            <a:headEnd/>
            <a:tailEnd/>
          </a:ln>
        </p:spPr>
        <p:txBody>
          <a:bodyPr wrap="none">
            <a:prstTxWarp prst="textNoShape">
              <a:avLst/>
            </a:prstTxWarp>
            <a:spAutoFit/>
          </a:bodyPr>
          <a:lstStyle/>
          <a:p>
            <a:pPr>
              <a:lnSpc>
                <a:spcPct val="105000"/>
              </a:lnSpc>
              <a:spcBef>
                <a:spcPct val="45000"/>
              </a:spcBef>
              <a:buClr>
                <a:srgbClr val="00B85C"/>
              </a:buClr>
              <a:buSzPct val="120000"/>
              <a:buFont typeface="Wingdings" charset="2"/>
              <a:buNone/>
            </a:pPr>
            <a:r>
              <a:rPr lang="en-US" sz="2700">
                <a:ea typeface="Arial" charset="0"/>
                <a:cs typeface="Arial" charset="0"/>
              </a:rPr>
              <a:t>Result from graph:  Increasing MS causes </a:t>
            </a:r>
            <a:r>
              <a:rPr lang="en-US" sz="2700" b="1" i="1">
                <a:ea typeface="Arial" charset="0"/>
                <a:cs typeface="Arial" charset="0"/>
              </a:rPr>
              <a:t>P</a:t>
            </a:r>
            <a:r>
              <a:rPr lang="en-US" sz="2700">
                <a:ea typeface="Arial" charset="0"/>
                <a:cs typeface="Arial" charset="0"/>
              </a:rPr>
              <a:t>  to rise.  </a:t>
            </a:r>
          </a:p>
        </p:txBody>
      </p:sp>
      <p:sp>
        <p:nvSpPr>
          <p:cNvPr id="3174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Effect transition="in" filter="wipe(left)">
                                      <p:cBhvr>
                                        <p:cTn id="7" dur="500"/>
                                        <p:tgtEl>
                                          <p:spTgt spid="849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4995">
                                            <p:txEl>
                                              <p:pRg st="1" end="1"/>
                                            </p:txEl>
                                          </p:spTgt>
                                        </p:tgtEl>
                                        <p:attrNameLst>
                                          <p:attrName>style.visibility</p:attrName>
                                        </p:attrNameLst>
                                      </p:cBhvr>
                                      <p:to>
                                        <p:strVal val="visible"/>
                                      </p:to>
                                    </p:set>
                                    <p:animEffect transition="in" filter="wipe(left)">
                                      <p:cBhvr>
                                        <p:cTn id="12" dur="500"/>
                                        <p:tgtEl>
                                          <p:spTgt spid="849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4995">
                                            <p:txEl>
                                              <p:pRg st="2" end="2"/>
                                            </p:txEl>
                                          </p:spTgt>
                                        </p:tgtEl>
                                        <p:attrNameLst>
                                          <p:attrName>style.visibility</p:attrName>
                                        </p:attrNameLst>
                                      </p:cBhvr>
                                      <p:to>
                                        <p:strVal val="visible"/>
                                      </p:to>
                                    </p:set>
                                    <p:animEffect transition="in" filter="wipe(left)">
                                      <p:cBhvr>
                                        <p:cTn id="17" dur="500"/>
                                        <p:tgtEl>
                                          <p:spTgt spid="849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4995">
                                            <p:txEl>
                                              <p:pRg st="3" end="3"/>
                                            </p:txEl>
                                          </p:spTgt>
                                        </p:tgtEl>
                                        <p:attrNameLst>
                                          <p:attrName>style.visibility</p:attrName>
                                        </p:attrNameLst>
                                      </p:cBhvr>
                                      <p:to>
                                        <p:strVal val="visible"/>
                                      </p:to>
                                    </p:set>
                                    <p:animEffect transition="in" filter="wipe(left)">
                                      <p:cBhvr>
                                        <p:cTn id="22" dur="500"/>
                                        <p:tgtEl>
                                          <p:spTgt spid="8499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4995">
                                            <p:txEl>
                                              <p:pRg st="4" end="4"/>
                                            </p:txEl>
                                          </p:spTgt>
                                        </p:tgtEl>
                                        <p:attrNameLst>
                                          <p:attrName>style.visibility</p:attrName>
                                        </p:attrNameLst>
                                      </p:cBhvr>
                                      <p:to>
                                        <p:strVal val="visible"/>
                                      </p:to>
                                    </p:set>
                                    <p:animEffect transition="in" filter="wipe(left)">
                                      <p:cBhvr>
                                        <p:cTn id="27" dur="500"/>
                                        <p:tgtEl>
                                          <p:spTgt spid="849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uiExpand="1" build="p" bldLvl="5"/>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Real vs. Nominal Variables</a:t>
            </a:r>
          </a:p>
        </p:txBody>
      </p:sp>
      <p:sp>
        <p:nvSpPr>
          <p:cNvPr id="19461" name="Rectangle 3"/>
          <p:cNvSpPr>
            <a:spLocks noGrp="1" noChangeArrowheads="1"/>
          </p:cNvSpPr>
          <p:nvPr>
            <p:ph idx="1"/>
          </p:nvPr>
        </p:nvSpPr>
        <p:spPr>
          <a:xfrm>
            <a:off x="457200" y="1219200"/>
            <a:ext cx="8305800" cy="4979988"/>
          </a:xfrm>
        </p:spPr>
        <p:txBody>
          <a:bodyPr/>
          <a:lstStyle/>
          <a:p>
            <a:pPr eaLnBrk="1" hangingPunct="1">
              <a:buFont typeface="Wingdings" charset="2"/>
              <a:buChar char="§"/>
            </a:pPr>
            <a:r>
              <a:rPr lang="en-US" b="1" smtClean="0">
                <a:solidFill>
                  <a:srgbClr val="CC0000"/>
                </a:solidFill>
                <a:latin typeface="Arial" charset="0"/>
                <a:cs typeface="ＭＳ Ｐゴシック" charset="-128"/>
              </a:rPr>
              <a:t>Nominal variables</a:t>
            </a:r>
            <a:r>
              <a:rPr lang="en-US" smtClean="0">
                <a:latin typeface="Arial" charset="0"/>
                <a:cs typeface="ＭＳ Ｐゴシック" charset="-128"/>
              </a:rPr>
              <a:t> are measured in monetary units. </a:t>
            </a:r>
          </a:p>
          <a:p>
            <a:pPr marL="457200" lvl="1" indent="0" eaLnBrk="1" hangingPunct="1">
              <a:spcBef>
                <a:spcPct val="10000"/>
              </a:spcBef>
              <a:buFont typeface="Wingdings" charset="2"/>
              <a:buNone/>
            </a:pPr>
            <a:r>
              <a:rPr lang="en-US" i="1" smtClean="0">
                <a:latin typeface="Arial" charset="0"/>
                <a:cs typeface="ＭＳ Ｐゴシック" charset="-128"/>
              </a:rPr>
              <a:t>Examples:  </a:t>
            </a:r>
            <a:r>
              <a:rPr lang="en-US" smtClean="0">
                <a:latin typeface="Arial" charset="0"/>
                <a:cs typeface="ＭＳ Ｐゴシック" charset="-128"/>
              </a:rPr>
              <a:t>nominal GDP, </a:t>
            </a:r>
            <a:br>
              <a:rPr lang="en-US" smtClean="0">
                <a:latin typeface="Arial" charset="0"/>
                <a:cs typeface="ＭＳ Ｐゴシック" charset="-128"/>
              </a:rPr>
            </a:br>
            <a:r>
              <a:rPr lang="en-US" smtClean="0">
                <a:latin typeface="Arial" charset="0"/>
                <a:cs typeface="ＭＳ Ｐゴシック" charset="-128"/>
              </a:rPr>
              <a:t>nominal interest rate (rate of return measured in $)</a:t>
            </a:r>
            <a:br>
              <a:rPr lang="en-US" smtClean="0">
                <a:latin typeface="Arial" charset="0"/>
                <a:cs typeface="ＭＳ Ｐゴシック" charset="-128"/>
              </a:rPr>
            </a:br>
            <a:r>
              <a:rPr lang="en-US" smtClean="0">
                <a:latin typeface="Arial" charset="0"/>
                <a:cs typeface="ＭＳ Ｐゴシック" charset="-128"/>
              </a:rPr>
              <a:t>nominal wage ($ per hour worked)</a:t>
            </a:r>
          </a:p>
          <a:p>
            <a:pPr eaLnBrk="1" hangingPunct="1">
              <a:spcBef>
                <a:spcPct val="70000"/>
              </a:spcBef>
              <a:buFont typeface="Wingdings" charset="2"/>
              <a:buChar char="§"/>
            </a:pPr>
            <a:r>
              <a:rPr lang="en-US" b="1" smtClean="0">
                <a:solidFill>
                  <a:srgbClr val="CC0000"/>
                </a:solidFill>
                <a:latin typeface="Arial" charset="0"/>
                <a:cs typeface="ＭＳ Ｐゴシック" charset="-128"/>
              </a:rPr>
              <a:t>Real variables</a:t>
            </a:r>
            <a:r>
              <a:rPr lang="en-US" smtClean="0">
                <a:latin typeface="Arial" charset="0"/>
                <a:cs typeface="ＭＳ Ｐゴシック" charset="-128"/>
              </a:rPr>
              <a:t> are measured in physical units.  </a:t>
            </a:r>
          </a:p>
          <a:p>
            <a:pPr marL="457200" lvl="1" indent="0" eaLnBrk="1" hangingPunct="1">
              <a:spcBef>
                <a:spcPct val="10000"/>
              </a:spcBef>
              <a:buFont typeface="Wingdings" charset="2"/>
              <a:buNone/>
            </a:pPr>
            <a:r>
              <a:rPr lang="en-US" i="1" smtClean="0">
                <a:latin typeface="Arial" charset="0"/>
                <a:cs typeface="ＭＳ Ｐゴシック" charset="-128"/>
              </a:rPr>
              <a:t>Examples:  </a:t>
            </a:r>
            <a:r>
              <a:rPr lang="en-US" smtClean="0">
                <a:latin typeface="Arial" charset="0"/>
                <a:cs typeface="ＭＳ Ｐゴシック" charset="-128"/>
              </a:rPr>
              <a:t>real GDP, </a:t>
            </a:r>
            <a:br>
              <a:rPr lang="en-US" smtClean="0">
                <a:latin typeface="Arial" charset="0"/>
                <a:cs typeface="ＭＳ Ｐゴシック" charset="-128"/>
              </a:rPr>
            </a:br>
            <a:r>
              <a:rPr lang="en-US" smtClean="0">
                <a:latin typeface="Arial" charset="0"/>
                <a:cs typeface="ＭＳ Ｐゴシック" charset="-128"/>
              </a:rPr>
              <a:t>real interest rate (measured in output)</a:t>
            </a:r>
            <a:br>
              <a:rPr lang="en-US" smtClean="0">
                <a:latin typeface="Arial" charset="0"/>
                <a:cs typeface="ＭＳ Ｐゴシック" charset="-128"/>
              </a:rPr>
            </a:br>
            <a:r>
              <a:rPr lang="en-US" smtClean="0">
                <a:latin typeface="Arial" charset="0"/>
                <a:cs typeface="ＭＳ Ｐゴシック" charset="-128"/>
              </a:rPr>
              <a:t>real wage (measured in output)</a:t>
            </a:r>
          </a:p>
        </p:txBody>
      </p:sp>
      <p:sp>
        <p:nvSpPr>
          <p:cNvPr id="3379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61">
                                            <p:txEl>
                                              <p:pRg st="0" end="0"/>
                                            </p:txEl>
                                          </p:spTgt>
                                        </p:tgtEl>
                                        <p:attrNameLst>
                                          <p:attrName>style.visibility</p:attrName>
                                        </p:attrNameLst>
                                      </p:cBhvr>
                                      <p:to>
                                        <p:strVal val="visible"/>
                                      </p:to>
                                    </p:set>
                                    <p:animEffect transition="in" filter="wipe(left)">
                                      <p:cBhvr>
                                        <p:cTn id="7" dur="500"/>
                                        <p:tgtEl>
                                          <p:spTgt spid="1946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461">
                                            <p:txEl>
                                              <p:pRg st="1" end="1"/>
                                            </p:txEl>
                                          </p:spTgt>
                                        </p:tgtEl>
                                        <p:attrNameLst>
                                          <p:attrName>style.visibility</p:attrName>
                                        </p:attrNameLst>
                                      </p:cBhvr>
                                      <p:to>
                                        <p:strVal val="visible"/>
                                      </p:to>
                                    </p:set>
                                    <p:animEffect transition="in" filter="wipe(left)">
                                      <p:cBhvr>
                                        <p:cTn id="12" dur="500"/>
                                        <p:tgtEl>
                                          <p:spTgt spid="1946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461">
                                            <p:txEl>
                                              <p:pRg st="2" end="2"/>
                                            </p:txEl>
                                          </p:spTgt>
                                        </p:tgtEl>
                                        <p:attrNameLst>
                                          <p:attrName>style.visibility</p:attrName>
                                        </p:attrNameLst>
                                      </p:cBhvr>
                                      <p:to>
                                        <p:strVal val="visible"/>
                                      </p:to>
                                    </p:set>
                                    <p:animEffect transition="in" filter="wipe(left)">
                                      <p:cBhvr>
                                        <p:cTn id="17" dur="500"/>
                                        <p:tgtEl>
                                          <p:spTgt spid="1946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461">
                                            <p:txEl>
                                              <p:pRg st="3" end="3"/>
                                            </p:txEl>
                                          </p:spTgt>
                                        </p:tgtEl>
                                        <p:attrNameLst>
                                          <p:attrName>style.visibility</p:attrName>
                                        </p:attrNameLst>
                                      </p:cBhvr>
                                      <p:to>
                                        <p:strVal val="visible"/>
                                      </p:to>
                                    </p:set>
                                    <p:animEffect transition="in" filter="wipe(left)">
                                      <p:cBhvr>
                                        <p:cTn id="22" dur="500"/>
                                        <p:tgtEl>
                                          <p:spTgt spid="1946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build="p" bldLvl="4"/>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idx="4294967295"/>
          </p:nvPr>
        </p:nvSpPr>
        <p:spPr/>
        <p:txBody>
          <a:bodyPr/>
          <a:lstStyle/>
          <a:p>
            <a:pPr eaLnBrk="1" hangingPunct="1"/>
            <a:r>
              <a:rPr lang="en-US" smtClean="0">
                <a:latin typeface="Tahoma" charset="0"/>
                <a:ea typeface="Tahoma" charset="0"/>
                <a:cs typeface="Tahoma" charset="0"/>
              </a:rPr>
              <a:t>Real vs. Nominal Variables</a:t>
            </a:r>
          </a:p>
        </p:txBody>
      </p:sp>
      <p:sp>
        <p:nvSpPr>
          <p:cNvPr id="20485" name="Rectangle 3"/>
          <p:cNvSpPr>
            <a:spLocks noGrp="1" noChangeArrowheads="1"/>
          </p:cNvSpPr>
          <p:nvPr>
            <p:ph type="body" idx="4294967295"/>
          </p:nvPr>
        </p:nvSpPr>
        <p:spPr>
          <a:xfrm>
            <a:off x="546100" y="1066800"/>
            <a:ext cx="8251825" cy="3271838"/>
          </a:xfrm>
        </p:spPr>
        <p:txBody>
          <a:bodyPr/>
          <a:lstStyle/>
          <a:p>
            <a:pPr marL="0" indent="0" eaLnBrk="1" hangingPunct="1">
              <a:buFont typeface="Wingdings" charset="2"/>
              <a:buNone/>
              <a:tabLst>
                <a:tab pos="5143500" algn="l"/>
              </a:tabLst>
            </a:pPr>
            <a:r>
              <a:rPr lang="en-US" sz="2700" smtClean="0">
                <a:latin typeface="Arial" charset="0"/>
              </a:rPr>
              <a:t>Prices are normally measured in terms of money.  </a:t>
            </a:r>
          </a:p>
          <a:p>
            <a:pPr marL="563563" lvl="1" eaLnBrk="1" hangingPunct="1">
              <a:buClr>
                <a:srgbClr val="A3C167"/>
              </a:buClr>
              <a:tabLst>
                <a:tab pos="5143500" algn="l"/>
              </a:tabLst>
            </a:pPr>
            <a:r>
              <a:rPr lang="en-US" smtClean="0">
                <a:latin typeface="Arial" charset="0"/>
              </a:rPr>
              <a:t>Price of a compact disc: 	$15/cd</a:t>
            </a:r>
          </a:p>
          <a:p>
            <a:pPr marL="563563" lvl="1" eaLnBrk="1" hangingPunct="1">
              <a:buClr>
                <a:srgbClr val="A3C167"/>
              </a:buClr>
              <a:tabLst>
                <a:tab pos="5143500" algn="l"/>
              </a:tabLst>
            </a:pPr>
            <a:r>
              <a:rPr lang="en-US" smtClean="0">
                <a:latin typeface="Arial" charset="0"/>
              </a:rPr>
              <a:t>Price of a kebab: 	$10/kebab</a:t>
            </a:r>
          </a:p>
          <a:p>
            <a:pPr marL="0" indent="0" eaLnBrk="1" hangingPunct="1">
              <a:spcBef>
                <a:spcPct val="50000"/>
              </a:spcBef>
              <a:buFont typeface="Wingdings" charset="2"/>
              <a:buNone/>
              <a:tabLst>
                <a:tab pos="5143500" algn="l"/>
              </a:tabLst>
            </a:pPr>
            <a:r>
              <a:rPr lang="en-US" sz="2700" smtClean="0">
                <a:latin typeface="Arial" charset="0"/>
              </a:rPr>
              <a:t>A </a:t>
            </a:r>
            <a:r>
              <a:rPr lang="en-US" sz="2700" b="1" smtClean="0">
                <a:solidFill>
                  <a:srgbClr val="660066"/>
                </a:solidFill>
                <a:latin typeface="Arial" charset="0"/>
              </a:rPr>
              <a:t>relative price </a:t>
            </a:r>
            <a:r>
              <a:rPr lang="en-US" sz="2700" smtClean="0">
                <a:latin typeface="Arial" charset="0"/>
              </a:rPr>
              <a:t>is the price of one good relative to (divided by) another:</a:t>
            </a:r>
          </a:p>
          <a:p>
            <a:pPr marL="563563" lvl="1" eaLnBrk="1" hangingPunct="1">
              <a:spcBef>
                <a:spcPct val="25000"/>
              </a:spcBef>
              <a:buClr>
                <a:srgbClr val="A3C167"/>
              </a:buClr>
              <a:tabLst>
                <a:tab pos="5143500" algn="l"/>
              </a:tabLst>
            </a:pPr>
            <a:r>
              <a:rPr lang="en-US" smtClean="0">
                <a:latin typeface="Arial" charset="0"/>
              </a:rPr>
              <a:t>Relative price of CDs in terms of kebabs:</a:t>
            </a:r>
          </a:p>
        </p:txBody>
      </p:sp>
      <p:grpSp>
        <p:nvGrpSpPr>
          <p:cNvPr id="2" name="Group 12"/>
          <p:cNvGrpSpPr>
            <a:grpSpLocks/>
          </p:cNvGrpSpPr>
          <p:nvPr/>
        </p:nvGrpSpPr>
        <p:grpSpPr bwMode="auto">
          <a:xfrm>
            <a:off x="842963" y="4254500"/>
            <a:ext cx="2373312" cy="990600"/>
            <a:chOff x="447" y="2975"/>
            <a:chExt cx="1495" cy="624"/>
          </a:xfrm>
        </p:grpSpPr>
        <p:sp>
          <p:nvSpPr>
            <p:cNvPr id="35855" name="Rectangle 4"/>
            <p:cNvSpPr>
              <a:spLocks noChangeArrowheads="1"/>
            </p:cNvSpPr>
            <p:nvPr/>
          </p:nvSpPr>
          <p:spPr bwMode="auto">
            <a:xfrm>
              <a:off x="545" y="2975"/>
              <a:ext cx="1112" cy="317"/>
            </a:xfrm>
            <a:prstGeom prst="rect">
              <a:avLst/>
            </a:prstGeom>
            <a:noFill/>
            <a:ln w="9525">
              <a:noFill/>
              <a:miter lim="800000"/>
              <a:headEnd/>
              <a:tailEnd/>
            </a:ln>
          </p:spPr>
          <p:txBody>
            <a:bodyPr wrap="none">
              <a:prstTxWarp prst="textNoShape">
                <a:avLst/>
              </a:prstTxWarp>
              <a:spAutoFit/>
            </a:bodyPr>
            <a:lstStyle/>
            <a:p>
              <a:r>
                <a:rPr lang="en-US" sz="2700">
                  <a:ea typeface="Arial" charset="0"/>
                  <a:cs typeface="Arial" charset="0"/>
                </a:rPr>
                <a:t>price of cd</a:t>
              </a:r>
            </a:p>
          </p:txBody>
        </p:sp>
        <p:sp>
          <p:nvSpPr>
            <p:cNvPr id="35856" name="Rectangle 5"/>
            <p:cNvSpPr>
              <a:spLocks noChangeArrowheads="1"/>
            </p:cNvSpPr>
            <p:nvPr/>
          </p:nvSpPr>
          <p:spPr bwMode="auto">
            <a:xfrm>
              <a:off x="447" y="3272"/>
              <a:ext cx="1495" cy="327"/>
            </a:xfrm>
            <a:prstGeom prst="rect">
              <a:avLst/>
            </a:prstGeom>
            <a:noFill/>
            <a:ln w="9525">
              <a:noFill/>
              <a:miter lim="800000"/>
              <a:headEnd/>
              <a:tailEnd/>
            </a:ln>
          </p:spPr>
          <p:txBody>
            <a:bodyPr wrap="none">
              <a:prstTxWarp prst="textNoShape">
                <a:avLst/>
              </a:prstTxWarp>
              <a:spAutoFit/>
            </a:bodyPr>
            <a:lstStyle/>
            <a:p>
              <a:r>
                <a:rPr lang="en-US" sz="2700">
                  <a:ea typeface="Arial" charset="0"/>
                  <a:cs typeface="Arial" charset="0"/>
                </a:rPr>
                <a:t>price of </a:t>
              </a:r>
              <a:r>
                <a:rPr lang="en-US" sz="2800"/>
                <a:t>kebab</a:t>
              </a:r>
            </a:p>
          </p:txBody>
        </p:sp>
        <p:sp>
          <p:nvSpPr>
            <p:cNvPr id="35857" name="Line 6"/>
            <p:cNvSpPr>
              <a:spLocks noChangeShapeType="1"/>
            </p:cNvSpPr>
            <p:nvPr/>
          </p:nvSpPr>
          <p:spPr bwMode="auto">
            <a:xfrm>
              <a:off x="509" y="3282"/>
              <a:ext cx="1272" cy="0"/>
            </a:xfrm>
            <a:prstGeom prst="line">
              <a:avLst/>
            </a:prstGeom>
            <a:noFill/>
            <a:ln w="9525">
              <a:solidFill>
                <a:schemeClr val="tx1"/>
              </a:solidFill>
              <a:round/>
              <a:headEnd/>
              <a:tailEnd/>
            </a:ln>
          </p:spPr>
          <p:txBody>
            <a:bodyPr>
              <a:prstTxWarp prst="textNoShape">
                <a:avLst/>
              </a:prstTxWarp>
            </a:bodyPr>
            <a:lstStyle/>
            <a:p>
              <a:endParaRPr lang="en-US"/>
            </a:p>
          </p:txBody>
        </p:sp>
      </p:grpSp>
      <p:grpSp>
        <p:nvGrpSpPr>
          <p:cNvPr id="3" name="Group 14"/>
          <p:cNvGrpSpPr>
            <a:grpSpLocks/>
          </p:cNvGrpSpPr>
          <p:nvPr/>
        </p:nvGrpSpPr>
        <p:grpSpPr bwMode="auto">
          <a:xfrm>
            <a:off x="3149600" y="4251325"/>
            <a:ext cx="2266950" cy="990600"/>
            <a:chOff x="1963" y="2896"/>
            <a:chExt cx="1428" cy="624"/>
          </a:xfrm>
        </p:grpSpPr>
        <p:grpSp>
          <p:nvGrpSpPr>
            <p:cNvPr id="35850" name="Group 11"/>
            <p:cNvGrpSpPr>
              <a:grpSpLocks/>
            </p:cNvGrpSpPr>
            <p:nvPr/>
          </p:nvGrpSpPr>
          <p:grpSpPr bwMode="auto">
            <a:xfrm>
              <a:off x="2244" y="2896"/>
              <a:ext cx="1147" cy="624"/>
              <a:chOff x="2013" y="2973"/>
              <a:chExt cx="1147" cy="624"/>
            </a:xfrm>
          </p:grpSpPr>
          <p:sp>
            <p:nvSpPr>
              <p:cNvPr id="35852" name="Rectangle 7"/>
              <p:cNvSpPr>
                <a:spLocks noChangeArrowheads="1"/>
              </p:cNvSpPr>
              <p:nvPr/>
            </p:nvSpPr>
            <p:spPr bwMode="auto">
              <a:xfrm>
                <a:off x="2147" y="2973"/>
                <a:ext cx="765" cy="317"/>
              </a:xfrm>
              <a:prstGeom prst="rect">
                <a:avLst/>
              </a:prstGeom>
              <a:noFill/>
              <a:ln w="9525">
                <a:noFill/>
                <a:miter lim="800000"/>
                <a:headEnd/>
                <a:tailEnd/>
              </a:ln>
            </p:spPr>
            <p:txBody>
              <a:bodyPr wrap="none">
                <a:prstTxWarp prst="textNoShape">
                  <a:avLst/>
                </a:prstTxWarp>
                <a:spAutoFit/>
              </a:bodyPr>
              <a:lstStyle/>
              <a:p>
                <a:r>
                  <a:rPr lang="en-US" sz="2700">
                    <a:ea typeface="Arial" charset="0"/>
                    <a:cs typeface="Arial" charset="0"/>
                  </a:rPr>
                  <a:t>$15/cd</a:t>
                </a:r>
              </a:p>
            </p:txBody>
          </p:sp>
          <p:sp>
            <p:nvSpPr>
              <p:cNvPr id="35853" name="Rectangle 8"/>
              <p:cNvSpPr>
                <a:spLocks noChangeArrowheads="1"/>
              </p:cNvSpPr>
              <p:nvPr/>
            </p:nvSpPr>
            <p:spPr bwMode="auto">
              <a:xfrm>
                <a:off x="2013" y="3270"/>
                <a:ext cx="1147" cy="327"/>
              </a:xfrm>
              <a:prstGeom prst="rect">
                <a:avLst/>
              </a:prstGeom>
              <a:noFill/>
              <a:ln w="9525">
                <a:noFill/>
                <a:miter lim="800000"/>
                <a:headEnd/>
                <a:tailEnd/>
              </a:ln>
            </p:spPr>
            <p:txBody>
              <a:bodyPr wrap="none">
                <a:prstTxWarp prst="textNoShape">
                  <a:avLst/>
                </a:prstTxWarp>
                <a:spAutoFit/>
              </a:bodyPr>
              <a:lstStyle/>
              <a:p>
                <a:r>
                  <a:rPr lang="en-US" sz="2700">
                    <a:ea typeface="Arial" charset="0"/>
                    <a:cs typeface="Arial" charset="0"/>
                  </a:rPr>
                  <a:t>$10/</a:t>
                </a:r>
                <a:r>
                  <a:rPr lang="en-US" sz="2800"/>
                  <a:t>kebab</a:t>
                </a:r>
              </a:p>
            </p:txBody>
          </p:sp>
          <p:sp>
            <p:nvSpPr>
              <p:cNvPr id="35854" name="Line 9"/>
              <p:cNvSpPr>
                <a:spLocks noChangeShapeType="1"/>
              </p:cNvSpPr>
              <p:nvPr/>
            </p:nvSpPr>
            <p:spPr bwMode="auto">
              <a:xfrm>
                <a:off x="2075" y="3280"/>
                <a:ext cx="910"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35851" name="Rectangle 13"/>
            <p:cNvSpPr>
              <a:spLocks noChangeArrowheads="1"/>
            </p:cNvSpPr>
            <p:nvPr/>
          </p:nvSpPr>
          <p:spPr bwMode="auto">
            <a:xfrm>
              <a:off x="1963" y="3051"/>
              <a:ext cx="249" cy="317"/>
            </a:xfrm>
            <a:prstGeom prst="rect">
              <a:avLst/>
            </a:prstGeom>
            <a:noFill/>
            <a:ln w="9525">
              <a:noFill/>
              <a:miter lim="800000"/>
              <a:headEnd/>
              <a:tailEnd/>
            </a:ln>
          </p:spPr>
          <p:txBody>
            <a:bodyPr>
              <a:prstTxWarp prst="textNoShape">
                <a:avLst/>
              </a:prstTxWarp>
              <a:spAutoFit/>
            </a:bodyPr>
            <a:lstStyle/>
            <a:p>
              <a:r>
                <a:rPr lang="en-US" sz="2700">
                  <a:ea typeface="Arial" charset="0"/>
                  <a:cs typeface="Arial" charset="0"/>
                </a:rPr>
                <a:t>=</a:t>
              </a:r>
            </a:p>
          </p:txBody>
        </p:sp>
      </p:grpSp>
      <p:sp>
        <p:nvSpPr>
          <p:cNvPr id="88079" name="Rectangle 15"/>
          <p:cNvSpPr>
            <a:spLocks noChangeArrowheads="1"/>
          </p:cNvSpPr>
          <p:nvPr/>
        </p:nvSpPr>
        <p:spPr bwMode="auto">
          <a:xfrm>
            <a:off x="547688" y="5368925"/>
            <a:ext cx="7350125" cy="955675"/>
          </a:xfrm>
          <a:prstGeom prst="rect">
            <a:avLst/>
          </a:prstGeom>
          <a:noFill/>
          <a:ln w="9525">
            <a:noFill/>
            <a:miter lim="800000"/>
            <a:headEnd/>
            <a:tailEnd/>
          </a:ln>
        </p:spPr>
        <p:txBody>
          <a:bodyPr wrap="none">
            <a:prstTxWarp prst="textNoShape">
              <a:avLst/>
            </a:prstTxWarp>
            <a:spAutoFit/>
          </a:bodyPr>
          <a:lstStyle/>
          <a:p>
            <a:pPr>
              <a:lnSpc>
                <a:spcPct val="105000"/>
              </a:lnSpc>
              <a:spcBef>
                <a:spcPct val="25000"/>
              </a:spcBef>
              <a:buClr>
                <a:srgbClr val="0066CC"/>
              </a:buClr>
              <a:buSzPct val="130000"/>
            </a:pPr>
            <a:r>
              <a:rPr lang="en-US" sz="2700">
                <a:ea typeface="Arial" charset="0"/>
                <a:cs typeface="Arial" charset="0"/>
              </a:rPr>
              <a:t>Relative prices are measured in physical units, </a:t>
            </a:r>
            <a:br>
              <a:rPr lang="en-US" sz="2700">
                <a:ea typeface="Arial" charset="0"/>
                <a:cs typeface="Arial" charset="0"/>
              </a:rPr>
            </a:br>
            <a:r>
              <a:rPr lang="en-US" sz="2700">
                <a:ea typeface="Arial" charset="0"/>
                <a:cs typeface="Arial" charset="0"/>
              </a:rPr>
              <a:t>so they are real variables. </a:t>
            </a:r>
          </a:p>
        </p:txBody>
      </p:sp>
      <p:grpSp>
        <p:nvGrpSpPr>
          <p:cNvPr id="5" name="Group 19"/>
          <p:cNvGrpSpPr>
            <a:grpSpLocks/>
          </p:cNvGrpSpPr>
          <p:nvPr/>
        </p:nvGrpSpPr>
        <p:grpSpPr bwMode="auto">
          <a:xfrm>
            <a:off x="5305425" y="4489450"/>
            <a:ext cx="3457575" cy="527050"/>
            <a:chOff x="3342" y="2787"/>
            <a:chExt cx="2040" cy="332"/>
          </a:xfrm>
        </p:grpSpPr>
        <p:sp>
          <p:nvSpPr>
            <p:cNvPr id="35848" name="Rectangle 10"/>
            <p:cNvSpPr>
              <a:spLocks noChangeArrowheads="1"/>
            </p:cNvSpPr>
            <p:nvPr/>
          </p:nvSpPr>
          <p:spPr bwMode="auto">
            <a:xfrm>
              <a:off x="3342" y="2787"/>
              <a:ext cx="2040" cy="327"/>
            </a:xfrm>
            <a:prstGeom prst="rect">
              <a:avLst/>
            </a:prstGeom>
            <a:noFill/>
            <a:ln w="9525">
              <a:noFill/>
              <a:miter lim="800000"/>
              <a:headEnd/>
              <a:tailEnd/>
            </a:ln>
          </p:spPr>
          <p:txBody>
            <a:bodyPr>
              <a:prstTxWarp prst="textNoShape">
                <a:avLst/>
              </a:prstTxWarp>
              <a:spAutoFit/>
            </a:bodyPr>
            <a:lstStyle/>
            <a:p>
              <a:r>
                <a:rPr lang="en-US" sz="2700">
                  <a:ea typeface="Arial" charset="0"/>
                  <a:cs typeface="Arial" charset="0"/>
                </a:rPr>
                <a:t>=  1.5 </a:t>
              </a:r>
              <a:r>
                <a:rPr lang="en-US" sz="2800"/>
                <a:t>kebab</a:t>
              </a:r>
              <a:r>
                <a:rPr lang="en-US" sz="2700">
                  <a:ea typeface="Arial" charset="0"/>
                  <a:cs typeface="Arial" charset="0"/>
                </a:rPr>
                <a:t>s per cd</a:t>
              </a:r>
            </a:p>
          </p:txBody>
        </p:sp>
        <p:sp>
          <p:nvSpPr>
            <p:cNvPr id="35849" name="Rectangle 18"/>
            <p:cNvSpPr>
              <a:spLocks noChangeArrowheads="1"/>
            </p:cNvSpPr>
            <p:nvPr/>
          </p:nvSpPr>
          <p:spPr bwMode="auto">
            <a:xfrm>
              <a:off x="3611" y="2796"/>
              <a:ext cx="1735" cy="323"/>
            </a:xfrm>
            <a:prstGeom prst="rect">
              <a:avLst/>
            </a:prstGeom>
            <a:noFill/>
            <a:ln w="9525">
              <a:solidFill>
                <a:srgbClr val="FF0000"/>
              </a:solidFill>
              <a:miter lim="800000"/>
              <a:headEnd/>
              <a:tailEnd/>
            </a:ln>
          </p:spPr>
          <p:txBody>
            <a:bodyPr wrap="none" anchor="ctr">
              <a:prstTxWarp prst="textNoShape">
                <a:avLst/>
              </a:prstTxWarp>
            </a:bodyPr>
            <a:lstStyle/>
            <a:p>
              <a:endParaRPr lang="en-US" sz="1800" b="1">
                <a:ea typeface="Arial" charset="0"/>
                <a:cs typeface="Arial" charset="0"/>
              </a:endParaRPr>
            </a:p>
          </p:txBody>
        </p:sp>
      </p:grpSp>
      <p:sp>
        <p:nvSpPr>
          <p:cNvPr id="3584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5">
                                            <p:txEl>
                                              <p:pRg st="0" end="0"/>
                                            </p:txEl>
                                          </p:spTgt>
                                        </p:tgtEl>
                                        <p:attrNameLst>
                                          <p:attrName>style.visibility</p:attrName>
                                        </p:attrNameLst>
                                      </p:cBhvr>
                                      <p:to>
                                        <p:strVal val="visible"/>
                                      </p:to>
                                    </p:set>
                                    <p:animEffect transition="in" filter="wipe(left)">
                                      <p:cBhvr>
                                        <p:cTn id="7" dur="500"/>
                                        <p:tgtEl>
                                          <p:spTgt spid="2048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5">
                                            <p:txEl>
                                              <p:pRg st="1" end="1"/>
                                            </p:txEl>
                                          </p:spTgt>
                                        </p:tgtEl>
                                        <p:attrNameLst>
                                          <p:attrName>style.visibility</p:attrName>
                                        </p:attrNameLst>
                                      </p:cBhvr>
                                      <p:to>
                                        <p:strVal val="visible"/>
                                      </p:to>
                                    </p:set>
                                    <p:animEffect transition="in" filter="wipe(left)">
                                      <p:cBhvr>
                                        <p:cTn id="12" dur="500"/>
                                        <p:tgtEl>
                                          <p:spTgt spid="2048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485">
                                            <p:txEl>
                                              <p:pRg st="2" end="2"/>
                                            </p:txEl>
                                          </p:spTgt>
                                        </p:tgtEl>
                                        <p:attrNameLst>
                                          <p:attrName>style.visibility</p:attrName>
                                        </p:attrNameLst>
                                      </p:cBhvr>
                                      <p:to>
                                        <p:strVal val="visible"/>
                                      </p:to>
                                    </p:set>
                                    <p:animEffect transition="in" filter="wipe(left)">
                                      <p:cBhvr>
                                        <p:cTn id="17" dur="500"/>
                                        <p:tgtEl>
                                          <p:spTgt spid="2048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485">
                                            <p:txEl>
                                              <p:pRg st="3" end="3"/>
                                            </p:txEl>
                                          </p:spTgt>
                                        </p:tgtEl>
                                        <p:attrNameLst>
                                          <p:attrName>style.visibility</p:attrName>
                                        </p:attrNameLst>
                                      </p:cBhvr>
                                      <p:to>
                                        <p:strVal val="visible"/>
                                      </p:to>
                                    </p:set>
                                    <p:animEffect transition="in" filter="wipe(left)">
                                      <p:cBhvr>
                                        <p:cTn id="22" dur="500"/>
                                        <p:tgtEl>
                                          <p:spTgt spid="2048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485">
                                            <p:txEl>
                                              <p:pRg st="4" end="4"/>
                                            </p:txEl>
                                          </p:spTgt>
                                        </p:tgtEl>
                                        <p:attrNameLst>
                                          <p:attrName>style.visibility</p:attrName>
                                        </p:attrNameLst>
                                      </p:cBhvr>
                                      <p:to>
                                        <p:strVal val="visible"/>
                                      </p:to>
                                    </p:set>
                                    <p:animEffect transition="in" filter="wipe(left)">
                                      <p:cBhvr>
                                        <p:cTn id="27" dur="500"/>
                                        <p:tgtEl>
                                          <p:spTgt spid="20485">
                                            <p:txEl>
                                              <p:pRg st="4" end="4"/>
                                            </p:txEl>
                                          </p:spTgt>
                                        </p:tgtEl>
                                      </p:cBhvr>
                                    </p:animEffect>
                                  </p:childTnLst>
                                </p:cTn>
                              </p:par>
                            </p:childTnLst>
                          </p:cTn>
                        </p:par>
                        <p:par>
                          <p:cTn id="28" fill="hold" nodeType="afterGroup">
                            <p:stCondLst>
                              <p:cond delay="500"/>
                            </p:stCondLst>
                            <p:childTnLst>
                              <p:par>
                                <p:cTn id="29" presetID="18" presetClass="entr" presetSubtype="6"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strips(downRight)">
                                      <p:cBhvr>
                                        <p:cTn id="31" dur="500"/>
                                        <p:tgtEl>
                                          <p:spTgt spid="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6" fill="hold"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strips(downRight)">
                                      <p:cBhvr>
                                        <p:cTn id="36" dur="500"/>
                                        <p:tgtEl>
                                          <p:spTgt spid="3"/>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ntr" presetSubtype="6" fill="hold"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strips(downRight)">
                                      <p:cBhvr>
                                        <p:cTn id="41" dur="500"/>
                                        <p:tgtEl>
                                          <p:spTgt spid="5"/>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88079"/>
                                        </p:tgtEl>
                                        <p:attrNameLst>
                                          <p:attrName>style.visibility</p:attrName>
                                        </p:attrNameLst>
                                      </p:cBhvr>
                                      <p:to>
                                        <p:strVal val="visible"/>
                                      </p:to>
                                    </p:set>
                                    <p:animEffect transition="in" filter="wipe(left)">
                                      <p:cBhvr>
                                        <p:cTn id="46" dur="500"/>
                                        <p:tgtEl>
                                          <p:spTgt spid="88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build="p" bldLvl="4"/>
      <p:bldP spid="8807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idx="4294967295"/>
          </p:nvPr>
        </p:nvSpPr>
        <p:spPr/>
        <p:txBody>
          <a:bodyPr/>
          <a:lstStyle/>
          <a:p>
            <a:pPr eaLnBrk="1" hangingPunct="1"/>
            <a:r>
              <a:rPr lang="en-US" smtClean="0">
                <a:latin typeface="Tahoma" charset="0"/>
                <a:ea typeface="Tahoma" charset="0"/>
                <a:cs typeface="Tahoma" charset="0"/>
              </a:rPr>
              <a:t>Real vs. Nominal Wage</a:t>
            </a:r>
          </a:p>
        </p:txBody>
      </p:sp>
      <p:sp>
        <p:nvSpPr>
          <p:cNvPr id="21509" name="Rectangle 3"/>
          <p:cNvSpPr>
            <a:spLocks noGrp="1" noChangeArrowheads="1"/>
          </p:cNvSpPr>
          <p:nvPr>
            <p:ph type="body" idx="4294967295"/>
          </p:nvPr>
        </p:nvSpPr>
        <p:spPr>
          <a:xfrm>
            <a:off x="457200" y="1104900"/>
            <a:ext cx="8620125" cy="3011488"/>
          </a:xfrm>
        </p:spPr>
        <p:txBody>
          <a:bodyPr/>
          <a:lstStyle/>
          <a:p>
            <a:pPr marL="0" indent="0" eaLnBrk="1" hangingPunct="1">
              <a:spcBef>
                <a:spcPct val="55000"/>
              </a:spcBef>
              <a:buFont typeface="Wingdings" charset="2"/>
              <a:buNone/>
            </a:pPr>
            <a:r>
              <a:rPr lang="en-US" sz="2700" smtClean="0">
                <a:latin typeface="Arial" charset="0"/>
              </a:rPr>
              <a:t>An important relative price is the real wage:</a:t>
            </a:r>
          </a:p>
          <a:p>
            <a:pPr marL="225425" lvl="1" indent="3175" eaLnBrk="1" hangingPunct="1">
              <a:spcBef>
                <a:spcPct val="55000"/>
              </a:spcBef>
              <a:buFont typeface="Wingdings" charset="2"/>
              <a:buNone/>
            </a:pPr>
            <a:r>
              <a:rPr lang="en-US" b="1" i="1" smtClean="0">
                <a:latin typeface="Arial" charset="0"/>
              </a:rPr>
              <a:t>W</a:t>
            </a:r>
            <a:r>
              <a:rPr lang="en-US" smtClean="0">
                <a:latin typeface="Arial" charset="0"/>
              </a:rPr>
              <a:t> = nominal wage = price of labor,  e.g.</a:t>
            </a:r>
            <a:r>
              <a:rPr lang="en-US" i="1" smtClean="0">
                <a:latin typeface="Arial" charset="0"/>
              </a:rPr>
              <a:t>,</a:t>
            </a:r>
            <a:r>
              <a:rPr lang="en-US" smtClean="0">
                <a:latin typeface="Arial" charset="0"/>
              </a:rPr>
              <a:t> $15/hour</a:t>
            </a:r>
          </a:p>
          <a:p>
            <a:pPr marL="225425" lvl="1" indent="3175" eaLnBrk="1" hangingPunct="1">
              <a:spcBef>
                <a:spcPct val="55000"/>
              </a:spcBef>
              <a:buFont typeface="Wingdings" charset="2"/>
              <a:buNone/>
            </a:pPr>
            <a:r>
              <a:rPr lang="en-US" b="1" i="1" smtClean="0">
                <a:latin typeface="Arial" charset="0"/>
              </a:rPr>
              <a:t>P</a:t>
            </a:r>
            <a:r>
              <a:rPr lang="en-US" smtClean="0">
                <a:latin typeface="Arial" charset="0"/>
              </a:rPr>
              <a:t> = price level = price of g&amp;s,  e.g.</a:t>
            </a:r>
            <a:r>
              <a:rPr lang="en-US" i="1" smtClean="0">
                <a:latin typeface="Arial" charset="0"/>
              </a:rPr>
              <a:t>,</a:t>
            </a:r>
            <a:r>
              <a:rPr lang="en-US" smtClean="0">
                <a:latin typeface="Arial" charset="0"/>
              </a:rPr>
              <a:t> $5/unit of output</a:t>
            </a:r>
          </a:p>
          <a:p>
            <a:pPr marL="225425" lvl="1" indent="3175" eaLnBrk="1" hangingPunct="1">
              <a:spcBef>
                <a:spcPct val="55000"/>
              </a:spcBef>
              <a:buFont typeface="Wingdings" charset="2"/>
              <a:buNone/>
            </a:pPr>
            <a:r>
              <a:rPr lang="en-US" smtClean="0">
                <a:latin typeface="Arial" charset="0"/>
              </a:rPr>
              <a:t>Real wage is the price of labor relative to the price </a:t>
            </a:r>
            <a:br>
              <a:rPr lang="en-US" smtClean="0">
                <a:latin typeface="Arial" charset="0"/>
              </a:rPr>
            </a:br>
            <a:r>
              <a:rPr lang="en-US" smtClean="0">
                <a:latin typeface="Arial" charset="0"/>
              </a:rPr>
              <a:t>of output:</a:t>
            </a:r>
          </a:p>
        </p:txBody>
      </p:sp>
      <p:grpSp>
        <p:nvGrpSpPr>
          <p:cNvPr id="2" name="Group 15"/>
          <p:cNvGrpSpPr>
            <a:grpSpLocks/>
          </p:cNvGrpSpPr>
          <p:nvPr/>
        </p:nvGrpSpPr>
        <p:grpSpPr bwMode="auto">
          <a:xfrm>
            <a:off x="752475" y="4054475"/>
            <a:ext cx="508000" cy="974725"/>
            <a:chOff x="558" y="2716"/>
            <a:chExt cx="320" cy="614"/>
          </a:xfrm>
        </p:grpSpPr>
        <p:sp>
          <p:nvSpPr>
            <p:cNvPr id="37900" name="Rectangle 5"/>
            <p:cNvSpPr>
              <a:spLocks noChangeArrowheads="1"/>
            </p:cNvSpPr>
            <p:nvPr/>
          </p:nvSpPr>
          <p:spPr bwMode="auto">
            <a:xfrm>
              <a:off x="558" y="2716"/>
              <a:ext cx="320" cy="317"/>
            </a:xfrm>
            <a:prstGeom prst="rect">
              <a:avLst/>
            </a:prstGeom>
            <a:noFill/>
            <a:ln w="9525">
              <a:noFill/>
              <a:miter lim="800000"/>
              <a:headEnd/>
              <a:tailEnd/>
            </a:ln>
          </p:spPr>
          <p:txBody>
            <a:bodyPr wrap="none">
              <a:prstTxWarp prst="textNoShape">
                <a:avLst/>
              </a:prstTxWarp>
              <a:spAutoFit/>
            </a:bodyPr>
            <a:lstStyle/>
            <a:p>
              <a:r>
                <a:rPr lang="en-US" sz="2700" b="1" i="1">
                  <a:ea typeface="Arial" charset="0"/>
                  <a:cs typeface="Arial" charset="0"/>
                </a:rPr>
                <a:t>W</a:t>
              </a:r>
            </a:p>
          </p:txBody>
        </p:sp>
        <p:sp>
          <p:nvSpPr>
            <p:cNvPr id="37901" name="Rectangle 6"/>
            <p:cNvSpPr>
              <a:spLocks noChangeArrowheads="1"/>
            </p:cNvSpPr>
            <p:nvPr/>
          </p:nvSpPr>
          <p:spPr bwMode="auto">
            <a:xfrm>
              <a:off x="584" y="3013"/>
              <a:ext cx="260" cy="317"/>
            </a:xfrm>
            <a:prstGeom prst="rect">
              <a:avLst/>
            </a:prstGeom>
            <a:noFill/>
            <a:ln w="9525">
              <a:noFill/>
              <a:miter lim="800000"/>
              <a:headEnd/>
              <a:tailEnd/>
            </a:ln>
          </p:spPr>
          <p:txBody>
            <a:bodyPr wrap="none">
              <a:prstTxWarp prst="textNoShape">
                <a:avLst/>
              </a:prstTxWarp>
              <a:spAutoFit/>
            </a:bodyPr>
            <a:lstStyle/>
            <a:p>
              <a:r>
                <a:rPr lang="en-US" sz="2700" b="1" i="1">
                  <a:ea typeface="Arial" charset="0"/>
                  <a:cs typeface="Arial" charset="0"/>
                </a:rPr>
                <a:t>P</a:t>
              </a:r>
            </a:p>
          </p:txBody>
        </p:sp>
        <p:sp>
          <p:nvSpPr>
            <p:cNvPr id="37902" name="Line 7"/>
            <p:cNvSpPr>
              <a:spLocks noChangeShapeType="1"/>
            </p:cNvSpPr>
            <p:nvPr/>
          </p:nvSpPr>
          <p:spPr bwMode="auto">
            <a:xfrm>
              <a:off x="600" y="3023"/>
              <a:ext cx="240"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89096" name="Rectangle 8"/>
          <p:cNvSpPr>
            <a:spLocks noChangeArrowheads="1"/>
          </p:cNvSpPr>
          <p:nvPr/>
        </p:nvSpPr>
        <p:spPr bwMode="auto">
          <a:xfrm>
            <a:off x="4545013" y="4289425"/>
            <a:ext cx="4057650" cy="503238"/>
          </a:xfrm>
          <a:prstGeom prst="rect">
            <a:avLst/>
          </a:prstGeom>
          <a:noFill/>
          <a:ln w="9525">
            <a:noFill/>
            <a:miter lim="800000"/>
            <a:headEnd/>
            <a:tailEnd/>
          </a:ln>
        </p:spPr>
        <p:txBody>
          <a:bodyPr>
            <a:prstTxWarp prst="textNoShape">
              <a:avLst/>
            </a:prstTxWarp>
            <a:spAutoFit/>
          </a:bodyPr>
          <a:lstStyle/>
          <a:p>
            <a:r>
              <a:rPr lang="en-US" sz="2700">
                <a:ea typeface="Arial" charset="0"/>
                <a:cs typeface="Arial" charset="0"/>
              </a:rPr>
              <a:t>=  3 units output per hour</a:t>
            </a:r>
          </a:p>
        </p:txBody>
      </p:sp>
      <p:grpSp>
        <p:nvGrpSpPr>
          <p:cNvPr id="3" name="Group 17"/>
          <p:cNvGrpSpPr>
            <a:grpSpLocks/>
          </p:cNvGrpSpPr>
          <p:nvPr/>
        </p:nvGrpSpPr>
        <p:grpSpPr bwMode="auto">
          <a:xfrm>
            <a:off x="1338263" y="4051300"/>
            <a:ext cx="3170237" cy="974725"/>
            <a:chOff x="1431" y="2714"/>
            <a:chExt cx="1997" cy="614"/>
          </a:xfrm>
        </p:grpSpPr>
        <p:grpSp>
          <p:nvGrpSpPr>
            <p:cNvPr id="37895" name="Group 16"/>
            <p:cNvGrpSpPr>
              <a:grpSpLocks/>
            </p:cNvGrpSpPr>
            <p:nvPr/>
          </p:nvGrpSpPr>
          <p:grpSpPr bwMode="auto">
            <a:xfrm>
              <a:off x="1712" y="2714"/>
              <a:ext cx="1716" cy="614"/>
              <a:chOff x="1712" y="2714"/>
              <a:chExt cx="1716" cy="614"/>
            </a:xfrm>
          </p:grpSpPr>
          <p:sp>
            <p:nvSpPr>
              <p:cNvPr id="37897" name="Rectangle 11"/>
              <p:cNvSpPr>
                <a:spLocks noChangeArrowheads="1"/>
              </p:cNvSpPr>
              <p:nvPr/>
            </p:nvSpPr>
            <p:spPr bwMode="auto">
              <a:xfrm>
                <a:off x="2074" y="2714"/>
                <a:ext cx="969" cy="317"/>
              </a:xfrm>
              <a:prstGeom prst="rect">
                <a:avLst/>
              </a:prstGeom>
              <a:noFill/>
              <a:ln w="9525">
                <a:noFill/>
                <a:miter lim="800000"/>
                <a:headEnd/>
                <a:tailEnd/>
              </a:ln>
            </p:spPr>
            <p:txBody>
              <a:bodyPr wrap="none">
                <a:prstTxWarp prst="textNoShape">
                  <a:avLst/>
                </a:prstTxWarp>
                <a:spAutoFit/>
              </a:bodyPr>
              <a:lstStyle/>
              <a:p>
                <a:r>
                  <a:rPr lang="en-US" sz="2700">
                    <a:ea typeface="Arial" charset="0"/>
                    <a:cs typeface="Arial" charset="0"/>
                  </a:rPr>
                  <a:t>$15/hour</a:t>
                </a:r>
              </a:p>
            </p:txBody>
          </p:sp>
          <p:sp>
            <p:nvSpPr>
              <p:cNvPr id="37898" name="Rectangle 12"/>
              <p:cNvSpPr>
                <a:spLocks noChangeArrowheads="1"/>
              </p:cNvSpPr>
              <p:nvPr/>
            </p:nvSpPr>
            <p:spPr bwMode="auto">
              <a:xfrm>
                <a:off x="1712" y="3011"/>
                <a:ext cx="1716" cy="317"/>
              </a:xfrm>
              <a:prstGeom prst="rect">
                <a:avLst/>
              </a:prstGeom>
              <a:noFill/>
              <a:ln w="9525">
                <a:noFill/>
                <a:miter lim="800000"/>
                <a:headEnd/>
                <a:tailEnd/>
              </a:ln>
            </p:spPr>
            <p:txBody>
              <a:bodyPr>
                <a:prstTxWarp prst="textNoShape">
                  <a:avLst/>
                </a:prstTxWarp>
                <a:spAutoFit/>
              </a:bodyPr>
              <a:lstStyle/>
              <a:p>
                <a:r>
                  <a:rPr lang="en-US" sz="2700">
                    <a:ea typeface="Arial" charset="0"/>
                    <a:cs typeface="Arial" charset="0"/>
                  </a:rPr>
                  <a:t>$5/unit of output</a:t>
                </a:r>
              </a:p>
            </p:txBody>
          </p:sp>
          <p:sp>
            <p:nvSpPr>
              <p:cNvPr id="37899" name="Line 13"/>
              <p:cNvSpPr>
                <a:spLocks noChangeShapeType="1"/>
              </p:cNvSpPr>
              <p:nvPr/>
            </p:nvSpPr>
            <p:spPr bwMode="auto">
              <a:xfrm>
                <a:off x="1799" y="3021"/>
                <a:ext cx="1526"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37896" name="Rectangle 14"/>
            <p:cNvSpPr>
              <a:spLocks noChangeArrowheads="1"/>
            </p:cNvSpPr>
            <p:nvPr/>
          </p:nvSpPr>
          <p:spPr bwMode="auto">
            <a:xfrm>
              <a:off x="1431" y="2869"/>
              <a:ext cx="249" cy="317"/>
            </a:xfrm>
            <a:prstGeom prst="rect">
              <a:avLst/>
            </a:prstGeom>
            <a:noFill/>
            <a:ln w="9525">
              <a:noFill/>
              <a:miter lim="800000"/>
              <a:headEnd/>
              <a:tailEnd/>
            </a:ln>
          </p:spPr>
          <p:txBody>
            <a:bodyPr>
              <a:prstTxWarp prst="textNoShape">
                <a:avLst/>
              </a:prstTxWarp>
              <a:spAutoFit/>
            </a:bodyPr>
            <a:lstStyle/>
            <a:p>
              <a:r>
                <a:rPr lang="en-US" sz="2700">
                  <a:ea typeface="Arial" charset="0"/>
                  <a:cs typeface="Arial" charset="0"/>
                </a:rPr>
                <a:t>=</a:t>
              </a:r>
            </a:p>
          </p:txBody>
        </p:sp>
      </p:grpSp>
      <p:sp>
        <p:nvSpPr>
          <p:cNvPr id="37894"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animEffect transition="in" filter="wipe(left)">
                                      <p:cBhvr>
                                        <p:cTn id="7" dur="500"/>
                                        <p:tgtEl>
                                          <p:spTgt spid="2150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9">
                                            <p:txEl>
                                              <p:pRg st="1" end="1"/>
                                            </p:txEl>
                                          </p:spTgt>
                                        </p:tgtEl>
                                        <p:attrNameLst>
                                          <p:attrName>style.visibility</p:attrName>
                                        </p:attrNameLst>
                                      </p:cBhvr>
                                      <p:to>
                                        <p:strVal val="visible"/>
                                      </p:to>
                                    </p:set>
                                    <p:animEffect transition="in" filter="wipe(left)">
                                      <p:cBhvr>
                                        <p:cTn id="12" dur="500"/>
                                        <p:tgtEl>
                                          <p:spTgt spid="2150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9">
                                            <p:txEl>
                                              <p:pRg st="2" end="2"/>
                                            </p:txEl>
                                          </p:spTgt>
                                        </p:tgtEl>
                                        <p:attrNameLst>
                                          <p:attrName>style.visibility</p:attrName>
                                        </p:attrNameLst>
                                      </p:cBhvr>
                                      <p:to>
                                        <p:strVal val="visible"/>
                                      </p:to>
                                    </p:set>
                                    <p:animEffect transition="in" filter="wipe(left)">
                                      <p:cBhvr>
                                        <p:cTn id="17" dur="500"/>
                                        <p:tgtEl>
                                          <p:spTgt spid="2150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509">
                                            <p:txEl>
                                              <p:pRg st="3" end="3"/>
                                            </p:txEl>
                                          </p:spTgt>
                                        </p:tgtEl>
                                        <p:attrNameLst>
                                          <p:attrName>style.visibility</p:attrName>
                                        </p:attrNameLst>
                                      </p:cBhvr>
                                      <p:to>
                                        <p:strVal val="visible"/>
                                      </p:to>
                                    </p:set>
                                    <p:animEffect transition="in" filter="wipe(left)">
                                      <p:cBhvr>
                                        <p:cTn id="22" dur="500"/>
                                        <p:tgtEl>
                                          <p:spTgt spid="21509">
                                            <p:txEl>
                                              <p:pRg st="3" end="3"/>
                                            </p:txEl>
                                          </p:spTgt>
                                        </p:tgtEl>
                                      </p:cBhvr>
                                    </p:animEffect>
                                  </p:childTnLst>
                                </p:cTn>
                              </p:par>
                            </p:childTnLst>
                          </p:cTn>
                        </p:par>
                        <p:par>
                          <p:cTn id="23" fill="hold" nodeType="afterGroup">
                            <p:stCondLst>
                              <p:cond delay="500"/>
                            </p:stCondLst>
                            <p:childTnLst>
                              <p:par>
                                <p:cTn id="24" presetID="18" presetClass="entr" presetSubtype="6" fill="hold" nodeType="after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strips(downRight)">
                                      <p:cBhvr>
                                        <p:cTn id="26" dur="500"/>
                                        <p:tgtEl>
                                          <p:spTgt spid="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ntr" presetSubtype="6"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strips(downRight)">
                                      <p:cBhvr>
                                        <p:cTn id="31" dur="500"/>
                                        <p:tgtEl>
                                          <p:spTgt spid="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6" fill="hold" grpId="0" nodeType="clickEffect">
                                  <p:stCondLst>
                                    <p:cond delay="0"/>
                                  </p:stCondLst>
                                  <p:childTnLst>
                                    <p:set>
                                      <p:cBhvr>
                                        <p:cTn id="35" dur="1" fill="hold">
                                          <p:stCondLst>
                                            <p:cond delay="0"/>
                                          </p:stCondLst>
                                        </p:cTn>
                                        <p:tgtEl>
                                          <p:spTgt spid="89096"/>
                                        </p:tgtEl>
                                        <p:attrNameLst>
                                          <p:attrName>style.visibility</p:attrName>
                                        </p:attrNameLst>
                                      </p:cBhvr>
                                      <p:to>
                                        <p:strVal val="visible"/>
                                      </p:to>
                                    </p:set>
                                    <p:animEffect transition="in" filter="strips(downRight)">
                                      <p:cBhvr>
                                        <p:cTn id="36" dur="500"/>
                                        <p:tgtEl>
                                          <p:spTgt spid="890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uild="p" bldLvl="4"/>
      <p:bldP spid="8909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en-US" sz="3600" dirty="0" smtClean="0">
                <a:latin typeface="Tahoma" charset="0"/>
                <a:ea typeface="Tahoma" charset="0"/>
                <a:cs typeface="Tahoma" charset="0"/>
              </a:rPr>
              <a:t>The Classical Dichotomy</a:t>
            </a:r>
          </a:p>
        </p:txBody>
      </p:sp>
      <p:sp>
        <p:nvSpPr>
          <p:cNvPr id="22533" name="Rectangle 3"/>
          <p:cNvSpPr>
            <a:spLocks noGrp="1" noChangeArrowheads="1"/>
          </p:cNvSpPr>
          <p:nvPr>
            <p:ph idx="1"/>
          </p:nvPr>
        </p:nvSpPr>
        <p:spPr>
          <a:xfrm>
            <a:off x="457200" y="1143000"/>
            <a:ext cx="8229600" cy="5410200"/>
          </a:xfrm>
        </p:spPr>
        <p:txBody>
          <a:bodyPr/>
          <a:lstStyle/>
          <a:p>
            <a:pPr eaLnBrk="1" hangingPunct="1">
              <a:spcBef>
                <a:spcPct val="40000"/>
              </a:spcBef>
              <a:buFont typeface="Wingdings" charset="2"/>
              <a:buChar char="§"/>
            </a:pPr>
            <a:r>
              <a:rPr lang="en-US" sz="2700" b="1" smtClean="0">
                <a:solidFill>
                  <a:srgbClr val="CC0000"/>
                </a:solidFill>
                <a:latin typeface="Arial" charset="0"/>
                <a:cs typeface="ＭＳ Ｐゴシック" charset="-128"/>
              </a:rPr>
              <a:t>Classical dichotomy</a:t>
            </a:r>
            <a:r>
              <a:rPr lang="en-US" sz="2700" smtClean="0">
                <a:latin typeface="Arial" charset="0"/>
                <a:cs typeface="ＭＳ Ｐゴシック" charset="-128"/>
              </a:rPr>
              <a:t>:  the theoretical separation of nominal and real variables</a:t>
            </a:r>
          </a:p>
          <a:p>
            <a:pPr eaLnBrk="1" hangingPunct="1">
              <a:spcBef>
                <a:spcPct val="40000"/>
              </a:spcBef>
              <a:buFont typeface="Wingdings" charset="2"/>
              <a:buChar char="§"/>
            </a:pPr>
            <a:r>
              <a:rPr lang="en-US" sz="2700" smtClean="0">
                <a:latin typeface="Arial" charset="0"/>
                <a:cs typeface="ＭＳ Ｐゴシック" charset="-128"/>
              </a:rPr>
              <a:t>Hume and the classical economists suggested that monetary developments affect nominal variables but not real variables. </a:t>
            </a:r>
          </a:p>
          <a:p>
            <a:pPr eaLnBrk="1" hangingPunct="1">
              <a:spcBef>
                <a:spcPct val="40000"/>
              </a:spcBef>
              <a:buFont typeface="Wingdings" charset="2"/>
              <a:buChar char="§"/>
            </a:pPr>
            <a:r>
              <a:rPr lang="en-US" sz="2700" smtClean="0">
                <a:latin typeface="Arial" charset="0"/>
                <a:cs typeface="ＭＳ Ｐゴシック" charset="-128"/>
              </a:rPr>
              <a:t>If central bank doubles the money supply, </a:t>
            </a:r>
            <a:br>
              <a:rPr lang="en-US" sz="2700" smtClean="0">
                <a:latin typeface="Arial" charset="0"/>
                <a:cs typeface="ＭＳ Ｐゴシック" charset="-128"/>
              </a:rPr>
            </a:br>
            <a:r>
              <a:rPr lang="en-US" sz="2700" smtClean="0">
                <a:latin typeface="Arial" charset="0"/>
                <a:cs typeface="ＭＳ Ｐゴシック" charset="-128"/>
              </a:rPr>
              <a:t>Hume &amp; classical thinkers contend</a:t>
            </a:r>
          </a:p>
          <a:p>
            <a:pPr lvl="1" eaLnBrk="1" hangingPunct="1">
              <a:spcBef>
                <a:spcPct val="25000"/>
              </a:spcBef>
              <a:buFont typeface="Wingdings" charset="2"/>
              <a:buChar char="§"/>
            </a:pPr>
            <a:r>
              <a:rPr lang="en-US" smtClean="0">
                <a:latin typeface="Arial" charset="0"/>
                <a:cs typeface="ＭＳ Ｐゴシック" charset="-128"/>
              </a:rPr>
              <a:t>all nominal variables—including prices—</a:t>
            </a:r>
            <a:br>
              <a:rPr lang="en-US" smtClean="0">
                <a:latin typeface="Arial" charset="0"/>
                <a:cs typeface="ＭＳ Ｐゴシック" charset="-128"/>
              </a:rPr>
            </a:br>
            <a:r>
              <a:rPr lang="en-US" smtClean="0">
                <a:latin typeface="Arial" charset="0"/>
                <a:cs typeface="ＭＳ Ｐゴシック" charset="-128"/>
              </a:rPr>
              <a:t>will double.</a:t>
            </a:r>
          </a:p>
          <a:p>
            <a:pPr lvl="1" eaLnBrk="1" hangingPunct="1">
              <a:spcBef>
                <a:spcPct val="25000"/>
              </a:spcBef>
              <a:buFont typeface="Wingdings" charset="2"/>
              <a:buChar char="§"/>
            </a:pPr>
            <a:r>
              <a:rPr lang="en-US" smtClean="0">
                <a:latin typeface="Arial" charset="0"/>
                <a:cs typeface="ＭＳ Ｐゴシック" charset="-128"/>
              </a:rPr>
              <a:t>all real variables—including relative prices—</a:t>
            </a:r>
            <a:br>
              <a:rPr lang="en-US" smtClean="0">
                <a:latin typeface="Arial" charset="0"/>
                <a:cs typeface="ＭＳ Ｐゴシック" charset="-128"/>
              </a:rPr>
            </a:br>
            <a:r>
              <a:rPr lang="en-US" smtClean="0">
                <a:latin typeface="Arial" charset="0"/>
                <a:cs typeface="ＭＳ Ｐゴシック" charset="-128"/>
              </a:rPr>
              <a:t>will remain unchanged. </a:t>
            </a:r>
          </a:p>
        </p:txBody>
      </p:sp>
      <p:sp>
        <p:nvSpPr>
          <p:cNvPr id="3993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3">
                                            <p:txEl>
                                              <p:pRg st="0" end="0"/>
                                            </p:txEl>
                                          </p:spTgt>
                                        </p:tgtEl>
                                        <p:attrNameLst>
                                          <p:attrName>style.visibility</p:attrName>
                                        </p:attrNameLst>
                                      </p:cBhvr>
                                      <p:to>
                                        <p:strVal val="visible"/>
                                      </p:to>
                                    </p:set>
                                    <p:animEffect transition="in" filter="wipe(left)">
                                      <p:cBhvr>
                                        <p:cTn id="7" dur="500"/>
                                        <p:tgtEl>
                                          <p:spTgt spid="225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3">
                                            <p:txEl>
                                              <p:pRg st="1" end="1"/>
                                            </p:txEl>
                                          </p:spTgt>
                                        </p:tgtEl>
                                        <p:attrNameLst>
                                          <p:attrName>style.visibility</p:attrName>
                                        </p:attrNameLst>
                                      </p:cBhvr>
                                      <p:to>
                                        <p:strVal val="visible"/>
                                      </p:to>
                                    </p:set>
                                    <p:animEffect transition="in" filter="wipe(left)">
                                      <p:cBhvr>
                                        <p:cTn id="12" dur="500"/>
                                        <p:tgtEl>
                                          <p:spTgt spid="225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33">
                                            <p:txEl>
                                              <p:pRg st="2" end="2"/>
                                            </p:txEl>
                                          </p:spTgt>
                                        </p:tgtEl>
                                        <p:attrNameLst>
                                          <p:attrName>style.visibility</p:attrName>
                                        </p:attrNameLst>
                                      </p:cBhvr>
                                      <p:to>
                                        <p:strVal val="visible"/>
                                      </p:to>
                                    </p:set>
                                    <p:animEffect transition="in" filter="wipe(left)">
                                      <p:cBhvr>
                                        <p:cTn id="17" dur="500"/>
                                        <p:tgtEl>
                                          <p:spTgt spid="2253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533">
                                            <p:txEl>
                                              <p:pRg st="3" end="3"/>
                                            </p:txEl>
                                          </p:spTgt>
                                        </p:tgtEl>
                                        <p:attrNameLst>
                                          <p:attrName>style.visibility</p:attrName>
                                        </p:attrNameLst>
                                      </p:cBhvr>
                                      <p:to>
                                        <p:strVal val="visible"/>
                                      </p:to>
                                    </p:set>
                                    <p:animEffect transition="in" filter="wipe(left)">
                                      <p:cBhvr>
                                        <p:cTn id="22" dur="500"/>
                                        <p:tgtEl>
                                          <p:spTgt spid="2253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533">
                                            <p:txEl>
                                              <p:pRg st="4" end="4"/>
                                            </p:txEl>
                                          </p:spTgt>
                                        </p:tgtEl>
                                        <p:attrNameLst>
                                          <p:attrName>style.visibility</p:attrName>
                                        </p:attrNameLst>
                                      </p:cBhvr>
                                      <p:to>
                                        <p:strVal val="visible"/>
                                      </p:to>
                                    </p:set>
                                    <p:animEffect transition="in" filter="wipe(left)">
                                      <p:cBhvr>
                                        <p:cTn id="27" dur="500"/>
                                        <p:tgtEl>
                                          <p:spTgt spid="2253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build="p" bldLvl="4"/>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idx="4294967295"/>
          </p:nvPr>
        </p:nvSpPr>
        <p:spPr>
          <a:xfrm>
            <a:off x="457200" y="219075"/>
            <a:ext cx="8229600" cy="649288"/>
          </a:xfrm>
        </p:spPr>
        <p:txBody>
          <a:bodyPr/>
          <a:lstStyle/>
          <a:p>
            <a:pPr eaLnBrk="1" hangingPunct="1"/>
            <a:r>
              <a:rPr lang="en-US" dirty="0" smtClean="0">
                <a:latin typeface="Tahoma" charset="0"/>
                <a:ea typeface="Tahoma" charset="0"/>
                <a:cs typeface="Tahoma" charset="0"/>
              </a:rPr>
              <a:t>The Neutrality of Money</a:t>
            </a:r>
          </a:p>
        </p:txBody>
      </p:sp>
      <p:sp>
        <p:nvSpPr>
          <p:cNvPr id="23557" name="Rectangle 3"/>
          <p:cNvSpPr>
            <a:spLocks noGrp="1" noChangeArrowheads="1"/>
          </p:cNvSpPr>
          <p:nvPr>
            <p:ph type="body" idx="4294967295"/>
          </p:nvPr>
        </p:nvSpPr>
        <p:spPr>
          <a:xfrm>
            <a:off x="523875" y="873125"/>
            <a:ext cx="8315325" cy="2700338"/>
          </a:xfrm>
        </p:spPr>
        <p:txBody>
          <a:bodyPr/>
          <a:lstStyle/>
          <a:p>
            <a:pPr eaLnBrk="1" hangingPunct="1">
              <a:spcBef>
                <a:spcPct val="40000"/>
              </a:spcBef>
            </a:pPr>
            <a:r>
              <a:rPr lang="en-US" sz="2600" b="1" smtClean="0">
                <a:solidFill>
                  <a:srgbClr val="CC0000"/>
                </a:solidFill>
                <a:latin typeface="Arial" charset="0"/>
              </a:rPr>
              <a:t>Monetary neutrality</a:t>
            </a:r>
            <a:r>
              <a:rPr lang="en-US" sz="2600" smtClean="0">
                <a:latin typeface="Arial" charset="0"/>
              </a:rPr>
              <a:t>:  the proposition that changes </a:t>
            </a:r>
            <a:br>
              <a:rPr lang="en-US" sz="2600" smtClean="0">
                <a:latin typeface="Arial" charset="0"/>
              </a:rPr>
            </a:br>
            <a:r>
              <a:rPr lang="en-US" sz="2600" smtClean="0">
                <a:latin typeface="Arial" charset="0"/>
              </a:rPr>
              <a:t>in the money supply do not affect real variables</a:t>
            </a:r>
          </a:p>
          <a:p>
            <a:pPr eaLnBrk="1" hangingPunct="1">
              <a:spcBef>
                <a:spcPct val="40000"/>
              </a:spcBef>
            </a:pPr>
            <a:r>
              <a:rPr lang="en-US" sz="2600" smtClean="0">
                <a:latin typeface="Arial" charset="0"/>
              </a:rPr>
              <a:t>Doubling money supply causes all nominal prices </a:t>
            </a:r>
            <a:br>
              <a:rPr lang="en-US" sz="2600" smtClean="0">
                <a:latin typeface="Arial" charset="0"/>
              </a:rPr>
            </a:br>
            <a:r>
              <a:rPr lang="en-US" sz="2600" smtClean="0">
                <a:latin typeface="Arial" charset="0"/>
              </a:rPr>
              <a:t>to double;  what happens to relative prices?</a:t>
            </a:r>
          </a:p>
          <a:p>
            <a:pPr eaLnBrk="1" hangingPunct="1">
              <a:spcBef>
                <a:spcPct val="40000"/>
              </a:spcBef>
            </a:pPr>
            <a:r>
              <a:rPr lang="en-US" sz="2600" smtClean="0">
                <a:latin typeface="Arial" charset="0"/>
              </a:rPr>
              <a:t>Initially, relative price of cd in terms of a </a:t>
            </a:r>
            <a:r>
              <a:rPr lang="en-US" sz="2400" smtClean="0">
                <a:latin typeface="Arial" charset="0"/>
              </a:rPr>
              <a:t>kebab</a:t>
            </a:r>
            <a:r>
              <a:rPr lang="en-US" sz="2600" smtClean="0">
                <a:latin typeface="Arial" charset="0"/>
              </a:rPr>
              <a:t> is</a:t>
            </a:r>
          </a:p>
        </p:txBody>
      </p:sp>
      <p:grpSp>
        <p:nvGrpSpPr>
          <p:cNvPr id="2" name="Group 30"/>
          <p:cNvGrpSpPr>
            <a:grpSpLocks/>
          </p:cNvGrpSpPr>
          <p:nvPr/>
        </p:nvGrpSpPr>
        <p:grpSpPr bwMode="auto">
          <a:xfrm>
            <a:off x="820738" y="3386138"/>
            <a:ext cx="7942262" cy="993775"/>
            <a:chOff x="517" y="2133"/>
            <a:chExt cx="4851" cy="626"/>
          </a:xfrm>
        </p:grpSpPr>
        <p:grpSp>
          <p:nvGrpSpPr>
            <p:cNvPr id="42005" name="Group 4"/>
            <p:cNvGrpSpPr>
              <a:grpSpLocks/>
            </p:cNvGrpSpPr>
            <p:nvPr/>
          </p:nvGrpSpPr>
          <p:grpSpPr bwMode="auto">
            <a:xfrm>
              <a:off x="517" y="2135"/>
              <a:ext cx="1421" cy="624"/>
              <a:chOff x="447" y="2982"/>
              <a:chExt cx="1421" cy="624"/>
            </a:xfrm>
          </p:grpSpPr>
          <p:sp>
            <p:nvSpPr>
              <p:cNvPr id="42013" name="Rectangle 5"/>
              <p:cNvSpPr>
                <a:spLocks noChangeArrowheads="1"/>
              </p:cNvSpPr>
              <p:nvPr/>
            </p:nvSpPr>
            <p:spPr bwMode="auto">
              <a:xfrm>
                <a:off x="545" y="2982"/>
                <a:ext cx="1043" cy="308"/>
              </a:xfrm>
              <a:prstGeom prst="rect">
                <a:avLst/>
              </a:prstGeom>
              <a:noFill/>
              <a:ln w="9525">
                <a:noFill/>
                <a:miter lim="800000"/>
                <a:headEnd/>
                <a:tailEnd/>
              </a:ln>
            </p:spPr>
            <p:txBody>
              <a:bodyPr wrap="none">
                <a:prstTxWarp prst="textNoShape">
                  <a:avLst/>
                </a:prstTxWarp>
                <a:spAutoFit/>
              </a:bodyPr>
              <a:lstStyle/>
              <a:p>
                <a:r>
                  <a:rPr lang="en-US" sz="2600">
                    <a:ea typeface="Arial" charset="0"/>
                    <a:cs typeface="Arial" charset="0"/>
                  </a:rPr>
                  <a:t>price of cd</a:t>
                </a:r>
              </a:p>
            </p:txBody>
          </p:sp>
          <p:sp>
            <p:nvSpPr>
              <p:cNvPr id="42014" name="Rectangle 6"/>
              <p:cNvSpPr>
                <a:spLocks noChangeArrowheads="1"/>
              </p:cNvSpPr>
              <p:nvPr/>
            </p:nvSpPr>
            <p:spPr bwMode="auto">
              <a:xfrm>
                <a:off x="447" y="3279"/>
                <a:ext cx="1421" cy="327"/>
              </a:xfrm>
              <a:prstGeom prst="rect">
                <a:avLst/>
              </a:prstGeom>
              <a:noFill/>
              <a:ln w="9525">
                <a:noFill/>
                <a:miter lim="800000"/>
                <a:headEnd/>
                <a:tailEnd/>
              </a:ln>
            </p:spPr>
            <p:txBody>
              <a:bodyPr wrap="none">
                <a:prstTxWarp prst="textNoShape">
                  <a:avLst/>
                </a:prstTxWarp>
                <a:spAutoFit/>
              </a:bodyPr>
              <a:lstStyle/>
              <a:p>
                <a:r>
                  <a:rPr lang="en-US" sz="2600">
                    <a:ea typeface="Arial" charset="0"/>
                    <a:cs typeface="Arial" charset="0"/>
                  </a:rPr>
                  <a:t>price of </a:t>
                </a:r>
                <a:r>
                  <a:rPr lang="en-US" sz="2800"/>
                  <a:t>kebab</a:t>
                </a:r>
              </a:p>
            </p:txBody>
          </p:sp>
          <p:sp>
            <p:nvSpPr>
              <p:cNvPr id="42015" name="Line 7"/>
              <p:cNvSpPr>
                <a:spLocks noChangeShapeType="1"/>
              </p:cNvSpPr>
              <p:nvPr/>
            </p:nvSpPr>
            <p:spPr bwMode="auto">
              <a:xfrm>
                <a:off x="509" y="3282"/>
                <a:ext cx="1272"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42006" name="Rectangle 8"/>
            <p:cNvSpPr>
              <a:spLocks noChangeArrowheads="1"/>
            </p:cNvSpPr>
            <p:nvPr/>
          </p:nvSpPr>
          <p:spPr bwMode="auto">
            <a:xfrm>
              <a:off x="3328" y="2276"/>
              <a:ext cx="2040" cy="327"/>
            </a:xfrm>
            <a:prstGeom prst="rect">
              <a:avLst/>
            </a:prstGeom>
            <a:noFill/>
            <a:ln w="9525">
              <a:noFill/>
              <a:miter lim="800000"/>
              <a:headEnd/>
              <a:tailEnd/>
            </a:ln>
          </p:spPr>
          <p:txBody>
            <a:bodyPr>
              <a:prstTxWarp prst="textNoShape">
                <a:avLst/>
              </a:prstTxWarp>
              <a:spAutoFit/>
            </a:bodyPr>
            <a:lstStyle/>
            <a:p>
              <a:r>
                <a:rPr lang="en-US" sz="2600">
                  <a:ea typeface="Arial" charset="0"/>
                  <a:cs typeface="Arial" charset="0"/>
                </a:rPr>
                <a:t>=  1.5 </a:t>
              </a:r>
              <a:r>
                <a:rPr lang="en-US" sz="2800"/>
                <a:t>kebab</a:t>
              </a:r>
              <a:r>
                <a:rPr lang="en-US" sz="2600">
                  <a:ea typeface="Arial" charset="0"/>
                  <a:cs typeface="Arial" charset="0"/>
                </a:rPr>
                <a:t>s per cd</a:t>
              </a:r>
            </a:p>
          </p:txBody>
        </p:sp>
        <p:grpSp>
          <p:nvGrpSpPr>
            <p:cNvPr id="42007" name="Group 9"/>
            <p:cNvGrpSpPr>
              <a:grpSpLocks/>
            </p:cNvGrpSpPr>
            <p:nvPr/>
          </p:nvGrpSpPr>
          <p:grpSpPr bwMode="auto">
            <a:xfrm>
              <a:off x="1970" y="2133"/>
              <a:ext cx="1379" cy="624"/>
              <a:chOff x="1963" y="2903"/>
              <a:chExt cx="1379" cy="624"/>
            </a:xfrm>
          </p:grpSpPr>
          <p:grpSp>
            <p:nvGrpSpPr>
              <p:cNvPr id="42008" name="Group 10"/>
              <p:cNvGrpSpPr>
                <a:grpSpLocks/>
              </p:cNvGrpSpPr>
              <p:nvPr/>
            </p:nvGrpSpPr>
            <p:grpSpPr bwMode="auto">
              <a:xfrm>
                <a:off x="2246" y="2903"/>
                <a:ext cx="1096" cy="624"/>
                <a:chOff x="2015" y="2980"/>
                <a:chExt cx="1096" cy="624"/>
              </a:xfrm>
            </p:grpSpPr>
            <p:sp>
              <p:nvSpPr>
                <p:cNvPr id="42010" name="Rectangle 11"/>
                <p:cNvSpPr>
                  <a:spLocks noChangeArrowheads="1"/>
                </p:cNvSpPr>
                <p:nvPr/>
              </p:nvSpPr>
              <p:spPr bwMode="auto">
                <a:xfrm>
                  <a:off x="2147" y="2980"/>
                  <a:ext cx="719" cy="308"/>
                </a:xfrm>
                <a:prstGeom prst="rect">
                  <a:avLst/>
                </a:prstGeom>
                <a:noFill/>
                <a:ln w="9525">
                  <a:noFill/>
                  <a:miter lim="800000"/>
                  <a:headEnd/>
                  <a:tailEnd/>
                </a:ln>
              </p:spPr>
              <p:txBody>
                <a:bodyPr wrap="none">
                  <a:prstTxWarp prst="textNoShape">
                    <a:avLst/>
                  </a:prstTxWarp>
                  <a:spAutoFit/>
                </a:bodyPr>
                <a:lstStyle/>
                <a:p>
                  <a:r>
                    <a:rPr lang="en-US" sz="2600">
                      <a:ea typeface="Arial" charset="0"/>
                      <a:cs typeface="Arial" charset="0"/>
                    </a:rPr>
                    <a:t>$15/cd</a:t>
                  </a:r>
                </a:p>
              </p:txBody>
            </p:sp>
            <p:sp>
              <p:nvSpPr>
                <p:cNvPr id="42011" name="Rectangle 12"/>
                <p:cNvSpPr>
                  <a:spLocks noChangeArrowheads="1"/>
                </p:cNvSpPr>
                <p:nvPr/>
              </p:nvSpPr>
              <p:spPr bwMode="auto">
                <a:xfrm>
                  <a:off x="2015" y="3277"/>
                  <a:ext cx="1096" cy="327"/>
                </a:xfrm>
                <a:prstGeom prst="rect">
                  <a:avLst/>
                </a:prstGeom>
                <a:noFill/>
                <a:ln w="9525">
                  <a:noFill/>
                  <a:miter lim="800000"/>
                  <a:headEnd/>
                  <a:tailEnd/>
                </a:ln>
              </p:spPr>
              <p:txBody>
                <a:bodyPr wrap="none">
                  <a:prstTxWarp prst="textNoShape">
                    <a:avLst/>
                  </a:prstTxWarp>
                  <a:spAutoFit/>
                </a:bodyPr>
                <a:lstStyle/>
                <a:p>
                  <a:r>
                    <a:rPr lang="en-US" sz="2600">
                      <a:ea typeface="Arial" charset="0"/>
                      <a:cs typeface="Arial" charset="0"/>
                    </a:rPr>
                    <a:t>$10/</a:t>
                  </a:r>
                  <a:r>
                    <a:rPr lang="en-US" sz="2800"/>
                    <a:t>kebab</a:t>
                  </a:r>
                </a:p>
              </p:txBody>
            </p:sp>
            <p:sp>
              <p:nvSpPr>
                <p:cNvPr id="42012" name="Line 13"/>
                <p:cNvSpPr>
                  <a:spLocks noChangeShapeType="1"/>
                </p:cNvSpPr>
                <p:nvPr/>
              </p:nvSpPr>
              <p:spPr bwMode="auto">
                <a:xfrm>
                  <a:off x="2075" y="3280"/>
                  <a:ext cx="910"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42009" name="Rectangle 14"/>
              <p:cNvSpPr>
                <a:spLocks noChangeArrowheads="1"/>
              </p:cNvSpPr>
              <p:nvPr/>
            </p:nvSpPr>
            <p:spPr bwMode="auto">
              <a:xfrm>
                <a:off x="1963" y="3051"/>
                <a:ext cx="249" cy="308"/>
              </a:xfrm>
              <a:prstGeom prst="rect">
                <a:avLst/>
              </a:prstGeom>
              <a:noFill/>
              <a:ln w="9525">
                <a:noFill/>
                <a:miter lim="800000"/>
                <a:headEnd/>
                <a:tailEnd/>
              </a:ln>
            </p:spPr>
            <p:txBody>
              <a:bodyPr>
                <a:prstTxWarp prst="textNoShape">
                  <a:avLst/>
                </a:prstTxWarp>
                <a:spAutoFit/>
              </a:bodyPr>
              <a:lstStyle/>
              <a:p>
                <a:r>
                  <a:rPr lang="en-US" sz="2600">
                    <a:ea typeface="Arial" charset="0"/>
                    <a:cs typeface="Arial" charset="0"/>
                  </a:rPr>
                  <a:t>=</a:t>
                </a:r>
              </a:p>
            </p:txBody>
          </p:sp>
        </p:grpSp>
      </p:grpSp>
      <p:sp>
        <p:nvSpPr>
          <p:cNvPr id="91151" name="Rectangle 15"/>
          <p:cNvSpPr>
            <a:spLocks noChangeArrowheads="1"/>
          </p:cNvSpPr>
          <p:nvPr/>
        </p:nvSpPr>
        <p:spPr bwMode="auto">
          <a:xfrm>
            <a:off x="523875" y="4692650"/>
            <a:ext cx="4713288" cy="469900"/>
          </a:xfrm>
          <a:prstGeom prst="rect">
            <a:avLst/>
          </a:prstGeom>
          <a:noFill/>
          <a:ln w="9525">
            <a:noFill/>
            <a:miter lim="800000"/>
            <a:headEnd/>
            <a:tailEnd/>
          </a:ln>
        </p:spPr>
        <p:txBody>
          <a:bodyPr wrap="none">
            <a:prstTxWarp prst="textNoShape">
              <a:avLst/>
            </a:prstTxWarp>
            <a:spAutoFit/>
          </a:bodyPr>
          <a:lstStyle/>
          <a:p>
            <a:pPr marL="344488" indent="-344488">
              <a:lnSpc>
                <a:spcPct val="95000"/>
              </a:lnSpc>
              <a:spcBef>
                <a:spcPct val="45000"/>
              </a:spcBef>
              <a:buClr>
                <a:srgbClr val="A3C167"/>
              </a:buClr>
              <a:buSzPct val="100000"/>
              <a:buFont typeface="Wingdings" charset="2"/>
              <a:buChar char="§"/>
            </a:pPr>
            <a:r>
              <a:rPr lang="en-US" sz="2600">
                <a:ea typeface="Arial" charset="0"/>
                <a:cs typeface="Arial" charset="0"/>
              </a:rPr>
              <a:t>After nominal prices double, </a:t>
            </a:r>
          </a:p>
        </p:txBody>
      </p:sp>
      <p:grpSp>
        <p:nvGrpSpPr>
          <p:cNvPr id="6" name="Group 31"/>
          <p:cNvGrpSpPr>
            <a:grpSpLocks/>
          </p:cNvGrpSpPr>
          <p:nvPr/>
        </p:nvGrpSpPr>
        <p:grpSpPr bwMode="auto">
          <a:xfrm>
            <a:off x="828675" y="5160963"/>
            <a:ext cx="7858125" cy="1038225"/>
            <a:chOff x="522" y="3251"/>
            <a:chExt cx="4844" cy="654"/>
          </a:xfrm>
        </p:grpSpPr>
        <p:grpSp>
          <p:nvGrpSpPr>
            <p:cNvPr id="41994" name="Group 16"/>
            <p:cNvGrpSpPr>
              <a:grpSpLocks/>
            </p:cNvGrpSpPr>
            <p:nvPr/>
          </p:nvGrpSpPr>
          <p:grpSpPr bwMode="auto">
            <a:xfrm>
              <a:off x="522" y="3281"/>
              <a:ext cx="1435" cy="624"/>
              <a:chOff x="447" y="2982"/>
              <a:chExt cx="1435" cy="624"/>
            </a:xfrm>
          </p:grpSpPr>
          <p:sp>
            <p:nvSpPr>
              <p:cNvPr id="42002" name="Rectangle 17"/>
              <p:cNvSpPr>
                <a:spLocks noChangeArrowheads="1"/>
              </p:cNvSpPr>
              <p:nvPr/>
            </p:nvSpPr>
            <p:spPr bwMode="auto">
              <a:xfrm>
                <a:off x="545" y="2982"/>
                <a:ext cx="1053" cy="308"/>
              </a:xfrm>
              <a:prstGeom prst="rect">
                <a:avLst/>
              </a:prstGeom>
              <a:noFill/>
              <a:ln w="9525">
                <a:noFill/>
                <a:miter lim="800000"/>
                <a:headEnd/>
                <a:tailEnd/>
              </a:ln>
            </p:spPr>
            <p:txBody>
              <a:bodyPr wrap="none">
                <a:prstTxWarp prst="textNoShape">
                  <a:avLst/>
                </a:prstTxWarp>
                <a:spAutoFit/>
              </a:bodyPr>
              <a:lstStyle/>
              <a:p>
                <a:r>
                  <a:rPr lang="en-US" sz="2600">
                    <a:ea typeface="Arial" charset="0"/>
                    <a:cs typeface="Arial" charset="0"/>
                  </a:rPr>
                  <a:t>price of cd</a:t>
                </a:r>
              </a:p>
            </p:txBody>
          </p:sp>
          <p:sp>
            <p:nvSpPr>
              <p:cNvPr id="42003" name="Rectangle 18"/>
              <p:cNvSpPr>
                <a:spLocks noChangeArrowheads="1"/>
              </p:cNvSpPr>
              <p:nvPr/>
            </p:nvSpPr>
            <p:spPr bwMode="auto">
              <a:xfrm>
                <a:off x="447" y="3279"/>
                <a:ext cx="1435" cy="327"/>
              </a:xfrm>
              <a:prstGeom prst="rect">
                <a:avLst/>
              </a:prstGeom>
              <a:noFill/>
              <a:ln w="9525">
                <a:noFill/>
                <a:miter lim="800000"/>
                <a:headEnd/>
                <a:tailEnd/>
              </a:ln>
            </p:spPr>
            <p:txBody>
              <a:bodyPr wrap="none">
                <a:prstTxWarp prst="textNoShape">
                  <a:avLst/>
                </a:prstTxWarp>
                <a:spAutoFit/>
              </a:bodyPr>
              <a:lstStyle/>
              <a:p>
                <a:r>
                  <a:rPr lang="en-US" sz="2600">
                    <a:ea typeface="Arial" charset="0"/>
                    <a:cs typeface="Arial" charset="0"/>
                  </a:rPr>
                  <a:t>price of </a:t>
                </a:r>
                <a:r>
                  <a:rPr lang="en-US" sz="2800"/>
                  <a:t>kebab</a:t>
                </a:r>
              </a:p>
            </p:txBody>
          </p:sp>
          <p:sp>
            <p:nvSpPr>
              <p:cNvPr id="42004" name="Line 19"/>
              <p:cNvSpPr>
                <a:spLocks noChangeShapeType="1"/>
              </p:cNvSpPr>
              <p:nvPr/>
            </p:nvSpPr>
            <p:spPr bwMode="auto">
              <a:xfrm>
                <a:off x="509" y="3282"/>
                <a:ext cx="1272"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41995" name="Rectangle 20"/>
            <p:cNvSpPr>
              <a:spLocks noChangeArrowheads="1"/>
            </p:cNvSpPr>
            <p:nvPr/>
          </p:nvSpPr>
          <p:spPr bwMode="auto">
            <a:xfrm>
              <a:off x="3326" y="3394"/>
              <a:ext cx="2040" cy="327"/>
            </a:xfrm>
            <a:prstGeom prst="rect">
              <a:avLst/>
            </a:prstGeom>
            <a:noFill/>
            <a:ln w="9525">
              <a:noFill/>
              <a:miter lim="800000"/>
              <a:headEnd/>
              <a:tailEnd/>
            </a:ln>
          </p:spPr>
          <p:txBody>
            <a:bodyPr>
              <a:prstTxWarp prst="textNoShape">
                <a:avLst/>
              </a:prstTxWarp>
              <a:spAutoFit/>
            </a:bodyPr>
            <a:lstStyle/>
            <a:p>
              <a:r>
                <a:rPr lang="en-US" sz="2600">
                  <a:ea typeface="Arial" charset="0"/>
                  <a:cs typeface="Arial" charset="0"/>
                </a:rPr>
                <a:t>=  1.5 </a:t>
              </a:r>
              <a:r>
                <a:rPr lang="en-US" sz="2800"/>
                <a:t>kebab</a:t>
              </a:r>
              <a:r>
                <a:rPr lang="en-US" sz="2600">
                  <a:ea typeface="Arial" charset="0"/>
                  <a:cs typeface="Arial" charset="0"/>
                </a:rPr>
                <a:t>s per cd</a:t>
              </a:r>
            </a:p>
          </p:txBody>
        </p:sp>
        <p:grpSp>
          <p:nvGrpSpPr>
            <p:cNvPr id="41996" name="Group 21"/>
            <p:cNvGrpSpPr>
              <a:grpSpLocks/>
            </p:cNvGrpSpPr>
            <p:nvPr/>
          </p:nvGrpSpPr>
          <p:grpSpPr bwMode="auto">
            <a:xfrm>
              <a:off x="1968" y="3251"/>
              <a:ext cx="1389" cy="624"/>
              <a:chOff x="1963" y="2903"/>
              <a:chExt cx="1389" cy="624"/>
            </a:xfrm>
          </p:grpSpPr>
          <p:grpSp>
            <p:nvGrpSpPr>
              <p:cNvPr id="41997" name="Group 22"/>
              <p:cNvGrpSpPr>
                <a:grpSpLocks/>
              </p:cNvGrpSpPr>
              <p:nvPr/>
            </p:nvGrpSpPr>
            <p:grpSpPr bwMode="auto">
              <a:xfrm>
                <a:off x="2245" y="2903"/>
                <a:ext cx="1107" cy="624"/>
                <a:chOff x="2014" y="2980"/>
                <a:chExt cx="1107" cy="624"/>
              </a:xfrm>
            </p:grpSpPr>
            <p:sp>
              <p:nvSpPr>
                <p:cNvPr id="41999" name="Rectangle 23"/>
                <p:cNvSpPr>
                  <a:spLocks noChangeArrowheads="1"/>
                </p:cNvSpPr>
                <p:nvPr/>
              </p:nvSpPr>
              <p:spPr bwMode="auto">
                <a:xfrm>
                  <a:off x="2148" y="2980"/>
                  <a:ext cx="725" cy="308"/>
                </a:xfrm>
                <a:prstGeom prst="rect">
                  <a:avLst/>
                </a:prstGeom>
                <a:noFill/>
                <a:ln w="9525">
                  <a:noFill/>
                  <a:miter lim="800000"/>
                  <a:headEnd/>
                  <a:tailEnd/>
                </a:ln>
              </p:spPr>
              <p:txBody>
                <a:bodyPr wrap="none">
                  <a:prstTxWarp prst="textNoShape">
                    <a:avLst/>
                  </a:prstTxWarp>
                  <a:spAutoFit/>
                </a:bodyPr>
                <a:lstStyle/>
                <a:p>
                  <a:r>
                    <a:rPr lang="en-US" sz="2600">
                      <a:ea typeface="Arial" charset="0"/>
                      <a:cs typeface="Arial" charset="0"/>
                    </a:rPr>
                    <a:t>$30/cd</a:t>
                  </a:r>
                </a:p>
              </p:txBody>
            </p:sp>
            <p:sp>
              <p:nvSpPr>
                <p:cNvPr id="42000" name="Rectangle 24"/>
                <p:cNvSpPr>
                  <a:spLocks noChangeArrowheads="1"/>
                </p:cNvSpPr>
                <p:nvPr/>
              </p:nvSpPr>
              <p:spPr bwMode="auto">
                <a:xfrm>
                  <a:off x="2014" y="3277"/>
                  <a:ext cx="1107" cy="327"/>
                </a:xfrm>
                <a:prstGeom prst="rect">
                  <a:avLst/>
                </a:prstGeom>
                <a:noFill/>
                <a:ln w="9525">
                  <a:noFill/>
                  <a:miter lim="800000"/>
                  <a:headEnd/>
                  <a:tailEnd/>
                </a:ln>
              </p:spPr>
              <p:txBody>
                <a:bodyPr wrap="none">
                  <a:prstTxWarp prst="textNoShape">
                    <a:avLst/>
                  </a:prstTxWarp>
                  <a:spAutoFit/>
                </a:bodyPr>
                <a:lstStyle/>
                <a:p>
                  <a:r>
                    <a:rPr lang="en-US" sz="2600">
                      <a:ea typeface="Arial" charset="0"/>
                      <a:cs typeface="Arial" charset="0"/>
                    </a:rPr>
                    <a:t>$20/</a:t>
                  </a:r>
                  <a:r>
                    <a:rPr lang="en-US" sz="2800"/>
                    <a:t>kebab</a:t>
                  </a:r>
                </a:p>
              </p:txBody>
            </p:sp>
            <p:sp>
              <p:nvSpPr>
                <p:cNvPr id="42001" name="Line 25"/>
                <p:cNvSpPr>
                  <a:spLocks noChangeShapeType="1"/>
                </p:cNvSpPr>
                <p:nvPr/>
              </p:nvSpPr>
              <p:spPr bwMode="auto">
                <a:xfrm>
                  <a:off x="2075" y="3280"/>
                  <a:ext cx="910"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41998" name="Rectangle 26"/>
              <p:cNvSpPr>
                <a:spLocks noChangeArrowheads="1"/>
              </p:cNvSpPr>
              <p:nvPr/>
            </p:nvSpPr>
            <p:spPr bwMode="auto">
              <a:xfrm>
                <a:off x="1963" y="3051"/>
                <a:ext cx="249" cy="308"/>
              </a:xfrm>
              <a:prstGeom prst="rect">
                <a:avLst/>
              </a:prstGeom>
              <a:noFill/>
              <a:ln w="9525">
                <a:noFill/>
                <a:miter lim="800000"/>
                <a:headEnd/>
                <a:tailEnd/>
              </a:ln>
            </p:spPr>
            <p:txBody>
              <a:bodyPr>
                <a:prstTxWarp prst="textNoShape">
                  <a:avLst/>
                </a:prstTxWarp>
                <a:spAutoFit/>
              </a:bodyPr>
              <a:lstStyle/>
              <a:p>
                <a:r>
                  <a:rPr lang="en-US" sz="2600">
                    <a:ea typeface="Arial" charset="0"/>
                    <a:cs typeface="Arial" charset="0"/>
                  </a:rPr>
                  <a:t>=</a:t>
                </a:r>
              </a:p>
            </p:txBody>
          </p:sp>
        </p:grpSp>
      </p:grpSp>
      <p:sp>
        <p:nvSpPr>
          <p:cNvPr id="91163" name="Text Box 27"/>
          <p:cNvSpPr txBox="1">
            <a:spLocks noChangeArrowheads="1"/>
          </p:cNvSpPr>
          <p:nvPr/>
        </p:nvSpPr>
        <p:spPr bwMode="auto">
          <a:xfrm>
            <a:off x="5689600" y="4302125"/>
            <a:ext cx="2755900" cy="885825"/>
          </a:xfrm>
          <a:prstGeom prst="rect">
            <a:avLst/>
          </a:prstGeom>
          <a:solidFill>
            <a:srgbClr val="FFCC99"/>
          </a:solidFill>
          <a:ln w="9525">
            <a:noFill/>
            <a:miter lim="800000"/>
            <a:headEnd/>
            <a:tailEnd/>
          </a:ln>
        </p:spPr>
        <p:txBody>
          <a:bodyPr>
            <a:prstTxWarp prst="textNoShape">
              <a:avLst/>
            </a:prstTxWarp>
            <a:spAutoFit/>
          </a:bodyPr>
          <a:lstStyle/>
          <a:p>
            <a:pPr algn="ctr">
              <a:spcBef>
                <a:spcPct val="50000"/>
              </a:spcBef>
            </a:pPr>
            <a:r>
              <a:rPr lang="en-US" sz="2600" i="1">
                <a:ea typeface="Arial" charset="0"/>
                <a:cs typeface="Arial" charset="0"/>
              </a:rPr>
              <a:t>The relative price is unchanged.</a:t>
            </a:r>
          </a:p>
        </p:txBody>
      </p:sp>
      <p:sp>
        <p:nvSpPr>
          <p:cNvPr id="91164" name="AutoShape 28"/>
          <p:cNvSpPr>
            <a:spLocks/>
          </p:cNvSpPr>
          <p:nvPr/>
        </p:nvSpPr>
        <p:spPr bwMode="auto">
          <a:xfrm rot="5400000">
            <a:off x="6834982" y="4080668"/>
            <a:ext cx="342900" cy="2481263"/>
          </a:xfrm>
          <a:prstGeom prst="leftBrace">
            <a:avLst>
              <a:gd name="adj1" fmla="val 60301"/>
              <a:gd name="adj2" fmla="val 50000"/>
            </a:avLst>
          </a:prstGeom>
          <a:noFill/>
          <a:ln w="19050">
            <a:solidFill>
              <a:srgbClr val="FF6600"/>
            </a:solidFill>
            <a:round/>
            <a:headEnd/>
            <a:tailEnd/>
          </a:ln>
        </p:spPr>
        <p:txBody>
          <a:bodyPr wrap="none" anchor="ctr">
            <a:prstTxWarp prst="textNoShape">
              <a:avLst/>
            </a:prstTxWarp>
          </a:bodyPr>
          <a:lstStyle/>
          <a:p>
            <a:endParaRPr lang="en-US" sz="1800" b="1">
              <a:ea typeface="Arial" charset="0"/>
              <a:cs typeface="Arial" charset="0"/>
            </a:endParaRPr>
          </a:p>
        </p:txBody>
      </p:sp>
      <p:sp>
        <p:nvSpPr>
          <p:cNvPr id="91165" name="AutoShape 29"/>
          <p:cNvSpPr>
            <a:spLocks/>
          </p:cNvSpPr>
          <p:nvPr/>
        </p:nvSpPr>
        <p:spPr bwMode="auto">
          <a:xfrm rot="-5400000">
            <a:off x="6857207" y="2961481"/>
            <a:ext cx="342900" cy="2481263"/>
          </a:xfrm>
          <a:prstGeom prst="leftBrace">
            <a:avLst>
              <a:gd name="adj1" fmla="val 60301"/>
              <a:gd name="adj2" fmla="val 50000"/>
            </a:avLst>
          </a:prstGeom>
          <a:noFill/>
          <a:ln w="19050">
            <a:solidFill>
              <a:srgbClr val="FF6600"/>
            </a:solidFill>
            <a:round/>
            <a:headEnd/>
            <a:tailEnd/>
          </a:ln>
        </p:spPr>
        <p:txBody>
          <a:bodyPr wrap="none" anchor="ctr">
            <a:prstTxWarp prst="textNoShape">
              <a:avLst/>
            </a:prstTxWarp>
          </a:bodyPr>
          <a:lstStyle/>
          <a:p>
            <a:endParaRPr lang="en-US" sz="1800" b="1">
              <a:ea typeface="Arial" charset="0"/>
              <a:cs typeface="Arial" charset="0"/>
            </a:endParaRPr>
          </a:p>
        </p:txBody>
      </p:sp>
      <p:sp>
        <p:nvSpPr>
          <p:cNvPr id="4199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Effect transition="in" filter="wipe(left)">
                                      <p:cBhvr>
                                        <p:cTn id="7" dur="500"/>
                                        <p:tgtEl>
                                          <p:spTgt spid="2355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7">
                                            <p:txEl>
                                              <p:pRg st="1" end="1"/>
                                            </p:txEl>
                                          </p:spTgt>
                                        </p:tgtEl>
                                        <p:attrNameLst>
                                          <p:attrName>style.visibility</p:attrName>
                                        </p:attrNameLst>
                                      </p:cBhvr>
                                      <p:to>
                                        <p:strVal val="visible"/>
                                      </p:to>
                                    </p:set>
                                    <p:animEffect transition="in" filter="wipe(left)">
                                      <p:cBhvr>
                                        <p:cTn id="12" dur="500"/>
                                        <p:tgtEl>
                                          <p:spTgt spid="2355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7">
                                            <p:txEl>
                                              <p:pRg st="2" end="2"/>
                                            </p:txEl>
                                          </p:spTgt>
                                        </p:tgtEl>
                                        <p:attrNameLst>
                                          <p:attrName>style.visibility</p:attrName>
                                        </p:attrNameLst>
                                      </p:cBhvr>
                                      <p:to>
                                        <p:strVal val="visible"/>
                                      </p:to>
                                    </p:set>
                                    <p:animEffect transition="in" filter="wipe(left)">
                                      <p:cBhvr>
                                        <p:cTn id="17" dur="500"/>
                                        <p:tgtEl>
                                          <p:spTgt spid="2355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strips(downRight)">
                                      <p:cBhvr>
                                        <p:cTn id="22" dur="500"/>
                                        <p:tgtEl>
                                          <p:spTgt spid="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1151"/>
                                        </p:tgtEl>
                                        <p:attrNameLst>
                                          <p:attrName>style.visibility</p:attrName>
                                        </p:attrNameLst>
                                      </p:cBhvr>
                                      <p:to>
                                        <p:strVal val="visible"/>
                                      </p:to>
                                    </p:set>
                                    <p:animEffect transition="in" filter="wipe(left)">
                                      <p:cBhvr>
                                        <p:cTn id="27" dur="500"/>
                                        <p:tgtEl>
                                          <p:spTgt spid="9115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strips(downRight)">
                                      <p:cBhvr>
                                        <p:cTn id="32" dur="500"/>
                                        <p:tgtEl>
                                          <p:spTgt spid="6"/>
                                        </p:tgtEl>
                                      </p:cBhvr>
                                    </p:animEffect>
                                  </p:childTnLst>
                                </p:cTn>
                              </p:par>
                            </p:childTnLst>
                          </p:cTn>
                        </p:par>
                        <p:par>
                          <p:cTn id="33" fill="hold" nodeType="afterGroup">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91165"/>
                                        </p:tgtEl>
                                        <p:attrNameLst>
                                          <p:attrName>style.visibility</p:attrName>
                                        </p:attrNameLst>
                                      </p:cBhvr>
                                      <p:to>
                                        <p:strVal val="visible"/>
                                      </p:to>
                                    </p:set>
                                    <p:animEffect transition="in" filter="fade">
                                      <p:cBhvr>
                                        <p:cTn id="36" dur="500"/>
                                        <p:tgtEl>
                                          <p:spTgt spid="91165"/>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91163"/>
                                        </p:tgtEl>
                                        <p:attrNameLst>
                                          <p:attrName>style.visibility</p:attrName>
                                        </p:attrNameLst>
                                      </p:cBhvr>
                                      <p:to>
                                        <p:strVal val="visible"/>
                                      </p:to>
                                    </p:set>
                                    <p:animEffect transition="in" filter="fade">
                                      <p:cBhvr>
                                        <p:cTn id="39" dur="500"/>
                                        <p:tgtEl>
                                          <p:spTgt spid="91163"/>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91164"/>
                                        </p:tgtEl>
                                        <p:attrNameLst>
                                          <p:attrName>style.visibility</p:attrName>
                                        </p:attrNameLst>
                                      </p:cBhvr>
                                      <p:to>
                                        <p:strVal val="visible"/>
                                      </p:to>
                                    </p:set>
                                    <p:animEffect transition="in" filter="fade">
                                      <p:cBhvr>
                                        <p:cTn id="42" dur="500"/>
                                        <p:tgtEl>
                                          <p:spTgt spid="91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bldLvl="4"/>
      <p:bldP spid="91151" grpId="0"/>
      <p:bldP spid="91163" grpId="0" animBg="1"/>
      <p:bldP spid="91164" grpId="0" animBg="1"/>
      <p:bldP spid="9116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idx="4294967295"/>
          </p:nvPr>
        </p:nvSpPr>
        <p:spPr>
          <a:xfrm>
            <a:off x="457200" y="219075"/>
            <a:ext cx="8229600" cy="649288"/>
          </a:xfrm>
        </p:spPr>
        <p:txBody>
          <a:bodyPr/>
          <a:lstStyle/>
          <a:p>
            <a:pPr eaLnBrk="1" hangingPunct="1"/>
            <a:r>
              <a:rPr lang="en-US" smtClean="0">
                <a:latin typeface="Tahoma" charset="0"/>
                <a:ea typeface="Tahoma" charset="0"/>
                <a:cs typeface="Tahoma" charset="0"/>
              </a:rPr>
              <a:t>The Neutrality of Money</a:t>
            </a:r>
          </a:p>
        </p:txBody>
      </p:sp>
      <p:sp>
        <p:nvSpPr>
          <p:cNvPr id="24581" name="Rectangle 3"/>
          <p:cNvSpPr>
            <a:spLocks noGrp="1" noChangeArrowheads="1"/>
          </p:cNvSpPr>
          <p:nvPr>
            <p:ph type="body" idx="4294967295"/>
          </p:nvPr>
        </p:nvSpPr>
        <p:spPr>
          <a:xfrm>
            <a:off x="523875" y="1851025"/>
            <a:ext cx="8315325" cy="4386263"/>
          </a:xfrm>
        </p:spPr>
        <p:txBody>
          <a:bodyPr/>
          <a:lstStyle/>
          <a:p>
            <a:pPr eaLnBrk="1" hangingPunct="1">
              <a:spcBef>
                <a:spcPct val="40000"/>
              </a:spcBef>
            </a:pPr>
            <a:r>
              <a:rPr lang="en-US" sz="2600" smtClean="0">
                <a:latin typeface="Arial" charset="0"/>
              </a:rPr>
              <a:t>Similarly, the real wage </a:t>
            </a:r>
            <a:r>
              <a:rPr lang="en-US" sz="2600" b="1" i="1" smtClean="0">
                <a:latin typeface="Arial" charset="0"/>
              </a:rPr>
              <a:t>W</a:t>
            </a:r>
            <a:r>
              <a:rPr lang="en-US" sz="2600" smtClean="0">
                <a:latin typeface="Arial" charset="0"/>
              </a:rPr>
              <a:t>/</a:t>
            </a:r>
            <a:r>
              <a:rPr lang="en-US" sz="2600" b="1" i="1" smtClean="0">
                <a:latin typeface="Arial" charset="0"/>
              </a:rPr>
              <a:t>P</a:t>
            </a:r>
            <a:r>
              <a:rPr lang="en-US" sz="2600" smtClean="0">
                <a:latin typeface="Arial" charset="0"/>
              </a:rPr>
              <a:t> remains unchanged, so</a:t>
            </a:r>
          </a:p>
          <a:p>
            <a:pPr lvl="1" eaLnBrk="1" hangingPunct="1">
              <a:spcBef>
                <a:spcPct val="40000"/>
              </a:spcBef>
            </a:pPr>
            <a:r>
              <a:rPr lang="en-US" sz="2600" smtClean="0">
                <a:latin typeface="Arial" charset="0"/>
              </a:rPr>
              <a:t>quantity of labor supplied does not change</a:t>
            </a:r>
          </a:p>
          <a:p>
            <a:pPr lvl="1" eaLnBrk="1" hangingPunct="1">
              <a:spcBef>
                <a:spcPct val="40000"/>
              </a:spcBef>
            </a:pPr>
            <a:r>
              <a:rPr lang="en-US" sz="2600" smtClean="0">
                <a:latin typeface="Arial" charset="0"/>
              </a:rPr>
              <a:t>quantity of labor demanded does not change</a:t>
            </a:r>
          </a:p>
          <a:p>
            <a:pPr lvl="1" eaLnBrk="1" hangingPunct="1">
              <a:spcBef>
                <a:spcPct val="40000"/>
              </a:spcBef>
            </a:pPr>
            <a:r>
              <a:rPr lang="en-US" sz="2600" smtClean="0">
                <a:latin typeface="Arial" charset="0"/>
              </a:rPr>
              <a:t>total employment of labor does not change </a:t>
            </a:r>
          </a:p>
          <a:p>
            <a:pPr eaLnBrk="1" hangingPunct="1"/>
            <a:r>
              <a:rPr lang="en-US" sz="2600" smtClean="0">
                <a:latin typeface="Arial" charset="0"/>
              </a:rPr>
              <a:t>The same applies to employment of capital and </a:t>
            </a:r>
            <a:br>
              <a:rPr lang="en-US" sz="2600" smtClean="0">
                <a:latin typeface="Arial" charset="0"/>
              </a:rPr>
            </a:br>
            <a:r>
              <a:rPr lang="en-US" sz="2600" smtClean="0">
                <a:latin typeface="Arial" charset="0"/>
              </a:rPr>
              <a:t>other resources.  </a:t>
            </a:r>
          </a:p>
          <a:p>
            <a:pPr eaLnBrk="1" hangingPunct="1"/>
            <a:r>
              <a:rPr lang="en-US" sz="2600" smtClean="0">
                <a:latin typeface="Arial" charset="0"/>
              </a:rPr>
              <a:t>Since employment of all resources is unchanged, </a:t>
            </a:r>
            <a:br>
              <a:rPr lang="en-US" sz="2600" smtClean="0">
                <a:latin typeface="Arial" charset="0"/>
              </a:rPr>
            </a:br>
            <a:r>
              <a:rPr lang="en-US" sz="2600" smtClean="0">
                <a:latin typeface="Arial" charset="0"/>
              </a:rPr>
              <a:t>total output is also unchanged by the money supply.</a:t>
            </a:r>
          </a:p>
        </p:txBody>
      </p:sp>
      <p:sp>
        <p:nvSpPr>
          <p:cNvPr id="44035" name="Rectangle 32"/>
          <p:cNvSpPr>
            <a:spLocks noChangeArrowheads="1"/>
          </p:cNvSpPr>
          <p:nvPr/>
        </p:nvSpPr>
        <p:spPr bwMode="auto">
          <a:xfrm>
            <a:off x="523875" y="873125"/>
            <a:ext cx="8315325" cy="1074738"/>
          </a:xfrm>
          <a:prstGeom prst="rect">
            <a:avLst/>
          </a:prstGeom>
          <a:noFill/>
          <a:ln w="9525">
            <a:noFill/>
            <a:miter lim="800000"/>
            <a:headEnd/>
            <a:tailEnd/>
          </a:ln>
        </p:spPr>
        <p:txBody>
          <a:bodyPr>
            <a:prstTxWarp prst="textNoShape">
              <a:avLst/>
            </a:prstTxWarp>
          </a:bodyPr>
          <a:lstStyle/>
          <a:p>
            <a:pPr marL="342900" indent="-342900">
              <a:lnSpc>
                <a:spcPct val="105000"/>
              </a:lnSpc>
              <a:spcBef>
                <a:spcPct val="40000"/>
              </a:spcBef>
              <a:buClr>
                <a:srgbClr val="A3C167"/>
              </a:buClr>
              <a:buSzPct val="100000"/>
              <a:buFont typeface="Wingdings" charset="2"/>
              <a:buChar char="§"/>
            </a:pPr>
            <a:r>
              <a:rPr lang="en-US" sz="2600" b="1">
                <a:solidFill>
                  <a:srgbClr val="CC0000"/>
                </a:solidFill>
                <a:ea typeface="Arial" charset="0"/>
                <a:cs typeface="Arial" charset="0"/>
              </a:rPr>
              <a:t>Monetary neutrality</a:t>
            </a:r>
            <a:r>
              <a:rPr lang="en-US" sz="2600">
                <a:ea typeface="Arial" charset="0"/>
                <a:cs typeface="Arial" charset="0"/>
              </a:rPr>
              <a:t>:  the proposition that changes </a:t>
            </a:r>
            <a:br>
              <a:rPr lang="en-US" sz="2600">
                <a:ea typeface="Arial" charset="0"/>
                <a:cs typeface="Arial" charset="0"/>
              </a:rPr>
            </a:br>
            <a:r>
              <a:rPr lang="en-US" sz="2600">
                <a:ea typeface="Arial" charset="0"/>
                <a:cs typeface="Arial" charset="0"/>
              </a:rPr>
              <a:t>in the money supply do not affect real variables</a:t>
            </a:r>
          </a:p>
        </p:txBody>
      </p:sp>
      <p:sp>
        <p:nvSpPr>
          <p:cNvPr id="44036"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81">
                                            <p:txEl>
                                              <p:pRg st="0" end="0"/>
                                            </p:txEl>
                                          </p:spTgt>
                                        </p:tgtEl>
                                        <p:attrNameLst>
                                          <p:attrName>style.visibility</p:attrName>
                                        </p:attrNameLst>
                                      </p:cBhvr>
                                      <p:to>
                                        <p:strVal val="visible"/>
                                      </p:to>
                                    </p:set>
                                    <p:animEffect transition="in" filter="wipe(left)">
                                      <p:cBhvr>
                                        <p:cTn id="7" dur="500"/>
                                        <p:tgtEl>
                                          <p:spTgt spid="2458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81">
                                            <p:txEl>
                                              <p:pRg st="1" end="1"/>
                                            </p:txEl>
                                          </p:spTgt>
                                        </p:tgtEl>
                                        <p:attrNameLst>
                                          <p:attrName>style.visibility</p:attrName>
                                        </p:attrNameLst>
                                      </p:cBhvr>
                                      <p:to>
                                        <p:strVal val="visible"/>
                                      </p:to>
                                    </p:set>
                                    <p:animEffect transition="in" filter="wipe(left)">
                                      <p:cBhvr>
                                        <p:cTn id="12" dur="500"/>
                                        <p:tgtEl>
                                          <p:spTgt spid="2458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81">
                                            <p:txEl>
                                              <p:pRg st="2" end="2"/>
                                            </p:txEl>
                                          </p:spTgt>
                                        </p:tgtEl>
                                        <p:attrNameLst>
                                          <p:attrName>style.visibility</p:attrName>
                                        </p:attrNameLst>
                                      </p:cBhvr>
                                      <p:to>
                                        <p:strVal val="visible"/>
                                      </p:to>
                                    </p:set>
                                    <p:animEffect transition="in" filter="wipe(left)">
                                      <p:cBhvr>
                                        <p:cTn id="17" dur="500"/>
                                        <p:tgtEl>
                                          <p:spTgt spid="2458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581">
                                            <p:txEl>
                                              <p:pRg st="3" end="3"/>
                                            </p:txEl>
                                          </p:spTgt>
                                        </p:tgtEl>
                                        <p:attrNameLst>
                                          <p:attrName>style.visibility</p:attrName>
                                        </p:attrNameLst>
                                      </p:cBhvr>
                                      <p:to>
                                        <p:strVal val="visible"/>
                                      </p:to>
                                    </p:set>
                                    <p:animEffect transition="in" filter="wipe(left)">
                                      <p:cBhvr>
                                        <p:cTn id="22" dur="500"/>
                                        <p:tgtEl>
                                          <p:spTgt spid="2458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581">
                                            <p:txEl>
                                              <p:pRg st="4" end="4"/>
                                            </p:txEl>
                                          </p:spTgt>
                                        </p:tgtEl>
                                        <p:attrNameLst>
                                          <p:attrName>style.visibility</p:attrName>
                                        </p:attrNameLst>
                                      </p:cBhvr>
                                      <p:to>
                                        <p:strVal val="visible"/>
                                      </p:to>
                                    </p:set>
                                    <p:animEffect transition="in" filter="wipe(left)">
                                      <p:cBhvr>
                                        <p:cTn id="27" dur="500"/>
                                        <p:tgtEl>
                                          <p:spTgt spid="2458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4581">
                                            <p:txEl>
                                              <p:pRg st="5" end="5"/>
                                            </p:txEl>
                                          </p:spTgt>
                                        </p:tgtEl>
                                        <p:attrNameLst>
                                          <p:attrName>style.visibility</p:attrName>
                                        </p:attrNameLst>
                                      </p:cBhvr>
                                      <p:to>
                                        <p:strVal val="visible"/>
                                      </p:to>
                                    </p:set>
                                    <p:animEffect transition="in" filter="wipe(left)">
                                      <p:cBhvr>
                                        <p:cTn id="32" dur="500"/>
                                        <p:tgtEl>
                                          <p:spTgt spid="2458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build="p" bldLvl="4"/>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CCFF">
            <a:alpha val="50195"/>
          </a:srgbClr>
        </a:solidFill>
        <a:effectLst/>
      </p:bgPr>
    </p:bg>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87338"/>
            <a:ext cx="8229600" cy="914400"/>
          </a:xfrm>
        </p:spPr>
        <p:txBody>
          <a:bodyPr>
            <a:normAutofit fontScale="90000"/>
          </a:bodyPr>
          <a:lstStyle/>
          <a:p>
            <a:pPr eaLnBrk="1" hangingPunct="1">
              <a:lnSpc>
                <a:spcPct val="110000"/>
              </a:lnSpc>
            </a:pPr>
            <a:r>
              <a:rPr lang="en-US" sz="3100" i="1" smtClean="0">
                <a:solidFill>
                  <a:srgbClr val="6C45BB"/>
                </a:solidFill>
                <a:latin typeface="Arial" charset="0"/>
                <a:ea typeface="Arial" charset="0"/>
                <a:cs typeface="Arial" charset="0"/>
              </a:rPr>
              <a:t>In this chapter, </a:t>
            </a:r>
            <a:br>
              <a:rPr lang="en-US" sz="3100" i="1" smtClean="0">
                <a:solidFill>
                  <a:srgbClr val="6C45BB"/>
                </a:solidFill>
                <a:latin typeface="Arial" charset="0"/>
                <a:ea typeface="Arial" charset="0"/>
                <a:cs typeface="Arial" charset="0"/>
              </a:rPr>
            </a:br>
            <a:r>
              <a:rPr lang="en-US" sz="3100" i="1" smtClean="0">
                <a:solidFill>
                  <a:srgbClr val="6C45BB"/>
                </a:solidFill>
                <a:latin typeface="Arial" charset="0"/>
                <a:ea typeface="Arial" charset="0"/>
                <a:cs typeface="Arial" charset="0"/>
              </a:rPr>
              <a:t>look for the answers to these questions:</a:t>
            </a:r>
          </a:p>
        </p:txBody>
      </p:sp>
      <p:sp>
        <p:nvSpPr>
          <p:cNvPr id="9219" name="Content Placeholder 2"/>
          <p:cNvSpPr>
            <a:spLocks noGrp="1"/>
          </p:cNvSpPr>
          <p:nvPr>
            <p:ph idx="1"/>
          </p:nvPr>
        </p:nvSpPr>
        <p:spPr>
          <a:xfrm>
            <a:off x="457200" y="1447800"/>
            <a:ext cx="8229600" cy="4751388"/>
          </a:xfrm>
        </p:spPr>
        <p:txBody>
          <a:bodyPr/>
          <a:lstStyle/>
          <a:p>
            <a:pPr marL="285750" indent="-285750" eaLnBrk="1" hangingPunct="1">
              <a:buClr>
                <a:srgbClr val="6C45BB"/>
              </a:buClr>
              <a:buSzPct val="120000"/>
              <a:buFont typeface="Arial" charset="0"/>
              <a:buChar char="•"/>
            </a:pPr>
            <a:r>
              <a:rPr lang="en-US" smtClean="0">
                <a:latin typeface="Arial" charset="0"/>
                <a:cs typeface="ＭＳ Ｐゴシック" charset="-128"/>
              </a:rPr>
              <a:t>How does the money supply affect inflation and nominal interest rates?</a:t>
            </a:r>
          </a:p>
          <a:p>
            <a:pPr marL="285750" indent="-285750" eaLnBrk="1" hangingPunct="1">
              <a:buClr>
                <a:srgbClr val="6C45BB"/>
              </a:buClr>
              <a:buSzPct val="120000"/>
              <a:buFont typeface="Arial" charset="0"/>
              <a:buChar char="•"/>
            </a:pPr>
            <a:r>
              <a:rPr lang="en-US" smtClean="0">
                <a:latin typeface="Arial" charset="0"/>
                <a:cs typeface="ＭＳ Ｐゴシック" charset="-128"/>
              </a:rPr>
              <a:t>Does the money supply affect real variables like real GDP or the real interest rate?  </a:t>
            </a:r>
          </a:p>
          <a:p>
            <a:pPr marL="285750" indent="-285750" eaLnBrk="1" hangingPunct="1">
              <a:buClr>
                <a:srgbClr val="6C45BB"/>
              </a:buClr>
              <a:buSzPct val="120000"/>
              <a:buFont typeface="Arial" charset="0"/>
              <a:buChar char="•"/>
            </a:pPr>
            <a:r>
              <a:rPr lang="en-US" smtClean="0">
                <a:latin typeface="Arial" charset="0"/>
                <a:cs typeface="ＭＳ Ｐゴシック" charset="-128"/>
              </a:rPr>
              <a:t>How is inflation like a tax?</a:t>
            </a:r>
          </a:p>
          <a:p>
            <a:pPr marL="285750" indent="-285750" eaLnBrk="1" hangingPunct="1">
              <a:buClr>
                <a:srgbClr val="6C45BB"/>
              </a:buClr>
              <a:buSzPct val="120000"/>
              <a:buFont typeface="Arial" charset="0"/>
              <a:buChar char="•"/>
            </a:pPr>
            <a:r>
              <a:rPr lang="en-US" smtClean="0">
                <a:latin typeface="Arial" charset="0"/>
                <a:cs typeface="ＭＳ Ｐゴシック" charset="-128"/>
              </a:rPr>
              <a:t>What are the costs of inflation?   How serious are they?</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idx="4294967295"/>
          </p:nvPr>
        </p:nvSpPr>
        <p:spPr>
          <a:xfrm>
            <a:off x="457200" y="219075"/>
            <a:ext cx="8229600" cy="649288"/>
          </a:xfrm>
        </p:spPr>
        <p:txBody>
          <a:bodyPr/>
          <a:lstStyle/>
          <a:p>
            <a:pPr eaLnBrk="1" hangingPunct="1"/>
            <a:r>
              <a:rPr lang="en-US" smtClean="0">
                <a:latin typeface="Tahoma" charset="0"/>
                <a:ea typeface="Tahoma" charset="0"/>
                <a:cs typeface="Tahoma" charset="0"/>
              </a:rPr>
              <a:t>The Neutrality of Money</a:t>
            </a:r>
          </a:p>
        </p:txBody>
      </p:sp>
      <p:sp>
        <p:nvSpPr>
          <p:cNvPr id="25605" name="Rectangle 3"/>
          <p:cNvSpPr>
            <a:spLocks noGrp="1" noChangeArrowheads="1"/>
          </p:cNvSpPr>
          <p:nvPr>
            <p:ph type="body" idx="4294967295"/>
          </p:nvPr>
        </p:nvSpPr>
        <p:spPr>
          <a:xfrm>
            <a:off x="501650" y="884238"/>
            <a:ext cx="8220075" cy="5099050"/>
          </a:xfrm>
        </p:spPr>
        <p:txBody>
          <a:bodyPr/>
          <a:lstStyle/>
          <a:p>
            <a:pPr eaLnBrk="1" hangingPunct="1"/>
            <a:r>
              <a:rPr lang="en-US" smtClean="0">
                <a:latin typeface="Arial" charset="0"/>
              </a:rPr>
              <a:t>Most economists believe the classical dichotomy and neutrality of money describe the economy in the long run. </a:t>
            </a:r>
          </a:p>
          <a:p>
            <a:pPr eaLnBrk="1" hangingPunct="1"/>
            <a:r>
              <a:rPr lang="en-US" smtClean="0">
                <a:latin typeface="Arial" charset="0"/>
              </a:rPr>
              <a:t>In later chapters, we will see that monetary changes can have important </a:t>
            </a:r>
            <a:r>
              <a:rPr lang="en-US" i="1" smtClean="0">
                <a:latin typeface="Arial" charset="0"/>
              </a:rPr>
              <a:t>short-run</a:t>
            </a:r>
            <a:r>
              <a:rPr lang="en-US" smtClean="0">
                <a:latin typeface="Arial" charset="0"/>
              </a:rPr>
              <a:t> effects </a:t>
            </a:r>
            <a:br>
              <a:rPr lang="en-US" smtClean="0">
                <a:latin typeface="Arial" charset="0"/>
              </a:rPr>
            </a:br>
            <a:r>
              <a:rPr lang="en-US" smtClean="0">
                <a:latin typeface="Arial" charset="0"/>
              </a:rPr>
              <a:t>on real variables.  </a:t>
            </a:r>
          </a:p>
        </p:txBody>
      </p:sp>
      <p:sp>
        <p:nvSpPr>
          <p:cNvPr id="4608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5">
                                            <p:txEl>
                                              <p:pRg st="0" end="0"/>
                                            </p:txEl>
                                          </p:spTgt>
                                        </p:tgtEl>
                                        <p:attrNameLst>
                                          <p:attrName>style.visibility</p:attrName>
                                        </p:attrNameLst>
                                      </p:cBhvr>
                                      <p:to>
                                        <p:strVal val="visible"/>
                                      </p:to>
                                    </p:set>
                                    <p:animEffect transition="in" filter="wipe(left)">
                                      <p:cBhvr>
                                        <p:cTn id="7" dur="500"/>
                                        <p:tgtEl>
                                          <p:spTgt spid="2560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605">
                                            <p:txEl>
                                              <p:pRg st="1" end="1"/>
                                            </p:txEl>
                                          </p:spTgt>
                                        </p:tgtEl>
                                        <p:attrNameLst>
                                          <p:attrName>style.visibility</p:attrName>
                                        </p:attrNameLst>
                                      </p:cBhvr>
                                      <p:to>
                                        <p:strVal val="visible"/>
                                      </p:to>
                                    </p:set>
                                    <p:animEffect transition="in" filter="wipe(left)">
                                      <p:cBhvr>
                                        <p:cTn id="12" dur="500"/>
                                        <p:tgtEl>
                                          <p:spTgt spid="2560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build="p" bldLvl="4"/>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idx="4294967295"/>
          </p:nvPr>
        </p:nvSpPr>
        <p:spPr>
          <a:xfrm>
            <a:off x="457200" y="241300"/>
            <a:ext cx="8229600" cy="649288"/>
          </a:xfrm>
        </p:spPr>
        <p:txBody>
          <a:bodyPr/>
          <a:lstStyle/>
          <a:p>
            <a:pPr eaLnBrk="1" hangingPunct="1"/>
            <a:r>
              <a:rPr lang="en-US" sz="3600" smtClean="0">
                <a:latin typeface="Tahoma" charset="0"/>
                <a:ea typeface="Tahoma" charset="0"/>
                <a:cs typeface="Tahoma" charset="0"/>
              </a:rPr>
              <a:t>The Velocity of Money</a:t>
            </a:r>
          </a:p>
        </p:txBody>
      </p:sp>
      <p:sp>
        <p:nvSpPr>
          <p:cNvPr id="26629" name="Rectangle 3"/>
          <p:cNvSpPr>
            <a:spLocks noGrp="1" noChangeArrowheads="1"/>
          </p:cNvSpPr>
          <p:nvPr>
            <p:ph type="body" idx="4294967295"/>
          </p:nvPr>
        </p:nvSpPr>
        <p:spPr>
          <a:xfrm>
            <a:off x="373063" y="1008063"/>
            <a:ext cx="8313737" cy="4854575"/>
          </a:xfrm>
        </p:spPr>
        <p:txBody>
          <a:bodyPr/>
          <a:lstStyle/>
          <a:p>
            <a:pPr eaLnBrk="1" hangingPunct="1">
              <a:tabLst>
                <a:tab pos="914400" algn="ctr"/>
                <a:tab pos="1543050" algn="l"/>
              </a:tabLst>
            </a:pPr>
            <a:r>
              <a:rPr lang="en-US" b="1" smtClean="0">
                <a:solidFill>
                  <a:srgbClr val="CC0000"/>
                </a:solidFill>
                <a:latin typeface="Arial" charset="0"/>
              </a:rPr>
              <a:t>Velocity of money</a:t>
            </a:r>
            <a:r>
              <a:rPr lang="en-US" smtClean="0">
                <a:latin typeface="Arial" charset="0"/>
              </a:rPr>
              <a:t>:  the rate at which money changes hands</a:t>
            </a:r>
          </a:p>
          <a:p>
            <a:pPr eaLnBrk="1" hangingPunct="1">
              <a:lnSpc>
                <a:spcPct val="125000"/>
              </a:lnSpc>
              <a:spcBef>
                <a:spcPct val="40000"/>
              </a:spcBef>
              <a:tabLst>
                <a:tab pos="914400" algn="ctr"/>
                <a:tab pos="1543050" algn="l"/>
              </a:tabLst>
            </a:pPr>
            <a:r>
              <a:rPr lang="en-US" smtClean="0">
                <a:latin typeface="Arial" charset="0"/>
              </a:rPr>
              <a:t>Notation:</a:t>
            </a:r>
            <a:br>
              <a:rPr lang="en-US" smtClean="0">
                <a:latin typeface="Arial" charset="0"/>
              </a:rPr>
            </a:br>
            <a:r>
              <a:rPr lang="en-US" smtClean="0">
                <a:latin typeface="Arial" charset="0"/>
              </a:rPr>
              <a:t>	</a:t>
            </a:r>
            <a:r>
              <a:rPr lang="en-US" b="1" i="1" smtClean="0">
                <a:latin typeface="Arial" charset="0"/>
              </a:rPr>
              <a:t>P</a:t>
            </a:r>
            <a:r>
              <a:rPr lang="en-US" smtClean="0">
                <a:latin typeface="Arial" charset="0"/>
              </a:rPr>
              <a:t> x </a:t>
            </a:r>
            <a:r>
              <a:rPr lang="en-US" b="1" i="1" smtClean="0">
                <a:latin typeface="Arial" charset="0"/>
              </a:rPr>
              <a:t>Y</a:t>
            </a:r>
            <a:r>
              <a:rPr lang="en-US" smtClean="0">
                <a:latin typeface="Arial" charset="0"/>
              </a:rPr>
              <a:t> 	=  nominal GDP</a:t>
            </a:r>
            <a:br>
              <a:rPr lang="en-US" smtClean="0">
                <a:latin typeface="Arial" charset="0"/>
              </a:rPr>
            </a:br>
            <a:r>
              <a:rPr lang="en-US" smtClean="0">
                <a:latin typeface="Arial" charset="0"/>
              </a:rPr>
              <a:t>		=  (price level)  x  (real GDP)</a:t>
            </a:r>
          </a:p>
          <a:p>
            <a:pPr eaLnBrk="1" hangingPunct="1">
              <a:lnSpc>
                <a:spcPct val="115000"/>
              </a:lnSpc>
              <a:spcBef>
                <a:spcPct val="30000"/>
              </a:spcBef>
              <a:buFont typeface="Wingdings" charset="2"/>
              <a:buNone/>
              <a:tabLst>
                <a:tab pos="914400" algn="ctr"/>
                <a:tab pos="1543050" algn="l"/>
              </a:tabLst>
            </a:pPr>
            <a:r>
              <a:rPr lang="en-US" smtClean="0">
                <a:latin typeface="Arial" charset="0"/>
              </a:rPr>
              <a:t>		</a:t>
            </a:r>
            <a:r>
              <a:rPr lang="en-US" b="1" i="1" smtClean="0">
                <a:latin typeface="Arial" charset="0"/>
              </a:rPr>
              <a:t>M</a:t>
            </a:r>
            <a:r>
              <a:rPr lang="en-US" smtClean="0">
                <a:latin typeface="Arial" charset="0"/>
              </a:rPr>
              <a:t> 	=  money supply</a:t>
            </a:r>
          </a:p>
          <a:p>
            <a:pPr eaLnBrk="1" hangingPunct="1">
              <a:lnSpc>
                <a:spcPct val="115000"/>
              </a:lnSpc>
              <a:spcBef>
                <a:spcPct val="30000"/>
              </a:spcBef>
              <a:buFont typeface="Wingdings" charset="2"/>
              <a:buNone/>
              <a:tabLst>
                <a:tab pos="914400" algn="ctr"/>
                <a:tab pos="1543050" algn="l"/>
              </a:tabLst>
            </a:pPr>
            <a:r>
              <a:rPr lang="en-US" smtClean="0">
                <a:latin typeface="Arial" charset="0"/>
              </a:rPr>
              <a:t>		</a:t>
            </a:r>
            <a:r>
              <a:rPr lang="en-US" b="1" i="1" smtClean="0">
                <a:latin typeface="Arial" charset="0"/>
              </a:rPr>
              <a:t>V</a:t>
            </a:r>
            <a:r>
              <a:rPr lang="en-US" smtClean="0">
                <a:latin typeface="Arial" charset="0"/>
              </a:rPr>
              <a:t> 	=  velocity</a:t>
            </a:r>
          </a:p>
          <a:p>
            <a:pPr eaLnBrk="1" hangingPunct="1">
              <a:tabLst>
                <a:tab pos="914400" algn="ctr"/>
                <a:tab pos="1543050" algn="l"/>
              </a:tabLst>
            </a:pPr>
            <a:r>
              <a:rPr lang="en-US" smtClean="0">
                <a:latin typeface="Arial" charset="0"/>
              </a:rPr>
              <a:t>Velocity formula:</a:t>
            </a:r>
          </a:p>
        </p:txBody>
      </p:sp>
      <p:grpSp>
        <p:nvGrpSpPr>
          <p:cNvPr id="2" name="Group 19"/>
          <p:cNvGrpSpPr>
            <a:grpSpLocks/>
          </p:cNvGrpSpPr>
          <p:nvPr/>
        </p:nvGrpSpPr>
        <p:grpSpPr bwMode="auto">
          <a:xfrm>
            <a:off x="4094163" y="4910138"/>
            <a:ext cx="1897062" cy="990600"/>
            <a:chOff x="2579" y="3052"/>
            <a:chExt cx="1195" cy="624"/>
          </a:xfrm>
        </p:grpSpPr>
        <p:sp>
          <p:nvSpPr>
            <p:cNvPr id="48133" name="Rectangle 16"/>
            <p:cNvSpPr>
              <a:spLocks noChangeArrowheads="1"/>
            </p:cNvSpPr>
            <p:nvPr/>
          </p:nvSpPr>
          <p:spPr bwMode="auto">
            <a:xfrm>
              <a:off x="2579" y="3197"/>
              <a:ext cx="563" cy="327"/>
            </a:xfrm>
            <a:prstGeom prst="rect">
              <a:avLst/>
            </a:prstGeom>
            <a:noFill/>
            <a:ln w="9525">
              <a:noFill/>
              <a:miter lim="800000"/>
              <a:headEnd/>
              <a:tailEnd/>
            </a:ln>
          </p:spPr>
          <p:txBody>
            <a:bodyPr>
              <a:prstTxWarp prst="textNoShape">
                <a:avLst/>
              </a:prstTxWarp>
              <a:spAutoFit/>
            </a:bodyPr>
            <a:lstStyle/>
            <a:p>
              <a:r>
                <a:rPr lang="en-US" sz="2800" b="1" i="1">
                  <a:ea typeface="Arial" charset="0"/>
                  <a:cs typeface="Arial" charset="0"/>
                </a:rPr>
                <a:t>V</a:t>
              </a:r>
              <a:r>
                <a:rPr lang="en-US" sz="2800">
                  <a:ea typeface="Arial" charset="0"/>
                  <a:cs typeface="Arial" charset="0"/>
                </a:rPr>
                <a:t>  =</a:t>
              </a:r>
            </a:p>
          </p:txBody>
        </p:sp>
        <p:grpSp>
          <p:nvGrpSpPr>
            <p:cNvPr id="48134" name="Group 18"/>
            <p:cNvGrpSpPr>
              <a:grpSpLocks/>
            </p:cNvGrpSpPr>
            <p:nvPr/>
          </p:nvGrpSpPr>
          <p:grpSpPr bwMode="auto">
            <a:xfrm>
              <a:off x="3123" y="3052"/>
              <a:ext cx="651" cy="624"/>
              <a:chOff x="3615" y="3292"/>
              <a:chExt cx="651" cy="624"/>
            </a:xfrm>
          </p:grpSpPr>
          <p:sp>
            <p:nvSpPr>
              <p:cNvPr id="48135" name="Rectangle 13"/>
              <p:cNvSpPr>
                <a:spLocks noChangeArrowheads="1"/>
              </p:cNvSpPr>
              <p:nvPr/>
            </p:nvSpPr>
            <p:spPr bwMode="auto">
              <a:xfrm>
                <a:off x="3615" y="3292"/>
                <a:ext cx="651" cy="327"/>
              </a:xfrm>
              <a:prstGeom prst="rect">
                <a:avLst/>
              </a:prstGeom>
              <a:noFill/>
              <a:ln w="9525">
                <a:noFill/>
                <a:miter lim="800000"/>
                <a:headEnd/>
                <a:tailEnd/>
              </a:ln>
            </p:spPr>
            <p:txBody>
              <a:bodyPr wrap="none">
                <a:prstTxWarp prst="textNoShape">
                  <a:avLst/>
                </a:prstTxWarp>
                <a:spAutoFit/>
              </a:bodyPr>
              <a:lstStyle/>
              <a:p>
                <a:r>
                  <a:rPr lang="en-US" sz="2800" b="1" i="1">
                    <a:ea typeface="Arial" charset="0"/>
                    <a:cs typeface="Arial" charset="0"/>
                  </a:rPr>
                  <a:t>P </a:t>
                </a:r>
                <a:r>
                  <a:rPr lang="en-US" sz="2800">
                    <a:ea typeface="Arial" charset="0"/>
                    <a:cs typeface="Arial" charset="0"/>
                  </a:rPr>
                  <a:t>x </a:t>
                </a:r>
                <a:r>
                  <a:rPr lang="en-US" sz="2800" b="1" i="1">
                    <a:ea typeface="Arial" charset="0"/>
                    <a:cs typeface="Arial" charset="0"/>
                  </a:rPr>
                  <a:t>Y</a:t>
                </a:r>
              </a:p>
            </p:txBody>
          </p:sp>
          <p:sp>
            <p:nvSpPr>
              <p:cNvPr id="48136" name="Rectangle 14"/>
              <p:cNvSpPr>
                <a:spLocks noChangeArrowheads="1"/>
              </p:cNvSpPr>
              <p:nvPr/>
            </p:nvSpPr>
            <p:spPr bwMode="auto">
              <a:xfrm>
                <a:off x="3782" y="3589"/>
                <a:ext cx="303" cy="327"/>
              </a:xfrm>
              <a:prstGeom prst="rect">
                <a:avLst/>
              </a:prstGeom>
              <a:noFill/>
              <a:ln w="9525">
                <a:noFill/>
                <a:miter lim="800000"/>
                <a:headEnd/>
                <a:tailEnd/>
              </a:ln>
            </p:spPr>
            <p:txBody>
              <a:bodyPr wrap="none">
                <a:prstTxWarp prst="textNoShape">
                  <a:avLst/>
                </a:prstTxWarp>
                <a:spAutoFit/>
              </a:bodyPr>
              <a:lstStyle/>
              <a:p>
                <a:pPr algn="ctr"/>
                <a:r>
                  <a:rPr lang="en-US" sz="2800" b="1" i="1">
                    <a:ea typeface="Arial" charset="0"/>
                    <a:cs typeface="Arial" charset="0"/>
                  </a:rPr>
                  <a:t>M</a:t>
                </a:r>
              </a:p>
            </p:txBody>
          </p:sp>
          <p:sp>
            <p:nvSpPr>
              <p:cNvPr id="48137" name="Line 17"/>
              <p:cNvSpPr>
                <a:spLocks noChangeShapeType="1"/>
              </p:cNvSpPr>
              <p:nvPr/>
            </p:nvSpPr>
            <p:spPr bwMode="auto">
              <a:xfrm>
                <a:off x="3664" y="3610"/>
                <a:ext cx="560" cy="0"/>
              </a:xfrm>
              <a:prstGeom prst="line">
                <a:avLst/>
              </a:prstGeom>
              <a:noFill/>
              <a:ln w="9525">
                <a:solidFill>
                  <a:schemeClr val="tx1"/>
                </a:solidFill>
                <a:round/>
                <a:headEnd/>
                <a:tailEnd/>
              </a:ln>
            </p:spPr>
            <p:txBody>
              <a:bodyPr>
                <a:prstTxWarp prst="textNoShape">
                  <a:avLst/>
                </a:prstTxWarp>
              </a:bodyPr>
              <a:lstStyle/>
              <a:p>
                <a:endParaRPr lang="en-US"/>
              </a:p>
            </p:txBody>
          </p:sp>
        </p:grpSp>
      </p:grpSp>
      <p:sp>
        <p:nvSpPr>
          <p:cNvPr id="48132"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9">
                                            <p:txEl>
                                              <p:pRg st="0" end="0"/>
                                            </p:txEl>
                                          </p:spTgt>
                                        </p:tgtEl>
                                        <p:attrNameLst>
                                          <p:attrName>style.visibility</p:attrName>
                                        </p:attrNameLst>
                                      </p:cBhvr>
                                      <p:to>
                                        <p:strVal val="visible"/>
                                      </p:to>
                                    </p:set>
                                    <p:animEffect transition="in" filter="wipe(left)">
                                      <p:cBhvr>
                                        <p:cTn id="7" dur="500"/>
                                        <p:tgtEl>
                                          <p:spTgt spid="2662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9">
                                            <p:txEl>
                                              <p:pRg st="1" end="1"/>
                                            </p:txEl>
                                          </p:spTgt>
                                        </p:tgtEl>
                                        <p:attrNameLst>
                                          <p:attrName>style.visibility</p:attrName>
                                        </p:attrNameLst>
                                      </p:cBhvr>
                                      <p:to>
                                        <p:strVal val="visible"/>
                                      </p:to>
                                    </p:set>
                                    <p:animEffect transition="in" filter="wipe(left)">
                                      <p:cBhvr>
                                        <p:cTn id="12" dur="500"/>
                                        <p:tgtEl>
                                          <p:spTgt spid="2662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9">
                                            <p:txEl>
                                              <p:pRg st="2" end="2"/>
                                            </p:txEl>
                                          </p:spTgt>
                                        </p:tgtEl>
                                        <p:attrNameLst>
                                          <p:attrName>style.visibility</p:attrName>
                                        </p:attrNameLst>
                                      </p:cBhvr>
                                      <p:to>
                                        <p:strVal val="visible"/>
                                      </p:to>
                                    </p:set>
                                    <p:animEffect transition="in" filter="wipe(left)">
                                      <p:cBhvr>
                                        <p:cTn id="17" dur="500"/>
                                        <p:tgtEl>
                                          <p:spTgt spid="2662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629">
                                            <p:txEl>
                                              <p:pRg st="3" end="3"/>
                                            </p:txEl>
                                          </p:spTgt>
                                        </p:tgtEl>
                                        <p:attrNameLst>
                                          <p:attrName>style.visibility</p:attrName>
                                        </p:attrNameLst>
                                      </p:cBhvr>
                                      <p:to>
                                        <p:strVal val="visible"/>
                                      </p:to>
                                    </p:set>
                                    <p:animEffect transition="in" filter="wipe(left)">
                                      <p:cBhvr>
                                        <p:cTn id="22" dur="500"/>
                                        <p:tgtEl>
                                          <p:spTgt spid="2662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6629">
                                            <p:txEl>
                                              <p:pRg st="4" end="4"/>
                                            </p:txEl>
                                          </p:spTgt>
                                        </p:tgtEl>
                                        <p:attrNameLst>
                                          <p:attrName>style.visibility</p:attrName>
                                        </p:attrNameLst>
                                      </p:cBhvr>
                                      <p:to>
                                        <p:strVal val="visible"/>
                                      </p:to>
                                    </p:set>
                                    <p:animEffect transition="in" filter="wipe(left)">
                                      <p:cBhvr>
                                        <p:cTn id="27" dur="500"/>
                                        <p:tgtEl>
                                          <p:spTgt spid="26629">
                                            <p:txEl>
                                              <p:pRg st="4" end="4"/>
                                            </p:txEl>
                                          </p:spTgt>
                                        </p:tgtEl>
                                      </p:cBhvr>
                                    </p:animEffect>
                                  </p:childTnLst>
                                </p:cTn>
                              </p:par>
                            </p:childTnLst>
                          </p:cTn>
                        </p:par>
                        <p:par>
                          <p:cTn id="28" fill="hold" nodeType="afterGroup">
                            <p:stCondLst>
                              <p:cond delay="500"/>
                            </p:stCondLst>
                            <p:childTnLst>
                              <p:par>
                                <p:cTn id="29" presetID="22" presetClass="entr" presetSubtype="8"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wipe(left)">
                                      <p:cBhvr>
                                        <p:cTn id="3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build="p" bldLvl="4"/>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idx="4294967295"/>
          </p:nvPr>
        </p:nvSpPr>
        <p:spPr>
          <a:xfrm>
            <a:off x="457200" y="241300"/>
            <a:ext cx="8229600" cy="649288"/>
          </a:xfrm>
        </p:spPr>
        <p:txBody>
          <a:bodyPr/>
          <a:lstStyle/>
          <a:p>
            <a:pPr eaLnBrk="1" hangingPunct="1"/>
            <a:r>
              <a:rPr lang="en-US" sz="3600" smtClean="0">
                <a:latin typeface="Tahoma" charset="0"/>
                <a:ea typeface="Tahoma" charset="0"/>
                <a:cs typeface="Tahoma" charset="0"/>
              </a:rPr>
              <a:t>The Velocity of Money</a:t>
            </a:r>
          </a:p>
        </p:txBody>
      </p:sp>
      <p:sp>
        <p:nvSpPr>
          <p:cNvPr id="104451" name="Rectangle 3"/>
          <p:cNvSpPr>
            <a:spLocks noGrp="1" noChangeArrowheads="1"/>
          </p:cNvSpPr>
          <p:nvPr>
            <p:ph type="body" idx="4294967295"/>
          </p:nvPr>
        </p:nvSpPr>
        <p:spPr>
          <a:xfrm>
            <a:off x="373063" y="1647825"/>
            <a:ext cx="8313737" cy="4467225"/>
          </a:xfrm>
        </p:spPr>
        <p:txBody>
          <a:bodyPr/>
          <a:lstStyle/>
          <a:p>
            <a:pPr marL="0" indent="0" eaLnBrk="1" hangingPunct="1">
              <a:spcBef>
                <a:spcPct val="20000"/>
              </a:spcBef>
              <a:buFont typeface="Wingdings" charset="2"/>
              <a:buNone/>
              <a:tabLst>
                <a:tab pos="569913" algn="ctr"/>
                <a:tab pos="1200150" algn="l"/>
              </a:tabLst>
            </a:pPr>
            <a:r>
              <a:rPr lang="en-US" sz="2700" smtClean="0">
                <a:latin typeface="Arial" charset="0"/>
              </a:rPr>
              <a:t>Example with one good:  kebabs.   </a:t>
            </a:r>
            <a:br>
              <a:rPr lang="en-US" sz="2700" smtClean="0">
                <a:latin typeface="Arial" charset="0"/>
              </a:rPr>
            </a:br>
            <a:r>
              <a:rPr lang="en-US" sz="2700" smtClean="0">
                <a:latin typeface="Arial" charset="0"/>
              </a:rPr>
              <a:t>In 2012, </a:t>
            </a:r>
          </a:p>
          <a:p>
            <a:pPr marL="0" indent="0" eaLnBrk="1" hangingPunct="1">
              <a:spcBef>
                <a:spcPct val="25000"/>
              </a:spcBef>
              <a:buFont typeface="Wingdings" charset="2"/>
              <a:buNone/>
              <a:tabLst>
                <a:tab pos="569913" algn="ctr"/>
                <a:tab pos="1200150" algn="l"/>
              </a:tabLst>
            </a:pPr>
            <a:r>
              <a:rPr lang="en-US" sz="2700" smtClean="0">
                <a:latin typeface="Arial" charset="0"/>
              </a:rPr>
              <a:t>	</a:t>
            </a:r>
            <a:r>
              <a:rPr lang="en-US" sz="2700" b="1" i="1" smtClean="0">
                <a:latin typeface="Arial" charset="0"/>
              </a:rPr>
              <a:t>Y</a:t>
            </a:r>
            <a:r>
              <a:rPr lang="en-US" sz="2700" smtClean="0">
                <a:latin typeface="Arial" charset="0"/>
              </a:rPr>
              <a:t> 	= real GDP = 3000 kebabs </a:t>
            </a:r>
          </a:p>
          <a:p>
            <a:pPr marL="0" indent="0" eaLnBrk="1" hangingPunct="1">
              <a:spcBef>
                <a:spcPct val="25000"/>
              </a:spcBef>
              <a:buFont typeface="Wingdings" charset="2"/>
              <a:buNone/>
              <a:tabLst>
                <a:tab pos="569913" algn="ctr"/>
                <a:tab pos="1200150" algn="l"/>
              </a:tabLst>
            </a:pPr>
            <a:r>
              <a:rPr lang="en-US" sz="2700" smtClean="0">
                <a:latin typeface="Arial" charset="0"/>
              </a:rPr>
              <a:t>	</a:t>
            </a:r>
            <a:r>
              <a:rPr lang="en-US" sz="2700" b="1" i="1" smtClean="0">
                <a:latin typeface="Arial" charset="0"/>
              </a:rPr>
              <a:t>P</a:t>
            </a:r>
            <a:r>
              <a:rPr lang="en-US" sz="2700" smtClean="0">
                <a:latin typeface="Arial" charset="0"/>
              </a:rPr>
              <a:t> 	= price level = price of kebab = $10</a:t>
            </a:r>
          </a:p>
          <a:p>
            <a:pPr marL="0" indent="0" eaLnBrk="1" hangingPunct="1">
              <a:spcBef>
                <a:spcPct val="25000"/>
              </a:spcBef>
              <a:buFont typeface="Wingdings" charset="2"/>
              <a:buNone/>
              <a:tabLst>
                <a:tab pos="569913" algn="ctr"/>
                <a:tab pos="1200150" algn="l"/>
              </a:tabLst>
            </a:pPr>
            <a:r>
              <a:rPr lang="en-US" sz="2700" smtClean="0">
                <a:latin typeface="Arial" charset="0"/>
              </a:rPr>
              <a:t>	</a:t>
            </a:r>
            <a:r>
              <a:rPr lang="en-US" sz="2700" b="1" i="1" smtClean="0">
                <a:latin typeface="Arial" charset="0"/>
              </a:rPr>
              <a:t>P</a:t>
            </a:r>
            <a:r>
              <a:rPr lang="en-US" sz="2700" smtClean="0">
                <a:latin typeface="Arial" charset="0"/>
              </a:rPr>
              <a:t> x </a:t>
            </a:r>
            <a:r>
              <a:rPr lang="en-US" sz="2700" b="1" i="1" smtClean="0">
                <a:latin typeface="Arial" charset="0"/>
              </a:rPr>
              <a:t>Y</a:t>
            </a:r>
            <a:r>
              <a:rPr lang="en-US" sz="2700" smtClean="0">
                <a:latin typeface="Arial" charset="0"/>
              </a:rPr>
              <a:t> 	= nominal GDP = value of </a:t>
            </a:r>
            <a:r>
              <a:rPr lang="en-US" smtClean="0">
                <a:latin typeface="Arial" charset="0"/>
              </a:rPr>
              <a:t>kebab</a:t>
            </a:r>
            <a:r>
              <a:rPr lang="en-US" sz="2700" smtClean="0">
                <a:latin typeface="Arial" charset="0"/>
              </a:rPr>
              <a:t>s = $30,000</a:t>
            </a:r>
          </a:p>
          <a:p>
            <a:pPr marL="0" indent="0" eaLnBrk="1" hangingPunct="1">
              <a:spcBef>
                <a:spcPct val="25000"/>
              </a:spcBef>
              <a:buFont typeface="Wingdings" charset="2"/>
              <a:buNone/>
              <a:tabLst>
                <a:tab pos="569913" algn="ctr"/>
                <a:tab pos="1200150" algn="l"/>
              </a:tabLst>
            </a:pPr>
            <a:r>
              <a:rPr lang="en-US" sz="2700" smtClean="0">
                <a:latin typeface="Arial" charset="0"/>
              </a:rPr>
              <a:t>	</a:t>
            </a:r>
            <a:r>
              <a:rPr lang="en-US" sz="2700" b="1" i="1" smtClean="0">
                <a:latin typeface="Arial" charset="0"/>
              </a:rPr>
              <a:t>M</a:t>
            </a:r>
            <a:r>
              <a:rPr lang="en-US" sz="2700" smtClean="0">
                <a:latin typeface="Arial" charset="0"/>
              </a:rPr>
              <a:t> 	= money supply = $10,000</a:t>
            </a:r>
          </a:p>
          <a:p>
            <a:pPr marL="0" indent="0" eaLnBrk="1" hangingPunct="1">
              <a:lnSpc>
                <a:spcPct val="120000"/>
              </a:lnSpc>
              <a:spcBef>
                <a:spcPct val="35000"/>
              </a:spcBef>
              <a:buFont typeface="Wingdings" charset="2"/>
              <a:buNone/>
              <a:tabLst>
                <a:tab pos="569913" algn="ctr"/>
                <a:tab pos="1200150" algn="l"/>
              </a:tabLst>
            </a:pPr>
            <a:r>
              <a:rPr lang="en-US" sz="2700" b="1" i="1" smtClean="0">
                <a:latin typeface="Arial" charset="0"/>
              </a:rPr>
              <a:t>	V</a:t>
            </a:r>
            <a:r>
              <a:rPr lang="en-US" sz="2700" smtClean="0">
                <a:latin typeface="Arial" charset="0"/>
              </a:rPr>
              <a:t> 	= velocity = $30,000/$10,000 = 3</a:t>
            </a:r>
          </a:p>
          <a:p>
            <a:pPr marL="0" indent="0" eaLnBrk="1" hangingPunct="1">
              <a:lnSpc>
                <a:spcPct val="120000"/>
              </a:lnSpc>
              <a:spcBef>
                <a:spcPct val="35000"/>
              </a:spcBef>
              <a:buFont typeface="Wingdings" charset="2"/>
              <a:buNone/>
              <a:tabLst>
                <a:tab pos="569913" algn="ctr"/>
                <a:tab pos="1200150" algn="l"/>
              </a:tabLst>
            </a:pPr>
            <a:r>
              <a:rPr lang="en-US" sz="2700" i="1" smtClean="0">
                <a:solidFill>
                  <a:srgbClr val="996633"/>
                </a:solidFill>
                <a:latin typeface="Arial" charset="0"/>
              </a:rPr>
              <a:t>    </a:t>
            </a:r>
            <a:r>
              <a:rPr lang="en-US" sz="2700" i="1" smtClean="0">
                <a:solidFill>
                  <a:srgbClr val="CC0000"/>
                </a:solidFill>
                <a:latin typeface="Arial" charset="0"/>
              </a:rPr>
              <a:t>The average dollar was used in 3 transactions.</a:t>
            </a:r>
          </a:p>
        </p:txBody>
      </p:sp>
      <p:sp>
        <p:nvSpPr>
          <p:cNvPr id="50179" name="Rectangle 4"/>
          <p:cNvSpPr>
            <a:spLocks noChangeArrowheads="1"/>
          </p:cNvSpPr>
          <p:nvPr/>
        </p:nvSpPr>
        <p:spPr bwMode="auto">
          <a:xfrm>
            <a:off x="1806575" y="1000125"/>
            <a:ext cx="2813050" cy="519113"/>
          </a:xfrm>
          <a:prstGeom prst="rect">
            <a:avLst/>
          </a:prstGeom>
          <a:noFill/>
          <a:ln w="9525">
            <a:noFill/>
            <a:miter lim="800000"/>
            <a:headEnd/>
            <a:tailEnd/>
          </a:ln>
        </p:spPr>
        <p:txBody>
          <a:bodyPr wrap="none">
            <a:prstTxWarp prst="textNoShape">
              <a:avLst/>
            </a:prstTxWarp>
            <a:spAutoFit/>
          </a:bodyPr>
          <a:lstStyle/>
          <a:p>
            <a:r>
              <a:rPr lang="en-US" sz="2800">
                <a:ea typeface="Arial" charset="0"/>
                <a:cs typeface="Arial" charset="0"/>
              </a:rPr>
              <a:t>Velocity formula:</a:t>
            </a:r>
          </a:p>
        </p:txBody>
      </p:sp>
      <p:grpSp>
        <p:nvGrpSpPr>
          <p:cNvPr id="50180" name="Group 5"/>
          <p:cNvGrpSpPr>
            <a:grpSpLocks/>
          </p:cNvGrpSpPr>
          <p:nvPr/>
        </p:nvGrpSpPr>
        <p:grpSpPr bwMode="auto">
          <a:xfrm>
            <a:off x="4775200" y="795338"/>
            <a:ext cx="1897063" cy="990600"/>
            <a:chOff x="2579" y="3052"/>
            <a:chExt cx="1195" cy="624"/>
          </a:xfrm>
        </p:grpSpPr>
        <p:sp>
          <p:nvSpPr>
            <p:cNvPr id="50182" name="Rectangle 6"/>
            <p:cNvSpPr>
              <a:spLocks noChangeArrowheads="1"/>
            </p:cNvSpPr>
            <p:nvPr/>
          </p:nvSpPr>
          <p:spPr bwMode="auto">
            <a:xfrm>
              <a:off x="2579" y="3197"/>
              <a:ext cx="563" cy="327"/>
            </a:xfrm>
            <a:prstGeom prst="rect">
              <a:avLst/>
            </a:prstGeom>
            <a:noFill/>
            <a:ln w="9525">
              <a:noFill/>
              <a:miter lim="800000"/>
              <a:headEnd/>
              <a:tailEnd/>
            </a:ln>
          </p:spPr>
          <p:txBody>
            <a:bodyPr>
              <a:prstTxWarp prst="textNoShape">
                <a:avLst/>
              </a:prstTxWarp>
              <a:spAutoFit/>
            </a:bodyPr>
            <a:lstStyle/>
            <a:p>
              <a:r>
                <a:rPr lang="en-US" sz="2800" b="1" i="1">
                  <a:ea typeface="Arial" charset="0"/>
                  <a:cs typeface="Arial" charset="0"/>
                </a:rPr>
                <a:t>V</a:t>
              </a:r>
              <a:r>
                <a:rPr lang="en-US" sz="2800">
                  <a:ea typeface="Arial" charset="0"/>
                  <a:cs typeface="Arial" charset="0"/>
                </a:rPr>
                <a:t>  =</a:t>
              </a:r>
            </a:p>
          </p:txBody>
        </p:sp>
        <p:grpSp>
          <p:nvGrpSpPr>
            <p:cNvPr id="50183" name="Group 7"/>
            <p:cNvGrpSpPr>
              <a:grpSpLocks/>
            </p:cNvGrpSpPr>
            <p:nvPr/>
          </p:nvGrpSpPr>
          <p:grpSpPr bwMode="auto">
            <a:xfrm>
              <a:off x="3123" y="3052"/>
              <a:ext cx="651" cy="624"/>
              <a:chOff x="3615" y="3292"/>
              <a:chExt cx="651" cy="624"/>
            </a:xfrm>
          </p:grpSpPr>
          <p:sp>
            <p:nvSpPr>
              <p:cNvPr id="50184" name="Rectangle 8"/>
              <p:cNvSpPr>
                <a:spLocks noChangeArrowheads="1"/>
              </p:cNvSpPr>
              <p:nvPr/>
            </p:nvSpPr>
            <p:spPr bwMode="auto">
              <a:xfrm>
                <a:off x="3615" y="3292"/>
                <a:ext cx="651" cy="327"/>
              </a:xfrm>
              <a:prstGeom prst="rect">
                <a:avLst/>
              </a:prstGeom>
              <a:noFill/>
              <a:ln w="9525">
                <a:noFill/>
                <a:miter lim="800000"/>
                <a:headEnd/>
                <a:tailEnd/>
              </a:ln>
            </p:spPr>
            <p:txBody>
              <a:bodyPr wrap="none">
                <a:prstTxWarp prst="textNoShape">
                  <a:avLst/>
                </a:prstTxWarp>
                <a:spAutoFit/>
              </a:bodyPr>
              <a:lstStyle/>
              <a:p>
                <a:r>
                  <a:rPr lang="en-US" sz="2800" b="1" i="1">
                    <a:ea typeface="Arial" charset="0"/>
                    <a:cs typeface="Arial" charset="0"/>
                  </a:rPr>
                  <a:t>P </a:t>
                </a:r>
                <a:r>
                  <a:rPr lang="en-US" sz="2800">
                    <a:ea typeface="Arial" charset="0"/>
                    <a:cs typeface="Arial" charset="0"/>
                  </a:rPr>
                  <a:t>x </a:t>
                </a:r>
                <a:r>
                  <a:rPr lang="en-US" sz="2800" b="1" i="1">
                    <a:ea typeface="Arial" charset="0"/>
                    <a:cs typeface="Arial" charset="0"/>
                  </a:rPr>
                  <a:t>Y</a:t>
                </a:r>
              </a:p>
            </p:txBody>
          </p:sp>
          <p:sp>
            <p:nvSpPr>
              <p:cNvPr id="50185" name="Rectangle 9"/>
              <p:cNvSpPr>
                <a:spLocks noChangeArrowheads="1"/>
              </p:cNvSpPr>
              <p:nvPr/>
            </p:nvSpPr>
            <p:spPr bwMode="auto">
              <a:xfrm>
                <a:off x="3782" y="3589"/>
                <a:ext cx="303" cy="327"/>
              </a:xfrm>
              <a:prstGeom prst="rect">
                <a:avLst/>
              </a:prstGeom>
              <a:noFill/>
              <a:ln w="9525">
                <a:noFill/>
                <a:miter lim="800000"/>
                <a:headEnd/>
                <a:tailEnd/>
              </a:ln>
            </p:spPr>
            <p:txBody>
              <a:bodyPr wrap="none">
                <a:prstTxWarp prst="textNoShape">
                  <a:avLst/>
                </a:prstTxWarp>
                <a:spAutoFit/>
              </a:bodyPr>
              <a:lstStyle/>
              <a:p>
                <a:pPr algn="ctr"/>
                <a:r>
                  <a:rPr lang="en-US" sz="2800" b="1" i="1">
                    <a:ea typeface="Arial" charset="0"/>
                    <a:cs typeface="Arial" charset="0"/>
                  </a:rPr>
                  <a:t>M</a:t>
                </a:r>
              </a:p>
            </p:txBody>
          </p:sp>
          <p:sp>
            <p:nvSpPr>
              <p:cNvPr id="50186" name="Line 10"/>
              <p:cNvSpPr>
                <a:spLocks noChangeShapeType="1"/>
              </p:cNvSpPr>
              <p:nvPr/>
            </p:nvSpPr>
            <p:spPr bwMode="auto">
              <a:xfrm>
                <a:off x="3664" y="3610"/>
                <a:ext cx="560" cy="0"/>
              </a:xfrm>
              <a:prstGeom prst="line">
                <a:avLst/>
              </a:prstGeom>
              <a:noFill/>
              <a:ln w="9525">
                <a:solidFill>
                  <a:schemeClr val="tx1"/>
                </a:solidFill>
                <a:round/>
                <a:headEnd/>
                <a:tailEnd/>
              </a:ln>
            </p:spPr>
            <p:txBody>
              <a:bodyPr>
                <a:prstTxWarp prst="textNoShape">
                  <a:avLst/>
                </a:prstTxWarp>
              </a:bodyPr>
              <a:lstStyle/>
              <a:p>
                <a:endParaRPr lang="en-US"/>
              </a:p>
            </p:txBody>
          </p:sp>
        </p:grpSp>
      </p:grpSp>
      <p:sp>
        <p:nvSpPr>
          <p:cNvPr id="5018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Effect transition="in" filter="wipe(left)">
                                      <p:cBhvr>
                                        <p:cTn id="7" dur="500"/>
                                        <p:tgtEl>
                                          <p:spTgt spid="1044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4451">
                                            <p:txEl>
                                              <p:pRg st="1" end="1"/>
                                            </p:txEl>
                                          </p:spTgt>
                                        </p:tgtEl>
                                        <p:attrNameLst>
                                          <p:attrName>style.visibility</p:attrName>
                                        </p:attrNameLst>
                                      </p:cBhvr>
                                      <p:to>
                                        <p:strVal val="visible"/>
                                      </p:to>
                                    </p:set>
                                    <p:animEffect transition="in" filter="wipe(left)">
                                      <p:cBhvr>
                                        <p:cTn id="12" dur="500"/>
                                        <p:tgtEl>
                                          <p:spTgt spid="1044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4451">
                                            <p:txEl>
                                              <p:pRg st="2" end="2"/>
                                            </p:txEl>
                                          </p:spTgt>
                                        </p:tgtEl>
                                        <p:attrNameLst>
                                          <p:attrName>style.visibility</p:attrName>
                                        </p:attrNameLst>
                                      </p:cBhvr>
                                      <p:to>
                                        <p:strVal val="visible"/>
                                      </p:to>
                                    </p:set>
                                    <p:animEffect transition="in" filter="wipe(left)">
                                      <p:cBhvr>
                                        <p:cTn id="17" dur="500"/>
                                        <p:tgtEl>
                                          <p:spTgt spid="1044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4451">
                                            <p:txEl>
                                              <p:pRg st="3" end="3"/>
                                            </p:txEl>
                                          </p:spTgt>
                                        </p:tgtEl>
                                        <p:attrNameLst>
                                          <p:attrName>style.visibility</p:attrName>
                                        </p:attrNameLst>
                                      </p:cBhvr>
                                      <p:to>
                                        <p:strVal val="visible"/>
                                      </p:to>
                                    </p:set>
                                    <p:animEffect transition="in" filter="wipe(left)">
                                      <p:cBhvr>
                                        <p:cTn id="22" dur="500"/>
                                        <p:tgtEl>
                                          <p:spTgt spid="10445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4451">
                                            <p:txEl>
                                              <p:pRg st="4" end="4"/>
                                            </p:txEl>
                                          </p:spTgt>
                                        </p:tgtEl>
                                        <p:attrNameLst>
                                          <p:attrName>style.visibility</p:attrName>
                                        </p:attrNameLst>
                                      </p:cBhvr>
                                      <p:to>
                                        <p:strVal val="visible"/>
                                      </p:to>
                                    </p:set>
                                    <p:animEffect transition="in" filter="wipe(left)">
                                      <p:cBhvr>
                                        <p:cTn id="27" dur="500"/>
                                        <p:tgtEl>
                                          <p:spTgt spid="10445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4451">
                                            <p:txEl>
                                              <p:pRg st="5" end="5"/>
                                            </p:txEl>
                                          </p:spTgt>
                                        </p:tgtEl>
                                        <p:attrNameLst>
                                          <p:attrName>style.visibility</p:attrName>
                                        </p:attrNameLst>
                                      </p:cBhvr>
                                      <p:to>
                                        <p:strVal val="visible"/>
                                      </p:to>
                                    </p:set>
                                    <p:animEffect transition="in" filter="wipe(left)">
                                      <p:cBhvr>
                                        <p:cTn id="32" dur="500"/>
                                        <p:tgtEl>
                                          <p:spTgt spid="10445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4451">
                                            <p:txEl>
                                              <p:pRg st="6" end="6"/>
                                            </p:txEl>
                                          </p:spTgt>
                                        </p:tgtEl>
                                        <p:attrNameLst>
                                          <p:attrName>style.visibility</p:attrName>
                                        </p:attrNameLst>
                                      </p:cBhvr>
                                      <p:to>
                                        <p:strVal val="visible"/>
                                      </p:to>
                                    </p:set>
                                    <p:animEffect transition="in" filter="wipe(left)">
                                      <p:cBhvr>
                                        <p:cTn id="37" dur="500"/>
                                        <p:tgtEl>
                                          <p:spTgt spid="1044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bldLvl="5"/>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52226"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Exercise</a:t>
            </a:r>
          </a:p>
        </p:txBody>
      </p:sp>
      <p:sp>
        <p:nvSpPr>
          <p:cNvPr id="52228" name="Content Placeholder 2"/>
          <p:cNvSpPr>
            <a:spLocks noGrp="1"/>
          </p:cNvSpPr>
          <p:nvPr>
            <p:ph idx="1"/>
          </p:nvPr>
        </p:nvSpPr>
        <p:spPr>
          <a:xfrm>
            <a:off x="457200" y="1371600"/>
            <a:ext cx="8229600" cy="5105400"/>
          </a:xfrm>
        </p:spPr>
        <p:txBody>
          <a:bodyPr/>
          <a:lstStyle/>
          <a:p>
            <a:pPr eaLnBrk="1" hangingPunct="1">
              <a:lnSpc>
                <a:spcPct val="110000"/>
              </a:lnSpc>
              <a:spcBef>
                <a:spcPct val="50000"/>
              </a:spcBef>
              <a:buClrTx/>
              <a:buFont typeface="Wingdings" charset="2"/>
              <a:buNone/>
            </a:pPr>
            <a:r>
              <a:rPr lang="en-US" smtClean="0">
                <a:latin typeface="Arial" charset="0"/>
                <a:cs typeface="ＭＳ Ｐゴシック" charset="-128"/>
              </a:rPr>
              <a:t>One good:  corn.  </a:t>
            </a:r>
          </a:p>
          <a:p>
            <a:pPr eaLnBrk="1" hangingPunct="1">
              <a:lnSpc>
                <a:spcPct val="110000"/>
              </a:lnSpc>
              <a:spcBef>
                <a:spcPct val="50000"/>
              </a:spcBef>
              <a:buClrTx/>
              <a:buFont typeface="Wingdings" charset="2"/>
              <a:buNone/>
            </a:pPr>
            <a:r>
              <a:rPr lang="en-US" smtClean="0">
                <a:latin typeface="Arial" charset="0"/>
                <a:cs typeface="ＭＳ Ｐゴシック" charset="-128"/>
              </a:rPr>
              <a:t>The economy has enough labor, capital, and land to produce </a:t>
            </a:r>
            <a:r>
              <a:rPr lang="en-US" b="1" i="1" smtClean="0">
                <a:latin typeface="Arial" charset="0"/>
                <a:cs typeface="ＭＳ Ｐゴシック" charset="-128"/>
              </a:rPr>
              <a:t>Y</a:t>
            </a:r>
            <a:r>
              <a:rPr lang="en-US" smtClean="0">
                <a:latin typeface="Arial" charset="0"/>
                <a:cs typeface="ＭＳ Ｐゴシック" charset="-128"/>
              </a:rPr>
              <a:t> = 800 bushels of corn.  </a:t>
            </a:r>
          </a:p>
          <a:p>
            <a:pPr eaLnBrk="1" hangingPunct="1">
              <a:lnSpc>
                <a:spcPct val="110000"/>
              </a:lnSpc>
              <a:spcBef>
                <a:spcPct val="50000"/>
              </a:spcBef>
              <a:buClrTx/>
              <a:buFont typeface="Wingdings" charset="2"/>
              <a:buNone/>
            </a:pPr>
            <a:r>
              <a:rPr lang="en-US" b="1" i="1" smtClean="0">
                <a:latin typeface="Arial" charset="0"/>
                <a:cs typeface="ＭＳ Ｐゴシック" charset="-128"/>
              </a:rPr>
              <a:t>V</a:t>
            </a:r>
            <a:r>
              <a:rPr lang="en-US" smtClean="0">
                <a:latin typeface="Arial" charset="0"/>
                <a:cs typeface="ＭＳ Ｐゴシック" charset="-128"/>
              </a:rPr>
              <a:t> is constant.  </a:t>
            </a:r>
          </a:p>
          <a:p>
            <a:pPr eaLnBrk="1" hangingPunct="1">
              <a:lnSpc>
                <a:spcPct val="110000"/>
              </a:lnSpc>
              <a:spcBef>
                <a:spcPct val="50000"/>
              </a:spcBef>
              <a:buClrTx/>
              <a:buFont typeface="Wingdings" charset="2"/>
              <a:buNone/>
            </a:pPr>
            <a:r>
              <a:rPr lang="en-US" smtClean="0">
                <a:latin typeface="Arial" charset="0"/>
                <a:cs typeface="ＭＳ Ｐゴシック" charset="-128"/>
              </a:rPr>
              <a:t>In 2008, MS = $2000, </a:t>
            </a:r>
            <a:r>
              <a:rPr lang="en-US" b="1" i="1" smtClean="0">
                <a:latin typeface="Arial" charset="0"/>
                <a:cs typeface="ＭＳ Ｐゴシック" charset="-128"/>
              </a:rPr>
              <a:t>P</a:t>
            </a:r>
            <a:r>
              <a:rPr lang="en-US" smtClean="0">
                <a:latin typeface="Arial" charset="0"/>
                <a:cs typeface="ＭＳ Ｐゴシック" charset="-128"/>
              </a:rPr>
              <a:t> = $5/bushel. </a:t>
            </a:r>
          </a:p>
          <a:p>
            <a:pPr eaLnBrk="1" hangingPunct="1">
              <a:spcBef>
                <a:spcPct val="60000"/>
              </a:spcBef>
              <a:buClr>
                <a:srgbClr val="669900"/>
              </a:buClr>
              <a:buFont typeface="Wingdings" charset="2"/>
              <a:buNone/>
            </a:pPr>
            <a:r>
              <a:rPr lang="en-US" smtClean="0">
                <a:latin typeface="Arial" charset="0"/>
                <a:cs typeface="ＭＳ Ｐゴシック" charset="-128"/>
              </a:rPr>
              <a:t>Compute nominal GDP and velocity in 2008.</a:t>
            </a:r>
          </a:p>
        </p:txBody>
      </p:sp>
      <p:sp>
        <p:nvSpPr>
          <p:cNvPr id="6" name="TextBox 6"/>
          <p:cNvSpPr txBox="1"/>
          <p:nvPr/>
        </p:nvSpPr>
        <p:spPr>
          <a:xfrm>
            <a:off x="446271" y="6477000"/>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54274"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54277" name="Rectangle 5"/>
          <p:cNvSpPr>
            <a:spLocks noChangeArrowheads="1"/>
          </p:cNvSpPr>
          <p:nvPr/>
        </p:nvSpPr>
        <p:spPr bwMode="auto">
          <a:xfrm>
            <a:off x="590550" y="1420813"/>
            <a:ext cx="8162925" cy="973137"/>
          </a:xfrm>
          <a:prstGeom prst="rect">
            <a:avLst/>
          </a:prstGeom>
          <a:noFill/>
          <a:ln w="9525">
            <a:noFill/>
            <a:miter lim="800000"/>
            <a:headEnd/>
            <a:tailEnd/>
          </a:ln>
        </p:spPr>
        <p:txBody>
          <a:bodyPr>
            <a:prstTxWarp prst="textNoShape">
              <a:avLst/>
            </a:prstTxWarp>
          </a:bodyPr>
          <a:lstStyle/>
          <a:p>
            <a:pPr>
              <a:lnSpc>
                <a:spcPct val="105000"/>
              </a:lnSpc>
            </a:pPr>
            <a:r>
              <a:rPr lang="en-US" sz="2600"/>
              <a:t>Given:  </a:t>
            </a:r>
            <a:r>
              <a:rPr lang="en-US" sz="2600" b="1" i="1"/>
              <a:t>Y</a:t>
            </a:r>
            <a:r>
              <a:rPr lang="en-US" sz="2600"/>
              <a:t> = 800, </a:t>
            </a:r>
            <a:r>
              <a:rPr lang="en-US" sz="2600" b="1" i="1"/>
              <a:t>V</a:t>
            </a:r>
            <a:r>
              <a:rPr lang="en-US" sz="2600"/>
              <a:t> is constant, </a:t>
            </a:r>
            <a:br>
              <a:rPr lang="en-US" sz="2600"/>
            </a:br>
            <a:r>
              <a:rPr lang="en-US" sz="2600"/>
              <a:t>	   MS = $2000 and </a:t>
            </a:r>
            <a:r>
              <a:rPr lang="en-US" sz="2600" b="1" i="1"/>
              <a:t>P</a:t>
            </a:r>
            <a:r>
              <a:rPr lang="en-US" sz="2600"/>
              <a:t> = $5 in 2005. </a:t>
            </a:r>
          </a:p>
        </p:txBody>
      </p:sp>
      <p:sp>
        <p:nvSpPr>
          <p:cNvPr id="54278" name="Rectangle 7"/>
          <p:cNvSpPr>
            <a:spLocks noChangeArrowheads="1"/>
          </p:cNvSpPr>
          <p:nvPr/>
        </p:nvSpPr>
        <p:spPr bwMode="auto">
          <a:xfrm>
            <a:off x="609600" y="2452688"/>
            <a:ext cx="8229600" cy="558800"/>
          </a:xfrm>
          <a:prstGeom prst="rect">
            <a:avLst/>
          </a:prstGeom>
          <a:noFill/>
          <a:ln w="9525">
            <a:noFill/>
            <a:miter lim="800000"/>
            <a:headEnd/>
            <a:tailEnd/>
          </a:ln>
        </p:spPr>
        <p:txBody>
          <a:bodyPr>
            <a:prstTxWarp prst="textNoShape">
              <a:avLst/>
            </a:prstTxWarp>
          </a:bodyPr>
          <a:lstStyle/>
          <a:p>
            <a:pPr marL="457200" indent="-457200">
              <a:lnSpc>
                <a:spcPct val="105000"/>
              </a:lnSpc>
              <a:spcBef>
                <a:spcPct val="60000"/>
              </a:spcBef>
              <a:buClr>
                <a:srgbClr val="669900"/>
              </a:buClr>
              <a:buSzPct val="120000"/>
              <a:buFont typeface="Wingdings" charset="2"/>
              <a:buNone/>
            </a:pPr>
            <a:r>
              <a:rPr lang="en-US" sz="2600">
                <a:ea typeface="Arial" charset="0"/>
                <a:cs typeface="Arial" charset="0"/>
              </a:rPr>
              <a:t>Compute nominal GDP and velocity in 2008. </a:t>
            </a:r>
          </a:p>
        </p:txBody>
      </p:sp>
      <p:grpSp>
        <p:nvGrpSpPr>
          <p:cNvPr id="10" name="Group 8"/>
          <p:cNvGrpSpPr>
            <a:grpSpLocks/>
          </p:cNvGrpSpPr>
          <p:nvPr/>
        </p:nvGrpSpPr>
        <p:grpSpPr bwMode="auto">
          <a:xfrm>
            <a:off x="1062038" y="3230563"/>
            <a:ext cx="6899275" cy="558800"/>
            <a:chOff x="669" y="1867"/>
            <a:chExt cx="4346" cy="352"/>
          </a:xfrm>
        </p:grpSpPr>
        <p:sp>
          <p:nvSpPr>
            <p:cNvPr id="54294" name="Rectangle 9"/>
            <p:cNvSpPr>
              <a:spLocks noChangeArrowheads="1"/>
            </p:cNvSpPr>
            <p:nvPr/>
          </p:nvSpPr>
          <p:spPr bwMode="auto">
            <a:xfrm>
              <a:off x="669" y="1867"/>
              <a:ext cx="4327" cy="352"/>
            </a:xfrm>
            <a:prstGeom prst="rect">
              <a:avLst/>
            </a:prstGeom>
            <a:noFill/>
            <a:ln w="9525">
              <a:noFill/>
              <a:miter lim="800000"/>
              <a:headEnd/>
              <a:tailEnd/>
            </a:ln>
          </p:spPr>
          <p:txBody>
            <a:bodyPr>
              <a:prstTxWarp prst="textNoShape">
                <a:avLst/>
              </a:prstTxWarp>
            </a:bodyPr>
            <a:lstStyle/>
            <a:p>
              <a:pPr marL="457200" indent="-457200">
                <a:lnSpc>
                  <a:spcPct val="105000"/>
                </a:lnSpc>
                <a:spcBef>
                  <a:spcPct val="60000"/>
                </a:spcBef>
                <a:buClr>
                  <a:srgbClr val="669900"/>
                </a:buClr>
                <a:buSzPct val="120000"/>
                <a:buFont typeface="Wingdings" charset="2"/>
                <a:buNone/>
              </a:pPr>
              <a:r>
                <a:rPr lang="en-US" sz="2600">
                  <a:ea typeface="Arial" charset="0"/>
                  <a:cs typeface="Arial" charset="0"/>
                </a:rPr>
                <a:t>Nominal GDP  =  </a:t>
              </a:r>
              <a:r>
                <a:rPr lang="en-US" sz="2600" b="1" i="1">
                  <a:ea typeface="Arial" charset="0"/>
                  <a:cs typeface="Arial" charset="0"/>
                </a:rPr>
                <a:t>P</a:t>
              </a:r>
              <a:r>
                <a:rPr lang="en-US" sz="2600">
                  <a:ea typeface="Arial" charset="0"/>
                  <a:cs typeface="Arial" charset="0"/>
                </a:rPr>
                <a:t> x </a:t>
              </a:r>
              <a:r>
                <a:rPr lang="en-US" sz="2600" b="1" i="1">
                  <a:ea typeface="Arial" charset="0"/>
                  <a:cs typeface="Arial" charset="0"/>
                </a:rPr>
                <a:t>Y</a:t>
              </a:r>
              <a:r>
                <a:rPr lang="en-US" sz="2600">
                  <a:ea typeface="Arial" charset="0"/>
                  <a:cs typeface="Arial" charset="0"/>
                </a:rPr>
                <a:t>  =  $5 x 800  =  $4000</a:t>
              </a:r>
            </a:p>
          </p:txBody>
        </p:sp>
        <p:sp>
          <p:nvSpPr>
            <p:cNvPr id="54295" name="Rectangle 10"/>
            <p:cNvSpPr>
              <a:spLocks noChangeArrowheads="1"/>
            </p:cNvSpPr>
            <p:nvPr/>
          </p:nvSpPr>
          <p:spPr bwMode="auto">
            <a:xfrm>
              <a:off x="4299" y="1876"/>
              <a:ext cx="716" cy="309"/>
            </a:xfrm>
            <a:prstGeom prst="rect">
              <a:avLst/>
            </a:prstGeom>
            <a:noFill/>
            <a:ln w="9525">
              <a:solidFill>
                <a:srgbClr val="FF0000"/>
              </a:solidFill>
              <a:miter lim="800000"/>
              <a:headEnd/>
              <a:tailEnd/>
            </a:ln>
          </p:spPr>
          <p:txBody>
            <a:bodyPr wrap="none" anchor="ctr">
              <a:prstTxWarp prst="textNoShape">
                <a:avLst/>
              </a:prstTxWarp>
            </a:bodyPr>
            <a:lstStyle/>
            <a:p>
              <a:endParaRPr lang="en-US" sz="1800" b="1">
                <a:ea typeface="Arial" charset="0"/>
                <a:cs typeface="Arial" charset="0"/>
              </a:endParaRPr>
            </a:p>
          </p:txBody>
        </p:sp>
      </p:grpSp>
      <p:grpSp>
        <p:nvGrpSpPr>
          <p:cNvPr id="13" name="Group 11"/>
          <p:cNvGrpSpPr>
            <a:grpSpLocks/>
          </p:cNvGrpSpPr>
          <p:nvPr/>
        </p:nvGrpSpPr>
        <p:grpSpPr bwMode="auto">
          <a:xfrm>
            <a:off x="1071563" y="3913188"/>
            <a:ext cx="4610100" cy="993775"/>
            <a:chOff x="675" y="2297"/>
            <a:chExt cx="2904" cy="626"/>
          </a:xfrm>
        </p:grpSpPr>
        <p:grpSp>
          <p:nvGrpSpPr>
            <p:cNvPr id="54281" name="Group 12"/>
            <p:cNvGrpSpPr>
              <a:grpSpLocks/>
            </p:cNvGrpSpPr>
            <p:nvPr/>
          </p:nvGrpSpPr>
          <p:grpSpPr bwMode="auto">
            <a:xfrm>
              <a:off x="675" y="2299"/>
              <a:ext cx="1195" cy="624"/>
              <a:chOff x="675" y="2299"/>
              <a:chExt cx="1195" cy="624"/>
            </a:xfrm>
          </p:grpSpPr>
          <p:sp>
            <p:nvSpPr>
              <p:cNvPr id="54289" name="Rectangle 13"/>
              <p:cNvSpPr>
                <a:spLocks noChangeArrowheads="1"/>
              </p:cNvSpPr>
              <p:nvPr/>
            </p:nvSpPr>
            <p:spPr bwMode="auto">
              <a:xfrm>
                <a:off x="675" y="2444"/>
                <a:ext cx="563" cy="327"/>
              </a:xfrm>
              <a:prstGeom prst="rect">
                <a:avLst/>
              </a:prstGeom>
              <a:noFill/>
              <a:ln w="9525">
                <a:noFill/>
                <a:miter lim="800000"/>
                <a:headEnd/>
                <a:tailEnd/>
              </a:ln>
            </p:spPr>
            <p:txBody>
              <a:bodyPr>
                <a:prstTxWarp prst="textNoShape">
                  <a:avLst/>
                </a:prstTxWarp>
                <a:spAutoFit/>
              </a:bodyPr>
              <a:lstStyle/>
              <a:p>
                <a:r>
                  <a:rPr lang="en-US" sz="2800" b="1" i="1">
                    <a:ea typeface="Arial" charset="0"/>
                    <a:cs typeface="Arial" charset="0"/>
                  </a:rPr>
                  <a:t>V</a:t>
                </a:r>
                <a:r>
                  <a:rPr lang="en-US" sz="2800">
                    <a:ea typeface="Arial" charset="0"/>
                    <a:cs typeface="Arial" charset="0"/>
                  </a:rPr>
                  <a:t>  =</a:t>
                </a:r>
              </a:p>
            </p:txBody>
          </p:sp>
          <p:grpSp>
            <p:nvGrpSpPr>
              <p:cNvPr id="54290" name="Group 14"/>
              <p:cNvGrpSpPr>
                <a:grpSpLocks/>
              </p:cNvGrpSpPr>
              <p:nvPr/>
            </p:nvGrpSpPr>
            <p:grpSpPr bwMode="auto">
              <a:xfrm>
                <a:off x="1219" y="2299"/>
                <a:ext cx="651" cy="624"/>
                <a:chOff x="3615" y="3292"/>
                <a:chExt cx="651" cy="624"/>
              </a:xfrm>
            </p:grpSpPr>
            <p:sp>
              <p:nvSpPr>
                <p:cNvPr id="54291" name="Rectangle 15"/>
                <p:cNvSpPr>
                  <a:spLocks noChangeArrowheads="1"/>
                </p:cNvSpPr>
                <p:nvPr/>
              </p:nvSpPr>
              <p:spPr bwMode="auto">
                <a:xfrm>
                  <a:off x="3615" y="3292"/>
                  <a:ext cx="651" cy="327"/>
                </a:xfrm>
                <a:prstGeom prst="rect">
                  <a:avLst/>
                </a:prstGeom>
                <a:noFill/>
                <a:ln w="9525">
                  <a:noFill/>
                  <a:miter lim="800000"/>
                  <a:headEnd/>
                  <a:tailEnd/>
                </a:ln>
              </p:spPr>
              <p:txBody>
                <a:bodyPr wrap="none">
                  <a:prstTxWarp prst="textNoShape">
                    <a:avLst/>
                  </a:prstTxWarp>
                  <a:spAutoFit/>
                </a:bodyPr>
                <a:lstStyle/>
                <a:p>
                  <a:r>
                    <a:rPr lang="en-US" sz="2800" b="1" i="1">
                      <a:ea typeface="Arial" charset="0"/>
                      <a:cs typeface="Arial" charset="0"/>
                    </a:rPr>
                    <a:t>P </a:t>
                  </a:r>
                  <a:r>
                    <a:rPr lang="en-US" sz="2800">
                      <a:ea typeface="Arial" charset="0"/>
                      <a:cs typeface="Arial" charset="0"/>
                    </a:rPr>
                    <a:t>x </a:t>
                  </a:r>
                  <a:r>
                    <a:rPr lang="en-US" sz="2800" b="1" i="1">
                      <a:ea typeface="Arial" charset="0"/>
                      <a:cs typeface="Arial" charset="0"/>
                    </a:rPr>
                    <a:t>Y</a:t>
                  </a:r>
                </a:p>
              </p:txBody>
            </p:sp>
            <p:sp>
              <p:nvSpPr>
                <p:cNvPr id="54292" name="Rectangle 16"/>
                <p:cNvSpPr>
                  <a:spLocks noChangeArrowheads="1"/>
                </p:cNvSpPr>
                <p:nvPr/>
              </p:nvSpPr>
              <p:spPr bwMode="auto">
                <a:xfrm>
                  <a:off x="3782" y="3589"/>
                  <a:ext cx="303" cy="327"/>
                </a:xfrm>
                <a:prstGeom prst="rect">
                  <a:avLst/>
                </a:prstGeom>
                <a:noFill/>
                <a:ln w="9525">
                  <a:noFill/>
                  <a:miter lim="800000"/>
                  <a:headEnd/>
                  <a:tailEnd/>
                </a:ln>
              </p:spPr>
              <p:txBody>
                <a:bodyPr wrap="none">
                  <a:prstTxWarp prst="textNoShape">
                    <a:avLst/>
                  </a:prstTxWarp>
                  <a:spAutoFit/>
                </a:bodyPr>
                <a:lstStyle/>
                <a:p>
                  <a:pPr algn="ctr"/>
                  <a:r>
                    <a:rPr lang="en-US" sz="2800" b="1" i="1">
                      <a:ea typeface="Arial" charset="0"/>
                      <a:cs typeface="Arial" charset="0"/>
                    </a:rPr>
                    <a:t>M</a:t>
                  </a:r>
                </a:p>
              </p:txBody>
            </p:sp>
            <p:sp>
              <p:nvSpPr>
                <p:cNvPr id="54293" name="Line 17"/>
                <p:cNvSpPr>
                  <a:spLocks noChangeShapeType="1"/>
                </p:cNvSpPr>
                <p:nvPr/>
              </p:nvSpPr>
              <p:spPr bwMode="auto">
                <a:xfrm>
                  <a:off x="3664" y="3610"/>
                  <a:ext cx="560" cy="0"/>
                </a:xfrm>
                <a:prstGeom prst="line">
                  <a:avLst/>
                </a:prstGeom>
                <a:noFill/>
                <a:ln w="9525">
                  <a:solidFill>
                    <a:schemeClr val="tx1"/>
                  </a:solidFill>
                  <a:round/>
                  <a:headEnd/>
                  <a:tailEnd/>
                </a:ln>
              </p:spPr>
              <p:txBody>
                <a:bodyPr>
                  <a:prstTxWarp prst="textNoShape">
                    <a:avLst/>
                  </a:prstTxWarp>
                </a:bodyPr>
                <a:lstStyle/>
                <a:p>
                  <a:endParaRPr lang="en-US"/>
                </a:p>
              </p:txBody>
            </p:sp>
          </p:grpSp>
        </p:grpSp>
        <p:sp>
          <p:nvSpPr>
            <p:cNvPr id="54282" name="Rectangle 18"/>
            <p:cNvSpPr>
              <a:spLocks noChangeArrowheads="1"/>
            </p:cNvSpPr>
            <p:nvPr/>
          </p:nvSpPr>
          <p:spPr bwMode="auto">
            <a:xfrm>
              <a:off x="1940" y="2442"/>
              <a:ext cx="268" cy="327"/>
            </a:xfrm>
            <a:prstGeom prst="rect">
              <a:avLst/>
            </a:prstGeom>
            <a:noFill/>
            <a:ln w="9525">
              <a:noFill/>
              <a:miter lim="800000"/>
              <a:headEnd/>
              <a:tailEnd/>
            </a:ln>
          </p:spPr>
          <p:txBody>
            <a:bodyPr>
              <a:prstTxWarp prst="textNoShape">
                <a:avLst/>
              </a:prstTxWarp>
              <a:spAutoFit/>
            </a:bodyPr>
            <a:lstStyle/>
            <a:p>
              <a:r>
                <a:rPr lang="en-US" sz="2800">
                  <a:ea typeface="Arial" charset="0"/>
                  <a:cs typeface="Arial" charset="0"/>
                </a:rPr>
                <a:t>=</a:t>
              </a:r>
            </a:p>
          </p:txBody>
        </p:sp>
        <p:grpSp>
          <p:nvGrpSpPr>
            <p:cNvPr id="54283" name="Group 19"/>
            <p:cNvGrpSpPr>
              <a:grpSpLocks/>
            </p:cNvGrpSpPr>
            <p:nvPr/>
          </p:nvGrpSpPr>
          <p:grpSpPr bwMode="auto">
            <a:xfrm>
              <a:off x="2260" y="2297"/>
              <a:ext cx="746" cy="624"/>
              <a:chOff x="2316" y="2297"/>
              <a:chExt cx="746" cy="624"/>
            </a:xfrm>
          </p:grpSpPr>
          <p:sp>
            <p:nvSpPr>
              <p:cNvPr id="54286" name="Rectangle 20"/>
              <p:cNvSpPr>
                <a:spLocks noChangeArrowheads="1"/>
              </p:cNvSpPr>
              <p:nvPr/>
            </p:nvSpPr>
            <p:spPr bwMode="auto">
              <a:xfrm>
                <a:off x="2316" y="2297"/>
                <a:ext cx="739" cy="327"/>
              </a:xfrm>
              <a:prstGeom prst="rect">
                <a:avLst/>
              </a:prstGeom>
              <a:noFill/>
              <a:ln w="9525">
                <a:noFill/>
                <a:miter lim="800000"/>
                <a:headEnd/>
                <a:tailEnd/>
              </a:ln>
            </p:spPr>
            <p:txBody>
              <a:bodyPr wrap="none">
                <a:prstTxWarp prst="textNoShape">
                  <a:avLst/>
                </a:prstTxWarp>
                <a:spAutoFit/>
              </a:bodyPr>
              <a:lstStyle/>
              <a:p>
                <a:r>
                  <a:rPr lang="en-US" sz="2800">
                    <a:ea typeface="Arial" charset="0"/>
                    <a:cs typeface="Arial" charset="0"/>
                  </a:rPr>
                  <a:t>$4000</a:t>
                </a:r>
              </a:p>
            </p:txBody>
          </p:sp>
          <p:sp>
            <p:nvSpPr>
              <p:cNvPr id="54287" name="Rectangle 21"/>
              <p:cNvSpPr>
                <a:spLocks noChangeArrowheads="1"/>
              </p:cNvSpPr>
              <p:nvPr/>
            </p:nvSpPr>
            <p:spPr bwMode="auto">
              <a:xfrm>
                <a:off x="2323" y="2594"/>
                <a:ext cx="739" cy="327"/>
              </a:xfrm>
              <a:prstGeom prst="rect">
                <a:avLst/>
              </a:prstGeom>
              <a:noFill/>
              <a:ln w="9525">
                <a:noFill/>
                <a:miter lim="800000"/>
                <a:headEnd/>
                <a:tailEnd/>
              </a:ln>
            </p:spPr>
            <p:txBody>
              <a:bodyPr wrap="none">
                <a:prstTxWarp prst="textNoShape">
                  <a:avLst/>
                </a:prstTxWarp>
                <a:spAutoFit/>
              </a:bodyPr>
              <a:lstStyle/>
              <a:p>
                <a:pPr algn="ctr"/>
                <a:r>
                  <a:rPr lang="en-US" sz="2800">
                    <a:ea typeface="Arial" charset="0"/>
                    <a:cs typeface="Arial" charset="0"/>
                  </a:rPr>
                  <a:t>$2000</a:t>
                </a:r>
              </a:p>
            </p:txBody>
          </p:sp>
          <p:sp>
            <p:nvSpPr>
              <p:cNvPr id="54288" name="Line 22"/>
              <p:cNvSpPr>
                <a:spLocks noChangeShapeType="1"/>
              </p:cNvSpPr>
              <p:nvPr/>
            </p:nvSpPr>
            <p:spPr bwMode="auto">
              <a:xfrm>
                <a:off x="2372" y="2615"/>
                <a:ext cx="637"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54284" name="Rectangle 23"/>
            <p:cNvSpPr>
              <a:spLocks noChangeArrowheads="1"/>
            </p:cNvSpPr>
            <p:nvPr/>
          </p:nvSpPr>
          <p:spPr bwMode="auto">
            <a:xfrm>
              <a:off x="3079" y="2440"/>
              <a:ext cx="500" cy="327"/>
            </a:xfrm>
            <a:prstGeom prst="rect">
              <a:avLst/>
            </a:prstGeom>
            <a:noFill/>
            <a:ln w="9525">
              <a:noFill/>
              <a:miter lim="800000"/>
              <a:headEnd/>
              <a:tailEnd/>
            </a:ln>
          </p:spPr>
          <p:txBody>
            <a:bodyPr>
              <a:prstTxWarp prst="textNoShape">
                <a:avLst/>
              </a:prstTxWarp>
              <a:spAutoFit/>
            </a:bodyPr>
            <a:lstStyle/>
            <a:p>
              <a:r>
                <a:rPr lang="en-US" sz="2800">
                  <a:ea typeface="Arial" charset="0"/>
                  <a:cs typeface="Arial" charset="0"/>
                </a:rPr>
                <a:t>=  2</a:t>
              </a:r>
            </a:p>
          </p:txBody>
        </p:sp>
        <p:sp>
          <p:nvSpPr>
            <p:cNvPr id="54285" name="Rectangle 24"/>
            <p:cNvSpPr>
              <a:spLocks noChangeArrowheads="1"/>
            </p:cNvSpPr>
            <p:nvPr/>
          </p:nvSpPr>
          <p:spPr bwMode="auto">
            <a:xfrm>
              <a:off x="3341" y="2461"/>
              <a:ext cx="238" cy="309"/>
            </a:xfrm>
            <a:prstGeom prst="rect">
              <a:avLst/>
            </a:prstGeom>
            <a:noFill/>
            <a:ln w="9525">
              <a:solidFill>
                <a:srgbClr val="FF0000"/>
              </a:solidFill>
              <a:miter lim="800000"/>
              <a:headEnd/>
              <a:tailEnd/>
            </a:ln>
          </p:spPr>
          <p:txBody>
            <a:bodyPr wrap="none" anchor="ctr">
              <a:prstTxWarp prst="textNoShape">
                <a:avLst/>
              </a:prstTxWarp>
            </a:bodyPr>
            <a:lstStyle/>
            <a:p>
              <a:endParaRPr lang="en-US" sz="1800" b="1">
                <a:ea typeface="Arial" charset="0"/>
                <a:cs typeface="Arial" charset="0"/>
              </a:endParaRPr>
            </a:p>
          </p:txBody>
        </p:sp>
      </p:grpSp>
      <p:sp>
        <p:nvSpPr>
          <p:cNvPr id="25" name="TextBox 6"/>
          <p:cNvSpPr txBox="1"/>
          <p:nvPr/>
        </p:nvSpPr>
        <p:spPr>
          <a:xfrm>
            <a:off x="446271" y="6477000"/>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idx="4294967295"/>
          </p:nvPr>
        </p:nvSpPr>
        <p:spPr>
          <a:xfrm>
            <a:off x="457200" y="230188"/>
            <a:ext cx="8229600" cy="649287"/>
          </a:xfrm>
        </p:spPr>
        <p:txBody>
          <a:bodyPr/>
          <a:lstStyle/>
          <a:p>
            <a:pPr eaLnBrk="1" hangingPunct="1"/>
            <a:r>
              <a:rPr lang="en-US" sz="3600" smtClean="0">
                <a:latin typeface="Tahoma" charset="0"/>
                <a:ea typeface="Tahoma" charset="0"/>
                <a:cs typeface="Tahoma" charset="0"/>
              </a:rPr>
              <a:t>The Quantity Equation</a:t>
            </a:r>
          </a:p>
        </p:txBody>
      </p:sp>
      <p:sp>
        <p:nvSpPr>
          <p:cNvPr id="105475" name="Rectangle 3"/>
          <p:cNvSpPr>
            <a:spLocks noGrp="1" noChangeArrowheads="1"/>
          </p:cNvSpPr>
          <p:nvPr>
            <p:ph type="body" idx="4294967295"/>
          </p:nvPr>
        </p:nvSpPr>
        <p:spPr>
          <a:xfrm>
            <a:off x="373063" y="2128838"/>
            <a:ext cx="8313737" cy="3890962"/>
          </a:xfrm>
        </p:spPr>
        <p:txBody>
          <a:bodyPr/>
          <a:lstStyle/>
          <a:p>
            <a:pPr marL="403225" indent="-403225" eaLnBrk="1" hangingPunct="1">
              <a:tabLst>
                <a:tab pos="3538538" algn="ctr"/>
              </a:tabLst>
            </a:pPr>
            <a:r>
              <a:rPr lang="en-US" smtClean="0">
                <a:latin typeface="Arial" charset="0"/>
              </a:rPr>
              <a:t>Multiply both sides of formula by </a:t>
            </a:r>
            <a:r>
              <a:rPr lang="en-US" b="1" i="1" smtClean="0">
                <a:latin typeface="Arial" charset="0"/>
              </a:rPr>
              <a:t>M</a:t>
            </a:r>
            <a:r>
              <a:rPr lang="en-US" smtClean="0">
                <a:latin typeface="Arial" charset="0"/>
              </a:rPr>
              <a:t>:</a:t>
            </a:r>
          </a:p>
          <a:p>
            <a:pPr marL="403225" indent="-403225" eaLnBrk="1" hangingPunct="1">
              <a:buFont typeface="Wingdings" charset="2"/>
              <a:buNone/>
              <a:tabLst>
                <a:tab pos="3538538" algn="ctr"/>
              </a:tabLst>
            </a:pPr>
            <a:r>
              <a:rPr lang="en-US" smtClean="0">
                <a:latin typeface="Arial" charset="0"/>
              </a:rPr>
              <a:t>		</a:t>
            </a:r>
            <a:r>
              <a:rPr lang="en-US" b="1" i="1" smtClean="0">
                <a:latin typeface="Arial" charset="0"/>
              </a:rPr>
              <a:t>M</a:t>
            </a:r>
            <a:r>
              <a:rPr lang="en-US" smtClean="0">
                <a:latin typeface="Arial" charset="0"/>
              </a:rPr>
              <a:t> x </a:t>
            </a:r>
            <a:r>
              <a:rPr lang="en-US" b="1" i="1" smtClean="0">
                <a:latin typeface="Arial" charset="0"/>
              </a:rPr>
              <a:t>V</a:t>
            </a:r>
            <a:r>
              <a:rPr lang="en-US" smtClean="0">
                <a:latin typeface="Arial" charset="0"/>
              </a:rPr>
              <a:t>  =  </a:t>
            </a:r>
            <a:r>
              <a:rPr lang="en-US" b="1" i="1" smtClean="0">
                <a:latin typeface="Arial" charset="0"/>
              </a:rPr>
              <a:t>P</a:t>
            </a:r>
            <a:r>
              <a:rPr lang="en-US" smtClean="0">
                <a:latin typeface="Arial" charset="0"/>
              </a:rPr>
              <a:t> x </a:t>
            </a:r>
            <a:r>
              <a:rPr lang="en-US" b="1" i="1" smtClean="0">
                <a:latin typeface="Arial" charset="0"/>
              </a:rPr>
              <a:t>Y</a:t>
            </a:r>
          </a:p>
          <a:p>
            <a:pPr marL="403225" indent="-403225" eaLnBrk="1" hangingPunct="1">
              <a:tabLst>
                <a:tab pos="3538538" algn="ctr"/>
              </a:tabLst>
            </a:pPr>
            <a:r>
              <a:rPr lang="en-US" smtClean="0">
                <a:latin typeface="Arial" charset="0"/>
              </a:rPr>
              <a:t>Called the </a:t>
            </a:r>
            <a:r>
              <a:rPr lang="en-US" b="1" smtClean="0">
                <a:solidFill>
                  <a:srgbClr val="CC0000"/>
                </a:solidFill>
                <a:latin typeface="Arial" charset="0"/>
              </a:rPr>
              <a:t>quantity equation</a:t>
            </a:r>
          </a:p>
        </p:txBody>
      </p:sp>
      <p:sp>
        <p:nvSpPr>
          <p:cNvPr id="58371" name="Rectangle 5"/>
          <p:cNvSpPr>
            <a:spLocks noChangeArrowheads="1"/>
          </p:cNvSpPr>
          <p:nvPr/>
        </p:nvSpPr>
        <p:spPr bwMode="auto">
          <a:xfrm>
            <a:off x="1806575" y="1209675"/>
            <a:ext cx="2813050" cy="519113"/>
          </a:xfrm>
          <a:prstGeom prst="rect">
            <a:avLst/>
          </a:prstGeom>
          <a:noFill/>
          <a:ln w="9525">
            <a:noFill/>
            <a:miter lim="800000"/>
            <a:headEnd/>
            <a:tailEnd/>
          </a:ln>
        </p:spPr>
        <p:txBody>
          <a:bodyPr wrap="none">
            <a:prstTxWarp prst="textNoShape">
              <a:avLst/>
            </a:prstTxWarp>
            <a:spAutoFit/>
          </a:bodyPr>
          <a:lstStyle/>
          <a:p>
            <a:r>
              <a:rPr lang="en-US" sz="2800">
                <a:ea typeface="Arial" charset="0"/>
                <a:cs typeface="Arial" charset="0"/>
              </a:rPr>
              <a:t>Velocity formula:</a:t>
            </a:r>
          </a:p>
        </p:txBody>
      </p:sp>
      <p:grpSp>
        <p:nvGrpSpPr>
          <p:cNvPr id="58372" name="Group 6"/>
          <p:cNvGrpSpPr>
            <a:grpSpLocks/>
          </p:cNvGrpSpPr>
          <p:nvPr/>
        </p:nvGrpSpPr>
        <p:grpSpPr bwMode="auto">
          <a:xfrm>
            <a:off x="4775200" y="1004888"/>
            <a:ext cx="1897063" cy="990600"/>
            <a:chOff x="2579" y="3052"/>
            <a:chExt cx="1195" cy="624"/>
          </a:xfrm>
        </p:grpSpPr>
        <p:sp>
          <p:nvSpPr>
            <p:cNvPr id="58374" name="Rectangle 7"/>
            <p:cNvSpPr>
              <a:spLocks noChangeArrowheads="1"/>
            </p:cNvSpPr>
            <p:nvPr/>
          </p:nvSpPr>
          <p:spPr bwMode="auto">
            <a:xfrm>
              <a:off x="2579" y="3197"/>
              <a:ext cx="563" cy="327"/>
            </a:xfrm>
            <a:prstGeom prst="rect">
              <a:avLst/>
            </a:prstGeom>
            <a:noFill/>
            <a:ln w="9525">
              <a:noFill/>
              <a:miter lim="800000"/>
              <a:headEnd/>
              <a:tailEnd/>
            </a:ln>
          </p:spPr>
          <p:txBody>
            <a:bodyPr>
              <a:prstTxWarp prst="textNoShape">
                <a:avLst/>
              </a:prstTxWarp>
              <a:spAutoFit/>
            </a:bodyPr>
            <a:lstStyle/>
            <a:p>
              <a:r>
                <a:rPr lang="en-US" sz="2800" b="1" i="1">
                  <a:ea typeface="Arial" charset="0"/>
                  <a:cs typeface="Arial" charset="0"/>
                </a:rPr>
                <a:t>V</a:t>
              </a:r>
              <a:r>
                <a:rPr lang="en-US" sz="2800">
                  <a:ea typeface="Arial" charset="0"/>
                  <a:cs typeface="Arial" charset="0"/>
                </a:rPr>
                <a:t>  =</a:t>
              </a:r>
            </a:p>
          </p:txBody>
        </p:sp>
        <p:grpSp>
          <p:nvGrpSpPr>
            <p:cNvPr id="58375" name="Group 8"/>
            <p:cNvGrpSpPr>
              <a:grpSpLocks/>
            </p:cNvGrpSpPr>
            <p:nvPr/>
          </p:nvGrpSpPr>
          <p:grpSpPr bwMode="auto">
            <a:xfrm>
              <a:off x="3123" y="3052"/>
              <a:ext cx="651" cy="624"/>
              <a:chOff x="3615" y="3292"/>
              <a:chExt cx="651" cy="624"/>
            </a:xfrm>
          </p:grpSpPr>
          <p:sp>
            <p:nvSpPr>
              <p:cNvPr id="58376" name="Rectangle 9"/>
              <p:cNvSpPr>
                <a:spLocks noChangeArrowheads="1"/>
              </p:cNvSpPr>
              <p:nvPr/>
            </p:nvSpPr>
            <p:spPr bwMode="auto">
              <a:xfrm>
                <a:off x="3615" y="3292"/>
                <a:ext cx="651" cy="327"/>
              </a:xfrm>
              <a:prstGeom prst="rect">
                <a:avLst/>
              </a:prstGeom>
              <a:noFill/>
              <a:ln w="9525">
                <a:noFill/>
                <a:miter lim="800000"/>
                <a:headEnd/>
                <a:tailEnd/>
              </a:ln>
            </p:spPr>
            <p:txBody>
              <a:bodyPr wrap="none">
                <a:prstTxWarp prst="textNoShape">
                  <a:avLst/>
                </a:prstTxWarp>
                <a:spAutoFit/>
              </a:bodyPr>
              <a:lstStyle/>
              <a:p>
                <a:r>
                  <a:rPr lang="en-US" sz="2800" b="1" i="1">
                    <a:ea typeface="Arial" charset="0"/>
                    <a:cs typeface="Arial" charset="0"/>
                  </a:rPr>
                  <a:t>P </a:t>
                </a:r>
                <a:r>
                  <a:rPr lang="en-US" sz="2800">
                    <a:ea typeface="Arial" charset="0"/>
                    <a:cs typeface="Arial" charset="0"/>
                  </a:rPr>
                  <a:t>x </a:t>
                </a:r>
                <a:r>
                  <a:rPr lang="en-US" sz="2800" b="1" i="1">
                    <a:ea typeface="Arial" charset="0"/>
                    <a:cs typeface="Arial" charset="0"/>
                  </a:rPr>
                  <a:t>Y</a:t>
                </a:r>
              </a:p>
            </p:txBody>
          </p:sp>
          <p:sp>
            <p:nvSpPr>
              <p:cNvPr id="58377" name="Rectangle 10"/>
              <p:cNvSpPr>
                <a:spLocks noChangeArrowheads="1"/>
              </p:cNvSpPr>
              <p:nvPr/>
            </p:nvSpPr>
            <p:spPr bwMode="auto">
              <a:xfrm>
                <a:off x="3782" y="3589"/>
                <a:ext cx="303" cy="327"/>
              </a:xfrm>
              <a:prstGeom prst="rect">
                <a:avLst/>
              </a:prstGeom>
              <a:noFill/>
              <a:ln w="9525">
                <a:noFill/>
                <a:miter lim="800000"/>
                <a:headEnd/>
                <a:tailEnd/>
              </a:ln>
            </p:spPr>
            <p:txBody>
              <a:bodyPr wrap="none">
                <a:prstTxWarp prst="textNoShape">
                  <a:avLst/>
                </a:prstTxWarp>
                <a:spAutoFit/>
              </a:bodyPr>
              <a:lstStyle/>
              <a:p>
                <a:pPr algn="ctr"/>
                <a:r>
                  <a:rPr lang="en-US" sz="2800" b="1" i="1">
                    <a:ea typeface="Arial" charset="0"/>
                    <a:cs typeface="Arial" charset="0"/>
                  </a:rPr>
                  <a:t>M</a:t>
                </a:r>
              </a:p>
            </p:txBody>
          </p:sp>
          <p:sp>
            <p:nvSpPr>
              <p:cNvPr id="58378" name="Line 11"/>
              <p:cNvSpPr>
                <a:spLocks noChangeShapeType="1"/>
              </p:cNvSpPr>
              <p:nvPr/>
            </p:nvSpPr>
            <p:spPr bwMode="auto">
              <a:xfrm>
                <a:off x="3664" y="3610"/>
                <a:ext cx="560" cy="0"/>
              </a:xfrm>
              <a:prstGeom prst="line">
                <a:avLst/>
              </a:prstGeom>
              <a:noFill/>
              <a:ln w="9525">
                <a:solidFill>
                  <a:schemeClr val="tx1"/>
                </a:solidFill>
                <a:round/>
                <a:headEnd/>
                <a:tailEnd/>
              </a:ln>
            </p:spPr>
            <p:txBody>
              <a:bodyPr>
                <a:prstTxWarp prst="textNoShape">
                  <a:avLst/>
                </a:prstTxWarp>
              </a:bodyPr>
              <a:lstStyle/>
              <a:p>
                <a:endParaRPr lang="en-US"/>
              </a:p>
            </p:txBody>
          </p:sp>
        </p:grpSp>
      </p:grpSp>
      <p:sp>
        <p:nvSpPr>
          <p:cNvPr id="5837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wipe(left)">
                                      <p:cBhvr>
                                        <p:cTn id="7" dur="500"/>
                                        <p:tgtEl>
                                          <p:spTgt spid="1054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5475">
                                            <p:txEl>
                                              <p:pRg st="1" end="1"/>
                                            </p:txEl>
                                          </p:spTgt>
                                        </p:tgtEl>
                                        <p:attrNameLst>
                                          <p:attrName>style.visibility</p:attrName>
                                        </p:attrNameLst>
                                      </p:cBhvr>
                                      <p:to>
                                        <p:strVal val="visible"/>
                                      </p:to>
                                    </p:set>
                                    <p:animEffect transition="in" filter="wipe(left)">
                                      <p:cBhvr>
                                        <p:cTn id="12" dur="500"/>
                                        <p:tgtEl>
                                          <p:spTgt spid="1054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5475">
                                            <p:txEl>
                                              <p:pRg st="2" end="2"/>
                                            </p:txEl>
                                          </p:spTgt>
                                        </p:tgtEl>
                                        <p:attrNameLst>
                                          <p:attrName>style.visibility</p:attrName>
                                        </p:attrNameLst>
                                      </p:cBhvr>
                                      <p:to>
                                        <p:strVal val="visible"/>
                                      </p:to>
                                    </p:set>
                                    <p:animEffect transition="in" filter="wipe(left)">
                                      <p:cBhvr>
                                        <p:cTn id="17" dur="500"/>
                                        <p:tgtEl>
                                          <p:spTgt spid="1054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bldLvl="5"/>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idx="4294967295"/>
          </p:nvPr>
        </p:nvSpPr>
        <p:spPr>
          <a:xfrm>
            <a:off x="457200" y="185738"/>
            <a:ext cx="8229600" cy="649287"/>
          </a:xfrm>
        </p:spPr>
        <p:txBody>
          <a:bodyPr/>
          <a:lstStyle/>
          <a:p>
            <a:pPr eaLnBrk="1" hangingPunct="1"/>
            <a:r>
              <a:rPr lang="en-US" sz="3600" smtClean="0">
                <a:latin typeface="Tahoma" charset="0"/>
                <a:ea typeface="Tahoma" charset="0"/>
                <a:cs typeface="Tahoma" charset="0"/>
              </a:rPr>
              <a:t>The Quantity Theory in 5 Steps</a:t>
            </a:r>
          </a:p>
        </p:txBody>
      </p:sp>
      <p:sp>
        <p:nvSpPr>
          <p:cNvPr id="32773" name="Rectangle 3"/>
          <p:cNvSpPr>
            <a:spLocks noGrp="1" noChangeArrowheads="1"/>
          </p:cNvSpPr>
          <p:nvPr>
            <p:ph type="body" idx="4294967295"/>
          </p:nvPr>
        </p:nvSpPr>
        <p:spPr>
          <a:xfrm>
            <a:off x="457200" y="1690688"/>
            <a:ext cx="8229600" cy="4862512"/>
          </a:xfrm>
        </p:spPr>
        <p:txBody>
          <a:bodyPr/>
          <a:lstStyle/>
          <a:p>
            <a:pPr marL="401638" indent="-401638" eaLnBrk="1" hangingPunct="1">
              <a:spcBef>
                <a:spcPct val="40000"/>
              </a:spcBef>
              <a:buFont typeface="Wingdings" charset="2"/>
              <a:buNone/>
            </a:pPr>
            <a:r>
              <a:rPr lang="en-US" sz="2600" b="1" smtClean="0">
                <a:solidFill>
                  <a:srgbClr val="A3C167"/>
                </a:solidFill>
                <a:latin typeface="Arial" charset="0"/>
              </a:rPr>
              <a:t>1.</a:t>
            </a:r>
            <a:r>
              <a:rPr lang="en-US" sz="2600" b="1" smtClean="0">
                <a:solidFill>
                  <a:srgbClr val="339966"/>
                </a:solidFill>
                <a:latin typeface="Arial" charset="0"/>
              </a:rPr>
              <a:t>	</a:t>
            </a:r>
            <a:r>
              <a:rPr lang="en-US" sz="2700" b="1" i="1" smtClean="0">
                <a:latin typeface="Arial" charset="0"/>
              </a:rPr>
              <a:t>V</a:t>
            </a:r>
            <a:r>
              <a:rPr lang="en-US" sz="2700" smtClean="0">
                <a:latin typeface="Arial" charset="0"/>
              </a:rPr>
              <a:t>  is stable. </a:t>
            </a:r>
          </a:p>
          <a:p>
            <a:pPr marL="401638" indent="-401638" eaLnBrk="1" hangingPunct="1">
              <a:spcBef>
                <a:spcPct val="40000"/>
              </a:spcBef>
              <a:buFont typeface="Wingdings" charset="2"/>
              <a:buNone/>
            </a:pPr>
            <a:r>
              <a:rPr lang="en-US" sz="2600" b="1" smtClean="0">
                <a:solidFill>
                  <a:srgbClr val="A3C167"/>
                </a:solidFill>
                <a:latin typeface="Arial" charset="0"/>
              </a:rPr>
              <a:t>2.</a:t>
            </a:r>
            <a:r>
              <a:rPr lang="en-US" sz="2600" smtClean="0">
                <a:solidFill>
                  <a:srgbClr val="339966"/>
                </a:solidFill>
                <a:latin typeface="Arial" charset="0"/>
              </a:rPr>
              <a:t>	</a:t>
            </a:r>
            <a:r>
              <a:rPr lang="en-US" sz="2700" smtClean="0">
                <a:latin typeface="Arial" charset="0"/>
              </a:rPr>
              <a:t>So, a change in </a:t>
            </a:r>
            <a:r>
              <a:rPr lang="en-US" sz="2700" b="1" i="1" smtClean="0">
                <a:latin typeface="Arial" charset="0"/>
              </a:rPr>
              <a:t>M</a:t>
            </a:r>
            <a:r>
              <a:rPr lang="en-US" sz="2700" smtClean="0">
                <a:latin typeface="Arial" charset="0"/>
              </a:rPr>
              <a:t> causes nominal GDP (</a:t>
            </a:r>
            <a:r>
              <a:rPr lang="en-US" sz="2700" b="1" i="1" smtClean="0">
                <a:latin typeface="Arial" charset="0"/>
              </a:rPr>
              <a:t>P</a:t>
            </a:r>
            <a:r>
              <a:rPr lang="en-US" sz="2700" smtClean="0">
                <a:latin typeface="Arial" charset="0"/>
              </a:rPr>
              <a:t> x </a:t>
            </a:r>
            <a:r>
              <a:rPr lang="en-US" sz="2700" b="1" i="1" smtClean="0">
                <a:latin typeface="Arial" charset="0"/>
              </a:rPr>
              <a:t>Y</a:t>
            </a:r>
            <a:r>
              <a:rPr lang="en-US" sz="2700" smtClean="0">
                <a:latin typeface="Arial" charset="0"/>
              </a:rPr>
              <a:t>) </a:t>
            </a:r>
            <a:br>
              <a:rPr lang="en-US" sz="2700" smtClean="0">
                <a:latin typeface="Arial" charset="0"/>
              </a:rPr>
            </a:br>
            <a:r>
              <a:rPr lang="en-US" sz="2700" smtClean="0">
                <a:latin typeface="Arial" charset="0"/>
              </a:rPr>
              <a:t>to change by the same percentage.  </a:t>
            </a:r>
          </a:p>
          <a:p>
            <a:pPr marL="401638" indent="-401638" eaLnBrk="1" hangingPunct="1">
              <a:spcBef>
                <a:spcPct val="40000"/>
              </a:spcBef>
              <a:buFont typeface="Wingdings" charset="2"/>
              <a:buNone/>
            </a:pPr>
            <a:r>
              <a:rPr lang="en-US" sz="2600" b="1" smtClean="0">
                <a:solidFill>
                  <a:srgbClr val="A3C167"/>
                </a:solidFill>
                <a:latin typeface="Arial" charset="0"/>
              </a:rPr>
              <a:t>3.</a:t>
            </a:r>
            <a:r>
              <a:rPr lang="en-US" sz="2600" b="1" smtClean="0">
                <a:solidFill>
                  <a:srgbClr val="339966"/>
                </a:solidFill>
                <a:latin typeface="Arial" charset="0"/>
              </a:rPr>
              <a:t>	</a:t>
            </a:r>
            <a:r>
              <a:rPr lang="en-US" sz="2700" smtClean="0">
                <a:latin typeface="Arial" charset="0"/>
              </a:rPr>
              <a:t>A change in </a:t>
            </a:r>
            <a:r>
              <a:rPr lang="en-US" sz="2700" b="1" i="1" smtClean="0">
                <a:latin typeface="Arial" charset="0"/>
              </a:rPr>
              <a:t>M</a:t>
            </a:r>
            <a:r>
              <a:rPr lang="en-US" sz="2700" smtClean="0">
                <a:latin typeface="Arial" charset="0"/>
              </a:rPr>
              <a:t> does not affect </a:t>
            </a:r>
            <a:r>
              <a:rPr lang="en-US" sz="2700" b="1" i="1" smtClean="0">
                <a:latin typeface="Arial" charset="0"/>
              </a:rPr>
              <a:t>Y</a:t>
            </a:r>
            <a:r>
              <a:rPr lang="en-US" sz="2700" smtClean="0">
                <a:latin typeface="Arial" charset="0"/>
              </a:rPr>
              <a:t>:</a:t>
            </a:r>
            <a:br>
              <a:rPr lang="en-US" sz="2700" smtClean="0">
                <a:latin typeface="Arial" charset="0"/>
              </a:rPr>
            </a:br>
            <a:r>
              <a:rPr lang="en-US" sz="2700" smtClean="0">
                <a:latin typeface="Arial" charset="0"/>
              </a:rPr>
              <a:t>  money is neutral,</a:t>
            </a:r>
            <a:br>
              <a:rPr lang="en-US" sz="2700" smtClean="0">
                <a:latin typeface="Arial" charset="0"/>
              </a:rPr>
            </a:br>
            <a:r>
              <a:rPr lang="en-US" sz="2700" smtClean="0">
                <a:latin typeface="Arial" charset="0"/>
              </a:rPr>
              <a:t>  </a:t>
            </a:r>
            <a:r>
              <a:rPr lang="en-US" sz="2700" b="1" i="1" smtClean="0">
                <a:latin typeface="Arial" charset="0"/>
              </a:rPr>
              <a:t>Y</a:t>
            </a:r>
            <a:r>
              <a:rPr lang="en-US" sz="2700" smtClean="0">
                <a:latin typeface="Arial" charset="0"/>
              </a:rPr>
              <a:t>  is determined by technology &amp; resources</a:t>
            </a:r>
          </a:p>
          <a:p>
            <a:pPr marL="401638" indent="-401638" eaLnBrk="1" hangingPunct="1">
              <a:spcBef>
                <a:spcPct val="40000"/>
              </a:spcBef>
              <a:buFont typeface="Wingdings" charset="2"/>
              <a:buNone/>
            </a:pPr>
            <a:r>
              <a:rPr lang="en-US" sz="2600" b="1" smtClean="0">
                <a:solidFill>
                  <a:srgbClr val="A3C167"/>
                </a:solidFill>
                <a:latin typeface="Arial" charset="0"/>
              </a:rPr>
              <a:t>4.</a:t>
            </a:r>
            <a:r>
              <a:rPr lang="en-US" sz="2600" b="1" smtClean="0">
                <a:solidFill>
                  <a:srgbClr val="339966"/>
                </a:solidFill>
                <a:latin typeface="Arial" charset="0"/>
              </a:rPr>
              <a:t>	</a:t>
            </a:r>
            <a:r>
              <a:rPr lang="en-US" sz="2700" smtClean="0">
                <a:latin typeface="Arial" charset="0"/>
              </a:rPr>
              <a:t>So, </a:t>
            </a:r>
            <a:r>
              <a:rPr lang="en-US" sz="2700" b="1" i="1" smtClean="0">
                <a:latin typeface="Arial" charset="0"/>
              </a:rPr>
              <a:t>P</a:t>
            </a:r>
            <a:r>
              <a:rPr lang="en-US" sz="2700" smtClean="0">
                <a:latin typeface="Arial" charset="0"/>
              </a:rPr>
              <a:t>  changes by same percentage as </a:t>
            </a:r>
            <a:br>
              <a:rPr lang="en-US" sz="2700" smtClean="0">
                <a:latin typeface="Arial" charset="0"/>
              </a:rPr>
            </a:br>
            <a:r>
              <a:rPr lang="en-US" sz="2700" b="1" i="1" smtClean="0">
                <a:latin typeface="Arial" charset="0"/>
              </a:rPr>
              <a:t>P</a:t>
            </a:r>
            <a:r>
              <a:rPr lang="en-US" sz="2700" smtClean="0">
                <a:latin typeface="Arial" charset="0"/>
              </a:rPr>
              <a:t> x </a:t>
            </a:r>
            <a:r>
              <a:rPr lang="en-US" sz="2700" b="1" i="1" smtClean="0">
                <a:latin typeface="Arial" charset="0"/>
              </a:rPr>
              <a:t>Y</a:t>
            </a:r>
            <a:r>
              <a:rPr lang="en-US" sz="2700" smtClean="0">
                <a:latin typeface="Arial" charset="0"/>
              </a:rPr>
              <a:t>  and  </a:t>
            </a:r>
            <a:r>
              <a:rPr lang="en-US" sz="2700" b="1" i="1" smtClean="0">
                <a:latin typeface="Arial" charset="0"/>
              </a:rPr>
              <a:t>M</a:t>
            </a:r>
            <a:r>
              <a:rPr lang="en-US" sz="2700" smtClean="0">
                <a:latin typeface="Arial" charset="0"/>
              </a:rPr>
              <a:t>.</a:t>
            </a:r>
          </a:p>
          <a:p>
            <a:pPr marL="401638" indent="-401638" eaLnBrk="1" hangingPunct="1">
              <a:spcBef>
                <a:spcPct val="40000"/>
              </a:spcBef>
              <a:buFont typeface="Wingdings" charset="2"/>
              <a:buNone/>
            </a:pPr>
            <a:r>
              <a:rPr lang="en-US" sz="2600" b="1" smtClean="0">
                <a:solidFill>
                  <a:srgbClr val="A3C167"/>
                </a:solidFill>
                <a:latin typeface="Arial" charset="0"/>
              </a:rPr>
              <a:t>5.	</a:t>
            </a:r>
            <a:r>
              <a:rPr lang="en-US" sz="2700" smtClean="0">
                <a:latin typeface="Arial" charset="0"/>
              </a:rPr>
              <a:t>Rapid money supply growth causes rapid inflation. </a:t>
            </a:r>
          </a:p>
        </p:txBody>
      </p:sp>
      <p:sp>
        <p:nvSpPr>
          <p:cNvPr id="60419" name="Rectangle 4"/>
          <p:cNvSpPr>
            <a:spLocks noChangeArrowheads="1"/>
          </p:cNvSpPr>
          <p:nvPr/>
        </p:nvSpPr>
        <p:spPr bwMode="auto">
          <a:xfrm>
            <a:off x="712788" y="1066800"/>
            <a:ext cx="7283450" cy="523875"/>
          </a:xfrm>
          <a:prstGeom prst="rect">
            <a:avLst/>
          </a:prstGeom>
          <a:noFill/>
          <a:ln w="9525">
            <a:noFill/>
            <a:miter lim="800000"/>
            <a:headEnd/>
            <a:tailEnd/>
          </a:ln>
        </p:spPr>
        <p:txBody>
          <a:bodyPr>
            <a:prstTxWarp prst="textNoShape">
              <a:avLst/>
            </a:prstTxWarp>
            <a:spAutoFit/>
          </a:bodyPr>
          <a:lstStyle/>
          <a:p>
            <a:pPr>
              <a:lnSpc>
                <a:spcPct val="105000"/>
              </a:lnSpc>
              <a:spcBef>
                <a:spcPct val="45000"/>
              </a:spcBef>
              <a:buClr>
                <a:srgbClr val="00B85C"/>
              </a:buClr>
              <a:buSzPct val="120000"/>
              <a:buFont typeface="Wingdings" charset="2"/>
              <a:buNone/>
            </a:pPr>
            <a:r>
              <a:rPr lang="en-US" sz="2700">
                <a:ea typeface="Arial" charset="0"/>
                <a:cs typeface="Arial" charset="0"/>
              </a:rPr>
              <a:t>Start with quantity equation:   </a:t>
            </a:r>
            <a:r>
              <a:rPr lang="en-US" sz="2700" b="1" i="1">
                <a:ea typeface="Arial" charset="0"/>
                <a:cs typeface="Arial" charset="0"/>
              </a:rPr>
              <a:t>M</a:t>
            </a:r>
            <a:r>
              <a:rPr lang="en-US" sz="2700">
                <a:ea typeface="Arial" charset="0"/>
                <a:cs typeface="Arial" charset="0"/>
              </a:rPr>
              <a:t> x </a:t>
            </a:r>
            <a:r>
              <a:rPr lang="en-US" sz="2700" b="1" i="1">
                <a:ea typeface="Arial" charset="0"/>
                <a:cs typeface="Arial" charset="0"/>
              </a:rPr>
              <a:t>V</a:t>
            </a:r>
            <a:r>
              <a:rPr lang="en-US" sz="2700">
                <a:ea typeface="Arial" charset="0"/>
                <a:cs typeface="Arial" charset="0"/>
              </a:rPr>
              <a:t>  =  </a:t>
            </a:r>
            <a:r>
              <a:rPr lang="en-US" sz="2700" b="1" i="1">
                <a:ea typeface="Arial" charset="0"/>
                <a:cs typeface="Arial" charset="0"/>
              </a:rPr>
              <a:t>P</a:t>
            </a:r>
            <a:r>
              <a:rPr lang="en-US" sz="2700">
                <a:ea typeface="Arial" charset="0"/>
                <a:cs typeface="Arial" charset="0"/>
              </a:rPr>
              <a:t> x </a:t>
            </a:r>
            <a:r>
              <a:rPr lang="en-US" sz="2700" b="1" i="1">
                <a:ea typeface="Arial" charset="0"/>
                <a:cs typeface="Arial" charset="0"/>
              </a:rPr>
              <a:t>Y</a:t>
            </a:r>
          </a:p>
        </p:txBody>
      </p:sp>
      <p:sp>
        <p:nvSpPr>
          <p:cNvPr id="60420"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3">
                                            <p:txEl>
                                              <p:pRg st="0" end="0"/>
                                            </p:txEl>
                                          </p:spTgt>
                                        </p:tgtEl>
                                        <p:attrNameLst>
                                          <p:attrName>style.visibility</p:attrName>
                                        </p:attrNameLst>
                                      </p:cBhvr>
                                      <p:to>
                                        <p:strVal val="visible"/>
                                      </p:to>
                                    </p:set>
                                    <p:animEffect transition="in" filter="wipe(left)">
                                      <p:cBhvr>
                                        <p:cTn id="7" dur="500"/>
                                        <p:tgtEl>
                                          <p:spTgt spid="3277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3">
                                            <p:txEl>
                                              <p:pRg st="1" end="1"/>
                                            </p:txEl>
                                          </p:spTgt>
                                        </p:tgtEl>
                                        <p:attrNameLst>
                                          <p:attrName>style.visibility</p:attrName>
                                        </p:attrNameLst>
                                      </p:cBhvr>
                                      <p:to>
                                        <p:strVal val="visible"/>
                                      </p:to>
                                    </p:set>
                                    <p:animEffect transition="in" filter="wipe(left)">
                                      <p:cBhvr>
                                        <p:cTn id="12" dur="500"/>
                                        <p:tgtEl>
                                          <p:spTgt spid="3277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3">
                                            <p:txEl>
                                              <p:pRg st="2" end="2"/>
                                            </p:txEl>
                                          </p:spTgt>
                                        </p:tgtEl>
                                        <p:attrNameLst>
                                          <p:attrName>style.visibility</p:attrName>
                                        </p:attrNameLst>
                                      </p:cBhvr>
                                      <p:to>
                                        <p:strVal val="visible"/>
                                      </p:to>
                                    </p:set>
                                    <p:animEffect transition="in" filter="wipe(left)">
                                      <p:cBhvr>
                                        <p:cTn id="17" dur="500"/>
                                        <p:tgtEl>
                                          <p:spTgt spid="3277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773">
                                            <p:txEl>
                                              <p:pRg st="3" end="3"/>
                                            </p:txEl>
                                          </p:spTgt>
                                        </p:tgtEl>
                                        <p:attrNameLst>
                                          <p:attrName>style.visibility</p:attrName>
                                        </p:attrNameLst>
                                      </p:cBhvr>
                                      <p:to>
                                        <p:strVal val="visible"/>
                                      </p:to>
                                    </p:set>
                                    <p:animEffect transition="in" filter="wipe(left)">
                                      <p:cBhvr>
                                        <p:cTn id="22" dur="500"/>
                                        <p:tgtEl>
                                          <p:spTgt spid="3277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773">
                                            <p:txEl>
                                              <p:pRg st="4" end="4"/>
                                            </p:txEl>
                                          </p:spTgt>
                                        </p:tgtEl>
                                        <p:attrNameLst>
                                          <p:attrName>style.visibility</p:attrName>
                                        </p:attrNameLst>
                                      </p:cBhvr>
                                      <p:to>
                                        <p:strVal val="visible"/>
                                      </p:to>
                                    </p:set>
                                    <p:animEffect transition="in" filter="wipe(left)">
                                      <p:cBhvr>
                                        <p:cTn id="27" dur="500"/>
                                        <p:tgtEl>
                                          <p:spTgt spid="3277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build="p" bldLvl="4"/>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62466"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Exercise</a:t>
            </a:r>
          </a:p>
        </p:txBody>
      </p:sp>
      <p:sp>
        <p:nvSpPr>
          <p:cNvPr id="62469" name="Rectangle 5"/>
          <p:cNvSpPr>
            <a:spLocks noChangeArrowheads="1"/>
          </p:cNvSpPr>
          <p:nvPr/>
        </p:nvSpPr>
        <p:spPr bwMode="auto">
          <a:xfrm>
            <a:off x="590550" y="1379538"/>
            <a:ext cx="8162925" cy="1508125"/>
          </a:xfrm>
          <a:prstGeom prst="rect">
            <a:avLst/>
          </a:prstGeom>
          <a:noFill/>
          <a:ln w="9525">
            <a:noFill/>
            <a:miter lim="800000"/>
            <a:headEnd/>
            <a:tailEnd/>
          </a:ln>
        </p:spPr>
        <p:txBody>
          <a:bodyPr>
            <a:prstTxWarp prst="textNoShape">
              <a:avLst/>
            </a:prstTxWarp>
          </a:bodyPr>
          <a:lstStyle/>
          <a:p>
            <a:pPr>
              <a:lnSpc>
                <a:spcPct val="110000"/>
              </a:lnSpc>
            </a:pPr>
            <a:r>
              <a:rPr lang="en-US" sz="2600"/>
              <a:t>One good:  corn.  The economy has enough labor, capital, and land to produce </a:t>
            </a:r>
            <a:r>
              <a:rPr lang="en-US" sz="2600" b="1" i="1"/>
              <a:t>Y</a:t>
            </a:r>
            <a:r>
              <a:rPr lang="en-US" sz="2600"/>
              <a:t> = 800 bushels of corn.  </a:t>
            </a:r>
            <a:r>
              <a:rPr lang="en-US" sz="2600" b="1" i="1"/>
              <a:t>V</a:t>
            </a:r>
            <a:r>
              <a:rPr lang="en-US" sz="2600"/>
              <a:t> is constant.  In 2008, MS = $2000, </a:t>
            </a:r>
            <a:r>
              <a:rPr lang="en-US" sz="2600" b="1" i="1"/>
              <a:t>P</a:t>
            </a:r>
            <a:r>
              <a:rPr lang="en-US" sz="2600"/>
              <a:t> = $5/bushel. </a:t>
            </a:r>
          </a:p>
        </p:txBody>
      </p:sp>
      <p:sp>
        <p:nvSpPr>
          <p:cNvPr id="9" name="Rectangle 7"/>
          <p:cNvSpPr>
            <a:spLocks noChangeArrowheads="1"/>
          </p:cNvSpPr>
          <p:nvPr/>
        </p:nvSpPr>
        <p:spPr bwMode="auto">
          <a:xfrm>
            <a:off x="609600" y="2919413"/>
            <a:ext cx="8361363" cy="3121025"/>
          </a:xfrm>
          <a:prstGeom prst="rect">
            <a:avLst/>
          </a:prstGeom>
          <a:noFill/>
          <a:ln w="9525">
            <a:noFill/>
            <a:miter lim="800000"/>
            <a:headEnd/>
            <a:tailEnd/>
          </a:ln>
        </p:spPr>
        <p:txBody>
          <a:bodyPr>
            <a:prstTxWarp prst="textNoShape">
              <a:avLst/>
            </a:prstTxWarp>
          </a:bodyPr>
          <a:lstStyle/>
          <a:p>
            <a:pPr marL="457200" indent="-457200">
              <a:lnSpc>
                <a:spcPct val="105000"/>
              </a:lnSpc>
              <a:spcBef>
                <a:spcPct val="60000"/>
              </a:spcBef>
              <a:buClr>
                <a:srgbClr val="669900"/>
              </a:buClr>
              <a:buSzPct val="120000"/>
              <a:buFont typeface="Wingdings" charset="2"/>
              <a:buNone/>
            </a:pPr>
            <a:r>
              <a:rPr lang="en-US" sz="2600">
                <a:ea typeface="Arial" charset="0"/>
                <a:cs typeface="Arial" charset="0"/>
              </a:rPr>
              <a:t>For 2009, the Fed increases MS by 5%, to $2100.  </a:t>
            </a:r>
          </a:p>
          <a:p>
            <a:pPr marL="457200" indent="-457200">
              <a:lnSpc>
                <a:spcPct val="105000"/>
              </a:lnSpc>
              <a:spcBef>
                <a:spcPct val="60000"/>
              </a:spcBef>
              <a:buClr>
                <a:srgbClr val="669900"/>
              </a:buClr>
              <a:buSzPct val="120000"/>
              <a:buFont typeface="Wingdings" charset="2"/>
              <a:buNone/>
            </a:pPr>
            <a:r>
              <a:rPr lang="en-US" sz="2600" b="1">
                <a:solidFill>
                  <a:srgbClr val="C00000"/>
                </a:solidFill>
                <a:ea typeface="Arial" charset="0"/>
                <a:cs typeface="Arial" charset="0"/>
              </a:rPr>
              <a:t>a.</a:t>
            </a:r>
            <a:r>
              <a:rPr lang="en-US" sz="2600" b="1">
                <a:solidFill>
                  <a:srgbClr val="339966"/>
                </a:solidFill>
                <a:ea typeface="Arial" charset="0"/>
                <a:cs typeface="Arial" charset="0"/>
              </a:rPr>
              <a:t>	</a:t>
            </a:r>
            <a:r>
              <a:rPr lang="en-US" sz="2600">
                <a:ea typeface="Arial" charset="0"/>
                <a:cs typeface="Arial" charset="0"/>
              </a:rPr>
              <a:t>Compute the 2009 values of nominal GDP and </a:t>
            </a:r>
            <a:r>
              <a:rPr lang="en-US" sz="2600" b="1" i="1">
                <a:ea typeface="Arial" charset="0"/>
                <a:cs typeface="Arial" charset="0"/>
              </a:rPr>
              <a:t>P</a:t>
            </a:r>
            <a:r>
              <a:rPr lang="en-US" sz="2600">
                <a:ea typeface="Arial" charset="0"/>
                <a:cs typeface="Arial" charset="0"/>
              </a:rPr>
              <a:t>.  Compute the inflation rate for 2008</a:t>
            </a:r>
            <a:r>
              <a:rPr lang="en-US" sz="2600"/>
              <a:t>–</a:t>
            </a:r>
            <a:r>
              <a:rPr lang="en-US" sz="2600">
                <a:ea typeface="Arial" charset="0"/>
                <a:cs typeface="Arial" charset="0"/>
              </a:rPr>
              <a:t>2009.</a:t>
            </a:r>
          </a:p>
          <a:p>
            <a:pPr marL="457200" indent="-457200">
              <a:lnSpc>
                <a:spcPct val="105000"/>
              </a:lnSpc>
              <a:spcBef>
                <a:spcPct val="60000"/>
              </a:spcBef>
              <a:buClr>
                <a:srgbClr val="669900"/>
              </a:buClr>
              <a:buSzPct val="120000"/>
              <a:buFont typeface="Wingdings" charset="2"/>
              <a:buNone/>
            </a:pPr>
            <a:r>
              <a:rPr lang="en-US" sz="2600" b="1">
                <a:solidFill>
                  <a:srgbClr val="C00000"/>
                </a:solidFill>
                <a:ea typeface="Arial" charset="0"/>
                <a:cs typeface="Arial" charset="0"/>
              </a:rPr>
              <a:t>b.</a:t>
            </a:r>
            <a:r>
              <a:rPr lang="en-US" sz="2600" b="1">
                <a:solidFill>
                  <a:srgbClr val="339966"/>
                </a:solidFill>
                <a:ea typeface="Arial" charset="0"/>
                <a:cs typeface="Arial" charset="0"/>
              </a:rPr>
              <a:t>	</a:t>
            </a:r>
            <a:r>
              <a:rPr lang="en-US" sz="2600">
                <a:ea typeface="Arial" charset="0"/>
                <a:cs typeface="Arial" charset="0"/>
              </a:rPr>
              <a:t>Suppose tech. progress causes </a:t>
            </a:r>
            <a:r>
              <a:rPr lang="en-US" sz="2600" b="1" i="1">
                <a:ea typeface="Arial" charset="0"/>
                <a:cs typeface="Arial" charset="0"/>
              </a:rPr>
              <a:t>Y</a:t>
            </a:r>
            <a:r>
              <a:rPr lang="en-US" sz="2600">
                <a:ea typeface="Arial" charset="0"/>
                <a:cs typeface="Arial" charset="0"/>
              </a:rPr>
              <a:t>  to increase to 824 in 2009.  Compute 2008</a:t>
            </a:r>
            <a:r>
              <a:rPr lang="en-US" sz="2600"/>
              <a:t>–</a:t>
            </a:r>
            <a:r>
              <a:rPr lang="en-US" sz="2600">
                <a:ea typeface="Arial" charset="0"/>
                <a:cs typeface="Arial" charset="0"/>
              </a:rPr>
              <a:t>2009 inflation rate. </a:t>
            </a:r>
          </a:p>
        </p:txBody>
      </p:sp>
      <p:sp>
        <p:nvSpPr>
          <p:cNvPr id="7" name="TextBox 6"/>
          <p:cNvSpPr txBox="1"/>
          <p:nvPr/>
        </p:nvSpPr>
        <p:spPr>
          <a:xfrm>
            <a:off x="446271" y="6477000"/>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64514"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64517" name="Rectangle 5"/>
          <p:cNvSpPr>
            <a:spLocks noChangeArrowheads="1"/>
          </p:cNvSpPr>
          <p:nvPr/>
        </p:nvSpPr>
        <p:spPr bwMode="auto">
          <a:xfrm>
            <a:off x="561975" y="1374775"/>
            <a:ext cx="8162925" cy="973138"/>
          </a:xfrm>
          <a:prstGeom prst="rect">
            <a:avLst/>
          </a:prstGeom>
          <a:noFill/>
          <a:ln w="9525">
            <a:noFill/>
            <a:miter lim="800000"/>
            <a:headEnd/>
            <a:tailEnd/>
          </a:ln>
        </p:spPr>
        <p:txBody>
          <a:bodyPr>
            <a:prstTxWarp prst="textNoShape">
              <a:avLst/>
            </a:prstTxWarp>
          </a:bodyPr>
          <a:lstStyle/>
          <a:p>
            <a:pPr>
              <a:lnSpc>
                <a:spcPct val="105000"/>
              </a:lnSpc>
            </a:pPr>
            <a:r>
              <a:rPr lang="en-US" sz="2600"/>
              <a:t>Given:  </a:t>
            </a:r>
            <a:r>
              <a:rPr lang="en-US" sz="2600" b="1" i="1"/>
              <a:t>Y</a:t>
            </a:r>
            <a:r>
              <a:rPr lang="en-US" sz="2600"/>
              <a:t> = 800, </a:t>
            </a:r>
            <a:r>
              <a:rPr lang="en-US" sz="2600" b="1" i="1"/>
              <a:t>V</a:t>
            </a:r>
            <a:r>
              <a:rPr lang="en-US" sz="2600"/>
              <a:t> is constant, </a:t>
            </a:r>
            <a:br>
              <a:rPr lang="en-US" sz="2600"/>
            </a:br>
            <a:r>
              <a:rPr lang="en-US" sz="2600"/>
              <a:t>	   MS = $2000 and </a:t>
            </a:r>
            <a:r>
              <a:rPr lang="en-US" sz="2600" b="1" i="1"/>
              <a:t>P</a:t>
            </a:r>
            <a:r>
              <a:rPr lang="en-US" sz="2600"/>
              <a:t> = $5 in 2008. </a:t>
            </a:r>
          </a:p>
        </p:txBody>
      </p:sp>
      <p:sp>
        <p:nvSpPr>
          <p:cNvPr id="64518" name="Rectangle 7"/>
          <p:cNvSpPr>
            <a:spLocks noChangeArrowheads="1"/>
          </p:cNvSpPr>
          <p:nvPr/>
        </p:nvSpPr>
        <p:spPr bwMode="auto">
          <a:xfrm>
            <a:off x="581025" y="2332038"/>
            <a:ext cx="8229600" cy="1498600"/>
          </a:xfrm>
          <a:prstGeom prst="rect">
            <a:avLst/>
          </a:prstGeom>
          <a:noFill/>
          <a:ln w="9525">
            <a:noFill/>
            <a:miter lim="800000"/>
            <a:headEnd/>
            <a:tailEnd/>
          </a:ln>
        </p:spPr>
        <p:txBody>
          <a:bodyPr>
            <a:prstTxWarp prst="textNoShape">
              <a:avLst/>
            </a:prstTxWarp>
          </a:bodyPr>
          <a:lstStyle/>
          <a:p>
            <a:pPr marL="457200" indent="-457200">
              <a:lnSpc>
                <a:spcPct val="105000"/>
              </a:lnSpc>
              <a:spcBef>
                <a:spcPct val="30000"/>
              </a:spcBef>
              <a:buClr>
                <a:srgbClr val="669900"/>
              </a:buClr>
              <a:buSzPct val="120000"/>
              <a:buFont typeface="Wingdings" charset="2"/>
              <a:buNone/>
            </a:pPr>
            <a:r>
              <a:rPr lang="en-US" sz="2600">
                <a:ea typeface="Arial" charset="0"/>
                <a:cs typeface="Arial" charset="0"/>
              </a:rPr>
              <a:t>For 2009, the Fed increases MS by 5%, to $2100.</a:t>
            </a:r>
          </a:p>
          <a:p>
            <a:pPr marL="457200" indent="-457200">
              <a:lnSpc>
                <a:spcPct val="105000"/>
              </a:lnSpc>
              <a:spcBef>
                <a:spcPct val="30000"/>
              </a:spcBef>
              <a:buClr>
                <a:srgbClr val="669900"/>
              </a:buClr>
              <a:buSzPct val="120000"/>
              <a:buFont typeface="Wingdings" charset="2"/>
              <a:buNone/>
            </a:pPr>
            <a:r>
              <a:rPr lang="en-US" sz="2600" b="1">
                <a:solidFill>
                  <a:srgbClr val="C00000"/>
                </a:solidFill>
                <a:ea typeface="Arial" charset="0"/>
                <a:cs typeface="Arial" charset="0"/>
              </a:rPr>
              <a:t>a.</a:t>
            </a:r>
            <a:r>
              <a:rPr lang="en-US" sz="2600" b="1">
                <a:solidFill>
                  <a:srgbClr val="339966"/>
                </a:solidFill>
                <a:ea typeface="Arial" charset="0"/>
                <a:cs typeface="Arial" charset="0"/>
              </a:rPr>
              <a:t>	</a:t>
            </a:r>
            <a:r>
              <a:rPr lang="en-US" sz="2600">
                <a:ea typeface="Arial" charset="0"/>
                <a:cs typeface="Arial" charset="0"/>
              </a:rPr>
              <a:t>Compute the 2009 values of nominal GDP and </a:t>
            </a:r>
            <a:r>
              <a:rPr lang="en-US" sz="2600" b="1" i="1">
                <a:ea typeface="Arial" charset="0"/>
                <a:cs typeface="Arial" charset="0"/>
              </a:rPr>
              <a:t>P</a:t>
            </a:r>
            <a:r>
              <a:rPr lang="en-US" sz="2600">
                <a:ea typeface="Arial" charset="0"/>
                <a:cs typeface="Arial" charset="0"/>
              </a:rPr>
              <a:t>.  Compute the inflation rate for 2008</a:t>
            </a:r>
            <a:r>
              <a:rPr lang="en-US" sz="2600"/>
              <a:t>–</a:t>
            </a:r>
            <a:r>
              <a:rPr lang="en-US" sz="2600">
                <a:ea typeface="Arial" charset="0"/>
                <a:cs typeface="Arial" charset="0"/>
              </a:rPr>
              <a:t>2009.</a:t>
            </a:r>
          </a:p>
        </p:txBody>
      </p:sp>
      <p:sp>
        <p:nvSpPr>
          <p:cNvPr id="8" name="Rectangle 26"/>
          <p:cNvSpPr>
            <a:spLocks noChangeArrowheads="1"/>
          </p:cNvSpPr>
          <p:nvPr/>
        </p:nvSpPr>
        <p:spPr bwMode="auto">
          <a:xfrm>
            <a:off x="577850" y="3884613"/>
            <a:ext cx="3763963" cy="533400"/>
          </a:xfrm>
          <a:prstGeom prst="rect">
            <a:avLst/>
          </a:prstGeom>
          <a:noFill/>
          <a:ln w="9525">
            <a:noFill/>
            <a:miter lim="800000"/>
            <a:headEnd/>
            <a:tailEnd/>
          </a:ln>
        </p:spPr>
        <p:txBody>
          <a:bodyPr>
            <a:prstTxWarp prst="textNoShape">
              <a:avLst/>
            </a:prstTxWarp>
          </a:bodyPr>
          <a:lstStyle/>
          <a:p>
            <a:pPr marL="457200" indent="-457200">
              <a:lnSpc>
                <a:spcPct val="105000"/>
              </a:lnSpc>
              <a:spcBef>
                <a:spcPct val="60000"/>
              </a:spcBef>
              <a:buClr>
                <a:srgbClr val="669900"/>
              </a:buClr>
              <a:buSzPct val="120000"/>
              <a:buFont typeface="Wingdings" charset="2"/>
              <a:buNone/>
            </a:pPr>
            <a:r>
              <a:rPr lang="en-US" sz="2600">
                <a:ea typeface="Arial" charset="0"/>
                <a:cs typeface="Arial" charset="0"/>
              </a:rPr>
              <a:t>Nominal GDP  =  </a:t>
            </a:r>
            <a:r>
              <a:rPr lang="en-US" sz="2600" b="1" i="1">
                <a:ea typeface="Arial" charset="0"/>
                <a:cs typeface="Arial" charset="0"/>
              </a:rPr>
              <a:t>P</a:t>
            </a:r>
            <a:r>
              <a:rPr lang="en-US" sz="2600">
                <a:ea typeface="Arial" charset="0"/>
                <a:cs typeface="Arial" charset="0"/>
              </a:rPr>
              <a:t> x </a:t>
            </a:r>
            <a:r>
              <a:rPr lang="en-US" sz="2600" b="1" i="1">
                <a:ea typeface="Arial" charset="0"/>
                <a:cs typeface="Arial" charset="0"/>
              </a:rPr>
              <a:t>Y</a:t>
            </a:r>
            <a:endParaRPr lang="en-US" sz="2600">
              <a:ea typeface="Arial" charset="0"/>
              <a:cs typeface="Arial" charset="0"/>
            </a:endParaRPr>
          </a:p>
        </p:txBody>
      </p:sp>
      <p:sp>
        <p:nvSpPr>
          <p:cNvPr id="9" name="Rectangle 27"/>
          <p:cNvSpPr>
            <a:spLocks noChangeArrowheads="1"/>
          </p:cNvSpPr>
          <p:nvPr/>
        </p:nvSpPr>
        <p:spPr bwMode="auto">
          <a:xfrm>
            <a:off x="4230688" y="3883025"/>
            <a:ext cx="4038600" cy="533400"/>
          </a:xfrm>
          <a:prstGeom prst="rect">
            <a:avLst/>
          </a:prstGeom>
          <a:noFill/>
          <a:ln w="9525">
            <a:noFill/>
            <a:miter lim="800000"/>
            <a:headEnd/>
            <a:tailEnd/>
          </a:ln>
        </p:spPr>
        <p:txBody>
          <a:bodyPr>
            <a:prstTxWarp prst="textNoShape">
              <a:avLst/>
            </a:prstTxWarp>
          </a:bodyPr>
          <a:lstStyle/>
          <a:p>
            <a:pPr marL="457200" indent="-457200">
              <a:lnSpc>
                <a:spcPct val="105000"/>
              </a:lnSpc>
              <a:spcBef>
                <a:spcPct val="60000"/>
              </a:spcBef>
              <a:buClr>
                <a:srgbClr val="669900"/>
              </a:buClr>
              <a:buSzPct val="120000"/>
              <a:buFont typeface="Wingdings" charset="2"/>
              <a:buNone/>
            </a:pPr>
            <a:r>
              <a:rPr lang="en-US" sz="2600">
                <a:ea typeface="Arial" charset="0"/>
                <a:cs typeface="Arial" charset="0"/>
              </a:rPr>
              <a:t>=  </a:t>
            </a:r>
            <a:r>
              <a:rPr lang="en-US" sz="2600" b="1" i="1">
                <a:ea typeface="Arial" charset="0"/>
                <a:cs typeface="Arial" charset="0"/>
              </a:rPr>
              <a:t>M</a:t>
            </a:r>
            <a:r>
              <a:rPr lang="en-US" sz="2600">
                <a:ea typeface="Arial" charset="0"/>
                <a:cs typeface="Arial" charset="0"/>
              </a:rPr>
              <a:t> x </a:t>
            </a:r>
            <a:r>
              <a:rPr lang="en-US" sz="2600" b="1" i="1">
                <a:ea typeface="Arial" charset="0"/>
                <a:cs typeface="Arial" charset="0"/>
              </a:rPr>
              <a:t>V</a:t>
            </a:r>
            <a:r>
              <a:rPr lang="en-US" sz="2600">
                <a:ea typeface="Arial" charset="0"/>
                <a:cs typeface="Arial" charset="0"/>
              </a:rPr>
              <a:t>   (Quantity Eq’n)</a:t>
            </a:r>
          </a:p>
        </p:txBody>
      </p:sp>
      <p:sp>
        <p:nvSpPr>
          <p:cNvPr id="10" name="Rectangle 32"/>
          <p:cNvSpPr>
            <a:spLocks noChangeArrowheads="1"/>
          </p:cNvSpPr>
          <p:nvPr/>
        </p:nvSpPr>
        <p:spPr bwMode="auto">
          <a:xfrm>
            <a:off x="796925" y="4870450"/>
            <a:ext cx="893763" cy="488950"/>
          </a:xfrm>
          <a:prstGeom prst="rect">
            <a:avLst/>
          </a:prstGeom>
          <a:noFill/>
          <a:ln w="9525">
            <a:noFill/>
            <a:miter lim="800000"/>
            <a:headEnd/>
            <a:tailEnd/>
          </a:ln>
        </p:spPr>
        <p:txBody>
          <a:bodyPr>
            <a:prstTxWarp prst="textNoShape">
              <a:avLst/>
            </a:prstTxWarp>
            <a:spAutoFit/>
          </a:bodyPr>
          <a:lstStyle/>
          <a:p>
            <a:r>
              <a:rPr lang="en-US" sz="2600" b="1" i="1">
                <a:ea typeface="Arial" charset="0"/>
                <a:cs typeface="Arial" charset="0"/>
              </a:rPr>
              <a:t>P</a:t>
            </a:r>
            <a:r>
              <a:rPr lang="en-US" sz="2600">
                <a:ea typeface="Arial" charset="0"/>
                <a:cs typeface="Arial" charset="0"/>
              </a:rPr>
              <a:t>  =</a:t>
            </a:r>
          </a:p>
        </p:txBody>
      </p:sp>
      <p:grpSp>
        <p:nvGrpSpPr>
          <p:cNvPr id="11" name="Group 33"/>
          <p:cNvGrpSpPr>
            <a:grpSpLocks/>
          </p:cNvGrpSpPr>
          <p:nvPr/>
        </p:nvGrpSpPr>
        <p:grpSpPr bwMode="auto">
          <a:xfrm>
            <a:off x="1643063" y="4810125"/>
            <a:ext cx="973137" cy="960438"/>
            <a:chOff x="3615" y="3307"/>
            <a:chExt cx="613" cy="605"/>
          </a:xfrm>
        </p:grpSpPr>
        <p:sp>
          <p:nvSpPr>
            <p:cNvPr id="64542" name="Rectangle 34"/>
            <p:cNvSpPr>
              <a:spLocks noChangeArrowheads="1"/>
            </p:cNvSpPr>
            <p:nvPr/>
          </p:nvSpPr>
          <p:spPr bwMode="auto">
            <a:xfrm>
              <a:off x="3615" y="3307"/>
              <a:ext cx="613" cy="308"/>
            </a:xfrm>
            <a:prstGeom prst="rect">
              <a:avLst/>
            </a:prstGeom>
            <a:noFill/>
            <a:ln w="9525">
              <a:noFill/>
              <a:miter lim="800000"/>
              <a:headEnd/>
              <a:tailEnd/>
            </a:ln>
          </p:spPr>
          <p:txBody>
            <a:bodyPr wrap="none">
              <a:prstTxWarp prst="textNoShape">
                <a:avLst/>
              </a:prstTxWarp>
              <a:spAutoFit/>
            </a:bodyPr>
            <a:lstStyle/>
            <a:p>
              <a:r>
                <a:rPr lang="en-US" sz="2600" b="1" i="1">
                  <a:ea typeface="Arial" charset="0"/>
                  <a:cs typeface="Arial" charset="0"/>
                </a:rPr>
                <a:t>P </a:t>
              </a:r>
              <a:r>
                <a:rPr lang="en-US" sz="2600">
                  <a:ea typeface="Arial" charset="0"/>
                  <a:cs typeface="Arial" charset="0"/>
                </a:rPr>
                <a:t>x </a:t>
              </a:r>
              <a:r>
                <a:rPr lang="en-US" sz="2600" b="1" i="1">
                  <a:ea typeface="Arial" charset="0"/>
                  <a:cs typeface="Arial" charset="0"/>
                </a:rPr>
                <a:t>Y</a:t>
              </a:r>
            </a:p>
          </p:txBody>
        </p:sp>
        <p:sp>
          <p:nvSpPr>
            <p:cNvPr id="64543" name="Rectangle 35"/>
            <p:cNvSpPr>
              <a:spLocks noChangeArrowheads="1"/>
            </p:cNvSpPr>
            <p:nvPr/>
          </p:nvSpPr>
          <p:spPr bwMode="auto">
            <a:xfrm>
              <a:off x="3805" y="3604"/>
              <a:ext cx="255" cy="308"/>
            </a:xfrm>
            <a:prstGeom prst="rect">
              <a:avLst/>
            </a:prstGeom>
            <a:noFill/>
            <a:ln w="9525">
              <a:noFill/>
              <a:miter lim="800000"/>
              <a:headEnd/>
              <a:tailEnd/>
            </a:ln>
          </p:spPr>
          <p:txBody>
            <a:bodyPr wrap="none">
              <a:prstTxWarp prst="textNoShape">
                <a:avLst/>
              </a:prstTxWarp>
              <a:spAutoFit/>
            </a:bodyPr>
            <a:lstStyle/>
            <a:p>
              <a:pPr algn="ctr"/>
              <a:r>
                <a:rPr lang="en-US" sz="2600" b="1" i="1">
                  <a:ea typeface="Arial" charset="0"/>
                  <a:cs typeface="Arial" charset="0"/>
                </a:rPr>
                <a:t>Y</a:t>
              </a:r>
            </a:p>
          </p:txBody>
        </p:sp>
        <p:sp>
          <p:nvSpPr>
            <p:cNvPr id="64544" name="Line 36"/>
            <p:cNvSpPr>
              <a:spLocks noChangeShapeType="1"/>
            </p:cNvSpPr>
            <p:nvPr/>
          </p:nvSpPr>
          <p:spPr bwMode="auto">
            <a:xfrm>
              <a:off x="3664" y="3610"/>
              <a:ext cx="560"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15" name="Rectangle 37"/>
          <p:cNvSpPr>
            <a:spLocks noChangeArrowheads="1"/>
          </p:cNvSpPr>
          <p:nvPr/>
        </p:nvSpPr>
        <p:spPr bwMode="auto">
          <a:xfrm>
            <a:off x="2794000" y="4867275"/>
            <a:ext cx="425450" cy="503238"/>
          </a:xfrm>
          <a:prstGeom prst="rect">
            <a:avLst/>
          </a:prstGeom>
          <a:noFill/>
          <a:ln w="9525">
            <a:noFill/>
            <a:miter lim="800000"/>
            <a:headEnd/>
            <a:tailEnd/>
          </a:ln>
        </p:spPr>
        <p:txBody>
          <a:bodyPr>
            <a:prstTxWarp prst="textNoShape">
              <a:avLst/>
            </a:prstTxWarp>
            <a:spAutoFit/>
          </a:bodyPr>
          <a:lstStyle/>
          <a:p>
            <a:r>
              <a:rPr lang="en-US" sz="2700">
                <a:ea typeface="Arial" charset="0"/>
                <a:cs typeface="Arial" charset="0"/>
              </a:rPr>
              <a:t>=</a:t>
            </a:r>
          </a:p>
        </p:txBody>
      </p:sp>
      <p:grpSp>
        <p:nvGrpSpPr>
          <p:cNvPr id="16" name="Group 38"/>
          <p:cNvGrpSpPr>
            <a:grpSpLocks/>
          </p:cNvGrpSpPr>
          <p:nvPr/>
        </p:nvGrpSpPr>
        <p:grpSpPr bwMode="auto">
          <a:xfrm>
            <a:off x="3240088" y="4806950"/>
            <a:ext cx="1101725" cy="960438"/>
            <a:chOff x="2316" y="2312"/>
            <a:chExt cx="694" cy="605"/>
          </a:xfrm>
        </p:grpSpPr>
        <p:sp>
          <p:nvSpPr>
            <p:cNvPr id="64539" name="Rectangle 39"/>
            <p:cNvSpPr>
              <a:spLocks noChangeArrowheads="1"/>
            </p:cNvSpPr>
            <p:nvPr/>
          </p:nvSpPr>
          <p:spPr bwMode="auto">
            <a:xfrm>
              <a:off x="2316" y="2312"/>
              <a:ext cx="694" cy="308"/>
            </a:xfrm>
            <a:prstGeom prst="rect">
              <a:avLst/>
            </a:prstGeom>
            <a:noFill/>
            <a:ln w="9525">
              <a:noFill/>
              <a:miter lim="800000"/>
              <a:headEnd/>
              <a:tailEnd/>
            </a:ln>
          </p:spPr>
          <p:txBody>
            <a:bodyPr wrap="none">
              <a:prstTxWarp prst="textNoShape">
                <a:avLst/>
              </a:prstTxWarp>
              <a:spAutoFit/>
            </a:bodyPr>
            <a:lstStyle/>
            <a:p>
              <a:r>
                <a:rPr lang="en-US" sz="2600">
                  <a:ea typeface="Arial" charset="0"/>
                  <a:cs typeface="Arial" charset="0"/>
                </a:rPr>
                <a:t>$4200</a:t>
              </a:r>
            </a:p>
          </p:txBody>
        </p:sp>
        <p:sp>
          <p:nvSpPr>
            <p:cNvPr id="64540" name="Rectangle 40"/>
            <p:cNvSpPr>
              <a:spLocks noChangeArrowheads="1"/>
            </p:cNvSpPr>
            <p:nvPr/>
          </p:nvSpPr>
          <p:spPr bwMode="auto">
            <a:xfrm>
              <a:off x="2462" y="2609"/>
              <a:ext cx="463" cy="308"/>
            </a:xfrm>
            <a:prstGeom prst="rect">
              <a:avLst/>
            </a:prstGeom>
            <a:noFill/>
            <a:ln w="9525">
              <a:noFill/>
              <a:miter lim="800000"/>
              <a:headEnd/>
              <a:tailEnd/>
            </a:ln>
          </p:spPr>
          <p:txBody>
            <a:bodyPr wrap="none">
              <a:prstTxWarp prst="textNoShape">
                <a:avLst/>
              </a:prstTxWarp>
              <a:spAutoFit/>
            </a:bodyPr>
            <a:lstStyle/>
            <a:p>
              <a:pPr algn="ctr"/>
              <a:r>
                <a:rPr lang="en-US" sz="2600">
                  <a:ea typeface="Arial" charset="0"/>
                  <a:cs typeface="Arial" charset="0"/>
                </a:rPr>
                <a:t>800</a:t>
              </a:r>
            </a:p>
          </p:txBody>
        </p:sp>
        <p:sp>
          <p:nvSpPr>
            <p:cNvPr id="64541" name="Line 41"/>
            <p:cNvSpPr>
              <a:spLocks noChangeShapeType="1"/>
            </p:cNvSpPr>
            <p:nvPr/>
          </p:nvSpPr>
          <p:spPr bwMode="auto">
            <a:xfrm>
              <a:off x="2372" y="2615"/>
              <a:ext cx="637" cy="0"/>
            </a:xfrm>
            <a:prstGeom prst="line">
              <a:avLst/>
            </a:prstGeom>
            <a:noFill/>
            <a:ln w="9525">
              <a:solidFill>
                <a:schemeClr val="tx1"/>
              </a:solidFill>
              <a:round/>
              <a:headEnd/>
              <a:tailEnd/>
            </a:ln>
          </p:spPr>
          <p:txBody>
            <a:bodyPr>
              <a:prstTxWarp prst="textNoShape">
                <a:avLst/>
              </a:prstTxWarp>
            </a:bodyPr>
            <a:lstStyle/>
            <a:p>
              <a:endParaRPr lang="en-US"/>
            </a:p>
          </p:txBody>
        </p:sp>
      </p:grpSp>
      <p:grpSp>
        <p:nvGrpSpPr>
          <p:cNvPr id="20" name="Group 46"/>
          <p:cNvGrpSpPr>
            <a:grpSpLocks/>
          </p:cNvGrpSpPr>
          <p:nvPr/>
        </p:nvGrpSpPr>
        <p:grpSpPr bwMode="auto">
          <a:xfrm>
            <a:off x="4495800" y="5032375"/>
            <a:ext cx="1743075" cy="501650"/>
            <a:chOff x="3046" y="3295"/>
            <a:chExt cx="1098" cy="316"/>
          </a:xfrm>
        </p:grpSpPr>
        <p:sp>
          <p:nvSpPr>
            <p:cNvPr id="64537" name="Rectangle 42"/>
            <p:cNvSpPr>
              <a:spLocks noChangeArrowheads="1"/>
            </p:cNvSpPr>
            <p:nvPr/>
          </p:nvSpPr>
          <p:spPr bwMode="auto">
            <a:xfrm>
              <a:off x="3046" y="3295"/>
              <a:ext cx="1098" cy="308"/>
            </a:xfrm>
            <a:prstGeom prst="rect">
              <a:avLst/>
            </a:prstGeom>
            <a:noFill/>
            <a:ln w="9525">
              <a:noFill/>
              <a:miter lim="800000"/>
              <a:headEnd/>
              <a:tailEnd/>
            </a:ln>
          </p:spPr>
          <p:txBody>
            <a:bodyPr>
              <a:prstTxWarp prst="textNoShape">
                <a:avLst/>
              </a:prstTxWarp>
              <a:spAutoFit/>
            </a:bodyPr>
            <a:lstStyle/>
            <a:p>
              <a:r>
                <a:rPr lang="en-US" sz="2600">
                  <a:ea typeface="Arial" charset="0"/>
                  <a:cs typeface="Arial" charset="0"/>
                </a:rPr>
                <a:t>=  $5.25</a:t>
              </a:r>
            </a:p>
          </p:txBody>
        </p:sp>
        <p:sp>
          <p:nvSpPr>
            <p:cNvPr id="64538" name="Rectangle 43"/>
            <p:cNvSpPr>
              <a:spLocks noChangeArrowheads="1"/>
            </p:cNvSpPr>
            <p:nvPr/>
          </p:nvSpPr>
          <p:spPr bwMode="auto">
            <a:xfrm>
              <a:off x="3290" y="3302"/>
              <a:ext cx="664" cy="309"/>
            </a:xfrm>
            <a:prstGeom prst="rect">
              <a:avLst/>
            </a:prstGeom>
            <a:noFill/>
            <a:ln w="9525">
              <a:solidFill>
                <a:srgbClr val="FF0000"/>
              </a:solidFill>
              <a:miter lim="800000"/>
              <a:headEnd/>
              <a:tailEnd/>
            </a:ln>
          </p:spPr>
          <p:txBody>
            <a:bodyPr wrap="none" anchor="ctr">
              <a:prstTxWarp prst="textNoShape">
                <a:avLst/>
              </a:prstTxWarp>
            </a:bodyPr>
            <a:lstStyle/>
            <a:p>
              <a:endParaRPr lang="en-US" sz="1800" b="1">
                <a:ea typeface="Arial" charset="0"/>
                <a:cs typeface="Arial" charset="0"/>
              </a:endParaRPr>
            </a:p>
          </p:txBody>
        </p:sp>
      </p:grpSp>
      <p:grpSp>
        <p:nvGrpSpPr>
          <p:cNvPr id="23" name="Group 45"/>
          <p:cNvGrpSpPr>
            <a:grpSpLocks/>
          </p:cNvGrpSpPr>
          <p:nvPr/>
        </p:nvGrpSpPr>
        <p:grpSpPr bwMode="auto">
          <a:xfrm>
            <a:off x="4230688" y="4364038"/>
            <a:ext cx="3598862" cy="533400"/>
            <a:chOff x="2683" y="2720"/>
            <a:chExt cx="2267" cy="336"/>
          </a:xfrm>
        </p:grpSpPr>
        <p:sp>
          <p:nvSpPr>
            <p:cNvPr id="64535" name="Rectangle 28"/>
            <p:cNvSpPr>
              <a:spLocks noChangeArrowheads="1"/>
            </p:cNvSpPr>
            <p:nvPr/>
          </p:nvSpPr>
          <p:spPr bwMode="auto">
            <a:xfrm>
              <a:off x="2683" y="2720"/>
              <a:ext cx="2267" cy="336"/>
            </a:xfrm>
            <a:prstGeom prst="rect">
              <a:avLst/>
            </a:prstGeom>
            <a:noFill/>
            <a:ln w="9525">
              <a:noFill/>
              <a:miter lim="800000"/>
              <a:headEnd/>
              <a:tailEnd/>
            </a:ln>
          </p:spPr>
          <p:txBody>
            <a:bodyPr>
              <a:prstTxWarp prst="textNoShape">
                <a:avLst/>
              </a:prstTxWarp>
            </a:bodyPr>
            <a:lstStyle/>
            <a:p>
              <a:pPr marL="457200" indent="-457200">
                <a:lnSpc>
                  <a:spcPct val="105000"/>
                </a:lnSpc>
                <a:spcBef>
                  <a:spcPct val="60000"/>
                </a:spcBef>
                <a:buClr>
                  <a:srgbClr val="669900"/>
                </a:buClr>
                <a:buSzPct val="120000"/>
                <a:buFont typeface="Wingdings" charset="2"/>
                <a:buNone/>
              </a:pPr>
              <a:r>
                <a:rPr lang="en-US" sz="2600">
                  <a:ea typeface="Arial" charset="0"/>
                  <a:cs typeface="Arial" charset="0"/>
                </a:rPr>
                <a:t>=  $2100 x 2  =  $4200</a:t>
              </a:r>
            </a:p>
          </p:txBody>
        </p:sp>
        <p:sp>
          <p:nvSpPr>
            <p:cNvPr id="64536" name="Rectangle 44"/>
            <p:cNvSpPr>
              <a:spLocks noChangeArrowheads="1"/>
            </p:cNvSpPr>
            <p:nvPr/>
          </p:nvSpPr>
          <p:spPr bwMode="auto">
            <a:xfrm>
              <a:off x="4194" y="2737"/>
              <a:ext cx="679" cy="309"/>
            </a:xfrm>
            <a:prstGeom prst="rect">
              <a:avLst/>
            </a:prstGeom>
            <a:noFill/>
            <a:ln w="9525">
              <a:solidFill>
                <a:srgbClr val="FF0000"/>
              </a:solidFill>
              <a:miter lim="800000"/>
              <a:headEnd/>
              <a:tailEnd/>
            </a:ln>
          </p:spPr>
          <p:txBody>
            <a:bodyPr wrap="none" anchor="ctr">
              <a:prstTxWarp prst="textNoShape">
                <a:avLst/>
              </a:prstTxWarp>
            </a:bodyPr>
            <a:lstStyle/>
            <a:p>
              <a:endParaRPr lang="en-US" sz="1800" b="1">
                <a:ea typeface="Arial" charset="0"/>
                <a:cs typeface="Arial" charset="0"/>
              </a:endParaRPr>
            </a:p>
          </p:txBody>
        </p:sp>
      </p:grpSp>
      <p:sp>
        <p:nvSpPr>
          <p:cNvPr id="26" name="Rectangle 47"/>
          <p:cNvSpPr>
            <a:spLocks noChangeArrowheads="1"/>
          </p:cNvSpPr>
          <p:nvPr/>
        </p:nvSpPr>
        <p:spPr bwMode="auto">
          <a:xfrm>
            <a:off x="768350" y="6005513"/>
            <a:ext cx="2409825" cy="533400"/>
          </a:xfrm>
          <a:prstGeom prst="rect">
            <a:avLst/>
          </a:prstGeom>
          <a:noFill/>
          <a:ln w="9525">
            <a:noFill/>
            <a:miter lim="800000"/>
            <a:headEnd/>
            <a:tailEnd/>
          </a:ln>
        </p:spPr>
        <p:txBody>
          <a:bodyPr>
            <a:prstTxWarp prst="textNoShape">
              <a:avLst/>
            </a:prstTxWarp>
          </a:bodyPr>
          <a:lstStyle/>
          <a:p>
            <a:pPr marL="457200" indent="-457200">
              <a:lnSpc>
                <a:spcPct val="105000"/>
              </a:lnSpc>
              <a:spcBef>
                <a:spcPct val="60000"/>
              </a:spcBef>
              <a:buClr>
                <a:srgbClr val="669900"/>
              </a:buClr>
              <a:buSzPct val="120000"/>
              <a:buFont typeface="Wingdings" charset="2"/>
              <a:buNone/>
            </a:pPr>
            <a:r>
              <a:rPr lang="en-US" sz="2600">
                <a:ea typeface="Arial" charset="0"/>
                <a:cs typeface="Arial" charset="0"/>
              </a:rPr>
              <a:t>Inflation rate  =</a:t>
            </a:r>
          </a:p>
        </p:txBody>
      </p:sp>
      <p:grpSp>
        <p:nvGrpSpPr>
          <p:cNvPr id="27" name="Group 53"/>
          <p:cNvGrpSpPr>
            <a:grpSpLocks/>
          </p:cNvGrpSpPr>
          <p:nvPr/>
        </p:nvGrpSpPr>
        <p:grpSpPr bwMode="auto">
          <a:xfrm>
            <a:off x="3201988" y="5799138"/>
            <a:ext cx="2020887" cy="960437"/>
            <a:chOff x="2084" y="3659"/>
            <a:chExt cx="1273" cy="605"/>
          </a:xfrm>
        </p:grpSpPr>
        <p:sp>
          <p:nvSpPr>
            <p:cNvPr id="64532" name="Rectangle 49"/>
            <p:cNvSpPr>
              <a:spLocks noChangeArrowheads="1"/>
            </p:cNvSpPr>
            <p:nvPr/>
          </p:nvSpPr>
          <p:spPr bwMode="auto">
            <a:xfrm>
              <a:off x="2084" y="3659"/>
              <a:ext cx="1273" cy="308"/>
            </a:xfrm>
            <a:prstGeom prst="rect">
              <a:avLst/>
            </a:prstGeom>
            <a:noFill/>
            <a:ln w="9525">
              <a:noFill/>
              <a:miter lim="800000"/>
              <a:headEnd/>
              <a:tailEnd/>
            </a:ln>
          </p:spPr>
          <p:txBody>
            <a:bodyPr wrap="none">
              <a:prstTxWarp prst="textNoShape">
                <a:avLst/>
              </a:prstTxWarp>
              <a:spAutoFit/>
            </a:bodyPr>
            <a:lstStyle/>
            <a:p>
              <a:r>
                <a:rPr lang="en-US" sz="2600">
                  <a:ea typeface="Arial" charset="0"/>
                  <a:cs typeface="Arial" charset="0"/>
                </a:rPr>
                <a:t>$5.25 – 5.00</a:t>
              </a:r>
            </a:p>
          </p:txBody>
        </p:sp>
        <p:sp>
          <p:nvSpPr>
            <p:cNvPr id="64533" name="Rectangle 50"/>
            <p:cNvSpPr>
              <a:spLocks noChangeArrowheads="1"/>
            </p:cNvSpPr>
            <p:nvPr/>
          </p:nvSpPr>
          <p:spPr bwMode="auto">
            <a:xfrm>
              <a:off x="2470" y="3956"/>
              <a:ext cx="521" cy="308"/>
            </a:xfrm>
            <a:prstGeom prst="rect">
              <a:avLst/>
            </a:prstGeom>
            <a:noFill/>
            <a:ln w="9525">
              <a:noFill/>
              <a:miter lim="800000"/>
              <a:headEnd/>
              <a:tailEnd/>
            </a:ln>
          </p:spPr>
          <p:txBody>
            <a:bodyPr wrap="none">
              <a:prstTxWarp prst="textNoShape">
                <a:avLst/>
              </a:prstTxWarp>
              <a:spAutoFit/>
            </a:bodyPr>
            <a:lstStyle/>
            <a:p>
              <a:pPr algn="ctr"/>
              <a:r>
                <a:rPr lang="en-US" sz="2600">
                  <a:ea typeface="Arial" charset="0"/>
                  <a:cs typeface="Arial" charset="0"/>
                </a:rPr>
                <a:t>5.00</a:t>
              </a:r>
            </a:p>
          </p:txBody>
        </p:sp>
        <p:sp>
          <p:nvSpPr>
            <p:cNvPr id="64534" name="Line 52"/>
            <p:cNvSpPr>
              <a:spLocks noChangeShapeType="1"/>
            </p:cNvSpPr>
            <p:nvPr/>
          </p:nvSpPr>
          <p:spPr bwMode="auto">
            <a:xfrm>
              <a:off x="2132" y="3967"/>
              <a:ext cx="1174" cy="0"/>
            </a:xfrm>
            <a:prstGeom prst="line">
              <a:avLst/>
            </a:prstGeom>
            <a:noFill/>
            <a:ln w="9525">
              <a:solidFill>
                <a:schemeClr val="tx1"/>
              </a:solidFill>
              <a:round/>
              <a:headEnd/>
              <a:tailEnd/>
            </a:ln>
          </p:spPr>
          <p:txBody>
            <a:bodyPr>
              <a:prstTxWarp prst="textNoShape">
                <a:avLst/>
              </a:prstTxWarp>
            </a:bodyPr>
            <a:lstStyle/>
            <a:p>
              <a:endParaRPr lang="en-US"/>
            </a:p>
          </p:txBody>
        </p:sp>
      </p:grpSp>
      <p:grpSp>
        <p:nvGrpSpPr>
          <p:cNvPr id="31" name="Group 58"/>
          <p:cNvGrpSpPr>
            <a:grpSpLocks/>
          </p:cNvGrpSpPr>
          <p:nvPr/>
        </p:nvGrpSpPr>
        <p:grpSpPr bwMode="auto">
          <a:xfrm>
            <a:off x="5278438" y="6013450"/>
            <a:ext cx="3479800" cy="533400"/>
            <a:chOff x="3343" y="3689"/>
            <a:chExt cx="2192" cy="336"/>
          </a:xfrm>
        </p:grpSpPr>
        <p:sp>
          <p:nvSpPr>
            <p:cNvPr id="64530" name="Rectangle 54"/>
            <p:cNvSpPr>
              <a:spLocks noChangeArrowheads="1"/>
            </p:cNvSpPr>
            <p:nvPr/>
          </p:nvSpPr>
          <p:spPr bwMode="auto">
            <a:xfrm>
              <a:off x="3343" y="3689"/>
              <a:ext cx="2192" cy="336"/>
            </a:xfrm>
            <a:prstGeom prst="rect">
              <a:avLst/>
            </a:prstGeom>
            <a:noFill/>
            <a:ln w="9525">
              <a:noFill/>
              <a:miter lim="800000"/>
              <a:headEnd/>
              <a:tailEnd/>
            </a:ln>
          </p:spPr>
          <p:txBody>
            <a:bodyPr>
              <a:prstTxWarp prst="textNoShape">
                <a:avLst/>
              </a:prstTxWarp>
            </a:bodyPr>
            <a:lstStyle/>
            <a:p>
              <a:pPr marL="457200" indent="-457200">
                <a:lnSpc>
                  <a:spcPct val="105000"/>
                </a:lnSpc>
                <a:spcBef>
                  <a:spcPct val="60000"/>
                </a:spcBef>
                <a:buClr>
                  <a:srgbClr val="669900"/>
                </a:buClr>
                <a:buSzPct val="120000"/>
                <a:buFont typeface="Wingdings" charset="2"/>
                <a:buNone/>
              </a:pPr>
              <a:r>
                <a:rPr lang="en-US" sz="2600">
                  <a:ea typeface="Arial" charset="0"/>
                  <a:cs typeface="Arial" charset="0"/>
                </a:rPr>
                <a:t>=  5%  (same as MS!)</a:t>
              </a:r>
            </a:p>
          </p:txBody>
        </p:sp>
        <p:sp>
          <p:nvSpPr>
            <p:cNvPr id="64531" name="Rectangle 57"/>
            <p:cNvSpPr>
              <a:spLocks noChangeArrowheads="1"/>
            </p:cNvSpPr>
            <p:nvPr/>
          </p:nvSpPr>
          <p:spPr bwMode="auto">
            <a:xfrm>
              <a:off x="3581" y="3696"/>
              <a:ext cx="412" cy="309"/>
            </a:xfrm>
            <a:prstGeom prst="rect">
              <a:avLst/>
            </a:prstGeom>
            <a:noFill/>
            <a:ln w="9525">
              <a:solidFill>
                <a:srgbClr val="FF0000"/>
              </a:solidFill>
              <a:miter lim="800000"/>
              <a:headEnd/>
              <a:tailEnd/>
            </a:ln>
          </p:spPr>
          <p:txBody>
            <a:bodyPr wrap="none" anchor="ctr">
              <a:prstTxWarp prst="textNoShape">
                <a:avLst/>
              </a:prstTxWarp>
            </a:bodyPr>
            <a:lstStyle/>
            <a:p>
              <a:endParaRPr lang="en-US" sz="1800" b="1">
                <a:ea typeface="Arial" charset="0"/>
                <a:cs typeface="Arial" charset="0"/>
              </a:endParaRPr>
            </a:p>
          </p:txBody>
        </p:sp>
      </p:grpSp>
      <p:sp>
        <p:nvSpPr>
          <p:cNvPr id="33" name="TextBox 6"/>
          <p:cNvSpPr txBox="1"/>
          <p:nvPr/>
        </p:nvSpPr>
        <p:spPr>
          <a:xfrm>
            <a:off x="446271" y="6477000"/>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left)">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par>
                          <p:cTn id="23" fill="hold">
                            <p:stCondLst>
                              <p:cond delay="500"/>
                            </p:stCondLst>
                            <p:childTnLst>
                              <p:par>
                                <p:cTn id="24" presetID="22" presetClass="entr" presetSubtype="8" fill="hold"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left)">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left)">
                                      <p:cBhvr>
                                        <p:cTn id="31" dur="500"/>
                                        <p:tgtEl>
                                          <p:spTgt spid="15"/>
                                        </p:tgtEl>
                                      </p:cBhvr>
                                    </p:animEffect>
                                  </p:childTnLst>
                                </p:cTn>
                              </p:par>
                            </p:childTnLst>
                          </p:cTn>
                        </p:par>
                        <p:par>
                          <p:cTn id="32" fill="hold">
                            <p:stCondLst>
                              <p:cond delay="500"/>
                            </p:stCondLst>
                            <p:childTnLst>
                              <p:par>
                                <p:cTn id="33" presetID="22" presetClass="entr" presetSubtype="8"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left)">
                                      <p:cBhvr>
                                        <p:cTn id="35" dur="5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wipe(left)">
                                      <p:cBhvr>
                                        <p:cTn id="40" dur="500"/>
                                        <p:tgtEl>
                                          <p:spTgt spid="20"/>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wipe(left)">
                                      <p:cBhvr>
                                        <p:cTn id="45" dur="500"/>
                                        <p:tgtEl>
                                          <p:spTgt spid="26"/>
                                        </p:tgtEl>
                                      </p:cBhvr>
                                    </p:animEffect>
                                  </p:childTnLst>
                                </p:cTn>
                              </p:par>
                            </p:childTnLst>
                          </p:cTn>
                        </p:par>
                        <p:par>
                          <p:cTn id="46" fill="hold">
                            <p:stCondLst>
                              <p:cond delay="500"/>
                            </p:stCondLst>
                            <p:childTnLst>
                              <p:par>
                                <p:cTn id="47" presetID="22" presetClass="entr" presetSubtype="8" fill="hold"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wipe(left)">
                                      <p:cBhvr>
                                        <p:cTn id="49" dur="500"/>
                                        <p:tgtEl>
                                          <p:spTgt spid="27"/>
                                        </p:tgtEl>
                                      </p:cBhvr>
                                    </p:animEffect>
                                  </p:childTnLst>
                                </p:cTn>
                              </p:par>
                            </p:childTnLst>
                          </p:cTn>
                        </p:par>
                        <p:par>
                          <p:cTn id="50" fill="hold">
                            <p:stCondLst>
                              <p:cond delay="1000"/>
                            </p:stCondLst>
                            <p:childTnLst>
                              <p:par>
                                <p:cTn id="51" presetID="22" presetClass="entr" presetSubtype="8" fill="hold" nodeType="after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wipe(left)">
                                      <p:cBhvr>
                                        <p:cTn id="5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5" grpId="0"/>
      <p:bldP spid="26"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66562"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66565" name="Rectangle 5"/>
          <p:cNvSpPr>
            <a:spLocks noChangeArrowheads="1"/>
          </p:cNvSpPr>
          <p:nvPr/>
        </p:nvSpPr>
        <p:spPr bwMode="auto">
          <a:xfrm>
            <a:off x="561975" y="1374775"/>
            <a:ext cx="8162925" cy="973138"/>
          </a:xfrm>
          <a:prstGeom prst="rect">
            <a:avLst/>
          </a:prstGeom>
          <a:noFill/>
          <a:ln w="9525">
            <a:noFill/>
            <a:miter lim="800000"/>
            <a:headEnd/>
            <a:tailEnd/>
          </a:ln>
        </p:spPr>
        <p:txBody>
          <a:bodyPr>
            <a:prstTxWarp prst="textNoShape">
              <a:avLst/>
            </a:prstTxWarp>
          </a:bodyPr>
          <a:lstStyle/>
          <a:p>
            <a:pPr>
              <a:lnSpc>
                <a:spcPct val="105000"/>
              </a:lnSpc>
            </a:pPr>
            <a:r>
              <a:rPr lang="en-US" sz="2600"/>
              <a:t>Given:  </a:t>
            </a:r>
            <a:r>
              <a:rPr lang="en-US" sz="2600" b="1" i="1"/>
              <a:t>Y</a:t>
            </a:r>
            <a:r>
              <a:rPr lang="en-US" sz="2600"/>
              <a:t> = 800, </a:t>
            </a:r>
            <a:r>
              <a:rPr lang="en-US" sz="2600" b="1" i="1"/>
              <a:t>V</a:t>
            </a:r>
            <a:r>
              <a:rPr lang="en-US" sz="2600"/>
              <a:t> is constant, </a:t>
            </a:r>
            <a:br>
              <a:rPr lang="en-US" sz="2600"/>
            </a:br>
            <a:r>
              <a:rPr lang="en-US" sz="2600"/>
              <a:t>	   MS = $2000 and </a:t>
            </a:r>
            <a:r>
              <a:rPr lang="en-US" sz="2600" b="1" i="1"/>
              <a:t>P</a:t>
            </a:r>
            <a:r>
              <a:rPr lang="en-US" sz="2600"/>
              <a:t> = $5 in 2005. </a:t>
            </a:r>
          </a:p>
        </p:txBody>
      </p:sp>
      <p:sp>
        <p:nvSpPr>
          <p:cNvPr id="66566" name="Rectangle 7"/>
          <p:cNvSpPr>
            <a:spLocks noChangeArrowheads="1"/>
          </p:cNvSpPr>
          <p:nvPr/>
        </p:nvSpPr>
        <p:spPr bwMode="auto">
          <a:xfrm>
            <a:off x="581025" y="2332038"/>
            <a:ext cx="8229600" cy="1498600"/>
          </a:xfrm>
          <a:prstGeom prst="rect">
            <a:avLst/>
          </a:prstGeom>
          <a:noFill/>
          <a:ln w="9525">
            <a:noFill/>
            <a:miter lim="800000"/>
            <a:headEnd/>
            <a:tailEnd/>
          </a:ln>
        </p:spPr>
        <p:txBody>
          <a:bodyPr>
            <a:prstTxWarp prst="textNoShape">
              <a:avLst/>
            </a:prstTxWarp>
          </a:bodyPr>
          <a:lstStyle/>
          <a:p>
            <a:pPr marL="457200" indent="-457200">
              <a:lnSpc>
                <a:spcPct val="105000"/>
              </a:lnSpc>
              <a:spcBef>
                <a:spcPct val="30000"/>
              </a:spcBef>
              <a:buClr>
                <a:srgbClr val="669900"/>
              </a:buClr>
              <a:buSzPct val="120000"/>
              <a:buFont typeface="Wingdings" charset="2"/>
              <a:buNone/>
            </a:pPr>
            <a:r>
              <a:rPr lang="en-US" sz="2600">
                <a:ea typeface="Arial" charset="0"/>
                <a:cs typeface="Arial" charset="0"/>
              </a:rPr>
              <a:t>For 2009, the Fed increases MS by 5%, to $2100.</a:t>
            </a:r>
          </a:p>
          <a:p>
            <a:pPr marL="457200" indent="-457200">
              <a:lnSpc>
                <a:spcPct val="105000"/>
              </a:lnSpc>
              <a:spcBef>
                <a:spcPct val="30000"/>
              </a:spcBef>
              <a:buClr>
                <a:srgbClr val="669900"/>
              </a:buClr>
              <a:buSzPct val="120000"/>
              <a:buFont typeface="Wingdings" charset="2"/>
              <a:buNone/>
            </a:pPr>
            <a:r>
              <a:rPr lang="en-US" sz="2600" b="1">
                <a:solidFill>
                  <a:srgbClr val="C00000"/>
                </a:solidFill>
                <a:ea typeface="Arial" charset="0"/>
                <a:cs typeface="Arial" charset="0"/>
              </a:rPr>
              <a:t>b.</a:t>
            </a:r>
            <a:r>
              <a:rPr lang="en-US" sz="2600" b="1">
                <a:solidFill>
                  <a:srgbClr val="339966"/>
                </a:solidFill>
                <a:ea typeface="Arial" charset="0"/>
                <a:cs typeface="Arial" charset="0"/>
              </a:rPr>
              <a:t>	</a:t>
            </a:r>
            <a:r>
              <a:rPr lang="en-US" sz="2600">
                <a:ea typeface="Arial" charset="0"/>
                <a:cs typeface="Arial" charset="0"/>
              </a:rPr>
              <a:t>Suppose tech. progress causes </a:t>
            </a:r>
            <a:r>
              <a:rPr lang="en-US" sz="2600" b="1" i="1">
                <a:ea typeface="Arial" charset="0"/>
                <a:cs typeface="Arial" charset="0"/>
              </a:rPr>
              <a:t>Y</a:t>
            </a:r>
            <a:r>
              <a:rPr lang="en-US" sz="2600">
                <a:ea typeface="Arial" charset="0"/>
                <a:cs typeface="Arial" charset="0"/>
              </a:rPr>
              <a:t>  to increase 3% in 2009, to 824.  Compute 2008</a:t>
            </a:r>
            <a:r>
              <a:rPr lang="en-US" sz="2600"/>
              <a:t>–</a:t>
            </a:r>
            <a:r>
              <a:rPr lang="en-US" sz="2600">
                <a:ea typeface="Arial" charset="0"/>
                <a:cs typeface="Arial" charset="0"/>
              </a:rPr>
              <a:t>2009 inflation rate. </a:t>
            </a:r>
          </a:p>
        </p:txBody>
      </p:sp>
      <p:sp>
        <p:nvSpPr>
          <p:cNvPr id="8" name="Rectangle 8"/>
          <p:cNvSpPr>
            <a:spLocks noChangeArrowheads="1"/>
          </p:cNvSpPr>
          <p:nvPr/>
        </p:nvSpPr>
        <p:spPr bwMode="auto">
          <a:xfrm>
            <a:off x="577850" y="3884613"/>
            <a:ext cx="7610475" cy="533400"/>
          </a:xfrm>
          <a:prstGeom prst="rect">
            <a:avLst/>
          </a:prstGeom>
          <a:noFill/>
          <a:ln w="9525">
            <a:noFill/>
            <a:miter lim="800000"/>
            <a:headEnd/>
            <a:tailEnd/>
          </a:ln>
        </p:spPr>
        <p:txBody>
          <a:bodyPr>
            <a:prstTxWarp prst="textNoShape">
              <a:avLst/>
            </a:prstTxWarp>
          </a:bodyPr>
          <a:lstStyle/>
          <a:p>
            <a:pPr marL="457200" indent="-457200">
              <a:lnSpc>
                <a:spcPct val="105000"/>
              </a:lnSpc>
              <a:spcBef>
                <a:spcPct val="60000"/>
              </a:spcBef>
              <a:buClr>
                <a:srgbClr val="669900"/>
              </a:buClr>
              <a:buSzPct val="120000"/>
              <a:buFont typeface="Wingdings" charset="2"/>
              <a:buNone/>
            </a:pPr>
            <a:r>
              <a:rPr lang="en-US" sz="2600">
                <a:ea typeface="Arial" charset="0"/>
                <a:cs typeface="Arial" charset="0"/>
              </a:rPr>
              <a:t>First, use Quantity Eq’n to compute </a:t>
            </a:r>
            <a:r>
              <a:rPr lang="en-US" sz="2600" b="1" i="1">
                <a:ea typeface="Arial" charset="0"/>
                <a:cs typeface="Arial" charset="0"/>
              </a:rPr>
              <a:t>P</a:t>
            </a:r>
            <a:r>
              <a:rPr lang="en-US" sz="2600">
                <a:ea typeface="Arial" charset="0"/>
                <a:cs typeface="Arial" charset="0"/>
              </a:rPr>
              <a:t> in 2009:</a:t>
            </a:r>
          </a:p>
        </p:txBody>
      </p:sp>
      <p:sp>
        <p:nvSpPr>
          <p:cNvPr id="9" name="Rectangle 10"/>
          <p:cNvSpPr>
            <a:spLocks noChangeArrowheads="1"/>
          </p:cNvSpPr>
          <p:nvPr/>
        </p:nvSpPr>
        <p:spPr bwMode="auto">
          <a:xfrm>
            <a:off x="1212850" y="4627563"/>
            <a:ext cx="893763" cy="488950"/>
          </a:xfrm>
          <a:prstGeom prst="rect">
            <a:avLst/>
          </a:prstGeom>
          <a:noFill/>
          <a:ln w="9525">
            <a:noFill/>
            <a:miter lim="800000"/>
            <a:headEnd/>
            <a:tailEnd/>
          </a:ln>
        </p:spPr>
        <p:txBody>
          <a:bodyPr>
            <a:prstTxWarp prst="textNoShape">
              <a:avLst/>
            </a:prstTxWarp>
            <a:spAutoFit/>
          </a:bodyPr>
          <a:lstStyle/>
          <a:p>
            <a:r>
              <a:rPr lang="en-US" sz="2600" b="1" i="1">
                <a:ea typeface="Arial" charset="0"/>
                <a:cs typeface="Arial" charset="0"/>
              </a:rPr>
              <a:t>P</a:t>
            </a:r>
            <a:r>
              <a:rPr lang="en-US" sz="2600">
                <a:ea typeface="Arial" charset="0"/>
                <a:cs typeface="Arial" charset="0"/>
              </a:rPr>
              <a:t>  =</a:t>
            </a:r>
          </a:p>
        </p:txBody>
      </p:sp>
      <p:grpSp>
        <p:nvGrpSpPr>
          <p:cNvPr id="10" name="Group 11"/>
          <p:cNvGrpSpPr>
            <a:grpSpLocks/>
          </p:cNvGrpSpPr>
          <p:nvPr/>
        </p:nvGrpSpPr>
        <p:grpSpPr bwMode="auto">
          <a:xfrm>
            <a:off x="2087563" y="4410075"/>
            <a:ext cx="1028700" cy="960438"/>
            <a:chOff x="3615" y="3307"/>
            <a:chExt cx="648" cy="605"/>
          </a:xfrm>
        </p:grpSpPr>
        <p:sp>
          <p:nvSpPr>
            <p:cNvPr id="66584" name="Rectangle 12"/>
            <p:cNvSpPr>
              <a:spLocks noChangeArrowheads="1"/>
            </p:cNvSpPr>
            <p:nvPr/>
          </p:nvSpPr>
          <p:spPr bwMode="auto">
            <a:xfrm>
              <a:off x="3615" y="3307"/>
              <a:ext cx="648" cy="308"/>
            </a:xfrm>
            <a:prstGeom prst="rect">
              <a:avLst/>
            </a:prstGeom>
            <a:noFill/>
            <a:ln w="9525">
              <a:noFill/>
              <a:miter lim="800000"/>
              <a:headEnd/>
              <a:tailEnd/>
            </a:ln>
          </p:spPr>
          <p:txBody>
            <a:bodyPr wrap="none">
              <a:prstTxWarp prst="textNoShape">
                <a:avLst/>
              </a:prstTxWarp>
              <a:spAutoFit/>
            </a:bodyPr>
            <a:lstStyle/>
            <a:p>
              <a:r>
                <a:rPr lang="en-US" sz="2600" b="1" i="1">
                  <a:ea typeface="Arial" charset="0"/>
                  <a:cs typeface="Arial" charset="0"/>
                </a:rPr>
                <a:t>M </a:t>
              </a:r>
              <a:r>
                <a:rPr lang="en-US" sz="2600">
                  <a:ea typeface="Arial" charset="0"/>
                  <a:cs typeface="Arial" charset="0"/>
                </a:rPr>
                <a:t>x </a:t>
              </a:r>
              <a:r>
                <a:rPr lang="en-US" sz="2600" b="1" i="1">
                  <a:ea typeface="Arial" charset="0"/>
                  <a:cs typeface="Arial" charset="0"/>
                </a:rPr>
                <a:t>V</a:t>
              </a:r>
            </a:p>
          </p:txBody>
        </p:sp>
        <p:sp>
          <p:nvSpPr>
            <p:cNvPr id="66585" name="Rectangle 13"/>
            <p:cNvSpPr>
              <a:spLocks noChangeArrowheads="1"/>
            </p:cNvSpPr>
            <p:nvPr/>
          </p:nvSpPr>
          <p:spPr bwMode="auto">
            <a:xfrm>
              <a:off x="3805" y="3604"/>
              <a:ext cx="255" cy="308"/>
            </a:xfrm>
            <a:prstGeom prst="rect">
              <a:avLst/>
            </a:prstGeom>
            <a:noFill/>
            <a:ln w="9525">
              <a:noFill/>
              <a:miter lim="800000"/>
              <a:headEnd/>
              <a:tailEnd/>
            </a:ln>
          </p:spPr>
          <p:txBody>
            <a:bodyPr wrap="none">
              <a:prstTxWarp prst="textNoShape">
                <a:avLst/>
              </a:prstTxWarp>
              <a:spAutoFit/>
            </a:bodyPr>
            <a:lstStyle/>
            <a:p>
              <a:pPr algn="ctr"/>
              <a:r>
                <a:rPr lang="en-US" sz="2600" b="1" i="1">
                  <a:ea typeface="Arial" charset="0"/>
                  <a:cs typeface="Arial" charset="0"/>
                </a:rPr>
                <a:t>Y</a:t>
              </a:r>
            </a:p>
          </p:txBody>
        </p:sp>
        <p:sp>
          <p:nvSpPr>
            <p:cNvPr id="66586" name="Line 14"/>
            <p:cNvSpPr>
              <a:spLocks noChangeShapeType="1"/>
            </p:cNvSpPr>
            <p:nvPr/>
          </p:nvSpPr>
          <p:spPr bwMode="auto">
            <a:xfrm>
              <a:off x="3664" y="3610"/>
              <a:ext cx="560"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14" name="Rectangle 15"/>
          <p:cNvSpPr>
            <a:spLocks noChangeArrowheads="1"/>
          </p:cNvSpPr>
          <p:nvPr/>
        </p:nvSpPr>
        <p:spPr bwMode="auto">
          <a:xfrm>
            <a:off x="3209925" y="4624388"/>
            <a:ext cx="425450" cy="503237"/>
          </a:xfrm>
          <a:prstGeom prst="rect">
            <a:avLst/>
          </a:prstGeom>
          <a:noFill/>
          <a:ln w="9525">
            <a:noFill/>
            <a:miter lim="800000"/>
            <a:headEnd/>
            <a:tailEnd/>
          </a:ln>
        </p:spPr>
        <p:txBody>
          <a:bodyPr>
            <a:prstTxWarp prst="textNoShape">
              <a:avLst/>
            </a:prstTxWarp>
            <a:spAutoFit/>
          </a:bodyPr>
          <a:lstStyle/>
          <a:p>
            <a:r>
              <a:rPr lang="en-US" sz="2700">
                <a:ea typeface="Arial" charset="0"/>
                <a:cs typeface="Arial" charset="0"/>
              </a:rPr>
              <a:t>=</a:t>
            </a:r>
          </a:p>
        </p:txBody>
      </p:sp>
      <p:grpSp>
        <p:nvGrpSpPr>
          <p:cNvPr id="15" name="Group 16"/>
          <p:cNvGrpSpPr>
            <a:grpSpLocks/>
          </p:cNvGrpSpPr>
          <p:nvPr/>
        </p:nvGrpSpPr>
        <p:grpSpPr bwMode="auto">
          <a:xfrm>
            <a:off x="3684588" y="4406900"/>
            <a:ext cx="1101725" cy="960438"/>
            <a:chOff x="2316" y="2312"/>
            <a:chExt cx="694" cy="605"/>
          </a:xfrm>
        </p:grpSpPr>
        <p:sp>
          <p:nvSpPr>
            <p:cNvPr id="66581" name="Rectangle 17"/>
            <p:cNvSpPr>
              <a:spLocks noChangeArrowheads="1"/>
            </p:cNvSpPr>
            <p:nvPr/>
          </p:nvSpPr>
          <p:spPr bwMode="auto">
            <a:xfrm>
              <a:off x="2316" y="2312"/>
              <a:ext cx="694" cy="308"/>
            </a:xfrm>
            <a:prstGeom prst="rect">
              <a:avLst/>
            </a:prstGeom>
            <a:noFill/>
            <a:ln w="9525">
              <a:noFill/>
              <a:miter lim="800000"/>
              <a:headEnd/>
              <a:tailEnd/>
            </a:ln>
          </p:spPr>
          <p:txBody>
            <a:bodyPr wrap="none">
              <a:prstTxWarp prst="textNoShape">
                <a:avLst/>
              </a:prstTxWarp>
              <a:spAutoFit/>
            </a:bodyPr>
            <a:lstStyle/>
            <a:p>
              <a:r>
                <a:rPr lang="en-US" sz="2600">
                  <a:ea typeface="Arial" charset="0"/>
                  <a:cs typeface="Arial" charset="0"/>
                </a:rPr>
                <a:t>$4200</a:t>
              </a:r>
            </a:p>
          </p:txBody>
        </p:sp>
        <p:sp>
          <p:nvSpPr>
            <p:cNvPr id="66582" name="Rectangle 18"/>
            <p:cNvSpPr>
              <a:spLocks noChangeArrowheads="1"/>
            </p:cNvSpPr>
            <p:nvPr/>
          </p:nvSpPr>
          <p:spPr bwMode="auto">
            <a:xfrm>
              <a:off x="2462" y="2609"/>
              <a:ext cx="463" cy="308"/>
            </a:xfrm>
            <a:prstGeom prst="rect">
              <a:avLst/>
            </a:prstGeom>
            <a:noFill/>
            <a:ln w="9525">
              <a:noFill/>
              <a:miter lim="800000"/>
              <a:headEnd/>
              <a:tailEnd/>
            </a:ln>
          </p:spPr>
          <p:txBody>
            <a:bodyPr wrap="none">
              <a:prstTxWarp prst="textNoShape">
                <a:avLst/>
              </a:prstTxWarp>
              <a:spAutoFit/>
            </a:bodyPr>
            <a:lstStyle/>
            <a:p>
              <a:pPr algn="ctr"/>
              <a:r>
                <a:rPr lang="en-US" sz="2600">
                  <a:ea typeface="Arial" charset="0"/>
                  <a:cs typeface="Arial" charset="0"/>
                </a:rPr>
                <a:t>824</a:t>
              </a:r>
            </a:p>
          </p:txBody>
        </p:sp>
        <p:sp>
          <p:nvSpPr>
            <p:cNvPr id="66583" name="Line 19"/>
            <p:cNvSpPr>
              <a:spLocks noChangeShapeType="1"/>
            </p:cNvSpPr>
            <p:nvPr/>
          </p:nvSpPr>
          <p:spPr bwMode="auto">
            <a:xfrm>
              <a:off x="2372" y="2615"/>
              <a:ext cx="637"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19" name="Rectangle 21"/>
          <p:cNvSpPr>
            <a:spLocks noChangeArrowheads="1"/>
          </p:cNvSpPr>
          <p:nvPr/>
        </p:nvSpPr>
        <p:spPr bwMode="auto">
          <a:xfrm>
            <a:off x="4940300" y="4632325"/>
            <a:ext cx="1743075" cy="488950"/>
          </a:xfrm>
          <a:prstGeom prst="rect">
            <a:avLst/>
          </a:prstGeom>
          <a:noFill/>
          <a:ln w="9525">
            <a:noFill/>
            <a:miter lim="800000"/>
            <a:headEnd/>
            <a:tailEnd/>
          </a:ln>
        </p:spPr>
        <p:txBody>
          <a:bodyPr>
            <a:prstTxWarp prst="textNoShape">
              <a:avLst/>
            </a:prstTxWarp>
            <a:spAutoFit/>
          </a:bodyPr>
          <a:lstStyle/>
          <a:p>
            <a:r>
              <a:rPr lang="en-US" sz="2600">
                <a:ea typeface="Arial" charset="0"/>
                <a:cs typeface="Arial" charset="0"/>
              </a:rPr>
              <a:t>=  $5.10</a:t>
            </a:r>
          </a:p>
        </p:txBody>
      </p:sp>
      <p:sp>
        <p:nvSpPr>
          <p:cNvPr id="20" name="Rectangle 26"/>
          <p:cNvSpPr>
            <a:spLocks noChangeArrowheads="1"/>
          </p:cNvSpPr>
          <p:nvPr/>
        </p:nvSpPr>
        <p:spPr bwMode="auto">
          <a:xfrm>
            <a:off x="768350" y="5538788"/>
            <a:ext cx="2409825" cy="533400"/>
          </a:xfrm>
          <a:prstGeom prst="rect">
            <a:avLst/>
          </a:prstGeom>
          <a:noFill/>
          <a:ln w="9525">
            <a:noFill/>
            <a:miter lim="800000"/>
            <a:headEnd/>
            <a:tailEnd/>
          </a:ln>
        </p:spPr>
        <p:txBody>
          <a:bodyPr>
            <a:prstTxWarp prst="textNoShape">
              <a:avLst/>
            </a:prstTxWarp>
          </a:bodyPr>
          <a:lstStyle/>
          <a:p>
            <a:pPr marL="457200" indent="-457200">
              <a:lnSpc>
                <a:spcPct val="105000"/>
              </a:lnSpc>
              <a:spcBef>
                <a:spcPct val="60000"/>
              </a:spcBef>
              <a:buClr>
                <a:srgbClr val="669900"/>
              </a:buClr>
              <a:buSzPct val="120000"/>
              <a:buFont typeface="Wingdings" charset="2"/>
              <a:buNone/>
            </a:pPr>
            <a:r>
              <a:rPr lang="en-US" sz="2600">
                <a:ea typeface="Arial" charset="0"/>
                <a:cs typeface="Arial" charset="0"/>
              </a:rPr>
              <a:t>Inflation rate  =</a:t>
            </a:r>
          </a:p>
        </p:txBody>
      </p:sp>
      <p:grpSp>
        <p:nvGrpSpPr>
          <p:cNvPr id="21" name="Group 27"/>
          <p:cNvGrpSpPr>
            <a:grpSpLocks/>
          </p:cNvGrpSpPr>
          <p:nvPr/>
        </p:nvGrpSpPr>
        <p:grpSpPr bwMode="auto">
          <a:xfrm>
            <a:off x="3201988" y="5332413"/>
            <a:ext cx="2020887" cy="960437"/>
            <a:chOff x="2084" y="3659"/>
            <a:chExt cx="1273" cy="605"/>
          </a:xfrm>
        </p:grpSpPr>
        <p:sp>
          <p:nvSpPr>
            <p:cNvPr id="66578" name="Rectangle 28"/>
            <p:cNvSpPr>
              <a:spLocks noChangeArrowheads="1"/>
            </p:cNvSpPr>
            <p:nvPr/>
          </p:nvSpPr>
          <p:spPr bwMode="auto">
            <a:xfrm>
              <a:off x="2084" y="3659"/>
              <a:ext cx="1273" cy="308"/>
            </a:xfrm>
            <a:prstGeom prst="rect">
              <a:avLst/>
            </a:prstGeom>
            <a:noFill/>
            <a:ln w="9525">
              <a:noFill/>
              <a:miter lim="800000"/>
              <a:headEnd/>
              <a:tailEnd/>
            </a:ln>
          </p:spPr>
          <p:txBody>
            <a:bodyPr wrap="none">
              <a:prstTxWarp prst="textNoShape">
                <a:avLst/>
              </a:prstTxWarp>
              <a:spAutoFit/>
            </a:bodyPr>
            <a:lstStyle/>
            <a:p>
              <a:r>
                <a:rPr lang="en-US" sz="2600">
                  <a:ea typeface="Arial" charset="0"/>
                  <a:cs typeface="Arial" charset="0"/>
                </a:rPr>
                <a:t>$5.10 – 5.00</a:t>
              </a:r>
            </a:p>
          </p:txBody>
        </p:sp>
        <p:sp>
          <p:nvSpPr>
            <p:cNvPr id="66579" name="Rectangle 29"/>
            <p:cNvSpPr>
              <a:spLocks noChangeArrowheads="1"/>
            </p:cNvSpPr>
            <p:nvPr/>
          </p:nvSpPr>
          <p:spPr bwMode="auto">
            <a:xfrm>
              <a:off x="2470" y="3956"/>
              <a:ext cx="521" cy="308"/>
            </a:xfrm>
            <a:prstGeom prst="rect">
              <a:avLst/>
            </a:prstGeom>
            <a:noFill/>
            <a:ln w="9525">
              <a:noFill/>
              <a:miter lim="800000"/>
              <a:headEnd/>
              <a:tailEnd/>
            </a:ln>
          </p:spPr>
          <p:txBody>
            <a:bodyPr wrap="none">
              <a:prstTxWarp prst="textNoShape">
                <a:avLst/>
              </a:prstTxWarp>
              <a:spAutoFit/>
            </a:bodyPr>
            <a:lstStyle/>
            <a:p>
              <a:pPr algn="ctr"/>
              <a:r>
                <a:rPr lang="en-US" sz="2600">
                  <a:ea typeface="Arial" charset="0"/>
                  <a:cs typeface="Arial" charset="0"/>
                </a:rPr>
                <a:t>5.00</a:t>
              </a:r>
            </a:p>
          </p:txBody>
        </p:sp>
        <p:sp>
          <p:nvSpPr>
            <p:cNvPr id="66580" name="Line 30"/>
            <p:cNvSpPr>
              <a:spLocks noChangeShapeType="1"/>
            </p:cNvSpPr>
            <p:nvPr/>
          </p:nvSpPr>
          <p:spPr bwMode="auto">
            <a:xfrm>
              <a:off x="2132" y="3967"/>
              <a:ext cx="1174" cy="0"/>
            </a:xfrm>
            <a:prstGeom prst="line">
              <a:avLst/>
            </a:prstGeom>
            <a:noFill/>
            <a:ln w="9525">
              <a:solidFill>
                <a:schemeClr val="tx1"/>
              </a:solidFill>
              <a:round/>
              <a:headEnd/>
              <a:tailEnd/>
            </a:ln>
          </p:spPr>
          <p:txBody>
            <a:bodyPr>
              <a:prstTxWarp prst="textNoShape">
                <a:avLst/>
              </a:prstTxWarp>
            </a:bodyPr>
            <a:lstStyle/>
            <a:p>
              <a:endParaRPr lang="en-US"/>
            </a:p>
          </p:txBody>
        </p:sp>
      </p:grpSp>
      <p:grpSp>
        <p:nvGrpSpPr>
          <p:cNvPr id="25" name="Group 33"/>
          <p:cNvGrpSpPr>
            <a:grpSpLocks/>
          </p:cNvGrpSpPr>
          <p:nvPr/>
        </p:nvGrpSpPr>
        <p:grpSpPr bwMode="auto">
          <a:xfrm>
            <a:off x="5278438" y="5546725"/>
            <a:ext cx="1093787" cy="533400"/>
            <a:chOff x="3343" y="3689"/>
            <a:chExt cx="689" cy="336"/>
          </a:xfrm>
        </p:grpSpPr>
        <p:sp>
          <p:nvSpPr>
            <p:cNvPr id="66576" name="Rectangle 31"/>
            <p:cNvSpPr>
              <a:spLocks noChangeArrowheads="1"/>
            </p:cNvSpPr>
            <p:nvPr/>
          </p:nvSpPr>
          <p:spPr bwMode="auto">
            <a:xfrm>
              <a:off x="3343" y="3689"/>
              <a:ext cx="689" cy="336"/>
            </a:xfrm>
            <a:prstGeom prst="rect">
              <a:avLst/>
            </a:prstGeom>
            <a:noFill/>
            <a:ln w="9525">
              <a:noFill/>
              <a:miter lim="800000"/>
              <a:headEnd/>
              <a:tailEnd/>
            </a:ln>
          </p:spPr>
          <p:txBody>
            <a:bodyPr>
              <a:prstTxWarp prst="textNoShape">
                <a:avLst/>
              </a:prstTxWarp>
            </a:bodyPr>
            <a:lstStyle/>
            <a:p>
              <a:pPr marL="457200" indent="-457200">
                <a:lnSpc>
                  <a:spcPct val="105000"/>
                </a:lnSpc>
                <a:spcBef>
                  <a:spcPct val="60000"/>
                </a:spcBef>
                <a:buClr>
                  <a:srgbClr val="669900"/>
                </a:buClr>
                <a:buSzPct val="120000"/>
                <a:buFont typeface="Wingdings" charset="2"/>
                <a:buNone/>
              </a:pPr>
              <a:r>
                <a:rPr lang="en-US" sz="2600">
                  <a:ea typeface="Arial" charset="0"/>
                  <a:cs typeface="Arial" charset="0"/>
                </a:rPr>
                <a:t>=  2%</a:t>
              </a:r>
            </a:p>
          </p:txBody>
        </p:sp>
        <p:sp>
          <p:nvSpPr>
            <p:cNvPr id="66577" name="Rectangle 32"/>
            <p:cNvSpPr>
              <a:spLocks noChangeArrowheads="1"/>
            </p:cNvSpPr>
            <p:nvPr/>
          </p:nvSpPr>
          <p:spPr bwMode="auto">
            <a:xfrm>
              <a:off x="3581" y="3696"/>
              <a:ext cx="412" cy="309"/>
            </a:xfrm>
            <a:prstGeom prst="rect">
              <a:avLst/>
            </a:prstGeom>
            <a:noFill/>
            <a:ln w="9525">
              <a:solidFill>
                <a:srgbClr val="FF0000"/>
              </a:solidFill>
              <a:miter lim="800000"/>
              <a:headEnd/>
              <a:tailEnd/>
            </a:ln>
          </p:spPr>
          <p:txBody>
            <a:bodyPr wrap="none" anchor="ctr">
              <a:prstTxWarp prst="textNoShape">
                <a:avLst/>
              </a:prstTxWarp>
            </a:bodyPr>
            <a:lstStyle/>
            <a:p>
              <a:endParaRPr lang="en-US" sz="1800" b="1">
                <a:ea typeface="Arial" charset="0"/>
                <a:cs typeface="Arial" charset="0"/>
              </a:endParaRPr>
            </a:p>
          </p:txBody>
        </p:sp>
      </p:grpSp>
      <p:sp>
        <p:nvSpPr>
          <p:cNvPr id="27" name="TextBox 6"/>
          <p:cNvSpPr txBox="1"/>
          <p:nvPr/>
        </p:nvSpPr>
        <p:spPr>
          <a:xfrm>
            <a:off x="446271" y="6477000"/>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left)">
                                      <p:cBhvr>
                                        <p:cTn id="21" dur="500"/>
                                        <p:tgtEl>
                                          <p:spTgt spid="14"/>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left)">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left)">
                                      <p:cBhvr>
                                        <p:cTn id="30" dur="5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wipe(left)">
                                      <p:cBhvr>
                                        <p:cTn id="35" dur="500"/>
                                        <p:tgtEl>
                                          <p:spTgt spid="20"/>
                                        </p:tgtEl>
                                      </p:cBhvr>
                                    </p:animEffect>
                                  </p:childTnLst>
                                </p:cTn>
                              </p:par>
                            </p:childTnLst>
                          </p:cTn>
                        </p:par>
                        <p:par>
                          <p:cTn id="36" fill="hold">
                            <p:stCondLst>
                              <p:cond delay="500"/>
                            </p:stCondLst>
                            <p:childTnLst>
                              <p:par>
                                <p:cTn id="37" presetID="22" presetClass="entr" presetSubtype="8" fill="hold" nodeType="after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wipe(left)">
                                      <p:cBhvr>
                                        <p:cTn id="39" dur="500"/>
                                        <p:tgtEl>
                                          <p:spTgt spid="21"/>
                                        </p:tgtEl>
                                      </p:cBhvr>
                                    </p:animEffect>
                                  </p:childTnLst>
                                </p:cTn>
                              </p:par>
                            </p:childTnLst>
                          </p:cTn>
                        </p:par>
                        <p:par>
                          <p:cTn id="40" fill="hold">
                            <p:stCondLst>
                              <p:cond delay="1000"/>
                            </p:stCondLst>
                            <p:childTnLst>
                              <p:par>
                                <p:cTn id="41" presetID="22" presetClass="entr" presetSubtype="8" fill="hold" nodeType="after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ipe(left)">
                                      <p:cBhvr>
                                        <p:cTn id="4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4" grpId="0"/>
      <p:bldP spid="19"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idx="4294967295"/>
          </p:nvPr>
        </p:nvSpPr>
        <p:spPr/>
        <p:txBody>
          <a:bodyPr/>
          <a:lstStyle/>
          <a:p>
            <a:pPr eaLnBrk="1" hangingPunct="1"/>
            <a:r>
              <a:rPr lang="en-US" smtClean="0">
                <a:latin typeface="Tahoma" charset="0"/>
                <a:ea typeface="Tahoma" charset="0"/>
                <a:cs typeface="Tahoma" charset="0"/>
              </a:rPr>
              <a:t>Introduction</a:t>
            </a:r>
          </a:p>
        </p:txBody>
      </p:sp>
      <p:sp>
        <p:nvSpPr>
          <p:cNvPr id="86019" name="Rectangle 3"/>
          <p:cNvSpPr>
            <a:spLocks noGrp="1" noChangeArrowheads="1"/>
          </p:cNvSpPr>
          <p:nvPr>
            <p:ph type="body" idx="4294967295"/>
          </p:nvPr>
        </p:nvSpPr>
        <p:spPr/>
        <p:txBody>
          <a:bodyPr/>
          <a:lstStyle/>
          <a:p>
            <a:pPr eaLnBrk="1" hangingPunct="1"/>
            <a:r>
              <a:rPr lang="en-US" smtClean="0">
                <a:latin typeface="Arial" charset="0"/>
              </a:rPr>
              <a:t>This chapter introduces the </a:t>
            </a:r>
            <a:r>
              <a:rPr lang="en-US" b="1" smtClean="0">
                <a:solidFill>
                  <a:srgbClr val="660066"/>
                </a:solidFill>
                <a:latin typeface="Arial" charset="0"/>
              </a:rPr>
              <a:t>quantity theory of money</a:t>
            </a:r>
            <a:r>
              <a:rPr lang="en-US" smtClean="0">
                <a:latin typeface="Arial" charset="0"/>
              </a:rPr>
              <a:t> to explain one of the Ten Principles of Economics from Chapter 1:</a:t>
            </a:r>
          </a:p>
          <a:p>
            <a:pPr eaLnBrk="1" hangingPunct="1">
              <a:buFont typeface="Wingdings" charset="2"/>
              <a:buNone/>
            </a:pPr>
            <a:r>
              <a:rPr lang="en-US" smtClean="0">
                <a:latin typeface="Arial" charset="0"/>
              </a:rPr>
              <a:t>		</a:t>
            </a:r>
            <a:r>
              <a:rPr lang="en-US" b="1" i="1" smtClean="0">
                <a:solidFill>
                  <a:srgbClr val="996633"/>
                </a:solidFill>
                <a:latin typeface="Arial" charset="0"/>
              </a:rPr>
              <a:t>Prices rise when the govt prints </a:t>
            </a:r>
            <a:br>
              <a:rPr lang="en-US" b="1" i="1" smtClean="0">
                <a:solidFill>
                  <a:srgbClr val="996633"/>
                </a:solidFill>
                <a:latin typeface="Arial" charset="0"/>
              </a:rPr>
            </a:br>
            <a:r>
              <a:rPr lang="en-US" b="1" i="1" smtClean="0">
                <a:solidFill>
                  <a:srgbClr val="996633"/>
                </a:solidFill>
                <a:latin typeface="Arial" charset="0"/>
              </a:rPr>
              <a:t>	too much money.</a:t>
            </a:r>
          </a:p>
          <a:p>
            <a:pPr eaLnBrk="1" hangingPunct="1"/>
            <a:r>
              <a:rPr lang="en-US" smtClean="0">
                <a:latin typeface="Arial" charset="0"/>
              </a:rPr>
              <a:t>Most economists believe the quantity theory </a:t>
            </a:r>
            <a:br>
              <a:rPr lang="en-US" smtClean="0">
                <a:latin typeface="Arial" charset="0"/>
              </a:rPr>
            </a:br>
            <a:r>
              <a:rPr lang="en-US" smtClean="0">
                <a:latin typeface="Arial" charset="0"/>
              </a:rPr>
              <a:t>is a good explanation of the long run behavior </a:t>
            </a:r>
            <a:br>
              <a:rPr lang="en-US" smtClean="0">
                <a:latin typeface="Arial" charset="0"/>
              </a:rPr>
            </a:br>
            <a:r>
              <a:rPr lang="en-US" smtClean="0">
                <a:latin typeface="Arial" charset="0"/>
              </a:rPr>
              <a:t>of inflation.  </a:t>
            </a:r>
            <a:endParaRPr lang="en-US" b="1" smtClean="0">
              <a:solidFill>
                <a:srgbClr val="CC0099"/>
              </a:solidFill>
              <a:latin typeface="Arial" charset="0"/>
            </a:endParaRPr>
          </a:p>
        </p:txBody>
      </p:sp>
      <p:sp>
        <p:nvSpPr>
          <p:cNvPr id="1126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Effect transition="in" filter="wipe(left)">
                                      <p:cBhvr>
                                        <p:cTn id="7" dur="500"/>
                                        <p:tgtEl>
                                          <p:spTgt spid="860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6019">
                                            <p:txEl>
                                              <p:pRg st="1" end="1"/>
                                            </p:txEl>
                                          </p:spTgt>
                                        </p:tgtEl>
                                        <p:attrNameLst>
                                          <p:attrName>style.visibility</p:attrName>
                                        </p:attrNameLst>
                                      </p:cBhvr>
                                      <p:to>
                                        <p:strVal val="visible"/>
                                      </p:to>
                                    </p:set>
                                    <p:animEffect transition="in" filter="wipe(left)">
                                      <p:cBhvr>
                                        <p:cTn id="12" dur="500"/>
                                        <p:tgtEl>
                                          <p:spTgt spid="860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6019">
                                            <p:txEl>
                                              <p:pRg st="2" end="2"/>
                                            </p:txEl>
                                          </p:spTgt>
                                        </p:tgtEl>
                                        <p:attrNameLst>
                                          <p:attrName>style.visibility</p:attrName>
                                        </p:attrNameLst>
                                      </p:cBhvr>
                                      <p:to>
                                        <p:strVal val="visible"/>
                                      </p:to>
                                    </p:set>
                                    <p:animEffect transition="in" filter="wipe(left)">
                                      <p:cBhvr>
                                        <p:cTn id="17" dur="500"/>
                                        <p:tgtEl>
                                          <p:spTgt spid="860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bldLvl="5"/>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68610"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1447800"/>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Summary and Lessons about the Quantity Theory of Money</a:t>
            </a:r>
          </a:p>
        </p:txBody>
      </p:sp>
      <p:sp>
        <p:nvSpPr>
          <p:cNvPr id="68612" name="Content Placeholder 2"/>
          <p:cNvSpPr>
            <a:spLocks noGrp="1"/>
          </p:cNvSpPr>
          <p:nvPr>
            <p:ph idx="1"/>
          </p:nvPr>
        </p:nvSpPr>
        <p:spPr>
          <a:xfrm>
            <a:off x="457200" y="1905000"/>
            <a:ext cx="8229600" cy="4572000"/>
          </a:xfrm>
        </p:spPr>
        <p:txBody>
          <a:bodyPr/>
          <a:lstStyle/>
          <a:p>
            <a:pPr eaLnBrk="1" hangingPunct="1">
              <a:buFont typeface="Wingdings" charset="2"/>
              <a:buChar char="§"/>
            </a:pPr>
            <a:r>
              <a:rPr lang="en-US" sz="2700" dirty="0" smtClean="0">
                <a:latin typeface="Arial" charset="0"/>
                <a:cs typeface="ＭＳ Ｐゴシック" charset="-128"/>
              </a:rPr>
              <a:t>If real GDP is constant, then </a:t>
            </a:r>
            <a:br>
              <a:rPr lang="en-US" sz="2700" dirty="0" smtClean="0">
                <a:latin typeface="Arial" charset="0"/>
                <a:cs typeface="ＭＳ Ｐゴシック" charset="-128"/>
              </a:rPr>
            </a:br>
            <a:r>
              <a:rPr lang="en-US" sz="2700" dirty="0" smtClean="0">
                <a:latin typeface="Arial" charset="0"/>
                <a:cs typeface="ＭＳ Ｐゴシック" charset="-128"/>
              </a:rPr>
              <a:t>inflation rate = money growth rate.</a:t>
            </a:r>
          </a:p>
          <a:p>
            <a:pPr eaLnBrk="1" hangingPunct="1">
              <a:buFont typeface="Wingdings" charset="2"/>
              <a:buChar char="§"/>
            </a:pPr>
            <a:r>
              <a:rPr lang="en-US" sz="2700" dirty="0" smtClean="0">
                <a:latin typeface="Arial" charset="0"/>
                <a:cs typeface="ＭＳ Ｐゴシック" charset="-128"/>
              </a:rPr>
              <a:t>If real GDP is growing, then</a:t>
            </a:r>
            <a:br>
              <a:rPr lang="en-US" sz="2700" dirty="0" smtClean="0">
                <a:latin typeface="Arial" charset="0"/>
                <a:cs typeface="ＭＳ Ｐゴシック" charset="-128"/>
              </a:rPr>
            </a:br>
            <a:r>
              <a:rPr lang="en-US" sz="2700" dirty="0" smtClean="0">
                <a:latin typeface="Arial" charset="0"/>
                <a:cs typeface="ＭＳ Ｐゴシック" charset="-128"/>
              </a:rPr>
              <a:t>inflation rate &lt; money growth rate.  </a:t>
            </a:r>
          </a:p>
          <a:p>
            <a:pPr eaLnBrk="1" hangingPunct="1">
              <a:buFont typeface="Wingdings" charset="2"/>
              <a:buChar char="§"/>
            </a:pPr>
            <a:r>
              <a:rPr lang="en-US" sz="2700" dirty="0" smtClean="0">
                <a:latin typeface="Arial" charset="0"/>
                <a:cs typeface="ＭＳ Ｐゴシック" charset="-128"/>
              </a:rPr>
              <a:t>The bottom line:  </a:t>
            </a:r>
          </a:p>
          <a:p>
            <a:pPr lvl="1" eaLnBrk="1" hangingPunct="1">
              <a:buFont typeface="Wingdings" charset="2"/>
              <a:buChar char="§"/>
            </a:pPr>
            <a:r>
              <a:rPr lang="en-US" dirty="0" smtClean="0">
                <a:latin typeface="Arial" charset="0"/>
                <a:cs typeface="ＭＳ Ｐゴシック" charset="-128"/>
              </a:rPr>
              <a:t>Economic growth increases # of transactions.</a:t>
            </a:r>
          </a:p>
          <a:p>
            <a:pPr lvl="1" eaLnBrk="1" hangingPunct="1">
              <a:buFont typeface="Wingdings" charset="2"/>
              <a:buChar char="§"/>
            </a:pPr>
            <a:r>
              <a:rPr lang="en-US" dirty="0" smtClean="0">
                <a:latin typeface="Arial" charset="0"/>
                <a:cs typeface="ＭＳ Ｐゴシック" charset="-128"/>
              </a:rPr>
              <a:t>Some money growth is needed for these extra transactions.  </a:t>
            </a:r>
          </a:p>
          <a:p>
            <a:pPr lvl="1" eaLnBrk="1" hangingPunct="1">
              <a:buFont typeface="Wingdings" charset="2"/>
              <a:buChar char="§"/>
            </a:pPr>
            <a:r>
              <a:rPr lang="en-US" dirty="0" smtClean="0">
                <a:latin typeface="Arial" charset="0"/>
                <a:cs typeface="ＭＳ Ｐゴシック" charset="-128"/>
              </a:rPr>
              <a:t>Excessive money growth causes inflation. </a:t>
            </a:r>
          </a:p>
        </p:txBody>
      </p:sp>
      <p:sp>
        <p:nvSpPr>
          <p:cNvPr id="6" name="TextBox 6"/>
          <p:cNvSpPr txBox="1"/>
          <p:nvPr/>
        </p:nvSpPr>
        <p:spPr>
          <a:xfrm>
            <a:off x="446271" y="6477000"/>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title" idx="4294967295"/>
          </p:nvPr>
        </p:nvSpPr>
        <p:spPr/>
        <p:txBody>
          <a:bodyPr/>
          <a:lstStyle/>
          <a:p>
            <a:pPr eaLnBrk="1" hangingPunct="1"/>
            <a:r>
              <a:rPr lang="en-US" smtClean="0">
                <a:latin typeface="Tahoma" charset="0"/>
                <a:ea typeface="Tahoma" charset="0"/>
                <a:cs typeface="Tahoma" charset="0"/>
              </a:rPr>
              <a:t>Hyperinflation</a:t>
            </a:r>
          </a:p>
        </p:txBody>
      </p:sp>
      <p:sp>
        <p:nvSpPr>
          <p:cNvPr id="121859" name="Rectangle 3"/>
          <p:cNvSpPr>
            <a:spLocks noGrp="1" noChangeArrowheads="1"/>
          </p:cNvSpPr>
          <p:nvPr>
            <p:ph type="body" idx="4294967295"/>
          </p:nvPr>
        </p:nvSpPr>
        <p:spPr/>
        <p:txBody>
          <a:bodyPr/>
          <a:lstStyle/>
          <a:p>
            <a:pPr eaLnBrk="1" hangingPunct="1">
              <a:spcBef>
                <a:spcPct val="60000"/>
              </a:spcBef>
            </a:pPr>
            <a:r>
              <a:rPr lang="en-US" smtClean="0">
                <a:latin typeface="Arial" charset="0"/>
              </a:rPr>
              <a:t>Hyperinflation is generally defined as inflation exceeding 50% per month.  </a:t>
            </a:r>
          </a:p>
          <a:p>
            <a:pPr eaLnBrk="1" hangingPunct="1">
              <a:spcBef>
                <a:spcPct val="60000"/>
              </a:spcBef>
            </a:pPr>
            <a:r>
              <a:rPr lang="en-US" smtClean="0">
                <a:latin typeface="Arial" charset="0"/>
              </a:rPr>
              <a:t>Recall one of the Ten Principles from Chapter 1:</a:t>
            </a:r>
            <a:br>
              <a:rPr lang="en-US" smtClean="0">
                <a:latin typeface="Arial" charset="0"/>
              </a:rPr>
            </a:br>
            <a:r>
              <a:rPr lang="en-US" smtClean="0">
                <a:latin typeface="Arial" charset="0"/>
              </a:rPr>
              <a:t>     </a:t>
            </a:r>
            <a:r>
              <a:rPr lang="en-US" b="1" i="1" smtClean="0">
                <a:solidFill>
                  <a:srgbClr val="996633"/>
                </a:solidFill>
                <a:latin typeface="Arial" charset="0"/>
              </a:rPr>
              <a:t>Prices rise when the government </a:t>
            </a:r>
            <a:br>
              <a:rPr lang="en-US" b="1" i="1" smtClean="0">
                <a:solidFill>
                  <a:srgbClr val="996633"/>
                </a:solidFill>
                <a:latin typeface="Arial" charset="0"/>
              </a:rPr>
            </a:br>
            <a:r>
              <a:rPr lang="en-US" b="1" i="1" smtClean="0">
                <a:solidFill>
                  <a:srgbClr val="996633"/>
                </a:solidFill>
                <a:latin typeface="Arial" charset="0"/>
              </a:rPr>
              <a:t>     prints too much money. </a:t>
            </a:r>
            <a:r>
              <a:rPr lang="en-US" b="1" i="1" smtClean="0">
                <a:latin typeface="Arial" charset="0"/>
              </a:rPr>
              <a:t> </a:t>
            </a:r>
          </a:p>
          <a:p>
            <a:pPr eaLnBrk="1" hangingPunct="1">
              <a:spcBef>
                <a:spcPct val="60000"/>
              </a:spcBef>
            </a:pPr>
            <a:r>
              <a:rPr lang="en-US" smtClean="0">
                <a:latin typeface="Arial" charset="0"/>
              </a:rPr>
              <a:t>Excessive growth in the money supply always causes hyperinflation.  </a:t>
            </a:r>
          </a:p>
          <a:p>
            <a:pPr eaLnBrk="1" hangingPunct="1">
              <a:spcBef>
                <a:spcPct val="60000"/>
              </a:spcBef>
            </a:pPr>
            <a:endParaRPr lang="en-US" smtClean="0">
              <a:latin typeface="Arial" charset="0"/>
            </a:endParaRPr>
          </a:p>
        </p:txBody>
      </p:sp>
      <p:sp>
        <p:nvSpPr>
          <p:cNvPr id="7065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animEffect transition="in" filter="wipe(left)">
                                      <p:cBhvr>
                                        <p:cTn id="7" dur="500"/>
                                        <p:tgtEl>
                                          <p:spTgt spid="1218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1859">
                                            <p:txEl>
                                              <p:pRg st="1" end="1"/>
                                            </p:txEl>
                                          </p:spTgt>
                                        </p:tgtEl>
                                        <p:attrNameLst>
                                          <p:attrName>style.visibility</p:attrName>
                                        </p:attrNameLst>
                                      </p:cBhvr>
                                      <p:to>
                                        <p:strVal val="visible"/>
                                      </p:to>
                                    </p:set>
                                    <p:animEffect transition="in" filter="wipe(left)">
                                      <p:cBhvr>
                                        <p:cTn id="12" dur="500"/>
                                        <p:tgtEl>
                                          <p:spTgt spid="1218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1859">
                                            <p:txEl>
                                              <p:pRg st="2" end="2"/>
                                            </p:txEl>
                                          </p:spTgt>
                                        </p:tgtEl>
                                        <p:attrNameLst>
                                          <p:attrName>style.visibility</p:attrName>
                                        </p:attrNameLst>
                                      </p:cBhvr>
                                      <p:to>
                                        <p:strVal val="visible"/>
                                      </p:to>
                                    </p:set>
                                    <p:animEffect transition="in" filter="wipe(left)">
                                      <p:cBhvr>
                                        <p:cTn id="17" dur="500"/>
                                        <p:tgtEl>
                                          <p:spTgt spid="1218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bldLvl="5"/>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Title 3"/>
          <p:cNvSpPr>
            <a:spLocks noGrp="1"/>
          </p:cNvSpPr>
          <p:nvPr>
            <p:ph type="title"/>
          </p:nvPr>
        </p:nvSpPr>
        <p:spPr>
          <a:xfrm>
            <a:off x="0" y="152400"/>
            <a:ext cx="9144000" cy="914400"/>
          </a:xfrm>
        </p:spPr>
        <p:txBody>
          <a:bodyPr/>
          <a:lstStyle/>
          <a:p>
            <a:pPr algn="ctr" eaLnBrk="1" hangingPunct="1"/>
            <a:r>
              <a:rPr lang="en-US" sz="3200" smtClean="0">
                <a:latin typeface="Tahoma" charset="0"/>
                <a:ea typeface="Tahoma" charset="0"/>
                <a:cs typeface="Tahoma" charset="0"/>
              </a:rPr>
              <a:t>Hyperinflation in Zimbabwe</a:t>
            </a:r>
          </a:p>
        </p:txBody>
      </p:sp>
      <p:sp>
        <p:nvSpPr>
          <p:cNvPr id="5" name="Content Placeholder 4"/>
          <p:cNvSpPr>
            <a:spLocks noGrp="1"/>
          </p:cNvSpPr>
          <p:nvPr>
            <p:ph idx="1"/>
          </p:nvPr>
        </p:nvSpPr>
        <p:spPr>
          <a:xfrm>
            <a:off x="381000" y="1219200"/>
            <a:ext cx="4038600" cy="1752600"/>
          </a:xfrm>
        </p:spPr>
        <p:txBody>
          <a:bodyPr/>
          <a:lstStyle/>
          <a:p>
            <a:pPr marL="0" indent="0" eaLnBrk="1" hangingPunct="1">
              <a:buFont typeface="Wingdings" charset="2"/>
              <a:buNone/>
            </a:pPr>
            <a:r>
              <a:rPr lang="en-US" sz="2500" smtClean="0">
                <a:latin typeface="Arial" charset="0"/>
                <a:cs typeface="ＭＳ Ｐゴシック" charset="-128"/>
              </a:rPr>
              <a:t>Large govt budget deficits led to the creation of </a:t>
            </a:r>
            <a:br>
              <a:rPr lang="en-US" sz="2500" smtClean="0">
                <a:latin typeface="Arial" charset="0"/>
                <a:cs typeface="ＭＳ Ｐゴシック" charset="-128"/>
              </a:rPr>
            </a:br>
            <a:r>
              <a:rPr lang="en-US" sz="2500" smtClean="0">
                <a:latin typeface="Arial" charset="0"/>
                <a:cs typeface="ＭＳ Ｐゴシック" charset="-128"/>
              </a:rPr>
              <a:t>large quantities of money and high inflation rates.</a:t>
            </a:r>
          </a:p>
        </p:txBody>
      </p:sp>
      <p:graphicFrame>
        <p:nvGraphicFramePr>
          <p:cNvPr id="6" name="Table 5"/>
          <p:cNvGraphicFramePr>
            <a:graphicFrameLocks noGrp="1"/>
          </p:cNvGraphicFramePr>
          <p:nvPr/>
        </p:nvGraphicFramePr>
        <p:xfrm>
          <a:off x="4724400" y="1219200"/>
          <a:ext cx="4114800" cy="3581400"/>
        </p:xfrm>
        <a:graphic>
          <a:graphicData uri="http://schemas.openxmlformats.org/drawingml/2006/table">
            <a:tbl>
              <a:tblPr firstRow="1" bandRow="1">
                <a:tableStyleId>{2D5ABB26-0587-4C30-8999-92F81FD0307C}</a:tableStyleId>
              </a:tblPr>
              <a:tblGrid>
                <a:gridCol w="1863306"/>
                <a:gridCol w="2251494"/>
              </a:tblGrid>
              <a:tr h="447675">
                <a:tc>
                  <a:txBody>
                    <a:bodyPr/>
                    <a:lstStyle/>
                    <a:p>
                      <a:pPr algn="ctr"/>
                      <a:r>
                        <a:rPr lang="en-US" sz="2200" i="1" dirty="0" smtClean="0"/>
                        <a:t>date</a:t>
                      </a:r>
                      <a:endParaRPr lang="en-US" sz="2200" i="1"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CC"/>
                    </a:solidFill>
                  </a:tcPr>
                </a:tc>
                <a:tc>
                  <a:txBody>
                    <a:bodyPr/>
                    <a:lstStyle/>
                    <a:p>
                      <a:pPr algn="ctr"/>
                      <a:r>
                        <a:rPr lang="en-US" sz="2200" i="1" dirty="0" err="1" smtClean="0"/>
                        <a:t>Zim</a:t>
                      </a:r>
                      <a:r>
                        <a:rPr lang="en-US" sz="2200" i="1" baseline="0" dirty="0" smtClean="0"/>
                        <a:t>$ per US$</a:t>
                      </a:r>
                      <a:endParaRPr lang="en-US" sz="2200" i="1"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CC"/>
                    </a:solidFill>
                  </a:tcPr>
                </a:tc>
              </a:tr>
              <a:tr h="447675">
                <a:tc>
                  <a:txBody>
                    <a:bodyPr/>
                    <a:lstStyle/>
                    <a:p>
                      <a:pPr algn="ctr"/>
                      <a:r>
                        <a:rPr lang="en-US" sz="2200" dirty="0" smtClean="0"/>
                        <a:t>Aug 2007</a:t>
                      </a:r>
                      <a:endParaRPr lang="en-US" sz="2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CC"/>
                    </a:solidFill>
                  </a:tcPr>
                </a:tc>
                <a:tc>
                  <a:txBody>
                    <a:bodyPr/>
                    <a:lstStyle/>
                    <a:p>
                      <a:pPr algn="r"/>
                      <a:r>
                        <a:rPr lang="en-US" sz="2200" dirty="0" smtClean="0"/>
                        <a:t>245</a:t>
                      </a:r>
                      <a:endParaRPr lang="en-US" sz="2200" dirty="0"/>
                    </a:p>
                  </a:txBody>
                  <a:tcPr marR="18288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CC"/>
                    </a:solidFill>
                  </a:tcPr>
                </a:tc>
              </a:tr>
              <a:tr h="447675">
                <a:tc>
                  <a:txBody>
                    <a:bodyPr/>
                    <a:lstStyle/>
                    <a:p>
                      <a:pPr algn="ctr"/>
                      <a:r>
                        <a:rPr lang="en-US" sz="2200" dirty="0" smtClean="0"/>
                        <a:t>Apr 2008</a:t>
                      </a:r>
                      <a:endParaRPr lang="en-US" sz="2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CC"/>
                    </a:solidFill>
                  </a:tcPr>
                </a:tc>
                <a:tc>
                  <a:txBody>
                    <a:bodyPr/>
                    <a:lstStyle/>
                    <a:p>
                      <a:pPr algn="r"/>
                      <a:r>
                        <a:rPr lang="en-US" sz="2200" dirty="0" smtClean="0"/>
                        <a:t>29,401</a:t>
                      </a:r>
                      <a:endParaRPr lang="en-US" sz="2200" dirty="0"/>
                    </a:p>
                  </a:txBody>
                  <a:tcPr marR="18288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CC"/>
                    </a:solidFill>
                  </a:tcPr>
                </a:tc>
              </a:tr>
              <a:tr h="447675">
                <a:tc>
                  <a:txBody>
                    <a:bodyPr/>
                    <a:lstStyle/>
                    <a:p>
                      <a:pPr algn="ctr"/>
                      <a:r>
                        <a:rPr lang="en-US" sz="2200" dirty="0" smtClean="0"/>
                        <a:t>May 2008</a:t>
                      </a:r>
                      <a:endParaRPr lang="en-US" sz="2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CC"/>
                    </a:solidFill>
                  </a:tcPr>
                </a:tc>
                <a:tc>
                  <a:txBody>
                    <a:bodyPr/>
                    <a:lstStyle/>
                    <a:p>
                      <a:pPr algn="r"/>
                      <a:r>
                        <a:rPr lang="en-US" sz="2200" dirty="0" smtClean="0"/>
                        <a:t>207,209,688</a:t>
                      </a:r>
                      <a:endParaRPr lang="en-US" sz="2200" dirty="0"/>
                    </a:p>
                  </a:txBody>
                  <a:tcPr marR="18288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CC"/>
                    </a:solidFill>
                  </a:tcPr>
                </a:tc>
              </a:tr>
              <a:tr h="447675">
                <a:tc>
                  <a:txBody>
                    <a:bodyPr/>
                    <a:lstStyle/>
                    <a:p>
                      <a:pPr algn="ctr"/>
                      <a:r>
                        <a:rPr lang="en-US" sz="2200" dirty="0" smtClean="0"/>
                        <a:t>June</a:t>
                      </a:r>
                      <a:r>
                        <a:rPr lang="en-US" sz="2200" baseline="0" dirty="0" smtClean="0"/>
                        <a:t> 2008</a:t>
                      </a:r>
                      <a:endParaRPr lang="en-US" sz="2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CC"/>
                    </a:solidFill>
                  </a:tcPr>
                </a:tc>
                <a:tc>
                  <a:txBody>
                    <a:bodyPr/>
                    <a:lstStyle/>
                    <a:p>
                      <a:pPr algn="r"/>
                      <a:r>
                        <a:rPr lang="en-US" sz="2200" dirty="0" smtClean="0"/>
                        <a:t>4,470,828,401</a:t>
                      </a:r>
                      <a:endParaRPr lang="en-US" sz="2200" dirty="0"/>
                    </a:p>
                  </a:txBody>
                  <a:tcPr marR="18288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CC"/>
                    </a:solidFill>
                  </a:tcPr>
                </a:tc>
              </a:tr>
              <a:tr h="447675">
                <a:tc>
                  <a:txBody>
                    <a:bodyPr/>
                    <a:lstStyle/>
                    <a:p>
                      <a:pPr algn="ctr"/>
                      <a:r>
                        <a:rPr lang="en-US" sz="2200" dirty="0" smtClean="0"/>
                        <a:t>July 2008</a:t>
                      </a:r>
                      <a:endParaRPr lang="en-US" sz="2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CC"/>
                    </a:solidFill>
                  </a:tcPr>
                </a:tc>
                <a:tc>
                  <a:txBody>
                    <a:bodyPr/>
                    <a:lstStyle/>
                    <a:p>
                      <a:pPr algn="r"/>
                      <a:r>
                        <a:rPr lang="en-US" sz="2200" dirty="0" smtClean="0"/>
                        <a:t>26,421,447,043</a:t>
                      </a:r>
                      <a:endParaRPr lang="en-US" sz="2200" dirty="0"/>
                    </a:p>
                  </a:txBody>
                  <a:tcPr marR="18288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CC"/>
                    </a:solidFill>
                  </a:tcPr>
                </a:tc>
              </a:tr>
              <a:tr h="447675">
                <a:tc>
                  <a:txBody>
                    <a:bodyPr/>
                    <a:lstStyle/>
                    <a:p>
                      <a:pPr algn="ctr"/>
                      <a:r>
                        <a:rPr lang="en-US" sz="2200" dirty="0" smtClean="0"/>
                        <a:t>Feb 2009</a:t>
                      </a:r>
                      <a:endParaRPr lang="en-US" sz="2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CC"/>
                    </a:solidFill>
                  </a:tcPr>
                </a:tc>
                <a:tc>
                  <a:txBody>
                    <a:bodyPr/>
                    <a:lstStyle/>
                    <a:p>
                      <a:pPr algn="r"/>
                      <a:r>
                        <a:rPr lang="en-US" sz="2200" dirty="0" smtClean="0"/>
                        <a:t>37,410,030</a:t>
                      </a:r>
                      <a:endParaRPr lang="en-US" sz="2200" dirty="0"/>
                    </a:p>
                  </a:txBody>
                  <a:tcPr marR="18288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CC"/>
                    </a:solidFill>
                  </a:tcPr>
                </a:tc>
              </a:tr>
              <a:tr h="447675">
                <a:tc>
                  <a:txBody>
                    <a:bodyPr/>
                    <a:lstStyle/>
                    <a:p>
                      <a:pPr algn="ctr"/>
                      <a:r>
                        <a:rPr lang="en-US" sz="2200" dirty="0" smtClean="0"/>
                        <a:t>Sept 2009</a:t>
                      </a:r>
                      <a:endParaRPr lang="en-US" sz="2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CC"/>
                    </a:solidFill>
                  </a:tcPr>
                </a:tc>
                <a:tc>
                  <a:txBody>
                    <a:bodyPr/>
                    <a:lstStyle/>
                    <a:p>
                      <a:pPr algn="r"/>
                      <a:r>
                        <a:rPr lang="en-US" sz="2200" dirty="0" smtClean="0"/>
                        <a:t>355</a:t>
                      </a:r>
                      <a:endParaRPr lang="en-US" sz="2200" dirty="0"/>
                    </a:p>
                  </a:txBody>
                  <a:tcPr marR="18288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CC"/>
                    </a:solidFill>
                  </a:tcPr>
                </a:tc>
              </a:tr>
            </a:tbl>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5"/>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idx="4294967295"/>
          </p:nvPr>
        </p:nvSpPr>
        <p:spPr/>
        <p:txBody>
          <a:bodyPr/>
          <a:lstStyle/>
          <a:p>
            <a:pPr eaLnBrk="1" hangingPunct="1"/>
            <a:r>
              <a:rPr lang="en-US" smtClean="0">
                <a:latin typeface="Tahoma" charset="0"/>
                <a:ea typeface="Tahoma" charset="0"/>
                <a:cs typeface="Tahoma" charset="0"/>
              </a:rPr>
              <a:t>The Inflation Tax</a:t>
            </a:r>
          </a:p>
        </p:txBody>
      </p:sp>
      <p:sp>
        <p:nvSpPr>
          <p:cNvPr id="38917" name="Rectangle 3"/>
          <p:cNvSpPr>
            <a:spLocks noGrp="1" noChangeArrowheads="1"/>
          </p:cNvSpPr>
          <p:nvPr>
            <p:ph type="body" idx="4294967295"/>
          </p:nvPr>
        </p:nvSpPr>
        <p:spPr>
          <a:xfrm>
            <a:off x="457200" y="1001713"/>
            <a:ext cx="8229600" cy="5362575"/>
          </a:xfrm>
        </p:spPr>
        <p:txBody>
          <a:bodyPr/>
          <a:lstStyle/>
          <a:p>
            <a:pPr eaLnBrk="1" hangingPunct="1"/>
            <a:r>
              <a:rPr lang="en-US" smtClean="0">
                <a:latin typeface="Arial" charset="0"/>
              </a:rPr>
              <a:t>When tax revenue is inadequate and ability to borrow is limited, govt may print money to pay for its spending.  </a:t>
            </a:r>
          </a:p>
          <a:p>
            <a:pPr eaLnBrk="1" hangingPunct="1"/>
            <a:r>
              <a:rPr lang="en-US" smtClean="0">
                <a:latin typeface="Arial" charset="0"/>
              </a:rPr>
              <a:t>Almost all hyperinflations start this way.  </a:t>
            </a:r>
          </a:p>
          <a:p>
            <a:pPr eaLnBrk="1" hangingPunct="1"/>
            <a:r>
              <a:rPr lang="en-US" smtClean="0">
                <a:latin typeface="Arial" charset="0"/>
              </a:rPr>
              <a:t>The revenue from printing money is the </a:t>
            </a:r>
            <a:br>
              <a:rPr lang="en-US" smtClean="0">
                <a:latin typeface="Arial" charset="0"/>
              </a:rPr>
            </a:br>
            <a:r>
              <a:rPr lang="en-US" b="1" smtClean="0">
                <a:solidFill>
                  <a:srgbClr val="CC0000"/>
                </a:solidFill>
                <a:latin typeface="Arial" charset="0"/>
              </a:rPr>
              <a:t>inflation tax</a:t>
            </a:r>
            <a:r>
              <a:rPr lang="en-US" smtClean="0">
                <a:latin typeface="Arial" charset="0"/>
              </a:rPr>
              <a:t>:  printing money causes inflation, which is like a tax on everyone who holds money.  </a:t>
            </a:r>
          </a:p>
          <a:p>
            <a:pPr eaLnBrk="1" hangingPunct="1">
              <a:buFont typeface="Wingdings" charset="2"/>
              <a:buNone/>
            </a:pPr>
            <a:endParaRPr lang="en-US" smtClean="0">
              <a:latin typeface="Arial" charset="0"/>
            </a:endParaRPr>
          </a:p>
        </p:txBody>
      </p:sp>
      <p:sp>
        <p:nvSpPr>
          <p:cNvPr id="7475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17">
                                            <p:txEl>
                                              <p:pRg st="0" end="0"/>
                                            </p:txEl>
                                          </p:spTgt>
                                        </p:tgtEl>
                                        <p:attrNameLst>
                                          <p:attrName>style.visibility</p:attrName>
                                        </p:attrNameLst>
                                      </p:cBhvr>
                                      <p:to>
                                        <p:strVal val="visible"/>
                                      </p:to>
                                    </p:set>
                                    <p:animEffect transition="in" filter="wipe(left)">
                                      <p:cBhvr>
                                        <p:cTn id="7" dur="500"/>
                                        <p:tgtEl>
                                          <p:spTgt spid="3891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17">
                                            <p:txEl>
                                              <p:pRg st="1" end="1"/>
                                            </p:txEl>
                                          </p:spTgt>
                                        </p:tgtEl>
                                        <p:attrNameLst>
                                          <p:attrName>style.visibility</p:attrName>
                                        </p:attrNameLst>
                                      </p:cBhvr>
                                      <p:to>
                                        <p:strVal val="visible"/>
                                      </p:to>
                                    </p:set>
                                    <p:animEffect transition="in" filter="wipe(left)">
                                      <p:cBhvr>
                                        <p:cTn id="12" dur="500"/>
                                        <p:tgtEl>
                                          <p:spTgt spid="3891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917">
                                            <p:txEl>
                                              <p:pRg st="2" end="2"/>
                                            </p:txEl>
                                          </p:spTgt>
                                        </p:tgtEl>
                                        <p:attrNameLst>
                                          <p:attrName>style.visibility</p:attrName>
                                        </p:attrNameLst>
                                      </p:cBhvr>
                                      <p:to>
                                        <p:strVal val="visible"/>
                                      </p:to>
                                    </p:set>
                                    <p:animEffect transition="in" filter="wipe(left)">
                                      <p:cBhvr>
                                        <p:cTn id="17" dur="500"/>
                                        <p:tgtEl>
                                          <p:spTgt spid="3891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build="p" bldLvl="4"/>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title" idx="4294967295"/>
          </p:nvPr>
        </p:nvSpPr>
        <p:spPr>
          <a:xfrm>
            <a:off x="457200" y="241300"/>
            <a:ext cx="8229600" cy="649288"/>
          </a:xfrm>
        </p:spPr>
        <p:txBody>
          <a:bodyPr/>
          <a:lstStyle/>
          <a:p>
            <a:pPr eaLnBrk="1" hangingPunct="1"/>
            <a:r>
              <a:rPr lang="en-US" smtClean="0">
                <a:latin typeface="Tahoma" charset="0"/>
                <a:ea typeface="Tahoma" charset="0"/>
                <a:cs typeface="Tahoma" charset="0"/>
              </a:rPr>
              <a:t>The Fisher Effect</a:t>
            </a:r>
          </a:p>
        </p:txBody>
      </p:sp>
      <p:sp>
        <p:nvSpPr>
          <p:cNvPr id="39941" name="Rectangle 3"/>
          <p:cNvSpPr>
            <a:spLocks noGrp="1" noChangeArrowheads="1"/>
          </p:cNvSpPr>
          <p:nvPr>
            <p:ph type="body" idx="4294967295"/>
          </p:nvPr>
        </p:nvSpPr>
        <p:spPr>
          <a:xfrm>
            <a:off x="457200" y="966788"/>
            <a:ext cx="8229600" cy="573087"/>
          </a:xfrm>
        </p:spPr>
        <p:txBody>
          <a:bodyPr/>
          <a:lstStyle/>
          <a:p>
            <a:pPr eaLnBrk="1" hangingPunct="1"/>
            <a:r>
              <a:rPr lang="en-US" sz="2700" smtClean="0">
                <a:latin typeface="Arial" charset="0"/>
              </a:rPr>
              <a:t>Rearrange the definition of the real interest rate:</a:t>
            </a:r>
          </a:p>
        </p:txBody>
      </p:sp>
      <p:sp>
        <p:nvSpPr>
          <p:cNvPr id="123908" name="Rectangle 4"/>
          <p:cNvSpPr>
            <a:spLocks noChangeArrowheads="1"/>
          </p:cNvSpPr>
          <p:nvPr/>
        </p:nvSpPr>
        <p:spPr bwMode="auto">
          <a:xfrm>
            <a:off x="457200" y="2892425"/>
            <a:ext cx="8229600" cy="2841625"/>
          </a:xfrm>
          <a:prstGeom prst="rect">
            <a:avLst/>
          </a:prstGeom>
          <a:noFill/>
          <a:ln w="9525">
            <a:noFill/>
            <a:miter lim="800000"/>
            <a:headEnd/>
            <a:tailEnd/>
          </a:ln>
        </p:spPr>
        <p:txBody>
          <a:bodyPr>
            <a:prstTxWarp prst="textNoShape">
              <a:avLst/>
            </a:prstTxWarp>
          </a:bodyPr>
          <a:lstStyle/>
          <a:p>
            <a:pPr marL="342900" indent="-342900">
              <a:lnSpc>
                <a:spcPct val="105000"/>
              </a:lnSpc>
              <a:spcBef>
                <a:spcPct val="45000"/>
              </a:spcBef>
              <a:buClr>
                <a:srgbClr val="A3C167"/>
              </a:buClr>
              <a:buSzPct val="100000"/>
              <a:buFont typeface="Wingdings" charset="2"/>
              <a:buChar char="§"/>
            </a:pPr>
            <a:r>
              <a:rPr lang="en-US" sz="2700">
                <a:ea typeface="Arial" charset="0"/>
                <a:cs typeface="Arial" charset="0"/>
              </a:rPr>
              <a:t>The real interest rate is determined by saving &amp; investment in the loanable funds market. </a:t>
            </a:r>
          </a:p>
          <a:p>
            <a:pPr marL="342900" indent="-342900">
              <a:lnSpc>
                <a:spcPct val="105000"/>
              </a:lnSpc>
              <a:spcBef>
                <a:spcPct val="45000"/>
              </a:spcBef>
              <a:buClr>
                <a:srgbClr val="A3C167"/>
              </a:buClr>
              <a:buSzPct val="100000"/>
              <a:buFont typeface="Wingdings" charset="2"/>
              <a:buChar char="§"/>
            </a:pPr>
            <a:r>
              <a:rPr lang="en-US" sz="2700">
                <a:ea typeface="Arial" charset="0"/>
                <a:cs typeface="Arial" charset="0"/>
              </a:rPr>
              <a:t>Money supply growth determines inflation rate. </a:t>
            </a:r>
          </a:p>
          <a:p>
            <a:pPr marL="342900" indent="-342900">
              <a:lnSpc>
                <a:spcPct val="105000"/>
              </a:lnSpc>
              <a:spcBef>
                <a:spcPct val="45000"/>
              </a:spcBef>
              <a:buClr>
                <a:srgbClr val="A3C167"/>
              </a:buClr>
              <a:buSzPct val="100000"/>
              <a:buFont typeface="Wingdings" charset="2"/>
              <a:buChar char="§"/>
            </a:pPr>
            <a:r>
              <a:rPr lang="en-US" sz="2700">
                <a:ea typeface="Arial" charset="0"/>
                <a:cs typeface="Arial" charset="0"/>
              </a:rPr>
              <a:t>So, this equation shows how the nominal interest rate is determined.  </a:t>
            </a:r>
          </a:p>
        </p:txBody>
      </p:sp>
      <p:grpSp>
        <p:nvGrpSpPr>
          <p:cNvPr id="2" name="Group 17"/>
          <p:cNvGrpSpPr>
            <a:grpSpLocks/>
          </p:cNvGrpSpPr>
          <p:nvPr/>
        </p:nvGrpSpPr>
        <p:grpSpPr bwMode="auto">
          <a:xfrm>
            <a:off x="1185863" y="1608138"/>
            <a:ext cx="6632575" cy="1019175"/>
            <a:chOff x="747" y="950"/>
            <a:chExt cx="4178" cy="642"/>
          </a:xfrm>
        </p:grpSpPr>
        <p:sp>
          <p:nvSpPr>
            <p:cNvPr id="39945" name="Rectangle 16"/>
            <p:cNvSpPr>
              <a:spLocks noChangeArrowheads="1"/>
            </p:cNvSpPr>
            <p:nvPr/>
          </p:nvSpPr>
          <p:spPr bwMode="auto">
            <a:xfrm>
              <a:off x="747" y="950"/>
              <a:ext cx="4178" cy="642"/>
            </a:xfrm>
            <a:prstGeom prst="rect">
              <a:avLst/>
            </a:prstGeom>
            <a:solidFill>
              <a:srgbClr val="FFFFCC"/>
            </a:solidFill>
            <a:ln>
              <a:noFill/>
            </a:ln>
            <a:effectLst>
              <a:outerShdw blurRad="50800" dist="38100" dir="2700000" algn="tl" rotWithShape="0">
                <a:prstClr val="black">
                  <a:alpha val="40000"/>
                </a:prstClr>
              </a:outerShdw>
            </a:effectLst>
            <a:extLst/>
          </p:spPr>
          <p:txBody>
            <a:bodyPr wrap="none" anchor="ctr"/>
            <a:lstStyle/>
            <a:p>
              <a:pPr fontAlgn="auto">
                <a:spcBef>
                  <a:spcPts val="0"/>
                </a:spcBef>
                <a:spcAft>
                  <a:spcPts val="0"/>
                </a:spcAft>
                <a:defRPr/>
              </a:pPr>
              <a:endParaRPr lang="en-US" sz="1800" b="1">
                <a:latin typeface="+mn-lt"/>
                <a:ea typeface="+mn-ea"/>
                <a:cs typeface="Arial" charset="0"/>
              </a:endParaRPr>
            </a:p>
          </p:txBody>
        </p:sp>
        <p:grpSp>
          <p:nvGrpSpPr>
            <p:cNvPr id="76807" name="Group 15"/>
            <p:cNvGrpSpPr>
              <a:grpSpLocks/>
            </p:cNvGrpSpPr>
            <p:nvPr/>
          </p:nvGrpSpPr>
          <p:grpSpPr bwMode="auto">
            <a:xfrm>
              <a:off x="786" y="996"/>
              <a:ext cx="4069" cy="525"/>
              <a:chOff x="688" y="912"/>
              <a:chExt cx="4069" cy="525"/>
            </a:xfrm>
          </p:grpSpPr>
          <p:sp>
            <p:nvSpPr>
              <p:cNvPr id="76808" name="Text Box 5"/>
              <p:cNvSpPr txBox="1">
                <a:spLocks noChangeArrowheads="1"/>
              </p:cNvSpPr>
              <p:nvPr/>
            </p:nvSpPr>
            <p:spPr bwMode="auto">
              <a:xfrm>
                <a:off x="3499" y="912"/>
                <a:ext cx="1258" cy="524"/>
              </a:xfrm>
              <a:prstGeom prst="rect">
                <a:avLst/>
              </a:prstGeom>
              <a:noFill/>
              <a:ln w="9525">
                <a:noFill/>
                <a:miter lim="800000"/>
                <a:headEnd/>
                <a:tailEnd/>
              </a:ln>
            </p:spPr>
            <p:txBody>
              <a:bodyPr>
                <a:prstTxWarp prst="textNoShape">
                  <a:avLst/>
                </a:prstTxWarp>
                <a:spAutoFit/>
              </a:bodyPr>
              <a:lstStyle/>
              <a:p>
                <a:pPr algn="ctr">
                  <a:lnSpc>
                    <a:spcPct val="90000"/>
                  </a:lnSpc>
                </a:pPr>
                <a:r>
                  <a:rPr lang="en-US" sz="2700">
                    <a:ea typeface="Arial" charset="0"/>
                    <a:cs typeface="Arial" charset="0"/>
                  </a:rPr>
                  <a:t>Real interest rate</a:t>
                </a:r>
              </a:p>
            </p:txBody>
          </p:sp>
          <p:sp>
            <p:nvSpPr>
              <p:cNvPr id="76809" name="Text Box 6"/>
              <p:cNvSpPr txBox="1">
                <a:spLocks noChangeArrowheads="1"/>
              </p:cNvSpPr>
              <p:nvPr/>
            </p:nvSpPr>
            <p:spPr bwMode="auto">
              <a:xfrm>
                <a:off x="688" y="912"/>
                <a:ext cx="1295" cy="524"/>
              </a:xfrm>
              <a:prstGeom prst="rect">
                <a:avLst/>
              </a:prstGeom>
              <a:noFill/>
              <a:ln w="9525">
                <a:noFill/>
                <a:miter lim="800000"/>
                <a:headEnd/>
                <a:tailEnd/>
              </a:ln>
            </p:spPr>
            <p:txBody>
              <a:bodyPr>
                <a:prstTxWarp prst="textNoShape">
                  <a:avLst/>
                </a:prstTxWarp>
                <a:spAutoFit/>
              </a:bodyPr>
              <a:lstStyle/>
              <a:p>
                <a:pPr algn="ctr">
                  <a:lnSpc>
                    <a:spcPct val="90000"/>
                  </a:lnSpc>
                </a:pPr>
                <a:r>
                  <a:rPr lang="en-US" sz="2700">
                    <a:ea typeface="Arial" charset="0"/>
                    <a:cs typeface="Arial" charset="0"/>
                  </a:rPr>
                  <a:t>Nominal interest rate</a:t>
                </a:r>
              </a:p>
            </p:txBody>
          </p:sp>
          <p:sp>
            <p:nvSpPr>
              <p:cNvPr id="76810" name="Text Box 7"/>
              <p:cNvSpPr txBox="1">
                <a:spLocks noChangeArrowheads="1"/>
              </p:cNvSpPr>
              <p:nvPr/>
            </p:nvSpPr>
            <p:spPr bwMode="auto">
              <a:xfrm>
                <a:off x="2272" y="913"/>
                <a:ext cx="909" cy="524"/>
              </a:xfrm>
              <a:prstGeom prst="rect">
                <a:avLst/>
              </a:prstGeom>
              <a:noFill/>
              <a:ln w="9525">
                <a:noFill/>
                <a:miter lim="800000"/>
                <a:headEnd/>
                <a:tailEnd/>
              </a:ln>
            </p:spPr>
            <p:txBody>
              <a:bodyPr>
                <a:prstTxWarp prst="textNoShape">
                  <a:avLst/>
                </a:prstTxWarp>
                <a:spAutoFit/>
              </a:bodyPr>
              <a:lstStyle/>
              <a:p>
                <a:pPr algn="ctr">
                  <a:lnSpc>
                    <a:spcPct val="90000"/>
                  </a:lnSpc>
                </a:pPr>
                <a:r>
                  <a:rPr lang="en-US" sz="2700">
                    <a:ea typeface="Arial" charset="0"/>
                    <a:cs typeface="Arial" charset="0"/>
                  </a:rPr>
                  <a:t>Inflation rate</a:t>
                </a:r>
              </a:p>
            </p:txBody>
          </p:sp>
          <p:sp>
            <p:nvSpPr>
              <p:cNvPr id="76811" name="Text Box 8"/>
              <p:cNvSpPr txBox="1">
                <a:spLocks noChangeArrowheads="1"/>
              </p:cNvSpPr>
              <p:nvPr/>
            </p:nvSpPr>
            <p:spPr bwMode="auto">
              <a:xfrm>
                <a:off x="3206" y="1027"/>
                <a:ext cx="256" cy="291"/>
              </a:xfrm>
              <a:prstGeom prst="rect">
                <a:avLst/>
              </a:prstGeom>
              <a:noFill/>
              <a:ln w="9525">
                <a:noFill/>
                <a:miter lim="800000"/>
                <a:headEnd/>
                <a:tailEnd/>
              </a:ln>
            </p:spPr>
            <p:txBody>
              <a:bodyPr>
                <a:prstTxWarp prst="textNoShape">
                  <a:avLst/>
                </a:prstTxWarp>
                <a:spAutoFit/>
              </a:bodyPr>
              <a:lstStyle/>
              <a:p>
                <a:pPr algn="ctr">
                  <a:lnSpc>
                    <a:spcPct val="90000"/>
                  </a:lnSpc>
                </a:pPr>
                <a:r>
                  <a:rPr lang="en-US" sz="2700">
                    <a:ea typeface="Arial" charset="0"/>
                    <a:cs typeface="Arial" charset="0"/>
                  </a:rPr>
                  <a:t>+</a:t>
                </a:r>
              </a:p>
            </p:txBody>
          </p:sp>
          <p:sp>
            <p:nvSpPr>
              <p:cNvPr id="76812" name="Text Box 9"/>
              <p:cNvSpPr txBox="1">
                <a:spLocks noChangeArrowheads="1"/>
              </p:cNvSpPr>
              <p:nvPr/>
            </p:nvSpPr>
            <p:spPr bwMode="auto">
              <a:xfrm>
                <a:off x="1941" y="1030"/>
                <a:ext cx="344" cy="291"/>
              </a:xfrm>
              <a:prstGeom prst="rect">
                <a:avLst/>
              </a:prstGeom>
              <a:noFill/>
              <a:ln w="9525">
                <a:noFill/>
                <a:miter lim="800000"/>
                <a:headEnd/>
                <a:tailEnd/>
              </a:ln>
            </p:spPr>
            <p:txBody>
              <a:bodyPr>
                <a:prstTxWarp prst="textNoShape">
                  <a:avLst/>
                </a:prstTxWarp>
                <a:spAutoFit/>
              </a:bodyPr>
              <a:lstStyle/>
              <a:p>
                <a:pPr algn="ctr">
                  <a:lnSpc>
                    <a:spcPct val="90000"/>
                  </a:lnSpc>
                </a:pPr>
                <a:r>
                  <a:rPr lang="en-US" sz="2700">
                    <a:ea typeface="Arial" charset="0"/>
                    <a:cs typeface="Arial" charset="0"/>
                  </a:rPr>
                  <a:t>=</a:t>
                </a:r>
              </a:p>
            </p:txBody>
          </p:sp>
        </p:grpSp>
      </p:grpSp>
      <p:sp>
        <p:nvSpPr>
          <p:cNvPr id="7680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941">
                                            <p:txEl>
                                              <p:pRg st="0" end="0"/>
                                            </p:txEl>
                                          </p:spTgt>
                                        </p:tgtEl>
                                        <p:attrNameLst>
                                          <p:attrName>style.visibility</p:attrName>
                                        </p:attrNameLst>
                                      </p:cBhvr>
                                      <p:to>
                                        <p:strVal val="visible"/>
                                      </p:to>
                                    </p:set>
                                    <p:animEffect transition="in" filter="wipe(left)">
                                      <p:cBhvr>
                                        <p:cTn id="7" dur="500"/>
                                        <p:tgtEl>
                                          <p:spTgt spid="3994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3908">
                                            <p:txEl>
                                              <p:pRg st="0" end="0"/>
                                            </p:txEl>
                                          </p:spTgt>
                                        </p:tgtEl>
                                        <p:attrNameLst>
                                          <p:attrName>style.visibility</p:attrName>
                                        </p:attrNameLst>
                                      </p:cBhvr>
                                      <p:to>
                                        <p:strVal val="visible"/>
                                      </p:to>
                                    </p:set>
                                    <p:animEffect transition="in" filter="wipe(left)">
                                      <p:cBhvr>
                                        <p:cTn id="17" dur="500"/>
                                        <p:tgtEl>
                                          <p:spTgt spid="123908">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3908">
                                            <p:txEl>
                                              <p:pRg st="1" end="1"/>
                                            </p:txEl>
                                          </p:spTgt>
                                        </p:tgtEl>
                                        <p:attrNameLst>
                                          <p:attrName>style.visibility</p:attrName>
                                        </p:attrNameLst>
                                      </p:cBhvr>
                                      <p:to>
                                        <p:strVal val="visible"/>
                                      </p:to>
                                    </p:set>
                                    <p:animEffect transition="in" filter="wipe(left)">
                                      <p:cBhvr>
                                        <p:cTn id="22" dur="500"/>
                                        <p:tgtEl>
                                          <p:spTgt spid="123908">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3908">
                                            <p:txEl>
                                              <p:pRg st="2" end="2"/>
                                            </p:txEl>
                                          </p:spTgt>
                                        </p:tgtEl>
                                        <p:attrNameLst>
                                          <p:attrName>style.visibility</p:attrName>
                                        </p:attrNameLst>
                                      </p:cBhvr>
                                      <p:to>
                                        <p:strVal val="visible"/>
                                      </p:to>
                                    </p:set>
                                    <p:animEffect transition="in" filter="wipe(left)">
                                      <p:cBhvr>
                                        <p:cTn id="27" dur="500"/>
                                        <p:tgtEl>
                                          <p:spTgt spid="12390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build="p" bldLvl="4"/>
      <p:bldP spid="123908"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title" idx="4294967295"/>
          </p:nvPr>
        </p:nvSpPr>
        <p:spPr>
          <a:xfrm>
            <a:off x="457200" y="241300"/>
            <a:ext cx="8229600" cy="649288"/>
          </a:xfrm>
        </p:spPr>
        <p:txBody>
          <a:bodyPr/>
          <a:lstStyle/>
          <a:p>
            <a:pPr eaLnBrk="1" hangingPunct="1"/>
            <a:r>
              <a:rPr lang="en-US" smtClean="0">
                <a:latin typeface="Tahoma" charset="0"/>
                <a:ea typeface="Tahoma" charset="0"/>
                <a:cs typeface="Tahoma" charset="0"/>
              </a:rPr>
              <a:t>The Fisher Effect</a:t>
            </a:r>
          </a:p>
        </p:txBody>
      </p:sp>
      <p:sp>
        <p:nvSpPr>
          <p:cNvPr id="124932" name="Rectangle 4"/>
          <p:cNvSpPr>
            <a:spLocks noChangeArrowheads="1"/>
          </p:cNvSpPr>
          <p:nvPr/>
        </p:nvSpPr>
        <p:spPr bwMode="auto">
          <a:xfrm>
            <a:off x="457200" y="2306638"/>
            <a:ext cx="8229600" cy="3824287"/>
          </a:xfrm>
          <a:prstGeom prst="rect">
            <a:avLst/>
          </a:prstGeom>
          <a:noFill/>
          <a:ln w="9525">
            <a:noFill/>
            <a:miter lim="800000"/>
            <a:headEnd/>
            <a:tailEnd/>
          </a:ln>
        </p:spPr>
        <p:txBody>
          <a:bodyPr>
            <a:prstTxWarp prst="textNoShape">
              <a:avLst/>
            </a:prstTxWarp>
          </a:bodyPr>
          <a:lstStyle/>
          <a:p>
            <a:pPr marL="342900" indent="-342900">
              <a:lnSpc>
                <a:spcPct val="105000"/>
              </a:lnSpc>
              <a:spcBef>
                <a:spcPct val="45000"/>
              </a:spcBef>
              <a:buClr>
                <a:srgbClr val="A3C167"/>
              </a:buClr>
              <a:buSzPct val="100000"/>
              <a:buFont typeface="Wingdings" charset="2"/>
              <a:buChar char="§"/>
            </a:pPr>
            <a:r>
              <a:rPr lang="en-US" sz="2700">
                <a:ea typeface="Arial" charset="0"/>
                <a:cs typeface="Arial" charset="0"/>
              </a:rPr>
              <a:t>In the long run, money is neutral, </a:t>
            </a:r>
            <a:br>
              <a:rPr lang="en-US" sz="2700">
                <a:ea typeface="Arial" charset="0"/>
                <a:cs typeface="Arial" charset="0"/>
              </a:rPr>
            </a:br>
            <a:r>
              <a:rPr lang="en-US" sz="2700">
                <a:ea typeface="Arial" charset="0"/>
                <a:cs typeface="Arial" charset="0"/>
              </a:rPr>
              <a:t>so a change in the money growth rate affects </a:t>
            </a:r>
            <a:br>
              <a:rPr lang="en-US" sz="2700">
                <a:ea typeface="Arial" charset="0"/>
                <a:cs typeface="Arial" charset="0"/>
              </a:rPr>
            </a:br>
            <a:r>
              <a:rPr lang="en-US" sz="2700">
                <a:ea typeface="Arial" charset="0"/>
                <a:cs typeface="Arial" charset="0"/>
              </a:rPr>
              <a:t>the inflation rate but not the real interest rate.  </a:t>
            </a:r>
          </a:p>
          <a:p>
            <a:pPr marL="342900" indent="-342900">
              <a:lnSpc>
                <a:spcPct val="105000"/>
              </a:lnSpc>
              <a:spcBef>
                <a:spcPct val="45000"/>
              </a:spcBef>
              <a:buClr>
                <a:srgbClr val="A3C167"/>
              </a:buClr>
              <a:buSzPct val="100000"/>
              <a:buFont typeface="Wingdings" charset="2"/>
              <a:buChar char="§"/>
            </a:pPr>
            <a:r>
              <a:rPr lang="en-US" sz="2700">
                <a:ea typeface="Arial" charset="0"/>
                <a:cs typeface="Arial" charset="0"/>
              </a:rPr>
              <a:t>So, the nominal interest rate adjusts one-for-one with changes in the inflation rate. </a:t>
            </a:r>
          </a:p>
          <a:p>
            <a:pPr marL="342900" indent="-342900">
              <a:lnSpc>
                <a:spcPct val="105000"/>
              </a:lnSpc>
              <a:spcBef>
                <a:spcPct val="45000"/>
              </a:spcBef>
              <a:buClr>
                <a:srgbClr val="A3C167"/>
              </a:buClr>
              <a:buSzPct val="100000"/>
              <a:buFont typeface="Wingdings" charset="2"/>
              <a:buChar char="§"/>
            </a:pPr>
            <a:r>
              <a:rPr lang="en-US" sz="2700">
                <a:ea typeface="Arial" charset="0"/>
                <a:cs typeface="Arial" charset="0"/>
              </a:rPr>
              <a:t>This relationship is called the </a:t>
            </a:r>
            <a:r>
              <a:rPr lang="en-US" sz="2700" b="1">
                <a:solidFill>
                  <a:srgbClr val="CC0000"/>
                </a:solidFill>
                <a:ea typeface="Arial" charset="0"/>
                <a:cs typeface="Arial" charset="0"/>
              </a:rPr>
              <a:t>Fisher effect</a:t>
            </a:r>
            <a:r>
              <a:rPr lang="en-US" sz="2700">
                <a:ea typeface="Arial" charset="0"/>
                <a:cs typeface="Arial" charset="0"/>
              </a:rPr>
              <a:t> </a:t>
            </a:r>
            <a:br>
              <a:rPr lang="en-US" sz="2700">
                <a:ea typeface="Arial" charset="0"/>
                <a:cs typeface="Arial" charset="0"/>
              </a:rPr>
            </a:br>
            <a:r>
              <a:rPr lang="en-US" sz="2700">
                <a:ea typeface="Arial" charset="0"/>
                <a:cs typeface="Arial" charset="0"/>
              </a:rPr>
              <a:t>after Irving Fisher, who studied it.  </a:t>
            </a:r>
          </a:p>
        </p:txBody>
      </p:sp>
      <p:grpSp>
        <p:nvGrpSpPr>
          <p:cNvPr id="78851" name="Group 12"/>
          <p:cNvGrpSpPr>
            <a:grpSpLocks/>
          </p:cNvGrpSpPr>
          <p:nvPr/>
        </p:nvGrpSpPr>
        <p:grpSpPr bwMode="auto">
          <a:xfrm>
            <a:off x="1230313" y="1030288"/>
            <a:ext cx="6632575" cy="1019175"/>
            <a:chOff x="747" y="950"/>
            <a:chExt cx="4178" cy="642"/>
          </a:xfrm>
        </p:grpSpPr>
        <p:sp>
          <p:nvSpPr>
            <p:cNvPr id="40968" name="Rectangle 13"/>
            <p:cNvSpPr>
              <a:spLocks noChangeArrowheads="1"/>
            </p:cNvSpPr>
            <p:nvPr/>
          </p:nvSpPr>
          <p:spPr bwMode="auto">
            <a:xfrm>
              <a:off x="747" y="950"/>
              <a:ext cx="4178" cy="642"/>
            </a:xfrm>
            <a:prstGeom prst="rect">
              <a:avLst/>
            </a:prstGeom>
            <a:solidFill>
              <a:srgbClr val="FFFFCC"/>
            </a:solidFill>
            <a:ln>
              <a:noFill/>
            </a:ln>
            <a:effectLst>
              <a:outerShdw blurRad="50800" dist="38100" dir="2700000" algn="tl" rotWithShape="0">
                <a:prstClr val="black">
                  <a:alpha val="40000"/>
                </a:prstClr>
              </a:outerShdw>
            </a:effectLst>
            <a:extLst/>
          </p:spPr>
          <p:txBody>
            <a:bodyPr wrap="none" anchor="ctr"/>
            <a:lstStyle/>
            <a:p>
              <a:pPr fontAlgn="auto">
                <a:spcBef>
                  <a:spcPts val="0"/>
                </a:spcBef>
                <a:spcAft>
                  <a:spcPts val="0"/>
                </a:spcAft>
                <a:defRPr/>
              </a:pPr>
              <a:endParaRPr lang="en-US" sz="1800" b="1">
                <a:latin typeface="+mn-lt"/>
                <a:ea typeface="+mn-ea"/>
                <a:cs typeface="Arial" charset="0"/>
              </a:endParaRPr>
            </a:p>
          </p:txBody>
        </p:sp>
        <p:grpSp>
          <p:nvGrpSpPr>
            <p:cNvPr id="78854" name="Group 14"/>
            <p:cNvGrpSpPr>
              <a:grpSpLocks/>
            </p:cNvGrpSpPr>
            <p:nvPr/>
          </p:nvGrpSpPr>
          <p:grpSpPr bwMode="auto">
            <a:xfrm>
              <a:off x="786" y="996"/>
              <a:ext cx="4069" cy="525"/>
              <a:chOff x="688" y="912"/>
              <a:chExt cx="4069" cy="525"/>
            </a:xfrm>
          </p:grpSpPr>
          <p:sp>
            <p:nvSpPr>
              <p:cNvPr id="78855" name="Text Box 15"/>
              <p:cNvSpPr txBox="1">
                <a:spLocks noChangeArrowheads="1"/>
              </p:cNvSpPr>
              <p:nvPr/>
            </p:nvSpPr>
            <p:spPr bwMode="auto">
              <a:xfrm>
                <a:off x="3499" y="912"/>
                <a:ext cx="1258" cy="524"/>
              </a:xfrm>
              <a:prstGeom prst="rect">
                <a:avLst/>
              </a:prstGeom>
              <a:noFill/>
              <a:ln w="9525">
                <a:noFill/>
                <a:miter lim="800000"/>
                <a:headEnd/>
                <a:tailEnd/>
              </a:ln>
            </p:spPr>
            <p:txBody>
              <a:bodyPr>
                <a:prstTxWarp prst="textNoShape">
                  <a:avLst/>
                </a:prstTxWarp>
                <a:spAutoFit/>
              </a:bodyPr>
              <a:lstStyle/>
              <a:p>
                <a:pPr algn="ctr">
                  <a:lnSpc>
                    <a:spcPct val="90000"/>
                  </a:lnSpc>
                </a:pPr>
                <a:r>
                  <a:rPr lang="en-US" sz="2700">
                    <a:ea typeface="Arial" charset="0"/>
                    <a:cs typeface="Arial" charset="0"/>
                  </a:rPr>
                  <a:t>Real interest rate</a:t>
                </a:r>
              </a:p>
            </p:txBody>
          </p:sp>
          <p:sp>
            <p:nvSpPr>
              <p:cNvPr id="78856" name="Text Box 16"/>
              <p:cNvSpPr txBox="1">
                <a:spLocks noChangeArrowheads="1"/>
              </p:cNvSpPr>
              <p:nvPr/>
            </p:nvSpPr>
            <p:spPr bwMode="auto">
              <a:xfrm>
                <a:off x="688" y="912"/>
                <a:ext cx="1295" cy="524"/>
              </a:xfrm>
              <a:prstGeom prst="rect">
                <a:avLst/>
              </a:prstGeom>
              <a:noFill/>
              <a:ln w="9525">
                <a:noFill/>
                <a:miter lim="800000"/>
                <a:headEnd/>
                <a:tailEnd/>
              </a:ln>
            </p:spPr>
            <p:txBody>
              <a:bodyPr>
                <a:prstTxWarp prst="textNoShape">
                  <a:avLst/>
                </a:prstTxWarp>
                <a:spAutoFit/>
              </a:bodyPr>
              <a:lstStyle/>
              <a:p>
                <a:pPr algn="ctr">
                  <a:lnSpc>
                    <a:spcPct val="90000"/>
                  </a:lnSpc>
                </a:pPr>
                <a:r>
                  <a:rPr lang="en-US" sz="2700">
                    <a:ea typeface="Arial" charset="0"/>
                    <a:cs typeface="Arial" charset="0"/>
                  </a:rPr>
                  <a:t>Nominal interest rate</a:t>
                </a:r>
              </a:p>
            </p:txBody>
          </p:sp>
          <p:sp>
            <p:nvSpPr>
              <p:cNvPr id="78857" name="Text Box 17"/>
              <p:cNvSpPr txBox="1">
                <a:spLocks noChangeArrowheads="1"/>
              </p:cNvSpPr>
              <p:nvPr/>
            </p:nvSpPr>
            <p:spPr bwMode="auto">
              <a:xfrm>
                <a:off x="2272" y="913"/>
                <a:ext cx="909" cy="524"/>
              </a:xfrm>
              <a:prstGeom prst="rect">
                <a:avLst/>
              </a:prstGeom>
              <a:noFill/>
              <a:ln w="9525">
                <a:noFill/>
                <a:miter lim="800000"/>
                <a:headEnd/>
                <a:tailEnd/>
              </a:ln>
            </p:spPr>
            <p:txBody>
              <a:bodyPr>
                <a:prstTxWarp prst="textNoShape">
                  <a:avLst/>
                </a:prstTxWarp>
                <a:spAutoFit/>
              </a:bodyPr>
              <a:lstStyle/>
              <a:p>
                <a:pPr algn="ctr">
                  <a:lnSpc>
                    <a:spcPct val="90000"/>
                  </a:lnSpc>
                </a:pPr>
                <a:r>
                  <a:rPr lang="en-US" sz="2700">
                    <a:ea typeface="Arial" charset="0"/>
                    <a:cs typeface="Arial" charset="0"/>
                  </a:rPr>
                  <a:t>Inflation rate</a:t>
                </a:r>
              </a:p>
            </p:txBody>
          </p:sp>
          <p:sp>
            <p:nvSpPr>
              <p:cNvPr id="78858" name="Text Box 18"/>
              <p:cNvSpPr txBox="1">
                <a:spLocks noChangeArrowheads="1"/>
              </p:cNvSpPr>
              <p:nvPr/>
            </p:nvSpPr>
            <p:spPr bwMode="auto">
              <a:xfrm>
                <a:off x="3206" y="1027"/>
                <a:ext cx="256" cy="291"/>
              </a:xfrm>
              <a:prstGeom prst="rect">
                <a:avLst/>
              </a:prstGeom>
              <a:noFill/>
              <a:ln w="9525">
                <a:noFill/>
                <a:miter lim="800000"/>
                <a:headEnd/>
                <a:tailEnd/>
              </a:ln>
            </p:spPr>
            <p:txBody>
              <a:bodyPr>
                <a:prstTxWarp prst="textNoShape">
                  <a:avLst/>
                </a:prstTxWarp>
                <a:spAutoFit/>
              </a:bodyPr>
              <a:lstStyle/>
              <a:p>
                <a:pPr algn="ctr">
                  <a:lnSpc>
                    <a:spcPct val="90000"/>
                  </a:lnSpc>
                </a:pPr>
                <a:r>
                  <a:rPr lang="en-US" sz="2700">
                    <a:ea typeface="Arial" charset="0"/>
                    <a:cs typeface="Arial" charset="0"/>
                  </a:rPr>
                  <a:t>+</a:t>
                </a:r>
              </a:p>
            </p:txBody>
          </p:sp>
          <p:sp>
            <p:nvSpPr>
              <p:cNvPr id="78859" name="Text Box 19"/>
              <p:cNvSpPr txBox="1">
                <a:spLocks noChangeArrowheads="1"/>
              </p:cNvSpPr>
              <p:nvPr/>
            </p:nvSpPr>
            <p:spPr bwMode="auto">
              <a:xfrm>
                <a:off x="1941" y="1030"/>
                <a:ext cx="344" cy="291"/>
              </a:xfrm>
              <a:prstGeom prst="rect">
                <a:avLst/>
              </a:prstGeom>
              <a:noFill/>
              <a:ln w="9525">
                <a:noFill/>
                <a:miter lim="800000"/>
                <a:headEnd/>
                <a:tailEnd/>
              </a:ln>
            </p:spPr>
            <p:txBody>
              <a:bodyPr>
                <a:prstTxWarp prst="textNoShape">
                  <a:avLst/>
                </a:prstTxWarp>
                <a:spAutoFit/>
              </a:bodyPr>
              <a:lstStyle/>
              <a:p>
                <a:pPr algn="ctr">
                  <a:lnSpc>
                    <a:spcPct val="90000"/>
                  </a:lnSpc>
                </a:pPr>
                <a:r>
                  <a:rPr lang="en-US" sz="2700">
                    <a:ea typeface="Arial" charset="0"/>
                    <a:cs typeface="Arial" charset="0"/>
                  </a:rPr>
                  <a:t>=</a:t>
                </a:r>
              </a:p>
            </p:txBody>
          </p:sp>
        </p:grpSp>
      </p:grpSp>
      <p:sp>
        <p:nvSpPr>
          <p:cNvPr id="78852"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4932">
                                            <p:txEl>
                                              <p:pRg st="0" end="0"/>
                                            </p:txEl>
                                          </p:spTgt>
                                        </p:tgtEl>
                                        <p:attrNameLst>
                                          <p:attrName>style.visibility</p:attrName>
                                        </p:attrNameLst>
                                      </p:cBhvr>
                                      <p:to>
                                        <p:strVal val="visible"/>
                                      </p:to>
                                    </p:set>
                                    <p:animEffect transition="in" filter="wipe(left)">
                                      <p:cBhvr>
                                        <p:cTn id="7" dur="500"/>
                                        <p:tgtEl>
                                          <p:spTgt spid="12493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4932">
                                            <p:txEl>
                                              <p:pRg st="1" end="1"/>
                                            </p:txEl>
                                          </p:spTgt>
                                        </p:tgtEl>
                                        <p:attrNameLst>
                                          <p:attrName>style.visibility</p:attrName>
                                        </p:attrNameLst>
                                      </p:cBhvr>
                                      <p:to>
                                        <p:strVal val="visible"/>
                                      </p:to>
                                    </p:set>
                                    <p:animEffect transition="in" filter="wipe(left)">
                                      <p:cBhvr>
                                        <p:cTn id="12" dur="500"/>
                                        <p:tgtEl>
                                          <p:spTgt spid="12493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4932">
                                            <p:txEl>
                                              <p:pRg st="2" end="2"/>
                                            </p:txEl>
                                          </p:spTgt>
                                        </p:tgtEl>
                                        <p:attrNameLst>
                                          <p:attrName>style.visibility</p:attrName>
                                        </p:attrNameLst>
                                      </p:cBhvr>
                                      <p:to>
                                        <p:strVal val="visible"/>
                                      </p:to>
                                    </p:set>
                                    <p:animEffect transition="in" filter="wipe(left)">
                                      <p:cBhvr>
                                        <p:cTn id="17" dur="500"/>
                                        <p:tgtEl>
                                          <p:spTgt spid="12493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2"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The Fisher Effect &amp; the Inflation Tax</a:t>
            </a:r>
          </a:p>
        </p:txBody>
      </p:sp>
      <p:sp>
        <p:nvSpPr>
          <p:cNvPr id="162819" name="Rectangle 3"/>
          <p:cNvSpPr>
            <a:spLocks noChangeArrowheads="1"/>
          </p:cNvSpPr>
          <p:nvPr/>
        </p:nvSpPr>
        <p:spPr bwMode="auto">
          <a:xfrm>
            <a:off x="457200" y="2289175"/>
            <a:ext cx="8229600" cy="4035425"/>
          </a:xfrm>
          <a:prstGeom prst="rect">
            <a:avLst/>
          </a:prstGeom>
          <a:noFill/>
          <a:ln w="9525">
            <a:noFill/>
            <a:miter lim="800000"/>
            <a:headEnd/>
            <a:tailEnd/>
          </a:ln>
        </p:spPr>
        <p:txBody>
          <a:bodyPr>
            <a:prstTxWarp prst="textNoShape">
              <a:avLst/>
            </a:prstTxWarp>
          </a:bodyPr>
          <a:lstStyle/>
          <a:p>
            <a:pPr marL="342900" indent="-342900">
              <a:lnSpc>
                <a:spcPct val="105000"/>
              </a:lnSpc>
              <a:spcBef>
                <a:spcPct val="45000"/>
              </a:spcBef>
              <a:buClr>
                <a:srgbClr val="A3C167"/>
              </a:buClr>
              <a:buSzPct val="100000"/>
              <a:buFont typeface="Wingdings" charset="2"/>
              <a:buChar char="§"/>
            </a:pPr>
            <a:r>
              <a:rPr lang="en-US" sz="2700">
                <a:ea typeface="Arial" charset="0"/>
                <a:cs typeface="Arial" charset="0"/>
              </a:rPr>
              <a:t>The inflation tax applies to people’s holdings of money, not their holdings of wealth.  </a:t>
            </a:r>
          </a:p>
          <a:p>
            <a:pPr marL="342900" indent="-342900">
              <a:lnSpc>
                <a:spcPct val="105000"/>
              </a:lnSpc>
              <a:spcBef>
                <a:spcPct val="45000"/>
              </a:spcBef>
              <a:buClr>
                <a:srgbClr val="A3C167"/>
              </a:buClr>
              <a:buSzPct val="100000"/>
              <a:buFont typeface="Wingdings" charset="2"/>
              <a:buChar char="§"/>
            </a:pPr>
            <a:r>
              <a:rPr lang="en-US" sz="2700">
                <a:ea typeface="Arial" charset="0"/>
                <a:cs typeface="Arial" charset="0"/>
              </a:rPr>
              <a:t>The Fisher effect:  an increase in inflation causes an equal increase in the nominal interest rate, </a:t>
            </a:r>
            <a:br>
              <a:rPr lang="en-US" sz="2700">
                <a:ea typeface="Arial" charset="0"/>
                <a:cs typeface="Arial" charset="0"/>
              </a:rPr>
            </a:br>
            <a:r>
              <a:rPr lang="en-US" sz="2700">
                <a:ea typeface="Arial" charset="0"/>
                <a:cs typeface="Arial" charset="0"/>
              </a:rPr>
              <a:t>so the real interest rate (on wealth) is unchanged. </a:t>
            </a:r>
          </a:p>
        </p:txBody>
      </p:sp>
      <p:grpSp>
        <p:nvGrpSpPr>
          <p:cNvPr id="82947" name="Group 4"/>
          <p:cNvGrpSpPr>
            <a:grpSpLocks/>
          </p:cNvGrpSpPr>
          <p:nvPr/>
        </p:nvGrpSpPr>
        <p:grpSpPr bwMode="auto">
          <a:xfrm>
            <a:off x="1230313" y="1112838"/>
            <a:ext cx="6632575" cy="1019175"/>
            <a:chOff x="747" y="950"/>
            <a:chExt cx="4178" cy="642"/>
          </a:xfrm>
        </p:grpSpPr>
        <p:sp>
          <p:nvSpPr>
            <p:cNvPr id="43016" name="Rectangle 5"/>
            <p:cNvSpPr>
              <a:spLocks noChangeArrowheads="1"/>
            </p:cNvSpPr>
            <p:nvPr/>
          </p:nvSpPr>
          <p:spPr bwMode="auto">
            <a:xfrm>
              <a:off x="747" y="950"/>
              <a:ext cx="4178" cy="642"/>
            </a:xfrm>
            <a:prstGeom prst="rect">
              <a:avLst/>
            </a:prstGeom>
            <a:solidFill>
              <a:srgbClr val="FFFFCC"/>
            </a:solidFill>
            <a:ln>
              <a:noFill/>
            </a:ln>
            <a:effectLst>
              <a:outerShdw blurRad="50800" dist="38100" dir="2700000" algn="tl" rotWithShape="0">
                <a:prstClr val="black">
                  <a:alpha val="40000"/>
                </a:prstClr>
              </a:outerShdw>
            </a:effectLst>
            <a:extLst/>
          </p:spPr>
          <p:txBody>
            <a:bodyPr wrap="none" anchor="ctr"/>
            <a:lstStyle/>
            <a:p>
              <a:pPr fontAlgn="auto">
                <a:spcBef>
                  <a:spcPts val="0"/>
                </a:spcBef>
                <a:spcAft>
                  <a:spcPts val="0"/>
                </a:spcAft>
                <a:defRPr/>
              </a:pPr>
              <a:endParaRPr lang="en-US" sz="1800" b="1">
                <a:latin typeface="+mn-lt"/>
                <a:ea typeface="+mn-ea"/>
                <a:cs typeface="Arial" charset="0"/>
              </a:endParaRPr>
            </a:p>
          </p:txBody>
        </p:sp>
        <p:grpSp>
          <p:nvGrpSpPr>
            <p:cNvPr id="82950" name="Group 6"/>
            <p:cNvGrpSpPr>
              <a:grpSpLocks/>
            </p:cNvGrpSpPr>
            <p:nvPr/>
          </p:nvGrpSpPr>
          <p:grpSpPr bwMode="auto">
            <a:xfrm>
              <a:off x="786" y="996"/>
              <a:ext cx="4069" cy="525"/>
              <a:chOff x="688" y="912"/>
              <a:chExt cx="4069" cy="525"/>
            </a:xfrm>
          </p:grpSpPr>
          <p:sp>
            <p:nvSpPr>
              <p:cNvPr id="82951" name="Text Box 7"/>
              <p:cNvSpPr txBox="1">
                <a:spLocks noChangeArrowheads="1"/>
              </p:cNvSpPr>
              <p:nvPr/>
            </p:nvSpPr>
            <p:spPr bwMode="auto">
              <a:xfrm>
                <a:off x="3499" y="912"/>
                <a:ext cx="1258" cy="524"/>
              </a:xfrm>
              <a:prstGeom prst="rect">
                <a:avLst/>
              </a:prstGeom>
              <a:noFill/>
              <a:ln w="9525">
                <a:noFill/>
                <a:miter lim="800000"/>
                <a:headEnd/>
                <a:tailEnd/>
              </a:ln>
            </p:spPr>
            <p:txBody>
              <a:bodyPr>
                <a:prstTxWarp prst="textNoShape">
                  <a:avLst/>
                </a:prstTxWarp>
                <a:spAutoFit/>
              </a:bodyPr>
              <a:lstStyle/>
              <a:p>
                <a:pPr algn="ctr">
                  <a:lnSpc>
                    <a:spcPct val="90000"/>
                  </a:lnSpc>
                </a:pPr>
                <a:r>
                  <a:rPr lang="en-US" sz="2700">
                    <a:ea typeface="Arial" charset="0"/>
                    <a:cs typeface="Arial" charset="0"/>
                  </a:rPr>
                  <a:t>Real interest rate</a:t>
                </a:r>
              </a:p>
            </p:txBody>
          </p:sp>
          <p:sp>
            <p:nvSpPr>
              <p:cNvPr id="82952" name="Text Box 8"/>
              <p:cNvSpPr txBox="1">
                <a:spLocks noChangeArrowheads="1"/>
              </p:cNvSpPr>
              <p:nvPr/>
            </p:nvSpPr>
            <p:spPr bwMode="auto">
              <a:xfrm>
                <a:off x="688" y="912"/>
                <a:ext cx="1295" cy="524"/>
              </a:xfrm>
              <a:prstGeom prst="rect">
                <a:avLst/>
              </a:prstGeom>
              <a:noFill/>
              <a:ln w="9525">
                <a:noFill/>
                <a:miter lim="800000"/>
                <a:headEnd/>
                <a:tailEnd/>
              </a:ln>
            </p:spPr>
            <p:txBody>
              <a:bodyPr>
                <a:prstTxWarp prst="textNoShape">
                  <a:avLst/>
                </a:prstTxWarp>
                <a:spAutoFit/>
              </a:bodyPr>
              <a:lstStyle/>
              <a:p>
                <a:pPr algn="ctr">
                  <a:lnSpc>
                    <a:spcPct val="90000"/>
                  </a:lnSpc>
                </a:pPr>
                <a:r>
                  <a:rPr lang="en-US" sz="2700">
                    <a:ea typeface="Arial" charset="0"/>
                    <a:cs typeface="Arial" charset="0"/>
                  </a:rPr>
                  <a:t>Nominal interest rate</a:t>
                </a:r>
              </a:p>
            </p:txBody>
          </p:sp>
          <p:sp>
            <p:nvSpPr>
              <p:cNvPr id="82953" name="Text Box 9"/>
              <p:cNvSpPr txBox="1">
                <a:spLocks noChangeArrowheads="1"/>
              </p:cNvSpPr>
              <p:nvPr/>
            </p:nvSpPr>
            <p:spPr bwMode="auto">
              <a:xfrm>
                <a:off x="2272" y="913"/>
                <a:ext cx="909" cy="524"/>
              </a:xfrm>
              <a:prstGeom prst="rect">
                <a:avLst/>
              </a:prstGeom>
              <a:noFill/>
              <a:ln w="9525">
                <a:noFill/>
                <a:miter lim="800000"/>
                <a:headEnd/>
                <a:tailEnd/>
              </a:ln>
            </p:spPr>
            <p:txBody>
              <a:bodyPr>
                <a:prstTxWarp prst="textNoShape">
                  <a:avLst/>
                </a:prstTxWarp>
                <a:spAutoFit/>
              </a:bodyPr>
              <a:lstStyle/>
              <a:p>
                <a:pPr algn="ctr">
                  <a:lnSpc>
                    <a:spcPct val="90000"/>
                  </a:lnSpc>
                </a:pPr>
                <a:r>
                  <a:rPr lang="en-US" sz="2700">
                    <a:ea typeface="Arial" charset="0"/>
                    <a:cs typeface="Arial" charset="0"/>
                  </a:rPr>
                  <a:t>Inflation rate</a:t>
                </a:r>
              </a:p>
            </p:txBody>
          </p:sp>
          <p:sp>
            <p:nvSpPr>
              <p:cNvPr id="82954" name="Text Box 10"/>
              <p:cNvSpPr txBox="1">
                <a:spLocks noChangeArrowheads="1"/>
              </p:cNvSpPr>
              <p:nvPr/>
            </p:nvSpPr>
            <p:spPr bwMode="auto">
              <a:xfrm>
                <a:off x="3206" y="1027"/>
                <a:ext cx="256" cy="291"/>
              </a:xfrm>
              <a:prstGeom prst="rect">
                <a:avLst/>
              </a:prstGeom>
              <a:noFill/>
              <a:ln w="9525">
                <a:noFill/>
                <a:miter lim="800000"/>
                <a:headEnd/>
                <a:tailEnd/>
              </a:ln>
            </p:spPr>
            <p:txBody>
              <a:bodyPr>
                <a:prstTxWarp prst="textNoShape">
                  <a:avLst/>
                </a:prstTxWarp>
                <a:spAutoFit/>
              </a:bodyPr>
              <a:lstStyle/>
              <a:p>
                <a:pPr algn="ctr">
                  <a:lnSpc>
                    <a:spcPct val="90000"/>
                  </a:lnSpc>
                </a:pPr>
                <a:r>
                  <a:rPr lang="en-US" sz="2700">
                    <a:ea typeface="Arial" charset="0"/>
                    <a:cs typeface="Arial" charset="0"/>
                  </a:rPr>
                  <a:t>+</a:t>
                </a:r>
              </a:p>
            </p:txBody>
          </p:sp>
          <p:sp>
            <p:nvSpPr>
              <p:cNvPr id="82955" name="Text Box 11"/>
              <p:cNvSpPr txBox="1">
                <a:spLocks noChangeArrowheads="1"/>
              </p:cNvSpPr>
              <p:nvPr/>
            </p:nvSpPr>
            <p:spPr bwMode="auto">
              <a:xfrm>
                <a:off x="1941" y="1030"/>
                <a:ext cx="344" cy="291"/>
              </a:xfrm>
              <a:prstGeom prst="rect">
                <a:avLst/>
              </a:prstGeom>
              <a:noFill/>
              <a:ln w="9525">
                <a:noFill/>
                <a:miter lim="800000"/>
                <a:headEnd/>
                <a:tailEnd/>
              </a:ln>
            </p:spPr>
            <p:txBody>
              <a:bodyPr>
                <a:prstTxWarp prst="textNoShape">
                  <a:avLst/>
                </a:prstTxWarp>
                <a:spAutoFit/>
              </a:bodyPr>
              <a:lstStyle/>
              <a:p>
                <a:pPr algn="ctr">
                  <a:lnSpc>
                    <a:spcPct val="90000"/>
                  </a:lnSpc>
                </a:pPr>
                <a:r>
                  <a:rPr lang="en-US" sz="2700">
                    <a:ea typeface="Arial" charset="0"/>
                    <a:cs typeface="Arial" charset="0"/>
                  </a:rPr>
                  <a:t>=</a:t>
                </a:r>
              </a:p>
            </p:txBody>
          </p:sp>
        </p:grpSp>
      </p:grpSp>
      <p:sp>
        <p:nvSpPr>
          <p:cNvPr id="8294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2819">
                                            <p:txEl>
                                              <p:pRg st="0" end="0"/>
                                            </p:txEl>
                                          </p:spTgt>
                                        </p:tgtEl>
                                        <p:attrNameLst>
                                          <p:attrName>style.visibility</p:attrName>
                                        </p:attrNameLst>
                                      </p:cBhvr>
                                      <p:to>
                                        <p:strVal val="visible"/>
                                      </p:to>
                                    </p:set>
                                    <p:animEffect transition="in" filter="wipe(left)">
                                      <p:cBhvr>
                                        <p:cTn id="7" dur="500"/>
                                        <p:tgtEl>
                                          <p:spTgt spid="1628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2819">
                                            <p:txEl>
                                              <p:pRg st="1" end="1"/>
                                            </p:txEl>
                                          </p:spTgt>
                                        </p:tgtEl>
                                        <p:attrNameLst>
                                          <p:attrName>style.visibility</p:attrName>
                                        </p:attrNameLst>
                                      </p:cBhvr>
                                      <p:to>
                                        <p:strVal val="visible"/>
                                      </p:to>
                                    </p:set>
                                    <p:animEffect transition="in" filter="wipe(left)">
                                      <p:cBhvr>
                                        <p:cTn id="12" dur="500"/>
                                        <p:tgtEl>
                                          <p:spTgt spid="1628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idx="4294967295"/>
          </p:nvPr>
        </p:nvSpPr>
        <p:spPr/>
        <p:txBody>
          <a:bodyPr/>
          <a:lstStyle/>
          <a:p>
            <a:pPr eaLnBrk="1" hangingPunct="1"/>
            <a:r>
              <a:rPr lang="en-US" smtClean="0">
                <a:latin typeface="Tahoma" charset="0"/>
                <a:ea typeface="Tahoma" charset="0"/>
                <a:cs typeface="Tahoma" charset="0"/>
              </a:rPr>
              <a:t>The Costs of Inflation</a:t>
            </a:r>
          </a:p>
        </p:txBody>
      </p:sp>
      <p:sp>
        <p:nvSpPr>
          <p:cNvPr id="44037" name="Rectangle 3"/>
          <p:cNvSpPr>
            <a:spLocks noGrp="1" noChangeArrowheads="1"/>
          </p:cNvSpPr>
          <p:nvPr>
            <p:ph type="body" idx="4294967295"/>
          </p:nvPr>
        </p:nvSpPr>
        <p:spPr/>
        <p:txBody>
          <a:bodyPr/>
          <a:lstStyle/>
          <a:p>
            <a:pPr eaLnBrk="1" hangingPunct="1"/>
            <a:r>
              <a:rPr lang="en-US" smtClean="0">
                <a:latin typeface="Arial" charset="0"/>
              </a:rPr>
              <a:t>The inflation fallacy:  most people think inflation erodes real incomes.  </a:t>
            </a:r>
          </a:p>
          <a:p>
            <a:pPr eaLnBrk="1" hangingPunct="1"/>
            <a:r>
              <a:rPr lang="en-US" smtClean="0">
                <a:latin typeface="Arial" charset="0"/>
              </a:rPr>
              <a:t>But inflation is a general increase in prices </a:t>
            </a:r>
            <a:br>
              <a:rPr lang="en-US" smtClean="0">
                <a:latin typeface="Arial" charset="0"/>
              </a:rPr>
            </a:br>
            <a:r>
              <a:rPr lang="en-US" smtClean="0">
                <a:latin typeface="Arial" charset="0"/>
              </a:rPr>
              <a:t>of the things people buy </a:t>
            </a:r>
            <a:r>
              <a:rPr lang="en-US" u="sng" smtClean="0">
                <a:latin typeface="Arial" charset="0"/>
              </a:rPr>
              <a:t>and</a:t>
            </a:r>
            <a:r>
              <a:rPr lang="en-US" smtClean="0">
                <a:latin typeface="Arial" charset="0"/>
              </a:rPr>
              <a:t> the things they sell (e.g.</a:t>
            </a:r>
            <a:r>
              <a:rPr lang="en-US" i="1" smtClean="0">
                <a:latin typeface="Arial" charset="0"/>
              </a:rPr>
              <a:t>,</a:t>
            </a:r>
            <a:r>
              <a:rPr lang="en-US" smtClean="0">
                <a:latin typeface="Arial" charset="0"/>
              </a:rPr>
              <a:t> their labor). </a:t>
            </a:r>
          </a:p>
          <a:p>
            <a:pPr eaLnBrk="1" hangingPunct="1"/>
            <a:r>
              <a:rPr lang="en-US" smtClean="0">
                <a:latin typeface="Arial" charset="0"/>
              </a:rPr>
              <a:t>In the long run, real incomes are determined by real variables, not the inflation rate.  </a:t>
            </a:r>
          </a:p>
        </p:txBody>
      </p:sp>
      <p:sp>
        <p:nvSpPr>
          <p:cNvPr id="8499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037">
                                            <p:txEl>
                                              <p:pRg st="0" end="0"/>
                                            </p:txEl>
                                          </p:spTgt>
                                        </p:tgtEl>
                                        <p:attrNameLst>
                                          <p:attrName>style.visibility</p:attrName>
                                        </p:attrNameLst>
                                      </p:cBhvr>
                                      <p:to>
                                        <p:strVal val="visible"/>
                                      </p:to>
                                    </p:set>
                                    <p:animEffect transition="in" filter="wipe(left)">
                                      <p:cBhvr>
                                        <p:cTn id="7" dur="500"/>
                                        <p:tgtEl>
                                          <p:spTgt spid="4403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037">
                                            <p:txEl>
                                              <p:pRg st="1" end="1"/>
                                            </p:txEl>
                                          </p:spTgt>
                                        </p:tgtEl>
                                        <p:attrNameLst>
                                          <p:attrName>style.visibility</p:attrName>
                                        </p:attrNameLst>
                                      </p:cBhvr>
                                      <p:to>
                                        <p:strVal val="visible"/>
                                      </p:to>
                                    </p:set>
                                    <p:animEffect transition="in" filter="wipe(left)">
                                      <p:cBhvr>
                                        <p:cTn id="12" dur="500"/>
                                        <p:tgtEl>
                                          <p:spTgt spid="4403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4037">
                                            <p:txEl>
                                              <p:pRg st="2" end="2"/>
                                            </p:txEl>
                                          </p:spTgt>
                                        </p:tgtEl>
                                        <p:attrNameLst>
                                          <p:attrName>style.visibility</p:attrName>
                                        </p:attrNameLst>
                                      </p:cBhvr>
                                      <p:to>
                                        <p:strVal val="visible"/>
                                      </p:to>
                                    </p:set>
                                    <p:animEffect transition="in" filter="wipe(left)">
                                      <p:cBhvr>
                                        <p:cTn id="17" dur="500"/>
                                        <p:tgtEl>
                                          <p:spTgt spid="4403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build="p" bldLvl="4"/>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ChangeArrowheads="1"/>
          </p:cNvSpPr>
          <p:nvPr>
            <p:ph type="title"/>
          </p:nvPr>
        </p:nvSpPr>
        <p:spPr/>
        <p:txBody>
          <a:bodyPr/>
          <a:lstStyle/>
          <a:p>
            <a:pPr eaLnBrk="1" hangingPunct="1"/>
            <a:r>
              <a:rPr lang="en-US" sz="3600" smtClean="0">
                <a:latin typeface="Tahoma" charset="0"/>
                <a:ea typeface="Tahoma" charset="0"/>
                <a:cs typeface="Tahoma" charset="0"/>
              </a:rPr>
              <a:t>The Costs of Inflation</a:t>
            </a:r>
          </a:p>
        </p:txBody>
      </p:sp>
      <p:sp>
        <p:nvSpPr>
          <p:cNvPr id="46085"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b="1" smtClean="0">
                <a:solidFill>
                  <a:srgbClr val="CC0000"/>
                </a:solidFill>
                <a:latin typeface="Arial" charset="0"/>
                <a:cs typeface="ＭＳ Ｐゴシック" charset="-128"/>
              </a:rPr>
              <a:t>Shoeleather costs</a:t>
            </a:r>
            <a:r>
              <a:rPr lang="en-US" smtClean="0">
                <a:latin typeface="Arial" charset="0"/>
                <a:cs typeface="ＭＳ Ｐゴシック" charset="-128"/>
              </a:rPr>
              <a:t>:  the resources wasted when inflation encourages people to reduce their money holdings  </a:t>
            </a:r>
          </a:p>
          <a:p>
            <a:pPr lvl="1" eaLnBrk="1" hangingPunct="1">
              <a:buFont typeface="Wingdings" charset="2"/>
              <a:buChar char="§"/>
            </a:pPr>
            <a:r>
              <a:rPr lang="en-US" smtClean="0">
                <a:latin typeface="Arial" charset="0"/>
                <a:cs typeface="ＭＳ Ｐゴシック" charset="-128"/>
              </a:rPr>
              <a:t>Includes the time and transactions costs of more frequent bank withdrawals</a:t>
            </a:r>
          </a:p>
          <a:p>
            <a:pPr eaLnBrk="1" hangingPunct="1">
              <a:buFont typeface="Wingdings" charset="2"/>
              <a:buChar char="§"/>
            </a:pPr>
            <a:r>
              <a:rPr lang="en-US" b="1" smtClean="0">
                <a:solidFill>
                  <a:srgbClr val="CC0000"/>
                </a:solidFill>
                <a:latin typeface="Arial" charset="0"/>
                <a:cs typeface="ＭＳ Ｐゴシック" charset="-128"/>
              </a:rPr>
              <a:t>Menu costs</a:t>
            </a:r>
            <a:r>
              <a:rPr lang="en-US" smtClean="0">
                <a:latin typeface="Arial" charset="0"/>
                <a:cs typeface="ＭＳ Ｐゴシック" charset="-128"/>
              </a:rPr>
              <a:t>:  the costs of changing prices</a:t>
            </a:r>
          </a:p>
          <a:p>
            <a:pPr lvl="1" eaLnBrk="1" hangingPunct="1">
              <a:buFont typeface="Wingdings" charset="2"/>
              <a:buChar char="§"/>
            </a:pPr>
            <a:r>
              <a:rPr lang="en-US" smtClean="0">
                <a:latin typeface="Arial" charset="0"/>
                <a:cs typeface="ＭＳ Ｐゴシック" charset="-128"/>
              </a:rPr>
              <a:t>Printing new menus, mailing new catalogs, etc.</a:t>
            </a:r>
          </a:p>
          <a:p>
            <a:pPr eaLnBrk="1" hangingPunct="1">
              <a:buFont typeface="Wingdings" charset="2"/>
              <a:buChar char="§"/>
            </a:pPr>
            <a:endParaRPr lang="en-US" smtClean="0">
              <a:latin typeface="Arial" charset="0"/>
              <a:cs typeface="ＭＳ Ｐゴシック" charset="-128"/>
            </a:endParaRPr>
          </a:p>
          <a:p>
            <a:pPr eaLnBrk="1" hangingPunct="1">
              <a:buFont typeface="Wingdings" charset="2"/>
              <a:buChar char="§"/>
            </a:pPr>
            <a:endParaRPr lang="en-US" smtClean="0">
              <a:latin typeface="Arial" charset="0"/>
              <a:cs typeface="ＭＳ Ｐゴシック" charset="-128"/>
            </a:endParaRPr>
          </a:p>
        </p:txBody>
      </p:sp>
      <p:sp>
        <p:nvSpPr>
          <p:cNvPr id="8909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6085">
                                            <p:txEl>
                                              <p:pRg st="0" end="0"/>
                                            </p:txEl>
                                          </p:spTgt>
                                        </p:tgtEl>
                                        <p:attrNameLst>
                                          <p:attrName>style.visibility</p:attrName>
                                        </p:attrNameLst>
                                      </p:cBhvr>
                                      <p:to>
                                        <p:strVal val="visible"/>
                                      </p:to>
                                    </p:set>
                                    <p:animEffect transition="in" filter="wipe(left)">
                                      <p:cBhvr>
                                        <p:cTn id="7" dur="500"/>
                                        <p:tgtEl>
                                          <p:spTgt spid="4608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6085">
                                            <p:txEl>
                                              <p:pRg st="1" end="1"/>
                                            </p:txEl>
                                          </p:spTgt>
                                        </p:tgtEl>
                                        <p:attrNameLst>
                                          <p:attrName>style.visibility</p:attrName>
                                        </p:attrNameLst>
                                      </p:cBhvr>
                                      <p:to>
                                        <p:strVal val="visible"/>
                                      </p:to>
                                    </p:set>
                                    <p:animEffect transition="in" filter="wipe(left)">
                                      <p:cBhvr>
                                        <p:cTn id="12" dur="500"/>
                                        <p:tgtEl>
                                          <p:spTgt spid="4608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6085">
                                            <p:txEl>
                                              <p:pRg st="2" end="2"/>
                                            </p:txEl>
                                          </p:spTgt>
                                        </p:tgtEl>
                                        <p:attrNameLst>
                                          <p:attrName>style.visibility</p:attrName>
                                        </p:attrNameLst>
                                      </p:cBhvr>
                                      <p:to>
                                        <p:strVal val="visible"/>
                                      </p:to>
                                    </p:set>
                                    <p:animEffect transition="in" filter="wipe(left)">
                                      <p:cBhvr>
                                        <p:cTn id="17" dur="500"/>
                                        <p:tgtEl>
                                          <p:spTgt spid="4608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6085">
                                            <p:txEl>
                                              <p:pRg st="3" end="3"/>
                                            </p:txEl>
                                          </p:spTgt>
                                        </p:tgtEl>
                                        <p:attrNameLst>
                                          <p:attrName>style.visibility</p:attrName>
                                        </p:attrNameLst>
                                      </p:cBhvr>
                                      <p:to>
                                        <p:strVal val="visible"/>
                                      </p:to>
                                    </p:set>
                                    <p:animEffect transition="in" filter="wipe(left)">
                                      <p:cBhvr>
                                        <p:cTn id="22" dur="500"/>
                                        <p:tgtEl>
                                          <p:spTgt spid="4608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build="p" bldLvl="4"/>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p:txBody>
          <a:bodyPr/>
          <a:lstStyle/>
          <a:p>
            <a:pPr eaLnBrk="1" hangingPunct="1"/>
            <a:r>
              <a:rPr lang="en-US" sz="3600" smtClean="0">
                <a:latin typeface="Tahoma" charset="0"/>
                <a:ea typeface="Tahoma" charset="0"/>
                <a:cs typeface="Tahoma" charset="0"/>
              </a:rPr>
              <a:t>The Costs of Inflation</a:t>
            </a:r>
          </a:p>
        </p:txBody>
      </p:sp>
      <p:sp>
        <p:nvSpPr>
          <p:cNvPr id="47109"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z="2700" b="1" smtClean="0">
                <a:solidFill>
                  <a:srgbClr val="CC0000"/>
                </a:solidFill>
                <a:latin typeface="Arial" charset="0"/>
                <a:cs typeface="ＭＳ Ｐゴシック" charset="-128"/>
              </a:rPr>
              <a:t>Misallocation of resources from relative-price variability</a:t>
            </a:r>
            <a:r>
              <a:rPr lang="en-US" sz="2700" smtClean="0">
                <a:latin typeface="Arial" charset="0"/>
                <a:cs typeface="ＭＳ Ｐゴシック" charset="-128"/>
              </a:rPr>
              <a:t>:  Firms don’t all raise prices at the same time, so relative prices can vary…</a:t>
            </a:r>
          </a:p>
          <a:p>
            <a:pPr eaLnBrk="1" hangingPunct="1">
              <a:spcBef>
                <a:spcPct val="10000"/>
              </a:spcBef>
              <a:buFont typeface="Wingdings" charset="2"/>
              <a:buNone/>
            </a:pPr>
            <a:r>
              <a:rPr lang="en-US" sz="2700" smtClean="0">
                <a:latin typeface="Arial" charset="0"/>
                <a:cs typeface="ＭＳ Ｐゴシック" charset="-128"/>
              </a:rPr>
              <a:t>	which distorts the allocation of resources. </a:t>
            </a:r>
          </a:p>
          <a:p>
            <a:pPr eaLnBrk="1" hangingPunct="1">
              <a:buFont typeface="Wingdings" charset="2"/>
              <a:buChar char="§"/>
            </a:pPr>
            <a:r>
              <a:rPr lang="en-US" sz="2700" b="1" smtClean="0">
                <a:solidFill>
                  <a:srgbClr val="CC0000"/>
                </a:solidFill>
                <a:latin typeface="Arial" charset="0"/>
                <a:cs typeface="ＭＳ Ｐゴシック" charset="-128"/>
              </a:rPr>
              <a:t>Confusion &amp; inconvenience</a:t>
            </a:r>
            <a:r>
              <a:rPr lang="en-US" sz="2700" smtClean="0">
                <a:latin typeface="Arial" charset="0"/>
                <a:cs typeface="ＭＳ Ｐゴシック" charset="-128"/>
              </a:rPr>
              <a:t>:  Inflation changes the measures we use to measure transactions. </a:t>
            </a:r>
          </a:p>
          <a:p>
            <a:pPr eaLnBrk="1" hangingPunct="1">
              <a:spcBef>
                <a:spcPct val="15000"/>
              </a:spcBef>
              <a:buFont typeface="Wingdings" charset="2"/>
              <a:buNone/>
            </a:pPr>
            <a:r>
              <a:rPr lang="en-US" sz="2700" smtClean="0">
                <a:latin typeface="Arial" charset="0"/>
                <a:cs typeface="ＭＳ Ｐゴシック" charset="-128"/>
              </a:rPr>
              <a:t>	Complicates long-range planning and the comparison of dollar amounts over time. </a:t>
            </a:r>
          </a:p>
        </p:txBody>
      </p:sp>
      <p:sp>
        <p:nvSpPr>
          <p:cNvPr id="9113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109">
                                            <p:txEl>
                                              <p:pRg st="0" end="0"/>
                                            </p:txEl>
                                          </p:spTgt>
                                        </p:tgtEl>
                                        <p:attrNameLst>
                                          <p:attrName>style.visibility</p:attrName>
                                        </p:attrNameLst>
                                      </p:cBhvr>
                                      <p:to>
                                        <p:strVal val="visible"/>
                                      </p:to>
                                    </p:set>
                                    <p:animEffect transition="in" filter="wipe(left)">
                                      <p:cBhvr>
                                        <p:cTn id="7" dur="500"/>
                                        <p:tgtEl>
                                          <p:spTgt spid="4710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7109">
                                            <p:txEl>
                                              <p:pRg st="1" end="1"/>
                                            </p:txEl>
                                          </p:spTgt>
                                        </p:tgtEl>
                                        <p:attrNameLst>
                                          <p:attrName>style.visibility</p:attrName>
                                        </p:attrNameLst>
                                      </p:cBhvr>
                                      <p:to>
                                        <p:strVal val="visible"/>
                                      </p:to>
                                    </p:set>
                                    <p:animEffect transition="in" filter="wipe(left)">
                                      <p:cBhvr>
                                        <p:cTn id="12" dur="500"/>
                                        <p:tgtEl>
                                          <p:spTgt spid="4710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7109">
                                            <p:txEl>
                                              <p:pRg st="2" end="2"/>
                                            </p:txEl>
                                          </p:spTgt>
                                        </p:tgtEl>
                                        <p:attrNameLst>
                                          <p:attrName>style.visibility</p:attrName>
                                        </p:attrNameLst>
                                      </p:cBhvr>
                                      <p:to>
                                        <p:strVal val="visible"/>
                                      </p:to>
                                    </p:set>
                                    <p:animEffect transition="in" filter="wipe(left)">
                                      <p:cBhvr>
                                        <p:cTn id="17" dur="500"/>
                                        <p:tgtEl>
                                          <p:spTgt spid="4710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7109">
                                            <p:txEl>
                                              <p:pRg st="3" end="3"/>
                                            </p:txEl>
                                          </p:spTgt>
                                        </p:tgtEl>
                                        <p:attrNameLst>
                                          <p:attrName>style.visibility</p:attrName>
                                        </p:attrNameLst>
                                      </p:cBhvr>
                                      <p:to>
                                        <p:strVal val="visible"/>
                                      </p:to>
                                    </p:set>
                                    <p:animEffect transition="in" filter="wipe(left)">
                                      <p:cBhvr>
                                        <p:cTn id="22" dur="500"/>
                                        <p:tgtEl>
                                          <p:spTgt spid="471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build="p" bldLvl="4"/>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idx="4294967295"/>
          </p:nvPr>
        </p:nvSpPr>
        <p:spPr/>
        <p:txBody>
          <a:bodyPr/>
          <a:lstStyle/>
          <a:p>
            <a:pPr eaLnBrk="1" hangingPunct="1"/>
            <a:r>
              <a:rPr lang="en-US" smtClean="0">
                <a:latin typeface="Tahoma" charset="0"/>
                <a:ea typeface="Tahoma" charset="0"/>
                <a:cs typeface="Tahoma" charset="0"/>
              </a:rPr>
              <a:t>The Value of Money</a:t>
            </a:r>
          </a:p>
        </p:txBody>
      </p:sp>
      <p:sp>
        <p:nvSpPr>
          <p:cNvPr id="9221" name="Rectangle 3"/>
          <p:cNvSpPr>
            <a:spLocks noGrp="1" noChangeArrowheads="1"/>
          </p:cNvSpPr>
          <p:nvPr>
            <p:ph type="body" idx="4294967295"/>
          </p:nvPr>
        </p:nvSpPr>
        <p:spPr>
          <a:xfrm>
            <a:off x="457200" y="1001713"/>
            <a:ext cx="8229600" cy="5421312"/>
          </a:xfrm>
        </p:spPr>
        <p:txBody>
          <a:bodyPr/>
          <a:lstStyle/>
          <a:p>
            <a:pPr eaLnBrk="1" hangingPunct="1"/>
            <a:r>
              <a:rPr lang="en-US" sz="2700" b="1" i="1" smtClean="0">
                <a:latin typeface="Arial" charset="0"/>
              </a:rPr>
              <a:t>P</a:t>
            </a:r>
            <a:r>
              <a:rPr lang="en-US" sz="2700" smtClean="0">
                <a:latin typeface="Arial" charset="0"/>
              </a:rPr>
              <a:t> = the price level </a:t>
            </a:r>
            <a:br>
              <a:rPr lang="en-US" sz="2700" smtClean="0">
                <a:latin typeface="Arial" charset="0"/>
              </a:rPr>
            </a:br>
            <a:r>
              <a:rPr lang="en-US" sz="2700" smtClean="0">
                <a:latin typeface="Arial" charset="0"/>
              </a:rPr>
              <a:t>(e.g., the CPI or GDP deflator)</a:t>
            </a:r>
          </a:p>
          <a:p>
            <a:pPr eaLnBrk="1" hangingPunct="1">
              <a:spcBef>
                <a:spcPct val="20000"/>
              </a:spcBef>
              <a:buFont typeface="Wingdings" charset="2"/>
              <a:buNone/>
            </a:pPr>
            <a:r>
              <a:rPr lang="en-US" sz="2700" b="1" i="1" smtClean="0">
                <a:latin typeface="Arial" charset="0"/>
              </a:rPr>
              <a:t>	P</a:t>
            </a:r>
            <a:r>
              <a:rPr lang="en-US" sz="2700" smtClean="0">
                <a:latin typeface="Arial" charset="0"/>
              </a:rPr>
              <a:t> is the price of a basket of goods, measured in money.   </a:t>
            </a:r>
          </a:p>
          <a:p>
            <a:pPr eaLnBrk="1" hangingPunct="1"/>
            <a:r>
              <a:rPr lang="en-US" sz="2700" smtClean="0">
                <a:latin typeface="Arial" charset="0"/>
              </a:rPr>
              <a:t>1/</a:t>
            </a:r>
            <a:r>
              <a:rPr lang="en-US" sz="2700" b="1" i="1" smtClean="0">
                <a:latin typeface="Arial" charset="0"/>
              </a:rPr>
              <a:t>P</a:t>
            </a:r>
            <a:r>
              <a:rPr lang="en-US" sz="2700" smtClean="0">
                <a:latin typeface="Arial" charset="0"/>
              </a:rPr>
              <a:t> is the value of $1, measured in goods.</a:t>
            </a:r>
          </a:p>
          <a:p>
            <a:pPr eaLnBrk="1" hangingPunct="1"/>
            <a:r>
              <a:rPr lang="en-US" sz="2700" smtClean="0">
                <a:latin typeface="Arial" charset="0"/>
              </a:rPr>
              <a:t>Example:  basket contains one candy bar.</a:t>
            </a:r>
          </a:p>
          <a:p>
            <a:pPr lvl="1" eaLnBrk="1" hangingPunct="1"/>
            <a:r>
              <a:rPr lang="en-US" smtClean="0">
                <a:latin typeface="Arial" charset="0"/>
              </a:rPr>
              <a:t>If </a:t>
            </a:r>
            <a:r>
              <a:rPr lang="en-US" b="1" i="1" smtClean="0">
                <a:latin typeface="Arial" charset="0"/>
              </a:rPr>
              <a:t>P</a:t>
            </a:r>
            <a:r>
              <a:rPr lang="en-US" smtClean="0">
                <a:latin typeface="Arial" charset="0"/>
              </a:rPr>
              <a:t> = $2, value of $1 is 1/2 candy bar</a:t>
            </a:r>
          </a:p>
          <a:p>
            <a:pPr lvl="1" eaLnBrk="1" hangingPunct="1"/>
            <a:r>
              <a:rPr lang="en-US" smtClean="0">
                <a:latin typeface="Arial" charset="0"/>
              </a:rPr>
              <a:t>If </a:t>
            </a:r>
            <a:r>
              <a:rPr lang="en-US" b="1" i="1" smtClean="0">
                <a:latin typeface="Arial" charset="0"/>
              </a:rPr>
              <a:t>P</a:t>
            </a:r>
            <a:r>
              <a:rPr lang="en-US" smtClean="0">
                <a:latin typeface="Arial" charset="0"/>
              </a:rPr>
              <a:t> = $3, value of $1 is 1/3 candy bar</a:t>
            </a:r>
          </a:p>
          <a:p>
            <a:pPr eaLnBrk="1" hangingPunct="1"/>
            <a:r>
              <a:rPr lang="en-US" sz="2700" smtClean="0">
                <a:latin typeface="Arial" charset="0"/>
              </a:rPr>
              <a:t>Inflation drives up prices and drives down the value of money. </a:t>
            </a:r>
          </a:p>
        </p:txBody>
      </p:sp>
      <p:sp>
        <p:nvSpPr>
          <p:cNvPr id="1331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animEffect transition="in" filter="wipe(left)">
                                      <p:cBhvr>
                                        <p:cTn id="7" dur="500"/>
                                        <p:tgtEl>
                                          <p:spTgt spid="922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21">
                                            <p:txEl>
                                              <p:pRg st="1" end="1"/>
                                            </p:txEl>
                                          </p:spTgt>
                                        </p:tgtEl>
                                        <p:attrNameLst>
                                          <p:attrName>style.visibility</p:attrName>
                                        </p:attrNameLst>
                                      </p:cBhvr>
                                      <p:to>
                                        <p:strVal val="visible"/>
                                      </p:to>
                                    </p:set>
                                    <p:animEffect transition="in" filter="wipe(left)">
                                      <p:cBhvr>
                                        <p:cTn id="12" dur="500"/>
                                        <p:tgtEl>
                                          <p:spTgt spid="922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21">
                                            <p:txEl>
                                              <p:pRg st="2" end="2"/>
                                            </p:txEl>
                                          </p:spTgt>
                                        </p:tgtEl>
                                        <p:attrNameLst>
                                          <p:attrName>style.visibility</p:attrName>
                                        </p:attrNameLst>
                                      </p:cBhvr>
                                      <p:to>
                                        <p:strVal val="visible"/>
                                      </p:to>
                                    </p:set>
                                    <p:animEffect transition="in" filter="wipe(left)">
                                      <p:cBhvr>
                                        <p:cTn id="17" dur="500"/>
                                        <p:tgtEl>
                                          <p:spTgt spid="922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221">
                                            <p:txEl>
                                              <p:pRg st="3" end="3"/>
                                            </p:txEl>
                                          </p:spTgt>
                                        </p:tgtEl>
                                        <p:attrNameLst>
                                          <p:attrName>style.visibility</p:attrName>
                                        </p:attrNameLst>
                                      </p:cBhvr>
                                      <p:to>
                                        <p:strVal val="visible"/>
                                      </p:to>
                                    </p:set>
                                    <p:animEffect transition="in" filter="wipe(left)">
                                      <p:cBhvr>
                                        <p:cTn id="22" dur="500"/>
                                        <p:tgtEl>
                                          <p:spTgt spid="922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221">
                                            <p:txEl>
                                              <p:pRg st="4" end="4"/>
                                            </p:txEl>
                                          </p:spTgt>
                                        </p:tgtEl>
                                        <p:attrNameLst>
                                          <p:attrName>style.visibility</p:attrName>
                                        </p:attrNameLst>
                                      </p:cBhvr>
                                      <p:to>
                                        <p:strVal val="visible"/>
                                      </p:to>
                                    </p:set>
                                    <p:animEffect transition="in" filter="wipe(left)">
                                      <p:cBhvr>
                                        <p:cTn id="27" dur="500"/>
                                        <p:tgtEl>
                                          <p:spTgt spid="922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221">
                                            <p:txEl>
                                              <p:pRg st="5" end="5"/>
                                            </p:txEl>
                                          </p:spTgt>
                                        </p:tgtEl>
                                        <p:attrNameLst>
                                          <p:attrName>style.visibility</p:attrName>
                                        </p:attrNameLst>
                                      </p:cBhvr>
                                      <p:to>
                                        <p:strVal val="visible"/>
                                      </p:to>
                                    </p:set>
                                    <p:animEffect transition="in" filter="wipe(left)">
                                      <p:cBhvr>
                                        <p:cTn id="32" dur="500"/>
                                        <p:tgtEl>
                                          <p:spTgt spid="922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221">
                                            <p:txEl>
                                              <p:pRg st="6" end="6"/>
                                            </p:txEl>
                                          </p:spTgt>
                                        </p:tgtEl>
                                        <p:attrNameLst>
                                          <p:attrName>style.visibility</p:attrName>
                                        </p:attrNameLst>
                                      </p:cBhvr>
                                      <p:to>
                                        <p:strVal val="visible"/>
                                      </p:to>
                                    </p:set>
                                    <p:animEffect transition="in" filter="wipe(left)">
                                      <p:cBhvr>
                                        <p:cTn id="37" dur="500"/>
                                        <p:tgtEl>
                                          <p:spTgt spid="922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build="p" bldLvl="4"/>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p:nvPr>
        </p:nvSpPr>
        <p:spPr/>
        <p:txBody>
          <a:bodyPr/>
          <a:lstStyle/>
          <a:p>
            <a:pPr eaLnBrk="1" hangingPunct="1"/>
            <a:r>
              <a:rPr lang="en-US" sz="3600" smtClean="0">
                <a:latin typeface="Tahoma" charset="0"/>
                <a:ea typeface="Tahoma" charset="0"/>
                <a:cs typeface="Tahoma" charset="0"/>
              </a:rPr>
              <a:t>The Costs of Inflation</a:t>
            </a:r>
          </a:p>
        </p:txBody>
      </p:sp>
      <p:sp>
        <p:nvSpPr>
          <p:cNvPr id="48133" name="Rectangle 3"/>
          <p:cNvSpPr>
            <a:spLocks noGrp="1" noChangeArrowheads="1"/>
          </p:cNvSpPr>
          <p:nvPr>
            <p:ph idx="1"/>
          </p:nvPr>
        </p:nvSpPr>
        <p:spPr>
          <a:xfrm>
            <a:off x="457200" y="1219200"/>
            <a:ext cx="8229600" cy="4979988"/>
          </a:xfrm>
        </p:spPr>
        <p:txBody>
          <a:bodyPr/>
          <a:lstStyle/>
          <a:p>
            <a:pPr eaLnBrk="1" hangingPunct="1">
              <a:spcBef>
                <a:spcPct val="40000"/>
              </a:spcBef>
              <a:buFont typeface="Wingdings" charset="2"/>
              <a:buChar char="§"/>
            </a:pPr>
            <a:r>
              <a:rPr lang="en-US" sz="2700" b="1" smtClean="0">
                <a:solidFill>
                  <a:srgbClr val="CC0000"/>
                </a:solidFill>
                <a:latin typeface="Arial" charset="0"/>
                <a:cs typeface="ＭＳ Ｐゴシック" charset="-128"/>
              </a:rPr>
              <a:t>Tax distortions</a:t>
            </a:r>
            <a:r>
              <a:rPr lang="en-US" sz="2700" smtClean="0">
                <a:latin typeface="Arial" charset="0"/>
                <a:cs typeface="ＭＳ Ｐゴシック" charset="-128"/>
              </a:rPr>
              <a:t>:  </a:t>
            </a:r>
          </a:p>
          <a:p>
            <a:pPr eaLnBrk="1" hangingPunct="1">
              <a:spcBef>
                <a:spcPct val="40000"/>
              </a:spcBef>
              <a:buFont typeface="Wingdings" charset="2"/>
              <a:buNone/>
            </a:pPr>
            <a:r>
              <a:rPr lang="en-US" sz="2700" smtClean="0">
                <a:latin typeface="Arial" charset="0"/>
                <a:cs typeface="ＭＳ Ｐゴシック" charset="-128"/>
              </a:rPr>
              <a:t>	Inflation makes nominal income grow faster than real income.  </a:t>
            </a:r>
          </a:p>
          <a:p>
            <a:pPr eaLnBrk="1" hangingPunct="1">
              <a:spcBef>
                <a:spcPct val="40000"/>
              </a:spcBef>
              <a:buFont typeface="Wingdings" charset="2"/>
              <a:buNone/>
            </a:pPr>
            <a:r>
              <a:rPr lang="en-US" sz="2700" smtClean="0">
                <a:latin typeface="Arial" charset="0"/>
                <a:cs typeface="ＭＳ Ｐゴシック" charset="-128"/>
              </a:rPr>
              <a:t>	Taxes are based on nominal income, </a:t>
            </a:r>
            <a:br>
              <a:rPr lang="en-US" sz="2700" smtClean="0">
                <a:latin typeface="Arial" charset="0"/>
                <a:cs typeface="ＭＳ Ｐゴシック" charset="-128"/>
              </a:rPr>
            </a:br>
            <a:r>
              <a:rPr lang="en-US" sz="2700" smtClean="0">
                <a:latin typeface="Arial" charset="0"/>
                <a:cs typeface="ＭＳ Ｐゴシック" charset="-128"/>
              </a:rPr>
              <a:t>and some are not adjusted for inflation.  </a:t>
            </a:r>
          </a:p>
          <a:p>
            <a:pPr eaLnBrk="1" hangingPunct="1">
              <a:spcBef>
                <a:spcPct val="40000"/>
              </a:spcBef>
              <a:buFont typeface="Wingdings" charset="2"/>
              <a:buNone/>
            </a:pPr>
            <a:r>
              <a:rPr lang="en-US" sz="2700" smtClean="0">
                <a:latin typeface="Arial" charset="0"/>
                <a:cs typeface="ＭＳ Ｐゴシック" charset="-128"/>
              </a:rPr>
              <a:t>	So, inflation causes people to pay more taxes even when their real incomes don’t increase.</a:t>
            </a:r>
          </a:p>
        </p:txBody>
      </p:sp>
      <p:sp>
        <p:nvSpPr>
          <p:cNvPr id="9318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8133">
                                            <p:txEl>
                                              <p:pRg st="0" end="0"/>
                                            </p:txEl>
                                          </p:spTgt>
                                        </p:tgtEl>
                                        <p:attrNameLst>
                                          <p:attrName>style.visibility</p:attrName>
                                        </p:attrNameLst>
                                      </p:cBhvr>
                                      <p:to>
                                        <p:strVal val="visible"/>
                                      </p:to>
                                    </p:set>
                                    <p:animEffect transition="in" filter="wipe(left)">
                                      <p:cBhvr>
                                        <p:cTn id="7" dur="500"/>
                                        <p:tgtEl>
                                          <p:spTgt spid="481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133">
                                            <p:txEl>
                                              <p:pRg st="1" end="1"/>
                                            </p:txEl>
                                          </p:spTgt>
                                        </p:tgtEl>
                                        <p:attrNameLst>
                                          <p:attrName>style.visibility</p:attrName>
                                        </p:attrNameLst>
                                      </p:cBhvr>
                                      <p:to>
                                        <p:strVal val="visible"/>
                                      </p:to>
                                    </p:set>
                                    <p:animEffect transition="in" filter="wipe(left)">
                                      <p:cBhvr>
                                        <p:cTn id="12" dur="500"/>
                                        <p:tgtEl>
                                          <p:spTgt spid="481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8133">
                                            <p:txEl>
                                              <p:pRg st="2" end="2"/>
                                            </p:txEl>
                                          </p:spTgt>
                                        </p:tgtEl>
                                        <p:attrNameLst>
                                          <p:attrName>style.visibility</p:attrName>
                                        </p:attrNameLst>
                                      </p:cBhvr>
                                      <p:to>
                                        <p:strVal val="visible"/>
                                      </p:to>
                                    </p:set>
                                    <p:animEffect transition="in" filter="wipe(left)">
                                      <p:cBhvr>
                                        <p:cTn id="17" dur="500"/>
                                        <p:tgtEl>
                                          <p:spTgt spid="4813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8133">
                                            <p:txEl>
                                              <p:pRg st="3" end="3"/>
                                            </p:txEl>
                                          </p:spTgt>
                                        </p:tgtEl>
                                        <p:attrNameLst>
                                          <p:attrName>style.visibility</p:attrName>
                                        </p:attrNameLst>
                                      </p:cBhvr>
                                      <p:to>
                                        <p:strVal val="visible"/>
                                      </p:to>
                                    </p:set>
                                    <p:animEffect transition="in" filter="wipe(left)">
                                      <p:cBhvr>
                                        <p:cTn id="22" dur="500"/>
                                        <p:tgtEl>
                                          <p:spTgt spid="4813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3" grpId="0" build="p" bldLvl="4"/>
    </p:bldLst>
  </p:timing>
</p:sld>
</file>

<file path=ppt/slides/slide41.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95234"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3</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Tax distortions</a:t>
            </a:r>
          </a:p>
        </p:txBody>
      </p:sp>
      <p:sp>
        <p:nvSpPr>
          <p:cNvPr id="8" name="Rectangle 5"/>
          <p:cNvSpPr>
            <a:spLocks noChangeArrowheads="1"/>
          </p:cNvSpPr>
          <p:nvPr/>
        </p:nvSpPr>
        <p:spPr bwMode="auto">
          <a:xfrm>
            <a:off x="603250" y="1371600"/>
            <a:ext cx="8299450" cy="5360988"/>
          </a:xfrm>
          <a:prstGeom prst="rect">
            <a:avLst/>
          </a:prstGeom>
          <a:noFill/>
          <a:ln w="9525">
            <a:noFill/>
            <a:miter lim="800000"/>
            <a:headEnd/>
            <a:tailEnd/>
          </a:ln>
        </p:spPr>
        <p:txBody>
          <a:bodyPr>
            <a:prstTxWarp prst="textNoShape">
              <a:avLst/>
            </a:prstTxWarp>
          </a:bodyPr>
          <a:lstStyle/>
          <a:p>
            <a:pPr>
              <a:lnSpc>
                <a:spcPct val="105000"/>
              </a:lnSpc>
              <a:spcBef>
                <a:spcPct val="25000"/>
              </a:spcBef>
              <a:buClr>
                <a:srgbClr val="669900"/>
              </a:buClr>
              <a:buSzPct val="120000"/>
              <a:buFont typeface="Wingdings" charset="2"/>
              <a:buNone/>
            </a:pPr>
            <a:r>
              <a:rPr lang="en-US" sz="2600"/>
              <a:t>You deposit $1000 in the bank for one year.</a:t>
            </a:r>
          </a:p>
          <a:p>
            <a:pPr marL="628650" lvl="1" indent="-514350">
              <a:lnSpc>
                <a:spcPct val="105000"/>
              </a:lnSpc>
              <a:spcBef>
                <a:spcPct val="25000"/>
              </a:spcBef>
              <a:buClr>
                <a:srgbClr val="669900"/>
              </a:buClr>
              <a:buSzPct val="120000"/>
              <a:buFont typeface="Wingdings" charset="2"/>
              <a:buNone/>
            </a:pPr>
            <a:r>
              <a:rPr lang="en-US" sz="2600" b="1">
                <a:solidFill>
                  <a:srgbClr val="996633"/>
                </a:solidFill>
              </a:rPr>
              <a:t>CASE 1</a:t>
            </a:r>
            <a:r>
              <a:rPr lang="en-US" sz="2600">
                <a:solidFill>
                  <a:srgbClr val="996633"/>
                </a:solidFill>
              </a:rPr>
              <a:t>:  inflation = 0%, nom. interest rate = 10%</a:t>
            </a:r>
          </a:p>
          <a:p>
            <a:pPr marL="628650" lvl="1" indent="-514350">
              <a:lnSpc>
                <a:spcPct val="105000"/>
              </a:lnSpc>
              <a:spcBef>
                <a:spcPct val="25000"/>
              </a:spcBef>
              <a:buClr>
                <a:srgbClr val="669900"/>
              </a:buClr>
              <a:buSzPct val="120000"/>
              <a:buFont typeface="Wingdings" charset="2"/>
              <a:buNone/>
            </a:pPr>
            <a:r>
              <a:rPr lang="en-US" sz="2600" b="1">
                <a:solidFill>
                  <a:srgbClr val="996633"/>
                </a:solidFill>
              </a:rPr>
              <a:t>CASE 2</a:t>
            </a:r>
            <a:r>
              <a:rPr lang="en-US" sz="2600">
                <a:solidFill>
                  <a:srgbClr val="996633"/>
                </a:solidFill>
              </a:rPr>
              <a:t>:  inflation = 10%, nom. interest rate = 20%</a:t>
            </a:r>
          </a:p>
          <a:p>
            <a:pPr marL="628650" lvl="1" indent="-514350">
              <a:lnSpc>
                <a:spcPct val="105000"/>
              </a:lnSpc>
              <a:spcBef>
                <a:spcPct val="45000"/>
              </a:spcBef>
              <a:buClr>
                <a:srgbClr val="669900"/>
              </a:buClr>
              <a:buSzPct val="120000"/>
              <a:buFont typeface="Wingdings" charset="2"/>
              <a:buNone/>
            </a:pPr>
            <a:r>
              <a:rPr lang="en-US" sz="2600" b="1">
                <a:solidFill>
                  <a:srgbClr val="C00000"/>
                </a:solidFill>
              </a:rPr>
              <a:t>a.</a:t>
            </a:r>
            <a:r>
              <a:rPr lang="en-US" sz="2600" b="1">
                <a:solidFill>
                  <a:srgbClr val="339966"/>
                </a:solidFill>
              </a:rPr>
              <a:t>	</a:t>
            </a:r>
            <a:r>
              <a:rPr lang="en-US" sz="2600"/>
              <a:t>In which case does the real value of your deposit grow the most?  </a:t>
            </a:r>
          </a:p>
          <a:p>
            <a:pPr>
              <a:lnSpc>
                <a:spcPct val="105000"/>
              </a:lnSpc>
              <a:spcBef>
                <a:spcPct val="50000"/>
              </a:spcBef>
              <a:buClr>
                <a:srgbClr val="669900"/>
              </a:buClr>
              <a:buSzPct val="120000"/>
              <a:buFont typeface="Wingdings" charset="2"/>
              <a:buNone/>
            </a:pPr>
            <a:r>
              <a:rPr lang="en-US" sz="2600"/>
              <a:t>Assume the tax rate is 25%.  </a:t>
            </a:r>
          </a:p>
          <a:p>
            <a:pPr marL="628650" lvl="1" indent="-514350">
              <a:lnSpc>
                <a:spcPct val="105000"/>
              </a:lnSpc>
              <a:spcBef>
                <a:spcPct val="40000"/>
              </a:spcBef>
              <a:buClr>
                <a:srgbClr val="669900"/>
              </a:buClr>
              <a:buSzPct val="120000"/>
              <a:buFont typeface="Wingdings" charset="2"/>
              <a:buNone/>
            </a:pPr>
            <a:r>
              <a:rPr lang="en-US" sz="2600" b="1">
                <a:solidFill>
                  <a:srgbClr val="C00000"/>
                </a:solidFill>
              </a:rPr>
              <a:t>b.</a:t>
            </a:r>
            <a:r>
              <a:rPr lang="en-US" sz="2600" b="1">
                <a:solidFill>
                  <a:srgbClr val="339966"/>
                </a:solidFill>
              </a:rPr>
              <a:t>	</a:t>
            </a:r>
            <a:r>
              <a:rPr lang="en-US" sz="2600"/>
              <a:t>In which case do you pay the most taxes?</a:t>
            </a:r>
          </a:p>
          <a:p>
            <a:pPr marL="628650" lvl="1" indent="-514350">
              <a:lnSpc>
                <a:spcPct val="105000"/>
              </a:lnSpc>
              <a:spcBef>
                <a:spcPct val="40000"/>
              </a:spcBef>
              <a:buClr>
                <a:srgbClr val="669900"/>
              </a:buClr>
              <a:buSzPct val="120000"/>
              <a:buFont typeface="Wingdings" charset="2"/>
              <a:buNone/>
            </a:pPr>
            <a:r>
              <a:rPr lang="en-US" sz="2600" b="1">
                <a:solidFill>
                  <a:srgbClr val="C00000"/>
                </a:solidFill>
              </a:rPr>
              <a:t>c.</a:t>
            </a:r>
            <a:r>
              <a:rPr lang="en-US" sz="2600" b="1">
                <a:solidFill>
                  <a:srgbClr val="339966"/>
                </a:solidFill>
              </a:rPr>
              <a:t>	</a:t>
            </a:r>
            <a:r>
              <a:rPr lang="en-US" sz="2600"/>
              <a:t>Compute the after-tax nominal interest rate, </a:t>
            </a:r>
            <a:br>
              <a:rPr lang="en-US" sz="2600"/>
            </a:br>
            <a:r>
              <a:rPr lang="en-US" sz="2600"/>
              <a:t>then subtract inflation to get the </a:t>
            </a:r>
            <a:br>
              <a:rPr lang="en-US" sz="2600"/>
            </a:br>
            <a:r>
              <a:rPr lang="en-US" sz="2600"/>
              <a:t>after-tax real interest rate for both cases.  </a:t>
            </a:r>
          </a:p>
        </p:txBody>
      </p:sp>
      <p:sp>
        <p:nvSpPr>
          <p:cNvPr id="6" name="TextBox 6"/>
          <p:cNvSpPr txBox="1"/>
          <p:nvPr/>
        </p:nvSpPr>
        <p:spPr>
          <a:xfrm>
            <a:off x="446271" y="6477000"/>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left)">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left)">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wipe(left)">
                                      <p:cBhvr>
                                        <p:cTn id="17" dur="500"/>
                                        <p:tgtEl>
                                          <p:spTgt spid="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animEffect transition="in" filter="wipe(left)">
                                      <p:cBhvr>
                                        <p:cTn id="22" dur="500"/>
                                        <p:tgtEl>
                                          <p:spTgt spid="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wipe(left)">
                                      <p:cBhvr>
                                        <p:cTn id="27" dur="500"/>
                                        <p:tgtEl>
                                          <p:spTgt spid="8">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txEl>
                                              <p:pRg st="6" end="6"/>
                                            </p:txEl>
                                          </p:spTgt>
                                        </p:tgtEl>
                                        <p:attrNameLst>
                                          <p:attrName>style.visibility</p:attrName>
                                        </p:attrNameLst>
                                      </p:cBhvr>
                                      <p:to>
                                        <p:strVal val="visible"/>
                                      </p:to>
                                    </p:set>
                                    <p:animEffect transition="in" filter="wipe(left)">
                                      <p:cBhvr>
                                        <p:cTn id="32"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p:bldLst>
  </p:timing>
</p:sld>
</file>

<file path=ppt/slides/slide42.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97282"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3</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5" name="Rectangle 6"/>
          <p:cNvSpPr>
            <a:spLocks noChangeArrowheads="1"/>
          </p:cNvSpPr>
          <p:nvPr/>
        </p:nvSpPr>
        <p:spPr bwMode="auto">
          <a:xfrm>
            <a:off x="544513" y="2949575"/>
            <a:ext cx="8128000" cy="2359025"/>
          </a:xfrm>
          <a:prstGeom prst="rect">
            <a:avLst/>
          </a:prstGeom>
          <a:noFill/>
          <a:ln w="9525">
            <a:noFill/>
            <a:miter lim="800000"/>
            <a:headEnd/>
            <a:tailEnd/>
          </a:ln>
        </p:spPr>
        <p:txBody>
          <a:bodyPr>
            <a:prstTxWarp prst="textNoShape">
              <a:avLst/>
            </a:prstTxWarp>
            <a:spAutoFit/>
          </a:bodyPr>
          <a:lstStyle/>
          <a:p>
            <a:pPr marL="914400" lvl="1" indent="-457200">
              <a:lnSpc>
                <a:spcPct val="105000"/>
              </a:lnSpc>
              <a:spcBef>
                <a:spcPct val="45000"/>
              </a:spcBef>
              <a:buClr>
                <a:srgbClr val="669900"/>
              </a:buClr>
              <a:buSzPct val="130000"/>
            </a:pPr>
            <a:r>
              <a:rPr lang="en-US" sz="2600" b="1">
                <a:solidFill>
                  <a:srgbClr val="C00000"/>
                </a:solidFill>
                <a:ea typeface="Arial" charset="0"/>
                <a:cs typeface="Arial" charset="0"/>
              </a:rPr>
              <a:t>a.</a:t>
            </a:r>
            <a:r>
              <a:rPr lang="en-US" sz="2600" b="1">
                <a:solidFill>
                  <a:srgbClr val="339966"/>
                </a:solidFill>
                <a:ea typeface="Arial" charset="0"/>
                <a:cs typeface="Arial" charset="0"/>
              </a:rPr>
              <a:t>	</a:t>
            </a:r>
            <a:r>
              <a:rPr lang="en-US" sz="2600">
                <a:ea typeface="Arial" charset="0"/>
                <a:cs typeface="Arial" charset="0"/>
              </a:rPr>
              <a:t>In which case does the real value of your deposit grow the most?  </a:t>
            </a:r>
          </a:p>
          <a:p>
            <a:pPr marL="914400" lvl="1" indent="-457200">
              <a:lnSpc>
                <a:spcPct val="105000"/>
              </a:lnSpc>
              <a:spcBef>
                <a:spcPct val="45000"/>
              </a:spcBef>
              <a:buClr>
                <a:srgbClr val="669900"/>
              </a:buClr>
              <a:buSzPct val="130000"/>
            </a:pPr>
            <a:r>
              <a:rPr lang="en-US" sz="2600">
                <a:ea typeface="Arial" charset="0"/>
                <a:cs typeface="Arial" charset="0"/>
              </a:rPr>
              <a:t>	In both cases, the real interest rate is 10%, </a:t>
            </a:r>
            <a:br>
              <a:rPr lang="en-US" sz="2600">
                <a:ea typeface="Arial" charset="0"/>
                <a:cs typeface="Arial" charset="0"/>
              </a:rPr>
            </a:br>
            <a:r>
              <a:rPr lang="en-US" sz="2600">
                <a:ea typeface="Arial" charset="0"/>
                <a:cs typeface="Arial" charset="0"/>
              </a:rPr>
              <a:t>so the real value of the deposit grows 10% (before taxes).</a:t>
            </a:r>
          </a:p>
        </p:txBody>
      </p:sp>
      <p:sp>
        <p:nvSpPr>
          <p:cNvPr id="97286" name="Rectangle 7"/>
          <p:cNvSpPr>
            <a:spLocks noChangeArrowheads="1"/>
          </p:cNvSpPr>
          <p:nvPr/>
        </p:nvSpPr>
        <p:spPr bwMode="auto">
          <a:xfrm>
            <a:off x="603250" y="1370013"/>
            <a:ext cx="8048625" cy="1633537"/>
          </a:xfrm>
          <a:prstGeom prst="rect">
            <a:avLst/>
          </a:prstGeom>
          <a:noFill/>
          <a:ln w="9525">
            <a:noFill/>
            <a:miter lim="800000"/>
            <a:headEnd/>
            <a:tailEnd/>
          </a:ln>
        </p:spPr>
        <p:txBody>
          <a:bodyPr>
            <a:prstTxWarp prst="textNoShape">
              <a:avLst/>
            </a:prstTxWarp>
          </a:bodyPr>
          <a:lstStyle/>
          <a:p>
            <a:pPr>
              <a:lnSpc>
                <a:spcPct val="105000"/>
              </a:lnSpc>
              <a:spcBef>
                <a:spcPct val="25000"/>
              </a:spcBef>
              <a:buClr>
                <a:srgbClr val="669900"/>
              </a:buClr>
              <a:buSzPct val="120000"/>
              <a:buFont typeface="Wingdings" charset="2"/>
              <a:buNone/>
            </a:pPr>
            <a:r>
              <a:rPr lang="en-US" sz="2600"/>
              <a:t>Deposit = $1000. </a:t>
            </a:r>
          </a:p>
          <a:p>
            <a:pPr marL="628650" lvl="1" indent="-514350">
              <a:lnSpc>
                <a:spcPct val="105000"/>
              </a:lnSpc>
              <a:spcBef>
                <a:spcPct val="25000"/>
              </a:spcBef>
              <a:buClr>
                <a:srgbClr val="669900"/>
              </a:buClr>
              <a:buSzPct val="120000"/>
              <a:buFont typeface="Wingdings" charset="2"/>
              <a:buNone/>
            </a:pPr>
            <a:r>
              <a:rPr lang="en-US" sz="2600" b="1">
                <a:solidFill>
                  <a:srgbClr val="996633"/>
                </a:solidFill>
              </a:rPr>
              <a:t>CASE 1</a:t>
            </a:r>
            <a:r>
              <a:rPr lang="en-US" sz="2600">
                <a:solidFill>
                  <a:srgbClr val="996633"/>
                </a:solidFill>
              </a:rPr>
              <a:t>:  inflation = 0%, nom. interest rate = 10%</a:t>
            </a:r>
          </a:p>
          <a:p>
            <a:pPr marL="628650" lvl="1" indent="-514350">
              <a:lnSpc>
                <a:spcPct val="105000"/>
              </a:lnSpc>
              <a:spcBef>
                <a:spcPct val="25000"/>
              </a:spcBef>
              <a:buClr>
                <a:srgbClr val="669900"/>
              </a:buClr>
              <a:buSzPct val="120000"/>
              <a:buFont typeface="Wingdings" charset="2"/>
              <a:buNone/>
            </a:pPr>
            <a:r>
              <a:rPr lang="en-US" sz="2600" b="1">
                <a:solidFill>
                  <a:srgbClr val="996633"/>
                </a:solidFill>
              </a:rPr>
              <a:t>CASE 2</a:t>
            </a:r>
            <a:r>
              <a:rPr lang="en-US" sz="2600">
                <a:solidFill>
                  <a:srgbClr val="996633"/>
                </a:solidFill>
              </a:rPr>
              <a:t>:  inflation = 10%, nom. interest rate = 20%</a:t>
            </a:r>
          </a:p>
        </p:txBody>
      </p:sp>
      <p:sp>
        <p:nvSpPr>
          <p:cNvPr id="7" name="TextBox 6"/>
          <p:cNvSpPr txBox="1"/>
          <p:nvPr/>
        </p:nvSpPr>
        <p:spPr>
          <a:xfrm>
            <a:off x="446271" y="6477000"/>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43.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99330"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3</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5" name="Rectangle 6"/>
          <p:cNvSpPr>
            <a:spLocks noChangeArrowheads="1"/>
          </p:cNvSpPr>
          <p:nvPr/>
        </p:nvSpPr>
        <p:spPr bwMode="auto">
          <a:xfrm>
            <a:off x="555625" y="2994025"/>
            <a:ext cx="8128000" cy="2538413"/>
          </a:xfrm>
          <a:prstGeom prst="rect">
            <a:avLst/>
          </a:prstGeom>
          <a:noFill/>
          <a:ln w="9525">
            <a:noFill/>
            <a:miter lim="800000"/>
            <a:headEnd/>
            <a:tailEnd/>
          </a:ln>
        </p:spPr>
        <p:txBody>
          <a:bodyPr>
            <a:prstTxWarp prst="textNoShape">
              <a:avLst/>
            </a:prstTxWarp>
            <a:spAutoFit/>
          </a:bodyPr>
          <a:lstStyle/>
          <a:p>
            <a:pPr marL="914400" lvl="1" indent="-457200">
              <a:lnSpc>
                <a:spcPct val="105000"/>
              </a:lnSpc>
              <a:spcBef>
                <a:spcPct val="45000"/>
              </a:spcBef>
              <a:buClr>
                <a:srgbClr val="669900"/>
              </a:buClr>
              <a:buSzPct val="130000"/>
            </a:pPr>
            <a:r>
              <a:rPr lang="en-US" sz="2600" b="1">
                <a:solidFill>
                  <a:srgbClr val="C00000"/>
                </a:solidFill>
                <a:ea typeface="Arial" charset="0"/>
                <a:cs typeface="Arial" charset="0"/>
              </a:rPr>
              <a:t>b.</a:t>
            </a:r>
            <a:r>
              <a:rPr lang="en-US" sz="2600" b="1">
                <a:solidFill>
                  <a:srgbClr val="339966"/>
                </a:solidFill>
                <a:ea typeface="Arial" charset="0"/>
                <a:cs typeface="Arial" charset="0"/>
              </a:rPr>
              <a:t>	</a:t>
            </a:r>
            <a:r>
              <a:rPr lang="en-US" sz="2600">
                <a:ea typeface="Arial" charset="0"/>
                <a:cs typeface="Arial" charset="0"/>
              </a:rPr>
              <a:t>In which case do you pay the most taxes?  </a:t>
            </a:r>
          </a:p>
          <a:p>
            <a:pPr marL="914400" lvl="1" indent="-457200">
              <a:lnSpc>
                <a:spcPct val="105000"/>
              </a:lnSpc>
              <a:spcBef>
                <a:spcPct val="45000"/>
              </a:spcBef>
              <a:buClr>
                <a:srgbClr val="669900"/>
              </a:buClr>
              <a:buSzPct val="130000"/>
            </a:pPr>
            <a:r>
              <a:rPr lang="en-US" sz="2600">
                <a:ea typeface="Arial" charset="0"/>
                <a:cs typeface="Arial" charset="0"/>
              </a:rPr>
              <a:t>	</a:t>
            </a:r>
            <a:r>
              <a:rPr lang="en-US" sz="2600" b="1">
                <a:solidFill>
                  <a:srgbClr val="996633"/>
                </a:solidFill>
                <a:ea typeface="Arial" charset="0"/>
                <a:cs typeface="Arial" charset="0"/>
              </a:rPr>
              <a:t>CASE 1</a:t>
            </a:r>
            <a:r>
              <a:rPr lang="en-US" sz="2600">
                <a:ea typeface="Arial" charset="0"/>
                <a:cs typeface="Arial" charset="0"/>
              </a:rPr>
              <a:t>:  interest income = $100, </a:t>
            </a:r>
            <a:br>
              <a:rPr lang="en-US" sz="2600">
                <a:ea typeface="Arial" charset="0"/>
                <a:cs typeface="Arial" charset="0"/>
              </a:rPr>
            </a:br>
            <a:r>
              <a:rPr lang="en-US" sz="2600">
                <a:ea typeface="Arial" charset="0"/>
                <a:cs typeface="Arial" charset="0"/>
              </a:rPr>
              <a:t>	      so you pay $25 in taxes.  </a:t>
            </a:r>
          </a:p>
          <a:p>
            <a:pPr marL="914400" lvl="1" indent="-457200">
              <a:lnSpc>
                <a:spcPct val="105000"/>
              </a:lnSpc>
              <a:spcBef>
                <a:spcPct val="45000"/>
              </a:spcBef>
              <a:buClr>
                <a:srgbClr val="669900"/>
              </a:buClr>
              <a:buSzPct val="130000"/>
            </a:pPr>
            <a:r>
              <a:rPr lang="en-US" sz="2600">
                <a:ea typeface="Arial" charset="0"/>
                <a:cs typeface="Arial" charset="0"/>
              </a:rPr>
              <a:t>	</a:t>
            </a:r>
            <a:r>
              <a:rPr lang="en-US" sz="2600" b="1">
                <a:solidFill>
                  <a:srgbClr val="996633"/>
                </a:solidFill>
                <a:ea typeface="Arial" charset="0"/>
                <a:cs typeface="Arial" charset="0"/>
              </a:rPr>
              <a:t>CASE 2</a:t>
            </a:r>
            <a:r>
              <a:rPr lang="en-US" sz="2600">
                <a:ea typeface="Arial" charset="0"/>
                <a:cs typeface="Arial" charset="0"/>
              </a:rPr>
              <a:t>:  interest income = $200, </a:t>
            </a:r>
            <a:br>
              <a:rPr lang="en-US" sz="2600">
                <a:ea typeface="Arial" charset="0"/>
                <a:cs typeface="Arial" charset="0"/>
              </a:rPr>
            </a:br>
            <a:r>
              <a:rPr lang="en-US" sz="2600">
                <a:ea typeface="Arial" charset="0"/>
                <a:cs typeface="Arial" charset="0"/>
              </a:rPr>
              <a:t>	      so you pay $50 in taxes.  </a:t>
            </a:r>
          </a:p>
        </p:txBody>
      </p:sp>
      <p:sp>
        <p:nvSpPr>
          <p:cNvPr id="99334" name="Rectangle 7"/>
          <p:cNvSpPr>
            <a:spLocks noChangeArrowheads="1"/>
          </p:cNvSpPr>
          <p:nvPr/>
        </p:nvSpPr>
        <p:spPr bwMode="auto">
          <a:xfrm>
            <a:off x="603250" y="1370013"/>
            <a:ext cx="8048625" cy="1633537"/>
          </a:xfrm>
          <a:prstGeom prst="rect">
            <a:avLst/>
          </a:prstGeom>
          <a:noFill/>
          <a:ln w="9525">
            <a:noFill/>
            <a:miter lim="800000"/>
            <a:headEnd/>
            <a:tailEnd/>
          </a:ln>
        </p:spPr>
        <p:txBody>
          <a:bodyPr>
            <a:prstTxWarp prst="textNoShape">
              <a:avLst/>
            </a:prstTxWarp>
          </a:bodyPr>
          <a:lstStyle/>
          <a:p>
            <a:pPr>
              <a:lnSpc>
                <a:spcPct val="105000"/>
              </a:lnSpc>
              <a:spcBef>
                <a:spcPct val="25000"/>
              </a:spcBef>
              <a:buClr>
                <a:srgbClr val="669900"/>
              </a:buClr>
              <a:buSzPct val="120000"/>
              <a:buFont typeface="Wingdings" charset="2"/>
              <a:buNone/>
            </a:pPr>
            <a:r>
              <a:rPr lang="en-US" sz="2600"/>
              <a:t>Deposit = $1000.   Tax rate = 25%. </a:t>
            </a:r>
          </a:p>
          <a:p>
            <a:pPr marL="628650" lvl="1" indent="-514350">
              <a:lnSpc>
                <a:spcPct val="105000"/>
              </a:lnSpc>
              <a:spcBef>
                <a:spcPct val="25000"/>
              </a:spcBef>
              <a:buClr>
                <a:srgbClr val="669900"/>
              </a:buClr>
              <a:buSzPct val="120000"/>
              <a:buFont typeface="Wingdings" charset="2"/>
              <a:buNone/>
            </a:pPr>
            <a:r>
              <a:rPr lang="en-US" sz="2600" b="1">
                <a:solidFill>
                  <a:srgbClr val="996633"/>
                </a:solidFill>
              </a:rPr>
              <a:t>CASE 1</a:t>
            </a:r>
            <a:r>
              <a:rPr lang="en-US" sz="2600">
                <a:solidFill>
                  <a:srgbClr val="996633"/>
                </a:solidFill>
              </a:rPr>
              <a:t>:  inflation = 0%, nom. interest rate = 10%</a:t>
            </a:r>
          </a:p>
          <a:p>
            <a:pPr marL="628650" lvl="1" indent="-514350">
              <a:lnSpc>
                <a:spcPct val="105000"/>
              </a:lnSpc>
              <a:spcBef>
                <a:spcPct val="25000"/>
              </a:spcBef>
              <a:buClr>
                <a:srgbClr val="669900"/>
              </a:buClr>
              <a:buSzPct val="120000"/>
              <a:buFont typeface="Wingdings" charset="2"/>
              <a:buNone/>
            </a:pPr>
            <a:r>
              <a:rPr lang="en-US" sz="2600" b="1">
                <a:solidFill>
                  <a:srgbClr val="996633"/>
                </a:solidFill>
              </a:rPr>
              <a:t>CASE 2</a:t>
            </a:r>
            <a:r>
              <a:rPr lang="en-US" sz="2600">
                <a:solidFill>
                  <a:srgbClr val="996633"/>
                </a:solidFill>
              </a:rPr>
              <a:t>:  inflation = 10%, nom. interest rate = 20%</a:t>
            </a:r>
          </a:p>
        </p:txBody>
      </p:sp>
      <p:sp>
        <p:nvSpPr>
          <p:cNvPr id="7" name="TextBox 6"/>
          <p:cNvSpPr txBox="1"/>
          <p:nvPr/>
        </p:nvSpPr>
        <p:spPr>
          <a:xfrm>
            <a:off x="446271" y="6477000"/>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44.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101378"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3</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5" name="Rectangle 6"/>
          <p:cNvSpPr>
            <a:spLocks noChangeArrowheads="1"/>
          </p:cNvSpPr>
          <p:nvPr/>
        </p:nvSpPr>
        <p:spPr bwMode="auto">
          <a:xfrm>
            <a:off x="544513" y="2952750"/>
            <a:ext cx="8128000" cy="3490913"/>
          </a:xfrm>
          <a:prstGeom prst="rect">
            <a:avLst/>
          </a:prstGeom>
          <a:noFill/>
          <a:ln w="9525">
            <a:noFill/>
            <a:miter lim="800000"/>
            <a:headEnd/>
            <a:tailEnd/>
          </a:ln>
        </p:spPr>
        <p:txBody>
          <a:bodyPr>
            <a:prstTxWarp prst="textNoShape">
              <a:avLst/>
            </a:prstTxWarp>
            <a:spAutoFit/>
          </a:bodyPr>
          <a:lstStyle/>
          <a:p>
            <a:pPr marL="914400" lvl="1" indent="-457200">
              <a:lnSpc>
                <a:spcPct val="105000"/>
              </a:lnSpc>
              <a:spcBef>
                <a:spcPct val="30000"/>
              </a:spcBef>
              <a:buClr>
                <a:srgbClr val="669900"/>
              </a:buClr>
              <a:buSzPct val="130000"/>
              <a:tabLst>
                <a:tab pos="2862263" algn="ctr"/>
                <a:tab pos="3657600" algn="l"/>
                <a:tab pos="4916488" algn="ctr"/>
                <a:tab pos="5997575" algn="l"/>
              </a:tabLst>
            </a:pPr>
            <a:r>
              <a:rPr lang="en-US" sz="2600" b="1" dirty="0">
                <a:solidFill>
                  <a:srgbClr val="C00000"/>
                </a:solidFill>
                <a:ea typeface="Arial" charset="0"/>
                <a:cs typeface="Arial" charset="0"/>
              </a:rPr>
              <a:t>c.</a:t>
            </a:r>
            <a:r>
              <a:rPr lang="en-US" sz="2600" b="1" dirty="0">
                <a:solidFill>
                  <a:srgbClr val="339966"/>
                </a:solidFill>
                <a:ea typeface="Arial" charset="0"/>
                <a:cs typeface="Arial" charset="0"/>
              </a:rPr>
              <a:t>	</a:t>
            </a:r>
            <a:r>
              <a:rPr lang="en-US" sz="2600" dirty="0">
                <a:ea typeface="Arial" charset="0"/>
                <a:cs typeface="Arial" charset="0"/>
              </a:rPr>
              <a:t>Compute the after-tax nominal interest rate, </a:t>
            </a:r>
            <a:br>
              <a:rPr lang="en-US" sz="2600" dirty="0">
                <a:ea typeface="Arial" charset="0"/>
                <a:cs typeface="Arial" charset="0"/>
              </a:rPr>
            </a:br>
            <a:r>
              <a:rPr lang="en-US" sz="2600" dirty="0">
                <a:ea typeface="Arial" charset="0"/>
                <a:cs typeface="Arial" charset="0"/>
              </a:rPr>
              <a:t>then subtract inflation to get the </a:t>
            </a:r>
            <a:br>
              <a:rPr lang="en-US" sz="2600" dirty="0">
                <a:ea typeface="Arial" charset="0"/>
                <a:cs typeface="Arial" charset="0"/>
              </a:rPr>
            </a:br>
            <a:r>
              <a:rPr lang="en-US" sz="2600" dirty="0">
                <a:ea typeface="Arial" charset="0"/>
                <a:cs typeface="Arial" charset="0"/>
              </a:rPr>
              <a:t>after-tax real interest rate for both cases. </a:t>
            </a:r>
          </a:p>
          <a:p>
            <a:pPr marL="914400" lvl="1" indent="-457200">
              <a:lnSpc>
                <a:spcPct val="105000"/>
              </a:lnSpc>
              <a:spcBef>
                <a:spcPct val="40000"/>
              </a:spcBef>
              <a:buClr>
                <a:srgbClr val="669900"/>
              </a:buClr>
              <a:buSzPct val="130000"/>
              <a:tabLst>
                <a:tab pos="2862263" algn="ctr"/>
                <a:tab pos="3657600" algn="l"/>
                <a:tab pos="4916488" algn="ctr"/>
                <a:tab pos="5997575" algn="l"/>
              </a:tabLst>
            </a:pPr>
            <a:r>
              <a:rPr lang="en-US" sz="2600" b="1" dirty="0">
                <a:solidFill>
                  <a:srgbClr val="996633"/>
                </a:solidFill>
                <a:ea typeface="Arial" charset="0"/>
                <a:cs typeface="Arial" charset="0"/>
              </a:rPr>
              <a:t>CASE 1</a:t>
            </a:r>
            <a:r>
              <a:rPr lang="en-US" sz="2600" dirty="0">
                <a:ea typeface="Arial" charset="0"/>
                <a:cs typeface="Arial" charset="0"/>
              </a:rPr>
              <a:t>:	nominal 	= 	0.75 x 10% 	= 7.5%</a:t>
            </a:r>
          </a:p>
          <a:p>
            <a:pPr marL="914400" lvl="1" indent="-457200">
              <a:lnSpc>
                <a:spcPct val="105000"/>
              </a:lnSpc>
              <a:spcBef>
                <a:spcPct val="20000"/>
              </a:spcBef>
              <a:buClr>
                <a:srgbClr val="669900"/>
              </a:buClr>
              <a:buSzPct val="130000"/>
              <a:tabLst>
                <a:tab pos="2862263" algn="ctr"/>
                <a:tab pos="3657600" algn="l"/>
                <a:tab pos="4916488" algn="ctr"/>
                <a:tab pos="5997575" algn="l"/>
              </a:tabLst>
            </a:pPr>
            <a:r>
              <a:rPr lang="en-US" sz="2600" dirty="0">
                <a:ea typeface="Arial" charset="0"/>
                <a:cs typeface="Arial" charset="0"/>
              </a:rPr>
              <a:t>		real 	= 	7.5% – 0% 	= 7.5%</a:t>
            </a:r>
          </a:p>
          <a:p>
            <a:pPr marL="914400" lvl="1" indent="-457200">
              <a:lnSpc>
                <a:spcPct val="105000"/>
              </a:lnSpc>
              <a:spcBef>
                <a:spcPct val="40000"/>
              </a:spcBef>
              <a:buClr>
                <a:srgbClr val="669900"/>
              </a:buClr>
              <a:buSzPct val="130000"/>
              <a:tabLst>
                <a:tab pos="2862263" algn="ctr"/>
                <a:tab pos="3657600" algn="l"/>
                <a:tab pos="4916488" algn="ctr"/>
                <a:tab pos="5997575" algn="l"/>
              </a:tabLst>
            </a:pPr>
            <a:r>
              <a:rPr lang="en-US" sz="2600" b="1" dirty="0">
                <a:solidFill>
                  <a:srgbClr val="996633"/>
                </a:solidFill>
                <a:ea typeface="Arial" charset="0"/>
                <a:cs typeface="Arial" charset="0"/>
              </a:rPr>
              <a:t>CASE 2</a:t>
            </a:r>
            <a:r>
              <a:rPr lang="en-US" sz="2600" dirty="0">
                <a:ea typeface="Arial" charset="0"/>
                <a:cs typeface="Arial" charset="0"/>
              </a:rPr>
              <a:t>:	nominal 	= 	0.75 x 20% 	= 15%</a:t>
            </a:r>
          </a:p>
          <a:p>
            <a:pPr marL="914400" lvl="1" indent="-457200">
              <a:lnSpc>
                <a:spcPct val="105000"/>
              </a:lnSpc>
              <a:spcBef>
                <a:spcPct val="20000"/>
              </a:spcBef>
              <a:buClr>
                <a:srgbClr val="669900"/>
              </a:buClr>
              <a:buSzPct val="130000"/>
              <a:tabLst>
                <a:tab pos="2862263" algn="ctr"/>
                <a:tab pos="3657600" algn="l"/>
                <a:tab pos="4916488" algn="ctr"/>
                <a:tab pos="5997575" algn="l"/>
              </a:tabLst>
            </a:pPr>
            <a:r>
              <a:rPr lang="en-US" sz="2600" dirty="0">
                <a:ea typeface="Arial" charset="0"/>
                <a:cs typeface="Arial" charset="0"/>
              </a:rPr>
              <a:t>		real 	= 	15% – 10% 	=   5%</a:t>
            </a:r>
          </a:p>
        </p:txBody>
      </p:sp>
      <p:sp>
        <p:nvSpPr>
          <p:cNvPr id="101382" name="Rectangle 7"/>
          <p:cNvSpPr>
            <a:spLocks noChangeArrowheads="1"/>
          </p:cNvSpPr>
          <p:nvPr/>
        </p:nvSpPr>
        <p:spPr bwMode="auto">
          <a:xfrm>
            <a:off x="603250" y="1370013"/>
            <a:ext cx="8048625" cy="1633537"/>
          </a:xfrm>
          <a:prstGeom prst="rect">
            <a:avLst/>
          </a:prstGeom>
          <a:noFill/>
          <a:ln w="9525">
            <a:noFill/>
            <a:miter lim="800000"/>
            <a:headEnd/>
            <a:tailEnd/>
          </a:ln>
        </p:spPr>
        <p:txBody>
          <a:bodyPr>
            <a:prstTxWarp prst="textNoShape">
              <a:avLst/>
            </a:prstTxWarp>
          </a:bodyPr>
          <a:lstStyle/>
          <a:p>
            <a:pPr>
              <a:lnSpc>
                <a:spcPct val="105000"/>
              </a:lnSpc>
              <a:spcBef>
                <a:spcPct val="25000"/>
              </a:spcBef>
              <a:buClr>
                <a:srgbClr val="669900"/>
              </a:buClr>
              <a:buSzPct val="120000"/>
              <a:buFont typeface="Wingdings" charset="2"/>
              <a:buNone/>
            </a:pPr>
            <a:r>
              <a:rPr lang="en-US" sz="2600"/>
              <a:t>Deposit = $1000.   Tax rate = 25%. </a:t>
            </a:r>
          </a:p>
          <a:p>
            <a:pPr marL="628650" lvl="1" indent="-514350">
              <a:lnSpc>
                <a:spcPct val="105000"/>
              </a:lnSpc>
              <a:spcBef>
                <a:spcPct val="25000"/>
              </a:spcBef>
              <a:buClr>
                <a:srgbClr val="669900"/>
              </a:buClr>
              <a:buSzPct val="120000"/>
              <a:buFont typeface="Wingdings" charset="2"/>
              <a:buNone/>
            </a:pPr>
            <a:r>
              <a:rPr lang="en-US" sz="2600" b="1">
                <a:solidFill>
                  <a:srgbClr val="996633"/>
                </a:solidFill>
              </a:rPr>
              <a:t>CASE 1</a:t>
            </a:r>
            <a:r>
              <a:rPr lang="en-US" sz="2600">
                <a:solidFill>
                  <a:srgbClr val="996633"/>
                </a:solidFill>
              </a:rPr>
              <a:t>:  inflation = 0%, nom. interest rate = 10%</a:t>
            </a:r>
          </a:p>
          <a:p>
            <a:pPr marL="628650" lvl="1" indent="-514350">
              <a:lnSpc>
                <a:spcPct val="105000"/>
              </a:lnSpc>
              <a:spcBef>
                <a:spcPct val="25000"/>
              </a:spcBef>
              <a:buClr>
                <a:srgbClr val="669900"/>
              </a:buClr>
              <a:buSzPct val="120000"/>
              <a:buFont typeface="Wingdings" charset="2"/>
              <a:buNone/>
            </a:pPr>
            <a:r>
              <a:rPr lang="en-US" sz="2600" b="1">
                <a:solidFill>
                  <a:srgbClr val="996633"/>
                </a:solidFill>
              </a:rPr>
              <a:t>CASE 2</a:t>
            </a:r>
            <a:r>
              <a:rPr lang="en-US" sz="2600">
                <a:solidFill>
                  <a:srgbClr val="996633"/>
                </a:solidFill>
              </a:rPr>
              <a:t>:  inflation = 10%, nom. interest rate = 20%</a:t>
            </a:r>
          </a:p>
        </p:txBody>
      </p:sp>
      <p:sp>
        <p:nvSpPr>
          <p:cNvPr id="7" name="TextBox 6"/>
          <p:cNvSpPr txBox="1"/>
          <p:nvPr/>
        </p:nvSpPr>
        <p:spPr>
          <a:xfrm>
            <a:off x="446271" y="6477000"/>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left)">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wipe(left)">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45.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103426"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3</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Summary and lessons</a:t>
            </a:r>
          </a:p>
        </p:txBody>
      </p:sp>
      <p:sp>
        <p:nvSpPr>
          <p:cNvPr id="5" name="Rectangle 7"/>
          <p:cNvSpPr>
            <a:spLocks noChangeArrowheads="1"/>
          </p:cNvSpPr>
          <p:nvPr/>
        </p:nvSpPr>
        <p:spPr bwMode="auto">
          <a:xfrm>
            <a:off x="1033463" y="3165475"/>
            <a:ext cx="7458075" cy="2797175"/>
          </a:xfrm>
          <a:prstGeom prst="rect">
            <a:avLst/>
          </a:prstGeom>
          <a:solidFill>
            <a:schemeClr val="bg1"/>
          </a:solidFill>
          <a:ln w="9525">
            <a:solidFill>
              <a:schemeClr val="tx1"/>
            </a:solidFill>
            <a:miter lim="800000"/>
            <a:headEnd/>
            <a:tailEnd/>
          </a:ln>
          <a:effectLst>
            <a:outerShdw blurRad="50800" dist="76200" dir="2700000" algn="tl" rotWithShape="0">
              <a:prstClr val="black">
                <a:alpha val="40000"/>
              </a:prstClr>
            </a:outerShdw>
          </a:effectLst>
        </p:spPr>
        <p:txBody>
          <a:bodyPr lIns="137160" tIns="91440"/>
          <a:lstStyle/>
          <a:p>
            <a:pPr fontAlgn="auto">
              <a:lnSpc>
                <a:spcPct val="105000"/>
              </a:lnSpc>
              <a:spcBef>
                <a:spcPct val="25000"/>
              </a:spcBef>
              <a:spcAft>
                <a:spcPts val="0"/>
              </a:spcAft>
              <a:buClr>
                <a:srgbClr val="669900"/>
              </a:buClr>
              <a:buSzPct val="120000"/>
              <a:buFont typeface="Wingdings" pitchFamily="2" charset="2"/>
              <a:buNone/>
              <a:defRPr/>
            </a:pPr>
            <a:r>
              <a:rPr lang="en-US" sz="2700" dirty="0">
                <a:latin typeface="+mn-lt"/>
                <a:ea typeface="+mn-ea"/>
                <a:cs typeface="Arial" charset="0"/>
              </a:rPr>
              <a:t>Inflation…</a:t>
            </a:r>
          </a:p>
          <a:p>
            <a:pPr marL="511175" lvl="1" indent="-396875" fontAlgn="auto">
              <a:lnSpc>
                <a:spcPct val="105000"/>
              </a:lnSpc>
              <a:spcBef>
                <a:spcPct val="25000"/>
              </a:spcBef>
              <a:spcAft>
                <a:spcPts val="0"/>
              </a:spcAft>
              <a:buClr>
                <a:srgbClr val="CC3300"/>
              </a:buClr>
              <a:buSzPct val="120000"/>
              <a:buFont typeface="Wingdings" pitchFamily="2" charset="2"/>
              <a:buChar char="§"/>
              <a:defRPr/>
            </a:pPr>
            <a:r>
              <a:rPr lang="en-US" sz="2700" dirty="0">
                <a:latin typeface="+mn-lt"/>
                <a:ea typeface="+mn-ea"/>
                <a:cs typeface="Arial" charset="0"/>
              </a:rPr>
              <a:t>raises nominal interest rates (Fisher effect) but not real interest rates</a:t>
            </a:r>
          </a:p>
          <a:p>
            <a:pPr marL="511175" lvl="1" indent="-396875" fontAlgn="auto">
              <a:lnSpc>
                <a:spcPct val="105000"/>
              </a:lnSpc>
              <a:spcBef>
                <a:spcPct val="25000"/>
              </a:spcBef>
              <a:spcAft>
                <a:spcPts val="0"/>
              </a:spcAft>
              <a:buClr>
                <a:srgbClr val="CC3300"/>
              </a:buClr>
              <a:buSzPct val="120000"/>
              <a:buFont typeface="Wingdings" pitchFamily="2" charset="2"/>
              <a:buChar char="§"/>
              <a:defRPr/>
            </a:pPr>
            <a:r>
              <a:rPr lang="en-US" sz="2700" dirty="0">
                <a:latin typeface="+mn-lt"/>
                <a:ea typeface="+mn-ea"/>
                <a:cs typeface="Arial" charset="0"/>
              </a:rPr>
              <a:t>increases savers’ tax burdens</a:t>
            </a:r>
          </a:p>
          <a:p>
            <a:pPr marL="511175" lvl="1" indent="-396875" fontAlgn="auto">
              <a:lnSpc>
                <a:spcPct val="105000"/>
              </a:lnSpc>
              <a:spcBef>
                <a:spcPct val="25000"/>
              </a:spcBef>
              <a:spcAft>
                <a:spcPts val="0"/>
              </a:spcAft>
              <a:buClr>
                <a:srgbClr val="CC3300"/>
              </a:buClr>
              <a:buSzPct val="120000"/>
              <a:buFont typeface="Wingdings" pitchFamily="2" charset="2"/>
              <a:buChar char="§"/>
              <a:defRPr/>
            </a:pPr>
            <a:r>
              <a:rPr lang="en-US" sz="2700" dirty="0">
                <a:latin typeface="+mn-lt"/>
                <a:ea typeface="+mn-ea"/>
                <a:cs typeface="Arial" charset="0"/>
              </a:rPr>
              <a:t>lowers the after-tax real interest rate</a:t>
            </a:r>
          </a:p>
        </p:txBody>
      </p:sp>
      <p:sp>
        <p:nvSpPr>
          <p:cNvPr id="103430" name="Rectangle 7"/>
          <p:cNvSpPr>
            <a:spLocks noChangeArrowheads="1"/>
          </p:cNvSpPr>
          <p:nvPr/>
        </p:nvSpPr>
        <p:spPr bwMode="auto">
          <a:xfrm>
            <a:off x="603250" y="1370013"/>
            <a:ext cx="8048625" cy="1633537"/>
          </a:xfrm>
          <a:prstGeom prst="rect">
            <a:avLst/>
          </a:prstGeom>
          <a:noFill/>
          <a:ln w="9525">
            <a:noFill/>
            <a:miter lim="800000"/>
            <a:headEnd/>
            <a:tailEnd/>
          </a:ln>
        </p:spPr>
        <p:txBody>
          <a:bodyPr>
            <a:prstTxWarp prst="textNoShape">
              <a:avLst/>
            </a:prstTxWarp>
          </a:bodyPr>
          <a:lstStyle/>
          <a:p>
            <a:pPr>
              <a:lnSpc>
                <a:spcPct val="105000"/>
              </a:lnSpc>
              <a:spcBef>
                <a:spcPct val="25000"/>
              </a:spcBef>
              <a:buClr>
                <a:srgbClr val="669900"/>
              </a:buClr>
              <a:buSzPct val="120000"/>
              <a:buFont typeface="Wingdings" charset="2"/>
              <a:buNone/>
            </a:pPr>
            <a:r>
              <a:rPr lang="en-US" sz="2600"/>
              <a:t>Deposit = $1000.   Tax rate = 25%. </a:t>
            </a:r>
          </a:p>
          <a:p>
            <a:pPr marL="628650" lvl="1" indent="-514350">
              <a:lnSpc>
                <a:spcPct val="105000"/>
              </a:lnSpc>
              <a:spcBef>
                <a:spcPct val="25000"/>
              </a:spcBef>
              <a:buClr>
                <a:srgbClr val="669900"/>
              </a:buClr>
              <a:buSzPct val="120000"/>
              <a:buFont typeface="Wingdings" charset="2"/>
              <a:buNone/>
            </a:pPr>
            <a:r>
              <a:rPr lang="en-US" sz="2600" b="1">
                <a:solidFill>
                  <a:srgbClr val="996633"/>
                </a:solidFill>
              </a:rPr>
              <a:t>CASE 1</a:t>
            </a:r>
            <a:r>
              <a:rPr lang="en-US" sz="2600">
                <a:solidFill>
                  <a:srgbClr val="996633"/>
                </a:solidFill>
              </a:rPr>
              <a:t>:  inflation = 0%, nom. interest rate = 10%</a:t>
            </a:r>
          </a:p>
          <a:p>
            <a:pPr marL="628650" lvl="1" indent="-514350">
              <a:lnSpc>
                <a:spcPct val="105000"/>
              </a:lnSpc>
              <a:spcBef>
                <a:spcPct val="25000"/>
              </a:spcBef>
              <a:buClr>
                <a:srgbClr val="669900"/>
              </a:buClr>
              <a:buSzPct val="120000"/>
              <a:buFont typeface="Wingdings" charset="2"/>
              <a:buNone/>
            </a:pPr>
            <a:r>
              <a:rPr lang="en-US" sz="2600" b="1">
                <a:solidFill>
                  <a:srgbClr val="996633"/>
                </a:solidFill>
              </a:rPr>
              <a:t>CASE 2</a:t>
            </a:r>
            <a:r>
              <a:rPr lang="en-US" sz="2600">
                <a:solidFill>
                  <a:srgbClr val="996633"/>
                </a:solidFill>
              </a:rPr>
              <a:t>:  inflation = 10%, nom. interest rate = 20%</a:t>
            </a:r>
          </a:p>
        </p:txBody>
      </p:sp>
      <p:sp>
        <p:nvSpPr>
          <p:cNvPr id="7" name="TextBox 6"/>
          <p:cNvSpPr txBox="1"/>
          <p:nvPr/>
        </p:nvSpPr>
        <p:spPr>
          <a:xfrm>
            <a:off x="446271" y="6477000"/>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left)">
                                      <p:cBhvr>
                                        <p:cTn id="1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ChangeArrowheads="1"/>
          </p:cNvSpPr>
          <p:nvPr>
            <p:ph type="title" idx="4294967295"/>
          </p:nvPr>
        </p:nvSpPr>
        <p:spPr>
          <a:xfrm>
            <a:off x="0" y="207963"/>
            <a:ext cx="9144000" cy="649287"/>
          </a:xfrm>
        </p:spPr>
        <p:txBody>
          <a:bodyPr/>
          <a:lstStyle/>
          <a:p>
            <a:pPr algn="ctr" eaLnBrk="1" hangingPunct="1"/>
            <a:r>
              <a:rPr lang="en-US" sz="3300" dirty="0" smtClean="0">
                <a:latin typeface="Tahoma" charset="0"/>
                <a:ea typeface="Tahoma" charset="0"/>
                <a:cs typeface="Tahoma" charset="0"/>
              </a:rPr>
              <a:t>A Special Cost of Unexpected Inflation</a:t>
            </a:r>
          </a:p>
        </p:txBody>
      </p:sp>
      <p:sp>
        <p:nvSpPr>
          <p:cNvPr id="54277" name="Rectangle 3"/>
          <p:cNvSpPr>
            <a:spLocks noGrp="1" noChangeArrowheads="1"/>
          </p:cNvSpPr>
          <p:nvPr>
            <p:ph type="body" idx="4294967295"/>
          </p:nvPr>
        </p:nvSpPr>
        <p:spPr>
          <a:xfrm>
            <a:off x="457200" y="898525"/>
            <a:ext cx="8229600" cy="5495925"/>
          </a:xfrm>
        </p:spPr>
        <p:txBody>
          <a:bodyPr/>
          <a:lstStyle/>
          <a:p>
            <a:pPr eaLnBrk="1" hangingPunct="1"/>
            <a:r>
              <a:rPr lang="en-US" sz="2700" b="1" smtClean="0">
                <a:solidFill>
                  <a:srgbClr val="CC0000"/>
                </a:solidFill>
                <a:latin typeface="Arial" charset="0"/>
              </a:rPr>
              <a:t>Arbitrary redistributions of wealth</a:t>
            </a:r>
            <a:r>
              <a:rPr lang="en-US" sz="2700" smtClean="0">
                <a:latin typeface="Arial" charset="0"/>
              </a:rPr>
              <a:t>   </a:t>
            </a:r>
            <a:br>
              <a:rPr lang="en-US" sz="2700" smtClean="0">
                <a:latin typeface="Arial" charset="0"/>
              </a:rPr>
            </a:br>
            <a:r>
              <a:rPr lang="en-US" sz="2700" smtClean="0">
                <a:latin typeface="Arial" charset="0"/>
              </a:rPr>
              <a:t>Higher-than-expected inflation transfers purchasing power from creditors to debtors: Debtors get to repay their debt with dollars that aren’t worth as much.  </a:t>
            </a:r>
          </a:p>
          <a:p>
            <a:pPr eaLnBrk="1" hangingPunct="1">
              <a:buFont typeface="Wingdings" charset="2"/>
              <a:buNone/>
            </a:pPr>
            <a:r>
              <a:rPr lang="en-US" sz="2700" smtClean="0">
                <a:latin typeface="Arial" charset="0"/>
              </a:rPr>
              <a:t>	Lower-than-expected inflation transfers purchasing power from debtors to creditors.  </a:t>
            </a:r>
          </a:p>
          <a:p>
            <a:pPr eaLnBrk="1" hangingPunct="1">
              <a:buFont typeface="Wingdings" charset="2"/>
              <a:buNone/>
            </a:pPr>
            <a:r>
              <a:rPr lang="en-US" sz="2700" smtClean="0">
                <a:latin typeface="Arial" charset="0"/>
              </a:rPr>
              <a:t>	High inflation is more variable and less predictable than low inflation.  </a:t>
            </a:r>
          </a:p>
          <a:p>
            <a:pPr eaLnBrk="1" hangingPunct="1">
              <a:buFont typeface="Wingdings" charset="2"/>
              <a:buNone/>
            </a:pPr>
            <a:r>
              <a:rPr lang="en-US" sz="2700" smtClean="0">
                <a:latin typeface="Arial" charset="0"/>
              </a:rPr>
              <a:t>	So, these arbitrary redistributions are frequent when inflation is high.  </a:t>
            </a:r>
          </a:p>
        </p:txBody>
      </p:sp>
      <p:sp>
        <p:nvSpPr>
          <p:cNvPr id="10547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4277">
                                            <p:txEl>
                                              <p:pRg st="0" end="0"/>
                                            </p:txEl>
                                          </p:spTgt>
                                        </p:tgtEl>
                                        <p:attrNameLst>
                                          <p:attrName>style.visibility</p:attrName>
                                        </p:attrNameLst>
                                      </p:cBhvr>
                                      <p:to>
                                        <p:strVal val="visible"/>
                                      </p:to>
                                    </p:set>
                                    <p:animEffect transition="in" filter="wipe(left)">
                                      <p:cBhvr>
                                        <p:cTn id="7" dur="500"/>
                                        <p:tgtEl>
                                          <p:spTgt spid="5427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4277">
                                            <p:txEl>
                                              <p:pRg st="1" end="1"/>
                                            </p:txEl>
                                          </p:spTgt>
                                        </p:tgtEl>
                                        <p:attrNameLst>
                                          <p:attrName>style.visibility</p:attrName>
                                        </p:attrNameLst>
                                      </p:cBhvr>
                                      <p:to>
                                        <p:strVal val="visible"/>
                                      </p:to>
                                    </p:set>
                                    <p:animEffect transition="in" filter="wipe(left)">
                                      <p:cBhvr>
                                        <p:cTn id="12" dur="500"/>
                                        <p:tgtEl>
                                          <p:spTgt spid="5427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4277">
                                            <p:txEl>
                                              <p:pRg st="2" end="2"/>
                                            </p:txEl>
                                          </p:spTgt>
                                        </p:tgtEl>
                                        <p:attrNameLst>
                                          <p:attrName>style.visibility</p:attrName>
                                        </p:attrNameLst>
                                      </p:cBhvr>
                                      <p:to>
                                        <p:strVal val="visible"/>
                                      </p:to>
                                    </p:set>
                                    <p:animEffect transition="in" filter="wipe(left)">
                                      <p:cBhvr>
                                        <p:cTn id="17" dur="500"/>
                                        <p:tgtEl>
                                          <p:spTgt spid="5427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4277">
                                            <p:txEl>
                                              <p:pRg st="3" end="3"/>
                                            </p:txEl>
                                          </p:spTgt>
                                        </p:tgtEl>
                                        <p:attrNameLst>
                                          <p:attrName>style.visibility</p:attrName>
                                        </p:attrNameLst>
                                      </p:cBhvr>
                                      <p:to>
                                        <p:strVal val="visible"/>
                                      </p:to>
                                    </p:set>
                                    <p:animEffect transition="in" filter="wipe(left)">
                                      <p:cBhvr>
                                        <p:cTn id="22" dur="500"/>
                                        <p:tgtEl>
                                          <p:spTgt spid="5427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7" grpId="0" build="p" bldLvl="4"/>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ChangeArrowheads="1"/>
          </p:cNvSpPr>
          <p:nvPr>
            <p:ph type="title" idx="4294967295"/>
          </p:nvPr>
        </p:nvSpPr>
        <p:spPr>
          <a:xfrm>
            <a:off x="457200" y="207963"/>
            <a:ext cx="8229600" cy="649287"/>
          </a:xfrm>
        </p:spPr>
        <p:txBody>
          <a:bodyPr/>
          <a:lstStyle/>
          <a:p>
            <a:pPr eaLnBrk="1" hangingPunct="1"/>
            <a:r>
              <a:rPr lang="en-US" sz="3600" smtClean="0">
                <a:latin typeface="Tahoma" charset="0"/>
                <a:ea typeface="Tahoma" charset="0"/>
                <a:cs typeface="Tahoma" charset="0"/>
              </a:rPr>
              <a:t>The Costs of Inflation</a:t>
            </a:r>
          </a:p>
        </p:txBody>
      </p:sp>
      <p:sp>
        <p:nvSpPr>
          <p:cNvPr id="55301" name="Rectangle 3"/>
          <p:cNvSpPr>
            <a:spLocks noGrp="1" noChangeArrowheads="1"/>
          </p:cNvSpPr>
          <p:nvPr>
            <p:ph type="body" idx="4294967295"/>
          </p:nvPr>
        </p:nvSpPr>
        <p:spPr>
          <a:xfrm>
            <a:off x="457200" y="898525"/>
            <a:ext cx="8229600" cy="5495925"/>
          </a:xfrm>
        </p:spPr>
        <p:txBody>
          <a:bodyPr/>
          <a:lstStyle/>
          <a:p>
            <a:pPr eaLnBrk="1" hangingPunct="1"/>
            <a:r>
              <a:rPr lang="en-US" sz="2700" smtClean="0">
                <a:latin typeface="Arial" charset="0"/>
              </a:rPr>
              <a:t>All these costs are quite high for economies experiencing hyperinflation.  </a:t>
            </a:r>
          </a:p>
          <a:p>
            <a:pPr eaLnBrk="1" hangingPunct="1"/>
            <a:r>
              <a:rPr lang="en-US" sz="2700" smtClean="0">
                <a:latin typeface="Arial" charset="0"/>
              </a:rPr>
              <a:t>For economies with low inflation (&lt; 10% per year), </a:t>
            </a:r>
            <a:br>
              <a:rPr lang="en-US" sz="2700" smtClean="0">
                <a:latin typeface="Arial" charset="0"/>
              </a:rPr>
            </a:br>
            <a:r>
              <a:rPr lang="en-US" sz="2700" smtClean="0">
                <a:latin typeface="Arial" charset="0"/>
              </a:rPr>
              <a:t>these costs are probably much smaller, </a:t>
            </a:r>
            <a:br>
              <a:rPr lang="en-US" sz="2700" smtClean="0">
                <a:latin typeface="Arial" charset="0"/>
              </a:rPr>
            </a:br>
            <a:r>
              <a:rPr lang="en-US" sz="2700" smtClean="0">
                <a:latin typeface="Arial" charset="0"/>
              </a:rPr>
              <a:t>though their exact size is open to debate. </a:t>
            </a:r>
          </a:p>
        </p:txBody>
      </p:sp>
      <p:sp>
        <p:nvSpPr>
          <p:cNvPr id="10752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301">
                                            <p:txEl>
                                              <p:pRg st="0" end="0"/>
                                            </p:txEl>
                                          </p:spTgt>
                                        </p:tgtEl>
                                        <p:attrNameLst>
                                          <p:attrName>style.visibility</p:attrName>
                                        </p:attrNameLst>
                                      </p:cBhvr>
                                      <p:to>
                                        <p:strVal val="visible"/>
                                      </p:to>
                                    </p:set>
                                    <p:animEffect transition="in" filter="wipe(left)">
                                      <p:cBhvr>
                                        <p:cTn id="7" dur="500"/>
                                        <p:tgtEl>
                                          <p:spTgt spid="5530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5301">
                                            <p:txEl>
                                              <p:pRg st="1" end="1"/>
                                            </p:txEl>
                                          </p:spTgt>
                                        </p:tgtEl>
                                        <p:attrNameLst>
                                          <p:attrName>style.visibility</p:attrName>
                                        </p:attrNameLst>
                                      </p:cBhvr>
                                      <p:to>
                                        <p:strVal val="visible"/>
                                      </p:to>
                                    </p:set>
                                    <p:animEffect transition="in" filter="wipe(left)">
                                      <p:cBhvr>
                                        <p:cTn id="12" dur="500"/>
                                        <p:tgtEl>
                                          <p:spTgt spid="5530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1" grpId="0" build="p" bldLvl="4"/>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noChangeArrowheads="1"/>
          </p:cNvSpPr>
          <p:nvPr>
            <p:ph type="title" idx="4294967295"/>
          </p:nvPr>
        </p:nvSpPr>
        <p:spPr/>
        <p:txBody>
          <a:bodyPr/>
          <a:lstStyle/>
          <a:p>
            <a:pPr eaLnBrk="1" hangingPunct="1"/>
            <a:r>
              <a:rPr lang="en-US" smtClean="0">
                <a:latin typeface="Tahoma" charset="0"/>
                <a:ea typeface="Tahoma" charset="0"/>
                <a:cs typeface="Tahoma" charset="0"/>
              </a:rPr>
              <a:t>CONCLUSION</a:t>
            </a:r>
          </a:p>
        </p:txBody>
      </p:sp>
      <p:sp>
        <p:nvSpPr>
          <p:cNvPr id="328707" name="Rectangle 3"/>
          <p:cNvSpPr>
            <a:spLocks noGrp="1" noChangeArrowheads="1"/>
          </p:cNvSpPr>
          <p:nvPr>
            <p:ph type="body" idx="4294967295"/>
          </p:nvPr>
        </p:nvSpPr>
        <p:spPr/>
        <p:txBody>
          <a:bodyPr/>
          <a:lstStyle/>
          <a:p>
            <a:pPr eaLnBrk="1" hangingPunct="1"/>
            <a:r>
              <a:rPr lang="en-US" smtClean="0">
                <a:latin typeface="Arial" charset="0"/>
              </a:rPr>
              <a:t>This chapter explains one of the Ten Principles of economics:</a:t>
            </a:r>
            <a:br>
              <a:rPr lang="en-US" smtClean="0">
                <a:latin typeface="Arial" charset="0"/>
              </a:rPr>
            </a:br>
            <a:r>
              <a:rPr lang="en-US" b="1" smtClean="0">
                <a:latin typeface="Arial" charset="0"/>
              </a:rPr>
              <a:t>	</a:t>
            </a:r>
            <a:r>
              <a:rPr lang="en-US" b="1" i="1" smtClean="0">
                <a:solidFill>
                  <a:srgbClr val="996633"/>
                </a:solidFill>
                <a:latin typeface="Arial" charset="0"/>
              </a:rPr>
              <a:t>Prices rise when the govt prints </a:t>
            </a:r>
            <a:br>
              <a:rPr lang="en-US" b="1" i="1" smtClean="0">
                <a:solidFill>
                  <a:srgbClr val="996633"/>
                </a:solidFill>
                <a:latin typeface="Arial" charset="0"/>
              </a:rPr>
            </a:br>
            <a:r>
              <a:rPr lang="en-US" b="1" i="1" smtClean="0">
                <a:solidFill>
                  <a:srgbClr val="996633"/>
                </a:solidFill>
                <a:latin typeface="Arial" charset="0"/>
              </a:rPr>
              <a:t>	too much money.</a:t>
            </a:r>
          </a:p>
          <a:p>
            <a:pPr eaLnBrk="1" hangingPunct="1"/>
            <a:r>
              <a:rPr lang="en-US" smtClean="0">
                <a:latin typeface="Arial" charset="0"/>
              </a:rPr>
              <a:t>We saw that money is neutral in the long run, affecting only nominal variables. </a:t>
            </a:r>
          </a:p>
          <a:p>
            <a:pPr eaLnBrk="1" hangingPunct="1"/>
            <a:r>
              <a:rPr lang="en-US" smtClean="0">
                <a:latin typeface="Arial" charset="0"/>
              </a:rPr>
              <a:t>In later chapters, we will see that money has important effects in the short run on real variables like output and employment.  </a:t>
            </a:r>
          </a:p>
        </p:txBody>
      </p:sp>
      <p:sp>
        <p:nvSpPr>
          <p:cNvPr id="10957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8707">
                                            <p:txEl>
                                              <p:pRg st="0" end="0"/>
                                            </p:txEl>
                                          </p:spTgt>
                                        </p:tgtEl>
                                        <p:attrNameLst>
                                          <p:attrName>style.visibility</p:attrName>
                                        </p:attrNameLst>
                                      </p:cBhvr>
                                      <p:to>
                                        <p:strVal val="visible"/>
                                      </p:to>
                                    </p:set>
                                    <p:animEffect transition="in" filter="wipe(left)">
                                      <p:cBhvr>
                                        <p:cTn id="7" dur="500"/>
                                        <p:tgtEl>
                                          <p:spTgt spid="3287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8707">
                                            <p:txEl>
                                              <p:pRg st="1" end="1"/>
                                            </p:txEl>
                                          </p:spTgt>
                                        </p:tgtEl>
                                        <p:attrNameLst>
                                          <p:attrName>style.visibility</p:attrName>
                                        </p:attrNameLst>
                                      </p:cBhvr>
                                      <p:to>
                                        <p:strVal val="visible"/>
                                      </p:to>
                                    </p:set>
                                    <p:animEffect transition="in" filter="wipe(left)">
                                      <p:cBhvr>
                                        <p:cTn id="12" dur="500"/>
                                        <p:tgtEl>
                                          <p:spTgt spid="3287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8707">
                                            <p:txEl>
                                              <p:pRg st="2" end="2"/>
                                            </p:txEl>
                                          </p:spTgt>
                                        </p:tgtEl>
                                        <p:attrNameLst>
                                          <p:attrName>style.visibility</p:attrName>
                                        </p:attrNameLst>
                                      </p:cBhvr>
                                      <p:to>
                                        <p:strVal val="visible"/>
                                      </p:to>
                                    </p:set>
                                    <p:animEffect transition="in" filter="wipe(left)">
                                      <p:cBhvr>
                                        <p:cTn id="17" dur="500"/>
                                        <p:tgtEl>
                                          <p:spTgt spid="3287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707" grpId="0" build="p" bldLvl="5"/>
    </p:bldLst>
  </p:timing>
</p:sld>
</file>

<file path=ppt/slides/slide49.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111618"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eaLnBrk="1" fontAlgn="auto" hangingPunct="1">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111620" name="Content Placeholder 2"/>
          <p:cNvSpPr>
            <a:spLocks noGrp="1"/>
          </p:cNvSpPr>
          <p:nvPr>
            <p:ph idx="1"/>
          </p:nvPr>
        </p:nvSpPr>
        <p:spPr>
          <a:xfrm>
            <a:off x="457200" y="1295400"/>
            <a:ext cx="8229600" cy="5181600"/>
          </a:xfrm>
        </p:spPr>
        <p:txBody>
          <a:bodyPr/>
          <a:lstStyle/>
          <a:p>
            <a:pPr eaLnBrk="1" hangingPunct="1">
              <a:buClrTx/>
              <a:buSzPct val="120000"/>
              <a:buFont typeface="Arial" charset="0"/>
              <a:buChar char="•"/>
            </a:pPr>
            <a:r>
              <a:rPr lang="en-US" sz="2700" dirty="0" smtClean="0">
                <a:latin typeface="Arial" charset="0"/>
                <a:cs typeface="ＭＳ Ｐゴシック" charset="-128"/>
              </a:rPr>
              <a:t>To explain inflation in the long run, economists use </a:t>
            </a:r>
            <a:br>
              <a:rPr lang="en-US" sz="2700" dirty="0" smtClean="0">
                <a:latin typeface="Arial" charset="0"/>
                <a:cs typeface="ＭＳ Ｐゴシック" charset="-128"/>
              </a:rPr>
            </a:br>
            <a:r>
              <a:rPr lang="en-US" sz="2700" dirty="0" smtClean="0">
                <a:latin typeface="Arial" charset="0"/>
                <a:cs typeface="ＭＳ Ｐゴシック" charset="-128"/>
              </a:rPr>
              <a:t>the quantity theory of money.  According to this theory, the price level depends on the quantity of money, and the inflation rate depends on the money growth rate.  </a:t>
            </a:r>
          </a:p>
          <a:p>
            <a:pPr eaLnBrk="1" hangingPunct="1">
              <a:buClrTx/>
              <a:buSzPct val="120000"/>
              <a:buFont typeface="Arial" charset="0"/>
              <a:buChar char="•"/>
            </a:pPr>
            <a:r>
              <a:rPr lang="en-US" sz="2700" dirty="0" smtClean="0">
                <a:latin typeface="Arial" charset="0"/>
                <a:cs typeface="ＭＳ Ｐゴシック" charset="-128"/>
              </a:rPr>
              <a:t>The classical dichotomy is the division of variables </a:t>
            </a:r>
            <a:br>
              <a:rPr lang="en-US" sz="2700" dirty="0" smtClean="0">
                <a:latin typeface="Arial" charset="0"/>
                <a:cs typeface="ＭＳ Ｐゴシック" charset="-128"/>
              </a:rPr>
            </a:br>
            <a:r>
              <a:rPr lang="en-US" sz="2700" dirty="0" smtClean="0">
                <a:latin typeface="Arial" charset="0"/>
                <a:cs typeface="ＭＳ Ｐゴシック" charset="-128"/>
              </a:rPr>
              <a:t>into real and nominal.  The neutrality of money is the idea that changes in the money supply affect nominal variables but not real ones.  Most economists believe these ideas describe the economy in the long run.</a:t>
            </a:r>
          </a:p>
        </p:txBody>
      </p:sp>
      <p:sp>
        <p:nvSpPr>
          <p:cNvPr id="7" name="TextBox 6"/>
          <p:cNvSpPr txBox="1"/>
          <p:nvPr/>
        </p:nvSpPr>
        <p:spPr>
          <a:xfrm>
            <a:off x="446271" y="6477000"/>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idx="4294967295"/>
          </p:nvPr>
        </p:nvSpPr>
        <p:spPr/>
        <p:txBody>
          <a:bodyPr/>
          <a:lstStyle/>
          <a:p>
            <a:pPr eaLnBrk="1" hangingPunct="1"/>
            <a:r>
              <a:rPr lang="en-US" dirty="0" smtClean="0">
                <a:latin typeface="Tahoma" charset="0"/>
                <a:ea typeface="Tahoma" charset="0"/>
                <a:cs typeface="Tahoma" charset="0"/>
              </a:rPr>
              <a:t>The Quantity Theory of Money</a:t>
            </a:r>
          </a:p>
        </p:txBody>
      </p:sp>
      <p:sp>
        <p:nvSpPr>
          <p:cNvPr id="10245" name="Rectangle 3"/>
          <p:cNvSpPr>
            <a:spLocks noGrp="1" noChangeArrowheads="1"/>
          </p:cNvSpPr>
          <p:nvPr>
            <p:ph type="body" idx="4294967295"/>
          </p:nvPr>
        </p:nvSpPr>
        <p:spPr/>
        <p:txBody>
          <a:bodyPr/>
          <a:lstStyle/>
          <a:p>
            <a:pPr marL="344488" indent="-344488" eaLnBrk="1" hangingPunct="1"/>
            <a:r>
              <a:rPr lang="en-US" sz="2700" smtClean="0">
                <a:latin typeface="Arial" charset="0"/>
              </a:rPr>
              <a:t>Developed by 18</a:t>
            </a:r>
            <a:r>
              <a:rPr lang="en-US" sz="2700" baseline="30000" smtClean="0">
                <a:latin typeface="Arial" charset="0"/>
              </a:rPr>
              <a:t>th</a:t>
            </a:r>
            <a:r>
              <a:rPr lang="en-US" sz="2700" smtClean="0">
                <a:latin typeface="Arial" charset="0"/>
              </a:rPr>
              <a:t> century philosopher </a:t>
            </a:r>
            <a:br>
              <a:rPr lang="en-US" sz="2700" smtClean="0">
                <a:latin typeface="Arial" charset="0"/>
              </a:rPr>
            </a:br>
            <a:r>
              <a:rPr lang="en-US" sz="2700" smtClean="0">
                <a:latin typeface="Arial" charset="0"/>
              </a:rPr>
              <a:t>David Hume and the classical economists</a:t>
            </a:r>
          </a:p>
          <a:p>
            <a:pPr marL="344488" indent="-344488" eaLnBrk="1" hangingPunct="1"/>
            <a:r>
              <a:rPr lang="en-US" sz="2700" smtClean="0">
                <a:latin typeface="Arial" charset="0"/>
              </a:rPr>
              <a:t>Advocated more recently by Nobel Prize Laureate Milton Friedman </a:t>
            </a:r>
          </a:p>
          <a:p>
            <a:pPr marL="344488" indent="-344488" eaLnBrk="1" hangingPunct="1"/>
            <a:r>
              <a:rPr lang="en-US" sz="2700" smtClean="0">
                <a:latin typeface="Arial" charset="0"/>
              </a:rPr>
              <a:t>Asserts that the quantity of money determines the value of money </a:t>
            </a:r>
          </a:p>
          <a:p>
            <a:pPr marL="344488" indent="-344488" eaLnBrk="1" hangingPunct="1"/>
            <a:r>
              <a:rPr lang="en-US" sz="2700" smtClean="0">
                <a:latin typeface="Arial" charset="0"/>
              </a:rPr>
              <a:t>We study this theory using two approaches:</a:t>
            </a:r>
          </a:p>
          <a:p>
            <a:pPr marL="855663" lvl="1" indent="-396875" eaLnBrk="1" hangingPunct="1">
              <a:buSzPct val="90000"/>
              <a:buFontTx/>
              <a:buAutoNum type="arabicPeriod"/>
            </a:pPr>
            <a:r>
              <a:rPr lang="en-US" smtClean="0">
                <a:latin typeface="Arial" charset="0"/>
              </a:rPr>
              <a:t>A supply-demand diagram </a:t>
            </a:r>
          </a:p>
          <a:p>
            <a:pPr marL="855663" lvl="1" indent="-396875" eaLnBrk="1" hangingPunct="1">
              <a:buSzPct val="90000"/>
              <a:buFontTx/>
              <a:buAutoNum type="arabicPeriod"/>
            </a:pPr>
            <a:r>
              <a:rPr lang="en-US" smtClean="0">
                <a:latin typeface="Arial" charset="0"/>
              </a:rPr>
              <a:t>An equation</a:t>
            </a:r>
          </a:p>
        </p:txBody>
      </p:sp>
      <p:sp>
        <p:nvSpPr>
          <p:cNvPr id="1536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Effect transition="in" filter="wipe(left)">
                                      <p:cBhvr>
                                        <p:cTn id="7" dur="500"/>
                                        <p:tgtEl>
                                          <p:spTgt spid="1024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5">
                                            <p:txEl>
                                              <p:pRg st="1" end="1"/>
                                            </p:txEl>
                                          </p:spTgt>
                                        </p:tgtEl>
                                        <p:attrNameLst>
                                          <p:attrName>style.visibility</p:attrName>
                                        </p:attrNameLst>
                                      </p:cBhvr>
                                      <p:to>
                                        <p:strVal val="visible"/>
                                      </p:to>
                                    </p:set>
                                    <p:animEffect transition="in" filter="wipe(left)">
                                      <p:cBhvr>
                                        <p:cTn id="12" dur="500"/>
                                        <p:tgtEl>
                                          <p:spTgt spid="1024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5">
                                            <p:txEl>
                                              <p:pRg st="2" end="2"/>
                                            </p:txEl>
                                          </p:spTgt>
                                        </p:tgtEl>
                                        <p:attrNameLst>
                                          <p:attrName>style.visibility</p:attrName>
                                        </p:attrNameLst>
                                      </p:cBhvr>
                                      <p:to>
                                        <p:strVal val="visible"/>
                                      </p:to>
                                    </p:set>
                                    <p:animEffect transition="in" filter="wipe(left)">
                                      <p:cBhvr>
                                        <p:cTn id="17" dur="500"/>
                                        <p:tgtEl>
                                          <p:spTgt spid="1024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45">
                                            <p:txEl>
                                              <p:pRg st="3" end="3"/>
                                            </p:txEl>
                                          </p:spTgt>
                                        </p:tgtEl>
                                        <p:attrNameLst>
                                          <p:attrName>style.visibility</p:attrName>
                                        </p:attrNameLst>
                                      </p:cBhvr>
                                      <p:to>
                                        <p:strVal val="visible"/>
                                      </p:to>
                                    </p:set>
                                    <p:animEffect transition="in" filter="wipe(left)">
                                      <p:cBhvr>
                                        <p:cTn id="22" dur="500"/>
                                        <p:tgtEl>
                                          <p:spTgt spid="10245">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0245">
                                            <p:txEl>
                                              <p:pRg st="4" end="4"/>
                                            </p:txEl>
                                          </p:spTgt>
                                        </p:tgtEl>
                                        <p:attrNameLst>
                                          <p:attrName>style.visibility</p:attrName>
                                        </p:attrNameLst>
                                      </p:cBhvr>
                                      <p:to>
                                        <p:strVal val="visible"/>
                                      </p:to>
                                    </p:set>
                                    <p:animEffect transition="in" filter="wipe(left)">
                                      <p:cBhvr>
                                        <p:cTn id="25" dur="500"/>
                                        <p:tgtEl>
                                          <p:spTgt spid="10245">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0245">
                                            <p:txEl>
                                              <p:pRg st="5" end="5"/>
                                            </p:txEl>
                                          </p:spTgt>
                                        </p:tgtEl>
                                        <p:attrNameLst>
                                          <p:attrName>style.visibility</p:attrName>
                                        </p:attrNameLst>
                                      </p:cBhvr>
                                      <p:to>
                                        <p:strVal val="visible"/>
                                      </p:to>
                                    </p:set>
                                    <p:animEffect transition="in" filter="wipe(left)">
                                      <p:cBhvr>
                                        <p:cTn id="28" dur="500"/>
                                        <p:tgtEl>
                                          <p:spTgt spid="1024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bldLvl="4"/>
    </p:bldLst>
  </p:timing>
</p:sld>
</file>

<file path=ppt/slides/slide50.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113666"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eaLnBrk="1" fontAlgn="auto" hangingPunct="1">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113668" name="Content Placeholder 2"/>
          <p:cNvSpPr>
            <a:spLocks noGrp="1"/>
          </p:cNvSpPr>
          <p:nvPr>
            <p:ph idx="1"/>
          </p:nvPr>
        </p:nvSpPr>
        <p:spPr>
          <a:xfrm>
            <a:off x="457200" y="1295400"/>
            <a:ext cx="8229600" cy="5373688"/>
          </a:xfrm>
        </p:spPr>
        <p:txBody>
          <a:bodyPr/>
          <a:lstStyle/>
          <a:p>
            <a:pPr eaLnBrk="1" hangingPunct="1">
              <a:buClrTx/>
              <a:buSzPct val="120000"/>
              <a:buFont typeface="Arial" charset="0"/>
              <a:buChar char="•"/>
            </a:pPr>
            <a:r>
              <a:rPr lang="en-US" sz="2700" smtClean="0">
                <a:latin typeface="Arial" charset="0"/>
                <a:cs typeface="ＭＳ Ｐゴシック" charset="-128"/>
              </a:rPr>
              <a:t>The inflation tax is the loss in the real value of people’s money holdings when the government causes inflation by printing money. </a:t>
            </a:r>
          </a:p>
          <a:p>
            <a:pPr eaLnBrk="1" hangingPunct="1">
              <a:buClrTx/>
              <a:buSzPct val="120000"/>
              <a:buFont typeface="Arial" charset="0"/>
              <a:buChar char="•"/>
            </a:pPr>
            <a:r>
              <a:rPr lang="en-US" sz="2700" smtClean="0">
                <a:latin typeface="Arial" charset="0"/>
                <a:cs typeface="ＭＳ Ｐゴシック" charset="-128"/>
              </a:rPr>
              <a:t>The Fisher effect is the one-for-one relation between changes in the inflation rate and changes in the nominal interest rate.   </a:t>
            </a:r>
          </a:p>
          <a:p>
            <a:pPr eaLnBrk="1" hangingPunct="1">
              <a:buClrTx/>
              <a:buSzPct val="120000"/>
              <a:buFont typeface="Arial" charset="0"/>
              <a:buChar char="•"/>
            </a:pPr>
            <a:r>
              <a:rPr lang="en-US" sz="2700" smtClean="0">
                <a:latin typeface="Arial" charset="0"/>
                <a:cs typeface="ＭＳ Ｐゴシック" charset="-128"/>
              </a:rPr>
              <a:t>The costs of inflation include menu costs, shoeleather costs, confusion and inconvenience, distortions in relative prices and the allocation of resources, tax distortions, and arbitrary redistributions of wealth. </a:t>
            </a:r>
          </a:p>
        </p:txBody>
      </p:sp>
      <p:sp>
        <p:nvSpPr>
          <p:cNvPr id="6" name="TextBox 6"/>
          <p:cNvSpPr txBox="1"/>
          <p:nvPr/>
        </p:nvSpPr>
        <p:spPr>
          <a:xfrm>
            <a:off x="446271" y="6477000"/>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p:cNvSpPr>
            <a:spLocks noGrp="1" noChangeArrowheads="1"/>
          </p:cNvSpPr>
          <p:nvPr>
            <p:ph type="title" idx="4294967295"/>
          </p:nvPr>
        </p:nvSpPr>
        <p:spPr/>
        <p:txBody>
          <a:bodyPr/>
          <a:lstStyle/>
          <a:p>
            <a:pPr eaLnBrk="1" hangingPunct="1"/>
            <a:r>
              <a:rPr lang="en-US" smtClean="0">
                <a:latin typeface="Tahoma" charset="0"/>
                <a:ea typeface="Tahoma" charset="0"/>
                <a:cs typeface="Tahoma" charset="0"/>
              </a:rPr>
              <a:t>Money Supply (MS)</a:t>
            </a:r>
          </a:p>
        </p:txBody>
      </p:sp>
      <p:sp>
        <p:nvSpPr>
          <p:cNvPr id="11269" name="Rectangle 5"/>
          <p:cNvSpPr>
            <a:spLocks noGrp="1" noChangeArrowheads="1"/>
          </p:cNvSpPr>
          <p:nvPr>
            <p:ph type="body" idx="4294967295"/>
          </p:nvPr>
        </p:nvSpPr>
        <p:spPr/>
        <p:txBody>
          <a:bodyPr/>
          <a:lstStyle/>
          <a:p>
            <a:pPr eaLnBrk="1" hangingPunct="1"/>
            <a:r>
              <a:rPr lang="en-US" smtClean="0">
                <a:latin typeface="Arial" charset="0"/>
              </a:rPr>
              <a:t>In real world, determined by central bank, </a:t>
            </a:r>
            <a:br>
              <a:rPr lang="en-US" smtClean="0">
                <a:latin typeface="Arial" charset="0"/>
              </a:rPr>
            </a:br>
            <a:r>
              <a:rPr lang="en-US" smtClean="0">
                <a:latin typeface="Arial" charset="0"/>
              </a:rPr>
              <a:t>the banking system, consumers.  </a:t>
            </a:r>
          </a:p>
          <a:p>
            <a:pPr eaLnBrk="1" hangingPunct="1"/>
            <a:r>
              <a:rPr lang="en-US" smtClean="0">
                <a:latin typeface="Arial" charset="0"/>
              </a:rPr>
              <a:t>In this model, we assume the central bank precisely controls MS and sets it at some fixed amount.  </a:t>
            </a:r>
          </a:p>
        </p:txBody>
      </p:sp>
      <p:sp>
        <p:nvSpPr>
          <p:cNvPr id="1741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9">
                                            <p:txEl>
                                              <p:pRg st="0" end="0"/>
                                            </p:txEl>
                                          </p:spTgt>
                                        </p:tgtEl>
                                        <p:attrNameLst>
                                          <p:attrName>style.visibility</p:attrName>
                                        </p:attrNameLst>
                                      </p:cBhvr>
                                      <p:to>
                                        <p:strVal val="visible"/>
                                      </p:to>
                                    </p:set>
                                    <p:animEffect transition="in" filter="wipe(left)">
                                      <p:cBhvr>
                                        <p:cTn id="7" dur="500"/>
                                        <p:tgtEl>
                                          <p:spTgt spid="1126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69">
                                            <p:txEl>
                                              <p:pRg st="1" end="1"/>
                                            </p:txEl>
                                          </p:spTgt>
                                        </p:tgtEl>
                                        <p:attrNameLst>
                                          <p:attrName>style.visibility</p:attrName>
                                        </p:attrNameLst>
                                      </p:cBhvr>
                                      <p:to>
                                        <p:strVal val="visible"/>
                                      </p:to>
                                    </p:set>
                                    <p:animEffect transition="in" filter="wipe(left)">
                                      <p:cBhvr>
                                        <p:cTn id="12" dur="500"/>
                                        <p:tgtEl>
                                          <p:spTgt spid="1126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build="p" bldLvl="4"/>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Grp="1" noChangeArrowheads="1"/>
          </p:cNvSpPr>
          <p:nvPr>
            <p:ph type="title" idx="4294967295"/>
          </p:nvPr>
        </p:nvSpPr>
        <p:spPr/>
        <p:txBody>
          <a:bodyPr/>
          <a:lstStyle/>
          <a:p>
            <a:pPr eaLnBrk="1" hangingPunct="1"/>
            <a:r>
              <a:rPr lang="en-US" smtClean="0">
                <a:latin typeface="Tahoma" charset="0"/>
                <a:ea typeface="Tahoma" charset="0"/>
                <a:cs typeface="Tahoma" charset="0"/>
              </a:rPr>
              <a:t>Money Demand (MD)</a:t>
            </a:r>
          </a:p>
        </p:txBody>
      </p:sp>
      <p:sp>
        <p:nvSpPr>
          <p:cNvPr id="12293" name="Rectangle 5"/>
          <p:cNvSpPr>
            <a:spLocks noGrp="1" noChangeArrowheads="1"/>
          </p:cNvSpPr>
          <p:nvPr>
            <p:ph type="body" idx="4294967295"/>
          </p:nvPr>
        </p:nvSpPr>
        <p:spPr/>
        <p:txBody>
          <a:bodyPr/>
          <a:lstStyle/>
          <a:p>
            <a:pPr eaLnBrk="1" hangingPunct="1">
              <a:lnSpc>
                <a:spcPct val="95000"/>
              </a:lnSpc>
            </a:pPr>
            <a:r>
              <a:rPr lang="en-US" smtClean="0">
                <a:latin typeface="Arial" charset="0"/>
              </a:rPr>
              <a:t>Refers to how much wealth people want to hold in liquid form.</a:t>
            </a:r>
          </a:p>
          <a:p>
            <a:pPr eaLnBrk="1" hangingPunct="1">
              <a:lnSpc>
                <a:spcPct val="95000"/>
              </a:lnSpc>
            </a:pPr>
            <a:r>
              <a:rPr lang="en-US" smtClean="0">
                <a:latin typeface="Arial" charset="0"/>
              </a:rPr>
              <a:t>Depends on </a:t>
            </a:r>
            <a:r>
              <a:rPr lang="en-US" b="1" i="1" smtClean="0">
                <a:latin typeface="Arial" charset="0"/>
              </a:rPr>
              <a:t>P</a:t>
            </a:r>
            <a:r>
              <a:rPr lang="en-US" smtClean="0">
                <a:latin typeface="Arial" charset="0"/>
              </a:rPr>
              <a:t>:</a:t>
            </a:r>
            <a:br>
              <a:rPr lang="en-US" smtClean="0">
                <a:latin typeface="Arial" charset="0"/>
              </a:rPr>
            </a:br>
            <a:r>
              <a:rPr lang="en-US" smtClean="0">
                <a:latin typeface="Arial" charset="0"/>
              </a:rPr>
              <a:t>An increase in </a:t>
            </a:r>
            <a:r>
              <a:rPr lang="en-US" b="1" i="1" smtClean="0">
                <a:latin typeface="Arial" charset="0"/>
              </a:rPr>
              <a:t>P</a:t>
            </a:r>
            <a:r>
              <a:rPr lang="en-US" smtClean="0">
                <a:latin typeface="Arial" charset="0"/>
              </a:rPr>
              <a:t> reduces the value of money, </a:t>
            </a:r>
            <a:br>
              <a:rPr lang="en-US" smtClean="0">
                <a:latin typeface="Arial" charset="0"/>
              </a:rPr>
            </a:br>
            <a:r>
              <a:rPr lang="en-US" smtClean="0">
                <a:latin typeface="Arial" charset="0"/>
              </a:rPr>
              <a:t>so more money is required to buy g&amp;s.</a:t>
            </a:r>
          </a:p>
          <a:p>
            <a:pPr eaLnBrk="1" hangingPunct="1">
              <a:lnSpc>
                <a:spcPct val="95000"/>
              </a:lnSpc>
            </a:pPr>
            <a:r>
              <a:rPr lang="en-US" smtClean="0">
                <a:latin typeface="Arial" charset="0"/>
              </a:rPr>
              <a:t>Thus, quantity of money demanded </a:t>
            </a:r>
            <a:br>
              <a:rPr lang="en-US" smtClean="0">
                <a:latin typeface="Arial" charset="0"/>
              </a:rPr>
            </a:br>
            <a:r>
              <a:rPr lang="en-US" smtClean="0">
                <a:latin typeface="Arial" charset="0"/>
              </a:rPr>
              <a:t>is negatively related to the value of money </a:t>
            </a:r>
            <a:br>
              <a:rPr lang="en-US" smtClean="0">
                <a:latin typeface="Arial" charset="0"/>
              </a:rPr>
            </a:br>
            <a:r>
              <a:rPr lang="en-US" smtClean="0">
                <a:latin typeface="Arial" charset="0"/>
              </a:rPr>
              <a:t>and positively related to </a:t>
            </a:r>
            <a:r>
              <a:rPr lang="en-US" b="1" i="1" smtClean="0">
                <a:latin typeface="Arial" charset="0"/>
              </a:rPr>
              <a:t>P</a:t>
            </a:r>
            <a:r>
              <a:rPr lang="en-US" smtClean="0">
                <a:latin typeface="Arial" charset="0"/>
              </a:rPr>
              <a:t>, other things equal. </a:t>
            </a:r>
          </a:p>
          <a:p>
            <a:pPr eaLnBrk="1" hangingPunct="1">
              <a:lnSpc>
                <a:spcPct val="95000"/>
              </a:lnSpc>
              <a:spcBef>
                <a:spcPct val="20000"/>
              </a:spcBef>
              <a:buFont typeface="Wingdings" charset="2"/>
              <a:buNone/>
            </a:pPr>
            <a:r>
              <a:rPr lang="en-US" smtClean="0">
                <a:latin typeface="Arial" charset="0"/>
              </a:rPr>
              <a:t>	(These “other things” include real income, interest rates, availability of Automated Teller Machines.)  </a:t>
            </a:r>
          </a:p>
        </p:txBody>
      </p:sp>
      <p:sp>
        <p:nvSpPr>
          <p:cNvPr id="1945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Effect transition="in" filter="wipe(left)">
                                      <p:cBhvr>
                                        <p:cTn id="7" dur="500"/>
                                        <p:tgtEl>
                                          <p:spTgt spid="1229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3">
                                            <p:txEl>
                                              <p:pRg st="1" end="1"/>
                                            </p:txEl>
                                          </p:spTgt>
                                        </p:tgtEl>
                                        <p:attrNameLst>
                                          <p:attrName>style.visibility</p:attrName>
                                        </p:attrNameLst>
                                      </p:cBhvr>
                                      <p:to>
                                        <p:strVal val="visible"/>
                                      </p:to>
                                    </p:set>
                                    <p:animEffect transition="in" filter="wipe(left)">
                                      <p:cBhvr>
                                        <p:cTn id="12" dur="500"/>
                                        <p:tgtEl>
                                          <p:spTgt spid="1229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93">
                                            <p:txEl>
                                              <p:pRg st="2" end="2"/>
                                            </p:txEl>
                                          </p:spTgt>
                                        </p:tgtEl>
                                        <p:attrNameLst>
                                          <p:attrName>style.visibility</p:attrName>
                                        </p:attrNameLst>
                                      </p:cBhvr>
                                      <p:to>
                                        <p:strVal val="visible"/>
                                      </p:to>
                                    </p:set>
                                    <p:animEffect transition="in" filter="wipe(left)">
                                      <p:cBhvr>
                                        <p:cTn id="17" dur="500"/>
                                        <p:tgtEl>
                                          <p:spTgt spid="1229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93">
                                            <p:txEl>
                                              <p:pRg st="3" end="3"/>
                                            </p:txEl>
                                          </p:spTgt>
                                        </p:tgtEl>
                                        <p:attrNameLst>
                                          <p:attrName>style.visibility</p:attrName>
                                        </p:attrNameLst>
                                      </p:cBhvr>
                                      <p:to>
                                        <p:strVal val="visible"/>
                                      </p:to>
                                    </p:set>
                                    <p:animEffect transition="in" filter="wipe(left)">
                                      <p:cBhvr>
                                        <p:cTn id="22" dur="500"/>
                                        <p:tgtEl>
                                          <p:spTgt spid="1229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build="p" bldLvl="4"/>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idx="4294967295"/>
          </p:nvPr>
        </p:nvSpPr>
        <p:spPr>
          <a:xfrm>
            <a:off x="0" y="119063"/>
            <a:ext cx="9144000" cy="649287"/>
          </a:xfrm>
        </p:spPr>
        <p:txBody>
          <a:bodyPr/>
          <a:lstStyle/>
          <a:p>
            <a:pPr algn="ctr" eaLnBrk="1" hangingPunct="1"/>
            <a:r>
              <a:rPr lang="en-US" sz="3300" smtClean="0">
                <a:latin typeface="Tahoma" charset="0"/>
                <a:ea typeface="Tahoma" charset="0"/>
                <a:cs typeface="Tahoma" charset="0"/>
              </a:rPr>
              <a:t>The Money Supply-Demand Diagram</a:t>
            </a:r>
          </a:p>
        </p:txBody>
      </p:sp>
      <p:grpSp>
        <p:nvGrpSpPr>
          <p:cNvPr id="2" name="Group 97"/>
          <p:cNvGrpSpPr>
            <a:grpSpLocks/>
          </p:cNvGrpSpPr>
          <p:nvPr/>
        </p:nvGrpSpPr>
        <p:grpSpPr bwMode="auto">
          <a:xfrm>
            <a:off x="352425" y="1133475"/>
            <a:ext cx="8486775" cy="5197475"/>
            <a:chOff x="222" y="714"/>
            <a:chExt cx="5346" cy="3274"/>
          </a:xfrm>
        </p:grpSpPr>
        <p:sp>
          <p:nvSpPr>
            <p:cNvPr id="21515" name="Line 53"/>
            <p:cNvSpPr>
              <a:spLocks noChangeShapeType="1"/>
            </p:cNvSpPr>
            <p:nvPr/>
          </p:nvSpPr>
          <p:spPr bwMode="auto">
            <a:xfrm>
              <a:off x="1380" y="3023"/>
              <a:ext cx="3024"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21516" name="Line 56"/>
            <p:cNvSpPr>
              <a:spLocks noChangeShapeType="1"/>
            </p:cNvSpPr>
            <p:nvPr/>
          </p:nvSpPr>
          <p:spPr bwMode="auto">
            <a:xfrm>
              <a:off x="1379" y="1568"/>
              <a:ext cx="3024"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21517" name="Line 55"/>
            <p:cNvSpPr>
              <a:spLocks noChangeShapeType="1"/>
            </p:cNvSpPr>
            <p:nvPr/>
          </p:nvSpPr>
          <p:spPr bwMode="auto">
            <a:xfrm>
              <a:off x="1380" y="2057"/>
              <a:ext cx="3024"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21518" name="Line 54"/>
            <p:cNvSpPr>
              <a:spLocks noChangeShapeType="1"/>
            </p:cNvSpPr>
            <p:nvPr/>
          </p:nvSpPr>
          <p:spPr bwMode="auto">
            <a:xfrm>
              <a:off x="1379" y="2538"/>
              <a:ext cx="3024"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nvGrpSpPr>
            <p:cNvPr id="21519" name="Group 96"/>
            <p:cNvGrpSpPr>
              <a:grpSpLocks/>
            </p:cNvGrpSpPr>
            <p:nvPr/>
          </p:nvGrpSpPr>
          <p:grpSpPr bwMode="auto">
            <a:xfrm>
              <a:off x="222" y="714"/>
              <a:ext cx="5346" cy="3274"/>
              <a:chOff x="222" y="714"/>
              <a:chExt cx="5346" cy="3274"/>
            </a:xfrm>
          </p:grpSpPr>
          <p:sp>
            <p:nvSpPr>
              <p:cNvPr id="21520" name="Line 5"/>
              <p:cNvSpPr>
                <a:spLocks noChangeShapeType="1"/>
              </p:cNvSpPr>
              <p:nvPr/>
            </p:nvSpPr>
            <p:spPr bwMode="auto">
              <a:xfrm>
                <a:off x="1382" y="3491"/>
                <a:ext cx="3018"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1521" name="Line 6"/>
              <p:cNvSpPr>
                <a:spLocks noChangeShapeType="1"/>
              </p:cNvSpPr>
              <p:nvPr/>
            </p:nvSpPr>
            <p:spPr bwMode="auto">
              <a:xfrm flipV="1">
                <a:off x="1374" y="884"/>
                <a:ext cx="0" cy="2607"/>
              </a:xfrm>
              <a:prstGeom prst="line">
                <a:avLst/>
              </a:prstGeom>
              <a:noFill/>
              <a:ln w="9525">
                <a:solidFill>
                  <a:schemeClr val="tx1"/>
                </a:solidFill>
                <a:round/>
                <a:headEnd/>
                <a:tailEnd/>
              </a:ln>
            </p:spPr>
            <p:txBody>
              <a:bodyPr>
                <a:prstTxWarp prst="textNoShape">
                  <a:avLst/>
                </a:prstTxWarp>
              </a:bodyPr>
              <a:lstStyle/>
              <a:p>
                <a:endParaRPr lang="en-US"/>
              </a:p>
            </p:txBody>
          </p:sp>
          <p:grpSp>
            <p:nvGrpSpPr>
              <p:cNvPr id="21522" name="Group 95"/>
              <p:cNvGrpSpPr>
                <a:grpSpLocks/>
              </p:cNvGrpSpPr>
              <p:nvPr/>
            </p:nvGrpSpPr>
            <p:grpSpPr bwMode="auto">
              <a:xfrm>
                <a:off x="222" y="714"/>
                <a:ext cx="5346" cy="3274"/>
                <a:chOff x="222" y="714"/>
                <a:chExt cx="5346" cy="3274"/>
              </a:xfrm>
            </p:grpSpPr>
            <p:sp>
              <p:nvSpPr>
                <p:cNvPr id="21523" name="Text Box 28"/>
                <p:cNvSpPr txBox="1">
                  <a:spLocks noChangeArrowheads="1"/>
                </p:cNvSpPr>
                <p:nvPr/>
              </p:nvSpPr>
              <p:spPr bwMode="auto">
                <a:xfrm>
                  <a:off x="222" y="726"/>
                  <a:ext cx="1140" cy="478"/>
                </a:xfrm>
                <a:prstGeom prst="rect">
                  <a:avLst/>
                </a:prstGeom>
                <a:noFill/>
                <a:ln w="9525">
                  <a:noFill/>
                  <a:miter lim="800000"/>
                  <a:headEnd/>
                  <a:tailEnd/>
                </a:ln>
              </p:spPr>
              <p:txBody>
                <a:bodyPr>
                  <a:prstTxWarp prst="textNoShape">
                    <a:avLst/>
                  </a:prstTxWarp>
                  <a:spAutoFit/>
                </a:bodyPr>
                <a:lstStyle/>
                <a:p>
                  <a:pPr algn="r">
                    <a:lnSpc>
                      <a:spcPct val="95000"/>
                    </a:lnSpc>
                    <a:spcBef>
                      <a:spcPct val="50000"/>
                    </a:spcBef>
                  </a:pPr>
                  <a:r>
                    <a:rPr lang="en-US" sz="2300">
                      <a:ea typeface="Arial" charset="0"/>
                      <a:cs typeface="Arial" charset="0"/>
                    </a:rPr>
                    <a:t>Value of Money, 1/</a:t>
                  </a:r>
                  <a:r>
                    <a:rPr lang="en-US" sz="2300" b="1" i="1">
                      <a:ea typeface="Arial" charset="0"/>
                      <a:cs typeface="Arial" charset="0"/>
                    </a:rPr>
                    <a:t>P</a:t>
                  </a:r>
                </a:p>
              </p:txBody>
            </p:sp>
            <p:sp>
              <p:nvSpPr>
                <p:cNvPr id="21524" name="Text Box 30"/>
                <p:cNvSpPr txBox="1">
                  <a:spLocks noChangeArrowheads="1"/>
                </p:cNvSpPr>
                <p:nvPr/>
              </p:nvSpPr>
              <p:spPr bwMode="auto">
                <a:xfrm>
                  <a:off x="4428" y="714"/>
                  <a:ext cx="1140" cy="478"/>
                </a:xfrm>
                <a:prstGeom prst="rect">
                  <a:avLst/>
                </a:prstGeom>
                <a:noFill/>
                <a:ln w="9525">
                  <a:noFill/>
                  <a:miter lim="800000"/>
                  <a:headEnd/>
                  <a:tailEnd/>
                </a:ln>
              </p:spPr>
              <p:txBody>
                <a:bodyPr>
                  <a:prstTxWarp prst="textNoShape">
                    <a:avLst/>
                  </a:prstTxWarp>
                  <a:spAutoFit/>
                </a:bodyPr>
                <a:lstStyle/>
                <a:p>
                  <a:pPr>
                    <a:lnSpc>
                      <a:spcPct val="95000"/>
                    </a:lnSpc>
                    <a:spcBef>
                      <a:spcPct val="50000"/>
                    </a:spcBef>
                  </a:pPr>
                  <a:r>
                    <a:rPr lang="en-US" sz="2300">
                      <a:ea typeface="Arial" charset="0"/>
                      <a:cs typeface="Arial" charset="0"/>
                    </a:rPr>
                    <a:t>Price </a:t>
                  </a:r>
                  <a:br>
                    <a:rPr lang="en-US" sz="2300">
                      <a:ea typeface="Arial" charset="0"/>
                      <a:cs typeface="Arial" charset="0"/>
                    </a:rPr>
                  </a:br>
                  <a:r>
                    <a:rPr lang="en-US" sz="2300">
                      <a:ea typeface="Arial" charset="0"/>
                      <a:cs typeface="Arial" charset="0"/>
                    </a:rPr>
                    <a:t>Level, </a:t>
                  </a:r>
                  <a:r>
                    <a:rPr lang="en-US" sz="2300" b="1" i="1">
                      <a:ea typeface="Arial" charset="0"/>
                      <a:cs typeface="Arial" charset="0"/>
                    </a:rPr>
                    <a:t>P</a:t>
                  </a:r>
                </a:p>
              </p:txBody>
            </p:sp>
            <p:sp>
              <p:nvSpPr>
                <p:cNvPr id="21525" name="Text Box 31"/>
                <p:cNvSpPr txBox="1">
                  <a:spLocks noChangeArrowheads="1"/>
                </p:cNvSpPr>
                <p:nvPr/>
              </p:nvSpPr>
              <p:spPr bwMode="auto">
                <a:xfrm>
                  <a:off x="3444" y="3510"/>
                  <a:ext cx="1002" cy="478"/>
                </a:xfrm>
                <a:prstGeom prst="rect">
                  <a:avLst/>
                </a:prstGeom>
                <a:noFill/>
                <a:ln w="9525">
                  <a:noFill/>
                  <a:miter lim="800000"/>
                  <a:headEnd/>
                  <a:tailEnd/>
                </a:ln>
              </p:spPr>
              <p:txBody>
                <a:bodyPr>
                  <a:prstTxWarp prst="textNoShape">
                    <a:avLst/>
                  </a:prstTxWarp>
                  <a:spAutoFit/>
                </a:bodyPr>
                <a:lstStyle/>
                <a:p>
                  <a:pPr algn="r">
                    <a:lnSpc>
                      <a:spcPct val="95000"/>
                    </a:lnSpc>
                    <a:spcBef>
                      <a:spcPct val="50000"/>
                    </a:spcBef>
                  </a:pPr>
                  <a:r>
                    <a:rPr lang="en-US" sz="2300">
                      <a:ea typeface="Arial" charset="0"/>
                      <a:cs typeface="Arial" charset="0"/>
                    </a:rPr>
                    <a:t>Quantity of Money</a:t>
                  </a:r>
                  <a:endParaRPr lang="en-US" sz="2300" b="1" i="1">
                    <a:ea typeface="Arial" charset="0"/>
                    <a:cs typeface="Arial" charset="0"/>
                  </a:endParaRPr>
                </a:p>
              </p:txBody>
            </p:sp>
            <p:grpSp>
              <p:nvGrpSpPr>
                <p:cNvPr id="21526" name="Group 94"/>
                <p:cNvGrpSpPr>
                  <a:grpSpLocks/>
                </p:cNvGrpSpPr>
                <p:nvPr/>
              </p:nvGrpSpPr>
              <p:grpSpPr bwMode="auto">
                <a:xfrm>
                  <a:off x="1038" y="881"/>
                  <a:ext cx="4008" cy="2607"/>
                  <a:chOff x="1038" y="881"/>
                  <a:chExt cx="4008" cy="2607"/>
                </a:xfrm>
              </p:grpSpPr>
              <p:sp>
                <p:nvSpPr>
                  <p:cNvPr id="21527" name="Text Box 39"/>
                  <p:cNvSpPr txBox="1">
                    <a:spLocks noChangeArrowheads="1"/>
                  </p:cNvSpPr>
                  <p:nvPr/>
                </p:nvSpPr>
                <p:spPr bwMode="auto">
                  <a:xfrm>
                    <a:off x="1038" y="1422"/>
                    <a:ext cx="294" cy="279"/>
                  </a:xfrm>
                  <a:prstGeom prst="rect">
                    <a:avLst/>
                  </a:prstGeom>
                  <a:noFill/>
                  <a:ln w="9525">
                    <a:noFill/>
                    <a:miter lim="800000"/>
                    <a:headEnd/>
                    <a:tailEnd/>
                  </a:ln>
                </p:spPr>
                <p:txBody>
                  <a:bodyPr>
                    <a:prstTxWarp prst="textNoShape">
                      <a:avLst/>
                    </a:prstTxWarp>
                    <a:spAutoFit/>
                  </a:bodyPr>
                  <a:lstStyle/>
                  <a:p>
                    <a:pPr algn="r">
                      <a:spcBef>
                        <a:spcPct val="50000"/>
                      </a:spcBef>
                    </a:pPr>
                    <a:r>
                      <a:rPr lang="en-US" sz="2300">
                        <a:ea typeface="Arial" charset="0"/>
                        <a:cs typeface="Arial" charset="0"/>
                      </a:rPr>
                      <a:t>1</a:t>
                    </a:r>
                  </a:p>
                </p:txBody>
              </p:sp>
              <p:sp>
                <p:nvSpPr>
                  <p:cNvPr id="21528" name="Text Box 43"/>
                  <p:cNvSpPr txBox="1">
                    <a:spLocks noChangeArrowheads="1"/>
                  </p:cNvSpPr>
                  <p:nvPr/>
                </p:nvSpPr>
                <p:spPr bwMode="auto">
                  <a:xfrm>
                    <a:off x="4428" y="1422"/>
                    <a:ext cx="294" cy="279"/>
                  </a:xfrm>
                  <a:prstGeom prst="rect">
                    <a:avLst/>
                  </a:prstGeom>
                  <a:noFill/>
                  <a:ln w="9525">
                    <a:noFill/>
                    <a:miter lim="800000"/>
                    <a:headEnd/>
                    <a:tailEnd/>
                  </a:ln>
                </p:spPr>
                <p:txBody>
                  <a:bodyPr>
                    <a:prstTxWarp prst="textNoShape">
                      <a:avLst/>
                    </a:prstTxWarp>
                    <a:spAutoFit/>
                  </a:bodyPr>
                  <a:lstStyle/>
                  <a:p>
                    <a:pPr>
                      <a:spcBef>
                        <a:spcPct val="50000"/>
                      </a:spcBef>
                    </a:pPr>
                    <a:r>
                      <a:rPr lang="en-US" sz="2300">
                        <a:ea typeface="Arial" charset="0"/>
                        <a:cs typeface="Arial" charset="0"/>
                      </a:rPr>
                      <a:t>1</a:t>
                    </a:r>
                  </a:p>
                </p:txBody>
              </p:sp>
              <p:sp>
                <p:nvSpPr>
                  <p:cNvPr id="21529" name="Text Box 40"/>
                  <p:cNvSpPr txBox="1">
                    <a:spLocks noChangeArrowheads="1"/>
                  </p:cNvSpPr>
                  <p:nvPr/>
                </p:nvSpPr>
                <p:spPr bwMode="auto">
                  <a:xfrm>
                    <a:off x="1050" y="1914"/>
                    <a:ext cx="282" cy="279"/>
                  </a:xfrm>
                  <a:prstGeom prst="rect">
                    <a:avLst/>
                  </a:prstGeom>
                  <a:noFill/>
                  <a:ln w="9525">
                    <a:noFill/>
                    <a:miter lim="800000"/>
                    <a:headEnd/>
                    <a:tailEnd/>
                  </a:ln>
                </p:spPr>
                <p:txBody>
                  <a:bodyPr>
                    <a:prstTxWarp prst="textNoShape">
                      <a:avLst/>
                    </a:prstTxWarp>
                    <a:spAutoFit/>
                  </a:bodyPr>
                  <a:lstStyle/>
                  <a:p>
                    <a:pPr algn="r">
                      <a:spcBef>
                        <a:spcPct val="50000"/>
                      </a:spcBef>
                    </a:pPr>
                    <a:r>
                      <a:rPr lang="en-US" sz="2300">
                        <a:ea typeface="Arial" charset="0"/>
                        <a:cs typeface="Arial" charset="0"/>
                      </a:rPr>
                      <a:t>¾</a:t>
                    </a:r>
                  </a:p>
                </p:txBody>
              </p:sp>
              <p:sp>
                <p:nvSpPr>
                  <p:cNvPr id="21530" name="Text Box 44"/>
                  <p:cNvSpPr txBox="1">
                    <a:spLocks noChangeArrowheads="1"/>
                  </p:cNvSpPr>
                  <p:nvPr/>
                </p:nvSpPr>
                <p:spPr bwMode="auto">
                  <a:xfrm>
                    <a:off x="4428" y="1908"/>
                    <a:ext cx="618" cy="279"/>
                  </a:xfrm>
                  <a:prstGeom prst="rect">
                    <a:avLst/>
                  </a:prstGeom>
                  <a:noFill/>
                  <a:ln w="9525">
                    <a:noFill/>
                    <a:miter lim="800000"/>
                    <a:headEnd/>
                    <a:tailEnd/>
                  </a:ln>
                </p:spPr>
                <p:txBody>
                  <a:bodyPr>
                    <a:prstTxWarp prst="textNoShape">
                      <a:avLst/>
                    </a:prstTxWarp>
                    <a:spAutoFit/>
                  </a:bodyPr>
                  <a:lstStyle/>
                  <a:p>
                    <a:pPr>
                      <a:spcBef>
                        <a:spcPct val="50000"/>
                      </a:spcBef>
                    </a:pPr>
                    <a:r>
                      <a:rPr lang="en-US" sz="2300">
                        <a:ea typeface="Arial" charset="0"/>
                        <a:cs typeface="Arial" charset="0"/>
                      </a:rPr>
                      <a:t>1.33</a:t>
                    </a:r>
                  </a:p>
                </p:txBody>
              </p:sp>
              <p:sp>
                <p:nvSpPr>
                  <p:cNvPr id="21531" name="Text Box 41"/>
                  <p:cNvSpPr txBox="1">
                    <a:spLocks noChangeArrowheads="1"/>
                  </p:cNvSpPr>
                  <p:nvPr/>
                </p:nvSpPr>
                <p:spPr bwMode="auto">
                  <a:xfrm>
                    <a:off x="1050" y="2394"/>
                    <a:ext cx="282" cy="279"/>
                  </a:xfrm>
                  <a:prstGeom prst="rect">
                    <a:avLst/>
                  </a:prstGeom>
                  <a:noFill/>
                  <a:ln w="9525">
                    <a:noFill/>
                    <a:miter lim="800000"/>
                    <a:headEnd/>
                    <a:tailEnd/>
                  </a:ln>
                </p:spPr>
                <p:txBody>
                  <a:bodyPr>
                    <a:prstTxWarp prst="textNoShape">
                      <a:avLst/>
                    </a:prstTxWarp>
                    <a:spAutoFit/>
                  </a:bodyPr>
                  <a:lstStyle/>
                  <a:p>
                    <a:pPr algn="r">
                      <a:spcBef>
                        <a:spcPct val="50000"/>
                      </a:spcBef>
                    </a:pPr>
                    <a:r>
                      <a:rPr lang="en-US" sz="2300">
                        <a:ea typeface="Arial" charset="0"/>
                        <a:cs typeface="Arial" charset="0"/>
                      </a:rPr>
                      <a:t>½</a:t>
                    </a:r>
                  </a:p>
                </p:txBody>
              </p:sp>
              <p:sp>
                <p:nvSpPr>
                  <p:cNvPr id="21532" name="Text Box 45"/>
                  <p:cNvSpPr txBox="1">
                    <a:spLocks noChangeArrowheads="1"/>
                  </p:cNvSpPr>
                  <p:nvPr/>
                </p:nvSpPr>
                <p:spPr bwMode="auto">
                  <a:xfrm>
                    <a:off x="4428" y="2394"/>
                    <a:ext cx="294" cy="279"/>
                  </a:xfrm>
                  <a:prstGeom prst="rect">
                    <a:avLst/>
                  </a:prstGeom>
                  <a:noFill/>
                  <a:ln w="9525">
                    <a:noFill/>
                    <a:miter lim="800000"/>
                    <a:headEnd/>
                    <a:tailEnd/>
                  </a:ln>
                </p:spPr>
                <p:txBody>
                  <a:bodyPr>
                    <a:prstTxWarp prst="textNoShape">
                      <a:avLst/>
                    </a:prstTxWarp>
                    <a:spAutoFit/>
                  </a:bodyPr>
                  <a:lstStyle/>
                  <a:p>
                    <a:pPr>
                      <a:spcBef>
                        <a:spcPct val="50000"/>
                      </a:spcBef>
                    </a:pPr>
                    <a:r>
                      <a:rPr lang="en-US" sz="2300">
                        <a:ea typeface="Arial" charset="0"/>
                        <a:cs typeface="Arial" charset="0"/>
                      </a:rPr>
                      <a:t>2</a:t>
                    </a:r>
                  </a:p>
                </p:txBody>
              </p:sp>
              <p:sp>
                <p:nvSpPr>
                  <p:cNvPr id="21533" name="Line 18"/>
                  <p:cNvSpPr>
                    <a:spLocks noChangeShapeType="1"/>
                  </p:cNvSpPr>
                  <p:nvPr/>
                </p:nvSpPr>
                <p:spPr bwMode="auto">
                  <a:xfrm>
                    <a:off x="1374" y="2057"/>
                    <a:ext cx="86"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1534" name="Line 19"/>
                  <p:cNvSpPr>
                    <a:spLocks noChangeShapeType="1"/>
                  </p:cNvSpPr>
                  <p:nvPr/>
                </p:nvSpPr>
                <p:spPr bwMode="auto">
                  <a:xfrm>
                    <a:off x="1374" y="2538"/>
                    <a:ext cx="86"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1535" name="Line 20"/>
                  <p:cNvSpPr>
                    <a:spLocks noChangeShapeType="1"/>
                  </p:cNvSpPr>
                  <p:nvPr/>
                </p:nvSpPr>
                <p:spPr bwMode="auto">
                  <a:xfrm>
                    <a:off x="1374" y="1569"/>
                    <a:ext cx="86"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1536" name="Line 17"/>
                  <p:cNvSpPr>
                    <a:spLocks noChangeShapeType="1"/>
                  </p:cNvSpPr>
                  <p:nvPr/>
                </p:nvSpPr>
                <p:spPr bwMode="auto">
                  <a:xfrm>
                    <a:off x="1374" y="3022"/>
                    <a:ext cx="86" cy="0"/>
                  </a:xfrm>
                  <a:prstGeom prst="line">
                    <a:avLst/>
                  </a:prstGeom>
                  <a:noFill/>
                  <a:ln w="9525">
                    <a:solidFill>
                      <a:schemeClr val="tx1"/>
                    </a:solidFill>
                    <a:round/>
                    <a:headEnd/>
                    <a:tailEnd/>
                  </a:ln>
                </p:spPr>
                <p:txBody>
                  <a:bodyPr>
                    <a:prstTxWarp prst="textNoShape">
                      <a:avLst/>
                    </a:prstTxWarp>
                  </a:bodyPr>
                  <a:lstStyle/>
                  <a:p>
                    <a:endParaRPr lang="en-US"/>
                  </a:p>
                </p:txBody>
              </p:sp>
              <p:grpSp>
                <p:nvGrpSpPr>
                  <p:cNvPr id="21537" name="Group 87"/>
                  <p:cNvGrpSpPr>
                    <a:grpSpLocks/>
                  </p:cNvGrpSpPr>
                  <p:nvPr/>
                </p:nvGrpSpPr>
                <p:grpSpPr bwMode="auto">
                  <a:xfrm>
                    <a:off x="4320" y="881"/>
                    <a:ext cx="86" cy="2607"/>
                    <a:chOff x="4320" y="881"/>
                    <a:chExt cx="86" cy="2607"/>
                  </a:xfrm>
                </p:grpSpPr>
                <p:sp>
                  <p:nvSpPr>
                    <p:cNvPr id="21540" name="Line 7"/>
                    <p:cNvSpPr>
                      <a:spLocks noChangeShapeType="1"/>
                    </p:cNvSpPr>
                    <p:nvPr/>
                  </p:nvSpPr>
                  <p:spPr bwMode="auto">
                    <a:xfrm flipV="1">
                      <a:off x="4405" y="881"/>
                      <a:ext cx="0" cy="2607"/>
                    </a:xfrm>
                    <a:prstGeom prst="line">
                      <a:avLst/>
                    </a:prstGeom>
                    <a:noFill/>
                    <a:ln w="9525">
                      <a:solidFill>
                        <a:schemeClr val="tx1"/>
                      </a:solidFill>
                      <a:round/>
                      <a:headEnd/>
                      <a:tailEnd/>
                    </a:ln>
                  </p:spPr>
                  <p:txBody>
                    <a:bodyPr>
                      <a:prstTxWarp prst="textNoShape">
                        <a:avLst/>
                      </a:prstTxWarp>
                    </a:bodyPr>
                    <a:lstStyle/>
                    <a:p>
                      <a:endParaRPr lang="en-US"/>
                    </a:p>
                  </p:txBody>
                </p:sp>
                <p:sp>
                  <p:nvSpPr>
                    <p:cNvPr id="21541" name="Line 36"/>
                    <p:cNvSpPr>
                      <a:spLocks noChangeShapeType="1"/>
                    </p:cNvSpPr>
                    <p:nvPr/>
                  </p:nvSpPr>
                  <p:spPr bwMode="auto">
                    <a:xfrm>
                      <a:off x="4320" y="2057"/>
                      <a:ext cx="86"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1542" name="Line 37"/>
                    <p:cNvSpPr>
                      <a:spLocks noChangeShapeType="1"/>
                    </p:cNvSpPr>
                    <p:nvPr/>
                  </p:nvSpPr>
                  <p:spPr bwMode="auto">
                    <a:xfrm>
                      <a:off x="4320" y="2538"/>
                      <a:ext cx="86"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1543" name="Line 38"/>
                    <p:cNvSpPr>
                      <a:spLocks noChangeShapeType="1"/>
                    </p:cNvSpPr>
                    <p:nvPr/>
                  </p:nvSpPr>
                  <p:spPr bwMode="auto">
                    <a:xfrm>
                      <a:off x="4320" y="1569"/>
                      <a:ext cx="86"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1544" name="Line 35"/>
                    <p:cNvSpPr>
                      <a:spLocks noChangeShapeType="1"/>
                    </p:cNvSpPr>
                    <p:nvPr/>
                  </p:nvSpPr>
                  <p:spPr bwMode="auto">
                    <a:xfrm>
                      <a:off x="4320" y="3022"/>
                      <a:ext cx="86"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21538" name="Text Box 42"/>
                  <p:cNvSpPr txBox="1">
                    <a:spLocks noChangeArrowheads="1"/>
                  </p:cNvSpPr>
                  <p:nvPr/>
                </p:nvSpPr>
                <p:spPr bwMode="auto">
                  <a:xfrm>
                    <a:off x="1044" y="2874"/>
                    <a:ext cx="282" cy="279"/>
                  </a:xfrm>
                  <a:prstGeom prst="rect">
                    <a:avLst/>
                  </a:prstGeom>
                  <a:noFill/>
                  <a:ln w="9525">
                    <a:noFill/>
                    <a:miter lim="800000"/>
                    <a:headEnd/>
                    <a:tailEnd/>
                  </a:ln>
                </p:spPr>
                <p:txBody>
                  <a:bodyPr>
                    <a:prstTxWarp prst="textNoShape">
                      <a:avLst/>
                    </a:prstTxWarp>
                    <a:spAutoFit/>
                  </a:bodyPr>
                  <a:lstStyle/>
                  <a:p>
                    <a:pPr algn="r">
                      <a:spcBef>
                        <a:spcPct val="50000"/>
                      </a:spcBef>
                    </a:pPr>
                    <a:r>
                      <a:rPr lang="en-US" sz="2300">
                        <a:ea typeface="Arial" charset="0"/>
                        <a:cs typeface="Arial" charset="0"/>
                      </a:rPr>
                      <a:t>¼</a:t>
                    </a:r>
                  </a:p>
                </p:txBody>
              </p:sp>
              <p:sp>
                <p:nvSpPr>
                  <p:cNvPr id="21539" name="Text Box 46"/>
                  <p:cNvSpPr txBox="1">
                    <a:spLocks noChangeArrowheads="1"/>
                  </p:cNvSpPr>
                  <p:nvPr/>
                </p:nvSpPr>
                <p:spPr bwMode="auto">
                  <a:xfrm>
                    <a:off x="4428" y="2877"/>
                    <a:ext cx="294" cy="279"/>
                  </a:xfrm>
                  <a:prstGeom prst="rect">
                    <a:avLst/>
                  </a:prstGeom>
                  <a:noFill/>
                  <a:ln w="9525">
                    <a:noFill/>
                    <a:miter lim="800000"/>
                    <a:headEnd/>
                    <a:tailEnd/>
                  </a:ln>
                </p:spPr>
                <p:txBody>
                  <a:bodyPr>
                    <a:prstTxWarp prst="textNoShape">
                      <a:avLst/>
                    </a:prstTxWarp>
                    <a:spAutoFit/>
                  </a:bodyPr>
                  <a:lstStyle/>
                  <a:p>
                    <a:pPr>
                      <a:spcBef>
                        <a:spcPct val="50000"/>
                      </a:spcBef>
                    </a:pPr>
                    <a:r>
                      <a:rPr lang="en-US" sz="2300">
                        <a:ea typeface="Arial" charset="0"/>
                        <a:cs typeface="Arial" charset="0"/>
                      </a:rPr>
                      <a:t>4</a:t>
                    </a:r>
                  </a:p>
                </p:txBody>
              </p:sp>
            </p:grpSp>
          </p:grpSp>
        </p:grpSp>
      </p:grpSp>
      <p:sp>
        <p:nvSpPr>
          <p:cNvPr id="63557" name="Text Box 69"/>
          <p:cNvSpPr txBox="1">
            <a:spLocks noChangeArrowheads="1"/>
          </p:cNvSpPr>
          <p:nvPr/>
        </p:nvSpPr>
        <p:spPr bwMode="auto">
          <a:xfrm>
            <a:off x="3271838" y="1673225"/>
            <a:ext cx="2538412" cy="1235075"/>
          </a:xfrm>
          <a:prstGeom prst="rect">
            <a:avLst/>
          </a:prstGeom>
          <a:solidFill>
            <a:srgbClr val="99CCFF"/>
          </a:solidFill>
          <a:ln w="9525">
            <a:noFill/>
            <a:miter lim="800000"/>
            <a:headEnd/>
            <a:tailEnd/>
          </a:ln>
        </p:spPr>
        <p:txBody>
          <a:bodyPr>
            <a:prstTxWarp prst="textNoShape">
              <a:avLst/>
            </a:prstTxWarp>
            <a:spAutoFit/>
          </a:bodyPr>
          <a:lstStyle/>
          <a:p>
            <a:pPr>
              <a:spcBef>
                <a:spcPct val="50000"/>
              </a:spcBef>
            </a:pPr>
            <a:r>
              <a:rPr lang="en-US" sz="2500">
                <a:ea typeface="Arial" charset="0"/>
                <a:cs typeface="Arial" charset="0"/>
              </a:rPr>
              <a:t>As the value of money rises, the price level falls.</a:t>
            </a:r>
          </a:p>
        </p:txBody>
      </p:sp>
      <p:sp>
        <p:nvSpPr>
          <p:cNvPr id="63559" name="Line 71"/>
          <p:cNvSpPr>
            <a:spLocks noChangeShapeType="1"/>
          </p:cNvSpPr>
          <p:nvPr/>
        </p:nvSpPr>
        <p:spPr bwMode="auto">
          <a:xfrm flipV="1">
            <a:off x="2179638" y="4027488"/>
            <a:ext cx="0" cy="766762"/>
          </a:xfrm>
          <a:prstGeom prst="line">
            <a:avLst/>
          </a:prstGeom>
          <a:noFill/>
          <a:ln w="50800">
            <a:solidFill>
              <a:srgbClr val="0000FF"/>
            </a:solidFill>
            <a:round/>
            <a:headEnd/>
            <a:tailEnd type="triangle" w="lg" len="med"/>
          </a:ln>
        </p:spPr>
        <p:txBody>
          <a:bodyPr>
            <a:prstTxWarp prst="textNoShape">
              <a:avLst/>
            </a:prstTxWarp>
          </a:bodyPr>
          <a:lstStyle/>
          <a:p>
            <a:endParaRPr lang="en-US"/>
          </a:p>
        </p:txBody>
      </p:sp>
      <p:sp>
        <p:nvSpPr>
          <p:cNvPr id="63560" name="Line 72"/>
          <p:cNvSpPr>
            <a:spLocks noChangeShapeType="1"/>
          </p:cNvSpPr>
          <p:nvPr/>
        </p:nvSpPr>
        <p:spPr bwMode="auto">
          <a:xfrm flipV="1">
            <a:off x="2179638" y="3265488"/>
            <a:ext cx="0" cy="766762"/>
          </a:xfrm>
          <a:prstGeom prst="line">
            <a:avLst/>
          </a:prstGeom>
          <a:noFill/>
          <a:ln w="50800">
            <a:solidFill>
              <a:srgbClr val="0000FF"/>
            </a:solidFill>
            <a:round/>
            <a:headEnd/>
            <a:tailEnd type="triangle" w="lg" len="med"/>
          </a:ln>
        </p:spPr>
        <p:txBody>
          <a:bodyPr>
            <a:prstTxWarp prst="textNoShape">
              <a:avLst/>
            </a:prstTxWarp>
          </a:bodyPr>
          <a:lstStyle/>
          <a:p>
            <a:endParaRPr lang="en-US"/>
          </a:p>
        </p:txBody>
      </p:sp>
      <p:sp>
        <p:nvSpPr>
          <p:cNvPr id="63561" name="Line 73"/>
          <p:cNvSpPr>
            <a:spLocks noChangeShapeType="1"/>
          </p:cNvSpPr>
          <p:nvPr/>
        </p:nvSpPr>
        <p:spPr bwMode="auto">
          <a:xfrm flipV="1">
            <a:off x="2179638" y="2493963"/>
            <a:ext cx="0" cy="766762"/>
          </a:xfrm>
          <a:prstGeom prst="line">
            <a:avLst/>
          </a:prstGeom>
          <a:noFill/>
          <a:ln w="50800">
            <a:solidFill>
              <a:srgbClr val="0000FF"/>
            </a:solidFill>
            <a:round/>
            <a:headEnd/>
            <a:tailEnd type="triangle" w="lg" len="med"/>
          </a:ln>
        </p:spPr>
        <p:txBody>
          <a:bodyPr>
            <a:prstTxWarp prst="textNoShape">
              <a:avLst/>
            </a:prstTxWarp>
          </a:bodyPr>
          <a:lstStyle/>
          <a:p>
            <a:endParaRPr lang="en-US"/>
          </a:p>
        </p:txBody>
      </p:sp>
      <p:sp>
        <p:nvSpPr>
          <p:cNvPr id="63563" name="Line 75"/>
          <p:cNvSpPr>
            <a:spLocks noChangeShapeType="1"/>
          </p:cNvSpPr>
          <p:nvPr/>
        </p:nvSpPr>
        <p:spPr bwMode="auto">
          <a:xfrm flipV="1">
            <a:off x="6989763" y="4017963"/>
            <a:ext cx="0" cy="766762"/>
          </a:xfrm>
          <a:prstGeom prst="line">
            <a:avLst/>
          </a:prstGeom>
          <a:noFill/>
          <a:ln w="50800">
            <a:solidFill>
              <a:srgbClr val="0000FF"/>
            </a:solidFill>
            <a:round/>
            <a:headEnd/>
            <a:tailEnd type="triangle" w="lg" len="med"/>
          </a:ln>
        </p:spPr>
        <p:txBody>
          <a:bodyPr>
            <a:prstTxWarp prst="textNoShape">
              <a:avLst/>
            </a:prstTxWarp>
          </a:bodyPr>
          <a:lstStyle/>
          <a:p>
            <a:endParaRPr lang="en-US"/>
          </a:p>
        </p:txBody>
      </p:sp>
      <p:sp>
        <p:nvSpPr>
          <p:cNvPr id="63564" name="Line 76"/>
          <p:cNvSpPr>
            <a:spLocks noChangeShapeType="1"/>
          </p:cNvSpPr>
          <p:nvPr/>
        </p:nvSpPr>
        <p:spPr bwMode="auto">
          <a:xfrm flipV="1">
            <a:off x="6989763" y="3255963"/>
            <a:ext cx="0" cy="766762"/>
          </a:xfrm>
          <a:prstGeom prst="line">
            <a:avLst/>
          </a:prstGeom>
          <a:noFill/>
          <a:ln w="50800">
            <a:solidFill>
              <a:srgbClr val="0000FF"/>
            </a:solidFill>
            <a:round/>
            <a:headEnd/>
            <a:tailEnd type="triangle" w="lg" len="med"/>
          </a:ln>
        </p:spPr>
        <p:txBody>
          <a:bodyPr>
            <a:prstTxWarp prst="textNoShape">
              <a:avLst/>
            </a:prstTxWarp>
          </a:bodyPr>
          <a:lstStyle/>
          <a:p>
            <a:endParaRPr lang="en-US"/>
          </a:p>
        </p:txBody>
      </p:sp>
      <p:sp>
        <p:nvSpPr>
          <p:cNvPr id="63565" name="Line 77"/>
          <p:cNvSpPr>
            <a:spLocks noChangeShapeType="1"/>
          </p:cNvSpPr>
          <p:nvPr/>
        </p:nvSpPr>
        <p:spPr bwMode="auto">
          <a:xfrm flipV="1">
            <a:off x="6989763" y="2484438"/>
            <a:ext cx="0" cy="766762"/>
          </a:xfrm>
          <a:prstGeom prst="line">
            <a:avLst/>
          </a:prstGeom>
          <a:noFill/>
          <a:ln w="50800">
            <a:solidFill>
              <a:srgbClr val="0000FF"/>
            </a:solidFill>
            <a:round/>
            <a:headEnd/>
            <a:tailEnd type="triangle" w="lg" len="med"/>
          </a:ln>
        </p:spPr>
        <p:txBody>
          <a:bodyPr>
            <a:prstTxWarp prst="textNoShape">
              <a:avLst/>
            </a:prstTxWarp>
          </a:bodyPr>
          <a:lstStyle/>
          <a:p>
            <a:endParaRPr lang="en-US"/>
          </a:p>
        </p:txBody>
      </p:sp>
      <p:sp>
        <p:nvSpPr>
          <p:cNvPr id="21514"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3557"/>
                                        </p:tgtEl>
                                        <p:attrNameLst>
                                          <p:attrName>style.visibility</p:attrName>
                                        </p:attrNameLst>
                                      </p:cBhvr>
                                      <p:to>
                                        <p:strVal val="visible"/>
                                      </p:to>
                                    </p:set>
                                    <p:animEffect transition="in" filter="fade">
                                      <p:cBhvr>
                                        <p:cTn id="12" dur="500"/>
                                        <p:tgtEl>
                                          <p:spTgt spid="6355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3559"/>
                                        </p:tgtEl>
                                        <p:attrNameLst>
                                          <p:attrName>style.visibility</p:attrName>
                                        </p:attrNameLst>
                                      </p:cBhvr>
                                      <p:to>
                                        <p:strVal val="visible"/>
                                      </p:to>
                                    </p:set>
                                    <p:animEffect transition="in" filter="wipe(down)">
                                      <p:cBhvr>
                                        <p:cTn id="17" dur="500"/>
                                        <p:tgtEl>
                                          <p:spTgt spid="63559"/>
                                        </p:tgtEl>
                                      </p:cBhvr>
                                    </p:animEffect>
                                  </p:childTnLst>
                                  <p:subTnLst>
                                    <p:animClr clrSpc="rgb" dir="cw">
                                      <p:cBhvr override="childStyle">
                                        <p:cTn dur="1" fill="hold" display="0" masterRel="nextClick" afterEffect="1"/>
                                        <p:tgtEl>
                                          <p:spTgt spid="63559"/>
                                        </p:tgtEl>
                                        <p:attrNameLst>
                                          <p:attrName>ppt_c</p:attrName>
                                        </p:attrNameLst>
                                      </p:cBhvr>
                                      <p:to>
                                        <a:srgbClr val="969696"/>
                                      </p:to>
                                    </p:animClr>
                                  </p:subTnLst>
                                </p:cTn>
                              </p:par>
                              <p:par>
                                <p:cTn id="18" presetID="22" presetClass="entr" presetSubtype="4" fill="hold" grpId="0" nodeType="withEffect">
                                  <p:stCondLst>
                                    <p:cond delay="0"/>
                                  </p:stCondLst>
                                  <p:childTnLst>
                                    <p:set>
                                      <p:cBhvr>
                                        <p:cTn id="19" dur="1" fill="hold">
                                          <p:stCondLst>
                                            <p:cond delay="0"/>
                                          </p:stCondLst>
                                        </p:cTn>
                                        <p:tgtEl>
                                          <p:spTgt spid="63563"/>
                                        </p:tgtEl>
                                        <p:attrNameLst>
                                          <p:attrName>style.visibility</p:attrName>
                                        </p:attrNameLst>
                                      </p:cBhvr>
                                      <p:to>
                                        <p:strVal val="visible"/>
                                      </p:to>
                                    </p:set>
                                    <p:animEffect transition="in" filter="wipe(down)">
                                      <p:cBhvr>
                                        <p:cTn id="20" dur="500"/>
                                        <p:tgtEl>
                                          <p:spTgt spid="63563"/>
                                        </p:tgtEl>
                                      </p:cBhvr>
                                    </p:animEffect>
                                  </p:childTnLst>
                                  <p:subTnLst>
                                    <p:animClr clrSpc="rgb" dir="cw">
                                      <p:cBhvr override="childStyle">
                                        <p:cTn dur="1" fill="hold" display="0" masterRel="nextClick" afterEffect="1"/>
                                        <p:tgtEl>
                                          <p:spTgt spid="63563"/>
                                        </p:tgtEl>
                                        <p:attrNameLst>
                                          <p:attrName>ppt_c</p:attrName>
                                        </p:attrNameLst>
                                      </p:cBhvr>
                                      <p:to>
                                        <a:srgbClr val="969696"/>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3560"/>
                                        </p:tgtEl>
                                        <p:attrNameLst>
                                          <p:attrName>style.visibility</p:attrName>
                                        </p:attrNameLst>
                                      </p:cBhvr>
                                      <p:to>
                                        <p:strVal val="visible"/>
                                      </p:to>
                                    </p:set>
                                    <p:animEffect transition="in" filter="wipe(down)">
                                      <p:cBhvr>
                                        <p:cTn id="25" dur="500"/>
                                        <p:tgtEl>
                                          <p:spTgt spid="63560"/>
                                        </p:tgtEl>
                                      </p:cBhvr>
                                    </p:animEffect>
                                  </p:childTnLst>
                                  <p:subTnLst>
                                    <p:animClr clrSpc="rgb" dir="cw">
                                      <p:cBhvr override="childStyle">
                                        <p:cTn dur="1" fill="hold" display="0" masterRel="nextClick" afterEffect="1"/>
                                        <p:tgtEl>
                                          <p:spTgt spid="63560"/>
                                        </p:tgtEl>
                                        <p:attrNameLst>
                                          <p:attrName>ppt_c</p:attrName>
                                        </p:attrNameLst>
                                      </p:cBhvr>
                                      <p:to>
                                        <a:srgbClr val="969696"/>
                                      </p:to>
                                    </p:animClr>
                                  </p:subTnLst>
                                </p:cTn>
                              </p:par>
                              <p:par>
                                <p:cTn id="26" presetID="22" presetClass="entr" presetSubtype="4" fill="hold" grpId="0" nodeType="withEffect">
                                  <p:stCondLst>
                                    <p:cond delay="0"/>
                                  </p:stCondLst>
                                  <p:childTnLst>
                                    <p:set>
                                      <p:cBhvr>
                                        <p:cTn id="27" dur="1" fill="hold">
                                          <p:stCondLst>
                                            <p:cond delay="0"/>
                                          </p:stCondLst>
                                        </p:cTn>
                                        <p:tgtEl>
                                          <p:spTgt spid="63564"/>
                                        </p:tgtEl>
                                        <p:attrNameLst>
                                          <p:attrName>style.visibility</p:attrName>
                                        </p:attrNameLst>
                                      </p:cBhvr>
                                      <p:to>
                                        <p:strVal val="visible"/>
                                      </p:to>
                                    </p:set>
                                    <p:animEffect transition="in" filter="wipe(down)">
                                      <p:cBhvr>
                                        <p:cTn id="28" dur="500"/>
                                        <p:tgtEl>
                                          <p:spTgt spid="63564"/>
                                        </p:tgtEl>
                                      </p:cBhvr>
                                    </p:animEffect>
                                  </p:childTnLst>
                                  <p:subTnLst>
                                    <p:animClr clrSpc="rgb" dir="cw">
                                      <p:cBhvr override="childStyle">
                                        <p:cTn dur="1" fill="hold" display="0" masterRel="nextClick" afterEffect="1"/>
                                        <p:tgtEl>
                                          <p:spTgt spid="63564"/>
                                        </p:tgtEl>
                                        <p:attrNameLst>
                                          <p:attrName>ppt_c</p:attrName>
                                        </p:attrNameLst>
                                      </p:cBhvr>
                                      <p:to>
                                        <a:srgbClr val="969696"/>
                                      </p:to>
                                    </p:animClr>
                                  </p:sub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63561"/>
                                        </p:tgtEl>
                                        <p:attrNameLst>
                                          <p:attrName>style.visibility</p:attrName>
                                        </p:attrNameLst>
                                      </p:cBhvr>
                                      <p:to>
                                        <p:strVal val="visible"/>
                                      </p:to>
                                    </p:set>
                                    <p:animEffect transition="in" filter="wipe(down)">
                                      <p:cBhvr>
                                        <p:cTn id="33" dur="500"/>
                                        <p:tgtEl>
                                          <p:spTgt spid="63561"/>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63565"/>
                                        </p:tgtEl>
                                        <p:attrNameLst>
                                          <p:attrName>style.visibility</p:attrName>
                                        </p:attrNameLst>
                                      </p:cBhvr>
                                      <p:to>
                                        <p:strVal val="visible"/>
                                      </p:to>
                                    </p:set>
                                    <p:animEffect transition="in" filter="wipe(down)">
                                      <p:cBhvr>
                                        <p:cTn id="36" dur="500"/>
                                        <p:tgtEl>
                                          <p:spTgt spid="635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57" grpId="0" animBg="1"/>
      <p:bldP spid="63559" grpId="0" animBg="1"/>
      <p:bldP spid="63560" grpId="0" animBg="1"/>
      <p:bldP spid="63561" grpId="0" animBg="1"/>
      <p:bldP spid="63563" grpId="0" animBg="1"/>
      <p:bldP spid="63564" grpId="0" animBg="1"/>
      <p:bldP spid="6356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title" idx="4294967295"/>
          </p:nvPr>
        </p:nvSpPr>
        <p:spPr>
          <a:xfrm>
            <a:off x="0" y="119063"/>
            <a:ext cx="9144000" cy="649287"/>
          </a:xfrm>
        </p:spPr>
        <p:txBody>
          <a:bodyPr/>
          <a:lstStyle/>
          <a:p>
            <a:pPr algn="ctr" eaLnBrk="1" hangingPunct="1"/>
            <a:r>
              <a:rPr lang="en-US" sz="3300" smtClean="0">
                <a:latin typeface="Tahoma" charset="0"/>
                <a:ea typeface="Tahoma" charset="0"/>
                <a:cs typeface="Tahoma" charset="0"/>
              </a:rPr>
              <a:t>The Money Supply-Demand Diagram</a:t>
            </a:r>
          </a:p>
        </p:txBody>
      </p:sp>
      <p:grpSp>
        <p:nvGrpSpPr>
          <p:cNvPr id="23554" name="Group 8"/>
          <p:cNvGrpSpPr>
            <a:grpSpLocks/>
          </p:cNvGrpSpPr>
          <p:nvPr/>
        </p:nvGrpSpPr>
        <p:grpSpPr bwMode="auto">
          <a:xfrm>
            <a:off x="352425" y="1133475"/>
            <a:ext cx="8486775" cy="5197475"/>
            <a:chOff x="222" y="714"/>
            <a:chExt cx="5346" cy="3274"/>
          </a:xfrm>
        </p:grpSpPr>
        <p:grpSp>
          <p:nvGrpSpPr>
            <p:cNvPr id="23564" name="Group 9"/>
            <p:cNvGrpSpPr>
              <a:grpSpLocks/>
            </p:cNvGrpSpPr>
            <p:nvPr/>
          </p:nvGrpSpPr>
          <p:grpSpPr bwMode="auto">
            <a:xfrm>
              <a:off x="1374" y="1569"/>
              <a:ext cx="86" cy="1453"/>
              <a:chOff x="1374" y="1563"/>
              <a:chExt cx="128" cy="1453"/>
            </a:xfrm>
          </p:grpSpPr>
          <p:sp>
            <p:nvSpPr>
              <p:cNvPr id="23586" name="Line 10"/>
              <p:cNvSpPr>
                <a:spLocks noChangeShapeType="1"/>
              </p:cNvSpPr>
              <p:nvPr/>
            </p:nvSpPr>
            <p:spPr bwMode="auto">
              <a:xfrm>
                <a:off x="1374" y="3016"/>
                <a:ext cx="128"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3587" name="Line 11"/>
              <p:cNvSpPr>
                <a:spLocks noChangeShapeType="1"/>
              </p:cNvSpPr>
              <p:nvPr/>
            </p:nvSpPr>
            <p:spPr bwMode="auto">
              <a:xfrm>
                <a:off x="1374" y="2051"/>
                <a:ext cx="128"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3588" name="Line 12"/>
              <p:cNvSpPr>
                <a:spLocks noChangeShapeType="1"/>
              </p:cNvSpPr>
              <p:nvPr/>
            </p:nvSpPr>
            <p:spPr bwMode="auto">
              <a:xfrm>
                <a:off x="1374" y="2532"/>
                <a:ext cx="128"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3589" name="Line 13"/>
              <p:cNvSpPr>
                <a:spLocks noChangeShapeType="1"/>
              </p:cNvSpPr>
              <p:nvPr/>
            </p:nvSpPr>
            <p:spPr bwMode="auto">
              <a:xfrm>
                <a:off x="1374" y="1563"/>
                <a:ext cx="128" cy="0"/>
              </a:xfrm>
              <a:prstGeom prst="line">
                <a:avLst/>
              </a:prstGeom>
              <a:noFill/>
              <a:ln w="9525">
                <a:solidFill>
                  <a:schemeClr val="tx1"/>
                </a:solidFill>
                <a:round/>
                <a:headEnd/>
                <a:tailEnd/>
              </a:ln>
            </p:spPr>
            <p:txBody>
              <a:bodyPr>
                <a:prstTxWarp prst="textNoShape">
                  <a:avLst/>
                </a:prstTxWarp>
              </a:bodyPr>
              <a:lstStyle/>
              <a:p>
                <a:endParaRPr lang="en-US"/>
              </a:p>
            </p:txBody>
          </p:sp>
        </p:grpSp>
        <p:grpSp>
          <p:nvGrpSpPr>
            <p:cNvPr id="23565" name="Group 14"/>
            <p:cNvGrpSpPr>
              <a:grpSpLocks/>
            </p:cNvGrpSpPr>
            <p:nvPr/>
          </p:nvGrpSpPr>
          <p:grpSpPr bwMode="auto">
            <a:xfrm>
              <a:off x="4320" y="1569"/>
              <a:ext cx="86" cy="1453"/>
              <a:chOff x="1374" y="1563"/>
              <a:chExt cx="128" cy="1453"/>
            </a:xfrm>
          </p:grpSpPr>
          <p:sp>
            <p:nvSpPr>
              <p:cNvPr id="23582" name="Line 15"/>
              <p:cNvSpPr>
                <a:spLocks noChangeShapeType="1"/>
              </p:cNvSpPr>
              <p:nvPr/>
            </p:nvSpPr>
            <p:spPr bwMode="auto">
              <a:xfrm>
                <a:off x="1374" y="3016"/>
                <a:ext cx="128"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3583" name="Line 16"/>
              <p:cNvSpPr>
                <a:spLocks noChangeShapeType="1"/>
              </p:cNvSpPr>
              <p:nvPr/>
            </p:nvSpPr>
            <p:spPr bwMode="auto">
              <a:xfrm>
                <a:off x="1374" y="2051"/>
                <a:ext cx="128"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3584" name="Line 17"/>
              <p:cNvSpPr>
                <a:spLocks noChangeShapeType="1"/>
              </p:cNvSpPr>
              <p:nvPr/>
            </p:nvSpPr>
            <p:spPr bwMode="auto">
              <a:xfrm>
                <a:off x="1374" y="2532"/>
                <a:ext cx="128"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3585" name="Line 18"/>
              <p:cNvSpPr>
                <a:spLocks noChangeShapeType="1"/>
              </p:cNvSpPr>
              <p:nvPr/>
            </p:nvSpPr>
            <p:spPr bwMode="auto">
              <a:xfrm>
                <a:off x="1374" y="1563"/>
                <a:ext cx="128" cy="0"/>
              </a:xfrm>
              <a:prstGeom prst="line">
                <a:avLst/>
              </a:prstGeom>
              <a:noFill/>
              <a:ln w="9525">
                <a:solidFill>
                  <a:schemeClr val="tx1"/>
                </a:solidFill>
                <a:round/>
                <a:headEnd/>
                <a:tailEnd/>
              </a:ln>
            </p:spPr>
            <p:txBody>
              <a:bodyPr>
                <a:prstTxWarp prst="textNoShape">
                  <a:avLst/>
                </a:prstTxWarp>
              </a:bodyPr>
              <a:lstStyle/>
              <a:p>
                <a:endParaRPr lang="en-US"/>
              </a:p>
            </p:txBody>
          </p:sp>
        </p:grpSp>
        <p:grpSp>
          <p:nvGrpSpPr>
            <p:cNvPr id="23566" name="Group 19"/>
            <p:cNvGrpSpPr>
              <a:grpSpLocks/>
            </p:cNvGrpSpPr>
            <p:nvPr/>
          </p:nvGrpSpPr>
          <p:grpSpPr bwMode="auto">
            <a:xfrm>
              <a:off x="222" y="714"/>
              <a:ext cx="5346" cy="3274"/>
              <a:chOff x="222" y="714"/>
              <a:chExt cx="5346" cy="3274"/>
            </a:xfrm>
          </p:grpSpPr>
          <p:grpSp>
            <p:nvGrpSpPr>
              <p:cNvPr id="23567" name="Group 20"/>
              <p:cNvGrpSpPr>
                <a:grpSpLocks/>
              </p:cNvGrpSpPr>
              <p:nvPr/>
            </p:nvGrpSpPr>
            <p:grpSpPr bwMode="auto">
              <a:xfrm>
                <a:off x="1374" y="881"/>
                <a:ext cx="3031" cy="2610"/>
                <a:chOff x="1973" y="2495"/>
                <a:chExt cx="1151" cy="999"/>
              </a:xfrm>
            </p:grpSpPr>
            <p:sp>
              <p:nvSpPr>
                <p:cNvPr id="23579" name="Line 21"/>
                <p:cNvSpPr>
                  <a:spLocks noChangeShapeType="1"/>
                </p:cNvSpPr>
                <p:nvPr/>
              </p:nvSpPr>
              <p:spPr bwMode="auto">
                <a:xfrm>
                  <a:off x="1976" y="3494"/>
                  <a:ext cx="1146"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3580" name="Line 22"/>
                <p:cNvSpPr>
                  <a:spLocks noChangeShapeType="1"/>
                </p:cNvSpPr>
                <p:nvPr/>
              </p:nvSpPr>
              <p:spPr bwMode="auto">
                <a:xfrm flipV="1">
                  <a:off x="1973" y="2496"/>
                  <a:ext cx="0" cy="998"/>
                </a:xfrm>
                <a:prstGeom prst="line">
                  <a:avLst/>
                </a:prstGeom>
                <a:noFill/>
                <a:ln w="9525">
                  <a:solidFill>
                    <a:schemeClr val="tx1"/>
                  </a:solidFill>
                  <a:round/>
                  <a:headEnd/>
                  <a:tailEnd/>
                </a:ln>
              </p:spPr>
              <p:txBody>
                <a:bodyPr>
                  <a:prstTxWarp prst="textNoShape">
                    <a:avLst/>
                  </a:prstTxWarp>
                </a:bodyPr>
                <a:lstStyle/>
                <a:p>
                  <a:endParaRPr lang="en-US"/>
                </a:p>
              </p:txBody>
            </p:sp>
            <p:sp>
              <p:nvSpPr>
                <p:cNvPr id="23581" name="Line 23"/>
                <p:cNvSpPr>
                  <a:spLocks noChangeShapeType="1"/>
                </p:cNvSpPr>
                <p:nvPr/>
              </p:nvSpPr>
              <p:spPr bwMode="auto">
                <a:xfrm flipV="1">
                  <a:off x="3124" y="2495"/>
                  <a:ext cx="0" cy="998"/>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23568" name="Text Box 24"/>
              <p:cNvSpPr txBox="1">
                <a:spLocks noChangeArrowheads="1"/>
              </p:cNvSpPr>
              <p:nvPr/>
            </p:nvSpPr>
            <p:spPr bwMode="auto">
              <a:xfrm>
                <a:off x="222" y="726"/>
                <a:ext cx="1140" cy="478"/>
              </a:xfrm>
              <a:prstGeom prst="rect">
                <a:avLst/>
              </a:prstGeom>
              <a:noFill/>
              <a:ln w="9525">
                <a:noFill/>
                <a:miter lim="800000"/>
                <a:headEnd/>
                <a:tailEnd/>
              </a:ln>
            </p:spPr>
            <p:txBody>
              <a:bodyPr>
                <a:prstTxWarp prst="textNoShape">
                  <a:avLst/>
                </a:prstTxWarp>
                <a:spAutoFit/>
              </a:bodyPr>
              <a:lstStyle/>
              <a:p>
                <a:pPr algn="r">
                  <a:lnSpc>
                    <a:spcPct val="95000"/>
                  </a:lnSpc>
                  <a:spcBef>
                    <a:spcPct val="50000"/>
                  </a:spcBef>
                </a:pPr>
                <a:r>
                  <a:rPr lang="en-US" sz="2300">
                    <a:ea typeface="Arial" charset="0"/>
                    <a:cs typeface="Arial" charset="0"/>
                  </a:rPr>
                  <a:t>Value of Money, 1/</a:t>
                </a:r>
                <a:r>
                  <a:rPr lang="en-US" sz="2300" b="1" i="1">
                    <a:ea typeface="Arial" charset="0"/>
                    <a:cs typeface="Arial" charset="0"/>
                  </a:rPr>
                  <a:t>P</a:t>
                </a:r>
              </a:p>
            </p:txBody>
          </p:sp>
          <p:sp>
            <p:nvSpPr>
              <p:cNvPr id="23569" name="Text Box 25"/>
              <p:cNvSpPr txBox="1">
                <a:spLocks noChangeArrowheads="1"/>
              </p:cNvSpPr>
              <p:nvPr/>
            </p:nvSpPr>
            <p:spPr bwMode="auto">
              <a:xfrm>
                <a:off x="4428" y="714"/>
                <a:ext cx="1140" cy="478"/>
              </a:xfrm>
              <a:prstGeom prst="rect">
                <a:avLst/>
              </a:prstGeom>
              <a:noFill/>
              <a:ln w="9525">
                <a:noFill/>
                <a:miter lim="800000"/>
                <a:headEnd/>
                <a:tailEnd/>
              </a:ln>
            </p:spPr>
            <p:txBody>
              <a:bodyPr>
                <a:prstTxWarp prst="textNoShape">
                  <a:avLst/>
                </a:prstTxWarp>
                <a:spAutoFit/>
              </a:bodyPr>
              <a:lstStyle/>
              <a:p>
                <a:pPr>
                  <a:lnSpc>
                    <a:spcPct val="95000"/>
                  </a:lnSpc>
                  <a:spcBef>
                    <a:spcPct val="50000"/>
                  </a:spcBef>
                </a:pPr>
                <a:r>
                  <a:rPr lang="en-US" sz="2300">
                    <a:ea typeface="Arial" charset="0"/>
                    <a:cs typeface="Arial" charset="0"/>
                  </a:rPr>
                  <a:t>Price </a:t>
                </a:r>
                <a:br>
                  <a:rPr lang="en-US" sz="2300">
                    <a:ea typeface="Arial" charset="0"/>
                    <a:cs typeface="Arial" charset="0"/>
                  </a:rPr>
                </a:br>
                <a:r>
                  <a:rPr lang="en-US" sz="2300">
                    <a:ea typeface="Arial" charset="0"/>
                    <a:cs typeface="Arial" charset="0"/>
                  </a:rPr>
                  <a:t>Level, </a:t>
                </a:r>
                <a:r>
                  <a:rPr lang="en-US" sz="2300" b="1" i="1">
                    <a:ea typeface="Arial" charset="0"/>
                    <a:cs typeface="Arial" charset="0"/>
                  </a:rPr>
                  <a:t>P</a:t>
                </a:r>
              </a:p>
            </p:txBody>
          </p:sp>
          <p:sp>
            <p:nvSpPr>
              <p:cNvPr id="23570" name="Text Box 26"/>
              <p:cNvSpPr txBox="1">
                <a:spLocks noChangeArrowheads="1"/>
              </p:cNvSpPr>
              <p:nvPr/>
            </p:nvSpPr>
            <p:spPr bwMode="auto">
              <a:xfrm>
                <a:off x="3444" y="3510"/>
                <a:ext cx="1002" cy="478"/>
              </a:xfrm>
              <a:prstGeom prst="rect">
                <a:avLst/>
              </a:prstGeom>
              <a:noFill/>
              <a:ln w="9525">
                <a:noFill/>
                <a:miter lim="800000"/>
                <a:headEnd/>
                <a:tailEnd/>
              </a:ln>
            </p:spPr>
            <p:txBody>
              <a:bodyPr>
                <a:prstTxWarp prst="textNoShape">
                  <a:avLst/>
                </a:prstTxWarp>
                <a:spAutoFit/>
              </a:bodyPr>
              <a:lstStyle/>
              <a:p>
                <a:pPr algn="r">
                  <a:lnSpc>
                    <a:spcPct val="95000"/>
                  </a:lnSpc>
                  <a:spcBef>
                    <a:spcPct val="50000"/>
                  </a:spcBef>
                </a:pPr>
                <a:r>
                  <a:rPr lang="en-US" sz="2300">
                    <a:ea typeface="Arial" charset="0"/>
                    <a:cs typeface="Arial" charset="0"/>
                  </a:rPr>
                  <a:t>Quantity of Money</a:t>
                </a:r>
                <a:endParaRPr lang="en-US" sz="2300" b="1" i="1">
                  <a:ea typeface="Arial" charset="0"/>
                  <a:cs typeface="Arial" charset="0"/>
                </a:endParaRPr>
              </a:p>
            </p:txBody>
          </p:sp>
          <p:sp>
            <p:nvSpPr>
              <p:cNvPr id="23571" name="Text Box 27"/>
              <p:cNvSpPr txBox="1">
                <a:spLocks noChangeArrowheads="1"/>
              </p:cNvSpPr>
              <p:nvPr/>
            </p:nvSpPr>
            <p:spPr bwMode="auto">
              <a:xfrm>
                <a:off x="1038" y="1422"/>
                <a:ext cx="294" cy="279"/>
              </a:xfrm>
              <a:prstGeom prst="rect">
                <a:avLst/>
              </a:prstGeom>
              <a:noFill/>
              <a:ln w="9525">
                <a:noFill/>
                <a:miter lim="800000"/>
                <a:headEnd/>
                <a:tailEnd/>
              </a:ln>
            </p:spPr>
            <p:txBody>
              <a:bodyPr>
                <a:prstTxWarp prst="textNoShape">
                  <a:avLst/>
                </a:prstTxWarp>
                <a:spAutoFit/>
              </a:bodyPr>
              <a:lstStyle/>
              <a:p>
                <a:pPr algn="r">
                  <a:spcBef>
                    <a:spcPct val="50000"/>
                  </a:spcBef>
                </a:pPr>
                <a:r>
                  <a:rPr lang="en-US" sz="2300">
                    <a:ea typeface="Arial" charset="0"/>
                    <a:cs typeface="Arial" charset="0"/>
                  </a:rPr>
                  <a:t>1</a:t>
                </a:r>
              </a:p>
            </p:txBody>
          </p:sp>
          <p:sp>
            <p:nvSpPr>
              <p:cNvPr id="23572" name="Text Box 28"/>
              <p:cNvSpPr txBox="1">
                <a:spLocks noChangeArrowheads="1"/>
              </p:cNvSpPr>
              <p:nvPr/>
            </p:nvSpPr>
            <p:spPr bwMode="auto">
              <a:xfrm>
                <a:off x="1050" y="1914"/>
                <a:ext cx="282" cy="279"/>
              </a:xfrm>
              <a:prstGeom prst="rect">
                <a:avLst/>
              </a:prstGeom>
              <a:noFill/>
              <a:ln w="9525">
                <a:noFill/>
                <a:miter lim="800000"/>
                <a:headEnd/>
                <a:tailEnd/>
              </a:ln>
            </p:spPr>
            <p:txBody>
              <a:bodyPr>
                <a:prstTxWarp prst="textNoShape">
                  <a:avLst/>
                </a:prstTxWarp>
                <a:spAutoFit/>
              </a:bodyPr>
              <a:lstStyle/>
              <a:p>
                <a:pPr algn="r">
                  <a:spcBef>
                    <a:spcPct val="50000"/>
                  </a:spcBef>
                </a:pPr>
                <a:r>
                  <a:rPr lang="en-US" sz="2300">
                    <a:ea typeface="Arial" charset="0"/>
                    <a:cs typeface="Arial" charset="0"/>
                  </a:rPr>
                  <a:t>¾</a:t>
                </a:r>
              </a:p>
            </p:txBody>
          </p:sp>
          <p:sp>
            <p:nvSpPr>
              <p:cNvPr id="23573" name="Text Box 29"/>
              <p:cNvSpPr txBox="1">
                <a:spLocks noChangeArrowheads="1"/>
              </p:cNvSpPr>
              <p:nvPr/>
            </p:nvSpPr>
            <p:spPr bwMode="auto">
              <a:xfrm>
                <a:off x="1050" y="2394"/>
                <a:ext cx="282" cy="279"/>
              </a:xfrm>
              <a:prstGeom prst="rect">
                <a:avLst/>
              </a:prstGeom>
              <a:noFill/>
              <a:ln w="9525">
                <a:noFill/>
                <a:miter lim="800000"/>
                <a:headEnd/>
                <a:tailEnd/>
              </a:ln>
            </p:spPr>
            <p:txBody>
              <a:bodyPr>
                <a:prstTxWarp prst="textNoShape">
                  <a:avLst/>
                </a:prstTxWarp>
                <a:spAutoFit/>
              </a:bodyPr>
              <a:lstStyle/>
              <a:p>
                <a:pPr algn="r">
                  <a:spcBef>
                    <a:spcPct val="50000"/>
                  </a:spcBef>
                </a:pPr>
                <a:r>
                  <a:rPr lang="en-US" sz="2300">
                    <a:ea typeface="Arial" charset="0"/>
                    <a:cs typeface="Arial" charset="0"/>
                  </a:rPr>
                  <a:t>½</a:t>
                </a:r>
              </a:p>
            </p:txBody>
          </p:sp>
          <p:sp>
            <p:nvSpPr>
              <p:cNvPr id="23574" name="Text Box 30"/>
              <p:cNvSpPr txBox="1">
                <a:spLocks noChangeArrowheads="1"/>
              </p:cNvSpPr>
              <p:nvPr/>
            </p:nvSpPr>
            <p:spPr bwMode="auto">
              <a:xfrm>
                <a:off x="1044" y="2874"/>
                <a:ext cx="282" cy="279"/>
              </a:xfrm>
              <a:prstGeom prst="rect">
                <a:avLst/>
              </a:prstGeom>
              <a:noFill/>
              <a:ln w="9525">
                <a:noFill/>
                <a:miter lim="800000"/>
                <a:headEnd/>
                <a:tailEnd/>
              </a:ln>
            </p:spPr>
            <p:txBody>
              <a:bodyPr>
                <a:prstTxWarp prst="textNoShape">
                  <a:avLst/>
                </a:prstTxWarp>
                <a:spAutoFit/>
              </a:bodyPr>
              <a:lstStyle/>
              <a:p>
                <a:pPr algn="r">
                  <a:spcBef>
                    <a:spcPct val="50000"/>
                  </a:spcBef>
                </a:pPr>
                <a:r>
                  <a:rPr lang="en-US" sz="2300">
                    <a:ea typeface="Arial" charset="0"/>
                    <a:cs typeface="Arial" charset="0"/>
                  </a:rPr>
                  <a:t>¼</a:t>
                </a:r>
              </a:p>
            </p:txBody>
          </p:sp>
          <p:sp>
            <p:nvSpPr>
              <p:cNvPr id="23575" name="Text Box 31"/>
              <p:cNvSpPr txBox="1">
                <a:spLocks noChangeArrowheads="1"/>
              </p:cNvSpPr>
              <p:nvPr/>
            </p:nvSpPr>
            <p:spPr bwMode="auto">
              <a:xfrm>
                <a:off x="4428" y="1422"/>
                <a:ext cx="294" cy="279"/>
              </a:xfrm>
              <a:prstGeom prst="rect">
                <a:avLst/>
              </a:prstGeom>
              <a:noFill/>
              <a:ln w="9525">
                <a:noFill/>
                <a:miter lim="800000"/>
                <a:headEnd/>
                <a:tailEnd/>
              </a:ln>
            </p:spPr>
            <p:txBody>
              <a:bodyPr>
                <a:prstTxWarp prst="textNoShape">
                  <a:avLst/>
                </a:prstTxWarp>
                <a:spAutoFit/>
              </a:bodyPr>
              <a:lstStyle/>
              <a:p>
                <a:pPr>
                  <a:spcBef>
                    <a:spcPct val="50000"/>
                  </a:spcBef>
                </a:pPr>
                <a:r>
                  <a:rPr lang="en-US" sz="2300">
                    <a:ea typeface="Arial" charset="0"/>
                    <a:cs typeface="Arial" charset="0"/>
                  </a:rPr>
                  <a:t>1</a:t>
                </a:r>
              </a:p>
            </p:txBody>
          </p:sp>
          <p:sp>
            <p:nvSpPr>
              <p:cNvPr id="23576" name="Text Box 32"/>
              <p:cNvSpPr txBox="1">
                <a:spLocks noChangeArrowheads="1"/>
              </p:cNvSpPr>
              <p:nvPr/>
            </p:nvSpPr>
            <p:spPr bwMode="auto">
              <a:xfrm>
                <a:off x="4428" y="1908"/>
                <a:ext cx="618" cy="279"/>
              </a:xfrm>
              <a:prstGeom prst="rect">
                <a:avLst/>
              </a:prstGeom>
              <a:noFill/>
              <a:ln w="9525">
                <a:noFill/>
                <a:miter lim="800000"/>
                <a:headEnd/>
                <a:tailEnd/>
              </a:ln>
            </p:spPr>
            <p:txBody>
              <a:bodyPr>
                <a:prstTxWarp prst="textNoShape">
                  <a:avLst/>
                </a:prstTxWarp>
                <a:spAutoFit/>
              </a:bodyPr>
              <a:lstStyle/>
              <a:p>
                <a:pPr>
                  <a:spcBef>
                    <a:spcPct val="50000"/>
                  </a:spcBef>
                </a:pPr>
                <a:r>
                  <a:rPr lang="en-US" sz="2300">
                    <a:ea typeface="Arial" charset="0"/>
                    <a:cs typeface="Arial" charset="0"/>
                  </a:rPr>
                  <a:t>1.33</a:t>
                </a:r>
              </a:p>
            </p:txBody>
          </p:sp>
          <p:sp>
            <p:nvSpPr>
              <p:cNvPr id="23577" name="Text Box 33"/>
              <p:cNvSpPr txBox="1">
                <a:spLocks noChangeArrowheads="1"/>
              </p:cNvSpPr>
              <p:nvPr/>
            </p:nvSpPr>
            <p:spPr bwMode="auto">
              <a:xfrm>
                <a:off x="4428" y="2394"/>
                <a:ext cx="294" cy="279"/>
              </a:xfrm>
              <a:prstGeom prst="rect">
                <a:avLst/>
              </a:prstGeom>
              <a:noFill/>
              <a:ln w="9525">
                <a:noFill/>
                <a:miter lim="800000"/>
                <a:headEnd/>
                <a:tailEnd/>
              </a:ln>
            </p:spPr>
            <p:txBody>
              <a:bodyPr>
                <a:prstTxWarp prst="textNoShape">
                  <a:avLst/>
                </a:prstTxWarp>
                <a:spAutoFit/>
              </a:bodyPr>
              <a:lstStyle/>
              <a:p>
                <a:pPr>
                  <a:spcBef>
                    <a:spcPct val="50000"/>
                  </a:spcBef>
                </a:pPr>
                <a:r>
                  <a:rPr lang="en-US" sz="2300">
                    <a:ea typeface="Arial" charset="0"/>
                    <a:cs typeface="Arial" charset="0"/>
                  </a:rPr>
                  <a:t>2</a:t>
                </a:r>
              </a:p>
            </p:txBody>
          </p:sp>
          <p:sp>
            <p:nvSpPr>
              <p:cNvPr id="23578" name="Text Box 34"/>
              <p:cNvSpPr txBox="1">
                <a:spLocks noChangeArrowheads="1"/>
              </p:cNvSpPr>
              <p:nvPr/>
            </p:nvSpPr>
            <p:spPr bwMode="auto">
              <a:xfrm>
                <a:off x="4428" y="2877"/>
                <a:ext cx="294" cy="279"/>
              </a:xfrm>
              <a:prstGeom prst="rect">
                <a:avLst/>
              </a:prstGeom>
              <a:noFill/>
              <a:ln w="9525">
                <a:noFill/>
                <a:miter lim="800000"/>
                <a:headEnd/>
                <a:tailEnd/>
              </a:ln>
            </p:spPr>
            <p:txBody>
              <a:bodyPr>
                <a:prstTxWarp prst="textNoShape">
                  <a:avLst/>
                </a:prstTxWarp>
                <a:spAutoFit/>
              </a:bodyPr>
              <a:lstStyle/>
              <a:p>
                <a:pPr>
                  <a:spcBef>
                    <a:spcPct val="50000"/>
                  </a:spcBef>
                </a:pPr>
                <a:r>
                  <a:rPr lang="en-US" sz="2300">
                    <a:ea typeface="Arial" charset="0"/>
                    <a:cs typeface="Arial" charset="0"/>
                  </a:rPr>
                  <a:t>4</a:t>
                </a:r>
              </a:p>
            </p:txBody>
          </p:sp>
        </p:grpSp>
      </p:grpSp>
      <p:grpSp>
        <p:nvGrpSpPr>
          <p:cNvPr id="7" name="Group 51"/>
          <p:cNvGrpSpPr>
            <a:grpSpLocks/>
          </p:cNvGrpSpPr>
          <p:nvPr/>
        </p:nvGrpSpPr>
        <p:grpSpPr bwMode="auto">
          <a:xfrm>
            <a:off x="2989263" y="1400175"/>
            <a:ext cx="1071562" cy="4638675"/>
            <a:chOff x="1883" y="882"/>
            <a:chExt cx="675" cy="2922"/>
          </a:xfrm>
        </p:grpSpPr>
        <p:grpSp>
          <p:nvGrpSpPr>
            <p:cNvPr id="23560" name="Group 52"/>
            <p:cNvGrpSpPr>
              <a:grpSpLocks/>
            </p:cNvGrpSpPr>
            <p:nvPr/>
          </p:nvGrpSpPr>
          <p:grpSpPr bwMode="auto">
            <a:xfrm>
              <a:off x="1986" y="882"/>
              <a:ext cx="468" cy="2604"/>
              <a:chOff x="1986" y="882"/>
              <a:chExt cx="468" cy="2604"/>
            </a:xfrm>
          </p:grpSpPr>
          <p:sp>
            <p:nvSpPr>
              <p:cNvPr id="23562" name="Line 53"/>
              <p:cNvSpPr>
                <a:spLocks noChangeShapeType="1"/>
              </p:cNvSpPr>
              <p:nvPr/>
            </p:nvSpPr>
            <p:spPr bwMode="auto">
              <a:xfrm flipV="1">
                <a:off x="2220" y="1128"/>
                <a:ext cx="0" cy="2358"/>
              </a:xfrm>
              <a:prstGeom prst="line">
                <a:avLst/>
              </a:prstGeom>
              <a:noFill/>
              <a:ln w="38100">
                <a:solidFill>
                  <a:srgbClr val="003366"/>
                </a:solidFill>
                <a:round/>
                <a:headEnd/>
                <a:tailEnd/>
              </a:ln>
            </p:spPr>
            <p:txBody>
              <a:bodyPr>
                <a:prstTxWarp prst="textNoShape">
                  <a:avLst/>
                </a:prstTxWarp>
              </a:bodyPr>
              <a:lstStyle/>
              <a:p>
                <a:endParaRPr lang="en-US"/>
              </a:p>
            </p:txBody>
          </p:sp>
          <p:sp>
            <p:nvSpPr>
              <p:cNvPr id="23563" name="Text Box 54"/>
              <p:cNvSpPr txBox="1">
                <a:spLocks noChangeArrowheads="1"/>
              </p:cNvSpPr>
              <p:nvPr/>
            </p:nvSpPr>
            <p:spPr bwMode="auto">
              <a:xfrm>
                <a:off x="1986" y="882"/>
                <a:ext cx="468" cy="268"/>
              </a:xfrm>
              <a:prstGeom prst="rect">
                <a:avLst/>
              </a:prstGeom>
              <a:noFill/>
              <a:ln w="9525">
                <a:noFill/>
                <a:miter lim="800000"/>
                <a:headEnd/>
                <a:tailEnd/>
              </a:ln>
            </p:spPr>
            <p:txBody>
              <a:bodyPr>
                <a:prstTxWarp prst="textNoShape">
                  <a:avLst/>
                </a:prstTxWarp>
                <a:spAutoFit/>
              </a:bodyPr>
              <a:lstStyle/>
              <a:p>
                <a:pPr algn="ctr">
                  <a:lnSpc>
                    <a:spcPct val="95000"/>
                  </a:lnSpc>
                  <a:spcBef>
                    <a:spcPct val="50000"/>
                  </a:spcBef>
                </a:pPr>
                <a:r>
                  <a:rPr lang="en-US" sz="2300" i="1">
                    <a:ea typeface="Arial" charset="0"/>
                    <a:cs typeface="Arial" charset="0"/>
                  </a:rPr>
                  <a:t>MS</a:t>
                </a:r>
                <a:r>
                  <a:rPr lang="en-US" sz="2300" baseline="-25000">
                    <a:ea typeface="Arial" charset="0"/>
                    <a:cs typeface="Arial" charset="0"/>
                  </a:rPr>
                  <a:t>1</a:t>
                </a:r>
                <a:endParaRPr lang="en-US" sz="2300" b="1" i="1" baseline="-25000">
                  <a:ea typeface="Arial" charset="0"/>
                  <a:cs typeface="Arial" charset="0"/>
                </a:endParaRPr>
              </a:p>
            </p:txBody>
          </p:sp>
        </p:grpSp>
        <p:sp>
          <p:nvSpPr>
            <p:cNvPr id="23561" name="Text Box 55"/>
            <p:cNvSpPr txBox="1">
              <a:spLocks noChangeArrowheads="1"/>
            </p:cNvSpPr>
            <p:nvPr/>
          </p:nvSpPr>
          <p:spPr bwMode="auto">
            <a:xfrm>
              <a:off x="1883" y="3516"/>
              <a:ext cx="675"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$1000</a:t>
              </a:r>
            </a:p>
          </p:txBody>
        </p:sp>
      </p:grpSp>
      <p:grpSp>
        <p:nvGrpSpPr>
          <p:cNvPr id="9" name="Group 58"/>
          <p:cNvGrpSpPr>
            <a:grpSpLocks/>
          </p:cNvGrpSpPr>
          <p:nvPr/>
        </p:nvGrpSpPr>
        <p:grpSpPr bwMode="auto">
          <a:xfrm>
            <a:off x="3633788" y="3600450"/>
            <a:ext cx="3228975" cy="1851025"/>
            <a:chOff x="2289" y="2268"/>
            <a:chExt cx="2034" cy="1166"/>
          </a:xfrm>
        </p:grpSpPr>
        <p:sp>
          <p:nvSpPr>
            <p:cNvPr id="23558" name="Line 57"/>
            <p:cNvSpPr>
              <a:spLocks noChangeShapeType="1"/>
            </p:cNvSpPr>
            <p:nvPr/>
          </p:nvSpPr>
          <p:spPr bwMode="auto">
            <a:xfrm flipH="1">
              <a:off x="2289" y="2656"/>
              <a:ext cx="478" cy="778"/>
            </a:xfrm>
            <a:prstGeom prst="line">
              <a:avLst/>
            </a:prstGeom>
            <a:noFill/>
            <a:ln w="44450">
              <a:solidFill>
                <a:schemeClr val="tx1"/>
              </a:solidFill>
              <a:round/>
              <a:headEnd/>
              <a:tailEnd type="triangle" w="lg" len="med"/>
            </a:ln>
          </p:spPr>
          <p:txBody>
            <a:bodyPr>
              <a:prstTxWarp prst="textNoShape">
                <a:avLst/>
              </a:prstTxWarp>
            </a:bodyPr>
            <a:lstStyle/>
            <a:p>
              <a:endParaRPr lang="en-US"/>
            </a:p>
          </p:txBody>
        </p:sp>
        <p:sp>
          <p:nvSpPr>
            <p:cNvPr id="23559" name="Text Box 56"/>
            <p:cNvSpPr txBox="1">
              <a:spLocks noChangeArrowheads="1"/>
            </p:cNvSpPr>
            <p:nvPr/>
          </p:nvSpPr>
          <p:spPr bwMode="auto">
            <a:xfrm>
              <a:off x="2424" y="2268"/>
              <a:ext cx="1899" cy="1018"/>
            </a:xfrm>
            <a:prstGeom prst="rect">
              <a:avLst/>
            </a:prstGeom>
            <a:solidFill>
              <a:srgbClr val="CCFFCC"/>
            </a:solidFill>
            <a:ln w="9525">
              <a:noFill/>
              <a:miter lim="800000"/>
              <a:headEnd/>
              <a:tailEnd/>
            </a:ln>
          </p:spPr>
          <p:txBody>
            <a:bodyPr>
              <a:prstTxWarp prst="textNoShape">
                <a:avLst/>
              </a:prstTxWarp>
              <a:spAutoFit/>
            </a:bodyPr>
            <a:lstStyle/>
            <a:p>
              <a:pPr>
                <a:spcBef>
                  <a:spcPct val="50000"/>
                </a:spcBef>
              </a:pPr>
              <a:r>
                <a:rPr lang="en-US" sz="2500">
                  <a:ea typeface="Arial" charset="0"/>
                  <a:cs typeface="Arial" charset="0"/>
                </a:rPr>
                <a:t>The central bank sets </a:t>
              </a:r>
              <a:r>
                <a:rPr lang="en-US" sz="2500" i="1">
                  <a:ea typeface="Arial" charset="0"/>
                  <a:cs typeface="Arial" charset="0"/>
                </a:rPr>
                <a:t>MS</a:t>
              </a:r>
              <a:r>
                <a:rPr lang="en-US" sz="2500">
                  <a:ea typeface="Arial" charset="0"/>
                  <a:cs typeface="Arial" charset="0"/>
                </a:rPr>
                <a:t> at some fixed value, regardless of </a:t>
              </a:r>
              <a:r>
                <a:rPr lang="en-US" sz="2500" b="1" i="1">
                  <a:ea typeface="Arial" charset="0"/>
                  <a:cs typeface="Arial" charset="0"/>
                </a:rPr>
                <a:t>P</a:t>
              </a:r>
              <a:r>
                <a:rPr lang="en-US" sz="2500">
                  <a:ea typeface="Arial" charset="0"/>
                  <a:cs typeface="Arial" charset="0"/>
                </a:rPr>
                <a:t>.</a:t>
              </a:r>
            </a:p>
          </p:txBody>
        </p:sp>
      </p:grpSp>
      <p:sp>
        <p:nvSpPr>
          <p:cNvPr id="2355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trips(downLeft)">
                                      <p:cBhvr>
                                        <p:cTn id="7" dur="500"/>
                                        <p:tgtEl>
                                          <p:spTgt spid="9"/>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ahoma"/>
        <a:ea typeface="Tahoma"/>
        <a:cs typeface="Tahoma"/>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652</TotalTime>
  <Words>2581</Words>
  <Application>Microsoft Office PowerPoint</Application>
  <PresentationFormat>On-screen Show (4:3)</PresentationFormat>
  <Paragraphs>551</Paragraphs>
  <Slides>50</Slides>
  <Notes>50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50</vt:i4>
      </vt:variant>
    </vt:vector>
  </HeadingPairs>
  <TitlesOfParts>
    <vt:vector size="60" baseType="lpstr">
      <vt:lpstr>ＭＳ Ｐゴシック</vt:lpstr>
      <vt:lpstr>Arial</vt:lpstr>
      <vt:lpstr>Book Antiqua</vt:lpstr>
      <vt:lpstr>Calibri</vt:lpstr>
      <vt:lpstr>Century</vt:lpstr>
      <vt:lpstr>Tahoma</vt:lpstr>
      <vt:lpstr>Times New Roman</vt:lpstr>
      <vt:lpstr>Verdana</vt:lpstr>
      <vt:lpstr>Wingdings</vt:lpstr>
      <vt:lpstr>Office Theme</vt:lpstr>
      <vt:lpstr>PowerPoint Presentation</vt:lpstr>
      <vt:lpstr>In this chapter,  look for the answers to these questions:</vt:lpstr>
      <vt:lpstr>Introduction</vt:lpstr>
      <vt:lpstr>The Value of Money</vt:lpstr>
      <vt:lpstr>The Quantity Theory of Money</vt:lpstr>
      <vt:lpstr>Money Supply (MS)</vt:lpstr>
      <vt:lpstr>Money Demand (MD)</vt:lpstr>
      <vt:lpstr>The Money Supply-Demand Diagram</vt:lpstr>
      <vt:lpstr>The Money Supply-Demand Diagram</vt:lpstr>
      <vt:lpstr>The Money Supply-Demand Diagram</vt:lpstr>
      <vt:lpstr>The Money Supply-Demand Diagram</vt:lpstr>
      <vt:lpstr>The Effects of a Monetary Injection</vt:lpstr>
      <vt:lpstr>A Brief Look at the Adjustment Process</vt:lpstr>
      <vt:lpstr>Real vs. Nominal Variables</vt:lpstr>
      <vt:lpstr>Real vs. Nominal Variables</vt:lpstr>
      <vt:lpstr>Real vs. Nominal Wage</vt:lpstr>
      <vt:lpstr>The Classical Dichotomy</vt:lpstr>
      <vt:lpstr>The Neutrality of Money</vt:lpstr>
      <vt:lpstr>The Neutrality of Money</vt:lpstr>
      <vt:lpstr>The Neutrality of Money</vt:lpstr>
      <vt:lpstr>The Velocity of Money</vt:lpstr>
      <vt:lpstr>The Velocity of Money</vt:lpstr>
      <vt:lpstr>ACTIVE LEARNING   1    Exercise</vt:lpstr>
      <vt:lpstr>ACTIVE LEARNING   1    Answers</vt:lpstr>
      <vt:lpstr>The Quantity Equation</vt:lpstr>
      <vt:lpstr>The Quantity Theory in 5 Steps</vt:lpstr>
      <vt:lpstr>ACTIVE LEARNING   2    Exercise</vt:lpstr>
      <vt:lpstr>ACTIVE LEARNING   2    Answers</vt:lpstr>
      <vt:lpstr>ACTIVE LEARNING   2    Answers</vt:lpstr>
      <vt:lpstr>ACTIVE LEARNING   2    Summary and Lessons about the Quantity Theory of Money</vt:lpstr>
      <vt:lpstr>Hyperinflation</vt:lpstr>
      <vt:lpstr>Hyperinflation in Zimbabwe</vt:lpstr>
      <vt:lpstr>The Inflation Tax</vt:lpstr>
      <vt:lpstr>The Fisher Effect</vt:lpstr>
      <vt:lpstr>The Fisher Effect</vt:lpstr>
      <vt:lpstr>The Fisher Effect &amp; the Inflation Tax</vt:lpstr>
      <vt:lpstr>The Costs of Inflation</vt:lpstr>
      <vt:lpstr>The Costs of Inflation</vt:lpstr>
      <vt:lpstr>The Costs of Inflation</vt:lpstr>
      <vt:lpstr>The Costs of Inflation</vt:lpstr>
      <vt:lpstr>ACTIVE LEARNING   3    Tax distortions</vt:lpstr>
      <vt:lpstr>ACTIVE LEARNING   3    Answers</vt:lpstr>
      <vt:lpstr>ACTIVE LEARNING   3    Answers</vt:lpstr>
      <vt:lpstr>ACTIVE LEARNING   3    Answers</vt:lpstr>
      <vt:lpstr>ACTIVE LEARNING   3    Summary and lessons</vt:lpstr>
      <vt:lpstr>A Special Cost of Unexpected Inflation</vt:lpstr>
      <vt:lpstr>The Costs of Inflation</vt:lpstr>
      <vt:lpstr>CONCLUSION</vt:lpstr>
      <vt:lpstr>SUMMARY</vt:lpstr>
      <vt:lpstr>SUMMARY</vt:lpstr>
    </vt:vector>
  </TitlesOfParts>
  <Company>Carthage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c:title>
  <dc:creator>Ron</dc:creator>
  <cp:lastModifiedBy>Grene, Jennifer</cp:lastModifiedBy>
  <cp:revision>159</cp:revision>
  <dcterms:created xsi:type="dcterms:W3CDTF">2010-12-25T14:19:53Z</dcterms:created>
  <dcterms:modified xsi:type="dcterms:W3CDTF">2015-04-15T15:16:01Z</dcterms:modified>
</cp:coreProperties>
</file>