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47"/>
  </p:notesMasterIdLst>
  <p:sldIdLst>
    <p:sldId id="266" r:id="rId2"/>
    <p:sldId id="280" r:id="rId3"/>
    <p:sldId id="292" r:id="rId4"/>
    <p:sldId id="293" r:id="rId5"/>
    <p:sldId id="294" r:id="rId6"/>
    <p:sldId id="295" r:id="rId7"/>
    <p:sldId id="296" r:id="rId8"/>
    <p:sldId id="332" r:id="rId9"/>
    <p:sldId id="333" r:id="rId10"/>
    <p:sldId id="341" r:id="rId11"/>
    <p:sldId id="300" r:id="rId12"/>
    <p:sldId id="301" r:id="rId13"/>
    <p:sldId id="302" r:id="rId14"/>
    <p:sldId id="303" r:id="rId15"/>
    <p:sldId id="335" r:id="rId16"/>
    <p:sldId id="285" r:id="rId17"/>
    <p:sldId id="343" r:id="rId18"/>
    <p:sldId id="346" r:id="rId19"/>
    <p:sldId id="308" r:id="rId20"/>
    <p:sldId id="309" r:id="rId21"/>
    <p:sldId id="310" r:id="rId22"/>
    <p:sldId id="311" r:id="rId23"/>
    <p:sldId id="312" r:id="rId24"/>
    <p:sldId id="313" r:id="rId25"/>
    <p:sldId id="314" r:id="rId26"/>
    <p:sldId id="315" r:id="rId27"/>
    <p:sldId id="316" r:id="rId28"/>
    <p:sldId id="317" r:id="rId29"/>
    <p:sldId id="338" r:id="rId30"/>
    <p:sldId id="339" r:id="rId31"/>
    <p:sldId id="344" r:id="rId32"/>
    <p:sldId id="321" r:id="rId33"/>
    <p:sldId id="322" r:id="rId34"/>
    <p:sldId id="323" r:id="rId35"/>
    <p:sldId id="324" r:id="rId36"/>
    <p:sldId id="325" r:id="rId37"/>
    <p:sldId id="327" r:id="rId38"/>
    <p:sldId id="328" r:id="rId39"/>
    <p:sldId id="329" r:id="rId40"/>
    <p:sldId id="330" r:id="rId41"/>
    <p:sldId id="331" r:id="rId42"/>
    <p:sldId id="289" r:id="rId43"/>
    <p:sldId id="288" r:id="rId44"/>
    <p:sldId id="290" r:id="rId45"/>
    <p:sldId id="291" r:id="rId4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B2B2B2"/>
    <a:srgbClr val="3333FF"/>
    <a:srgbClr val="006699"/>
    <a:srgbClr val="777777"/>
    <a:srgbClr val="5F5F5F"/>
    <a:srgbClr val="FFF2CD"/>
    <a:srgbClr val="AE12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995" autoAdjust="0"/>
    <p:restoredTop sz="87004" autoAdjust="0"/>
  </p:normalViewPr>
  <p:slideViewPr>
    <p:cSldViewPr>
      <p:cViewPr varScale="1">
        <p:scale>
          <a:sx n="114" d="100"/>
          <a:sy n="114" d="100"/>
        </p:scale>
        <p:origin x="426" y="96"/>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1806" y="231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77F61D2A-9811-4B53-90BC-95AF7C8BDA62}" type="slidenum">
              <a:rPr lang="en-US"/>
              <a:pPr>
                <a:defRPr/>
              </a:pPr>
              <a:t>‹#›</a:t>
            </a:fld>
            <a:endParaRPr lang="en-US" dirty="0"/>
          </a:p>
        </p:txBody>
      </p:sp>
    </p:spTree>
    <p:extLst>
      <p:ext uri="{BB962C8B-B14F-4D97-AF65-F5344CB8AC3E}">
        <p14:creationId xmlns:p14="http://schemas.microsoft.com/office/powerpoint/2010/main" val="2917417337"/>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indent="2222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indent="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indent="6794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indent="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
        <p:nvSpPr>
          <p:cNvPr id="81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61FEA5-E547-4347-824B-0797ABB02CCF}" type="slidenum">
              <a:rPr lang="en-US"/>
              <a:pPr fontAlgn="base">
                <a:spcBef>
                  <a:spcPct val="0"/>
                </a:spcBef>
                <a:spcAft>
                  <a:spcPct val="0"/>
                </a:spcAft>
                <a:defRPr/>
              </a:pPr>
              <a:t>0</a:t>
            </a:fld>
            <a:endParaRPr lang="en-US"/>
          </a:p>
        </p:txBody>
      </p:sp>
    </p:spTree>
    <p:extLst>
      <p:ext uri="{BB962C8B-B14F-4D97-AF65-F5344CB8AC3E}">
        <p14:creationId xmlns:p14="http://schemas.microsoft.com/office/powerpoint/2010/main" val="2647500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0BB68C-D68C-4C89-A4C2-ADEADDA11B5F}" type="slidenum">
              <a:rPr lang="en-US">
                <a:solidFill>
                  <a:srgbClr val="000000"/>
                </a:solidFill>
              </a:rPr>
              <a:pPr fontAlgn="base">
                <a:spcBef>
                  <a:spcPct val="0"/>
                </a:spcBef>
                <a:spcAft>
                  <a:spcPct val="0"/>
                </a:spcAft>
                <a:defRPr/>
              </a:pPr>
              <a:t>9</a:t>
            </a:fld>
            <a:endParaRPr lang="en-US">
              <a:solidFill>
                <a:srgbClr val="000000"/>
              </a:solidFill>
            </a:endParaRPr>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222652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D854B3-9206-44DA-B73E-B50C3577A3A4}" type="slidenum">
              <a:rPr lang="en-US">
                <a:latin typeface="Arial" charset="0"/>
                <a:ea typeface="ＭＳ Ｐゴシック" charset="-128"/>
                <a:cs typeface="ＭＳ Ｐゴシック" charset="-128"/>
              </a:rPr>
              <a:pPr fontAlgn="base">
                <a:spcBef>
                  <a:spcPct val="0"/>
                </a:spcBef>
                <a:spcAft>
                  <a:spcPct val="0"/>
                </a:spcAft>
              </a:pPr>
              <a:t>10</a:t>
            </a:fld>
            <a:endParaRPr lang="en-US">
              <a:latin typeface="Arial" charset="0"/>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18B8DB9-8000-45D0-B4A1-D40E716E1099}" type="slidenum">
              <a:rPr lang="en-US" sz="1200">
                <a:ea typeface="Arial" charset="0"/>
                <a:cs typeface="Arial" charset="0"/>
              </a:rPr>
              <a:pPr algn="r"/>
              <a:t>10</a:t>
            </a:fld>
            <a:endParaRPr lang="en-US" sz="1200">
              <a:ea typeface="Arial" charset="0"/>
              <a:cs typeface="Arial" charset="0"/>
            </a:endParaRPr>
          </a:p>
        </p:txBody>
      </p:sp>
      <p:sp>
        <p:nvSpPr>
          <p:cNvPr id="286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867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As in previous chapters,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i="1" smtClean="0">
                <a:latin typeface="Arial" charset="0"/>
              </a:rPr>
              <a:t>MS</a:t>
            </a:r>
            <a:r>
              <a:rPr lang="en-US" sz="2400" smtClean="0">
                <a:latin typeface="Arial" charset="0"/>
              </a:rPr>
              <a:t> = Money Supply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i="1" smtClean="0">
                <a:latin typeface="Arial" charset="0"/>
              </a:rPr>
              <a:t>MD</a:t>
            </a:r>
            <a:r>
              <a:rPr lang="en-US" sz="2400" smtClean="0">
                <a:latin typeface="Arial" charset="0"/>
              </a:rPr>
              <a:t> = Money Demand</a:t>
            </a:r>
          </a:p>
        </p:txBody>
      </p:sp>
    </p:spTree>
    <p:extLst>
      <p:ext uri="{BB962C8B-B14F-4D97-AF65-F5344CB8AC3E}">
        <p14:creationId xmlns:p14="http://schemas.microsoft.com/office/powerpoint/2010/main" val="1188380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5C3937-18F0-4728-9875-40A5733E031D}" type="slidenum">
              <a:rPr lang="en-US">
                <a:latin typeface="Arial" charset="0"/>
                <a:ea typeface="ＭＳ Ｐゴシック" charset="-128"/>
                <a:cs typeface="ＭＳ Ｐゴシック" charset="-128"/>
              </a:rPr>
              <a:pPr fontAlgn="base">
                <a:spcBef>
                  <a:spcPct val="0"/>
                </a:spcBef>
                <a:spcAft>
                  <a:spcPct val="0"/>
                </a:spcAft>
              </a:pPr>
              <a:t>11</a:t>
            </a:fld>
            <a:endParaRPr lang="en-US">
              <a:latin typeface="Arial" charset="0"/>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62EE055-770B-40C0-99F9-00DF32BD41CB}" type="slidenum">
              <a:rPr lang="en-US" sz="1200">
                <a:ea typeface="Arial" charset="0"/>
                <a:cs typeface="Arial" charset="0"/>
              </a:rPr>
              <a:pPr algn="r"/>
              <a:t>11</a:t>
            </a:fld>
            <a:endParaRPr lang="en-US" sz="1200">
              <a:ea typeface="Arial" charset="0"/>
              <a:cs typeface="Arial" charset="0"/>
            </a:endParaRPr>
          </a:p>
        </p:txBody>
      </p:sp>
      <p:sp>
        <p:nvSpPr>
          <p:cNvPr id="307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0724" name="Rectangle 3"/>
          <p:cNvSpPr>
            <a:spLocks noGrp="1" noChangeArrowheads="1"/>
          </p:cNvSpPr>
          <p:nvPr>
            <p:ph type="body" idx="1"/>
          </p:nvPr>
        </p:nvSpPr>
        <p:spPr bwMode="auto">
          <a:xfrm>
            <a:off x="685800" y="4248150"/>
            <a:ext cx="5486400" cy="4210050"/>
          </a:xfrm>
          <a:noFill/>
        </p:spPr>
        <p:txBody>
          <a:bodyPr>
            <a:normAutofit fontScale="62500" lnSpcReduction="20000"/>
          </a:bodyPr>
          <a:lstStyle/>
          <a:p>
            <a:pPr eaLnBrk="1" hangingPunct="1">
              <a:lnSpc>
                <a:spcPct val="100000"/>
              </a:lnSpc>
              <a:spcBef>
                <a:spcPct val="0"/>
              </a:spcBef>
            </a:pPr>
            <a:r>
              <a:rPr lang="en-US" sz="2400" smtClean="0">
                <a:latin typeface="Arial" charset="0"/>
              </a:rPr>
              <a:t>This graph replicates Figure 2 in the textbook but with one difference.  Figure 2 shows the effects of an </a:t>
            </a:r>
            <a:r>
              <a:rPr lang="en-US" sz="2400" u="sng" smtClean="0">
                <a:latin typeface="Arial" charset="0"/>
              </a:rPr>
              <a:t>increase</a:t>
            </a:r>
            <a:r>
              <a:rPr lang="en-US" sz="2400" smtClean="0">
                <a:latin typeface="Arial" charset="0"/>
              </a:rPr>
              <a:t> in P on interest rates and on the quantity of real GDP demanded.  For the sake of variety, this slide shows the effects of a </a:t>
            </a:r>
            <a:r>
              <a:rPr lang="en-US" sz="2400" u="sng" smtClean="0">
                <a:latin typeface="Arial" charset="0"/>
              </a:rPr>
              <a:t>decrease</a:t>
            </a:r>
            <a:r>
              <a:rPr lang="en-US" sz="2400" smtClean="0">
                <a:latin typeface="Arial" charset="0"/>
              </a:rPr>
              <a:t> in P.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In the preceding exercise, students figured out that an increase in P causes an increase in money demand.  Of course, the converse is true:  a decrease in P causes a decrease in money demand, which shifts the money demand curve left as shown in the graph on the left.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As the book explains, the fall in the interest rate reduces the cost of borrowing, so it stimulates investment—firms borrow more money (or sell more bonds, or issue more stock) to finance investment projects, and households borrow more money to buy new houses.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One thing the book does not emphasize that also might be relevant is that a portion of consumption responds to the interest rate, particularly spending on autos and other big-ticket purchases that people usually finance.  </a:t>
            </a:r>
          </a:p>
        </p:txBody>
      </p:sp>
    </p:spTree>
    <p:extLst>
      <p:ext uri="{BB962C8B-B14F-4D97-AF65-F5344CB8AC3E}">
        <p14:creationId xmlns:p14="http://schemas.microsoft.com/office/powerpoint/2010/main" val="2999966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CBCF8B-814C-435C-BCE3-40F544AF2B2E}" type="slidenum">
              <a:rPr lang="en-US">
                <a:latin typeface="Arial" charset="0"/>
                <a:ea typeface="ＭＳ Ｐゴシック" charset="-128"/>
                <a:cs typeface="ＭＳ Ｐゴシック" charset="-128"/>
              </a:rPr>
              <a:pPr fontAlgn="base">
                <a:spcBef>
                  <a:spcPct val="0"/>
                </a:spcBef>
                <a:spcAft>
                  <a:spcPct val="0"/>
                </a:spcAft>
              </a:pPr>
              <a:t>12</a:t>
            </a:fld>
            <a:endParaRPr lang="en-US">
              <a:latin typeface="Arial" charset="0"/>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980DA5F-9F21-47C1-B44B-807354B233F1}" type="slidenum">
              <a:rPr lang="en-US" sz="1200">
                <a:ea typeface="Arial" charset="0"/>
                <a:cs typeface="Arial" charset="0"/>
              </a:rPr>
              <a:pPr algn="r"/>
              <a:t>12</a:t>
            </a:fld>
            <a:endParaRPr lang="en-US" sz="120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654856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CD3175-751D-49FE-8228-A5296BCD6085}" type="slidenum">
              <a:rPr lang="en-US">
                <a:latin typeface="Arial" charset="0"/>
                <a:ea typeface="ＭＳ Ｐゴシック" charset="-128"/>
                <a:cs typeface="ＭＳ Ｐゴシック" charset="-128"/>
              </a:rPr>
              <a:pPr fontAlgn="base">
                <a:spcBef>
                  <a:spcPct val="0"/>
                </a:spcBef>
                <a:spcAft>
                  <a:spcPct val="0"/>
                </a:spcAft>
              </a:pPr>
              <a:t>13</a:t>
            </a:fld>
            <a:endParaRPr lang="en-US">
              <a:latin typeface="Arial" charset="0"/>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69748ED-42F6-4B89-ACB2-C4A8966A27D2}" type="slidenum">
              <a:rPr lang="en-US" sz="1200">
                <a:ea typeface="Arial" charset="0"/>
                <a:cs typeface="Arial" charset="0"/>
              </a:rPr>
              <a:pPr algn="r"/>
              <a:t>13</a:t>
            </a:fld>
            <a:endParaRPr lang="en-US" sz="1200">
              <a:ea typeface="Arial" charset="0"/>
              <a:cs typeface="Arial" charset="0"/>
            </a:endParaRPr>
          </a:p>
        </p:txBody>
      </p:sp>
      <p:sp>
        <p:nvSpPr>
          <p:cNvPr id="348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4820" name="Rectangle 3"/>
          <p:cNvSpPr>
            <a:spLocks noGrp="1" noChangeArrowheads="1"/>
          </p:cNvSpPr>
          <p:nvPr>
            <p:ph type="body" idx="1"/>
          </p:nvPr>
        </p:nvSpPr>
        <p:spPr bwMode="auto">
          <a:xfrm>
            <a:off x="685800" y="4248150"/>
            <a:ext cx="5486400" cy="4210050"/>
          </a:xfrm>
          <a:noFill/>
        </p:spPr>
        <p:txBody>
          <a:bodyPr>
            <a:normAutofit fontScale="92500"/>
          </a:bodyPr>
          <a:lstStyle/>
          <a:p>
            <a:pPr eaLnBrk="1" hangingPunct="1">
              <a:lnSpc>
                <a:spcPct val="100000"/>
              </a:lnSpc>
              <a:spcBef>
                <a:spcPct val="0"/>
              </a:spcBef>
            </a:pPr>
            <a:r>
              <a:rPr lang="en-US" sz="2400" smtClean="0">
                <a:latin typeface="Arial" charset="0"/>
              </a:rPr>
              <a:t>This graph replicates Figure 3 in the textbook but with one difference.  Figure 3 shows the effects of an </a:t>
            </a:r>
            <a:r>
              <a:rPr lang="en-US" sz="2400" u="sng" smtClean="0">
                <a:latin typeface="Arial" charset="0"/>
              </a:rPr>
              <a:t>increase</a:t>
            </a:r>
            <a:r>
              <a:rPr lang="en-US" sz="2400" smtClean="0">
                <a:latin typeface="Arial" charset="0"/>
              </a:rPr>
              <a:t> in the money supply.  This slide shows the effects of a </a:t>
            </a:r>
            <a:r>
              <a:rPr lang="en-US" sz="2400" u="sng" smtClean="0">
                <a:latin typeface="Arial" charset="0"/>
              </a:rPr>
              <a:t>decrease</a:t>
            </a:r>
            <a:r>
              <a:rPr lang="en-US" sz="2400" smtClean="0">
                <a:latin typeface="Arial" charset="0"/>
              </a:rPr>
              <a:t> in the money supply for the sake of variety.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It’s important for students to see that the contraction of the money supply and subsequent interest rate hike reduces the quantity of g&amp;s demanded </a:t>
            </a:r>
            <a:r>
              <a:rPr lang="en-US" sz="2400" u="sng" smtClean="0">
                <a:latin typeface="Arial" charset="0"/>
              </a:rPr>
              <a:t>at each price level</a:t>
            </a:r>
            <a:r>
              <a:rPr lang="en-US" sz="2400" smtClean="0">
                <a:latin typeface="Arial" charset="0"/>
              </a:rPr>
              <a:t>.  Hence, the </a:t>
            </a:r>
            <a:r>
              <a:rPr lang="en-US" sz="2400" i="1" smtClean="0">
                <a:latin typeface="Arial" charset="0"/>
              </a:rPr>
              <a:t>AD</a:t>
            </a:r>
            <a:r>
              <a:rPr lang="en-US" sz="2400" smtClean="0">
                <a:latin typeface="Arial" charset="0"/>
              </a:rPr>
              <a:t> curve shifts left.  </a:t>
            </a:r>
          </a:p>
        </p:txBody>
      </p:sp>
    </p:spTree>
    <p:extLst>
      <p:ext uri="{BB962C8B-B14F-4D97-AF65-F5344CB8AC3E}">
        <p14:creationId xmlns:p14="http://schemas.microsoft.com/office/powerpoint/2010/main" val="1356266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367256-3FC4-490E-A0F0-6E3B65C625A5}" type="slidenum">
              <a:rPr lang="en-US">
                <a:solidFill>
                  <a:srgbClr val="000000"/>
                </a:solidFill>
              </a:rPr>
              <a:pPr fontAlgn="base">
                <a:spcBef>
                  <a:spcPct val="0"/>
                </a:spcBef>
                <a:spcAft>
                  <a:spcPct val="0"/>
                </a:spcAft>
                <a:defRPr/>
              </a:pPr>
              <a:t>14</a:t>
            </a:fld>
            <a:endParaRPr lang="en-US">
              <a:solidFill>
                <a:srgbClr val="000000"/>
              </a:solidFill>
            </a:endParaRPr>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a:normAutofit fontScale="92500" lnSpcReduction="20000"/>
          </a:bodyPr>
          <a:lstStyle/>
          <a:p>
            <a:pPr eaLnBrk="1" hangingPunct="1">
              <a:lnSpc>
                <a:spcPct val="100000"/>
              </a:lnSpc>
              <a:spcBef>
                <a:spcPct val="0"/>
              </a:spcBef>
            </a:pPr>
            <a:r>
              <a:rPr lang="en-US" sz="2400" smtClean="0">
                <a:latin typeface="Arial" charset="0"/>
              </a:rPr>
              <a:t>This exercise gets students to apply the preceding material on monetary policy and the aggregate demand curve.  Determining the correct answers requires students to integrate this material with what they learned in the preceding chapter on the effects of events that shift aggregate demand or aggregate supply.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Most students will not find this exercise difficult.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For each event, assume the economy was initially in a long-run equilibrium before the event occurs.</a:t>
            </a:r>
          </a:p>
        </p:txBody>
      </p:sp>
    </p:spTree>
    <p:extLst>
      <p:ext uri="{BB962C8B-B14F-4D97-AF65-F5344CB8AC3E}">
        <p14:creationId xmlns:p14="http://schemas.microsoft.com/office/powerpoint/2010/main" val="2165418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9B0DBB-439E-4BD1-9E79-4B7948060E50}" type="slidenum">
              <a:rPr lang="en-US">
                <a:solidFill>
                  <a:srgbClr val="000000"/>
                </a:solidFill>
              </a:rPr>
              <a:pPr fontAlgn="base">
                <a:spcBef>
                  <a:spcPct val="0"/>
                </a:spcBef>
                <a:spcAft>
                  <a:spcPct val="0"/>
                </a:spcAft>
                <a:defRPr/>
              </a:pPr>
              <a:t>15</a:t>
            </a:fld>
            <a:endParaRPr lang="en-US">
              <a:solidFill>
                <a:srgbClr val="000000"/>
              </a:solidFill>
            </a:endParaRPr>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595133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F33B0C-3A92-4E42-BF01-01A4C548569B}" type="slidenum">
              <a:rPr lang="en-US">
                <a:solidFill>
                  <a:srgbClr val="000000"/>
                </a:solidFill>
              </a:rPr>
              <a:pPr fontAlgn="base">
                <a:spcBef>
                  <a:spcPct val="0"/>
                </a:spcBef>
                <a:spcAft>
                  <a:spcPct val="0"/>
                </a:spcAft>
                <a:defRPr/>
              </a:pPr>
              <a:t>16</a:t>
            </a:fld>
            <a:endParaRPr lang="en-US">
              <a:solidFill>
                <a:srgbClr val="000000"/>
              </a:solidFill>
            </a:endParaRPr>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a:normAutofit fontScale="70000" lnSpcReduction="20000"/>
          </a:bodyPr>
          <a:lstStyle/>
          <a:p>
            <a:pPr eaLnBrk="1" hangingPunct="1">
              <a:lnSpc>
                <a:spcPct val="100000"/>
              </a:lnSpc>
              <a:spcBef>
                <a:spcPct val="0"/>
              </a:spcBef>
            </a:pPr>
            <a:r>
              <a:rPr lang="en-US" sz="2400" smtClean="0">
                <a:latin typeface="Arial" charset="0"/>
              </a:rPr>
              <a:t>After displaying the answer, you might ask students “Why would the Fed want to counteract an event that raises output and employment?”</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Indeed, some students may be wondering exactly this question.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If so, you can explain that the model they learned in the preceding chapter shows that output and employment cannot remain above their natural rates for long, because prices start rising and SRAS shifts up.  In the end, output and employment are back at their natural rates, but prices are permanently higher.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Better yet, don’t explain it.  See if you can get another student to provide the correct explanation.</a:t>
            </a:r>
          </a:p>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063864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lnSpc>
                <a:spcPct val="100000"/>
              </a:lnSpc>
              <a:spcBef>
                <a:spcPct val="0"/>
              </a:spcBef>
            </a:pPr>
            <a:r>
              <a:rPr lang="en-US" sz="2400" smtClean="0">
                <a:latin typeface="Arial" charset="0"/>
              </a:rPr>
              <a:t>This slide corresponds to a new FYI box entitled “The Zero Lower Bound.” </a:t>
            </a: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E4EEDD-C42E-4D00-A1BA-BD8566631879}" type="slidenum">
              <a:rPr lang="en-US"/>
              <a:pPr fontAlgn="base">
                <a:spcBef>
                  <a:spcPct val="0"/>
                </a:spcBef>
                <a:spcAft>
                  <a:spcPct val="0"/>
                </a:spcAft>
                <a:defRPr/>
              </a:pPr>
              <a:t>17</a:t>
            </a:fld>
            <a:endParaRPr lang="en-US"/>
          </a:p>
        </p:txBody>
      </p:sp>
    </p:spTree>
    <p:extLst>
      <p:ext uri="{BB962C8B-B14F-4D97-AF65-F5344CB8AC3E}">
        <p14:creationId xmlns:p14="http://schemas.microsoft.com/office/powerpoint/2010/main" val="3633425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DD074D-F3FB-41D4-8E66-44E15E7775CE}" type="slidenum">
              <a:rPr lang="en-US">
                <a:latin typeface="Arial" charset="0"/>
                <a:ea typeface="ＭＳ Ｐゴシック" charset="-128"/>
                <a:cs typeface="ＭＳ Ｐゴシック" charset="-128"/>
              </a:rPr>
              <a:pPr fontAlgn="base">
                <a:spcBef>
                  <a:spcPct val="0"/>
                </a:spcBef>
                <a:spcAft>
                  <a:spcPct val="0"/>
                </a:spcAft>
              </a:pPr>
              <a:t>18</a:t>
            </a:fld>
            <a:endParaRPr lang="en-US">
              <a:latin typeface="Arial" charset="0"/>
              <a:ea typeface="ＭＳ Ｐゴシック" charset="-128"/>
              <a:cs typeface="ＭＳ Ｐゴシック" charset="-128"/>
            </a:endParaRPr>
          </a:p>
        </p:txBody>
      </p:sp>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E4F969D-F1F2-4E31-B39A-80B0606E4CDD}" type="slidenum">
              <a:rPr lang="en-US" sz="1200">
                <a:ea typeface="Arial" charset="0"/>
                <a:cs typeface="Arial" charset="0"/>
              </a:rPr>
              <a:pPr algn="r"/>
              <a:t>18</a:t>
            </a:fld>
            <a:endParaRPr lang="en-US" sz="1200">
              <a:ea typeface="Arial" charset="0"/>
              <a:cs typeface="Arial" charset="0"/>
            </a:endParaRPr>
          </a:p>
        </p:txBody>
      </p:sp>
      <p:sp>
        <p:nvSpPr>
          <p:cNvPr id="471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710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786337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451566-1D69-4341-88C3-6510BCB9C638}"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530770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0E5FF5-F011-4FA9-9E56-BEDDB32D7B18}" type="slidenum">
              <a:rPr lang="en-US">
                <a:latin typeface="Arial" charset="0"/>
                <a:ea typeface="ＭＳ Ｐゴシック" charset="-128"/>
                <a:cs typeface="ＭＳ Ｐゴシック" charset="-128"/>
              </a:rPr>
              <a:pPr fontAlgn="base">
                <a:spcBef>
                  <a:spcPct val="0"/>
                </a:spcBef>
                <a:spcAft>
                  <a:spcPct val="0"/>
                </a:spcAft>
              </a:pPr>
              <a:t>19</a:t>
            </a:fld>
            <a:endParaRPr lang="en-US">
              <a:latin typeface="Arial" charset="0"/>
              <a:ea typeface="ＭＳ Ｐゴシック" charset="-128"/>
              <a:cs typeface="ＭＳ Ｐゴシック" charset="-128"/>
            </a:endParaRPr>
          </a:p>
        </p:txBody>
      </p:sp>
      <p:sp>
        <p:nvSpPr>
          <p:cNvPr id="491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5E84B14-B315-464D-8DD5-068B5F71182A}" type="slidenum">
              <a:rPr lang="en-US" sz="1200">
                <a:ea typeface="Arial" charset="0"/>
                <a:cs typeface="Arial" charset="0"/>
              </a:rPr>
              <a:pPr algn="r"/>
              <a:t>19</a:t>
            </a:fld>
            <a:endParaRPr lang="en-US" sz="1200">
              <a:ea typeface="Arial" charset="0"/>
              <a:cs typeface="Arial" charset="0"/>
            </a:endParaRPr>
          </a:p>
        </p:txBody>
      </p:sp>
      <p:sp>
        <p:nvSpPr>
          <p:cNvPr id="491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915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Notation:  $20b = $20 billion</a:t>
            </a:r>
          </a:p>
        </p:txBody>
      </p:sp>
    </p:spTree>
    <p:extLst>
      <p:ext uri="{BB962C8B-B14F-4D97-AF65-F5344CB8AC3E}">
        <p14:creationId xmlns:p14="http://schemas.microsoft.com/office/powerpoint/2010/main" val="1981058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048E58-C280-4A7F-A0F6-B65636567BD6}" type="slidenum">
              <a:rPr lang="en-US">
                <a:latin typeface="Arial" charset="0"/>
                <a:ea typeface="ＭＳ Ｐゴシック" charset="-128"/>
                <a:cs typeface="ＭＳ Ｐゴシック" charset="-128"/>
              </a:rPr>
              <a:pPr fontAlgn="base">
                <a:spcBef>
                  <a:spcPct val="0"/>
                </a:spcBef>
                <a:spcAft>
                  <a:spcPct val="0"/>
                </a:spcAft>
              </a:pPr>
              <a:t>20</a:t>
            </a:fld>
            <a:endParaRPr lang="en-US">
              <a:latin typeface="Arial" charset="0"/>
              <a:ea typeface="ＭＳ Ｐゴシック" charset="-128"/>
              <a:cs typeface="ＭＳ Ｐゴシック" charset="-128"/>
            </a:endParaRPr>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A25B27D-D2B0-49ED-864A-1F22462E070B}" type="slidenum">
              <a:rPr lang="en-US" sz="1200">
                <a:ea typeface="Arial" charset="0"/>
                <a:cs typeface="Arial" charset="0"/>
              </a:rPr>
              <a:pPr algn="r"/>
              <a:t>20</a:t>
            </a:fld>
            <a:endParaRPr lang="en-US" sz="1200">
              <a:ea typeface="Arial" charset="0"/>
              <a:cs typeface="Arial" charset="0"/>
            </a:endParaRPr>
          </a:p>
        </p:txBody>
      </p:sp>
      <p:sp>
        <p:nvSpPr>
          <p:cNvPr id="512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577765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8BB61F-C668-4D64-B1E7-D739E733EBAF}" type="slidenum">
              <a:rPr lang="en-US">
                <a:latin typeface="Arial" charset="0"/>
                <a:ea typeface="ＭＳ Ｐゴシック" charset="-128"/>
                <a:cs typeface="ＭＳ Ｐゴシック" charset="-128"/>
              </a:rPr>
              <a:pPr fontAlgn="base">
                <a:spcBef>
                  <a:spcPct val="0"/>
                </a:spcBef>
                <a:spcAft>
                  <a:spcPct val="0"/>
                </a:spcAft>
              </a:pPr>
              <a:t>21</a:t>
            </a:fld>
            <a:endParaRPr lang="en-US">
              <a:latin typeface="Arial" charset="0"/>
              <a:ea typeface="ＭＳ Ｐゴシック" charset="-128"/>
              <a:cs typeface="ＭＳ Ｐゴシック" charset="-128"/>
            </a:endParaRPr>
          </a:p>
        </p:txBody>
      </p:sp>
      <p:sp>
        <p:nvSpPr>
          <p:cNvPr id="53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34258E0-7D32-494E-BCB2-39DE7490A88A}" type="slidenum">
              <a:rPr lang="en-US" sz="1200">
                <a:ea typeface="Arial" charset="0"/>
                <a:cs typeface="Arial" charset="0"/>
              </a:rPr>
              <a:pPr algn="r"/>
              <a:t>21</a:t>
            </a:fld>
            <a:endParaRPr lang="en-US" sz="1200">
              <a:ea typeface="Arial" charset="0"/>
              <a:cs typeface="Arial" charset="0"/>
            </a:endParaRPr>
          </a:p>
        </p:txBody>
      </p:sp>
      <p:sp>
        <p:nvSpPr>
          <p:cNvPr id="532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325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3834778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AE8127-B511-4D01-9F35-776F9E048390}" type="slidenum">
              <a:rPr lang="en-US">
                <a:latin typeface="Arial" charset="0"/>
                <a:ea typeface="ＭＳ Ｐゴシック" charset="-128"/>
                <a:cs typeface="ＭＳ Ｐゴシック" charset="-128"/>
              </a:rPr>
              <a:pPr fontAlgn="base">
                <a:spcBef>
                  <a:spcPct val="0"/>
                </a:spcBef>
                <a:spcAft>
                  <a:spcPct val="0"/>
                </a:spcAft>
              </a:pPr>
              <a:t>22</a:t>
            </a:fld>
            <a:endParaRPr lang="en-US">
              <a:latin typeface="Arial" charset="0"/>
              <a:ea typeface="ＭＳ Ｐゴシック" charset="-128"/>
              <a:cs typeface="ＭＳ Ｐゴシック" charset="-128"/>
            </a:endParaRPr>
          </a:p>
        </p:txBody>
      </p:sp>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83EB19F-DF79-4589-8E0E-BCD1EEB78A98}" type="slidenum">
              <a:rPr lang="en-US" sz="1200">
                <a:ea typeface="Arial" charset="0"/>
                <a:cs typeface="Arial" charset="0"/>
              </a:rPr>
              <a:pPr algn="r"/>
              <a:t>22</a:t>
            </a:fld>
            <a:endParaRPr lang="en-US" sz="1200">
              <a:ea typeface="Arial" charset="0"/>
              <a:cs typeface="Arial" charset="0"/>
            </a:endParaRPr>
          </a:p>
        </p:txBody>
      </p:sp>
      <p:sp>
        <p:nvSpPr>
          <p:cNvPr id="552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530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This slide uses simple algebra to derive a formula for the simple spending multiplier.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If you do not wish to cover this derivation, you can skip to the next slide, which just shows the formula for the multiplier.  However, you will need to explain the “delta” notation, as the formula on the next slide includes the terms  </a:t>
            </a:r>
            <a:r>
              <a:rPr lang="el-GR" sz="1500" b="1" smtClean="0">
                <a:latin typeface="Arial" charset="0"/>
                <a:sym typeface="Symbol" charset="2"/>
              </a:rPr>
              <a:t></a:t>
            </a:r>
            <a:r>
              <a:rPr lang="en-US" sz="1400" smtClean="0">
                <a:latin typeface="Arial" charset="0"/>
              </a:rPr>
              <a:t>G</a:t>
            </a:r>
            <a:r>
              <a:rPr lang="en-US" sz="2400" smtClean="0">
                <a:latin typeface="Arial" charset="0"/>
              </a:rPr>
              <a:t>  and  </a:t>
            </a:r>
            <a:r>
              <a:rPr lang="el-GR" sz="1500" b="1" smtClean="0">
                <a:latin typeface="Arial" charset="0"/>
                <a:sym typeface="Symbol" charset="2"/>
              </a:rPr>
              <a:t></a:t>
            </a:r>
            <a:r>
              <a:rPr lang="en-US" sz="1400" smtClean="0">
                <a:latin typeface="Arial" charset="0"/>
              </a:rPr>
              <a:t>Y.</a:t>
            </a:r>
          </a:p>
        </p:txBody>
      </p:sp>
    </p:spTree>
    <p:extLst>
      <p:ext uri="{BB962C8B-B14F-4D97-AF65-F5344CB8AC3E}">
        <p14:creationId xmlns:p14="http://schemas.microsoft.com/office/powerpoint/2010/main" val="2436022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CD4112-9232-4B82-98D6-40D10087E3E6}" type="slidenum">
              <a:rPr lang="en-US">
                <a:latin typeface="Arial" charset="0"/>
                <a:ea typeface="ＭＳ Ｐゴシック" charset="-128"/>
                <a:cs typeface="ＭＳ Ｐゴシック" charset="-128"/>
              </a:rPr>
              <a:pPr fontAlgn="base">
                <a:spcBef>
                  <a:spcPct val="0"/>
                </a:spcBef>
                <a:spcAft>
                  <a:spcPct val="0"/>
                </a:spcAft>
              </a:pPr>
              <a:t>23</a:t>
            </a:fld>
            <a:endParaRPr lang="en-US">
              <a:latin typeface="Arial" charset="0"/>
              <a:ea typeface="ＭＳ Ｐゴシック" charset="-128"/>
              <a:cs typeface="ＭＳ Ｐゴシック" charset="-128"/>
            </a:endParaRPr>
          </a:p>
        </p:txBody>
      </p:sp>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3A2CFFE-EF99-4D18-B6F4-53DE9EE68A0F}" type="slidenum">
              <a:rPr lang="en-US" sz="1200">
                <a:ea typeface="Arial" charset="0"/>
                <a:cs typeface="Arial" charset="0"/>
              </a:rPr>
              <a:pPr algn="r"/>
              <a:t>23</a:t>
            </a:fld>
            <a:endParaRPr lang="en-US" sz="1200">
              <a:ea typeface="Arial" charset="0"/>
              <a:cs typeface="Arial" charset="0"/>
            </a:endParaRPr>
          </a:p>
        </p:txBody>
      </p:sp>
      <p:sp>
        <p:nvSpPr>
          <p:cNvPr id="573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734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If you skipped the previous slide, which shows the algebraic derivation of the multiplier, then you may need to explain the delta notation to students.  </a:t>
            </a:r>
          </a:p>
        </p:txBody>
      </p:sp>
    </p:spTree>
    <p:extLst>
      <p:ext uri="{BB962C8B-B14F-4D97-AF65-F5344CB8AC3E}">
        <p14:creationId xmlns:p14="http://schemas.microsoft.com/office/powerpoint/2010/main" val="8203147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3DEBAA-657A-431E-815E-D34221182963}" type="slidenum">
              <a:rPr lang="en-US">
                <a:latin typeface="Arial" charset="0"/>
                <a:ea typeface="ＭＳ Ｐゴシック" charset="-128"/>
                <a:cs typeface="ＭＳ Ｐゴシック" charset="-128"/>
              </a:rPr>
              <a:pPr fontAlgn="base">
                <a:spcBef>
                  <a:spcPct val="0"/>
                </a:spcBef>
                <a:spcAft>
                  <a:spcPct val="0"/>
                </a:spcAft>
              </a:pPr>
              <a:t>24</a:t>
            </a:fld>
            <a:endParaRPr lang="en-US">
              <a:latin typeface="Arial" charset="0"/>
              <a:ea typeface="ＭＳ Ｐゴシック" charset="-128"/>
              <a:cs typeface="ＭＳ Ｐゴシック" charset="-128"/>
            </a:endParaRPr>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B90E0C8-DBC6-4FFF-8AA2-56D2DF1FAC3F}" type="slidenum">
              <a:rPr lang="en-US" sz="1200">
                <a:ea typeface="Arial" charset="0"/>
                <a:cs typeface="Arial" charset="0"/>
              </a:rPr>
              <a:pPr algn="r"/>
              <a:t>24</a:t>
            </a:fld>
            <a:endParaRPr lang="en-US" sz="1200">
              <a:ea typeface="Arial" charset="0"/>
              <a:cs typeface="Arial" charset="0"/>
            </a:endParaRPr>
          </a:p>
        </p:txBody>
      </p:sp>
      <p:sp>
        <p:nvSpPr>
          <p:cNvPr id="593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939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221524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B1243E-80EB-4177-A462-E0A8B94AE14A}" type="slidenum">
              <a:rPr lang="en-US">
                <a:latin typeface="Arial" charset="0"/>
                <a:ea typeface="ＭＳ Ｐゴシック" charset="-128"/>
                <a:cs typeface="ＭＳ Ｐゴシック" charset="-128"/>
              </a:rPr>
              <a:pPr fontAlgn="base">
                <a:spcBef>
                  <a:spcPct val="0"/>
                </a:spcBef>
                <a:spcAft>
                  <a:spcPct val="0"/>
                </a:spcAft>
              </a:pPr>
              <a:t>25</a:t>
            </a:fld>
            <a:endParaRPr lang="en-US">
              <a:latin typeface="Arial" charset="0"/>
              <a:ea typeface="ＭＳ Ｐゴシック" charset="-128"/>
              <a:cs typeface="ＭＳ Ｐゴシック" charset="-128"/>
            </a:endParaRPr>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FC813FC-6995-45E9-8C3A-AC4B62F5F6CD}" type="slidenum">
              <a:rPr lang="en-US" sz="1200">
                <a:ea typeface="Arial" charset="0"/>
                <a:cs typeface="Arial" charset="0"/>
              </a:rPr>
              <a:pPr algn="r"/>
              <a:t>25</a:t>
            </a:fld>
            <a:endParaRPr lang="en-US" sz="1200">
              <a:ea typeface="Arial" charset="0"/>
              <a:cs typeface="Arial" charset="0"/>
            </a:endParaRPr>
          </a:p>
        </p:txBody>
      </p:sp>
      <p:sp>
        <p:nvSpPr>
          <p:cNvPr id="614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144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1479691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B104F4-83A4-40A1-8B80-00B2302A6975}" type="slidenum">
              <a:rPr lang="en-US">
                <a:latin typeface="Arial" charset="0"/>
                <a:ea typeface="ＭＳ Ｐゴシック" charset="-128"/>
                <a:cs typeface="ＭＳ Ｐゴシック" charset="-128"/>
              </a:rPr>
              <a:pPr fontAlgn="base">
                <a:spcBef>
                  <a:spcPct val="0"/>
                </a:spcBef>
                <a:spcAft>
                  <a:spcPct val="0"/>
                </a:spcAft>
              </a:pPr>
              <a:t>26</a:t>
            </a:fld>
            <a:endParaRPr lang="en-US">
              <a:latin typeface="Arial" charset="0"/>
              <a:ea typeface="ＭＳ Ｐゴシック" charset="-128"/>
              <a:cs typeface="ＭＳ Ｐゴシック" charset="-128"/>
            </a:endParaRPr>
          </a:p>
        </p:txBody>
      </p:sp>
      <p:sp>
        <p:nvSpPr>
          <p:cNvPr id="63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8640A1A-DDA0-4D65-B8E2-79F91D8BF5D4}" type="slidenum">
              <a:rPr lang="en-US" sz="1200">
                <a:ea typeface="Arial" charset="0"/>
                <a:cs typeface="Arial" charset="0"/>
              </a:rPr>
              <a:pPr algn="r"/>
              <a:t>26</a:t>
            </a:fld>
            <a:endParaRPr lang="en-US" sz="1200">
              <a:ea typeface="Arial" charset="0"/>
              <a:cs typeface="Arial" charset="0"/>
            </a:endParaRPr>
          </a:p>
        </p:txBody>
      </p:sp>
      <p:sp>
        <p:nvSpPr>
          <p:cNvPr id="634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349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This graph replicates Figure 5 in the textbook.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Note:  This graph demonstrates the crowding-out effect in isolation, ignoring the multiplier effect.  </a:t>
            </a:r>
          </a:p>
        </p:txBody>
      </p:sp>
    </p:spTree>
    <p:extLst>
      <p:ext uri="{BB962C8B-B14F-4D97-AF65-F5344CB8AC3E}">
        <p14:creationId xmlns:p14="http://schemas.microsoft.com/office/powerpoint/2010/main" val="21246890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7E2C16-FCD1-48C3-8860-954420116CC4}" type="slidenum">
              <a:rPr lang="en-US">
                <a:latin typeface="Arial" charset="0"/>
                <a:ea typeface="ＭＳ Ｐゴシック" charset="-128"/>
                <a:cs typeface="ＭＳ Ｐゴシック" charset="-128"/>
              </a:rPr>
              <a:pPr fontAlgn="base">
                <a:spcBef>
                  <a:spcPct val="0"/>
                </a:spcBef>
                <a:spcAft>
                  <a:spcPct val="0"/>
                </a:spcAft>
              </a:pPr>
              <a:t>27</a:t>
            </a:fld>
            <a:endParaRPr lang="en-US">
              <a:latin typeface="Arial" charset="0"/>
              <a:ea typeface="ＭＳ Ｐゴシック" charset="-128"/>
              <a:cs typeface="ＭＳ Ｐゴシック" charset="-128"/>
            </a:endParaRPr>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C4472CE-7EF3-4367-95B0-E64805FB50B2}" type="slidenum">
              <a:rPr lang="en-US" sz="1200">
                <a:ea typeface="Arial" charset="0"/>
                <a:cs typeface="Arial" charset="0"/>
              </a:rPr>
              <a:pPr algn="r"/>
              <a:t>27</a:t>
            </a:fld>
            <a:endParaRPr lang="en-US" sz="1200">
              <a:ea typeface="Arial" charset="0"/>
              <a:cs typeface="Arial" charset="0"/>
            </a:endParaRPr>
          </a:p>
        </p:txBody>
      </p:sp>
      <p:sp>
        <p:nvSpPr>
          <p:cNvPr id="655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554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The textbook gives a nice example:  the first President Bush reduced federal income tax withholding to stimulate consumer spending to combat the recession.  However, this was just a temporary reallocation of tax liability and, consequently, had a very small affect on aggregate demand.  See the textbook for more details.  </a:t>
            </a:r>
          </a:p>
        </p:txBody>
      </p:sp>
    </p:spTree>
    <p:extLst>
      <p:ext uri="{BB962C8B-B14F-4D97-AF65-F5344CB8AC3E}">
        <p14:creationId xmlns:p14="http://schemas.microsoft.com/office/powerpoint/2010/main" val="1608629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2E5B2A-48E4-4E05-8453-61F7DCE969E1}" type="slidenum">
              <a:rPr lang="en-US">
                <a:solidFill>
                  <a:srgbClr val="000000"/>
                </a:solidFill>
              </a:rPr>
              <a:pPr fontAlgn="base">
                <a:spcBef>
                  <a:spcPct val="0"/>
                </a:spcBef>
                <a:spcAft>
                  <a:spcPct val="0"/>
                </a:spcAft>
                <a:defRPr/>
              </a:pPr>
              <a:t>28</a:t>
            </a:fld>
            <a:endParaRPr lang="en-US">
              <a:solidFill>
                <a:srgbClr val="000000"/>
              </a:solidFill>
            </a:endParaRPr>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2400" smtClean="0">
                <a:latin typeface="Arial" charset="0"/>
              </a:rPr>
              <a:t>This exercise gets students to apply the preceding material on the effects of fiscal policy on aggregate demand.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Finding the answers requires students use the formula for the multiplier but does not require that students understand the algebraic derivation of this formula.</a:t>
            </a:r>
          </a:p>
        </p:txBody>
      </p:sp>
    </p:spTree>
    <p:extLst>
      <p:ext uri="{BB962C8B-B14F-4D97-AF65-F5344CB8AC3E}">
        <p14:creationId xmlns:p14="http://schemas.microsoft.com/office/powerpoint/2010/main" val="182239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438E58-157F-4EB7-BF7C-BF3F1C94FD4D}" type="slidenum">
              <a:rPr lang="en-US">
                <a:latin typeface="Arial" charset="0"/>
                <a:ea typeface="ＭＳ Ｐゴシック" charset="-128"/>
                <a:cs typeface="ＭＳ Ｐゴシック" charset="-128"/>
              </a:rPr>
              <a:pPr fontAlgn="base">
                <a:spcBef>
                  <a:spcPct val="0"/>
                </a:spcBef>
                <a:spcAft>
                  <a:spcPct val="0"/>
                </a:spcAft>
              </a:pPr>
              <a:t>2</a:t>
            </a:fld>
            <a:endParaRPr lang="en-US">
              <a:latin typeface="Arial" charset="0"/>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F445E71-2D77-4E1A-A8EA-B336220A6761}" type="slidenum">
              <a:rPr lang="en-US" sz="1200">
                <a:ea typeface="Arial" charset="0"/>
                <a:cs typeface="Arial" charset="0"/>
              </a:rPr>
              <a:pPr algn="r"/>
              <a:t>2</a:t>
            </a:fld>
            <a:endParaRPr lang="en-US" sz="120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0859170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A21187-06CE-4A27-89BA-A43A021CE443}" type="slidenum">
              <a:rPr lang="en-US">
                <a:solidFill>
                  <a:srgbClr val="000000"/>
                </a:solidFill>
              </a:rPr>
              <a:pPr fontAlgn="base">
                <a:spcBef>
                  <a:spcPct val="0"/>
                </a:spcBef>
                <a:spcAft>
                  <a:spcPct val="0"/>
                </a:spcAft>
                <a:defRPr/>
              </a:pPr>
              <a:t>29</a:t>
            </a:fld>
            <a:endParaRPr lang="en-US">
              <a:solidFill>
                <a:srgbClr val="000000"/>
              </a:solidFill>
            </a:endParaRPr>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6100264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8793C3-7051-492F-A3AF-2977FA80AD58}" type="slidenum">
              <a:rPr lang="en-US">
                <a:solidFill>
                  <a:srgbClr val="000000"/>
                </a:solidFill>
              </a:rPr>
              <a:pPr fontAlgn="base">
                <a:spcBef>
                  <a:spcPct val="0"/>
                </a:spcBef>
                <a:spcAft>
                  <a:spcPct val="0"/>
                </a:spcAft>
                <a:defRPr/>
              </a:pPr>
              <a:t>30</a:t>
            </a:fld>
            <a:endParaRPr lang="en-US">
              <a:solidFill>
                <a:srgbClr val="000000"/>
              </a:solidFill>
            </a:endParaRPr>
          </a:p>
        </p:txBody>
      </p:sp>
      <p:sp>
        <p:nvSpPr>
          <p:cNvPr id="716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3"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1042279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BD1F54-12A0-42AA-8313-67AE49A18F6B}" type="slidenum">
              <a:rPr lang="en-US">
                <a:latin typeface="Arial" charset="0"/>
                <a:ea typeface="ＭＳ Ｐゴシック" charset="-128"/>
                <a:cs typeface="ＭＳ Ｐゴシック" charset="-128"/>
              </a:rPr>
              <a:pPr fontAlgn="base">
                <a:spcBef>
                  <a:spcPct val="0"/>
                </a:spcBef>
                <a:spcAft>
                  <a:spcPct val="0"/>
                </a:spcAft>
              </a:pPr>
              <a:t>31</a:t>
            </a:fld>
            <a:endParaRPr lang="en-US">
              <a:latin typeface="Arial" charset="0"/>
              <a:ea typeface="ＭＳ Ｐゴシック" charset="-128"/>
              <a:cs typeface="ＭＳ Ｐゴシック" charset="-128"/>
            </a:endParaRPr>
          </a:p>
        </p:txBody>
      </p:sp>
      <p:sp>
        <p:nvSpPr>
          <p:cNvPr id="737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874E2AD-A683-417D-8C20-B0D173DFB3F4}" type="slidenum">
              <a:rPr lang="en-US" sz="1200">
                <a:ea typeface="Arial" charset="0"/>
                <a:cs typeface="Arial" charset="0"/>
              </a:rPr>
              <a:pPr algn="r"/>
              <a:t>31</a:t>
            </a:fld>
            <a:endParaRPr lang="en-US" sz="1200">
              <a:ea typeface="Arial" charset="0"/>
              <a:cs typeface="Arial" charset="0"/>
            </a:endParaRPr>
          </a:p>
        </p:txBody>
      </p:sp>
      <p:sp>
        <p:nvSpPr>
          <p:cNvPr id="737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3732" name="Rectangle 3"/>
          <p:cNvSpPr>
            <a:spLocks noGrp="1" noChangeArrowheads="1"/>
          </p:cNvSpPr>
          <p:nvPr>
            <p:ph type="body" idx="1"/>
          </p:nvPr>
        </p:nvSpPr>
        <p:spPr bwMode="auto">
          <a:xfrm>
            <a:off x="685800" y="4248150"/>
            <a:ext cx="5486400" cy="4210050"/>
          </a:xfrm>
          <a:noFill/>
        </p:spPr>
        <p:txBody>
          <a:bodyPr>
            <a:normAutofit fontScale="62500" lnSpcReduction="20000"/>
          </a:bodyPr>
          <a:lstStyle/>
          <a:p>
            <a:pPr eaLnBrk="1" hangingPunct="1">
              <a:lnSpc>
                <a:spcPct val="100000"/>
              </a:lnSpc>
              <a:spcBef>
                <a:spcPct val="0"/>
              </a:spcBef>
            </a:pPr>
            <a:r>
              <a:rPr lang="en-US" sz="2400" smtClean="0">
                <a:latin typeface="Arial" charset="0"/>
              </a:rPr>
              <a:t>This slide and the next discuss material from the FYI box entitled “How Fiscal Policy Might Affect Aggregate Supply.”  These two slides may be omitted without loss of continuity.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 tax rate cut, other things equal, would reduce government revenue.  But other things aren’t equal:  as the textbook explains, the rightward shift in AS increases income, which, in turn increases the tax base.  Some supply-siders believe that the increase in income and the tax base are so large that a tax rate cut ends up INCREASING tax revenue rather than decreasing it.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This is a theoretical possibility but does not have much empirical support.  Most economists and policymakers believe that a tax rate cut causes revenue to fall, even if it stimulates additional economic activity.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There’s a very nice discussion of supply-side economics and the Laffer Curve toward the end of the chapter entitled “Application: The Costs of Taxation.”  This chapter appears as Chapter 8 in every version of the textbook except </a:t>
            </a:r>
            <a:r>
              <a:rPr lang="en-US" sz="2400" i="1" smtClean="0">
                <a:latin typeface="Arial" charset="0"/>
              </a:rPr>
              <a:t>Brief Principles of Macroeconomics</a:t>
            </a:r>
            <a:r>
              <a:rPr lang="en-US" sz="2400" smtClean="0">
                <a:latin typeface="Arial" charset="0"/>
              </a:rPr>
              <a:t>. </a:t>
            </a:r>
          </a:p>
        </p:txBody>
      </p:sp>
    </p:spTree>
    <p:extLst>
      <p:ext uri="{BB962C8B-B14F-4D97-AF65-F5344CB8AC3E}">
        <p14:creationId xmlns:p14="http://schemas.microsoft.com/office/powerpoint/2010/main" val="32460228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97A3EE-28FC-4A44-9672-2EB0F05201C8}" type="slidenum">
              <a:rPr lang="en-US">
                <a:latin typeface="Arial" charset="0"/>
                <a:ea typeface="ＭＳ Ｐゴシック" charset="-128"/>
                <a:cs typeface="ＭＳ Ｐゴシック" charset="-128"/>
              </a:rPr>
              <a:pPr fontAlgn="base">
                <a:spcBef>
                  <a:spcPct val="0"/>
                </a:spcBef>
                <a:spcAft>
                  <a:spcPct val="0"/>
                </a:spcAft>
              </a:pPr>
              <a:t>32</a:t>
            </a:fld>
            <a:endParaRPr lang="en-US">
              <a:latin typeface="Arial" charset="0"/>
              <a:ea typeface="ＭＳ Ｐゴシック" charset="-128"/>
              <a:cs typeface="ＭＳ Ｐゴシック" charset="-128"/>
            </a:endParaRPr>
          </a:p>
        </p:txBody>
      </p:sp>
      <p:sp>
        <p:nvSpPr>
          <p:cNvPr id="757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6F4299B-E444-4A09-B765-FF540F39B279}" type="slidenum">
              <a:rPr lang="en-US" sz="1200">
                <a:ea typeface="Arial" charset="0"/>
                <a:cs typeface="Arial" charset="0"/>
              </a:rPr>
              <a:pPr algn="r"/>
              <a:t>32</a:t>
            </a:fld>
            <a:endParaRPr lang="en-US" sz="1200">
              <a:ea typeface="Arial" charset="0"/>
              <a:cs typeface="Arial" charset="0"/>
            </a:endParaRPr>
          </a:p>
        </p:txBody>
      </p:sp>
      <p:sp>
        <p:nvSpPr>
          <p:cNvPr id="757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578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Other examples of public capital for which this effect might be relevant:  bridges and human capital expenditures such as public education or subsidies for college education.  </a:t>
            </a:r>
          </a:p>
        </p:txBody>
      </p:sp>
    </p:spTree>
    <p:extLst>
      <p:ext uri="{BB962C8B-B14F-4D97-AF65-F5344CB8AC3E}">
        <p14:creationId xmlns:p14="http://schemas.microsoft.com/office/powerpoint/2010/main" val="24523780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8AA6B2-82E3-4005-A06F-426DDDD76FE4}" type="slidenum">
              <a:rPr lang="en-US">
                <a:latin typeface="Arial" charset="0"/>
                <a:ea typeface="ＭＳ Ｐゴシック" charset="-128"/>
                <a:cs typeface="ＭＳ Ｐゴシック" charset="-128"/>
              </a:rPr>
              <a:pPr fontAlgn="base">
                <a:spcBef>
                  <a:spcPct val="0"/>
                </a:spcBef>
                <a:spcAft>
                  <a:spcPct val="0"/>
                </a:spcAft>
              </a:pPr>
              <a:t>33</a:t>
            </a:fld>
            <a:endParaRPr lang="en-US">
              <a:latin typeface="Arial" charset="0"/>
              <a:ea typeface="ＭＳ Ｐゴシック" charset="-128"/>
              <a:cs typeface="ＭＳ Ｐゴシック" charset="-128"/>
            </a:endParaRPr>
          </a:p>
        </p:txBody>
      </p:sp>
      <p:sp>
        <p:nvSpPr>
          <p:cNvPr id="778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62E15DC-EF63-4235-B18E-E5167B439487}" type="slidenum">
              <a:rPr lang="en-US" sz="1200">
                <a:ea typeface="Arial" charset="0"/>
                <a:cs typeface="Arial" charset="0"/>
              </a:rPr>
              <a:pPr algn="r"/>
              <a:t>33</a:t>
            </a:fld>
            <a:endParaRPr lang="en-US" sz="1200">
              <a:ea typeface="Arial" charset="0"/>
              <a:cs typeface="Arial" charset="0"/>
            </a:endParaRPr>
          </a:p>
        </p:txBody>
      </p:sp>
      <p:sp>
        <p:nvSpPr>
          <p:cNvPr id="778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782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7125158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15377A-011B-49B3-8D1D-7CD54662E604}" type="slidenum">
              <a:rPr lang="en-US">
                <a:latin typeface="Arial" charset="0"/>
                <a:ea typeface="ＭＳ Ｐゴシック" charset="-128"/>
                <a:cs typeface="ＭＳ Ｐゴシック" charset="-128"/>
              </a:rPr>
              <a:pPr fontAlgn="base">
                <a:spcBef>
                  <a:spcPct val="0"/>
                </a:spcBef>
                <a:spcAft>
                  <a:spcPct val="0"/>
                </a:spcAft>
              </a:pPr>
              <a:t>34</a:t>
            </a:fld>
            <a:endParaRPr lang="en-US">
              <a:latin typeface="Arial" charset="0"/>
              <a:ea typeface="ＭＳ Ｐゴシック" charset="-128"/>
              <a:cs typeface="ＭＳ Ｐゴシック" charset="-128"/>
            </a:endParaRPr>
          </a:p>
        </p:txBody>
      </p:sp>
      <p:sp>
        <p:nvSpPr>
          <p:cNvPr id="79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CC091ED-4104-4373-B501-BBC8CBD35E28}" type="slidenum">
              <a:rPr lang="en-US" sz="1200">
                <a:ea typeface="Arial" charset="0"/>
                <a:cs typeface="Arial" charset="0"/>
              </a:rPr>
              <a:pPr algn="r"/>
              <a:t>34</a:t>
            </a:fld>
            <a:endParaRPr lang="en-US" sz="1200">
              <a:ea typeface="Arial" charset="0"/>
              <a:cs typeface="Arial" charset="0"/>
            </a:endParaRPr>
          </a:p>
        </p:txBody>
      </p:sp>
      <p:sp>
        <p:nvSpPr>
          <p:cNvPr id="798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987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0971604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BE59EC-83BE-4728-8D82-D1A4945E83E2}" type="slidenum">
              <a:rPr lang="en-US">
                <a:latin typeface="Arial" charset="0"/>
                <a:ea typeface="ＭＳ Ｐゴシック" charset="-128"/>
                <a:cs typeface="ＭＳ Ｐゴシック" charset="-128"/>
              </a:rPr>
              <a:pPr fontAlgn="base">
                <a:spcBef>
                  <a:spcPct val="0"/>
                </a:spcBef>
                <a:spcAft>
                  <a:spcPct val="0"/>
                </a:spcAft>
              </a:pPr>
              <a:t>35</a:t>
            </a:fld>
            <a:endParaRPr lang="en-US">
              <a:latin typeface="Arial" charset="0"/>
              <a:ea typeface="ＭＳ Ｐゴシック" charset="-128"/>
              <a:cs typeface="ＭＳ Ｐゴシック" charset="-128"/>
            </a:endParaRPr>
          </a:p>
        </p:txBody>
      </p:sp>
      <p:sp>
        <p:nvSpPr>
          <p:cNvPr id="819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6390B8B-B5C8-492F-8CF1-2892A0D8060A}" type="slidenum">
              <a:rPr lang="en-US" sz="1200">
                <a:ea typeface="Arial" charset="0"/>
                <a:cs typeface="Arial" charset="0"/>
              </a:rPr>
              <a:pPr algn="r"/>
              <a:t>35</a:t>
            </a:fld>
            <a:endParaRPr lang="en-US" sz="1200">
              <a:ea typeface="Arial" charset="0"/>
              <a:cs typeface="Arial" charset="0"/>
            </a:endParaRPr>
          </a:p>
        </p:txBody>
      </p:sp>
      <p:sp>
        <p:nvSpPr>
          <p:cNvPr id="819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192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2627050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BF9A24-A408-4266-BCFC-D09E22DFA71D}" type="slidenum">
              <a:rPr lang="en-US">
                <a:latin typeface="Arial" charset="0"/>
                <a:ea typeface="ＭＳ Ｐゴシック" charset="-128"/>
                <a:cs typeface="ＭＳ Ｐゴシック" charset="-128"/>
              </a:rPr>
              <a:pPr fontAlgn="base">
                <a:spcBef>
                  <a:spcPct val="0"/>
                </a:spcBef>
                <a:spcAft>
                  <a:spcPct val="0"/>
                </a:spcAft>
              </a:pPr>
              <a:t>36</a:t>
            </a:fld>
            <a:endParaRPr lang="en-US">
              <a:latin typeface="Arial" charset="0"/>
              <a:ea typeface="ＭＳ Ｐゴシック" charset="-128"/>
              <a:cs typeface="ＭＳ Ｐゴシック" charset="-128"/>
            </a:endParaRPr>
          </a:p>
        </p:txBody>
      </p:sp>
      <p:sp>
        <p:nvSpPr>
          <p:cNvPr id="860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EF7CB43-DDBB-4B0F-A9C5-0118D28C66F3}" type="slidenum">
              <a:rPr lang="en-US" sz="1200">
                <a:ea typeface="Arial" charset="0"/>
                <a:cs typeface="Arial" charset="0"/>
              </a:rPr>
              <a:pPr algn="r"/>
              <a:t>36</a:t>
            </a:fld>
            <a:endParaRPr lang="en-US" sz="1200">
              <a:ea typeface="Arial" charset="0"/>
              <a:cs typeface="Arial" charset="0"/>
            </a:endParaRPr>
          </a:p>
        </p:txBody>
      </p:sp>
      <p:sp>
        <p:nvSpPr>
          <p:cNvPr id="860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6020" name="Rectangle 3"/>
          <p:cNvSpPr>
            <a:spLocks noGrp="1" noChangeArrowheads="1"/>
          </p:cNvSpPr>
          <p:nvPr>
            <p:ph type="body" idx="1"/>
          </p:nvPr>
        </p:nvSpPr>
        <p:spPr bwMode="auto">
          <a:xfrm>
            <a:off x="685800" y="4248150"/>
            <a:ext cx="5486400" cy="4210050"/>
          </a:xfrm>
          <a:noFill/>
        </p:spPr>
        <p:txBody>
          <a:bodyPr>
            <a:normAutofit fontScale="85000" lnSpcReduction="10000"/>
          </a:bodyPr>
          <a:lstStyle/>
          <a:p>
            <a:pPr eaLnBrk="1" hangingPunct="1">
              <a:lnSpc>
                <a:spcPct val="100000"/>
              </a:lnSpc>
              <a:spcBef>
                <a:spcPct val="0"/>
              </a:spcBef>
            </a:pPr>
            <a:r>
              <a:rPr lang="en-US" sz="2400" smtClean="0">
                <a:latin typeface="Arial" charset="0"/>
              </a:rPr>
              <a:t>The legislative process can be quite lengthy.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A bill is introduced in government, debated, amended, and voted on in each chamber of Congress.  The House and the Senate must reconcile any differences, and the reconciled bill must pass a vote in both chambers.  Then, the President must sign the bill into law.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In addition to the time it takes for this process to occur, there are often compromises made along the way for political reasons.  So, many people have trouble imagining that fiscal policy could be used in an active way to respond to shocks as they occur.  </a:t>
            </a:r>
          </a:p>
        </p:txBody>
      </p:sp>
    </p:spTree>
    <p:extLst>
      <p:ext uri="{BB962C8B-B14F-4D97-AF65-F5344CB8AC3E}">
        <p14:creationId xmlns:p14="http://schemas.microsoft.com/office/powerpoint/2010/main" val="7942044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99A1CE-FD1B-48E7-BA86-85B400623DCD}" type="slidenum">
              <a:rPr lang="en-US">
                <a:latin typeface="Arial" charset="0"/>
                <a:ea typeface="ＭＳ Ｐゴシック" charset="-128"/>
                <a:cs typeface="ＭＳ Ｐゴシック" charset="-128"/>
              </a:rPr>
              <a:pPr fontAlgn="base">
                <a:spcBef>
                  <a:spcPct val="0"/>
                </a:spcBef>
                <a:spcAft>
                  <a:spcPct val="0"/>
                </a:spcAft>
              </a:pPr>
              <a:t>37</a:t>
            </a:fld>
            <a:endParaRPr lang="en-US">
              <a:latin typeface="Arial" charset="0"/>
              <a:ea typeface="ＭＳ Ｐゴシック" charset="-128"/>
              <a:cs typeface="ＭＳ Ｐゴシック" charset="-128"/>
            </a:endParaRPr>
          </a:p>
        </p:txBody>
      </p:sp>
      <p:sp>
        <p:nvSpPr>
          <p:cNvPr id="880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898EBED-0D34-4EAC-9F8B-2EF4E9D5BC90}" type="slidenum">
              <a:rPr lang="en-US" sz="1200">
                <a:ea typeface="Arial" charset="0"/>
                <a:cs typeface="Arial" charset="0"/>
              </a:rPr>
              <a:pPr algn="r"/>
              <a:t>37</a:t>
            </a:fld>
            <a:endParaRPr lang="en-US" sz="1200">
              <a:ea typeface="Arial" charset="0"/>
              <a:cs typeface="Arial" charset="0"/>
            </a:endParaRPr>
          </a:p>
        </p:txBody>
      </p:sp>
      <p:sp>
        <p:nvSpPr>
          <p:cNvPr id="880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806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6409875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1F0FC2-C91A-40EB-90CF-7FD877348CA5}" type="slidenum">
              <a:rPr lang="en-US">
                <a:latin typeface="Arial" charset="0"/>
                <a:ea typeface="ＭＳ Ｐゴシック" charset="-128"/>
                <a:cs typeface="ＭＳ Ｐゴシック" charset="-128"/>
              </a:rPr>
              <a:pPr fontAlgn="base">
                <a:spcBef>
                  <a:spcPct val="0"/>
                </a:spcBef>
                <a:spcAft>
                  <a:spcPct val="0"/>
                </a:spcAft>
              </a:pPr>
              <a:t>38</a:t>
            </a:fld>
            <a:endParaRPr lang="en-US">
              <a:latin typeface="Arial" charset="0"/>
              <a:ea typeface="ＭＳ Ｐゴシック" charset="-128"/>
              <a:cs typeface="ＭＳ Ｐゴシック" charset="-128"/>
            </a:endParaRPr>
          </a:p>
        </p:txBody>
      </p:sp>
      <p:sp>
        <p:nvSpPr>
          <p:cNvPr id="901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608E3B5-626B-4146-892C-269ED2CF6B87}" type="slidenum">
              <a:rPr lang="en-US" sz="1200">
                <a:ea typeface="Arial" charset="0"/>
                <a:cs typeface="Arial" charset="0"/>
              </a:rPr>
              <a:pPr algn="r"/>
              <a:t>38</a:t>
            </a:fld>
            <a:endParaRPr lang="en-US" sz="1200">
              <a:ea typeface="Arial" charset="0"/>
              <a:cs typeface="Arial" charset="0"/>
            </a:endParaRPr>
          </a:p>
        </p:txBody>
      </p:sp>
      <p:sp>
        <p:nvSpPr>
          <p:cNvPr id="901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011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729853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325C00-85D9-4035-8397-D9EF2DF7E46F}" type="slidenum">
              <a:rPr lang="en-US">
                <a:latin typeface="Arial" charset="0"/>
                <a:ea typeface="ＭＳ Ｐゴシック" charset="-128"/>
                <a:cs typeface="ＭＳ Ｐゴシック" charset="-128"/>
              </a:rPr>
              <a:pPr fontAlgn="base">
                <a:spcBef>
                  <a:spcPct val="0"/>
                </a:spcBef>
                <a:spcAft>
                  <a:spcPct val="0"/>
                </a:spcAft>
              </a:pPr>
              <a:t>3</a:t>
            </a:fld>
            <a:endParaRPr lang="en-US">
              <a:latin typeface="Arial" charset="0"/>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C6A2AB7-CFCB-4CA3-95A0-F157CA8A873E}" type="slidenum">
              <a:rPr lang="en-US" sz="1200">
                <a:ea typeface="Arial" charset="0"/>
                <a:cs typeface="Arial" charset="0"/>
              </a:rPr>
              <a:pPr algn="r"/>
              <a:t>3</a:t>
            </a:fld>
            <a:endParaRPr lang="en-US" sz="120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789214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1FFAA2-8513-4F9E-A43E-38C457CAF10B}" type="slidenum">
              <a:rPr lang="en-US">
                <a:latin typeface="Arial" charset="0"/>
                <a:ea typeface="ＭＳ Ｐゴシック" charset="-128"/>
                <a:cs typeface="ＭＳ Ｐゴシック" charset="-128"/>
              </a:rPr>
              <a:pPr fontAlgn="base">
                <a:spcBef>
                  <a:spcPct val="0"/>
                </a:spcBef>
                <a:spcAft>
                  <a:spcPct val="0"/>
                </a:spcAft>
              </a:pPr>
              <a:t>39</a:t>
            </a:fld>
            <a:endParaRPr lang="en-US">
              <a:latin typeface="Arial" charset="0"/>
              <a:ea typeface="ＭＳ Ｐゴシック" charset="-128"/>
              <a:cs typeface="ＭＳ Ｐゴシック" charset="-128"/>
            </a:endParaRPr>
          </a:p>
        </p:txBody>
      </p:sp>
      <p:sp>
        <p:nvSpPr>
          <p:cNvPr id="921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6E7DF80-BBF2-43A8-87D9-8D3E370404DF}" type="slidenum">
              <a:rPr lang="en-US" sz="1200">
                <a:ea typeface="Arial" charset="0"/>
                <a:cs typeface="Arial" charset="0"/>
              </a:rPr>
              <a:pPr algn="r"/>
              <a:t>39</a:t>
            </a:fld>
            <a:endParaRPr lang="en-US" sz="1200">
              <a:ea typeface="Arial" charset="0"/>
              <a:cs typeface="Arial" charset="0"/>
            </a:endParaRPr>
          </a:p>
        </p:txBody>
      </p:sp>
      <p:sp>
        <p:nvSpPr>
          <p:cNvPr id="921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216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2748353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91F7DA-F668-4617-B29F-1F971EDB6430}" type="slidenum">
              <a:rPr lang="en-US">
                <a:latin typeface="Arial" charset="0"/>
                <a:ea typeface="ＭＳ Ｐゴシック" charset="-128"/>
                <a:cs typeface="ＭＳ Ｐゴシック" charset="-128"/>
              </a:rPr>
              <a:pPr fontAlgn="base">
                <a:spcBef>
                  <a:spcPct val="0"/>
                </a:spcBef>
                <a:spcAft>
                  <a:spcPct val="0"/>
                </a:spcAft>
              </a:pPr>
              <a:t>40</a:t>
            </a:fld>
            <a:endParaRPr lang="en-US">
              <a:latin typeface="Arial" charset="0"/>
              <a:ea typeface="ＭＳ Ｐゴシック" charset="-128"/>
              <a:cs typeface="ＭＳ Ｐゴシック" charset="-128"/>
            </a:endParaRPr>
          </a:p>
        </p:txBody>
      </p:sp>
      <p:sp>
        <p:nvSpPr>
          <p:cNvPr id="942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A64A4DF-D2C6-488D-B103-864CD59631B6}" type="slidenum">
              <a:rPr lang="en-US" sz="1200">
                <a:ea typeface="Arial" charset="0"/>
                <a:cs typeface="Arial" charset="0"/>
              </a:rPr>
              <a:pPr algn="r"/>
              <a:t>40</a:t>
            </a:fld>
            <a:endParaRPr lang="en-US" sz="1200">
              <a:ea typeface="Arial" charset="0"/>
              <a:cs typeface="Arial" charset="0"/>
            </a:endParaRPr>
          </a:p>
        </p:txBody>
      </p:sp>
      <p:sp>
        <p:nvSpPr>
          <p:cNvPr id="942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421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9444510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BC6F07-2A01-42BD-8A2C-0201081E65AD}" type="slidenum">
              <a:rPr lang="en-US">
                <a:solidFill>
                  <a:srgbClr val="000000"/>
                </a:solidFill>
              </a:rPr>
              <a:pPr fontAlgn="base">
                <a:spcBef>
                  <a:spcPct val="0"/>
                </a:spcBef>
                <a:spcAft>
                  <a:spcPct val="0"/>
                </a:spcAft>
                <a:defRPr/>
              </a:pPr>
              <a:t>41</a:t>
            </a:fld>
            <a:endParaRPr lang="en-US">
              <a:solidFill>
                <a:srgbClr val="000000"/>
              </a:solidFill>
            </a:endParaRPr>
          </a:p>
        </p:txBody>
      </p:sp>
      <p:sp>
        <p:nvSpPr>
          <p:cNvPr id="962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59"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32703298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CE940-5D47-47F2-BF39-7681B4845EBC}" type="slidenum">
              <a:rPr lang="en-US">
                <a:solidFill>
                  <a:srgbClr val="000000"/>
                </a:solidFill>
              </a:rPr>
              <a:pPr fontAlgn="base">
                <a:spcBef>
                  <a:spcPct val="0"/>
                </a:spcBef>
                <a:spcAft>
                  <a:spcPct val="0"/>
                </a:spcAft>
                <a:defRPr/>
              </a:pPr>
              <a:t>42</a:t>
            </a:fld>
            <a:endParaRPr lang="en-US">
              <a:solidFill>
                <a:srgbClr val="000000"/>
              </a:solidFill>
            </a:endParaRPr>
          </a:p>
        </p:txBody>
      </p:sp>
      <p:sp>
        <p:nvSpPr>
          <p:cNvPr id="983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7"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4942391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73E658-8AEA-42B8-B678-525421417B36}" type="slidenum">
              <a:rPr lang="en-US">
                <a:solidFill>
                  <a:srgbClr val="000000"/>
                </a:solidFill>
              </a:rPr>
              <a:pPr fontAlgn="base">
                <a:spcBef>
                  <a:spcPct val="0"/>
                </a:spcBef>
                <a:spcAft>
                  <a:spcPct val="0"/>
                </a:spcAft>
                <a:defRPr/>
              </a:pPr>
              <a:t>43</a:t>
            </a:fld>
            <a:endParaRPr lang="en-US">
              <a:solidFill>
                <a:srgbClr val="000000"/>
              </a:solidFill>
            </a:endParaRPr>
          </a:p>
        </p:txBody>
      </p:sp>
      <p:sp>
        <p:nvSpPr>
          <p:cNvPr id="1003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0355"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9767388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4ACC48-CF39-4F0A-9C68-22D824A3F3BB}" type="slidenum">
              <a:rPr lang="en-US">
                <a:solidFill>
                  <a:srgbClr val="000000"/>
                </a:solidFill>
              </a:rPr>
              <a:pPr fontAlgn="base">
                <a:spcBef>
                  <a:spcPct val="0"/>
                </a:spcBef>
                <a:spcAft>
                  <a:spcPct val="0"/>
                </a:spcAft>
                <a:defRPr/>
              </a:pPr>
              <a:t>44</a:t>
            </a:fld>
            <a:endParaRPr lang="en-US">
              <a:solidFill>
                <a:srgbClr val="000000"/>
              </a:solidFill>
            </a:endParaRPr>
          </a:p>
        </p:txBody>
      </p:sp>
      <p:sp>
        <p:nvSpPr>
          <p:cNvPr id="1024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3"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280734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EEED5F-E256-41E9-871B-C8845607F065}" type="slidenum">
              <a:rPr lang="en-US">
                <a:latin typeface="Arial" charset="0"/>
                <a:ea typeface="ＭＳ Ｐゴシック" charset="-128"/>
                <a:cs typeface="ＭＳ Ｐゴシック" charset="-128"/>
              </a:rPr>
              <a:pPr fontAlgn="base">
                <a:spcBef>
                  <a:spcPct val="0"/>
                </a:spcBef>
                <a:spcAft>
                  <a:spcPct val="0"/>
                </a:spcAft>
              </a:pPr>
              <a:t>4</a:t>
            </a:fld>
            <a:endParaRPr lang="en-US">
              <a:latin typeface="Arial" charset="0"/>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49E89D2-02E4-42A3-93FF-E22B9BFB728C}" type="slidenum">
              <a:rPr lang="en-US" sz="1200">
                <a:ea typeface="Arial" charset="0"/>
                <a:cs typeface="Arial" charset="0"/>
              </a:rPr>
              <a:pPr algn="r"/>
              <a:t>4</a:t>
            </a:fld>
            <a:endParaRPr lang="en-US" sz="1200">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58457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EB0560-DC8C-4A93-80DA-BE7BAAB8ED51}" type="slidenum">
              <a:rPr lang="en-US">
                <a:latin typeface="Arial" charset="0"/>
                <a:ea typeface="ＭＳ Ｐゴシック" charset="-128"/>
                <a:cs typeface="ＭＳ Ｐゴシック" charset="-128"/>
              </a:rPr>
              <a:pPr fontAlgn="base">
                <a:spcBef>
                  <a:spcPct val="0"/>
                </a:spcBef>
                <a:spcAft>
                  <a:spcPct val="0"/>
                </a:spcAft>
              </a:pPr>
              <a:t>5</a:t>
            </a:fld>
            <a:endParaRPr lang="en-US">
              <a:latin typeface="Arial" charset="0"/>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B349514-5231-44DF-AB4D-98E5F3109DA7}" type="slidenum">
              <a:rPr lang="en-US" sz="1200">
                <a:ea typeface="Arial" charset="0"/>
                <a:cs typeface="Arial" charset="0"/>
              </a:rPr>
              <a:pPr algn="r"/>
              <a:t>5</a:t>
            </a:fld>
            <a:endParaRPr lang="en-US" sz="1200">
              <a:ea typeface="Arial" charset="0"/>
              <a:cs typeface="Arial" charset="0"/>
            </a:endParaRPr>
          </a:p>
        </p:txBody>
      </p:sp>
      <p:sp>
        <p:nvSpPr>
          <p:cNvPr id="184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436" name="Rectangle 3"/>
          <p:cNvSpPr>
            <a:spLocks noGrp="1" noChangeArrowheads="1"/>
          </p:cNvSpPr>
          <p:nvPr>
            <p:ph type="body" idx="1"/>
          </p:nvPr>
        </p:nvSpPr>
        <p:spPr bwMode="auto">
          <a:xfrm>
            <a:off x="685800" y="4248150"/>
            <a:ext cx="5486400" cy="4210050"/>
          </a:xfrm>
          <a:noFill/>
        </p:spPr>
        <p:txBody>
          <a:bodyPr>
            <a:normAutofit fontScale="62500" lnSpcReduction="20000"/>
          </a:bodyPr>
          <a:lstStyle/>
          <a:p>
            <a:pPr eaLnBrk="1" hangingPunct="1">
              <a:lnSpc>
                <a:spcPct val="100000"/>
              </a:lnSpc>
              <a:spcBef>
                <a:spcPct val="0"/>
              </a:spcBef>
            </a:pPr>
            <a:r>
              <a:rPr lang="en-US" sz="2400" smtClean="0">
                <a:latin typeface="Arial" charset="0"/>
              </a:rPr>
              <a:t>To understand the interest-rate effect and how monetary policy shifts </a:t>
            </a:r>
            <a:r>
              <a:rPr lang="en-US" sz="2400" i="1" smtClean="0">
                <a:latin typeface="Arial" charset="0"/>
              </a:rPr>
              <a:t>AD</a:t>
            </a:r>
            <a:r>
              <a:rPr lang="en-US" sz="2400" smtClean="0">
                <a:latin typeface="Arial" charset="0"/>
              </a:rPr>
              <a:t>, students will need to know how money demand depends on </a:t>
            </a:r>
            <a:r>
              <a:rPr lang="en-US" sz="2400" b="1" i="1" smtClean="0">
                <a:latin typeface="Arial" charset="0"/>
              </a:rPr>
              <a:t>r</a:t>
            </a:r>
            <a:r>
              <a:rPr lang="en-US" sz="2400" smtClean="0">
                <a:latin typeface="Arial" charset="0"/>
              </a:rPr>
              <a:t> and </a:t>
            </a:r>
            <a:r>
              <a:rPr lang="en-US" sz="2400" b="1" i="1" smtClean="0">
                <a:latin typeface="Arial" charset="0"/>
              </a:rPr>
              <a:t>P</a:t>
            </a:r>
            <a:r>
              <a:rPr lang="en-US" sz="2400" smtClean="0">
                <a:latin typeface="Arial" charset="0"/>
              </a:rPr>
              <a:t>.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 dependence of money demand on </a:t>
            </a:r>
            <a:r>
              <a:rPr lang="en-US" sz="2400" b="1" i="1" smtClean="0">
                <a:latin typeface="Arial" charset="0"/>
              </a:rPr>
              <a:t>Y</a:t>
            </a:r>
            <a:r>
              <a:rPr lang="en-US" sz="2400" smtClean="0">
                <a:latin typeface="Arial" charset="0"/>
              </a:rPr>
              <a:t> is not directly needed here (though it becomes important in the discussion of the crowding-out effect later in this chapter).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But if you omit </a:t>
            </a:r>
            <a:r>
              <a:rPr lang="en-US" sz="2400" b="1" i="1" smtClean="0">
                <a:latin typeface="Arial" charset="0"/>
              </a:rPr>
              <a:t>Y</a:t>
            </a:r>
            <a:r>
              <a:rPr lang="en-US" sz="2400" smtClean="0">
                <a:latin typeface="Arial" charset="0"/>
              </a:rPr>
              <a:t> from the discussion, students will have trouble understanding why an increase in </a:t>
            </a:r>
            <a:r>
              <a:rPr lang="en-US" sz="2400" b="1" i="1" smtClean="0">
                <a:latin typeface="Arial" charset="0"/>
              </a:rPr>
              <a:t>P</a:t>
            </a:r>
            <a:r>
              <a:rPr lang="en-US" sz="2400" smtClean="0">
                <a:latin typeface="Arial" charset="0"/>
              </a:rPr>
              <a:t> causes an increase in money demand.  They will think that an increase in </a:t>
            </a:r>
            <a:r>
              <a:rPr lang="en-US" sz="2400" b="1" i="1" smtClean="0">
                <a:latin typeface="Arial" charset="0"/>
              </a:rPr>
              <a:t>P</a:t>
            </a:r>
            <a:r>
              <a:rPr lang="en-US" sz="2400" smtClean="0">
                <a:latin typeface="Arial" charset="0"/>
              </a:rPr>
              <a:t> reduces demand for g&amp;s, so people will need less money, not more.  In that line of reasoning, students are not holding real income constant.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But this is easily corrected:  Explain to your students that real income is what determines the </a:t>
            </a:r>
            <a:r>
              <a:rPr lang="en-US" sz="2400" u="sng" smtClean="0">
                <a:latin typeface="Arial" charset="0"/>
              </a:rPr>
              <a:t>quantity</a:t>
            </a:r>
            <a:r>
              <a:rPr lang="en-US" sz="2400" smtClean="0">
                <a:latin typeface="Arial" charset="0"/>
              </a:rPr>
              <a:t> of g&amp;s households want to buy, and </a:t>
            </a:r>
            <a:r>
              <a:rPr lang="en-US" sz="2400" b="1" i="1" smtClean="0">
                <a:latin typeface="Arial" charset="0"/>
              </a:rPr>
              <a:t>P</a:t>
            </a:r>
            <a:r>
              <a:rPr lang="en-US" sz="2400" smtClean="0">
                <a:latin typeface="Arial" charset="0"/>
              </a:rPr>
              <a:t> only determines the number of dollars needed to buy that quantity of g&amp;s.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(Notes continued on next slide.)</a:t>
            </a:r>
          </a:p>
        </p:txBody>
      </p:sp>
    </p:spTree>
    <p:extLst>
      <p:ext uri="{BB962C8B-B14F-4D97-AF65-F5344CB8AC3E}">
        <p14:creationId xmlns:p14="http://schemas.microsoft.com/office/powerpoint/2010/main" val="305370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4F0894-9357-4D59-92BC-BB5561DEA967}" type="slidenum">
              <a:rPr lang="en-US">
                <a:latin typeface="Arial" charset="0"/>
                <a:ea typeface="ＭＳ Ｐゴシック" charset="-128"/>
                <a:cs typeface="ＭＳ Ｐゴシック" charset="-128"/>
              </a:rPr>
              <a:pPr fontAlgn="base">
                <a:spcBef>
                  <a:spcPct val="0"/>
                </a:spcBef>
                <a:spcAft>
                  <a:spcPct val="0"/>
                </a:spcAft>
              </a:pPr>
              <a:t>6</a:t>
            </a:fld>
            <a:endParaRPr lang="en-US">
              <a:latin typeface="Arial" charset="0"/>
              <a:ea typeface="ＭＳ Ｐゴシック" charset="-128"/>
              <a:cs typeface="ＭＳ Ｐゴシック" charset="-128"/>
            </a:endParaRPr>
          </a:p>
        </p:txBody>
      </p:sp>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E808A4B-0892-406D-8AA7-08AD0611F3EA}" type="slidenum">
              <a:rPr lang="en-US" sz="1200">
                <a:ea typeface="Arial" charset="0"/>
                <a:cs typeface="Arial" charset="0"/>
              </a:rPr>
              <a:pPr algn="r"/>
              <a:t>6</a:t>
            </a:fld>
            <a:endParaRPr lang="en-US" sz="1200">
              <a:ea typeface="Arial" charset="0"/>
              <a:cs typeface="Arial" charset="0"/>
            </a:endParaRPr>
          </a:p>
        </p:txBody>
      </p:sp>
      <p:sp>
        <p:nvSpPr>
          <p:cNvPr id="204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48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This slide asks “how does money demand depend on </a:t>
            </a:r>
            <a:r>
              <a:rPr lang="en-US" sz="2400" b="1" i="1" smtClean="0">
                <a:latin typeface="Arial" charset="0"/>
              </a:rPr>
              <a:t>Y</a:t>
            </a:r>
            <a:r>
              <a:rPr lang="en-US" sz="2400" smtClean="0">
                <a:latin typeface="Arial" charset="0"/>
              </a:rPr>
              <a:t>?” and provides the answer.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The following slides ask how money demand depends on </a:t>
            </a:r>
            <a:r>
              <a:rPr lang="en-US" sz="2400" b="1" i="1" smtClean="0">
                <a:latin typeface="Arial" charset="0"/>
              </a:rPr>
              <a:t>r</a:t>
            </a:r>
            <a:r>
              <a:rPr lang="en-US" sz="2400" smtClean="0">
                <a:latin typeface="Arial" charset="0"/>
              </a:rPr>
              <a:t> and </a:t>
            </a:r>
            <a:r>
              <a:rPr lang="en-US" sz="2400" b="1" i="1" smtClean="0">
                <a:latin typeface="Arial" charset="0"/>
              </a:rPr>
              <a:t>P</a:t>
            </a:r>
            <a:r>
              <a:rPr lang="en-US" sz="2400" smtClean="0">
                <a:latin typeface="Arial" charset="0"/>
              </a:rPr>
              <a:t> and does not provide the answers, but asks students to figure out the answers themselves.  </a:t>
            </a:r>
          </a:p>
        </p:txBody>
      </p:sp>
    </p:spTree>
    <p:extLst>
      <p:ext uri="{BB962C8B-B14F-4D97-AF65-F5344CB8AC3E}">
        <p14:creationId xmlns:p14="http://schemas.microsoft.com/office/powerpoint/2010/main" val="2622703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2CE149-4985-4621-AD5C-AEEEBF8AE46F}" type="slidenum">
              <a:rPr lang="en-US">
                <a:solidFill>
                  <a:srgbClr val="000000"/>
                </a:solidFill>
              </a:rPr>
              <a:pPr fontAlgn="base">
                <a:spcBef>
                  <a:spcPct val="0"/>
                </a:spcBef>
                <a:spcAft>
                  <a:spcPct val="0"/>
                </a:spcAft>
                <a:defRPr/>
              </a:pPr>
              <a:t>7</a:t>
            </a:fld>
            <a:endParaRPr lang="en-US">
              <a:solidFill>
                <a:srgbClr val="000000"/>
              </a:solidFill>
            </a:endParaRPr>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a:normAutofit fontScale="62500" lnSpcReduction="20000"/>
          </a:bodyPr>
          <a:lstStyle/>
          <a:p>
            <a:pPr eaLnBrk="1" hangingPunct="1">
              <a:lnSpc>
                <a:spcPct val="100000"/>
              </a:lnSpc>
              <a:spcBef>
                <a:spcPct val="0"/>
              </a:spcBef>
            </a:pPr>
            <a:r>
              <a:rPr lang="en-US" sz="2400" smtClean="0">
                <a:latin typeface="Arial" charset="0"/>
              </a:rPr>
              <a:t>You may be reluctant to allocate class time to this activity, when you could much more quickly just give them the answers. But students will learn these concepts better if they have to figure them out.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Consider having students work in pairs:  each student can “test” his or her answer on the other student, and students can pick apart each other’s answers until they are comfortable that they have the correct reasoning.  This is a very effective learning experience.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I suggest allowing 4 minutes of class time for students to formulate their answers.  </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(To motivate students to actually work on the questions during these 4 minutes, you might tell them these questions appeared on exams you have given in this course in the past.)</a:t>
            </a:r>
          </a:p>
          <a:p>
            <a:pPr eaLnBrk="1" hangingPunct="1">
              <a:lnSpc>
                <a:spcPct val="100000"/>
              </a:lnSpc>
              <a:spcBef>
                <a:spcPct val="0"/>
              </a:spcBef>
            </a:pPr>
            <a:endParaRPr lang="en-US" sz="2400" smtClean="0">
              <a:latin typeface="Arial" charset="0"/>
            </a:endParaRPr>
          </a:p>
          <a:p>
            <a:pPr eaLnBrk="1" hangingPunct="1">
              <a:lnSpc>
                <a:spcPct val="100000"/>
              </a:lnSpc>
              <a:spcBef>
                <a:spcPct val="0"/>
              </a:spcBef>
            </a:pPr>
            <a:r>
              <a:rPr lang="en-US" sz="2400" smtClean="0">
                <a:latin typeface="Arial" charset="0"/>
              </a:rPr>
              <a:t>During these four minutes, circulate around the room, not only to make yourself available in case any students need help getting started, but also to get a sense of how well students are “getting it.”</a:t>
            </a:r>
          </a:p>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098589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17F765-347E-4403-9B16-2EE4A7517107}" type="slidenum">
              <a:rPr lang="en-US">
                <a:solidFill>
                  <a:srgbClr val="000000"/>
                </a:solidFill>
              </a:rPr>
              <a:pPr fontAlgn="base">
                <a:spcBef>
                  <a:spcPct val="0"/>
                </a:spcBef>
                <a:spcAft>
                  <a:spcPct val="0"/>
                </a:spcAft>
                <a:defRPr/>
              </a:pPr>
              <a:t>8</a:t>
            </a:fld>
            <a:endParaRPr lang="en-US">
              <a:solidFill>
                <a:srgbClr val="000000"/>
              </a:solidFill>
            </a:endParaRPr>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157271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8164016" cy="2152192"/>
          </a:xfrm>
          <a:prstGeom prst="rect">
            <a:avLst/>
          </a:prstGeom>
          <a:noFill/>
        </p:spPr>
        <p:txBody>
          <a:bodyPr wrap="square">
            <a:spAutoFit/>
          </a:bodyPr>
          <a:lstStyle/>
          <a:p>
            <a:pPr fontAlgn="auto">
              <a:lnSpc>
                <a:spcPts val="5500"/>
              </a:lnSpc>
              <a:spcBef>
                <a:spcPts val="0"/>
              </a:spcBef>
              <a:spcAft>
                <a:spcPts val="0"/>
              </a:spcAft>
              <a:defRPr/>
            </a:pPr>
            <a:r>
              <a:rPr lang="en-US" sz="4000" dirty="0" smtClean="0">
                <a:solidFill>
                  <a:prstClr val="black"/>
                </a:solidFill>
                <a:latin typeface="Times New Roman" pitchFamily="18" charset="0"/>
                <a:ea typeface="+mn-ea"/>
                <a:cs typeface="Times New Roman" pitchFamily="18" charset="0"/>
              </a:rPr>
              <a:t>Chapter 35</a:t>
            </a:r>
          </a:p>
          <a:p>
            <a:pPr fontAlgn="auto">
              <a:lnSpc>
                <a:spcPts val="5500"/>
              </a:lnSpc>
              <a:spcBef>
                <a:spcPts val="0"/>
              </a:spcBef>
              <a:spcAft>
                <a:spcPts val="0"/>
              </a:spcAft>
              <a:defRPr/>
            </a:pPr>
            <a:r>
              <a:rPr lang="en-US" sz="4000" dirty="0" smtClean="0">
                <a:solidFill>
                  <a:prstClr val="black"/>
                </a:solidFill>
                <a:latin typeface="Times New Roman" pitchFamily="18" charset="0"/>
                <a:ea typeface="+mn-ea"/>
                <a:cs typeface="Times New Roman" pitchFamily="18" charset="0"/>
              </a:rPr>
              <a:t>The </a:t>
            </a:r>
            <a:r>
              <a:rPr lang="en-US" sz="4000" dirty="0">
                <a:solidFill>
                  <a:prstClr val="black"/>
                </a:solidFill>
                <a:latin typeface="Times New Roman" pitchFamily="18" charset="0"/>
                <a:ea typeface="+mn-ea"/>
                <a:cs typeface="Times New Roman" pitchFamily="18" charset="0"/>
              </a:rPr>
              <a:t>Influence of </a:t>
            </a:r>
            <a:r>
              <a:rPr lang="en-US" sz="4000" baseline="0" dirty="0" smtClean="0">
                <a:solidFill>
                  <a:prstClr val="black"/>
                </a:solidFill>
                <a:latin typeface="Times New Roman" pitchFamily="18" charset="0"/>
                <a:ea typeface="+mn-ea"/>
                <a:cs typeface="Times New Roman" pitchFamily="18" charset="0"/>
              </a:rPr>
              <a:t> </a:t>
            </a:r>
            <a:r>
              <a:rPr lang="en-US" sz="4000" dirty="0" smtClean="0">
                <a:solidFill>
                  <a:prstClr val="black"/>
                </a:solidFill>
                <a:latin typeface="Times New Roman" pitchFamily="18" charset="0"/>
                <a:ea typeface="+mn-ea"/>
                <a:cs typeface="Times New Roman" pitchFamily="18" charset="0"/>
              </a:rPr>
              <a:t>Monetary </a:t>
            </a:r>
            <a:r>
              <a:rPr lang="en-US" sz="4000" dirty="0">
                <a:solidFill>
                  <a:prstClr val="black"/>
                </a:solidFill>
                <a:latin typeface="Times New Roman" pitchFamily="18" charset="0"/>
                <a:ea typeface="+mn-ea"/>
                <a:cs typeface="Times New Roman" pitchFamily="18" charset="0"/>
              </a:rPr>
              <a:t>and Fiscal Policy on Aggregate Demand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81E38FB6-F9AB-43F8-8429-D2908A1B93DC}"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6" name="TextBox 6"/>
          <p:cNvSpPr txBox="1"/>
          <p:nvPr userDrawn="1"/>
        </p:nvSpPr>
        <p:spPr>
          <a:xfrm>
            <a:off x="7543800" y="6324600"/>
            <a:ext cx="1143000" cy="350838"/>
          </a:xfrm>
          <a:prstGeom prst="rect">
            <a:avLst/>
          </a:prstGeom>
          <a:noFill/>
        </p:spPr>
        <p:txBody>
          <a:bodyPr>
            <a:prstTxWarp prst="textNoShape">
              <a:avLst/>
            </a:prstTxWarp>
            <a:spAutoFit/>
          </a:bodyPr>
          <a:lstStyle/>
          <a:p>
            <a:pPr algn="r"/>
            <a:fld id="{5FE1D24C-B25F-4F1E-96F4-A2BCD03C42CF}"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fld id="{09CEFA82-9E13-43D5-B89D-C2A7DEC69B16}"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4"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FB285EB9-C4E9-4296-89A8-8618BD67E4E0}"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501"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6502"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6"/>
          <p:cNvSpPr txBox="1"/>
          <p:nvPr userDrawn="1"/>
        </p:nvSpPr>
        <p:spPr>
          <a:xfrm>
            <a:off x="32063" y="638132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hf sldNum="0" hdr="0" ftr="0" dt="0"/>
  <p:txStyles>
    <p:titleStyle>
      <a:lvl1pPr algn="l" rtl="0" eaLnBrk="0" fontAlgn="base" hangingPunct="0">
        <a:spcBef>
          <a:spcPct val="0"/>
        </a:spcBef>
        <a:spcAft>
          <a:spcPct val="0"/>
        </a:spcAft>
        <a:defRPr sz="3400" b="1" kern="1200">
          <a:solidFill>
            <a:srgbClr val="006699"/>
          </a:solidFill>
          <a:latin typeface="+mj-lt"/>
          <a:ea typeface="+mj-ea"/>
          <a:cs typeface="+mj-cs"/>
        </a:defRPr>
      </a:lvl1pPr>
      <a:lvl2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2pPr>
      <a:lvl3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3pPr>
      <a:lvl4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4pPr>
      <a:lvl5pPr algn="l" rtl="0" eaLnBrk="0" fontAlgn="base" hangingPunct="0">
        <a:spcBef>
          <a:spcPct val="0"/>
        </a:spcBef>
        <a:spcAft>
          <a:spcPct val="0"/>
        </a:spcAft>
        <a:defRPr sz="3400" b="1">
          <a:solidFill>
            <a:srgbClr val="006699"/>
          </a:solidFill>
          <a:latin typeface="Tahoma" pitchFamily="34" charset="0"/>
          <a:ea typeface="Tahoma" charset="0"/>
          <a:cs typeface="Tahoma" pitchFamily="34" charset="0"/>
        </a:defRPr>
      </a:lvl5pPr>
      <a:lvl6pPr marL="457200" algn="l" rtl="0" fontAlgn="base">
        <a:spcBef>
          <a:spcPct val="0"/>
        </a:spcBef>
        <a:spcAft>
          <a:spcPct val="0"/>
        </a:spcAft>
        <a:defRPr sz="3400" b="1">
          <a:solidFill>
            <a:srgbClr val="006699"/>
          </a:solidFill>
          <a:latin typeface="Tahoma" pitchFamily="34" charset="0"/>
          <a:cs typeface="Tahoma" pitchFamily="34" charset="0"/>
        </a:defRPr>
      </a:lvl6pPr>
      <a:lvl7pPr marL="914400" algn="l" rtl="0" fontAlgn="base">
        <a:spcBef>
          <a:spcPct val="0"/>
        </a:spcBef>
        <a:spcAft>
          <a:spcPct val="0"/>
        </a:spcAft>
        <a:defRPr sz="3400" b="1">
          <a:solidFill>
            <a:srgbClr val="006699"/>
          </a:solidFill>
          <a:latin typeface="Tahoma" pitchFamily="34" charset="0"/>
          <a:cs typeface="Tahoma" pitchFamily="34" charset="0"/>
        </a:defRPr>
      </a:lvl7pPr>
      <a:lvl8pPr marL="1371600" algn="l" rtl="0" fontAlgn="base">
        <a:spcBef>
          <a:spcPct val="0"/>
        </a:spcBef>
        <a:spcAft>
          <a:spcPct val="0"/>
        </a:spcAft>
        <a:defRPr sz="3400" b="1">
          <a:solidFill>
            <a:srgbClr val="006699"/>
          </a:solidFill>
          <a:latin typeface="Tahoma" pitchFamily="34" charset="0"/>
          <a:cs typeface="Tahoma" pitchFamily="34" charset="0"/>
        </a:defRPr>
      </a:lvl8pPr>
      <a:lvl9pPr marL="1828800" algn="l" rtl="0" fontAlgn="base">
        <a:spcBef>
          <a:spcPct val="0"/>
        </a:spcBef>
        <a:spcAft>
          <a:spcPct val="0"/>
        </a:spcAft>
        <a:defRPr sz="3400" b="1">
          <a:solidFill>
            <a:srgbClr val="006699"/>
          </a:solidFill>
          <a:latin typeface="Tahoma" pitchFamily="34" charset="0"/>
          <a:cs typeface="Tahoma" pitchFamily="34"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84775"/>
          </a:xfrm>
          <a:prstGeom prst="rect">
            <a:avLst/>
          </a:prstGeom>
          <a:noFill/>
        </p:spPr>
        <p:txBody>
          <a:bodyPr>
            <a:spAutoFit/>
          </a:bodyPr>
          <a:lstStyle/>
          <a:p>
            <a:pPr fontAlgn="auto">
              <a:spcBef>
                <a:spcPts val="0"/>
              </a:spcBef>
              <a:spcAft>
                <a:spcPts val="0"/>
              </a:spcAft>
              <a:defRPr/>
            </a:pPr>
            <a:r>
              <a:rPr lang="en-US" sz="32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2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2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p>
        </p:txBody>
      </p:sp>
      <p:grpSp>
        <p:nvGrpSpPr>
          <p:cNvPr id="7173"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Edition</a:t>
              </a:r>
              <a:endParaRPr lang="en-US" dirty="0">
                <a:solidFill>
                  <a:srgbClr val="FF0000"/>
                </a:solidFill>
                <a:latin typeface="Times New Roman" charset="0"/>
                <a:ea typeface="Times New Roman" charset="0"/>
                <a:cs typeface="Times New Roman" charset="0"/>
              </a:endParaRPr>
            </a:p>
          </p:txBody>
        </p:sp>
      </p:grpSp>
      <p:pic>
        <p:nvPicPr>
          <p:cNvPr id="1026" name="Picture 2"/>
          <p:cNvPicPr>
            <a:picLocks noChangeAspect="1" noChangeArrowheads="1"/>
          </p:cNvPicPr>
          <p:nvPr/>
        </p:nvPicPr>
        <p:blipFill>
          <a:blip r:embed="rId3" cstate="print"/>
          <a:srcRect/>
          <a:stretch>
            <a:fillRect/>
          </a:stretch>
        </p:blipFill>
        <p:spPr bwMode="auto">
          <a:xfrm>
            <a:off x="251520" y="2852936"/>
            <a:ext cx="2376264" cy="132771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560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lstStyle/>
          <a:p>
            <a:pPr marL="463550" indent="-463550" eaLnBrk="1" hangingPunct="1">
              <a:buClr>
                <a:srgbClr val="669900"/>
              </a:buClr>
              <a:buFont typeface="Wingdings" charset="2"/>
              <a:buNone/>
            </a:pPr>
            <a:r>
              <a:rPr lang="en-US" sz="2600" b="1" smtClean="0">
                <a:solidFill>
                  <a:srgbClr val="C00000"/>
                </a:solidFill>
                <a:latin typeface="Arial" charset="0"/>
                <a:cs typeface="ＭＳ Ｐゴシック" charset="-128"/>
              </a:rPr>
              <a:t>B.</a:t>
            </a:r>
            <a:r>
              <a:rPr lang="en-US" sz="2600" b="1" smtClean="0">
                <a:solidFill>
                  <a:srgbClr val="339966"/>
                </a:solidFill>
                <a:latin typeface="Arial" charset="0"/>
                <a:cs typeface="ＭＳ Ｐゴシック" charset="-128"/>
              </a:rPr>
              <a:t>	</a:t>
            </a:r>
            <a:r>
              <a:rPr lang="en-US" smtClean="0">
                <a:latin typeface="Arial" charset="0"/>
                <a:cs typeface="ＭＳ Ｐゴシック" charset="-128"/>
              </a:rPr>
              <a:t>Suppose </a:t>
            </a:r>
            <a:r>
              <a:rPr lang="en-US" b="1" i="1" smtClean="0">
                <a:latin typeface="Arial" charset="0"/>
                <a:cs typeface="ＭＳ Ｐゴシック" charset="-128"/>
              </a:rPr>
              <a:t>P</a:t>
            </a:r>
            <a:r>
              <a:rPr lang="en-US" smtClean="0">
                <a:latin typeface="Arial" charset="0"/>
                <a:cs typeface="ＭＳ Ｐゴシック" charset="-128"/>
              </a:rPr>
              <a:t> rises, but </a:t>
            </a:r>
            <a:r>
              <a:rPr lang="en-US" b="1" i="1" smtClean="0">
                <a:latin typeface="Arial" charset="0"/>
                <a:cs typeface="ＭＳ Ｐゴシック" charset="-128"/>
              </a:rPr>
              <a:t>Y</a:t>
            </a:r>
            <a:r>
              <a:rPr lang="en-US" smtClean="0">
                <a:latin typeface="Arial" charset="0"/>
                <a:cs typeface="ＭＳ Ｐゴシック" charset="-128"/>
              </a:rPr>
              <a:t> and </a:t>
            </a:r>
            <a:r>
              <a:rPr lang="en-US" b="1" i="1" smtClean="0">
                <a:latin typeface="Arial" charset="0"/>
                <a:cs typeface="ＭＳ Ｐゴシック" charset="-128"/>
              </a:rPr>
              <a:t>r</a:t>
            </a:r>
            <a:r>
              <a:rPr lang="en-US" smtClean="0">
                <a:latin typeface="Arial" charset="0"/>
                <a:cs typeface="ＭＳ Ｐゴシック" charset="-128"/>
              </a:rPr>
              <a:t> are unchanged. What happens to money demand?</a:t>
            </a:r>
          </a:p>
          <a:p>
            <a:pPr marL="463550" indent="-463550" eaLnBrk="1" hangingPunct="1">
              <a:buClr>
                <a:srgbClr val="669900"/>
              </a:buClr>
              <a:buFont typeface="Wingdings" charset="2"/>
              <a:buNone/>
            </a:pPr>
            <a:r>
              <a:rPr lang="en-US" smtClean="0">
                <a:latin typeface="Arial" charset="0"/>
                <a:cs typeface="ＭＳ Ｐゴシック" charset="-128"/>
              </a:rPr>
              <a:t>	If </a:t>
            </a:r>
            <a:r>
              <a:rPr lang="en-US" b="1" i="1" smtClean="0">
                <a:latin typeface="Arial" charset="0"/>
                <a:cs typeface="ＭＳ Ｐゴシック" charset="-128"/>
              </a:rPr>
              <a:t>Y</a:t>
            </a:r>
            <a:r>
              <a:rPr lang="en-US" smtClean="0">
                <a:latin typeface="Arial" charset="0"/>
                <a:cs typeface="ＭＳ Ｐゴシック" charset="-128"/>
              </a:rPr>
              <a:t> is unchanged, people will want to buy the same amount of g&amp;s.  </a:t>
            </a:r>
          </a:p>
          <a:p>
            <a:pPr marL="463550" indent="-463550" eaLnBrk="1" hangingPunct="1">
              <a:buClr>
                <a:srgbClr val="669900"/>
              </a:buClr>
              <a:buFont typeface="Wingdings" charset="2"/>
              <a:buNone/>
            </a:pPr>
            <a:r>
              <a:rPr lang="en-US" smtClean="0">
                <a:latin typeface="Arial" charset="0"/>
                <a:cs typeface="ＭＳ Ｐゴシック" charset="-128"/>
              </a:rPr>
              <a:t>	Since </a:t>
            </a:r>
            <a:r>
              <a:rPr lang="en-US" b="1" i="1" smtClean="0">
                <a:latin typeface="Arial" charset="0"/>
                <a:cs typeface="ＭＳ Ｐゴシック" charset="-128"/>
              </a:rPr>
              <a:t>P</a:t>
            </a:r>
            <a:r>
              <a:rPr lang="en-US" smtClean="0">
                <a:latin typeface="Arial" charset="0"/>
                <a:cs typeface="ＭＳ Ｐゴシック" charset="-128"/>
              </a:rPr>
              <a:t> is higher, they will need more money to do so.  </a:t>
            </a:r>
          </a:p>
          <a:p>
            <a:pPr marL="463550" indent="-463550" eaLnBrk="1" hangingPunct="1">
              <a:buClr>
                <a:srgbClr val="669900"/>
              </a:buClr>
              <a:buFont typeface="Wingdings" charset="2"/>
              <a:buNone/>
            </a:pPr>
            <a:r>
              <a:rPr lang="en-US" smtClean="0">
                <a:latin typeface="Arial" charset="0"/>
                <a:cs typeface="ＭＳ Ｐゴシック" charset="-128"/>
              </a:rPr>
              <a:t>	Hence, </a:t>
            </a:r>
            <a:r>
              <a:rPr lang="en-US" smtClean="0">
                <a:solidFill>
                  <a:srgbClr val="3333FF"/>
                </a:solidFill>
                <a:latin typeface="Arial" charset="0"/>
                <a:cs typeface="ＭＳ Ｐゴシック" charset="-128"/>
              </a:rPr>
              <a:t>an increase in </a:t>
            </a:r>
            <a:r>
              <a:rPr lang="en-US" b="1" i="1" smtClean="0">
                <a:solidFill>
                  <a:srgbClr val="3333FF"/>
                </a:solidFill>
                <a:latin typeface="Arial" charset="0"/>
                <a:cs typeface="ＭＳ Ｐゴシック" charset="-128"/>
              </a:rPr>
              <a:t>P</a:t>
            </a:r>
            <a:r>
              <a:rPr lang="en-US" smtClean="0">
                <a:solidFill>
                  <a:srgbClr val="3333FF"/>
                </a:solidFill>
                <a:latin typeface="Arial" charset="0"/>
                <a:cs typeface="ＭＳ Ｐゴシック" charset="-128"/>
              </a:rPr>
              <a:t> causes an increase in money demand, other things equal</a:t>
            </a:r>
            <a:r>
              <a:rPr lang="en-US" smtClean="0">
                <a:latin typeface="Arial" charset="0"/>
                <a:cs typeface="ＭＳ Ｐゴシック" charset="-128"/>
              </a:rPr>
              <a:t>.</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1" end="1"/>
                                            </p:txEl>
                                          </p:spTgt>
                                        </p:tgtEl>
                                        <p:attrNameLst>
                                          <p:attrName>style.visibility</p:attrName>
                                        </p:attrNameLst>
                                      </p:cBhvr>
                                      <p:to>
                                        <p:strVal val="visible"/>
                                      </p:to>
                                    </p:set>
                                    <p:animEffect transition="in" filter="wipe(left)">
                                      <p:cBhvr>
                                        <p:cTn id="7" dur="500"/>
                                        <p:tgtEl>
                                          <p:spTgt spid="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2" end="2"/>
                                            </p:txEl>
                                          </p:spTgt>
                                        </p:tgtEl>
                                        <p:attrNameLst>
                                          <p:attrName>style.visibility</p:attrName>
                                        </p:attrNameLst>
                                      </p:cBhvr>
                                      <p:to>
                                        <p:strVal val="visible"/>
                                      </p:to>
                                    </p:set>
                                    <p:animEffect transition="in" filter="wipe(left)">
                                      <p:cBhvr>
                                        <p:cTn id="12" dur="500"/>
                                        <p:tgtEl>
                                          <p:spTgt spid="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
                                            <p:txEl>
                                              <p:pRg st="3" end="3"/>
                                            </p:txEl>
                                          </p:spTgt>
                                        </p:tgtEl>
                                        <p:attrNameLst>
                                          <p:attrName>style.visibility</p:attrName>
                                        </p:attrNameLst>
                                      </p:cBhvr>
                                      <p:to>
                                        <p:strVal val="visible"/>
                                      </p:to>
                                    </p:set>
                                    <p:animEffect transition="in" filter="wipe(left)">
                                      <p:cBhvr>
                                        <p:cTn id="17"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p:txBody>
          <a:bodyPr/>
          <a:lstStyle/>
          <a:p>
            <a:pPr eaLnBrk="1" hangingPunct="1"/>
            <a:r>
              <a:rPr lang="en-US" sz="3600" smtClean="0">
                <a:latin typeface="Tahoma" charset="0"/>
                <a:ea typeface="Tahoma" charset="0"/>
                <a:cs typeface="Tahoma" charset="0"/>
              </a:rPr>
              <a:t>How </a:t>
            </a:r>
            <a:r>
              <a:rPr lang="en-US" i="1" smtClean="0">
                <a:latin typeface="Tahoma" charset="0"/>
                <a:ea typeface="Tahoma" charset="0"/>
                <a:cs typeface="Tahoma" charset="0"/>
              </a:rPr>
              <a:t>r</a:t>
            </a:r>
            <a:r>
              <a:rPr lang="en-US" sz="3600" smtClean="0">
                <a:latin typeface="Tahoma" charset="0"/>
                <a:ea typeface="Tahoma" charset="0"/>
                <a:cs typeface="Tahoma" charset="0"/>
              </a:rPr>
              <a:t>  Is Determined</a:t>
            </a:r>
          </a:p>
        </p:txBody>
      </p:sp>
      <p:sp>
        <p:nvSpPr>
          <p:cNvPr id="123907" name="Rectangle 3"/>
          <p:cNvSpPr>
            <a:spLocks noGrp="1" noChangeArrowheads="1"/>
          </p:cNvSpPr>
          <p:nvPr>
            <p:ph type="body" idx="4294967295"/>
          </p:nvPr>
        </p:nvSpPr>
        <p:spPr>
          <a:xfrm>
            <a:off x="5221288" y="1576388"/>
            <a:ext cx="3286125" cy="3952875"/>
          </a:xfrm>
        </p:spPr>
        <p:txBody>
          <a:bodyPr/>
          <a:lstStyle/>
          <a:p>
            <a:pPr marL="0" indent="0" eaLnBrk="1" hangingPunct="1">
              <a:lnSpc>
                <a:spcPct val="95000"/>
              </a:lnSpc>
              <a:buFont typeface="Wingdings" charset="2"/>
              <a:buNone/>
            </a:pPr>
            <a:r>
              <a:rPr lang="en-US" sz="2600" i="1" smtClean="0">
                <a:solidFill>
                  <a:srgbClr val="FF0000"/>
                </a:solidFill>
                <a:latin typeface="Arial" charset="0"/>
              </a:rPr>
              <a:t>MS</a:t>
            </a:r>
            <a:r>
              <a:rPr lang="en-US" sz="2600" smtClean="0">
                <a:solidFill>
                  <a:srgbClr val="FF0000"/>
                </a:solidFill>
                <a:latin typeface="Arial" charset="0"/>
              </a:rPr>
              <a:t> curve is vertical</a:t>
            </a:r>
            <a:r>
              <a:rPr lang="en-US" sz="2600" smtClean="0">
                <a:latin typeface="Arial" charset="0"/>
              </a:rPr>
              <a:t>: Changes in </a:t>
            </a:r>
            <a:r>
              <a:rPr lang="en-US" sz="2600" b="1" i="1" smtClean="0">
                <a:latin typeface="Arial" charset="0"/>
              </a:rPr>
              <a:t>r</a:t>
            </a:r>
            <a:r>
              <a:rPr lang="en-US" sz="2600" smtClean="0">
                <a:latin typeface="Arial" charset="0"/>
              </a:rPr>
              <a:t> do not affect </a:t>
            </a:r>
            <a:r>
              <a:rPr lang="en-US" sz="2600" i="1" smtClean="0">
                <a:latin typeface="Arial" charset="0"/>
              </a:rPr>
              <a:t>MS</a:t>
            </a:r>
            <a:r>
              <a:rPr lang="en-US" sz="2600" smtClean="0">
                <a:latin typeface="Arial" charset="0"/>
              </a:rPr>
              <a:t>, which is fixed by the central bank.</a:t>
            </a:r>
          </a:p>
          <a:p>
            <a:pPr marL="0" indent="0" eaLnBrk="1" hangingPunct="1">
              <a:lnSpc>
                <a:spcPct val="95000"/>
              </a:lnSpc>
              <a:buFont typeface="Wingdings" charset="2"/>
              <a:buNone/>
            </a:pPr>
            <a:r>
              <a:rPr lang="en-US" sz="2600" i="1" smtClean="0">
                <a:solidFill>
                  <a:srgbClr val="FF0000"/>
                </a:solidFill>
                <a:latin typeface="Arial" charset="0"/>
              </a:rPr>
              <a:t>MD</a:t>
            </a:r>
            <a:r>
              <a:rPr lang="en-US" sz="2600" smtClean="0">
                <a:solidFill>
                  <a:srgbClr val="FF0000"/>
                </a:solidFill>
                <a:latin typeface="Arial" charset="0"/>
              </a:rPr>
              <a:t> curve is </a:t>
            </a:r>
            <a:br>
              <a:rPr lang="en-US" sz="2600" smtClean="0">
                <a:solidFill>
                  <a:srgbClr val="FF0000"/>
                </a:solidFill>
                <a:latin typeface="Arial" charset="0"/>
              </a:rPr>
            </a:br>
            <a:r>
              <a:rPr lang="en-US" sz="2600" smtClean="0">
                <a:solidFill>
                  <a:srgbClr val="FF0000"/>
                </a:solidFill>
                <a:latin typeface="Arial" charset="0"/>
              </a:rPr>
              <a:t>downward sloping</a:t>
            </a:r>
            <a:r>
              <a:rPr lang="en-US" sz="2600" smtClean="0">
                <a:latin typeface="Arial" charset="0"/>
              </a:rPr>
              <a:t>:  </a:t>
            </a:r>
            <a:br>
              <a:rPr lang="en-US" sz="2600" smtClean="0">
                <a:latin typeface="Arial" charset="0"/>
              </a:rPr>
            </a:br>
            <a:r>
              <a:rPr lang="en-US" sz="2600" smtClean="0">
                <a:latin typeface="Arial" charset="0"/>
              </a:rPr>
              <a:t>A fall in </a:t>
            </a:r>
            <a:r>
              <a:rPr lang="en-US" sz="2600" b="1" i="1" smtClean="0">
                <a:latin typeface="Arial" charset="0"/>
              </a:rPr>
              <a:t>r</a:t>
            </a:r>
            <a:r>
              <a:rPr lang="en-US" sz="2600" smtClean="0">
                <a:latin typeface="Arial" charset="0"/>
              </a:rPr>
              <a:t> increases money demand.  </a:t>
            </a:r>
          </a:p>
        </p:txBody>
      </p:sp>
      <p:grpSp>
        <p:nvGrpSpPr>
          <p:cNvPr id="27651" name="Group 4"/>
          <p:cNvGrpSpPr>
            <a:grpSpLocks/>
          </p:cNvGrpSpPr>
          <p:nvPr/>
        </p:nvGrpSpPr>
        <p:grpSpPr bwMode="auto">
          <a:xfrm>
            <a:off x="365125" y="1492250"/>
            <a:ext cx="4405313" cy="4098925"/>
            <a:chOff x="230" y="940"/>
            <a:chExt cx="2775" cy="2582"/>
          </a:xfrm>
        </p:grpSpPr>
        <p:sp>
          <p:nvSpPr>
            <p:cNvPr id="27670" name="Text Box 5"/>
            <p:cNvSpPr txBox="1">
              <a:spLocks noChangeArrowheads="1"/>
            </p:cNvSpPr>
            <p:nvPr/>
          </p:nvSpPr>
          <p:spPr bwMode="auto">
            <a:xfrm>
              <a:off x="2723" y="3282"/>
              <a:ext cx="282"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b="1" i="1">
                  <a:ea typeface="Arial" charset="0"/>
                  <a:cs typeface="Arial" charset="0"/>
                </a:rPr>
                <a:t>M</a:t>
              </a:r>
            </a:p>
          </p:txBody>
        </p:sp>
        <p:sp>
          <p:nvSpPr>
            <p:cNvPr id="27671" name="Text Box 6"/>
            <p:cNvSpPr txBox="1">
              <a:spLocks noChangeArrowheads="1"/>
            </p:cNvSpPr>
            <p:nvPr/>
          </p:nvSpPr>
          <p:spPr bwMode="auto">
            <a:xfrm>
              <a:off x="230" y="940"/>
              <a:ext cx="730" cy="46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a:ea typeface="Arial" charset="0"/>
                  <a:cs typeface="Arial" charset="0"/>
                </a:rPr>
                <a:t>Interest rate</a:t>
              </a:r>
            </a:p>
          </p:txBody>
        </p:sp>
        <p:grpSp>
          <p:nvGrpSpPr>
            <p:cNvPr id="27672" name="Group 7"/>
            <p:cNvGrpSpPr>
              <a:grpSpLocks/>
            </p:cNvGrpSpPr>
            <p:nvPr/>
          </p:nvGrpSpPr>
          <p:grpSpPr bwMode="auto">
            <a:xfrm>
              <a:off x="1019" y="1194"/>
              <a:ext cx="1948" cy="2070"/>
              <a:chOff x="1489" y="785"/>
              <a:chExt cx="3650" cy="2492"/>
            </a:xfrm>
          </p:grpSpPr>
          <p:sp>
            <p:nvSpPr>
              <p:cNvPr id="27673" name="Line 8"/>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27674" name="Line 9"/>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4" name="Group 10"/>
          <p:cNvGrpSpPr>
            <a:grpSpLocks/>
          </p:cNvGrpSpPr>
          <p:nvPr/>
        </p:nvGrpSpPr>
        <p:grpSpPr bwMode="auto">
          <a:xfrm>
            <a:off x="2549525" y="1792288"/>
            <a:ext cx="582613" cy="3389312"/>
            <a:chOff x="1606" y="1129"/>
            <a:chExt cx="367" cy="2135"/>
          </a:xfrm>
        </p:grpSpPr>
        <p:sp>
          <p:nvSpPr>
            <p:cNvPr id="27668" name="Line 11"/>
            <p:cNvSpPr>
              <a:spLocks noChangeShapeType="1"/>
            </p:cNvSpPr>
            <p:nvPr/>
          </p:nvSpPr>
          <p:spPr bwMode="auto">
            <a:xfrm flipV="1">
              <a:off x="1792" y="1358"/>
              <a:ext cx="0" cy="1906"/>
            </a:xfrm>
            <a:prstGeom prst="line">
              <a:avLst/>
            </a:prstGeom>
            <a:noFill/>
            <a:ln w="38100">
              <a:solidFill>
                <a:srgbClr val="006699"/>
              </a:solidFill>
              <a:round/>
              <a:headEnd/>
              <a:tailEnd/>
            </a:ln>
          </p:spPr>
          <p:txBody>
            <a:bodyPr>
              <a:prstTxWarp prst="textNoShape">
                <a:avLst/>
              </a:prstTxWarp>
            </a:bodyPr>
            <a:lstStyle/>
            <a:p>
              <a:endParaRPr lang="en-US"/>
            </a:p>
          </p:txBody>
        </p:sp>
        <p:sp>
          <p:nvSpPr>
            <p:cNvPr id="27669" name="Text Box 12"/>
            <p:cNvSpPr txBox="1">
              <a:spLocks noChangeArrowheads="1"/>
            </p:cNvSpPr>
            <p:nvPr/>
          </p:nvSpPr>
          <p:spPr bwMode="auto">
            <a:xfrm>
              <a:off x="1606" y="1129"/>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MS</a:t>
              </a:r>
            </a:p>
          </p:txBody>
        </p:sp>
      </p:grpSp>
      <p:grpSp>
        <p:nvGrpSpPr>
          <p:cNvPr id="5" name="Group 13"/>
          <p:cNvGrpSpPr>
            <a:grpSpLocks/>
          </p:cNvGrpSpPr>
          <p:nvPr/>
        </p:nvGrpSpPr>
        <p:grpSpPr bwMode="auto">
          <a:xfrm>
            <a:off x="2138363" y="2178050"/>
            <a:ext cx="2655887" cy="2370138"/>
            <a:chOff x="1347" y="1372"/>
            <a:chExt cx="1673" cy="1493"/>
          </a:xfrm>
        </p:grpSpPr>
        <p:sp>
          <p:nvSpPr>
            <p:cNvPr id="27666" name="Line 14"/>
            <p:cNvSpPr>
              <a:spLocks noChangeShapeType="1"/>
            </p:cNvSpPr>
            <p:nvPr/>
          </p:nvSpPr>
          <p:spPr bwMode="auto">
            <a:xfrm>
              <a:off x="1347" y="1372"/>
              <a:ext cx="1245" cy="1322"/>
            </a:xfrm>
            <a:prstGeom prst="line">
              <a:avLst/>
            </a:prstGeom>
            <a:noFill/>
            <a:ln w="38100">
              <a:solidFill>
                <a:srgbClr val="006699"/>
              </a:solidFill>
              <a:round/>
              <a:headEnd/>
              <a:tailEnd/>
            </a:ln>
          </p:spPr>
          <p:txBody>
            <a:bodyPr>
              <a:prstTxWarp prst="textNoShape">
                <a:avLst/>
              </a:prstTxWarp>
            </a:bodyPr>
            <a:lstStyle/>
            <a:p>
              <a:endParaRPr lang="en-US"/>
            </a:p>
          </p:txBody>
        </p:sp>
        <p:sp>
          <p:nvSpPr>
            <p:cNvPr id="27667" name="Text Box 15"/>
            <p:cNvSpPr txBox="1">
              <a:spLocks noChangeArrowheads="1"/>
            </p:cNvSpPr>
            <p:nvPr/>
          </p:nvSpPr>
          <p:spPr bwMode="auto">
            <a:xfrm>
              <a:off x="2566" y="2625"/>
              <a:ext cx="454"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MD</a:t>
              </a:r>
              <a:r>
                <a:rPr lang="en-US" sz="2500" baseline="-25000">
                  <a:ea typeface="Arial" charset="0"/>
                  <a:cs typeface="Arial" charset="0"/>
                </a:rPr>
                <a:t>1</a:t>
              </a:r>
            </a:p>
          </p:txBody>
        </p:sp>
      </p:grpSp>
      <p:grpSp>
        <p:nvGrpSpPr>
          <p:cNvPr id="6" name="Group 24"/>
          <p:cNvGrpSpPr>
            <a:grpSpLocks/>
          </p:cNvGrpSpPr>
          <p:nvPr/>
        </p:nvGrpSpPr>
        <p:grpSpPr bwMode="auto">
          <a:xfrm>
            <a:off x="1231900" y="2736850"/>
            <a:ext cx="1681163" cy="365125"/>
            <a:chOff x="776" y="1724"/>
            <a:chExt cx="1059" cy="230"/>
          </a:xfrm>
        </p:grpSpPr>
        <p:grpSp>
          <p:nvGrpSpPr>
            <p:cNvPr id="27662" name="Group 25"/>
            <p:cNvGrpSpPr>
              <a:grpSpLocks/>
            </p:cNvGrpSpPr>
            <p:nvPr/>
          </p:nvGrpSpPr>
          <p:grpSpPr bwMode="auto">
            <a:xfrm>
              <a:off x="776" y="1724"/>
              <a:ext cx="1016" cy="230"/>
              <a:chOff x="776" y="1724"/>
              <a:chExt cx="1016" cy="230"/>
            </a:xfrm>
          </p:grpSpPr>
          <p:sp>
            <p:nvSpPr>
              <p:cNvPr id="27664" name="Text Box 26"/>
              <p:cNvSpPr txBox="1">
                <a:spLocks noChangeArrowheads="1"/>
              </p:cNvSpPr>
              <p:nvPr/>
            </p:nvSpPr>
            <p:spPr bwMode="auto">
              <a:xfrm>
                <a:off x="776" y="1724"/>
                <a:ext cx="18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solidFill>
                      <a:srgbClr val="FF0000"/>
                    </a:solidFill>
                    <a:ea typeface="Arial" charset="0"/>
                    <a:cs typeface="Arial" charset="0"/>
                  </a:rPr>
                  <a:t>r</a:t>
                </a:r>
                <a:r>
                  <a:rPr lang="en-US" b="1" baseline="-25000">
                    <a:solidFill>
                      <a:srgbClr val="FF0000"/>
                    </a:solidFill>
                    <a:ea typeface="Arial" charset="0"/>
                    <a:cs typeface="Arial" charset="0"/>
                  </a:rPr>
                  <a:t>1</a:t>
                </a:r>
              </a:p>
            </p:txBody>
          </p:sp>
          <p:sp>
            <p:nvSpPr>
              <p:cNvPr id="27665" name="Line 27"/>
              <p:cNvSpPr>
                <a:spLocks noChangeShapeType="1"/>
              </p:cNvSpPr>
              <p:nvPr/>
            </p:nvSpPr>
            <p:spPr bwMode="auto">
              <a:xfrm flipH="1">
                <a:off x="1017" y="1849"/>
                <a:ext cx="77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7663" name="Oval 28"/>
            <p:cNvSpPr>
              <a:spLocks noChangeArrowheads="1"/>
            </p:cNvSpPr>
            <p:nvPr/>
          </p:nvSpPr>
          <p:spPr bwMode="auto">
            <a:xfrm>
              <a:off x="1747" y="1805"/>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8" name="Group 32"/>
          <p:cNvGrpSpPr>
            <a:grpSpLocks/>
          </p:cNvGrpSpPr>
          <p:nvPr/>
        </p:nvGrpSpPr>
        <p:grpSpPr bwMode="auto">
          <a:xfrm>
            <a:off x="1879600" y="5230813"/>
            <a:ext cx="1957388" cy="1071562"/>
            <a:chOff x="1184" y="3295"/>
            <a:chExt cx="1233" cy="675"/>
          </a:xfrm>
        </p:grpSpPr>
        <p:sp>
          <p:nvSpPr>
            <p:cNvPr id="27660" name="Line 30"/>
            <p:cNvSpPr>
              <a:spLocks noChangeShapeType="1"/>
            </p:cNvSpPr>
            <p:nvPr/>
          </p:nvSpPr>
          <p:spPr bwMode="auto">
            <a:xfrm>
              <a:off x="1792" y="3295"/>
              <a:ext cx="0" cy="282"/>
            </a:xfrm>
            <a:prstGeom prst="line">
              <a:avLst/>
            </a:prstGeom>
            <a:noFill/>
            <a:ln w="25400">
              <a:solidFill>
                <a:srgbClr val="FF0000"/>
              </a:solidFill>
              <a:round/>
              <a:headEnd type="triangle" w="lg" len="med"/>
              <a:tailEnd/>
            </a:ln>
          </p:spPr>
          <p:txBody>
            <a:bodyPr>
              <a:prstTxWarp prst="textNoShape">
                <a:avLst/>
              </a:prstTxWarp>
            </a:bodyPr>
            <a:lstStyle/>
            <a:p>
              <a:endParaRPr lang="en-US"/>
            </a:p>
          </p:txBody>
        </p:sp>
        <p:sp>
          <p:nvSpPr>
            <p:cNvPr id="27661" name="Text Box 29"/>
            <p:cNvSpPr txBox="1">
              <a:spLocks noChangeArrowheads="1"/>
            </p:cNvSpPr>
            <p:nvPr/>
          </p:nvSpPr>
          <p:spPr bwMode="auto">
            <a:xfrm>
              <a:off x="1184" y="3510"/>
              <a:ext cx="1233" cy="460"/>
            </a:xfrm>
            <a:prstGeom prst="rect">
              <a:avLst/>
            </a:prstGeom>
            <a:solidFill>
              <a:srgbClr val="FFCCCC"/>
            </a:solid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Quantity fixed by the Fed</a:t>
              </a:r>
            </a:p>
          </p:txBody>
        </p:sp>
      </p:grpSp>
      <p:grpSp>
        <p:nvGrpSpPr>
          <p:cNvPr id="9" name="Group 37"/>
          <p:cNvGrpSpPr>
            <a:grpSpLocks/>
          </p:cNvGrpSpPr>
          <p:nvPr/>
        </p:nvGrpSpPr>
        <p:grpSpPr bwMode="auto">
          <a:xfrm>
            <a:off x="236538" y="3122613"/>
            <a:ext cx="1209675" cy="1393825"/>
            <a:chOff x="149" y="1967"/>
            <a:chExt cx="762" cy="878"/>
          </a:xfrm>
        </p:grpSpPr>
        <p:sp>
          <p:nvSpPr>
            <p:cNvPr id="27658" name="Line 36"/>
            <p:cNvSpPr>
              <a:spLocks noChangeShapeType="1"/>
            </p:cNvSpPr>
            <p:nvPr/>
          </p:nvSpPr>
          <p:spPr bwMode="auto">
            <a:xfrm flipV="1">
              <a:off x="584" y="1967"/>
              <a:ext cx="210" cy="255"/>
            </a:xfrm>
            <a:prstGeom prst="line">
              <a:avLst/>
            </a:prstGeom>
            <a:noFill/>
            <a:ln w="28575">
              <a:solidFill>
                <a:schemeClr val="tx1"/>
              </a:solidFill>
              <a:round/>
              <a:headEnd/>
              <a:tailEnd type="triangle" w="lg" len="med"/>
            </a:ln>
          </p:spPr>
          <p:txBody>
            <a:bodyPr>
              <a:prstTxWarp prst="textNoShape">
                <a:avLst/>
              </a:prstTxWarp>
            </a:bodyPr>
            <a:lstStyle/>
            <a:p>
              <a:endParaRPr lang="en-US"/>
            </a:p>
          </p:txBody>
        </p:sp>
        <p:sp>
          <p:nvSpPr>
            <p:cNvPr id="27659" name="Text Box 35"/>
            <p:cNvSpPr txBox="1">
              <a:spLocks noChangeArrowheads="1"/>
            </p:cNvSpPr>
            <p:nvPr/>
          </p:nvSpPr>
          <p:spPr bwMode="auto">
            <a:xfrm>
              <a:off x="149" y="2155"/>
              <a:ext cx="762" cy="690"/>
            </a:xfrm>
            <a:prstGeom prst="rect">
              <a:avLst/>
            </a:prstGeom>
            <a:solidFill>
              <a:srgbClr val="FFFFCC"/>
            </a:solidFill>
            <a:ln w="9525">
              <a:noFill/>
              <a:miter lim="800000"/>
              <a:headEnd/>
              <a:tailEnd/>
            </a:ln>
          </p:spPr>
          <p:txBody>
            <a:bodyPr lIns="0" tIns="0" rIns="0" bIns="0">
              <a:prstTxWarp prst="textNoShape">
                <a:avLst/>
              </a:prstTxWarp>
              <a:spAutoFit/>
            </a:bodyPr>
            <a:lstStyle/>
            <a:p>
              <a:pPr algn="ctr">
                <a:spcBef>
                  <a:spcPct val="50000"/>
                </a:spcBef>
              </a:pPr>
              <a:r>
                <a:rPr lang="en-US">
                  <a:ea typeface="Arial" charset="0"/>
                  <a:cs typeface="Arial" charset="0"/>
                </a:rPr>
                <a:t>Eq’m </a:t>
              </a:r>
              <a:br>
                <a:rPr lang="en-US">
                  <a:ea typeface="Arial" charset="0"/>
                  <a:cs typeface="Arial" charset="0"/>
                </a:rPr>
              </a:br>
              <a:r>
                <a:rPr lang="en-US">
                  <a:ea typeface="Arial" charset="0"/>
                  <a:cs typeface="Arial" charset="0"/>
                </a:rPr>
                <a:t>interest rate</a:t>
              </a:r>
            </a:p>
          </p:txBody>
        </p:sp>
      </p:grpSp>
      <p:sp>
        <p:nvSpPr>
          <p:cNvPr id="2765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wipe(left)">
                                      <p:cBhvr>
                                        <p:cTn id="7" dur="500"/>
                                        <p:tgtEl>
                                          <p:spTgt spid="123907">
                                            <p:txEl>
                                              <p:pRg st="0" end="0"/>
                                            </p:txEl>
                                          </p:spTgt>
                                        </p:tgtEl>
                                      </p:cBhvr>
                                    </p:animEffect>
                                  </p:childTnLst>
                                  <p:subTnLst>
                                    <p:animClr clrSpc="rgb" dir="cw">
                                      <p:cBhvr override="childStyle">
                                        <p:cTn dur="1" fill="hold" display="0" masterRel="nextClick" afterEffect="1"/>
                                        <p:tgtEl>
                                          <p:spTgt spid="123907">
                                            <p:txEl>
                                              <p:pRg st="0" end="0"/>
                                            </p:txEl>
                                          </p:spTgt>
                                        </p:tgtEl>
                                        <p:attrNameLst>
                                          <p:attrName>ppt_c</p:attrName>
                                        </p:attrNameLst>
                                      </p:cBhvr>
                                      <p:to>
                                        <a:srgbClr val="000000"/>
                                      </p:to>
                                    </p:animClr>
                                  </p:subTnLst>
                                </p:cTn>
                              </p:par>
                              <p:par>
                                <p:cTn id="8" presetID="22" presetClass="entr" presetSubtype="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4"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3907">
                                            <p:txEl>
                                              <p:pRg st="1" end="1"/>
                                            </p:txEl>
                                          </p:spTgt>
                                        </p:tgtEl>
                                        <p:attrNameLst>
                                          <p:attrName>style.visibility</p:attrName>
                                        </p:attrNameLst>
                                      </p:cBhvr>
                                      <p:to>
                                        <p:strVal val="visible"/>
                                      </p:to>
                                    </p:set>
                                    <p:animEffect transition="in" filter="wipe(left)">
                                      <p:cBhvr>
                                        <p:cTn id="18" dur="500"/>
                                        <p:tgtEl>
                                          <p:spTgt spid="123907">
                                            <p:txEl>
                                              <p:pRg st="1" end="1"/>
                                            </p:txEl>
                                          </p:spTgt>
                                        </p:tgtEl>
                                      </p:cBhvr>
                                    </p:animEffect>
                                  </p:childTnLst>
                                  <p:subTnLst>
                                    <p:animClr clrSpc="rgb" dir="cw">
                                      <p:cBhvr override="childStyle">
                                        <p:cTn dur="1" fill="hold" display="0" masterRel="nextClick" afterEffect="1"/>
                                        <p:tgtEl>
                                          <p:spTgt spid="123907">
                                            <p:txEl>
                                              <p:pRg st="1" end="1"/>
                                            </p:txEl>
                                          </p:spTgt>
                                        </p:tgtEl>
                                        <p:attrNameLst>
                                          <p:attrName>ppt_c</p:attrName>
                                        </p:attrNameLst>
                                      </p:cBhvr>
                                      <p:to>
                                        <a:srgbClr val="000000"/>
                                      </p:to>
                                    </p:animClr>
                                  </p:subTnLst>
                                </p:cTn>
                              </p:par>
                              <p:par>
                                <p:cTn id="19" presetID="10" presetClass="exit" presetSubtype="0" fill="hold" nodeType="withEffect">
                                  <p:stCondLst>
                                    <p:cond delay="0"/>
                                  </p:stCondLst>
                                  <p:childTnLst>
                                    <p:animEffect transition="out" filter="fade">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par>
                                <p:cTn id="22" presetID="18" presetClass="entr" presetSubtype="6"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trips(downRight)">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2"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par>
                                <p:cTn id="30" presetID="18" presetClass="entr" presetSubtype="3"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upRigh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457200" y="196850"/>
            <a:ext cx="8229600" cy="649288"/>
          </a:xfrm>
        </p:spPr>
        <p:txBody>
          <a:bodyPr/>
          <a:lstStyle/>
          <a:p>
            <a:pPr eaLnBrk="1" hangingPunct="1"/>
            <a:r>
              <a:rPr lang="en-US" smtClean="0">
                <a:latin typeface="Tahoma" charset="0"/>
                <a:ea typeface="Tahoma" charset="0"/>
                <a:cs typeface="Tahoma" charset="0"/>
              </a:rPr>
              <a:t>How the Interest-Rate Effect Works</a:t>
            </a:r>
          </a:p>
        </p:txBody>
      </p:sp>
      <p:grpSp>
        <p:nvGrpSpPr>
          <p:cNvPr id="29698" name="Group 44"/>
          <p:cNvGrpSpPr>
            <a:grpSpLocks/>
          </p:cNvGrpSpPr>
          <p:nvPr/>
        </p:nvGrpSpPr>
        <p:grpSpPr bwMode="auto">
          <a:xfrm>
            <a:off x="5308600" y="1471613"/>
            <a:ext cx="3375025" cy="4114800"/>
            <a:chOff x="3344" y="927"/>
            <a:chExt cx="2126" cy="2592"/>
          </a:xfrm>
        </p:grpSpPr>
        <p:grpSp>
          <p:nvGrpSpPr>
            <p:cNvPr id="29747" name="Group 7"/>
            <p:cNvGrpSpPr>
              <a:grpSpLocks/>
            </p:cNvGrpSpPr>
            <p:nvPr/>
          </p:nvGrpSpPr>
          <p:grpSpPr bwMode="auto">
            <a:xfrm>
              <a:off x="3485" y="1197"/>
              <a:ext cx="1948" cy="2070"/>
              <a:chOff x="1489" y="785"/>
              <a:chExt cx="3650" cy="2492"/>
            </a:xfrm>
          </p:grpSpPr>
          <p:sp>
            <p:nvSpPr>
              <p:cNvPr id="29750" name="Line 8"/>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51" name="Line 9"/>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9748" name="Text Box 10"/>
            <p:cNvSpPr txBox="1">
              <a:spLocks noChangeArrowheads="1"/>
            </p:cNvSpPr>
            <p:nvPr/>
          </p:nvSpPr>
          <p:spPr bwMode="auto">
            <a:xfrm>
              <a:off x="5232" y="3289"/>
              <a:ext cx="23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p>
          </p:txBody>
        </p:sp>
        <p:sp>
          <p:nvSpPr>
            <p:cNvPr id="29749" name="Text Box 11"/>
            <p:cNvSpPr txBox="1">
              <a:spLocks noChangeArrowheads="1"/>
            </p:cNvSpPr>
            <p:nvPr/>
          </p:nvSpPr>
          <p:spPr bwMode="auto">
            <a:xfrm>
              <a:off x="3344" y="927"/>
              <a:ext cx="273"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b="1" i="1">
                  <a:ea typeface="Arial" charset="0"/>
                  <a:cs typeface="Arial" charset="0"/>
                </a:rPr>
                <a:t>P</a:t>
              </a:r>
            </a:p>
          </p:txBody>
        </p:sp>
      </p:grpSp>
      <p:grpSp>
        <p:nvGrpSpPr>
          <p:cNvPr id="29699" name="Group 43"/>
          <p:cNvGrpSpPr>
            <a:grpSpLocks/>
          </p:cNvGrpSpPr>
          <p:nvPr/>
        </p:nvGrpSpPr>
        <p:grpSpPr bwMode="auto">
          <a:xfrm>
            <a:off x="365125" y="1492250"/>
            <a:ext cx="4405313" cy="4098925"/>
            <a:chOff x="230" y="940"/>
            <a:chExt cx="2775" cy="2582"/>
          </a:xfrm>
        </p:grpSpPr>
        <p:sp>
          <p:nvSpPr>
            <p:cNvPr id="29742" name="Text Box 18"/>
            <p:cNvSpPr txBox="1">
              <a:spLocks noChangeArrowheads="1"/>
            </p:cNvSpPr>
            <p:nvPr/>
          </p:nvSpPr>
          <p:spPr bwMode="auto">
            <a:xfrm>
              <a:off x="2723" y="3282"/>
              <a:ext cx="282"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b="1" i="1">
                  <a:ea typeface="Arial" charset="0"/>
                  <a:cs typeface="Arial" charset="0"/>
                </a:rPr>
                <a:t>M</a:t>
              </a:r>
            </a:p>
          </p:txBody>
        </p:sp>
        <p:sp>
          <p:nvSpPr>
            <p:cNvPr id="29743" name="Text Box 19"/>
            <p:cNvSpPr txBox="1">
              <a:spLocks noChangeArrowheads="1"/>
            </p:cNvSpPr>
            <p:nvPr/>
          </p:nvSpPr>
          <p:spPr bwMode="auto">
            <a:xfrm>
              <a:off x="230" y="940"/>
              <a:ext cx="730" cy="46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a:ea typeface="Arial" charset="0"/>
                  <a:cs typeface="Arial" charset="0"/>
                </a:rPr>
                <a:t>Interest rate</a:t>
              </a:r>
            </a:p>
          </p:txBody>
        </p:sp>
        <p:grpSp>
          <p:nvGrpSpPr>
            <p:cNvPr id="29744" name="Group 20"/>
            <p:cNvGrpSpPr>
              <a:grpSpLocks/>
            </p:cNvGrpSpPr>
            <p:nvPr/>
          </p:nvGrpSpPr>
          <p:grpSpPr bwMode="auto">
            <a:xfrm>
              <a:off x="1019" y="1194"/>
              <a:ext cx="1948" cy="2070"/>
              <a:chOff x="1489" y="785"/>
              <a:chExt cx="3650" cy="2492"/>
            </a:xfrm>
          </p:grpSpPr>
          <p:sp>
            <p:nvSpPr>
              <p:cNvPr id="29745" name="Line 21"/>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46" name="Line 22"/>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29700" name="Group 48"/>
          <p:cNvGrpSpPr>
            <a:grpSpLocks/>
          </p:cNvGrpSpPr>
          <p:nvPr/>
        </p:nvGrpSpPr>
        <p:grpSpPr bwMode="auto">
          <a:xfrm>
            <a:off x="5692775" y="2343150"/>
            <a:ext cx="2921000" cy="2332038"/>
            <a:chOff x="3586" y="1476"/>
            <a:chExt cx="1840" cy="1469"/>
          </a:xfrm>
        </p:grpSpPr>
        <p:sp>
          <p:nvSpPr>
            <p:cNvPr id="29740" name="Line 26"/>
            <p:cNvSpPr>
              <a:spLocks noChangeShapeType="1"/>
            </p:cNvSpPr>
            <p:nvPr/>
          </p:nvSpPr>
          <p:spPr bwMode="auto">
            <a:xfrm>
              <a:off x="3586" y="1476"/>
              <a:ext cx="1522" cy="1301"/>
            </a:xfrm>
            <a:prstGeom prst="line">
              <a:avLst/>
            </a:prstGeom>
            <a:noFill/>
            <a:ln w="38100">
              <a:solidFill>
                <a:srgbClr val="006699"/>
              </a:solidFill>
              <a:round/>
              <a:headEnd/>
              <a:tailEnd/>
            </a:ln>
          </p:spPr>
          <p:txBody>
            <a:bodyPr>
              <a:prstTxWarp prst="textNoShape">
                <a:avLst/>
              </a:prstTxWarp>
            </a:bodyPr>
            <a:lstStyle/>
            <a:p>
              <a:endParaRPr lang="en-US"/>
            </a:p>
          </p:txBody>
        </p:sp>
        <p:sp>
          <p:nvSpPr>
            <p:cNvPr id="29741" name="Text Box 27"/>
            <p:cNvSpPr txBox="1">
              <a:spLocks noChangeArrowheads="1"/>
            </p:cNvSpPr>
            <p:nvPr/>
          </p:nvSpPr>
          <p:spPr bwMode="auto">
            <a:xfrm>
              <a:off x="5059" y="2705"/>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AD</a:t>
              </a:r>
            </a:p>
          </p:txBody>
        </p:sp>
      </p:grpSp>
      <p:grpSp>
        <p:nvGrpSpPr>
          <p:cNvPr id="29701" name="Group 47"/>
          <p:cNvGrpSpPr>
            <a:grpSpLocks/>
          </p:cNvGrpSpPr>
          <p:nvPr/>
        </p:nvGrpSpPr>
        <p:grpSpPr bwMode="auto">
          <a:xfrm>
            <a:off x="2549525" y="1792288"/>
            <a:ext cx="582613" cy="3389312"/>
            <a:chOff x="1606" y="1129"/>
            <a:chExt cx="367" cy="2135"/>
          </a:xfrm>
        </p:grpSpPr>
        <p:sp>
          <p:nvSpPr>
            <p:cNvPr id="29738" name="Line 23"/>
            <p:cNvSpPr>
              <a:spLocks noChangeShapeType="1"/>
            </p:cNvSpPr>
            <p:nvPr/>
          </p:nvSpPr>
          <p:spPr bwMode="auto">
            <a:xfrm flipV="1">
              <a:off x="1792" y="1358"/>
              <a:ext cx="0" cy="1906"/>
            </a:xfrm>
            <a:prstGeom prst="line">
              <a:avLst/>
            </a:prstGeom>
            <a:noFill/>
            <a:ln w="38100">
              <a:solidFill>
                <a:srgbClr val="006699"/>
              </a:solidFill>
              <a:round/>
              <a:headEnd/>
              <a:tailEnd/>
            </a:ln>
          </p:spPr>
          <p:txBody>
            <a:bodyPr>
              <a:prstTxWarp prst="textNoShape">
                <a:avLst/>
              </a:prstTxWarp>
            </a:bodyPr>
            <a:lstStyle/>
            <a:p>
              <a:endParaRPr lang="en-US"/>
            </a:p>
          </p:txBody>
        </p:sp>
        <p:sp>
          <p:nvSpPr>
            <p:cNvPr id="29739" name="Text Box 30"/>
            <p:cNvSpPr txBox="1">
              <a:spLocks noChangeArrowheads="1"/>
            </p:cNvSpPr>
            <p:nvPr/>
          </p:nvSpPr>
          <p:spPr bwMode="auto">
            <a:xfrm>
              <a:off x="1606" y="1129"/>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MS</a:t>
              </a:r>
            </a:p>
          </p:txBody>
        </p:sp>
      </p:grpSp>
      <p:grpSp>
        <p:nvGrpSpPr>
          <p:cNvPr id="29702" name="Group 46"/>
          <p:cNvGrpSpPr>
            <a:grpSpLocks/>
          </p:cNvGrpSpPr>
          <p:nvPr/>
        </p:nvGrpSpPr>
        <p:grpSpPr bwMode="auto">
          <a:xfrm>
            <a:off x="2138363" y="2178050"/>
            <a:ext cx="2655887" cy="2370138"/>
            <a:chOff x="1347" y="1372"/>
            <a:chExt cx="1673" cy="1493"/>
          </a:xfrm>
        </p:grpSpPr>
        <p:sp>
          <p:nvSpPr>
            <p:cNvPr id="29736" name="Line 24"/>
            <p:cNvSpPr>
              <a:spLocks noChangeShapeType="1"/>
            </p:cNvSpPr>
            <p:nvPr/>
          </p:nvSpPr>
          <p:spPr bwMode="auto">
            <a:xfrm>
              <a:off x="1347" y="1372"/>
              <a:ext cx="1245" cy="1322"/>
            </a:xfrm>
            <a:prstGeom prst="line">
              <a:avLst/>
            </a:prstGeom>
            <a:noFill/>
            <a:ln w="38100">
              <a:solidFill>
                <a:srgbClr val="006699"/>
              </a:solidFill>
              <a:round/>
              <a:headEnd/>
              <a:tailEnd/>
            </a:ln>
          </p:spPr>
          <p:txBody>
            <a:bodyPr>
              <a:prstTxWarp prst="textNoShape">
                <a:avLst/>
              </a:prstTxWarp>
            </a:bodyPr>
            <a:lstStyle/>
            <a:p>
              <a:endParaRPr lang="en-US"/>
            </a:p>
          </p:txBody>
        </p:sp>
        <p:sp>
          <p:nvSpPr>
            <p:cNvPr id="29737" name="Text Box 31"/>
            <p:cNvSpPr txBox="1">
              <a:spLocks noChangeArrowheads="1"/>
            </p:cNvSpPr>
            <p:nvPr/>
          </p:nvSpPr>
          <p:spPr bwMode="auto">
            <a:xfrm>
              <a:off x="2566" y="2625"/>
              <a:ext cx="454"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MD</a:t>
              </a:r>
              <a:r>
                <a:rPr lang="en-US" sz="2500" baseline="-25000">
                  <a:ea typeface="Arial" charset="0"/>
                  <a:cs typeface="Arial" charset="0"/>
                </a:rPr>
                <a:t>1</a:t>
              </a:r>
            </a:p>
          </p:txBody>
        </p:sp>
      </p:grpSp>
      <p:grpSp>
        <p:nvGrpSpPr>
          <p:cNvPr id="9" name="Group 45"/>
          <p:cNvGrpSpPr>
            <a:grpSpLocks/>
          </p:cNvGrpSpPr>
          <p:nvPr/>
        </p:nvGrpSpPr>
        <p:grpSpPr bwMode="auto">
          <a:xfrm>
            <a:off x="1706563" y="2805113"/>
            <a:ext cx="2655887" cy="2319337"/>
            <a:chOff x="1075" y="1767"/>
            <a:chExt cx="1673" cy="1461"/>
          </a:xfrm>
        </p:grpSpPr>
        <p:sp>
          <p:nvSpPr>
            <p:cNvPr id="29734" name="Line 25"/>
            <p:cNvSpPr>
              <a:spLocks noChangeShapeType="1"/>
            </p:cNvSpPr>
            <p:nvPr/>
          </p:nvSpPr>
          <p:spPr bwMode="auto">
            <a:xfrm>
              <a:off x="1075" y="1767"/>
              <a:ext cx="1245" cy="1322"/>
            </a:xfrm>
            <a:prstGeom prst="line">
              <a:avLst/>
            </a:prstGeom>
            <a:noFill/>
            <a:ln w="38100">
              <a:solidFill>
                <a:srgbClr val="CC0000"/>
              </a:solidFill>
              <a:round/>
              <a:headEnd/>
              <a:tailEnd/>
            </a:ln>
          </p:spPr>
          <p:txBody>
            <a:bodyPr>
              <a:prstTxWarp prst="textNoShape">
                <a:avLst/>
              </a:prstTxWarp>
            </a:bodyPr>
            <a:lstStyle/>
            <a:p>
              <a:endParaRPr lang="en-US"/>
            </a:p>
          </p:txBody>
        </p:sp>
        <p:sp>
          <p:nvSpPr>
            <p:cNvPr id="29735" name="Text Box 32"/>
            <p:cNvSpPr txBox="1">
              <a:spLocks noChangeArrowheads="1"/>
            </p:cNvSpPr>
            <p:nvPr/>
          </p:nvSpPr>
          <p:spPr bwMode="auto">
            <a:xfrm>
              <a:off x="2294" y="2988"/>
              <a:ext cx="454"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MD</a:t>
              </a:r>
              <a:r>
                <a:rPr lang="en-US" sz="2500" baseline="-25000">
                  <a:ea typeface="Arial" charset="0"/>
                  <a:cs typeface="Arial" charset="0"/>
                </a:rPr>
                <a:t>2</a:t>
              </a:r>
            </a:p>
          </p:txBody>
        </p:sp>
      </p:grpSp>
      <p:sp>
        <p:nvSpPr>
          <p:cNvPr id="121890" name="Text Box 34"/>
          <p:cNvSpPr txBox="1">
            <a:spLocks noChangeArrowheads="1"/>
          </p:cNvSpPr>
          <p:nvPr/>
        </p:nvSpPr>
        <p:spPr bwMode="auto">
          <a:xfrm>
            <a:off x="5086350" y="3881438"/>
            <a:ext cx="381000" cy="365125"/>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P</a:t>
            </a:r>
            <a:r>
              <a:rPr lang="en-US" b="1" baseline="-25000">
                <a:ea typeface="Arial" charset="0"/>
                <a:cs typeface="Arial" charset="0"/>
              </a:rPr>
              <a:t>2</a:t>
            </a:r>
          </a:p>
        </p:txBody>
      </p:sp>
      <p:grpSp>
        <p:nvGrpSpPr>
          <p:cNvPr id="29705" name="Group 57"/>
          <p:cNvGrpSpPr>
            <a:grpSpLocks/>
          </p:cNvGrpSpPr>
          <p:nvPr/>
        </p:nvGrpSpPr>
        <p:grpSpPr bwMode="auto">
          <a:xfrm>
            <a:off x="5084763" y="2933700"/>
            <a:ext cx="1700212" cy="2654300"/>
            <a:chOff x="3203" y="1848"/>
            <a:chExt cx="1071" cy="1672"/>
          </a:xfrm>
        </p:grpSpPr>
        <p:grpSp>
          <p:nvGrpSpPr>
            <p:cNvPr id="29728" name="Group 12"/>
            <p:cNvGrpSpPr>
              <a:grpSpLocks/>
            </p:cNvGrpSpPr>
            <p:nvPr/>
          </p:nvGrpSpPr>
          <p:grpSpPr bwMode="auto">
            <a:xfrm>
              <a:off x="3482" y="1962"/>
              <a:ext cx="672" cy="1303"/>
              <a:chOff x="357" y="2450"/>
              <a:chExt cx="795" cy="646"/>
            </a:xfrm>
          </p:grpSpPr>
          <p:sp>
            <p:nvSpPr>
              <p:cNvPr id="29732" name="Line 13"/>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9733" name="Line 14"/>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9729" name="Oval 29"/>
            <p:cNvSpPr>
              <a:spLocks noChangeArrowheads="1"/>
            </p:cNvSpPr>
            <p:nvPr/>
          </p:nvSpPr>
          <p:spPr bwMode="auto">
            <a:xfrm>
              <a:off x="4107" y="1916"/>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9730" name="Text Box 33"/>
            <p:cNvSpPr txBox="1">
              <a:spLocks noChangeArrowheads="1"/>
            </p:cNvSpPr>
            <p:nvPr/>
          </p:nvSpPr>
          <p:spPr bwMode="auto">
            <a:xfrm>
              <a:off x="3203" y="1848"/>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P</a:t>
              </a:r>
              <a:r>
                <a:rPr lang="en-US" b="1" baseline="-25000">
                  <a:ea typeface="Arial" charset="0"/>
                  <a:cs typeface="Arial" charset="0"/>
                </a:rPr>
                <a:t>1</a:t>
              </a:r>
            </a:p>
          </p:txBody>
        </p:sp>
        <p:sp>
          <p:nvSpPr>
            <p:cNvPr id="29731" name="Text Box 35"/>
            <p:cNvSpPr txBox="1">
              <a:spLocks noChangeArrowheads="1"/>
            </p:cNvSpPr>
            <p:nvPr/>
          </p:nvSpPr>
          <p:spPr bwMode="auto">
            <a:xfrm>
              <a:off x="4034" y="3290"/>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1</a:t>
              </a:r>
            </a:p>
          </p:txBody>
        </p:sp>
      </p:grpSp>
      <p:grpSp>
        <p:nvGrpSpPr>
          <p:cNvPr id="12" name="Group 59"/>
          <p:cNvGrpSpPr>
            <a:grpSpLocks/>
          </p:cNvGrpSpPr>
          <p:nvPr/>
        </p:nvGrpSpPr>
        <p:grpSpPr bwMode="auto">
          <a:xfrm>
            <a:off x="5535613" y="3994150"/>
            <a:ext cx="2368550" cy="1590675"/>
            <a:chOff x="3487" y="2516"/>
            <a:chExt cx="1492" cy="1002"/>
          </a:xfrm>
        </p:grpSpPr>
        <p:sp>
          <p:nvSpPr>
            <p:cNvPr id="29724" name="Line 5"/>
            <p:cNvSpPr>
              <a:spLocks noChangeShapeType="1"/>
            </p:cNvSpPr>
            <p:nvPr/>
          </p:nvSpPr>
          <p:spPr bwMode="auto">
            <a:xfrm>
              <a:off x="3487" y="2560"/>
              <a:ext cx="1368"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9725" name="Line 6"/>
            <p:cNvSpPr>
              <a:spLocks noChangeShapeType="1"/>
            </p:cNvSpPr>
            <p:nvPr/>
          </p:nvSpPr>
          <p:spPr bwMode="auto">
            <a:xfrm>
              <a:off x="4855" y="2561"/>
              <a:ext cx="0" cy="705"/>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9726" name="Oval 28"/>
            <p:cNvSpPr>
              <a:spLocks noChangeArrowheads="1"/>
            </p:cNvSpPr>
            <p:nvPr/>
          </p:nvSpPr>
          <p:spPr bwMode="auto">
            <a:xfrm>
              <a:off x="4809" y="2516"/>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9727" name="Text Box 36"/>
            <p:cNvSpPr txBox="1">
              <a:spLocks noChangeArrowheads="1"/>
            </p:cNvSpPr>
            <p:nvPr/>
          </p:nvSpPr>
          <p:spPr bwMode="auto">
            <a:xfrm>
              <a:off x="4739" y="3288"/>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2</a:t>
              </a:r>
            </a:p>
          </p:txBody>
        </p:sp>
      </p:grpSp>
      <p:grpSp>
        <p:nvGrpSpPr>
          <p:cNvPr id="13" name="Group 51"/>
          <p:cNvGrpSpPr>
            <a:grpSpLocks/>
          </p:cNvGrpSpPr>
          <p:nvPr/>
        </p:nvGrpSpPr>
        <p:grpSpPr bwMode="auto">
          <a:xfrm>
            <a:off x="1231900" y="3794125"/>
            <a:ext cx="1679575" cy="365125"/>
            <a:chOff x="776" y="2390"/>
            <a:chExt cx="1058" cy="230"/>
          </a:xfrm>
        </p:grpSpPr>
        <p:grpSp>
          <p:nvGrpSpPr>
            <p:cNvPr id="29720" name="Group 49"/>
            <p:cNvGrpSpPr>
              <a:grpSpLocks/>
            </p:cNvGrpSpPr>
            <p:nvPr/>
          </p:nvGrpSpPr>
          <p:grpSpPr bwMode="auto">
            <a:xfrm>
              <a:off x="776" y="2390"/>
              <a:ext cx="1018" cy="230"/>
              <a:chOff x="776" y="2390"/>
              <a:chExt cx="1018" cy="230"/>
            </a:xfrm>
          </p:grpSpPr>
          <p:sp>
            <p:nvSpPr>
              <p:cNvPr id="29722" name="Text Box 38"/>
              <p:cNvSpPr txBox="1">
                <a:spLocks noChangeArrowheads="1"/>
              </p:cNvSpPr>
              <p:nvPr/>
            </p:nvSpPr>
            <p:spPr bwMode="auto">
              <a:xfrm>
                <a:off x="776" y="2390"/>
                <a:ext cx="18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r</a:t>
                </a:r>
                <a:r>
                  <a:rPr lang="en-US" b="1" baseline="-25000">
                    <a:ea typeface="Arial" charset="0"/>
                    <a:cs typeface="Arial" charset="0"/>
                  </a:rPr>
                  <a:t>2</a:t>
                </a:r>
              </a:p>
            </p:txBody>
          </p:sp>
          <p:sp>
            <p:nvSpPr>
              <p:cNvPr id="29723" name="Line 39"/>
              <p:cNvSpPr>
                <a:spLocks noChangeShapeType="1"/>
              </p:cNvSpPr>
              <p:nvPr/>
            </p:nvSpPr>
            <p:spPr bwMode="auto">
              <a:xfrm flipH="1">
                <a:off x="1019" y="2531"/>
                <a:ext cx="77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9721" name="Oval 41"/>
            <p:cNvSpPr>
              <a:spLocks noChangeArrowheads="1"/>
            </p:cNvSpPr>
            <p:nvPr/>
          </p:nvSpPr>
          <p:spPr bwMode="auto">
            <a:xfrm>
              <a:off x="1746" y="2487"/>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29708" name="Group 52"/>
          <p:cNvGrpSpPr>
            <a:grpSpLocks/>
          </p:cNvGrpSpPr>
          <p:nvPr/>
        </p:nvGrpSpPr>
        <p:grpSpPr bwMode="auto">
          <a:xfrm>
            <a:off x="1231900" y="2736850"/>
            <a:ext cx="1681163" cy="365125"/>
            <a:chOff x="776" y="1724"/>
            <a:chExt cx="1059" cy="230"/>
          </a:xfrm>
        </p:grpSpPr>
        <p:grpSp>
          <p:nvGrpSpPr>
            <p:cNvPr id="29716" name="Group 50"/>
            <p:cNvGrpSpPr>
              <a:grpSpLocks/>
            </p:cNvGrpSpPr>
            <p:nvPr/>
          </p:nvGrpSpPr>
          <p:grpSpPr bwMode="auto">
            <a:xfrm>
              <a:off x="776" y="1724"/>
              <a:ext cx="1016" cy="230"/>
              <a:chOff x="776" y="1724"/>
              <a:chExt cx="1016" cy="230"/>
            </a:xfrm>
          </p:grpSpPr>
          <p:sp>
            <p:nvSpPr>
              <p:cNvPr id="29718" name="Text Box 37"/>
              <p:cNvSpPr txBox="1">
                <a:spLocks noChangeArrowheads="1"/>
              </p:cNvSpPr>
              <p:nvPr/>
            </p:nvSpPr>
            <p:spPr bwMode="auto">
              <a:xfrm>
                <a:off x="776" y="1724"/>
                <a:ext cx="18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r</a:t>
                </a:r>
                <a:r>
                  <a:rPr lang="en-US" b="1" baseline="-25000">
                    <a:ea typeface="Arial" charset="0"/>
                    <a:cs typeface="Arial" charset="0"/>
                  </a:rPr>
                  <a:t>1</a:t>
                </a:r>
              </a:p>
            </p:txBody>
          </p:sp>
          <p:sp>
            <p:nvSpPr>
              <p:cNvPr id="29719" name="Line 40"/>
              <p:cNvSpPr>
                <a:spLocks noChangeShapeType="1"/>
              </p:cNvSpPr>
              <p:nvPr/>
            </p:nvSpPr>
            <p:spPr bwMode="auto">
              <a:xfrm flipH="1">
                <a:off x="1017" y="1849"/>
                <a:ext cx="77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9717" name="Oval 42"/>
            <p:cNvSpPr>
              <a:spLocks noChangeArrowheads="1"/>
            </p:cNvSpPr>
            <p:nvPr/>
          </p:nvSpPr>
          <p:spPr bwMode="auto">
            <a:xfrm>
              <a:off x="1747" y="1805"/>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21909" name="Text Box 53"/>
          <p:cNvSpPr txBox="1">
            <a:spLocks noChangeArrowheads="1"/>
          </p:cNvSpPr>
          <p:nvPr/>
        </p:nvSpPr>
        <p:spPr bwMode="auto">
          <a:xfrm>
            <a:off x="892175" y="900113"/>
            <a:ext cx="7434263"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spcBef>
                <a:spcPct val="50000"/>
              </a:spcBef>
              <a:spcAft>
                <a:spcPts val="0"/>
              </a:spcAft>
              <a:defRPr/>
            </a:pPr>
            <a:r>
              <a:rPr lang="en-US" sz="2500" dirty="0">
                <a:latin typeface="+mn-lt"/>
                <a:ea typeface="+mn-ea"/>
                <a:cs typeface="Arial" charset="0"/>
              </a:rPr>
              <a:t>A fall in </a:t>
            </a:r>
            <a:r>
              <a:rPr lang="en-US" sz="2500" b="1" i="1" dirty="0">
                <a:latin typeface="+mn-lt"/>
                <a:ea typeface="+mn-ea"/>
                <a:cs typeface="Arial" charset="0"/>
              </a:rPr>
              <a:t>P</a:t>
            </a:r>
            <a:r>
              <a:rPr lang="en-US" sz="2500" dirty="0">
                <a:latin typeface="+mn-lt"/>
                <a:ea typeface="+mn-ea"/>
                <a:cs typeface="Arial" charset="0"/>
              </a:rPr>
              <a:t> reduces money demand, which lowers </a:t>
            </a:r>
            <a:r>
              <a:rPr lang="en-US" sz="2500" b="1" i="1" dirty="0">
                <a:latin typeface="+mn-lt"/>
                <a:ea typeface="+mn-ea"/>
                <a:cs typeface="Arial" charset="0"/>
              </a:rPr>
              <a:t>r</a:t>
            </a:r>
            <a:r>
              <a:rPr lang="en-US" sz="2500" dirty="0">
                <a:latin typeface="+mn-lt"/>
                <a:ea typeface="+mn-ea"/>
                <a:cs typeface="Arial" charset="0"/>
              </a:rPr>
              <a:t>.</a:t>
            </a:r>
          </a:p>
        </p:txBody>
      </p:sp>
      <p:sp>
        <p:nvSpPr>
          <p:cNvPr id="121910" name="Text Box 54"/>
          <p:cNvSpPr txBox="1">
            <a:spLocks noChangeArrowheads="1"/>
          </p:cNvSpPr>
          <p:nvPr/>
        </p:nvSpPr>
        <p:spPr bwMode="auto">
          <a:xfrm>
            <a:off x="473075" y="5799138"/>
            <a:ext cx="8229600"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spcBef>
                <a:spcPct val="50000"/>
              </a:spcBef>
              <a:spcAft>
                <a:spcPts val="0"/>
              </a:spcAft>
              <a:defRPr/>
            </a:pPr>
            <a:r>
              <a:rPr lang="en-US" sz="2500" dirty="0">
                <a:latin typeface="+mn-lt"/>
                <a:ea typeface="+mn-ea"/>
                <a:cs typeface="Arial" charset="0"/>
              </a:rPr>
              <a:t>A fall in </a:t>
            </a:r>
            <a:r>
              <a:rPr lang="en-US" sz="2500" b="1" i="1" dirty="0">
                <a:latin typeface="+mn-lt"/>
                <a:ea typeface="+mn-ea"/>
                <a:cs typeface="Arial" charset="0"/>
              </a:rPr>
              <a:t>r</a:t>
            </a:r>
            <a:r>
              <a:rPr lang="en-US" sz="2500" dirty="0">
                <a:latin typeface="+mn-lt"/>
                <a:ea typeface="+mn-ea"/>
                <a:cs typeface="Arial" charset="0"/>
              </a:rPr>
              <a:t> increases </a:t>
            </a:r>
            <a:r>
              <a:rPr lang="en-US" sz="2500" b="1" i="1" dirty="0">
                <a:latin typeface="+mn-lt"/>
                <a:ea typeface="+mn-ea"/>
                <a:cs typeface="Arial" charset="0"/>
              </a:rPr>
              <a:t>I</a:t>
            </a:r>
            <a:r>
              <a:rPr lang="en-US" sz="2500" dirty="0">
                <a:latin typeface="+mn-lt"/>
                <a:ea typeface="+mn-ea"/>
                <a:cs typeface="Arial" charset="0"/>
              </a:rPr>
              <a:t> and the quantity of </a:t>
            </a:r>
            <a:r>
              <a:rPr lang="en-US" sz="2500" dirty="0" err="1">
                <a:latin typeface="+mn-lt"/>
                <a:ea typeface="+mn-ea"/>
                <a:cs typeface="Arial" charset="0"/>
              </a:rPr>
              <a:t>g&amp;s</a:t>
            </a:r>
            <a:r>
              <a:rPr lang="en-US" sz="2500" dirty="0">
                <a:latin typeface="+mn-lt"/>
                <a:ea typeface="+mn-ea"/>
                <a:cs typeface="Arial" charset="0"/>
              </a:rPr>
              <a:t> demanded.</a:t>
            </a:r>
          </a:p>
        </p:txBody>
      </p:sp>
      <p:sp>
        <p:nvSpPr>
          <p:cNvPr id="121911" name="Line 55"/>
          <p:cNvSpPr>
            <a:spLocks noChangeShapeType="1"/>
          </p:cNvSpPr>
          <p:nvPr/>
        </p:nvSpPr>
        <p:spPr bwMode="auto">
          <a:xfrm>
            <a:off x="5653088" y="3146425"/>
            <a:ext cx="0" cy="890588"/>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121912" name="Line 56"/>
          <p:cNvSpPr>
            <a:spLocks noChangeShapeType="1"/>
          </p:cNvSpPr>
          <p:nvPr/>
        </p:nvSpPr>
        <p:spPr bwMode="auto">
          <a:xfrm rot="-5400000">
            <a:off x="7153275" y="4527550"/>
            <a:ext cx="0" cy="1092200"/>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121914" name="Line 58"/>
          <p:cNvSpPr>
            <a:spLocks noChangeShapeType="1"/>
          </p:cNvSpPr>
          <p:nvPr/>
        </p:nvSpPr>
        <p:spPr bwMode="auto">
          <a:xfrm rot="5400000">
            <a:off x="2327275" y="2541588"/>
            <a:ext cx="0" cy="793750"/>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121916" name="Line 60"/>
          <p:cNvSpPr>
            <a:spLocks noChangeShapeType="1"/>
          </p:cNvSpPr>
          <p:nvPr/>
        </p:nvSpPr>
        <p:spPr bwMode="auto">
          <a:xfrm>
            <a:off x="1392238" y="3082925"/>
            <a:ext cx="0" cy="760413"/>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297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1909"/>
                                        </p:tgtEl>
                                        <p:attrNameLst>
                                          <p:attrName>style.visibility</p:attrName>
                                        </p:attrNameLst>
                                      </p:cBhvr>
                                      <p:to>
                                        <p:strVal val="visible"/>
                                      </p:to>
                                    </p:set>
                                    <p:animEffect transition="in" filter="fade">
                                      <p:cBhvr>
                                        <p:cTn id="7" dur="500"/>
                                        <p:tgtEl>
                                          <p:spTgt spid="12190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21911"/>
                                        </p:tgtEl>
                                        <p:attrNameLst>
                                          <p:attrName>style.visibility</p:attrName>
                                        </p:attrNameLst>
                                      </p:cBhvr>
                                      <p:to>
                                        <p:strVal val="visible"/>
                                      </p:to>
                                    </p:set>
                                    <p:animEffect transition="in" filter="wipe(up)">
                                      <p:cBhvr>
                                        <p:cTn id="10" dur="500"/>
                                        <p:tgtEl>
                                          <p:spTgt spid="121911"/>
                                        </p:tgtEl>
                                      </p:cBhvr>
                                    </p:animEffect>
                                  </p:childTnLst>
                                </p:cTn>
                              </p:par>
                            </p:childTnLst>
                          </p:cTn>
                        </p:par>
                        <p:par>
                          <p:cTn id="11" fill="hold" nodeType="afterGroup">
                            <p:stCondLst>
                              <p:cond delay="500"/>
                            </p:stCondLst>
                            <p:childTnLst>
                              <p:par>
                                <p:cTn id="12" presetID="18" presetClass="entr" presetSubtype="12" fill="hold" grpId="0" nodeType="afterEffect">
                                  <p:stCondLst>
                                    <p:cond delay="0"/>
                                  </p:stCondLst>
                                  <p:childTnLst>
                                    <p:set>
                                      <p:cBhvr>
                                        <p:cTn id="13" dur="1" fill="hold">
                                          <p:stCondLst>
                                            <p:cond delay="0"/>
                                          </p:stCondLst>
                                        </p:cTn>
                                        <p:tgtEl>
                                          <p:spTgt spid="121890"/>
                                        </p:tgtEl>
                                        <p:attrNameLst>
                                          <p:attrName>style.visibility</p:attrName>
                                        </p:attrNameLst>
                                      </p:cBhvr>
                                      <p:to>
                                        <p:strVal val="visible"/>
                                      </p:to>
                                    </p:set>
                                    <p:animEffect transition="in" filter="strips(downLeft)">
                                      <p:cBhvr>
                                        <p:cTn id="14" dur="500"/>
                                        <p:tgtEl>
                                          <p:spTgt spid="12189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121914"/>
                                        </p:tgtEl>
                                        <p:attrNameLst>
                                          <p:attrName>style.visibility</p:attrName>
                                        </p:attrNameLst>
                                      </p:cBhvr>
                                      <p:to>
                                        <p:strVal val="visible"/>
                                      </p:to>
                                    </p:set>
                                    <p:animEffect transition="in" filter="wipe(right)">
                                      <p:cBhvr>
                                        <p:cTn id="19" dur="500"/>
                                        <p:tgtEl>
                                          <p:spTgt spid="121914"/>
                                        </p:tgtEl>
                                      </p:cBhvr>
                                    </p:animEffect>
                                  </p:childTnLst>
                                </p:cTn>
                              </p:par>
                            </p:childTnLst>
                          </p:cTn>
                        </p:par>
                        <p:par>
                          <p:cTn id="20" fill="hold" nodeType="afterGroup">
                            <p:stCondLst>
                              <p:cond delay="500"/>
                            </p:stCondLst>
                            <p:childTnLst>
                              <p:par>
                                <p:cTn id="21" presetID="18" presetClass="entr" presetSubtype="6"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trips(downRight)">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right)">
                                      <p:cBhvr>
                                        <p:cTn id="28" dur="500"/>
                                        <p:tgtEl>
                                          <p:spTgt spid="13"/>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21916"/>
                                        </p:tgtEl>
                                        <p:attrNameLst>
                                          <p:attrName>style.visibility</p:attrName>
                                        </p:attrNameLst>
                                      </p:cBhvr>
                                      <p:to>
                                        <p:strVal val="visible"/>
                                      </p:to>
                                    </p:set>
                                    <p:animEffect transition="in" filter="wipe(up)">
                                      <p:cBhvr>
                                        <p:cTn id="31" dur="500"/>
                                        <p:tgtEl>
                                          <p:spTgt spid="12191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1910"/>
                                        </p:tgtEl>
                                        <p:attrNameLst>
                                          <p:attrName>style.visibility</p:attrName>
                                        </p:attrNameLst>
                                      </p:cBhvr>
                                      <p:to>
                                        <p:strVal val="visible"/>
                                      </p:to>
                                    </p:set>
                                    <p:animEffect transition="in" filter="fade">
                                      <p:cBhvr>
                                        <p:cTn id="36" dur="500"/>
                                        <p:tgtEl>
                                          <p:spTgt spid="12191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21912"/>
                                        </p:tgtEl>
                                        <p:attrNameLst>
                                          <p:attrName>style.visibility</p:attrName>
                                        </p:attrNameLst>
                                      </p:cBhvr>
                                      <p:to>
                                        <p:strVal val="visible"/>
                                      </p:to>
                                    </p:set>
                                    <p:animEffect transition="in" filter="wipe(left)">
                                      <p:cBhvr>
                                        <p:cTn id="41" dur="500"/>
                                        <p:tgtEl>
                                          <p:spTgt spid="121912"/>
                                        </p:tgtEl>
                                      </p:cBhvr>
                                    </p:animEffect>
                                  </p:childTnLst>
                                </p:cTn>
                              </p:par>
                              <p:par>
                                <p:cTn id="42" presetID="18" presetClass="entr" presetSubtype="6"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strips(downRight)">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90" grpId="0"/>
      <p:bldP spid="121909" grpId="0" animBg="1"/>
      <p:bldP spid="121910" grpId="0" animBg="1"/>
      <p:bldP spid="121911" grpId="0" animBg="1"/>
      <p:bldP spid="121912" grpId="0" animBg="1"/>
      <p:bldP spid="121914" grpId="0" animBg="1"/>
      <p:bldP spid="1219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0" y="228600"/>
            <a:ext cx="9144000" cy="914400"/>
          </a:xfrm>
        </p:spPr>
        <p:txBody>
          <a:bodyPr/>
          <a:lstStyle/>
          <a:p>
            <a:pPr algn="ctr" eaLnBrk="1" hangingPunct="1"/>
            <a:r>
              <a:rPr lang="en-US" sz="3300" smtClean="0">
                <a:latin typeface="Tahoma" charset="0"/>
                <a:ea typeface="Tahoma" charset="0"/>
                <a:cs typeface="Tahoma" charset="0"/>
              </a:rPr>
              <a:t>Monetary Policy and Aggregate Demand</a:t>
            </a:r>
          </a:p>
        </p:txBody>
      </p:sp>
      <p:sp>
        <p:nvSpPr>
          <p:cNvPr id="18437" name="Rectangle 3"/>
          <p:cNvSpPr>
            <a:spLocks noGrp="1" noChangeArrowheads="1"/>
          </p:cNvSpPr>
          <p:nvPr>
            <p:ph idx="1"/>
          </p:nvPr>
        </p:nvSpPr>
        <p:spPr>
          <a:xfrm>
            <a:off x="457200" y="1219200"/>
            <a:ext cx="8229600" cy="4979988"/>
          </a:xfrm>
        </p:spPr>
        <p:txBody>
          <a:bodyPr/>
          <a:lstStyle/>
          <a:p>
            <a:pPr eaLnBrk="1" hangingPunct="1">
              <a:spcBef>
                <a:spcPct val="40000"/>
              </a:spcBef>
              <a:buFont typeface="Wingdings" charset="2"/>
              <a:buChar char="§"/>
            </a:pPr>
            <a:r>
              <a:rPr lang="en-US" sz="2700" smtClean="0">
                <a:latin typeface="Arial" charset="0"/>
                <a:cs typeface="ＭＳ Ｐゴシック" charset="-128"/>
              </a:rPr>
              <a:t>To achieve macroeconomic goals, the central bank can use monetary policy to shift the </a:t>
            </a:r>
            <a:r>
              <a:rPr lang="en-US" sz="2700" i="1" smtClean="0">
                <a:latin typeface="Arial" charset="0"/>
                <a:cs typeface="ＭＳ Ｐゴシック" charset="-128"/>
              </a:rPr>
              <a:t>AD</a:t>
            </a:r>
            <a:r>
              <a:rPr lang="en-US" sz="2700" smtClean="0">
                <a:latin typeface="Arial" charset="0"/>
                <a:cs typeface="ＭＳ Ｐゴシック" charset="-128"/>
              </a:rPr>
              <a:t> curve.  </a:t>
            </a:r>
          </a:p>
          <a:p>
            <a:pPr eaLnBrk="1" hangingPunct="1">
              <a:spcBef>
                <a:spcPct val="40000"/>
              </a:spcBef>
              <a:buFont typeface="Wingdings" charset="2"/>
              <a:buChar char="§"/>
            </a:pPr>
            <a:r>
              <a:rPr lang="en-US" sz="2700" smtClean="0">
                <a:latin typeface="Arial" charset="0"/>
                <a:cs typeface="ＭＳ Ｐゴシック" charset="-128"/>
              </a:rPr>
              <a:t>The central bank’s policy instrument is </a:t>
            </a:r>
            <a:r>
              <a:rPr lang="en-US" sz="2700" i="1" smtClean="0">
                <a:latin typeface="Arial" charset="0"/>
                <a:cs typeface="ＭＳ Ｐゴシック" charset="-128"/>
              </a:rPr>
              <a:t>MS</a:t>
            </a:r>
            <a:r>
              <a:rPr lang="en-US" sz="2700" smtClean="0">
                <a:latin typeface="Arial" charset="0"/>
                <a:cs typeface="ＭＳ Ｐゴシック" charset="-128"/>
              </a:rPr>
              <a:t>.  </a:t>
            </a:r>
          </a:p>
          <a:p>
            <a:pPr eaLnBrk="1" hangingPunct="1">
              <a:spcBef>
                <a:spcPct val="40000"/>
              </a:spcBef>
              <a:buFont typeface="Wingdings" charset="2"/>
              <a:buChar char="§"/>
            </a:pPr>
            <a:r>
              <a:rPr lang="en-US" sz="2700" smtClean="0">
                <a:latin typeface="Arial" charset="0"/>
                <a:cs typeface="ＭＳ Ｐゴシック" charset="-128"/>
              </a:rPr>
              <a:t>The central bank targets the interest rate, </a:t>
            </a:r>
            <a:r>
              <a:rPr lang="en-US" smtClean="0">
                <a:latin typeface="Arial" charset="0"/>
                <a:cs typeface="ＭＳ Ｐゴシック" charset="-128"/>
              </a:rPr>
              <a:t>which banks charge each other on short-term loans  </a:t>
            </a:r>
          </a:p>
          <a:p>
            <a:pPr eaLnBrk="1" hangingPunct="1">
              <a:spcBef>
                <a:spcPct val="40000"/>
              </a:spcBef>
              <a:buFont typeface="Wingdings" charset="2"/>
              <a:buChar char="§"/>
            </a:pPr>
            <a:r>
              <a:rPr lang="en-US" sz="2700" smtClean="0">
                <a:latin typeface="Arial" charset="0"/>
                <a:cs typeface="ＭＳ Ｐゴシック" charset="-128"/>
              </a:rPr>
              <a:t>To change the interest rate </a:t>
            </a:r>
            <a:r>
              <a:rPr lang="en-US" sz="2700" u="sng" smtClean="0">
                <a:latin typeface="Arial" charset="0"/>
                <a:cs typeface="ＭＳ Ｐゴシック" charset="-128"/>
              </a:rPr>
              <a:t>and</a:t>
            </a:r>
            <a:r>
              <a:rPr lang="en-US" sz="2700" smtClean="0">
                <a:latin typeface="Arial" charset="0"/>
                <a:cs typeface="ＭＳ Ｐゴシック" charset="-128"/>
              </a:rPr>
              <a:t> shift the </a:t>
            </a:r>
            <a:r>
              <a:rPr lang="en-US" sz="2700" i="1" smtClean="0">
                <a:latin typeface="Arial" charset="0"/>
                <a:cs typeface="ＭＳ Ｐゴシック" charset="-128"/>
              </a:rPr>
              <a:t>AD</a:t>
            </a:r>
            <a:r>
              <a:rPr lang="en-US" sz="2700" smtClean="0">
                <a:latin typeface="Arial" charset="0"/>
                <a:cs typeface="ＭＳ Ｐゴシック" charset="-128"/>
              </a:rPr>
              <a:t> curve, </a:t>
            </a:r>
            <a:br>
              <a:rPr lang="en-US" sz="2700" smtClean="0">
                <a:latin typeface="Arial" charset="0"/>
                <a:cs typeface="ＭＳ Ｐゴシック" charset="-128"/>
              </a:rPr>
            </a:br>
            <a:r>
              <a:rPr lang="en-US" sz="2700" smtClean="0">
                <a:latin typeface="Arial" charset="0"/>
                <a:cs typeface="ＭＳ Ｐゴシック" charset="-128"/>
              </a:rPr>
              <a:t>the central bank conducts open market operations </a:t>
            </a:r>
            <a:br>
              <a:rPr lang="en-US" sz="2700" smtClean="0">
                <a:latin typeface="Arial" charset="0"/>
                <a:cs typeface="ＭＳ Ｐゴシック" charset="-128"/>
              </a:rPr>
            </a:br>
            <a:r>
              <a:rPr lang="en-US" sz="2700" smtClean="0">
                <a:latin typeface="Arial" charset="0"/>
                <a:cs typeface="ＭＳ Ｐゴシック" charset="-128"/>
              </a:rPr>
              <a:t>to change </a:t>
            </a:r>
            <a:r>
              <a:rPr lang="en-US" sz="2700" i="1" smtClean="0">
                <a:latin typeface="Arial" charset="0"/>
                <a:cs typeface="ＭＳ Ｐゴシック" charset="-128"/>
              </a:rPr>
              <a:t>MS</a:t>
            </a:r>
            <a:r>
              <a:rPr lang="en-US" sz="2700" smtClean="0">
                <a:latin typeface="Arial" charset="0"/>
                <a:cs typeface="ＭＳ Ｐゴシック" charset="-128"/>
              </a:rPr>
              <a:t>. </a:t>
            </a:r>
          </a:p>
        </p:txBody>
      </p:sp>
      <p:sp>
        <p:nvSpPr>
          <p:cNvPr id="317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7">
                                            <p:txEl>
                                              <p:pRg st="3" end="3"/>
                                            </p:txEl>
                                          </p:spTgt>
                                        </p:tgtEl>
                                        <p:attrNameLst>
                                          <p:attrName>style.visibility</p:attrName>
                                        </p:attrNameLst>
                                      </p:cBhvr>
                                      <p:to>
                                        <p:strVal val="visible"/>
                                      </p:to>
                                    </p:set>
                                    <p:animEffect transition="in" filter="wipe(left)">
                                      <p:cBhvr>
                                        <p:cTn id="22" dur="500"/>
                                        <p:tgtEl>
                                          <p:spTgt spid="184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0" y="196850"/>
            <a:ext cx="9144000" cy="649288"/>
          </a:xfrm>
        </p:spPr>
        <p:txBody>
          <a:bodyPr rtlCol="0">
            <a:normAutofit fontScale="90000"/>
          </a:bodyPr>
          <a:lstStyle/>
          <a:p>
            <a:pPr algn="ctr" eaLnBrk="1" fontAlgn="auto" hangingPunct="1">
              <a:spcAft>
                <a:spcPts val="0"/>
              </a:spcAft>
              <a:defRPr/>
            </a:pPr>
            <a:r>
              <a:rPr lang="en-US" dirty="0" smtClean="0"/>
              <a:t>The Effects of Reducing the Money Supply</a:t>
            </a:r>
          </a:p>
        </p:txBody>
      </p:sp>
      <p:grpSp>
        <p:nvGrpSpPr>
          <p:cNvPr id="33794" name="Group 6"/>
          <p:cNvGrpSpPr>
            <a:grpSpLocks/>
          </p:cNvGrpSpPr>
          <p:nvPr/>
        </p:nvGrpSpPr>
        <p:grpSpPr bwMode="auto">
          <a:xfrm>
            <a:off x="5308600" y="1471613"/>
            <a:ext cx="3375025" cy="4114800"/>
            <a:chOff x="3344" y="927"/>
            <a:chExt cx="2126" cy="2592"/>
          </a:xfrm>
        </p:grpSpPr>
        <p:grpSp>
          <p:nvGrpSpPr>
            <p:cNvPr id="33841" name="Group 7"/>
            <p:cNvGrpSpPr>
              <a:grpSpLocks/>
            </p:cNvGrpSpPr>
            <p:nvPr/>
          </p:nvGrpSpPr>
          <p:grpSpPr bwMode="auto">
            <a:xfrm>
              <a:off x="3485" y="1197"/>
              <a:ext cx="1948" cy="2070"/>
              <a:chOff x="1489" y="785"/>
              <a:chExt cx="3650" cy="2492"/>
            </a:xfrm>
          </p:grpSpPr>
          <p:sp>
            <p:nvSpPr>
              <p:cNvPr id="33844" name="Line 8"/>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33845" name="Line 9"/>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33842" name="Text Box 10"/>
            <p:cNvSpPr txBox="1">
              <a:spLocks noChangeArrowheads="1"/>
            </p:cNvSpPr>
            <p:nvPr/>
          </p:nvSpPr>
          <p:spPr bwMode="auto">
            <a:xfrm>
              <a:off x="5232" y="3289"/>
              <a:ext cx="23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p>
          </p:txBody>
        </p:sp>
        <p:sp>
          <p:nvSpPr>
            <p:cNvPr id="33843" name="Text Box 11"/>
            <p:cNvSpPr txBox="1">
              <a:spLocks noChangeArrowheads="1"/>
            </p:cNvSpPr>
            <p:nvPr/>
          </p:nvSpPr>
          <p:spPr bwMode="auto">
            <a:xfrm>
              <a:off x="3344" y="927"/>
              <a:ext cx="273"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b="1" i="1">
                  <a:ea typeface="Arial" charset="0"/>
                  <a:cs typeface="Arial" charset="0"/>
                </a:rPr>
                <a:t>P</a:t>
              </a:r>
            </a:p>
          </p:txBody>
        </p:sp>
      </p:grpSp>
      <p:grpSp>
        <p:nvGrpSpPr>
          <p:cNvPr id="33795" name="Group 15"/>
          <p:cNvGrpSpPr>
            <a:grpSpLocks/>
          </p:cNvGrpSpPr>
          <p:nvPr/>
        </p:nvGrpSpPr>
        <p:grpSpPr bwMode="auto">
          <a:xfrm>
            <a:off x="365125" y="1492250"/>
            <a:ext cx="4405313" cy="4098925"/>
            <a:chOff x="230" y="940"/>
            <a:chExt cx="2775" cy="2582"/>
          </a:xfrm>
        </p:grpSpPr>
        <p:sp>
          <p:nvSpPr>
            <p:cNvPr id="33836" name="Text Box 16"/>
            <p:cNvSpPr txBox="1">
              <a:spLocks noChangeArrowheads="1"/>
            </p:cNvSpPr>
            <p:nvPr/>
          </p:nvSpPr>
          <p:spPr bwMode="auto">
            <a:xfrm>
              <a:off x="2723" y="3282"/>
              <a:ext cx="282"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b="1" i="1">
                  <a:ea typeface="Arial" charset="0"/>
                  <a:cs typeface="Arial" charset="0"/>
                </a:rPr>
                <a:t>M</a:t>
              </a:r>
            </a:p>
          </p:txBody>
        </p:sp>
        <p:sp>
          <p:nvSpPr>
            <p:cNvPr id="33837" name="Text Box 17"/>
            <p:cNvSpPr txBox="1">
              <a:spLocks noChangeArrowheads="1"/>
            </p:cNvSpPr>
            <p:nvPr/>
          </p:nvSpPr>
          <p:spPr bwMode="auto">
            <a:xfrm>
              <a:off x="230" y="940"/>
              <a:ext cx="730" cy="46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a:ea typeface="Arial" charset="0"/>
                  <a:cs typeface="Arial" charset="0"/>
                </a:rPr>
                <a:t>Interest rate</a:t>
              </a:r>
            </a:p>
          </p:txBody>
        </p:sp>
        <p:grpSp>
          <p:nvGrpSpPr>
            <p:cNvPr id="33838" name="Group 18"/>
            <p:cNvGrpSpPr>
              <a:grpSpLocks/>
            </p:cNvGrpSpPr>
            <p:nvPr/>
          </p:nvGrpSpPr>
          <p:grpSpPr bwMode="auto">
            <a:xfrm>
              <a:off x="1019" y="1194"/>
              <a:ext cx="1948" cy="2070"/>
              <a:chOff x="1489" y="785"/>
              <a:chExt cx="3650" cy="2492"/>
            </a:xfrm>
          </p:grpSpPr>
          <p:sp>
            <p:nvSpPr>
              <p:cNvPr id="33839" name="Line 19"/>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33840" name="Line 20"/>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33796" name="Group 57"/>
          <p:cNvGrpSpPr>
            <a:grpSpLocks/>
          </p:cNvGrpSpPr>
          <p:nvPr/>
        </p:nvGrpSpPr>
        <p:grpSpPr bwMode="auto">
          <a:xfrm>
            <a:off x="5902325" y="2227263"/>
            <a:ext cx="2965450" cy="2387600"/>
            <a:chOff x="3718" y="1403"/>
            <a:chExt cx="1868" cy="1504"/>
          </a:xfrm>
        </p:grpSpPr>
        <p:sp>
          <p:nvSpPr>
            <p:cNvPr id="33834" name="Line 22"/>
            <p:cNvSpPr>
              <a:spLocks noChangeShapeType="1"/>
            </p:cNvSpPr>
            <p:nvPr/>
          </p:nvSpPr>
          <p:spPr bwMode="auto">
            <a:xfrm>
              <a:off x="3718" y="1403"/>
              <a:ext cx="1522" cy="1301"/>
            </a:xfrm>
            <a:prstGeom prst="line">
              <a:avLst/>
            </a:prstGeom>
            <a:noFill/>
            <a:ln w="38100">
              <a:solidFill>
                <a:srgbClr val="006699"/>
              </a:solidFill>
              <a:round/>
              <a:headEnd/>
              <a:tailEnd/>
            </a:ln>
          </p:spPr>
          <p:txBody>
            <a:bodyPr>
              <a:prstTxWarp prst="textNoShape">
                <a:avLst/>
              </a:prstTxWarp>
            </a:bodyPr>
            <a:lstStyle/>
            <a:p>
              <a:endParaRPr lang="en-US"/>
            </a:p>
          </p:txBody>
        </p:sp>
        <p:sp>
          <p:nvSpPr>
            <p:cNvPr id="33835" name="Text Box 23"/>
            <p:cNvSpPr txBox="1">
              <a:spLocks noChangeArrowheads="1"/>
            </p:cNvSpPr>
            <p:nvPr/>
          </p:nvSpPr>
          <p:spPr bwMode="auto">
            <a:xfrm>
              <a:off x="5219" y="2667"/>
              <a:ext cx="367" cy="24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sz="2500" i="1">
                  <a:ea typeface="Arial" charset="0"/>
                  <a:cs typeface="Arial" charset="0"/>
                </a:rPr>
                <a:t>AD</a:t>
              </a:r>
              <a:r>
                <a:rPr lang="en-US" sz="2500" baseline="-25000">
                  <a:ea typeface="Arial" charset="0"/>
                  <a:cs typeface="Arial" charset="0"/>
                </a:rPr>
                <a:t>1</a:t>
              </a:r>
            </a:p>
          </p:txBody>
        </p:sp>
      </p:grpSp>
      <p:grpSp>
        <p:nvGrpSpPr>
          <p:cNvPr id="33797" name="Group 48"/>
          <p:cNvGrpSpPr>
            <a:grpSpLocks/>
          </p:cNvGrpSpPr>
          <p:nvPr/>
        </p:nvGrpSpPr>
        <p:grpSpPr bwMode="auto">
          <a:xfrm>
            <a:off x="2994025" y="1792288"/>
            <a:ext cx="668338" cy="3389312"/>
            <a:chOff x="1970" y="1129"/>
            <a:chExt cx="421" cy="2135"/>
          </a:xfrm>
        </p:grpSpPr>
        <p:sp>
          <p:nvSpPr>
            <p:cNvPr id="33832" name="Line 27"/>
            <p:cNvSpPr>
              <a:spLocks noChangeShapeType="1"/>
            </p:cNvSpPr>
            <p:nvPr/>
          </p:nvSpPr>
          <p:spPr bwMode="auto">
            <a:xfrm flipV="1">
              <a:off x="2177" y="1358"/>
              <a:ext cx="0" cy="1906"/>
            </a:xfrm>
            <a:prstGeom prst="line">
              <a:avLst/>
            </a:prstGeom>
            <a:noFill/>
            <a:ln w="38100">
              <a:solidFill>
                <a:srgbClr val="006699"/>
              </a:solidFill>
              <a:round/>
              <a:headEnd/>
              <a:tailEnd/>
            </a:ln>
          </p:spPr>
          <p:txBody>
            <a:bodyPr>
              <a:prstTxWarp prst="textNoShape">
                <a:avLst/>
              </a:prstTxWarp>
            </a:bodyPr>
            <a:lstStyle/>
            <a:p>
              <a:endParaRPr lang="en-US"/>
            </a:p>
          </p:txBody>
        </p:sp>
        <p:sp>
          <p:nvSpPr>
            <p:cNvPr id="33833" name="Text Box 28"/>
            <p:cNvSpPr txBox="1">
              <a:spLocks noChangeArrowheads="1"/>
            </p:cNvSpPr>
            <p:nvPr/>
          </p:nvSpPr>
          <p:spPr bwMode="auto">
            <a:xfrm>
              <a:off x="1970" y="1129"/>
              <a:ext cx="421"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MS</a:t>
              </a:r>
              <a:r>
                <a:rPr lang="en-US" sz="2500" baseline="-25000">
                  <a:ea typeface="Arial" charset="0"/>
                  <a:cs typeface="Arial" charset="0"/>
                </a:rPr>
                <a:t>1</a:t>
              </a:r>
            </a:p>
          </p:txBody>
        </p:sp>
      </p:grpSp>
      <p:grpSp>
        <p:nvGrpSpPr>
          <p:cNvPr id="33798" name="Group 47"/>
          <p:cNvGrpSpPr>
            <a:grpSpLocks/>
          </p:cNvGrpSpPr>
          <p:nvPr/>
        </p:nvGrpSpPr>
        <p:grpSpPr bwMode="auto">
          <a:xfrm>
            <a:off x="1946275" y="2486025"/>
            <a:ext cx="2600325" cy="2370138"/>
            <a:chOff x="1347" y="1372"/>
            <a:chExt cx="1638" cy="1493"/>
          </a:xfrm>
        </p:grpSpPr>
        <p:sp>
          <p:nvSpPr>
            <p:cNvPr id="33830" name="Line 30"/>
            <p:cNvSpPr>
              <a:spLocks noChangeShapeType="1"/>
            </p:cNvSpPr>
            <p:nvPr/>
          </p:nvSpPr>
          <p:spPr bwMode="auto">
            <a:xfrm>
              <a:off x="1347" y="1372"/>
              <a:ext cx="1245" cy="1322"/>
            </a:xfrm>
            <a:prstGeom prst="line">
              <a:avLst/>
            </a:prstGeom>
            <a:noFill/>
            <a:ln w="38100">
              <a:solidFill>
                <a:srgbClr val="006699"/>
              </a:solidFill>
              <a:round/>
              <a:headEnd/>
              <a:tailEnd/>
            </a:ln>
          </p:spPr>
          <p:txBody>
            <a:bodyPr>
              <a:prstTxWarp prst="textNoShape">
                <a:avLst/>
              </a:prstTxWarp>
            </a:bodyPr>
            <a:lstStyle/>
            <a:p>
              <a:endParaRPr lang="en-US"/>
            </a:p>
          </p:txBody>
        </p:sp>
        <p:sp>
          <p:nvSpPr>
            <p:cNvPr id="33831" name="Text Box 31"/>
            <p:cNvSpPr txBox="1">
              <a:spLocks noChangeArrowheads="1"/>
            </p:cNvSpPr>
            <p:nvPr/>
          </p:nvSpPr>
          <p:spPr bwMode="auto">
            <a:xfrm>
              <a:off x="2531" y="2625"/>
              <a:ext cx="454"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MD</a:t>
              </a:r>
              <a:endParaRPr lang="en-US" sz="2500" b="1" baseline="-25000">
                <a:ea typeface="Arial" charset="0"/>
                <a:cs typeface="Arial" charset="0"/>
              </a:endParaRPr>
            </a:p>
          </p:txBody>
        </p:sp>
      </p:grpSp>
      <p:grpSp>
        <p:nvGrpSpPr>
          <p:cNvPr id="33799" name="Group 63"/>
          <p:cNvGrpSpPr>
            <a:grpSpLocks/>
          </p:cNvGrpSpPr>
          <p:nvPr/>
        </p:nvGrpSpPr>
        <p:grpSpPr bwMode="auto">
          <a:xfrm>
            <a:off x="5084763" y="3338513"/>
            <a:ext cx="2552700" cy="2246312"/>
            <a:chOff x="3203" y="2103"/>
            <a:chExt cx="1608" cy="1415"/>
          </a:xfrm>
        </p:grpSpPr>
        <p:grpSp>
          <p:nvGrpSpPr>
            <p:cNvPr id="33824" name="Group 12"/>
            <p:cNvGrpSpPr>
              <a:grpSpLocks/>
            </p:cNvGrpSpPr>
            <p:nvPr/>
          </p:nvGrpSpPr>
          <p:grpSpPr bwMode="auto">
            <a:xfrm>
              <a:off x="3482" y="2231"/>
              <a:ext cx="1207" cy="1037"/>
              <a:chOff x="357" y="2450"/>
              <a:chExt cx="795" cy="646"/>
            </a:xfrm>
          </p:grpSpPr>
          <p:sp>
            <p:nvSpPr>
              <p:cNvPr id="33828" name="Line 13"/>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3829" name="Line 14"/>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33825" name="Oval 24"/>
            <p:cNvSpPr>
              <a:spLocks noChangeArrowheads="1"/>
            </p:cNvSpPr>
            <p:nvPr/>
          </p:nvSpPr>
          <p:spPr bwMode="auto">
            <a:xfrm>
              <a:off x="4642" y="2187"/>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33826" name="Text Box 35"/>
            <p:cNvSpPr txBox="1">
              <a:spLocks noChangeArrowheads="1"/>
            </p:cNvSpPr>
            <p:nvPr/>
          </p:nvSpPr>
          <p:spPr bwMode="auto">
            <a:xfrm>
              <a:off x="3203" y="2103"/>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P</a:t>
              </a:r>
              <a:r>
                <a:rPr lang="en-US" b="1" baseline="-25000">
                  <a:ea typeface="Arial" charset="0"/>
                  <a:cs typeface="Arial" charset="0"/>
                </a:rPr>
                <a:t>1</a:t>
              </a:r>
            </a:p>
          </p:txBody>
        </p:sp>
        <p:sp>
          <p:nvSpPr>
            <p:cNvPr id="33827" name="Text Box 38"/>
            <p:cNvSpPr txBox="1">
              <a:spLocks noChangeArrowheads="1"/>
            </p:cNvSpPr>
            <p:nvPr/>
          </p:nvSpPr>
          <p:spPr bwMode="auto">
            <a:xfrm>
              <a:off x="4571" y="3288"/>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1</a:t>
              </a:r>
            </a:p>
          </p:txBody>
        </p:sp>
      </p:grpSp>
      <p:grpSp>
        <p:nvGrpSpPr>
          <p:cNvPr id="33800" name="Group 52"/>
          <p:cNvGrpSpPr>
            <a:grpSpLocks/>
          </p:cNvGrpSpPr>
          <p:nvPr/>
        </p:nvGrpSpPr>
        <p:grpSpPr bwMode="auto">
          <a:xfrm>
            <a:off x="1233488" y="3743325"/>
            <a:ext cx="2162175" cy="365125"/>
            <a:chOff x="777" y="2358"/>
            <a:chExt cx="1362" cy="230"/>
          </a:xfrm>
        </p:grpSpPr>
        <p:sp>
          <p:nvSpPr>
            <p:cNvPr id="33821" name="Text Box 43"/>
            <p:cNvSpPr txBox="1">
              <a:spLocks noChangeArrowheads="1"/>
            </p:cNvSpPr>
            <p:nvPr/>
          </p:nvSpPr>
          <p:spPr bwMode="auto">
            <a:xfrm>
              <a:off x="777" y="2358"/>
              <a:ext cx="18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r</a:t>
              </a:r>
              <a:r>
                <a:rPr lang="en-US" b="1" baseline="-25000">
                  <a:ea typeface="Arial" charset="0"/>
                  <a:cs typeface="Arial" charset="0"/>
                </a:rPr>
                <a:t>1</a:t>
              </a:r>
            </a:p>
          </p:txBody>
        </p:sp>
        <p:sp>
          <p:nvSpPr>
            <p:cNvPr id="33822" name="Line 44"/>
            <p:cNvSpPr>
              <a:spLocks noChangeShapeType="1"/>
            </p:cNvSpPr>
            <p:nvPr/>
          </p:nvSpPr>
          <p:spPr bwMode="auto">
            <a:xfrm flipH="1" flipV="1">
              <a:off x="1018" y="2492"/>
              <a:ext cx="1075" cy="3"/>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3823" name="Oval 45"/>
            <p:cNvSpPr>
              <a:spLocks noChangeArrowheads="1"/>
            </p:cNvSpPr>
            <p:nvPr/>
          </p:nvSpPr>
          <p:spPr bwMode="auto">
            <a:xfrm>
              <a:off x="2051" y="2450"/>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2" name="Group 49"/>
          <p:cNvGrpSpPr>
            <a:grpSpLocks/>
          </p:cNvGrpSpPr>
          <p:nvPr/>
        </p:nvGrpSpPr>
        <p:grpSpPr bwMode="auto">
          <a:xfrm>
            <a:off x="2190750" y="1789113"/>
            <a:ext cx="668338" cy="3389312"/>
            <a:chOff x="1970" y="1129"/>
            <a:chExt cx="421" cy="2135"/>
          </a:xfrm>
        </p:grpSpPr>
        <p:sp>
          <p:nvSpPr>
            <p:cNvPr id="33819" name="Line 50"/>
            <p:cNvSpPr>
              <a:spLocks noChangeShapeType="1"/>
            </p:cNvSpPr>
            <p:nvPr/>
          </p:nvSpPr>
          <p:spPr bwMode="auto">
            <a:xfrm flipV="1">
              <a:off x="2177" y="1358"/>
              <a:ext cx="0" cy="1906"/>
            </a:xfrm>
            <a:prstGeom prst="line">
              <a:avLst/>
            </a:prstGeom>
            <a:noFill/>
            <a:ln w="38100">
              <a:solidFill>
                <a:srgbClr val="CC0000"/>
              </a:solidFill>
              <a:round/>
              <a:headEnd/>
              <a:tailEnd/>
            </a:ln>
          </p:spPr>
          <p:txBody>
            <a:bodyPr>
              <a:prstTxWarp prst="textNoShape">
                <a:avLst/>
              </a:prstTxWarp>
            </a:bodyPr>
            <a:lstStyle/>
            <a:p>
              <a:endParaRPr lang="en-US"/>
            </a:p>
          </p:txBody>
        </p:sp>
        <p:sp>
          <p:nvSpPr>
            <p:cNvPr id="33820" name="Text Box 51"/>
            <p:cNvSpPr txBox="1">
              <a:spLocks noChangeArrowheads="1"/>
            </p:cNvSpPr>
            <p:nvPr/>
          </p:nvSpPr>
          <p:spPr bwMode="auto">
            <a:xfrm>
              <a:off x="1970" y="1129"/>
              <a:ext cx="421"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MS</a:t>
              </a:r>
              <a:r>
                <a:rPr lang="en-US" sz="2500" baseline="-25000">
                  <a:ea typeface="Arial" charset="0"/>
                  <a:cs typeface="Arial" charset="0"/>
                </a:rPr>
                <a:t>2</a:t>
              </a:r>
            </a:p>
          </p:txBody>
        </p:sp>
      </p:grpSp>
      <p:grpSp>
        <p:nvGrpSpPr>
          <p:cNvPr id="13" name="Group 53"/>
          <p:cNvGrpSpPr>
            <a:grpSpLocks/>
          </p:cNvGrpSpPr>
          <p:nvPr/>
        </p:nvGrpSpPr>
        <p:grpSpPr bwMode="auto">
          <a:xfrm>
            <a:off x="1235075" y="2884488"/>
            <a:ext cx="1355725" cy="365125"/>
            <a:chOff x="778" y="1817"/>
            <a:chExt cx="854" cy="230"/>
          </a:xfrm>
        </p:grpSpPr>
        <p:sp>
          <p:nvSpPr>
            <p:cNvPr id="33816" name="Text Box 40"/>
            <p:cNvSpPr txBox="1">
              <a:spLocks noChangeArrowheads="1"/>
            </p:cNvSpPr>
            <p:nvPr/>
          </p:nvSpPr>
          <p:spPr bwMode="auto">
            <a:xfrm>
              <a:off x="778" y="1817"/>
              <a:ext cx="18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r</a:t>
              </a:r>
              <a:r>
                <a:rPr lang="en-US" b="1" baseline="-25000">
                  <a:ea typeface="Arial" charset="0"/>
                  <a:cs typeface="Arial" charset="0"/>
                </a:rPr>
                <a:t>2</a:t>
              </a:r>
            </a:p>
          </p:txBody>
        </p:sp>
        <p:sp>
          <p:nvSpPr>
            <p:cNvPr id="33817" name="Line 41"/>
            <p:cNvSpPr>
              <a:spLocks noChangeShapeType="1"/>
            </p:cNvSpPr>
            <p:nvPr/>
          </p:nvSpPr>
          <p:spPr bwMode="auto">
            <a:xfrm flipH="1">
              <a:off x="1018" y="1955"/>
              <a:ext cx="568"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3818" name="Oval 46"/>
            <p:cNvSpPr>
              <a:spLocks noChangeArrowheads="1"/>
            </p:cNvSpPr>
            <p:nvPr/>
          </p:nvSpPr>
          <p:spPr bwMode="auto">
            <a:xfrm>
              <a:off x="1544" y="1909"/>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4" name="Group 61"/>
          <p:cNvGrpSpPr>
            <a:grpSpLocks/>
          </p:cNvGrpSpPr>
          <p:nvPr/>
        </p:nvGrpSpPr>
        <p:grpSpPr bwMode="auto">
          <a:xfrm>
            <a:off x="5715000" y="2976563"/>
            <a:ext cx="2638425" cy="2035175"/>
            <a:chOff x="3600" y="1875"/>
            <a:chExt cx="1662" cy="1282"/>
          </a:xfrm>
        </p:grpSpPr>
        <p:sp>
          <p:nvSpPr>
            <p:cNvPr id="33814" name="Line 59"/>
            <p:cNvSpPr>
              <a:spLocks noChangeShapeType="1"/>
            </p:cNvSpPr>
            <p:nvPr/>
          </p:nvSpPr>
          <p:spPr bwMode="auto">
            <a:xfrm>
              <a:off x="3600" y="1875"/>
              <a:ext cx="1295" cy="1100"/>
            </a:xfrm>
            <a:prstGeom prst="line">
              <a:avLst/>
            </a:prstGeom>
            <a:noFill/>
            <a:ln w="38100">
              <a:solidFill>
                <a:srgbClr val="CC0000"/>
              </a:solidFill>
              <a:round/>
              <a:headEnd/>
              <a:tailEnd/>
            </a:ln>
          </p:spPr>
          <p:txBody>
            <a:bodyPr>
              <a:prstTxWarp prst="textNoShape">
                <a:avLst/>
              </a:prstTxWarp>
            </a:bodyPr>
            <a:lstStyle/>
            <a:p>
              <a:endParaRPr lang="en-US"/>
            </a:p>
          </p:txBody>
        </p:sp>
        <p:sp>
          <p:nvSpPr>
            <p:cNvPr id="33815" name="Text Box 60"/>
            <p:cNvSpPr txBox="1">
              <a:spLocks noChangeArrowheads="1"/>
            </p:cNvSpPr>
            <p:nvPr/>
          </p:nvSpPr>
          <p:spPr bwMode="auto">
            <a:xfrm>
              <a:off x="4895" y="2917"/>
              <a:ext cx="367" cy="240"/>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en-US" sz="2500" i="1">
                  <a:ea typeface="Arial" charset="0"/>
                  <a:cs typeface="Arial" charset="0"/>
                </a:rPr>
                <a:t>AD</a:t>
              </a:r>
              <a:r>
                <a:rPr lang="en-US" sz="2500" baseline="-25000">
                  <a:ea typeface="Arial" charset="0"/>
                  <a:cs typeface="Arial" charset="0"/>
                </a:rPr>
                <a:t>2</a:t>
              </a:r>
            </a:p>
          </p:txBody>
        </p:sp>
      </p:grpSp>
      <p:grpSp>
        <p:nvGrpSpPr>
          <p:cNvPr id="15" name="Group 64"/>
          <p:cNvGrpSpPr>
            <a:grpSpLocks/>
          </p:cNvGrpSpPr>
          <p:nvPr/>
        </p:nvGrpSpPr>
        <p:grpSpPr bwMode="auto">
          <a:xfrm>
            <a:off x="6194425" y="3468688"/>
            <a:ext cx="381000" cy="2119312"/>
            <a:chOff x="3902" y="2185"/>
            <a:chExt cx="240" cy="1335"/>
          </a:xfrm>
        </p:grpSpPr>
        <p:sp>
          <p:nvSpPr>
            <p:cNvPr id="33811" name="Text Box 37"/>
            <p:cNvSpPr txBox="1">
              <a:spLocks noChangeArrowheads="1"/>
            </p:cNvSpPr>
            <p:nvPr/>
          </p:nvSpPr>
          <p:spPr bwMode="auto">
            <a:xfrm>
              <a:off x="3902" y="3290"/>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2</a:t>
              </a:r>
            </a:p>
          </p:txBody>
        </p:sp>
        <p:sp>
          <p:nvSpPr>
            <p:cNvPr id="33812" name="Line 62"/>
            <p:cNvSpPr>
              <a:spLocks noChangeShapeType="1"/>
            </p:cNvSpPr>
            <p:nvPr/>
          </p:nvSpPr>
          <p:spPr bwMode="auto">
            <a:xfrm>
              <a:off x="4022" y="2233"/>
              <a:ext cx="0" cy="1032"/>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33813" name="Oval 25"/>
            <p:cNvSpPr>
              <a:spLocks noChangeArrowheads="1"/>
            </p:cNvSpPr>
            <p:nvPr/>
          </p:nvSpPr>
          <p:spPr bwMode="auto">
            <a:xfrm>
              <a:off x="3974" y="2185"/>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24993" name="Text Box 65"/>
          <p:cNvSpPr txBox="1">
            <a:spLocks noChangeArrowheads="1"/>
          </p:cNvSpPr>
          <p:nvPr/>
        </p:nvSpPr>
        <p:spPr bwMode="auto">
          <a:xfrm>
            <a:off x="304800" y="900113"/>
            <a:ext cx="8610600"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prstTxWarp prst="textNoShape">
              <a:avLst/>
            </a:prstTxWarp>
            <a:spAutoFit/>
          </a:bodyPr>
          <a:lstStyle/>
          <a:p>
            <a:pPr>
              <a:spcBef>
                <a:spcPct val="50000"/>
              </a:spcBef>
            </a:pPr>
            <a:r>
              <a:rPr lang="en-US" sz="2500">
                <a:ea typeface="Arial" charset="0"/>
                <a:cs typeface="Arial" charset="0"/>
              </a:rPr>
              <a:t>The central bank can raise </a:t>
            </a:r>
            <a:r>
              <a:rPr lang="en-US" sz="2500" b="1" i="1">
                <a:ea typeface="Arial" charset="0"/>
                <a:cs typeface="Arial" charset="0"/>
              </a:rPr>
              <a:t>r</a:t>
            </a:r>
            <a:r>
              <a:rPr lang="en-US" sz="2500">
                <a:ea typeface="Arial" charset="0"/>
                <a:cs typeface="Arial" charset="0"/>
              </a:rPr>
              <a:t> by reducing the money supply.</a:t>
            </a:r>
          </a:p>
        </p:txBody>
      </p:sp>
      <p:sp>
        <p:nvSpPr>
          <p:cNvPr id="124994" name="Text Box 66"/>
          <p:cNvSpPr txBox="1">
            <a:spLocks noChangeArrowheads="1"/>
          </p:cNvSpPr>
          <p:nvPr/>
        </p:nvSpPr>
        <p:spPr bwMode="auto">
          <a:xfrm>
            <a:off x="473075" y="5799138"/>
            <a:ext cx="8229600"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spcBef>
                <a:spcPct val="50000"/>
              </a:spcBef>
              <a:spcAft>
                <a:spcPts val="0"/>
              </a:spcAft>
              <a:defRPr/>
            </a:pPr>
            <a:r>
              <a:rPr lang="en-US" sz="2500" dirty="0">
                <a:latin typeface="+mn-lt"/>
                <a:ea typeface="+mn-ea"/>
                <a:cs typeface="Arial" charset="0"/>
              </a:rPr>
              <a:t>An increase in </a:t>
            </a:r>
            <a:r>
              <a:rPr lang="en-US" sz="2500" b="1" i="1" dirty="0">
                <a:latin typeface="+mn-lt"/>
                <a:ea typeface="+mn-ea"/>
                <a:cs typeface="Arial" charset="0"/>
              </a:rPr>
              <a:t>r</a:t>
            </a:r>
            <a:r>
              <a:rPr lang="en-US" sz="2500" dirty="0">
                <a:latin typeface="+mn-lt"/>
                <a:ea typeface="+mn-ea"/>
                <a:cs typeface="Arial" charset="0"/>
              </a:rPr>
              <a:t> reduces the quantity of </a:t>
            </a:r>
            <a:r>
              <a:rPr lang="en-US" sz="2500" dirty="0" err="1">
                <a:latin typeface="+mn-lt"/>
                <a:ea typeface="+mn-ea"/>
                <a:cs typeface="Arial" charset="0"/>
              </a:rPr>
              <a:t>g&amp;s</a:t>
            </a:r>
            <a:r>
              <a:rPr lang="en-US" sz="2500" dirty="0">
                <a:latin typeface="+mn-lt"/>
                <a:ea typeface="+mn-ea"/>
                <a:cs typeface="Arial" charset="0"/>
              </a:rPr>
              <a:t> demanded.</a:t>
            </a:r>
          </a:p>
        </p:txBody>
      </p:sp>
      <p:sp>
        <p:nvSpPr>
          <p:cNvPr id="124995" name="Line 67"/>
          <p:cNvSpPr>
            <a:spLocks noChangeShapeType="1"/>
          </p:cNvSpPr>
          <p:nvPr/>
        </p:nvSpPr>
        <p:spPr bwMode="auto">
          <a:xfrm rot="5400000">
            <a:off x="2916238" y="2212975"/>
            <a:ext cx="0" cy="746125"/>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124996" name="Line 68"/>
          <p:cNvSpPr>
            <a:spLocks noChangeShapeType="1"/>
          </p:cNvSpPr>
          <p:nvPr/>
        </p:nvSpPr>
        <p:spPr bwMode="auto">
          <a:xfrm rot="10800000">
            <a:off x="1392238" y="3240088"/>
            <a:ext cx="0" cy="604837"/>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124997" name="Line 69"/>
          <p:cNvSpPr>
            <a:spLocks noChangeShapeType="1"/>
          </p:cNvSpPr>
          <p:nvPr/>
        </p:nvSpPr>
        <p:spPr bwMode="auto">
          <a:xfrm rot="5400000">
            <a:off x="6906419" y="3104357"/>
            <a:ext cx="0" cy="874712"/>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3381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4993"/>
                                        </p:tgtEl>
                                        <p:attrNameLst>
                                          <p:attrName>style.visibility</p:attrName>
                                        </p:attrNameLst>
                                      </p:cBhvr>
                                      <p:to>
                                        <p:strVal val="visible"/>
                                      </p:to>
                                    </p:set>
                                    <p:animEffect transition="in" filter="fade">
                                      <p:cBhvr>
                                        <p:cTn id="7" dur="500"/>
                                        <p:tgtEl>
                                          <p:spTgt spid="1249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24995"/>
                                        </p:tgtEl>
                                        <p:attrNameLst>
                                          <p:attrName>style.visibility</p:attrName>
                                        </p:attrNameLst>
                                      </p:cBhvr>
                                      <p:to>
                                        <p:strVal val="visible"/>
                                      </p:to>
                                    </p:set>
                                    <p:animEffect transition="in" filter="wipe(right)">
                                      <p:cBhvr>
                                        <p:cTn id="12" dur="500"/>
                                        <p:tgtEl>
                                          <p:spTgt spid="124995"/>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24996"/>
                                        </p:tgtEl>
                                        <p:attrNameLst>
                                          <p:attrName>style.visibility</p:attrName>
                                        </p:attrNameLst>
                                      </p:cBhvr>
                                      <p:to>
                                        <p:strVal val="visible"/>
                                      </p:to>
                                    </p:set>
                                    <p:animEffect transition="in" filter="wipe(down)">
                                      <p:cBhvr>
                                        <p:cTn id="21" dur="500"/>
                                        <p:tgtEl>
                                          <p:spTgt spid="124996"/>
                                        </p:tgtEl>
                                      </p:cBhvr>
                                    </p:animEffect>
                                  </p:childTnLst>
                                </p:cTn>
                              </p:par>
                              <p:par>
                                <p:cTn id="22" presetID="22" presetClass="entr" presetSubtype="2"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4994"/>
                                        </p:tgtEl>
                                        <p:attrNameLst>
                                          <p:attrName>style.visibility</p:attrName>
                                        </p:attrNameLst>
                                      </p:cBhvr>
                                      <p:to>
                                        <p:strVal val="visible"/>
                                      </p:to>
                                    </p:set>
                                    <p:animEffect transition="in" filter="fade">
                                      <p:cBhvr>
                                        <p:cTn id="29" dur="500"/>
                                        <p:tgtEl>
                                          <p:spTgt spid="12499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24997"/>
                                        </p:tgtEl>
                                        <p:attrNameLst>
                                          <p:attrName>style.visibility</p:attrName>
                                        </p:attrNameLst>
                                      </p:cBhvr>
                                      <p:to>
                                        <p:strVal val="visible"/>
                                      </p:to>
                                    </p:set>
                                    <p:animEffect transition="in" filter="wipe(right)">
                                      <p:cBhvr>
                                        <p:cTn id="34" dur="500"/>
                                        <p:tgtEl>
                                          <p:spTgt spid="124997"/>
                                        </p:tgtEl>
                                      </p:cBhvr>
                                    </p:animEffect>
                                  </p:childTnLst>
                                </p:cTn>
                              </p:par>
                            </p:childTnLst>
                          </p:cTn>
                        </p:par>
                        <p:par>
                          <p:cTn id="35" fill="hold" nodeType="afterGroup">
                            <p:stCondLst>
                              <p:cond delay="500"/>
                            </p:stCondLst>
                            <p:childTnLst>
                              <p:par>
                                <p:cTn id="36" presetID="22" presetClass="entr" presetSubtype="1"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6"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Right)">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93" grpId="0" animBg="1"/>
      <p:bldP spid="124994" grpId="0" animBg="1"/>
      <p:bldP spid="124995" grpId="0" animBg="1"/>
      <p:bldP spid="124996" grpId="0" animBg="1"/>
      <p:bldP spid="12499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584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Monetary policy</a:t>
            </a:r>
          </a:p>
        </p:txBody>
      </p:sp>
      <p:sp>
        <p:nvSpPr>
          <p:cNvPr id="36" name="Content Placeholder 2"/>
          <p:cNvSpPr>
            <a:spLocks noGrp="1"/>
          </p:cNvSpPr>
          <p:nvPr>
            <p:ph idx="1"/>
          </p:nvPr>
        </p:nvSpPr>
        <p:spPr>
          <a:xfrm>
            <a:off x="457200" y="1371600"/>
            <a:ext cx="8229600" cy="5105400"/>
          </a:xfrm>
        </p:spPr>
        <p:txBody>
          <a:bodyPr/>
          <a:lstStyle/>
          <a:p>
            <a:pPr marL="463550" indent="-463550" eaLnBrk="1" hangingPunct="1">
              <a:spcBef>
                <a:spcPct val="10000"/>
              </a:spcBef>
              <a:buClr>
                <a:srgbClr val="669900"/>
              </a:buClr>
              <a:buFont typeface="Wingdings" charset="2"/>
              <a:buNone/>
            </a:pPr>
            <a:r>
              <a:rPr lang="en-US" sz="2700" smtClean="0">
                <a:latin typeface="Arial" charset="0"/>
                <a:cs typeface="ＭＳ Ｐゴシック" charset="-128"/>
              </a:rPr>
              <a:t>For each of the events below,</a:t>
            </a:r>
          </a:p>
          <a:p>
            <a:pPr marL="463550" indent="-463550" eaLnBrk="1" hangingPunct="1">
              <a:spcBef>
                <a:spcPct val="10000"/>
              </a:spcBef>
              <a:buClr>
                <a:srgbClr val="669900"/>
              </a:buClr>
              <a:buFont typeface="Wingdings" charset="2"/>
              <a:buNone/>
            </a:pPr>
            <a:r>
              <a:rPr lang="en-US" sz="2700" smtClean="0">
                <a:latin typeface="Arial" charset="0"/>
                <a:cs typeface="ＭＳ Ｐゴシック" charset="-128"/>
              </a:rPr>
              <a:t>   -	determine the short-run effects on output</a:t>
            </a:r>
          </a:p>
          <a:p>
            <a:pPr marL="463550" indent="-463550" eaLnBrk="1" hangingPunct="1">
              <a:spcBef>
                <a:spcPct val="10000"/>
              </a:spcBef>
              <a:buClr>
                <a:srgbClr val="669900"/>
              </a:buClr>
              <a:buFont typeface="Wingdings" charset="2"/>
              <a:buNone/>
            </a:pPr>
            <a:r>
              <a:rPr lang="en-US" sz="2700" smtClean="0">
                <a:latin typeface="Arial" charset="0"/>
                <a:cs typeface="ＭＳ Ｐゴシック" charset="-128"/>
              </a:rPr>
              <a:t>   -	determine how the central bank should adjust the money supply and interest rates to stabilize output</a:t>
            </a:r>
          </a:p>
          <a:p>
            <a:pPr marL="463550" indent="-463550" eaLnBrk="1" hangingPunct="1">
              <a:spcBef>
                <a:spcPct val="55000"/>
              </a:spcBef>
              <a:buClr>
                <a:srgbClr val="669900"/>
              </a:buClr>
              <a:buFont typeface="Wingdings" charset="2"/>
              <a:buNone/>
            </a:pPr>
            <a:r>
              <a:rPr lang="en-US" sz="2700" b="1" smtClean="0">
                <a:solidFill>
                  <a:srgbClr val="C00000"/>
                </a:solidFill>
                <a:latin typeface="Arial" charset="0"/>
                <a:cs typeface="ＭＳ Ｐゴシック" charset="-128"/>
              </a:rPr>
              <a:t>A.</a:t>
            </a:r>
            <a:r>
              <a:rPr lang="en-US" sz="2700" smtClean="0">
                <a:solidFill>
                  <a:srgbClr val="339966"/>
                </a:solidFill>
                <a:latin typeface="Arial" charset="0"/>
                <a:cs typeface="ＭＳ Ｐゴシック" charset="-128"/>
              </a:rPr>
              <a:t>	</a:t>
            </a:r>
            <a:r>
              <a:rPr lang="en-US" sz="2700" smtClean="0">
                <a:latin typeface="Arial" charset="0"/>
                <a:cs typeface="ＭＳ Ｐゴシック" charset="-128"/>
              </a:rPr>
              <a:t>Government tries to balance the budget by cutting govt spending. </a:t>
            </a:r>
          </a:p>
          <a:p>
            <a:pPr marL="463550" indent="-463550" eaLnBrk="1" hangingPunct="1">
              <a:buClr>
                <a:srgbClr val="669900"/>
              </a:buClr>
              <a:buFont typeface="Wingdings" charset="2"/>
              <a:buNone/>
            </a:pPr>
            <a:r>
              <a:rPr lang="en-US" sz="2700" b="1" smtClean="0">
                <a:solidFill>
                  <a:srgbClr val="C00000"/>
                </a:solidFill>
                <a:latin typeface="Arial" charset="0"/>
                <a:cs typeface="ＭＳ Ｐゴシック" charset="-128"/>
              </a:rPr>
              <a:t>B.</a:t>
            </a:r>
            <a:r>
              <a:rPr lang="en-US" sz="2700" smtClean="0">
                <a:solidFill>
                  <a:srgbClr val="339966"/>
                </a:solidFill>
                <a:latin typeface="Arial" charset="0"/>
                <a:cs typeface="ＭＳ Ｐゴシック" charset="-128"/>
              </a:rPr>
              <a:t>	</a:t>
            </a:r>
            <a:r>
              <a:rPr lang="en-US" sz="2700" smtClean="0">
                <a:latin typeface="Arial" charset="0"/>
                <a:cs typeface="ＭＳ Ｐゴシック" charset="-128"/>
              </a:rPr>
              <a:t>A stock market boom increases household wealth.</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3" end="3"/>
                                            </p:txEl>
                                          </p:spTgt>
                                        </p:tgtEl>
                                        <p:attrNameLst>
                                          <p:attrName>style.visibility</p:attrName>
                                        </p:attrNameLst>
                                      </p:cBhvr>
                                      <p:to>
                                        <p:strVal val="visible"/>
                                      </p:to>
                                    </p:set>
                                    <p:animEffect transition="in" filter="wipe(left)">
                                      <p:cBhvr>
                                        <p:cTn id="7" dur="500"/>
                                        <p:tgtEl>
                                          <p:spTgt spid="3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4" end="4"/>
                                            </p:txEl>
                                          </p:spTgt>
                                        </p:tgtEl>
                                        <p:attrNameLst>
                                          <p:attrName>style.visibility</p:attrName>
                                        </p:attrNameLst>
                                      </p:cBhvr>
                                      <p:to>
                                        <p:strVal val="visible"/>
                                      </p:to>
                                    </p:set>
                                    <p:animEffect transition="in" filter="wipe(left)">
                                      <p:cBhvr>
                                        <p:cTn id="12" dur="500"/>
                                        <p:tgtEl>
                                          <p:spTgt spid="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789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lstStyle/>
          <a:p>
            <a:pPr marL="463550" indent="-463550" eaLnBrk="1" hangingPunct="1">
              <a:buClr>
                <a:srgbClr val="669900"/>
              </a:buClr>
              <a:buFont typeface="Wingdings" charset="2"/>
              <a:buNone/>
            </a:pPr>
            <a:r>
              <a:rPr lang="en-US" sz="2600" b="1" smtClean="0">
                <a:solidFill>
                  <a:srgbClr val="C00000"/>
                </a:solidFill>
                <a:latin typeface="Arial" charset="0"/>
                <a:cs typeface="ＭＳ Ｐゴシック" charset="-128"/>
              </a:rPr>
              <a:t>A.</a:t>
            </a:r>
            <a:r>
              <a:rPr lang="en-US" smtClean="0">
                <a:solidFill>
                  <a:srgbClr val="C00000"/>
                </a:solidFill>
                <a:latin typeface="Arial" charset="0"/>
                <a:cs typeface="ＭＳ Ｐゴシック" charset="-128"/>
              </a:rPr>
              <a:t>	</a:t>
            </a:r>
            <a:r>
              <a:rPr lang="en-US" smtClean="0">
                <a:latin typeface="Arial" charset="0"/>
                <a:cs typeface="ＭＳ Ｐゴシック" charset="-128"/>
              </a:rPr>
              <a:t>Congress tries to balance the budget by </a:t>
            </a:r>
            <a:br>
              <a:rPr lang="en-US" smtClean="0">
                <a:latin typeface="Arial" charset="0"/>
                <a:cs typeface="ＭＳ Ｐゴシック" charset="-128"/>
              </a:rPr>
            </a:br>
            <a:r>
              <a:rPr lang="en-US" smtClean="0">
                <a:latin typeface="Arial" charset="0"/>
                <a:cs typeface="ＭＳ Ｐゴシック" charset="-128"/>
              </a:rPr>
              <a:t>cutting govt spending.</a:t>
            </a:r>
          </a:p>
          <a:p>
            <a:pPr marL="463550" indent="-463550" eaLnBrk="1" hangingPunct="1">
              <a:buClr>
                <a:srgbClr val="669900"/>
              </a:buClr>
              <a:buFont typeface="Wingdings" charset="2"/>
              <a:buNone/>
            </a:pPr>
            <a:r>
              <a:rPr lang="en-US" smtClean="0">
                <a:latin typeface="Arial" charset="0"/>
                <a:cs typeface="ＭＳ Ｐゴシック" charset="-128"/>
              </a:rPr>
              <a:t>	This event would reduce agg demand and output. </a:t>
            </a:r>
          </a:p>
          <a:p>
            <a:pPr marL="463550" indent="-463550" eaLnBrk="1" hangingPunct="1">
              <a:buClr>
                <a:srgbClr val="669900"/>
              </a:buClr>
              <a:buFont typeface="Wingdings" charset="2"/>
              <a:buNone/>
            </a:pPr>
            <a:r>
              <a:rPr lang="en-US" smtClean="0">
                <a:latin typeface="Arial" charset="0"/>
                <a:cs typeface="ＭＳ Ｐゴシック" charset="-128"/>
              </a:rPr>
              <a:t>	To stabilize output, the Fed should increase </a:t>
            </a:r>
            <a:r>
              <a:rPr lang="en-US" i="1" smtClean="0">
                <a:latin typeface="Arial" charset="0"/>
                <a:cs typeface="ＭＳ Ｐゴシック" charset="-128"/>
              </a:rPr>
              <a:t>MS</a:t>
            </a:r>
            <a:r>
              <a:rPr lang="en-US" smtClean="0">
                <a:latin typeface="Arial" charset="0"/>
                <a:cs typeface="ＭＳ Ｐゴシック" charset="-128"/>
              </a:rPr>
              <a:t> and reduce </a:t>
            </a:r>
            <a:r>
              <a:rPr lang="en-US" b="1" i="1" smtClean="0">
                <a:latin typeface="Arial" charset="0"/>
                <a:cs typeface="ＭＳ Ｐゴシック" charset="-128"/>
              </a:rPr>
              <a:t>r</a:t>
            </a:r>
            <a:r>
              <a:rPr lang="en-US" smtClean="0">
                <a:latin typeface="Arial" charset="0"/>
                <a:cs typeface="ＭＳ Ｐゴシック" charset="-128"/>
              </a:rPr>
              <a:t>  to increase agg demand.</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1" end="1"/>
                                            </p:txEl>
                                          </p:spTgt>
                                        </p:tgtEl>
                                        <p:attrNameLst>
                                          <p:attrName>style.visibility</p:attrName>
                                        </p:attrNameLst>
                                      </p:cBhvr>
                                      <p:to>
                                        <p:strVal val="visible"/>
                                      </p:to>
                                    </p:set>
                                    <p:animEffect transition="in" filter="wipe(left)">
                                      <p:cBhvr>
                                        <p:cTn id="7" dur="500"/>
                                        <p:tgtEl>
                                          <p:spTgt spid="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2" end="2"/>
                                            </p:txEl>
                                          </p:spTgt>
                                        </p:tgtEl>
                                        <p:attrNameLst>
                                          <p:attrName>style.visibility</p:attrName>
                                        </p:attrNameLst>
                                      </p:cBhvr>
                                      <p:to>
                                        <p:strVal val="visible"/>
                                      </p:to>
                                    </p:set>
                                    <p:animEffect transition="in" filter="wipe(left)">
                                      <p:cBhvr>
                                        <p:cTn id="12"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993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lstStyle/>
          <a:p>
            <a:pPr marL="463550" indent="-463550" eaLnBrk="1" hangingPunct="1">
              <a:buClr>
                <a:srgbClr val="669900"/>
              </a:buClr>
              <a:buFont typeface="Wingdings" charset="2"/>
              <a:buNone/>
            </a:pPr>
            <a:r>
              <a:rPr lang="en-US" sz="2600" b="1" smtClean="0">
                <a:solidFill>
                  <a:srgbClr val="C00000"/>
                </a:solidFill>
                <a:latin typeface="Arial" charset="0"/>
                <a:cs typeface="ＭＳ Ｐゴシック" charset="-128"/>
              </a:rPr>
              <a:t>B.</a:t>
            </a:r>
            <a:r>
              <a:rPr lang="en-US" smtClean="0">
                <a:solidFill>
                  <a:srgbClr val="339966"/>
                </a:solidFill>
                <a:latin typeface="Arial" charset="0"/>
                <a:cs typeface="ＭＳ Ｐゴシック" charset="-128"/>
              </a:rPr>
              <a:t>	</a:t>
            </a:r>
            <a:r>
              <a:rPr lang="en-US" smtClean="0">
                <a:latin typeface="Arial" charset="0"/>
                <a:cs typeface="ＭＳ Ｐゴシック" charset="-128"/>
              </a:rPr>
              <a:t>A stock market boom increases household wealth.</a:t>
            </a:r>
          </a:p>
          <a:p>
            <a:pPr marL="463550" indent="-463550" eaLnBrk="1" hangingPunct="1">
              <a:buClr>
                <a:srgbClr val="669900"/>
              </a:buClr>
              <a:buFont typeface="Wingdings" charset="2"/>
              <a:buNone/>
            </a:pPr>
            <a:r>
              <a:rPr lang="en-US" smtClean="0">
                <a:latin typeface="Arial" charset="0"/>
                <a:cs typeface="ＭＳ Ｐゴシック" charset="-128"/>
              </a:rPr>
              <a:t>	This event would increase agg demand, </a:t>
            </a:r>
            <a:br>
              <a:rPr lang="en-US" smtClean="0">
                <a:latin typeface="Arial" charset="0"/>
                <a:cs typeface="ＭＳ Ｐゴシック" charset="-128"/>
              </a:rPr>
            </a:br>
            <a:r>
              <a:rPr lang="en-US" smtClean="0">
                <a:latin typeface="Arial" charset="0"/>
                <a:cs typeface="ＭＳ Ｐゴシック" charset="-128"/>
              </a:rPr>
              <a:t>raising output above its natural rate.</a:t>
            </a:r>
          </a:p>
          <a:p>
            <a:pPr marL="463550" indent="-463550" eaLnBrk="1" hangingPunct="1">
              <a:buClr>
                <a:srgbClr val="669900"/>
              </a:buClr>
              <a:buFont typeface="Wingdings" charset="2"/>
              <a:buNone/>
            </a:pPr>
            <a:r>
              <a:rPr lang="en-US" smtClean="0">
                <a:latin typeface="Arial" charset="0"/>
                <a:cs typeface="ＭＳ Ｐゴシック" charset="-128"/>
              </a:rPr>
              <a:t>	To stabilize output, the Fed should reduce </a:t>
            </a:r>
            <a:r>
              <a:rPr lang="en-US" i="1" smtClean="0">
                <a:latin typeface="Arial" charset="0"/>
                <a:cs typeface="ＭＳ Ｐゴシック" charset="-128"/>
              </a:rPr>
              <a:t>MS</a:t>
            </a:r>
            <a:r>
              <a:rPr lang="en-US" smtClean="0">
                <a:latin typeface="Arial" charset="0"/>
                <a:cs typeface="ＭＳ Ｐゴシック" charset="-128"/>
              </a:rPr>
              <a:t> and increase </a:t>
            </a:r>
            <a:r>
              <a:rPr lang="en-US" b="1" i="1" smtClean="0">
                <a:latin typeface="Arial" charset="0"/>
                <a:cs typeface="ＭＳ Ｐゴシック" charset="-128"/>
              </a:rPr>
              <a:t>r</a:t>
            </a:r>
            <a:r>
              <a:rPr lang="en-US" smtClean="0">
                <a:latin typeface="Arial" charset="0"/>
                <a:cs typeface="ＭＳ Ｐゴシック" charset="-128"/>
              </a:rPr>
              <a:t>  to reduce agg demand.</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1" end="1"/>
                                            </p:txEl>
                                          </p:spTgt>
                                        </p:tgtEl>
                                        <p:attrNameLst>
                                          <p:attrName>style.visibility</p:attrName>
                                        </p:attrNameLst>
                                      </p:cBhvr>
                                      <p:to>
                                        <p:strVal val="visible"/>
                                      </p:to>
                                    </p:set>
                                    <p:animEffect transition="in" filter="wipe(left)">
                                      <p:cBhvr>
                                        <p:cTn id="7" dur="500"/>
                                        <p:tgtEl>
                                          <p:spTgt spid="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2" end="2"/>
                                            </p:txEl>
                                          </p:spTgt>
                                        </p:tgtEl>
                                        <p:attrNameLst>
                                          <p:attrName>style.visibility</p:attrName>
                                        </p:attrNameLst>
                                      </p:cBhvr>
                                      <p:to>
                                        <p:strVal val="visible"/>
                                      </p:to>
                                    </p:set>
                                    <p:animEffect transition="in" filter="wipe(left)">
                                      <p:cBhvr>
                                        <p:cTn id="12"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latin typeface="Tahoma" charset="0"/>
                <a:ea typeface="Tahoma" charset="0"/>
                <a:cs typeface="Tahoma" charset="0"/>
              </a:rPr>
              <a:t>Liquidity traps</a:t>
            </a:r>
          </a:p>
        </p:txBody>
      </p:sp>
      <p:sp>
        <p:nvSpPr>
          <p:cNvPr id="44034" name="Content Placeholder 2"/>
          <p:cNvSpPr>
            <a:spLocks noGrp="1"/>
          </p:cNvSpPr>
          <p:nvPr>
            <p:ph idx="1"/>
          </p:nvPr>
        </p:nvSpPr>
        <p:spPr>
          <a:xfrm>
            <a:off x="457200" y="1066800"/>
            <a:ext cx="8229600" cy="5257800"/>
          </a:xfrm>
        </p:spPr>
        <p:txBody>
          <a:bodyPr/>
          <a:lstStyle/>
          <a:p>
            <a:pPr eaLnBrk="1" hangingPunct="1">
              <a:spcBef>
                <a:spcPts val="1100"/>
              </a:spcBef>
              <a:buFont typeface="Wingdings" charset="2"/>
              <a:buChar char="§"/>
            </a:pPr>
            <a:r>
              <a:rPr lang="en-US" sz="2700" smtClean="0">
                <a:latin typeface="Arial" charset="0"/>
                <a:cs typeface="ＭＳ Ｐゴシック" charset="-128"/>
              </a:rPr>
              <a:t>Monetary policy stimulates aggregate demand by reducing the interest rate.  </a:t>
            </a:r>
          </a:p>
          <a:p>
            <a:pPr eaLnBrk="1" hangingPunct="1">
              <a:spcBef>
                <a:spcPts val="1100"/>
              </a:spcBef>
              <a:buFont typeface="Wingdings" charset="2"/>
              <a:buChar char="§"/>
            </a:pPr>
            <a:r>
              <a:rPr lang="en-US" sz="2700" b="1" smtClean="0">
                <a:solidFill>
                  <a:srgbClr val="993366"/>
                </a:solidFill>
                <a:latin typeface="Arial" charset="0"/>
                <a:cs typeface="ＭＳ Ｐゴシック" charset="-128"/>
              </a:rPr>
              <a:t>Liquidity trap</a:t>
            </a:r>
            <a:r>
              <a:rPr lang="en-US" sz="2700" smtClean="0">
                <a:latin typeface="Arial" charset="0"/>
                <a:cs typeface="ＭＳ Ｐゴシック" charset="-128"/>
              </a:rPr>
              <a:t>:  when the interest rate is zero</a:t>
            </a:r>
          </a:p>
          <a:p>
            <a:pPr eaLnBrk="1" hangingPunct="1">
              <a:spcBef>
                <a:spcPts val="1100"/>
              </a:spcBef>
              <a:buFont typeface="Wingdings" charset="2"/>
              <a:buChar char="§"/>
            </a:pPr>
            <a:r>
              <a:rPr lang="en-US" sz="2700" smtClean="0">
                <a:latin typeface="Arial" charset="0"/>
                <a:cs typeface="ＭＳ Ｐゴシック" charset="-128"/>
              </a:rPr>
              <a:t>In a liquidity trap, mon. policy may not work, since nominal interest rates cannot be reduced further.  </a:t>
            </a:r>
          </a:p>
          <a:p>
            <a:pPr eaLnBrk="1" hangingPunct="1">
              <a:spcBef>
                <a:spcPts val="1100"/>
              </a:spcBef>
              <a:buFont typeface="Wingdings" charset="2"/>
              <a:buChar char="§"/>
            </a:pPr>
            <a:r>
              <a:rPr lang="en-US" sz="2700" smtClean="0">
                <a:latin typeface="Arial" charset="0"/>
                <a:cs typeface="ＭＳ Ｐゴシック" charset="-128"/>
              </a:rPr>
              <a:t>However, central bank can make real interest rates negative by raising inflation expectations.</a:t>
            </a:r>
          </a:p>
          <a:p>
            <a:pPr eaLnBrk="1" hangingPunct="1">
              <a:spcBef>
                <a:spcPts val="1100"/>
              </a:spcBef>
              <a:buFont typeface="Wingdings" charset="2"/>
              <a:buChar char="§"/>
            </a:pPr>
            <a:r>
              <a:rPr lang="en-US" sz="2700" smtClean="0">
                <a:latin typeface="Arial" charset="0"/>
                <a:cs typeface="ＭＳ Ｐゴシック" charset="-128"/>
              </a:rPr>
              <a:t>Also, central bank can conduct open-market ops using other assets—like mortgages and corporate debt—thereby lowering rates on these kinds of loans. </a:t>
            </a:r>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Fiscal Policy and Aggregate Demand</a:t>
            </a:r>
          </a:p>
        </p:txBody>
      </p:sp>
      <p:sp>
        <p:nvSpPr>
          <p:cNvPr id="2458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CC0000"/>
                </a:solidFill>
                <a:latin typeface="Arial" charset="0"/>
                <a:cs typeface="ＭＳ Ｐゴシック" charset="-128"/>
              </a:rPr>
              <a:t>Fiscal policy</a:t>
            </a:r>
            <a:r>
              <a:rPr lang="en-US" smtClean="0">
                <a:latin typeface="Arial" charset="0"/>
                <a:cs typeface="ＭＳ Ｐゴシック" charset="-128"/>
              </a:rPr>
              <a:t>:  the setting of the level of govt spending and taxation by govt policymakers</a:t>
            </a:r>
          </a:p>
          <a:p>
            <a:pPr eaLnBrk="1" hangingPunct="1">
              <a:buFont typeface="Wingdings" charset="2"/>
              <a:buChar char="§"/>
            </a:pPr>
            <a:r>
              <a:rPr lang="en-US" b="1" smtClean="0">
                <a:solidFill>
                  <a:srgbClr val="800080"/>
                </a:solidFill>
                <a:latin typeface="Arial" charset="0"/>
                <a:cs typeface="ＭＳ Ｐゴシック" charset="-128"/>
              </a:rPr>
              <a:t>Expansionary</a:t>
            </a:r>
            <a:r>
              <a:rPr lang="en-US" smtClean="0">
                <a:latin typeface="Arial" charset="0"/>
                <a:cs typeface="ＭＳ Ｐゴシック" charset="-128"/>
              </a:rPr>
              <a:t> fiscal policy</a:t>
            </a:r>
          </a:p>
          <a:p>
            <a:pPr lvl="1" eaLnBrk="1" hangingPunct="1">
              <a:buFont typeface="Wingdings" charset="2"/>
              <a:buChar char="§"/>
            </a:pPr>
            <a:r>
              <a:rPr lang="en-US" smtClean="0">
                <a:latin typeface="Arial" charset="0"/>
                <a:cs typeface="ＭＳ Ｐゴシック" charset="-128"/>
              </a:rPr>
              <a:t>an increase in </a:t>
            </a:r>
            <a:r>
              <a:rPr lang="en-US" b="1" i="1" smtClean="0">
                <a:latin typeface="Arial" charset="0"/>
                <a:cs typeface="ＭＳ Ｐゴシック" charset="-128"/>
              </a:rPr>
              <a:t>G</a:t>
            </a:r>
            <a:r>
              <a:rPr lang="en-US" smtClean="0">
                <a:latin typeface="Arial" charset="0"/>
                <a:cs typeface="ＭＳ Ｐゴシック" charset="-128"/>
              </a:rPr>
              <a:t> and/or decrease in </a:t>
            </a:r>
            <a:r>
              <a:rPr lang="en-US" b="1" i="1" smtClean="0">
                <a:latin typeface="Arial" charset="0"/>
                <a:cs typeface="ＭＳ Ｐゴシック" charset="-128"/>
              </a:rPr>
              <a:t>T</a:t>
            </a:r>
          </a:p>
          <a:p>
            <a:pPr lvl="1" eaLnBrk="1" hangingPunct="1">
              <a:buFont typeface="Wingdings" charset="2"/>
              <a:buChar char="§"/>
            </a:pPr>
            <a:r>
              <a:rPr lang="en-US" smtClean="0">
                <a:latin typeface="Arial" charset="0"/>
                <a:cs typeface="ＭＳ Ｐゴシック" charset="-128"/>
              </a:rPr>
              <a:t>shifts </a:t>
            </a:r>
            <a:r>
              <a:rPr lang="en-US" i="1" smtClean="0">
                <a:latin typeface="Arial" charset="0"/>
                <a:cs typeface="ＭＳ Ｐゴシック" charset="-128"/>
              </a:rPr>
              <a:t>AD</a:t>
            </a:r>
            <a:r>
              <a:rPr lang="en-US" smtClean="0">
                <a:latin typeface="Arial" charset="0"/>
                <a:cs typeface="ＭＳ Ｐゴシック" charset="-128"/>
              </a:rPr>
              <a:t> right</a:t>
            </a:r>
          </a:p>
          <a:p>
            <a:pPr eaLnBrk="1" hangingPunct="1">
              <a:buFont typeface="Wingdings" charset="2"/>
              <a:buChar char="§"/>
            </a:pPr>
            <a:r>
              <a:rPr lang="en-US" b="1" smtClean="0">
                <a:solidFill>
                  <a:srgbClr val="800080"/>
                </a:solidFill>
                <a:latin typeface="Arial" charset="0"/>
                <a:cs typeface="ＭＳ Ｐゴシック" charset="-128"/>
              </a:rPr>
              <a:t>Contractionary</a:t>
            </a:r>
            <a:r>
              <a:rPr lang="en-US" smtClean="0">
                <a:latin typeface="Arial" charset="0"/>
                <a:cs typeface="ＭＳ Ｐゴシック" charset="-128"/>
              </a:rPr>
              <a:t> fiscal policy</a:t>
            </a:r>
          </a:p>
          <a:p>
            <a:pPr lvl="1" eaLnBrk="1" hangingPunct="1">
              <a:buFont typeface="Wingdings" charset="2"/>
              <a:buChar char="§"/>
            </a:pPr>
            <a:r>
              <a:rPr lang="en-US" smtClean="0">
                <a:latin typeface="Arial" charset="0"/>
                <a:cs typeface="ＭＳ Ｐゴシック" charset="-128"/>
              </a:rPr>
              <a:t>a decrease in </a:t>
            </a:r>
            <a:r>
              <a:rPr lang="en-US" b="1" i="1" smtClean="0">
                <a:latin typeface="Arial" charset="0"/>
                <a:cs typeface="ＭＳ Ｐゴシック" charset="-128"/>
              </a:rPr>
              <a:t>G</a:t>
            </a:r>
            <a:r>
              <a:rPr lang="en-US" smtClean="0">
                <a:latin typeface="Arial" charset="0"/>
                <a:cs typeface="ＭＳ Ｐゴシック" charset="-128"/>
              </a:rPr>
              <a:t> and/or increase in </a:t>
            </a:r>
            <a:r>
              <a:rPr lang="en-US" b="1" i="1" smtClean="0">
                <a:latin typeface="Arial" charset="0"/>
                <a:cs typeface="ＭＳ Ｐゴシック" charset="-128"/>
              </a:rPr>
              <a:t>T</a:t>
            </a:r>
          </a:p>
          <a:p>
            <a:pPr lvl="1" eaLnBrk="1" hangingPunct="1">
              <a:buFont typeface="Wingdings" charset="2"/>
              <a:buChar char="§"/>
            </a:pPr>
            <a:r>
              <a:rPr lang="en-US" smtClean="0">
                <a:latin typeface="Arial" charset="0"/>
                <a:cs typeface="ＭＳ Ｐゴシック" charset="-128"/>
              </a:rPr>
              <a:t>shifts </a:t>
            </a:r>
            <a:r>
              <a:rPr lang="en-US" i="1" smtClean="0">
                <a:latin typeface="Arial" charset="0"/>
                <a:cs typeface="ＭＳ Ｐゴシック" charset="-128"/>
              </a:rPr>
              <a:t>AD</a:t>
            </a:r>
            <a:r>
              <a:rPr lang="en-US" smtClean="0">
                <a:latin typeface="Arial" charset="0"/>
                <a:cs typeface="ＭＳ Ｐゴシック" charset="-128"/>
              </a:rPr>
              <a:t> left</a:t>
            </a:r>
          </a:p>
          <a:p>
            <a:pPr eaLnBrk="1" hangingPunct="1">
              <a:buFont typeface="Wingdings" charset="2"/>
              <a:buChar char="§"/>
            </a:pPr>
            <a:r>
              <a:rPr lang="en-US" smtClean="0">
                <a:latin typeface="Arial" charset="0"/>
                <a:cs typeface="ＭＳ Ｐゴシック" charset="-128"/>
              </a:rPr>
              <a:t>Fiscal policy has two effects on </a:t>
            </a:r>
            <a:r>
              <a:rPr lang="en-US" i="1" smtClean="0">
                <a:latin typeface="Arial" charset="0"/>
                <a:cs typeface="ＭＳ Ｐゴシック" charset="-128"/>
              </a:rPr>
              <a:t>AD</a:t>
            </a:r>
            <a:r>
              <a:rPr lang="en-US" smtClean="0">
                <a:latin typeface="Arial" charset="0"/>
                <a:cs typeface="ＭＳ Ｐゴシック" charset="-128"/>
              </a:rPr>
              <a:t>...</a:t>
            </a:r>
          </a:p>
        </p:txBody>
      </p:sp>
      <p:sp>
        <p:nvSpPr>
          <p:cNvPr id="4608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1">
                                            <p:txEl>
                                              <p:pRg st="4" end="4"/>
                                            </p:txEl>
                                          </p:spTgt>
                                        </p:tgtEl>
                                        <p:attrNameLst>
                                          <p:attrName>style.visibility</p:attrName>
                                        </p:attrNameLst>
                                      </p:cBhvr>
                                      <p:to>
                                        <p:strVal val="visible"/>
                                      </p:to>
                                    </p:set>
                                    <p:animEffect transition="in" filter="wipe(left)">
                                      <p:cBhvr>
                                        <p:cTn id="27" dur="500"/>
                                        <p:tgtEl>
                                          <p:spTgt spid="2458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1">
                                            <p:txEl>
                                              <p:pRg st="5" end="5"/>
                                            </p:txEl>
                                          </p:spTgt>
                                        </p:tgtEl>
                                        <p:attrNameLst>
                                          <p:attrName>style.visibility</p:attrName>
                                        </p:attrNameLst>
                                      </p:cBhvr>
                                      <p:to>
                                        <p:strVal val="visible"/>
                                      </p:to>
                                    </p:set>
                                    <p:animEffect transition="in" filter="wipe(left)">
                                      <p:cBhvr>
                                        <p:cTn id="32" dur="500"/>
                                        <p:tgtEl>
                                          <p:spTgt spid="2458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581">
                                            <p:txEl>
                                              <p:pRg st="6" end="6"/>
                                            </p:txEl>
                                          </p:spTgt>
                                        </p:tgtEl>
                                        <p:attrNameLst>
                                          <p:attrName>style.visibility</p:attrName>
                                        </p:attrNameLst>
                                      </p:cBhvr>
                                      <p:to>
                                        <p:strVal val="visible"/>
                                      </p:to>
                                    </p:set>
                                    <p:animEffect transition="in" filter="wipe(left)">
                                      <p:cBhvr>
                                        <p:cTn id="37" dur="500"/>
                                        <p:tgtEl>
                                          <p:spTgt spid="2458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4581">
                                            <p:txEl>
                                              <p:pRg st="7" end="7"/>
                                            </p:txEl>
                                          </p:spTgt>
                                        </p:tgtEl>
                                        <p:attrNameLst>
                                          <p:attrName>style.visibility</p:attrName>
                                        </p:attrNameLst>
                                      </p:cBhvr>
                                      <p:to>
                                        <p:strVal val="visible"/>
                                      </p:to>
                                    </p:set>
                                    <p:animEffect transition="in" filter="wipe(left)">
                                      <p:cBhvr>
                                        <p:cTn id="42" dur="500"/>
                                        <p:tgtEl>
                                          <p:spTgt spid="2458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How does the interest-rate effect help explain the slope of the aggregate-demand curve?</a:t>
            </a:r>
          </a:p>
          <a:p>
            <a:pPr marL="285750" indent="-285750" eaLnBrk="1" hangingPunct="1">
              <a:buClr>
                <a:srgbClr val="6C45BB"/>
              </a:buClr>
              <a:buSzPct val="120000"/>
              <a:buFont typeface="Arial" charset="0"/>
              <a:buChar char="•"/>
            </a:pPr>
            <a:r>
              <a:rPr lang="en-US" smtClean="0">
                <a:latin typeface="Arial" charset="0"/>
                <a:cs typeface="ＭＳ Ｐゴシック" charset="-128"/>
              </a:rPr>
              <a:t>How can the central bank use monetary policy to  shift the </a:t>
            </a:r>
            <a:r>
              <a:rPr lang="en-US" i="1" smtClean="0">
                <a:latin typeface="Arial" charset="0"/>
                <a:cs typeface="ＭＳ Ｐゴシック" charset="-128"/>
              </a:rPr>
              <a:t>AD</a:t>
            </a:r>
            <a:r>
              <a:rPr lang="en-US" smtClean="0">
                <a:latin typeface="Arial" charset="0"/>
                <a:cs typeface="ＭＳ Ｐゴシック" charset="-128"/>
              </a:rPr>
              <a:t> curve?</a:t>
            </a:r>
          </a:p>
          <a:p>
            <a:pPr marL="285750" indent="-285750" eaLnBrk="1" hangingPunct="1">
              <a:buClr>
                <a:srgbClr val="6C45BB"/>
              </a:buClr>
              <a:buSzPct val="120000"/>
              <a:buFont typeface="Arial" charset="0"/>
              <a:buChar char="•"/>
            </a:pPr>
            <a:r>
              <a:rPr lang="en-US" smtClean="0">
                <a:latin typeface="Arial" charset="0"/>
                <a:cs typeface="ＭＳ Ｐゴシック" charset="-128"/>
              </a:rPr>
              <a:t>In what two ways does fiscal policy affect aggregate demand?  </a:t>
            </a:r>
          </a:p>
          <a:p>
            <a:pPr marL="285750" indent="-285750" eaLnBrk="1" hangingPunct="1">
              <a:buClr>
                <a:srgbClr val="6C45BB"/>
              </a:buClr>
              <a:buSzPct val="120000"/>
              <a:buFont typeface="Arial" charset="0"/>
              <a:buChar char="•"/>
            </a:pPr>
            <a:r>
              <a:rPr lang="en-US" smtClean="0">
                <a:latin typeface="Arial" charset="0"/>
                <a:cs typeface="ＭＳ Ｐゴシック" charset="-128"/>
              </a:rPr>
              <a:t>What are the arguments for and against </a:t>
            </a:r>
            <a:br>
              <a:rPr lang="en-US" smtClean="0">
                <a:latin typeface="Arial" charset="0"/>
                <a:cs typeface="ＭＳ Ｐゴシック" charset="-128"/>
              </a:rPr>
            </a:br>
            <a:r>
              <a:rPr lang="en-US" smtClean="0">
                <a:latin typeface="Arial" charset="0"/>
                <a:cs typeface="ＭＳ Ｐゴシック" charset="-128"/>
              </a:rPr>
              <a:t>using policy to try to stabilize the economy?</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457200" y="230188"/>
            <a:ext cx="8229600" cy="649287"/>
          </a:xfrm>
        </p:spPr>
        <p:txBody>
          <a:bodyPr rtlCol="0">
            <a:normAutofit fontScale="90000"/>
          </a:bodyPr>
          <a:lstStyle/>
          <a:p>
            <a:pPr eaLnBrk="1" fontAlgn="auto" hangingPunct="1">
              <a:spcAft>
                <a:spcPts val="0"/>
              </a:spcAft>
              <a:defRPr/>
            </a:pPr>
            <a:r>
              <a:rPr lang="en-US" sz="3700" smtClean="0"/>
              <a:t>1.  The Multiplier Effect</a:t>
            </a:r>
          </a:p>
        </p:txBody>
      </p:sp>
      <p:sp>
        <p:nvSpPr>
          <p:cNvPr id="25605" name="Rectangle 3"/>
          <p:cNvSpPr>
            <a:spLocks noGrp="1" noChangeArrowheads="1"/>
          </p:cNvSpPr>
          <p:nvPr>
            <p:ph type="body" idx="4294967295"/>
          </p:nvPr>
        </p:nvSpPr>
        <p:spPr>
          <a:xfrm>
            <a:off x="457200" y="873125"/>
            <a:ext cx="8229600" cy="4106863"/>
          </a:xfrm>
        </p:spPr>
        <p:txBody>
          <a:bodyPr/>
          <a:lstStyle/>
          <a:p>
            <a:pPr eaLnBrk="1" hangingPunct="1">
              <a:lnSpc>
                <a:spcPct val="103000"/>
              </a:lnSpc>
              <a:spcBef>
                <a:spcPct val="40000"/>
              </a:spcBef>
            </a:pPr>
            <a:r>
              <a:rPr lang="en-US" sz="2700" smtClean="0">
                <a:latin typeface="Arial" charset="0"/>
              </a:rPr>
              <a:t>If the govt buys $20b of planes from Boeing, Boeing’s revenue increases by $20b. </a:t>
            </a:r>
          </a:p>
          <a:p>
            <a:pPr eaLnBrk="1" hangingPunct="1">
              <a:lnSpc>
                <a:spcPct val="103000"/>
              </a:lnSpc>
              <a:spcBef>
                <a:spcPct val="40000"/>
              </a:spcBef>
            </a:pPr>
            <a:r>
              <a:rPr lang="en-US" sz="2700" smtClean="0">
                <a:latin typeface="Arial" charset="0"/>
              </a:rPr>
              <a:t>This is distributed to Boeing’s workers (as wages) and owners (as profits or stock dividends).</a:t>
            </a:r>
          </a:p>
          <a:p>
            <a:pPr eaLnBrk="1" hangingPunct="1">
              <a:lnSpc>
                <a:spcPct val="103000"/>
              </a:lnSpc>
              <a:spcBef>
                <a:spcPct val="40000"/>
              </a:spcBef>
            </a:pPr>
            <a:r>
              <a:rPr lang="en-US" sz="2700" smtClean="0">
                <a:latin typeface="Arial" charset="0"/>
              </a:rPr>
              <a:t>These people are also consumers and will spend a portion of the extra income.  </a:t>
            </a:r>
          </a:p>
          <a:p>
            <a:pPr eaLnBrk="1" hangingPunct="1">
              <a:lnSpc>
                <a:spcPct val="103000"/>
              </a:lnSpc>
              <a:spcBef>
                <a:spcPct val="40000"/>
              </a:spcBef>
            </a:pPr>
            <a:r>
              <a:rPr lang="en-US" sz="2700" smtClean="0">
                <a:latin typeface="Arial" charset="0"/>
              </a:rPr>
              <a:t>This extra consumption causes further increases in aggregate demand.</a:t>
            </a:r>
          </a:p>
        </p:txBody>
      </p:sp>
      <p:sp>
        <p:nvSpPr>
          <p:cNvPr id="162821" name="Rectangle 5"/>
          <p:cNvSpPr>
            <a:spLocks noChangeArrowheads="1"/>
          </p:cNvSpPr>
          <p:nvPr/>
        </p:nvSpPr>
        <p:spPr bwMode="auto">
          <a:xfrm>
            <a:off x="622300" y="4906963"/>
            <a:ext cx="7818438" cy="13874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lIns="0" rIns="182880"/>
          <a:lstStyle/>
          <a:p>
            <a:pPr algn="ctr" fontAlgn="auto">
              <a:lnSpc>
                <a:spcPct val="105000"/>
              </a:lnSpc>
              <a:spcBef>
                <a:spcPct val="40000"/>
              </a:spcBef>
              <a:spcAft>
                <a:spcPts val="0"/>
              </a:spcAft>
              <a:buClr>
                <a:srgbClr val="00B85C"/>
              </a:buClr>
              <a:buSzPct val="120000"/>
              <a:buFont typeface="Wingdings" pitchFamily="2" charset="2"/>
              <a:buNone/>
              <a:defRPr/>
            </a:pPr>
            <a:r>
              <a:rPr lang="en-US" sz="2700" b="1" dirty="0">
                <a:solidFill>
                  <a:srgbClr val="CC0000"/>
                </a:solidFill>
                <a:latin typeface="+mn-lt"/>
                <a:ea typeface="+mn-ea"/>
                <a:cs typeface="Arial" charset="0"/>
              </a:rPr>
              <a:t>Multiplier effect</a:t>
            </a:r>
            <a:r>
              <a:rPr lang="en-US" sz="2700" dirty="0">
                <a:latin typeface="+mn-lt"/>
                <a:ea typeface="+mn-ea"/>
                <a:cs typeface="Arial" charset="0"/>
              </a:rPr>
              <a:t>:  the additional shifts in </a:t>
            </a:r>
            <a:r>
              <a:rPr lang="en-US" sz="2700" i="1" dirty="0">
                <a:latin typeface="+mn-lt"/>
                <a:ea typeface="+mn-ea"/>
                <a:cs typeface="Arial" charset="0"/>
              </a:rPr>
              <a:t>AD</a:t>
            </a:r>
            <a:r>
              <a:rPr lang="en-US" sz="2700" dirty="0">
                <a:latin typeface="+mn-lt"/>
                <a:ea typeface="+mn-ea"/>
                <a:cs typeface="Arial" charset="0"/>
              </a:rPr>
              <a:t> </a:t>
            </a:r>
            <a:br>
              <a:rPr lang="en-US" sz="2700" dirty="0">
                <a:latin typeface="+mn-lt"/>
                <a:ea typeface="+mn-ea"/>
                <a:cs typeface="Arial" charset="0"/>
              </a:rPr>
            </a:br>
            <a:r>
              <a:rPr lang="en-US" sz="2700" dirty="0">
                <a:latin typeface="+mn-lt"/>
                <a:ea typeface="+mn-ea"/>
                <a:cs typeface="Arial" charset="0"/>
              </a:rPr>
              <a:t>that result when fiscal policy increases income and thereby increases consumer spending</a:t>
            </a:r>
          </a:p>
        </p:txBody>
      </p:sp>
      <p:sp>
        <p:nvSpPr>
          <p:cNvPr id="4813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wipe(left)">
                                      <p:cBhvr>
                                        <p:cTn id="22" dur="500"/>
                                        <p:tgtEl>
                                          <p:spTgt spid="25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2821"/>
                                        </p:tgtEl>
                                        <p:attrNameLst>
                                          <p:attrName>style.visibility</p:attrName>
                                        </p:attrNameLst>
                                      </p:cBhvr>
                                      <p:to>
                                        <p:strVal val="visible"/>
                                      </p:to>
                                    </p:set>
                                    <p:animEffect transition="in" filter="fade">
                                      <p:cBhvr>
                                        <p:cTn id="27" dur="500"/>
                                        <p:tgtEl>
                                          <p:spTgt spid="162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P spid="1628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457200" y="230188"/>
            <a:ext cx="8229600" cy="649287"/>
          </a:xfrm>
        </p:spPr>
        <p:txBody>
          <a:bodyPr rtlCol="0">
            <a:normAutofit fontScale="90000"/>
          </a:bodyPr>
          <a:lstStyle/>
          <a:p>
            <a:pPr eaLnBrk="1" fontAlgn="auto" hangingPunct="1">
              <a:spcAft>
                <a:spcPts val="0"/>
              </a:spcAft>
              <a:defRPr/>
            </a:pPr>
            <a:r>
              <a:rPr lang="en-US" sz="3700" smtClean="0"/>
              <a:t>1.  The Multiplier Effect</a:t>
            </a:r>
          </a:p>
        </p:txBody>
      </p:sp>
      <p:sp>
        <p:nvSpPr>
          <p:cNvPr id="163843" name="Rectangle 3"/>
          <p:cNvSpPr>
            <a:spLocks noGrp="1" noChangeArrowheads="1"/>
          </p:cNvSpPr>
          <p:nvPr>
            <p:ph type="body" idx="4294967295"/>
          </p:nvPr>
        </p:nvSpPr>
        <p:spPr>
          <a:xfrm>
            <a:off x="406400" y="1381125"/>
            <a:ext cx="3371850" cy="4745038"/>
          </a:xfrm>
        </p:spPr>
        <p:txBody>
          <a:bodyPr/>
          <a:lstStyle/>
          <a:p>
            <a:pPr marL="0" indent="0" eaLnBrk="1" hangingPunct="1">
              <a:buFont typeface="Wingdings" charset="2"/>
              <a:buNone/>
            </a:pPr>
            <a:r>
              <a:rPr lang="en-US" sz="2600" smtClean="0">
                <a:latin typeface="Arial" charset="0"/>
              </a:rPr>
              <a:t>A $20b increase in </a:t>
            </a:r>
            <a:r>
              <a:rPr lang="en-US" sz="2600" b="1" i="1" smtClean="0">
                <a:latin typeface="Arial" charset="0"/>
              </a:rPr>
              <a:t>G</a:t>
            </a:r>
            <a:r>
              <a:rPr lang="en-US" sz="2600" smtClean="0">
                <a:latin typeface="Arial" charset="0"/>
              </a:rPr>
              <a:t> initially shifts </a:t>
            </a:r>
            <a:r>
              <a:rPr lang="en-US" sz="2600" i="1" smtClean="0">
                <a:latin typeface="Arial" charset="0"/>
              </a:rPr>
              <a:t>AD</a:t>
            </a:r>
            <a:r>
              <a:rPr lang="en-US" sz="2600" smtClean="0">
                <a:latin typeface="Arial" charset="0"/>
              </a:rPr>
              <a:t> </a:t>
            </a:r>
            <a:br>
              <a:rPr lang="en-US" sz="2600" smtClean="0">
                <a:latin typeface="Arial" charset="0"/>
              </a:rPr>
            </a:br>
            <a:r>
              <a:rPr lang="en-US" sz="2600" smtClean="0">
                <a:latin typeface="Arial" charset="0"/>
              </a:rPr>
              <a:t>to the right by $20b.  </a:t>
            </a:r>
          </a:p>
          <a:p>
            <a:pPr marL="0" indent="0" eaLnBrk="1" hangingPunct="1">
              <a:buFont typeface="Wingdings" charset="2"/>
              <a:buNone/>
            </a:pPr>
            <a:r>
              <a:rPr lang="en-US" sz="2600" smtClean="0">
                <a:latin typeface="Arial" charset="0"/>
              </a:rPr>
              <a:t>The increase in </a:t>
            </a:r>
            <a:r>
              <a:rPr lang="en-US" sz="2600" b="1" i="1" smtClean="0">
                <a:latin typeface="Arial" charset="0"/>
              </a:rPr>
              <a:t>Y</a:t>
            </a:r>
            <a:r>
              <a:rPr lang="en-US" sz="2600" smtClean="0">
                <a:latin typeface="Arial" charset="0"/>
              </a:rPr>
              <a:t> causes </a:t>
            </a:r>
            <a:r>
              <a:rPr lang="en-US" sz="2600" b="1" i="1" smtClean="0">
                <a:latin typeface="Arial" charset="0"/>
              </a:rPr>
              <a:t>C</a:t>
            </a:r>
            <a:r>
              <a:rPr lang="en-US" sz="2600" smtClean="0">
                <a:latin typeface="Arial" charset="0"/>
              </a:rPr>
              <a:t> to rise, which shifts </a:t>
            </a:r>
            <a:r>
              <a:rPr lang="en-US" sz="2600" i="1" smtClean="0">
                <a:latin typeface="Arial" charset="0"/>
              </a:rPr>
              <a:t>AD</a:t>
            </a:r>
            <a:r>
              <a:rPr lang="en-US" sz="2600" smtClean="0">
                <a:latin typeface="Arial" charset="0"/>
              </a:rPr>
              <a:t> further to the right.</a:t>
            </a:r>
          </a:p>
        </p:txBody>
      </p:sp>
      <p:grpSp>
        <p:nvGrpSpPr>
          <p:cNvPr id="50179" name="Group 4"/>
          <p:cNvGrpSpPr>
            <a:grpSpLocks/>
          </p:cNvGrpSpPr>
          <p:nvPr/>
        </p:nvGrpSpPr>
        <p:grpSpPr bwMode="auto">
          <a:xfrm>
            <a:off x="4086225" y="1471613"/>
            <a:ext cx="4514850" cy="4114800"/>
            <a:chOff x="3344" y="927"/>
            <a:chExt cx="2126" cy="2592"/>
          </a:xfrm>
        </p:grpSpPr>
        <p:grpSp>
          <p:nvGrpSpPr>
            <p:cNvPr id="50209" name="Group 5"/>
            <p:cNvGrpSpPr>
              <a:grpSpLocks/>
            </p:cNvGrpSpPr>
            <p:nvPr/>
          </p:nvGrpSpPr>
          <p:grpSpPr bwMode="auto">
            <a:xfrm>
              <a:off x="3485" y="1197"/>
              <a:ext cx="1948" cy="2070"/>
              <a:chOff x="1489" y="785"/>
              <a:chExt cx="3650" cy="2492"/>
            </a:xfrm>
          </p:grpSpPr>
          <p:sp>
            <p:nvSpPr>
              <p:cNvPr id="50212" name="Line 6"/>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50213" name="Line 7"/>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0210" name="Text Box 8"/>
            <p:cNvSpPr txBox="1">
              <a:spLocks noChangeArrowheads="1"/>
            </p:cNvSpPr>
            <p:nvPr/>
          </p:nvSpPr>
          <p:spPr bwMode="auto">
            <a:xfrm>
              <a:off x="5232" y="3289"/>
              <a:ext cx="23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p>
          </p:txBody>
        </p:sp>
        <p:sp>
          <p:nvSpPr>
            <p:cNvPr id="50211" name="Text Box 9"/>
            <p:cNvSpPr txBox="1">
              <a:spLocks noChangeArrowheads="1"/>
            </p:cNvSpPr>
            <p:nvPr/>
          </p:nvSpPr>
          <p:spPr bwMode="auto">
            <a:xfrm>
              <a:off x="3344" y="927"/>
              <a:ext cx="273"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b="1" i="1">
                  <a:ea typeface="Arial" charset="0"/>
                  <a:cs typeface="Arial" charset="0"/>
                </a:rPr>
                <a:t>P</a:t>
              </a:r>
            </a:p>
          </p:txBody>
        </p:sp>
      </p:grpSp>
      <p:grpSp>
        <p:nvGrpSpPr>
          <p:cNvPr id="50180" name="Group 10"/>
          <p:cNvGrpSpPr>
            <a:grpSpLocks/>
          </p:cNvGrpSpPr>
          <p:nvPr/>
        </p:nvGrpSpPr>
        <p:grpSpPr bwMode="auto">
          <a:xfrm>
            <a:off x="4437063" y="2781300"/>
            <a:ext cx="1763712" cy="2197100"/>
            <a:chOff x="3397" y="1752"/>
            <a:chExt cx="1111" cy="1384"/>
          </a:xfrm>
        </p:grpSpPr>
        <p:sp>
          <p:nvSpPr>
            <p:cNvPr id="50207" name="Line 11"/>
            <p:cNvSpPr>
              <a:spLocks noChangeShapeType="1"/>
            </p:cNvSpPr>
            <p:nvPr/>
          </p:nvSpPr>
          <p:spPr bwMode="auto">
            <a:xfrm>
              <a:off x="3531" y="1974"/>
              <a:ext cx="977" cy="1162"/>
            </a:xfrm>
            <a:prstGeom prst="line">
              <a:avLst/>
            </a:prstGeom>
            <a:noFill/>
            <a:ln w="38100">
              <a:solidFill>
                <a:srgbClr val="006699"/>
              </a:solidFill>
              <a:round/>
              <a:headEnd/>
              <a:tailEnd/>
            </a:ln>
          </p:spPr>
          <p:txBody>
            <a:bodyPr>
              <a:prstTxWarp prst="textNoShape">
                <a:avLst/>
              </a:prstTxWarp>
            </a:bodyPr>
            <a:lstStyle/>
            <a:p>
              <a:endParaRPr lang="en-US"/>
            </a:p>
          </p:txBody>
        </p:sp>
        <p:sp>
          <p:nvSpPr>
            <p:cNvPr id="50208" name="Text Box 12"/>
            <p:cNvSpPr txBox="1">
              <a:spLocks noChangeArrowheads="1"/>
            </p:cNvSpPr>
            <p:nvPr/>
          </p:nvSpPr>
          <p:spPr bwMode="auto">
            <a:xfrm>
              <a:off x="3397" y="1752"/>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AD</a:t>
              </a:r>
              <a:r>
                <a:rPr lang="en-US" sz="2500" baseline="-25000">
                  <a:ea typeface="Arial" charset="0"/>
                  <a:cs typeface="Arial" charset="0"/>
                </a:rPr>
                <a:t>1</a:t>
              </a:r>
            </a:p>
          </p:txBody>
        </p:sp>
      </p:grpSp>
      <p:sp>
        <p:nvSpPr>
          <p:cNvPr id="50181" name="Text Box 13"/>
          <p:cNvSpPr txBox="1">
            <a:spLocks noChangeArrowheads="1"/>
          </p:cNvSpPr>
          <p:nvPr/>
        </p:nvSpPr>
        <p:spPr bwMode="auto">
          <a:xfrm>
            <a:off x="3903663" y="3482975"/>
            <a:ext cx="381000" cy="365125"/>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P</a:t>
            </a:r>
            <a:r>
              <a:rPr lang="en-US" b="1" baseline="-25000">
                <a:ea typeface="Arial" charset="0"/>
                <a:cs typeface="Arial" charset="0"/>
              </a:rPr>
              <a:t>1</a:t>
            </a:r>
          </a:p>
        </p:txBody>
      </p:sp>
      <p:grpSp>
        <p:nvGrpSpPr>
          <p:cNvPr id="5" name="Group 14"/>
          <p:cNvGrpSpPr>
            <a:grpSpLocks/>
          </p:cNvGrpSpPr>
          <p:nvPr/>
        </p:nvGrpSpPr>
        <p:grpSpPr bwMode="auto">
          <a:xfrm>
            <a:off x="5462588" y="2630488"/>
            <a:ext cx="1828800" cy="2201862"/>
            <a:chOff x="3798" y="1657"/>
            <a:chExt cx="1152" cy="1387"/>
          </a:xfrm>
        </p:grpSpPr>
        <p:sp>
          <p:nvSpPr>
            <p:cNvPr id="50205" name="Text Box 15"/>
            <p:cNvSpPr txBox="1">
              <a:spLocks noChangeArrowheads="1"/>
            </p:cNvSpPr>
            <p:nvPr/>
          </p:nvSpPr>
          <p:spPr bwMode="auto">
            <a:xfrm>
              <a:off x="3798" y="1657"/>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AD</a:t>
              </a:r>
              <a:r>
                <a:rPr lang="en-US" sz="2500" baseline="-25000">
                  <a:ea typeface="Arial" charset="0"/>
                  <a:cs typeface="Arial" charset="0"/>
                </a:rPr>
                <a:t>2</a:t>
              </a:r>
            </a:p>
          </p:txBody>
        </p:sp>
        <p:sp>
          <p:nvSpPr>
            <p:cNvPr id="50206" name="Line 16"/>
            <p:cNvSpPr>
              <a:spLocks noChangeShapeType="1"/>
            </p:cNvSpPr>
            <p:nvPr/>
          </p:nvSpPr>
          <p:spPr bwMode="auto">
            <a:xfrm>
              <a:off x="3973" y="1882"/>
              <a:ext cx="977" cy="1162"/>
            </a:xfrm>
            <a:prstGeom prst="line">
              <a:avLst/>
            </a:prstGeom>
            <a:noFill/>
            <a:ln w="38100">
              <a:solidFill>
                <a:srgbClr val="CC0000"/>
              </a:solidFill>
              <a:round/>
              <a:headEnd/>
              <a:tailEnd/>
            </a:ln>
          </p:spPr>
          <p:txBody>
            <a:bodyPr>
              <a:prstTxWarp prst="textNoShape">
                <a:avLst/>
              </a:prstTxWarp>
            </a:bodyPr>
            <a:lstStyle/>
            <a:p>
              <a:endParaRPr lang="en-US"/>
            </a:p>
          </p:txBody>
        </p:sp>
      </p:grpSp>
      <p:grpSp>
        <p:nvGrpSpPr>
          <p:cNvPr id="6" name="Group 17"/>
          <p:cNvGrpSpPr>
            <a:grpSpLocks/>
          </p:cNvGrpSpPr>
          <p:nvPr/>
        </p:nvGrpSpPr>
        <p:grpSpPr bwMode="auto">
          <a:xfrm>
            <a:off x="6600825" y="2479675"/>
            <a:ext cx="1811338" cy="2206625"/>
            <a:chOff x="4221" y="1562"/>
            <a:chExt cx="1141" cy="1390"/>
          </a:xfrm>
        </p:grpSpPr>
        <p:sp>
          <p:nvSpPr>
            <p:cNvPr id="50203" name="Text Box 18"/>
            <p:cNvSpPr txBox="1">
              <a:spLocks noChangeArrowheads="1"/>
            </p:cNvSpPr>
            <p:nvPr/>
          </p:nvSpPr>
          <p:spPr bwMode="auto">
            <a:xfrm>
              <a:off x="4221" y="1562"/>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AD</a:t>
              </a:r>
              <a:r>
                <a:rPr lang="en-US" sz="2500" baseline="-25000">
                  <a:ea typeface="Arial" charset="0"/>
                  <a:cs typeface="Arial" charset="0"/>
                </a:rPr>
                <a:t>3</a:t>
              </a:r>
            </a:p>
          </p:txBody>
        </p:sp>
        <p:sp>
          <p:nvSpPr>
            <p:cNvPr id="50204" name="Line 19"/>
            <p:cNvSpPr>
              <a:spLocks noChangeShapeType="1"/>
            </p:cNvSpPr>
            <p:nvPr/>
          </p:nvSpPr>
          <p:spPr bwMode="auto">
            <a:xfrm>
              <a:off x="4385" y="1790"/>
              <a:ext cx="977" cy="1162"/>
            </a:xfrm>
            <a:prstGeom prst="line">
              <a:avLst/>
            </a:prstGeom>
            <a:noFill/>
            <a:ln w="38100">
              <a:solidFill>
                <a:srgbClr val="00CC00"/>
              </a:solidFill>
              <a:round/>
              <a:headEnd/>
              <a:tailEnd/>
            </a:ln>
          </p:spPr>
          <p:txBody>
            <a:bodyPr>
              <a:prstTxWarp prst="textNoShape">
                <a:avLst/>
              </a:prstTxWarp>
            </a:bodyPr>
            <a:lstStyle/>
            <a:p>
              <a:endParaRPr lang="en-US"/>
            </a:p>
          </p:txBody>
        </p:sp>
      </p:grpSp>
      <p:sp>
        <p:nvSpPr>
          <p:cNvPr id="50184" name="Line 20"/>
          <p:cNvSpPr>
            <a:spLocks noChangeShapeType="1"/>
          </p:cNvSpPr>
          <p:nvPr/>
        </p:nvSpPr>
        <p:spPr bwMode="auto">
          <a:xfrm>
            <a:off x="4381500" y="3679825"/>
            <a:ext cx="4035425" cy="0"/>
          </a:xfrm>
          <a:prstGeom prst="line">
            <a:avLst/>
          </a:prstGeom>
          <a:noFill/>
          <a:ln w="28575">
            <a:solidFill>
              <a:srgbClr val="B2B2B2"/>
            </a:solidFill>
            <a:round/>
            <a:headEnd/>
            <a:tailEnd/>
          </a:ln>
        </p:spPr>
        <p:txBody>
          <a:bodyPr>
            <a:prstTxWarp prst="textNoShape">
              <a:avLst/>
            </a:prstTxWarp>
          </a:bodyPr>
          <a:lstStyle/>
          <a:p>
            <a:endParaRPr lang="en-US"/>
          </a:p>
        </p:txBody>
      </p:sp>
      <p:grpSp>
        <p:nvGrpSpPr>
          <p:cNvPr id="50185" name="Group 21"/>
          <p:cNvGrpSpPr>
            <a:grpSpLocks/>
          </p:cNvGrpSpPr>
          <p:nvPr/>
        </p:nvGrpSpPr>
        <p:grpSpPr bwMode="auto">
          <a:xfrm>
            <a:off x="4910138" y="3605213"/>
            <a:ext cx="381000" cy="1982787"/>
            <a:chOff x="3695" y="2271"/>
            <a:chExt cx="240" cy="1249"/>
          </a:xfrm>
        </p:grpSpPr>
        <p:sp>
          <p:nvSpPr>
            <p:cNvPr id="50200" name="Text Box 22"/>
            <p:cNvSpPr txBox="1">
              <a:spLocks noChangeArrowheads="1"/>
            </p:cNvSpPr>
            <p:nvPr/>
          </p:nvSpPr>
          <p:spPr bwMode="auto">
            <a:xfrm>
              <a:off x="3695" y="3290"/>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1</a:t>
              </a:r>
            </a:p>
          </p:txBody>
        </p:sp>
        <p:sp>
          <p:nvSpPr>
            <p:cNvPr id="50201" name="Line 23"/>
            <p:cNvSpPr>
              <a:spLocks noChangeShapeType="1"/>
            </p:cNvSpPr>
            <p:nvPr/>
          </p:nvSpPr>
          <p:spPr bwMode="auto">
            <a:xfrm>
              <a:off x="3816" y="2313"/>
              <a:ext cx="0" cy="95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0202" name="Oval 24"/>
            <p:cNvSpPr>
              <a:spLocks noChangeArrowheads="1"/>
            </p:cNvSpPr>
            <p:nvPr/>
          </p:nvSpPr>
          <p:spPr bwMode="auto">
            <a:xfrm>
              <a:off x="3768" y="227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8" name="Group 25"/>
          <p:cNvGrpSpPr>
            <a:grpSpLocks/>
          </p:cNvGrpSpPr>
          <p:nvPr/>
        </p:nvGrpSpPr>
        <p:grpSpPr bwMode="auto">
          <a:xfrm>
            <a:off x="7370763" y="3605213"/>
            <a:ext cx="381000" cy="1979612"/>
            <a:chOff x="4706" y="2271"/>
            <a:chExt cx="240" cy="1247"/>
          </a:xfrm>
        </p:grpSpPr>
        <p:sp>
          <p:nvSpPr>
            <p:cNvPr id="50197" name="Text Box 26"/>
            <p:cNvSpPr txBox="1">
              <a:spLocks noChangeArrowheads="1"/>
            </p:cNvSpPr>
            <p:nvPr/>
          </p:nvSpPr>
          <p:spPr bwMode="auto">
            <a:xfrm>
              <a:off x="4706" y="3288"/>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3</a:t>
              </a:r>
            </a:p>
          </p:txBody>
        </p:sp>
        <p:sp>
          <p:nvSpPr>
            <p:cNvPr id="50198" name="Line 27"/>
            <p:cNvSpPr>
              <a:spLocks noChangeShapeType="1"/>
            </p:cNvSpPr>
            <p:nvPr/>
          </p:nvSpPr>
          <p:spPr bwMode="auto">
            <a:xfrm>
              <a:off x="4830" y="2316"/>
              <a:ext cx="0" cy="95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0199" name="Oval 28"/>
            <p:cNvSpPr>
              <a:spLocks noChangeArrowheads="1"/>
            </p:cNvSpPr>
            <p:nvPr/>
          </p:nvSpPr>
          <p:spPr bwMode="auto">
            <a:xfrm>
              <a:off x="4785" y="227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63869" name="Line 29"/>
          <p:cNvSpPr>
            <a:spLocks noChangeShapeType="1"/>
          </p:cNvSpPr>
          <p:nvPr/>
        </p:nvSpPr>
        <p:spPr bwMode="auto">
          <a:xfrm rot="-5400000">
            <a:off x="5716588" y="3140075"/>
            <a:ext cx="0" cy="1079500"/>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163870" name="Line 30"/>
          <p:cNvSpPr>
            <a:spLocks noChangeShapeType="1"/>
          </p:cNvSpPr>
          <p:nvPr/>
        </p:nvSpPr>
        <p:spPr bwMode="auto">
          <a:xfrm rot="5400000">
            <a:off x="6953250" y="3141663"/>
            <a:ext cx="0" cy="1079500"/>
          </a:xfrm>
          <a:prstGeom prst="line">
            <a:avLst/>
          </a:prstGeom>
          <a:noFill/>
          <a:ln w="38100">
            <a:solidFill>
              <a:srgbClr val="008000"/>
            </a:solidFill>
            <a:round/>
            <a:headEnd type="triangle" w="lg" len="med"/>
            <a:tailEnd type="none" w="lg" len="med"/>
          </a:ln>
        </p:spPr>
        <p:txBody>
          <a:bodyPr>
            <a:prstTxWarp prst="textNoShape">
              <a:avLst/>
            </a:prstTxWarp>
          </a:bodyPr>
          <a:lstStyle/>
          <a:p>
            <a:endParaRPr lang="en-US"/>
          </a:p>
        </p:txBody>
      </p:sp>
      <p:grpSp>
        <p:nvGrpSpPr>
          <p:cNvPr id="9" name="Group 34"/>
          <p:cNvGrpSpPr>
            <a:grpSpLocks/>
          </p:cNvGrpSpPr>
          <p:nvPr/>
        </p:nvGrpSpPr>
        <p:grpSpPr bwMode="auto">
          <a:xfrm>
            <a:off x="6145213" y="3605213"/>
            <a:ext cx="381000" cy="1974850"/>
            <a:chOff x="4217" y="2271"/>
            <a:chExt cx="240" cy="1244"/>
          </a:xfrm>
        </p:grpSpPr>
        <p:sp>
          <p:nvSpPr>
            <p:cNvPr id="50194" name="Line 35"/>
            <p:cNvSpPr>
              <a:spLocks noChangeShapeType="1"/>
            </p:cNvSpPr>
            <p:nvPr/>
          </p:nvSpPr>
          <p:spPr bwMode="auto">
            <a:xfrm>
              <a:off x="4338" y="2313"/>
              <a:ext cx="0" cy="95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0195" name="Oval 36"/>
            <p:cNvSpPr>
              <a:spLocks noChangeArrowheads="1"/>
            </p:cNvSpPr>
            <p:nvPr/>
          </p:nvSpPr>
          <p:spPr bwMode="auto">
            <a:xfrm>
              <a:off x="4290" y="227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50196" name="Text Box 37"/>
            <p:cNvSpPr txBox="1">
              <a:spLocks noChangeArrowheads="1"/>
            </p:cNvSpPr>
            <p:nvPr/>
          </p:nvSpPr>
          <p:spPr bwMode="auto">
            <a:xfrm>
              <a:off x="4217" y="3285"/>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2</a:t>
              </a:r>
            </a:p>
          </p:txBody>
        </p:sp>
      </p:grpSp>
      <p:grpSp>
        <p:nvGrpSpPr>
          <p:cNvPr id="10" name="Group 38"/>
          <p:cNvGrpSpPr>
            <a:grpSpLocks/>
          </p:cNvGrpSpPr>
          <p:nvPr/>
        </p:nvGrpSpPr>
        <p:grpSpPr bwMode="auto">
          <a:xfrm>
            <a:off x="5102225" y="3763963"/>
            <a:ext cx="1512888" cy="663575"/>
            <a:chOff x="3270" y="2371"/>
            <a:chExt cx="953" cy="418"/>
          </a:xfrm>
        </p:grpSpPr>
        <p:sp>
          <p:nvSpPr>
            <p:cNvPr id="50192" name="AutoShape 32"/>
            <p:cNvSpPr>
              <a:spLocks/>
            </p:cNvSpPr>
            <p:nvPr/>
          </p:nvSpPr>
          <p:spPr bwMode="auto">
            <a:xfrm rot="-5400000">
              <a:off x="3578" y="2063"/>
              <a:ext cx="165" cy="781"/>
            </a:xfrm>
            <a:prstGeom prst="leftBrace">
              <a:avLst>
                <a:gd name="adj1" fmla="val 39444"/>
                <a:gd name="adj2" fmla="val 50000"/>
              </a:avLst>
            </a:prstGeom>
            <a:noFill/>
            <a:ln w="19050">
              <a:solidFill>
                <a:srgbClr val="FF0000"/>
              </a:solidFill>
              <a:round/>
              <a:headEnd/>
              <a:tailEnd/>
            </a:ln>
          </p:spPr>
          <p:txBody>
            <a:bodyPr rot="10800000" wrap="none" anchor="ctr">
              <a:prstTxWarp prst="textNoShape">
                <a:avLst/>
              </a:prstTxWarp>
            </a:bodyPr>
            <a:lstStyle/>
            <a:p>
              <a:pPr algn="ctr"/>
              <a:endParaRPr lang="en-US" sz="1800">
                <a:ea typeface="Arial" charset="0"/>
                <a:cs typeface="Arial" charset="0"/>
              </a:endParaRPr>
            </a:p>
          </p:txBody>
        </p:sp>
        <p:sp>
          <p:nvSpPr>
            <p:cNvPr id="50193" name="Text Box 33"/>
            <p:cNvSpPr txBox="1">
              <a:spLocks noChangeArrowheads="1"/>
            </p:cNvSpPr>
            <p:nvPr/>
          </p:nvSpPr>
          <p:spPr bwMode="auto">
            <a:xfrm>
              <a:off x="3294" y="2559"/>
              <a:ext cx="929" cy="230"/>
            </a:xfrm>
            <a:prstGeom prst="rect">
              <a:avLst/>
            </a:prstGeom>
            <a:solidFill>
              <a:schemeClr val="bg1">
                <a:alpha val="70195"/>
              </a:schemeClr>
            </a:solidFill>
            <a:ln w="9525">
              <a:noFill/>
              <a:miter lim="800000"/>
              <a:headEnd/>
              <a:tailEnd/>
            </a:ln>
          </p:spPr>
          <p:txBody>
            <a:bodyPr lIns="0" tIns="0" rIns="0" bIns="0">
              <a:prstTxWarp prst="textNoShape">
                <a:avLst/>
              </a:prstTxWarp>
              <a:spAutoFit/>
            </a:bodyPr>
            <a:lstStyle/>
            <a:p>
              <a:pPr algn="ctr">
                <a:spcBef>
                  <a:spcPct val="50000"/>
                </a:spcBef>
              </a:pPr>
              <a:r>
                <a:rPr lang="en-US">
                  <a:solidFill>
                    <a:srgbClr val="A50021"/>
                  </a:solidFill>
                  <a:ea typeface="Arial" charset="0"/>
                  <a:cs typeface="Arial" charset="0"/>
                </a:rPr>
                <a:t>$20 billion</a:t>
              </a:r>
            </a:p>
          </p:txBody>
        </p:sp>
      </p:grpSp>
      <p:sp>
        <p:nvSpPr>
          <p:cNvPr id="50191" name="FlagCount" hidden="1">
            <a:hlinkClick r:id="rId3" action="ppaction://hlinkfile"/>
          </p:cNvPr>
          <p:cNvSpPr>
            <a:spLocks noChangeArrowheads="1"/>
          </p:cNvSpPr>
          <p:nvPr/>
        </p:nvSpPr>
        <p:spPr bwMode="auto">
          <a:xfrm>
            <a:off x="81661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wipe(left)">
                                      <p:cBhvr>
                                        <p:cTn id="7" dur="500"/>
                                        <p:tgtEl>
                                          <p:spTgt spid="163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69"/>
                                        </p:tgtEl>
                                        <p:attrNameLst>
                                          <p:attrName>style.visibility</p:attrName>
                                        </p:attrNameLst>
                                      </p:cBhvr>
                                      <p:to>
                                        <p:strVal val="visible"/>
                                      </p:to>
                                    </p:set>
                                    <p:animEffect transition="in" filter="wipe(left)">
                                      <p:cBhvr>
                                        <p:cTn id="12" dur="500"/>
                                        <p:tgtEl>
                                          <p:spTgt spid="163869"/>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nodeType="afterGroup">
                            <p:stCondLst>
                              <p:cond delay="1000"/>
                            </p:stCondLst>
                            <p:childTnLst>
                              <p:par>
                                <p:cTn id="18" presetID="10"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nodeType="afterGroup">
                            <p:stCondLst>
                              <p:cond delay="1500"/>
                            </p:stCondLst>
                            <p:childTnLst>
                              <p:par>
                                <p:cTn id="22" presetID="18" presetClass="entr" presetSubtype="6"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trips(downRight)">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63843">
                                            <p:txEl>
                                              <p:pRg st="1" end="1"/>
                                            </p:txEl>
                                          </p:spTgt>
                                        </p:tgtEl>
                                        <p:attrNameLst>
                                          <p:attrName>style.visibility</p:attrName>
                                        </p:attrNameLst>
                                      </p:cBhvr>
                                      <p:to>
                                        <p:strVal val="visible"/>
                                      </p:to>
                                    </p:set>
                                    <p:animEffect transition="in" filter="wipe(left)">
                                      <p:cBhvr>
                                        <p:cTn id="29" dur="500"/>
                                        <p:tgtEl>
                                          <p:spTgt spid="16384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63870"/>
                                        </p:tgtEl>
                                        <p:attrNameLst>
                                          <p:attrName>style.visibility</p:attrName>
                                        </p:attrNameLst>
                                      </p:cBhvr>
                                      <p:to>
                                        <p:strVal val="visible"/>
                                      </p:to>
                                    </p:set>
                                    <p:animEffect transition="in" filter="wipe(left)">
                                      <p:cBhvr>
                                        <p:cTn id="34" dur="500"/>
                                        <p:tgtEl>
                                          <p:spTgt spid="163870"/>
                                        </p:tgtEl>
                                      </p:cBhvr>
                                    </p:animEffect>
                                  </p:childTnLst>
                                </p:cTn>
                              </p:par>
                            </p:childTnLst>
                          </p:cTn>
                        </p:par>
                        <p:par>
                          <p:cTn id="35" fill="hold" nodeType="afterGroup">
                            <p:stCondLst>
                              <p:cond delay="500"/>
                            </p:stCondLst>
                            <p:childTnLst>
                              <p:par>
                                <p:cTn id="36" presetID="22" presetClass="entr" presetSubtype="1"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up)">
                                      <p:cBhvr>
                                        <p:cTn id="38" dur="500"/>
                                        <p:tgtEl>
                                          <p:spTgt spid="8"/>
                                        </p:tgtEl>
                                      </p:cBhvr>
                                    </p:animEffect>
                                  </p:childTnLst>
                                </p:cTn>
                              </p:par>
                            </p:childTnLst>
                          </p:cTn>
                        </p:par>
                        <p:par>
                          <p:cTn id="39" fill="hold" nodeType="afterGroup">
                            <p:stCondLst>
                              <p:cond delay="1000"/>
                            </p:stCondLst>
                            <p:childTnLst>
                              <p:par>
                                <p:cTn id="40" presetID="18" presetClass="entr" presetSubtype="6" fill="hold"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strips(downRigh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bldLvl="5"/>
      <p:bldP spid="163869" grpId="0" animBg="1"/>
      <p:bldP spid="16387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Marginal Propensity to Consume</a:t>
            </a:r>
          </a:p>
        </p:txBody>
      </p:sp>
      <p:sp>
        <p:nvSpPr>
          <p:cNvPr id="27653" name="Rectangle 3"/>
          <p:cNvSpPr>
            <a:spLocks noGrp="1" noChangeArrowheads="1"/>
          </p:cNvSpPr>
          <p:nvPr>
            <p:ph type="body" idx="4294967295"/>
          </p:nvPr>
        </p:nvSpPr>
        <p:spPr/>
        <p:txBody>
          <a:bodyPr/>
          <a:lstStyle/>
          <a:p>
            <a:pPr eaLnBrk="1" hangingPunct="1"/>
            <a:r>
              <a:rPr lang="en-US" smtClean="0">
                <a:latin typeface="Arial" charset="0"/>
              </a:rPr>
              <a:t>How big is the multiplier effect?  </a:t>
            </a:r>
            <a:br>
              <a:rPr lang="en-US" smtClean="0">
                <a:latin typeface="Arial" charset="0"/>
              </a:rPr>
            </a:br>
            <a:r>
              <a:rPr lang="en-US" smtClean="0">
                <a:latin typeface="Arial" charset="0"/>
              </a:rPr>
              <a:t>It depends on how much consumers respond to increases in income.  </a:t>
            </a:r>
          </a:p>
          <a:p>
            <a:pPr eaLnBrk="1" hangingPunct="1"/>
            <a:r>
              <a:rPr lang="en-US" b="1" smtClean="0">
                <a:solidFill>
                  <a:srgbClr val="800080"/>
                </a:solidFill>
                <a:latin typeface="Arial" charset="0"/>
              </a:rPr>
              <a:t>Marginal propensity to consume (MPC)</a:t>
            </a:r>
            <a:r>
              <a:rPr lang="en-US" smtClean="0">
                <a:latin typeface="Arial" charset="0"/>
              </a:rPr>
              <a:t>:  </a:t>
            </a:r>
            <a:br>
              <a:rPr lang="en-US" smtClean="0">
                <a:latin typeface="Arial" charset="0"/>
              </a:rPr>
            </a:br>
            <a:r>
              <a:rPr lang="en-US" smtClean="0">
                <a:latin typeface="Arial" charset="0"/>
              </a:rPr>
              <a:t>the fraction of extra income that households consume rather than save</a:t>
            </a:r>
          </a:p>
          <a:p>
            <a:pPr eaLnBrk="1" hangingPunct="1">
              <a:lnSpc>
                <a:spcPct val="110000"/>
              </a:lnSpc>
              <a:spcBef>
                <a:spcPct val="30000"/>
              </a:spcBef>
              <a:buFont typeface="Wingdings" charset="2"/>
              <a:buNone/>
            </a:pPr>
            <a:r>
              <a:rPr lang="en-US" smtClean="0">
                <a:latin typeface="Arial" charset="0"/>
              </a:rPr>
              <a:t>	E.g., if </a:t>
            </a:r>
            <a:r>
              <a:rPr lang="en-US" i="1" smtClean="0">
                <a:latin typeface="Arial" charset="0"/>
              </a:rPr>
              <a:t>MPC</a:t>
            </a:r>
            <a:r>
              <a:rPr lang="en-US" smtClean="0">
                <a:latin typeface="Arial" charset="0"/>
              </a:rPr>
              <a:t> = 0.8 and income rises $100, </a:t>
            </a:r>
            <a:br>
              <a:rPr lang="en-US" smtClean="0">
                <a:latin typeface="Arial" charset="0"/>
              </a:rPr>
            </a:br>
            <a:r>
              <a:rPr lang="en-US" b="1" i="1" smtClean="0">
                <a:latin typeface="Arial" charset="0"/>
              </a:rPr>
              <a:t>C</a:t>
            </a:r>
            <a:r>
              <a:rPr lang="en-US" smtClean="0">
                <a:latin typeface="Arial" charset="0"/>
              </a:rPr>
              <a:t> rises $80. </a:t>
            </a:r>
          </a:p>
        </p:txBody>
      </p:sp>
      <p:sp>
        <p:nvSpPr>
          <p:cNvPr id="5222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left)">
                                      <p:cBhvr>
                                        <p:cTn id="12" dur="500"/>
                                        <p:tgtEl>
                                          <p:spTgt spid="276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left)">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Grp="1" noChangeArrowheads="1"/>
          </p:cNvSpPr>
          <p:nvPr>
            <p:ph type="body" idx="4294967295"/>
          </p:nvPr>
        </p:nvSpPr>
        <p:spPr>
          <a:xfrm>
            <a:off x="373063" y="1192213"/>
            <a:ext cx="8313737" cy="3998912"/>
          </a:xfrm>
        </p:spPr>
        <p:txBody>
          <a:bodyPr/>
          <a:lstStyle/>
          <a:p>
            <a:pPr marL="0" indent="0" eaLnBrk="1" hangingPunct="1">
              <a:spcBef>
                <a:spcPct val="55000"/>
              </a:spcBef>
              <a:buFont typeface="Wingdings" charset="2"/>
              <a:buNone/>
              <a:tabLst>
                <a:tab pos="4121150" algn="l"/>
              </a:tabLst>
            </a:pPr>
            <a:r>
              <a:rPr lang="en-US" sz="2700" smtClean="0">
                <a:latin typeface="Arial" charset="0"/>
              </a:rPr>
              <a:t>Notation:  </a:t>
            </a:r>
            <a:r>
              <a:rPr lang="el-GR" sz="2900" b="1" smtClean="0">
                <a:latin typeface="Arial" charset="0"/>
                <a:sym typeface="Symbol" charset="2"/>
              </a:rPr>
              <a:t></a:t>
            </a:r>
            <a:r>
              <a:rPr lang="en-US" sz="2700" b="1" i="1" smtClean="0">
                <a:latin typeface="Arial" charset="0"/>
              </a:rPr>
              <a:t>G</a:t>
            </a:r>
            <a:r>
              <a:rPr lang="en-US" sz="2700" smtClean="0">
                <a:latin typeface="Arial" charset="0"/>
              </a:rPr>
              <a:t> is the change in </a:t>
            </a:r>
            <a:r>
              <a:rPr lang="en-US" sz="2700" b="1" i="1" smtClean="0">
                <a:latin typeface="Arial" charset="0"/>
              </a:rPr>
              <a:t>G</a:t>
            </a:r>
            <a:r>
              <a:rPr lang="en-US" sz="2700" smtClean="0">
                <a:latin typeface="Arial" charset="0"/>
              </a:rPr>
              <a:t>, </a:t>
            </a:r>
            <a:br>
              <a:rPr lang="en-US" sz="2700" smtClean="0">
                <a:latin typeface="Arial" charset="0"/>
              </a:rPr>
            </a:br>
            <a:r>
              <a:rPr lang="el-GR" sz="2900" b="1" smtClean="0">
                <a:latin typeface="Arial" charset="0"/>
                <a:sym typeface="Symbol" charset="2"/>
              </a:rPr>
              <a:t></a:t>
            </a:r>
            <a:r>
              <a:rPr lang="en-US" sz="2700" b="1" i="1" smtClean="0">
                <a:latin typeface="Arial" charset="0"/>
              </a:rPr>
              <a:t>Y</a:t>
            </a:r>
            <a:r>
              <a:rPr lang="en-US" sz="2700" smtClean="0">
                <a:latin typeface="Arial" charset="0"/>
              </a:rPr>
              <a:t> and </a:t>
            </a:r>
            <a:r>
              <a:rPr lang="el-GR" sz="2900" b="1" smtClean="0">
                <a:latin typeface="Arial" charset="0"/>
                <a:sym typeface="Symbol" charset="2"/>
              </a:rPr>
              <a:t></a:t>
            </a:r>
            <a:r>
              <a:rPr lang="en-US" sz="2700" b="1" i="1" smtClean="0">
                <a:latin typeface="Arial" charset="0"/>
              </a:rPr>
              <a:t>C</a:t>
            </a:r>
            <a:r>
              <a:rPr lang="en-US" sz="2700" smtClean="0">
                <a:latin typeface="Arial" charset="0"/>
              </a:rPr>
              <a:t> are the ultimate changes in </a:t>
            </a:r>
            <a:r>
              <a:rPr lang="en-US" sz="2700" b="1" i="1" smtClean="0">
                <a:latin typeface="Arial" charset="0"/>
              </a:rPr>
              <a:t>Y</a:t>
            </a:r>
            <a:r>
              <a:rPr lang="en-US" sz="2700" smtClean="0">
                <a:latin typeface="Arial" charset="0"/>
              </a:rPr>
              <a:t> and </a:t>
            </a:r>
            <a:r>
              <a:rPr lang="en-US" sz="2700" b="1" i="1" smtClean="0">
                <a:latin typeface="Arial" charset="0"/>
              </a:rPr>
              <a:t>C</a:t>
            </a:r>
          </a:p>
          <a:p>
            <a:pPr marL="0" indent="0" eaLnBrk="1" hangingPunct="1">
              <a:spcBef>
                <a:spcPct val="55000"/>
              </a:spcBef>
              <a:buFont typeface="Wingdings" charset="2"/>
              <a:buNone/>
              <a:tabLst>
                <a:tab pos="4121150" algn="l"/>
              </a:tabLst>
            </a:pPr>
            <a:r>
              <a:rPr lang="en-US" sz="2700" smtClean="0">
                <a:latin typeface="Arial" charset="0"/>
              </a:rPr>
              <a:t>   </a:t>
            </a:r>
            <a:r>
              <a:rPr lang="en-US" sz="2700" b="1" i="1" smtClean="0">
                <a:latin typeface="Arial" charset="0"/>
              </a:rPr>
              <a:t>Y</a:t>
            </a:r>
            <a:r>
              <a:rPr lang="en-US" sz="2700" smtClean="0">
                <a:latin typeface="Arial" charset="0"/>
              </a:rPr>
              <a:t> = </a:t>
            </a:r>
            <a:r>
              <a:rPr lang="en-US" sz="2700" b="1" i="1" smtClean="0">
                <a:latin typeface="Arial" charset="0"/>
              </a:rPr>
              <a:t>C</a:t>
            </a:r>
            <a:r>
              <a:rPr lang="en-US" sz="2700" smtClean="0">
                <a:latin typeface="Arial" charset="0"/>
              </a:rPr>
              <a:t> + </a:t>
            </a:r>
            <a:r>
              <a:rPr lang="en-US" sz="2700" b="1" i="1" smtClean="0">
                <a:latin typeface="Arial" charset="0"/>
              </a:rPr>
              <a:t>I</a:t>
            </a:r>
            <a:r>
              <a:rPr lang="en-US" sz="2700" smtClean="0">
                <a:latin typeface="Arial" charset="0"/>
              </a:rPr>
              <a:t> + </a:t>
            </a:r>
            <a:r>
              <a:rPr lang="en-US" sz="2700" b="1" i="1" smtClean="0">
                <a:latin typeface="Arial" charset="0"/>
              </a:rPr>
              <a:t>G</a:t>
            </a:r>
            <a:r>
              <a:rPr lang="en-US" sz="2700" smtClean="0">
                <a:latin typeface="Arial" charset="0"/>
              </a:rPr>
              <a:t> + </a:t>
            </a:r>
            <a:r>
              <a:rPr lang="en-US" sz="2700" b="1" i="1" smtClean="0">
                <a:latin typeface="Arial" charset="0"/>
              </a:rPr>
              <a:t>NX</a:t>
            </a:r>
            <a:r>
              <a:rPr lang="en-US" sz="2700" smtClean="0">
                <a:latin typeface="Arial" charset="0"/>
              </a:rPr>
              <a:t>	identity</a:t>
            </a:r>
          </a:p>
          <a:p>
            <a:pPr marL="0" indent="0" eaLnBrk="1" hangingPunct="1">
              <a:spcBef>
                <a:spcPct val="55000"/>
              </a:spcBef>
              <a:buFont typeface="Wingdings" charset="2"/>
              <a:buNone/>
              <a:tabLst>
                <a:tab pos="4121150" algn="l"/>
              </a:tabLst>
            </a:pPr>
            <a:r>
              <a:rPr lang="en-US" sz="2900" b="1" smtClean="0">
                <a:latin typeface="Arial" charset="0"/>
                <a:sym typeface="Symbol" charset="2"/>
              </a:rPr>
              <a:t>   </a:t>
            </a:r>
            <a:r>
              <a:rPr lang="el-GR" sz="2900" b="1" smtClean="0">
                <a:latin typeface="Arial" charset="0"/>
                <a:sym typeface="Symbol" charset="2"/>
              </a:rPr>
              <a:t></a:t>
            </a:r>
            <a:r>
              <a:rPr lang="en-US" sz="2700" b="1" i="1" smtClean="0">
                <a:latin typeface="Arial" charset="0"/>
              </a:rPr>
              <a:t>Y</a:t>
            </a:r>
            <a:r>
              <a:rPr lang="en-US" sz="2700" smtClean="0">
                <a:latin typeface="Arial" charset="0"/>
              </a:rPr>
              <a:t> = </a:t>
            </a:r>
            <a:r>
              <a:rPr lang="el-GR" sz="2900" b="1" smtClean="0">
                <a:latin typeface="Arial" charset="0"/>
                <a:sym typeface="Symbol" charset="2"/>
              </a:rPr>
              <a:t></a:t>
            </a:r>
            <a:r>
              <a:rPr lang="en-US" sz="2700" b="1" i="1" smtClean="0">
                <a:latin typeface="Arial" charset="0"/>
              </a:rPr>
              <a:t>C</a:t>
            </a:r>
            <a:r>
              <a:rPr lang="en-US" sz="2700" smtClean="0">
                <a:latin typeface="Arial" charset="0"/>
              </a:rPr>
              <a:t> + </a:t>
            </a:r>
            <a:r>
              <a:rPr lang="el-GR" sz="2900" b="1" smtClean="0">
                <a:latin typeface="Arial" charset="0"/>
                <a:sym typeface="Symbol" charset="2"/>
              </a:rPr>
              <a:t></a:t>
            </a:r>
            <a:r>
              <a:rPr lang="en-US" sz="2700" b="1" i="1" smtClean="0">
                <a:latin typeface="Arial" charset="0"/>
              </a:rPr>
              <a:t>G</a:t>
            </a:r>
            <a:r>
              <a:rPr lang="en-US" sz="2700" smtClean="0">
                <a:latin typeface="Arial" charset="0"/>
              </a:rPr>
              <a:t> 	</a:t>
            </a:r>
            <a:r>
              <a:rPr lang="en-US" sz="2700" b="1" i="1" smtClean="0">
                <a:latin typeface="Arial" charset="0"/>
              </a:rPr>
              <a:t>I</a:t>
            </a:r>
            <a:r>
              <a:rPr lang="en-US" sz="2700" smtClean="0">
                <a:latin typeface="Arial" charset="0"/>
              </a:rPr>
              <a:t> and </a:t>
            </a:r>
            <a:r>
              <a:rPr lang="en-US" sz="2700" b="1" i="1" smtClean="0">
                <a:latin typeface="Arial" charset="0"/>
              </a:rPr>
              <a:t>NX</a:t>
            </a:r>
            <a:r>
              <a:rPr lang="en-US" sz="2700" smtClean="0">
                <a:latin typeface="Arial" charset="0"/>
              </a:rPr>
              <a:t> do not change</a:t>
            </a:r>
          </a:p>
          <a:p>
            <a:pPr marL="0" indent="0" eaLnBrk="1" hangingPunct="1">
              <a:spcBef>
                <a:spcPct val="55000"/>
              </a:spcBef>
              <a:buFont typeface="Wingdings" charset="2"/>
              <a:buNone/>
              <a:tabLst>
                <a:tab pos="4121150" algn="l"/>
              </a:tabLst>
            </a:pPr>
            <a:r>
              <a:rPr lang="en-US" sz="2700" b="1" smtClean="0">
                <a:latin typeface="Arial" charset="0"/>
                <a:sym typeface="Symbol" charset="2"/>
              </a:rPr>
              <a:t>   </a:t>
            </a:r>
            <a:r>
              <a:rPr lang="el-GR" sz="2900" b="1" smtClean="0">
                <a:latin typeface="Arial" charset="0"/>
                <a:sym typeface="Symbol" charset="2"/>
              </a:rPr>
              <a:t></a:t>
            </a:r>
            <a:r>
              <a:rPr lang="en-US" sz="2700" b="1" i="1" smtClean="0">
                <a:latin typeface="Arial" charset="0"/>
              </a:rPr>
              <a:t>Y</a:t>
            </a:r>
            <a:r>
              <a:rPr lang="en-US" sz="2700" smtClean="0">
                <a:latin typeface="Arial" charset="0"/>
              </a:rPr>
              <a:t> = </a:t>
            </a:r>
            <a:r>
              <a:rPr lang="en-US" sz="2700" i="1" smtClean="0">
                <a:latin typeface="Arial" charset="0"/>
              </a:rPr>
              <a:t>MPC</a:t>
            </a:r>
            <a:r>
              <a:rPr lang="en-US" sz="2700" smtClean="0">
                <a:latin typeface="Arial" charset="0"/>
              </a:rPr>
              <a:t> </a:t>
            </a:r>
            <a:r>
              <a:rPr lang="el-GR" sz="2900" b="1" smtClean="0">
                <a:latin typeface="Arial" charset="0"/>
                <a:sym typeface="Symbol" charset="2"/>
              </a:rPr>
              <a:t></a:t>
            </a:r>
            <a:r>
              <a:rPr lang="en-US" sz="2700" b="1" i="1" smtClean="0">
                <a:latin typeface="Arial" charset="0"/>
              </a:rPr>
              <a:t>Y</a:t>
            </a:r>
            <a:r>
              <a:rPr lang="en-US" sz="2700" smtClean="0">
                <a:latin typeface="Arial" charset="0"/>
              </a:rPr>
              <a:t> + </a:t>
            </a:r>
            <a:r>
              <a:rPr lang="el-GR" sz="2900" b="1" smtClean="0">
                <a:latin typeface="Arial" charset="0"/>
                <a:sym typeface="Symbol" charset="2"/>
              </a:rPr>
              <a:t></a:t>
            </a:r>
            <a:r>
              <a:rPr lang="en-US" sz="2700" b="1" i="1" smtClean="0">
                <a:latin typeface="Arial" charset="0"/>
              </a:rPr>
              <a:t>G</a:t>
            </a:r>
            <a:r>
              <a:rPr lang="en-US" sz="2700" smtClean="0">
                <a:latin typeface="Arial" charset="0"/>
              </a:rPr>
              <a:t>	because </a:t>
            </a:r>
            <a:r>
              <a:rPr lang="el-GR" sz="2900" b="1" smtClean="0">
                <a:latin typeface="Arial" charset="0"/>
                <a:sym typeface="Symbol" charset="2"/>
              </a:rPr>
              <a:t></a:t>
            </a:r>
            <a:r>
              <a:rPr lang="en-US" sz="2700" b="1" i="1" smtClean="0">
                <a:latin typeface="Arial" charset="0"/>
              </a:rPr>
              <a:t>C</a:t>
            </a:r>
            <a:r>
              <a:rPr lang="en-US" sz="2700" smtClean="0">
                <a:latin typeface="Arial" charset="0"/>
              </a:rPr>
              <a:t> = </a:t>
            </a:r>
            <a:r>
              <a:rPr lang="en-US" sz="2700" i="1" smtClean="0">
                <a:latin typeface="Arial" charset="0"/>
              </a:rPr>
              <a:t>MPC</a:t>
            </a:r>
            <a:r>
              <a:rPr lang="en-US" sz="2700" smtClean="0">
                <a:latin typeface="Arial" charset="0"/>
              </a:rPr>
              <a:t> </a:t>
            </a:r>
            <a:r>
              <a:rPr lang="el-GR" sz="2900" b="1" smtClean="0">
                <a:latin typeface="Arial" charset="0"/>
                <a:sym typeface="Symbol" charset="2"/>
              </a:rPr>
              <a:t></a:t>
            </a:r>
            <a:r>
              <a:rPr lang="en-US" sz="2700" b="1" i="1" smtClean="0">
                <a:latin typeface="Arial" charset="0"/>
              </a:rPr>
              <a:t>Y</a:t>
            </a:r>
            <a:r>
              <a:rPr lang="en-US" sz="2700" smtClean="0">
                <a:latin typeface="Arial" charset="0"/>
              </a:rPr>
              <a:t> </a:t>
            </a:r>
          </a:p>
          <a:p>
            <a:pPr marL="0" indent="0" eaLnBrk="1" hangingPunct="1">
              <a:spcBef>
                <a:spcPct val="55000"/>
              </a:spcBef>
              <a:buFont typeface="Wingdings" charset="2"/>
              <a:buNone/>
              <a:tabLst>
                <a:tab pos="4121150" algn="l"/>
              </a:tabLst>
            </a:pPr>
            <a:r>
              <a:rPr lang="en-US" sz="2700" smtClean="0">
                <a:latin typeface="Arial" charset="0"/>
              </a:rPr>
              <a:t>	solved for </a:t>
            </a:r>
            <a:r>
              <a:rPr lang="el-GR" sz="2900" b="1" smtClean="0">
                <a:latin typeface="Arial" charset="0"/>
                <a:sym typeface="Symbol" charset="2"/>
              </a:rPr>
              <a:t></a:t>
            </a:r>
            <a:r>
              <a:rPr lang="en-US" sz="2700" b="1" i="1" smtClean="0">
                <a:latin typeface="Arial" charset="0"/>
              </a:rPr>
              <a:t>Y</a:t>
            </a:r>
          </a:p>
        </p:txBody>
      </p:sp>
      <p:grpSp>
        <p:nvGrpSpPr>
          <p:cNvPr id="2" name="Group 13"/>
          <p:cNvGrpSpPr>
            <a:grpSpLocks/>
          </p:cNvGrpSpPr>
          <p:nvPr/>
        </p:nvGrpSpPr>
        <p:grpSpPr bwMode="auto">
          <a:xfrm>
            <a:off x="765175" y="4251325"/>
            <a:ext cx="3076575" cy="882650"/>
            <a:chOff x="524" y="3220"/>
            <a:chExt cx="1938" cy="556"/>
          </a:xfrm>
        </p:grpSpPr>
        <p:grpSp>
          <p:nvGrpSpPr>
            <p:cNvPr id="54282" name="Group 9"/>
            <p:cNvGrpSpPr>
              <a:grpSpLocks/>
            </p:cNvGrpSpPr>
            <p:nvPr/>
          </p:nvGrpSpPr>
          <p:grpSpPr bwMode="auto">
            <a:xfrm>
              <a:off x="1128" y="3220"/>
              <a:ext cx="840" cy="556"/>
              <a:chOff x="2760" y="3325"/>
              <a:chExt cx="840" cy="556"/>
            </a:xfrm>
          </p:grpSpPr>
          <p:sp>
            <p:nvSpPr>
              <p:cNvPr id="54285" name="Rectangle 5"/>
              <p:cNvSpPr>
                <a:spLocks noChangeArrowheads="1"/>
              </p:cNvSpPr>
              <p:nvPr/>
            </p:nvSpPr>
            <p:spPr bwMode="auto">
              <a:xfrm>
                <a:off x="3066" y="3325"/>
                <a:ext cx="236" cy="317"/>
              </a:xfrm>
              <a:prstGeom prst="rect">
                <a:avLst/>
              </a:prstGeom>
              <a:noFill/>
              <a:ln w="9525">
                <a:noFill/>
                <a:miter lim="800000"/>
                <a:headEnd/>
                <a:tailEnd/>
              </a:ln>
            </p:spPr>
            <p:txBody>
              <a:bodyPr wrap="none">
                <a:prstTxWarp prst="textNoShape">
                  <a:avLst/>
                </a:prstTxWarp>
                <a:spAutoFit/>
              </a:bodyPr>
              <a:lstStyle/>
              <a:p>
                <a:pPr algn="ctr"/>
                <a:r>
                  <a:rPr lang="en-US" sz="2700">
                    <a:ea typeface="Arial" charset="0"/>
                    <a:cs typeface="Arial" charset="0"/>
                  </a:rPr>
                  <a:t>1</a:t>
                </a:r>
              </a:p>
            </p:txBody>
          </p:sp>
          <p:sp>
            <p:nvSpPr>
              <p:cNvPr id="54286" name="Rectangle 6"/>
              <p:cNvSpPr>
                <a:spLocks noChangeArrowheads="1"/>
              </p:cNvSpPr>
              <p:nvPr/>
            </p:nvSpPr>
            <p:spPr bwMode="auto">
              <a:xfrm>
                <a:off x="2760" y="3622"/>
                <a:ext cx="840" cy="259"/>
              </a:xfrm>
              <a:prstGeom prst="rect">
                <a:avLst/>
              </a:prstGeom>
              <a:noFill/>
              <a:ln w="9525">
                <a:noFill/>
                <a:miter lim="800000"/>
                <a:headEnd/>
                <a:tailEnd/>
              </a:ln>
            </p:spPr>
            <p:txBody>
              <a:bodyPr wrap="none" lIns="0" tIns="0" rIns="0" bIns="0">
                <a:prstTxWarp prst="textNoShape">
                  <a:avLst/>
                </a:prstTxWarp>
                <a:spAutoFit/>
              </a:bodyPr>
              <a:lstStyle/>
              <a:p>
                <a:pPr algn="ctr"/>
                <a:r>
                  <a:rPr lang="en-US" sz="2700">
                    <a:ea typeface="Arial" charset="0"/>
                    <a:cs typeface="Arial" charset="0"/>
                  </a:rPr>
                  <a:t>1 – </a:t>
                </a:r>
                <a:r>
                  <a:rPr lang="en-US" sz="2700" i="1">
                    <a:ea typeface="Arial" charset="0"/>
                    <a:cs typeface="Arial" charset="0"/>
                  </a:rPr>
                  <a:t>MPC</a:t>
                </a:r>
              </a:p>
            </p:txBody>
          </p:sp>
          <p:sp>
            <p:nvSpPr>
              <p:cNvPr id="54287" name="Line 8"/>
              <p:cNvSpPr>
                <a:spLocks noChangeShapeType="1"/>
              </p:cNvSpPr>
              <p:nvPr/>
            </p:nvSpPr>
            <p:spPr bwMode="auto">
              <a:xfrm>
                <a:off x="2779" y="3630"/>
                <a:ext cx="819"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4283" name="Rectangle 11"/>
            <p:cNvSpPr>
              <a:spLocks noChangeArrowheads="1"/>
            </p:cNvSpPr>
            <p:nvPr/>
          </p:nvSpPr>
          <p:spPr bwMode="auto">
            <a:xfrm>
              <a:off x="524" y="3346"/>
              <a:ext cx="657" cy="336"/>
            </a:xfrm>
            <a:prstGeom prst="rect">
              <a:avLst/>
            </a:prstGeom>
            <a:noFill/>
            <a:ln w="9525">
              <a:noFill/>
              <a:miter lim="800000"/>
              <a:headEnd/>
              <a:tailEnd/>
            </a:ln>
          </p:spPr>
          <p:txBody>
            <a:bodyPr>
              <a:prstTxWarp prst="textNoShape">
                <a:avLst/>
              </a:prstTxWarp>
              <a:spAutoFit/>
            </a:bodyPr>
            <a:lstStyle/>
            <a:p>
              <a:r>
                <a:rPr lang="el-GR" sz="2900" b="1">
                  <a:ea typeface="Arial" charset="0"/>
                  <a:cs typeface="Arial" charset="0"/>
                  <a:sym typeface="Symbol" charset="2"/>
                </a:rPr>
                <a:t></a:t>
              </a:r>
              <a:r>
                <a:rPr lang="en-US" sz="2700" b="1" i="1">
                  <a:ea typeface="Arial" charset="0"/>
                  <a:cs typeface="Arial" charset="0"/>
                </a:rPr>
                <a:t>Y</a:t>
              </a:r>
              <a:r>
                <a:rPr lang="en-US" sz="2700">
                  <a:ea typeface="Arial" charset="0"/>
                  <a:cs typeface="Arial" charset="0"/>
                </a:rPr>
                <a:t> =</a:t>
              </a:r>
            </a:p>
          </p:txBody>
        </p:sp>
        <p:sp>
          <p:nvSpPr>
            <p:cNvPr id="54284" name="Rectangle 12"/>
            <p:cNvSpPr>
              <a:spLocks noChangeArrowheads="1"/>
            </p:cNvSpPr>
            <p:nvPr/>
          </p:nvSpPr>
          <p:spPr bwMode="auto">
            <a:xfrm>
              <a:off x="1985" y="3347"/>
              <a:ext cx="477" cy="336"/>
            </a:xfrm>
            <a:prstGeom prst="rect">
              <a:avLst/>
            </a:prstGeom>
            <a:noFill/>
            <a:ln w="9525">
              <a:noFill/>
              <a:miter lim="800000"/>
              <a:headEnd/>
              <a:tailEnd/>
            </a:ln>
          </p:spPr>
          <p:txBody>
            <a:bodyPr>
              <a:prstTxWarp prst="textNoShape">
                <a:avLst/>
              </a:prstTxWarp>
              <a:spAutoFit/>
            </a:bodyPr>
            <a:lstStyle/>
            <a:p>
              <a:r>
                <a:rPr lang="el-GR" sz="2900" b="1">
                  <a:ea typeface="Arial" charset="0"/>
                  <a:cs typeface="Arial" charset="0"/>
                  <a:sym typeface="Symbol" charset="2"/>
                </a:rPr>
                <a:t></a:t>
              </a:r>
              <a:r>
                <a:rPr lang="en-US" sz="2700" b="1" i="1">
                  <a:ea typeface="Arial" charset="0"/>
                  <a:cs typeface="Arial" charset="0"/>
                </a:rPr>
                <a:t>G</a:t>
              </a:r>
            </a:p>
          </p:txBody>
        </p:sp>
      </p:grpSp>
      <p:sp>
        <p:nvSpPr>
          <p:cNvPr id="54275"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A Formula for the Multiplier</a:t>
            </a:r>
          </a:p>
        </p:txBody>
      </p:sp>
      <p:grpSp>
        <p:nvGrpSpPr>
          <p:cNvPr id="4" name="Group 20"/>
          <p:cNvGrpSpPr>
            <a:grpSpLocks/>
          </p:cNvGrpSpPr>
          <p:nvPr/>
        </p:nvGrpSpPr>
        <p:grpSpPr bwMode="auto">
          <a:xfrm>
            <a:off x="427038" y="4310063"/>
            <a:ext cx="2709862" cy="1709737"/>
            <a:chOff x="269" y="2599"/>
            <a:chExt cx="1707" cy="1077"/>
          </a:xfrm>
        </p:grpSpPr>
        <p:sp>
          <p:nvSpPr>
            <p:cNvPr id="54278" name="Rectangle 21"/>
            <p:cNvSpPr>
              <a:spLocks noChangeArrowheads="1"/>
            </p:cNvSpPr>
            <p:nvPr/>
          </p:nvSpPr>
          <p:spPr bwMode="auto">
            <a:xfrm>
              <a:off x="1035" y="2599"/>
              <a:ext cx="941" cy="543"/>
            </a:xfrm>
            <a:prstGeom prst="rect">
              <a:avLst/>
            </a:prstGeom>
            <a:noFill/>
            <a:ln w="9525">
              <a:solidFill>
                <a:srgbClr val="FF0000"/>
              </a:solidFill>
              <a:miter lim="800000"/>
              <a:headEnd/>
              <a:tailEnd/>
            </a:ln>
          </p:spPr>
          <p:txBody>
            <a:bodyPr wrap="none" anchor="ctr">
              <a:prstTxWarp prst="textNoShape">
                <a:avLst/>
              </a:prstTxWarp>
            </a:bodyPr>
            <a:lstStyle/>
            <a:p>
              <a:endParaRPr lang="en-US" sz="1800">
                <a:ea typeface="Arial" charset="0"/>
                <a:cs typeface="Arial" charset="0"/>
              </a:endParaRPr>
            </a:p>
          </p:txBody>
        </p:sp>
        <p:grpSp>
          <p:nvGrpSpPr>
            <p:cNvPr id="54279" name="Group 22"/>
            <p:cNvGrpSpPr>
              <a:grpSpLocks/>
            </p:cNvGrpSpPr>
            <p:nvPr/>
          </p:nvGrpSpPr>
          <p:grpSpPr bwMode="auto">
            <a:xfrm>
              <a:off x="269" y="3157"/>
              <a:ext cx="1488" cy="519"/>
              <a:chOff x="269" y="3157"/>
              <a:chExt cx="1488" cy="519"/>
            </a:xfrm>
          </p:grpSpPr>
          <p:sp>
            <p:nvSpPr>
              <p:cNvPr id="54280" name="Line 23"/>
              <p:cNvSpPr>
                <a:spLocks noChangeShapeType="1"/>
              </p:cNvSpPr>
              <p:nvPr/>
            </p:nvSpPr>
            <p:spPr bwMode="auto">
              <a:xfrm flipV="1">
                <a:off x="839" y="3157"/>
                <a:ext cx="168" cy="241"/>
              </a:xfrm>
              <a:prstGeom prst="line">
                <a:avLst/>
              </a:prstGeom>
              <a:noFill/>
              <a:ln w="38100">
                <a:solidFill>
                  <a:schemeClr val="tx1"/>
                </a:solidFill>
                <a:round/>
                <a:headEnd/>
                <a:tailEnd type="triangle" w="lg" len="med"/>
              </a:ln>
            </p:spPr>
            <p:txBody>
              <a:bodyPr>
                <a:prstTxWarp prst="textNoShape">
                  <a:avLst/>
                </a:prstTxWarp>
              </a:bodyPr>
              <a:lstStyle/>
              <a:p>
                <a:endParaRPr lang="en-US"/>
              </a:p>
            </p:txBody>
          </p:sp>
          <p:sp>
            <p:nvSpPr>
              <p:cNvPr id="54281" name="Text Box 24"/>
              <p:cNvSpPr txBox="1">
                <a:spLocks noChangeArrowheads="1"/>
              </p:cNvSpPr>
              <p:nvPr/>
            </p:nvSpPr>
            <p:spPr bwMode="auto">
              <a:xfrm>
                <a:off x="269" y="3368"/>
                <a:ext cx="1488" cy="308"/>
              </a:xfrm>
              <a:prstGeom prst="rect">
                <a:avLst/>
              </a:prstGeom>
              <a:solidFill>
                <a:srgbClr val="FFCCCC"/>
              </a:solidFill>
              <a:ln w="9525">
                <a:noFill/>
                <a:miter lim="800000"/>
                <a:headEnd/>
                <a:tailEnd/>
              </a:ln>
            </p:spPr>
            <p:txBody>
              <a:bodyPr>
                <a:prstTxWarp prst="textNoShape">
                  <a:avLst/>
                </a:prstTxWarp>
                <a:spAutoFit/>
              </a:bodyPr>
              <a:lstStyle/>
              <a:p>
                <a:pPr algn="ctr">
                  <a:spcBef>
                    <a:spcPct val="50000"/>
                  </a:spcBef>
                </a:pPr>
                <a:r>
                  <a:rPr lang="en-US" sz="2600" i="1">
                    <a:ea typeface="Arial" charset="0"/>
                    <a:cs typeface="Arial" charset="0"/>
                  </a:rPr>
                  <a:t>The multiplier</a:t>
                </a:r>
              </a:p>
            </p:txBody>
          </p:sp>
        </p:grpSp>
      </p:grpSp>
      <p:sp>
        <p:nvSpPr>
          <p:cNvPr id="5427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wipe(left)">
                                      <p:cBhvr>
                                        <p:cTn id="7" dur="500"/>
                                        <p:tgtEl>
                                          <p:spTgt spid="164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wipe(left)">
                                      <p:cBhvr>
                                        <p:cTn id="12" dur="500"/>
                                        <p:tgtEl>
                                          <p:spTgt spid="164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wipe(left)">
                                      <p:cBhvr>
                                        <p:cTn id="17" dur="500"/>
                                        <p:tgtEl>
                                          <p:spTgt spid="164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wipe(left)">
                                      <p:cBhvr>
                                        <p:cTn id="22" dur="500"/>
                                        <p:tgtEl>
                                          <p:spTgt spid="164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64867">
                                            <p:txEl>
                                              <p:pRg st="4" end="4"/>
                                            </p:txEl>
                                          </p:spTgt>
                                        </p:tgtEl>
                                        <p:attrNameLst>
                                          <p:attrName>style.visibility</p:attrName>
                                        </p:attrNameLst>
                                      </p:cBhvr>
                                      <p:to>
                                        <p:strVal val="visible"/>
                                      </p:to>
                                    </p:set>
                                    <p:animEffect transition="in" filter="wipe(left)">
                                      <p:cBhvr>
                                        <p:cTn id="30" dur="500"/>
                                        <p:tgtEl>
                                          <p:spTgt spid="164867">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allAtOnce" bldLvl="5"/>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52" name="Rectangle 16"/>
          <p:cNvSpPr>
            <a:spLocks noGrp="1" noChangeArrowheads="1"/>
          </p:cNvSpPr>
          <p:nvPr>
            <p:ph type="body" idx="4294967295"/>
          </p:nvPr>
        </p:nvSpPr>
        <p:spPr>
          <a:xfrm>
            <a:off x="457200" y="1219200"/>
            <a:ext cx="8229600" cy="2387600"/>
          </a:xfrm>
        </p:spPr>
        <p:txBody>
          <a:bodyPr/>
          <a:lstStyle/>
          <a:p>
            <a:pPr marL="0" indent="0" eaLnBrk="1" hangingPunct="1">
              <a:buFont typeface="Wingdings" charset="2"/>
              <a:buNone/>
              <a:tabLst>
                <a:tab pos="1377950" algn="l"/>
                <a:tab pos="3830638" algn="l"/>
              </a:tabLst>
            </a:pPr>
            <a:r>
              <a:rPr lang="en-US" smtClean="0">
                <a:latin typeface="Arial" charset="0"/>
              </a:rPr>
              <a:t>The size of the multiplier depends on </a:t>
            </a:r>
            <a:r>
              <a:rPr lang="en-US" i="1" smtClean="0">
                <a:latin typeface="Arial" charset="0"/>
              </a:rPr>
              <a:t>MPC</a:t>
            </a:r>
            <a:r>
              <a:rPr lang="en-US" smtClean="0">
                <a:latin typeface="Arial" charset="0"/>
              </a:rPr>
              <a:t>.  </a:t>
            </a:r>
          </a:p>
          <a:p>
            <a:pPr marL="0" indent="0" eaLnBrk="1" hangingPunct="1">
              <a:spcBef>
                <a:spcPct val="35000"/>
              </a:spcBef>
              <a:buFont typeface="Wingdings" charset="2"/>
              <a:buNone/>
              <a:tabLst>
                <a:tab pos="1377950" algn="l"/>
                <a:tab pos="3830638" algn="l"/>
              </a:tabLst>
            </a:pPr>
            <a:r>
              <a:rPr lang="en-US" smtClean="0">
                <a:latin typeface="Arial" charset="0"/>
              </a:rPr>
              <a:t>  </a:t>
            </a:r>
            <a:r>
              <a:rPr lang="en-US" sz="2700" smtClean="0">
                <a:latin typeface="Arial" charset="0"/>
              </a:rPr>
              <a:t> E.g., 	if </a:t>
            </a:r>
            <a:r>
              <a:rPr lang="en-US" sz="2700" i="1" smtClean="0">
                <a:latin typeface="Arial" charset="0"/>
              </a:rPr>
              <a:t>MPC</a:t>
            </a:r>
            <a:r>
              <a:rPr lang="en-US" sz="2700" smtClean="0">
                <a:latin typeface="Arial" charset="0"/>
              </a:rPr>
              <a:t> = 0.5 	multiplier = 2</a:t>
            </a:r>
          </a:p>
          <a:p>
            <a:pPr lvl="1" eaLnBrk="1" hangingPunct="1">
              <a:buFont typeface="Wingdings" charset="2"/>
              <a:buNone/>
              <a:tabLst>
                <a:tab pos="1377950" algn="l"/>
                <a:tab pos="3830638" algn="l"/>
              </a:tabLst>
            </a:pPr>
            <a:r>
              <a:rPr lang="en-US" smtClean="0">
                <a:latin typeface="Arial" charset="0"/>
              </a:rPr>
              <a:t>		if </a:t>
            </a:r>
            <a:r>
              <a:rPr lang="en-US" i="1" smtClean="0">
                <a:latin typeface="Arial" charset="0"/>
              </a:rPr>
              <a:t>MPC</a:t>
            </a:r>
            <a:r>
              <a:rPr lang="en-US" smtClean="0">
                <a:latin typeface="Arial" charset="0"/>
              </a:rPr>
              <a:t> = 0.75 	multiplier = 4</a:t>
            </a:r>
          </a:p>
          <a:p>
            <a:pPr lvl="1" eaLnBrk="1" hangingPunct="1">
              <a:buFont typeface="Wingdings" charset="2"/>
              <a:buNone/>
              <a:tabLst>
                <a:tab pos="1377950" algn="l"/>
                <a:tab pos="3830638" algn="l"/>
              </a:tabLst>
            </a:pPr>
            <a:r>
              <a:rPr lang="en-US" smtClean="0">
                <a:latin typeface="Arial" charset="0"/>
              </a:rPr>
              <a:t>		if </a:t>
            </a:r>
            <a:r>
              <a:rPr lang="en-US" i="1" smtClean="0">
                <a:latin typeface="Arial" charset="0"/>
              </a:rPr>
              <a:t>MPC</a:t>
            </a:r>
            <a:r>
              <a:rPr lang="en-US" smtClean="0">
                <a:latin typeface="Arial" charset="0"/>
              </a:rPr>
              <a:t> = 0.9 	multiplier = 10</a:t>
            </a:r>
          </a:p>
          <a:p>
            <a:pPr marL="0" indent="0" eaLnBrk="1" hangingPunct="1">
              <a:buFont typeface="Wingdings" charset="2"/>
              <a:buNone/>
              <a:tabLst>
                <a:tab pos="1377950" algn="l"/>
                <a:tab pos="3830638" algn="l"/>
              </a:tabLst>
            </a:pPr>
            <a:endParaRPr lang="en-US" smtClean="0">
              <a:latin typeface="Arial" charset="0"/>
            </a:endParaRPr>
          </a:p>
        </p:txBody>
      </p:sp>
      <p:sp>
        <p:nvSpPr>
          <p:cNvPr id="56322" name="Rectangle 10"/>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A Formula for the Multiplier</a:t>
            </a:r>
          </a:p>
        </p:txBody>
      </p:sp>
      <p:grpSp>
        <p:nvGrpSpPr>
          <p:cNvPr id="56323" name="Group 1"/>
          <p:cNvGrpSpPr>
            <a:grpSpLocks/>
          </p:cNvGrpSpPr>
          <p:nvPr/>
        </p:nvGrpSpPr>
        <p:grpSpPr bwMode="auto">
          <a:xfrm>
            <a:off x="427038" y="4251325"/>
            <a:ext cx="3414712" cy="1768475"/>
            <a:chOff x="427038" y="4067175"/>
            <a:chExt cx="3414712" cy="1768475"/>
          </a:xfrm>
        </p:grpSpPr>
        <p:grpSp>
          <p:nvGrpSpPr>
            <p:cNvPr id="56326" name="Group 3"/>
            <p:cNvGrpSpPr>
              <a:grpSpLocks/>
            </p:cNvGrpSpPr>
            <p:nvPr/>
          </p:nvGrpSpPr>
          <p:grpSpPr bwMode="auto">
            <a:xfrm>
              <a:off x="765175" y="4067175"/>
              <a:ext cx="3076575" cy="882650"/>
              <a:chOff x="524" y="3220"/>
              <a:chExt cx="1938" cy="556"/>
            </a:xfrm>
          </p:grpSpPr>
          <p:grpSp>
            <p:nvGrpSpPr>
              <p:cNvPr id="56332" name="Group 4"/>
              <p:cNvGrpSpPr>
                <a:grpSpLocks/>
              </p:cNvGrpSpPr>
              <p:nvPr/>
            </p:nvGrpSpPr>
            <p:grpSpPr bwMode="auto">
              <a:xfrm>
                <a:off x="1128" y="3220"/>
                <a:ext cx="840" cy="556"/>
                <a:chOff x="2760" y="3325"/>
                <a:chExt cx="840" cy="556"/>
              </a:xfrm>
            </p:grpSpPr>
            <p:sp>
              <p:nvSpPr>
                <p:cNvPr id="56335" name="Rectangle 5"/>
                <p:cNvSpPr>
                  <a:spLocks noChangeArrowheads="1"/>
                </p:cNvSpPr>
                <p:nvPr/>
              </p:nvSpPr>
              <p:spPr bwMode="auto">
                <a:xfrm>
                  <a:off x="3066" y="3325"/>
                  <a:ext cx="236" cy="317"/>
                </a:xfrm>
                <a:prstGeom prst="rect">
                  <a:avLst/>
                </a:prstGeom>
                <a:noFill/>
                <a:ln w="9525">
                  <a:noFill/>
                  <a:miter lim="800000"/>
                  <a:headEnd/>
                  <a:tailEnd/>
                </a:ln>
              </p:spPr>
              <p:txBody>
                <a:bodyPr wrap="none">
                  <a:prstTxWarp prst="textNoShape">
                    <a:avLst/>
                  </a:prstTxWarp>
                  <a:spAutoFit/>
                </a:bodyPr>
                <a:lstStyle/>
                <a:p>
                  <a:pPr algn="ctr"/>
                  <a:r>
                    <a:rPr lang="en-US" sz="2700">
                      <a:ea typeface="Arial" charset="0"/>
                      <a:cs typeface="Arial" charset="0"/>
                    </a:rPr>
                    <a:t>1</a:t>
                  </a:r>
                </a:p>
              </p:txBody>
            </p:sp>
            <p:sp>
              <p:nvSpPr>
                <p:cNvPr id="56336" name="Rectangle 6"/>
                <p:cNvSpPr>
                  <a:spLocks noChangeArrowheads="1"/>
                </p:cNvSpPr>
                <p:nvPr/>
              </p:nvSpPr>
              <p:spPr bwMode="auto">
                <a:xfrm>
                  <a:off x="2760" y="3622"/>
                  <a:ext cx="840" cy="259"/>
                </a:xfrm>
                <a:prstGeom prst="rect">
                  <a:avLst/>
                </a:prstGeom>
                <a:noFill/>
                <a:ln w="9525">
                  <a:noFill/>
                  <a:miter lim="800000"/>
                  <a:headEnd/>
                  <a:tailEnd/>
                </a:ln>
              </p:spPr>
              <p:txBody>
                <a:bodyPr wrap="none" lIns="0" tIns="0" rIns="0" bIns="0">
                  <a:prstTxWarp prst="textNoShape">
                    <a:avLst/>
                  </a:prstTxWarp>
                  <a:spAutoFit/>
                </a:bodyPr>
                <a:lstStyle/>
                <a:p>
                  <a:pPr algn="ctr"/>
                  <a:r>
                    <a:rPr lang="en-US" sz="2700">
                      <a:ea typeface="Arial" charset="0"/>
                      <a:cs typeface="Arial" charset="0"/>
                    </a:rPr>
                    <a:t>1 – </a:t>
                  </a:r>
                  <a:r>
                    <a:rPr lang="en-US" sz="2700" i="1">
                      <a:ea typeface="Arial" charset="0"/>
                      <a:cs typeface="Arial" charset="0"/>
                    </a:rPr>
                    <a:t>MPC</a:t>
                  </a:r>
                </a:p>
              </p:txBody>
            </p:sp>
            <p:sp>
              <p:nvSpPr>
                <p:cNvPr id="56337" name="Line 7"/>
                <p:cNvSpPr>
                  <a:spLocks noChangeShapeType="1"/>
                </p:cNvSpPr>
                <p:nvPr/>
              </p:nvSpPr>
              <p:spPr bwMode="auto">
                <a:xfrm>
                  <a:off x="2779" y="3630"/>
                  <a:ext cx="819"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6333" name="Rectangle 8"/>
              <p:cNvSpPr>
                <a:spLocks noChangeArrowheads="1"/>
              </p:cNvSpPr>
              <p:nvPr/>
            </p:nvSpPr>
            <p:spPr bwMode="auto">
              <a:xfrm>
                <a:off x="524" y="3346"/>
                <a:ext cx="657" cy="336"/>
              </a:xfrm>
              <a:prstGeom prst="rect">
                <a:avLst/>
              </a:prstGeom>
              <a:noFill/>
              <a:ln w="9525">
                <a:noFill/>
                <a:miter lim="800000"/>
                <a:headEnd/>
                <a:tailEnd/>
              </a:ln>
            </p:spPr>
            <p:txBody>
              <a:bodyPr>
                <a:prstTxWarp prst="textNoShape">
                  <a:avLst/>
                </a:prstTxWarp>
                <a:spAutoFit/>
              </a:bodyPr>
              <a:lstStyle/>
              <a:p>
                <a:r>
                  <a:rPr lang="el-GR" sz="2900" b="1">
                    <a:ea typeface="Arial" charset="0"/>
                    <a:cs typeface="Arial" charset="0"/>
                    <a:sym typeface="Symbol" charset="2"/>
                  </a:rPr>
                  <a:t></a:t>
                </a:r>
                <a:r>
                  <a:rPr lang="en-US" sz="2700" b="1" i="1">
                    <a:ea typeface="Arial" charset="0"/>
                    <a:cs typeface="Arial" charset="0"/>
                  </a:rPr>
                  <a:t>Y</a:t>
                </a:r>
                <a:r>
                  <a:rPr lang="en-US" sz="2700">
                    <a:ea typeface="Arial" charset="0"/>
                    <a:cs typeface="Arial" charset="0"/>
                  </a:rPr>
                  <a:t> =</a:t>
                </a:r>
              </a:p>
            </p:txBody>
          </p:sp>
          <p:sp>
            <p:nvSpPr>
              <p:cNvPr id="56334" name="Rectangle 9"/>
              <p:cNvSpPr>
                <a:spLocks noChangeArrowheads="1"/>
              </p:cNvSpPr>
              <p:nvPr/>
            </p:nvSpPr>
            <p:spPr bwMode="auto">
              <a:xfrm>
                <a:off x="1985" y="3347"/>
                <a:ext cx="477" cy="336"/>
              </a:xfrm>
              <a:prstGeom prst="rect">
                <a:avLst/>
              </a:prstGeom>
              <a:noFill/>
              <a:ln w="9525">
                <a:noFill/>
                <a:miter lim="800000"/>
                <a:headEnd/>
                <a:tailEnd/>
              </a:ln>
            </p:spPr>
            <p:txBody>
              <a:bodyPr>
                <a:prstTxWarp prst="textNoShape">
                  <a:avLst/>
                </a:prstTxWarp>
                <a:spAutoFit/>
              </a:bodyPr>
              <a:lstStyle/>
              <a:p>
                <a:r>
                  <a:rPr lang="el-GR" sz="2900" b="1">
                    <a:ea typeface="Arial" charset="0"/>
                    <a:cs typeface="Arial" charset="0"/>
                    <a:sym typeface="Symbol" charset="2"/>
                  </a:rPr>
                  <a:t></a:t>
                </a:r>
                <a:r>
                  <a:rPr lang="en-US" sz="2700" b="1" i="1">
                    <a:ea typeface="Arial" charset="0"/>
                    <a:cs typeface="Arial" charset="0"/>
                  </a:rPr>
                  <a:t>G</a:t>
                </a:r>
              </a:p>
            </p:txBody>
          </p:sp>
        </p:grpSp>
        <p:grpSp>
          <p:nvGrpSpPr>
            <p:cNvPr id="56327" name="Group 17"/>
            <p:cNvGrpSpPr>
              <a:grpSpLocks/>
            </p:cNvGrpSpPr>
            <p:nvPr/>
          </p:nvGrpSpPr>
          <p:grpSpPr bwMode="auto">
            <a:xfrm>
              <a:off x="427038" y="4125913"/>
              <a:ext cx="2709862" cy="1709737"/>
              <a:chOff x="269" y="2599"/>
              <a:chExt cx="1707" cy="1077"/>
            </a:xfrm>
          </p:grpSpPr>
          <p:sp>
            <p:nvSpPr>
              <p:cNvPr id="56328" name="Rectangle 11"/>
              <p:cNvSpPr>
                <a:spLocks noChangeArrowheads="1"/>
              </p:cNvSpPr>
              <p:nvPr/>
            </p:nvSpPr>
            <p:spPr bwMode="auto">
              <a:xfrm>
                <a:off x="1035" y="2599"/>
                <a:ext cx="941" cy="543"/>
              </a:xfrm>
              <a:prstGeom prst="rect">
                <a:avLst/>
              </a:prstGeom>
              <a:noFill/>
              <a:ln w="9525">
                <a:solidFill>
                  <a:srgbClr val="FF0000"/>
                </a:solidFill>
                <a:miter lim="800000"/>
                <a:headEnd/>
                <a:tailEnd/>
              </a:ln>
            </p:spPr>
            <p:txBody>
              <a:bodyPr wrap="none" anchor="ctr">
                <a:prstTxWarp prst="textNoShape">
                  <a:avLst/>
                </a:prstTxWarp>
              </a:bodyPr>
              <a:lstStyle/>
              <a:p>
                <a:endParaRPr lang="en-US" sz="1800">
                  <a:ea typeface="Arial" charset="0"/>
                  <a:cs typeface="Arial" charset="0"/>
                </a:endParaRPr>
              </a:p>
            </p:txBody>
          </p:sp>
          <p:grpSp>
            <p:nvGrpSpPr>
              <p:cNvPr id="56329" name="Group 12"/>
              <p:cNvGrpSpPr>
                <a:grpSpLocks/>
              </p:cNvGrpSpPr>
              <p:nvPr/>
            </p:nvGrpSpPr>
            <p:grpSpPr bwMode="auto">
              <a:xfrm>
                <a:off x="269" y="3157"/>
                <a:ext cx="1488" cy="519"/>
                <a:chOff x="269" y="3157"/>
                <a:chExt cx="1488" cy="519"/>
              </a:xfrm>
            </p:grpSpPr>
            <p:sp>
              <p:nvSpPr>
                <p:cNvPr id="56330" name="Line 13"/>
                <p:cNvSpPr>
                  <a:spLocks noChangeShapeType="1"/>
                </p:cNvSpPr>
                <p:nvPr/>
              </p:nvSpPr>
              <p:spPr bwMode="auto">
                <a:xfrm flipV="1">
                  <a:off x="839" y="3157"/>
                  <a:ext cx="168" cy="241"/>
                </a:xfrm>
                <a:prstGeom prst="line">
                  <a:avLst/>
                </a:prstGeom>
                <a:noFill/>
                <a:ln w="38100">
                  <a:solidFill>
                    <a:schemeClr val="tx1"/>
                  </a:solidFill>
                  <a:round/>
                  <a:headEnd/>
                  <a:tailEnd type="triangle" w="lg" len="med"/>
                </a:ln>
              </p:spPr>
              <p:txBody>
                <a:bodyPr>
                  <a:prstTxWarp prst="textNoShape">
                    <a:avLst/>
                  </a:prstTxWarp>
                </a:bodyPr>
                <a:lstStyle/>
                <a:p>
                  <a:endParaRPr lang="en-US"/>
                </a:p>
              </p:txBody>
            </p:sp>
            <p:sp>
              <p:nvSpPr>
                <p:cNvPr id="56331" name="Text Box 14"/>
                <p:cNvSpPr txBox="1">
                  <a:spLocks noChangeArrowheads="1"/>
                </p:cNvSpPr>
                <p:nvPr/>
              </p:nvSpPr>
              <p:spPr bwMode="auto">
                <a:xfrm>
                  <a:off x="269" y="3368"/>
                  <a:ext cx="1488" cy="308"/>
                </a:xfrm>
                <a:prstGeom prst="rect">
                  <a:avLst/>
                </a:prstGeom>
                <a:solidFill>
                  <a:srgbClr val="FFCCCC"/>
                </a:solidFill>
                <a:ln w="9525">
                  <a:noFill/>
                  <a:miter lim="800000"/>
                  <a:headEnd/>
                  <a:tailEnd/>
                </a:ln>
              </p:spPr>
              <p:txBody>
                <a:bodyPr>
                  <a:prstTxWarp prst="textNoShape">
                    <a:avLst/>
                  </a:prstTxWarp>
                  <a:spAutoFit/>
                </a:bodyPr>
                <a:lstStyle/>
                <a:p>
                  <a:pPr algn="ctr">
                    <a:spcBef>
                      <a:spcPct val="50000"/>
                    </a:spcBef>
                  </a:pPr>
                  <a:r>
                    <a:rPr lang="en-US" sz="2600" i="1">
                      <a:ea typeface="Arial" charset="0"/>
                      <a:cs typeface="Arial" charset="0"/>
                    </a:rPr>
                    <a:t>The multiplier</a:t>
                  </a:r>
                </a:p>
              </p:txBody>
            </p:sp>
          </p:grpSp>
        </p:grpSp>
      </p:grpSp>
      <p:sp>
        <p:nvSpPr>
          <p:cNvPr id="167954" name="Text Box 18"/>
          <p:cNvSpPr txBox="1">
            <a:spLocks noChangeArrowheads="1"/>
          </p:cNvSpPr>
          <p:nvPr/>
        </p:nvSpPr>
        <p:spPr bwMode="auto">
          <a:xfrm>
            <a:off x="4624388" y="3606800"/>
            <a:ext cx="3659187" cy="22637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fontAlgn="auto">
              <a:lnSpc>
                <a:spcPct val="105000"/>
              </a:lnSpc>
              <a:spcBef>
                <a:spcPct val="50000"/>
              </a:spcBef>
              <a:spcAft>
                <a:spcPts val="0"/>
              </a:spcAft>
              <a:defRPr/>
            </a:pPr>
            <a:r>
              <a:rPr lang="en-US" sz="2700">
                <a:latin typeface="+mn-lt"/>
                <a:ea typeface="+mn-ea"/>
                <a:cs typeface="Arial" charset="0"/>
              </a:rPr>
              <a:t>A bigger </a:t>
            </a:r>
            <a:r>
              <a:rPr lang="en-US" sz="2700" i="1">
                <a:latin typeface="+mn-lt"/>
                <a:ea typeface="+mn-ea"/>
                <a:cs typeface="Arial" charset="0"/>
              </a:rPr>
              <a:t>MPC</a:t>
            </a:r>
            <a:r>
              <a:rPr lang="en-US" sz="2700">
                <a:latin typeface="+mn-lt"/>
                <a:ea typeface="+mn-ea"/>
                <a:cs typeface="Arial" charset="0"/>
              </a:rPr>
              <a:t> means changes in </a:t>
            </a:r>
            <a:r>
              <a:rPr lang="en-US" sz="2700" b="1" i="1">
                <a:latin typeface="+mn-lt"/>
                <a:ea typeface="+mn-ea"/>
                <a:cs typeface="Arial" charset="0"/>
              </a:rPr>
              <a:t>Y</a:t>
            </a:r>
            <a:r>
              <a:rPr lang="en-US" sz="2700">
                <a:latin typeface="+mn-lt"/>
                <a:ea typeface="+mn-ea"/>
                <a:cs typeface="Arial" charset="0"/>
              </a:rPr>
              <a:t> cause bigger changes in </a:t>
            </a:r>
            <a:r>
              <a:rPr lang="en-US" sz="2700" b="1" i="1">
                <a:latin typeface="+mn-lt"/>
                <a:ea typeface="+mn-ea"/>
                <a:cs typeface="Arial" charset="0"/>
              </a:rPr>
              <a:t>C</a:t>
            </a:r>
            <a:r>
              <a:rPr lang="en-US" sz="2700">
                <a:latin typeface="+mn-lt"/>
                <a:ea typeface="+mn-ea"/>
                <a:cs typeface="Arial" charset="0"/>
              </a:rPr>
              <a:t>, which in turn cause </a:t>
            </a:r>
            <a:br>
              <a:rPr lang="en-US" sz="2700">
                <a:latin typeface="+mn-lt"/>
                <a:ea typeface="+mn-ea"/>
                <a:cs typeface="Arial" charset="0"/>
              </a:rPr>
            </a:br>
            <a:r>
              <a:rPr lang="en-US" sz="2700">
                <a:latin typeface="+mn-lt"/>
                <a:ea typeface="+mn-ea"/>
                <a:cs typeface="Arial" charset="0"/>
              </a:rPr>
              <a:t>more changes in </a:t>
            </a:r>
            <a:r>
              <a:rPr lang="en-US" sz="2700" b="1" i="1">
                <a:latin typeface="+mn-lt"/>
                <a:ea typeface="+mn-ea"/>
                <a:cs typeface="Arial" charset="0"/>
              </a:rPr>
              <a:t>Y</a:t>
            </a:r>
            <a:r>
              <a:rPr lang="en-US" sz="2700">
                <a:latin typeface="+mn-lt"/>
                <a:ea typeface="+mn-ea"/>
                <a:cs typeface="Arial" charset="0"/>
              </a:rPr>
              <a:t>.</a:t>
            </a:r>
          </a:p>
        </p:txBody>
      </p:sp>
      <p:sp>
        <p:nvSpPr>
          <p:cNvPr id="5632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52">
                                            <p:txEl>
                                              <p:pRg st="0" end="0"/>
                                            </p:txEl>
                                          </p:spTgt>
                                        </p:tgtEl>
                                        <p:attrNameLst>
                                          <p:attrName>style.visibility</p:attrName>
                                        </p:attrNameLst>
                                      </p:cBhvr>
                                      <p:to>
                                        <p:strVal val="visible"/>
                                      </p:to>
                                    </p:set>
                                    <p:animEffect transition="in" filter="wipe(left)">
                                      <p:cBhvr>
                                        <p:cTn id="7" dur="500"/>
                                        <p:tgtEl>
                                          <p:spTgt spid="1679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7952">
                                            <p:txEl>
                                              <p:pRg st="1" end="1"/>
                                            </p:txEl>
                                          </p:spTgt>
                                        </p:tgtEl>
                                        <p:attrNameLst>
                                          <p:attrName>style.visibility</p:attrName>
                                        </p:attrNameLst>
                                      </p:cBhvr>
                                      <p:to>
                                        <p:strVal val="visible"/>
                                      </p:to>
                                    </p:set>
                                    <p:animEffect transition="in" filter="wipe(left)">
                                      <p:cBhvr>
                                        <p:cTn id="12" dur="500"/>
                                        <p:tgtEl>
                                          <p:spTgt spid="1679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7952">
                                            <p:txEl>
                                              <p:pRg st="2" end="2"/>
                                            </p:txEl>
                                          </p:spTgt>
                                        </p:tgtEl>
                                        <p:attrNameLst>
                                          <p:attrName>style.visibility</p:attrName>
                                        </p:attrNameLst>
                                      </p:cBhvr>
                                      <p:to>
                                        <p:strVal val="visible"/>
                                      </p:to>
                                    </p:set>
                                    <p:animEffect transition="in" filter="wipe(left)">
                                      <p:cBhvr>
                                        <p:cTn id="17" dur="500"/>
                                        <p:tgtEl>
                                          <p:spTgt spid="16795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7952">
                                            <p:txEl>
                                              <p:pRg st="3" end="3"/>
                                            </p:txEl>
                                          </p:spTgt>
                                        </p:tgtEl>
                                        <p:attrNameLst>
                                          <p:attrName>style.visibility</p:attrName>
                                        </p:attrNameLst>
                                      </p:cBhvr>
                                      <p:to>
                                        <p:strVal val="visible"/>
                                      </p:to>
                                    </p:set>
                                    <p:animEffect transition="in" filter="wipe(left)">
                                      <p:cBhvr>
                                        <p:cTn id="22" dur="500"/>
                                        <p:tgtEl>
                                          <p:spTgt spid="16795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7954"/>
                                        </p:tgtEl>
                                        <p:attrNameLst>
                                          <p:attrName>style.visibility</p:attrName>
                                        </p:attrNameLst>
                                      </p:cBhvr>
                                      <p:to>
                                        <p:strVal val="visible"/>
                                      </p:to>
                                    </p:set>
                                    <p:animEffect transition="in" filter="fade">
                                      <p:cBhvr>
                                        <p:cTn id="27" dur="500"/>
                                        <p:tgtEl>
                                          <p:spTgt spid="167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52" grpId="0" build="p" bldLvl="2"/>
      <p:bldP spid="16795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0" y="241300"/>
            <a:ext cx="9144000" cy="649288"/>
          </a:xfrm>
        </p:spPr>
        <p:txBody>
          <a:bodyPr rtlCol="0">
            <a:normAutofit fontScale="90000"/>
          </a:bodyPr>
          <a:lstStyle/>
          <a:p>
            <a:pPr algn="ctr" eaLnBrk="1" fontAlgn="auto" hangingPunct="1">
              <a:spcAft>
                <a:spcPts val="0"/>
              </a:spcAft>
              <a:defRPr/>
            </a:pPr>
            <a:r>
              <a:rPr lang="en-US" dirty="0" smtClean="0"/>
              <a:t>Other Applications of the Multiplier Effect</a:t>
            </a:r>
          </a:p>
        </p:txBody>
      </p:sp>
      <p:sp>
        <p:nvSpPr>
          <p:cNvPr id="30725" name="Rectangle 3"/>
          <p:cNvSpPr>
            <a:spLocks noGrp="1" noChangeArrowheads="1"/>
          </p:cNvSpPr>
          <p:nvPr>
            <p:ph type="body" idx="4294967295"/>
          </p:nvPr>
        </p:nvSpPr>
        <p:spPr/>
        <p:txBody>
          <a:bodyPr/>
          <a:lstStyle/>
          <a:p>
            <a:pPr eaLnBrk="1" hangingPunct="1">
              <a:lnSpc>
                <a:spcPct val="95000"/>
              </a:lnSpc>
            </a:pPr>
            <a:r>
              <a:rPr lang="en-US" smtClean="0">
                <a:latin typeface="Arial" charset="0"/>
              </a:rPr>
              <a:t>The multiplier effect:  </a:t>
            </a:r>
            <a:br>
              <a:rPr lang="en-US" smtClean="0">
                <a:latin typeface="Arial" charset="0"/>
              </a:rPr>
            </a:br>
            <a:r>
              <a:rPr lang="en-US" smtClean="0">
                <a:latin typeface="Arial" charset="0"/>
              </a:rPr>
              <a:t>Each $1 increase in </a:t>
            </a:r>
            <a:r>
              <a:rPr lang="en-US" b="1" i="1" smtClean="0">
                <a:latin typeface="Arial" charset="0"/>
              </a:rPr>
              <a:t>G</a:t>
            </a:r>
            <a:r>
              <a:rPr lang="en-US" smtClean="0">
                <a:latin typeface="Arial" charset="0"/>
              </a:rPr>
              <a:t> can generate </a:t>
            </a:r>
            <a:br>
              <a:rPr lang="en-US" smtClean="0">
                <a:latin typeface="Arial" charset="0"/>
              </a:rPr>
            </a:br>
            <a:r>
              <a:rPr lang="en-US" smtClean="0">
                <a:latin typeface="Arial" charset="0"/>
              </a:rPr>
              <a:t>more than a $1 increase in agg demand.</a:t>
            </a:r>
          </a:p>
          <a:p>
            <a:pPr eaLnBrk="1" hangingPunct="1">
              <a:lnSpc>
                <a:spcPct val="95000"/>
              </a:lnSpc>
            </a:pPr>
            <a:r>
              <a:rPr lang="en-US" smtClean="0">
                <a:latin typeface="Arial" charset="0"/>
              </a:rPr>
              <a:t>Also true for the other components of GDP.  </a:t>
            </a:r>
          </a:p>
          <a:p>
            <a:pPr marL="566738" lvl="1" indent="-6350" eaLnBrk="1" hangingPunct="1">
              <a:lnSpc>
                <a:spcPct val="95000"/>
              </a:lnSpc>
              <a:spcBef>
                <a:spcPct val="35000"/>
              </a:spcBef>
              <a:buFont typeface="Wingdings" charset="2"/>
              <a:buNone/>
            </a:pPr>
            <a:r>
              <a:rPr lang="en-US" sz="2800" smtClean="0">
                <a:latin typeface="Arial" charset="0"/>
              </a:rPr>
              <a:t>Example:  Suppose a recession overseas reduces demand for Jordanian net exports by $10b.  </a:t>
            </a:r>
          </a:p>
          <a:p>
            <a:pPr marL="566738" lvl="1" indent="-6350" eaLnBrk="1" hangingPunct="1">
              <a:lnSpc>
                <a:spcPct val="95000"/>
              </a:lnSpc>
              <a:spcBef>
                <a:spcPct val="35000"/>
              </a:spcBef>
              <a:buFont typeface="Wingdings" charset="2"/>
              <a:buNone/>
            </a:pPr>
            <a:r>
              <a:rPr lang="en-US" sz="2800" smtClean="0">
                <a:latin typeface="Arial" charset="0"/>
              </a:rPr>
              <a:t>	Initially, agg demand falls by $10b.  </a:t>
            </a:r>
          </a:p>
          <a:p>
            <a:pPr marL="566738" lvl="1" indent="-6350" eaLnBrk="1" hangingPunct="1">
              <a:lnSpc>
                <a:spcPct val="95000"/>
              </a:lnSpc>
              <a:spcBef>
                <a:spcPct val="35000"/>
              </a:spcBef>
              <a:buFont typeface="Wingdings" charset="2"/>
              <a:buNone/>
            </a:pPr>
            <a:r>
              <a:rPr lang="en-US" sz="2800" smtClean="0">
                <a:latin typeface="Arial" charset="0"/>
              </a:rPr>
              <a:t>	The fall in </a:t>
            </a:r>
            <a:r>
              <a:rPr lang="en-US" sz="2800" b="1" i="1" smtClean="0">
                <a:latin typeface="Arial" charset="0"/>
              </a:rPr>
              <a:t>Y</a:t>
            </a:r>
            <a:r>
              <a:rPr lang="en-US" sz="2800" smtClean="0">
                <a:latin typeface="Arial" charset="0"/>
              </a:rPr>
              <a:t> causes </a:t>
            </a:r>
            <a:r>
              <a:rPr lang="en-US" sz="2800" b="1" i="1" smtClean="0">
                <a:latin typeface="Arial" charset="0"/>
              </a:rPr>
              <a:t>C</a:t>
            </a:r>
            <a:r>
              <a:rPr lang="en-US" sz="2800" smtClean="0">
                <a:latin typeface="Arial" charset="0"/>
              </a:rPr>
              <a:t> to fall, which further reduces agg demand and income. </a:t>
            </a:r>
          </a:p>
        </p:txBody>
      </p:sp>
      <p:sp>
        <p:nvSpPr>
          <p:cNvPr id="5837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left)">
                                      <p:cBhvr>
                                        <p:cTn id="7" dur="500"/>
                                        <p:tgtEl>
                                          <p:spTgt spid="307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xEl>
                                              <p:pRg st="1" end="1"/>
                                            </p:txEl>
                                          </p:spTgt>
                                        </p:tgtEl>
                                        <p:attrNameLst>
                                          <p:attrName>style.visibility</p:attrName>
                                        </p:attrNameLst>
                                      </p:cBhvr>
                                      <p:to>
                                        <p:strVal val="visible"/>
                                      </p:to>
                                    </p:set>
                                    <p:animEffect transition="in" filter="wipe(left)">
                                      <p:cBhvr>
                                        <p:cTn id="12" dur="500"/>
                                        <p:tgtEl>
                                          <p:spTgt spid="307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xEl>
                                              <p:pRg st="2" end="2"/>
                                            </p:txEl>
                                          </p:spTgt>
                                        </p:tgtEl>
                                        <p:attrNameLst>
                                          <p:attrName>style.visibility</p:attrName>
                                        </p:attrNameLst>
                                      </p:cBhvr>
                                      <p:to>
                                        <p:strVal val="visible"/>
                                      </p:to>
                                    </p:set>
                                    <p:animEffect transition="in" filter="wipe(left)">
                                      <p:cBhvr>
                                        <p:cTn id="17" dur="500"/>
                                        <p:tgtEl>
                                          <p:spTgt spid="3072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5">
                                            <p:txEl>
                                              <p:pRg st="3" end="3"/>
                                            </p:txEl>
                                          </p:spTgt>
                                        </p:tgtEl>
                                        <p:attrNameLst>
                                          <p:attrName>style.visibility</p:attrName>
                                        </p:attrNameLst>
                                      </p:cBhvr>
                                      <p:to>
                                        <p:strVal val="visible"/>
                                      </p:to>
                                    </p:set>
                                    <p:animEffect transition="in" filter="wipe(left)">
                                      <p:cBhvr>
                                        <p:cTn id="22" dur="500"/>
                                        <p:tgtEl>
                                          <p:spTgt spid="3072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5">
                                            <p:txEl>
                                              <p:pRg st="4" end="4"/>
                                            </p:txEl>
                                          </p:spTgt>
                                        </p:tgtEl>
                                        <p:attrNameLst>
                                          <p:attrName>style.visibility</p:attrName>
                                        </p:attrNameLst>
                                      </p:cBhvr>
                                      <p:to>
                                        <p:strVal val="visible"/>
                                      </p:to>
                                    </p:set>
                                    <p:animEffect transition="in" filter="wipe(left)">
                                      <p:cBhvr>
                                        <p:cTn id="27" dur="500"/>
                                        <p:tgtEl>
                                          <p:spTgt spid="307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2.  The Crowding-Out Effect</a:t>
            </a:r>
          </a:p>
        </p:txBody>
      </p:sp>
      <p:sp>
        <p:nvSpPr>
          <p:cNvPr id="31749" name="Rectangle 3"/>
          <p:cNvSpPr>
            <a:spLocks noGrp="1" noChangeArrowheads="1"/>
          </p:cNvSpPr>
          <p:nvPr>
            <p:ph type="body" idx="4294967295"/>
          </p:nvPr>
        </p:nvSpPr>
        <p:spPr/>
        <p:txBody>
          <a:bodyPr/>
          <a:lstStyle/>
          <a:p>
            <a:pPr eaLnBrk="1" hangingPunct="1"/>
            <a:r>
              <a:rPr lang="en-US" smtClean="0">
                <a:latin typeface="Arial" charset="0"/>
              </a:rPr>
              <a:t>Fiscal policy has another effect on </a:t>
            </a:r>
            <a:r>
              <a:rPr lang="en-US" i="1" smtClean="0">
                <a:latin typeface="Arial" charset="0"/>
              </a:rPr>
              <a:t>AD</a:t>
            </a:r>
            <a:r>
              <a:rPr lang="en-US" smtClean="0">
                <a:latin typeface="Arial" charset="0"/>
              </a:rPr>
              <a:t> </a:t>
            </a:r>
            <a:br>
              <a:rPr lang="en-US" smtClean="0">
                <a:latin typeface="Arial" charset="0"/>
              </a:rPr>
            </a:br>
            <a:r>
              <a:rPr lang="en-US" smtClean="0">
                <a:latin typeface="Arial" charset="0"/>
              </a:rPr>
              <a:t>that works in the opposite direction.  </a:t>
            </a:r>
          </a:p>
          <a:p>
            <a:pPr eaLnBrk="1" hangingPunct="1"/>
            <a:r>
              <a:rPr lang="en-US" smtClean="0">
                <a:latin typeface="Arial" charset="0"/>
              </a:rPr>
              <a:t>A fiscal expansion raises </a:t>
            </a:r>
            <a:r>
              <a:rPr lang="en-US" b="1" i="1" smtClean="0">
                <a:latin typeface="Arial" charset="0"/>
              </a:rPr>
              <a:t>r</a:t>
            </a:r>
            <a:r>
              <a:rPr lang="en-US" smtClean="0">
                <a:latin typeface="Arial" charset="0"/>
              </a:rPr>
              <a:t>,</a:t>
            </a:r>
          </a:p>
          <a:p>
            <a:pPr eaLnBrk="1" hangingPunct="1">
              <a:spcBef>
                <a:spcPct val="10000"/>
              </a:spcBef>
              <a:buFont typeface="Wingdings" charset="2"/>
              <a:buNone/>
            </a:pPr>
            <a:r>
              <a:rPr lang="en-US" smtClean="0">
                <a:latin typeface="Arial" charset="0"/>
              </a:rPr>
              <a:t>	which reduces investment, </a:t>
            </a:r>
          </a:p>
          <a:p>
            <a:pPr eaLnBrk="1" hangingPunct="1">
              <a:spcBef>
                <a:spcPct val="10000"/>
              </a:spcBef>
              <a:buFont typeface="Wingdings" charset="2"/>
              <a:buNone/>
            </a:pPr>
            <a:r>
              <a:rPr lang="en-US" smtClean="0">
                <a:latin typeface="Arial" charset="0"/>
              </a:rPr>
              <a:t>	which reduces the net increase in agg demand. </a:t>
            </a:r>
          </a:p>
          <a:p>
            <a:pPr eaLnBrk="1" hangingPunct="1"/>
            <a:r>
              <a:rPr lang="en-US" smtClean="0">
                <a:latin typeface="Arial" charset="0"/>
              </a:rPr>
              <a:t>So, the size of the </a:t>
            </a:r>
            <a:r>
              <a:rPr lang="en-US" i="1" smtClean="0">
                <a:latin typeface="Arial" charset="0"/>
              </a:rPr>
              <a:t>AD</a:t>
            </a:r>
            <a:r>
              <a:rPr lang="en-US" smtClean="0">
                <a:latin typeface="Arial" charset="0"/>
              </a:rPr>
              <a:t> shift may be smaller than the initial fiscal expansion.  </a:t>
            </a:r>
          </a:p>
          <a:p>
            <a:pPr eaLnBrk="1" hangingPunct="1"/>
            <a:r>
              <a:rPr lang="en-US" smtClean="0">
                <a:latin typeface="Arial" charset="0"/>
              </a:rPr>
              <a:t>This is called the </a:t>
            </a:r>
            <a:r>
              <a:rPr lang="en-US" b="1" smtClean="0">
                <a:solidFill>
                  <a:srgbClr val="CC0000"/>
                </a:solidFill>
                <a:latin typeface="Arial" charset="0"/>
              </a:rPr>
              <a:t>crowding-out effect</a:t>
            </a:r>
            <a:r>
              <a:rPr lang="en-US" smtClean="0">
                <a:latin typeface="Arial" charset="0"/>
              </a:rPr>
              <a:t>.</a:t>
            </a:r>
          </a:p>
        </p:txBody>
      </p:sp>
      <p:sp>
        <p:nvSpPr>
          <p:cNvPr id="604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wipe(left)">
                                      <p:cBhvr>
                                        <p:cTn id="12" dur="500"/>
                                        <p:tgtEl>
                                          <p:spTgt spid="3174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9">
                                            <p:txEl>
                                              <p:pRg st="2" end="2"/>
                                            </p:txEl>
                                          </p:spTgt>
                                        </p:tgtEl>
                                        <p:attrNameLst>
                                          <p:attrName>style.visibility</p:attrName>
                                        </p:attrNameLst>
                                      </p:cBhvr>
                                      <p:to>
                                        <p:strVal val="visible"/>
                                      </p:to>
                                    </p:set>
                                    <p:animEffect transition="in" filter="wipe(left)">
                                      <p:cBhvr>
                                        <p:cTn id="17" dur="500"/>
                                        <p:tgtEl>
                                          <p:spTgt spid="317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9">
                                            <p:txEl>
                                              <p:pRg st="3" end="3"/>
                                            </p:txEl>
                                          </p:spTgt>
                                        </p:tgtEl>
                                        <p:attrNameLst>
                                          <p:attrName>style.visibility</p:attrName>
                                        </p:attrNameLst>
                                      </p:cBhvr>
                                      <p:to>
                                        <p:strVal val="visible"/>
                                      </p:to>
                                    </p:set>
                                    <p:animEffect transition="in" filter="wipe(left)">
                                      <p:cBhvr>
                                        <p:cTn id="22" dur="500"/>
                                        <p:tgtEl>
                                          <p:spTgt spid="3174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749">
                                            <p:txEl>
                                              <p:pRg st="4" end="4"/>
                                            </p:txEl>
                                          </p:spTgt>
                                        </p:tgtEl>
                                        <p:attrNameLst>
                                          <p:attrName>style.visibility</p:attrName>
                                        </p:attrNameLst>
                                      </p:cBhvr>
                                      <p:to>
                                        <p:strVal val="visible"/>
                                      </p:to>
                                    </p:set>
                                    <p:animEffect transition="in" filter="wipe(left)">
                                      <p:cBhvr>
                                        <p:cTn id="27" dur="500"/>
                                        <p:tgtEl>
                                          <p:spTgt spid="3174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749">
                                            <p:txEl>
                                              <p:pRg st="5" end="5"/>
                                            </p:txEl>
                                          </p:spTgt>
                                        </p:tgtEl>
                                        <p:attrNameLst>
                                          <p:attrName>style.visibility</p:attrName>
                                        </p:attrNameLst>
                                      </p:cBhvr>
                                      <p:to>
                                        <p:strVal val="visible"/>
                                      </p:to>
                                    </p:set>
                                    <p:animEffect transition="in" filter="wipe(left)">
                                      <p:cBhvr>
                                        <p:cTn id="32" dur="500"/>
                                        <p:tgtEl>
                                          <p:spTgt spid="317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457200" y="196850"/>
            <a:ext cx="8229600" cy="649288"/>
          </a:xfrm>
        </p:spPr>
        <p:txBody>
          <a:bodyPr rtlCol="0">
            <a:normAutofit fontScale="90000"/>
          </a:bodyPr>
          <a:lstStyle/>
          <a:p>
            <a:pPr eaLnBrk="1" fontAlgn="auto" hangingPunct="1">
              <a:spcAft>
                <a:spcPts val="0"/>
              </a:spcAft>
              <a:defRPr/>
            </a:pPr>
            <a:r>
              <a:rPr lang="en-US" sz="3500" smtClean="0"/>
              <a:t>How the Crowding-Out Effect Works</a:t>
            </a:r>
          </a:p>
        </p:txBody>
      </p:sp>
      <p:grpSp>
        <p:nvGrpSpPr>
          <p:cNvPr id="62466" name="Group 3"/>
          <p:cNvGrpSpPr>
            <a:grpSpLocks/>
          </p:cNvGrpSpPr>
          <p:nvPr/>
        </p:nvGrpSpPr>
        <p:grpSpPr bwMode="auto">
          <a:xfrm>
            <a:off x="5041900" y="1471613"/>
            <a:ext cx="3706813" cy="4114800"/>
            <a:chOff x="3344" y="927"/>
            <a:chExt cx="2126" cy="2592"/>
          </a:xfrm>
        </p:grpSpPr>
        <p:grpSp>
          <p:nvGrpSpPr>
            <p:cNvPr id="62525" name="Group 4"/>
            <p:cNvGrpSpPr>
              <a:grpSpLocks/>
            </p:cNvGrpSpPr>
            <p:nvPr/>
          </p:nvGrpSpPr>
          <p:grpSpPr bwMode="auto">
            <a:xfrm>
              <a:off x="3485" y="1197"/>
              <a:ext cx="1948" cy="2070"/>
              <a:chOff x="1489" y="785"/>
              <a:chExt cx="3650" cy="2492"/>
            </a:xfrm>
          </p:grpSpPr>
          <p:sp>
            <p:nvSpPr>
              <p:cNvPr id="62528" name="Line 5"/>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62529" name="Line 6"/>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62526" name="Text Box 7"/>
            <p:cNvSpPr txBox="1">
              <a:spLocks noChangeArrowheads="1"/>
            </p:cNvSpPr>
            <p:nvPr/>
          </p:nvSpPr>
          <p:spPr bwMode="auto">
            <a:xfrm>
              <a:off x="5232" y="3289"/>
              <a:ext cx="23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Y</a:t>
              </a:r>
            </a:p>
          </p:txBody>
        </p:sp>
        <p:sp>
          <p:nvSpPr>
            <p:cNvPr id="62527" name="Text Box 8"/>
            <p:cNvSpPr txBox="1">
              <a:spLocks noChangeArrowheads="1"/>
            </p:cNvSpPr>
            <p:nvPr/>
          </p:nvSpPr>
          <p:spPr bwMode="auto">
            <a:xfrm>
              <a:off x="3344" y="927"/>
              <a:ext cx="273"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b="1" i="1">
                  <a:ea typeface="Arial" charset="0"/>
                  <a:cs typeface="Arial" charset="0"/>
                </a:rPr>
                <a:t>P</a:t>
              </a:r>
            </a:p>
          </p:txBody>
        </p:sp>
      </p:grpSp>
      <p:grpSp>
        <p:nvGrpSpPr>
          <p:cNvPr id="62467" name="Group 9"/>
          <p:cNvGrpSpPr>
            <a:grpSpLocks/>
          </p:cNvGrpSpPr>
          <p:nvPr/>
        </p:nvGrpSpPr>
        <p:grpSpPr bwMode="auto">
          <a:xfrm>
            <a:off x="198438" y="1492250"/>
            <a:ext cx="4405312" cy="4098925"/>
            <a:chOff x="230" y="940"/>
            <a:chExt cx="2775" cy="2582"/>
          </a:xfrm>
        </p:grpSpPr>
        <p:sp>
          <p:nvSpPr>
            <p:cNvPr id="62520" name="Text Box 10"/>
            <p:cNvSpPr txBox="1">
              <a:spLocks noChangeArrowheads="1"/>
            </p:cNvSpPr>
            <p:nvPr/>
          </p:nvSpPr>
          <p:spPr bwMode="auto">
            <a:xfrm>
              <a:off x="2723" y="3282"/>
              <a:ext cx="282"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b="1" i="1">
                  <a:ea typeface="Arial" charset="0"/>
                  <a:cs typeface="Arial" charset="0"/>
                </a:rPr>
                <a:t>M</a:t>
              </a:r>
            </a:p>
          </p:txBody>
        </p:sp>
        <p:sp>
          <p:nvSpPr>
            <p:cNvPr id="62521" name="Text Box 11"/>
            <p:cNvSpPr txBox="1">
              <a:spLocks noChangeArrowheads="1"/>
            </p:cNvSpPr>
            <p:nvPr/>
          </p:nvSpPr>
          <p:spPr bwMode="auto">
            <a:xfrm>
              <a:off x="230" y="940"/>
              <a:ext cx="730" cy="46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a:ea typeface="Arial" charset="0"/>
                  <a:cs typeface="Arial" charset="0"/>
                </a:rPr>
                <a:t>Interest rate</a:t>
              </a:r>
            </a:p>
          </p:txBody>
        </p:sp>
        <p:grpSp>
          <p:nvGrpSpPr>
            <p:cNvPr id="62522" name="Group 12"/>
            <p:cNvGrpSpPr>
              <a:grpSpLocks/>
            </p:cNvGrpSpPr>
            <p:nvPr/>
          </p:nvGrpSpPr>
          <p:grpSpPr bwMode="auto">
            <a:xfrm>
              <a:off x="1019" y="1194"/>
              <a:ext cx="1948" cy="2070"/>
              <a:chOff x="1489" y="785"/>
              <a:chExt cx="3650" cy="2492"/>
            </a:xfrm>
          </p:grpSpPr>
          <p:sp>
            <p:nvSpPr>
              <p:cNvPr id="62523" name="Line 13"/>
              <p:cNvSpPr>
                <a:spLocks noChangeShapeType="1"/>
              </p:cNvSpPr>
              <p:nvPr/>
            </p:nvSpPr>
            <p:spPr bwMode="auto">
              <a:xfrm>
                <a:off x="1489" y="785"/>
                <a:ext cx="0" cy="2491"/>
              </a:xfrm>
              <a:prstGeom prst="line">
                <a:avLst/>
              </a:prstGeom>
              <a:noFill/>
              <a:ln w="9525">
                <a:solidFill>
                  <a:schemeClr val="tx1"/>
                </a:solidFill>
                <a:round/>
                <a:headEnd/>
                <a:tailEnd/>
              </a:ln>
            </p:spPr>
            <p:txBody>
              <a:bodyPr>
                <a:prstTxWarp prst="textNoShape">
                  <a:avLst/>
                </a:prstTxWarp>
              </a:bodyPr>
              <a:lstStyle/>
              <a:p>
                <a:endParaRPr lang="en-US"/>
              </a:p>
            </p:txBody>
          </p:sp>
          <p:sp>
            <p:nvSpPr>
              <p:cNvPr id="62524" name="Line 14"/>
              <p:cNvSpPr>
                <a:spLocks noChangeShapeType="1"/>
              </p:cNvSpPr>
              <p:nvPr/>
            </p:nvSpPr>
            <p:spPr bwMode="auto">
              <a:xfrm>
                <a:off x="1489" y="3277"/>
                <a:ext cx="3650" cy="0"/>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62468" name="Group 80"/>
          <p:cNvGrpSpPr>
            <a:grpSpLocks/>
          </p:cNvGrpSpPr>
          <p:nvPr/>
        </p:nvGrpSpPr>
        <p:grpSpPr bwMode="auto">
          <a:xfrm>
            <a:off x="5392738" y="2781300"/>
            <a:ext cx="1763712" cy="2197100"/>
            <a:chOff x="3397" y="1752"/>
            <a:chExt cx="1111" cy="1384"/>
          </a:xfrm>
        </p:grpSpPr>
        <p:sp>
          <p:nvSpPr>
            <p:cNvPr id="62518" name="Line 16"/>
            <p:cNvSpPr>
              <a:spLocks noChangeShapeType="1"/>
            </p:cNvSpPr>
            <p:nvPr/>
          </p:nvSpPr>
          <p:spPr bwMode="auto">
            <a:xfrm>
              <a:off x="3531" y="1974"/>
              <a:ext cx="977" cy="1162"/>
            </a:xfrm>
            <a:prstGeom prst="line">
              <a:avLst/>
            </a:prstGeom>
            <a:noFill/>
            <a:ln w="38100">
              <a:solidFill>
                <a:srgbClr val="006699"/>
              </a:solidFill>
              <a:round/>
              <a:headEnd/>
              <a:tailEnd/>
            </a:ln>
          </p:spPr>
          <p:txBody>
            <a:bodyPr>
              <a:prstTxWarp prst="textNoShape">
                <a:avLst/>
              </a:prstTxWarp>
            </a:bodyPr>
            <a:lstStyle/>
            <a:p>
              <a:endParaRPr lang="en-US"/>
            </a:p>
          </p:txBody>
        </p:sp>
        <p:sp>
          <p:nvSpPr>
            <p:cNvPr id="62519" name="Text Box 17"/>
            <p:cNvSpPr txBox="1">
              <a:spLocks noChangeArrowheads="1"/>
            </p:cNvSpPr>
            <p:nvPr/>
          </p:nvSpPr>
          <p:spPr bwMode="auto">
            <a:xfrm>
              <a:off x="3397" y="1752"/>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AD</a:t>
              </a:r>
              <a:r>
                <a:rPr lang="en-US" sz="2500" baseline="-25000">
                  <a:ea typeface="Arial" charset="0"/>
                  <a:cs typeface="Arial" charset="0"/>
                </a:rPr>
                <a:t>1</a:t>
              </a:r>
            </a:p>
          </p:txBody>
        </p:sp>
      </p:grpSp>
      <p:grpSp>
        <p:nvGrpSpPr>
          <p:cNvPr id="62469" name="Group 18"/>
          <p:cNvGrpSpPr>
            <a:grpSpLocks/>
          </p:cNvGrpSpPr>
          <p:nvPr/>
        </p:nvGrpSpPr>
        <p:grpSpPr bwMode="auto">
          <a:xfrm>
            <a:off x="2382838" y="1792288"/>
            <a:ext cx="582612" cy="3389312"/>
            <a:chOff x="1606" y="1129"/>
            <a:chExt cx="367" cy="2135"/>
          </a:xfrm>
        </p:grpSpPr>
        <p:sp>
          <p:nvSpPr>
            <p:cNvPr id="62516" name="Line 19"/>
            <p:cNvSpPr>
              <a:spLocks noChangeShapeType="1"/>
            </p:cNvSpPr>
            <p:nvPr/>
          </p:nvSpPr>
          <p:spPr bwMode="auto">
            <a:xfrm flipV="1">
              <a:off x="1792" y="1358"/>
              <a:ext cx="0" cy="1906"/>
            </a:xfrm>
            <a:prstGeom prst="line">
              <a:avLst/>
            </a:prstGeom>
            <a:noFill/>
            <a:ln w="38100">
              <a:solidFill>
                <a:srgbClr val="006699"/>
              </a:solidFill>
              <a:round/>
              <a:headEnd/>
              <a:tailEnd/>
            </a:ln>
          </p:spPr>
          <p:txBody>
            <a:bodyPr>
              <a:prstTxWarp prst="textNoShape">
                <a:avLst/>
              </a:prstTxWarp>
            </a:bodyPr>
            <a:lstStyle/>
            <a:p>
              <a:endParaRPr lang="en-US"/>
            </a:p>
          </p:txBody>
        </p:sp>
        <p:sp>
          <p:nvSpPr>
            <p:cNvPr id="62517" name="Text Box 20"/>
            <p:cNvSpPr txBox="1">
              <a:spLocks noChangeArrowheads="1"/>
            </p:cNvSpPr>
            <p:nvPr/>
          </p:nvSpPr>
          <p:spPr bwMode="auto">
            <a:xfrm>
              <a:off x="1606" y="1129"/>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MS</a:t>
              </a:r>
            </a:p>
          </p:txBody>
        </p:sp>
      </p:grpSp>
      <p:grpSp>
        <p:nvGrpSpPr>
          <p:cNvPr id="8" name="Group 21"/>
          <p:cNvGrpSpPr>
            <a:grpSpLocks/>
          </p:cNvGrpSpPr>
          <p:nvPr/>
        </p:nvGrpSpPr>
        <p:grpSpPr bwMode="auto">
          <a:xfrm>
            <a:off x="1971675" y="2178050"/>
            <a:ext cx="2655888" cy="2370138"/>
            <a:chOff x="1347" y="1372"/>
            <a:chExt cx="1673" cy="1493"/>
          </a:xfrm>
        </p:grpSpPr>
        <p:sp>
          <p:nvSpPr>
            <p:cNvPr id="62514" name="Line 22"/>
            <p:cNvSpPr>
              <a:spLocks noChangeShapeType="1"/>
            </p:cNvSpPr>
            <p:nvPr/>
          </p:nvSpPr>
          <p:spPr bwMode="auto">
            <a:xfrm>
              <a:off x="1347" y="1372"/>
              <a:ext cx="1245" cy="1322"/>
            </a:xfrm>
            <a:prstGeom prst="line">
              <a:avLst/>
            </a:prstGeom>
            <a:noFill/>
            <a:ln w="38100">
              <a:solidFill>
                <a:srgbClr val="00CC00"/>
              </a:solidFill>
              <a:round/>
              <a:headEnd/>
              <a:tailEnd/>
            </a:ln>
          </p:spPr>
          <p:txBody>
            <a:bodyPr>
              <a:prstTxWarp prst="textNoShape">
                <a:avLst/>
              </a:prstTxWarp>
            </a:bodyPr>
            <a:lstStyle/>
            <a:p>
              <a:endParaRPr lang="en-US"/>
            </a:p>
          </p:txBody>
        </p:sp>
        <p:sp>
          <p:nvSpPr>
            <p:cNvPr id="62515" name="Text Box 23"/>
            <p:cNvSpPr txBox="1">
              <a:spLocks noChangeArrowheads="1"/>
            </p:cNvSpPr>
            <p:nvPr/>
          </p:nvSpPr>
          <p:spPr bwMode="auto">
            <a:xfrm>
              <a:off x="2566" y="2625"/>
              <a:ext cx="454"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MD</a:t>
              </a:r>
              <a:r>
                <a:rPr lang="en-US" sz="2500" baseline="-25000">
                  <a:ea typeface="Arial" charset="0"/>
                  <a:cs typeface="Arial" charset="0"/>
                </a:rPr>
                <a:t>2</a:t>
              </a:r>
            </a:p>
          </p:txBody>
        </p:sp>
      </p:grpSp>
      <p:grpSp>
        <p:nvGrpSpPr>
          <p:cNvPr id="62471" name="Group 24"/>
          <p:cNvGrpSpPr>
            <a:grpSpLocks/>
          </p:cNvGrpSpPr>
          <p:nvPr/>
        </p:nvGrpSpPr>
        <p:grpSpPr bwMode="auto">
          <a:xfrm>
            <a:off x="1539875" y="2805113"/>
            <a:ext cx="2655888" cy="2319337"/>
            <a:chOff x="1075" y="1767"/>
            <a:chExt cx="1673" cy="1461"/>
          </a:xfrm>
        </p:grpSpPr>
        <p:sp>
          <p:nvSpPr>
            <p:cNvPr id="62512" name="Line 25"/>
            <p:cNvSpPr>
              <a:spLocks noChangeShapeType="1"/>
            </p:cNvSpPr>
            <p:nvPr/>
          </p:nvSpPr>
          <p:spPr bwMode="auto">
            <a:xfrm>
              <a:off x="1075" y="1767"/>
              <a:ext cx="1245" cy="1322"/>
            </a:xfrm>
            <a:prstGeom prst="line">
              <a:avLst/>
            </a:prstGeom>
            <a:noFill/>
            <a:ln w="38100">
              <a:solidFill>
                <a:srgbClr val="006699"/>
              </a:solidFill>
              <a:round/>
              <a:headEnd/>
              <a:tailEnd/>
            </a:ln>
          </p:spPr>
          <p:txBody>
            <a:bodyPr>
              <a:prstTxWarp prst="textNoShape">
                <a:avLst/>
              </a:prstTxWarp>
            </a:bodyPr>
            <a:lstStyle/>
            <a:p>
              <a:endParaRPr lang="en-US"/>
            </a:p>
          </p:txBody>
        </p:sp>
        <p:sp>
          <p:nvSpPr>
            <p:cNvPr id="62513" name="Text Box 26"/>
            <p:cNvSpPr txBox="1">
              <a:spLocks noChangeArrowheads="1"/>
            </p:cNvSpPr>
            <p:nvPr/>
          </p:nvSpPr>
          <p:spPr bwMode="auto">
            <a:xfrm>
              <a:off x="2294" y="2988"/>
              <a:ext cx="454"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MD</a:t>
              </a:r>
              <a:r>
                <a:rPr lang="en-US" sz="2500" baseline="-25000">
                  <a:ea typeface="Arial" charset="0"/>
                  <a:cs typeface="Arial" charset="0"/>
                </a:rPr>
                <a:t>1</a:t>
              </a:r>
            </a:p>
          </p:txBody>
        </p:sp>
      </p:grpSp>
      <p:sp>
        <p:nvSpPr>
          <p:cNvPr id="62472" name="Text Box 33"/>
          <p:cNvSpPr txBox="1">
            <a:spLocks noChangeArrowheads="1"/>
          </p:cNvSpPr>
          <p:nvPr/>
        </p:nvSpPr>
        <p:spPr bwMode="auto">
          <a:xfrm>
            <a:off x="4859338" y="3482975"/>
            <a:ext cx="381000" cy="365125"/>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P</a:t>
            </a:r>
            <a:r>
              <a:rPr lang="en-US" b="1" baseline="-25000">
                <a:ea typeface="Arial" charset="0"/>
                <a:cs typeface="Arial" charset="0"/>
              </a:rPr>
              <a:t>1</a:t>
            </a:r>
          </a:p>
        </p:txBody>
      </p:sp>
      <p:grpSp>
        <p:nvGrpSpPr>
          <p:cNvPr id="62473" name="Group 40"/>
          <p:cNvGrpSpPr>
            <a:grpSpLocks/>
          </p:cNvGrpSpPr>
          <p:nvPr/>
        </p:nvGrpSpPr>
        <p:grpSpPr bwMode="auto">
          <a:xfrm>
            <a:off x="1065213" y="3794125"/>
            <a:ext cx="1679575" cy="365125"/>
            <a:chOff x="776" y="2390"/>
            <a:chExt cx="1058" cy="230"/>
          </a:xfrm>
        </p:grpSpPr>
        <p:grpSp>
          <p:nvGrpSpPr>
            <p:cNvPr id="62508" name="Group 41"/>
            <p:cNvGrpSpPr>
              <a:grpSpLocks/>
            </p:cNvGrpSpPr>
            <p:nvPr/>
          </p:nvGrpSpPr>
          <p:grpSpPr bwMode="auto">
            <a:xfrm>
              <a:off x="776" y="2390"/>
              <a:ext cx="1018" cy="230"/>
              <a:chOff x="776" y="2390"/>
              <a:chExt cx="1018" cy="230"/>
            </a:xfrm>
          </p:grpSpPr>
          <p:sp>
            <p:nvSpPr>
              <p:cNvPr id="62510" name="Text Box 42"/>
              <p:cNvSpPr txBox="1">
                <a:spLocks noChangeArrowheads="1"/>
              </p:cNvSpPr>
              <p:nvPr/>
            </p:nvSpPr>
            <p:spPr bwMode="auto">
              <a:xfrm>
                <a:off x="776" y="2390"/>
                <a:ext cx="18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r</a:t>
                </a:r>
                <a:r>
                  <a:rPr lang="en-US" b="1" baseline="-25000">
                    <a:ea typeface="Arial" charset="0"/>
                    <a:cs typeface="Arial" charset="0"/>
                  </a:rPr>
                  <a:t>1</a:t>
                </a:r>
              </a:p>
            </p:txBody>
          </p:sp>
          <p:sp>
            <p:nvSpPr>
              <p:cNvPr id="62511" name="Line 43"/>
              <p:cNvSpPr>
                <a:spLocks noChangeShapeType="1"/>
              </p:cNvSpPr>
              <p:nvPr/>
            </p:nvSpPr>
            <p:spPr bwMode="auto">
              <a:xfrm flipH="1">
                <a:off x="1019" y="2531"/>
                <a:ext cx="77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62509" name="Oval 44"/>
            <p:cNvSpPr>
              <a:spLocks noChangeArrowheads="1"/>
            </p:cNvSpPr>
            <p:nvPr/>
          </p:nvSpPr>
          <p:spPr bwMode="auto">
            <a:xfrm>
              <a:off x="1746" y="2487"/>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2" name="Group 45"/>
          <p:cNvGrpSpPr>
            <a:grpSpLocks/>
          </p:cNvGrpSpPr>
          <p:nvPr/>
        </p:nvGrpSpPr>
        <p:grpSpPr bwMode="auto">
          <a:xfrm>
            <a:off x="1065213" y="2736850"/>
            <a:ext cx="1681162" cy="365125"/>
            <a:chOff x="776" y="1724"/>
            <a:chExt cx="1059" cy="230"/>
          </a:xfrm>
        </p:grpSpPr>
        <p:grpSp>
          <p:nvGrpSpPr>
            <p:cNvPr id="62504" name="Group 46"/>
            <p:cNvGrpSpPr>
              <a:grpSpLocks/>
            </p:cNvGrpSpPr>
            <p:nvPr/>
          </p:nvGrpSpPr>
          <p:grpSpPr bwMode="auto">
            <a:xfrm>
              <a:off x="776" y="1724"/>
              <a:ext cx="1016" cy="230"/>
              <a:chOff x="776" y="1724"/>
              <a:chExt cx="1016" cy="230"/>
            </a:xfrm>
          </p:grpSpPr>
          <p:sp>
            <p:nvSpPr>
              <p:cNvPr id="62506" name="Text Box 47"/>
              <p:cNvSpPr txBox="1">
                <a:spLocks noChangeArrowheads="1"/>
              </p:cNvSpPr>
              <p:nvPr/>
            </p:nvSpPr>
            <p:spPr bwMode="auto">
              <a:xfrm>
                <a:off x="776" y="1724"/>
                <a:ext cx="185"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r</a:t>
                </a:r>
                <a:r>
                  <a:rPr lang="en-US" b="1" baseline="-25000">
                    <a:ea typeface="Arial" charset="0"/>
                    <a:cs typeface="Arial" charset="0"/>
                  </a:rPr>
                  <a:t>2</a:t>
                </a:r>
              </a:p>
            </p:txBody>
          </p:sp>
          <p:sp>
            <p:nvSpPr>
              <p:cNvPr id="62507" name="Line 48"/>
              <p:cNvSpPr>
                <a:spLocks noChangeShapeType="1"/>
              </p:cNvSpPr>
              <p:nvPr/>
            </p:nvSpPr>
            <p:spPr bwMode="auto">
              <a:xfrm flipH="1">
                <a:off x="1017" y="1849"/>
                <a:ext cx="77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62505" name="Oval 49"/>
            <p:cNvSpPr>
              <a:spLocks noChangeArrowheads="1"/>
            </p:cNvSpPr>
            <p:nvPr/>
          </p:nvSpPr>
          <p:spPr bwMode="auto">
            <a:xfrm>
              <a:off x="1747" y="1805"/>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56722" name="Text Box 50"/>
          <p:cNvSpPr txBox="1">
            <a:spLocks noChangeArrowheads="1"/>
          </p:cNvSpPr>
          <p:nvPr/>
        </p:nvSpPr>
        <p:spPr bwMode="auto">
          <a:xfrm>
            <a:off x="847725" y="900113"/>
            <a:ext cx="7577138"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spcBef>
                <a:spcPct val="50000"/>
              </a:spcBef>
              <a:spcAft>
                <a:spcPts val="0"/>
              </a:spcAft>
              <a:defRPr/>
            </a:pPr>
            <a:r>
              <a:rPr lang="en-US" sz="2500" dirty="0">
                <a:latin typeface="+mn-lt"/>
                <a:ea typeface="+mn-ea"/>
                <a:cs typeface="Arial" charset="0"/>
              </a:rPr>
              <a:t>A $20b increase in </a:t>
            </a:r>
            <a:r>
              <a:rPr lang="en-US" sz="2500" b="1" i="1" dirty="0">
                <a:latin typeface="+mn-lt"/>
                <a:ea typeface="+mn-ea"/>
                <a:cs typeface="Arial" charset="0"/>
              </a:rPr>
              <a:t>G</a:t>
            </a:r>
            <a:r>
              <a:rPr lang="en-US" sz="2500" dirty="0">
                <a:latin typeface="+mn-lt"/>
                <a:ea typeface="+mn-ea"/>
                <a:cs typeface="Arial" charset="0"/>
              </a:rPr>
              <a:t> initially shifts </a:t>
            </a:r>
            <a:r>
              <a:rPr lang="en-US" sz="2500" i="1" dirty="0">
                <a:latin typeface="+mn-lt"/>
                <a:ea typeface="+mn-ea"/>
                <a:cs typeface="Arial" charset="0"/>
              </a:rPr>
              <a:t>AD</a:t>
            </a:r>
            <a:r>
              <a:rPr lang="en-US" sz="2500" dirty="0">
                <a:latin typeface="+mn-lt"/>
                <a:ea typeface="+mn-ea"/>
                <a:cs typeface="Arial" charset="0"/>
              </a:rPr>
              <a:t> right by $20b</a:t>
            </a:r>
          </a:p>
        </p:txBody>
      </p:sp>
      <p:sp>
        <p:nvSpPr>
          <p:cNvPr id="156723" name="Text Box 51"/>
          <p:cNvSpPr txBox="1">
            <a:spLocks noChangeArrowheads="1"/>
          </p:cNvSpPr>
          <p:nvPr/>
        </p:nvSpPr>
        <p:spPr bwMode="auto">
          <a:xfrm>
            <a:off x="473075" y="5799138"/>
            <a:ext cx="8229600"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spcBef>
                <a:spcPct val="50000"/>
              </a:spcBef>
              <a:spcAft>
                <a:spcPts val="0"/>
              </a:spcAft>
              <a:defRPr/>
            </a:pPr>
            <a:r>
              <a:rPr lang="en-US" sz="2500" dirty="0">
                <a:latin typeface="+mn-lt"/>
                <a:ea typeface="+mn-ea"/>
                <a:cs typeface="Arial" charset="0"/>
              </a:rPr>
              <a:t>But higher </a:t>
            </a:r>
            <a:r>
              <a:rPr lang="en-US" sz="2500" b="1" i="1" dirty="0">
                <a:latin typeface="+mn-lt"/>
                <a:ea typeface="+mn-ea"/>
                <a:cs typeface="Arial" charset="0"/>
              </a:rPr>
              <a:t>Y</a:t>
            </a:r>
            <a:r>
              <a:rPr lang="en-US" sz="2500" dirty="0">
                <a:latin typeface="+mn-lt"/>
                <a:ea typeface="+mn-ea"/>
                <a:cs typeface="Arial" charset="0"/>
              </a:rPr>
              <a:t> increases </a:t>
            </a:r>
            <a:r>
              <a:rPr lang="en-US" sz="2500" i="1" dirty="0">
                <a:latin typeface="+mn-lt"/>
                <a:ea typeface="+mn-ea"/>
                <a:cs typeface="Arial" charset="0"/>
              </a:rPr>
              <a:t>MD</a:t>
            </a:r>
            <a:r>
              <a:rPr lang="en-US" sz="2500" dirty="0">
                <a:latin typeface="+mn-lt"/>
                <a:ea typeface="+mn-ea"/>
                <a:cs typeface="Arial" charset="0"/>
              </a:rPr>
              <a:t> and </a:t>
            </a:r>
            <a:r>
              <a:rPr lang="en-US" sz="2500" b="1" i="1" dirty="0">
                <a:latin typeface="+mn-lt"/>
                <a:ea typeface="+mn-ea"/>
                <a:cs typeface="Arial" charset="0"/>
              </a:rPr>
              <a:t>r</a:t>
            </a:r>
            <a:r>
              <a:rPr lang="en-US" sz="2500" dirty="0">
                <a:latin typeface="+mn-lt"/>
                <a:ea typeface="+mn-ea"/>
                <a:cs typeface="Arial" charset="0"/>
              </a:rPr>
              <a:t>, which reduces </a:t>
            </a:r>
            <a:r>
              <a:rPr lang="en-US" sz="2500" i="1" dirty="0">
                <a:latin typeface="+mn-lt"/>
                <a:ea typeface="+mn-ea"/>
                <a:cs typeface="Arial" charset="0"/>
              </a:rPr>
              <a:t>AD</a:t>
            </a:r>
            <a:r>
              <a:rPr lang="en-US" sz="2500" dirty="0">
                <a:latin typeface="+mn-lt"/>
                <a:ea typeface="+mn-ea"/>
                <a:cs typeface="Arial" charset="0"/>
              </a:rPr>
              <a:t>.</a:t>
            </a:r>
          </a:p>
        </p:txBody>
      </p:sp>
      <p:sp>
        <p:nvSpPr>
          <p:cNvPr id="156726" name="Line 54"/>
          <p:cNvSpPr>
            <a:spLocks noChangeShapeType="1"/>
          </p:cNvSpPr>
          <p:nvPr/>
        </p:nvSpPr>
        <p:spPr bwMode="auto">
          <a:xfrm rot="-5400000">
            <a:off x="3181350" y="3621088"/>
            <a:ext cx="0" cy="793750"/>
          </a:xfrm>
          <a:prstGeom prst="line">
            <a:avLst/>
          </a:prstGeom>
          <a:noFill/>
          <a:ln w="38100">
            <a:solidFill>
              <a:srgbClr val="008000"/>
            </a:solidFill>
            <a:round/>
            <a:headEnd/>
            <a:tailEnd type="triangle" w="lg" len="med"/>
          </a:ln>
        </p:spPr>
        <p:txBody>
          <a:bodyPr>
            <a:prstTxWarp prst="textNoShape">
              <a:avLst/>
            </a:prstTxWarp>
          </a:bodyPr>
          <a:lstStyle/>
          <a:p>
            <a:endParaRPr lang="en-US"/>
          </a:p>
        </p:txBody>
      </p:sp>
      <p:sp>
        <p:nvSpPr>
          <p:cNvPr id="156727" name="Line 55"/>
          <p:cNvSpPr>
            <a:spLocks noChangeShapeType="1"/>
          </p:cNvSpPr>
          <p:nvPr/>
        </p:nvSpPr>
        <p:spPr bwMode="auto">
          <a:xfrm rot="10800000">
            <a:off x="1225550" y="3082925"/>
            <a:ext cx="0" cy="760413"/>
          </a:xfrm>
          <a:prstGeom prst="line">
            <a:avLst/>
          </a:prstGeom>
          <a:noFill/>
          <a:ln w="38100">
            <a:solidFill>
              <a:srgbClr val="008000"/>
            </a:solidFill>
            <a:round/>
            <a:headEnd/>
            <a:tailEnd type="triangle" w="lg" len="med"/>
          </a:ln>
        </p:spPr>
        <p:txBody>
          <a:bodyPr>
            <a:prstTxWarp prst="textNoShape">
              <a:avLst/>
            </a:prstTxWarp>
          </a:bodyPr>
          <a:lstStyle/>
          <a:p>
            <a:endParaRPr lang="en-US"/>
          </a:p>
        </p:txBody>
      </p:sp>
      <p:grpSp>
        <p:nvGrpSpPr>
          <p:cNvPr id="14" name="Group 82"/>
          <p:cNvGrpSpPr>
            <a:grpSpLocks/>
          </p:cNvGrpSpPr>
          <p:nvPr/>
        </p:nvGrpSpPr>
        <p:grpSpPr bwMode="auto">
          <a:xfrm>
            <a:off x="6029325" y="2630488"/>
            <a:ext cx="1828800" cy="2201862"/>
            <a:chOff x="3798" y="1657"/>
            <a:chExt cx="1152" cy="1387"/>
          </a:xfrm>
        </p:grpSpPr>
        <p:sp>
          <p:nvSpPr>
            <p:cNvPr id="62502" name="Text Box 58"/>
            <p:cNvSpPr txBox="1">
              <a:spLocks noChangeArrowheads="1"/>
            </p:cNvSpPr>
            <p:nvPr/>
          </p:nvSpPr>
          <p:spPr bwMode="auto">
            <a:xfrm>
              <a:off x="3798" y="1657"/>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AD</a:t>
              </a:r>
              <a:r>
                <a:rPr lang="en-US" sz="2500" baseline="-25000">
                  <a:ea typeface="Arial" charset="0"/>
                  <a:cs typeface="Arial" charset="0"/>
                </a:rPr>
                <a:t>3</a:t>
              </a:r>
            </a:p>
          </p:txBody>
        </p:sp>
        <p:sp>
          <p:nvSpPr>
            <p:cNvPr id="62503" name="Line 62"/>
            <p:cNvSpPr>
              <a:spLocks noChangeShapeType="1"/>
            </p:cNvSpPr>
            <p:nvPr/>
          </p:nvSpPr>
          <p:spPr bwMode="auto">
            <a:xfrm>
              <a:off x="3973" y="1882"/>
              <a:ext cx="977" cy="1162"/>
            </a:xfrm>
            <a:prstGeom prst="line">
              <a:avLst/>
            </a:prstGeom>
            <a:noFill/>
            <a:ln w="38100">
              <a:solidFill>
                <a:srgbClr val="00CC00"/>
              </a:solidFill>
              <a:round/>
              <a:headEnd/>
              <a:tailEnd/>
            </a:ln>
          </p:spPr>
          <p:txBody>
            <a:bodyPr>
              <a:prstTxWarp prst="textNoShape">
                <a:avLst/>
              </a:prstTxWarp>
            </a:bodyPr>
            <a:lstStyle/>
            <a:p>
              <a:endParaRPr lang="en-US"/>
            </a:p>
          </p:txBody>
        </p:sp>
      </p:grpSp>
      <p:grpSp>
        <p:nvGrpSpPr>
          <p:cNvPr id="15" name="Group 81"/>
          <p:cNvGrpSpPr>
            <a:grpSpLocks/>
          </p:cNvGrpSpPr>
          <p:nvPr/>
        </p:nvGrpSpPr>
        <p:grpSpPr bwMode="auto">
          <a:xfrm>
            <a:off x="6700838" y="2479675"/>
            <a:ext cx="1811337" cy="2206625"/>
            <a:chOff x="4221" y="1562"/>
            <a:chExt cx="1141" cy="1390"/>
          </a:xfrm>
        </p:grpSpPr>
        <p:sp>
          <p:nvSpPr>
            <p:cNvPr id="62500" name="Text Box 61"/>
            <p:cNvSpPr txBox="1">
              <a:spLocks noChangeArrowheads="1"/>
            </p:cNvSpPr>
            <p:nvPr/>
          </p:nvSpPr>
          <p:spPr bwMode="auto">
            <a:xfrm>
              <a:off x="4221" y="1562"/>
              <a:ext cx="367" cy="24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sz="2500" i="1">
                  <a:ea typeface="Arial" charset="0"/>
                  <a:cs typeface="Arial" charset="0"/>
                </a:rPr>
                <a:t>AD</a:t>
              </a:r>
              <a:r>
                <a:rPr lang="en-US" sz="2500" baseline="-25000">
                  <a:ea typeface="Arial" charset="0"/>
                  <a:cs typeface="Arial" charset="0"/>
                </a:rPr>
                <a:t>2</a:t>
              </a:r>
            </a:p>
          </p:txBody>
        </p:sp>
        <p:sp>
          <p:nvSpPr>
            <p:cNvPr id="62501" name="Line 63"/>
            <p:cNvSpPr>
              <a:spLocks noChangeShapeType="1"/>
            </p:cNvSpPr>
            <p:nvPr/>
          </p:nvSpPr>
          <p:spPr bwMode="auto">
            <a:xfrm>
              <a:off x="4385" y="1790"/>
              <a:ext cx="977" cy="1162"/>
            </a:xfrm>
            <a:prstGeom prst="line">
              <a:avLst/>
            </a:prstGeom>
            <a:noFill/>
            <a:ln w="38100">
              <a:solidFill>
                <a:srgbClr val="CC0000"/>
              </a:solidFill>
              <a:round/>
              <a:headEnd/>
              <a:tailEnd/>
            </a:ln>
          </p:spPr>
          <p:txBody>
            <a:bodyPr>
              <a:prstTxWarp prst="textNoShape">
                <a:avLst/>
              </a:prstTxWarp>
            </a:bodyPr>
            <a:lstStyle/>
            <a:p>
              <a:endParaRPr lang="en-US"/>
            </a:p>
          </p:txBody>
        </p:sp>
      </p:grpSp>
      <p:sp>
        <p:nvSpPr>
          <p:cNvPr id="62481" name="Line 71"/>
          <p:cNvSpPr>
            <a:spLocks noChangeShapeType="1"/>
          </p:cNvSpPr>
          <p:nvPr/>
        </p:nvSpPr>
        <p:spPr bwMode="auto">
          <a:xfrm>
            <a:off x="5281613" y="3679825"/>
            <a:ext cx="3295650" cy="0"/>
          </a:xfrm>
          <a:prstGeom prst="line">
            <a:avLst/>
          </a:prstGeom>
          <a:noFill/>
          <a:ln w="28575">
            <a:solidFill>
              <a:srgbClr val="B2B2B2"/>
            </a:solidFill>
            <a:round/>
            <a:headEnd/>
            <a:tailEnd/>
          </a:ln>
        </p:spPr>
        <p:txBody>
          <a:bodyPr>
            <a:prstTxWarp prst="textNoShape">
              <a:avLst/>
            </a:prstTxWarp>
          </a:bodyPr>
          <a:lstStyle/>
          <a:p>
            <a:endParaRPr lang="en-US"/>
          </a:p>
        </p:txBody>
      </p:sp>
      <p:grpSp>
        <p:nvGrpSpPr>
          <p:cNvPr id="62482" name="Group 77"/>
          <p:cNvGrpSpPr>
            <a:grpSpLocks/>
          </p:cNvGrpSpPr>
          <p:nvPr/>
        </p:nvGrpSpPr>
        <p:grpSpPr bwMode="auto">
          <a:xfrm>
            <a:off x="5865813" y="3605213"/>
            <a:ext cx="381000" cy="1982787"/>
            <a:chOff x="3695" y="2271"/>
            <a:chExt cx="240" cy="1249"/>
          </a:xfrm>
        </p:grpSpPr>
        <p:sp>
          <p:nvSpPr>
            <p:cNvPr id="62497" name="Text Box 34"/>
            <p:cNvSpPr txBox="1">
              <a:spLocks noChangeArrowheads="1"/>
            </p:cNvSpPr>
            <p:nvPr/>
          </p:nvSpPr>
          <p:spPr bwMode="auto">
            <a:xfrm>
              <a:off x="3695" y="3290"/>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1</a:t>
              </a:r>
            </a:p>
          </p:txBody>
        </p:sp>
        <p:sp>
          <p:nvSpPr>
            <p:cNvPr id="62498" name="Line 72"/>
            <p:cNvSpPr>
              <a:spLocks noChangeShapeType="1"/>
            </p:cNvSpPr>
            <p:nvPr/>
          </p:nvSpPr>
          <p:spPr bwMode="auto">
            <a:xfrm>
              <a:off x="3816" y="2313"/>
              <a:ext cx="0" cy="95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2499" name="Oval 32"/>
            <p:cNvSpPr>
              <a:spLocks noChangeArrowheads="1"/>
            </p:cNvSpPr>
            <p:nvPr/>
          </p:nvSpPr>
          <p:spPr bwMode="auto">
            <a:xfrm>
              <a:off x="3768" y="227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7" name="Group 78"/>
          <p:cNvGrpSpPr>
            <a:grpSpLocks/>
          </p:cNvGrpSpPr>
          <p:nvPr/>
        </p:nvGrpSpPr>
        <p:grpSpPr bwMode="auto">
          <a:xfrm>
            <a:off x="7470775" y="3605213"/>
            <a:ext cx="381000" cy="1979612"/>
            <a:chOff x="4706" y="2271"/>
            <a:chExt cx="240" cy="1247"/>
          </a:xfrm>
        </p:grpSpPr>
        <p:sp>
          <p:nvSpPr>
            <p:cNvPr id="62494" name="Text Box 39"/>
            <p:cNvSpPr txBox="1">
              <a:spLocks noChangeArrowheads="1"/>
            </p:cNvSpPr>
            <p:nvPr/>
          </p:nvSpPr>
          <p:spPr bwMode="auto">
            <a:xfrm>
              <a:off x="4706" y="3288"/>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2</a:t>
              </a:r>
            </a:p>
          </p:txBody>
        </p:sp>
        <p:sp>
          <p:nvSpPr>
            <p:cNvPr id="62495" name="Line 74"/>
            <p:cNvSpPr>
              <a:spLocks noChangeShapeType="1"/>
            </p:cNvSpPr>
            <p:nvPr/>
          </p:nvSpPr>
          <p:spPr bwMode="auto">
            <a:xfrm>
              <a:off x="4830" y="2316"/>
              <a:ext cx="0" cy="95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2496" name="Oval 75"/>
            <p:cNvSpPr>
              <a:spLocks noChangeArrowheads="1"/>
            </p:cNvSpPr>
            <p:nvPr/>
          </p:nvSpPr>
          <p:spPr bwMode="auto">
            <a:xfrm>
              <a:off x="4785" y="227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56742" name="Line 70"/>
          <p:cNvSpPr>
            <a:spLocks noChangeShapeType="1"/>
          </p:cNvSpPr>
          <p:nvPr/>
        </p:nvSpPr>
        <p:spPr bwMode="auto">
          <a:xfrm rot="-5400000">
            <a:off x="6860382" y="2942431"/>
            <a:ext cx="0" cy="1474787"/>
          </a:xfrm>
          <a:prstGeom prst="line">
            <a:avLst/>
          </a:prstGeom>
          <a:noFill/>
          <a:ln w="38100">
            <a:solidFill>
              <a:srgbClr val="A50021"/>
            </a:solidFill>
            <a:round/>
            <a:headEnd/>
            <a:tailEnd type="triangle" w="lg" len="med"/>
          </a:ln>
        </p:spPr>
        <p:txBody>
          <a:bodyPr>
            <a:prstTxWarp prst="textNoShape">
              <a:avLst/>
            </a:prstTxWarp>
          </a:bodyPr>
          <a:lstStyle/>
          <a:p>
            <a:endParaRPr lang="en-US"/>
          </a:p>
        </p:txBody>
      </p:sp>
      <p:sp>
        <p:nvSpPr>
          <p:cNvPr id="156740" name="Line 68"/>
          <p:cNvSpPr>
            <a:spLocks noChangeShapeType="1"/>
          </p:cNvSpPr>
          <p:nvPr/>
        </p:nvSpPr>
        <p:spPr bwMode="auto">
          <a:xfrm rot="-5400000">
            <a:off x="7273132" y="3353594"/>
            <a:ext cx="0" cy="655637"/>
          </a:xfrm>
          <a:prstGeom prst="line">
            <a:avLst/>
          </a:prstGeom>
          <a:noFill/>
          <a:ln w="38100">
            <a:solidFill>
              <a:srgbClr val="008000"/>
            </a:solidFill>
            <a:round/>
            <a:headEnd type="triangle" w="lg" len="med"/>
            <a:tailEnd type="none" w="lg" len="med"/>
          </a:ln>
        </p:spPr>
        <p:txBody>
          <a:bodyPr>
            <a:prstTxWarp prst="textNoShape">
              <a:avLst/>
            </a:prstTxWarp>
          </a:bodyPr>
          <a:lstStyle/>
          <a:p>
            <a:endParaRPr lang="en-US"/>
          </a:p>
        </p:txBody>
      </p:sp>
      <p:grpSp>
        <p:nvGrpSpPr>
          <p:cNvPr id="18" name="Group 85"/>
          <p:cNvGrpSpPr>
            <a:grpSpLocks/>
          </p:cNvGrpSpPr>
          <p:nvPr/>
        </p:nvGrpSpPr>
        <p:grpSpPr bwMode="auto">
          <a:xfrm>
            <a:off x="6065838" y="3768725"/>
            <a:ext cx="2078037" cy="693738"/>
            <a:chOff x="3821" y="2374"/>
            <a:chExt cx="1309" cy="437"/>
          </a:xfrm>
        </p:grpSpPr>
        <p:sp>
          <p:nvSpPr>
            <p:cNvPr id="62492" name="AutoShape 83"/>
            <p:cNvSpPr>
              <a:spLocks/>
            </p:cNvSpPr>
            <p:nvPr/>
          </p:nvSpPr>
          <p:spPr bwMode="auto">
            <a:xfrm rot="-5400000">
              <a:off x="4241" y="1954"/>
              <a:ext cx="165" cy="1005"/>
            </a:xfrm>
            <a:prstGeom prst="leftBrace">
              <a:avLst>
                <a:gd name="adj1" fmla="val 50758"/>
                <a:gd name="adj2" fmla="val 50000"/>
              </a:avLst>
            </a:prstGeom>
            <a:noFill/>
            <a:ln w="19050">
              <a:solidFill>
                <a:srgbClr val="FF0000"/>
              </a:solidFill>
              <a:round/>
              <a:headEnd/>
              <a:tailEnd/>
            </a:ln>
          </p:spPr>
          <p:txBody>
            <a:bodyPr vert="eaVert" wrap="none" anchor="ctr">
              <a:prstTxWarp prst="textNoShape">
                <a:avLst/>
              </a:prstTxWarp>
            </a:bodyPr>
            <a:lstStyle/>
            <a:p>
              <a:pPr algn="ctr"/>
              <a:endParaRPr lang="en-US" sz="1800">
                <a:ea typeface="Arial" charset="0"/>
                <a:cs typeface="Arial" charset="0"/>
              </a:endParaRPr>
            </a:p>
          </p:txBody>
        </p:sp>
        <p:sp>
          <p:nvSpPr>
            <p:cNvPr id="62493" name="Text Box 84"/>
            <p:cNvSpPr txBox="1">
              <a:spLocks noChangeArrowheads="1"/>
            </p:cNvSpPr>
            <p:nvPr/>
          </p:nvSpPr>
          <p:spPr bwMode="auto">
            <a:xfrm>
              <a:off x="4122" y="2523"/>
              <a:ext cx="1008" cy="288"/>
            </a:xfrm>
            <a:prstGeom prst="rect">
              <a:avLst/>
            </a:prstGeom>
            <a:noFill/>
            <a:ln w="9525">
              <a:noFill/>
              <a:miter lim="800000"/>
              <a:headEnd/>
              <a:tailEnd/>
            </a:ln>
          </p:spPr>
          <p:txBody>
            <a:bodyPr>
              <a:prstTxWarp prst="textNoShape">
                <a:avLst/>
              </a:prstTxWarp>
              <a:spAutoFit/>
            </a:bodyPr>
            <a:lstStyle/>
            <a:p>
              <a:pPr>
                <a:spcBef>
                  <a:spcPct val="50000"/>
                </a:spcBef>
              </a:pPr>
              <a:r>
                <a:rPr lang="en-US">
                  <a:solidFill>
                    <a:srgbClr val="A50021"/>
                  </a:solidFill>
                  <a:ea typeface="Arial" charset="0"/>
                  <a:cs typeface="Arial" charset="0"/>
                </a:rPr>
                <a:t>$20 billion</a:t>
              </a:r>
            </a:p>
          </p:txBody>
        </p:sp>
      </p:grpSp>
      <p:grpSp>
        <p:nvGrpSpPr>
          <p:cNvPr id="19" name="Group 79"/>
          <p:cNvGrpSpPr>
            <a:grpSpLocks/>
          </p:cNvGrpSpPr>
          <p:nvPr/>
        </p:nvGrpSpPr>
        <p:grpSpPr bwMode="auto">
          <a:xfrm>
            <a:off x="6694488" y="3605213"/>
            <a:ext cx="381000" cy="1974850"/>
            <a:chOff x="4217" y="2271"/>
            <a:chExt cx="240" cy="1244"/>
          </a:xfrm>
        </p:grpSpPr>
        <p:sp>
          <p:nvSpPr>
            <p:cNvPr id="62489" name="Line 73"/>
            <p:cNvSpPr>
              <a:spLocks noChangeShapeType="1"/>
            </p:cNvSpPr>
            <p:nvPr/>
          </p:nvSpPr>
          <p:spPr bwMode="auto">
            <a:xfrm>
              <a:off x="4338" y="2313"/>
              <a:ext cx="0" cy="951"/>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62490" name="Oval 38"/>
            <p:cNvSpPr>
              <a:spLocks noChangeArrowheads="1"/>
            </p:cNvSpPr>
            <p:nvPr/>
          </p:nvSpPr>
          <p:spPr bwMode="auto">
            <a:xfrm>
              <a:off x="4290" y="227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62491" name="Text Box 76"/>
            <p:cNvSpPr txBox="1">
              <a:spLocks noChangeArrowheads="1"/>
            </p:cNvSpPr>
            <p:nvPr/>
          </p:nvSpPr>
          <p:spPr bwMode="auto">
            <a:xfrm>
              <a:off x="4217" y="3285"/>
              <a:ext cx="240" cy="230"/>
            </a:xfrm>
            <a:prstGeom prst="rect">
              <a:avLst/>
            </a:prstGeom>
            <a:noFill/>
            <a:ln w="9525">
              <a:noFill/>
              <a:miter lim="800000"/>
              <a:headEnd/>
              <a:tailEnd/>
            </a:ln>
          </p:spPr>
          <p:txBody>
            <a:bodyPr lIns="0" tIns="0" rIns="0" bIns="0">
              <a:prstTxWarp prst="textNoShape">
                <a:avLst/>
              </a:prstTxWarp>
              <a:spAutoFit/>
            </a:bodyPr>
            <a:lstStyle/>
            <a:p>
              <a:pPr algn="r">
                <a:spcBef>
                  <a:spcPct val="50000"/>
                </a:spcBef>
              </a:pPr>
              <a:r>
                <a:rPr lang="en-US" b="1" i="1">
                  <a:ea typeface="Arial" charset="0"/>
                  <a:cs typeface="Arial" charset="0"/>
                </a:rPr>
                <a:t>Y</a:t>
              </a:r>
              <a:r>
                <a:rPr lang="en-US" b="1" baseline="-25000">
                  <a:ea typeface="Arial" charset="0"/>
                  <a:cs typeface="Arial" charset="0"/>
                </a:rPr>
                <a:t>3</a:t>
              </a:r>
            </a:p>
          </p:txBody>
        </p:sp>
      </p:grpSp>
      <p:sp>
        <p:nvSpPr>
          <p:cNvPr id="6248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6722"/>
                                        </p:tgtEl>
                                        <p:attrNameLst>
                                          <p:attrName>style.visibility</p:attrName>
                                        </p:attrNameLst>
                                      </p:cBhvr>
                                      <p:to>
                                        <p:strVal val="visible"/>
                                      </p:to>
                                    </p:set>
                                    <p:animEffect transition="in" filter="fade">
                                      <p:cBhvr>
                                        <p:cTn id="7" dur="500"/>
                                        <p:tgtEl>
                                          <p:spTgt spid="156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742"/>
                                        </p:tgtEl>
                                        <p:attrNameLst>
                                          <p:attrName>style.visibility</p:attrName>
                                        </p:attrNameLst>
                                      </p:cBhvr>
                                      <p:to>
                                        <p:strVal val="visible"/>
                                      </p:to>
                                    </p:set>
                                    <p:animEffect transition="in" filter="wipe(left)">
                                      <p:cBhvr>
                                        <p:cTn id="12" dur="500"/>
                                        <p:tgtEl>
                                          <p:spTgt spid="156742"/>
                                        </p:tgtEl>
                                      </p:cBhvr>
                                    </p:animEffect>
                                  </p:childTnLst>
                                </p:cTn>
                              </p:par>
                              <p:par>
                                <p:cTn id="13" presetID="10"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nodeType="afterGroup">
                            <p:stCondLst>
                              <p:cond delay="500"/>
                            </p:stCondLst>
                            <p:childTnLst>
                              <p:par>
                                <p:cTn id="17" presetID="22" presetClass="entr" presetSubtype="1"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par>
                          <p:cTn id="20" fill="hold" nodeType="afterGroup">
                            <p:stCondLst>
                              <p:cond delay="1000"/>
                            </p:stCondLst>
                            <p:childTnLst>
                              <p:par>
                                <p:cTn id="21" presetID="18" presetClass="entr" presetSubtype="6"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strips(downRight)">
                                      <p:cBhvr>
                                        <p:cTn id="23" dur="500"/>
                                        <p:tgtEl>
                                          <p:spTgt spid="1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6723"/>
                                        </p:tgtEl>
                                        <p:attrNameLst>
                                          <p:attrName>style.visibility</p:attrName>
                                        </p:attrNameLst>
                                      </p:cBhvr>
                                      <p:to>
                                        <p:strVal val="visible"/>
                                      </p:to>
                                    </p:set>
                                    <p:animEffect transition="in" filter="fade">
                                      <p:cBhvr>
                                        <p:cTn id="28" dur="500"/>
                                        <p:tgtEl>
                                          <p:spTgt spid="156723"/>
                                        </p:tgtEl>
                                      </p:cBhvr>
                                    </p:animEffect>
                                  </p:childTnLst>
                                </p:cTn>
                              </p:par>
                              <p:par>
                                <p:cTn id="29" presetID="10" presetClass="exit" presetSubtype="0" fill="hold" nodeType="withEffect">
                                  <p:stCondLst>
                                    <p:cond delay="0"/>
                                  </p:stCondLst>
                                  <p:childTnLst>
                                    <p:animEffect transition="out" filter="fade">
                                      <p:cBhvr>
                                        <p:cTn id="30" dur="500"/>
                                        <p:tgtEl>
                                          <p:spTgt spid="18"/>
                                        </p:tgtEl>
                                      </p:cBhvr>
                                    </p:animEffect>
                                    <p:set>
                                      <p:cBhvr>
                                        <p:cTn id="31" dur="1" fill="hold">
                                          <p:stCondLst>
                                            <p:cond delay="499"/>
                                          </p:stCondLst>
                                        </p:cTn>
                                        <p:tgtEl>
                                          <p:spTgt spid="18"/>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56742"/>
                                        </p:tgtEl>
                                      </p:cBhvr>
                                    </p:animEffect>
                                    <p:set>
                                      <p:cBhvr>
                                        <p:cTn id="34" dur="1" fill="hold">
                                          <p:stCondLst>
                                            <p:cond delay="499"/>
                                          </p:stCondLst>
                                        </p:cTn>
                                        <p:tgtEl>
                                          <p:spTgt spid="156742"/>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56726"/>
                                        </p:tgtEl>
                                        <p:attrNameLst>
                                          <p:attrName>style.visibility</p:attrName>
                                        </p:attrNameLst>
                                      </p:cBhvr>
                                      <p:to>
                                        <p:strVal val="visible"/>
                                      </p:to>
                                    </p:set>
                                    <p:animEffect transition="in" filter="wipe(left)">
                                      <p:cBhvr>
                                        <p:cTn id="39" dur="500"/>
                                        <p:tgtEl>
                                          <p:spTgt spid="156726"/>
                                        </p:tgtEl>
                                      </p:cBhvr>
                                    </p:animEffect>
                                  </p:childTnLst>
                                </p:cTn>
                              </p:par>
                            </p:childTnLst>
                          </p:cTn>
                        </p:par>
                        <p:par>
                          <p:cTn id="40" fill="hold" nodeType="afterGroup">
                            <p:stCondLst>
                              <p:cond delay="500"/>
                            </p:stCondLst>
                            <p:childTnLst>
                              <p:par>
                                <p:cTn id="41" presetID="18" presetClass="entr" presetSubtype="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strips(downRight)">
                                      <p:cBhvr>
                                        <p:cTn id="43" dur="500"/>
                                        <p:tgtEl>
                                          <p:spTgt spid="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56727"/>
                                        </p:tgtEl>
                                        <p:attrNameLst>
                                          <p:attrName>style.visibility</p:attrName>
                                        </p:attrNameLst>
                                      </p:cBhvr>
                                      <p:to>
                                        <p:strVal val="visible"/>
                                      </p:to>
                                    </p:set>
                                    <p:animEffect transition="in" filter="wipe(down)">
                                      <p:cBhvr>
                                        <p:cTn id="48" dur="500"/>
                                        <p:tgtEl>
                                          <p:spTgt spid="156727"/>
                                        </p:tgtEl>
                                      </p:cBhvr>
                                    </p:animEffect>
                                  </p:childTnLst>
                                </p:cTn>
                              </p:par>
                              <p:par>
                                <p:cTn id="49" presetID="22" presetClass="entr" presetSubtype="2"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right)">
                                      <p:cBhvr>
                                        <p:cTn id="51" dur="500"/>
                                        <p:tgtEl>
                                          <p:spTgt spid="1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2" fill="hold" grpId="0" nodeType="clickEffect">
                                  <p:stCondLst>
                                    <p:cond delay="0"/>
                                  </p:stCondLst>
                                  <p:childTnLst>
                                    <p:set>
                                      <p:cBhvr>
                                        <p:cTn id="55" dur="1" fill="hold">
                                          <p:stCondLst>
                                            <p:cond delay="0"/>
                                          </p:stCondLst>
                                        </p:cTn>
                                        <p:tgtEl>
                                          <p:spTgt spid="156740"/>
                                        </p:tgtEl>
                                        <p:attrNameLst>
                                          <p:attrName>style.visibility</p:attrName>
                                        </p:attrNameLst>
                                      </p:cBhvr>
                                      <p:to>
                                        <p:strVal val="visible"/>
                                      </p:to>
                                    </p:set>
                                    <p:animEffect transition="in" filter="wipe(right)">
                                      <p:cBhvr>
                                        <p:cTn id="56" dur="500"/>
                                        <p:tgtEl>
                                          <p:spTgt spid="156740"/>
                                        </p:tgtEl>
                                      </p:cBhvr>
                                    </p:animEffect>
                                  </p:childTnLst>
                                </p:cTn>
                              </p:par>
                            </p:childTnLst>
                          </p:cTn>
                        </p:par>
                        <p:par>
                          <p:cTn id="57" fill="hold" nodeType="afterGroup">
                            <p:stCondLst>
                              <p:cond delay="500"/>
                            </p:stCondLst>
                            <p:childTnLst>
                              <p:par>
                                <p:cTn id="58" presetID="22" presetClass="entr" presetSubtype="1" fill="hold"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up)">
                                      <p:cBhvr>
                                        <p:cTn id="60" dur="500"/>
                                        <p:tgtEl>
                                          <p:spTgt spid="19"/>
                                        </p:tgtEl>
                                      </p:cBhvr>
                                    </p:animEffect>
                                  </p:childTnLst>
                                </p:cTn>
                              </p:par>
                            </p:childTnLst>
                          </p:cTn>
                        </p:par>
                        <p:par>
                          <p:cTn id="61" fill="hold" nodeType="afterGroup">
                            <p:stCondLst>
                              <p:cond delay="1000"/>
                            </p:stCondLst>
                            <p:childTnLst>
                              <p:par>
                                <p:cTn id="62" presetID="18" presetClass="entr" presetSubtype="6" fill="hold"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strips(downRight)">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22" grpId="0" animBg="1"/>
      <p:bldP spid="156723" grpId="0" animBg="1"/>
      <p:bldP spid="156726" grpId="0" animBg="1"/>
      <p:bldP spid="156727" grpId="0" animBg="1"/>
      <p:bldP spid="156742" grpId="0" animBg="1"/>
      <p:bldP spid="156742" grpId="1" animBg="1"/>
      <p:bldP spid="15674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Changes in Taxes</a:t>
            </a:r>
          </a:p>
        </p:txBody>
      </p:sp>
      <p:sp>
        <p:nvSpPr>
          <p:cNvPr id="33797" name="Rectangle 3"/>
          <p:cNvSpPr>
            <a:spLocks noGrp="1" noChangeArrowheads="1"/>
          </p:cNvSpPr>
          <p:nvPr>
            <p:ph type="body" idx="4294967295"/>
          </p:nvPr>
        </p:nvSpPr>
        <p:spPr/>
        <p:txBody>
          <a:bodyPr/>
          <a:lstStyle/>
          <a:p>
            <a:pPr eaLnBrk="1" hangingPunct="1"/>
            <a:r>
              <a:rPr lang="en-US" sz="2700" smtClean="0">
                <a:latin typeface="Arial" charset="0"/>
              </a:rPr>
              <a:t>A tax cut increases households’ take-home pay.</a:t>
            </a:r>
          </a:p>
          <a:p>
            <a:pPr eaLnBrk="1" hangingPunct="1"/>
            <a:r>
              <a:rPr lang="en-US" sz="2700" smtClean="0">
                <a:latin typeface="Arial" charset="0"/>
              </a:rPr>
              <a:t>Households respond by spending a portion of this extra income, shifting </a:t>
            </a:r>
            <a:r>
              <a:rPr lang="en-US" sz="2700" i="1" smtClean="0">
                <a:latin typeface="Arial" charset="0"/>
              </a:rPr>
              <a:t>AD</a:t>
            </a:r>
            <a:r>
              <a:rPr lang="en-US" sz="2700" smtClean="0">
                <a:latin typeface="Arial" charset="0"/>
              </a:rPr>
              <a:t> to the right. </a:t>
            </a:r>
          </a:p>
          <a:p>
            <a:pPr eaLnBrk="1" hangingPunct="1"/>
            <a:r>
              <a:rPr lang="en-US" sz="2700" smtClean="0">
                <a:latin typeface="Arial" charset="0"/>
              </a:rPr>
              <a:t>The size of the shift is affected by the multiplier and crowding-out effects.  </a:t>
            </a:r>
          </a:p>
          <a:p>
            <a:pPr eaLnBrk="1" hangingPunct="1"/>
            <a:r>
              <a:rPr lang="en-US" sz="2700" smtClean="0">
                <a:latin typeface="Arial" charset="0"/>
              </a:rPr>
              <a:t>Another factor:  whether households perceive the tax cut to be temporary or permanent. </a:t>
            </a:r>
          </a:p>
          <a:p>
            <a:pPr lvl="1" eaLnBrk="1" hangingPunct="1"/>
            <a:r>
              <a:rPr lang="en-US" smtClean="0">
                <a:latin typeface="Arial" charset="0"/>
              </a:rPr>
              <a:t>A permanent tax cut causes a bigger increase in </a:t>
            </a:r>
            <a:r>
              <a:rPr lang="en-US" b="1" i="1" smtClean="0">
                <a:latin typeface="Arial" charset="0"/>
              </a:rPr>
              <a:t>C</a:t>
            </a:r>
            <a:r>
              <a:rPr lang="en-US" smtClean="0">
                <a:latin typeface="Arial" charset="0"/>
              </a:rPr>
              <a:t>—and a bigger shift in the </a:t>
            </a:r>
            <a:r>
              <a:rPr lang="en-US" i="1" smtClean="0">
                <a:latin typeface="Arial" charset="0"/>
              </a:rPr>
              <a:t>AD</a:t>
            </a:r>
            <a:r>
              <a:rPr lang="en-US" smtClean="0">
                <a:latin typeface="Arial" charset="0"/>
              </a:rPr>
              <a:t> curve—than a temporary tax cut.  </a:t>
            </a:r>
          </a:p>
        </p:txBody>
      </p:sp>
      <p:sp>
        <p:nvSpPr>
          <p:cNvPr id="645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500"/>
                                        <p:tgtEl>
                                          <p:spTgt spid="337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left)">
                                      <p:cBhvr>
                                        <p:cTn id="12" dur="500"/>
                                        <p:tgtEl>
                                          <p:spTgt spid="337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7">
                                            <p:txEl>
                                              <p:pRg st="2" end="2"/>
                                            </p:txEl>
                                          </p:spTgt>
                                        </p:tgtEl>
                                        <p:attrNameLst>
                                          <p:attrName>style.visibility</p:attrName>
                                        </p:attrNameLst>
                                      </p:cBhvr>
                                      <p:to>
                                        <p:strVal val="visible"/>
                                      </p:to>
                                    </p:set>
                                    <p:animEffect transition="in" filter="wipe(left)">
                                      <p:cBhvr>
                                        <p:cTn id="17" dur="500"/>
                                        <p:tgtEl>
                                          <p:spTgt spid="337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7">
                                            <p:txEl>
                                              <p:pRg st="3" end="3"/>
                                            </p:txEl>
                                          </p:spTgt>
                                        </p:tgtEl>
                                        <p:attrNameLst>
                                          <p:attrName>style.visibility</p:attrName>
                                        </p:attrNameLst>
                                      </p:cBhvr>
                                      <p:to>
                                        <p:strVal val="visible"/>
                                      </p:to>
                                    </p:set>
                                    <p:animEffect transition="in" filter="wipe(left)">
                                      <p:cBhvr>
                                        <p:cTn id="22" dur="500"/>
                                        <p:tgtEl>
                                          <p:spTgt spid="3379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797">
                                            <p:txEl>
                                              <p:pRg st="4" end="4"/>
                                            </p:txEl>
                                          </p:spTgt>
                                        </p:tgtEl>
                                        <p:attrNameLst>
                                          <p:attrName>style.visibility</p:attrName>
                                        </p:attrNameLst>
                                      </p:cBhvr>
                                      <p:to>
                                        <p:strVal val="visible"/>
                                      </p:to>
                                    </p:set>
                                    <p:animEffect transition="in" filter="wipe(left)">
                                      <p:cBhvr>
                                        <p:cTn id="27" dur="500"/>
                                        <p:tgtEl>
                                          <p:spTgt spid="337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bldLvl="4"/>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656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Fiscal policy effects</a:t>
            </a:r>
          </a:p>
        </p:txBody>
      </p:sp>
      <p:sp>
        <p:nvSpPr>
          <p:cNvPr id="36" name="Content Placeholder 2"/>
          <p:cNvSpPr>
            <a:spLocks noGrp="1"/>
          </p:cNvSpPr>
          <p:nvPr>
            <p:ph idx="1"/>
          </p:nvPr>
        </p:nvSpPr>
        <p:spPr>
          <a:xfrm>
            <a:off x="457200" y="1371600"/>
            <a:ext cx="8229600" cy="5105400"/>
          </a:xfrm>
        </p:spPr>
        <p:txBody>
          <a:bodyPr/>
          <a:lstStyle/>
          <a:p>
            <a:pPr marL="0" indent="0" eaLnBrk="1" hangingPunct="1">
              <a:spcBef>
                <a:spcPct val="45000"/>
              </a:spcBef>
              <a:buClr>
                <a:srgbClr val="669900"/>
              </a:buClr>
              <a:buSzPct val="120000"/>
              <a:buFont typeface="Wingdings" charset="2"/>
              <a:buNone/>
            </a:pPr>
            <a:r>
              <a:rPr lang="en-US" smtClean="0">
                <a:latin typeface="Arial" charset="0"/>
                <a:cs typeface="ＭＳ Ｐゴシック" charset="-128"/>
              </a:rPr>
              <a:t>The economy is in recession.  </a:t>
            </a:r>
            <a:br>
              <a:rPr lang="en-US" smtClean="0">
                <a:latin typeface="Arial" charset="0"/>
                <a:cs typeface="ＭＳ Ｐゴシック" charset="-128"/>
              </a:rPr>
            </a:br>
            <a:r>
              <a:rPr lang="en-US" smtClean="0">
                <a:latin typeface="Arial" charset="0"/>
                <a:cs typeface="ＭＳ Ｐゴシック" charset="-128"/>
              </a:rPr>
              <a:t>Shifting the </a:t>
            </a:r>
            <a:r>
              <a:rPr lang="en-US" i="1" smtClean="0">
                <a:latin typeface="Arial" charset="0"/>
                <a:cs typeface="ＭＳ Ｐゴシック" charset="-128"/>
              </a:rPr>
              <a:t>AD</a:t>
            </a:r>
            <a:r>
              <a:rPr lang="en-US" smtClean="0">
                <a:latin typeface="Arial" charset="0"/>
                <a:cs typeface="ＭＳ Ｐゴシック" charset="-128"/>
              </a:rPr>
              <a:t> curve rightward by $200b </a:t>
            </a:r>
            <a:br>
              <a:rPr lang="en-US" smtClean="0">
                <a:latin typeface="Arial" charset="0"/>
                <a:cs typeface="ＭＳ Ｐゴシック" charset="-128"/>
              </a:rPr>
            </a:br>
            <a:r>
              <a:rPr lang="en-US" smtClean="0">
                <a:latin typeface="Arial" charset="0"/>
                <a:cs typeface="ＭＳ Ｐゴシック" charset="-128"/>
              </a:rPr>
              <a:t>would end the recession.  </a:t>
            </a:r>
          </a:p>
          <a:p>
            <a:pPr marL="688975" lvl="1" indent="-574675" eaLnBrk="1" hangingPunct="1">
              <a:spcBef>
                <a:spcPct val="40000"/>
              </a:spcBef>
              <a:buClr>
                <a:srgbClr val="669900"/>
              </a:buClr>
              <a:buSzPct val="120000"/>
              <a:buFont typeface="Wingdings" charset="2"/>
              <a:buNone/>
            </a:pPr>
            <a:r>
              <a:rPr lang="en-US" sz="2600" b="1" smtClean="0">
                <a:solidFill>
                  <a:srgbClr val="C00000"/>
                </a:solidFill>
                <a:latin typeface="Arial" charset="0"/>
                <a:cs typeface="ＭＳ Ｐゴシック" charset="-128"/>
              </a:rPr>
              <a:t>A.</a:t>
            </a:r>
            <a:r>
              <a:rPr lang="en-US" sz="2800" smtClean="0">
                <a:solidFill>
                  <a:srgbClr val="339966"/>
                </a:solidFill>
                <a:latin typeface="Arial" charset="0"/>
                <a:cs typeface="ＭＳ Ｐゴシック" charset="-128"/>
              </a:rPr>
              <a:t>	</a:t>
            </a:r>
            <a:r>
              <a:rPr lang="en-US" sz="2800" smtClean="0">
                <a:latin typeface="Arial" charset="0"/>
                <a:cs typeface="ＭＳ Ｐゴシック" charset="-128"/>
              </a:rPr>
              <a:t>If </a:t>
            </a:r>
            <a:r>
              <a:rPr lang="en-US" sz="2800" i="1" smtClean="0">
                <a:latin typeface="Arial" charset="0"/>
                <a:cs typeface="ＭＳ Ｐゴシック" charset="-128"/>
              </a:rPr>
              <a:t>MPC</a:t>
            </a:r>
            <a:r>
              <a:rPr lang="en-US" sz="2800" smtClean="0">
                <a:latin typeface="Arial" charset="0"/>
                <a:cs typeface="ＭＳ Ｐゴシック" charset="-128"/>
              </a:rPr>
              <a:t> = .8 and there is no crowding out, </a:t>
            </a:r>
            <a:br>
              <a:rPr lang="en-US" sz="2800" smtClean="0">
                <a:latin typeface="Arial" charset="0"/>
                <a:cs typeface="ＭＳ Ｐゴシック" charset="-128"/>
              </a:rPr>
            </a:br>
            <a:r>
              <a:rPr lang="en-US" sz="2800" smtClean="0">
                <a:latin typeface="Arial" charset="0"/>
                <a:cs typeface="ＭＳ Ｐゴシック" charset="-128"/>
              </a:rPr>
              <a:t>how much should the government increase </a:t>
            </a:r>
            <a:r>
              <a:rPr lang="en-US" sz="2800" b="1" i="1" smtClean="0">
                <a:latin typeface="Arial" charset="0"/>
                <a:cs typeface="ＭＳ Ｐゴシック" charset="-128"/>
              </a:rPr>
              <a:t>G</a:t>
            </a:r>
            <a:r>
              <a:rPr lang="en-US" sz="2800" smtClean="0">
                <a:latin typeface="Arial" charset="0"/>
                <a:cs typeface="ＭＳ Ｐゴシック" charset="-128"/>
              </a:rPr>
              <a:t> </a:t>
            </a:r>
            <a:br>
              <a:rPr lang="en-US" sz="2800" smtClean="0">
                <a:latin typeface="Arial" charset="0"/>
                <a:cs typeface="ＭＳ Ｐゴシック" charset="-128"/>
              </a:rPr>
            </a:br>
            <a:r>
              <a:rPr lang="en-US" sz="2800" smtClean="0">
                <a:latin typeface="Arial" charset="0"/>
                <a:cs typeface="ＭＳ Ｐゴシック" charset="-128"/>
              </a:rPr>
              <a:t>to end the recession?</a:t>
            </a:r>
          </a:p>
          <a:p>
            <a:pPr marL="688975" lvl="1" indent="-574675" eaLnBrk="1" hangingPunct="1">
              <a:spcBef>
                <a:spcPct val="40000"/>
              </a:spcBef>
              <a:buClr>
                <a:srgbClr val="669900"/>
              </a:buClr>
              <a:buSzPct val="120000"/>
              <a:buFont typeface="Wingdings" charset="2"/>
              <a:buNone/>
            </a:pPr>
            <a:r>
              <a:rPr lang="en-US" sz="2600" b="1" smtClean="0">
                <a:solidFill>
                  <a:srgbClr val="C00000"/>
                </a:solidFill>
                <a:latin typeface="Arial" charset="0"/>
                <a:cs typeface="ＭＳ Ｐゴシック" charset="-128"/>
              </a:rPr>
              <a:t>B.</a:t>
            </a:r>
            <a:r>
              <a:rPr lang="en-US" sz="2800" smtClean="0">
                <a:solidFill>
                  <a:srgbClr val="339966"/>
                </a:solidFill>
                <a:latin typeface="Arial" charset="0"/>
                <a:cs typeface="ＭＳ Ｐゴシック" charset="-128"/>
              </a:rPr>
              <a:t>	</a:t>
            </a:r>
            <a:r>
              <a:rPr lang="en-US" sz="2800" smtClean="0">
                <a:latin typeface="Arial" charset="0"/>
                <a:cs typeface="ＭＳ Ｐゴシック" charset="-128"/>
              </a:rPr>
              <a:t>If there </a:t>
            </a:r>
            <a:r>
              <a:rPr lang="en-US" sz="2800" u="sng" smtClean="0">
                <a:latin typeface="Arial" charset="0"/>
                <a:cs typeface="ＭＳ Ｐゴシック" charset="-128"/>
              </a:rPr>
              <a:t>is</a:t>
            </a:r>
            <a:r>
              <a:rPr lang="en-US" sz="2800" smtClean="0">
                <a:latin typeface="Arial" charset="0"/>
                <a:cs typeface="ＭＳ Ｐゴシック" charset="-128"/>
              </a:rPr>
              <a:t> crowding out, will the government need to increase </a:t>
            </a:r>
            <a:r>
              <a:rPr lang="en-US" sz="2800" b="1" i="1" smtClean="0">
                <a:latin typeface="Arial" charset="0"/>
                <a:cs typeface="ＭＳ Ｐゴシック" charset="-128"/>
              </a:rPr>
              <a:t>G</a:t>
            </a:r>
            <a:r>
              <a:rPr lang="en-US" sz="2800" smtClean="0">
                <a:latin typeface="Arial" charset="0"/>
                <a:cs typeface="ＭＳ Ｐゴシック" charset="-128"/>
              </a:rPr>
              <a:t> more or less than this amount?</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1" end="1"/>
                                            </p:txEl>
                                          </p:spTgt>
                                        </p:tgtEl>
                                        <p:attrNameLst>
                                          <p:attrName>style.visibility</p:attrName>
                                        </p:attrNameLst>
                                      </p:cBhvr>
                                      <p:to>
                                        <p:strVal val="visible"/>
                                      </p:to>
                                    </p:set>
                                    <p:animEffect transition="in" filter="wipe(left)">
                                      <p:cBhvr>
                                        <p:cTn id="7" dur="500"/>
                                        <p:tgtEl>
                                          <p:spTgt spid="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2" end="2"/>
                                            </p:txEl>
                                          </p:spTgt>
                                        </p:tgtEl>
                                        <p:attrNameLst>
                                          <p:attrName>style.visibility</p:attrName>
                                        </p:attrNameLst>
                                      </p:cBhvr>
                                      <p:to>
                                        <p:strVal val="visible"/>
                                      </p:to>
                                    </p:set>
                                    <p:animEffect transition="in" filter="wipe(left)">
                                      <p:cBhvr>
                                        <p:cTn id="12"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4"/>
          <p:cNvSpPr>
            <a:spLocks noGrp="1" noChangeArrowheads="1"/>
          </p:cNvSpPr>
          <p:nvPr>
            <p:ph type="title"/>
          </p:nvPr>
        </p:nvSpPr>
        <p:spPr/>
        <p:txBody>
          <a:bodyPr/>
          <a:lstStyle/>
          <a:p>
            <a:pPr eaLnBrk="1" hangingPunct="1"/>
            <a:r>
              <a:rPr lang="en-US" smtClean="0">
                <a:latin typeface="Tahoma" charset="0"/>
                <a:ea typeface="Tahoma" charset="0"/>
                <a:cs typeface="Tahoma" charset="0"/>
              </a:rPr>
              <a:t>Introduction</a:t>
            </a:r>
          </a:p>
        </p:txBody>
      </p:sp>
      <p:sp>
        <p:nvSpPr>
          <p:cNvPr id="8197" name="Rectangle 5"/>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Earlier chapters covered:  </a:t>
            </a:r>
          </a:p>
          <a:p>
            <a:pPr lvl="1" eaLnBrk="1" hangingPunct="1">
              <a:buFont typeface="Wingdings" charset="2"/>
              <a:buChar char="§"/>
            </a:pPr>
            <a:r>
              <a:rPr lang="en-US" sz="2800" smtClean="0">
                <a:latin typeface="Arial" charset="0"/>
                <a:cs typeface="ＭＳ Ｐゴシック" charset="-128"/>
              </a:rPr>
              <a:t>the long-run effects of fiscal policy </a:t>
            </a:r>
            <a:br>
              <a:rPr lang="en-US" sz="2800" smtClean="0">
                <a:latin typeface="Arial" charset="0"/>
                <a:cs typeface="ＭＳ Ｐゴシック" charset="-128"/>
              </a:rPr>
            </a:br>
            <a:r>
              <a:rPr lang="en-US" sz="2800" smtClean="0">
                <a:latin typeface="Arial" charset="0"/>
                <a:cs typeface="ＭＳ Ｐゴシック" charset="-128"/>
              </a:rPr>
              <a:t>on interest rates, investment, economic growth</a:t>
            </a:r>
          </a:p>
          <a:p>
            <a:pPr lvl="1" eaLnBrk="1" hangingPunct="1">
              <a:buFont typeface="Wingdings" charset="2"/>
              <a:buChar char="§"/>
            </a:pPr>
            <a:r>
              <a:rPr lang="en-US" sz="2800" smtClean="0">
                <a:latin typeface="Arial" charset="0"/>
                <a:cs typeface="ＭＳ Ｐゴシック" charset="-128"/>
              </a:rPr>
              <a:t>the long-run effects of monetary policy </a:t>
            </a:r>
            <a:br>
              <a:rPr lang="en-US" sz="2800" smtClean="0">
                <a:latin typeface="Arial" charset="0"/>
                <a:cs typeface="ＭＳ Ｐゴシック" charset="-128"/>
              </a:rPr>
            </a:br>
            <a:r>
              <a:rPr lang="en-US" sz="2800" smtClean="0">
                <a:latin typeface="Arial" charset="0"/>
                <a:cs typeface="ＭＳ Ｐゴシック" charset="-128"/>
              </a:rPr>
              <a:t>on the price level and inflation rate</a:t>
            </a:r>
          </a:p>
          <a:p>
            <a:pPr eaLnBrk="1" hangingPunct="1">
              <a:spcBef>
                <a:spcPct val="55000"/>
              </a:spcBef>
              <a:buFont typeface="Wingdings" charset="2"/>
              <a:buChar char="§"/>
            </a:pPr>
            <a:r>
              <a:rPr lang="en-US" smtClean="0">
                <a:latin typeface="Arial" charset="0"/>
                <a:cs typeface="ＭＳ Ｐゴシック" charset="-128"/>
              </a:rPr>
              <a:t>This chapter focuses on the </a:t>
            </a:r>
            <a:r>
              <a:rPr lang="en-US" u="sng" smtClean="0">
                <a:latin typeface="Arial" charset="0"/>
                <a:cs typeface="ＭＳ Ｐゴシック" charset="-128"/>
              </a:rPr>
              <a:t>short-run</a:t>
            </a:r>
            <a:r>
              <a:rPr lang="en-US" smtClean="0">
                <a:latin typeface="Arial" charset="0"/>
                <a:cs typeface="ＭＳ Ｐゴシック" charset="-128"/>
              </a:rPr>
              <a:t> effects </a:t>
            </a:r>
            <a:br>
              <a:rPr lang="en-US" smtClean="0">
                <a:latin typeface="Arial" charset="0"/>
                <a:cs typeface="ＭＳ Ｐゴシック" charset="-128"/>
              </a:rPr>
            </a:br>
            <a:r>
              <a:rPr lang="en-US" smtClean="0">
                <a:latin typeface="Arial" charset="0"/>
                <a:cs typeface="ＭＳ Ｐゴシック" charset="-128"/>
              </a:rPr>
              <a:t>of fiscal and monetary policy, </a:t>
            </a:r>
            <a:br>
              <a:rPr lang="en-US" smtClean="0">
                <a:latin typeface="Arial" charset="0"/>
                <a:cs typeface="ＭＳ Ｐゴシック" charset="-128"/>
              </a:rPr>
            </a:br>
            <a:r>
              <a:rPr lang="en-US" smtClean="0">
                <a:latin typeface="Arial" charset="0"/>
                <a:cs typeface="ＭＳ Ｐゴシック" charset="-128"/>
              </a:rPr>
              <a:t>which work through aggregate demand. </a:t>
            </a:r>
          </a:p>
        </p:txBody>
      </p:sp>
      <p:sp>
        <p:nvSpPr>
          <p:cNvPr id="112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wipe(left)">
                                      <p:cBhvr>
                                        <p:cTn id="17" dur="500"/>
                                        <p:tgtEl>
                                          <p:spTgt spid="81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wipe(left)">
                                      <p:cBhvr>
                                        <p:cTn id="22" dur="500"/>
                                        <p:tgtEl>
                                          <p:spTgt spid="81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861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lstStyle/>
          <a:p>
            <a:pPr marL="0" indent="0" eaLnBrk="1" hangingPunct="1">
              <a:spcBef>
                <a:spcPct val="45000"/>
              </a:spcBef>
              <a:buClr>
                <a:srgbClr val="669900"/>
              </a:buClr>
              <a:buSzPct val="120000"/>
              <a:buFont typeface="Wingdings" charset="2"/>
              <a:buNone/>
            </a:pPr>
            <a:r>
              <a:rPr lang="en-US" smtClean="0">
                <a:latin typeface="Arial" charset="0"/>
                <a:cs typeface="ＭＳ Ｐゴシック" charset="-128"/>
              </a:rPr>
              <a:t>The economy is in recession.  </a:t>
            </a:r>
            <a:br>
              <a:rPr lang="en-US" smtClean="0">
                <a:latin typeface="Arial" charset="0"/>
                <a:cs typeface="ＭＳ Ｐゴシック" charset="-128"/>
              </a:rPr>
            </a:br>
            <a:r>
              <a:rPr lang="en-US" smtClean="0">
                <a:latin typeface="Arial" charset="0"/>
                <a:cs typeface="ＭＳ Ｐゴシック" charset="-128"/>
              </a:rPr>
              <a:t>Shifting the </a:t>
            </a:r>
            <a:r>
              <a:rPr lang="en-US" i="1" smtClean="0">
                <a:latin typeface="Arial" charset="0"/>
                <a:cs typeface="ＭＳ Ｐゴシック" charset="-128"/>
              </a:rPr>
              <a:t>AD</a:t>
            </a:r>
            <a:r>
              <a:rPr lang="en-US" smtClean="0">
                <a:latin typeface="Arial" charset="0"/>
                <a:cs typeface="ＭＳ Ｐゴシック" charset="-128"/>
              </a:rPr>
              <a:t> curve rightward by $200b </a:t>
            </a:r>
            <a:br>
              <a:rPr lang="en-US" smtClean="0">
                <a:latin typeface="Arial" charset="0"/>
                <a:cs typeface="ＭＳ Ｐゴシック" charset="-128"/>
              </a:rPr>
            </a:br>
            <a:r>
              <a:rPr lang="en-US" smtClean="0">
                <a:latin typeface="Arial" charset="0"/>
                <a:cs typeface="ＭＳ Ｐゴシック" charset="-128"/>
              </a:rPr>
              <a:t>would end the recession.  </a:t>
            </a:r>
          </a:p>
          <a:p>
            <a:pPr marL="688975" lvl="1" indent="-574675" eaLnBrk="1" hangingPunct="1">
              <a:spcBef>
                <a:spcPct val="40000"/>
              </a:spcBef>
              <a:buClr>
                <a:srgbClr val="669900"/>
              </a:buClr>
              <a:buSzPct val="120000"/>
              <a:buFont typeface="Wingdings" charset="2"/>
              <a:buNone/>
            </a:pPr>
            <a:r>
              <a:rPr lang="en-US" sz="2600" b="1" smtClean="0">
                <a:solidFill>
                  <a:srgbClr val="C00000"/>
                </a:solidFill>
                <a:latin typeface="Arial" charset="0"/>
                <a:cs typeface="ＭＳ Ｐゴシック" charset="-128"/>
              </a:rPr>
              <a:t>A.</a:t>
            </a:r>
            <a:r>
              <a:rPr lang="en-US" sz="2800" smtClean="0">
                <a:solidFill>
                  <a:srgbClr val="339966"/>
                </a:solidFill>
                <a:latin typeface="Arial" charset="0"/>
                <a:cs typeface="ＭＳ Ｐゴシック" charset="-128"/>
              </a:rPr>
              <a:t>	</a:t>
            </a:r>
            <a:r>
              <a:rPr lang="en-US" sz="2800" smtClean="0">
                <a:latin typeface="Arial" charset="0"/>
                <a:cs typeface="ＭＳ Ｐゴシック" charset="-128"/>
              </a:rPr>
              <a:t>If </a:t>
            </a:r>
            <a:r>
              <a:rPr lang="en-US" sz="2800" i="1" smtClean="0">
                <a:latin typeface="Arial" charset="0"/>
                <a:cs typeface="ＭＳ Ｐゴシック" charset="-128"/>
              </a:rPr>
              <a:t>MPC</a:t>
            </a:r>
            <a:r>
              <a:rPr lang="en-US" sz="2800" smtClean="0">
                <a:latin typeface="Arial" charset="0"/>
                <a:cs typeface="ＭＳ Ｐゴシック" charset="-128"/>
              </a:rPr>
              <a:t> = .8 and there is no crowding out, </a:t>
            </a:r>
            <a:br>
              <a:rPr lang="en-US" sz="2800" smtClean="0">
                <a:latin typeface="Arial" charset="0"/>
                <a:cs typeface="ＭＳ Ｐゴシック" charset="-128"/>
              </a:rPr>
            </a:br>
            <a:r>
              <a:rPr lang="en-US" sz="2800" smtClean="0">
                <a:latin typeface="Arial" charset="0"/>
                <a:cs typeface="ＭＳ Ｐゴシック" charset="-128"/>
              </a:rPr>
              <a:t>how much should the government increase </a:t>
            </a:r>
            <a:r>
              <a:rPr lang="en-US" sz="2800" b="1" i="1" smtClean="0">
                <a:latin typeface="Arial" charset="0"/>
                <a:cs typeface="ＭＳ Ｐゴシック" charset="-128"/>
              </a:rPr>
              <a:t>G</a:t>
            </a:r>
            <a:r>
              <a:rPr lang="en-US" sz="2800" smtClean="0">
                <a:latin typeface="Arial" charset="0"/>
                <a:cs typeface="ＭＳ Ｐゴシック" charset="-128"/>
              </a:rPr>
              <a:t> </a:t>
            </a:r>
            <a:br>
              <a:rPr lang="en-US" sz="2800" smtClean="0">
                <a:latin typeface="Arial" charset="0"/>
                <a:cs typeface="ＭＳ Ｐゴシック" charset="-128"/>
              </a:rPr>
            </a:br>
            <a:r>
              <a:rPr lang="en-US" sz="2800" smtClean="0">
                <a:latin typeface="Arial" charset="0"/>
                <a:cs typeface="ＭＳ Ｐゴシック" charset="-128"/>
              </a:rPr>
              <a:t>to end the recession?</a:t>
            </a:r>
          </a:p>
          <a:p>
            <a:pPr marL="688975" lvl="1" indent="-574675" eaLnBrk="1" hangingPunct="1">
              <a:spcBef>
                <a:spcPct val="40000"/>
              </a:spcBef>
              <a:buClr>
                <a:srgbClr val="669900"/>
              </a:buClr>
              <a:buSzPct val="120000"/>
              <a:buFont typeface="Wingdings" charset="2"/>
              <a:buNone/>
            </a:pPr>
            <a:r>
              <a:rPr lang="en-US" sz="2800" smtClean="0">
                <a:latin typeface="Arial" charset="0"/>
                <a:cs typeface="ＭＳ Ｐゴシック" charset="-128"/>
              </a:rPr>
              <a:t>	Multiplier = 1/(1 – .8) = 5</a:t>
            </a:r>
          </a:p>
          <a:p>
            <a:pPr marL="688975" lvl="1" indent="-574675" eaLnBrk="1" hangingPunct="1">
              <a:spcBef>
                <a:spcPct val="40000"/>
              </a:spcBef>
              <a:buClr>
                <a:srgbClr val="669900"/>
              </a:buClr>
              <a:buSzPct val="120000"/>
              <a:buFont typeface="Wingdings" charset="2"/>
              <a:buNone/>
            </a:pPr>
            <a:r>
              <a:rPr lang="en-US" sz="2800" smtClean="0">
                <a:latin typeface="Arial" charset="0"/>
                <a:cs typeface="ＭＳ Ｐゴシック" charset="-128"/>
              </a:rPr>
              <a:t>	</a:t>
            </a:r>
            <a:r>
              <a:rPr lang="en-US" sz="2800" smtClean="0">
                <a:solidFill>
                  <a:srgbClr val="3333FF"/>
                </a:solidFill>
                <a:latin typeface="Arial" charset="0"/>
                <a:cs typeface="ＭＳ Ｐゴシック" charset="-128"/>
              </a:rPr>
              <a:t>Increase </a:t>
            </a:r>
            <a:r>
              <a:rPr lang="en-US" sz="2800" b="1" i="1" smtClean="0">
                <a:solidFill>
                  <a:srgbClr val="3333FF"/>
                </a:solidFill>
                <a:latin typeface="Arial" charset="0"/>
                <a:cs typeface="ＭＳ Ｐゴシック" charset="-128"/>
              </a:rPr>
              <a:t>G</a:t>
            </a:r>
            <a:r>
              <a:rPr lang="en-US" sz="2800" smtClean="0">
                <a:solidFill>
                  <a:srgbClr val="3333FF"/>
                </a:solidFill>
                <a:latin typeface="Arial" charset="0"/>
                <a:cs typeface="ＭＳ Ｐゴシック" charset="-128"/>
              </a:rPr>
              <a:t> by $40b </a:t>
            </a:r>
            <a:r>
              <a:rPr lang="en-US" sz="2800" smtClean="0">
                <a:latin typeface="Arial" charset="0"/>
                <a:cs typeface="ＭＳ Ｐゴシック" charset="-128"/>
              </a:rPr>
              <a:t/>
            </a:r>
            <a:br>
              <a:rPr lang="en-US" sz="2800" smtClean="0">
                <a:latin typeface="Arial" charset="0"/>
                <a:cs typeface="ＭＳ Ｐゴシック" charset="-128"/>
              </a:rPr>
            </a:br>
            <a:r>
              <a:rPr lang="en-US" sz="2800" smtClean="0">
                <a:latin typeface="Arial" charset="0"/>
                <a:cs typeface="ＭＳ Ｐゴシック" charset="-128"/>
              </a:rPr>
              <a:t>to shift agg demand by  5 x $40b  =  $200b. </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2" end="2"/>
                                            </p:txEl>
                                          </p:spTgt>
                                        </p:tgtEl>
                                        <p:attrNameLst>
                                          <p:attrName>style.visibility</p:attrName>
                                        </p:attrNameLst>
                                      </p:cBhvr>
                                      <p:to>
                                        <p:strVal val="visible"/>
                                      </p:to>
                                    </p:set>
                                    <p:animEffect transition="in" filter="wipe(left)">
                                      <p:cBhvr>
                                        <p:cTn id="7" dur="500"/>
                                        <p:tgtEl>
                                          <p:spTgt spid="3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3" end="3"/>
                                            </p:txEl>
                                          </p:spTgt>
                                        </p:tgtEl>
                                        <p:attrNameLst>
                                          <p:attrName>style.visibility</p:attrName>
                                        </p:attrNameLst>
                                      </p:cBhvr>
                                      <p:to>
                                        <p:strVal val="visible"/>
                                      </p:to>
                                    </p:set>
                                    <p:animEffect transition="in" filter="wipe(left)">
                                      <p:cBhvr>
                                        <p:cTn id="12"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7065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lstStyle/>
          <a:p>
            <a:pPr marL="0" indent="0" eaLnBrk="1" hangingPunct="1">
              <a:spcBef>
                <a:spcPct val="45000"/>
              </a:spcBef>
              <a:buClr>
                <a:srgbClr val="669900"/>
              </a:buClr>
              <a:buSzPct val="120000"/>
              <a:buFont typeface="Wingdings" charset="2"/>
              <a:buNone/>
            </a:pPr>
            <a:r>
              <a:rPr lang="en-US" dirty="0" smtClean="0">
                <a:latin typeface="Arial" charset="0"/>
                <a:cs typeface="ＭＳ Ｐゴシック" charset="-128"/>
              </a:rPr>
              <a:t>The economy is in recession.  </a:t>
            </a:r>
            <a:br>
              <a:rPr lang="en-US" dirty="0" smtClean="0">
                <a:latin typeface="Arial" charset="0"/>
                <a:cs typeface="ＭＳ Ｐゴシック" charset="-128"/>
              </a:rPr>
            </a:br>
            <a:r>
              <a:rPr lang="en-US" dirty="0" smtClean="0">
                <a:latin typeface="Arial" charset="0"/>
                <a:cs typeface="ＭＳ Ｐゴシック" charset="-128"/>
              </a:rPr>
              <a:t>Shifting the </a:t>
            </a:r>
            <a:r>
              <a:rPr lang="en-US" i="1" dirty="0" smtClean="0">
                <a:latin typeface="Arial" charset="0"/>
                <a:cs typeface="ＭＳ Ｐゴシック" charset="-128"/>
              </a:rPr>
              <a:t>AD</a:t>
            </a:r>
            <a:r>
              <a:rPr lang="en-US" dirty="0" smtClean="0">
                <a:latin typeface="Arial" charset="0"/>
                <a:cs typeface="ＭＳ Ｐゴシック" charset="-128"/>
              </a:rPr>
              <a:t> curve rightward by $200b </a:t>
            </a:r>
            <a:br>
              <a:rPr lang="en-US" dirty="0" smtClean="0">
                <a:latin typeface="Arial" charset="0"/>
                <a:cs typeface="ＭＳ Ｐゴシック" charset="-128"/>
              </a:rPr>
            </a:br>
            <a:r>
              <a:rPr lang="en-US" dirty="0" smtClean="0">
                <a:latin typeface="Arial" charset="0"/>
                <a:cs typeface="ＭＳ Ｐゴシック" charset="-128"/>
              </a:rPr>
              <a:t>would end the recession.  </a:t>
            </a:r>
          </a:p>
          <a:p>
            <a:pPr marL="688975" lvl="1" indent="-574675" eaLnBrk="1" hangingPunct="1">
              <a:spcBef>
                <a:spcPct val="40000"/>
              </a:spcBef>
              <a:buClr>
                <a:srgbClr val="669900"/>
              </a:buClr>
              <a:buSzPct val="120000"/>
              <a:buFont typeface="Wingdings" charset="2"/>
              <a:buNone/>
            </a:pPr>
            <a:r>
              <a:rPr lang="en-US" sz="2600" b="1" dirty="0" smtClean="0">
                <a:solidFill>
                  <a:srgbClr val="C00000"/>
                </a:solidFill>
                <a:latin typeface="Arial" charset="0"/>
                <a:cs typeface="ＭＳ Ｐゴシック" charset="-128"/>
              </a:rPr>
              <a:t>B.</a:t>
            </a:r>
            <a:r>
              <a:rPr lang="en-US" sz="2800" dirty="0" smtClean="0">
                <a:solidFill>
                  <a:srgbClr val="C00000"/>
                </a:solidFill>
                <a:latin typeface="Arial" charset="0"/>
                <a:cs typeface="ＭＳ Ｐゴシック" charset="-128"/>
              </a:rPr>
              <a:t>	</a:t>
            </a:r>
            <a:r>
              <a:rPr lang="en-US" sz="2800" dirty="0" smtClean="0">
                <a:latin typeface="Arial" charset="0"/>
                <a:cs typeface="ＭＳ Ｐゴシック" charset="-128"/>
              </a:rPr>
              <a:t>If there is crowding out, will government need to increase </a:t>
            </a:r>
            <a:r>
              <a:rPr lang="en-US" sz="2800" b="1" i="1" dirty="0" smtClean="0">
                <a:latin typeface="Arial" charset="0"/>
                <a:cs typeface="ＭＳ Ｐゴシック" charset="-128"/>
              </a:rPr>
              <a:t>G</a:t>
            </a:r>
            <a:r>
              <a:rPr lang="en-US" sz="2800" dirty="0" smtClean="0">
                <a:latin typeface="Arial" charset="0"/>
                <a:cs typeface="ＭＳ Ｐゴシック" charset="-128"/>
              </a:rPr>
              <a:t> more or less than this amount?</a:t>
            </a:r>
          </a:p>
          <a:p>
            <a:pPr marL="688975" lvl="1" indent="-574675" eaLnBrk="1" hangingPunct="1">
              <a:spcBef>
                <a:spcPct val="40000"/>
              </a:spcBef>
              <a:buClr>
                <a:srgbClr val="669900"/>
              </a:buClr>
              <a:buSzPct val="120000"/>
              <a:buFont typeface="Wingdings" charset="2"/>
              <a:buNone/>
            </a:pPr>
            <a:r>
              <a:rPr lang="en-US" sz="2800" dirty="0" smtClean="0">
                <a:latin typeface="Arial" charset="0"/>
                <a:cs typeface="ＭＳ Ｐゴシック" charset="-128"/>
              </a:rPr>
              <a:t>	Crowding out reduces the impact of </a:t>
            </a:r>
            <a:r>
              <a:rPr lang="en-US" sz="2800" b="1" i="1" dirty="0" smtClean="0">
                <a:latin typeface="Arial" charset="0"/>
                <a:cs typeface="ＭＳ Ｐゴシック" charset="-128"/>
              </a:rPr>
              <a:t>G</a:t>
            </a:r>
            <a:r>
              <a:rPr lang="en-US" sz="2800" dirty="0" smtClean="0">
                <a:latin typeface="Arial" charset="0"/>
                <a:cs typeface="ＭＳ Ｐゴシック" charset="-128"/>
              </a:rPr>
              <a:t> on </a:t>
            </a:r>
            <a:r>
              <a:rPr lang="en-US" sz="2800" i="1" dirty="0" smtClean="0">
                <a:latin typeface="Arial" charset="0"/>
                <a:cs typeface="ＭＳ Ｐゴシック" charset="-128"/>
              </a:rPr>
              <a:t>AD</a:t>
            </a:r>
            <a:r>
              <a:rPr lang="en-US" sz="2800" dirty="0" smtClean="0">
                <a:latin typeface="Arial" charset="0"/>
                <a:cs typeface="ＭＳ Ｐゴシック" charset="-128"/>
              </a:rPr>
              <a:t>.</a:t>
            </a:r>
          </a:p>
          <a:p>
            <a:pPr marL="688975" lvl="1" indent="-574675" eaLnBrk="1" hangingPunct="1">
              <a:spcBef>
                <a:spcPct val="40000"/>
              </a:spcBef>
              <a:buClr>
                <a:srgbClr val="669900"/>
              </a:buClr>
              <a:buSzPct val="120000"/>
              <a:buFont typeface="Wingdings" charset="2"/>
              <a:buNone/>
            </a:pPr>
            <a:r>
              <a:rPr lang="en-US" sz="2800" dirty="0" smtClean="0">
                <a:latin typeface="Arial" charset="0"/>
                <a:cs typeface="ＭＳ Ｐゴシック" charset="-128"/>
              </a:rPr>
              <a:t>	To offset this, government should</a:t>
            </a:r>
            <a:r>
              <a:rPr lang="en-US" sz="2800" dirty="0" smtClean="0">
                <a:solidFill>
                  <a:srgbClr val="3333FF"/>
                </a:solidFill>
                <a:latin typeface="Arial" charset="0"/>
                <a:cs typeface="ＭＳ Ｐゴシック" charset="-128"/>
              </a:rPr>
              <a:t> increase </a:t>
            </a:r>
            <a:r>
              <a:rPr lang="en-US" sz="2800" b="1" i="1" dirty="0" smtClean="0">
                <a:solidFill>
                  <a:srgbClr val="3333FF"/>
                </a:solidFill>
                <a:latin typeface="Arial" charset="0"/>
                <a:cs typeface="ＭＳ Ｐゴシック" charset="-128"/>
              </a:rPr>
              <a:t>G</a:t>
            </a:r>
            <a:r>
              <a:rPr lang="en-US" sz="2800" dirty="0" smtClean="0">
                <a:solidFill>
                  <a:srgbClr val="3333FF"/>
                </a:solidFill>
                <a:latin typeface="Arial" charset="0"/>
                <a:cs typeface="ＭＳ Ｐゴシック" charset="-128"/>
              </a:rPr>
              <a:t> by a </a:t>
            </a:r>
            <a:r>
              <a:rPr lang="en-US" sz="2800" u="sng" dirty="0" smtClean="0">
                <a:solidFill>
                  <a:srgbClr val="3333FF"/>
                </a:solidFill>
                <a:latin typeface="Arial" charset="0"/>
                <a:cs typeface="ＭＳ Ｐゴシック" charset="-128"/>
              </a:rPr>
              <a:t>larger</a:t>
            </a:r>
            <a:r>
              <a:rPr lang="en-US" sz="2800" dirty="0" smtClean="0">
                <a:solidFill>
                  <a:srgbClr val="3333FF"/>
                </a:solidFill>
                <a:latin typeface="Arial" charset="0"/>
                <a:cs typeface="ＭＳ Ｐゴシック" charset="-128"/>
              </a:rPr>
              <a:t> amount</a:t>
            </a:r>
            <a:r>
              <a:rPr lang="en-US" sz="2800" dirty="0" smtClean="0">
                <a:latin typeface="Arial" charset="0"/>
                <a:cs typeface="ＭＳ Ｐゴシック" charset="-128"/>
              </a:rPr>
              <a:t>.  </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1" end="1"/>
                                            </p:txEl>
                                          </p:spTgt>
                                        </p:tgtEl>
                                        <p:attrNameLst>
                                          <p:attrName>style.visibility</p:attrName>
                                        </p:attrNameLst>
                                      </p:cBhvr>
                                      <p:to>
                                        <p:strVal val="visible"/>
                                      </p:to>
                                    </p:set>
                                    <p:animEffect transition="in" filter="wipe(left)">
                                      <p:cBhvr>
                                        <p:cTn id="7" dur="500"/>
                                        <p:tgtEl>
                                          <p:spTgt spid="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2" end="2"/>
                                            </p:txEl>
                                          </p:spTgt>
                                        </p:tgtEl>
                                        <p:attrNameLst>
                                          <p:attrName>style.visibility</p:attrName>
                                        </p:attrNameLst>
                                      </p:cBhvr>
                                      <p:to>
                                        <p:strVal val="visible"/>
                                      </p:to>
                                    </p:set>
                                    <p:animEffect transition="in" filter="wipe(left)">
                                      <p:cBhvr>
                                        <p:cTn id="12" dur="500"/>
                                        <p:tgtEl>
                                          <p:spTgt spid="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
                                            <p:txEl>
                                              <p:pRg st="3" end="3"/>
                                            </p:txEl>
                                          </p:spTgt>
                                        </p:tgtEl>
                                        <p:attrNameLst>
                                          <p:attrName>style.visibility</p:attrName>
                                        </p:attrNameLst>
                                      </p:cBhvr>
                                      <p:to>
                                        <p:strVal val="visible"/>
                                      </p:to>
                                    </p:set>
                                    <p:animEffect transition="in" filter="wipe(left)">
                                      <p:cBhvr>
                                        <p:cTn id="17"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700" smtClean="0"/>
              <a:t>Fiscal Policy and Aggregate Supply</a:t>
            </a:r>
          </a:p>
        </p:txBody>
      </p:sp>
      <p:sp>
        <p:nvSpPr>
          <p:cNvPr id="161795" name="Rectangle 3"/>
          <p:cNvSpPr>
            <a:spLocks noGrp="1" noChangeArrowheads="1"/>
          </p:cNvSpPr>
          <p:nvPr>
            <p:ph idx="1"/>
          </p:nvPr>
        </p:nvSpPr>
        <p:spPr>
          <a:xfrm>
            <a:off x="457200" y="1219200"/>
            <a:ext cx="8229600" cy="5181600"/>
          </a:xfrm>
        </p:spPr>
        <p:txBody>
          <a:bodyPr/>
          <a:lstStyle/>
          <a:p>
            <a:pPr eaLnBrk="1" hangingPunct="1">
              <a:lnSpc>
                <a:spcPct val="103000"/>
              </a:lnSpc>
              <a:buFont typeface="Wingdings" charset="2"/>
              <a:buChar char="§"/>
            </a:pPr>
            <a:r>
              <a:rPr lang="en-US" smtClean="0">
                <a:latin typeface="Arial" charset="0"/>
                <a:cs typeface="ＭＳ Ｐゴシック" charset="-128"/>
              </a:rPr>
              <a:t>Most economists believe the short-run effects of fiscal policy mainly work through agg demand. </a:t>
            </a:r>
          </a:p>
          <a:p>
            <a:pPr eaLnBrk="1" hangingPunct="1">
              <a:lnSpc>
                <a:spcPct val="103000"/>
              </a:lnSpc>
              <a:buFont typeface="Wingdings" charset="2"/>
              <a:buChar char="§"/>
            </a:pPr>
            <a:r>
              <a:rPr lang="en-US" smtClean="0">
                <a:latin typeface="Arial" charset="0"/>
                <a:cs typeface="ＭＳ Ｐゴシック" charset="-128"/>
              </a:rPr>
              <a:t>But fiscal policy might also affect agg supply.</a:t>
            </a:r>
          </a:p>
          <a:p>
            <a:pPr eaLnBrk="1" hangingPunct="1">
              <a:lnSpc>
                <a:spcPct val="103000"/>
              </a:lnSpc>
              <a:buFont typeface="Wingdings" charset="2"/>
              <a:buChar char="§"/>
            </a:pPr>
            <a:r>
              <a:rPr lang="en-US" smtClean="0">
                <a:latin typeface="Arial" charset="0"/>
                <a:cs typeface="ＭＳ Ｐゴシック" charset="-128"/>
              </a:rPr>
              <a:t>Recall one of the Ten Principles from Chapter 1: </a:t>
            </a:r>
            <a:br>
              <a:rPr lang="en-US" smtClean="0">
                <a:latin typeface="Arial" charset="0"/>
                <a:cs typeface="ＭＳ Ｐゴシック" charset="-128"/>
              </a:rPr>
            </a:br>
            <a:r>
              <a:rPr lang="en-US" smtClean="0">
                <a:latin typeface="Arial" charset="0"/>
                <a:cs typeface="ＭＳ Ｐゴシック" charset="-128"/>
              </a:rPr>
              <a:t>   </a:t>
            </a:r>
            <a:r>
              <a:rPr lang="en-US" b="1" i="1" smtClean="0">
                <a:solidFill>
                  <a:srgbClr val="996633"/>
                </a:solidFill>
                <a:latin typeface="Arial" charset="0"/>
                <a:cs typeface="ＭＳ Ｐゴシック" charset="-128"/>
              </a:rPr>
              <a:t>People respond to incentives</a:t>
            </a:r>
            <a:r>
              <a:rPr lang="en-US" i="1" smtClean="0">
                <a:solidFill>
                  <a:srgbClr val="996633"/>
                </a:solidFill>
                <a:latin typeface="Arial" charset="0"/>
                <a:cs typeface="ＭＳ Ｐゴシック" charset="-128"/>
              </a:rPr>
              <a:t>.</a:t>
            </a:r>
          </a:p>
          <a:p>
            <a:pPr eaLnBrk="1" hangingPunct="1">
              <a:lnSpc>
                <a:spcPct val="103000"/>
              </a:lnSpc>
              <a:buFont typeface="Wingdings" charset="2"/>
              <a:buChar char="§"/>
            </a:pPr>
            <a:r>
              <a:rPr lang="en-US" smtClean="0">
                <a:latin typeface="Arial" charset="0"/>
                <a:cs typeface="ＭＳ Ｐゴシック" charset="-128"/>
              </a:rPr>
              <a:t>A cut in the tax rate gives workers incentive to work more, so it might increase the quantity of g&amp;s supplied and shift </a:t>
            </a:r>
            <a:r>
              <a:rPr lang="en-US" i="1" smtClean="0">
                <a:latin typeface="Arial" charset="0"/>
                <a:cs typeface="ＭＳ Ｐゴシック" charset="-128"/>
              </a:rPr>
              <a:t>AS</a:t>
            </a:r>
            <a:r>
              <a:rPr lang="en-US" smtClean="0">
                <a:latin typeface="Arial" charset="0"/>
                <a:cs typeface="ＭＳ Ｐゴシック" charset="-128"/>
              </a:rPr>
              <a:t> to the right. </a:t>
            </a:r>
          </a:p>
          <a:p>
            <a:pPr eaLnBrk="1" hangingPunct="1">
              <a:lnSpc>
                <a:spcPct val="103000"/>
              </a:lnSpc>
              <a:buFont typeface="Wingdings" charset="2"/>
              <a:buChar char="§"/>
            </a:pPr>
            <a:r>
              <a:rPr lang="en-US" smtClean="0">
                <a:latin typeface="Arial" charset="0"/>
                <a:cs typeface="ＭＳ Ｐゴシック" charset="-128"/>
              </a:rPr>
              <a:t>People who believe this effect is large are called “Supply-siders.”</a:t>
            </a:r>
          </a:p>
        </p:txBody>
      </p:sp>
      <p:sp>
        <p:nvSpPr>
          <p:cNvPr id="727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Effect transition="in" filter="wipe(left)">
                                      <p:cBhvr>
                                        <p:cTn id="7" dur="500"/>
                                        <p:tgtEl>
                                          <p:spTgt spid="161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1795">
                                            <p:txEl>
                                              <p:pRg st="1" end="1"/>
                                            </p:txEl>
                                          </p:spTgt>
                                        </p:tgtEl>
                                        <p:attrNameLst>
                                          <p:attrName>style.visibility</p:attrName>
                                        </p:attrNameLst>
                                      </p:cBhvr>
                                      <p:to>
                                        <p:strVal val="visible"/>
                                      </p:to>
                                    </p:set>
                                    <p:animEffect transition="in" filter="wipe(left)">
                                      <p:cBhvr>
                                        <p:cTn id="12" dur="500"/>
                                        <p:tgtEl>
                                          <p:spTgt spid="161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1795">
                                            <p:txEl>
                                              <p:pRg st="2" end="2"/>
                                            </p:txEl>
                                          </p:spTgt>
                                        </p:tgtEl>
                                        <p:attrNameLst>
                                          <p:attrName>style.visibility</p:attrName>
                                        </p:attrNameLst>
                                      </p:cBhvr>
                                      <p:to>
                                        <p:strVal val="visible"/>
                                      </p:to>
                                    </p:set>
                                    <p:animEffect transition="in" filter="wipe(left)">
                                      <p:cBhvr>
                                        <p:cTn id="17" dur="500"/>
                                        <p:tgtEl>
                                          <p:spTgt spid="161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1795">
                                            <p:txEl>
                                              <p:pRg st="3" end="3"/>
                                            </p:txEl>
                                          </p:spTgt>
                                        </p:tgtEl>
                                        <p:attrNameLst>
                                          <p:attrName>style.visibility</p:attrName>
                                        </p:attrNameLst>
                                      </p:cBhvr>
                                      <p:to>
                                        <p:strVal val="visible"/>
                                      </p:to>
                                    </p:set>
                                    <p:animEffect transition="in" filter="wipe(left)">
                                      <p:cBhvr>
                                        <p:cTn id="22" dur="500"/>
                                        <p:tgtEl>
                                          <p:spTgt spid="1617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1795">
                                            <p:txEl>
                                              <p:pRg st="4" end="4"/>
                                            </p:txEl>
                                          </p:spTgt>
                                        </p:tgtEl>
                                        <p:attrNameLst>
                                          <p:attrName>style.visibility</p:attrName>
                                        </p:attrNameLst>
                                      </p:cBhvr>
                                      <p:to>
                                        <p:strVal val="visible"/>
                                      </p:to>
                                    </p:set>
                                    <p:animEffect transition="in" filter="wipe(left)">
                                      <p:cBhvr>
                                        <p:cTn id="27" dur="500"/>
                                        <p:tgtEl>
                                          <p:spTgt spid="161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5"/>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700" smtClean="0"/>
              <a:t>Fiscal Policy and Aggregate Supply</a:t>
            </a:r>
          </a:p>
        </p:txBody>
      </p:sp>
      <p:sp>
        <p:nvSpPr>
          <p:cNvPr id="38917" name="Rectangle 3"/>
          <p:cNvSpPr>
            <a:spLocks noGrp="1" noChangeArrowheads="1"/>
          </p:cNvSpPr>
          <p:nvPr>
            <p:ph idx="1"/>
          </p:nvPr>
        </p:nvSpPr>
        <p:spPr>
          <a:xfrm>
            <a:off x="457200" y="1219200"/>
            <a:ext cx="8229600" cy="5181600"/>
          </a:xfrm>
        </p:spPr>
        <p:txBody>
          <a:bodyPr/>
          <a:lstStyle/>
          <a:p>
            <a:pPr eaLnBrk="1" hangingPunct="1">
              <a:buFont typeface="Wingdings" charset="2"/>
              <a:buChar char="§"/>
            </a:pPr>
            <a:r>
              <a:rPr lang="en-US" smtClean="0">
                <a:latin typeface="Arial" charset="0"/>
                <a:cs typeface="ＭＳ Ｐゴシック" charset="-128"/>
              </a:rPr>
              <a:t>Govt purchases might affect agg supply.  Example:</a:t>
            </a:r>
          </a:p>
          <a:p>
            <a:pPr lvl="1" eaLnBrk="1" hangingPunct="1">
              <a:buFont typeface="Wingdings" charset="2"/>
              <a:buChar char="§"/>
            </a:pPr>
            <a:r>
              <a:rPr lang="en-US" smtClean="0">
                <a:latin typeface="Arial" charset="0"/>
                <a:cs typeface="ＭＳ Ｐゴシック" charset="-128"/>
              </a:rPr>
              <a:t>Govt increases spending on roads.</a:t>
            </a:r>
          </a:p>
          <a:p>
            <a:pPr lvl="1" eaLnBrk="1" hangingPunct="1">
              <a:buFont typeface="Wingdings" charset="2"/>
              <a:buChar char="§"/>
            </a:pPr>
            <a:r>
              <a:rPr lang="en-US" smtClean="0">
                <a:latin typeface="Arial" charset="0"/>
                <a:cs typeface="ＭＳ Ｐゴシック" charset="-128"/>
              </a:rPr>
              <a:t>Better roads may increase business productivity, which increases the quantity of g&amp;s supplied, shifts </a:t>
            </a:r>
            <a:r>
              <a:rPr lang="en-US" i="1" smtClean="0">
                <a:latin typeface="Arial" charset="0"/>
                <a:cs typeface="ＭＳ Ｐゴシック" charset="-128"/>
              </a:rPr>
              <a:t>AS</a:t>
            </a:r>
            <a:r>
              <a:rPr lang="en-US" smtClean="0">
                <a:latin typeface="Arial" charset="0"/>
                <a:cs typeface="ＭＳ Ｐゴシック" charset="-128"/>
              </a:rPr>
              <a:t> to the right.  </a:t>
            </a:r>
          </a:p>
          <a:p>
            <a:pPr eaLnBrk="1" hangingPunct="1">
              <a:buFont typeface="Wingdings" charset="2"/>
              <a:buChar char="§"/>
            </a:pPr>
            <a:r>
              <a:rPr lang="en-US" smtClean="0">
                <a:latin typeface="Arial" charset="0"/>
                <a:cs typeface="ＭＳ Ｐゴシック" charset="-128"/>
              </a:rPr>
              <a:t>This effect is probably more relevant in the long run:  it takes time to build the new roads and put them into use.  </a:t>
            </a:r>
          </a:p>
        </p:txBody>
      </p:sp>
      <p:sp>
        <p:nvSpPr>
          <p:cNvPr id="747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7">
                                            <p:txEl>
                                              <p:pRg st="3" end="3"/>
                                            </p:txEl>
                                          </p:spTgt>
                                        </p:tgtEl>
                                        <p:attrNameLst>
                                          <p:attrName>style.visibility</p:attrName>
                                        </p:attrNameLst>
                                      </p:cBhvr>
                                      <p:to>
                                        <p:strVal val="visible"/>
                                      </p:to>
                                    </p:set>
                                    <p:animEffect transition="in" filter="wipe(left)">
                                      <p:cBhvr>
                                        <p:cTn id="22" dur="500"/>
                                        <p:tgtEl>
                                          <p:spTgt spid="389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700" smtClean="0"/>
              <a:t>Using Policy to Stabilize the Economy</a:t>
            </a:r>
          </a:p>
        </p:txBody>
      </p:sp>
      <p:sp>
        <p:nvSpPr>
          <p:cNvPr id="3994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In the U.S., since the Employment Act of 1946, economic stabilization has been a goal of U.S. policy.</a:t>
            </a:r>
          </a:p>
          <a:p>
            <a:pPr eaLnBrk="1" hangingPunct="1">
              <a:buFont typeface="Wingdings" charset="2"/>
              <a:buChar char="§"/>
            </a:pPr>
            <a:r>
              <a:rPr lang="en-US" smtClean="0">
                <a:latin typeface="Arial" charset="0"/>
                <a:cs typeface="ＭＳ Ｐゴシック" charset="-128"/>
              </a:rPr>
              <a:t>Economists debate how active a role the govt should take to stabilize the economy.</a:t>
            </a:r>
          </a:p>
        </p:txBody>
      </p:sp>
      <p:sp>
        <p:nvSpPr>
          <p:cNvPr id="7680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0" y="228600"/>
            <a:ext cx="9144000" cy="914400"/>
          </a:xfrm>
        </p:spPr>
        <p:txBody>
          <a:bodyPr/>
          <a:lstStyle/>
          <a:p>
            <a:pPr algn="ctr" eaLnBrk="1" hangingPunct="1"/>
            <a:r>
              <a:rPr lang="en-US" smtClean="0">
                <a:latin typeface="Tahoma" charset="0"/>
                <a:ea typeface="Tahoma" charset="0"/>
                <a:cs typeface="Tahoma" charset="0"/>
              </a:rPr>
              <a:t>The Case for Active Stabilization Policy</a:t>
            </a:r>
          </a:p>
        </p:txBody>
      </p:sp>
      <p:sp>
        <p:nvSpPr>
          <p:cNvPr id="4096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Keynes:  “Animal spirits” cause waves of pessimism and optimism among households and firms, leading to shifts in aggregate demand and fluctuations in output and employment. </a:t>
            </a:r>
          </a:p>
          <a:p>
            <a:pPr eaLnBrk="1" hangingPunct="1">
              <a:buFont typeface="Wingdings" charset="2"/>
              <a:buChar char="§"/>
            </a:pPr>
            <a:r>
              <a:rPr lang="en-US" smtClean="0">
                <a:latin typeface="Arial" charset="0"/>
                <a:cs typeface="ＭＳ Ｐゴシック" charset="-128"/>
              </a:rPr>
              <a:t>Also, other factors cause fluctuations, e.g.</a:t>
            </a:r>
            <a:r>
              <a:rPr lang="en-US" i="1" smtClean="0">
                <a:latin typeface="Arial" charset="0"/>
                <a:cs typeface="ＭＳ Ｐゴシック" charset="-128"/>
              </a:rPr>
              <a:t>,</a:t>
            </a:r>
          </a:p>
          <a:p>
            <a:pPr lvl="1" eaLnBrk="1" hangingPunct="1">
              <a:buFont typeface="Wingdings" charset="2"/>
              <a:buChar char="§"/>
            </a:pPr>
            <a:r>
              <a:rPr lang="en-US" smtClean="0">
                <a:latin typeface="Arial" charset="0"/>
                <a:cs typeface="ＭＳ Ｐゴシック" charset="-128"/>
              </a:rPr>
              <a:t>booms and recessions abroad</a:t>
            </a:r>
          </a:p>
          <a:p>
            <a:pPr lvl="1" eaLnBrk="1" hangingPunct="1">
              <a:buFont typeface="Wingdings" charset="2"/>
              <a:buChar char="§"/>
            </a:pPr>
            <a:r>
              <a:rPr lang="en-US" smtClean="0">
                <a:latin typeface="Arial" charset="0"/>
                <a:cs typeface="ＭＳ Ｐゴシック" charset="-128"/>
              </a:rPr>
              <a:t>stock market booms and crashes </a:t>
            </a:r>
          </a:p>
          <a:p>
            <a:pPr eaLnBrk="1" hangingPunct="1">
              <a:buFont typeface="Wingdings" charset="2"/>
              <a:buChar char="§"/>
            </a:pPr>
            <a:r>
              <a:rPr lang="en-US" smtClean="0">
                <a:latin typeface="Arial" charset="0"/>
                <a:cs typeface="ＭＳ Ｐゴシック" charset="-128"/>
              </a:rPr>
              <a:t>If policymakers do nothing, these fluctuations are destabilizing to businesses, workers, consumers.</a:t>
            </a:r>
          </a:p>
        </p:txBody>
      </p:sp>
      <p:sp>
        <p:nvSpPr>
          <p:cNvPr id="788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5">
                                            <p:txEl>
                                              <p:pRg st="3" end="3"/>
                                            </p:txEl>
                                          </p:spTgt>
                                        </p:tgtEl>
                                        <p:attrNameLst>
                                          <p:attrName>style.visibility</p:attrName>
                                        </p:attrNameLst>
                                      </p:cBhvr>
                                      <p:to>
                                        <p:strVal val="visible"/>
                                      </p:to>
                                    </p:set>
                                    <p:animEffect transition="in" filter="wipe(left)">
                                      <p:cBhvr>
                                        <p:cTn id="22" dur="500"/>
                                        <p:tgtEl>
                                          <p:spTgt spid="4096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5">
                                            <p:txEl>
                                              <p:pRg st="4" end="4"/>
                                            </p:txEl>
                                          </p:spTgt>
                                        </p:tgtEl>
                                        <p:attrNameLst>
                                          <p:attrName>style.visibility</p:attrName>
                                        </p:attrNameLst>
                                      </p:cBhvr>
                                      <p:to>
                                        <p:strVal val="visible"/>
                                      </p:to>
                                    </p:set>
                                    <p:animEffect transition="in" filter="wipe(left)">
                                      <p:cBhvr>
                                        <p:cTn id="27" dur="500"/>
                                        <p:tgtEl>
                                          <p:spTgt spid="409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0" y="228600"/>
            <a:ext cx="9144000" cy="914400"/>
          </a:xfrm>
        </p:spPr>
        <p:txBody>
          <a:bodyPr/>
          <a:lstStyle/>
          <a:p>
            <a:pPr algn="ctr" eaLnBrk="1" hangingPunct="1"/>
            <a:r>
              <a:rPr lang="en-US" smtClean="0">
                <a:latin typeface="Tahoma" charset="0"/>
                <a:ea typeface="Tahoma" charset="0"/>
                <a:cs typeface="Tahoma" charset="0"/>
              </a:rPr>
              <a:t>The Case for Active Stabilization Policy</a:t>
            </a:r>
          </a:p>
        </p:txBody>
      </p:sp>
      <p:sp>
        <p:nvSpPr>
          <p:cNvPr id="41989" name="Rectangle 3"/>
          <p:cNvSpPr>
            <a:spLocks noGrp="1" noChangeArrowheads="1"/>
          </p:cNvSpPr>
          <p:nvPr>
            <p:ph idx="1"/>
          </p:nvPr>
        </p:nvSpPr>
        <p:spPr>
          <a:xfrm>
            <a:off x="457200" y="1219200"/>
            <a:ext cx="8229600" cy="4979988"/>
          </a:xfrm>
        </p:spPr>
        <p:txBody>
          <a:bodyPr/>
          <a:lstStyle/>
          <a:p>
            <a:pPr eaLnBrk="1" hangingPunct="1">
              <a:spcBef>
                <a:spcPct val="35000"/>
              </a:spcBef>
              <a:buFont typeface="Wingdings" charset="2"/>
              <a:buChar char="§"/>
            </a:pPr>
            <a:r>
              <a:rPr lang="en-US" smtClean="0">
                <a:latin typeface="Arial" charset="0"/>
                <a:cs typeface="ＭＳ Ｐゴシック" charset="-128"/>
              </a:rPr>
              <a:t>Proponents of active stabilization policy </a:t>
            </a:r>
            <a:br>
              <a:rPr lang="en-US" smtClean="0">
                <a:latin typeface="Arial" charset="0"/>
                <a:cs typeface="ＭＳ Ｐゴシック" charset="-128"/>
              </a:rPr>
            </a:br>
            <a:r>
              <a:rPr lang="en-US" smtClean="0">
                <a:latin typeface="Arial" charset="0"/>
                <a:cs typeface="ＭＳ Ｐゴシック" charset="-128"/>
              </a:rPr>
              <a:t>believe the govt should use policy </a:t>
            </a:r>
            <a:br>
              <a:rPr lang="en-US" smtClean="0">
                <a:latin typeface="Arial" charset="0"/>
                <a:cs typeface="ＭＳ Ｐゴシック" charset="-128"/>
              </a:rPr>
            </a:br>
            <a:r>
              <a:rPr lang="en-US" smtClean="0">
                <a:latin typeface="Arial" charset="0"/>
                <a:cs typeface="ＭＳ Ｐゴシック" charset="-128"/>
              </a:rPr>
              <a:t>to reduce these fluctuations: </a:t>
            </a:r>
          </a:p>
          <a:p>
            <a:pPr lvl="1" eaLnBrk="1" hangingPunct="1">
              <a:spcBef>
                <a:spcPct val="35000"/>
              </a:spcBef>
              <a:buFont typeface="Wingdings" charset="2"/>
              <a:buChar char="§"/>
            </a:pPr>
            <a:r>
              <a:rPr lang="en-US" smtClean="0">
                <a:latin typeface="Arial" charset="0"/>
                <a:cs typeface="ＭＳ Ｐゴシック" charset="-128"/>
              </a:rPr>
              <a:t>When GDP falls below its natural rate, </a:t>
            </a:r>
            <a:br>
              <a:rPr lang="en-US" smtClean="0">
                <a:latin typeface="Arial" charset="0"/>
                <a:cs typeface="ＭＳ Ｐゴシック" charset="-128"/>
              </a:rPr>
            </a:br>
            <a:r>
              <a:rPr lang="en-US" smtClean="0">
                <a:latin typeface="Arial" charset="0"/>
                <a:cs typeface="ＭＳ Ｐゴシック" charset="-128"/>
              </a:rPr>
              <a:t>use expansionary monetary or fiscal policy </a:t>
            </a:r>
            <a:br>
              <a:rPr lang="en-US" smtClean="0">
                <a:latin typeface="Arial" charset="0"/>
                <a:cs typeface="ＭＳ Ｐゴシック" charset="-128"/>
              </a:rPr>
            </a:br>
            <a:r>
              <a:rPr lang="en-US" smtClean="0">
                <a:latin typeface="Arial" charset="0"/>
                <a:cs typeface="ＭＳ Ｐゴシック" charset="-128"/>
              </a:rPr>
              <a:t>to prevent or reduce a recession.</a:t>
            </a:r>
          </a:p>
          <a:p>
            <a:pPr lvl="1" eaLnBrk="1" hangingPunct="1">
              <a:spcBef>
                <a:spcPct val="35000"/>
              </a:spcBef>
              <a:buFont typeface="Wingdings" charset="2"/>
              <a:buChar char="§"/>
            </a:pPr>
            <a:r>
              <a:rPr lang="en-US" smtClean="0">
                <a:latin typeface="Arial" charset="0"/>
                <a:cs typeface="ＭＳ Ｐゴシック" charset="-128"/>
              </a:rPr>
              <a:t>When GDP rises above its natural rate, </a:t>
            </a:r>
            <a:br>
              <a:rPr lang="en-US" smtClean="0">
                <a:latin typeface="Arial" charset="0"/>
                <a:cs typeface="ＭＳ Ｐゴシック" charset="-128"/>
              </a:rPr>
            </a:br>
            <a:r>
              <a:rPr lang="en-US" smtClean="0">
                <a:latin typeface="Arial" charset="0"/>
                <a:cs typeface="ＭＳ Ｐゴシック" charset="-128"/>
              </a:rPr>
              <a:t>use contractionary policy to prevent or reduce an inflationary boom.</a:t>
            </a:r>
          </a:p>
          <a:p>
            <a:pPr eaLnBrk="1" hangingPunct="1">
              <a:spcBef>
                <a:spcPct val="35000"/>
              </a:spcBef>
              <a:buFont typeface="Wingdings" charset="2"/>
              <a:buNone/>
            </a:pPr>
            <a:endParaRPr lang="en-US" smtClean="0">
              <a:latin typeface="Arial" charset="0"/>
              <a:cs typeface="ＭＳ Ｐゴシック" charset="-128"/>
            </a:endParaRPr>
          </a:p>
        </p:txBody>
      </p:sp>
      <p:sp>
        <p:nvSpPr>
          <p:cNvPr id="8089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wipe(left)">
                                      <p:cBhvr>
                                        <p:cTn id="7" dur="500"/>
                                        <p:tgtEl>
                                          <p:spTgt spid="419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9">
                                            <p:txEl>
                                              <p:pRg st="1" end="1"/>
                                            </p:txEl>
                                          </p:spTgt>
                                        </p:tgtEl>
                                        <p:attrNameLst>
                                          <p:attrName>style.visibility</p:attrName>
                                        </p:attrNameLst>
                                      </p:cBhvr>
                                      <p:to>
                                        <p:strVal val="visible"/>
                                      </p:to>
                                    </p:set>
                                    <p:animEffect transition="in" filter="wipe(left)">
                                      <p:cBhvr>
                                        <p:cTn id="12" dur="500"/>
                                        <p:tgtEl>
                                          <p:spTgt spid="419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9">
                                            <p:txEl>
                                              <p:pRg st="2" end="2"/>
                                            </p:txEl>
                                          </p:spTgt>
                                        </p:tgtEl>
                                        <p:attrNameLst>
                                          <p:attrName>style.visibility</p:attrName>
                                        </p:attrNameLst>
                                      </p:cBhvr>
                                      <p:to>
                                        <p:strVal val="visible"/>
                                      </p:to>
                                    </p:set>
                                    <p:animEffect transition="in" filter="wipe(left)">
                                      <p:cBhvr>
                                        <p:cTn id="17" dur="500"/>
                                        <p:tgtEl>
                                          <p:spTgt spid="419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a:xfrm>
            <a:off x="0" y="252413"/>
            <a:ext cx="9144000" cy="649287"/>
          </a:xfrm>
        </p:spPr>
        <p:txBody>
          <a:bodyPr/>
          <a:lstStyle/>
          <a:p>
            <a:pPr algn="ctr" eaLnBrk="1" hangingPunct="1"/>
            <a:r>
              <a:rPr lang="en-US" sz="3200" smtClean="0">
                <a:latin typeface="Tahoma" charset="0"/>
                <a:ea typeface="Tahoma" charset="0"/>
                <a:cs typeface="Tahoma" charset="0"/>
              </a:rPr>
              <a:t>The Case Against Active Stabilization Policy</a:t>
            </a:r>
          </a:p>
        </p:txBody>
      </p:sp>
      <p:sp>
        <p:nvSpPr>
          <p:cNvPr id="44037" name="Rectangle 3"/>
          <p:cNvSpPr>
            <a:spLocks noGrp="1" noChangeArrowheads="1"/>
          </p:cNvSpPr>
          <p:nvPr>
            <p:ph type="body" idx="4294967295"/>
          </p:nvPr>
        </p:nvSpPr>
        <p:spPr/>
        <p:txBody>
          <a:bodyPr/>
          <a:lstStyle/>
          <a:p>
            <a:pPr eaLnBrk="1" hangingPunct="1">
              <a:lnSpc>
                <a:spcPct val="95000"/>
              </a:lnSpc>
            </a:pPr>
            <a:r>
              <a:rPr lang="en-US" smtClean="0">
                <a:latin typeface="Arial" charset="0"/>
              </a:rPr>
              <a:t>Monetary policy affects economy with a long lag:</a:t>
            </a:r>
          </a:p>
          <a:p>
            <a:pPr lvl="1" eaLnBrk="1" hangingPunct="1">
              <a:lnSpc>
                <a:spcPct val="95000"/>
              </a:lnSpc>
            </a:pPr>
            <a:r>
              <a:rPr lang="en-US" smtClean="0">
                <a:latin typeface="Arial" charset="0"/>
              </a:rPr>
              <a:t>Firms make investment plans in advance, </a:t>
            </a:r>
            <a:br>
              <a:rPr lang="en-US" smtClean="0">
                <a:latin typeface="Arial" charset="0"/>
              </a:rPr>
            </a:br>
            <a:r>
              <a:rPr lang="en-US" smtClean="0">
                <a:latin typeface="Arial" charset="0"/>
              </a:rPr>
              <a:t>so </a:t>
            </a:r>
            <a:r>
              <a:rPr lang="en-US" b="1" i="1" smtClean="0">
                <a:latin typeface="Arial" charset="0"/>
              </a:rPr>
              <a:t>I</a:t>
            </a:r>
            <a:r>
              <a:rPr lang="en-US" sz="1100" smtClean="0">
                <a:latin typeface="Arial" charset="0"/>
              </a:rPr>
              <a:t> </a:t>
            </a:r>
            <a:r>
              <a:rPr lang="en-US" smtClean="0">
                <a:latin typeface="Arial" charset="0"/>
              </a:rPr>
              <a:t> takes time to respond to changes in </a:t>
            </a:r>
            <a:r>
              <a:rPr lang="en-US" b="1" i="1" smtClean="0">
                <a:latin typeface="Arial" charset="0"/>
              </a:rPr>
              <a:t>r</a:t>
            </a:r>
            <a:r>
              <a:rPr lang="en-US" smtClean="0">
                <a:latin typeface="Arial" charset="0"/>
              </a:rPr>
              <a:t>.</a:t>
            </a:r>
          </a:p>
          <a:p>
            <a:pPr lvl="1" eaLnBrk="1" hangingPunct="1">
              <a:lnSpc>
                <a:spcPct val="95000"/>
              </a:lnSpc>
            </a:pPr>
            <a:r>
              <a:rPr lang="en-US" smtClean="0">
                <a:latin typeface="Arial" charset="0"/>
              </a:rPr>
              <a:t>Most economists believe it takes at least </a:t>
            </a:r>
            <a:br>
              <a:rPr lang="en-US" smtClean="0">
                <a:latin typeface="Arial" charset="0"/>
              </a:rPr>
            </a:br>
            <a:r>
              <a:rPr lang="en-US" smtClean="0">
                <a:latin typeface="Arial" charset="0"/>
              </a:rPr>
              <a:t>6 months for mon policy to affect output and employment.</a:t>
            </a:r>
            <a:endParaRPr lang="en-US" b="1" i="1" smtClean="0">
              <a:latin typeface="Arial" charset="0"/>
            </a:endParaRPr>
          </a:p>
          <a:p>
            <a:pPr eaLnBrk="1" hangingPunct="1">
              <a:lnSpc>
                <a:spcPct val="95000"/>
              </a:lnSpc>
            </a:pPr>
            <a:r>
              <a:rPr lang="en-US" smtClean="0">
                <a:latin typeface="Arial" charset="0"/>
              </a:rPr>
              <a:t>Fiscal policy also works with a long lag:</a:t>
            </a:r>
          </a:p>
          <a:p>
            <a:pPr lvl="1" eaLnBrk="1" hangingPunct="1">
              <a:lnSpc>
                <a:spcPct val="95000"/>
              </a:lnSpc>
            </a:pPr>
            <a:r>
              <a:rPr lang="en-US" smtClean="0">
                <a:latin typeface="Arial" charset="0"/>
              </a:rPr>
              <a:t>For example, in the U.S., changes in </a:t>
            </a:r>
            <a:r>
              <a:rPr lang="en-US" b="1" i="1" smtClean="0">
                <a:latin typeface="Arial" charset="0"/>
              </a:rPr>
              <a:t>G</a:t>
            </a:r>
            <a:r>
              <a:rPr lang="en-US" smtClean="0">
                <a:latin typeface="Arial" charset="0"/>
              </a:rPr>
              <a:t> and </a:t>
            </a:r>
            <a:r>
              <a:rPr lang="en-US" b="1" i="1" smtClean="0">
                <a:latin typeface="Arial" charset="0"/>
              </a:rPr>
              <a:t>T</a:t>
            </a:r>
            <a:r>
              <a:rPr lang="en-US" smtClean="0">
                <a:latin typeface="Arial" charset="0"/>
              </a:rPr>
              <a:t> require acts of government.</a:t>
            </a:r>
          </a:p>
          <a:p>
            <a:pPr lvl="1" eaLnBrk="1" hangingPunct="1">
              <a:lnSpc>
                <a:spcPct val="95000"/>
              </a:lnSpc>
            </a:pPr>
            <a:r>
              <a:rPr lang="en-US" smtClean="0">
                <a:latin typeface="Arial" charset="0"/>
              </a:rPr>
              <a:t>The legislative process can take months or years.</a:t>
            </a:r>
          </a:p>
        </p:txBody>
      </p:sp>
      <p:sp>
        <p:nvSpPr>
          <p:cNvPr id="849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7">
                                            <p:txEl>
                                              <p:pRg st="2" end="2"/>
                                            </p:txEl>
                                          </p:spTgt>
                                        </p:tgtEl>
                                        <p:attrNameLst>
                                          <p:attrName>style.visibility</p:attrName>
                                        </p:attrNameLst>
                                      </p:cBhvr>
                                      <p:to>
                                        <p:strVal val="visible"/>
                                      </p:to>
                                    </p:set>
                                    <p:animEffect transition="in" filter="wipe(left)">
                                      <p:cBhvr>
                                        <p:cTn id="17" dur="500"/>
                                        <p:tgtEl>
                                          <p:spTgt spid="440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7">
                                            <p:txEl>
                                              <p:pRg st="3" end="3"/>
                                            </p:txEl>
                                          </p:spTgt>
                                        </p:tgtEl>
                                        <p:attrNameLst>
                                          <p:attrName>style.visibility</p:attrName>
                                        </p:attrNameLst>
                                      </p:cBhvr>
                                      <p:to>
                                        <p:strVal val="visible"/>
                                      </p:to>
                                    </p:set>
                                    <p:animEffect transition="in" filter="wipe(left)">
                                      <p:cBhvr>
                                        <p:cTn id="22" dur="500"/>
                                        <p:tgtEl>
                                          <p:spTgt spid="4403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4037">
                                            <p:txEl>
                                              <p:pRg st="4" end="4"/>
                                            </p:txEl>
                                          </p:spTgt>
                                        </p:tgtEl>
                                        <p:attrNameLst>
                                          <p:attrName>style.visibility</p:attrName>
                                        </p:attrNameLst>
                                      </p:cBhvr>
                                      <p:to>
                                        <p:strVal val="visible"/>
                                      </p:to>
                                    </p:set>
                                    <p:animEffect transition="in" filter="wipe(left)">
                                      <p:cBhvr>
                                        <p:cTn id="27" dur="500"/>
                                        <p:tgtEl>
                                          <p:spTgt spid="4403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4037">
                                            <p:txEl>
                                              <p:pRg st="5" end="5"/>
                                            </p:txEl>
                                          </p:spTgt>
                                        </p:tgtEl>
                                        <p:attrNameLst>
                                          <p:attrName>style.visibility</p:attrName>
                                        </p:attrNameLst>
                                      </p:cBhvr>
                                      <p:to>
                                        <p:strVal val="visible"/>
                                      </p:to>
                                    </p:set>
                                    <p:animEffect transition="in" filter="wipe(left)">
                                      <p:cBhvr>
                                        <p:cTn id="32" dur="500"/>
                                        <p:tgtEl>
                                          <p:spTgt spid="440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idx="4294967295"/>
          </p:nvPr>
        </p:nvSpPr>
        <p:spPr>
          <a:xfrm>
            <a:off x="0" y="252413"/>
            <a:ext cx="9144000" cy="649287"/>
          </a:xfrm>
        </p:spPr>
        <p:txBody>
          <a:bodyPr/>
          <a:lstStyle/>
          <a:p>
            <a:pPr algn="ctr" eaLnBrk="1" hangingPunct="1"/>
            <a:r>
              <a:rPr lang="en-US" sz="3200" smtClean="0">
                <a:latin typeface="Tahoma" charset="0"/>
                <a:ea typeface="Tahoma" charset="0"/>
                <a:cs typeface="Tahoma" charset="0"/>
              </a:rPr>
              <a:t>The Case Against Active Stabilization Policy</a:t>
            </a:r>
          </a:p>
        </p:txBody>
      </p:sp>
      <p:sp>
        <p:nvSpPr>
          <p:cNvPr id="45061" name="Rectangle 3"/>
          <p:cNvSpPr>
            <a:spLocks noGrp="1" noChangeArrowheads="1"/>
          </p:cNvSpPr>
          <p:nvPr>
            <p:ph type="body" idx="4294967295"/>
          </p:nvPr>
        </p:nvSpPr>
        <p:spPr/>
        <p:txBody>
          <a:bodyPr/>
          <a:lstStyle/>
          <a:p>
            <a:pPr eaLnBrk="1" hangingPunct="1"/>
            <a:r>
              <a:rPr lang="en-US" smtClean="0">
                <a:latin typeface="Arial" charset="0"/>
              </a:rPr>
              <a:t>Due to these long lags, critics of active policy argue that such policies may destabilize the economy rather than help it:</a:t>
            </a:r>
          </a:p>
          <a:p>
            <a:pPr eaLnBrk="1" hangingPunct="1">
              <a:spcBef>
                <a:spcPct val="20000"/>
              </a:spcBef>
              <a:buFont typeface="Wingdings" charset="2"/>
              <a:buNone/>
            </a:pPr>
            <a:r>
              <a:rPr lang="en-US" smtClean="0">
                <a:latin typeface="Arial" charset="0"/>
              </a:rPr>
              <a:t>	By the time the policies affect agg demand, </a:t>
            </a:r>
            <a:br>
              <a:rPr lang="en-US" smtClean="0">
                <a:latin typeface="Arial" charset="0"/>
              </a:rPr>
            </a:br>
            <a:r>
              <a:rPr lang="en-US" smtClean="0">
                <a:latin typeface="Arial" charset="0"/>
              </a:rPr>
              <a:t>the economy’s condition may have changed.  </a:t>
            </a:r>
          </a:p>
          <a:p>
            <a:pPr eaLnBrk="1" hangingPunct="1"/>
            <a:r>
              <a:rPr lang="en-US" smtClean="0">
                <a:latin typeface="Arial" charset="0"/>
              </a:rPr>
              <a:t>These critics contend that policymakers should focus on long-run goals like economic growth and low inflation.  </a:t>
            </a:r>
          </a:p>
        </p:txBody>
      </p:sp>
      <p:sp>
        <p:nvSpPr>
          <p:cNvPr id="870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animEffect transition="in" filter="wipe(left)">
                                      <p:cBhvr>
                                        <p:cTn id="7" dur="500"/>
                                        <p:tgtEl>
                                          <p:spTgt spid="450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1">
                                            <p:txEl>
                                              <p:pRg st="1" end="1"/>
                                            </p:txEl>
                                          </p:spTgt>
                                        </p:tgtEl>
                                        <p:attrNameLst>
                                          <p:attrName>style.visibility</p:attrName>
                                        </p:attrNameLst>
                                      </p:cBhvr>
                                      <p:to>
                                        <p:strVal val="visible"/>
                                      </p:to>
                                    </p:set>
                                    <p:animEffect transition="in" filter="wipe(left)">
                                      <p:cBhvr>
                                        <p:cTn id="12" dur="500"/>
                                        <p:tgtEl>
                                          <p:spTgt spid="450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61">
                                            <p:txEl>
                                              <p:pRg st="2" end="2"/>
                                            </p:txEl>
                                          </p:spTgt>
                                        </p:tgtEl>
                                        <p:attrNameLst>
                                          <p:attrName>style.visibility</p:attrName>
                                        </p:attrNameLst>
                                      </p:cBhvr>
                                      <p:to>
                                        <p:strVal val="visible"/>
                                      </p:to>
                                    </p:set>
                                    <p:animEffect transition="in" filter="wipe(left)">
                                      <p:cBhvr>
                                        <p:cTn id="17" dur="500"/>
                                        <p:tgtEl>
                                          <p:spTgt spid="450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bldLvl="4"/>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Automatic Stabilizers</a:t>
            </a:r>
          </a:p>
        </p:txBody>
      </p:sp>
      <p:sp>
        <p:nvSpPr>
          <p:cNvPr id="4608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CC0000"/>
                </a:solidFill>
                <a:latin typeface="Arial" charset="0"/>
                <a:cs typeface="ＭＳ Ｐゴシック" charset="-128"/>
              </a:rPr>
              <a:t>Automatic stabilizers</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changes in fiscal policy that stimulate </a:t>
            </a:r>
            <a:br>
              <a:rPr lang="en-US" smtClean="0">
                <a:latin typeface="Arial" charset="0"/>
                <a:cs typeface="ＭＳ Ｐゴシック" charset="-128"/>
              </a:rPr>
            </a:br>
            <a:r>
              <a:rPr lang="en-US" smtClean="0">
                <a:latin typeface="Arial" charset="0"/>
                <a:cs typeface="ＭＳ Ｐゴシック" charset="-128"/>
              </a:rPr>
              <a:t>agg demand when economy goes into recession, without policymakers having to take any deliberate action</a:t>
            </a:r>
          </a:p>
        </p:txBody>
      </p:sp>
      <p:sp>
        <p:nvSpPr>
          <p:cNvPr id="8909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Aggregate Demand</a:t>
            </a:r>
          </a:p>
        </p:txBody>
      </p:sp>
      <p:sp>
        <p:nvSpPr>
          <p:cNvPr id="12800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Recall, the </a:t>
            </a:r>
            <a:r>
              <a:rPr lang="en-US" i="1" smtClean="0">
                <a:latin typeface="Arial" charset="0"/>
                <a:cs typeface="ＭＳ Ｐゴシック" charset="-128"/>
              </a:rPr>
              <a:t>AD</a:t>
            </a:r>
            <a:r>
              <a:rPr lang="en-US" smtClean="0">
                <a:latin typeface="Arial" charset="0"/>
                <a:cs typeface="ＭＳ Ｐゴシック" charset="-128"/>
              </a:rPr>
              <a:t> curve slopes downward for three reasons:</a:t>
            </a:r>
          </a:p>
          <a:p>
            <a:pPr lvl="1" eaLnBrk="1" hangingPunct="1">
              <a:buFont typeface="Wingdings" charset="2"/>
              <a:buChar char="§"/>
            </a:pPr>
            <a:r>
              <a:rPr lang="en-US" sz="2800" smtClean="0">
                <a:latin typeface="Arial" charset="0"/>
                <a:cs typeface="ＭＳ Ｐゴシック" charset="-128"/>
              </a:rPr>
              <a:t>The wealth effect</a:t>
            </a:r>
          </a:p>
          <a:p>
            <a:pPr lvl="1" eaLnBrk="1" hangingPunct="1">
              <a:buFont typeface="Wingdings" charset="2"/>
              <a:buChar char="§"/>
            </a:pPr>
            <a:r>
              <a:rPr lang="en-US" sz="2800" smtClean="0">
                <a:latin typeface="Arial" charset="0"/>
                <a:cs typeface="ＭＳ Ｐゴシック" charset="-128"/>
              </a:rPr>
              <a:t>The interest-rate effect</a:t>
            </a:r>
          </a:p>
          <a:p>
            <a:pPr lvl="1" eaLnBrk="1" hangingPunct="1">
              <a:buFont typeface="Wingdings" charset="2"/>
              <a:buChar char="§"/>
            </a:pPr>
            <a:r>
              <a:rPr lang="en-US" sz="2800" smtClean="0">
                <a:latin typeface="Arial" charset="0"/>
                <a:cs typeface="ＭＳ Ｐゴシック" charset="-128"/>
              </a:rPr>
              <a:t>The exchange-rate effect</a:t>
            </a:r>
          </a:p>
          <a:p>
            <a:pPr eaLnBrk="1" hangingPunct="1">
              <a:spcBef>
                <a:spcPct val="65000"/>
              </a:spcBef>
              <a:buFont typeface="Wingdings" charset="2"/>
              <a:buChar char="§"/>
            </a:pPr>
            <a:r>
              <a:rPr lang="en-US" smtClean="0">
                <a:latin typeface="Arial" charset="0"/>
                <a:cs typeface="ＭＳ Ｐゴシック" charset="-128"/>
              </a:rPr>
              <a:t>Next:  </a:t>
            </a:r>
            <a:br>
              <a:rPr lang="en-US" smtClean="0">
                <a:latin typeface="Arial" charset="0"/>
                <a:cs typeface="ＭＳ Ｐゴシック" charset="-128"/>
              </a:rPr>
            </a:br>
            <a:r>
              <a:rPr lang="en-US" smtClean="0">
                <a:latin typeface="Arial" charset="0"/>
                <a:cs typeface="ＭＳ Ｐゴシック" charset="-128"/>
              </a:rPr>
              <a:t>A supply-demand model that helps explain the interest-rate effect and how monetary policy affects aggregate demand. </a:t>
            </a:r>
          </a:p>
        </p:txBody>
      </p:sp>
      <p:sp>
        <p:nvSpPr>
          <p:cNvPr id="1331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wipe(left)">
                                      <p:cBhvr>
                                        <p:cTn id="7" dur="500"/>
                                        <p:tgtEl>
                                          <p:spTgt spid="1280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wipe(left)">
                                      <p:cBhvr>
                                        <p:cTn id="12" dur="500"/>
                                        <p:tgtEl>
                                          <p:spTgt spid="1280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Effect transition="in" filter="wipe(left)">
                                      <p:cBhvr>
                                        <p:cTn id="17" dur="500"/>
                                        <p:tgtEl>
                                          <p:spTgt spid="1280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03">
                                            <p:txEl>
                                              <p:pRg st="3" end="3"/>
                                            </p:txEl>
                                          </p:spTgt>
                                        </p:tgtEl>
                                        <p:attrNameLst>
                                          <p:attrName>style.visibility</p:attrName>
                                        </p:attrNameLst>
                                      </p:cBhvr>
                                      <p:to>
                                        <p:strVal val="visible"/>
                                      </p:to>
                                    </p:set>
                                    <p:animEffect transition="in" filter="wipe(left)">
                                      <p:cBhvr>
                                        <p:cTn id="22" dur="500"/>
                                        <p:tgtEl>
                                          <p:spTgt spid="1280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8003">
                                            <p:txEl>
                                              <p:pRg st="4" end="4"/>
                                            </p:txEl>
                                          </p:spTgt>
                                        </p:tgtEl>
                                        <p:attrNameLst>
                                          <p:attrName>style.visibility</p:attrName>
                                        </p:attrNameLst>
                                      </p:cBhvr>
                                      <p:to>
                                        <p:strVal val="visible"/>
                                      </p:to>
                                    </p:set>
                                    <p:animEffect transition="in" filter="wipe(left)">
                                      <p:cBhvr>
                                        <p:cTn id="27" dur="500"/>
                                        <p:tgtEl>
                                          <p:spTgt spid="1280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bldLvl="5"/>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4"/>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Automatic Stabilizers:  Examples</a:t>
            </a:r>
          </a:p>
        </p:txBody>
      </p:sp>
      <p:sp>
        <p:nvSpPr>
          <p:cNvPr id="47109" name="Rectangle 5"/>
          <p:cNvSpPr>
            <a:spLocks noGrp="1" noChangeArrowheads="1"/>
          </p:cNvSpPr>
          <p:nvPr>
            <p:ph type="body" idx="4294967295"/>
          </p:nvPr>
        </p:nvSpPr>
        <p:spPr/>
        <p:txBody>
          <a:bodyPr/>
          <a:lstStyle/>
          <a:p>
            <a:pPr eaLnBrk="1" hangingPunct="1"/>
            <a:r>
              <a:rPr lang="en-US" smtClean="0">
                <a:latin typeface="Arial" charset="0"/>
              </a:rPr>
              <a:t>The tax system</a:t>
            </a:r>
          </a:p>
          <a:p>
            <a:pPr lvl="1" eaLnBrk="1" hangingPunct="1"/>
            <a:r>
              <a:rPr lang="en-US" smtClean="0">
                <a:latin typeface="Arial" charset="0"/>
              </a:rPr>
              <a:t>In recession, taxes fall automatically,</a:t>
            </a:r>
            <a:br>
              <a:rPr lang="en-US" smtClean="0">
                <a:latin typeface="Arial" charset="0"/>
              </a:rPr>
            </a:br>
            <a:r>
              <a:rPr lang="en-US" smtClean="0">
                <a:latin typeface="Arial" charset="0"/>
              </a:rPr>
              <a:t>which stimulates agg demand.</a:t>
            </a:r>
          </a:p>
          <a:p>
            <a:pPr eaLnBrk="1" hangingPunct="1"/>
            <a:r>
              <a:rPr lang="en-US" smtClean="0">
                <a:latin typeface="Arial" charset="0"/>
              </a:rPr>
              <a:t>Govt spending</a:t>
            </a:r>
          </a:p>
          <a:p>
            <a:pPr lvl="1" eaLnBrk="1" hangingPunct="1"/>
            <a:r>
              <a:rPr lang="en-US" smtClean="0">
                <a:latin typeface="Arial" charset="0"/>
              </a:rPr>
              <a:t>In recession, more people apply for public assistance (welfare, unemployment insurance). </a:t>
            </a:r>
          </a:p>
          <a:p>
            <a:pPr lvl="1" eaLnBrk="1" hangingPunct="1"/>
            <a:r>
              <a:rPr lang="en-US" smtClean="0">
                <a:latin typeface="Arial" charset="0"/>
              </a:rPr>
              <a:t>Govt spending on these programs automatically rises, which stimulates agg demand.  </a:t>
            </a:r>
          </a:p>
        </p:txBody>
      </p:sp>
      <p:sp>
        <p:nvSpPr>
          <p:cNvPr id="911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wipe(left)">
                                      <p:cBhvr>
                                        <p:cTn id="7" dur="500"/>
                                        <p:tgtEl>
                                          <p:spTgt spid="471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9">
                                            <p:txEl>
                                              <p:pRg st="1" end="1"/>
                                            </p:txEl>
                                          </p:spTgt>
                                        </p:tgtEl>
                                        <p:attrNameLst>
                                          <p:attrName>style.visibility</p:attrName>
                                        </p:attrNameLst>
                                      </p:cBhvr>
                                      <p:to>
                                        <p:strVal val="visible"/>
                                      </p:to>
                                    </p:set>
                                    <p:animEffect transition="in" filter="wipe(left)">
                                      <p:cBhvr>
                                        <p:cTn id="12" dur="500"/>
                                        <p:tgtEl>
                                          <p:spTgt spid="471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9">
                                            <p:txEl>
                                              <p:pRg st="2" end="2"/>
                                            </p:txEl>
                                          </p:spTgt>
                                        </p:tgtEl>
                                        <p:attrNameLst>
                                          <p:attrName>style.visibility</p:attrName>
                                        </p:attrNameLst>
                                      </p:cBhvr>
                                      <p:to>
                                        <p:strVal val="visible"/>
                                      </p:to>
                                    </p:set>
                                    <p:animEffect transition="in" filter="wipe(left)">
                                      <p:cBhvr>
                                        <p:cTn id="17" dur="500"/>
                                        <p:tgtEl>
                                          <p:spTgt spid="471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9">
                                            <p:txEl>
                                              <p:pRg st="3" end="3"/>
                                            </p:txEl>
                                          </p:spTgt>
                                        </p:tgtEl>
                                        <p:attrNameLst>
                                          <p:attrName>style.visibility</p:attrName>
                                        </p:attrNameLst>
                                      </p:cBhvr>
                                      <p:to>
                                        <p:strVal val="visible"/>
                                      </p:to>
                                    </p:set>
                                    <p:animEffect transition="in" filter="wipe(left)">
                                      <p:cBhvr>
                                        <p:cTn id="22" dur="500"/>
                                        <p:tgtEl>
                                          <p:spTgt spid="4710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7109">
                                            <p:txEl>
                                              <p:pRg st="4" end="4"/>
                                            </p:txEl>
                                          </p:spTgt>
                                        </p:tgtEl>
                                        <p:attrNameLst>
                                          <p:attrName>style.visibility</p:attrName>
                                        </p:attrNameLst>
                                      </p:cBhvr>
                                      <p:to>
                                        <p:strVal val="visible"/>
                                      </p:to>
                                    </p:set>
                                    <p:animEffect transition="in" filter="wipe(left)">
                                      <p:cBhvr>
                                        <p:cTn id="27" dur="500"/>
                                        <p:tgtEl>
                                          <p:spTgt spid="471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bldLvl="4"/>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CONCLUSION</a:t>
            </a:r>
          </a:p>
        </p:txBody>
      </p:sp>
      <p:sp>
        <p:nvSpPr>
          <p:cNvPr id="48133" name="Rectangle 3"/>
          <p:cNvSpPr>
            <a:spLocks noGrp="1" noChangeArrowheads="1"/>
          </p:cNvSpPr>
          <p:nvPr>
            <p:ph idx="1"/>
          </p:nvPr>
        </p:nvSpPr>
        <p:spPr>
          <a:xfrm>
            <a:off x="457200" y="1219200"/>
            <a:ext cx="8229600" cy="4979988"/>
          </a:xfrm>
        </p:spPr>
        <p:txBody>
          <a:bodyPr/>
          <a:lstStyle/>
          <a:p>
            <a:pPr eaLnBrk="1" hangingPunct="1">
              <a:spcBef>
                <a:spcPct val="35000"/>
              </a:spcBef>
              <a:buFont typeface="Wingdings" charset="2"/>
              <a:buChar char="§"/>
            </a:pPr>
            <a:r>
              <a:rPr lang="en-US" smtClean="0">
                <a:latin typeface="Arial" charset="0"/>
                <a:cs typeface="ＭＳ Ｐゴシック" charset="-128"/>
              </a:rPr>
              <a:t>Policymakers need to consider all the effects of their actions.  For example,</a:t>
            </a:r>
          </a:p>
          <a:p>
            <a:pPr lvl="1" eaLnBrk="1" hangingPunct="1">
              <a:spcBef>
                <a:spcPct val="35000"/>
              </a:spcBef>
              <a:buFont typeface="Wingdings" charset="2"/>
              <a:buChar char="§"/>
            </a:pPr>
            <a:r>
              <a:rPr lang="en-US" smtClean="0">
                <a:latin typeface="Arial" charset="0"/>
                <a:cs typeface="ＭＳ Ｐゴシック" charset="-128"/>
              </a:rPr>
              <a:t>When government cuts taxes, it should consider the short-run effects on agg demand and employment, and the long-run effects </a:t>
            </a:r>
            <a:br>
              <a:rPr lang="en-US" smtClean="0">
                <a:latin typeface="Arial" charset="0"/>
                <a:cs typeface="ＭＳ Ｐゴシック" charset="-128"/>
              </a:rPr>
            </a:br>
            <a:r>
              <a:rPr lang="en-US" smtClean="0">
                <a:latin typeface="Arial" charset="0"/>
                <a:cs typeface="ＭＳ Ｐゴシック" charset="-128"/>
              </a:rPr>
              <a:t>on saving and growth. </a:t>
            </a:r>
          </a:p>
          <a:p>
            <a:pPr lvl="1" eaLnBrk="1" hangingPunct="1">
              <a:spcBef>
                <a:spcPct val="35000"/>
              </a:spcBef>
              <a:buFont typeface="Wingdings" charset="2"/>
              <a:buChar char="§"/>
            </a:pPr>
            <a:r>
              <a:rPr lang="en-US" smtClean="0">
                <a:latin typeface="Arial" charset="0"/>
                <a:cs typeface="ＭＳ Ｐゴシック" charset="-128"/>
              </a:rPr>
              <a:t>When the central bank reduces the rate of money growth, it must take into account not only the long-run effects on inflation but the short-run effects on output and employment.</a:t>
            </a:r>
          </a:p>
        </p:txBody>
      </p:sp>
      <p:sp>
        <p:nvSpPr>
          <p:cNvPr id="931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wipe(left)">
                                      <p:cBhvr>
                                        <p:cTn id="7" dur="500"/>
                                        <p:tgtEl>
                                          <p:spTgt spid="481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3">
                                            <p:txEl>
                                              <p:pRg st="1" end="1"/>
                                            </p:txEl>
                                          </p:spTgt>
                                        </p:tgtEl>
                                        <p:attrNameLst>
                                          <p:attrName>style.visibility</p:attrName>
                                        </p:attrNameLst>
                                      </p:cBhvr>
                                      <p:to>
                                        <p:strVal val="visible"/>
                                      </p:to>
                                    </p:set>
                                    <p:animEffect transition="in" filter="wipe(left)">
                                      <p:cBhvr>
                                        <p:cTn id="12" dur="500"/>
                                        <p:tgtEl>
                                          <p:spTgt spid="481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3">
                                            <p:txEl>
                                              <p:pRg st="2" end="2"/>
                                            </p:txEl>
                                          </p:spTgt>
                                        </p:tgtEl>
                                        <p:attrNameLst>
                                          <p:attrName>style.visibility</p:attrName>
                                        </p:attrNameLst>
                                      </p:cBhvr>
                                      <p:to>
                                        <p:strVal val="visible"/>
                                      </p:to>
                                    </p:set>
                                    <p:animEffect transition="in" filter="wipe(left)">
                                      <p:cBhvr>
                                        <p:cTn id="17" dur="500"/>
                                        <p:tgtEl>
                                          <p:spTgt spid="481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bldLvl="4"/>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95234"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95236"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In the theory of liquidity preference, </a:t>
            </a:r>
            <a:br>
              <a:rPr lang="en-US" smtClean="0">
                <a:latin typeface="Arial" charset="0"/>
                <a:cs typeface="ＭＳ Ｐゴシック" charset="-128"/>
              </a:rPr>
            </a:br>
            <a:r>
              <a:rPr lang="en-US" smtClean="0">
                <a:latin typeface="Arial" charset="0"/>
                <a:cs typeface="ＭＳ Ｐゴシック" charset="-128"/>
              </a:rPr>
              <a:t>the interest rate adjusts to balance </a:t>
            </a:r>
            <a:br>
              <a:rPr lang="en-US" smtClean="0">
                <a:latin typeface="Arial" charset="0"/>
                <a:cs typeface="ＭＳ Ｐゴシック" charset="-128"/>
              </a:rPr>
            </a:br>
            <a:r>
              <a:rPr lang="en-US" smtClean="0">
                <a:latin typeface="Arial" charset="0"/>
                <a:cs typeface="ＭＳ Ｐゴシック" charset="-128"/>
              </a:rPr>
              <a:t>the demand for money with the supply of money.  </a:t>
            </a:r>
          </a:p>
          <a:p>
            <a:pPr eaLnBrk="1" hangingPunct="1">
              <a:buClrTx/>
              <a:buSzPct val="120000"/>
              <a:buFont typeface="Arial" charset="0"/>
              <a:buChar char="•"/>
            </a:pPr>
            <a:r>
              <a:rPr lang="en-US" smtClean="0">
                <a:latin typeface="Arial" charset="0"/>
                <a:cs typeface="ＭＳ Ｐゴシック" charset="-128"/>
              </a:rPr>
              <a:t>The interest-rate effect helps explain why the aggregate-demand curve slopes downward:  </a:t>
            </a:r>
            <a:br>
              <a:rPr lang="en-US" smtClean="0">
                <a:latin typeface="Arial" charset="0"/>
                <a:cs typeface="ＭＳ Ｐゴシック" charset="-128"/>
              </a:rPr>
            </a:br>
            <a:r>
              <a:rPr lang="en-US" smtClean="0">
                <a:latin typeface="Arial" charset="0"/>
                <a:cs typeface="ＭＳ Ｐゴシック" charset="-128"/>
              </a:rPr>
              <a:t>an increase in the price level raises money demand, which raises the interest rate, which reduces investment, which reduces the aggregate quantity of goods &amp; services demanded.</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9728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97284"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An increase in the money supply causes the interest rate to fall, which stimulates investment and shifts the aggregate demand curve rightward. </a:t>
            </a:r>
          </a:p>
          <a:p>
            <a:pPr eaLnBrk="1" hangingPunct="1">
              <a:buClrTx/>
              <a:buSzPct val="120000"/>
              <a:buFont typeface="Arial" charset="0"/>
              <a:buChar char="•"/>
            </a:pPr>
            <a:r>
              <a:rPr lang="en-US" smtClean="0">
                <a:latin typeface="Arial" charset="0"/>
                <a:cs typeface="ＭＳ Ｐゴシック" charset="-128"/>
              </a:rPr>
              <a:t>Expansionary fiscal policy—a spending increase or tax cut—shifts aggregate demand to the right.  Contractionary fiscal policy shifts aggregate demand to the left. </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99330"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99332"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When the government alters spending or taxes, the resulting shift in aggregate demand can be larger or smaller than the fiscal change:</a:t>
            </a:r>
          </a:p>
          <a:p>
            <a:pPr lvl="1" eaLnBrk="1" hangingPunct="1">
              <a:buClrTx/>
              <a:buSzPct val="120000"/>
              <a:buFont typeface="Arial" charset="0"/>
              <a:buChar char="•"/>
            </a:pPr>
            <a:r>
              <a:rPr lang="en-US" smtClean="0">
                <a:latin typeface="Arial" charset="0"/>
                <a:cs typeface="ＭＳ Ｐゴシック" charset="-128"/>
              </a:rPr>
              <a:t>The multiplier effect tends to amplify the effects of fiscal policy on aggregate demand.  </a:t>
            </a:r>
          </a:p>
          <a:p>
            <a:pPr lvl="1" eaLnBrk="1" hangingPunct="1">
              <a:buClrTx/>
              <a:buSzPct val="120000"/>
              <a:buFont typeface="Arial" charset="0"/>
              <a:buChar char="•"/>
            </a:pPr>
            <a:r>
              <a:rPr lang="en-US" smtClean="0">
                <a:latin typeface="Arial" charset="0"/>
                <a:cs typeface="ＭＳ Ｐゴシック" charset="-128"/>
              </a:rPr>
              <a:t>The crowding-out effect tends to dampen the effects of fiscal policy on aggregate demand. </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01378"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01380"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Economists disagree about how actively policymakers should try to stabilize the economy.</a:t>
            </a:r>
          </a:p>
          <a:p>
            <a:pPr eaLnBrk="1" hangingPunct="1">
              <a:buClrTx/>
              <a:buSzPct val="120000"/>
              <a:buFont typeface="Arial" charset="0"/>
              <a:buChar char="•"/>
            </a:pPr>
            <a:r>
              <a:rPr lang="en-US" smtClean="0">
                <a:latin typeface="Arial" charset="0"/>
                <a:cs typeface="ＭＳ Ｐゴシック" charset="-128"/>
              </a:rPr>
              <a:t>Some argue that the government should use </a:t>
            </a:r>
            <a:br>
              <a:rPr lang="en-US" smtClean="0">
                <a:latin typeface="Arial" charset="0"/>
                <a:cs typeface="ＭＳ Ｐゴシック" charset="-128"/>
              </a:rPr>
            </a:br>
            <a:r>
              <a:rPr lang="en-US" smtClean="0">
                <a:latin typeface="Arial" charset="0"/>
                <a:cs typeface="ＭＳ Ｐゴシック" charset="-128"/>
              </a:rPr>
              <a:t>fiscal and monetary policy to combat destabilizing fluctuations in output and employment.  </a:t>
            </a:r>
          </a:p>
          <a:p>
            <a:pPr eaLnBrk="1" hangingPunct="1">
              <a:buClrTx/>
              <a:buSzPct val="120000"/>
              <a:buFont typeface="Arial" charset="0"/>
              <a:buChar char="•"/>
            </a:pPr>
            <a:r>
              <a:rPr lang="en-US" smtClean="0">
                <a:latin typeface="Arial" charset="0"/>
                <a:cs typeface="ＭＳ Ｐゴシック" charset="-128"/>
              </a:rPr>
              <a:t>Others argue that policy will end up destabilizing the economy because policies work with long lags. </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Theory of Liquidity Preference</a:t>
            </a:r>
          </a:p>
        </p:txBody>
      </p:sp>
      <p:sp>
        <p:nvSpPr>
          <p:cNvPr id="1024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A simple theory of the interest rate (denoted </a:t>
            </a:r>
            <a:r>
              <a:rPr lang="en-US" b="1" i="1" smtClean="0">
                <a:latin typeface="Arial" charset="0"/>
                <a:cs typeface="ＭＳ Ｐゴシック" charset="-128"/>
              </a:rPr>
              <a:t>r</a:t>
            </a:r>
            <a:r>
              <a:rPr lang="en-US" smtClean="0">
                <a:latin typeface="Arial" charset="0"/>
                <a:cs typeface="ＭＳ Ｐゴシック" charset="-128"/>
              </a:rPr>
              <a:t>)</a:t>
            </a:r>
          </a:p>
          <a:p>
            <a:pPr eaLnBrk="1" hangingPunct="1">
              <a:buFont typeface="Wingdings" charset="2"/>
              <a:buChar char="§"/>
            </a:pPr>
            <a:r>
              <a:rPr lang="en-US" b="1" i="1" smtClean="0">
                <a:latin typeface="Arial" charset="0"/>
                <a:cs typeface="ＭＳ Ｐゴシック" charset="-128"/>
              </a:rPr>
              <a:t>r</a:t>
            </a:r>
            <a:r>
              <a:rPr lang="en-US" smtClean="0">
                <a:latin typeface="Arial" charset="0"/>
                <a:cs typeface="ＭＳ Ｐゴシック" charset="-128"/>
              </a:rPr>
              <a:t> adjusts to balance supply and demand </a:t>
            </a:r>
            <a:br>
              <a:rPr lang="en-US" smtClean="0">
                <a:latin typeface="Arial" charset="0"/>
                <a:cs typeface="ＭＳ Ｐゴシック" charset="-128"/>
              </a:rPr>
            </a:br>
            <a:r>
              <a:rPr lang="en-US" smtClean="0">
                <a:latin typeface="Arial" charset="0"/>
                <a:cs typeface="ＭＳ Ｐゴシック" charset="-128"/>
              </a:rPr>
              <a:t>for money</a:t>
            </a:r>
          </a:p>
          <a:p>
            <a:pPr eaLnBrk="1" hangingPunct="1">
              <a:buFont typeface="Wingdings" charset="2"/>
              <a:buChar char="§"/>
            </a:pPr>
            <a:r>
              <a:rPr lang="en-US" smtClean="0">
                <a:latin typeface="Arial" charset="0"/>
                <a:cs typeface="ＭＳ Ｐゴシック" charset="-128"/>
              </a:rPr>
              <a:t>Money supply:  assume fixed by central bank, does not depend on interest rate</a:t>
            </a:r>
          </a:p>
        </p:txBody>
      </p:sp>
      <p:sp>
        <p:nvSpPr>
          <p:cNvPr id="1536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Theory of Liquidity Preference</a:t>
            </a:r>
          </a:p>
        </p:txBody>
      </p:sp>
      <p:sp>
        <p:nvSpPr>
          <p:cNvPr id="11269" name="Rectangle 3"/>
          <p:cNvSpPr>
            <a:spLocks noGrp="1" noChangeArrowheads="1"/>
          </p:cNvSpPr>
          <p:nvPr>
            <p:ph idx="1"/>
          </p:nvPr>
        </p:nvSpPr>
        <p:spPr>
          <a:xfrm>
            <a:off x="457200" y="1219200"/>
            <a:ext cx="8229600" cy="5410200"/>
          </a:xfrm>
        </p:spPr>
        <p:txBody>
          <a:bodyPr/>
          <a:lstStyle/>
          <a:p>
            <a:pPr eaLnBrk="1" hangingPunct="1">
              <a:buFont typeface="Wingdings" charset="2"/>
              <a:buChar char="§"/>
            </a:pPr>
            <a:r>
              <a:rPr lang="en-US" smtClean="0">
                <a:latin typeface="Arial" charset="0"/>
                <a:cs typeface="ＭＳ Ｐゴシック" charset="-128"/>
              </a:rPr>
              <a:t>Money demand reflects how much wealth people want to hold in liquid form.  </a:t>
            </a:r>
          </a:p>
          <a:p>
            <a:pPr eaLnBrk="1" hangingPunct="1">
              <a:buFont typeface="Wingdings" charset="2"/>
              <a:buChar char="§"/>
            </a:pPr>
            <a:r>
              <a:rPr lang="en-US" smtClean="0">
                <a:latin typeface="Arial" charset="0"/>
                <a:cs typeface="ＭＳ Ｐゴシック" charset="-128"/>
              </a:rPr>
              <a:t>For simplicity, suppose household wealth includes only two assets:</a:t>
            </a:r>
          </a:p>
          <a:p>
            <a:pPr lvl="1" eaLnBrk="1" hangingPunct="1">
              <a:buFont typeface="Wingdings" charset="2"/>
              <a:buChar char="§"/>
            </a:pPr>
            <a:r>
              <a:rPr lang="en-US" smtClean="0">
                <a:latin typeface="Arial" charset="0"/>
                <a:cs typeface="ＭＳ Ｐゴシック" charset="-128"/>
              </a:rPr>
              <a:t>Money – liquid but pays no interest</a:t>
            </a:r>
          </a:p>
          <a:p>
            <a:pPr lvl="1" eaLnBrk="1" hangingPunct="1">
              <a:buFont typeface="Wingdings" charset="2"/>
              <a:buChar char="§"/>
            </a:pPr>
            <a:r>
              <a:rPr lang="en-US" smtClean="0">
                <a:latin typeface="Arial" charset="0"/>
                <a:cs typeface="ＭＳ Ｐゴシック" charset="-128"/>
              </a:rPr>
              <a:t>Bonds – pay interest but not as liquid</a:t>
            </a:r>
          </a:p>
          <a:p>
            <a:pPr eaLnBrk="1" hangingPunct="1">
              <a:buFont typeface="Wingdings" charset="2"/>
              <a:buChar char="§"/>
            </a:pPr>
            <a:r>
              <a:rPr lang="en-US" smtClean="0">
                <a:latin typeface="Arial" charset="0"/>
                <a:cs typeface="ＭＳ Ｐゴシック" charset="-128"/>
              </a:rPr>
              <a:t>A household’s “money demand” reflects its </a:t>
            </a:r>
            <a:r>
              <a:rPr lang="en-US" i="1" smtClean="0">
                <a:latin typeface="Arial" charset="0"/>
                <a:cs typeface="ＭＳ Ｐゴシック" charset="-128"/>
              </a:rPr>
              <a:t>preference</a:t>
            </a:r>
            <a:r>
              <a:rPr lang="en-US" smtClean="0">
                <a:latin typeface="Arial" charset="0"/>
                <a:cs typeface="ＭＳ Ｐゴシック" charset="-128"/>
              </a:rPr>
              <a:t> for </a:t>
            </a:r>
            <a:r>
              <a:rPr lang="en-US" i="1" smtClean="0">
                <a:latin typeface="Arial" charset="0"/>
                <a:cs typeface="ＭＳ Ｐゴシック" charset="-128"/>
              </a:rPr>
              <a:t>liquidity</a:t>
            </a:r>
            <a:r>
              <a:rPr lang="en-US" smtClean="0">
                <a:latin typeface="Arial" charset="0"/>
                <a:cs typeface="ＭＳ Ｐゴシック" charset="-128"/>
              </a:rPr>
              <a:t>.  </a:t>
            </a:r>
          </a:p>
          <a:p>
            <a:pPr eaLnBrk="1" hangingPunct="1">
              <a:buFont typeface="Wingdings" charset="2"/>
              <a:buChar char="§"/>
            </a:pPr>
            <a:r>
              <a:rPr lang="en-US" smtClean="0">
                <a:latin typeface="Arial" charset="0"/>
                <a:cs typeface="ＭＳ Ｐゴシック" charset="-128"/>
              </a:rPr>
              <a:t>The variables that influence money demand: </a:t>
            </a:r>
            <a:br>
              <a:rPr lang="en-US" smtClean="0">
                <a:latin typeface="Arial" charset="0"/>
                <a:cs typeface="ＭＳ Ｐゴシック" charset="-128"/>
              </a:rPr>
            </a:br>
            <a:r>
              <a:rPr lang="en-US" b="1" i="1" smtClean="0">
                <a:latin typeface="Arial" charset="0"/>
                <a:cs typeface="ＭＳ Ｐゴシック" charset="-128"/>
              </a:rPr>
              <a:t>Y</a:t>
            </a:r>
            <a:r>
              <a:rPr lang="en-US" smtClean="0">
                <a:latin typeface="Arial" charset="0"/>
                <a:cs typeface="ＭＳ Ｐゴシック" charset="-128"/>
              </a:rPr>
              <a:t>, </a:t>
            </a:r>
            <a:r>
              <a:rPr lang="en-US" b="1" i="1" smtClean="0">
                <a:latin typeface="Arial" charset="0"/>
                <a:cs typeface="ＭＳ Ｐゴシック" charset="-128"/>
              </a:rPr>
              <a:t>r</a:t>
            </a:r>
            <a:r>
              <a:rPr lang="en-US" smtClean="0">
                <a:latin typeface="Arial" charset="0"/>
                <a:cs typeface="ＭＳ Ｐゴシック" charset="-128"/>
              </a:rPr>
              <a:t>, and </a:t>
            </a:r>
            <a:r>
              <a:rPr lang="en-US" b="1" i="1" smtClean="0">
                <a:latin typeface="Arial" charset="0"/>
                <a:cs typeface="ＭＳ Ｐゴシック" charset="-128"/>
              </a:rPr>
              <a:t>P</a:t>
            </a:r>
            <a:r>
              <a:rPr lang="en-US" smtClean="0">
                <a:latin typeface="Arial" charset="0"/>
                <a:cs typeface="ＭＳ Ｐゴシック" charset="-128"/>
              </a:rPr>
              <a:t>.</a:t>
            </a:r>
          </a:p>
        </p:txBody>
      </p:sp>
      <p:sp>
        <p:nvSpPr>
          <p:cNvPr id="1741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wipe(left)">
                                      <p:cBhvr>
                                        <p:cTn id="17" dur="500"/>
                                        <p:tgtEl>
                                          <p:spTgt spid="1126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wipe(left)">
                                      <p:cBhvr>
                                        <p:cTn id="22" dur="500"/>
                                        <p:tgtEl>
                                          <p:spTgt spid="1126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269">
                                            <p:txEl>
                                              <p:pRg st="4" end="4"/>
                                            </p:txEl>
                                          </p:spTgt>
                                        </p:tgtEl>
                                        <p:attrNameLst>
                                          <p:attrName>style.visibility</p:attrName>
                                        </p:attrNameLst>
                                      </p:cBhvr>
                                      <p:to>
                                        <p:strVal val="visible"/>
                                      </p:to>
                                    </p:set>
                                    <p:animEffect transition="in" filter="wipe(left)">
                                      <p:cBhvr>
                                        <p:cTn id="27" dur="500"/>
                                        <p:tgtEl>
                                          <p:spTgt spid="1126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269">
                                            <p:txEl>
                                              <p:pRg st="5" end="5"/>
                                            </p:txEl>
                                          </p:spTgt>
                                        </p:tgtEl>
                                        <p:attrNameLst>
                                          <p:attrName>style.visibility</p:attrName>
                                        </p:attrNameLst>
                                      </p:cBhvr>
                                      <p:to>
                                        <p:strVal val="visible"/>
                                      </p:to>
                                    </p:set>
                                    <p:animEffect transition="in" filter="wipe(left)">
                                      <p:cBhvr>
                                        <p:cTn id="32" dur="500"/>
                                        <p:tgtEl>
                                          <p:spTgt spid="112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Money Demand</a:t>
            </a:r>
          </a:p>
        </p:txBody>
      </p:sp>
      <p:sp>
        <p:nvSpPr>
          <p:cNvPr id="1229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Suppose real income (</a:t>
            </a:r>
            <a:r>
              <a:rPr lang="en-US" sz="2700" b="1" i="1" smtClean="0">
                <a:latin typeface="Arial" charset="0"/>
                <a:cs typeface="ＭＳ Ｐゴシック" charset="-128"/>
              </a:rPr>
              <a:t>Y</a:t>
            </a:r>
            <a:r>
              <a:rPr lang="en-US" sz="2700" smtClean="0">
                <a:latin typeface="Arial" charset="0"/>
                <a:cs typeface="ＭＳ Ｐゴシック" charset="-128"/>
              </a:rPr>
              <a:t>) rises.  Other things equal, what happens to money demand?  </a:t>
            </a:r>
          </a:p>
          <a:p>
            <a:pPr eaLnBrk="1" hangingPunct="1">
              <a:buFont typeface="Wingdings" charset="2"/>
              <a:buChar char="§"/>
            </a:pPr>
            <a:r>
              <a:rPr lang="en-US" sz="2700" smtClean="0">
                <a:latin typeface="Arial" charset="0"/>
                <a:cs typeface="ＭＳ Ｐゴシック" charset="-128"/>
              </a:rPr>
              <a:t>If </a:t>
            </a:r>
            <a:r>
              <a:rPr lang="en-US" sz="2700" b="1" i="1" smtClean="0">
                <a:latin typeface="Arial" charset="0"/>
                <a:cs typeface="ＭＳ Ｐゴシック" charset="-128"/>
              </a:rPr>
              <a:t>Y</a:t>
            </a:r>
            <a:r>
              <a:rPr lang="en-US" sz="2700" smtClean="0">
                <a:latin typeface="Arial" charset="0"/>
                <a:cs typeface="ＭＳ Ｐゴシック" charset="-128"/>
              </a:rPr>
              <a:t> rises: </a:t>
            </a:r>
          </a:p>
          <a:p>
            <a:pPr lvl="1" eaLnBrk="1" hangingPunct="1">
              <a:buFont typeface="Wingdings" charset="2"/>
              <a:buChar char="§"/>
            </a:pPr>
            <a:r>
              <a:rPr lang="en-US" smtClean="0">
                <a:latin typeface="Arial" charset="0"/>
                <a:cs typeface="ＭＳ Ｐゴシック" charset="-128"/>
              </a:rPr>
              <a:t>Households want to buy more g&amp;s,</a:t>
            </a:r>
          </a:p>
          <a:p>
            <a:pPr lvl="1" eaLnBrk="1" hangingPunct="1">
              <a:spcBef>
                <a:spcPct val="10000"/>
              </a:spcBef>
              <a:buFont typeface="Wingdings" charset="2"/>
              <a:buNone/>
            </a:pPr>
            <a:r>
              <a:rPr lang="en-US" smtClean="0">
                <a:latin typeface="Arial" charset="0"/>
                <a:cs typeface="ＭＳ Ｐゴシック" charset="-128"/>
              </a:rPr>
              <a:t>	so they need more money.  </a:t>
            </a:r>
          </a:p>
          <a:p>
            <a:pPr lvl="1" eaLnBrk="1" hangingPunct="1">
              <a:buFont typeface="Wingdings" charset="2"/>
              <a:buChar char="§"/>
            </a:pPr>
            <a:r>
              <a:rPr lang="en-US" smtClean="0">
                <a:latin typeface="Arial" charset="0"/>
                <a:cs typeface="ＭＳ Ｐゴシック" charset="-128"/>
              </a:rPr>
              <a:t>To get this money, they attempt to sell some of their bonds.  </a:t>
            </a:r>
          </a:p>
          <a:p>
            <a:pPr eaLnBrk="1" hangingPunct="1">
              <a:buFont typeface="Wingdings" charset="2"/>
              <a:buChar char="§"/>
            </a:pPr>
            <a:r>
              <a:rPr lang="en-US" sz="2700" smtClean="0">
                <a:latin typeface="Arial" charset="0"/>
                <a:cs typeface="ＭＳ Ｐゴシック" charset="-128"/>
              </a:rPr>
              <a:t>I.e., </a:t>
            </a:r>
            <a:r>
              <a:rPr lang="en-US" sz="2700" smtClean="0">
                <a:solidFill>
                  <a:srgbClr val="FF0000"/>
                </a:solidFill>
                <a:latin typeface="Arial" charset="0"/>
                <a:cs typeface="ＭＳ Ｐゴシック" charset="-128"/>
              </a:rPr>
              <a:t>an increase in </a:t>
            </a:r>
            <a:r>
              <a:rPr lang="en-US" sz="2700" b="1" i="1" smtClean="0">
                <a:solidFill>
                  <a:srgbClr val="FF0000"/>
                </a:solidFill>
                <a:latin typeface="Arial" charset="0"/>
                <a:cs typeface="ＭＳ Ｐゴシック" charset="-128"/>
              </a:rPr>
              <a:t>Y</a:t>
            </a:r>
            <a:r>
              <a:rPr lang="en-US" sz="2700" smtClean="0">
                <a:solidFill>
                  <a:srgbClr val="FF0000"/>
                </a:solidFill>
                <a:latin typeface="Arial" charset="0"/>
                <a:cs typeface="ＭＳ Ｐゴシック" charset="-128"/>
              </a:rPr>
              <a:t> causes </a:t>
            </a:r>
            <a:br>
              <a:rPr lang="en-US" sz="2700" smtClean="0">
                <a:solidFill>
                  <a:srgbClr val="FF0000"/>
                </a:solidFill>
                <a:latin typeface="Arial" charset="0"/>
                <a:cs typeface="ＭＳ Ｐゴシック" charset="-128"/>
              </a:rPr>
            </a:br>
            <a:r>
              <a:rPr lang="en-US" sz="2700" smtClean="0">
                <a:solidFill>
                  <a:srgbClr val="FF0000"/>
                </a:solidFill>
                <a:latin typeface="Arial" charset="0"/>
                <a:cs typeface="ＭＳ Ｐゴシック" charset="-128"/>
              </a:rPr>
              <a:t>an increase in money demand, other things equal.</a:t>
            </a:r>
            <a:r>
              <a:rPr lang="en-US" sz="2700" smtClean="0">
                <a:latin typeface="Arial" charset="0"/>
                <a:cs typeface="ＭＳ Ｐゴシック" charset="-128"/>
              </a:rPr>
              <a:t> </a:t>
            </a:r>
          </a:p>
        </p:txBody>
      </p:sp>
      <p:sp>
        <p:nvSpPr>
          <p:cNvPr id="1945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3">
                                            <p:txEl>
                                              <p:pRg st="4" end="4"/>
                                            </p:txEl>
                                          </p:spTgt>
                                        </p:tgtEl>
                                        <p:attrNameLst>
                                          <p:attrName>style.visibility</p:attrName>
                                        </p:attrNameLst>
                                      </p:cBhvr>
                                      <p:to>
                                        <p:strVal val="visible"/>
                                      </p:to>
                                    </p:set>
                                    <p:animEffect transition="in" filter="wipe(left)">
                                      <p:cBhvr>
                                        <p:cTn id="27" dur="500"/>
                                        <p:tgtEl>
                                          <p:spTgt spid="1229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93">
                                            <p:txEl>
                                              <p:pRg st="5" end="5"/>
                                            </p:txEl>
                                          </p:spTgt>
                                        </p:tgtEl>
                                        <p:attrNameLst>
                                          <p:attrName>style.visibility</p:attrName>
                                        </p:attrNameLst>
                                      </p:cBhvr>
                                      <p:to>
                                        <p:strVal val="visible"/>
                                      </p:to>
                                    </p:set>
                                    <p:animEffect transition="in" filter="wipe(left)">
                                      <p:cBhvr>
                                        <p:cTn id="32" dur="500"/>
                                        <p:tgtEl>
                                          <p:spTgt spid="122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150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The determinants of money demand</a:t>
            </a:r>
          </a:p>
        </p:txBody>
      </p:sp>
      <p:sp>
        <p:nvSpPr>
          <p:cNvPr id="21508" name="Content Placeholder 2"/>
          <p:cNvSpPr>
            <a:spLocks noGrp="1"/>
          </p:cNvSpPr>
          <p:nvPr>
            <p:ph idx="1"/>
          </p:nvPr>
        </p:nvSpPr>
        <p:spPr>
          <a:xfrm>
            <a:off x="457200" y="1371600"/>
            <a:ext cx="8229600" cy="5105400"/>
          </a:xfrm>
        </p:spPr>
        <p:txBody>
          <a:bodyPr/>
          <a:lstStyle/>
          <a:p>
            <a:pPr marL="463550" indent="-463550" eaLnBrk="1" hangingPunct="1">
              <a:buClr>
                <a:srgbClr val="669900"/>
              </a:buClr>
              <a:buFont typeface="Wingdings" charset="2"/>
              <a:buNone/>
            </a:pPr>
            <a:r>
              <a:rPr lang="en-US" sz="2600" b="1" smtClean="0">
                <a:solidFill>
                  <a:srgbClr val="C00000"/>
                </a:solidFill>
                <a:latin typeface="Arial" charset="0"/>
                <a:cs typeface="ＭＳ Ｐゴシック" charset="-128"/>
              </a:rPr>
              <a:t>A.</a:t>
            </a:r>
            <a:r>
              <a:rPr lang="en-US" sz="2600" b="1" smtClean="0">
                <a:solidFill>
                  <a:srgbClr val="339966"/>
                </a:solidFill>
                <a:latin typeface="Arial" charset="0"/>
                <a:cs typeface="ＭＳ Ｐゴシック" charset="-128"/>
              </a:rPr>
              <a:t>	</a:t>
            </a:r>
            <a:r>
              <a:rPr lang="en-US" smtClean="0">
                <a:latin typeface="Arial" charset="0"/>
                <a:cs typeface="ＭＳ Ｐゴシック" charset="-128"/>
              </a:rPr>
              <a:t>Suppose </a:t>
            </a:r>
            <a:r>
              <a:rPr lang="en-US" b="1" i="1" smtClean="0">
                <a:latin typeface="Arial" charset="0"/>
                <a:cs typeface="ＭＳ Ｐゴシック" charset="-128"/>
              </a:rPr>
              <a:t>r</a:t>
            </a:r>
            <a:r>
              <a:rPr lang="en-US" smtClean="0">
                <a:latin typeface="Arial" charset="0"/>
                <a:cs typeface="ＭＳ Ｐゴシック" charset="-128"/>
              </a:rPr>
              <a:t> rises, but </a:t>
            </a:r>
            <a:r>
              <a:rPr lang="en-US" b="1" i="1" smtClean="0">
                <a:latin typeface="Arial" charset="0"/>
                <a:cs typeface="ＭＳ Ｐゴシック" charset="-128"/>
              </a:rPr>
              <a:t>Y</a:t>
            </a:r>
            <a:r>
              <a:rPr lang="en-US" smtClean="0">
                <a:latin typeface="Arial" charset="0"/>
                <a:cs typeface="ＭＳ Ｐゴシック" charset="-128"/>
              </a:rPr>
              <a:t> and </a:t>
            </a:r>
            <a:r>
              <a:rPr lang="en-US" b="1" i="1" smtClean="0">
                <a:latin typeface="Arial" charset="0"/>
                <a:cs typeface="ＭＳ Ｐゴシック" charset="-128"/>
              </a:rPr>
              <a:t>P</a:t>
            </a:r>
            <a:r>
              <a:rPr lang="en-US" smtClean="0">
                <a:latin typeface="Arial" charset="0"/>
                <a:cs typeface="ＭＳ Ｐゴシック" charset="-128"/>
              </a:rPr>
              <a:t> are unchanged.  What happens to money demand?</a:t>
            </a:r>
          </a:p>
          <a:p>
            <a:pPr marL="463550" indent="-463550" eaLnBrk="1" hangingPunct="1">
              <a:buClr>
                <a:srgbClr val="669900"/>
              </a:buClr>
              <a:buFont typeface="Wingdings" charset="2"/>
              <a:buNone/>
            </a:pPr>
            <a:r>
              <a:rPr lang="en-US" sz="2600" b="1" smtClean="0">
                <a:solidFill>
                  <a:srgbClr val="C00000"/>
                </a:solidFill>
                <a:latin typeface="Arial" charset="0"/>
                <a:cs typeface="ＭＳ Ｐゴシック" charset="-128"/>
              </a:rPr>
              <a:t>B.</a:t>
            </a:r>
            <a:r>
              <a:rPr lang="en-US" sz="2600" b="1" smtClean="0">
                <a:solidFill>
                  <a:srgbClr val="339966"/>
                </a:solidFill>
                <a:latin typeface="Arial" charset="0"/>
                <a:cs typeface="ＭＳ Ｐゴシック" charset="-128"/>
              </a:rPr>
              <a:t>	</a:t>
            </a:r>
            <a:r>
              <a:rPr lang="en-US" smtClean="0">
                <a:latin typeface="Arial" charset="0"/>
                <a:cs typeface="ＭＳ Ｐゴシック" charset="-128"/>
              </a:rPr>
              <a:t>Suppose </a:t>
            </a:r>
            <a:r>
              <a:rPr lang="en-US" b="1" i="1" smtClean="0">
                <a:latin typeface="Arial" charset="0"/>
                <a:cs typeface="ＭＳ Ｐゴシック" charset="-128"/>
              </a:rPr>
              <a:t>P</a:t>
            </a:r>
            <a:r>
              <a:rPr lang="en-US" smtClean="0">
                <a:latin typeface="Arial" charset="0"/>
                <a:cs typeface="ＭＳ Ｐゴシック" charset="-128"/>
              </a:rPr>
              <a:t> rises, but </a:t>
            </a:r>
            <a:r>
              <a:rPr lang="en-US" b="1" i="1" smtClean="0">
                <a:latin typeface="Arial" charset="0"/>
                <a:cs typeface="ＭＳ Ｐゴシック" charset="-128"/>
              </a:rPr>
              <a:t>Y</a:t>
            </a:r>
            <a:r>
              <a:rPr lang="en-US" smtClean="0">
                <a:latin typeface="Arial" charset="0"/>
                <a:cs typeface="ＭＳ Ｐゴシック" charset="-128"/>
              </a:rPr>
              <a:t> and </a:t>
            </a:r>
            <a:r>
              <a:rPr lang="en-US" b="1" i="1" smtClean="0">
                <a:latin typeface="Arial" charset="0"/>
                <a:cs typeface="ＭＳ Ｐゴシック" charset="-128"/>
              </a:rPr>
              <a:t>r</a:t>
            </a:r>
            <a:r>
              <a:rPr lang="en-US" smtClean="0">
                <a:latin typeface="Arial" charset="0"/>
                <a:cs typeface="ＭＳ Ｐゴシック" charset="-128"/>
              </a:rPr>
              <a:t> are unchanged. What happens to money demand?</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355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6" name="Content Placeholder 2"/>
          <p:cNvSpPr>
            <a:spLocks noGrp="1"/>
          </p:cNvSpPr>
          <p:nvPr>
            <p:ph idx="1"/>
          </p:nvPr>
        </p:nvSpPr>
        <p:spPr>
          <a:xfrm>
            <a:off x="457200" y="1371600"/>
            <a:ext cx="8229600" cy="5105400"/>
          </a:xfrm>
        </p:spPr>
        <p:txBody>
          <a:bodyPr/>
          <a:lstStyle/>
          <a:p>
            <a:pPr marL="463550" indent="-463550" eaLnBrk="1" hangingPunct="1">
              <a:buClr>
                <a:srgbClr val="669900"/>
              </a:buClr>
              <a:buFont typeface="Wingdings" charset="2"/>
              <a:buNone/>
            </a:pPr>
            <a:r>
              <a:rPr lang="en-US" sz="2600" b="1" smtClean="0">
                <a:solidFill>
                  <a:srgbClr val="C00000"/>
                </a:solidFill>
                <a:latin typeface="Arial" charset="0"/>
                <a:cs typeface="ＭＳ Ｐゴシック" charset="-128"/>
              </a:rPr>
              <a:t>A.</a:t>
            </a:r>
            <a:r>
              <a:rPr lang="en-US" sz="2600" b="1" smtClean="0">
                <a:solidFill>
                  <a:srgbClr val="339966"/>
                </a:solidFill>
                <a:latin typeface="Arial" charset="0"/>
                <a:cs typeface="ＭＳ Ｐゴシック" charset="-128"/>
              </a:rPr>
              <a:t>	</a:t>
            </a:r>
            <a:r>
              <a:rPr lang="en-US" smtClean="0">
                <a:latin typeface="Arial" charset="0"/>
                <a:cs typeface="ＭＳ Ｐゴシック" charset="-128"/>
              </a:rPr>
              <a:t>Suppose </a:t>
            </a:r>
            <a:r>
              <a:rPr lang="en-US" b="1" i="1" smtClean="0">
                <a:latin typeface="Arial" charset="0"/>
                <a:cs typeface="ＭＳ Ｐゴシック" charset="-128"/>
              </a:rPr>
              <a:t>r</a:t>
            </a:r>
            <a:r>
              <a:rPr lang="en-US" smtClean="0">
                <a:latin typeface="Arial" charset="0"/>
                <a:cs typeface="ＭＳ Ｐゴシック" charset="-128"/>
              </a:rPr>
              <a:t> rises, but </a:t>
            </a:r>
            <a:r>
              <a:rPr lang="en-US" b="1" i="1" smtClean="0">
                <a:latin typeface="Arial" charset="0"/>
                <a:cs typeface="ＭＳ Ｐゴシック" charset="-128"/>
              </a:rPr>
              <a:t>Y</a:t>
            </a:r>
            <a:r>
              <a:rPr lang="en-US" smtClean="0">
                <a:latin typeface="Arial" charset="0"/>
                <a:cs typeface="ＭＳ Ｐゴシック" charset="-128"/>
              </a:rPr>
              <a:t> and </a:t>
            </a:r>
            <a:r>
              <a:rPr lang="en-US" b="1" i="1" smtClean="0">
                <a:latin typeface="Arial" charset="0"/>
                <a:cs typeface="ＭＳ Ｐゴシック" charset="-128"/>
              </a:rPr>
              <a:t>P</a:t>
            </a:r>
            <a:r>
              <a:rPr lang="en-US" smtClean="0">
                <a:latin typeface="Arial" charset="0"/>
                <a:cs typeface="ＭＳ Ｐゴシック" charset="-128"/>
              </a:rPr>
              <a:t> are unchanged.  What happens to money demand?</a:t>
            </a:r>
          </a:p>
          <a:p>
            <a:pPr marL="463550" indent="-463550" eaLnBrk="1" hangingPunct="1">
              <a:buClr>
                <a:srgbClr val="669900"/>
              </a:buClr>
              <a:buFont typeface="Wingdings" charset="2"/>
              <a:buNone/>
            </a:pPr>
            <a:r>
              <a:rPr lang="en-US" smtClean="0">
                <a:latin typeface="Arial" charset="0"/>
                <a:cs typeface="ＭＳ Ｐゴシック" charset="-128"/>
              </a:rPr>
              <a:t>	</a:t>
            </a:r>
            <a:r>
              <a:rPr lang="en-US" b="1" i="1" smtClean="0">
                <a:latin typeface="Arial" charset="0"/>
                <a:cs typeface="ＭＳ Ｐゴシック" charset="-128"/>
              </a:rPr>
              <a:t>r</a:t>
            </a:r>
            <a:r>
              <a:rPr lang="en-US" smtClean="0">
                <a:latin typeface="Arial" charset="0"/>
                <a:cs typeface="ＭＳ Ｐゴシック" charset="-128"/>
              </a:rPr>
              <a:t> is the opportunity cost of holding money.  </a:t>
            </a:r>
          </a:p>
          <a:p>
            <a:pPr marL="463550" indent="-463550" eaLnBrk="1" hangingPunct="1">
              <a:buClr>
                <a:srgbClr val="669900"/>
              </a:buClr>
              <a:buFont typeface="Wingdings" charset="2"/>
              <a:buNone/>
            </a:pPr>
            <a:r>
              <a:rPr lang="en-US" smtClean="0">
                <a:latin typeface="Arial" charset="0"/>
                <a:cs typeface="ＭＳ Ｐゴシック" charset="-128"/>
              </a:rPr>
              <a:t>	An increase in </a:t>
            </a:r>
            <a:r>
              <a:rPr lang="en-US" b="1" i="1" smtClean="0">
                <a:latin typeface="Arial" charset="0"/>
                <a:cs typeface="ＭＳ Ｐゴシック" charset="-128"/>
              </a:rPr>
              <a:t>r</a:t>
            </a:r>
            <a:r>
              <a:rPr lang="en-US" smtClean="0">
                <a:latin typeface="Arial" charset="0"/>
                <a:cs typeface="ＭＳ Ｐゴシック" charset="-128"/>
              </a:rPr>
              <a:t> reduces money demand:  households attempt to buy bonds to take advantage of the higher interest rate.</a:t>
            </a:r>
          </a:p>
          <a:p>
            <a:pPr marL="463550" indent="-463550" eaLnBrk="1" hangingPunct="1">
              <a:buClr>
                <a:srgbClr val="669900"/>
              </a:buClr>
              <a:buFont typeface="Wingdings" charset="2"/>
              <a:buNone/>
            </a:pPr>
            <a:r>
              <a:rPr lang="en-US" smtClean="0">
                <a:solidFill>
                  <a:srgbClr val="FF0000"/>
                </a:solidFill>
                <a:latin typeface="Arial" charset="0"/>
                <a:cs typeface="ＭＳ Ｐゴシック" charset="-128"/>
              </a:rPr>
              <a:t>	</a:t>
            </a:r>
            <a:r>
              <a:rPr lang="en-US" smtClean="0">
                <a:latin typeface="Arial" charset="0"/>
                <a:cs typeface="ＭＳ Ｐゴシック" charset="-128"/>
              </a:rPr>
              <a:t>Hence, </a:t>
            </a:r>
            <a:r>
              <a:rPr lang="en-US" smtClean="0">
                <a:solidFill>
                  <a:srgbClr val="3333FF"/>
                </a:solidFill>
                <a:latin typeface="Arial" charset="0"/>
                <a:cs typeface="ＭＳ Ｐゴシック" charset="-128"/>
              </a:rPr>
              <a:t>an increase in </a:t>
            </a:r>
            <a:r>
              <a:rPr lang="en-US" b="1" i="1" smtClean="0">
                <a:solidFill>
                  <a:srgbClr val="3333FF"/>
                </a:solidFill>
                <a:latin typeface="Arial" charset="0"/>
                <a:cs typeface="ＭＳ Ｐゴシック" charset="-128"/>
              </a:rPr>
              <a:t>r</a:t>
            </a:r>
            <a:r>
              <a:rPr lang="en-US" smtClean="0">
                <a:solidFill>
                  <a:srgbClr val="3333FF"/>
                </a:solidFill>
                <a:latin typeface="Arial" charset="0"/>
                <a:cs typeface="ＭＳ Ｐゴシック" charset="-128"/>
              </a:rPr>
              <a:t> causes a decrease in money demand, other things equal</a:t>
            </a:r>
            <a:r>
              <a:rPr lang="en-US" smtClean="0">
                <a:latin typeface="Arial" charset="0"/>
                <a:cs typeface="ＭＳ Ｐゴシック" charset="-128"/>
              </a:rPr>
              <a:t>.</a:t>
            </a:r>
          </a:p>
        </p:txBody>
      </p:sp>
      <p:sp>
        <p:nvSpPr>
          <p:cNvPr id="6" name="TextBox 6"/>
          <p:cNvSpPr txBox="1"/>
          <p:nvPr/>
        </p:nvSpPr>
        <p:spPr>
          <a:xfrm>
            <a:off x="395536" y="6403558"/>
            <a:ext cx="5878513" cy="338554"/>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1" end="1"/>
                                            </p:txEl>
                                          </p:spTgt>
                                        </p:tgtEl>
                                        <p:attrNameLst>
                                          <p:attrName>style.visibility</p:attrName>
                                        </p:attrNameLst>
                                      </p:cBhvr>
                                      <p:to>
                                        <p:strVal val="visible"/>
                                      </p:to>
                                    </p:set>
                                    <p:animEffect transition="in" filter="wipe(left)">
                                      <p:cBhvr>
                                        <p:cTn id="7" dur="500"/>
                                        <p:tgtEl>
                                          <p:spTgt spid="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
                                            <p:txEl>
                                              <p:pRg st="2" end="2"/>
                                            </p:txEl>
                                          </p:spTgt>
                                        </p:tgtEl>
                                        <p:attrNameLst>
                                          <p:attrName>style.visibility</p:attrName>
                                        </p:attrNameLst>
                                      </p:cBhvr>
                                      <p:to>
                                        <p:strVal val="visible"/>
                                      </p:to>
                                    </p:set>
                                    <p:animEffect transition="in" filter="wipe(left)">
                                      <p:cBhvr>
                                        <p:cTn id="12" dur="500"/>
                                        <p:tgtEl>
                                          <p:spTgt spid="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
                                            <p:txEl>
                                              <p:pRg st="3" end="3"/>
                                            </p:txEl>
                                          </p:spTgt>
                                        </p:tgtEl>
                                        <p:attrNameLst>
                                          <p:attrName>style.visibility</p:attrName>
                                        </p:attrNameLst>
                                      </p:cBhvr>
                                      <p:to>
                                        <p:strVal val="visible"/>
                                      </p:to>
                                    </p:set>
                                    <p:animEffect transition="in" filter="wipe(left)">
                                      <p:cBhvr>
                                        <p:cTn id="17" dur="500"/>
                                        <p:tgtEl>
                                          <p:spTgt spid="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uiExpand="1" build="p" bldLvl="5"/>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TotalTime>
  <Words>3615</Words>
  <Application>Microsoft Office PowerPoint</Application>
  <PresentationFormat>On-screen Show (4:3)</PresentationFormat>
  <Paragraphs>478</Paragraphs>
  <Slides>45</Slides>
  <Notes>45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ＭＳ Ｐゴシック</vt:lpstr>
      <vt:lpstr>Arial</vt:lpstr>
      <vt:lpstr>Book Antiqua</vt:lpstr>
      <vt:lpstr>Calibri</vt:lpstr>
      <vt:lpstr>Century</vt:lpstr>
      <vt:lpstr>Symbol</vt:lpstr>
      <vt:lpstr>Tahoma</vt:lpstr>
      <vt:lpstr>Times New Roman</vt:lpstr>
      <vt:lpstr>Verdana</vt:lpstr>
      <vt:lpstr>Wingdings</vt:lpstr>
      <vt:lpstr>Office Theme</vt:lpstr>
      <vt:lpstr>PowerPoint Presentation</vt:lpstr>
      <vt:lpstr>In this chapter,  look for the answers to these questions:</vt:lpstr>
      <vt:lpstr>Introduction</vt:lpstr>
      <vt:lpstr>Aggregate Demand</vt:lpstr>
      <vt:lpstr>The Theory of Liquidity Preference</vt:lpstr>
      <vt:lpstr>The Theory of Liquidity Preference</vt:lpstr>
      <vt:lpstr>Money Demand</vt:lpstr>
      <vt:lpstr>ACTIVE LEARNING   1    The determinants of money demand</vt:lpstr>
      <vt:lpstr>ACTIVE LEARNING   1    Answers</vt:lpstr>
      <vt:lpstr>ACTIVE LEARNING   1    Answers</vt:lpstr>
      <vt:lpstr>How r  Is Determined</vt:lpstr>
      <vt:lpstr>How the Interest-Rate Effect Works</vt:lpstr>
      <vt:lpstr>Monetary Policy and Aggregate Demand</vt:lpstr>
      <vt:lpstr>The Effects of Reducing the Money Supply</vt:lpstr>
      <vt:lpstr>ACTIVE LEARNING   2    Monetary policy</vt:lpstr>
      <vt:lpstr>ACTIVE LEARNING   2    Answers</vt:lpstr>
      <vt:lpstr>ACTIVE LEARNING   2    Answers</vt:lpstr>
      <vt:lpstr>Liquidity traps</vt:lpstr>
      <vt:lpstr>Fiscal Policy and Aggregate Demand</vt:lpstr>
      <vt:lpstr>1.  The Multiplier Effect</vt:lpstr>
      <vt:lpstr>1.  The Multiplier Effect</vt:lpstr>
      <vt:lpstr>Marginal Propensity to Consume</vt:lpstr>
      <vt:lpstr>A Formula for the Multiplier</vt:lpstr>
      <vt:lpstr>A Formula for the Multiplier</vt:lpstr>
      <vt:lpstr>Other Applications of the Multiplier Effect</vt:lpstr>
      <vt:lpstr>2.  The Crowding-Out Effect</vt:lpstr>
      <vt:lpstr>How the Crowding-Out Effect Works</vt:lpstr>
      <vt:lpstr>Changes in Taxes</vt:lpstr>
      <vt:lpstr>ACTIVE LEARNING   3    Fiscal policy effects</vt:lpstr>
      <vt:lpstr>ACTIVE LEARNING   3    Answers</vt:lpstr>
      <vt:lpstr>ACTIVE LEARNING   3    Answers</vt:lpstr>
      <vt:lpstr>Fiscal Policy and Aggregate Supply</vt:lpstr>
      <vt:lpstr>Fiscal Policy and Aggregate Supply</vt:lpstr>
      <vt:lpstr>Using Policy to Stabilize the Economy</vt:lpstr>
      <vt:lpstr>The Case for Active Stabilization Policy</vt:lpstr>
      <vt:lpstr>The Case for Active Stabilization Policy</vt:lpstr>
      <vt:lpstr>The Case Against Active Stabilization Policy</vt:lpstr>
      <vt:lpstr>The Case Against Active Stabilization Policy</vt:lpstr>
      <vt:lpstr>Automatic Stabilizers</vt:lpstr>
      <vt:lpstr>Automatic Stabilizers:  Examples</vt:lpstr>
      <vt:lpstr>CONCLUSION</vt:lpstr>
      <vt:lpstr>SUMMARY</vt:lpstr>
      <vt:lpstr>SUMMARY</vt:lpstr>
      <vt:lpstr>SUMMARY</vt:lpstr>
      <vt:lpstr>SUMMARY</vt:lpstr>
    </vt:vector>
  </TitlesOfParts>
  <Company>Carthage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Grene, Jennifer</cp:lastModifiedBy>
  <cp:revision>127</cp:revision>
  <dcterms:created xsi:type="dcterms:W3CDTF">2010-12-25T14:19:53Z</dcterms:created>
  <dcterms:modified xsi:type="dcterms:W3CDTF">2015-04-15T15:28:01Z</dcterms:modified>
</cp:coreProperties>
</file>