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49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1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31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5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2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55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79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4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5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0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41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1093D-8915-4DF3-A4DE-7CF1D2B6E7BE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382000" cy="3352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Global Edition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ubtitle 3"/>
          <p:cNvSpPr>
            <a:spLocks noGrp="1"/>
          </p:cNvSpPr>
          <p:nvPr>
            <p:ph type="subTitle" idx="1"/>
          </p:nvPr>
        </p:nvSpPr>
        <p:spPr>
          <a:xfrm>
            <a:off x="1295400" y="2971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Analyzing the Marketing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136182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90600" y="1752600"/>
            <a:ext cx="7848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Demographic Environment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  <a:r>
              <a:rPr lang="en-US" sz="2000" b="1" dirty="0"/>
              <a:t> </a:t>
            </a:r>
            <a:r>
              <a:rPr lang="en-US" sz="2000" dirty="0">
                <a:solidFill>
                  <a:schemeClr val="bg1"/>
                </a:solidFill>
              </a:rPr>
              <a:t>Demography is the study of human populations in terms of size, density, location, age, gender, race, occupation, and other statistics </a:t>
            </a:r>
          </a:p>
          <a:p>
            <a:pPr marL="457200" lvl="0" indent="-457200">
              <a:buFont typeface="+mj-lt"/>
              <a:buAutoNum type="arabicPeriod"/>
            </a:pPr>
            <a:endParaRPr lang="en-US" sz="2000" b="1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Economic Environment : </a:t>
            </a:r>
            <a:endParaRPr lang="en-US" sz="2000" b="1" u="sng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economic environment consists of factors that affect consumer purchasing power and spending </a:t>
            </a:r>
            <a:r>
              <a:rPr lang="en-US" sz="2000" dirty="0" smtClean="0">
                <a:solidFill>
                  <a:schemeClr val="bg1"/>
                </a:solidFill>
              </a:rPr>
              <a:t>patterns</a:t>
            </a:r>
          </a:p>
          <a:p>
            <a:pPr lvl="0"/>
            <a:endParaRPr lang="en-US" sz="2000" b="1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Industrial economies constitute rich markets for many different kinds of goods.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Subsistence economies consume most of their own agricultural and industrial output, and offer few marketing opportunities.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 between are developing countries, which can offer outstanding marketing opportunities</a:t>
            </a:r>
            <a:r>
              <a:rPr lang="en-US" sz="2000" dirty="0"/>
              <a:t>. 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Macroenvironment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1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Macroenvironment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1000" y="1828800"/>
            <a:ext cx="838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3. The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Natural Environment </a:t>
            </a:r>
            <a:r>
              <a:rPr lang="en-US" sz="2000" b="1" dirty="0">
                <a:solidFill>
                  <a:schemeClr val="bg1"/>
                </a:solidFill>
              </a:rPr>
              <a:t>: t</a:t>
            </a:r>
            <a:r>
              <a:rPr lang="en-US" sz="2000" dirty="0">
                <a:solidFill>
                  <a:schemeClr val="bg1"/>
                </a:solidFill>
              </a:rPr>
              <a:t>he natural environment involves the natural resources that are needed as inputs by marketers, or that are affected by marketing activities.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endParaRPr lang="en-US" sz="2000" dirty="0">
              <a:solidFill>
                <a:schemeClr val="bg1"/>
              </a:solidFill>
            </a:endParaRP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4. Technological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Environment</a:t>
            </a:r>
            <a:r>
              <a:rPr lang="en-US" sz="2000" b="1" dirty="0">
                <a:solidFill>
                  <a:schemeClr val="bg1"/>
                </a:solidFill>
              </a:rPr>
              <a:t>: </a:t>
            </a:r>
            <a:r>
              <a:rPr lang="en-US" sz="2000" dirty="0">
                <a:solidFill>
                  <a:schemeClr val="bg1"/>
                </a:solidFill>
              </a:rPr>
              <a:t>The technological environment is perhaps the most dramatic force now shaping our destiny.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lvl="0"/>
            <a:endParaRPr lang="en-US" sz="2000" b="1" dirty="0">
              <a:solidFill>
                <a:schemeClr val="bg1"/>
              </a:solidFill>
            </a:endParaRP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5. The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Political and Social Environment</a:t>
            </a:r>
            <a:r>
              <a:rPr lang="en-US" sz="2000" b="1" dirty="0">
                <a:solidFill>
                  <a:schemeClr val="bg1"/>
                </a:solidFill>
              </a:rPr>
              <a:t>: </a:t>
            </a:r>
            <a:r>
              <a:rPr lang="en-US" sz="2000" dirty="0">
                <a:solidFill>
                  <a:schemeClr val="bg1"/>
                </a:solidFill>
              </a:rPr>
              <a:t>Marketing decisions are strongly affected by developments in the political environment. This consists of laws, government agencies, and various pressure groups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endParaRPr lang="en-US" sz="2000" b="1" dirty="0">
              <a:solidFill>
                <a:schemeClr val="bg1"/>
              </a:solidFill>
            </a:endParaRP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6. The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Cultural Environment </a:t>
            </a:r>
            <a:r>
              <a:rPr lang="en-US" sz="2000" b="1" dirty="0">
                <a:solidFill>
                  <a:schemeClr val="bg1"/>
                </a:solidFill>
              </a:rPr>
              <a:t>: </a:t>
            </a:r>
            <a:r>
              <a:rPr lang="en-US" sz="2000" dirty="0">
                <a:solidFill>
                  <a:schemeClr val="bg1"/>
                </a:solidFill>
              </a:rPr>
              <a:t>The cultural environment consists of institutions and other forces that affect a society’s basic values, perceptions, preferences, and behaviors.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Analyzing the Marketing 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990600" y="1828800"/>
            <a:ext cx="6324600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Microenvironment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Macroenvironemnt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Demographic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Economic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Natural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Technological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Political and Social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Cultural Environment</a:t>
            </a:r>
          </a:p>
        </p:txBody>
      </p:sp>
    </p:spTree>
    <p:extLst>
      <p:ext uri="{BB962C8B-B14F-4D97-AF65-F5344CB8AC3E}">
        <p14:creationId xmlns:p14="http://schemas.microsoft.com/office/powerpoint/2010/main" val="350319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37309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Marketing Environment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671945" y="26670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The marketing environment </a:t>
            </a:r>
            <a:r>
              <a:rPr lang="en-US" sz="2800" dirty="0" smtClean="0">
                <a:solidFill>
                  <a:schemeClr val="bg1"/>
                </a:solidFill>
              </a:rPr>
              <a:t>includes the actors and forces outside marketing that affect marketing management’s ability to build and maintain successful relationships with target customers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86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-3810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Marketing Environment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609600" y="15240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Microenvironment </a:t>
            </a:r>
            <a:r>
              <a:rPr lang="en-US" sz="2800" dirty="0" smtClean="0">
                <a:solidFill>
                  <a:schemeClr val="bg1"/>
                </a:solidFill>
              </a:rPr>
              <a:t>consists of the actors close to the company that affect its ability to serve its customers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4" descr="fig03_01w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895600"/>
            <a:ext cx="7239000" cy="373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831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Microenvironment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00100" y="1828800"/>
            <a:ext cx="7543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 </a:t>
            </a:r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</a:rPr>
              <a:t>All </a:t>
            </a:r>
            <a:r>
              <a:rPr lang="en-US" sz="2400" dirty="0">
                <a:solidFill>
                  <a:schemeClr val="bg1"/>
                </a:solidFill>
              </a:rPr>
              <a:t>the interrelated groups form the internal environment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Suppliers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provide the resources needed by the company to produce its goods and services.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Marketing Intermediaries</a:t>
            </a:r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help the company to promote, sell, and distribute its products to final buyers</a:t>
            </a:r>
            <a:r>
              <a:rPr lang="en-US" sz="2400" b="1" dirty="0" smtClean="0">
                <a:solidFill>
                  <a:schemeClr val="bg1"/>
                </a:solidFill>
              </a:rPr>
              <a:t>.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04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Microenvironment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57200" y="1545372"/>
            <a:ext cx="81534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Resellers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are distribution channel firms that help the company find customers or make sales to them. These include wholesalers and retailers. </a:t>
            </a:r>
          </a:p>
          <a:p>
            <a:r>
              <a:rPr lang="en-US" sz="2000" dirty="0">
                <a:solidFill>
                  <a:schemeClr val="bg1"/>
                </a:solidFill>
              </a:rPr>
              <a:t> </a:t>
            </a: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A. Physical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distribution firms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help the company to stock and move goods from their points of origin to their destinations. </a:t>
            </a:r>
          </a:p>
          <a:p>
            <a:r>
              <a:rPr lang="en-US" sz="2000" dirty="0">
                <a:solidFill>
                  <a:schemeClr val="bg1"/>
                </a:solidFill>
              </a:rPr>
              <a:t> </a:t>
            </a: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B. Marketing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services agencies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are the marketing research firms, advertising agencies, media firms, and marketing consulting firms that help the company target and promote its products to the right markets. 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 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C. Financial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intermediaries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include banks, credit companies, insurance companies, and other businesses that help finance transactions or insure against the risks associated with the buying and selling of goods </a:t>
            </a:r>
          </a:p>
        </p:txBody>
      </p:sp>
    </p:spTree>
    <p:extLst>
      <p:ext uri="{BB962C8B-B14F-4D97-AF65-F5344CB8AC3E}">
        <p14:creationId xmlns:p14="http://schemas.microsoft.com/office/powerpoint/2010/main" val="347718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5800" y="2328208"/>
            <a:ext cx="7848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Competitors </a:t>
            </a:r>
            <a:endParaRPr lang="en-US" sz="2400" b="1" u="sng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Publics: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A public is any group that has an actual or potential interest in or impact on an organization’s ability to achieve its objectives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Microenvironment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5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Microenvironment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1000" y="1219200"/>
            <a:ext cx="82296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Customers </a:t>
            </a:r>
          </a:p>
          <a:p>
            <a:r>
              <a:rPr lang="en-US" sz="2000" dirty="0">
                <a:solidFill>
                  <a:schemeClr val="bg1"/>
                </a:solidFill>
              </a:rPr>
              <a:t>There are five types of customer markets. The company may target any or all of these:</a:t>
            </a:r>
          </a:p>
          <a:p>
            <a:r>
              <a:rPr lang="en-US" sz="2000" dirty="0">
                <a:solidFill>
                  <a:schemeClr val="bg1"/>
                </a:solidFill>
              </a:rPr>
              <a:t> 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Consumer markets</a:t>
            </a:r>
            <a:r>
              <a:rPr lang="en-US" sz="2000" dirty="0">
                <a:solidFill>
                  <a:schemeClr val="bg1"/>
                </a:solidFill>
              </a:rPr>
              <a:t>: individuals and households that buy goods and services for personal consumption.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Business markets</a:t>
            </a:r>
            <a:r>
              <a:rPr lang="en-US" sz="2000" dirty="0">
                <a:solidFill>
                  <a:schemeClr val="bg1"/>
                </a:solidFill>
              </a:rPr>
              <a:t>: buy goods and services for further processing or for use in their production process.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Reseller markets</a:t>
            </a:r>
            <a:r>
              <a:rPr lang="en-US" sz="2000" dirty="0">
                <a:solidFill>
                  <a:schemeClr val="bg1"/>
                </a:solidFill>
              </a:rPr>
              <a:t>: buy goods and services to resell at a profit.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Government markets</a:t>
            </a:r>
            <a:r>
              <a:rPr lang="en-US" sz="2000" dirty="0">
                <a:solidFill>
                  <a:schemeClr val="bg1"/>
                </a:solidFill>
              </a:rPr>
              <a:t>: composed of government agencies that buy goods and services to produce public services.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International markets</a:t>
            </a:r>
            <a:r>
              <a:rPr lang="en-US" sz="2000" dirty="0">
                <a:solidFill>
                  <a:schemeClr val="bg1"/>
                </a:solidFill>
              </a:rPr>
              <a:t>: buyers in other countries, including consumers, producers, resellers, and governments.</a:t>
            </a:r>
          </a:p>
        </p:txBody>
      </p:sp>
    </p:spTree>
    <p:extLst>
      <p:ext uri="{BB962C8B-B14F-4D97-AF65-F5344CB8AC3E}">
        <p14:creationId xmlns:p14="http://schemas.microsoft.com/office/powerpoint/2010/main" val="223236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Macroenvironment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3" descr="fig03_02wo_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971800"/>
            <a:ext cx="7125511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727364" y="1828800"/>
            <a:ext cx="80356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chemeClr val="bg1"/>
                </a:solidFill>
              </a:rPr>
              <a:t>macroenvironment</a:t>
            </a:r>
            <a:r>
              <a:rPr lang="en-US" sz="2400" dirty="0">
                <a:solidFill>
                  <a:schemeClr val="bg1"/>
                </a:solidFill>
              </a:rPr>
              <a:t> consists of larger societal forces that affect the microenvironment.</a:t>
            </a:r>
          </a:p>
        </p:txBody>
      </p:sp>
    </p:spTree>
    <p:extLst>
      <p:ext uri="{BB962C8B-B14F-4D97-AF65-F5344CB8AC3E}">
        <p14:creationId xmlns:p14="http://schemas.microsoft.com/office/powerpoint/2010/main" val="6634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394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نسق Office</vt:lpstr>
      <vt:lpstr>Global Edition  Chapter 3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Edition  Chapter 1</dc:title>
  <dc:creator>malmawash</dc:creator>
  <cp:lastModifiedBy>May Almawash</cp:lastModifiedBy>
  <cp:revision>6</cp:revision>
  <dcterms:created xsi:type="dcterms:W3CDTF">2016-02-14T05:55:48Z</dcterms:created>
  <dcterms:modified xsi:type="dcterms:W3CDTF">2016-02-15T07:33:07Z</dcterms:modified>
</cp:coreProperties>
</file>