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5"/>
  </p:notesMasterIdLst>
  <p:handoutMasterIdLst>
    <p:handoutMasterId r:id="rId26"/>
  </p:handoutMasterIdLst>
  <p:sldIdLst>
    <p:sldId id="256" r:id="rId2"/>
    <p:sldId id="257" r:id="rId3"/>
    <p:sldId id="302" r:id="rId4"/>
    <p:sldId id="291" r:id="rId5"/>
    <p:sldId id="292" r:id="rId6"/>
    <p:sldId id="293" r:id="rId7"/>
    <p:sldId id="294" r:id="rId8"/>
    <p:sldId id="303" r:id="rId9"/>
    <p:sldId id="304" r:id="rId10"/>
    <p:sldId id="316" r:id="rId11"/>
    <p:sldId id="305" r:id="rId12"/>
    <p:sldId id="306" r:id="rId13"/>
    <p:sldId id="318" r:id="rId14"/>
    <p:sldId id="307" r:id="rId15"/>
    <p:sldId id="317" r:id="rId16"/>
    <p:sldId id="308" r:id="rId17"/>
    <p:sldId id="310" r:id="rId18"/>
    <p:sldId id="309" r:id="rId19"/>
    <p:sldId id="298" r:id="rId20"/>
    <p:sldId id="299" r:id="rId21"/>
    <p:sldId id="287" r:id="rId22"/>
    <p:sldId id="288" r:id="rId23"/>
    <p:sldId id="279" r:id="rId24"/>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99"/>
    <a:srgbClr val="CC9966"/>
    <a:srgbClr val="99CC99"/>
    <a:srgbClr val="99CCCC"/>
    <a:srgbClr val="009999"/>
    <a:srgbClr val="0000FF"/>
    <a:srgbClr val="EAC67B"/>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18603" autoAdjust="0"/>
    <p:restoredTop sz="82437" autoAdjust="0"/>
  </p:normalViewPr>
  <p:slideViewPr>
    <p:cSldViewPr>
      <p:cViewPr>
        <p:scale>
          <a:sx n="66" d="100"/>
          <a:sy n="66" d="100"/>
        </p:scale>
        <p:origin x="-2226" y="-288"/>
      </p:cViewPr>
      <p:guideLst>
        <p:guide orient="horz" pos="2160"/>
        <p:guide orient="horz" pos="1200"/>
        <p:guide orient="horz" pos="576"/>
        <p:guide orient="horz" pos="3456"/>
        <p:guide orient="horz" pos="1392"/>
        <p:guide pos="3840"/>
        <p:guide pos="528"/>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100" d="100"/>
        <a:sy n="100" d="100"/>
      </p:scale>
      <p:origin x="0" y="14934"/>
    </p:cViewPr>
  </p:sorterViewPr>
  <p:notesViewPr>
    <p:cSldViewPr>
      <p:cViewPr>
        <p:scale>
          <a:sx n="66" d="100"/>
          <a:sy n="66" d="100"/>
        </p:scale>
        <p:origin x="-2628" y="-72"/>
      </p:cViewPr>
      <p:guideLst>
        <p:guide orient="horz" pos="3264"/>
        <p:guide orient="horz" pos="3072"/>
        <p:guide orient="horz" pos="28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7" Type="http://schemas.openxmlformats.org/officeDocument/2006/relationships/slide" Target="slides/slide2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22.xml"/><Relationship Id="rId5" Type="http://schemas.openxmlformats.org/officeDocument/2006/relationships/slide" Target="slides/slide21.xml"/><Relationship Id="rId4"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D12E93AC-634D-4B3A-AE74-07EA515CBB6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t>Oracle Forms Developer 10</a:t>
            </a:r>
            <a:r>
              <a:rPr lang="en-US" sz="1100" i="1"/>
              <a:t>g</a:t>
            </a:r>
            <a:r>
              <a:rPr lang="en-US" sz="1100"/>
              <a:t>: Build Internet Applications   3-</a:t>
            </a:r>
            <a:fld id="{60E15FB7-5ABB-4727-AFB1-93737E1A649E}" type="slidenum">
              <a:rPr lang="en-US" sz="1100"/>
              <a:pPr algn="ctr" defTabSz="911225">
                <a:spcBef>
                  <a:spcPct val="0"/>
                </a:spcBef>
                <a:buClrTx/>
                <a:buFontTx/>
                <a:buNone/>
              </a:pPr>
              <a:t>‹#›</a:t>
            </a:fld>
            <a:endParaRPr lang="en-US" sz="11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6" name="Rectangle 6"/>
          <p:cNvSpPr>
            <a:spLocks noGrp="1" noRot="1" noChangeAspect="1" noChangeArrowheads="1" noTextEdit="1"/>
          </p:cNvSpPr>
          <p:nvPr>
            <p:ph type="sldImg"/>
          </p:nvPr>
        </p:nvSpPr>
        <p:spPr>
          <a:ln/>
        </p:spPr>
      </p:sp>
      <p:sp>
        <p:nvSpPr>
          <p:cNvPr id="266247"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2" name="Rectangle 4"/>
          <p:cNvSpPr>
            <a:spLocks noGrp="1" noRot="1" noChangeAspect="1" noChangeArrowheads="1" noTextEdit="1"/>
          </p:cNvSpPr>
          <p:nvPr>
            <p:ph type="sldImg"/>
          </p:nvPr>
        </p:nvSpPr>
        <p:spPr>
          <a:ln/>
        </p:spPr>
      </p:sp>
      <p:sp>
        <p:nvSpPr>
          <p:cNvPr id="3860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1" name="Rectangle 5"/>
          <p:cNvSpPr>
            <a:spLocks noGrp="1" noRot="1" noChangeAspect="1" noChangeArrowheads="1" noTextEdit="1"/>
          </p:cNvSpPr>
          <p:nvPr>
            <p:ph type="sldImg"/>
          </p:nvPr>
        </p:nvSpPr>
        <p:spPr>
          <a:ln/>
        </p:spPr>
      </p:sp>
      <p:sp>
        <p:nvSpPr>
          <p:cNvPr id="388102" name="Rectangle 6"/>
          <p:cNvSpPr>
            <a:spLocks noGrp="1" noChangeArrowheads="1"/>
          </p:cNvSpPr>
          <p:nvPr>
            <p:ph type="body" idx="1"/>
          </p:nvPr>
        </p:nvSpPr>
        <p:spPr/>
        <p:txBody>
          <a:bodyPr/>
          <a:lstStyle/>
          <a:p>
            <a:endParaRPr lang="en-US" dirty="0"/>
          </a:p>
        </p:txBody>
      </p:sp>
      <p:graphicFrame>
        <p:nvGraphicFramePr>
          <p:cNvPr id="388100" name="Object 4"/>
          <p:cNvGraphicFramePr>
            <a:graphicFrameLocks/>
          </p:cNvGraphicFramePr>
          <p:nvPr/>
        </p:nvGraphicFramePr>
        <p:xfrm>
          <a:off x="609600" y="7391400"/>
          <a:ext cx="5711825" cy="1479550"/>
        </p:xfrm>
        <a:graphic>
          <a:graphicData uri="http://schemas.openxmlformats.org/presentationml/2006/ole">
            <p:oleObj spid="_x0000_s388100" name="Document" r:id="rId4" imgW="5859720" imgH="1513800" progId="Word.Document.8">
              <p:embed/>
            </p:oleObj>
          </a:graphicData>
        </a:graphic>
      </p:graphicFrame>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0148" name="Rectangle 4"/>
          <p:cNvSpPr>
            <a:spLocks noGrp="1" noChangeArrowheads="1"/>
          </p:cNvSpPr>
          <p:nvPr>
            <p:ph type="body" idx="1"/>
          </p:nvPr>
        </p:nvSpPr>
        <p:spPr>
          <a:xfrm>
            <a:off x="568325" y="457200"/>
            <a:ext cx="5681663" cy="8162925"/>
          </a:xfrm>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Rectangle 4"/>
          <p:cNvSpPr>
            <a:spLocks noGrp="1" noRot="1" noChangeAspect="1" noChangeArrowheads="1" noTextEdit="1"/>
          </p:cNvSpPr>
          <p:nvPr>
            <p:ph type="sldImg"/>
          </p:nvPr>
        </p:nvSpPr>
        <p:spPr>
          <a:ln/>
        </p:spPr>
      </p:sp>
      <p:sp>
        <p:nvSpPr>
          <p:cNvPr id="39219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Rectangle 4"/>
          <p:cNvSpPr>
            <a:spLocks noGrp="1" noRot="1" noChangeAspect="1" noChangeArrowheads="1" noTextEdit="1"/>
          </p:cNvSpPr>
          <p:nvPr>
            <p:ph type="sldImg"/>
          </p:nvPr>
        </p:nvSpPr>
        <p:spPr>
          <a:ln/>
        </p:spPr>
      </p:sp>
      <p:sp>
        <p:nvSpPr>
          <p:cNvPr id="396293" name="Rectangle 5"/>
          <p:cNvSpPr>
            <a:spLocks noGrp="1" noChangeArrowheads="1"/>
          </p:cNvSpPr>
          <p:nvPr>
            <p:ph type="body" idx="1"/>
          </p:nvPr>
        </p:nvSpPr>
        <p:spPr/>
        <p:txBody>
          <a:bodyPr/>
          <a:lstStyle/>
          <a:p>
            <a:r>
              <a:rPr lang="en-US" dirty="0"/>
              <a:t>Technical </a:t>
            </a:r>
            <a:r>
              <a:rPr lang="en-US" dirty="0" smtClean="0"/>
              <a:t>Note</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5" name="Rectangle 5"/>
          <p:cNvSpPr>
            <a:spLocks noGrp="1" noChangeArrowheads="1"/>
          </p:cNvSpPr>
          <p:nvPr>
            <p:ph type="body" idx="1"/>
          </p:nvPr>
        </p:nvSpPr>
        <p:spPr>
          <a:xfrm>
            <a:off x="568325" y="457200"/>
            <a:ext cx="5681663" cy="8162925"/>
          </a:xfrm>
        </p:spPr>
        <p:txBody>
          <a:bodyPr/>
          <a:lstStyle/>
          <a:p>
            <a:endParaRPr lang="en-US" dirty="0"/>
          </a:p>
        </p:txBody>
      </p:sp>
      <p:graphicFrame>
        <p:nvGraphicFramePr>
          <p:cNvPr id="394243" name="Object 3"/>
          <p:cNvGraphicFramePr>
            <a:graphicFrameLocks/>
          </p:cNvGraphicFramePr>
          <p:nvPr/>
        </p:nvGraphicFramePr>
        <p:xfrm>
          <a:off x="585788" y="1390650"/>
          <a:ext cx="5767387" cy="1666875"/>
        </p:xfrm>
        <a:graphic>
          <a:graphicData uri="http://schemas.openxmlformats.org/presentationml/2006/ole">
            <p:oleObj spid="_x0000_s394243" name="Document" r:id="rId4" imgW="5755680" imgH="1663560" progId="Word.Document.8">
              <p:embed/>
            </p:oleObj>
          </a:graphicData>
        </a:graphic>
      </p:graphicFrame>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8" name="Rectangle 6"/>
          <p:cNvSpPr>
            <a:spLocks noGrp="1" noRot="1" noChangeAspect="1" noChangeArrowheads="1" noTextEdit="1"/>
          </p:cNvSpPr>
          <p:nvPr>
            <p:ph type="sldImg"/>
          </p:nvPr>
        </p:nvSpPr>
        <p:spPr>
          <a:ln/>
        </p:spPr>
      </p:sp>
      <p:sp>
        <p:nvSpPr>
          <p:cNvPr id="37171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5" name="Rectangle 5"/>
          <p:cNvSpPr>
            <a:spLocks noGrp="1" noChangeArrowheads="1"/>
          </p:cNvSpPr>
          <p:nvPr>
            <p:ph type="body" idx="1"/>
          </p:nvPr>
        </p:nvSpPr>
        <p:spPr>
          <a:xfrm>
            <a:off x="568325" y="485775"/>
            <a:ext cx="5681663" cy="8162925"/>
          </a:xfrm>
        </p:spPr>
        <p:txBody>
          <a:bodyPr/>
          <a:lstStyle/>
          <a:p>
            <a:endParaRPr lang="en-US" dirty="0"/>
          </a:p>
        </p:txBody>
      </p:sp>
      <p:graphicFrame>
        <p:nvGraphicFramePr>
          <p:cNvPr id="411648" name="Object 0"/>
          <p:cNvGraphicFramePr>
            <a:graphicFrameLocks/>
          </p:cNvGraphicFramePr>
          <p:nvPr/>
        </p:nvGraphicFramePr>
        <p:xfrm>
          <a:off x="604838" y="1147763"/>
          <a:ext cx="5802312" cy="3446462"/>
        </p:xfrm>
        <a:graphic>
          <a:graphicData uri="http://schemas.openxmlformats.org/presentationml/2006/ole">
            <p:oleObj spid="_x0000_s411648" name="Document" r:id="rId4" imgW="5900400" imgH="350532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40" name="Rectangle 4"/>
          <p:cNvSpPr>
            <a:spLocks noGrp="1" noRot="1" noChangeAspect="1" noChangeArrowheads="1" noTextEdit="1"/>
          </p:cNvSpPr>
          <p:nvPr>
            <p:ph type="sldImg"/>
          </p:nvPr>
        </p:nvSpPr>
        <p:spPr>
          <a:ln/>
        </p:spPr>
      </p:sp>
      <p:sp>
        <p:nvSpPr>
          <p:cNvPr id="34714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8" name="Rectangle 4"/>
          <p:cNvSpPr>
            <a:spLocks noGrp="1" noChangeArrowheads="1"/>
          </p:cNvSpPr>
          <p:nvPr>
            <p:ph type="body" idx="1"/>
          </p:nvPr>
        </p:nvSpPr>
        <p:spPr>
          <a:xfrm>
            <a:off x="568325" y="466725"/>
            <a:ext cx="5681663" cy="7934325"/>
          </a:xfrm>
        </p:spPr>
        <p:txBody>
          <a:bodyPr/>
          <a:lstStyle/>
          <a:p>
            <a:pPr lvl="1"/>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8" name="Rectangle 10"/>
          <p:cNvSpPr>
            <a:spLocks noGrp="1" noRot="1" noChangeAspect="1" noChangeArrowheads="1" noTextEdit="1"/>
          </p:cNvSpPr>
          <p:nvPr>
            <p:ph type="sldImg"/>
          </p:nvPr>
        </p:nvSpPr>
        <p:spPr>
          <a:ln/>
        </p:spPr>
      </p:sp>
      <p:sp>
        <p:nvSpPr>
          <p:cNvPr id="268299" name="Rectangle 11"/>
          <p:cNvSpPr>
            <a:spLocks noGrp="1" noChangeArrowheads="1"/>
          </p:cNvSpPr>
          <p:nvPr>
            <p:ph type="body" idx="1"/>
          </p:nvPr>
        </p:nvSpPr>
        <p:spPr/>
        <p:txBody>
          <a:bodyPr/>
          <a:lstStyle/>
          <a:p>
            <a:r>
              <a:rPr lang="en-US"/>
              <a:t>Introduction</a:t>
            </a:r>
          </a:p>
          <a:p>
            <a:pPr lvl="1"/>
            <a:r>
              <a:rPr lang="en-US" b="1"/>
              <a:t>Overview</a:t>
            </a:r>
          </a:p>
          <a:p>
            <a:pPr lvl="1"/>
            <a:r>
              <a:rPr lang="en-US"/>
              <a:t>This lesson provides you with an overview of Forms Builder, including a high-level description of its components and object hierarchy. Using this knowledge, you can plan and implement the structure of your form applications.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6" name="Rectangle 8"/>
          <p:cNvSpPr>
            <a:spLocks noGrp="1" noRot="1" noChangeAspect="1" noChangeArrowheads="1" noTextEdit="1"/>
          </p:cNvSpPr>
          <p:nvPr>
            <p:ph type="sldImg"/>
          </p:nvPr>
        </p:nvSpPr>
        <p:spPr>
          <a:ln/>
        </p:spPr>
      </p:sp>
      <p:sp>
        <p:nvSpPr>
          <p:cNvPr id="314377" name="Rectangle 9"/>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8" name="Rectangle 4"/>
          <p:cNvSpPr>
            <a:spLocks noGrp="1" noRot="1" noChangeAspect="1" noChangeArrowheads="1" noTextEdit="1"/>
          </p:cNvSpPr>
          <p:nvPr>
            <p:ph type="sldImg"/>
          </p:nvPr>
        </p:nvSpPr>
        <p:spPr>
          <a:ln/>
        </p:spPr>
      </p:sp>
      <p:sp>
        <p:nvSpPr>
          <p:cNvPr id="37990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80" name="Rectangle 4"/>
          <p:cNvSpPr>
            <a:spLocks noGrp="1" noRot="1" noChangeAspect="1" noChangeArrowheads="1" noTextEdit="1"/>
          </p:cNvSpPr>
          <p:nvPr>
            <p:ph type="sldImg"/>
          </p:nvPr>
        </p:nvSpPr>
        <p:spPr>
          <a:ln/>
        </p:spPr>
      </p:sp>
      <p:sp>
        <p:nvSpPr>
          <p:cNvPr id="357381"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428" name="Rectangle 4"/>
          <p:cNvSpPr>
            <a:spLocks noGrp="1" noRot="1" noChangeAspect="1" noChangeArrowheads="1" noTextEdit="1"/>
          </p:cNvSpPr>
          <p:nvPr>
            <p:ph type="sldImg"/>
          </p:nvPr>
        </p:nvSpPr>
        <p:spPr>
          <a:ln/>
        </p:spPr>
      </p:sp>
      <p:sp>
        <p:nvSpPr>
          <p:cNvPr id="359429" name="Rectangle 5"/>
          <p:cNvSpPr>
            <a:spLocks noGrp="1" noChangeArrowheads="1"/>
          </p:cNvSpPr>
          <p:nvPr>
            <p:ph type="body" idx="1"/>
          </p:nvPr>
        </p:nvSpPr>
        <p:spPr/>
        <p:txBody>
          <a:bodyPr/>
          <a:lstStyle/>
          <a:p>
            <a:pPr lvl="1"/>
            <a:r>
              <a:rPr lang="en-US" b="1" dirty="0" smtClean="0">
                <a:solidFill>
                  <a:srgbClr val="0000FF"/>
                </a:solidFill>
              </a:rPr>
              <a:t>Demonstration</a:t>
            </a:r>
            <a:endParaRPr lang="en-US" b="1" dirty="0">
              <a:solidFill>
                <a:srgbClr val="0000FF"/>
              </a:solidFill>
            </a:endParaRPr>
          </a:p>
          <a:p>
            <a:pPr lvl="2"/>
            <a:r>
              <a:rPr lang="en-US" dirty="0">
                <a:solidFill>
                  <a:srgbClr val="0000FF"/>
                </a:solidFill>
              </a:rPr>
              <a:t>Go to the Layout Editor. Point out the major tools in the toolbar. Demonstrate some of the major tools in the Tool palette. </a:t>
            </a:r>
          </a:p>
          <a:p>
            <a:pPr lvl="2"/>
            <a:r>
              <a:rPr lang="en-US" dirty="0">
                <a:solidFill>
                  <a:srgbClr val="0000FF"/>
                </a:solidFill>
              </a:rPr>
              <a:t>Draw a rectangle and an ellipse, and also show how to draw a square and a circle by holding down the [Shift] key when using the rectangle and ellipse tools.</a:t>
            </a:r>
          </a:p>
          <a:p>
            <a:pPr lvl="2"/>
            <a:r>
              <a:rPr lang="en-US" dirty="0">
                <a:solidFill>
                  <a:srgbClr val="0000FF"/>
                </a:solidFill>
              </a:rPr>
              <a:t>Demonstrate selecting multiple objects and show how to group various objects.</a:t>
            </a:r>
          </a:p>
          <a:p>
            <a:pPr lvl="2"/>
            <a:r>
              <a:rPr lang="en-US" dirty="0">
                <a:solidFill>
                  <a:srgbClr val="0000FF"/>
                </a:solidFill>
              </a:rPr>
              <a:t>Demonstrate resizing, moving, aligning, coloring, and deleting objects.</a:t>
            </a:r>
          </a:p>
          <a:p>
            <a:pPr lvl="2"/>
            <a:r>
              <a:rPr lang="en-US" dirty="0">
                <a:solidFill>
                  <a:srgbClr val="0000FF"/>
                </a:solidFill>
              </a:rPr>
              <a:t>Demonstrate using the Text tool and changing the font style and size.</a:t>
            </a:r>
          </a:p>
          <a:p>
            <a:pPr lvl="2"/>
            <a:r>
              <a:rPr lang="en-US" dirty="0">
                <a:solidFill>
                  <a:srgbClr val="0000FF"/>
                </a:solidFill>
              </a:rPr>
              <a:t>Demonstrate how to pin a tool by double-clicking a tool.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6" name="Rectangle 4"/>
          <p:cNvSpPr>
            <a:spLocks noGrp="1" noRot="1" noChangeAspect="1" noChangeArrowheads="1" noTextEdit="1"/>
          </p:cNvSpPr>
          <p:nvPr>
            <p:ph type="sldImg"/>
          </p:nvPr>
        </p:nvSpPr>
        <p:spPr>
          <a:ln/>
        </p:spPr>
      </p:sp>
      <p:sp>
        <p:nvSpPr>
          <p:cNvPr id="36147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4" name="Rectangle 4"/>
          <p:cNvSpPr>
            <a:spLocks noGrp="1" noRot="1" noChangeAspect="1" noChangeArrowheads="1" noTextEdit="1"/>
          </p:cNvSpPr>
          <p:nvPr>
            <p:ph type="sldImg"/>
          </p:nvPr>
        </p:nvSpPr>
        <p:spPr>
          <a:ln/>
        </p:spPr>
      </p:sp>
      <p:sp>
        <p:nvSpPr>
          <p:cNvPr id="36352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956" name="Rectangle 4"/>
          <p:cNvSpPr>
            <a:spLocks noGrp="1" noRot="1" noChangeAspect="1" noChangeArrowheads="1" noTextEdit="1"/>
          </p:cNvSpPr>
          <p:nvPr>
            <p:ph type="sldImg"/>
          </p:nvPr>
        </p:nvSpPr>
        <p:spPr>
          <a:ln/>
        </p:spPr>
      </p:sp>
      <p:sp>
        <p:nvSpPr>
          <p:cNvPr id="38195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4" name="Rectangle 4"/>
          <p:cNvSpPr>
            <a:spLocks noGrp="1" noChangeArrowheads="1"/>
          </p:cNvSpPr>
          <p:nvPr>
            <p:ph type="body" idx="1"/>
          </p:nvPr>
        </p:nvSpPr>
        <p:spPr>
          <a:xfrm>
            <a:off x="568325" y="457200"/>
            <a:ext cx="5681663" cy="8162925"/>
          </a:xfrm>
        </p:spPr>
        <p:txBody>
          <a:bodyPr/>
          <a:lstStyle/>
          <a:p>
            <a:pPr lvl="1"/>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3</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3-</a:t>
            </a:r>
            <a:fld id="{A4C87A37-71C4-4A7B-8A3A-B56AD2C0C9C2}"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Word_97_-_2003_Document2.doc"/><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Working in the Forms</a:t>
            </a:r>
            <a:br>
              <a:rPr lang="en-US"/>
            </a:br>
            <a:r>
              <a:rPr lang="en-US"/>
              <a:t>Developer Environment</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Forms Builder Components (continued)</a:t>
            </a:r>
            <a:br>
              <a:rPr lang="en-US" dirty="0" smtClean="0"/>
            </a:br>
            <a:endParaRPr lang="en-US" dirty="0"/>
          </a:p>
        </p:txBody>
      </p:sp>
      <p:sp>
        <p:nvSpPr>
          <p:cNvPr id="3" name="Content Placeholder 2"/>
          <p:cNvSpPr>
            <a:spLocks noGrp="1"/>
          </p:cNvSpPr>
          <p:nvPr>
            <p:ph idx="1"/>
          </p:nvPr>
        </p:nvSpPr>
        <p:spPr>
          <a:xfrm>
            <a:off x="863600" y="1816100"/>
            <a:ext cx="7366000" cy="3201902"/>
          </a:xfrm>
        </p:spPr>
        <p:txBody>
          <a:bodyPr/>
          <a:lstStyle/>
          <a:p>
            <a:pPr marL="0" lvl="2" indent="0">
              <a:buClr>
                <a:srgbClr val="000000"/>
              </a:buClr>
              <a:buNone/>
            </a:pPr>
            <a:r>
              <a:rPr lang="en-US" dirty="0" smtClean="0"/>
              <a:t>Canvases: A canvas is a “surface” where visual objects, such as graphics and items, are arranged. A form module can have several canvases (like the pages of a paper form). A canvas can display items from one or more blocks. To see a canvas and its items, you must display the canvas in a window. By default, all canvases in a form appear in the same window (which could mean you see only one canvas at a time), but you can assign separate windows for each canvas so that several canvases can be viewed at once.</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6" name="Rectangle 2"/>
          <p:cNvSpPr>
            <a:spLocks noGrp="1" noChangeArrowheads="1"/>
          </p:cNvSpPr>
          <p:nvPr>
            <p:ph type="title"/>
          </p:nvPr>
        </p:nvSpPr>
        <p:spPr/>
        <p:txBody>
          <a:bodyPr/>
          <a:lstStyle/>
          <a:p>
            <a:r>
              <a:rPr lang="en-US" dirty="0" smtClean="0"/>
              <a:t>Navigation in a Form Module</a:t>
            </a:r>
            <a:endParaRPr lang="en-US" dirty="0"/>
          </a:p>
        </p:txBody>
      </p:sp>
      <p:sp>
        <p:nvSpPr>
          <p:cNvPr id="16" name="Content Placeholder 15"/>
          <p:cNvSpPr>
            <a:spLocks noGrp="1"/>
          </p:cNvSpPr>
          <p:nvPr>
            <p:ph idx="1"/>
          </p:nvPr>
        </p:nvSpPr>
        <p:spPr>
          <a:xfrm>
            <a:off x="838200" y="1066800"/>
            <a:ext cx="7366000" cy="4833118"/>
          </a:xfrm>
        </p:spPr>
        <p:txBody>
          <a:bodyPr/>
          <a:lstStyle/>
          <a:p>
            <a:pPr lvl="1"/>
            <a:r>
              <a:rPr lang="en-US" dirty="0" smtClean="0"/>
              <a:t>When you run a form, you principally navigate by way of items and blocks, not by canvases. Each item has a sequenced position within its block, and each block has a sequenced position in the form.</a:t>
            </a:r>
          </a:p>
          <a:p>
            <a:pPr lvl="1"/>
            <a:r>
              <a:rPr lang="en-US" dirty="0" smtClean="0"/>
              <a:t>When a user requests to move to the next item in a block, focus will be set on the next item in sequence, wherever that may be. If the next item is on a different canvas, Oracle Forms Developer displays that canvas automatically. Similarly, users can request to move to the next block (or previous block). If the first item in this block resides on another canvas, then that canvas is displayed automatically.</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7074" name="Rectangle 2"/>
          <p:cNvSpPr>
            <a:spLocks noGrp="1" noChangeArrowheads="1"/>
          </p:cNvSpPr>
          <p:nvPr>
            <p:ph type="title"/>
          </p:nvPr>
        </p:nvSpPr>
        <p:spPr/>
        <p:txBody>
          <a:bodyPr/>
          <a:lstStyle/>
          <a:p>
            <a:r>
              <a:rPr lang="en-US"/>
              <a:t>Data Blocks</a:t>
            </a:r>
          </a:p>
        </p:txBody>
      </p:sp>
      <p:sp>
        <p:nvSpPr>
          <p:cNvPr id="387075" name="Rectangle 3"/>
          <p:cNvSpPr>
            <a:spLocks noChangeArrowheads="1"/>
          </p:cNvSpPr>
          <p:nvPr/>
        </p:nvSpPr>
        <p:spPr bwMode="blackWhite">
          <a:xfrm>
            <a:off x="1052513" y="1487488"/>
            <a:ext cx="889000" cy="1358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7076" name="Line 4"/>
          <p:cNvSpPr>
            <a:spLocks noChangeShapeType="1"/>
          </p:cNvSpPr>
          <p:nvPr/>
        </p:nvSpPr>
        <p:spPr bwMode="blackWhite">
          <a:xfrm>
            <a:off x="1346200" y="1506538"/>
            <a:ext cx="0" cy="1352550"/>
          </a:xfrm>
          <a:prstGeom prst="line">
            <a:avLst/>
          </a:prstGeom>
          <a:noFill/>
          <a:ln w="28575">
            <a:solidFill>
              <a:schemeClr val="bg2"/>
            </a:solidFill>
            <a:round/>
            <a:headEnd type="none" w="sm" len="sm"/>
            <a:tailEnd type="none" w="sm" len="sm"/>
          </a:ln>
          <a:effectLst/>
        </p:spPr>
        <p:txBody>
          <a:bodyPr/>
          <a:lstStyle/>
          <a:p>
            <a:endParaRPr lang="en-US"/>
          </a:p>
        </p:txBody>
      </p:sp>
      <p:sp>
        <p:nvSpPr>
          <p:cNvPr id="387077" name="Line 5"/>
          <p:cNvSpPr>
            <a:spLocks noChangeShapeType="1"/>
          </p:cNvSpPr>
          <p:nvPr/>
        </p:nvSpPr>
        <p:spPr bwMode="blackWhite">
          <a:xfrm>
            <a:off x="1638300" y="1506538"/>
            <a:ext cx="0" cy="1352550"/>
          </a:xfrm>
          <a:prstGeom prst="line">
            <a:avLst/>
          </a:prstGeom>
          <a:noFill/>
          <a:ln w="28575">
            <a:solidFill>
              <a:schemeClr val="bg2"/>
            </a:solidFill>
            <a:round/>
            <a:headEnd type="none" w="sm" len="sm"/>
            <a:tailEnd type="none" w="sm" len="sm"/>
          </a:ln>
          <a:effectLst/>
        </p:spPr>
        <p:txBody>
          <a:bodyPr/>
          <a:lstStyle/>
          <a:p>
            <a:endParaRPr lang="en-US"/>
          </a:p>
        </p:txBody>
      </p:sp>
      <p:sp>
        <p:nvSpPr>
          <p:cNvPr id="387078" name="Line 6"/>
          <p:cNvSpPr>
            <a:spLocks noChangeShapeType="1"/>
          </p:cNvSpPr>
          <p:nvPr/>
        </p:nvSpPr>
        <p:spPr bwMode="blackWhite">
          <a:xfrm>
            <a:off x="1066800" y="1811338"/>
            <a:ext cx="858838"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79" name="Rectangle 7"/>
          <p:cNvSpPr>
            <a:spLocks noChangeArrowheads="1"/>
          </p:cNvSpPr>
          <p:nvPr/>
        </p:nvSpPr>
        <p:spPr bwMode="blackWhite">
          <a:xfrm>
            <a:off x="10509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A</a:t>
            </a:r>
          </a:p>
        </p:txBody>
      </p:sp>
      <p:sp>
        <p:nvSpPr>
          <p:cNvPr id="387080" name="Rectangle 8"/>
          <p:cNvSpPr>
            <a:spLocks noChangeArrowheads="1"/>
          </p:cNvSpPr>
          <p:nvPr/>
        </p:nvSpPr>
        <p:spPr bwMode="blackWhite">
          <a:xfrm>
            <a:off x="13303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a:t>
            </a:r>
          </a:p>
        </p:txBody>
      </p:sp>
      <p:sp>
        <p:nvSpPr>
          <p:cNvPr id="387081" name="Rectangle 9"/>
          <p:cNvSpPr>
            <a:spLocks noChangeArrowheads="1"/>
          </p:cNvSpPr>
          <p:nvPr/>
        </p:nvSpPr>
        <p:spPr bwMode="blackWhite">
          <a:xfrm>
            <a:off x="1647825" y="1444625"/>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C</a:t>
            </a:r>
          </a:p>
        </p:txBody>
      </p:sp>
      <p:sp>
        <p:nvSpPr>
          <p:cNvPr id="387082" name="Rectangle 10"/>
          <p:cNvSpPr>
            <a:spLocks noChangeArrowheads="1"/>
          </p:cNvSpPr>
          <p:nvPr/>
        </p:nvSpPr>
        <p:spPr bwMode="blackWhite">
          <a:xfrm>
            <a:off x="2724150" y="1700213"/>
            <a:ext cx="3371850" cy="14351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87083" name="Line 11"/>
          <p:cNvSpPr>
            <a:spLocks noChangeShapeType="1"/>
          </p:cNvSpPr>
          <p:nvPr/>
        </p:nvSpPr>
        <p:spPr bwMode="blackWhite">
          <a:xfrm>
            <a:off x="2743200" y="2125663"/>
            <a:ext cx="3373438"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84" name="Rectangle 12"/>
          <p:cNvSpPr>
            <a:spLocks noChangeArrowheads="1"/>
          </p:cNvSpPr>
          <p:nvPr/>
        </p:nvSpPr>
        <p:spPr bwMode="blackWhite">
          <a:xfrm>
            <a:off x="29019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5" name="Rectangle 13"/>
          <p:cNvSpPr>
            <a:spLocks noChangeArrowheads="1"/>
          </p:cNvSpPr>
          <p:nvPr/>
        </p:nvSpPr>
        <p:spPr bwMode="blackWhite">
          <a:xfrm>
            <a:off x="35496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6" name="Rectangle 14"/>
          <p:cNvSpPr>
            <a:spLocks noChangeArrowheads="1"/>
          </p:cNvSpPr>
          <p:nvPr/>
        </p:nvSpPr>
        <p:spPr bwMode="blackWhite">
          <a:xfrm>
            <a:off x="41973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87" name="Rectangle 15"/>
          <p:cNvSpPr>
            <a:spLocks noChangeArrowheads="1"/>
          </p:cNvSpPr>
          <p:nvPr/>
        </p:nvSpPr>
        <p:spPr bwMode="blackWhite">
          <a:xfrm>
            <a:off x="2994025" y="2266950"/>
            <a:ext cx="349250" cy="366713"/>
          </a:xfrm>
          <a:prstGeom prst="rect">
            <a:avLst/>
          </a:prstGeom>
          <a:noFill/>
          <a:ln w="25400">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A</a:t>
            </a:r>
          </a:p>
        </p:txBody>
      </p:sp>
      <p:sp>
        <p:nvSpPr>
          <p:cNvPr id="387088" name="Rectangle 16"/>
          <p:cNvSpPr>
            <a:spLocks noChangeArrowheads="1"/>
          </p:cNvSpPr>
          <p:nvPr/>
        </p:nvSpPr>
        <p:spPr bwMode="blackWhite">
          <a:xfrm>
            <a:off x="3629025" y="22669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a:t>
            </a:r>
          </a:p>
        </p:txBody>
      </p:sp>
      <p:sp>
        <p:nvSpPr>
          <p:cNvPr id="387089" name="Rectangle 17"/>
          <p:cNvSpPr>
            <a:spLocks noChangeArrowheads="1"/>
          </p:cNvSpPr>
          <p:nvPr/>
        </p:nvSpPr>
        <p:spPr bwMode="blackWhite">
          <a:xfrm>
            <a:off x="4289425" y="22669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C</a:t>
            </a:r>
          </a:p>
        </p:txBody>
      </p:sp>
      <p:sp>
        <p:nvSpPr>
          <p:cNvPr id="387090" name="Rectangle 18"/>
          <p:cNvSpPr>
            <a:spLocks noChangeArrowheads="1"/>
          </p:cNvSpPr>
          <p:nvPr/>
        </p:nvSpPr>
        <p:spPr bwMode="blackWhite">
          <a:xfrm>
            <a:off x="3362325" y="1758950"/>
            <a:ext cx="21653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Master Data Block</a:t>
            </a:r>
          </a:p>
        </p:txBody>
      </p:sp>
      <p:sp>
        <p:nvSpPr>
          <p:cNvPr id="387091" name="Rectangle 19"/>
          <p:cNvSpPr>
            <a:spLocks noChangeArrowheads="1"/>
          </p:cNvSpPr>
          <p:nvPr/>
        </p:nvSpPr>
        <p:spPr bwMode="blackWhite">
          <a:xfrm>
            <a:off x="5200650" y="25765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092" name="Rectangle 20"/>
          <p:cNvSpPr>
            <a:spLocks noChangeArrowheads="1"/>
          </p:cNvSpPr>
          <p:nvPr/>
        </p:nvSpPr>
        <p:spPr bwMode="blackWhite">
          <a:xfrm>
            <a:off x="5292725" y="2279650"/>
            <a:ext cx="3492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D</a:t>
            </a:r>
          </a:p>
        </p:txBody>
      </p:sp>
      <p:sp>
        <p:nvSpPr>
          <p:cNvPr id="387093" name="Line 21"/>
          <p:cNvSpPr>
            <a:spLocks noChangeShapeType="1"/>
          </p:cNvSpPr>
          <p:nvPr/>
        </p:nvSpPr>
        <p:spPr bwMode="blackWhite">
          <a:xfrm flipV="1">
            <a:off x="5691188" y="2730500"/>
            <a:ext cx="1651000" cy="3175"/>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094" name="Rectangle 22"/>
          <p:cNvSpPr>
            <a:spLocks noChangeArrowheads="1"/>
          </p:cNvSpPr>
          <p:nvPr/>
        </p:nvSpPr>
        <p:spPr bwMode="blackWhite">
          <a:xfrm>
            <a:off x="1060450" y="4605338"/>
            <a:ext cx="889000" cy="1358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7095" name="Line 23"/>
          <p:cNvSpPr>
            <a:spLocks noChangeShapeType="1"/>
          </p:cNvSpPr>
          <p:nvPr/>
        </p:nvSpPr>
        <p:spPr bwMode="blackWhite">
          <a:xfrm>
            <a:off x="1358900" y="4598988"/>
            <a:ext cx="0" cy="1371600"/>
          </a:xfrm>
          <a:prstGeom prst="line">
            <a:avLst/>
          </a:prstGeom>
          <a:noFill/>
          <a:ln w="28575">
            <a:solidFill>
              <a:schemeClr val="bg2"/>
            </a:solidFill>
            <a:round/>
            <a:headEnd type="none" w="sm" len="sm"/>
            <a:tailEnd type="none" w="sm" len="sm"/>
          </a:ln>
          <a:effectLst/>
        </p:spPr>
        <p:txBody>
          <a:bodyPr/>
          <a:lstStyle/>
          <a:p>
            <a:endParaRPr lang="en-US"/>
          </a:p>
        </p:txBody>
      </p:sp>
      <p:sp>
        <p:nvSpPr>
          <p:cNvPr id="387096" name="Line 24"/>
          <p:cNvSpPr>
            <a:spLocks noChangeShapeType="1"/>
          </p:cNvSpPr>
          <p:nvPr/>
        </p:nvSpPr>
        <p:spPr bwMode="blackWhite">
          <a:xfrm>
            <a:off x="1651000" y="4598988"/>
            <a:ext cx="0" cy="1371600"/>
          </a:xfrm>
          <a:prstGeom prst="line">
            <a:avLst/>
          </a:prstGeom>
          <a:noFill/>
          <a:ln w="28575">
            <a:solidFill>
              <a:schemeClr val="bg2"/>
            </a:solidFill>
            <a:round/>
            <a:headEnd type="none" w="sm" len="sm"/>
            <a:tailEnd type="none" w="sm" len="sm"/>
          </a:ln>
          <a:effectLst/>
        </p:spPr>
        <p:txBody>
          <a:bodyPr/>
          <a:lstStyle/>
          <a:p>
            <a:endParaRPr lang="en-US"/>
          </a:p>
        </p:txBody>
      </p:sp>
      <p:sp>
        <p:nvSpPr>
          <p:cNvPr id="387097" name="Line 25"/>
          <p:cNvSpPr>
            <a:spLocks noChangeShapeType="1"/>
          </p:cNvSpPr>
          <p:nvPr/>
        </p:nvSpPr>
        <p:spPr bwMode="blackWhite">
          <a:xfrm>
            <a:off x="1079500" y="4929188"/>
            <a:ext cx="8509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098" name="Rectangle 26"/>
          <p:cNvSpPr>
            <a:spLocks noChangeArrowheads="1"/>
          </p:cNvSpPr>
          <p:nvPr/>
        </p:nvSpPr>
        <p:spPr bwMode="blackWhite">
          <a:xfrm>
            <a:off x="1063625" y="4562475"/>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X</a:t>
            </a:r>
          </a:p>
        </p:txBody>
      </p:sp>
      <p:sp>
        <p:nvSpPr>
          <p:cNvPr id="387099" name="Rectangle 27"/>
          <p:cNvSpPr>
            <a:spLocks noChangeArrowheads="1"/>
          </p:cNvSpPr>
          <p:nvPr/>
        </p:nvSpPr>
        <p:spPr bwMode="blackWhite">
          <a:xfrm>
            <a:off x="1343025" y="4562475"/>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Y</a:t>
            </a:r>
          </a:p>
        </p:txBody>
      </p:sp>
      <p:sp>
        <p:nvSpPr>
          <p:cNvPr id="387100" name="Rectangle 28"/>
          <p:cNvSpPr>
            <a:spLocks noChangeArrowheads="1"/>
          </p:cNvSpPr>
          <p:nvPr/>
        </p:nvSpPr>
        <p:spPr bwMode="blackWhite">
          <a:xfrm>
            <a:off x="1660525" y="4562475"/>
            <a:ext cx="3238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Z</a:t>
            </a:r>
          </a:p>
        </p:txBody>
      </p:sp>
      <p:sp>
        <p:nvSpPr>
          <p:cNvPr id="387101" name="Rectangle 29"/>
          <p:cNvSpPr>
            <a:spLocks noChangeArrowheads="1"/>
          </p:cNvSpPr>
          <p:nvPr/>
        </p:nvSpPr>
        <p:spPr bwMode="blackWhite">
          <a:xfrm>
            <a:off x="2787650" y="3579813"/>
            <a:ext cx="3308350" cy="21082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87102" name="Line 30"/>
          <p:cNvSpPr>
            <a:spLocks noChangeShapeType="1"/>
          </p:cNvSpPr>
          <p:nvPr/>
        </p:nvSpPr>
        <p:spPr bwMode="blackWhite">
          <a:xfrm>
            <a:off x="2794000" y="4017963"/>
            <a:ext cx="3302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03" name="Rectangle 31"/>
          <p:cNvSpPr>
            <a:spLocks noChangeArrowheads="1"/>
          </p:cNvSpPr>
          <p:nvPr/>
        </p:nvSpPr>
        <p:spPr bwMode="blackWhite">
          <a:xfrm>
            <a:off x="3400425" y="3638550"/>
            <a:ext cx="20510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Detail Data Block</a:t>
            </a:r>
          </a:p>
        </p:txBody>
      </p:sp>
      <p:sp>
        <p:nvSpPr>
          <p:cNvPr id="387104" name="Rectangle 32"/>
          <p:cNvSpPr>
            <a:spLocks noChangeArrowheads="1"/>
          </p:cNvSpPr>
          <p:nvPr/>
        </p:nvSpPr>
        <p:spPr bwMode="blackWhite">
          <a:xfrm>
            <a:off x="2901950" y="43037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5" name="Rectangle 33"/>
          <p:cNvSpPr>
            <a:spLocks noChangeArrowheads="1"/>
          </p:cNvSpPr>
          <p:nvPr/>
        </p:nvSpPr>
        <p:spPr bwMode="blackWhite">
          <a:xfrm>
            <a:off x="3651250" y="43037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6" name="Rectangle 34"/>
          <p:cNvSpPr>
            <a:spLocks noChangeArrowheads="1"/>
          </p:cNvSpPr>
          <p:nvPr/>
        </p:nvSpPr>
        <p:spPr bwMode="blackWhite">
          <a:xfrm>
            <a:off x="4578350" y="43037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7" name="Rectangle 35"/>
          <p:cNvSpPr>
            <a:spLocks noChangeArrowheads="1"/>
          </p:cNvSpPr>
          <p:nvPr/>
        </p:nvSpPr>
        <p:spPr bwMode="blackWhite">
          <a:xfrm>
            <a:off x="2901950" y="48117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8" name="Rectangle 36"/>
          <p:cNvSpPr>
            <a:spLocks noChangeArrowheads="1"/>
          </p:cNvSpPr>
          <p:nvPr/>
        </p:nvSpPr>
        <p:spPr bwMode="blackWhite">
          <a:xfrm>
            <a:off x="3651250" y="48117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09" name="Rectangle 37"/>
          <p:cNvSpPr>
            <a:spLocks noChangeArrowheads="1"/>
          </p:cNvSpPr>
          <p:nvPr/>
        </p:nvSpPr>
        <p:spPr bwMode="blackWhite">
          <a:xfrm>
            <a:off x="4578350" y="48117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0" name="Rectangle 38"/>
          <p:cNvSpPr>
            <a:spLocks noChangeArrowheads="1"/>
          </p:cNvSpPr>
          <p:nvPr/>
        </p:nvSpPr>
        <p:spPr bwMode="blackWhite">
          <a:xfrm>
            <a:off x="2901950" y="5294313"/>
            <a:ext cx="4699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1" name="Rectangle 39"/>
          <p:cNvSpPr>
            <a:spLocks noChangeArrowheads="1"/>
          </p:cNvSpPr>
          <p:nvPr/>
        </p:nvSpPr>
        <p:spPr bwMode="blackWhite">
          <a:xfrm>
            <a:off x="3651250" y="5294313"/>
            <a:ext cx="7366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2" name="Rectangle 40"/>
          <p:cNvSpPr>
            <a:spLocks noChangeArrowheads="1"/>
          </p:cNvSpPr>
          <p:nvPr/>
        </p:nvSpPr>
        <p:spPr bwMode="blackWhite">
          <a:xfrm>
            <a:off x="4578350" y="5294313"/>
            <a:ext cx="1130300" cy="279400"/>
          </a:xfrm>
          <a:prstGeom prst="rect">
            <a:avLst/>
          </a:prstGeom>
          <a:solidFill>
            <a:srgbClr val="FFCC99"/>
          </a:solidFill>
          <a:ln w="28575">
            <a:solidFill>
              <a:schemeClr val="bg2"/>
            </a:solidFill>
            <a:miter lim="800000"/>
            <a:headEnd/>
            <a:tailEnd/>
          </a:ln>
          <a:effectLst/>
        </p:spPr>
        <p:txBody>
          <a:bodyPr wrap="none" anchor="ctr"/>
          <a:lstStyle/>
          <a:p>
            <a:endParaRPr lang="en-US"/>
          </a:p>
        </p:txBody>
      </p:sp>
      <p:sp>
        <p:nvSpPr>
          <p:cNvPr id="387113" name="Line 41"/>
          <p:cNvSpPr>
            <a:spLocks noChangeShapeType="1"/>
          </p:cNvSpPr>
          <p:nvPr/>
        </p:nvSpPr>
        <p:spPr bwMode="blackWhite">
          <a:xfrm>
            <a:off x="2806700" y="4691063"/>
            <a:ext cx="3302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14" name="Line 42"/>
          <p:cNvSpPr>
            <a:spLocks noChangeShapeType="1"/>
          </p:cNvSpPr>
          <p:nvPr/>
        </p:nvSpPr>
        <p:spPr bwMode="blackWhite">
          <a:xfrm>
            <a:off x="2786063" y="5199063"/>
            <a:ext cx="3324225" cy="0"/>
          </a:xfrm>
          <a:prstGeom prst="line">
            <a:avLst/>
          </a:prstGeom>
          <a:noFill/>
          <a:ln w="28575">
            <a:solidFill>
              <a:schemeClr val="bg2"/>
            </a:solidFill>
            <a:round/>
            <a:headEnd type="none" w="sm" len="sm"/>
            <a:tailEnd type="none" w="sm" len="sm"/>
          </a:ln>
          <a:effectLst/>
        </p:spPr>
        <p:txBody>
          <a:bodyPr/>
          <a:lstStyle/>
          <a:p>
            <a:endParaRPr lang="en-US"/>
          </a:p>
        </p:txBody>
      </p:sp>
      <p:sp>
        <p:nvSpPr>
          <p:cNvPr id="387115" name="Rectangle 43"/>
          <p:cNvSpPr>
            <a:spLocks noChangeArrowheads="1"/>
          </p:cNvSpPr>
          <p:nvPr/>
        </p:nvSpPr>
        <p:spPr bwMode="blackWhite">
          <a:xfrm>
            <a:off x="2994025" y="3981450"/>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X</a:t>
            </a:r>
          </a:p>
        </p:txBody>
      </p:sp>
      <p:sp>
        <p:nvSpPr>
          <p:cNvPr id="387116" name="Rectangle 44"/>
          <p:cNvSpPr>
            <a:spLocks noChangeArrowheads="1"/>
          </p:cNvSpPr>
          <p:nvPr/>
        </p:nvSpPr>
        <p:spPr bwMode="blackWhite">
          <a:xfrm>
            <a:off x="3870325" y="3981450"/>
            <a:ext cx="3365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Y</a:t>
            </a:r>
          </a:p>
        </p:txBody>
      </p:sp>
      <p:sp>
        <p:nvSpPr>
          <p:cNvPr id="387117" name="Rectangle 45"/>
          <p:cNvSpPr>
            <a:spLocks noChangeArrowheads="1"/>
          </p:cNvSpPr>
          <p:nvPr/>
        </p:nvSpPr>
        <p:spPr bwMode="blackWhite">
          <a:xfrm>
            <a:off x="4975225" y="3981450"/>
            <a:ext cx="3238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Z</a:t>
            </a:r>
          </a:p>
        </p:txBody>
      </p:sp>
      <p:sp>
        <p:nvSpPr>
          <p:cNvPr id="387118" name="Line 46"/>
          <p:cNvSpPr>
            <a:spLocks noChangeShapeType="1"/>
          </p:cNvSpPr>
          <p:nvPr/>
        </p:nvSpPr>
        <p:spPr bwMode="blackWhite">
          <a:xfrm>
            <a:off x="1955800" y="2214563"/>
            <a:ext cx="731838"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19" name="Line 47"/>
          <p:cNvSpPr>
            <a:spLocks noChangeShapeType="1"/>
          </p:cNvSpPr>
          <p:nvPr/>
        </p:nvSpPr>
        <p:spPr bwMode="blackWhite">
          <a:xfrm>
            <a:off x="1955800" y="2557463"/>
            <a:ext cx="731838"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0" name="Line 48"/>
          <p:cNvSpPr>
            <a:spLocks noChangeShapeType="1"/>
          </p:cNvSpPr>
          <p:nvPr/>
        </p:nvSpPr>
        <p:spPr bwMode="blackWhite">
          <a:xfrm>
            <a:off x="1943100" y="4983163"/>
            <a:ext cx="8128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1" name="Line 49"/>
          <p:cNvSpPr>
            <a:spLocks noChangeShapeType="1"/>
          </p:cNvSpPr>
          <p:nvPr/>
        </p:nvSpPr>
        <p:spPr bwMode="blackWhite">
          <a:xfrm>
            <a:off x="1943100" y="5287963"/>
            <a:ext cx="812800" cy="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23" name="Line 51"/>
          <p:cNvSpPr>
            <a:spLocks noChangeShapeType="1"/>
          </p:cNvSpPr>
          <p:nvPr/>
        </p:nvSpPr>
        <p:spPr bwMode="blackWhite">
          <a:xfrm>
            <a:off x="6103938" y="5197475"/>
            <a:ext cx="279400" cy="0"/>
          </a:xfrm>
          <a:prstGeom prst="line">
            <a:avLst/>
          </a:prstGeom>
          <a:noFill/>
          <a:ln w="28575">
            <a:solidFill>
              <a:schemeClr val="tx1"/>
            </a:solidFill>
            <a:round/>
            <a:headEnd type="none" w="sm" len="sm"/>
            <a:tailEnd type="none" w="sm" len="sm"/>
          </a:ln>
          <a:effectLst/>
        </p:spPr>
        <p:txBody>
          <a:bodyPr/>
          <a:lstStyle/>
          <a:p>
            <a:endParaRPr lang="en-US"/>
          </a:p>
        </p:txBody>
      </p:sp>
      <p:sp>
        <p:nvSpPr>
          <p:cNvPr id="387124" name="Line 52"/>
          <p:cNvSpPr>
            <a:spLocks noChangeShapeType="1"/>
          </p:cNvSpPr>
          <p:nvPr/>
        </p:nvSpPr>
        <p:spPr bwMode="blackWhite">
          <a:xfrm>
            <a:off x="6103938" y="5681663"/>
            <a:ext cx="279400" cy="0"/>
          </a:xfrm>
          <a:prstGeom prst="line">
            <a:avLst/>
          </a:prstGeom>
          <a:noFill/>
          <a:ln w="28575">
            <a:solidFill>
              <a:schemeClr val="tx1"/>
            </a:solidFill>
            <a:round/>
            <a:headEnd type="none" w="sm" len="sm"/>
            <a:tailEnd type="none" w="sm" len="sm"/>
          </a:ln>
          <a:effectLst/>
        </p:spPr>
        <p:txBody>
          <a:bodyPr/>
          <a:lstStyle/>
          <a:p>
            <a:endParaRPr lang="en-US"/>
          </a:p>
        </p:txBody>
      </p:sp>
      <p:sp>
        <p:nvSpPr>
          <p:cNvPr id="387125" name="Line 53"/>
          <p:cNvSpPr>
            <a:spLocks noChangeShapeType="1"/>
          </p:cNvSpPr>
          <p:nvPr/>
        </p:nvSpPr>
        <p:spPr bwMode="blackWhite">
          <a:xfrm>
            <a:off x="6369050" y="5187950"/>
            <a:ext cx="0" cy="493713"/>
          </a:xfrm>
          <a:prstGeom prst="line">
            <a:avLst/>
          </a:prstGeom>
          <a:noFill/>
          <a:ln w="28575">
            <a:solidFill>
              <a:schemeClr val="tx1"/>
            </a:solidFill>
            <a:round/>
            <a:headEnd type="none" w="sm" len="sm"/>
            <a:tailEnd type="none" w="sm" len="sm"/>
          </a:ln>
          <a:effectLst/>
        </p:spPr>
        <p:txBody>
          <a:bodyPr/>
          <a:lstStyle/>
          <a:p>
            <a:endParaRPr lang="en-US"/>
          </a:p>
        </p:txBody>
      </p:sp>
      <p:sp>
        <p:nvSpPr>
          <p:cNvPr id="387126" name="Line 54"/>
          <p:cNvSpPr>
            <a:spLocks noChangeShapeType="1"/>
          </p:cNvSpPr>
          <p:nvPr/>
        </p:nvSpPr>
        <p:spPr bwMode="blackWhite">
          <a:xfrm>
            <a:off x="6124575" y="2112963"/>
            <a:ext cx="1181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87127" name="Rectangle 55"/>
          <p:cNvSpPr>
            <a:spLocks noChangeArrowheads="1"/>
          </p:cNvSpPr>
          <p:nvPr/>
        </p:nvSpPr>
        <p:spPr bwMode="blackWhite">
          <a:xfrm>
            <a:off x="1106488" y="2843213"/>
            <a:ext cx="781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Table</a:t>
            </a:r>
          </a:p>
        </p:txBody>
      </p:sp>
      <p:sp>
        <p:nvSpPr>
          <p:cNvPr id="387128" name="Rectangle 56"/>
          <p:cNvSpPr>
            <a:spLocks noChangeArrowheads="1"/>
          </p:cNvSpPr>
          <p:nvPr/>
        </p:nvSpPr>
        <p:spPr bwMode="blackWhite">
          <a:xfrm>
            <a:off x="1106488" y="5956300"/>
            <a:ext cx="781050" cy="366713"/>
          </a:xfrm>
          <a:prstGeom prst="rect">
            <a:avLst/>
          </a:prstGeom>
          <a:noFill/>
          <a:ln w="2857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Table</a:t>
            </a:r>
          </a:p>
        </p:txBody>
      </p:sp>
      <p:sp>
        <p:nvSpPr>
          <p:cNvPr id="387129" name="Oval 57"/>
          <p:cNvSpPr>
            <a:spLocks noChangeArrowheads="1"/>
          </p:cNvSpPr>
          <p:nvPr/>
        </p:nvSpPr>
        <p:spPr bwMode="blackWhite">
          <a:xfrm>
            <a:off x="7594600" y="3321050"/>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4</a:t>
            </a:r>
          </a:p>
        </p:txBody>
      </p:sp>
      <p:sp>
        <p:nvSpPr>
          <p:cNvPr id="387130" name="Oval 58"/>
          <p:cNvSpPr>
            <a:spLocks noChangeArrowheads="1"/>
          </p:cNvSpPr>
          <p:nvPr/>
        </p:nvSpPr>
        <p:spPr bwMode="blackWhite">
          <a:xfrm>
            <a:off x="6394450" y="2822575"/>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3</a:t>
            </a:r>
          </a:p>
        </p:txBody>
      </p:sp>
      <p:sp>
        <p:nvSpPr>
          <p:cNvPr id="387131" name="Oval 59"/>
          <p:cNvSpPr>
            <a:spLocks noChangeArrowheads="1"/>
          </p:cNvSpPr>
          <p:nvPr/>
        </p:nvSpPr>
        <p:spPr bwMode="blackWhite">
          <a:xfrm>
            <a:off x="7110413" y="525621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6</a:t>
            </a:r>
          </a:p>
        </p:txBody>
      </p:sp>
      <p:sp>
        <p:nvSpPr>
          <p:cNvPr id="387133" name="Oval 61"/>
          <p:cNvSpPr>
            <a:spLocks noChangeArrowheads="1"/>
          </p:cNvSpPr>
          <p:nvPr/>
        </p:nvSpPr>
        <p:spPr bwMode="blackWhite">
          <a:xfrm>
            <a:off x="7108825" y="1925638"/>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2</a:t>
            </a:r>
          </a:p>
        </p:txBody>
      </p:sp>
      <p:sp>
        <p:nvSpPr>
          <p:cNvPr id="387134" name="Line 62"/>
          <p:cNvSpPr>
            <a:spLocks noChangeShapeType="1"/>
          </p:cNvSpPr>
          <p:nvPr/>
        </p:nvSpPr>
        <p:spPr bwMode="blackWhite">
          <a:xfrm>
            <a:off x="4800600" y="2125663"/>
            <a:ext cx="0" cy="990600"/>
          </a:xfrm>
          <a:prstGeom prst="line">
            <a:avLst/>
          </a:prstGeom>
          <a:noFill/>
          <a:ln w="28575">
            <a:solidFill>
              <a:schemeClr val="bg2"/>
            </a:solidFill>
            <a:round/>
            <a:headEnd type="none" w="sm" len="sm"/>
            <a:tailEnd type="none" w="sm" len="sm"/>
          </a:ln>
          <a:effectLst/>
        </p:spPr>
        <p:txBody>
          <a:bodyPr/>
          <a:lstStyle/>
          <a:p>
            <a:endParaRPr lang="en-US"/>
          </a:p>
        </p:txBody>
      </p:sp>
      <p:sp>
        <p:nvSpPr>
          <p:cNvPr id="387135" name="Line 63"/>
          <p:cNvSpPr>
            <a:spLocks noChangeShapeType="1"/>
          </p:cNvSpPr>
          <p:nvPr/>
        </p:nvSpPr>
        <p:spPr bwMode="blackWhite">
          <a:xfrm>
            <a:off x="1489075" y="3124200"/>
            <a:ext cx="0" cy="288925"/>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37" name="Oval 65"/>
          <p:cNvSpPr>
            <a:spLocks noChangeArrowheads="1"/>
          </p:cNvSpPr>
          <p:nvPr/>
        </p:nvSpPr>
        <p:spPr bwMode="blackWhite">
          <a:xfrm>
            <a:off x="1981200" y="354806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1</a:t>
            </a:r>
          </a:p>
        </p:txBody>
      </p:sp>
      <p:sp>
        <p:nvSpPr>
          <p:cNvPr id="387138" name="Line 66"/>
          <p:cNvSpPr>
            <a:spLocks noChangeShapeType="1"/>
          </p:cNvSpPr>
          <p:nvPr/>
        </p:nvSpPr>
        <p:spPr bwMode="blackWhite">
          <a:xfrm>
            <a:off x="6415088" y="5453063"/>
            <a:ext cx="703262" cy="0"/>
          </a:xfrm>
          <a:prstGeom prst="line">
            <a:avLst/>
          </a:prstGeom>
          <a:noFill/>
          <a:ln w="28575">
            <a:solidFill>
              <a:schemeClr val="tx1"/>
            </a:solidFill>
            <a:round/>
            <a:headEnd type="triangle" w="sm" len="sm"/>
            <a:tailEnd type="none" w="sm" len="sm"/>
          </a:ln>
          <a:effectLst/>
        </p:spPr>
        <p:txBody>
          <a:bodyPr/>
          <a:lstStyle/>
          <a:p>
            <a:endParaRPr lang="en-US"/>
          </a:p>
        </p:txBody>
      </p:sp>
      <p:grpSp>
        <p:nvGrpSpPr>
          <p:cNvPr id="387139" name="Group 67"/>
          <p:cNvGrpSpPr>
            <a:grpSpLocks/>
          </p:cNvGrpSpPr>
          <p:nvPr/>
        </p:nvGrpSpPr>
        <p:grpSpPr bwMode="auto">
          <a:xfrm>
            <a:off x="7342188" y="2405063"/>
            <a:ext cx="844550" cy="654050"/>
            <a:chOff x="288" y="2982"/>
            <a:chExt cx="532" cy="412"/>
          </a:xfrm>
        </p:grpSpPr>
        <p:sp>
          <p:nvSpPr>
            <p:cNvPr id="387140" name="Rectangle 68"/>
            <p:cNvSpPr>
              <a:spLocks noChangeArrowheads="1"/>
            </p:cNvSpPr>
            <p:nvPr/>
          </p:nvSpPr>
          <p:spPr bwMode="gray">
            <a:xfrm>
              <a:off x="288" y="3066"/>
              <a:ext cx="532" cy="246"/>
            </a:xfrm>
            <a:prstGeom prst="rect">
              <a:avLst/>
            </a:prstGeom>
            <a:solidFill>
              <a:srgbClr val="9999FF"/>
            </a:solidFill>
            <a:ln w="3175">
              <a:solidFill>
                <a:srgbClr val="9999FF"/>
              </a:solidFill>
              <a:miter lim="800000"/>
              <a:headEnd/>
              <a:tailEnd/>
            </a:ln>
            <a:effectLst/>
          </p:spPr>
          <p:txBody>
            <a:bodyPr wrap="none" anchor="ctr"/>
            <a:lstStyle/>
            <a:p>
              <a:endParaRPr lang="en-US"/>
            </a:p>
          </p:txBody>
        </p:sp>
        <p:sp>
          <p:nvSpPr>
            <p:cNvPr id="387141" name="Oval 69"/>
            <p:cNvSpPr>
              <a:spLocks noChangeArrowheads="1"/>
            </p:cNvSpPr>
            <p:nvPr/>
          </p:nvSpPr>
          <p:spPr bwMode="gray">
            <a:xfrm>
              <a:off x="288" y="2982"/>
              <a:ext cx="532" cy="158"/>
            </a:xfrm>
            <a:prstGeom prst="ellipse">
              <a:avLst/>
            </a:prstGeom>
            <a:solidFill>
              <a:srgbClr val="CCCCFF"/>
            </a:solidFill>
            <a:ln w="3175">
              <a:solidFill>
                <a:srgbClr val="9999FF"/>
              </a:solidFill>
              <a:round/>
              <a:headEnd/>
              <a:tailEnd/>
            </a:ln>
            <a:effectLst/>
          </p:spPr>
          <p:txBody>
            <a:bodyPr wrap="none" anchor="ctr"/>
            <a:lstStyle/>
            <a:p>
              <a:endParaRPr lang="en-US"/>
            </a:p>
          </p:txBody>
        </p:sp>
        <p:sp>
          <p:nvSpPr>
            <p:cNvPr id="387142" name="Oval 70"/>
            <p:cNvSpPr>
              <a:spLocks noChangeArrowheads="1"/>
            </p:cNvSpPr>
            <p:nvPr/>
          </p:nvSpPr>
          <p:spPr bwMode="gray">
            <a:xfrm>
              <a:off x="288" y="3236"/>
              <a:ext cx="532" cy="158"/>
            </a:xfrm>
            <a:prstGeom prst="ellipse">
              <a:avLst/>
            </a:prstGeom>
            <a:solidFill>
              <a:srgbClr val="9999FF"/>
            </a:solidFill>
            <a:ln w="3175">
              <a:solidFill>
                <a:srgbClr val="9999FF"/>
              </a:solidFill>
              <a:round/>
              <a:headEnd/>
              <a:tailEnd/>
            </a:ln>
            <a:effectLst/>
          </p:spPr>
          <p:txBody>
            <a:bodyPr wrap="none" anchor="ctr"/>
            <a:lstStyle/>
            <a:p>
              <a:endParaRPr lang="en-US"/>
            </a:p>
          </p:txBody>
        </p:sp>
      </p:grpSp>
      <p:grpSp>
        <p:nvGrpSpPr>
          <p:cNvPr id="387147" name="Group 75"/>
          <p:cNvGrpSpPr>
            <a:grpSpLocks/>
          </p:cNvGrpSpPr>
          <p:nvPr/>
        </p:nvGrpSpPr>
        <p:grpSpPr bwMode="auto">
          <a:xfrm>
            <a:off x="1066800" y="3409950"/>
            <a:ext cx="844550" cy="654050"/>
            <a:chOff x="288" y="2982"/>
            <a:chExt cx="532" cy="412"/>
          </a:xfrm>
        </p:grpSpPr>
        <p:sp>
          <p:nvSpPr>
            <p:cNvPr id="387148" name="Rectangle 76"/>
            <p:cNvSpPr>
              <a:spLocks noChangeArrowheads="1"/>
            </p:cNvSpPr>
            <p:nvPr/>
          </p:nvSpPr>
          <p:spPr bwMode="gray">
            <a:xfrm>
              <a:off x="288" y="3066"/>
              <a:ext cx="532" cy="246"/>
            </a:xfrm>
            <a:prstGeom prst="rect">
              <a:avLst/>
            </a:prstGeom>
            <a:solidFill>
              <a:srgbClr val="9999FF"/>
            </a:solidFill>
            <a:ln w="3175">
              <a:solidFill>
                <a:srgbClr val="9999FF"/>
              </a:solidFill>
              <a:miter lim="800000"/>
              <a:headEnd/>
              <a:tailEnd/>
            </a:ln>
            <a:effectLst/>
          </p:spPr>
          <p:txBody>
            <a:bodyPr wrap="none" anchor="ctr"/>
            <a:lstStyle/>
            <a:p>
              <a:endParaRPr lang="en-US"/>
            </a:p>
          </p:txBody>
        </p:sp>
        <p:sp>
          <p:nvSpPr>
            <p:cNvPr id="387149" name="Oval 77"/>
            <p:cNvSpPr>
              <a:spLocks noChangeArrowheads="1"/>
            </p:cNvSpPr>
            <p:nvPr/>
          </p:nvSpPr>
          <p:spPr bwMode="gray">
            <a:xfrm>
              <a:off x="288" y="2982"/>
              <a:ext cx="532" cy="158"/>
            </a:xfrm>
            <a:prstGeom prst="ellipse">
              <a:avLst/>
            </a:prstGeom>
            <a:solidFill>
              <a:srgbClr val="CCCCFF"/>
            </a:solidFill>
            <a:ln w="3175">
              <a:solidFill>
                <a:srgbClr val="9999FF"/>
              </a:solidFill>
              <a:round/>
              <a:headEnd/>
              <a:tailEnd/>
            </a:ln>
            <a:effectLst/>
          </p:spPr>
          <p:txBody>
            <a:bodyPr wrap="none" anchor="ctr"/>
            <a:lstStyle/>
            <a:p>
              <a:endParaRPr lang="en-US"/>
            </a:p>
          </p:txBody>
        </p:sp>
        <p:sp>
          <p:nvSpPr>
            <p:cNvPr id="387150" name="Oval 78"/>
            <p:cNvSpPr>
              <a:spLocks noChangeArrowheads="1"/>
            </p:cNvSpPr>
            <p:nvPr/>
          </p:nvSpPr>
          <p:spPr bwMode="gray">
            <a:xfrm>
              <a:off x="288" y="3236"/>
              <a:ext cx="532" cy="158"/>
            </a:xfrm>
            <a:prstGeom prst="ellipse">
              <a:avLst/>
            </a:prstGeom>
            <a:solidFill>
              <a:srgbClr val="9999FF"/>
            </a:solidFill>
            <a:ln w="3175">
              <a:solidFill>
                <a:srgbClr val="9999FF"/>
              </a:solidFill>
              <a:round/>
              <a:headEnd/>
              <a:tailEnd/>
            </a:ln>
            <a:effectLst/>
          </p:spPr>
          <p:txBody>
            <a:bodyPr wrap="none" anchor="ctr"/>
            <a:lstStyle/>
            <a:p>
              <a:endParaRPr lang="en-US"/>
            </a:p>
          </p:txBody>
        </p:sp>
      </p:grpSp>
      <p:sp>
        <p:nvSpPr>
          <p:cNvPr id="387136" name="Line 64"/>
          <p:cNvSpPr>
            <a:spLocks noChangeShapeType="1"/>
          </p:cNvSpPr>
          <p:nvPr/>
        </p:nvSpPr>
        <p:spPr bwMode="blackWhite">
          <a:xfrm>
            <a:off x="1489075" y="4052888"/>
            <a:ext cx="0" cy="533400"/>
          </a:xfrm>
          <a:prstGeom prst="line">
            <a:avLst/>
          </a:prstGeom>
          <a:noFill/>
          <a:ln w="28575">
            <a:solidFill>
              <a:schemeClr val="tx1"/>
            </a:solidFill>
            <a:round/>
            <a:headEnd type="triangle" w="sm" len="sm"/>
            <a:tailEnd type="triangle" w="sm" len="sm"/>
          </a:ln>
          <a:effectLst/>
        </p:spPr>
        <p:txBody>
          <a:bodyPr/>
          <a:lstStyle/>
          <a:p>
            <a:endParaRPr lang="en-US"/>
          </a:p>
        </p:txBody>
      </p:sp>
      <p:sp>
        <p:nvSpPr>
          <p:cNvPr id="387151" name="Line 79"/>
          <p:cNvSpPr>
            <a:spLocks noChangeShapeType="1"/>
          </p:cNvSpPr>
          <p:nvPr/>
        </p:nvSpPr>
        <p:spPr bwMode="blackWhite">
          <a:xfrm>
            <a:off x="6124575" y="4000500"/>
            <a:ext cx="1181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87152" name="Oval 80"/>
          <p:cNvSpPr>
            <a:spLocks noChangeArrowheads="1"/>
          </p:cNvSpPr>
          <p:nvPr/>
        </p:nvSpPr>
        <p:spPr bwMode="blackWhite">
          <a:xfrm>
            <a:off x="7108825" y="3808413"/>
            <a:ext cx="406400" cy="406400"/>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5</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b="0" dirty="0" smtClean="0">
                <a:solidFill>
                  <a:sysClr val="windowText" lastClr="000000"/>
                </a:solidFill>
              </a:rPr>
              <a:t>Types of Blocks</a:t>
            </a:r>
            <a:br>
              <a:rPr lang="en-US" b="0" dirty="0" smtClean="0">
                <a:solidFill>
                  <a:sysClr val="windowText" lastClr="000000"/>
                </a:solidFill>
              </a:rPr>
            </a:br>
            <a:endParaRPr lang="ar-SA" dirty="0"/>
          </a:p>
        </p:txBody>
      </p:sp>
      <p:sp>
        <p:nvSpPr>
          <p:cNvPr id="3" name="Rectangle 6"/>
          <p:cNvSpPr txBox="1">
            <a:spLocks noChangeArrowheads="1"/>
          </p:cNvSpPr>
          <p:nvPr/>
        </p:nvSpPr>
        <p:spPr>
          <a:xfrm>
            <a:off x="457200" y="1371600"/>
            <a:ext cx="8077200" cy="3276600"/>
          </a:xfrm>
          <a:prstGeom prst="rect">
            <a:avLst/>
          </a:prstGeom>
        </p:spPr>
        <p:txBody>
          <a:bodyPr/>
          <a:lstStyle/>
          <a:p>
            <a:pPr marL="0" marR="0" lvl="1"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In Forms Builder there are two main types of blocks: data blocks and control blocks.</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Data Blocks</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When you build database applications with Forms Builder, many of the blocks will be data blocks. A data block is associated with a specific database table (or view), a stored procedure, a </a:t>
            </a:r>
            <a:r>
              <a:rPr kumimoji="0" lang="en-US" sz="1800" b="0" i="0" u="none" strike="noStrike" kern="0" cap="none" spc="0" normalizeH="0" baseline="0" noProof="0" dirty="0" smtClean="0">
                <a:ln>
                  <a:noFill/>
                </a:ln>
                <a:solidFill>
                  <a:sysClr val="windowText" lastClr="000000"/>
                </a:solidFill>
                <a:effectLst/>
                <a:uLnTx/>
                <a:uFillTx/>
                <a:latin typeface="Courier New" pitchFamily="49" charset="0"/>
              </a:rPr>
              <a:t>FROM</a:t>
            </a:r>
            <a:r>
              <a:rPr kumimoji="0" lang="en-US" sz="1800" b="0" i="0" u="none" strike="noStrike" kern="0" cap="none" spc="0" normalizeH="0" baseline="0" noProof="0" dirty="0" smtClean="0">
                <a:ln>
                  <a:noFill/>
                </a:ln>
                <a:solidFill>
                  <a:sysClr val="windowText" lastClr="000000"/>
                </a:solidFill>
                <a:effectLst/>
                <a:uLnTx/>
                <a:uFillTx/>
              </a:rPr>
              <a:t> clause query, or transactional triggers.</a:t>
            </a:r>
          </a:p>
          <a:p>
            <a:pPr marL="0" marR="0" lvl="1" indent="0" defTabSz="914400" eaLnBrk="1" fontAlgn="auto" latinLnBrk="0" hangingPunct="1">
              <a:lnSpc>
                <a:spcPct val="100000"/>
              </a:lnSpc>
              <a:spcBef>
                <a:spcPts val="0"/>
              </a:spcBef>
              <a:spcAft>
                <a:spcPts val="0"/>
              </a:spcAft>
              <a:buClrTx/>
              <a:buSzTx/>
              <a:buFont typeface="Arial" pitchFamily="34" charset="0"/>
              <a:buChar char="•"/>
              <a:tabLst/>
              <a:defRPr/>
            </a:pPr>
            <a:r>
              <a:rPr kumimoji="0" lang="en-US" sz="1800" b="0" i="0" u="none" strike="noStrike" kern="0" cap="none" spc="0" normalizeH="0" baseline="0" noProof="0" dirty="0" smtClean="0">
                <a:ln>
                  <a:noFill/>
                </a:ln>
                <a:solidFill>
                  <a:sysClr val="windowText" lastClr="000000"/>
                </a:solidFill>
                <a:effectLst/>
                <a:uLnTx/>
                <a:uFillTx/>
              </a:rPr>
              <a:t> If it is based on a table (or view), the data block can be based on only one base table, even though the data block can be programmed to access data from more than one table and data sources. By default, the association between a data block and the database enables the user to automatically access and manipulate data in the database. However, to access data from other tables (</a:t>
            </a:r>
            <a:r>
              <a:rPr kumimoji="0" lang="en-US" sz="1800" b="0" i="0" u="none" strike="noStrike" kern="0" cap="none" spc="0" normalizeH="0" baseline="0" noProof="0" dirty="0" err="1" smtClean="0">
                <a:ln>
                  <a:noFill/>
                </a:ln>
                <a:solidFill>
                  <a:sysClr val="windowText" lastClr="000000"/>
                </a:solidFill>
                <a:effectLst/>
                <a:uLnTx/>
                <a:uFillTx/>
              </a:rPr>
              <a:t>nonbase</a:t>
            </a:r>
            <a:r>
              <a:rPr kumimoji="0" lang="en-US" sz="1800" b="0" i="0" u="none" strike="noStrike" kern="0" cap="none" spc="0" normalizeH="0" baseline="0" noProof="0" dirty="0" smtClean="0">
                <a:ln>
                  <a:noFill/>
                </a:ln>
                <a:solidFill>
                  <a:sysClr val="windowText" lastClr="000000"/>
                </a:solidFill>
                <a:effectLst/>
                <a:uLnTx/>
                <a:uFillTx/>
              </a:rPr>
              <a:t> tables), you need to write triggers.</a:t>
            </a:r>
          </a:p>
          <a:p>
            <a:pPr marL="0" marR="0" lvl="1"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ysClr val="windowText" lastClr="000000"/>
              </a:solidFill>
              <a:effectLst/>
              <a:uLnTx/>
              <a:uFillTx/>
            </a:endParaRPr>
          </a:p>
        </p:txBody>
      </p:sp>
      <p:graphicFrame>
        <p:nvGraphicFramePr>
          <p:cNvPr id="438274" name="Object 2"/>
          <p:cNvGraphicFramePr>
            <a:graphicFrameLocks/>
          </p:cNvGraphicFramePr>
          <p:nvPr/>
        </p:nvGraphicFramePr>
        <p:xfrm>
          <a:off x="685800" y="4800600"/>
          <a:ext cx="6629400" cy="1784350"/>
        </p:xfrm>
        <a:graphic>
          <a:graphicData uri="http://schemas.openxmlformats.org/presentationml/2006/ole">
            <p:oleObj spid="_x0000_s438274" name="Document" r:id="rId3" imgW="5859720" imgH="1513800" progId="Word.Document.8">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2" name="Rectangle 2"/>
          <p:cNvSpPr>
            <a:spLocks noGrp="1" noChangeArrowheads="1"/>
          </p:cNvSpPr>
          <p:nvPr>
            <p:ph type="title"/>
          </p:nvPr>
        </p:nvSpPr>
        <p:spPr/>
        <p:txBody>
          <a:bodyPr/>
          <a:lstStyle/>
          <a:p>
            <a:r>
              <a:rPr lang="en-US" dirty="0" smtClean="0"/>
              <a:t>Types of Blocks</a:t>
            </a:r>
            <a:br>
              <a:rPr lang="en-US" dirty="0" smtClean="0"/>
            </a:br>
            <a:endParaRPr lang="en-US" dirty="0"/>
          </a:p>
        </p:txBody>
      </p:sp>
      <p:sp>
        <p:nvSpPr>
          <p:cNvPr id="3" name="Content Placeholder 2"/>
          <p:cNvSpPr>
            <a:spLocks noGrp="1"/>
          </p:cNvSpPr>
          <p:nvPr>
            <p:ph idx="1"/>
          </p:nvPr>
        </p:nvSpPr>
        <p:spPr>
          <a:xfrm>
            <a:off x="863600" y="1816100"/>
            <a:ext cx="7366000" cy="5442516"/>
          </a:xfrm>
        </p:spPr>
        <p:txBody>
          <a:bodyPr/>
          <a:lstStyle/>
          <a:p>
            <a:pPr lvl="1"/>
            <a:r>
              <a:rPr lang="en-US" dirty="0" smtClean="0"/>
              <a:t>Data Blocks</a:t>
            </a:r>
          </a:p>
          <a:p>
            <a:pPr lvl="1">
              <a:buNone/>
            </a:pPr>
            <a:r>
              <a:rPr lang="en-US" dirty="0" smtClean="0"/>
              <a:t>When you build database applications with Forms Builder, many of the blocks will be data blocks. A data block is associated with a specific database table (or view), a stored procedure, a </a:t>
            </a:r>
            <a:r>
              <a:rPr lang="en-US" dirty="0" smtClean="0">
                <a:latin typeface="Courier New" pitchFamily="49" charset="0"/>
              </a:rPr>
              <a:t>FROM</a:t>
            </a:r>
            <a:r>
              <a:rPr lang="en-US" dirty="0" smtClean="0"/>
              <a:t> clause query, or transactional triggers.</a:t>
            </a:r>
          </a:p>
          <a:p>
            <a:pPr lvl="1"/>
            <a:r>
              <a:rPr lang="en-US" dirty="0" smtClean="0"/>
              <a:t>Control Blocks</a:t>
            </a:r>
          </a:p>
          <a:p>
            <a:pPr lvl="1">
              <a:buNone/>
            </a:pPr>
            <a:r>
              <a:rPr lang="en-US" dirty="0" smtClean="0"/>
              <a:t>A control block is not associated with a database, and its items do not relate to any columns within any database table. Its items are called control items. For example, you can create many buttons in your module to initiate certain actions and to logically group these buttons in a control block.</a:t>
            </a:r>
          </a:p>
          <a:p>
            <a:pPr lvl="1">
              <a:buNone/>
            </a:pPr>
            <a:endParaRPr lang="en-US" dirty="0" smtClean="0"/>
          </a:p>
          <a:p>
            <a:endParaRPr lang="ar-SA"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Master Versus Detail Blocks</a:t>
            </a:r>
            <a:br>
              <a:rPr lang="en-US" dirty="0" smtClean="0"/>
            </a:br>
            <a:endParaRPr lang="ar-SA" dirty="0"/>
          </a:p>
        </p:txBody>
      </p:sp>
      <p:sp>
        <p:nvSpPr>
          <p:cNvPr id="3" name="Content Placeholder 2"/>
          <p:cNvSpPr>
            <a:spLocks noGrp="1"/>
          </p:cNvSpPr>
          <p:nvPr>
            <p:ph idx="1"/>
          </p:nvPr>
        </p:nvSpPr>
        <p:spPr>
          <a:xfrm>
            <a:off x="838200" y="1295400"/>
            <a:ext cx="7366000" cy="5070106"/>
          </a:xfrm>
        </p:spPr>
        <p:txBody>
          <a:bodyPr/>
          <a:lstStyle/>
          <a:p>
            <a:pPr lvl="1">
              <a:lnSpc>
                <a:spcPct val="95000"/>
              </a:lnSpc>
            </a:pPr>
            <a:r>
              <a:rPr lang="en-US" dirty="0" smtClean="0"/>
              <a:t>To support the relationship between data blocks and their underlying base tables, you can define one data block as the detail (child) of a master (parent) data block. This links primary key and foreign key values across data blocks, and synchronizes the data that these data blocks display.</a:t>
            </a:r>
          </a:p>
          <a:p>
            <a:pPr lvl="1">
              <a:lnSpc>
                <a:spcPct val="95000"/>
              </a:lnSpc>
            </a:pPr>
            <a:r>
              <a:rPr lang="en-US" dirty="0" smtClean="0"/>
              <a:t>Forms Builder automatically generates the objects and code needed to support master-detail relationships. As the designer, you need only request it.</a:t>
            </a:r>
          </a:p>
          <a:p>
            <a:pPr lvl="1">
              <a:lnSpc>
                <a:spcPct val="95000"/>
              </a:lnSpc>
            </a:pPr>
            <a:r>
              <a:rPr lang="en-US" dirty="0" smtClean="0"/>
              <a:t>Note: If your application requires it, you can also create independent data blocks in which there is no relationship between the two data blocks.</a:t>
            </a:r>
          </a:p>
          <a:p>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r>
              <a:rPr lang="en-US"/>
              <a:t>Forms and Data Blocks</a:t>
            </a:r>
          </a:p>
        </p:txBody>
      </p:sp>
      <p:sp>
        <p:nvSpPr>
          <p:cNvPr id="391171" name="Rectangle 3"/>
          <p:cNvSpPr>
            <a:spLocks noChangeArrowheads="1"/>
          </p:cNvSpPr>
          <p:nvPr/>
        </p:nvSpPr>
        <p:spPr bwMode="blackWhite">
          <a:xfrm>
            <a:off x="1098550" y="1616075"/>
            <a:ext cx="1879600" cy="39116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1172" name="Rectangle 4"/>
          <p:cNvSpPr>
            <a:spLocks noChangeArrowheads="1"/>
          </p:cNvSpPr>
          <p:nvPr/>
        </p:nvSpPr>
        <p:spPr bwMode="blackWhite">
          <a:xfrm>
            <a:off x="1365250" y="19208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73" name="Rectangle 5"/>
          <p:cNvSpPr>
            <a:spLocks noChangeArrowheads="1"/>
          </p:cNvSpPr>
          <p:nvPr/>
        </p:nvSpPr>
        <p:spPr bwMode="blackWhite">
          <a:xfrm>
            <a:off x="1365250" y="45624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74" name="Rectangle 6"/>
          <p:cNvSpPr>
            <a:spLocks noChangeArrowheads="1"/>
          </p:cNvSpPr>
          <p:nvPr/>
        </p:nvSpPr>
        <p:spPr bwMode="blackWhite">
          <a:xfrm>
            <a:off x="1571625" y="19669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75" name="Rectangle 7"/>
          <p:cNvSpPr>
            <a:spLocks noChangeArrowheads="1"/>
          </p:cNvSpPr>
          <p:nvPr/>
        </p:nvSpPr>
        <p:spPr bwMode="blackWhite">
          <a:xfrm>
            <a:off x="1571625" y="4608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4</a:t>
            </a:r>
          </a:p>
        </p:txBody>
      </p:sp>
      <p:sp>
        <p:nvSpPr>
          <p:cNvPr id="391176" name="Line 8"/>
          <p:cNvSpPr>
            <a:spLocks noChangeShapeType="1"/>
          </p:cNvSpPr>
          <p:nvPr/>
        </p:nvSpPr>
        <p:spPr bwMode="blackWhite">
          <a:xfrm>
            <a:off x="3124200" y="1381125"/>
            <a:ext cx="0" cy="4737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7" name="Line 9"/>
          <p:cNvSpPr>
            <a:spLocks noChangeShapeType="1"/>
          </p:cNvSpPr>
          <p:nvPr/>
        </p:nvSpPr>
        <p:spPr bwMode="blackWhite">
          <a:xfrm>
            <a:off x="3200400" y="1381125"/>
            <a:ext cx="0" cy="4737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8" name="Rectangle 10"/>
          <p:cNvSpPr>
            <a:spLocks noChangeArrowheads="1"/>
          </p:cNvSpPr>
          <p:nvPr/>
        </p:nvSpPr>
        <p:spPr bwMode="blackWhite">
          <a:xfrm>
            <a:off x="3382963" y="1628775"/>
            <a:ext cx="1879600" cy="24638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91179" name="Rectangle 11"/>
          <p:cNvSpPr>
            <a:spLocks noChangeArrowheads="1"/>
          </p:cNvSpPr>
          <p:nvPr/>
        </p:nvSpPr>
        <p:spPr bwMode="blackWhite">
          <a:xfrm>
            <a:off x="3662363" y="18827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0" name="Rectangle 12"/>
          <p:cNvSpPr>
            <a:spLocks noChangeArrowheads="1"/>
          </p:cNvSpPr>
          <p:nvPr/>
        </p:nvSpPr>
        <p:spPr bwMode="blackWhite">
          <a:xfrm>
            <a:off x="3662363" y="32416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1" name="Rectangle 13"/>
          <p:cNvSpPr>
            <a:spLocks noChangeArrowheads="1"/>
          </p:cNvSpPr>
          <p:nvPr/>
        </p:nvSpPr>
        <p:spPr bwMode="blackWhite">
          <a:xfrm>
            <a:off x="3856038" y="19288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2" name="Rectangle 14"/>
          <p:cNvSpPr>
            <a:spLocks noChangeArrowheads="1"/>
          </p:cNvSpPr>
          <p:nvPr/>
        </p:nvSpPr>
        <p:spPr bwMode="blackWhite">
          <a:xfrm>
            <a:off x="3856038" y="33004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2</a:t>
            </a:r>
          </a:p>
        </p:txBody>
      </p:sp>
      <p:sp>
        <p:nvSpPr>
          <p:cNvPr id="391183" name="Rectangle 15"/>
          <p:cNvSpPr>
            <a:spLocks noChangeArrowheads="1"/>
          </p:cNvSpPr>
          <p:nvPr/>
        </p:nvSpPr>
        <p:spPr bwMode="blackWhite">
          <a:xfrm>
            <a:off x="6124575" y="1628775"/>
            <a:ext cx="1792288" cy="8890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184" name="Rectangle 16"/>
          <p:cNvSpPr>
            <a:spLocks noChangeArrowheads="1"/>
          </p:cNvSpPr>
          <p:nvPr/>
        </p:nvSpPr>
        <p:spPr bwMode="blackWhite">
          <a:xfrm>
            <a:off x="6124575" y="3203575"/>
            <a:ext cx="1792288" cy="889000"/>
          </a:xfrm>
          <a:prstGeom prst="rect">
            <a:avLst/>
          </a:prstGeom>
          <a:solidFill>
            <a:srgbClr val="CCCCCC"/>
          </a:solidFill>
          <a:ln w="28575">
            <a:solidFill>
              <a:schemeClr val="bg2"/>
            </a:solidFill>
            <a:miter lim="800000"/>
            <a:headEnd/>
            <a:tailEnd/>
          </a:ln>
          <a:effectLst/>
        </p:spPr>
        <p:txBody>
          <a:bodyPr wrap="none" anchor="ctr"/>
          <a:lstStyle/>
          <a:p>
            <a:endParaRPr lang="en-US"/>
          </a:p>
        </p:txBody>
      </p:sp>
      <p:sp>
        <p:nvSpPr>
          <p:cNvPr id="391185" name="Rectangle 17"/>
          <p:cNvSpPr>
            <a:spLocks noChangeArrowheads="1"/>
          </p:cNvSpPr>
          <p:nvPr/>
        </p:nvSpPr>
        <p:spPr bwMode="blackWhite">
          <a:xfrm>
            <a:off x="6359525" y="18573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6" name="Rectangle 18"/>
          <p:cNvSpPr>
            <a:spLocks noChangeArrowheads="1"/>
          </p:cNvSpPr>
          <p:nvPr/>
        </p:nvSpPr>
        <p:spPr bwMode="blackWhite">
          <a:xfrm>
            <a:off x="6521450" y="19034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7" name="Rectangle 19"/>
          <p:cNvSpPr>
            <a:spLocks noChangeArrowheads="1"/>
          </p:cNvSpPr>
          <p:nvPr/>
        </p:nvSpPr>
        <p:spPr bwMode="blackWhite">
          <a:xfrm>
            <a:off x="6359525" y="3406775"/>
            <a:ext cx="1320800" cy="4699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1188" name="Rectangle 20"/>
          <p:cNvSpPr>
            <a:spLocks noChangeArrowheads="1"/>
          </p:cNvSpPr>
          <p:nvPr/>
        </p:nvSpPr>
        <p:spPr bwMode="blackWhite">
          <a:xfrm>
            <a:off x="6521450" y="3465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1</a:t>
            </a:r>
          </a:p>
        </p:txBody>
      </p:sp>
      <p:sp>
        <p:nvSpPr>
          <p:cNvPr id="391189" name="Line 21"/>
          <p:cNvSpPr>
            <a:spLocks noChangeShapeType="1"/>
          </p:cNvSpPr>
          <p:nvPr/>
        </p:nvSpPr>
        <p:spPr bwMode="blackWhite">
          <a:xfrm>
            <a:off x="1993900" y="2397125"/>
            <a:ext cx="0" cy="393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0" name="Line 22"/>
          <p:cNvSpPr>
            <a:spLocks noChangeShapeType="1"/>
          </p:cNvSpPr>
          <p:nvPr/>
        </p:nvSpPr>
        <p:spPr bwMode="blackWhite">
          <a:xfrm>
            <a:off x="1981200" y="3248025"/>
            <a:ext cx="0" cy="4445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1" name="Line 23"/>
          <p:cNvSpPr>
            <a:spLocks noChangeShapeType="1"/>
          </p:cNvSpPr>
          <p:nvPr/>
        </p:nvSpPr>
        <p:spPr bwMode="blackWhite">
          <a:xfrm>
            <a:off x="1968500" y="4124325"/>
            <a:ext cx="0" cy="4318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1192" name="Line 24"/>
          <p:cNvSpPr>
            <a:spLocks noChangeShapeType="1"/>
          </p:cNvSpPr>
          <p:nvPr/>
        </p:nvSpPr>
        <p:spPr bwMode="blackWhite">
          <a:xfrm>
            <a:off x="4322763" y="2357438"/>
            <a:ext cx="0" cy="889000"/>
          </a:xfrm>
          <a:prstGeom prst="line">
            <a:avLst/>
          </a:prstGeom>
          <a:noFill/>
          <a:ln w="28575">
            <a:solidFill>
              <a:schemeClr val="tx1"/>
            </a:solidFill>
            <a:round/>
            <a:headEnd type="none" w="sm" len="sm"/>
            <a:tailEnd type="triangle" w="sm" len="sm"/>
          </a:ln>
          <a:effectLst/>
        </p:spPr>
        <p:txBody>
          <a:bodyPr/>
          <a:lstStyle/>
          <a:p>
            <a:endParaRPr lang="en-US"/>
          </a:p>
        </p:txBody>
      </p:sp>
      <p:grpSp>
        <p:nvGrpSpPr>
          <p:cNvPr id="391209" name="Group 41"/>
          <p:cNvGrpSpPr>
            <a:grpSpLocks/>
          </p:cNvGrpSpPr>
          <p:nvPr/>
        </p:nvGrpSpPr>
        <p:grpSpPr bwMode="auto">
          <a:xfrm>
            <a:off x="4994275" y="2105025"/>
            <a:ext cx="1101725" cy="1346200"/>
            <a:chOff x="3146" y="1272"/>
            <a:chExt cx="639" cy="848"/>
          </a:xfrm>
        </p:grpSpPr>
        <p:sp>
          <p:nvSpPr>
            <p:cNvPr id="391193" name="Line 25"/>
            <p:cNvSpPr>
              <a:spLocks noChangeShapeType="1"/>
            </p:cNvSpPr>
            <p:nvPr/>
          </p:nvSpPr>
          <p:spPr bwMode="blackWhite">
            <a:xfrm>
              <a:off x="3146" y="1272"/>
              <a:ext cx="639" cy="0"/>
            </a:xfrm>
            <a:prstGeom prst="line">
              <a:avLst/>
            </a:prstGeom>
            <a:noFill/>
            <a:ln w="28575">
              <a:solidFill>
                <a:schemeClr val="tx1"/>
              </a:solidFill>
              <a:prstDash val="dash"/>
              <a:round/>
              <a:headEnd type="triangle" w="sm" len="sm"/>
              <a:tailEnd type="triangle" w="sm" len="sm"/>
            </a:ln>
            <a:effectLst/>
          </p:spPr>
          <p:txBody>
            <a:bodyPr/>
            <a:lstStyle/>
            <a:p>
              <a:endParaRPr lang="en-US"/>
            </a:p>
          </p:txBody>
        </p:sp>
        <p:sp>
          <p:nvSpPr>
            <p:cNvPr id="391194" name="Line 26"/>
            <p:cNvSpPr>
              <a:spLocks noChangeShapeType="1"/>
            </p:cNvSpPr>
            <p:nvPr/>
          </p:nvSpPr>
          <p:spPr bwMode="blackWhite">
            <a:xfrm>
              <a:off x="3146" y="2120"/>
              <a:ext cx="639" cy="0"/>
            </a:xfrm>
            <a:prstGeom prst="line">
              <a:avLst/>
            </a:prstGeom>
            <a:noFill/>
            <a:ln w="28575">
              <a:solidFill>
                <a:schemeClr val="tx1"/>
              </a:solidFill>
              <a:round/>
              <a:headEnd type="triangle" w="sm" len="sm"/>
              <a:tailEnd type="triangle" w="sm" len="sm"/>
            </a:ln>
            <a:effectLst/>
          </p:spPr>
          <p:txBody>
            <a:bodyPr/>
            <a:lstStyle/>
            <a:p>
              <a:endParaRPr lang="en-US"/>
            </a:p>
          </p:txBody>
        </p:sp>
      </p:grpSp>
      <p:sp>
        <p:nvSpPr>
          <p:cNvPr id="391195" name="Rectangle 27"/>
          <p:cNvSpPr>
            <a:spLocks noChangeArrowheads="1"/>
          </p:cNvSpPr>
          <p:nvPr/>
        </p:nvSpPr>
        <p:spPr bwMode="blackWhite">
          <a:xfrm>
            <a:off x="1289050" y="5626100"/>
            <a:ext cx="15049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Single Form</a:t>
            </a:r>
          </a:p>
          <a:p>
            <a:pPr algn="ctr" defTabSz="822325" eaLnBrk="0" hangingPunct="0">
              <a:spcBef>
                <a:spcPct val="0"/>
              </a:spcBef>
              <a:buClrTx/>
              <a:buFontTx/>
              <a:buNone/>
            </a:pPr>
            <a:r>
              <a:rPr lang="en-US"/>
              <a:t>Module</a:t>
            </a:r>
          </a:p>
        </p:txBody>
      </p:sp>
      <p:sp>
        <p:nvSpPr>
          <p:cNvPr id="391196" name="Rectangle 28"/>
          <p:cNvSpPr>
            <a:spLocks noChangeArrowheads="1"/>
          </p:cNvSpPr>
          <p:nvPr/>
        </p:nvSpPr>
        <p:spPr bwMode="blackWhite">
          <a:xfrm>
            <a:off x="4543425" y="4545013"/>
            <a:ext cx="26733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Multiple Form Modules</a:t>
            </a:r>
          </a:p>
        </p:txBody>
      </p:sp>
      <p:sp>
        <p:nvSpPr>
          <p:cNvPr id="391197" name="Line 29"/>
          <p:cNvSpPr>
            <a:spLocks noChangeShapeType="1"/>
          </p:cNvSpPr>
          <p:nvPr/>
        </p:nvSpPr>
        <p:spPr bwMode="blackWhite">
          <a:xfrm>
            <a:off x="7931150" y="3425825"/>
            <a:ext cx="2667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1198" name="Line 30"/>
          <p:cNvSpPr>
            <a:spLocks noChangeShapeType="1"/>
          </p:cNvSpPr>
          <p:nvPr/>
        </p:nvSpPr>
        <p:spPr bwMode="blackWhite">
          <a:xfrm>
            <a:off x="7918450" y="2041525"/>
            <a:ext cx="2921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91199" name="Line 31"/>
          <p:cNvSpPr>
            <a:spLocks noChangeShapeType="1"/>
          </p:cNvSpPr>
          <p:nvPr/>
        </p:nvSpPr>
        <p:spPr bwMode="blackWhite">
          <a:xfrm>
            <a:off x="8197850" y="2054225"/>
            <a:ext cx="0" cy="1389063"/>
          </a:xfrm>
          <a:prstGeom prst="line">
            <a:avLst/>
          </a:prstGeom>
          <a:noFill/>
          <a:ln w="28575">
            <a:solidFill>
              <a:schemeClr val="tx1"/>
            </a:solidFill>
            <a:round/>
            <a:headEnd type="none" w="sm" len="sm"/>
            <a:tailEnd type="none" w="sm" len="sm"/>
          </a:ln>
          <a:effectLst/>
        </p:spPr>
        <p:txBody>
          <a:bodyPr/>
          <a:lstStyle/>
          <a:p>
            <a:endParaRPr lang="en-US"/>
          </a:p>
        </p:txBody>
      </p:sp>
      <p:sp>
        <p:nvSpPr>
          <p:cNvPr id="391200" name="Rectangle 32"/>
          <p:cNvSpPr>
            <a:spLocks noChangeArrowheads="1"/>
          </p:cNvSpPr>
          <p:nvPr/>
        </p:nvSpPr>
        <p:spPr bwMode="blackWhite">
          <a:xfrm>
            <a:off x="3830638" y="410686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A</a:t>
            </a:r>
          </a:p>
        </p:txBody>
      </p:sp>
      <p:sp>
        <p:nvSpPr>
          <p:cNvPr id="391201" name="Rectangle 33"/>
          <p:cNvSpPr>
            <a:spLocks noChangeArrowheads="1"/>
          </p:cNvSpPr>
          <p:nvPr/>
        </p:nvSpPr>
        <p:spPr bwMode="blackWhite">
          <a:xfrm>
            <a:off x="6527800" y="410686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B</a:t>
            </a:r>
          </a:p>
        </p:txBody>
      </p:sp>
      <p:sp>
        <p:nvSpPr>
          <p:cNvPr id="391202" name="Rectangle 34"/>
          <p:cNvSpPr>
            <a:spLocks noChangeArrowheads="1"/>
          </p:cNvSpPr>
          <p:nvPr/>
        </p:nvSpPr>
        <p:spPr bwMode="blackWhite">
          <a:xfrm>
            <a:off x="5327650" y="3490913"/>
            <a:ext cx="7683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Open</a:t>
            </a:r>
          </a:p>
          <a:p>
            <a:pPr algn="ctr" defTabSz="822325" eaLnBrk="0" hangingPunct="0">
              <a:spcBef>
                <a:spcPct val="0"/>
              </a:spcBef>
              <a:buClrTx/>
              <a:buFontTx/>
              <a:buNone/>
            </a:pPr>
            <a:r>
              <a:rPr lang="en-US"/>
              <a:t>Form</a:t>
            </a:r>
          </a:p>
        </p:txBody>
      </p:sp>
      <p:sp>
        <p:nvSpPr>
          <p:cNvPr id="391203" name="Rectangle 35"/>
          <p:cNvSpPr>
            <a:spLocks noChangeArrowheads="1"/>
          </p:cNvSpPr>
          <p:nvPr/>
        </p:nvSpPr>
        <p:spPr bwMode="blackWhite">
          <a:xfrm>
            <a:off x="6319838" y="2868613"/>
            <a:ext cx="14033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50000"/>
              </a:spcBef>
              <a:buClrTx/>
              <a:buFontTx/>
              <a:buNone/>
            </a:pPr>
            <a:r>
              <a:rPr lang="en-US"/>
              <a:t>Open Form</a:t>
            </a:r>
          </a:p>
        </p:txBody>
      </p:sp>
      <p:sp>
        <p:nvSpPr>
          <p:cNvPr id="391204" name="Rectangle 36"/>
          <p:cNvSpPr>
            <a:spLocks noChangeArrowheads="1"/>
          </p:cNvSpPr>
          <p:nvPr/>
        </p:nvSpPr>
        <p:spPr bwMode="blackWhite">
          <a:xfrm>
            <a:off x="6527800" y="2474913"/>
            <a:ext cx="9842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Form C</a:t>
            </a:r>
          </a:p>
        </p:txBody>
      </p:sp>
      <p:sp>
        <p:nvSpPr>
          <p:cNvPr id="391205" name="Rectangle 37"/>
          <p:cNvSpPr>
            <a:spLocks noChangeArrowheads="1"/>
          </p:cNvSpPr>
          <p:nvPr/>
        </p:nvSpPr>
        <p:spPr bwMode="blackWhite">
          <a:xfrm>
            <a:off x="1365250" y="27971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206" name="Rectangle 38"/>
          <p:cNvSpPr>
            <a:spLocks noChangeArrowheads="1"/>
          </p:cNvSpPr>
          <p:nvPr/>
        </p:nvSpPr>
        <p:spPr bwMode="blackWhite">
          <a:xfrm>
            <a:off x="1571625" y="2855913"/>
            <a:ext cx="996950" cy="366712"/>
          </a:xfrm>
          <a:prstGeom prst="rect">
            <a:avLst/>
          </a:prstGeom>
          <a:noFill/>
          <a:ln w="25400">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2</a:t>
            </a:r>
          </a:p>
        </p:txBody>
      </p:sp>
      <p:sp>
        <p:nvSpPr>
          <p:cNvPr id="391207" name="Rectangle 39"/>
          <p:cNvSpPr>
            <a:spLocks noChangeArrowheads="1"/>
          </p:cNvSpPr>
          <p:nvPr/>
        </p:nvSpPr>
        <p:spPr bwMode="blackWhite">
          <a:xfrm>
            <a:off x="1365250" y="3673475"/>
            <a:ext cx="1320800" cy="4699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391208" name="Rectangle 40"/>
          <p:cNvSpPr>
            <a:spLocks noChangeArrowheads="1"/>
          </p:cNvSpPr>
          <p:nvPr/>
        </p:nvSpPr>
        <p:spPr bwMode="blackWhite">
          <a:xfrm>
            <a:off x="1571625" y="3719513"/>
            <a:ext cx="9969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solidFill>
                  <a:schemeClr val="bg2"/>
                </a:solidFill>
              </a:rPr>
              <a:t>Block 3</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383" name="Line 119"/>
          <p:cNvSpPr>
            <a:spLocks noChangeShapeType="1"/>
          </p:cNvSpPr>
          <p:nvPr/>
        </p:nvSpPr>
        <p:spPr bwMode="blackWhite">
          <a:xfrm>
            <a:off x="3937000" y="3497263"/>
            <a:ext cx="0" cy="241300"/>
          </a:xfrm>
          <a:prstGeom prst="line">
            <a:avLst/>
          </a:prstGeom>
          <a:noFill/>
          <a:ln w="28575">
            <a:solidFill>
              <a:schemeClr val="tx1"/>
            </a:solidFill>
            <a:round/>
            <a:headEnd type="none" w="sm" len="sm"/>
            <a:tailEnd type="none" w="sm" len="sm"/>
          </a:ln>
          <a:effectLst/>
        </p:spPr>
        <p:txBody>
          <a:bodyPr/>
          <a:lstStyle/>
          <a:p>
            <a:endParaRPr lang="en-US"/>
          </a:p>
        </p:txBody>
      </p:sp>
      <p:sp>
        <p:nvSpPr>
          <p:cNvPr id="395312" name="Line 48"/>
          <p:cNvSpPr>
            <a:spLocks noChangeShapeType="1"/>
          </p:cNvSpPr>
          <p:nvPr/>
        </p:nvSpPr>
        <p:spPr bwMode="blackWhite">
          <a:xfrm>
            <a:off x="6096000" y="2316163"/>
            <a:ext cx="5842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270" name="Rectangle 6"/>
          <p:cNvSpPr>
            <a:spLocks noChangeArrowheads="1"/>
          </p:cNvSpPr>
          <p:nvPr/>
        </p:nvSpPr>
        <p:spPr bwMode="blackWhite">
          <a:xfrm>
            <a:off x="6673850" y="2220913"/>
            <a:ext cx="266700" cy="889000"/>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271" name="Line 7"/>
          <p:cNvSpPr>
            <a:spLocks noChangeShapeType="1"/>
          </p:cNvSpPr>
          <p:nvPr/>
        </p:nvSpPr>
        <p:spPr bwMode="blackWhite">
          <a:xfrm>
            <a:off x="6680200" y="2366963"/>
            <a:ext cx="266700" cy="0"/>
          </a:xfrm>
          <a:prstGeom prst="line">
            <a:avLst/>
          </a:prstGeom>
          <a:noFill/>
          <a:ln w="28575">
            <a:solidFill>
              <a:srgbClr val="0066CC"/>
            </a:solidFill>
            <a:round/>
            <a:headEnd type="none" w="sm" len="sm"/>
            <a:tailEnd type="none" w="sm" len="sm"/>
          </a:ln>
          <a:effectLst/>
        </p:spPr>
        <p:txBody>
          <a:bodyPr/>
          <a:lstStyle/>
          <a:p>
            <a:endParaRPr lang="en-US"/>
          </a:p>
        </p:txBody>
      </p:sp>
      <p:sp>
        <p:nvSpPr>
          <p:cNvPr id="395272" name="Freeform 8"/>
          <p:cNvSpPr>
            <a:spLocks/>
          </p:cNvSpPr>
          <p:nvPr/>
        </p:nvSpPr>
        <p:spPr bwMode="blackWhite">
          <a:xfrm>
            <a:off x="3746500" y="1922463"/>
            <a:ext cx="1233488" cy="649287"/>
          </a:xfrm>
          <a:custGeom>
            <a:avLst/>
            <a:gdLst/>
            <a:ahLst/>
            <a:cxnLst>
              <a:cxn ang="0">
                <a:pos x="0" y="408"/>
              </a:cxn>
              <a:cxn ang="0">
                <a:pos x="0" y="0"/>
              </a:cxn>
              <a:cxn ang="0">
                <a:pos x="776" y="0"/>
              </a:cxn>
            </a:cxnLst>
            <a:rect l="0" t="0" r="r" b="b"/>
            <a:pathLst>
              <a:path w="777" h="409">
                <a:moveTo>
                  <a:pt x="0" y="408"/>
                </a:moveTo>
                <a:lnTo>
                  <a:pt x="0" y="0"/>
                </a:lnTo>
                <a:lnTo>
                  <a:pt x="776" y="0"/>
                </a:lnTo>
              </a:path>
            </a:pathLst>
          </a:custGeom>
          <a:noFill/>
          <a:ln w="28575" cap="rnd" cmpd="sng">
            <a:solidFill>
              <a:schemeClr val="tx1"/>
            </a:solidFill>
            <a:prstDash val="solid"/>
            <a:round/>
            <a:headEnd type="triangle" w="sm" len="sm"/>
            <a:tailEnd type="none" w="sm" len="sm"/>
          </a:ln>
          <a:effectLst/>
        </p:spPr>
        <p:txBody>
          <a:bodyPr/>
          <a:lstStyle/>
          <a:p>
            <a:endParaRPr lang="en-US"/>
          </a:p>
        </p:txBody>
      </p:sp>
      <p:sp>
        <p:nvSpPr>
          <p:cNvPr id="395274" name="Freeform 10"/>
          <p:cNvSpPr>
            <a:spLocks/>
          </p:cNvSpPr>
          <p:nvPr/>
        </p:nvSpPr>
        <p:spPr bwMode="blackWhite">
          <a:xfrm>
            <a:off x="5346700" y="4678363"/>
            <a:ext cx="458788" cy="420687"/>
          </a:xfrm>
          <a:custGeom>
            <a:avLst/>
            <a:gdLst/>
            <a:ahLst/>
            <a:cxnLst>
              <a:cxn ang="0">
                <a:pos x="0" y="0"/>
              </a:cxn>
              <a:cxn ang="0">
                <a:pos x="0" y="264"/>
              </a:cxn>
              <a:cxn ang="0">
                <a:pos x="288" y="264"/>
              </a:cxn>
            </a:cxnLst>
            <a:rect l="0" t="0" r="r" b="b"/>
            <a:pathLst>
              <a:path w="289" h="265">
                <a:moveTo>
                  <a:pt x="0" y="0"/>
                </a:moveTo>
                <a:lnTo>
                  <a:pt x="0" y="264"/>
                </a:lnTo>
                <a:lnTo>
                  <a:pt x="288" y="264"/>
                </a:lnTo>
              </a:path>
            </a:pathLst>
          </a:custGeom>
          <a:noFill/>
          <a:ln w="28575" cap="rnd" cmpd="sng">
            <a:solidFill>
              <a:schemeClr val="bg1"/>
            </a:solidFill>
            <a:prstDash val="solid"/>
            <a:round/>
            <a:headEnd type="none" w="sm" len="sm"/>
            <a:tailEnd type="none" w="sm" len="sm"/>
          </a:ln>
          <a:effectLst/>
        </p:spPr>
        <p:txBody>
          <a:bodyPr/>
          <a:lstStyle/>
          <a:p>
            <a:endParaRPr lang="en-US"/>
          </a:p>
        </p:txBody>
      </p:sp>
      <p:sp>
        <p:nvSpPr>
          <p:cNvPr id="395278" name="Line 14"/>
          <p:cNvSpPr>
            <a:spLocks noChangeShapeType="1"/>
          </p:cNvSpPr>
          <p:nvPr/>
        </p:nvSpPr>
        <p:spPr bwMode="blackWhite">
          <a:xfrm>
            <a:off x="1498600" y="3827463"/>
            <a:ext cx="368300" cy="0"/>
          </a:xfrm>
          <a:prstGeom prst="line">
            <a:avLst/>
          </a:prstGeom>
          <a:noFill/>
          <a:ln w="28575">
            <a:solidFill>
              <a:schemeClr val="bg1"/>
            </a:solidFill>
            <a:round/>
            <a:headEnd type="none" w="sm" len="sm"/>
            <a:tailEnd type="none" w="sm" len="sm"/>
          </a:ln>
          <a:effectLst/>
        </p:spPr>
        <p:txBody>
          <a:bodyPr/>
          <a:lstStyle/>
          <a:p>
            <a:endParaRPr lang="en-US"/>
          </a:p>
        </p:txBody>
      </p:sp>
      <p:sp>
        <p:nvSpPr>
          <p:cNvPr id="395279" name="Line 15"/>
          <p:cNvSpPr>
            <a:spLocks noChangeShapeType="1"/>
          </p:cNvSpPr>
          <p:nvPr/>
        </p:nvSpPr>
        <p:spPr bwMode="blackWhite">
          <a:xfrm>
            <a:off x="1485900" y="4449763"/>
            <a:ext cx="368300" cy="0"/>
          </a:xfrm>
          <a:prstGeom prst="line">
            <a:avLst/>
          </a:prstGeom>
          <a:noFill/>
          <a:ln w="28575">
            <a:solidFill>
              <a:schemeClr val="bg1"/>
            </a:solidFill>
            <a:round/>
            <a:headEnd type="none" w="sm" len="sm"/>
            <a:tailEnd type="none" w="sm" len="sm"/>
          </a:ln>
          <a:effectLst/>
        </p:spPr>
        <p:txBody>
          <a:bodyPr/>
          <a:lstStyle/>
          <a:p>
            <a:endParaRPr lang="en-US"/>
          </a:p>
        </p:txBody>
      </p:sp>
      <p:sp>
        <p:nvSpPr>
          <p:cNvPr id="395285" name="Line 21"/>
          <p:cNvSpPr>
            <a:spLocks noChangeShapeType="1"/>
          </p:cNvSpPr>
          <p:nvPr/>
        </p:nvSpPr>
        <p:spPr bwMode="blackWhite">
          <a:xfrm>
            <a:off x="3441700" y="3497263"/>
            <a:ext cx="0" cy="1739900"/>
          </a:xfrm>
          <a:prstGeom prst="line">
            <a:avLst/>
          </a:prstGeom>
          <a:noFill/>
          <a:ln w="28575">
            <a:solidFill>
              <a:schemeClr val="bg1"/>
            </a:solidFill>
            <a:round/>
            <a:headEnd type="none" w="sm" len="sm"/>
            <a:tailEnd type="none" w="sm" len="sm"/>
          </a:ln>
          <a:effectLst/>
        </p:spPr>
        <p:txBody>
          <a:bodyPr/>
          <a:lstStyle/>
          <a:p>
            <a:endParaRPr lang="en-US"/>
          </a:p>
        </p:txBody>
      </p:sp>
      <p:sp>
        <p:nvSpPr>
          <p:cNvPr id="395287" name="Rectangle 23"/>
          <p:cNvSpPr>
            <a:spLocks noGrp="1" noChangeArrowheads="1"/>
          </p:cNvSpPr>
          <p:nvPr>
            <p:ph type="title"/>
          </p:nvPr>
        </p:nvSpPr>
        <p:spPr/>
        <p:txBody>
          <a:bodyPr/>
          <a:lstStyle/>
          <a:p>
            <a:r>
              <a:rPr lang="en-US"/>
              <a:t>Form Module Hierarchy</a:t>
            </a:r>
          </a:p>
        </p:txBody>
      </p:sp>
      <p:sp>
        <p:nvSpPr>
          <p:cNvPr id="395288" name="Rectangle 24"/>
          <p:cNvSpPr>
            <a:spLocks noChangeArrowheads="1"/>
          </p:cNvSpPr>
          <p:nvPr/>
        </p:nvSpPr>
        <p:spPr bwMode="gray">
          <a:xfrm>
            <a:off x="1079500" y="2065338"/>
            <a:ext cx="406400" cy="406400"/>
          </a:xfrm>
          <a:prstGeom prst="rect">
            <a:avLst/>
          </a:prstGeom>
          <a:solidFill>
            <a:srgbClr val="A7CCF1"/>
          </a:solidFill>
          <a:ln w="9525">
            <a:noFill/>
            <a:miter lim="800000"/>
            <a:headEnd/>
            <a:tailEnd/>
          </a:ln>
          <a:effectLst/>
        </p:spPr>
        <p:txBody>
          <a:bodyPr wrap="none" anchor="ctr"/>
          <a:lstStyle/>
          <a:p>
            <a:endParaRPr lang="en-US"/>
          </a:p>
        </p:txBody>
      </p:sp>
      <p:sp>
        <p:nvSpPr>
          <p:cNvPr id="395289" name="Rectangle 25"/>
          <p:cNvSpPr>
            <a:spLocks noChangeArrowheads="1"/>
          </p:cNvSpPr>
          <p:nvPr/>
        </p:nvSpPr>
        <p:spPr bwMode="gray">
          <a:xfrm>
            <a:off x="1485900" y="2065338"/>
            <a:ext cx="406400" cy="406400"/>
          </a:xfrm>
          <a:prstGeom prst="rect">
            <a:avLst/>
          </a:prstGeom>
          <a:solidFill>
            <a:srgbClr val="CCCCFF"/>
          </a:solidFill>
          <a:ln w="9525">
            <a:noFill/>
            <a:miter lim="800000"/>
            <a:headEnd/>
            <a:tailEnd/>
          </a:ln>
          <a:effectLst/>
        </p:spPr>
        <p:txBody>
          <a:bodyPr wrap="none" anchor="ctr"/>
          <a:lstStyle/>
          <a:p>
            <a:endParaRPr lang="en-US"/>
          </a:p>
        </p:txBody>
      </p:sp>
      <p:sp>
        <p:nvSpPr>
          <p:cNvPr id="395290" name="Rectangle 26"/>
          <p:cNvSpPr>
            <a:spLocks noChangeArrowheads="1"/>
          </p:cNvSpPr>
          <p:nvPr/>
        </p:nvSpPr>
        <p:spPr bwMode="gray">
          <a:xfrm>
            <a:off x="1079500" y="2457450"/>
            <a:ext cx="406400" cy="406400"/>
          </a:xfrm>
          <a:prstGeom prst="rect">
            <a:avLst/>
          </a:prstGeom>
          <a:solidFill>
            <a:srgbClr val="F8D3D3"/>
          </a:solidFill>
          <a:ln w="28575">
            <a:noFill/>
            <a:miter lim="800000"/>
            <a:headEnd/>
            <a:tailEnd/>
          </a:ln>
          <a:effectLst/>
        </p:spPr>
        <p:txBody>
          <a:bodyPr wrap="none" anchor="ctr"/>
          <a:lstStyle/>
          <a:p>
            <a:endParaRPr lang="en-US"/>
          </a:p>
        </p:txBody>
      </p:sp>
      <p:sp>
        <p:nvSpPr>
          <p:cNvPr id="395291" name="Rectangle 27"/>
          <p:cNvSpPr>
            <a:spLocks noChangeArrowheads="1"/>
          </p:cNvSpPr>
          <p:nvPr/>
        </p:nvSpPr>
        <p:spPr bwMode="gray">
          <a:xfrm>
            <a:off x="1485900" y="2457450"/>
            <a:ext cx="406400" cy="406400"/>
          </a:xfrm>
          <a:prstGeom prst="rect">
            <a:avLst/>
          </a:prstGeom>
          <a:solidFill>
            <a:srgbClr val="EAC67B"/>
          </a:solidFill>
          <a:ln w="28575">
            <a:noFill/>
            <a:miter lim="800000"/>
            <a:headEnd/>
            <a:tailEnd/>
          </a:ln>
          <a:effectLst/>
        </p:spPr>
        <p:txBody>
          <a:bodyPr wrap="none" anchor="ctr"/>
          <a:lstStyle/>
          <a:p>
            <a:endParaRPr lang="en-US"/>
          </a:p>
        </p:txBody>
      </p:sp>
      <p:sp>
        <p:nvSpPr>
          <p:cNvPr id="395292" name="Rectangle 28"/>
          <p:cNvSpPr>
            <a:spLocks noChangeArrowheads="1"/>
          </p:cNvSpPr>
          <p:nvPr/>
        </p:nvSpPr>
        <p:spPr bwMode="blackWhite">
          <a:xfrm>
            <a:off x="1066800" y="1628775"/>
            <a:ext cx="838200" cy="457200"/>
          </a:xfrm>
          <a:prstGeom prst="rect">
            <a:avLst/>
          </a:prstGeom>
          <a:noFill/>
          <a:ln w="9525">
            <a:no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Module</a:t>
            </a:r>
          </a:p>
        </p:txBody>
      </p:sp>
      <p:sp>
        <p:nvSpPr>
          <p:cNvPr id="395293" name="Rectangle 29"/>
          <p:cNvSpPr>
            <a:spLocks noChangeArrowheads="1"/>
          </p:cNvSpPr>
          <p:nvPr/>
        </p:nvSpPr>
        <p:spPr bwMode="auto">
          <a:xfrm>
            <a:off x="7132638" y="2227263"/>
            <a:ext cx="1200150" cy="3667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t>Database</a:t>
            </a:r>
          </a:p>
        </p:txBody>
      </p:sp>
      <p:sp>
        <p:nvSpPr>
          <p:cNvPr id="395294" name="Rectangle 30"/>
          <p:cNvSpPr>
            <a:spLocks noChangeArrowheads="1"/>
          </p:cNvSpPr>
          <p:nvPr/>
        </p:nvSpPr>
        <p:spPr bwMode="blackWhite">
          <a:xfrm>
            <a:off x="4972050" y="1522413"/>
            <a:ext cx="1181100" cy="889000"/>
          </a:xfrm>
          <a:prstGeom prst="rect">
            <a:avLst/>
          </a:prstGeom>
          <a:solidFill>
            <a:schemeClr val="bg1"/>
          </a:solidFill>
          <a:ln w="12700">
            <a:solidFill>
              <a:schemeClr val="bg2"/>
            </a:solidFill>
            <a:miter lim="800000"/>
            <a:headEnd/>
            <a:tailEnd/>
          </a:ln>
          <a:effectLst/>
        </p:spPr>
        <p:txBody>
          <a:bodyPr wrap="none" anchor="ctr"/>
          <a:lstStyle/>
          <a:p>
            <a:endParaRPr lang="en-US"/>
          </a:p>
        </p:txBody>
      </p:sp>
      <p:sp>
        <p:nvSpPr>
          <p:cNvPr id="395295" name="Line 31"/>
          <p:cNvSpPr>
            <a:spLocks noChangeShapeType="1"/>
          </p:cNvSpPr>
          <p:nvPr/>
        </p:nvSpPr>
        <p:spPr bwMode="blackWhite">
          <a:xfrm>
            <a:off x="52578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6" name="Line 32"/>
          <p:cNvSpPr>
            <a:spLocks noChangeShapeType="1"/>
          </p:cNvSpPr>
          <p:nvPr/>
        </p:nvSpPr>
        <p:spPr bwMode="blackWhite">
          <a:xfrm>
            <a:off x="55372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7" name="Line 33"/>
          <p:cNvSpPr>
            <a:spLocks noChangeShapeType="1"/>
          </p:cNvSpPr>
          <p:nvPr/>
        </p:nvSpPr>
        <p:spPr bwMode="blackWhite">
          <a:xfrm>
            <a:off x="5867400" y="1528763"/>
            <a:ext cx="0" cy="889000"/>
          </a:xfrm>
          <a:prstGeom prst="line">
            <a:avLst/>
          </a:prstGeom>
          <a:noFill/>
          <a:ln w="12700">
            <a:solidFill>
              <a:srgbClr val="0066CC"/>
            </a:solidFill>
            <a:round/>
            <a:headEnd type="none" w="sm" len="sm"/>
            <a:tailEnd type="none" w="sm" len="sm"/>
          </a:ln>
          <a:effectLst/>
        </p:spPr>
        <p:txBody>
          <a:bodyPr/>
          <a:lstStyle/>
          <a:p>
            <a:endParaRPr lang="en-US"/>
          </a:p>
        </p:txBody>
      </p:sp>
      <p:sp>
        <p:nvSpPr>
          <p:cNvPr id="395298" name="Line 34"/>
          <p:cNvSpPr>
            <a:spLocks noChangeShapeType="1"/>
          </p:cNvSpPr>
          <p:nvPr/>
        </p:nvSpPr>
        <p:spPr bwMode="blackWhite">
          <a:xfrm>
            <a:off x="4978400" y="1706563"/>
            <a:ext cx="1181100" cy="0"/>
          </a:xfrm>
          <a:prstGeom prst="line">
            <a:avLst/>
          </a:prstGeom>
          <a:noFill/>
          <a:ln w="12700">
            <a:solidFill>
              <a:srgbClr val="0066CC"/>
            </a:solidFill>
            <a:round/>
            <a:headEnd type="none" w="sm" len="sm"/>
            <a:tailEnd type="none" w="sm" len="sm"/>
          </a:ln>
          <a:effectLst/>
        </p:spPr>
        <p:txBody>
          <a:bodyPr/>
          <a:lstStyle/>
          <a:p>
            <a:endParaRPr lang="en-US"/>
          </a:p>
        </p:txBody>
      </p:sp>
      <p:sp>
        <p:nvSpPr>
          <p:cNvPr id="395299" name="Rectangle 35"/>
          <p:cNvSpPr>
            <a:spLocks noChangeArrowheads="1"/>
          </p:cNvSpPr>
          <p:nvPr/>
        </p:nvSpPr>
        <p:spPr bwMode="auto">
          <a:xfrm>
            <a:off x="5181600" y="2381250"/>
            <a:ext cx="781050" cy="366713"/>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a:solidFill>
                  <a:srgbClr val="000000"/>
                </a:solidFill>
              </a:rPr>
              <a:t>Table</a:t>
            </a:r>
          </a:p>
        </p:txBody>
      </p:sp>
      <p:grpSp>
        <p:nvGrpSpPr>
          <p:cNvPr id="395301" name="Group 37"/>
          <p:cNvGrpSpPr>
            <a:grpSpLocks/>
          </p:cNvGrpSpPr>
          <p:nvPr/>
        </p:nvGrpSpPr>
        <p:grpSpPr bwMode="auto">
          <a:xfrm>
            <a:off x="4972050" y="1522413"/>
            <a:ext cx="1187450" cy="895350"/>
            <a:chOff x="3132" y="860"/>
            <a:chExt cx="748" cy="564"/>
          </a:xfrm>
        </p:grpSpPr>
        <p:sp>
          <p:nvSpPr>
            <p:cNvPr id="395302" name="Rectangle 38"/>
            <p:cNvSpPr>
              <a:spLocks noChangeArrowheads="1"/>
            </p:cNvSpPr>
            <p:nvPr/>
          </p:nvSpPr>
          <p:spPr bwMode="blackWhite">
            <a:xfrm>
              <a:off x="3132" y="860"/>
              <a:ext cx="744" cy="560"/>
            </a:xfrm>
            <a:prstGeom prst="rect">
              <a:avLst/>
            </a:prstGeom>
            <a:solidFill>
              <a:srgbClr val="CCCCCC"/>
            </a:solidFill>
            <a:ln w="28575">
              <a:solidFill>
                <a:schemeClr val="tx1"/>
              </a:solidFill>
              <a:miter lim="800000"/>
              <a:headEnd/>
              <a:tailEnd/>
            </a:ln>
            <a:effectLst/>
          </p:spPr>
          <p:txBody>
            <a:bodyPr wrap="none" anchor="ctr"/>
            <a:lstStyle/>
            <a:p>
              <a:endParaRPr lang="en-US"/>
            </a:p>
          </p:txBody>
        </p:sp>
        <p:sp>
          <p:nvSpPr>
            <p:cNvPr id="395303" name="Line 39"/>
            <p:cNvSpPr>
              <a:spLocks noChangeShapeType="1"/>
            </p:cNvSpPr>
            <p:nvPr/>
          </p:nvSpPr>
          <p:spPr bwMode="blackWhite">
            <a:xfrm>
              <a:off x="3312"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4" name="Line 40"/>
            <p:cNvSpPr>
              <a:spLocks noChangeShapeType="1"/>
            </p:cNvSpPr>
            <p:nvPr/>
          </p:nvSpPr>
          <p:spPr bwMode="blackWhite">
            <a:xfrm>
              <a:off x="3488"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5" name="Line 41"/>
            <p:cNvSpPr>
              <a:spLocks noChangeShapeType="1"/>
            </p:cNvSpPr>
            <p:nvPr/>
          </p:nvSpPr>
          <p:spPr bwMode="blackWhite">
            <a:xfrm>
              <a:off x="3696" y="864"/>
              <a:ext cx="0" cy="560"/>
            </a:xfrm>
            <a:prstGeom prst="line">
              <a:avLst/>
            </a:prstGeom>
            <a:noFill/>
            <a:ln w="28575">
              <a:solidFill>
                <a:schemeClr val="tx1"/>
              </a:solidFill>
              <a:round/>
              <a:headEnd type="none" w="sm" len="sm"/>
              <a:tailEnd type="none" w="sm" len="sm"/>
            </a:ln>
            <a:effectLst/>
          </p:spPr>
          <p:txBody>
            <a:bodyPr/>
            <a:lstStyle/>
            <a:p>
              <a:endParaRPr lang="en-US"/>
            </a:p>
          </p:txBody>
        </p:sp>
        <p:sp>
          <p:nvSpPr>
            <p:cNvPr id="395306" name="Line 42"/>
            <p:cNvSpPr>
              <a:spLocks noChangeShapeType="1"/>
            </p:cNvSpPr>
            <p:nvPr/>
          </p:nvSpPr>
          <p:spPr bwMode="blackWhite">
            <a:xfrm>
              <a:off x="3136" y="976"/>
              <a:ext cx="744" cy="0"/>
            </a:xfrm>
            <a:prstGeom prst="line">
              <a:avLst/>
            </a:prstGeom>
            <a:noFill/>
            <a:ln w="28575">
              <a:solidFill>
                <a:schemeClr val="tx1"/>
              </a:solidFill>
              <a:round/>
              <a:headEnd type="none" w="sm" len="sm"/>
              <a:tailEnd type="none" w="sm" len="sm"/>
            </a:ln>
            <a:effectLst/>
          </p:spPr>
          <p:txBody>
            <a:bodyPr/>
            <a:lstStyle/>
            <a:p>
              <a:endParaRPr lang="en-US"/>
            </a:p>
          </p:txBody>
        </p:sp>
      </p:grpSp>
      <p:sp>
        <p:nvSpPr>
          <p:cNvPr id="395311" name="Line 47"/>
          <p:cNvSpPr>
            <a:spLocks noChangeShapeType="1"/>
          </p:cNvSpPr>
          <p:nvPr/>
        </p:nvSpPr>
        <p:spPr bwMode="blackWhite">
          <a:xfrm flipV="1">
            <a:off x="1889125" y="2743200"/>
            <a:ext cx="1335088" cy="4763"/>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13" name="Rectangle 49"/>
          <p:cNvSpPr>
            <a:spLocks noChangeArrowheads="1"/>
          </p:cNvSpPr>
          <p:nvPr/>
        </p:nvSpPr>
        <p:spPr bwMode="blackWhite">
          <a:xfrm>
            <a:off x="6673850" y="2220913"/>
            <a:ext cx="266700" cy="889000"/>
          </a:xfrm>
          <a:prstGeom prst="rect">
            <a:avLst/>
          </a:prstGeom>
          <a:solidFill>
            <a:srgbClr val="CCCCCC"/>
          </a:solidFill>
          <a:ln w="28575">
            <a:solidFill>
              <a:schemeClr val="bg2"/>
            </a:solidFill>
            <a:miter lim="800000"/>
            <a:headEnd/>
            <a:tailEnd/>
          </a:ln>
          <a:effectLst/>
        </p:spPr>
        <p:txBody>
          <a:bodyPr wrap="none" anchor="ctr"/>
          <a:lstStyle/>
          <a:p>
            <a:endParaRPr lang="en-US"/>
          </a:p>
        </p:txBody>
      </p:sp>
      <p:sp>
        <p:nvSpPr>
          <p:cNvPr id="395314" name="Line 50"/>
          <p:cNvSpPr>
            <a:spLocks noChangeShapeType="1"/>
          </p:cNvSpPr>
          <p:nvPr/>
        </p:nvSpPr>
        <p:spPr bwMode="blackWhite">
          <a:xfrm>
            <a:off x="6680200" y="2366963"/>
            <a:ext cx="266700" cy="0"/>
          </a:xfrm>
          <a:prstGeom prst="line">
            <a:avLst/>
          </a:prstGeom>
          <a:noFill/>
          <a:ln w="28575">
            <a:solidFill>
              <a:schemeClr val="bg2"/>
            </a:solidFill>
            <a:round/>
            <a:headEnd type="none" w="sm" len="sm"/>
            <a:tailEnd type="none" w="sm" len="sm"/>
          </a:ln>
          <a:effectLst/>
        </p:spPr>
        <p:txBody>
          <a:bodyPr/>
          <a:lstStyle/>
          <a:p>
            <a:endParaRPr lang="en-US"/>
          </a:p>
        </p:txBody>
      </p:sp>
      <p:sp>
        <p:nvSpPr>
          <p:cNvPr id="395315" name="Rectangle 51"/>
          <p:cNvSpPr>
            <a:spLocks noChangeArrowheads="1"/>
          </p:cNvSpPr>
          <p:nvPr/>
        </p:nvSpPr>
        <p:spPr bwMode="blackWhite">
          <a:xfrm>
            <a:off x="6265863" y="3103563"/>
            <a:ext cx="1035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t>Column</a:t>
            </a:r>
          </a:p>
        </p:txBody>
      </p:sp>
      <p:sp>
        <p:nvSpPr>
          <p:cNvPr id="395319" name="Freeform 55"/>
          <p:cNvSpPr>
            <a:spLocks/>
          </p:cNvSpPr>
          <p:nvPr/>
        </p:nvSpPr>
        <p:spPr bwMode="blackWhite">
          <a:xfrm>
            <a:off x="4191000" y="2976563"/>
            <a:ext cx="611188" cy="1447800"/>
          </a:xfrm>
          <a:custGeom>
            <a:avLst/>
            <a:gdLst/>
            <a:ahLst/>
            <a:cxnLst>
              <a:cxn ang="0">
                <a:pos x="0" y="0"/>
              </a:cxn>
              <a:cxn ang="0">
                <a:pos x="248" y="0"/>
              </a:cxn>
              <a:cxn ang="0">
                <a:pos x="248" y="968"/>
              </a:cxn>
            </a:cxnLst>
            <a:rect l="0" t="0" r="r" b="b"/>
            <a:pathLst>
              <a:path w="249" h="969">
                <a:moveTo>
                  <a:pt x="0" y="0"/>
                </a:moveTo>
                <a:lnTo>
                  <a:pt x="248" y="0"/>
                </a:lnTo>
                <a:lnTo>
                  <a:pt x="248" y="968"/>
                </a:lnTo>
              </a:path>
            </a:pathLst>
          </a:custGeom>
          <a:noFill/>
          <a:ln w="28575" cap="rnd" cmpd="sng">
            <a:solidFill>
              <a:schemeClr val="tx1"/>
            </a:solidFill>
            <a:prstDash val="solid"/>
            <a:round/>
            <a:headEnd type="none" w="sm" len="sm"/>
            <a:tailEnd type="none" w="sm" len="sm"/>
          </a:ln>
          <a:effectLst/>
        </p:spPr>
        <p:txBody>
          <a:bodyPr/>
          <a:lstStyle/>
          <a:p>
            <a:endParaRPr lang="en-US"/>
          </a:p>
        </p:txBody>
      </p:sp>
      <p:sp>
        <p:nvSpPr>
          <p:cNvPr id="395320" name="Line 56"/>
          <p:cNvSpPr>
            <a:spLocks noChangeShapeType="1"/>
          </p:cNvSpPr>
          <p:nvPr/>
        </p:nvSpPr>
        <p:spPr bwMode="blackWhite">
          <a:xfrm>
            <a:off x="4610100" y="3840163"/>
            <a:ext cx="3810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1" name="Line 57"/>
          <p:cNvSpPr>
            <a:spLocks noChangeShapeType="1"/>
          </p:cNvSpPr>
          <p:nvPr/>
        </p:nvSpPr>
        <p:spPr bwMode="blackWhite">
          <a:xfrm>
            <a:off x="4572000" y="4144963"/>
            <a:ext cx="4318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2" name="Line 58"/>
          <p:cNvSpPr>
            <a:spLocks noChangeShapeType="1"/>
          </p:cNvSpPr>
          <p:nvPr/>
        </p:nvSpPr>
        <p:spPr bwMode="blackWhite">
          <a:xfrm>
            <a:off x="4581525" y="4424363"/>
            <a:ext cx="4318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24" name="Line 60"/>
          <p:cNvSpPr>
            <a:spLocks noChangeShapeType="1"/>
          </p:cNvSpPr>
          <p:nvPr/>
        </p:nvSpPr>
        <p:spPr bwMode="blackWhite">
          <a:xfrm>
            <a:off x="6067425" y="3840163"/>
            <a:ext cx="0" cy="1193800"/>
          </a:xfrm>
          <a:prstGeom prst="line">
            <a:avLst/>
          </a:prstGeom>
          <a:noFill/>
          <a:ln w="28575">
            <a:solidFill>
              <a:schemeClr val="tx1"/>
            </a:solidFill>
            <a:round/>
            <a:headEnd type="none" w="sm" len="sm"/>
            <a:tailEnd type="none" w="sm" len="sm"/>
          </a:ln>
          <a:effectLst/>
        </p:spPr>
        <p:txBody>
          <a:bodyPr/>
          <a:lstStyle/>
          <a:p>
            <a:endParaRPr lang="en-US"/>
          </a:p>
        </p:txBody>
      </p:sp>
      <p:sp>
        <p:nvSpPr>
          <p:cNvPr id="395329" name="Rectangle 65"/>
          <p:cNvSpPr>
            <a:spLocks noChangeArrowheads="1"/>
          </p:cNvSpPr>
          <p:nvPr/>
        </p:nvSpPr>
        <p:spPr bwMode="blackWhite">
          <a:xfrm>
            <a:off x="6762750" y="3706813"/>
            <a:ext cx="896938"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0" name="Rectangle 66"/>
          <p:cNvSpPr>
            <a:spLocks noChangeArrowheads="1"/>
          </p:cNvSpPr>
          <p:nvPr/>
        </p:nvSpPr>
        <p:spPr bwMode="blackWhite">
          <a:xfrm>
            <a:off x="6942138" y="3859213"/>
            <a:ext cx="895350"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1" name="Rectangle 67"/>
          <p:cNvSpPr>
            <a:spLocks noChangeArrowheads="1"/>
          </p:cNvSpPr>
          <p:nvPr/>
        </p:nvSpPr>
        <p:spPr bwMode="blackWhite">
          <a:xfrm>
            <a:off x="7119938" y="4011613"/>
            <a:ext cx="896937" cy="596900"/>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95332" name="Rectangle 68"/>
          <p:cNvSpPr>
            <a:spLocks noChangeArrowheads="1"/>
          </p:cNvSpPr>
          <p:nvPr/>
        </p:nvSpPr>
        <p:spPr bwMode="blackWhite">
          <a:xfrm>
            <a:off x="7080250" y="4133850"/>
            <a:ext cx="996950" cy="366713"/>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Canvas</a:t>
            </a:r>
          </a:p>
        </p:txBody>
      </p:sp>
      <p:sp>
        <p:nvSpPr>
          <p:cNvPr id="395335" name="Rectangle 71"/>
          <p:cNvSpPr>
            <a:spLocks noChangeArrowheads="1"/>
          </p:cNvSpPr>
          <p:nvPr/>
        </p:nvSpPr>
        <p:spPr bwMode="blackWhite">
          <a:xfrm>
            <a:off x="1073150" y="5664200"/>
            <a:ext cx="1028700" cy="6477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95336" name="Rectangle 72"/>
          <p:cNvSpPr>
            <a:spLocks noChangeArrowheads="1"/>
          </p:cNvSpPr>
          <p:nvPr/>
        </p:nvSpPr>
        <p:spPr bwMode="blackWhite">
          <a:xfrm>
            <a:off x="1069975" y="5784850"/>
            <a:ext cx="10604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Window</a:t>
            </a:r>
          </a:p>
        </p:txBody>
      </p:sp>
      <p:sp>
        <p:nvSpPr>
          <p:cNvPr id="395338" name="Line 74"/>
          <p:cNvSpPr>
            <a:spLocks noChangeShapeType="1"/>
          </p:cNvSpPr>
          <p:nvPr/>
        </p:nvSpPr>
        <p:spPr bwMode="blackWhite">
          <a:xfrm>
            <a:off x="1498600" y="3827463"/>
            <a:ext cx="4572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39" name="Line 75"/>
          <p:cNvSpPr>
            <a:spLocks noChangeShapeType="1"/>
          </p:cNvSpPr>
          <p:nvPr/>
        </p:nvSpPr>
        <p:spPr bwMode="blackWhite">
          <a:xfrm>
            <a:off x="1485900" y="4449763"/>
            <a:ext cx="457200" cy="0"/>
          </a:xfrm>
          <a:prstGeom prst="line">
            <a:avLst/>
          </a:prstGeom>
          <a:noFill/>
          <a:ln w="28575">
            <a:solidFill>
              <a:schemeClr val="tx1"/>
            </a:solidFill>
            <a:round/>
            <a:headEnd type="none" w="sm" len="sm"/>
            <a:tailEnd type="none" w="sm" len="sm"/>
          </a:ln>
          <a:effectLst/>
        </p:spPr>
        <p:txBody>
          <a:bodyPr/>
          <a:lstStyle/>
          <a:p>
            <a:endParaRPr lang="en-US"/>
          </a:p>
        </p:txBody>
      </p:sp>
      <p:grpSp>
        <p:nvGrpSpPr>
          <p:cNvPr id="395340" name="Group 76"/>
          <p:cNvGrpSpPr>
            <a:grpSpLocks/>
          </p:cNvGrpSpPr>
          <p:nvPr/>
        </p:nvGrpSpPr>
        <p:grpSpPr bwMode="auto">
          <a:xfrm>
            <a:off x="1885950" y="3643313"/>
            <a:ext cx="1016000" cy="368300"/>
            <a:chOff x="1188" y="2196"/>
            <a:chExt cx="640" cy="232"/>
          </a:xfrm>
        </p:grpSpPr>
        <p:sp>
          <p:nvSpPr>
            <p:cNvPr id="395341" name="Rectangle 77"/>
            <p:cNvSpPr>
              <a:spLocks noChangeArrowheads="1"/>
            </p:cNvSpPr>
            <p:nvPr/>
          </p:nvSpPr>
          <p:spPr bwMode="blackWhite">
            <a:xfrm>
              <a:off x="1188" y="2196"/>
              <a:ext cx="640" cy="232"/>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342" name="Rectangle 78"/>
            <p:cNvSpPr>
              <a:spLocks noChangeArrowheads="1"/>
            </p:cNvSpPr>
            <p:nvPr/>
          </p:nvSpPr>
          <p:spPr bwMode="blackWhite">
            <a:xfrm>
              <a:off x="1225" y="2215"/>
              <a:ext cx="557" cy="2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sz="1600">
                  <a:solidFill>
                    <a:srgbClr val="0066CC"/>
                  </a:solidFill>
                </a:rPr>
                <a:t>Trigger</a:t>
              </a:r>
            </a:p>
          </p:txBody>
        </p:sp>
      </p:grpSp>
      <p:sp>
        <p:nvSpPr>
          <p:cNvPr id="395343" name="Rectangle 79"/>
          <p:cNvSpPr>
            <a:spLocks noChangeArrowheads="1"/>
          </p:cNvSpPr>
          <p:nvPr/>
        </p:nvSpPr>
        <p:spPr bwMode="blackWhite">
          <a:xfrm>
            <a:off x="1885950" y="3643313"/>
            <a:ext cx="1016000" cy="368300"/>
          </a:xfrm>
          <a:prstGeom prst="rect">
            <a:avLst/>
          </a:prstGeom>
          <a:solidFill>
            <a:srgbClr val="99CCCC"/>
          </a:solidFill>
          <a:ln w="28575">
            <a:solidFill>
              <a:schemeClr val="bg2"/>
            </a:solidFill>
            <a:miter lim="800000"/>
            <a:headEnd/>
            <a:tailEnd/>
          </a:ln>
          <a:effectLst/>
        </p:spPr>
        <p:txBody>
          <a:bodyPr wrap="none" anchor="ctr"/>
          <a:lstStyle/>
          <a:p>
            <a:endParaRPr lang="en-US"/>
          </a:p>
        </p:txBody>
      </p:sp>
      <p:sp>
        <p:nvSpPr>
          <p:cNvPr id="395344" name="Rectangle 80"/>
          <p:cNvSpPr>
            <a:spLocks noChangeArrowheads="1"/>
          </p:cNvSpPr>
          <p:nvPr/>
        </p:nvSpPr>
        <p:spPr bwMode="blackWhite">
          <a:xfrm>
            <a:off x="1901825" y="3651250"/>
            <a:ext cx="971550" cy="366713"/>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grpSp>
        <p:nvGrpSpPr>
          <p:cNvPr id="395345" name="Group 81"/>
          <p:cNvGrpSpPr>
            <a:grpSpLocks/>
          </p:cNvGrpSpPr>
          <p:nvPr/>
        </p:nvGrpSpPr>
        <p:grpSpPr bwMode="auto">
          <a:xfrm>
            <a:off x="1841500" y="4219575"/>
            <a:ext cx="1084263" cy="527050"/>
            <a:chOff x="1160" y="2559"/>
            <a:chExt cx="683" cy="332"/>
          </a:xfrm>
        </p:grpSpPr>
        <p:sp>
          <p:nvSpPr>
            <p:cNvPr id="395346" name="Rectangle 82"/>
            <p:cNvSpPr>
              <a:spLocks noChangeArrowheads="1"/>
            </p:cNvSpPr>
            <p:nvPr/>
          </p:nvSpPr>
          <p:spPr bwMode="blackWhite">
            <a:xfrm>
              <a:off x="1180" y="2596"/>
              <a:ext cx="640" cy="232"/>
            </a:xfrm>
            <a:prstGeom prst="rect">
              <a:avLst/>
            </a:prstGeom>
            <a:solidFill>
              <a:schemeClr val="bg1"/>
            </a:solidFill>
            <a:ln w="28575">
              <a:solidFill>
                <a:schemeClr val="bg2"/>
              </a:solidFill>
              <a:miter lim="800000"/>
              <a:headEnd/>
              <a:tailEnd/>
            </a:ln>
            <a:effectLst/>
          </p:spPr>
          <p:txBody>
            <a:bodyPr wrap="none" anchor="ctr"/>
            <a:lstStyle/>
            <a:p>
              <a:endParaRPr lang="en-US"/>
            </a:p>
          </p:txBody>
        </p:sp>
        <p:sp>
          <p:nvSpPr>
            <p:cNvPr id="395347" name="Rectangle 83"/>
            <p:cNvSpPr>
              <a:spLocks noChangeArrowheads="1"/>
            </p:cNvSpPr>
            <p:nvPr/>
          </p:nvSpPr>
          <p:spPr bwMode="blackWhite">
            <a:xfrm>
              <a:off x="1165" y="2559"/>
              <a:ext cx="678" cy="212"/>
            </a:xfrm>
            <a:prstGeom prst="rect">
              <a:avLst/>
            </a:prstGeom>
            <a:noFill/>
            <a:ln w="28575">
              <a:noFill/>
              <a:miter lim="800000"/>
              <a:headEnd/>
              <a:tailEnd/>
            </a:ln>
            <a:effectLst/>
          </p:spPr>
          <p:txBody>
            <a:bodyPr wrap="none" lIns="92075" tIns="46038" rIns="92075" bIns="46038">
              <a:spAutoFit/>
            </a:bodyPr>
            <a:lstStyle/>
            <a:p>
              <a:pPr algn="ctr" defTabSz="822325" eaLnBrk="0" hangingPunct="0">
                <a:spcBef>
                  <a:spcPct val="0"/>
                </a:spcBef>
                <a:buClrTx/>
                <a:buFontTx/>
                <a:buNone/>
              </a:pPr>
              <a:r>
                <a:rPr lang="en-US" sz="1600">
                  <a:solidFill>
                    <a:srgbClr val="0066CC"/>
                  </a:solidFill>
                </a:rPr>
                <a:t>Program </a:t>
              </a:r>
            </a:p>
          </p:txBody>
        </p:sp>
        <p:sp>
          <p:nvSpPr>
            <p:cNvPr id="395348" name="Rectangle 84"/>
            <p:cNvSpPr>
              <a:spLocks noChangeArrowheads="1"/>
            </p:cNvSpPr>
            <p:nvPr/>
          </p:nvSpPr>
          <p:spPr bwMode="blackWhite">
            <a:xfrm>
              <a:off x="1160" y="2679"/>
              <a:ext cx="436" cy="2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600">
                  <a:solidFill>
                    <a:srgbClr val="0066CC"/>
                  </a:solidFill>
                </a:rPr>
                <a:t>Units</a:t>
              </a:r>
            </a:p>
          </p:txBody>
        </p:sp>
      </p:grpSp>
      <p:sp>
        <p:nvSpPr>
          <p:cNvPr id="395349" name="Rectangle 85"/>
          <p:cNvSpPr>
            <a:spLocks noChangeArrowheads="1"/>
          </p:cNvSpPr>
          <p:nvPr/>
        </p:nvSpPr>
        <p:spPr bwMode="blackWhite">
          <a:xfrm>
            <a:off x="1873250" y="4192588"/>
            <a:ext cx="1016000" cy="550862"/>
          </a:xfrm>
          <a:prstGeom prst="rect">
            <a:avLst/>
          </a:prstGeom>
          <a:solidFill>
            <a:srgbClr val="F8F8D3"/>
          </a:solidFill>
          <a:ln w="28575">
            <a:solidFill>
              <a:schemeClr val="bg2"/>
            </a:solidFill>
            <a:miter lim="800000"/>
            <a:headEnd/>
            <a:tailEnd/>
          </a:ln>
          <a:effectLst/>
        </p:spPr>
        <p:txBody>
          <a:bodyPr wrap="none" anchor="ctr"/>
          <a:lstStyle/>
          <a:p>
            <a:endParaRPr lang="en-US"/>
          </a:p>
        </p:txBody>
      </p:sp>
      <p:sp>
        <p:nvSpPr>
          <p:cNvPr id="395350" name="Rectangle 86"/>
          <p:cNvSpPr>
            <a:spLocks noChangeArrowheads="1"/>
          </p:cNvSpPr>
          <p:nvPr/>
        </p:nvSpPr>
        <p:spPr bwMode="blackWhite">
          <a:xfrm>
            <a:off x="1793875" y="4176713"/>
            <a:ext cx="11874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Program </a:t>
            </a:r>
          </a:p>
        </p:txBody>
      </p:sp>
      <p:sp>
        <p:nvSpPr>
          <p:cNvPr id="395351" name="Rectangle 87"/>
          <p:cNvSpPr>
            <a:spLocks noChangeArrowheads="1"/>
          </p:cNvSpPr>
          <p:nvPr/>
        </p:nvSpPr>
        <p:spPr bwMode="blackWhite">
          <a:xfrm>
            <a:off x="2022475" y="4443413"/>
            <a:ext cx="7302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units</a:t>
            </a:r>
          </a:p>
        </p:txBody>
      </p:sp>
      <p:sp>
        <p:nvSpPr>
          <p:cNvPr id="395352" name="Line 88"/>
          <p:cNvSpPr>
            <a:spLocks noChangeShapeType="1"/>
          </p:cNvSpPr>
          <p:nvPr/>
        </p:nvSpPr>
        <p:spPr bwMode="blackWhite">
          <a:xfrm>
            <a:off x="3441700" y="3497263"/>
            <a:ext cx="0" cy="1739900"/>
          </a:xfrm>
          <a:prstGeom prst="line">
            <a:avLst/>
          </a:prstGeom>
          <a:noFill/>
          <a:ln w="28575">
            <a:solidFill>
              <a:schemeClr val="tx1"/>
            </a:solidFill>
            <a:round/>
            <a:headEnd type="none" w="sm" len="sm"/>
            <a:tailEnd type="none" w="sm" len="sm"/>
          </a:ln>
          <a:effectLst/>
        </p:spPr>
        <p:txBody>
          <a:bodyPr/>
          <a:lstStyle/>
          <a:p>
            <a:endParaRPr lang="en-US"/>
          </a:p>
        </p:txBody>
      </p:sp>
      <p:sp>
        <p:nvSpPr>
          <p:cNvPr id="395353" name="Rectangle 89"/>
          <p:cNvSpPr>
            <a:spLocks noChangeArrowheads="1"/>
          </p:cNvSpPr>
          <p:nvPr/>
        </p:nvSpPr>
        <p:spPr bwMode="blackWhite">
          <a:xfrm>
            <a:off x="3244850" y="5251450"/>
            <a:ext cx="1000125" cy="395288"/>
          </a:xfrm>
          <a:prstGeom prst="rect">
            <a:avLst/>
          </a:prstGeom>
          <a:solidFill>
            <a:srgbClr val="99CCCC"/>
          </a:solidFill>
          <a:ln w="28575">
            <a:solidFill>
              <a:schemeClr val="tx1"/>
            </a:solid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sp>
        <p:nvSpPr>
          <p:cNvPr id="395354" name="Freeform 90"/>
          <p:cNvSpPr>
            <a:spLocks/>
          </p:cNvSpPr>
          <p:nvPr/>
        </p:nvSpPr>
        <p:spPr bwMode="blackWhite">
          <a:xfrm>
            <a:off x="5346700" y="4500563"/>
            <a:ext cx="458788" cy="598487"/>
          </a:xfrm>
          <a:custGeom>
            <a:avLst/>
            <a:gdLst/>
            <a:ahLst/>
            <a:cxnLst>
              <a:cxn ang="0">
                <a:pos x="0" y="0"/>
              </a:cxn>
              <a:cxn ang="0">
                <a:pos x="0" y="264"/>
              </a:cxn>
              <a:cxn ang="0">
                <a:pos x="288" y="264"/>
              </a:cxn>
            </a:cxnLst>
            <a:rect l="0" t="0" r="r" b="b"/>
            <a:pathLst>
              <a:path w="289" h="265">
                <a:moveTo>
                  <a:pt x="0" y="0"/>
                </a:moveTo>
                <a:lnTo>
                  <a:pt x="0" y="264"/>
                </a:lnTo>
                <a:lnTo>
                  <a:pt x="288" y="264"/>
                </a:lnTo>
              </a:path>
            </a:pathLst>
          </a:custGeom>
          <a:noFill/>
          <a:ln w="28575" cap="rnd" cmpd="sng">
            <a:solidFill>
              <a:schemeClr val="tx1"/>
            </a:solidFill>
            <a:prstDash val="solid"/>
            <a:round/>
            <a:headEnd type="none" w="sm" len="sm"/>
            <a:tailEnd type="none" w="sm" len="sm"/>
          </a:ln>
          <a:effectLst/>
        </p:spPr>
        <p:txBody>
          <a:bodyPr/>
          <a:lstStyle/>
          <a:p>
            <a:endParaRPr lang="en-US"/>
          </a:p>
        </p:txBody>
      </p:sp>
      <p:sp>
        <p:nvSpPr>
          <p:cNvPr id="395355" name="Rectangle 91"/>
          <p:cNvSpPr>
            <a:spLocks noChangeArrowheads="1"/>
          </p:cNvSpPr>
          <p:nvPr/>
        </p:nvSpPr>
        <p:spPr bwMode="blackWhite">
          <a:xfrm>
            <a:off x="5824538" y="4921250"/>
            <a:ext cx="1000125" cy="395288"/>
          </a:xfrm>
          <a:prstGeom prst="rect">
            <a:avLst/>
          </a:prstGeom>
          <a:solidFill>
            <a:srgbClr val="99CCCC"/>
          </a:solidFill>
          <a:ln w="28575">
            <a:solidFill>
              <a:schemeClr val="tx1"/>
            </a:solid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Trigger</a:t>
            </a:r>
          </a:p>
        </p:txBody>
      </p:sp>
      <p:grpSp>
        <p:nvGrpSpPr>
          <p:cNvPr id="395356" name="Group 92"/>
          <p:cNvGrpSpPr>
            <a:grpSpLocks/>
          </p:cNvGrpSpPr>
          <p:nvPr/>
        </p:nvGrpSpPr>
        <p:grpSpPr bwMode="auto">
          <a:xfrm>
            <a:off x="7272338" y="1612900"/>
            <a:ext cx="844550" cy="654050"/>
            <a:chOff x="1054" y="2449"/>
            <a:chExt cx="532" cy="412"/>
          </a:xfrm>
        </p:grpSpPr>
        <p:sp>
          <p:nvSpPr>
            <p:cNvPr id="395357" name="Rectangle 93"/>
            <p:cNvSpPr>
              <a:spLocks noChangeArrowheads="1"/>
            </p:cNvSpPr>
            <p:nvPr/>
          </p:nvSpPr>
          <p:spPr bwMode="gray">
            <a:xfrm>
              <a:off x="1054" y="2533"/>
              <a:ext cx="532" cy="246"/>
            </a:xfrm>
            <a:prstGeom prst="rect">
              <a:avLst/>
            </a:prstGeom>
            <a:solidFill>
              <a:srgbClr val="009999"/>
            </a:solidFill>
            <a:ln w="12700">
              <a:solidFill>
                <a:srgbClr val="009999"/>
              </a:solidFill>
              <a:miter lim="800000"/>
              <a:headEnd/>
              <a:tailEnd/>
            </a:ln>
            <a:effectLst/>
          </p:spPr>
          <p:txBody>
            <a:bodyPr wrap="none" anchor="ctr"/>
            <a:lstStyle/>
            <a:p>
              <a:endParaRPr lang="en-US"/>
            </a:p>
          </p:txBody>
        </p:sp>
        <p:sp>
          <p:nvSpPr>
            <p:cNvPr id="395358" name="Oval 94"/>
            <p:cNvSpPr>
              <a:spLocks noChangeArrowheads="1"/>
            </p:cNvSpPr>
            <p:nvPr/>
          </p:nvSpPr>
          <p:spPr bwMode="gray">
            <a:xfrm>
              <a:off x="1054" y="2449"/>
              <a:ext cx="532" cy="158"/>
            </a:xfrm>
            <a:prstGeom prst="ellipse">
              <a:avLst/>
            </a:prstGeom>
            <a:solidFill>
              <a:srgbClr val="00CCCC"/>
            </a:solidFill>
            <a:ln w="12700">
              <a:solidFill>
                <a:srgbClr val="009999"/>
              </a:solidFill>
              <a:round/>
              <a:headEnd/>
              <a:tailEnd/>
            </a:ln>
            <a:effectLst/>
          </p:spPr>
          <p:txBody>
            <a:bodyPr wrap="none" anchor="ctr"/>
            <a:lstStyle/>
            <a:p>
              <a:endParaRPr lang="en-US"/>
            </a:p>
          </p:txBody>
        </p:sp>
        <p:sp>
          <p:nvSpPr>
            <p:cNvPr id="395359" name="Oval 95"/>
            <p:cNvSpPr>
              <a:spLocks noChangeArrowheads="1"/>
            </p:cNvSpPr>
            <p:nvPr/>
          </p:nvSpPr>
          <p:spPr bwMode="gray">
            <a:xfrm>
              <a:off x="1054" y="2703"/>
              <a:ext cx="532" cy="158"/>
            </a:xfrm>
            <a:prstGeom prst="ellipse">
              <a:avLst/>
            </a:prstGeom>
            <a:solidFill>
              <a:srgbClr val="009999"/>
            </a:solidFill>
            <a:ln w="12700">
              <a:solidFill>
                <a:srgbClr val="009999"/>
              </a:solidFill>
              <a:round/>
              <a:headEnd/>
              <a:tailEnd/>
            </a:ln>
            <a:effectLst/>
          </p:spPr>
          <p:txBody>
            <a:bodyPr wrap="none" anchor="ctr"/>
            <a:lstStyle/>
            <a:p>
              <a:endParaRPr lang="en-US"/>
            </a:p>
          </p:txBody>
        </p:sp>
      </p:grpSp>
      <p:sp>
        <p:nvSpPr>
          <p:cNvPr id="395360" name="Rectangle 96"/>
          <p:cNvSpPr>
            <a:spLocks noChangeArrowheads="1"/>
          </p:cNvSpPr>
          <p:nvPr/>
        </p:nvSpPr>
        <p:spPr bwMode="blackWhite">
          <a:xfrm>
            <a:off x="3244850" y="2579688"/>
            <a:ext cx="1146175" cy="911225"/>
          </a:xfrm>
          <a:prstGeom prst="rect">
            <a:avLst/>
          </a:prstGeom>
          <a:solidFill>
            <a:srgbClr val="CCCCFF"/>
          </a:solidFill>
          <a:ln w="28575">
            <a:solidFill>
              <a:schemeClr val="bg2"/>
            </a:solidFill>
            <a:miter lim="800000"/>
            <a:headEnd/>
            <a:tailEnd/>
          </a:ln>
          <a:effectLst/>
        </p:spPr>
        <p:txBody>
          <a:bodyPr wrap="none" anchor="ctr"/>
          <a:lstStyle/>
          <a:p>
            <a:endParaRPr lang="en-US"/>
          </a:p>
        </p:txBody>
      </p:sp>
      <p:sp>
        <p:nvSpPr>
          <p:cNvPr id="395361" name="Rectangle 97"/>
          <p:cNvSpPr>
            <a:spLocks noChangeArrowheads="1"/>
          </p:cNvSpPr>
          <p:nvPr/>
        </p:nvSpPr>
        <p:spPr bwMode="blackWhite">
          <a:xfrm>
            <a:off x="3381375" y="2852738"/>
            <a:ext cx="9334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Blocks</a:t>
            </a:r>
          </a:p>
        </p:txBody>
      </p:sp>
      <p:sp>
        <p:nvSpPr>
          <p:cNvPr id="395362" name="Rectangle 98"/>
          <p:cNvSpPr>
            <a:spLocks noChangeArrowheads="1"/>
          </p:cNvSpPr>
          <p:nvPr/>
        </p:nvSpPr>
        <p:spPr bwMode="blackWhite">
          <a:xfrm>
            <a:off x="3587750" y="3662363"/>
            <a:ext cx="1016000" cy="889000"/>
          </a:xfrm>
          <a:prstGeom prst="rect">
            <a:avLst/>
          </a:prstGeom>
          <a:solidFill>
            <a:srgbClr val="CC9966"/>
          </a:solidFill>
          <a:ln w="28575">
            <a:solidFill>
              <a:schemeClr val="bg2"/>
            </a:solidFill>
            <a:miter lim="800000"/>
            <a:headEnd/>
            <a:tailEnd/>
          </a:ln>
          <a:effectLst/>
        </p:spPr>
        <p:txBody>
          <a:bodyPr wrap="none" anchor="ctr"/>
          <a:lstStyle/>
          <a:p>
            <a:endParaRPr lang="en-US"/>
          </a:p>
        </p:txBody>
      </p:sp>
      <p:sp>
        <p:nvSpPr>
          <p:cNvPr id="395363" name="Rectangle 99"/>
          <p:cNvSpPr>
            <a:spLocks noChangeArrowheads="1"/>
          </p:cNvSpPr>
          <p:nvPr/>
        </p:nvSpPr>
        <p:spPr bwMode="blackWhite">
          <a:xfrm>
            <a:off x="3629025" y="3981450"/>
            <a:ext cx="8699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Frame</a:t>
            </a:r>
          </a:p>
        </p:txBody>
      </p:sp>
      <p:sp>
        <p:nvSpPr>
          <p:cNvPr id="395364" name="Rectangle 100"/>
          <p:cNvSpPr>
            <a:spLocks noChangeArrowheads="1"/>
          </p:cNvSpPr>
          <p:nvPr/>
        </p:nvSpPr>
        <p:spPr bwMode="blackWhite">
          <a:xfrm>
            <a:off x="4997450" y="3724275"/>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66" name="Rectangle 102"/>
          <p:cNvSpPr>
            <a:spLocks noChangeArrowheads="1"/>
          </p:cNvSpPr>
          <p:nvPr/>
        </p:nvSpPr>
        <p:spPr bwMode="blackWhite">
          <a:xfrm>
            <a:off x="5010150" y="4035425"/>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68" name="Rectangle 104"/>
          <p:cNvSpPr>
            <a:spLocks noChangeArrowheads="1"/>
          </p:cNvSpPr>
          <p:nvPr/>
        </p:nvSpPr>
        <p:spPr bwMode="blackWhite">
          <a:xfrm>
            <a:off x="5022850" y="4348163"/>
            <a:ext cx="685800" cy="254000"/>
          </a:xfrm>
          <a:prstGeom prst="rect">
            <a:avLst/>
          </a:prstGeom>
          <a:solidFill>
            <a:srgbClr val="FFCCFF"/>
          </a:solidFill>
          <a:ln w="28575">
            <a:solidFill>
              <a:schemeClr val="bg2"/>
            </a:solidFill>
            <a:miter lim="800000"/>
            <a:headEnd/>
            <a:tailEnd/>
          </a:ln>
          <a:effectLst/>
        </p:spPr>
        <p:txBody>
          <a:bodyPr wrap="none" anchor="ctr"/>
          <a:lstStyle/>
          <a:p>
            <a:endParaRPr lang="en-US"/>
          </a:p>
        </p:txBody>
      </p:sp>
      <p:sp>
        <p:nvSpPr>
          <p:cNvPr id="395371" name="Freeform 107"/>
          <p:cNvSpPr>
            <a:spLocks/>
          </p:cNvSpPr>
          <p:nvPr/>
        </p:nvSpPr>
        <p:spPr bwMode="blackWhite">
          <a:xfrm>
            <a:off x="5308600" y="2849563"/>
            <a:ext cx="1358900" cy="846137"/>
          </a:xfrm>
          <a:custGeom>
            <a:avLst/>
            <a:gdLst/>
            <a:ahLst/>
            <a:cxnLst>
              <a:cxn ang="0">
                <a:pos x="0" y="496"/>
              </a:cxn>
              <a:cxn ang="0">
                <a:pos x="0" y="0"/>
              </a:cxn>
              <a:cxn ang="0">
                <a:pos x="864" y="0"/>
              </a:cxn>
            </a:cxnLst>
            <a:rect l="0" t="0" r="r" b="b"/>
            <a:pathLst>
              <a:path w="865" h="497">
                <a:moveTo>
                  <a:pt x="0" y="496"/>
                </a:moveTo>
                <a:lnTo>
                  <a:pt x="0" y="0"/>
                </a:lnTo>
                <a:lnTo>
                  <a:pt x="864" y="0"/>
                </a:lnTo>
              </a:path>
            </a:pathLst>
          </a:custGeom>
          <a:noFill/>
          <a:ln w="28575" cap="rnd" cmpd="sng">
            <a:solidFill>
              <a:schemeClr val="tx1"/>
            </a:solidFill>
            <a:prstDash val="solid"/>
            <a:round/>
            <a:headEnd type="triangle" w="sm" len="sm"/>
            <a:tailEnd type="none" w="sm" len="sm"/>
          </a:ln>
          <a:effectLst/>
        </p:spPr>
        <p:txBody>
          <a:bodyPr/>
          <a:lstStyle/>
          <a:p>
            <a:endParaRPr lang="en-US"/>
          </a:p>
        </p:txBody>
      </p:sp>
      <p:sp>
        <p:nvSpPr>
          <p:cNvPr id="395372" name="Rectangle 108"/>
          <p:cNvSpPr>
            <a:spLocks noChangeArrowheads="1"/>
          </p:cNvSpPr>
          <p:nvPr/>
        </p:nvSpPr>
        <p:spPr bwMode="blackWhite">
          <a:xfrm>
            <a:off x="5037138" y="3662363"/>
            <a:ext cx="654050" cy="366712"/>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3" name="Rectangle 109"/>
          <p:cNvSpPr>
            <a:spLocks noChangeArrowheads="1"/>
          </p:cNvSpPr>
          <p:nvPr/>
        </p:nvSpPr>
        <p:spPr bwMode="blackWhite">
          <a:xfrm>
            <a:off x="5037138" y="3968750"/>
            <a:ext cx="6540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4" name="Rectangle 110"/>
          <p:cNvSpPr>
            <a:spLocks noChangeArrowheads="1"/>
          </p:cNvSpPr>
          <p:nvPr/>
        </p:nvSpPr>
        <p:spPr bwMode="blackWhite">
          <a:xfrm>
            <a:off x="5037138" y="4286250"/>
            <a:ext cx="654050" cy="366713"/>
          </a:xfrm>
          <a:prstGeom prst="rect">
            <a:avLst/>
          </a:prstGeom>
          <a:noFill/>
          <a:ln w="25400">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a:t>
            </a:r>
          </a:p>
        </p:txBody>
      </p:sp>
      <p:sp>
        <p:nvSpPr>
          <p:cNvPr id="395375" name="Line 111"/>
          <p:cNvSpPr>
            <a:spLocks noChangeShapeType="1"/>
          </p:cNvSpPr>
          <p:nvPr/>
        </p:nvSpPr>
        <p:spPr bwMode="blackWhite">
          <a:xfrm>
            <a:off x="5688013" y="4170363"/>
            <a:ext cx="10795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6" name="Line 112"/>
          <p:cNvSpPr>
            <a:spLocks noChangeShapeType="1"/>
          </p:cNvSpPr>
          <p:nvPr/>
        </p:nvSpPr>
        <p:spPr bwMode="blackWhite">
          <a:xfrm>
            <a:off x="6159500" y="1935163"/>
            <a:ext cx="1130300" cy="0"/>
          </a:xfrm>
          <a:prstGeom prst="line">
            <a:avLst/>
          </a:prstGeom>
          <a:noFill/>
          <a:ln w="28575">
            <a:solidFill>
              <a:schemeClr val="tx1"/>
            </a:solidFill>
            <a:round/>
            <a:headEnd type="triangle" w="sm" len="sm"/>
            <a:tailEnd type="none" w="sm" len="sm"/>
          </a:ln>
          <a:effectLst/>
        </p:spPr>
        <p:txBody>
          <a:bodyPr/>
          <a:lstStyle/>
          <a:p>
            <a:endParaRPr lang="en-US"/>
          </a:p>
        </p:txBody>
      </p:sp>
      <p:sp>
        <p:nvSpPr>
          <p:cNvPr id="395377" name="Line 113"/>
          <p:cNvSpPr>
            <a:spLocks noChangeShapeType="1"/>
          </p:cNvSpPr>
          <p:nvPr/>
        </p:nvSpPr>
        <p:spPr bwMode="blackWhite">
          <a:xfrm>
            <a:off x="1485900" y="2849563"/>
            <a:ext cx="0" cy="2806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8" name="Line 114"/>
          <p:cNvSpPr>
            <a:spLocks noChangeShapeType="1"/>
          </p:cNvSpPr>
          <p:nvPr/>
        </p:nvSpPr>
        <p:spPr bwMode="blackWhite">
          <a:xfrm flipH="1">
            <a:off x="2133600" y="6075363"/>
            <a:ext cx="534670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95379" name="Line 115"/>
          <p:cNvSpPr>
            <a:spLocks noChangeShapeType="1"/>
          </p:cNvSpPr>
          <p:nvPr/>
        </p:nvSpPr>
        <p:spPr bwMode="blackWhite">
          <a:xfrm>
            <a:off x="7467600" y="4614863"/>
            <a:ext cx="0" cy="1460500"/>
          </a:xfrm>
          <a:prstGeom prst="line">
            <a:avLst/>
          </a:prstGeom>
          <a:noFill/>
          <a:ln w="28575">
            <a:solidFill>
              <a:schemeClr val="tx1"/>
            </a:solidFill>
            <a:round/>
            <a:headEnd type="none" w="sm" len="sm"/>
            <a:tailEnd type="none" w="sm" len="sm"/>
          </a:ln>
          <a:effectLst/>
        </p:spPr>
        <p:txBody>
          <a:bodyPr/>
          <a:lstStyle/>
          <a:p>
            <a:endParaRPr lang="en-US"/>
          </a:p>
        </p:txBody>
      </p:sp>
      <p:sp>
        <p:nvSpPr>
          <p:cNvPr id="395380" name="Line 116"/>
          <p:cNvSpPr>
            <a:spLocks noChangeShapeType="1"/>
          </p:cNvSpPr>
          <p:nvPr/>
        </p:nvSpPr>
        <p:spPr bwMode="blackWhite">
          <a:xfrm>
            <a:off x="5688013" y="3840163"/>
            <a:ext cx="381000" cy="0"/>
          </a:xfrm>
          <a:prstGeom prst="line">
            <a:avLst/>
          </a:prstGeom>
          <a:noFill/>
          <a:ln w="28575">
            <a:solidFill>
              <a:schemeClr val="tx1"/>
            </a:solidFill>
            <a:round/>
            <a:headEnd type="none" w="sm" len="sm"/>
            <a:tailEnd type="none" w="sm" len="sm"/>
          </a:ln>
          <a:effectLst/>
        </p:spPr>
        <p:txBody>
          <a:bodyPr/>
          <a:lstStyle/>
          <a:p>
            <a:endParaRPr lang="en-US"/>
          </a:p>
        </p:txBody>
      </p:sp>
      <p:sp>
        <p:nvSpPr>
          <p:cNvPr id="395381" name="Line 117"/>
          <p:cNvSpPr>
            <a:spLocks noChangeShapeType="1"/>
          </p:cNvSpPr>
          <p:nvPr/>
        </p:nvSpPr>
        <p:spPr bwMode="blackWhite">
          <a:xfrm>
            <a:off x="5700713" y="4475163"/>
            <a:ext cx="381000"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Multi-Block and Multi-Form Applications </a:t>
            </a:r>
            <a:endParaRPr lang="ar-SA" dirty="0"/>
          </a:p>
        </p:txBody>
      </p:sp>
      <p:sp>
        <p:nvSpPr>
          <p:cNvPr id="4" name="Content Placeholder 3"/>
          <p:cNvSpPr>
            <a:spLocks noGrp="1"/>
          </p:cNvSpPr>
          <p:nvPr>
            <p:ph idx="1"/>
          </p:nvPr>
        </p:nvSpPr>
        <p:spPr>
          <a:xfrm>
            <a:off x="863600" y="1816100"/>
            <a:ext cx="7366000" cy="4900829"/>
          </a:xfrm>
        </p:spPr>
        <p:txBody>
          <a:bodyPr/>
          <a:lstStyle/>
          <a:p>
            <a:pPr lvl="1"/>
            <a:r>
              <a:rPr lang="en-US" dirty="0" smtClean="0"/>
              <a:t>A form module is made up of one or more blocks. A data block is based on a database object, such as a table or a view. A data block can contain both data items and control items. A frame can be created to arrange data block items. Each item in a block must appear on a canvas, and each canvas must appear in a window. A form module can have one or more canvases and windows.</a:t>
            </a:r>
          </a:p>
          <a:p>
            <a:pPr lvl="1"/>
            <a:r>
              <a:rPr lang="en-US" dirty="0" smtClean="0"/>
              <a:t>Using triggers, you can add functionality to your form. Triggers can be written at different levels in a form module. User-named program units enable you to write additional PL/SQL code through procedures, functions, and packages.</a:t>
            </a:r>
          </a:p>
          <a:p>
            <a:endParaRPr lang="ar-SA"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0" name="Rectangle 2"/>
          <p:cNvSpPr>
            <a:spLocks noGrp="1" noChangeArrowheads="1"/>
          </p:cNvSpPr>
          <p:nvPr>
            <p:ph type="title"/>
          </p:nvPr>
        </p:nvSpPr>
        <p:spPr/>
        <p:txBody>
          <a:bodyPr/>
          <a:lstStyle/>
          <a:p>
            <a:r>
              <a:rPr lang="en-US" dirty="0"/>
              <a:t>Customizing Your Forms Builder Session</a:t>
            </a:r>
          </a:p>
        </p:txBody>
      </p:sp>
      <p:pic>
        <p:nvPicPr>
          <p:cNvPr id="370691" name="Picture 3" descr="D:\Data\CurrDev\Forms9iCourse\images\1_22.GIF"/>
          <p:cNvPicPr>
            <a:picLocks noChangeAspect="1" noChangeArrowheads="1"/>
          </p:cNvPicPr>
          <p:nvPr/>
        </p:nvPicPr>
        <p:blipFill>
          <a:blip r:embed="rId3" cstate="print"/>
          <a:srcRect/>
          <a:stretch>
            <a:fillRect/>
          </a:stretch>
        </p:blipFill>
        <p:spPr bwMode="gray">
          <a:xfrm>
            <a:off x="1295400" y="1752600"/>
            <a:ext cx="6705601" cy="3961158"/>
          </a:xfrm>
          <a:prstGeom prst="rect">
            <a:avLst/>
          </a:prstGeom>
          <a:noFill/>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4" name="Rectangle 10"/>
          <p:cNvSpPr>
            <a:spLocks noGrp="1" noChangeArrowheads="1"/>
          </p:cNvSpPr>
          <p:nvPr>
            <p:ph type="title"/>
          </p:nvPr>
        </p:nvSpPr>
        <p:spPr/>
        <p:txBody>
          <a:bodyPr/>
          <a:lstStyle/>
          <a:p>
            <a:r>
              <a:rPr lang="en-US"/>
              <a:t>Objectives</a:t>
            </a:r>
          </a:p>
        </p:txBody>
      </p:sp>
      <p:sp>
        <p:nvSpPr>
          <p:cNvPr id="267275" name="Rectangle 11"/>
          <p:cNvSpPr>
            <a:spLocks noGrp="1" noChangeArrowheads="1"/>
          </p:cNvSpPr>
          <p:nvPr>
            <p:ph type="body" idx="1"/>
          </p:nvPr>
        </p:nvSpPr>
        <p:spPr/>
        <p:txBody>
          <a:bodyPr/>
          <a:lstStyle/>
          <a:p>
            <a:r>
              <a:rPr lang="en-US"/>
              <a:t>After completing this lesson, you should be able to do the following:</a:t>
            </a:r>
          </a:p>
          <a:p>
            <a:pPr lvl="1"/>
            <a:r>
              <a:rPr lang="en-US"/>
              <a:t>Describe Forms Builder components</a:t>
            </a:r>
          </a:p>
          <a:p>
            <a:pPr lvl="1"/>
            <a:r>
              <a:rPr lang="en-US"/>
              <a:t>Navigate the Forms Builder interface</a:t>
            </a:r>
          </a:p>
          <a:p>
            <a:pPr lvl="1"/>
            <a:r>
              <a:rPr lang="en-US"/>
              <a:t>Identify the main objects in a form module</a:t>
            </a:r>
          </a:p>
          <a:p>
            <a:pPr lvl="1"/>
            <a:r>
              <a:rPr lang="en-US"/>
              <a:t>Customize the Forms Builder session</a:t>
            </a:r>
          </a:p>
          <a:p>
            <a:pPr lvl="1"/>
            <a:r>
              <a:rPr lang="en-US"/>
              <a:t>Use the online help facilities</a:t>
            </a:r>
          </a:p>
          <a:p>
            <a:pPr lvl="1"/>
            <a:r>
              <a:rPr lang="en-US"/>
              <a:t>Identify the main Forms executables</a:t>
            </a:r>
          </a:p>
          <a:p>
            <a:pPr lvl="1"/>
            <a:r>
              <a:rPr lang="en-US"/>
              <a:t>Describe the Forms module types</a:t>
            </a:r>
          </a:p>
          <a:p>
            <a:pPr lvl="1"/>
            <a:r>
              <a:rPr lang="en-US"/>
              <a:t>Set environment variables for design and run time</a:t>
            </a:r>
          </a:p>
          <a:p>
            <a:pPr lvl="1"/>
            <a:r>
              <a:rPr lang="en-US"/>
              <a:t>Run a form from within Forms Builder</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ar-SA" dirty="0"/>
          </a:p>
        </p:txBody>
      </p:sp>
      <p:sp>
        <p:nvSpPr>
          <p:cNvPr id="4" name="Content Placeholder 3"/>
          <p:cNvSpPr>
            <a:spLocks noGrp="1"/>
          </p:cNvSpPr>
          <p:nvPr>
            <p:ph idx="1"/>
          </p:nvPr>
        </p:nvSpPr>
        <p:spPr>
          <a:xfrm>
            <a:off x="863600" y="1816100"/>
            <a:ext cx="7366000" cy="4082143"/>
          </a:xfrm>
        </p:spPr>
        <p:txBody>
          <a:bodyPr/>
          <a:lstStyle/>
          <a:p>
            <a:pPr lvl="1"/>
            <a:r>
              <a:rPr lang="en-US" dirty="0" smtClean="0"/>
              <a:t>What Are Oracle Forms Developer Preferences?</a:t>
            </a:r>
          </a:p>
          <a:p>
            <a:pPr lvl="1">
              <a:buNone/>
            </a:pPr>
            <a:r>
              <a:rPr lang="en-US" dirty="0" smtClean="0"/>
              <a:t>You can use preferences to customize some aspects of your Forms Builder session.</a:t>
            </a:r>
            <a:endParaRPr lang="en-US" dirty="0" smtClean="0">
              <a:cs typeface="Times New Roman" pitchFamily="18" charset="0"/>
            </a:endParaRPr>
          </a:p>
          <a:p>
            <a:pPr lvl="1"/>
            <a:r>
              <a:rPr lang="en-US" dirty="0" smtClean="0">
                <a:cs typeface="Times New Roman" pitchFamily="18" charset="0"/>
              </a:rPr>
              <a:t>To modify preferences, perform the following steps</a:t>
            </a:r>
            <a:r>
              <a:rPr lang="en-US" dirty="0" smtClean="0"/>
              <a:t>:</a:t>
            </a:r>
          </a:p>
          <a:p>
            <a:pPr lvl="2">
              <a:buFontTx/>
              <a:buNone/>
            </a:pPr>
            <a:r>
              <a:rPr lang="en-US" dirty="0" smtClean="0"/>
              <a:t>1.	Select Edit </a:t>
            </a:r>
            <a:r>
              <a:rPr lang="en-US" dirty="0" smtClean="0">
                <a:sym typeface="Wingdings" pitchFamily="2" charset="2"/>
              </a:rPr>
              <a:t>&gt;</a:t>
            </a:r>
            <a:r>
              <a:rPr lang="en-US" dirty="0" smtClean="0"/>
              <a:t> Preferences.</a:t>
            </a:r>
          </a:p>
          <a:p>
            <a:pPr lvl="2">
              <a:buFontTx/>
              <a:buNone/>
            </a:pPr>
            <a:r>
              <a:rPr lang="en-US" dirty="0" smtClean="0"/>
              <a:t>2.	Specify any options that you require.</a:t>
            </a:r>
          </a:p>
          <a:p>
            <a:pPr marL="1143000" lvl="2" indent="-457200">
              <a:buFontTx/>
              <a:buAutoNum type="arabicPeriod" startAt="3"/>
            </a:pPr>
            <a:r>
              <a:rPr lang="en-US" dirty="0" smtClean="0"/>
              <a:t>Click OK to save changes, or Cancel to cancel changes.</a:t>
            </a:r>
          </a:p>
          <a:p>
            <a:pPr marL="685800" lvl="1"/>
            <a:endParaRPr lang="en-US" dirty="0" smtClean="0"/>
          </a:p>
          <a:p>
            <a:endParaRPr lang="ar-SA"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21" name="Rectangle 9"/>
          <p:cNvSpPr>
            <a:spLocks noGrp="1" noChangeArrowheads="1"/>
          </p:cNvSpPr>
          <p:nvPr>
            <p:ph type="title"/>
          </p:nvPr>
        </p:nvSpPr>
        <p:spPr/>
        <p:txBody>
          <a:bodyPr/>
          <a:lstStyle/>
          <a:p>
            <a:r>
              <a:rPr lang="en-US"/>
              <a:t>Testing a Form: The Run Form Button</a:t>
            </a:r>
          </a:p>
        </p:txBody>
      </p:sp>
      <p:sp>
        <p:nvSpPr>
          <p:cNvPr id="346122" name="Rectangle 10"/>
          <p:cNvSpPr>
            <a:spLocks noGrp="1" noChangeArrowheads="1"/>
          </p:cNvSpPr>
          <p:nvPr>
            <p:ph type="body" idx="1"/>
          </p:nvPr>
        </p:nvSpPr>
        <p:spPr>
          <a:xfrm>
            <a:off x="863600" y="1816100"/>
            <a:ext cx="7366000" cy="4413250"/>
          </a:xfrm>
        </p:spPr>
        <p:txBody>
          <a:bodyPr/>
          <a:lstStyle/>
          <a:p>
            <a:pPr lvl="1">
              <a:spcBef>
                <a:spcPct val="0"/>
              </a:spcBef>
            </a:pPr>
            <a:r>
              <a:rPr lang="en-US"/>
              <a:t>With the Run Form menu command</a:t>
            </a:r>
            <a:br>
              <a:rPr lang="en-US"/>
            </a:br>
            <a:r>
              <a:rPr lang="en-US"/>
              <a:t>or button, you can:</a:t>
            </a:r>
          </a:p>
          <a:p>
            <a:pPr lvl="2">
              <a:spcBef>
                <a:spcPct val="0"/>
              </a:spcBef>
            </a:pPr>
            <a:r>
              <a:rPr lang="en-US"/>
              <a:t>Run a form from Forms Builder</a:t>
            </a:r>
          </a:p>
          <a:p>
            <a:pPr lvl="2">
              <a:spcBef>
                <a:spcPct val="0"/>
              </a:spcBef>
            </a:pPr>
            <a:r>
              <a:rPr lang="en-US"/>
              <a:t>Test the form in a three-tier environment</a:t>
            </a:r>
          </a:p>
          <a:p>
            <a:pPr lvl="1">
              <a:spcBef>
                <a:spcPct val="0"/>
              </a:spcBef>
            </a:pPr>
            <a:r>
              <a:rPr lang="en-US"/>
              <a:t>The Run Form command takes its settings </a:t>
            </a:r>
            <a:br>
              <a:rPr lang="en-US"/>
            </a:br>
            <a:r>
              <a:rPr lang="en-US"/>
              <a:t>from Preferences:</a:t>
            </a:r>
          </a:p>
          <a:p>
            <a:pPr lvl="2">
              <a:spcBef>
                <a:spcPct val="0"/>
              </a:spcBef>
            </a:pPr>
            <a:r>
              <a:rPr lang="en-US"/>
              <a:t>Edit </a:t>
            </a:r>
            <a:r>
              <a:rPr lang="en-US">
                <a:sym typeface="Wingdings" pitchFamily="2" charset="2"/>
              </a:rPr>
              <a:t>&gt; Preferences</a:t>
            </a:r>
          </a:p>
          <a:p>
            <a:pPr lvl="2">
              <a:spcBef>
                <a:spcPct val="0"/>
              </a:spcBef>
            </a:pPr>
            <a:r>
              <a:rPr lang="en-US">
                <a:sym typeface="Wingdings" pitchFamily="2" charset="2"/>
              </a:rPr>
              <a:t>Runtime tab</a:t>
            </a:r>
          </a:p>
          <a:p>
            <a:pPr lvl="2">
              <a:spcBef>
                <a:spcPct val="0"/>
              </a:spcBef>
            </a:pPr>
            <a:r>
              <a:rPr lang="en-US">
                <a:sym typeface="Wingdings" pitchFamily="2" charset="2"/>
              </a:rPr>
              <a:t>Set Web Browser</a:t>
            </a:r>
            <a:br>
              <a:rPr lang="en-US">
                <a:sym typeface="Wingdings" pitchFamily="2" charset="2"/>
              </a:rPr>
            </a:br>
            <a:r>
              <a:rPr lang="en-US">
                <a:sym typeface="Wingdings" pitchFamily="2" charset="2"/>
              </a:rPr>
              <a:t>Location if desired</a:t>
            </a:r>
          </a:p>
          <a:p>
            <a:pPr lvl="2">
              <a:spcBef>
                <a:spcPct val="0"/>
              </a:spcBef>
            </a:pPr>
            <a:r>
              <a:rPr lang="en-US">
                <a:sym typeface="Wingdings" pitchFamily="2" charset="2"/>
              </a:rPr>
              <a:t>Set Application Server</a:t>
            </a:r>
            <a:br>
              <a:rPr lang="en-US">
                <a:sym typeface="Wingdings" pitchFamily="2" charset="2"/>
              </a:rPr>
            </a:br>
            <a:r>
              <a:rPr lang="en-US">
                <a:sym typeface="Wingdings" pitchFamily="2" charset="2"/>
              </a:rPr>
              <a:t>URL to point to Forms</a:t>
            </a:r>
            <a:br>
              <a:rPr lang="en-US">
                <a:sym typeface="Wingdings" pitchFamily="2" charset="2"/>
              </a:rPr>
            </a:br>
            <a:r>
              <a:rPr lang="en-US">
                <a:sym typeface="Wingdings" pitchFamily="2" charset="2"/>
              </a:rPr>
              <a:t>Servlet:</a:t>
            </a:r>
            <a:br>
              <a:rPr lang="en-US">
                <a:sym typeface="Wingdings" pitchFamily="2" charset="2"/>
              </a:rPr>
            </a:br>
            <a:r>
              <a:rPr lang="en-US">
                <a:solidFill>
                  <a:schemeClr val="hlink"/>
                </a:solidFill>
                <a:latin typeface="Courier New" pitchFamily="49" charset="0"/>
                <a:sym typeface="Wingdings" pitchFamily="2" charset="2"/>
              </a:rPr>
              <a:t>http://127.0.0.1:8889/forms90/f90servlet</a:t>
            </a:r>
          </a:p>
        </p:txBody>
      </p:sp>
      <p:pic>
        <p:nvPicPr>
          <p:cNvPr id="346116" name="Picture 4" descr="D:\Data\CurrDev\Forms9iCourse\images\3-17b.gif"/>
          <p:cNvPicPr>
            <a:picLocks noChangeAspect="1" noChangeArrowheads="1"/>
          </p:cNvPicPr>
          <p:nvPr/>
        </p:nvPicPr>
        <p:blipFill>
          <a:blip r:embed="rId3" cstate="print"/>
          <a:srcRect/>
          <a:stretch>
            <a:fillRect/>
          </a:stretch>
        </p:blipFill>
        <p:spPr bwMode="gray">
          <a:xfrm>
            <a:off x="7261225" y="2787650"/>
            <a:ext cx="1208088" cy="717550"/>
          </a:xfrm>
          <a:prstGeom prst="rect">
            <a:avLst/>
          </a:prstGeom>
          <a:noFill/>
        </p:spPr>
      </p:pic>
      <p:pic>
        <p:nvPicPr>
          <p:cNvPr id="346118" name="Picture 6" descr="D:\Data\CurrDev\BIA10g\images\menu_runform.gif"/>
          <p:cNvPicPr>
            <a:picLocks noChangeAspect="1" noChangeArrowheads="1"/>
          </p:cNvPicPr>
          <p:nvPr/>
        </p:nvPicPr>
        <p:blipFill>
          <a:blip r:embed="rId4" cstate="print"/>
          <a:srcRect/>
          <a:stretch>
            <a:fillRect/>
          </a:stretch>
        </p:blipFill>
        <p:spPr bwMode="gray">
          <a:xfrm>
            <a:off x="6248400" y="1717675"/>
            <a:ext cx="2228850" cy="982663"/>
          </a:xfrm>
          <a:prstGeom prst="rect">
            <a:avLst/>
          </a:prstGeom>
          <a:noFill/>
        </p:spPr>
      </p:pic>
      <p:pic>
        <p:nvPicPr>
          <p:cNvPr id="346120" name="Picture 8" descr="D:\Data\CurrDev\BIA10g\images\0335gif.gif"/>
          <p:cNvPicPr>
            <a:picLocks noChangeAspect="1" noChangeArrowheads="1"/>
          </p:cNvPicPr>
          <p:nvPr/>
        </p:nvPicPr>
        <p:blipFill>
          <a:blip r:embed="rId5" cstate="print"/>
          <a:srcRect/>
          <a:stretch>
            <a:fillRect/>
          </a:stretch>
        </p:blipFill>
        <p:spPr bwMode="gray">
          <a:xfrm>
            <a:off x="4833938" y="3581400"/>
            <a:ext cx="3635375" cy="2286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 Exit a session</a:t>
            </a:r>
            <a:endParaRPr lang="ar-SA" dirty="0"/>
          </a:p>
        </p:txBody>
      </p:sp>
      <p:sp>
        <p:nvSpPr>
          <p:cNvPr id="3" name="Content Placeholder 2"/>
          <p:cNvSpPr>
            <a:spLocks noGrp="1"/>
          </p:cNvSpPr>
          <p:nvPr>
            <p:ph idx="1"/>
          </p:nvPr>
        </p:nvSpPr>
        <p:spPr>
          <a:xfrm>
            <a:off x="863600" y="1816100"/>
            <a:ext cx="7366000" cy="3546612"/>
          </a:xfrm>
        </p:spPr>
        <p:txBody>
          <a:bodyPr/>
          <a:lstStyle/>
          <a:p>
            <a:pPr lvl="1"/>
            <a:r>
              <a:rPr lang="en-US" dirty="0" smtClean="0"/>
              <a:t>The correct way to exit a Forms session is to exit the form (File &gt; Exit, or click Exit), then close the browser. If you close the browser without first exiting the form, your session may hang. </a:t>
            </a:r>
          </a:p>
          <a:p>
            <a:pPr lvl="1"/>
            <a:r>
              <a:rPr lang="en-US" dirty="0" smtClean="0"/>
              <a:t>You will notice this because you may not be able to recompile the same form, but will receive the error: </a:t>
            </a:r>
            <a:r>
              <a:rPr lang="en-US" dirty="0" smtClean="0">
                <a:latin typeface="Courier New" pitchFamily="49" charset="0"/>
              </a:rPr>
              <a:t>FRM-30087: Unable to create form file</a:t>
            </a:r>
            <a:r>
              <a:rPr lang="en-US" dirty="0" smtClean="0"/>
              <a:t>. If this happens, you will need to open Task Manager and end the </a:t>
            </a:r>
            <a:r>
              <a:rPr lang="en-US" dirty="0" smtClean="0">
                <a:latin typeface="Courier New" pitchFamily="49" charset="0"/>
              </a:rPr>
              <a:t>ifweb90</a:t>
            </a:r>
            <a:r>
              <a:rPr lang="en-US" dirty="0" smtClean="0"/>
              <a:t> process manually. </a:t>
            </a:r>
          </a:p>
          <a:p>
            <a:endParaRPr lang="ar-SA"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50" name="Rectangle 6"/>
          <p:cNvSpPr>
            <a:spLocks noGrp="1" noChangeArrowheads="1"/>
          </p:cNvSpPr>
          <p:nvPr>
            <p:ph type="title"/>
          </p:nvPr>
        </p:nvSpPr>
        <p:spPr/>
        <p:txBody>
          <a:bodyPr/>
          <a:lstStyle/>
          <a:p>
            <a:r>
              <a:rPr lang="en-US"/>
              <a:t>Practice 3 Overview</a:t>
            </a:r>
          </a:p>
        </p:txBody>
      </p:sp>
      <p:sp>
        <p:nvSpPr>
          <p:cNvPr id="313351" name="Rectangle 7"/>
          <p:cNvSpPr>
            <a:spLocks noGrp="1" noChangeArrowheads="1"/>
          </p:cNvSpPr>
          <p:nvPr>
            <p:ph type="body" idx="1"/>
          </p:nvPr>
        </p:nvSpPr>
        <p:spPr>
          <a:xfrm>
            <a:off x="863600" y="1816100"/>
            <a:ext cx="7366000" cy="3411190"/>
          </a:xfrm>
        </p:spPr>
        <p:txBody>
          <a:bodyPr/>
          <a:lstStyle/>
          <a:p>
            <a:r>
              <a:rPr lang="en-US" dirty="0"/>
              <a:t>This practice covers the following topics:</a:t>
            </a:r>
          </a:p>
          <a:p>
            <a:pPr lvl="1"/>
            <a:r>
              <a:rPr lang="en-US" dirty="0"/>
              <a:t>Becoming familiar with the Object Navigator </a:t>
            </a:r>
          </a:p>
          <a:p>
            <a:pPr lvl="1"/>
            <a:r>
              <a:rPr lang="en-US" dirty="0"/>
              <a:t>Setting Forms Builder preferences</a:t>
            </a:r>
          </a:p>
          <a:p>
            <a:pPr lvl="1"/>
            <a:r>
              <a:rPr lang="en-US" dirty="0"/>
              <a:t>Using the Layout Editor to modify the appearance of a form</a:t>
            </a:r>
          </a:p>
          <a:p>
            <a:pPr lvl="1"/>
            <a:r>
              <a:rPr lang="en-US" dirty="0"/>
              <a:t>Setting run-time preferences to use OC4J to test applications</a:t>
            </a:r>
          </a:p>
          <a:p>
            <a:pPr lvl="1"/>
            <a:r>
              <a:rPr lang="en-US" dirty="0"/>
              <a:t>Running a form application from within Forms </a:t>
            </a:r>
            <a:r>
              <a:rPr lang="en-US" dirty="0" smtClean="0"/>
              <a:t>Builder</a:t>
            </a:r>
            <a:endParaRPr lang="en-US"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6" name="Rectangle 6"/>
          <p:cNvSpPr>
            <a:spLocks noGrp="1" noChangeArrowheads="1"/>
          </p:cNvSpPr>
          <p:nvPr>
            <p:ph type="title"/>
          </p:nvPr>
        </p:nvSpPr>
        <p:spPr/>
        <p:txBody>
          <a:bodyPr/>
          <a:lstStyle/>
          <a:p>
            <a:r>
              <a:rPr lang="en-US"/>
              <a:t>Forms Builder Key Features</a:t>
            </a:r>
          </a:p>
        </p:txBody>
      </p:sp>
      <p:sp>
        <p:nvSpPr>
          <p:cNvPr id="378887" name="Rectangle 7"/>
          <p:cNvSpPr>
            <a:spLocks noGrp="1" noChangeArrowheads="1"/>
          </p:cNvSpPr>
          <p:nvPr>
            <p:ph type="body" idx="1"/>
          </p:nvPr>
        </p:nvSpPr>
        <p:spPr/>
        <p:txBody>
          <a:bodyPr/>
          <a:lstStyle/>
          <a:p>
            <a:r>
              <a:rPr lang="en-US"/>
              <a:t>With Forms Builder you can:</a:t>
            </a:r>
          </a:p>
          <a:p>
            <a:pPr lvl="1"/>
            <a:r>
              <a:rPr lang="en-US"/>
              <a:t>Provide an interface for users to insert, update, delete, and query data</a:t>
            </a:r>
          </a:p>
          <a:p>
            <a:pPr lvl="1"/>
            <a:r>
              <a:rPr lang="en-US"/>
              <a:t>Present data as text, image, and custom controls</a:t>
            </a:r>
          </a:p>
          <a:p>
            <a:pPr lvl="1"/>
            <a:r>
              <a:rPr lang="en-US"/>
              <a:t>Control forms across several windows and database transactions</a:t>
            </a:r>
          </a:p>
          <a:p>
            <a:pPr lvl="1"/>
            <a:r>
              <a:rPr lang="en-US"/>
              <a:t>Use integrated menus</a:t>
            </a:r>
          </a:p>
          <a:p>
            <a:pPr lvl="1"/>
            <a:r>
              <a:rPr lang="en-US"/>
              <a:t>Send data to Oracle Reports</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6354" name="Picture 2"/>
          <p:cNvPicPr>
            <a:picLocks noChangeAspect="1" noChangeArrowheads="1"/>
          </p:cNvPicPr>
          <p:nvPr/>
        </p:nvPicPr>
        <p:blipFill>
          <a:blip r:embed="rId3" cstate="print"/>
          <a:srcRect/>
          <a:stretch>
            <a:fillRect/>
          </a:stretch>
        </p:blipFill>
        <p:spPr bwMode="gray">
          <a:xfrm>
            <a:off x="3733800" y="1981200"/>
            <a:ext cx="4357688" cy="4249738"/>
          </a:xfrm>
          <a:prstGeom prst="rect">
            <a:avLst/>
          </a:prstGeom>
          <a:noFill/>
          <a:ln w="9525">
            <a:noFill/>
            <a:miter lim="800000"/>
            <a:headEnd/>
            <a:tailEnd/>
          </a:ln>
          <a:effectLst/>
        </p:spPr>
      </p:pic>
      <p:sp>
        <p:nvSpPr>
          <p:cNvPr id="356356" name="Rectangle 4"/>
          <p:cNvSpPr>
            <a:spLocks noChangeArrowheads="1"/>
          </p:cNvSpPr>
          <p:nvPr/>
        </p:nvSpPr>
        <p:spPr bwMode="auto">
          <a:xfrm>
            <a:off x="863600" y="1816100"/>
            <a:ext cx="2870200" cy="1431925"/>
          </a:xfrm>
          <a:prstGeom prst="rect">
            <a:avLst/>
          </a:prstGeom>
          <a:noFill/>
          <a:ln w="9525">
            <a:noFill/>
            <a:miter lim="800000"/>
            <a:headEnd/>
            <a:tailEnd/>
          </a:ln>
          <a:effectLst/>
        </p:spPr>
        <p:txBody>
          <a:bodyPr lIns="12700" tIns="12700" rIns="12700" bIns="12700">
            <a:spAutoFit/>
          </a:bodyPr>
          <a:lstStyle/>
          <a:p>
            <a:pPr marL="571500" lvl="1" indent="-457200" defTabSz="228600">
              <a:buFont typeface="Arial" pitchFamily="34" charset="0"/>
              <a:buChar char="•"/>
            </a:pPr>
            <a:r>
              <a:rPr lang="en-US" sz="2200"/>
              <a:t>Copy and paste properties</a:t>
            </a:r>
          </a:p>
          <a:p>
            <a:pPr marL="571500" lvl="1" indent="-457200" defTabSz="228600">
              <a:buFont typeface="Arial" pitchFamily="34" charset="0"/>
              <a:buChar char="•"/>
            </a:pPr>
            <a:r>
              <a:rPr lang="en-US" sz="2200"/>
              <a:t>Fast search feature</a:t>
            </a:r>
          </a:p>
        </p:txBody>
      </p:sp>
      <p:sp>
        <p:nvSpPr>
          <p:cNvPr id="356359" name="Rectangle 7"/>
          <p:cNvSpPr>
            <a:spLocks noGrp="1" noChangeArrowheads="1"/>
          </p:cNvSpPr>
          <p:nvPr>
            <p:ph type="title"/>
          </p:nvPr>
        </p:nvSpPr>
        <p:spPr/>
        <p:txBody>
          <a:bodyPr/>
          <a:lstStyle/>
          <a:p>
            <a:r>
              <a:rPr lang="en-US"/>
              <a:t>Forms Builder Components:</a:t>
            </a:r>
            <a:br>
              <a:rPr lang="en-US"/>
            </a:br>
            <a:r>
              <a:rPr lang="en-US"/>
              <a:t>Property Palette</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2" name="Rectangle 1026"/>
          <p:cNvSpPr>
            <a:spLocks noChangeArrowheads="1"/>
          </p:cNvSpPr>
          <p:nvPr/>
        </p:nvSpPr>
        <p:spPr bwMode="auto">
          <a:xfrm>
            <a:off x="1066800" y="2228850"/>
            <a:ext cx="10223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Toolbar</a:t>
            </a:r>
          </a:p>
        </p:txBody>
      </p:sp>
      <p:sp>
        <p:nvSpPr>
          <p:cNvPr id="358403" name="Rectangle 1027"/>
          <p:cNvSpPr>
            <a:spLocks noChangeArrowheads="1"/>
          </p:cNvSpPr>
          <p:nvPr/>
        </p:nvSpPr>
        <p:spPr bwMode="auto">
          <a:xfrm>
            <a:off x="1066800" y="3586163"/>
            <a:ext cx="920750" cy="641350"/>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a:t>Tool</a:t>
            </a:r>
            <a:br>
              <a:rPr lang="en-US"/>
            </a:br>
            <a:r>
              <a:rPr lang="en-US"/>
              <a:t>palette</a:t>
            </a:r>
          </a:p>
        </p:txBody>
      </p:sp>
      <p:sp>
        <p:nvSpPr>
          <p:cNvPr id="358404" name="Rectangle 1028"/>
          <p:cNvSpPr>
            <a:spLocks noGrp="1" noChangeArrowheads="1"/>
          </p:cNvSpPr>
          <p:nvPr>
            <p:ph type="title"/>
          </p:nvPr>
        </p:nvSpPr>
        <p:spPr>
          <a:noFill/>
          <a:ln/>
        </p:spPr>
        <p:txBody>
          <a:bodyPr/>
          <a:lstStyle/>
          <a:p>
            <a:r>
              <a:rPr lang="en-US"/>
              <a:t>Forms Builder Components:</a:t>
            </a:r>
            <a:br>
              <a:rPr lang="en-US"/>
            </a:br>
            <a:r>
              <a:rPr lang="en-US"/>
              <a:t>Layout Editor</a:t>
            </a:r>
          </a:p>
        </p:txBody>
      </p:sp>
      <p:grpSp>
        <p:nvGrpSpPr>
          <p:cNvPr id="358405" name="Group 1029"/>
          <p:cNvGrpSpPr>
            <a:grpSpLocks/>
          </p:cNvGrpSpPr>
          <p:nvPr/>
        </p:nvGrpSpPr>
        <p:grpSpPr bwMode="auto">
          <a:xfrm>
            <a:off x="1981200" y="2595563"/>
            <a:ext cx="533400" cy="3352800"/>
            <a:chOff x="1296" y="1623"/>
            <a:chExt cx="135" cy="1501"/>
          </a:xfrm>
        </p:grpSpPr>
        <p:sp>
          <p:nvSpPr>
            <p:cNvPr id="358406" name="Line 1030"/>
            <p:cNvSpPr>
              <a:spLocks noChangeShapeType="1"/>
            </p:cNvSpPr>
            <p:nvPr/>
          </p:nvSpPr>
          <p:spPr bwMode="auto">
            <a:xfrm>
              <a:off x="1296" y="1623"/>
              <a:ext cx="0" cy="1501"/>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58407" name="Line 1031"/>
            <p:cNvSpPr>
              <a:spLocks noChangeShapeType="1"/>
            </p:cNvSpPr>
            <p:nvPr/>
          </p:nvSpPr>
          <p:spPr bwMode="auto">
            <a:xfrm rot="5400000">
              <a:off x="1364" y="3056"/>
              <a:ext cx="0" cy="135"/>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58408" name="Line 1032"/>
            <p:cNvSpPr>
              <a:spLocks noChangeShapeType="1"/>
            </p:cNvSpPr>
            <p:nvPr/>
          </p:nvSpPr>
          <p:spPr bwMode="auto">
            <a:xfrm rot="5400000">
              <a:off x="1364" y="1555"/>
              <a:ext cx="0" cy="135"/>
            </a:xfrm>
            <a:prstGeom prst="line">
              <a:avLst/>
            </a:prstGeom>
            <a:noFill/>
            <a:ln w="28575">
              <a:solidFill>
                <a:schemeClr val="accent2"/>
              </a:solidFill>
              <a:round/>
              <a:headEnd/>
              <a:tailEnd/>
            </a:ln>
            <a:effectLst/>
          </p:spPr>
          <p:txBody>
            <a:bodyPr lIns="12700" tIns="12700" rIns="12700" bIns="12700">
              <a:spAutoFit/>
            </a:bodyPr>
            <a:lstStyle/>
            <a:p>
              <a:endParaRPr lang="en-US"/>
            </a:p>
          </p:txBody>
        </p:sp>
      </p:grpSp>
      <p:pic>
        <p:nvPicPr>
          <p:cNvPr id="358409" name="Picture 1033" descr="D:\Data\CurrDev\Forms9iCourse\images\1_15.GIF"/>
          <p:cNvPicPr>
            <a:picLocks noChangeAspect="1" noChangeArrowheads="1"/>
          </p:cNvPicPr>
          <p:nvPr/>
        </p:nvPicPr>
        <p:blipFill>
          <a:blip r:embed="rId3" cstate="print"/>
          <a:srcRect/>
          <a:stretch>
            <a:fillRect/>
          </a:stretch>
        </p:blipFill>
        <p:spPr bwMode="gray">
          <a:xfrm>
            <a:off x="2228850" y="1909763"/>
            <a:ext cx="5772150" cy="4251325"/>
          </a:xfrm>
          <a:prstGeom prst="rect">
            <a:avLst/>
          </a:prstGeom>
          <a:noFill/>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0450" name="Picture 2"/>
          <p:cNvPicPr>
            <a:picLocks noChangeAspect="1" noChangeArrowheads="1"/>
          </p:cNvPicPr>
          <p:nvPr/>
        </p:nvPicPr>
        <p:blipFill>
          <a:blip r:embed="rId3" cstate="print"/>
          <a:srcRect/>
          <a:stretch>
            <a:fillRect/>
          </a:stretch>
        </p:blipFill>
        <p:spPr bwMode="gray">
          <a:xfrm>
            <a:off x="2514600" y="3276600"/>
            <a:ext cx="3924300" cy="2668588"/>
          </a:xfrm>
          <a:prstGeom prst="rect">
            <a:avLst/>
          </a:prstGeom>
          <a:noFill/>
          <a:ln w="9525">
            <a:noFill/>
            <a:miter lim="800000"/>
            <a:headEnd/>
            <a:tailEnd/>
          </a:ln>
          <a:effectLst/>
        </p:spPr>
      </p:pic>
      <p:sp>
        <p:nvSpPr>
          <p:cNvPr id="360451" name="Rectangle 3"/>
          <p:cNvSpPr>
            <a:spLocks noChangeArrowheads="1"/>
          </p:cNvSpPr>
          <p:nvPr/>
        </p:nvSpPr>
        <p:spPr bwMode="auto">
          <a:xfrm>
            <a:off x="863600" y="1816100"/>
            <a:ext cx="7366000" cy="1163638"/>
          </a:xfrm>
          <a:prstGeom prst="rect">
            <a:avLst/>
          </a:prstGeom>
          <a:noFill/>
          <a:ln w="9525">
            <a:noFill/>
            <a:miter lim="800000"/>
            <a:headEnd/>
            <a:tailEnd/>
          </a:ln>
          <a:effectLst/>
        </p:spPr>
        <p:txBody>
          <a:bodyPr lIns="12700" tIns="12700" rIns="12700" bIns="12700">
            <a:spAutoFit/>
          </a:bodyPr>
          <a:lstStyle/>
          <a:p>
            <a:pPr defTabSz="228600"/>
            <a:r>
              <a:rPr lang="en-US" sz="2200"/>
              <a:t>With the PL/SQL Editor you can:</a:t>
            </a:r>
          </a:p>
          <a:p>
            <a:pPr marL="571500" lvl="1" indent="-457200" defTabSz="228600">
              <a:buFont typeface="Arial" pitchFamily="34" charset="0"/>
              <a:buChar char="•"/>
            </a:pPr>
            <a:r>
              <a:rPr lang="en-US" sz="2200"/>
              <a:t>Use PL/SQL in Forms.</a:t>
            </a:r>
          </a:p>
          <a:p>
            <a:pPr marL="571500" lvl="1" indent="-457200" defTabSz="228600">
              <a:buFont typeface="Arial" pitchFamily="34" charset="0"/>
              <a:buChar char="•"/>
            </a:pPr>
            <a:r>
              <a:rPr lang="en-US" sz="2200"/>
              <a:t>Enter and compile code.</a:t>
            </a:r>
          </a:p>
        </p:txBody>
      </p:sp>
      <p:sp>
        <p:nvSpPr>
          <p:cNvPr id="360453" name="Rectangle 5"/>
          <p:cNvSpPr>
            <a:spLocks noGrp="1" noChangeArrowheads="1"/>
          </p:cNvSpPr>
          <p:nvPr>
            <p:ph type="title"/>
          </p:nvPr>
        </p:nvSpPr>
        <p:spPr/>
        <p:txBody>
          <a:bodyPr/>
          <a:lstStyle/>
          <a:p>
            <a:r>
              <a:rPr lang="en-US"/>
              <a:t>Forms Builder Components:</a:t>
            </a:r>
            <a:br>
              <a:rPr lang="en-US"/>
            </a:br>
            <a:r>
              <a:rPr lang="en-US"/>
              <a:t>PL/SQL Editor</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8" name="Rectangle 2"/>
          <p:cNvSpPr>
            <a:spLocks noGrp="1" noChangeArrowheads="1"/>
          </p:cNvSpPr>
          <p:nvPr>
            <p:ph type="title"/>
          </p:nvPr>
        </p:nvSpPr>
        <p:spPr/>
        <p:txBody>
          <a:bodyPr/>
          <a:lstStyle/>
          <a:p>
            <a:r>
              <a:rPr lang="en-US"/>
              <a:t>Getting Started in the Forms</a:t>
            </a:r>
            <a:br>
              <a:rPr lang="en-US"/>
            </a:br>
            <a:r>
              <a:rPr lang="en-US"/>
              <a:t>Builder Interface</a:t>
            </a:r>
          </a:p>
        </p:txBody>
      </p:sp>
      <p:grpSp>
        <p:nvGrpSpPr>
          <p:cNvPr id="362500" name="Group 4"/>
          <p:cNvGrpSpPr>
            <a:grpSpLocks/>
          </p:cNvGrpSpPr>
          <p:nvPr/>
        </p:nvGrpSpPr>
        <p:grpSpPr bwMode="auto">
          <a:xfrm>
            <a:off x="914400" y="1676400"/>
            <a:ext cx="5486400" cy="4602163"/>
            <a:chOff x="912" y="480"/>
            <a:chExt cx="3902" cy="3475"/>
          </a:xfrm>
        </p:grpSpPr>
        <p:pic>
          <p:nvPicPr>
            <p:cNvPr id="362501" name="Picture 5" descr="D:\Data\CurrDev\Forms9iCourse\images\1_18a.gif"/>
            <p:cNvPicPr>
              <a:picLocks noChangeAspect="1" noChangeArrowheads="1"/>
            </p:cNvPicPr>
            <p:nvPr/>
          </p:nvPicPr>
          <p:blipFill>
            <a:blip r:embed="rId3" cstate="print"/>
            <a:srcRect/>
            <a:stretch>
              <a:fillRect/>
            </a:stretch>
          </p:blipFill>
          <p:spPr bwMode="gray">
            <a:xfrm>
              <a:off x="912" y="480"/>
              <a:ext cx="3902" cy="490"/>
            </a:xfrm>
            <a:prstGeom prst="rect">
              <a:avLst/>
            </a:prstGeom>
            <a:noFill/>
          </p:spPr>
        </p:pic>
        <p:pic>
          <p:nvPicPr>
            <p:cNvPr id="362502" name="Picture 6" descr="D:\Data\CurrDev\Forms9iCourse\images\1_18b.gif"/>
            <p:cNvPicPr>
              <a:picLocks noChangeAspect="1" noChangeArrowheads="1"/>
            </p:cNvPicPr>
            <p:nvPr/>
          </p:nvPicPr>
          <p:blipFill>
            <a:blip r:embed="rId4" cstate="print"/>
            <a:srcRect/>
            <a:stretch>
              <a:fillRect/>
            </a:stretch>
          </p:blipFill>
          <p:spPr bwMode="gray">
            <a:xfrm>
              <a:off x="912" y="960"/>
              <a:ext cx="2088" cy="2995"/>
            </a:xfrm>
            <a:prstGeom prst="rect">
              <a:avLst/>
            </a:prstGeom>
            <a:noFill/>
          </p:spPr>
        </p:pic>
      </p:grpSp>
      <p:sp>
        <p:nvSpPr>
          <p:cNvPr id="362503" name="Oval 7"/>
          <p:cNvSpPr>
            <a:spLocks noChangeArrowheads="1"/>
          </p:cNvSpPr>
          <p:nvPr/>
        </p:nvSpPr>
        <p:spPr bwMode="gray">
          <a:xfrm>
            <a:off x="2667000" y="1981200"/>
            <a:ext cx="381000" cy="381000"/>
          </a:xfrm>
          <a:prstGeom prst="ellipse">
            <a:avLst/>
          </a:prstGeom>
          <a:noFill/>
          <a:ln w="53975">
            <a:solidFill>
              <a:schemeClr val="accent2"/>
            </a:solidFill>
            <a:round/>
            <a:headEnd/>
            <a:tailEnd/>
          </a:ln>
          <a:effectLst/>
        </p:spPr>
        <p:txBody>
          <a:bodyPr wrap="none" lIns="12700" tIns="12700" rIns="12700" bIns="12700" anchor="ctr">
            <a:spAutoFit/>
          </a:bodyPr>
          <a:lstStyle/>
          <a:p>
            <a:endParaRPr lang="en-US"/>
          </a:p>
        </p:txBody>
      </p:sp>
      <p:sp>
        <p:nvSpPr>
          <p:cNvPr id="362504" name="Rectangle 8"/>
          <p:cNvSpPr>
            <a:spLocks noGrp="1" noChangeArrowheads="1"/>
          </p:cNvSpPr>
          <p:nvPr>
            <p:ph type="body" idx="1"/>
          </p:nvPr>
        </p:nvSpPr>
        <p:spPr>
          <a:xfrm>
            <a:off x="3962400" y="2470150"/>
            <a:ext cx="4267200" cy="2466975"/>
          </a:xfrm>
        </p:spPr>
        <p:txBody>
          <a:bodyPr/>
          <a:lstStyle/>
          <a:p>
            <a:pPr lvl="1"/>
            <a:r>
              <a:rPr lang="en-US"/>
              <a:t>Start Forms Builder</a:t>
            </a:r>
          </a:p>
          <a:p>
            <a:pPr lvl="1"/>
            <a:r>
              <a:rPr lang="en-US"/>
              <a:t>Connect to the database:</a:t>
            </a:r>
          </a:p>
          <a:p>
            <a:pPr lvl="2"/>
            <a:r>
              <a:rPr lang="en-US"/>
              <a:t>Menu:</a:t>
            </a:r>
            <a:br>
              <a:rPr lang="en-US"/>
            </a:br>
            <a:r>
              <a:rPr lang="en-US"/>
              <a:t>Select File </a:t>
            </a:r>
            <a:r>
              <a:rPr lang="en-US">
                <a:sym typeface="Wingdings" pitchFamily="2" charset="2"/>
              </a:rPr>
              <a:t>&gt;</a:t>
            </a:r>
            <a:r>
              <a:rPr lang="en-US"/>
              <a:t> Connect</a:t>
            </a:r>
          </a:p>
          <a:p>
            <a:pPr lvl="2">
              <a:buFont typeface="Arial" pitchFamily="34" charset="0"/>
              <a:buNone/>
            </a:pPr>
            <a:r>
              <a:rPr lang="en-US" i="1"/>
              <a:t>Or</a:t>
            </a:r>
          </a:p>
          <a:p>
            <a:pPr lvl="2"/>
            <a:r>
              <a:rPr lang="en-US"/>
              <a:t>Toolbar:</a:t>
            </a:r>
            <a:br>
              <a:rPr lang="en-US"/>
            </a:br>
            <a:r>
              <a:rPr lang="en-US"/>
              <a:t>Click Connect</a:t>
            </a:r>
          </a:p>
        </p:txBody>
      </p:sp>
      <p:sp>
        <p:nvSpPr>
          <p:cNvPr id="362505" name="Line 9"/>
          <p:cNvSpPr>
            <a:spLocks noChangeShapeType="1"/>
          </p:cNvSpPr>
          <p:nvPr/>
        </p:nvSpPr>
        <p:spPr bwMode="gray">
          <a:xfrm flipH="1">
            <a:off x="2819400" y="4800600"/>
            <a:ext cx="2132013"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62506" name="Line 10"/>
          <p:cNvSpPr>
            <a:spLocks noChangeShapeType="1"/>
          </p:cNvSpPr>
          <p:nvPr/>
        </p:nvSpPr>
        <p:spPr bwMode="gray">
          <a:xfrm flipV="1">
            <a:off x="2819400" y="2362200"/>
            <a:ext cx="0" cy="24384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84" name="Rectangle 56"/>
          <p:cNvSpPr>
            <a:spLocks noChangeArrowheads="1"/>
          </p:cNvSpPr>
          <p:nvPr/>
        </p:nvSpPr>
        <p:spPr bwMode="blackWhite">
          <a:xfrm>
            <a:off x="4772025" y="1909763"/>
            <a:ext cx="2541588" cy="2020887"/>
          </a:xfrm>
          <a:prstGeom prst="rect">
            <a:avLst/>
          </a:prstGeom>
          <a:solidFill>
            <a:srgbClr val="CCCC99"/>
          </a:solidFill>
          <a:ln w="28575">
            <a:solidFill>
              <a:schemeClr val="bg2"/>
            </a:solidFill>
            <a:miter lim="800000"/>
            <a:headEnd/>
            <a:tailEnd/>
          </a:ln>
          <a:effectLst/>
        </p:spPr>
        <p:txBody>
          <a:bodyPr wrap="none" anchor="ctr"/>
          <a:lstStyle/>
          <a:p>
            <a:endParaRPr lang="en-US"/>
          </a:p>
        </p:txBody>
      </p:sp>
      <p:pic>
        <p:nvPicPr>
          <p:cNvPr id="380982" name="Picture 54" descr="Concept: Clouds, Shape, Thought"/>
          <p:cNvPicPr>
            <a:picLocks noChangeAspect="1" noChangeArrowheads="1"/>
          </p:cNvPicPr>
          <p:nvPr/>
        </p:nvPicPr>
        <p:blipFill>
          <a:blip r:embed="rId3" cstate="print"/>
          <a:srcRect/>
          <a:stretch>
            <a:fillRect/>
          </a:stretch>
        </p:blipFill>
        <p:spPr bwMode="gray">
          <a:xfrm>
            <a:off x="3022600" y="4495800"/>
            <a:ext cx="1557338" cy="1471613"/>
          </a:xfrm>
          <a:prstGeom prst="rect">
            <a:avLst/>
          </a:prstGeom>
          <a:noFill/>
        </p:spPr>
      </p:pic>
      <p:pic>
        <p:nvPicPr>
          <p:cNvPr id="380981" name="Picture 53" descr="Concept: Clouds, Shape, Thought"/>
          <p:cNvPicPr>
            <a:picLocks noChangeAspect="1" noChangeArrowheads="1"/>
          </p:cNvPicPr>
          <p:nvPr/>
        </p:nvPicPr>
        <p:blipFill>
          <a:blip r:embed="rId3" cstate="print"/>
          <a:srcRect/>
          <a:stretch>
            <a:fillRect/>
          </a:stretch>
        </p:blipFill>
        <p:spPr bwMode="gray">
          <a:xfrm>
            <a:off x="6451600" y="4495800"/>
            <a:ext cx="1557338" cy="1471613"/>
          </a:xfrm>
          <a:prstGeom prst="rect">
            <a:avLst/>
          </a:prstGeom>
          <a:noFill/>
        </p:spPr>
      </p:pic>
      <p:sp>
        <p:nvSpPr>
          <p:cNvPr id="380935" name="Rectangle 7"/>
          <p:cNvSpPr>
            <a:spLocks noGrp="1" noChangeArrowheads="1"/>
          </p:cNvSpPr>
          <p:nvPr>
            <p:ph type="title"/>
          </p:nvPr>
        </p:nvSpPr>
        <p:spPr/>
        <p:txBody>
          <a:bodyPr/>
          <a:lstStyle/>
          <a:p>
            <a:r>
              <a:rPr lang="en-US"/>
              <a:t>Blocks, Items, and Canvases</a:t>
            </a:r>
          </a:p>
        </p:txBody>
      </p:sp>
      <p:sp>
        <p:nvSpPr>
          <p:cNvPr id="380936" name="Rectangle 8"/>
          <p:cNvSpPr>
            <a:spLocks noChangeArrowheads="1"/>
          </p:cNvSpPr>
          <p:nvPr/>
        </p:nvSpPr>
        <p:spPr bwMode="blackWhite">
          <a:xfrm>
            <a:off x="1447800" y="1909763"/>
            <a:ext cx="2541588" cy="2020887"/>
          </a:xfrm>
          <a:prstGeom prst="rect">
            <a:avLst/>
          </a:prstGeom>
          <a:solidFill>
            <a:srgbClr val="CCCC99"/>
          </a:solidFill>
          <a:ln w="28575">
            <a:solidFill>
              <a:schemeClr val="bg2"/>
            </a:solidFill>
            <a:miter lim="800000"/>
            <a:headEnd/>
            <a:tailEnd/>
          </a:ln>
          <a:effectLst/>
        </p:spPr>
        <p:txBody>
          <a:bodyPr wrap="none" anchor="ctr"/>
          <a:lstStyle/>
          <a:p>
            <a:endParaRPr lang="en-US"/>
          </a:p>
        </p:txBody>
      </p:sp>
      <p:sp>
        <p:nvSpPr>
          <p:cNvPr id="380937" name="Rectangle 9"/>
          <p:cNvSpPr>
            <a:spLocks noChangeArrowheads="1"/>
          </p:cNvSpPr>
          <p:nvPr/>
        </p:nvSpPr>
        <p:spPr bwMode="auto">
          <a:xfrm>
            <a:off x="2124075" y="1565275"/>
            <a:ext cx="11874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Canvas 1</a:t>
            </a:r>
          </a:p>
        </p:txBody>
      </p:sp>
      <p:sp>
        <p:nvSpPr>
          <p:cNvPr id="380945" name="Rectangle 17"/>
          <p:cNvSpPr>
            <a:spLocks noChangeArrowheads="1"/>
          </p:cNvSpPr>
          <p:nvPr/>
        </p:nvSpPr>
        <p:spPr bwMode="auto">
          <a:xfrm>
            <a:off x="5448300" y="1552575"/>
            <a:ext cx="11874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solidFill>
                  <a:srgbClr val="000000"/>
                </a:solidFill>
              </a:rPr>
              <a:t>Canvas 2</a:t>
            </a:r>
          </a:p>
        </p:txBody>
      </p:sp>
      <p:sp>
        <p:nvSpPr>
          <p:cNvPr id="380946" name="Rectangle 18"/>
          <p:cNvSpPr>
            <a:spLocks noChangeArrowheads="1"/>
          </p:cNvSpPr>
          <p:nvPr/>
        </p:nvSpPr>
        <p:spPr bwMode="auto">
          <a:xfrm>
            <a:off x="4035425" y="5538788"/>
            <a:ext cx="781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Items</a:t>
            </a:r>
          </a:p>
        </p:txBody>
      </p:sp>
      <p:sp>
        <p:nvSpPr>
          <p:cNvPr id="380947" name="Rectangle 19"/>
          <p:cNvSpPr>
            <a:spLocks noChangeArrowheads="1"/>
          </p:cNvSpPr>
          <p:nvPr/>
        </p:nvSpPr>
        <p:spPr bwMode="auto">
          <a:xfrm>
            <a:off x="6867525" y="5538788"/>
            <a:ext cx="781050" cy="366712"/>
          </a:xfrm>
          <a:prstGeom prst="rect">
            <a:avLst/>
          </a:prstGeom>
          <a:noFill/>
          <a:ln w="9525">
            <a:noFill/>
            <a:miter lim="800000"/>
            <a:headEnd/>
            <a:tailEnd/>
          </a:ln>
          <a:effectLst/>
        </p:spPr>
        <p:txBody>
          <a:bodyPr wrap="none" lIns="92075" tIns="46038" rIns="92075" bIns="46038">
            <a:spAutoFit/>
          </a:bodyPr>
          <a:lstStyle/>
          <a:p>
            <a:pPr algn="ctr" eaLnBrk="0" hangingPunct="0">
              <a:spcBef>
                <a:spcPct val="0"/>
              </a:spcBef>
              <a:buClrTx/>
              <a:buFontTx/>
              <a:buNone/>
            </a:pPr>
            <a:r>
              <a:rPr lang="en-US">
                <a:solidFill>
                  <a:schemeClr val="bg2"/>
                </a:solidFill>
              </a:rPr>
              <a:t>Items</a:t>
            </a:r>
          </a:p>
        </p:txBody>
      </p:sp>
      <p:sp>
        <p:nvSpPr>
          <p:cNvPr id="380948" name="Rectangle 20"/>
          <p:cNvSpPr>
            <a:spLocks noChangeArrowheads="1"/>
          </p:cNvSpPr>
          <p:nvPr/>
        </p:nvSpPr>
        <p:spPr bwMode="auto">
          <a:xfrm>
            <a:off x="3200400" y="5957888"/>
            <a:ext cx="1035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Block A</a:t>
            </a:r>
          </a:p>
        </p:txBody>
      </p:sp>
      <p:sp>
        <p:nvSpPr>
          <p:cNvPr id="380949" name="Rectangle 21"/>
          <p:cNvSpPr>
            <a:spLocks noChangeArrowheads="1"/>
          </p:cNvSpPr>
          <p:nvPr/>
        </p:nvSpPr>
        <p:spPr bwMode="auto">
          <a:xfrm>
            <a:off x="6680200" y="5957888"/>
            <a:ext cx="10350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Block B</a:t>
            </a:r>
          </a:p>
        </p:txBody>
      </p:sp>
      <p:sp>
        <p:nvSpPr>
          <p:cNvPr id="380950" name="AutoShape 22"/>
          <p:cNvSpPr>
            <a:spLocks noChangeArrowheads="1"/>
          </p:cNvSpPr>
          <p:nvPr/>
        </p:nvSpPr>
        <p:spPr bwMode="blackWhite">
          <a:xfrm>
            <a:off x="1797050" y="2701925"/>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1" name="AutoShape 23"/>
          <p:cNvSpPr>
            <a:spLocks noChangeArrowheads="1"/>
          </p:cNvSpPr>
          <p:nvPr/>
        </p:nvSpPr>
        <p:spPr bwMode="blackWhite">
          <a:xfrm>
            <a:off x="2673350" y="2701925"/>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2" name="Line 24"/>
          <p:cNvSpPr>
            <a:spLocks noChangeShapeType="1"/>
          </p:cNvSpPr>
          <p:nvPr/>
        </p:nvSpPr>
        <p:spPr bwMode="auto">
          <a:xfrm flipV="1">
            <a:off x="2868613" y="3028950"/>
            <a:ext cx="0" cy="1851025"/>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53" name="Line 25"/>
          <p:cNvSpPr>
            <a:spLocks noChangeShapeType="1"/>
          </p:cNvSpPr>
          <p:nvPr/>
        </p:nvSpPr>
        <p:spPr bwMode="gray">
          <a:xfrm>
            <a:off x="2859088" y="4883150"/>
            <a:ext cx="550862" cy="0"/>
          </a:xfrm>
          <a:prstGeom prst="line">
            <a:avLst/>
          </a:prstGeom>
          <a:noFill/>
          <a:ln w="28575">
            <a:solidFill>
              <a:schemeClr val="tx1"/>
            </a:solidFill>
            <a:round/>
            <a:headEnd type="none" w="sm" len="sm"/>
            <a:tailEnd type="none" w="sm" len="sm"/>
          </a:ln>
          <a:effectLst/>
        </p:spPr>
        <p:txBody>
          <a:bodyPr/>
          <a:lstStyle/>
          <a:p>
            <a:endParaRPr lang="en-US"/>
          </a:p>
        </p:txBody>
      </p:sp>
      <p:sp>
        <p:nvSpPr>
          <p:cNvPr id="380954" name="Line 26"/>
          <p:cNvSpPr>
            <a:spLocks noChangeShapeType="1"/>
          </p:cNvSpPr>
          <p:nvPr/>
        </p:nvSpPr>
        <p:spPr bwMode="auto">
          <a:xfrm flipV="1">
            <a:off x="1989138" y="3016250"/>
            <a:ext cx="0" cy="255270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55" name="Line 27"/>
          <p:cNvSpPr>
            <a:spLocks noChangeShapeType="1"/>
          </p:cNvSpPr>
          <p:nvPr/>
        </p:nvSpPr>
        <p:spPr bwMode="auto">
          <a:xfrm>
            <a:off x="1979613" y="5573713"/>
            <a:ext cx="1255712" cy="0"/>
          </a:xfrm>
          <a:prstGeom prst="line">
            <a:avLst/>
          </a:prstGeom>
          <a:noFill/>
          <a:ln w="28575">
            <a:solidFill>
              <a:schemeClr val="tx1"/>
            </a:solidFill>
            <a:round/>
            <a:headEnd type="none" w="sm" len="sm"/>
            <a:tailEnd type="none" w="sm" len="sm"/>
          </a:ln>
          <a:effectLst/>
        </p:spPr>
        <p:txBody>
          <a:bodyPr/>
          <a:lstStyle/>
          <a:p>
            <a:endParaRPr lang="en-US"/>
          </a:p>
        </p:txBody>
      </p:sp>
      <p:sp>
        <p:nvSpPr>
          <p:cNvPr id="380956" name="AutoShape 28"/>
          <p:cNvSpPr>
            <a:spLocks noChangeArrowheads="1"/>
          </p:cNvSpPr>
          <p:nvPr/>
        </p:nvSpPr>
        <p:spPr bwMode="blackWhite">
          <a:xfrm>
            <a:off x="3130550" y="53911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7" name="AutoShape 29"/>
          <p:cNvSpPr>
            <a:spLocks noChangeArrowheads="1"/>
          </p:cNvSpPr>
          <p:nvPr/>
        </p:nvSpPr>
        <p:spPr bwMode="blackWhite">
          <a:xfrm>
            <a:off x="5226050" y="32702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8" name="AutoShape 30"/>
          <p:cNvSpPr>
            <a:spLocks noChangeArrowheads="1"/>
          </p:cNvSpPr>
          <p:nvPr/>
        </p:nvSpPr>
        <p:spPr bwMode="blackWhite">
          <a:xfrm>
            <a:off x="5226050" y="27114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59" name="Line 31"/>
          <p:cNvSpPr>
            <a:spLocks noChangeShapeType="1"/>
          </p:cNvSpPr>
          <p:nvPr/>
        </p:nvSpPr>
        <p:spPr bwMode="auto">
          <a:xfrm>
            <a:off x="3870325" y="2886075"/>
            <a:ext cx="0" cy="2816225"/>
          </a:xfrm>
          <a:prstGeom prst="line">
            <a:avLst/>
          </a:prstGeom>
          <a:noFill/>
          <a:ln w="28575">
            <a:solidFill>
              <a:schemeClr val="tx1"/>
            </a:solidFill>
            <a:round/>
            <a:headEnd type="none" w="sm" len="sm"/>
            <a:tailEnd type="none" w="sm" len="sm"/>
          </a:ln>
          <a:effectLst/>
        </p:spPr>
        <p:txBody>
          <a:bodyPr/>
          <a:lstStyle/>
          <a:p>
            <a:endParaRPr lang="en-US"/>
          </a:p>
        </p:txBody>
      </p:sp>
      <p:sp>
        <p:nvSpPr>
          <p:cNvPr id="380960" name="Line 32"/>
          <p:cNvSpPr>
            <a:spLocks noChangeShapeType="1"/>
          </p:cNvSpPr>
          <p:nvPr/>
        </p:nvSpPr>
        <p:spPr bwMode="auto">
          <a:xfrm>
            <a:off x="4187825" y="3398838"/>
            <a:ext cx="0" cy="1597025"/>
          </a:xfrm>
          <a:prstGeom prst="line">
            <a:avLst/>
          </a:prstGeom>
          <a:noFill/>
          <a:ln w="28575">
            <a:solidFill>
              <a:schemeClr val="tx1"/>
            </a:solidFill>
            <a:round/>
            <a:headEnd type="none" w="sm" len="sm"/>
            <a:tailEnd type="none" w="sm" len="sm"/>
          </a:ln>
          <a:effectLst/>
        </p:spPr>
        <p:txBody>
          <a:bodyPr/>
          <a:lstStyle/>
          <a:p>
            <a:endParaRPr lang="en-US"/>
          </a:p>
        </p:txBody>
      </p:sp>
      <p:sp>
        <p:nvSpPr>
          <p:cNvPr id="380961" name="Line 33"/>
          <p:cNvSpPr>
            <a:spLocks noChangeShapeType="1"/>
          </p:cNvSpPr>
          <p:nvPr/>
        </p:nvSpPr>
        <p:spPr bwMode="auto">
          <a:xfrm>
            <a:off x="3873500" y="2895600"/>
            <a:ext cx="14255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2" name="Line 34"/>
          <p:cNvSpPr>
            <a:spLocks noChangeShapeType="1"/>
          </p:cNvSpPr>
          <p:nvPr/>
        </p:nvSpPr>
        <p:spPr bwMode="auto">
          <a:xfrm>
            <a:off x="4191000" y="3413125"/>
            <a:ext cx="1144588"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3" name="AutoShape 35"/>
          <p:cNvSpPr>
            <a:spLocks noChangeArrowheads="1"/>
          </p:cNvSpPr>
          <p:nvPr/>
        </p:nvSpPr>
        <p:spPr bwMode="blackWhite">
          <a:xfrm>
            <a:off x="3676650" y="55054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64" name="AutoShape 36"/>
          <p:cNvSpPr>
            <a:spLocks noChangeArrowheads="1"/>
          </p:cNvSpPr>
          <p:nvPr/>
        </p:nvSpPr>
        <p:spPr bwMode="blackWhite">
          <a:xfrm>
            <a:off x="3994150" y="48323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66" name="Rectangle 38"/>
          <p:cNvSpPr>
            <a:spLocks noChangeArrowheads="1"/>
          </p:cNvSpPr>
          <p:nvPr/>
        </p:nvSpPr>
        <p:spPr bwMode="blackWhite">
          <a:xfrm>
            <a:off x="5757863" y="2063750"/>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67" name="Rectangle 39"/>
          <p:cNvSpPr>
            <a:spLocks noChangeArrowheads="1"/>
          </p:cNvSpPr>
          <p:nvPr/>
        </p:nvSpPr>
        <p:spPr bwMode="blackWhite">
          <a:xfrm>
            <a:off x="5757863" y="2571750"/>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68" name="Line 40"/>
          <p:cNvSpPr>
            <a:spLocks noChangeShapeType="1"/>
          </p:cNvSpPr>
          <p:nvPr/>
        </p:nvSpPr>
        <p:spPr bwMode="auto">
          <a:xfrm flipH="1">
            <a:off x="6351588" y="2727325"/>
            <a:ext cx="488950"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69" name="Line 41"/>
          <p:cNvSpPr>
            <a:spLocks noChangeShapeType="1"/>
          </p:cNvSpPr>
          <p:nvPr/>
        </p:nvSpPr>
        <p:spPr bwMode="auto">
          <a:xfrm flipH="1">
            <a:off x="6351588" y="2243138"/>
            <a:ext cx="1195387"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380970" name="Line 42"/>
          <p:cNvSpPr>
            <a:spLocks noChangeShapeType="1"/>
          </p:cNvSpPr>
          <p:nvPr/>
        </p:nvSpPr>
        <p:spPr bwMode="auto">
          <a:xfrm>
            <a:off x="6842125" y="2714625"/>
            <a:ext cx="0" cy="2478088"/>
          </a:xfrm>
          <a:prstGeom prst="line">
            <a:avLst/>
          </a:prstGeom>
          <a:noFill/>
          <a:ln w="28575">
            <a:solidFill>
              <a:schemeClr val="tx1"/>
            </a:solidFill>
            <a:round/>
            <a:headEnd type="none" w="sm" len="sm"/>
            <a:tailEnd type="none" w="sm" len="sm"/>
          </a:ln>
          <a:effectLst/>
        </p:spPr>
        <p:txBody>
          <a:bodyPr/>
          <a:lstStyle/>
          <a:p>
            <a:endParaRPr lang="en-US"/>
          </a:p>
        </p:txBody>
      </p:sp>
      <p:sp>
        <p:nvSpPr>
          <p:cNvPr id="380971" name="Line 43"/>
          <p:cNvSpPr>
            <a:spLocks noChangeShapeType="1"/>
          </p:cNvSpPr>
          <p:nvPr/>
        </p:nvSpPr>
        <p:spPr bwMode="auto">
          <a:xfrm>
            <a:off x="7550150" y="2236788"/>
            <a:ext cx="0" cy="2868612"/>
          </a:xfrm>
          <a:prstGeom prst="line">
            <a:avLst/>
          </a:prstGeom>
          <a:noFill/>
          <a:ln w="28575">
            <a:solidFill>
              <a:schemeClr val="tx1"/>
            </a:solidFill>
            <a:round/>
            <a:headEnd type="none" w="sm" len="sm"/>
            <a:tailEnd type="none" w="sm" len="sm"/>
          </a:ln>
          <a:effectLst/>
        </p:spPr>
        <p:txBody>
          <a:bodyPr/>
          <a:lstStyle/>
          <a:p>
            <a:endParaRPr lang="en-US"/>
          </a:p>
        </p:txBody>
      </p:sp>
      <p:sp>
        <p:nvSpPr>
          <p:cNvPr id="380972" name="Rectangle 44"/>
          <p:cNvSpPr>
            <a:spLocks noChangeArrowheads="1"/>
          </p:cNvSpPr>
          <p:nvPr/>
        </p:nvSpPr>
        <p:spPr bwMode="blackWhite">
          <a:xfrm>
            <a:off x="7256463" y="5075238"/>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
        <p:nvSpPr>
          <p:cNvPr id="380973" name="AutoShape 45"/>
          <p:cNvSpPr>
            <a:spLocks noChangeArrowheads="1"/>
          </p:cNvSpPr>
          <p:nvPr/>
        </p:nvSpPr>
        <p:spPr bwMode="blackWhite">
          <a:xfrm>
            <a:off x="3232150" y="4692650"/>
            <a:ext cx="381000" cy="330200"/>
          </a:xfrm>
          <a:prstGeom prst="triangle">
            <a:avLst>
              <a:gd name="adj" fmla="val 49995"/>
            </a:avLst>
          </a:prstGeom>
          <a:solidFill>
            <a:srgbClr val="99CCCC"/>
          </a:solidFill>
          <a:ln w="28575">
            <a:solidFill>
              <a:schemeClr val="bg2"/>
            </a:solidFill>
            <a:miter lim="800000"/>
            <a:headEnd/>
            <a:tailEnd/>
          </a:ln>
          <a:effectLst/>
        </p:spPr>
        <p:txBody>
          <a:bodyPr wrap="none" anchor="ctr"/>
          <a:lstStyle/>
          <a:p>
            <a:endParaRPr lang="en-US"/>
          </a:p>
        </p:txBody>
      </p:sp>
      <p:sp>
        <p:nvSpPr>
          <p:cNvPr id="380974" name="Rectangle 46"/>
          <p:cNvSpPr>
            <a:spLocks noChangeArrowheads="1"/>
          </p:cNvSpPr>
          <p:nvPr/>
        </p:nvSpPr>
        <p:spPr bwMode="blackWhite">
          <a:xfrm>
            <a:off x="6532563" y="5075238"/>
            <a:ext cx="585787" cy="342900"/>
          </a:xfrm>
          <a:prstGeom prst="rect">
            <a:avLst/>
          </a:prstGeom>
          <a:solidFill>
            <a:srgbClr val="FFFF00"/>
          </a:solidFill>
          <a:ln w="25400">
            <a:solidFill>
              <a:schemeClr val="bg2"/>
            </a:solidFill>
            <a:miter lim="800000"/>
            <a:headEnd/>
            <a:tailEnd/>
          </a:ln>
          <a:effectLst/>
        </p:spPr>
        <p:txBody>
          <a:bodyPr wrap="none" anchor="ctr"/>
          <a:lstStyle/>
          <a:p>
            <a:endParaRPr lang="en-US"/>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Forms Builder Components</a:t>
            </a:r>
            <a:endParaRPr lang="en-US" dirty="0"/>
          </a:p>
        </p:txBody>
      </p:sp>
      <p:sp>
        <p:nvSpPr>
          <p:cNvPr id="4" name="Content Placeholder 3"/>
          <p:cNvSpPr>
            <a:spLocks noGrp="1"/>
          </p:cNvSpPr>
          <p:nvPr>
            <p:ph idx="1"/>
          </p:nvPr>
        </p:nvSpPr>
        <p:spPr>
          <a:xfrm>
            <a:off x="838200" y="1440107"/>
            <a:ext cx="7366000" cy="5417893"/>
          </a:xfrm>
        </p:spPr>
        <p:txBody>
          <a:bodyPr/>
          <a:lstStyle/>
          <a:p>
            <a:pPr lvl="2"/>
            <a:r>
              <a:rPr lang="en-US" dirty="0" smtClean="0"/>
              <a:t>Items: These are interface objects that present data values to the user or enable the user to interact with the form, depending upon the item type. There are several different types of items. Items are logically grouped into blocks and visibly arranged on canvases.</a:t>
            </a:r>
          </a:p>
          <a:p>
            <a:pPr lvl="2"/>
            <a:r>
              <a:rPr lang="en-US" dirty="0" smtClean="0"/>
              <a:t>Blocks: A block is the intermediate building unit for forms. Each form consists of one or more blocks. A block is the logical owner of items, and each item in a form belongs to a block. Items in one block are logically related; for example, they may correspond to columns in the same database table or may need to be part of the same navigation cycle.</a:t>
            </a:r>
            <a:br>
              <a:rPr lang="en-US" dirty="0" smtClean="0"/>
            </a:br>
            <a:r>
              <a:rPr lang="en-US" dirty="0" smtClean="0"/>
              <a:t>Blocks therefore provide a mechanism for grouping related items into a functional unit for storing, displaying, and manipulating records.</a:t>
            </a:r>
          </a:p>
          <a:p>
            <a:endParaRPr lang="en-US" dirty="0"/>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5005</TotalTime>
  <Words>1500</Words>
  <Application>Microsoft Office PowerPoint</Application>
  <PresentationFormat>On-screen Show (4:3)</PresentationFormat>
  <Paragraphs>166</Paragraphs>
  <Slides>23</Slides>
  <Notes>20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23</vt:i4>
      </vt:variant>
    </vt:vector>
  </HeadingPairs>
  <TitlesOfParts>
    <vt:vector size="26" baseType="lpstr">
      <vt:lpstr>OU5_1.1</vt:lpstr>
      <vt:lpstr>Document</vt:lpstr>
      <vt:lpstr>Microsoft Word Document</vt:lpstr>
      <vt:lpstr>Working in the Forms Developer Environment</vt:lpstr>
      <vt:lpstr>Objectives</vt:lpstr>
      <vt:lpstr>Forms Builder Key Features</vt:lpstr>
      <vt:lpstr>Forms Builder Components: Property Palette</vt:lpstr>
      <vt:lpstr>Forms Builder Components: Layout Editor</vt:lpstr>
      <vt:lpstr>Forms Builder Components: PL/SQL Editor</vt:lpstr>
      <vt:lpstr>Getting Started in the Forms Builder Interface</vt:lpstr>
      <vt:lpstr>Blocks, Items, and Canvases</vt:lpstr>
      <vt:lpstr>Forms Builder Components</vt:lpstr>
      <vt:lpstr>Forms Builder Components (continued) </vt:lpstr>
      <vt:lpstr>Navigation in a Form Module</vt:lpstr>
      <vt:lpstr>Data Blocks</vt:lpstr>
      <vt:lpstr>Types of Blocks </vt:lpstr>
      <vt:lpstr>Types of Blocks </vt:lpstr>
      <vt:lpstr>Master Versus Detail Blocks </vt:lpstr>
      <vt:lpstr>Forms and Data Blocks</vt:lpstr>
      <vt:lpstr>Form Module Hierarchy</vt:lpstr>
      <vt:lpstr>Multi-Block and Multi-Form Applications </vt:lpstr>
      <vt:lpstr>Customizing Your Forms Builder Session</vt:lpstr>
      <vt:lpstr>Slide 20</vt:lpstr>
      <vt:lpstr>Testing a Form: The Run Form Button</vt:lpstr>
      <vt:lpstr>To Exit a session</vt:lpstr>
      <vt:lpstr>Practice 3 Overview</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499</cp:revision>
  <cp:lastPrinted>2004-06-15T06:44:41Z</cp:lastPrinted>
  <dcterms:created xsi:type="dcterms:W3CDTF">2001-07-03T17:11:09Z</dcterms:created>
  <dcterms:modified xsi:type="dcterms:W3CDTF">2016-01-28T08:45:13Z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