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6" r:id="rId3"/>
    <p:sldId id="257" r:id="rId4"/>
    <p:sldId id="258" r:id="rId5"/>
    <p:sldId id="259" r:id="rId6"/>
    <p:sldId id="267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732" autoAdjust="0"/>
  </p:normalViewPr>
  <p:slideViewPr>
    <p:cSldViewPr>
      <p:cViewPr varScale="1">
        <p:scale>
          <a:sx n="56" d="100"/>
          <a:sy n="56" d="100"/>
        </p:scale>
        <p:origin x="-90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4839D0-0BBF-4DFD-B64A-0EFC6257C989}" type="doc">
      <dgm:prSet loTypeId="urn:microsoft.com/office/officeart/2005/8/layout/vList2" loCatId="list" qsTypeId="urn:microsoft.com/office/officeart/2005/8/quickstyle/simple1#1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E1F0C20-B893-4E08-A30B-3349D4A7AC49}">
      <dgm:prSet/>
      <dgm:spPr/>
      <dgm:t>
        <a:bodyPr/>
        <a:lstStyle/>
        <a:p>
          <a:pPr rtl="0"/>
          <a:r>
            <a:rPr lang="en-US" b="0" dirty="0" smtClean="0"/>
            <a:t>Internal data</a:t>
          </a:r>
          <a:endParaRPr lang="en-US" b="0" dirty="0"/>
        </a:p>
      </dgm:t>
    </dgm:pt>
    <dgm:pt modelId="{B5DFBF4C-9FAC-4DDE-BE64-B762BF3CBED5}" type="parTrans" cxnId="{E651EBE6-CC08-444D-97EB-303953EB773F}">
      <dgm:prSet/>
      <dgm:spPr/>
      <dgm:t>
        <a:bodyPr/>
        <a:lstStyle/>
        <a:p>
          <a:endParaRPr lang="en-US"/>
        </a:p>
      </dgm:t>
    </dgm:pt>
    <dgm:pt modelId="{F51970F2-94A2-40F7-AE8F-75EA767C76C0}" type="sibTrans" cxnId="{E651EBE6-CC08-444D-97EB-303953EB773F}">
      <dgm:prSet/>
      <dgm:spPr/>
      <dgm:t>
        <a:bodyPr/>
        <a:lstStyle/>
        <a:p>
          <a:endParaRPr lang="en-US"/>
        </a:p>
      </dgm:t>
    </dgm:pt>
    <dgm:pt modelId="{0249D508-0EE1-49AB-9BD9-EAB9C8312CB6}">
      <dgm:prSet/>
      <dgm:spPr/>
      <dgm:t>
        <a:bodyPr/>
        <a:lstStyle/>
        <a:p>
          <a:pPr rtl="0"/>
          <a:r>
            <a:rPr lang="en-US" b="0" dirty="0" smtClean="0"/>
            <a:t>Marketing intelligence</a:t>
          </a:r>
          <a:endParaRPr lang="en-US" dirty="0"/>
        </a:p>
      </dgm:t>
    </dgm:pt>
    <dgm:pt modelId="{A1585177-9D1E-403C-8D89-E4DFB1F8F0CC}" type="parTrans" cxnId="{46BC1584-9729-41DD-9CCB-9425E912168B}">
      <dgm:prSet/>
      <dgm:spPr/>
      <dgm:t>
        <a:bodyPr/>
        <a:lstStyle/>
        <a:p>
          <a:endParaRPr lang="en-US"/>
        </a:p>
      </dgm:t>
    </dgm:pt>
    <dgm:pt modelId="{8C17F790-E2FE-47F5-8CBB-C4B7530D0C4C}" type="sibTrans" cxnId="{46BC1584-9729-41DD-9CCB-9425E912168B}">
      <dgm:prSet/>
      <dgm:spPr/>
      <dgm:t>
        <a:bodyPr/>
        <a:lstStyle/>
        <a:p>
          <a:endParaRPr lang="en-US"/>
        </a:p>
      </dgm:t>
    </dgm:pt>
    <dgm:pt modelId="{F4ED94EE-A766-426D-A685-E708ED137C8C}">
      <dgm:prSet/>
      <dgm:spPr/>
      <dgm:t>
        <a:bodyPr/>
        <a:lstStyle/>
        <a:p>
          <a:pPr rtl="0"/>
          <a:r>
            <a:rPr lang="en-US" b="0" dirty="0" smtClean="0"/>
            <a:t>Marketing research</a:t>
          </a:r>
          <a:endParaRPr lang="en-US" dirty="0"/>
        </a:p>
      </dgm:t>
    </dgm:pt>
    <dgm:pt modelId="{57E9A437-FC88-4CB5-9F38-35E0A8C7523A}" type="parTrans" cxnId="{DDE7A17A-1DF1-4C22-B6BA-A3642007834B}">
      <dgm:prSet/>
      <dgm:spPr/>
      <dgm:t>
        <a:bodyPr/>
        <a:lstStyle/>
        <a:p>
          <a:endParaRPr lang="en-US"/>
        </a:p>
      </dgm:t>
    </dgm:pt>
    <dgm:pt modelId="{FD7BE32A-177B-4ED2-890C-924420BABC14}" type="sibTrans" cxnId="{DDE7A17A-1DF1-4C22-B6BA-A3642007834B}">
      <dgm:prSet/>
      <dgm:spPr/>
      <dgm:t>
        <a:bodyPr/>
        <a:lstStyle/>
        <a:p>
          <a:endParaRPr lang="en-US"/>
        </a:p>
      </dgm:t>
    </dgm:pt>
    <dgm:pt modelId="{FFB8D1D3-ED23-4DBC-8503-0305F6A2850F}" type="pres">
      <dgm:prSet presAssocID="{E14839D0-0BBF-4DFD-B64A-0EFC6257C98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6C7668A-A0E5-490A-AA73-F5A87C82B03D}" type="pres">
      <dgm:prSet presAssocID="{6E1F0C20-B893-4E08-A30B-3349D4A7AC4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D036CA-9337-4A83-8761-24C5561F45B0}" type="pres">
      <dgm:prSet presAssocID="{F51970F2-94A2-40F7-AE8F-75EA767C76C0}" presName="spacer" presStyleCnt="0"/>
      <dgm:spPr/>
    </dgm:pt>
    <dgm:pt modelId="{9E8AAAC0-111B-4605-A4E3-9DD4D238F61A}" type="pres">
      <dgm:prSet presAssocID="{0249D508-0EE1-49AB-9BD9-EAB9C8312CB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EF8A89-B691-4E90-9433-A4C2DE9EE354}" type="pres">
      <dgm:prSet presAssocID="{8C17F790-E2FE-47F5-8CBB-C4B7530D0C4C}" presName="spacer" presStyleCnt="0"/>
      <dgm:spPr/>
    </dgm:pt>
    <dgm:pt modelId="{34E46003-3E9E-4102-8F8D-0C0F42C021AA}" type="pres">
      <dgm:prSet presAssocID="{F4ED94EE-A766-426D-A685-E708ED137C8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DE7A17A-1DF1-4C22-B6BA-A3642007834B}" srcId="{E14839D0-0BBF-4DFD-B64A-0EFC6257C989}" destId="{F4ED94EE-A766-426D-A685-E708ED137C8C}" srcOrd="2" destOrd="0" parTransId="{57E9A437-FC88-4CB5-9F38-35E0A8C7523A}" sibTransId="{FD7BE32A-177B-4ED2-890C-924420BABC14}"/>
    <dgm:cxn modelId="{075C6856-9B54-4E22-9F0D-2070390B304B}" type="presOf" srcId="{0249D508-0EE1-49AB-9BD9-EAB9C8312CB6}" destId="{9E8AAAC0-111B-4605-A4E3-9DD4D238F61A}" srcOrd="0" destOrd="0" presId="urn:microsoft.com/office/officeart/2005/8/layout/vList2"/>
    <dgm:cxn modelId="{46BC1584-9729-41DD-9CCB-9425E912168B}" srcId="{E14839D0-0BBF-4DFD-B64A-0EFC6257C989}" destId="{0249D508-0EE1-49AB-9BD9-EAB9C8312CB6}" srcOrd="1" destOrd="0" parTransId="{A1585177-9D1E-403C-8D89-E4DFB1F8F0CC}" sibTransId="{8C17F790-E2FE-47F5-8CBB-C4B7530D0C4C}"/>
    <dgm:cxn modelId="{23B45D7C-EC0E-4082-A07E-C58F0111D369}" type="presOf" srcId="{F4ED94EE-A766-426D-A685-E708ED137C8C}" destId="{34E46003-3E9E-4102-8F8D-0C0F42C021AA}" srcOrd="0" destOrd="0" presId="urn:microsoft.com/office/officeart/2005/8/layout/vList2"/>
    <dgm:cxn modelId="{AF928107-ADF8-4040-A512-CB743554C41B}" type="presOf" srcId="{6E1F0C20-B893-4E08-A30B-3349D4A7AC49}" destId="{E6C7668A-A0E5-490A-AA73-F5A87C82B03D}" srcOrd="0" destOrd="0" presId="urn:microsoft.com/office/officeart/2005/8/layout/vList2"/>
    <dgm:cxn modelId="{23E415A4-ECFF-4896-9495-5DB3DB118097}" type="presOf" srcId="{E14839D0-0BBF-4DFD-B64A-0EFC6257C989}" destId="{FFB8D1D3-ED23-4DBC-8503-0305F6A2850F}" srcOrd="0" destOrd="0" presId="urn:microsoft.com/office/officeart/2005/8/layout/vList2"/>
    <dgm:cxn modelId="{E651EBE6-CC08-444D-97EB-303953EB773F}" srcId="{E14839D0-0BBF-4DFD-B64A-0EFC6257C989}" destId="{6E1F0C20-B893-4E08-A30B-3349D4A7AC49}" srcOrd="0" destOrd="0" parTransId="{B5DFBF4C-9FAC-4DDE-BE64-B762BF3CBED5}" sibTransId="{F51970F2-94A2-40F7-AE8F-75EA767C76C0}"/>
    <dgm:cxn modelId="{61234281-2E0F-48BD-8379-A3A4DF8C81AC}" type="presParOf" srcId="{FFB8D1D3-ED23-4DBC-8503-0305F6A2850F}" destId="{E6C7668A-A0E5-490A-AA73-F5A87C82B03D}" srcOrd="0" destOrd="0" presId="urn:microsoft.com/office/officeart/2005/8/layout/vList2"/>
    <dgm:cxn modelId="{CEACF212-8A94-46CA-A677-985412C7DCF3}" type="presParOf" srcId="{FFB8D1D3-ED23-4DBC-8503-0305F6A2850F}" destId="{14D036CA-9337-4A83-8761-24C5561F45B0}" srcOrd="1" destOrd="0" presId="urn:microsoft.com/office/officeart/2005/8/layout/vList2"/>
    <dgm:cxn modelId="{1733981C-BA39-4345-98C0-48D87768F1A8}" type="presParOf" srcId="{FFB8D1D3-ED23-4DBC-8503-0305F6A2850F}" destId="{9E8AAAC0-111B-4605-A4E3-9DD4D238F61A}" srcOrd="2" destOrd="0" presId="urn:microsoft.com/office/officeart/2005/8/layout/vList2"/>
    <dgm:cxn modelId="{F58894E9-BB19-4B54-8A34-DC6CD99F0D3D}" type="presParOf" srcId="{FFB8D1D3-ED23-4DBC-8503-0305F6A2850F}" destId="{8EEF8A89-B691-4E90-9433-A4C2DE9EE354}" srcOrd="3" destOrd="0" presId="urn:microsoft.com/office/officeart/2005/8/layout/vList2"/>
    <dgm:cxn modelId="{DAF7B5B2-E128-4DC0-85BD-4E3CAE4A64E5}" type="presParOf" srcId="{FFB8D1D3-ED23-4DBC-8503-0305F6A2850F}" destId="{34E46003-3E9E-4102-8F8D-0C0F42C021A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5C09F5-C696-41B6-9E39-214C9E91D7EC}" type="doc">
      <dgm:prSet loTypeId="urn:microsoft.com/office/officeart/2005/8/layout/vList2" loCatId="list" qsTypeId="urn:microsoft.com/office/officeart/2005/8/quickstyle/simple1#15" qsCatId="simple" csTypeId="urn:microsoft.com/office/officeart/2005/8/colors/colorful1#11" csCatId="colorful"/>
      <dgm:spPr/>
      <dgm:t>
        <a:bodyPr/>
        <a:lstStyle/>
        <a:p>
          <a:endParaRPr lang="en-US"/>
        </a:p>
      </dgm:t>
    </dgm:pt>
    <dgm:pt modelId="{57D76A07-2FEB-406A-862E-5C8F27D513B6}">
      <dgm:prSet custT="1"/>
      <dgm:spPr/>
      <dgm:t>
        <a:bodyPr/>
        <a:lstStyle/>
        <a:p>
          <a:pPr algn="ctr" rtl="0"/>
          <a:r>
            <a:rPr lang="en-US" sz="3600" dirty="0" smtClean="0"/>
            <a:t>Exploratory research </a:t>
          </a:r>
          <a:endParaRPr lang="en-US" sz="3600" dirty="0"/>
        </a:p>
      </dgm:t>
    </dgm:pt>
    <dgm:pt modelId="{D60E3879-C2F7-4C48-9D4C-06750942B353}" type="parTrans" cxnId="{5A07AA92-1BC7-46AC-8EA4-601962294EB5}">
      <dgm:prSet/>
      <dgm:spPr/>
      <dgm:t>
        <a:bodyPr/>
        <a:lstStyle/>
        <a:p>
          <a:pPr algn="ctr"/>
          <a:endParaRPr lang="en-US" sz="1200"/>
        </a:p>
      </dgm:t>
    </dgm:pt>
    <dgm:pt modelId="{58F57750-1FA9-4FEA-B63F-BA525D98F008}" type="sibTrans" cxnId="{5A07AA92-1BC7-46AC-8EA4-601962294EB5}">
      <dgm:prSet/>
      <dgm:spPr/>
      <dgm:t>
        <a:bodyPr/>
        <a:lstStyle/>
        <a:p>
          <a:pPr algn="ctr"/>
          <a:endParaRPr lang="en-US" sz="1200"/>
        </a:p>
      </dgm:t>
    </dgm:pt>
    <dgm:pt modelId="{8FFE4FF3-B8BE-46E9-9899-41AA1E81C3EB}">
      <dgm:prSet custT="1"/>
      <dgm:spPr/>
      <dgm:t>
        <a:bodyPr/>
        <a:lstStyle/>
        <a:p>
          <a:pPr algn="ctr" rtl="0"/>
          <a:r>
            <a:rPr lang="en-US" sz="3600" dirty="0" smtClean="0"/>
            <a:t>Descriptive research</a:t>
          </a:r>
          <a:endParaRPr lang="en-US" sz="3600" dirty="0"/>
        </a:p>
      </dgm:t>
    </dgm:pt>
    <dgm:pt modelId="{0EF881D0-DF66-48ED-A2C8-5D079417D45E}" type="parTrans" cxnId="{06206C98-2D35-4971-AB89-887C44E552DD}">
      <dgm:prSet/>
      <dgm:spPr/>
      <dgm:t>
        <a:bodyPr/>
        <a:lstStyle/>
        <a:p>
          <a:pPr algn="ctr"/>
          <a:endParaRPr lang="en-US" sz="1200"/>
        </a:p>
      </dgm:t>
    </dgm:pt>
    <dgm:pt modelId="{545798EB-7077-49C6-B184-850108F3C068}" type="sibTrans" cxnId="{06206C98-2D35-4971-AB89-887C44E552DD}">
      <dgm:prSet/>
      <dgm:spPr/>
      <dgm:t>
        <a:bodyPr/>
        <a:lstStyle/>
        <a:p>
          <a:pPr algn="ctr"/>
          <a:endParaRPr lang="en-US" sz="1200"/>
        </a:p>
      </dgm:t>
    </dgm:pt>
    <dgm:pt modelId="{C477E289-6513-441F-9E95-4122B3B6CA39}">
      <dgm:prSet custT="1"/>
      <dgm:spPr/>
      <dgm:t>
        <a:bodyPr/>
        <a:lstStyle/>
        <a:p>
          <a:pPr algn="ctr" rtl="0"/>
          <a:r>
            <a:rPr lang="en-US" sz="3600" dirty="0" smtClean="0"/>
            <a:t>Causal research</a:t>
          </a:r>
          <a:endParaRPr lang="en-US" sz="3600" dirty="0"/>
        </a:p>
      </dgm:t>
    </dgm:pt>
    <dgm:pt modelId="{9B856603-06F8-48D3-B054-75230238D0F3}" type="parTrans" cxnId="{7D9700C8-1C3E-41F0-A23A-4D77F05705EA}">
      <dgm:prSet/>
      <dgm:spPr/>
      <dgm:t>
        <a:bodyPr/>
        <a:lstStyle/>
        <a:p>
          <a:pPr algn="ctr"/>
          <a:endParaRPr lang="en-US" sz="1200"/>
        </a:p>
      </dgm:t>
    </dgm:pt>
    <dgm:pt modelId="{DFB191B8-3D87-4F5C-8EA6-F6BF67BE7303}" type="sibTrans" cxnId="{7D9700C8-1C3E-41F0-A23A-4D77F05705EA}">
      <dgm:prSet/>
      <dgm:spPr/>
      <dgm:t>
        <a:bodyPr/>
        <a:lstStyle/>
        <a:p>
          <a:pPr algn="ctr"/>
          <a:endParaRPr lang="en-US" sz="1200"/>
        </a:p>
      </dgm:t>
    </dgm:pt>
    <dgm:pt modelId="{908D5FDB-8766-4381-98C8-063200CFE3E9}" type="pres">
      <dgm:prSet presAssocID="{C35C09F5-C696-41B6-9E39-214C9E91D7E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B1D7A7F-2E22-4DB0-ACF6-436AE49D1D6F}" type="pres">
      <dgm:prSet presAssocID="{57D76A07-2FEB-406A-862E-5C8F27D513B6}" presName="parentText" presStyleLbl="node1" presStyleIdx="0" presStyleCnt="3" custLinFactNeighborX="113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1D66C6-02AA-445A-9D7E-F63C74021BC6}" type="pres">
      <dgm:prSet presAssocID="{58F57750-1FA9-4FEA-B63F-BA525D98F008}" presName="spacer" presStyleCnt="0"/>
      <dgm:spPr/>
      <dgm:t>
        <a:bodyPr/>
        <a:lstStyle/>
        <a:p>
          <a:endParaRPr lang="en-US"/>
        </a:p>
      </dgm:t>
    </dgm:pt>
    <dgm:pt modelId="{413AA08B-0102-40CE-8211-A29B1E4DEE96}" type="pres">
      <dgm:prSet presAssocID="{8FFE4FF3-B8BE-46E9-9899-41AA1E81C3E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6E2EEE-2F17-46F3-82A0-07DAC955EC1E}" type="pres">
      <dgm:prSet presAssocID="{545798EB-7077-49C6-B184-850108F3C068}" presName="spacer" presStyleCnt="0"/>
      <dgm:spPr/>
      <dgm:t>
        <a:bodyPr/>
        <a:lstStyle/>
        <a:p>
          <a:endParaRPr lang="en-US"/>
        </a:p>
      </dgm:t>
    </dgm:pt>
    <dgm:pt modelId="{DE835E59-45CB-41D7-96F6-189ADA27D1CC}" type="pres">
      <dgm:prSet presAssocID="{C477E289-6513-441F-9E95-4122B3B6CA3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EB86366-74C6-4291-BDB7-DB38427A86D3}" type="presOf" srcId="{57D76A07-2FEB-406A-862E-5C8F27D513B6}" destId="{0B1D7A7F-2E22-4DB0-ACF6-436AE49D1D6F}" srcOrd="0" destOrd="0" presId="urn:microsoft.com/office/officeart/2005/8/layout/vList2"/>
    <dgm:cxn modelId="{FD3C76F2-D395-46F7-A757-555AB2E1F11A}" type="presOf" srcId="{C477E289-6513-441F-9E95-4122B3B6CA39}" destId="{DE835E59-45CB-41D7-96F6-189ADA27D1CC}" srcOrd="0" destOrd="0" presId="urn:microsoft.com/office/officeart/2005/8/layout/vList2"/>
    <dgm:cxn modelId="{7D9700C8-1C3E-41F0-A23A-4D77F05705EA}" srcId="{C35C09F5-C696-41B6-9E39-214C9E91D7EC}" destId="{C477E289-6513-441F-9E95-4122B3B6CA39}" srcOrd="2" destOrd="0" parTransId="{9B856603-06F8-48D3-B054-75230238D0F3}" sibTransId="{DFB191B8-3D87-4F5C-8EA6-F6BF67BE7303}"/>
    <dgm:cxn modelId="{06206C98-2D35-4971-AB89-887C44E552DD}" srcId="{C35C09F5-C696-41B6-9E39-214C9E91D7EC}" destId="{8FFE4FF3-B8BE-46E9-9899-41AA1E81C3EB}" srcOrd="1" destOrd="0" parTransId="{0EF881D0-DF66-48ED-A2C8-5D079417D45E}" sibTransId="{545798EB-7077-49C6-B184-850108F3C068}"/>
    <dgm:cxn modelId="{66D27464-AF71-439F-B753-3640581F090E}" type="presOf" srcId="{C35C09F5-C696-41B6-9E39-214C9E91D7EC}" destId="{908D5FDB-8766-4381-98C8-063200CFE3E9}" srcOrd="0" destOrd="0" presId="urn:microsoft.com/office/officeart/2005/8/layout/vList2"/>
    <dgm:cxn modelId="{5A07AA92-1BC7-46AC-8EA4-601962294EB5}" srcId="{C35C09F5-C696-41B6-9E39-214C9E91D7EC}" destId="{57D76A07-2FEB-406A-862E-5C8F27D513B6}" srcOrd="0" destOrd="0" parTransId="{D60E3879-C2F7-4C48-9D4C-06750942B353}" sibTransId="{58F57750-1FA9-4FEA-B63F-BA525D98F008}"/>
    <dgm:cxn modelId="{411FF118-8300-41C2-8675-8CAC379724FB}" type="presOf" srcId="{8FFE4FF3-B8BE-46E9-9899-41AA1E81C3EB}" destId="{413AA08B-0102-40CE-8211-A29B1E4DEE96}" srcOrd="0" destOrd="0" presId="urn:microsoft.com/office/officeart/2005/8/layout/vList2"/>
    <dgm:cxn modelId="{CBD73686-AFBB-48D3-B241-202659F7D020}" type="presParOf" srcId="{908D5FDB-8766-4381-98C8-063200CFE3E9}" destId="{0B1D7A7F-2E22-4DB0-ACF6-436AE49D1D6F}" srcOrd="0" destOrd="0" presId="urn:microsoft.com/office/officeart/2005/8/layout/vList2"/>
    <dgm:cxn modelId="{45C5B0A1-AE3C-425B-9CDA-014662A0F462}" type="presParOf" srcId="{908D5FDB-8766-4381-98C8-063200CFE3E9}" destId="{F81D66C6-02AA-445A-9D7E-F63C74021BC6}" srcOrd="1" destOrd="0" presId="urn:microsoft.com/office/officeart/2005/8/layout/vList2"/>
    <dgm:cxn modelId="{11815B49-5F49-4669-BE15-AE7DD2B32B94}" type="presParOf" srcId="{908D5FDB-8766-4381-98C8-063200CFE3E9}" destId="{413AA08B-0102-40CE-8211-A29B1E4DEE96}" srcOrd="2" destOrd="0" presId="urn:microsoft.com/office/officeart/2005/8/layout/vList2"/>
    <dgm:cxn modelId="{E61C43F0-312C-4A23-8C8D-1F6F6EA6C2D6}" type="presParOf" srcId="{908D5FDB-8766-4381-98C8-063200CFE3E9}" destId="{EA6E2EEE-2F17-46F3-82A0-07DAC955EC1E}" srcOrd="3" destOrd="0" presId="urn:microsoft.com/office/officeart/2005/8/layout/vList2"/>
    <dgm:cxn modelId="{03F56F80-B8DC-4C04-8BEF-784B6A6180BC}" type="presParOf" srcId="{908D5FDB-8766-4381-98C8-063200CFE3E9}" destId="{DE835E59-45CB-41D7-96F6-189ADA27D1C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C7668A-A0E5-490A-AA73-F5A87C82B03D}">
      <dsp:nvSpPr>
        <dsp:cNvPr id="0" name=""/>
        <dsp:cNvSpPr/>
      </dsp:nvSpPr>
      <dsp:spPr>
        <a:xfrm>
          <a:off x="0" y="6285"/>
          <a:ext cx="6781800" cy="100737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b="0" kern="1200" dirty="0" smtClean="0"/>
            <a:t>Internal data</a:t>
          </a:r>
          <a:endParaRPr lang="en-US" sz="4200" b="0" kern="1200" dirty="0"/>
        </a:p>
      </dsp:txBody>
      <dsp:txXfrm>
        <a:off x="49176" y="55461"/>
        <a:ext cx="6683448" cy="909018"/>
      </dsp:txXfrm>
    </dsp:sp>
    <dsp:sp modelId="{9E8AAAC0-111B-4605-A4E3-9DD4D238F61A}">
      <dsp:nvSpPr>
        <dsp:cNvPr id="0" name=""/>
        <dsp:cNvSpPr/>
      </dsp:nvSpPr>
      <dsp:spPr>
        <a:xfrm>
          <a:off x="0" y="1134615"/>
          <a:ext cx="6781800" cy="1007370"/>
        </a:xfrm>
        <a:prstGeom prst="roundRect">
          <a:avLst/>
        </a:prstGeom>
        <a:solidFill>
          <a:schemeClr val="accent5">
            <a:hueOff val="1228607"/>
            <a:satOff val="-26981"/>
            <a:lumOff val="68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b="0" kern="1200" dirty="0" smtClean="0"/>
            <a:t>Marketing intelligence</a:t>
          </a:r>
          <a:endParaRPr lang="en-US" sz="4200" kern="1200" dirty="0"/>
        </a:p>
      </dsp:txBody>
      <dsp:txXfrm>
        <a:off x="49176" y="1183791"/>
        <a:ext cx="6683448" cy="909018"/>
      </dsp:txXfrm>
    </dsp:sp>
    <dsp:sp modelId="{34E46003-3E9E-4102-8F8D-0C0F42C021AA}">
      <dsp:nvSpPr>
        <dsp:cNvPr id="0" name=""/>
        <dsp:cNvSpPr/>
      </dsp:nvSpPr>
      <dsp:spPr>
        <a:xfrm>
          <a:off x="0" y="2262945"/>
          <a:ext cx="6781800" cy="1007370"/>
        </a:xfrm>
        <a:prstGeom prst="roundRect">
          <a:avLst/>
        </a:prstGeom>
        <a:solidFill>
          <a:schemeClr val="accent5">
            <a:hueOff val="2457214"/>
            <a:satOff val="-53963"/>
            <a:lumOff val="13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b="0" kern="1200" dirty="0" smtClean="0"/>
            <a:t>Marketing research</a:t>
          </a:r>
          <a:endParaRPr lang="en-US" sz="4200" kern="1200" dirty="0"/>
        </a:p>
      </dsp:txBody>
      <dsp:txXfrm>
        <a:off x="49176" y="2312121"/>
        <a:ext cx="6683448" cy="9090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1D7A7F-2E22-4DB0-ACF6-436AE49D1D6F}">
      <dsp:nvSpPr>
        <dsp:cNvPr id="0" name=""/>
        <dsp:cNvSpPr/>
      </dsp:nvSpPr>
      <dsp:spPr>
        <a:xfrm>
          <a:off x="0" y="28380"/>
          <a:ext cx="6705600" cy="9734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Exploratory research </a:t>
          </a:r>
          <a:endParaRPr lang="en-US" sz="3600" kern="1200" dirty="0"/>
        </a:p>
      </dsp:txBody>
      <dsp:txXfrm>
        <a:off x="47519" y="75899"/>
        <a:ext cx="6610562" cy="878402"/>
      </dsp:txXfrm>
    </dsp:sp>
    <dsp:sp modelId="{413AA08B-0102-40CE-8211-A29B1E4DEE96}">
      <dsp:nvSpPr>
        <dsp:cNvPr id="0" name=""/>
        <dsp:cNvSpPr/>
      </dsp:nvSpPr>
      <dsp:spPr>
        <a:xfrm>
          <a:off x="0" y="1151580"/>
          <a:ext cx="6705600" cy="9734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Descriptive research</a:t>
          </a:r>
          <a:endParaRPr lang="en-US" sz="3600" kern="1200" dirty="0"/>
        </a:p>
      </dsp:txBody>
      <dsp:txXfrm>
        <a:off x="47519" y="1199099"/>
        <a:ext cx="6610562" cy="878402"/>
      </dsp:txXfrm>
    </dsp:sp>
    <dsp:sp modelId="{DE835E59-45CB-41D7-96F6-189ADA27D1CC}">
      <dsp:nvSpPr>
        <dsp:cNvPr id="0" name=""/>
        <dsp:cNvSpPr/>
      </dsp:nvSpPr>
      <dsp:spPr>
        <a:xfrm>
          <a:off x="0" y="2274780"/>
          <a:ext cx="6705600" cy="9734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Causal research</a:t>
          </a:r>
          <a:endParaRPr lang="en-US" sz="3600" kern="1200" dirty="0"/>
        </a:p>
      </dsp:txBody>
      <dsp:txXfrm>
        <a:off x="47519" y="2322299"/>
        <a:ext cx="6610562" cy="8784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5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762784-632F-4EC4-BF34-1E059EB01687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3F097F-5B91-416A-8F6F-A8EBAD528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411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*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Internal databases:  are electronic collections of consumer and market information obtained from data sources within the company network </a:t>
            </a:r>
          </a:p>
          <a:p>
            <a:endParaRPr lang="en-US" dirty="0" smtClean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Marketing intelligence:  is the systematic collection and analysis of publicly available information about consumers, competitors, and developments in the marketing environment.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Marketing research : is the systematic design, collection, analysis, and reporting of data relevant to a specific marketing situation facing an organization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F097F-5B91-416A-8F6F-A8EBAD5288A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6444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F097F-5B91-416A-8F6F-A8EBAD5288A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819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lvl="0" indent="-228600" rtl="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Exploratory research: to gather preliminary information that will help define the problem and suggest hypotheses. 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Descriptive research: to describe things, such as the market potential for a product.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Causal research: to test hypotheses about cause‑and‑effect relationships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F097F-5B91-416A-8F6F-A8EBAD5288A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916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64B4-9C89-40B5-8EA3-056F85340954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3D3CE-4FE7-4444-9F0C-A0B5F8270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227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64B4-9C89-40B5-8EA3-056F85340954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3D3CE-4FE7-4444-9F0C-A0B5F8270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77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64B4-9C89-40B5-8EA3-056F85340954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3D3CE-4FE7-4444-9F0C-A0B5F8270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935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64B4-9C89-40B5-8EA3-056F85340954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3D3CE-4FE7-4444-9F0C-A0B5F8270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564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64B4-9C89-40B5-8EA3-056F85340954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3D3CE-4FE7-4444-9F0C-A0B5F8270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4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64B4-9C89-40B5-8EA3-056F85340954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3D3CE-4FE7-4444-9F0C-A0B5F8270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260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64B4-9C89-40B5-8EA3-056F85340954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3D3CE-4FE7-4444-9F0C-A0B5F8270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611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64B4-9C89-40B5-8EA3-056F85340954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3D3CE-4FE7-4444-9F0C-A0B5F8270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931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64B4-9C89-40B5-8EA3-056F85340954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3D3CE-4FE7-4444-9F0C-A0B5F8270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774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64B4-9C89-40B5-8EA3-056F85340954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3D3CE-4FE7-4444-9F0C-A0B5F8270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613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64B4-9C89-40B5-8EA3-056F85340954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3D3CE-4FE7-4444-9F0C-A0B5F8270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5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A64B4-9C89-40B5-8EA3-056F85340954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3D3CE-4FE7-4444-9F0C-A0B5F8270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522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914400" y="815975"/>
            <a:ext cx="7162800" cy="1470025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dirty="0" smtClean="0">
                <a:solidFill>
                  <a:srgbClr val="FFCC99"/>
                </a:solidFill>
              </a:rPr>
              <a:t>Global Edition</a:t>
            </a:r>
            <a:br>
              <a:rPr lang="en-US" sz="3600" dirty="0" smtClean="0">
                <a:solidFill>
                  <a:srgbClr val="FFCC99"/>
                </a:solidFill>
              </a:rPr>
            </a:br>
            <a:r>
              <a:rPr lang="en-US" sz="3600" dirty="0" smtClean="0">
                <a:solidFill>
                  <a:srgbClr val="FFCC99"/>
                </a:solidFill>
              </a:rPr>
              <a:t/>
            </a:r>
            <a:br>
              <a:rPr lang="en-US" sz="3600" dirty="0" smtClean="0">
                <a:solidFill>
                  <a:srgbClr val="FFCC99"/>
                </a:solidFill>
              </a:rPr>
            </a:br>
            <a:r>
              <a:rPr lang="en-US" sz="3600" dirty="0" smtClean="0">
                <a:solidFill>
                  <a:srgbClr val="FFCC99"/>
                </a:solidFill>
              </a:rPr>
              <a:t>Chapter Four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>
                <a:solidFill>
                  <a:srgbClr val="FFCC99"/>
                </a:solidFill>
                <a:latin typeface="+mj-lt"/>
                <a:ea typeface="+mj-ea"/>
                <a:cs typeface="+mj-cs"/>
              </a:rPr>
              <a:t>Managing Marketing Information to Gain Customer Insights</a:t>
            </a:r>
          </a:p>
        </p:txBody>
      </p:sp>
    </p:spTree>
    <p:extLst>
      <p:ext uri="{BB962C8B-B14F-4D97-AF65-F5344CB8AC3E}">
        <p14:creationId xmlns:p14="http://schemas.microsoft.com/office/powerpoint/2010/main" val="2375780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smtClean="0">
                <a:solidFill>
                  <a:srgbClr val="FFCC99"/>
                </a:solidFill>
              </a:rPr>
              <a:t>Developing Marketing Information</a:t>
            </a:r>
            <a:endParaRPr lang="en-US" sz="3600" dirty="0">
              <a:solidFill>
                <a:srgbClr val="FFCC99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914400" y="1066800"/>
            <a:ext cx="71628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en-US" smtClean="0">
                <a:solidFill>
                  <a:srgbClr val="FFCC99"/>
                </a:solidFill>
              </a:rPr>
              <a:t>Market Research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en-US" smtClean="0">
                <a:solidFill>
                  <a:srgbClr val="FFCC99"/>
                </a:solidFill>
              </a:rPr>
              <a:t>Research Approaches</a:t>
            </a:r>
            <a:endParaRPr lang="en-US" dirty="0">
              <a:solidFill>
                <a:srgbClr val="FFCC99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609600" y="2286000"/>
            <a:ext cx="76962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bg1"/>
                </a:solidFill>
              </a:rPr>
              <a:t>Survey </a:t>
            </a:r>
            <a:r>
              <a:rPr lang="en-US" sz="3200" b="1" dirty="0" smtClean="0">
                <a:solidFill>
                  <a:schemeClr val="bg1"/>
                </a:solidFill>
              </a:rPr>
              <a:t>Research</a:t>
            </a:r>
            <a:r>
              <a:rPr lang="en-US" sz="3200" dirty="0" smtClean="0">
                <a:solidFill>
                  <a:schemeClr val="bg1"/>
                </a:solidFill>
              </a:rPr>
              <a:t>: the </a:t>
            </a:r>
            <a:r>
              <a:rPr lang="en-US" sz="3200" dirty="0">
                <a:solidFill>
                  <a:schemeClr val="bg1"/>
                </a:solidFill>
              </a:rPr>
              <a:t>most widely used method for primary data collection, is the approach best suited for gathering descriptive </a:t>
            </a:r>
            <a:r>
              <a:rPr lang="en-US" sz="3200" dirty="0" smtClean="0">
                <a:solidFill>
                  <a:schemeClr val="bg1"/>
                </a:solidFill>
              </a:rPr>
              <a:t>information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762000" y="4526340"/>
            <a:ext cx="8001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chemeClr val="bg1"/>
                </a:solidFill>
              </a:rPr>
              <a:t>Experimental Research </a:t>
            </a:r>
            <a:r>
              <a:rPr lang="en-US" sz="3200" dirty="0" smtClean="0">
                <a:solidFill>
                  <a:schemeClr val="bg1"/>
                </a:solidFill>
              </a:rPr>
              <a:t>is best suited for gathering causal (cause-and-effect relationships) </a:t>
            </a:r>
            <a:r>
              <a:rPr lang="en-US" sz="3200" dirty="0">
                <a:solidFill>
                  <a:schemeClr val="bg1"/>
                </a:solidFill>
              </a:rPr>
              <a:t>information</a:t>
            </a:r>
            <a:r>
              <a:rPr lang="en-US" dirty="0"/>
              <a:t> 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561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4572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FFCC99"/>
                </a:solidFill>
              </a:rPr>
              <a:t>Developing Marketing Information</a:t>
            </a:r>
            <a:endParaRPr lang="en-US" sz="3600" dirty="0">
              <a:solidFill>
                <a:srgbClr val="FFCC99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09600" y="1447800"/>
            <a:ext cx="78486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en-US" dirty="0" smtClean="0">
                <a:solidFill>
                  <a:srgbClr val="FFCC99"/>
                </a:solidFill>
              </a:rPr>
              <a:t>Marketing Research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en-US" dirty="0" smtClean="0">
                <a:solidFill>
                  <a:srgbClr val="FFCC99"/>
                </a:solidFill>
              </a:rPr>
              <a:t>Sampling Plan</a:t>
            </a:r>
            <a:endParaRPr lang="en-US" dirty="0">
              <a:solidFill>
                <a:srgbClr val="FFCC99"/>
              </a:solidFill>
            </a:endParaRPr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762000" y="2971800"/>
            <a:ext cx="7772400" cy="4114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b="1" dirty="0" smtClean="0">
                <a:solidFill>
                  <a:schemeClr val="bg1"/>
                </a:solidFill>
              </a:rPr>
              <a:t>Sample</a:t>
            </a:r>
            <a:r>
              <a:rPr lang="en-US" dirty="0" smtClean="0">
                <a:solidFill>
                  <a:schemeClr val="bg1"/>
                </a:solidFill>
              </a:rPr>
              <a:t> is a segment of the population selected for marketing research to represent the population as a whole</a:t>
            </a:r>
          </a:p>
        </p:txBody>
      </p:sp>
    </p:spTree>
    <p:extLst>
      <p:ext uri="{BB962C8B-B14F-4D97-AF65-F5344CB8AC3E}">
        <p14:creationId xmlns:p14="http://schemas.microsoft.com/office/powerpoint/2010/main" val="17929570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4572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FFCC99"/>
                </a:solidFill>
              </a:rPr>
              <a:t>Developing Marketing Information</a:t>
            </a:r>
            <a:endParaRPr lang="en-US" sz="3600" dirty="0">
              <a:solidFill>
                <a:srgbClr val="FFCC99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09600" y="1828800"/>
            <a:ext cx="82296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chemeClr val="bg1"/>
                </a:solidFill>
              </a:rPr>
              <a:t> </a:t>
            </a:r>
            <a:r>
              <a:rPr lang="en-US" sz="3200" b="1" dirty="0">
                <a:solidFill>
                  <a:schemeClr val="bg1"/>
                </a:solidFill>
              </a:rPr>
              <a:t>data warehouse</a:t>
            </a:r>
            <a:r>
              <a:rPr lang="en-US" sz="3200" dirty="0">
                <a:solidFill>
                  <a:schemeClr val="bg1"/>
                </a:solidFill>
              </a:rPr>
              <a:t> is a companywide electronic database of finely detailed customer information that needs to be sifted through for insights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685800" y="4145340"/>
            <a:ext cx="8153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bg1"/>
                </a:solidFill>
              </a:rPr>
              <a:t>Data mining </a:t>
            </a:r>
            <a:r>
              <a:rPr lang="en-US" sz="3200" dirty="0">
                <a:solidFill>
                  <a:schemeClr val="bg1"/>
                </a:solidFill>
              </a:rPr>
              <a:t>techniques to sift through (search) the mounds of data to dig out interesting findings about customers</a:t>
            </a:r>
          </a:p>
        </p:txBody>
      </p:sp>
    </p:spTree>
    <p:extLst>
      <p:ext uri="{BB962C8B-B14F-4D97-AF65-F5344CB8AC3E}">
        <p14:creationId xmlns:p14="http://schemas.microsoft.com/office/powerpoint/2010/main" val="1966630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FFCC99"/>
                </a:solidFill>
              </a:rPr>
              <a:t>Learning Objectives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914400" y="1295400"/>
            <a:ext cx="71628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en-US" smtClean="0">
                <a:solidFill>
                  <a:srgbClr val="FFCC99"/>
                </a:solidFill>
              </a:rPr>
              <a:t>Topic Outline</a:t>
            </a:r>
            <a:endParaRPr lang="en-US" dirty="0">
              <a:solidFill>
                <a:srgbClr val="FFCC99"/>
              </a:solidFill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idx="1"/>
          </p:nvPr>
        </p:nvSpPr>
        <p:spPr>
          <a:xfrm>
            <a:off x="762000" y="2438400"/>
            <a:ext cx="7772400" cy="41148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sz="2800" b="1" dirty="0" smtClean="0">
                <a:solidFill>
                  <a:schemeClr val="bg1"/>
                </a:solidFill>
              </a:rPr>
              <a:t>Marketing Information and Customer Insights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b="1" dirty="0" smtClean="0">
                <a:solidFill>
                  <a:schemeClr val="bg1"/>
                </a:solidFill>
              </a:rPr>
              <a:t>Assessing Marketing Information Needs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b="1" dirty="0" smtClean="0">
                <a:solidFill>
                  <a:schemeClr val="bg1"/>
                </a:solidFill>
              </a:rPr>
              <a:t>Developing Marketing Information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b="1" dirty="0" smtClean="0">
                <a:solidFill>
                  <a:schemeClr val="bg1"/>
                </a:solidFill>
              </a:rPr>
              <a:t>Marketing Research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b="1" dirty="0" smtClean="0">
                <a:solidFill>
                  <a:schemeClr val="bg1"/>
                </a:solidFill>
              </a:rPr>
              <a:t>Analyzing and Using Marketing Information</a:t>
            </a:r>
          </a:p>
        </p:txBody>
      </p:sp>
    </p:spTree>
    <p:extLst>
      <p:ext uri="{BB962C8B-B14F-4D97-AF65-F5344CB8AC3E}">
        <p14:creationId xmlns:p14="http://schemas.microsoft.com/office/powerpoint/2010/main" val="26982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9"/>
          <p:cNvSpPr>
            <a:spLocks noGrp="1"/>
          </p:cNvSpPr>
          <p:nvPr>
            <p:ph idx="1"/>
          </p:nvPr>
        </p:nvSpPr>
        <p:spPr>
          <a:xfrm>
            <a:off x="762000" y="1371600"/>
            <a:ext cx="7772400" cy="4114800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z="3600" b="1" dirty="0" smtClean="0">
                <a:solidFill>
                  <a:srgbClr val="FFCC99"/>
                </a:solidFill>
              </a:rPr>
              <a:t>Marketing information system</a:t>
            </a:r>
            <a:r>
              <a:rPr lang="en-US" sz="3600" dirty="0" smtClean="0">
                <a:solidFill>
                  <a:srgbClr val="FFCC99"/>
                </a:solidFill>
              </a:rPr>
              <a:t> </a:t>
            </a:r>
            <a:r>
              <a:rPr lang="en-US" sz="3600" b="1" dirty="0" smtClean="0">
                <a:solidFill>
                  <a:srgbClr val="FFCC99"/>
                </a:solidFill>
              </a:rPr>
              <a:t>(MIS)</a:t>
            </a:r>
            <a:r>
              <a:rPr lang="en-US" sz="3600" dirty="0" smtClean="0">
                <a:solidFill>
                  <a:srgbClr val="FFCC99"/>
                </a:solidFill>
              </a:rPr>
              <a:t> consists of people and procedures for:</a:t>
            </a:r>
            <a:endParaRPr lang="en-US" sz="3600" dirty="0" smtClean="0">
              <a:solidFill>
                <a:schemeClr val="bg1"/>
              </a:solidFill>
            </a:endParaRPr>
          </a:p>
          <a:p>
            <a:pPr marL="933450" lvl="1" indent="-533400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</a:rPr>
              <a:t>Assessing the information needs</a:t>
            </a:r>
          </a:p>
          <a:p>
            <a:pPr marL="933450" lvl="1" indent="-533400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</a:rPr>
              <a:t>Developing needed information</a:t>
            </a:r>
          </a:p>
          <a:p>
            <a:pPr marL="933450" lvl="1" indent="-533400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</a:rPr>
              <a:t>Helping decision makers use the information to generate </a:t>
            </a:r>
            <a:r>
              <a:rPr lang="en-US" dirty="0">
                <a:solidFill>
                  <a:schemeClr val="bg1"/>
                </a:solidFill>
              </a:rPr>
              <a:t>and validate actionable customer and market insights</a:t>
            </a:r>
            <a:endParaRPr lang="en-US" dirty="0" smtClean="0">
              <a:solidFill>
                <a:schemeClr val="bg1"/>
              </a:solidFill>
            </a:endParaRPr>
          </a:p>
          <a:p>
            <a:pPr marL="933450" lvl="1" indent="-533400"/>
            <a:endParaRPr lang="en-US" sz="32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3600" dirty="0" smtClean="0">
              <a:solidFill>
                <a:srgbClr val="FF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923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7"/>
          <p:cNvSpPr txBox="1">
            <a:spLocks/>
          </p:cNvSpPr>
          <p:nvPr/>
        </p:nvSpPr>
        <p:spPr>
          <a:xfrm>
            <a:off x="838200" y="8382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smtClean="0">
                <a:solidFill>
                  <a:srgbClr val="FFCC99"/>
                </a:solidFill>
              </a:rPr>
              <a:t>Marketing Information System</a:t>
            </a:r>
            <a:endParaRPr lang="en-US" sz="3600" dirty="0">
              <a:solidFill>
                <a:srgbClr val="FFCC99"/>
              </a:solidFill>
            </a:endParaRPr>
          </a:p>
        </p:txBody>
      </p:sp>
      <p:pic>
        <p:nvPicPr>
          <p:cNvPr id="3" name="Picture 3" descr="fig04_01w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849437"/>
            <a:ext cx="8305800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94486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smtClean="0">
                <a:solidFill>
                  <a:srgbClr val="FFCC99"/>
                </a:solidFill>
              </a:rPr>
              <a:t>Developing Marketing Information</a:t>
            </a:r>
            <a:endParaRPr lang="en-US" sz="3600" dirty="0">
              <a:solidFill>
                <a:srgbClr val="FFCC99"/>
              </a:solidFill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381000" y="1447800"/>
            <a:ext cx="8077200" cy="457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en-US" smtClean="0">
                <a:solidFill>
                  <a:schemeClr val="bg1"/>
                </a:solidFill>
              </a:rPr>
              <a:t>Marketers obtain information from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5" name="Content Placeholder 5"/>
          <p:cNvGraphicFramePr>
            <a:graphicFrameLocks/>
          </p:cNvGraphicFramePr>
          <p:nvPr/>
        </p:nvGraphicFramePr>
        <p:xfrm>
          <a:off x="1143000" y="2438400"/>
          <a:ext cx="6781800" cy="327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94864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smtClean="0">
                <a:solidFill>
                  <a:srgbClr val="FFCC99"/>
                </a:solidFill>
              </a:rPr>
              <a:t>Developing Marketing Information</a:t>
            </a:r>
            <a:endParaRPr lang="en-US" b="1" dirty="0" smtClean="0">
              <a:solidFill>
                <a:srgbClr val="FFCC99"/>
              </a:solidFill>
            </a:endParaRPr>
          </a:p>
        </p:txBody>
      </p:sp>
      <p:sp>
        <p:nvSpPr>
          <p:cNvPr id="3" name="Text Placeholder 5"/>
          <p:cNvSpPr txBox="1">
            <a:spLocks/>
          </p:cNvSpPr>
          <p:nvPr/>
        </p:nvSpPr>
        <p:spPr>
          <a:xfrm>
            <a:off x="990600" y="2362200"/>
            <a:ext cx="71628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mtClean="0">
                <a:solidFill>
                  <a:srgbClr val="FFCC99"/>
                </a:solidFill>
              </a:rPr>
              <a:t>Steps in the Marketing Research Process</a:t>
            </a:r>
          </a:p>
          <a:p>
            <a:pPr marL="0" indent="0" algn="ctr">
              <a:buNone/>
            </a:pPr>
            <a:endParaRPr lang="en-US" dirty="0" smtClean="0">
              <a:solidFill>
                <a:srgbClr val="FFCC99"/>
              </a:solidFill>
            </a:endParaRPr>
          </a:p>
        </p:txBody>
      </p:sp>
      <p:pic>
        <p:nvPicPr>
          <p:cNvPr id="4" name="Picture 5" descr="fig04_02w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698875"/>
            <a:ext cx="8382000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86922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048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FFCC99"/>
                </a:solidFill>
              </a:rPr>
              <a:t>Developing Marketing Information</a:t>
            </a:r>
            <a:endParaRPr lang="en-US" b="1" dirty="0">
              <a:solidFill>
                <a:srgbClr val="FFCC99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1752600"/>
            <a:ext cx="91440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en-US" dirty="0" smtClean="0">
                <a:solidFill>
                  <a:schemeClr val="bg1"/>
                </a:solidFill>
              </a:rPr>
              <a:t>Marketing Research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en-US" dirty="0" smtClean="0">
                <a:solidFill>
                  <a:schemeClr val="bg1"/>
                </a:solidFill>
              </a:rPr>
              <a:t>Defining the Problem and Research Objectives</a:t>
            </a:r>
          </a:p>
          <a:p>
            <a:pPr marL="0" indent="0" algn="ctr">
              <a:spcBef>
                <a:spcPct val="0"/>
              </a:spcBef>
              <a:buNone/>
            </a:pPr>
            <a:endParaRPr lang="en-US" sz="5400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3881460"/>
              </p:ext>
            </p:extLst>
          </p:nvPr>
        </p:nvGraphicFramePr>
        <p:xfrm>
          <a:off x="1295400" y="3048000"/>
          <a:ext cx="6705600" cy="327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00367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5334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FFCC99"/>
                </a:solidFill>
              </a:rPr>
              <a:t>Developing Marketing Information</a:t>
            </a:r>
            <a:endParaRPr lang="en-US" sz="3600" dirty="0">
              <a:solidFill>
                <a:srgbClr val="FFCC99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914400" y="1447800"/>
            <a:ext cx="71628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en-US" dirty="0" smtClean="0">
                <a:solidFill>
                  <a:srgbClr val="FFCC99"/>
                </a:solidFill>
              </a:rPr>
              <a:t>Marketing Research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en-US" dirty="0" smtClean="0">
                <a:solidFill>
                  <a:srgbClr val="FFCC99"/>
                </a:solidFill>
              </a:rPr>
              <a:t>Developing the Research Plan</a:t>
            </a:r>
          </a:p>
          <a:p>
            <a:pPr marL="0" indent="0" algn="ctr">
              <a:spcBef>
                <a:spcPct val="0"/>
              </a:spcBef>
              <a:buNone/>
            </a:pPr>
            <a:endParaRPr lang="en-US" dirty="0">
              <a:solidFill>
                <a:srgbClr val="FFCC99"/>
              </a:solidFill>
            </a:endParaRPr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762000" y="2286000"/>
            <a:ext cx="7772400" cy="4114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Secondary data </a:t>
            </a:r>
            <a:r>
              <a:rPr lang="en-US" dirty="0" smtClean="0">
                <a:solidFill>
                  <a:schemeClr val="bg1"/>
                </a:solidFill>
              </a:rPr>
              <a:t>consists of information that already exists somewhere, having been collected for another purpose</a:t>
            </a:r>
          </a:p>
          <a:p>
            <a:pPr>
              <a:buFontTx/>
              <a:buNone/>
            </a:pPr>
            <a:r>
              <a:rPr lang="en-US" b="1" dirty="0" smtClean="0">
                <a:solidFill>
                  <a:schemeClr val="bg1"/>
                </a:solidFill>
              </a:rPr>
              <a:t>Primary data </a:t>
            </a:r>
            <a:r>
              <a:rPr lang="en-US" dirty="0" smtClean="0">
                <a:solidFill>
                  <a:schemeClr val="bg1"/>
                </a:solidFill>
              </a:rPr>
              <a:t>consists of information gathered for the special research plan</a:t>
            </a:r>
          </a:p>
          <a:p>
            <a:pPr>
              <a:buFontTx/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983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smtClean="0">
                <a:solidFill>
                  <a:srgbClr val="FFCC99"/>
                </a:solidFill>
              </a:rPr>
              <a:t>Developing Marketing Information</a:t>
            </a:r>
            <a:endParaRPr lang="en-US" sz="3600" dirty="0">
              <a:solidFill>
                <a:srgbClr val="FFCC99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914400" y="1066800"/>
            <a:ext cx="71628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en-US" dirty="0" smtClean="0">
                <a:solidFill>
                  <a:srgbClr val="FFCC99"/>
                </a:solidFill>
              </a:rPr>
              <a:t>Market Research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en-US" dirty="0" smtClean="0">
                <a:solidFill>
                  <a:srgbClr val="FFCC99"/>
                </a:solidFill>
              </a:rPr>
              <a:t>Research Approaches</a:t>
            </a:r>
            <a:endParaRPr lang="en-US" dirty="0">
              <a:solidFill>
                <a:srgbClr val="FFCC99"/>
              </a:solidFill>
            </a:endParaRPr>
          </a:p>
        </p:txBody>
      </p:sp>
      <p:sp>
        <p:nvSpPr>
          <p:cNvPr id="4" name="Content Placeholder 6"/>
          <p:cNvSpPr txBox="1">
            <a:spLocks/>
          </p:cNvSpPr>
          <p:nvPr/>
        </p:nvSpPr>
        <p:spPr>
          <a:xfrm>
            <a:off x="533400" y="2362200"/>
            <a:ext cx="7772400" cy="4114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bg1"/>
                </a:solidFill>
              </a:rPr>
              <a:t>Observational research </a:t>
            </a:r>
            <a:r>
              <a:rPr lang="en-US" dirty="0">
                <a:solidFill>
                  <a:schemeClr val="bg1"/>
                </a:solidFill>
              </a:rPr>
              <a:t>involves gathering primary data by observing relevant people, actions, and situations. This method is best for exploratory </a:t>
            </a:r>
            <a:r>
              <a:rPr lang="en-US" dirty="0" smtClean="0">
                <a:solidFill>
                  <a:schemeClr val="bg1"/>
                </a:solidFill>
              </a:rPr>
              <a:t>research</a:t>
            </a:r>
          </a:p>
          <a:p>
            <a:pPr lvl="0"/>
            <a:r>
              <a:rPr lang="en-US" b="1" dirty="0">
                <a:solidFill>
                  <a:schemeClr val="bg1"/>
                </a:solidFill>
              </a:rPr>
              <a:t>Ethnographic research </a:t>
            </a:r>
            <a:r>
              <a:rPr lang="en-US" dirty="0">
                <a:solidFill>
                  <a:schemeClr val="bg1"/>
                </a:solidFill>
              </a:rPr>
              <a:t>involves sending trained observers to watch and interact with consumers in their “natural habitat.”  </a:t>
            </a:r>
          </a:p>
        </p:txBody>
      </p:sp>
    </p:spTree>
    <p:extLst>
      <p:ext uri="{BB962C8B-B14F-4D97-AF65-F5344CB8AC3E}">
        <p14:creationId xmlns:p14="http://schemas.microsoft.com/office/powerpoint/2010/main" val="2055385375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أساسية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420</Words>
  <Application>Microsoft Office PowerPoint</Application>
  <PresentationFormat>عرض على الشاشة (3:4)‏</PresentationFormat>
  <Paragraphs>62</Paragraphs>
  <Slides>12</Slides>
  <Notes>3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نسق Office</vt:lpstr>
      <vt:lpstr>Global Edition  Chapter Four</vt:lpstr>
      <vt:lpstr>Learning Objectives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Edition  Chapter Four</dc:title>
  <dc:creator>malmawash</dc:creator>
  <cp:lastModifiedBy>malmawash</cp:lastModifiedBy>
  <cp:revision>5</cp:revision>
  <dcterms:created xsi:type="dcterms:W3CDTF">2016-02-21T07:31:05Z</dcterms:created>
  <dcterms:modified xsi:type="dcterms:W3CDTF">2016-02-22T06:49:02Z</dcterms:modified>
</cp:coreProperties>
</file>