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8"/>
  </p:notesMasterIdLst>
  <p:handoutMasterIdLst>
    <p:handoutMasterId r:id="rId29"/>
  </p:handoutMasterIdLst>
  <p:sldIdLst>
    <p:sldId id="256" r:id="rId2"/>
    <p:sldId id="257" r:id="rId3"/>
    <p:sldId id="258" r:id="rId4"/>
    <p:sldId id="259" r:id="rId5"/>
    <p:sldId id="314" r:id="rId6"/>
    <p:sldId id="261" r:id="rId7"/>
    <p:sldId id="263" r:id="rId8"/>
    <p:sldId id="264" r:id="rId9"/>
    <p:sldId id="266" r:id="rId10"/>
    <p:sldId id="267" r:id="rId11"/>
    <p:sldId id="268" r:id="rId12"/>
    <p:sldId id="295" r:id="rId13"/>
    <p:sldId id="269" r:id="rId14"/>
    <p:sldId id="270" r:id="rId15"/>
    <p:sldId id="271" r:id="rId16"/>
    <p:sldId id="272" r:id="rId17"/>
    <p:sldId id="274" r:id="rId18"/>
    <p:sldId id="275" r:id="rId19"/>
    <p:sldId id="276" r:id="rId20"/>
    <p:sldId id="280" r:id="rId21"/>
    <p:sldId id="303" r:id="rId22"/>
    <p:sldId id="311" r:id="rId23"/>
    <p:sldId id="281" r:id="rId24"/>
    <p:sldId id="312" r:id="rId25"/>
    <p:sldId id="293" r:id="rId26"/>
    <p:sldId id="313" r:id="rId27"/>
  </p:sldIdLst>
  <p:sldSz cx="9144000" cy="6858000" type="screen4x3"/>
  <p:notesSz cx="6818313" cy="9128125"/>
  <p:defaultTextStyle>
    <a:defPPr>
      <a:defRPr lang="en-US"/>
    </a:defPPr>
    <a:lvl1pPr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1pPr>
    <a:lvl2pPr marL="4572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2pPr>
    <a:lvl3pPr marL="9144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3pPr>
    <a:lvl4pPr marL="13716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4pPr>
    <a:lvl5pPr marL="1828800" algn="ctr" rtl="0" fontAlgn="base">
      <a:spcBef>
        <a:spcPct val="20000"/>
      </a:spcBef>
      <a:spcAft>
        <a:spcPct val="0"/>
      </a:spcAft>
      <a:buClr>
        <a:srgbClr val="FF0000"/>
      </a:buClr>
      <a:buFont typeface="Arial" pitchFamily="34" charset="0"/>
      <a:defRPr sz="1200" kern="1200">
        <a:solidFill>
          <a:srgbClr val="0000FF"/>
        </a:solidFill>
        <a:latin typeface="Times New Roman" pitchFamily="18" charset="0"/>
        <a:ea typeface="+mn-ea"/>
        <a:cs typeface="+mn-cs"/>
      </a:defRPr>
    </a:lvl5pPr>
    <a:lvl6pPr marL="2286000" algn="l" defTabSz="914400" rtl="0" eaLnBrk="1" latinLnBrk="0" hangingPunct="1">
      <a:defRPr sz="1200" kern="1200">
        <a:solidFill>
          <a:srgbClr val="0000FF"/>
        </a:solidFill>
        <a:latin typeface="Times New Roman" pitchFamily="18" charset="0"/>
        <a:ea typeface="+mn-ea"/>
        <a:cs typeface="+mn-cs"/>
      </a:defRPr>
    </a:lvl6pPr>
    <a:lvl7pPr marL="2743200" algn="l" defTabSz="914400" rtl="0" eaLnBrk="1" latinLnBrk="0" hangingPunct="1">
      <a:defRPr sz="1200" kern="1200">
        <a:solidFill>
          <a:srgbClr val="0000FF"/>
        </a:solidFill>
        <a:latin typeface="Times New Roman" pitchFamily="18" charset="0"/>
        <a:ea typeface="+mn-ea"/>
        <a:cs typeface="+mn-cs"/>
      </a:defRPr>
    </a:lvl7pPr>
    <a:lvl8pPr marL="3200400" algn="l" defTabSz="914400" rtl="0" eaLnBrk="1" latinLnBrk="0" hangingPunct="1">
      <a:defRPr sz="1200" kern="1200">
        <a:solidFill>
          <a:srgbClr val="0000FF"/>
        </a:solidFill>
        <a:latin typeface="Times New Roman" pitchFamily="18" charset="0"/>
        <a:ea typeface="+mn-ea"/>
        <a:cs typeface="+mn-cs"/>
      </a:defRPr>
    </a:lvl8pPr>
    <a:lvl9pPr marL="3657600" algn="l" defTabSz="914400" rtl="0" eaLnBrk="1" latinLnBrk="0" hangingPunct="1">
      <a:defRPr sz="1200" kern="1200">
        <a:solidFill>
          <a:srgbClr val="0000FF"/>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CCCCCC"/>
    <a:srgbClr val="FFFF00"/>
    <a:srgbClr val="99CCCC"/>
    <a:srgbClr val="99CC99"/>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32787"/>
    <p:restoredTop sz="90929"/>
  </p:normalViewPr>
  <p:slideViewPr>
    <p:cSldViewPr>
      <p:cViewPr>
        <p:scale>
          <a:sx n="66" d="100"/>
          <a:sy n="66" d="100"/>
        </p:scale>
        <p:origin x="-2226" y="-462"/>
      </p:cViewPr>
      <p:guideLst>
        <p:guide orient="horz" pos="2160"/>
        <p:guide orient="horz" pos="1200"/>
        <p:guide orient="horz" pos="576"/>
        <p:guide orient="horz" pos="912"/>
        <p:guide pos="2352"/>
        <p:guide pos="624"/>
        <p:guide pos="5136"/>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100" d="100"/>
        <a:sy n="100" d="100"/>
      </p:scale>
      <p:origin x="0" y="9678"/>
    </p:cViewPr>
  </p:sorterViewPr>
  <p:notesViewPr>
    <p:cSldViewPr>
      <p:cViewPr>
        <p:scale>
          <a:sx n="100" d="100"/>
          <a:sy n="100" d="100"/>
        </p:scale>
        <p:origin x="-2124" y="-78"/>
      </p:cViewPr>
      <p:guideLst>
        <p:guide orient="horz" pos="3267"/>
        <p:guide orient="horz" pos="288"/>
        <p:guide pos="336"/>
        <p:guide pos="432"/>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8.xml"/><Relationship Id="rId2" Type="http://schemas.openxmlformats.org/officeDocument/2006/relationships/slide" Target="slides/slide16.xml"/><Relationship Id="rId1" Type="http://schemas.openxmlformats.org/officeDocument/2006/relationships/slide" Target="slides/slide1.xml"/><Relationship Id="rId5" Type="http://schemas.openxmlformats.org/officeDocument/2006/relationships/slide" Target="slides/slide22.xml"/><Relationship Id="rId4" Type="http://schemas.openxmlformats.org/officeDocument/2006/relationships/slide" Target="slides/slide1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l" defTabSz="911225">
              <a:spcBef>
                <a:spcPct val="0"/>
              </a:spcBef>
              <a:buClr>
                <a:srgbClr val="000000"/>
              </a:buClr>
              <a:defRPr b="1">
                <a:solidFill>
                  <a:schemeClr val="tx1"/>
                </a:solidFill>
                <a:latin typeface="Arial" pitchFamily="34" charset="0"/>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0" tIns="45555" rIns="91110" bIns="45555" numCol="1" anchor="t" anchorCtr="0" compatLnSpc="1">
            <a:prstTxWarp prst="textNoShape">
              <a:avLst/>
            </a:prstTxWarp>
          </a:bodyPr>
          <a:lstStyle>
            <a:lvl1pPr algn="r" defTabSz="911225">
              <a:spcBef>
                <a:spcPct val="0"/>
              </a:spcBef>
              <a:buClr>
                <a:srgbClr val="000000"/>
              </a:buClr>
              <a:defRPr b="1">
                <a:solidFill>
                  <a:schemeClr val="tx1"/>
                </a:solidFill>
                <a:latin typeface="Arial" pitchFamily="34" charset="0"/>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l" defTabSz="911225">
              <a:spcBef>
                <a:spcPct val="0"/>
              </a:spcBef>
              <a:buClr>
                <a:srgbClr val="000000"/>
              </a:buClr>
              <a:defRPr b="1">
                <a:solidFill>
                  <a:schemeClr val="tx1"/>
                </a:solidFill>
                <a:latin typeface="Arial" pitchFamily="34" charset="0"/>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0" tIns="45555" rIns="91110" bIns="45555" numCol="1" anchor="b" anchorCtr="0" compatLnSpc="1">
            <a:prstTxWarp prst="textNoShape">
              <a:avLst/>
            </a:prstTxWarp>
          </a:bodyPr>
          <a:lstStyle>
            <a:lvl1pPr algn="r" defTabSz="911225">
              <a:spcBef>
                <a:spcPct val="0"/>
              </a:spcBef>
              <a:buClr>
                <a:srgbClr val="000000"/>
              </a:buClr>
              <a:defRPr b="1">
                <a:solidFill>
                  <a:schemeClr val="tx1"/>
                </a:solidFill>
                <a:latin typeface="Arial" pitchFamily="34" charset="0"/>
              </a:defRPr>
            </a:lvl1pPr>
          </a:lstStyle>
          <a:p>
            <a:fld id="{D5CBC5CC-1486-4DD5-A51D-0BD1E398403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7250"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4" tIns="12654" rIns="12654" bIns="12654"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0" tIns="45555" rIns="91110" bIns="45555" anchor="ctr"/>
          <a:lstStyle/>
          <a:p>
            <a:pPr defTabSz="911225">
              <a:spcBef>
                <a:spcPct val="0"/>
              </a:spcBef>
              <a:buClrTx/>
              <a:buFontTx/>
              <a:buNone/>
            </a:pPr>
            <a:r>
              <a:rPr lang="en-US" sz="1100" b="1">
                <a:solidFill>
                  <a:schemeClr val="tx1"/>
                </a:solidFill>
                <a:latin typeface="Arial" pitchFamily="34" charset="0"/>
              </a:rPr>
              <a:t>Oracle Forms Developer </a:t>
            </a:r>
            <a:r>
              <a:rPr lang="en-US" sz="1000" b="1">
                <a:solidFill>
                  <a:schemeClr val="tx1"/>
                </a:solidFill>
                <a:latin typeface="Arial" pitchFamily="34" charset="0"/>
              </a:rPr>
              <a:t>10</a:t>
            </a:r>
            <a:r>
              <a:rPr lang="en-US" sz="1100" b="1" i="1">
                <a:solidFill>
                  <a:schemeClr val="tx1"/>
                </a:solidFill>
                <a:latin typeface="Arial" pitchFamily="34" charset="0"/>
              </a:rPr>
              <a:t>g</a:t>
            </a:r>
            <a:r>
              <a:rPr lang="en-US" sz="1100" b="1">
                <a:solidFill>
                  <a:schemeClr val="tx1"/>
                </a:solidFill>
                <a:latin typeface="Arial" pitchFamily="34" charset="0"/>
              </a:rPr>
              <a:t>: Build Internet Applications   4-</a:t>
            </a:r>
            <a:fld id="{56F43C95-A201-4ADF-8D22-F2A44B3B4894}" type="slidenum">
              <a:rPr lang="en-US" sz="1100" b="1">
                <a:solidFill>
                  <a:schemeClr val="tx1"/>
                </a:solidFill>
                <a:latin typeface="Arial" pitchFamily="34" charset="0"/>
              </a:rPr>
              <a:pPr defTabSz="911225">
                <a:spcBef>
                  <a:spcPct val="0"/>
                </a:spcBef>
                <a:buClrTx/>
                <a:buFontTx/>
                <a:buNone/>
              </a:pPr>
              <a:t>‹#›</a:t>
            </a:fld>
            <a:endParaRPr lang="en-US" sz="1100" b="1">
              <a:solidFill>
                <a:schemeClr val="tx1"/>
              </a:solidFill>
              <a:latin typeface="Arial" pitchFamily="34" charset="0"/>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3" Type="http://schemas.openxmlformats.org/officeDocument/2006/relationships/slide" Target="../slides/slide21.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6" name="Rectangle 6"/>
          <p:cNvSpPr>
            <a:spLocks noGrp="1" noRot="1" noChangeAspect="1" noChangeArrowheads="1" noTextEdit="1"/>
          </p:cNvSpPr>
          <p:nvPr>
            <p:ph type="sldImg"/>
          </p:nvPr>
        </p:nvSpPr>
        <p:spPr>
          <a:xfrm>
            <a:off x="442913" y="455613"/>
            <a:ext cx="5934075" cy="4451350"/>
          </a:xfrm>
          <a:ln/>
        </p:spPr>
      </p:sp>
      <p:sp>
        <p:nvSpPr>
          <p:cNvPr id="266247" name="Rectangle 7"/>
          <p:cNvSpPr>
            <a:spLocks noGrp="1" noChangeArrowheads="1"/>
          </p:cNvSpPr>
          <p:nvPr>
            <p:ph type="body" idx="1"/>
          </p:nvPr>
        </p:nvSpPr>
        <p:spPr/>
        <p:txBody>
          <a:bodyPr/>
          <a:lstStyle/>
          <a:p>
            <a:endParaRPr lang="en-US" dirty="0">
              <a:solidFill>
                <a:srgbClr val="0000FF"/>
              </a:solidFill>
            </a:endParaRPr>
          </a:p>
          <a:p>
            <a:endParaRPr lang="en-US" dirty="0">
              <a:solidFill>
                <a:srgbClr val="0000FF"/>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xfrm>
            <a:off x="442913" y="455613"/>
            <a:ext cx="5934075" cy="4451350"/>
          </a:xfrm>
          <a:ln/>
        </p:spPr>
      </p:sp>
      <p:sp>
        <p:nvSpPr>
          <p:cNvPr id="290821"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6" name="Rectangle 4"/>
          <p:cNvSpPr>
            <a:spLocks noGrp="1" noRot="1" noChangeAspect="1" noChangeArrowheads="1" noTextEdit="1"/>
          </p:cNvSpPr>
          <p:nvPr>
            <p:ph type="sldImg"/>
          </p:nvPr>
        </p:nvSpPr>
        <p:spPr>
          <a:xfrm>
            <a:off x="442913" y="455613"/>
            <a:ext cx="5934075" cy="4451350"/>
          </a:xfrm>
          <a:ln/>
        </p:spPr>
      </p:sp>
      <p:sp>
        <p:nvSpPr>
          <p:cNvPr id="346117"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5" name="Rectangle 11"/>
          <p:cNvSpPr>
            <a:spLocks noGrp="1" noRot="1" noChangeAspect="1" noChangeArrowheads="1" noTextEdit="1"/>
          </p:cNvSpPr>
          <p:nvPr>
            <p:ph type="sldImg"/>
          </p:nvPr>
        </p:nvSpPr>
        <p:spPr>
          <a:xfrm>
            <a:off x="442913" y="455613"/>
            <a:ext cx="5934075" cy="4451350"/>
          </a:xfrm>
          <a:ln/>
        </p:spPr>
      </p:sp>
      <p:sp>
        <p:nvSpPr>
          <p:cNvPr id="292876" name="Rectangle 12"/>
          <p:cNvSpPr>
            <a:spLocks noGrp="1" noChangeArrowheads="1"/>
          </p:cNvSpPr>
          <p:nvPr>
            <p:ph type="body" idx="1"/>
          </p:nvPr>
        </p:nvSpPr>
        <p:spPr/>
        <p:txBody>
          <a:bodyPr/>
          <a:lstStyle/>
          <a:p>
            <a:pPr marL="228600" indent="-228600">
              <a:lnSpc>
                <a:spcPct val="90000"/>
              </a:lnSpc>
            </a:pPr>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6" name="Rectangle 4"/>
          <p:cNvSpPr>
            <a:spLocks noGrp="1" noRot="1" noChangeAspect="1" noChangeArrowheads="1" noTextEdit="1"/>
          </p:cNvSpPr>
          <p:nvPr>
            <p:ph type="sldImg"/>
          </p:nvPr>
        </p:nvSpPr>
        <p:spPr>
          <a:xfrm>
            <a:off x="442913" y="455613"/>
            <a:ext cx="5934075" cy="4451350"/>
          </a:xfrm>
          <a:ln/>
        </p:spPr>
      </p:sp>
      <p:sp>
        <p:nvSpPr>
          <p:cNvPr id="294917"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Grp="1" noRot="1" noChangeAspect="1" noChangeArrowheads="1" noTextEdit="1"/>
          </p:cNvSpPr>
          <p:nvPr>
            <p:ph type="sldImg"/>
          </p:nvPr>
        </p:nvSpPr>
        <p:spPr>
          <a:xfrm>
            <a:off x="442913" y="455613"/>
            <a:ext cx="5934075" cy="4451350"/>
          </a:xfrm>
          <a:ln/>
        </p:spPr>
      </p:sp>
      <p:sp>
        <p:nvSpPr>
          <p:cNvPr id="29696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4" name="Rectangle 6"/>
          <p:cNvSpPr>
            <a:spLocks noGrp="1" noRot="1" noChangeAspect="1" noChangeArrowheads="1" noTextEdit="1"/>
          </p:cNvSpPr>
          <p:nvPr>
            <p:ph type="sldImg"/>
          </p:nvPr>
        </p:nvSpPr>
        <p:spPr>
          <a:xfrm>
            <a:off x="442913" y="455613"/>
            <a:ext cx="5934075" cy="4451350"/>
          </a:xfrm>
          <a:ln/>
        </p:spPr>
      </p:sp>
      <p:sp>
        <p:nvSpPr>
          <p:cNvPr id="299015"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8" name="Rectangle 4"/>
          <p:cNvSpPr>
            <a:spLocks noGrp="1" noRot="1" noChangeAspect="1" noChangeArrowheads="1" noTextEdit="1"/>
          </p:cNvSpPr>
          <p:nvPr>
            <p:ph type="sldImg"/>
          </p:nvPr>
        </p:nvSpPr>
        <p:spPr bwMode="ltGray">
          <a:xfrm>
            <a:off x="442913" y="455613"/>
            <a:ext cx="5934075" cy="4451350"/>
          </a:xfrm>
          <a:ln/>
        </p:spPr>
      </p:sp>
      <p:sp>
        <p:nvSpPr>
          <p:cNvPr id="303109"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8" name="Rectangle 6"/>
          <p:cNvSpPr>
            <a:spLocks noGrp="1" noRot="1" noChangeAspect="1" noChangeArrowheads="1" noTextEdit="1"/>
          </p:cNvSpPr>
          <p:nvPr>
            <p:ph type="sldImg"/>
          </p:nvPr>
        </p:nvSpPr>
        <p:spPr>
          <a:xfrm>
            <a:off x="442913" y="455613"/>
            <a:ext cx="5934075" cy="4451350"/>
          </a:xfrm>
          <a:ln/>
        </p:spPr>
      </p:sp>
      <p:sp>
        <p:nvSpPr>
          <p:cNvPr id="305159"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07" name="Object 7"/>
          <p:cNvGraphicFramePr>
            <a:graphicFrameLocks/>
          </p:cNvGraphicFramePr>
          <p:nvPr/>
        </p:nvGraphicFramePr>
        <p:xfrm>
          <a:off x="619125" y="5962650"/>
          <a:ext cx="5953125" cy="2076450"/>
        </p:xfrm>
        <a:graphic>
          <a:graphicData uri="http://schemas.openxmlformats.org/presentationml/2006/ole">
            <p:oleObj spid="_x0000_s307207" name="Document" r:id="rId4" imgW="5897160" imgH="2057400" progId="Word.Document.8">
              <p:embed/>
            </p:oleObj>
          </a:graphicData>
        </a:graphic>
      </p:graphicFrame>
      <p:sp>
        <p:nvSpPr>
          <p:cNvPr id="307204" name="Rectangle 4"/>
          <p:cNvSpPr>
            <a:spLocks noGrp="1" noRot="1" noChangeAspect="1" noChangeArrowheads="1" noTextEdit="1"/>
          </p:cNvSpPr>
          <p:nvPr>
            <p:ph type="sldImg"/>
          </p:nvPr>
        </p:nvSpPr>
        <p:spPr>
          <a:xfrm>
            <a:off x="442913" y="455613"/>
            <a:ext cx="5934075" cy="4451350"/>
          </a:xfrm>
          <a:ln/>
        </p:spPr>
      </p:sp>
      <p:sp>
        <p:nvSpPr>
          <p:cNvPr id="307205" name="Rectangle 5"/>
          <p:cNvSpPr>
            <a:spLocks noGrp="1" noChangeArrowheads="1"/>
          </p:cNvSpPr>
          <p:nvPr>
            <p:ph type="body" idx="1"/>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7" name="Rectangle 5"/>
          <p:cNvSpPr>
            <a:spLocks noGrp="1" noRot="1" noChangeAspect="1" noChangeArrowheads="1" noTextEdit="1"/>
          </p:cNvSpPr>
          <p:nvPr>
            <p:ph type="sldImg"/>
          </p:nvPr>
        </p:nvSpPr>
        <p:spPr>
          <a:xfrm>
            <a:off x="442913" y="455613"/>
            <a:ext cx="5934075" cy="4451350"/>
          </a:xfrm>
          <a:ln/>
        </p:spPr>
      </p:sp>
      <p:sp>
        <p:nvSpPr>
          <p:cNvPr id="315398" name="Rectangle 6"/>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8" name="Rectangle 10"/>
          <p:cNvSpPr>
            <a:spLocks noGrp="1" noRot="1" noChangeAspect="1" noChangeArrowheads="1" noTextEdit="1"/>
          </p:cNvSpPr>
          <p:nvPr>
            <p:ph type="sldImg"/>
          </p:nvPr>
        </p:nvSpPr>
        <p:spPr>
          <a:xfrm>
            <a:off x="442913" y="455613"/>
            <a:ext cx="5934075" cy="4451350"/>
          </a:xfrm>
          <a:ln/>
        </p:spPr>
      </p:sp>
      <p:sp>
        <p:nvSpPr>
          <p:cNvPr id="268299" name="Rectangle 11"/>
          <p:cNvSpPr>
            <a:spLocks noGrp="1" noChangeArrowheads="1"/>
          </p:cNvSpPr>
          <p:nvPr>
            <p:ph type="body" idx="1"/>
          </p:nvPr>
        </p:nvSpPr>
        <p:spPr/>
        <p:txBody>
          <a:bodyPr/>
          <a:lstStyle/>
          <a:p>
            <a:r>
              <a:rPr lang="en-US" dirty="0" smtClean="0"/>
              <a:t>. </a:t>
            </a:r>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4550" name="Object 6"/>
          <p:cNvGraphicFramePr>
            <a:graphicFrameLocks/>
          </p:cNvGraphicFramePr>
          <p:nvPr/>
        </p:nvGraphicFramePr>
        <p:xfrm>
          <a:off x="609600" y="771525"/>
          <a:ext cx="5986463" cy="2981325"/>
        </p:xfrm>
        <a:graphic>
          <a:graphicData uri="http://schemas.openxmlformats.org/presentationml/2006/ole">
            <p:oleObj spid="_x0000_s364550" name="Document" r:id="rId4" imgW="5824080" imgH="3370680" progId="Word.Document.8">
              <p:embed/>
            </p:oleObj>
          </a:graphicData>
        </a:graphic>
      </p:graphicFrame>
      <p:sp>
        <p:nvSpPr>
          <p:cNvPr id="364547" name="Rectangle 3"/>
          <p:cNvSpPr>
            <a:spLocks noGrp="1" noChangeArrowheads="1"/>
          </p:cNvSpPr>
          <p:nvPr>
            <p:ph type="body" idx="1"/>
          </p:nvPr>
        </p:nvSpPr>
        <p:spPr>
          <a:xfrm>
            <a:off x="568325" y="468313"/>
            <a:ext cx="5681663" cy="8094662"/>
          </a:xfrm>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Rot="1" noChangeAspect="1" noChangeArrowheads="1" noTextEdit="1"/>
          </p:cNvSpPr>
          <p:nvPr>
            <p:ph type="sldImg"/>
          </p:nvPr>
        </p:nvSpPr>
        <p:spPr>
          <a:xfrm>
            <a:off x="442913" y="455613"/>
            <a:ext cx="5934075" cy="4451350"/>
          </a:xfrm>
          <a:ln/>
        </p:spPr>
      </p:sp>
      <p:sp>
        <p:nvSpPr>
          <p:cNvPr id="378883" name="Rectangle 3"/>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4" name="Rectangle 4"/>
          <p:cNvSpPr>
            <a:spLocks noGrp="1" noRot="1" noChangeAspect="1" noChangeArrowheads="1" noTextEdit="1"/>
          </p:cNvSpPr>
          <p:nvPr>
            <p:ph type="sldImg"/>
          </p:nvPr>
        </p:nvSpPr>
        <p:spPr>
          <a:xfrm>
            <a:off x="442913" y="455613"/>
            <a:ext cx="5934075" cy="4451350"/>
          </a:xfrm>
          <a:ln/>
        </p:spPr>
      </p:sp>
      <p:sp>
        <p:nvSpPr>
          <p:cNvPr id="317445" name="Rectangle 5"/>
          <p:cNvSpPr>
            <a:spLocks noGrp="1" noChangeArrowheads="1"/>
          </p:cNvSpPr>
          <p:nvPr>
            <p:ph type="body" idx="1"/>
          </p:nvPr>
        </p:nvSpPr>
        <p:spPr/>
        <p:txBody>
          <a:bodyPr/>
          <a:lstStyle/>
          <a:p>
            <a:r>
              <a:rPr lang="en-US"/>
              <a:t>Practice 4 Overview</a:t>
            </a:r>
          </a:p>
          <a:p>
            <a:pPr lvl="1"/>
            <a:r>
              <a:rPr lang="en-US"/>
              <a:t>In this practice you create one new form module. You create a single-block form that displays a single record.</a:t>
            </a:r>
          </a:p>
          <a:p>
            <a:pPr lvl="2"/>
            <a:r>
              <a:rPr lang="en-US"/>
              <a:t>Create a new form module called CUSTOMERS. Create a new data block in this form by using the Forms Builder wizards, and base it on the </a:t>
            </a:r>
            <a:r>
              <a:rPr lang="en-US">
                <a:latin typeface="Courier New" pitchFamily="49" charset="0"/>
              </a:rPr>
              <a:t>CUSTOMERS</a:t>
            </a:r>
            <a:r>
              <a:rPr lang="en-US"/>
              <a:t> table. Using the Layout Editor, reposition the items in this block to match the screenshot provided.</a:t>
            </a:r>
          </a:p>
          <a:p>
            <a:pPr lvl="2"/>
            <a:r>
              <a:rPr lang="en-US"/>
              <a:t>Save and run the new form module on the Web. </a:t>
            </a:r>
          </a:p>
          <a:p>
            <a:pPr lvl="1"/>
            <a:r>
              <a:rPr lang="en-US" b="1"/>
              <a:t>Note:</a:t>
            </a:r>
            <a:r>
              <a:rPr lang="en-US"/>
              <a:t> For solutions to this practice, see Practice 4, in Appendix A, “Practice Solutions.”</a:t>
            </a:r>
          </a:p>
          <a:p>
            <a:r>
              <a:rPr lang="en-US">
                <a:solidFill>
                  <a:srgbClr val="0000FF"/>
                </a:solidFill>
              </a:rPr>
              <a:t>Instructor Note</a:t>
            </a:r>
          </a:p>
          <a:p>
            <a:pPr lvl="1"/>
            <a:r>
              <a:rPr lang="en-US">
                <a:solidFill>
                  <a:srgbClr val="0000FF"/>
                </a:solidFill>
              </a:rPr>
              <a:t>Advise the students not to spend too much time trying to get the layout of the CUSTOMERS block to exactly match the screenshot provided in the practice, because the layout for the items in this block will be modified in a later lesson.</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26" name="Rectangle 2"/>
          <p:cNvSpPr>
            <a:spLocks noGrp="1" noChangeArrowheads="1"/>
          </p:cNvSpPr>
          <p:nvPr>
            <p:ph type="body" idx="1"/>
          </p:nvPr>
        </p:nvSpPr>
        <p:spPr>
          <a:xfrm>
            <a:off x="568325" y="458788"/>
            <a:ext cx="5673725" cy="8008937"/>
          </a:xfrm>
        </p:spPr>
        <p:txBody>
          <a:bodyPr/>
          <a:lstStyle/>
          <a:p>
            <a:pPr marL="228600" indent="-228600"/>
            <a:r>
              <a:rPr lang="en-US"/>
              <a:t>Practice 4</a:t>
            </a:r>
          </a:p>
          <a:p>
            <a:pPr lvl="2">
              <a:spcBef>
                <a:spcPct val="25000"/>
              </a:spcBef>
              <a:spcAft>
                <a:spcPts val="300"/>
              </a:spcAft>
              <a:buFontTx/>
              <a:buNone/>
            </a:pPr>
            <a:r>
              <a:rPr lang="en-US"/>
              <a:t>1.	Create a new form module.</a:t>
            </a:r>
            <a:br>
              <a:rPr lang="en-US"/>
            </a:br>
            <a:r>
              <a:rPr lang="en-US"/>
              <a:t>Create a new single block by using the Data Block Wizard.</a:t>
            </a:r>
            <a:br>
              <a:rPr lang="en-US"/>
            </a:br>
            <a:r>
              <a:rPr lang="en-US"/>
              <a:t>Base it on the </a:t>
            </a:r>
            <a:r>
              <a:rPr lang="en-US">
                <a:latin typeface="Courier New" pitchFamily="49" charset="0"/>
              </a:rPr>
              <a:t>CUSTOMERS</a:t>
            </a:r>
            <a:r>
              <a:rPr lang="en-US"/>
              <a:t> table and include all columns.</a:t>
            </a:r>
            <a:br>
              <a:rPr lang="en-US"/>
            </a:br>
            <a:r>
              <a:rPr lang="en-US"/>
              <a:t>Display the </a:t>
            </a:r>
            <a:r>
              <a:rPr lang="en-US">
                <a:latin typeface="Courier New" pitchFamily="49" charset="0"/>
              </a:rPr>
              <a:t>CUSTOMERS</a:t>
            </a:r>
            <a:r>
              <a:rPr lang="en-US"/>
              <a:t> block on a new content canvas called </a:t>
            </a:r>
            <a:r>
              <a:rPr lang="en-US">
                <a:latin typeface="Courier New" pitchFamily="49" charset="0"/>
              </a:rPr>
              <a:t>CV_CUSTOMER</a:t>
            </a:r>
            <a:r>
              <a:rPr lang="en-US"/>
              <a:t> and show just one record at a time. Set the frame title to Customers. Set column names and widths as shown in the following table:</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pPr lvl="2">
              <a:spcAft>
                <a:spcPts val="300"/>
              </a:spcAft>
              <a:buFontTx/>
              <a:buNone/>
            </a:pPr>
            <a:r>
              <a:rPr lang="en-US"/>
              <a:t>2.	Save the new module to a file called </a:t>
            </a:r>
            <a:r>
              <a:rPr lang="en-US">
                <a:latin typeface="Courier New" pitchFamily="49" charset="0"/>
              </a:rPr>
              <a:t>CUSTG</a:t>
            </a:r>
            <a:r>
              <a:rPr lang="en-US" i="1">
                <a:latin typeface="Courier New" pitchFamily="49" charset="0"/>
              </a:rPr>
              <a:t>XX</a:t>
            </a:r>
            <a:r>
              <a:rPr lang="en-US"/>
              <a:t>, where </a:t>
            </a:r>
            <a:r>
              <a:rPr lang="en-US" i="1">
                <a:latin typeface="Courier New" pitchFamily="49" charset="0"/>
              </a:rPr>
              <a:t>XX</a:t>
            </a:r>
            <a:r>
              <a:rPr lang="en-US"/>
              <a:t> is the group number that your instructor has assigned to you.</a:t>
            </a:r>
            <a:endParaRPr lang="en-US" b="1"/>
          </a:p>
          <a:p>
            <a:pPr lvl="2">
              <a:spcAft>
                <a:spcPts val="300"/>
              </a:spcAft>
              <a:buFontTx/>
              <a:buNone/>
            </a:pPr>
            <a:r>
              <a:rPr lang="en-US"/>
              <a:t>3.	Run your form module and execute a query. </a:t>
            </a:r>
            <a:br>
              <a:rPr lang="en-US"/>
            </a:br>
            <a:r>
              <a:rPr lang="en-US"/>
              <a:t>Navigate through the fields. Exit the run-time session and return to Forms Builder.</a:t>
            </a:r>
            <a:endParaRPr lang="en-US" b="1"/>
          </a:p>
          <a:p>
            <a:pPr lvl="2">
              <a:spcAft>
                <a:spcPts val="300"/>
              </a:spcAft>
              <a:buFontTx/>
              <a:buAutoNum type="arabicPeriod" startAt="4"/>
            </a:pPr>
            <a:r>
              <a:rPr lang="en-US"/>
              <a:t>Change the form module name in the Object Navigator to CUSTOMERS.</a:t>
            </a:r>
          </a:p>
        </p:txBody>
      </p:sp>
      <p:pic>
        <p:nvPicPr>
          <p:cNvPr id="410627" name="Picture 3"/>
          <p:cNvPicPr>
            <a:picLocks noChangeAspect="1" noChangeArrowheads="1"/>
          </p:cNvPicPr>
          <p:nvPr/>
        </p:nvPicPr>
        <p:blipFill>
          <a:blip r:embed="rId3"/>
          <a:srcRect/>
          <a:stretch>
            <a:fillRect/>
          </a:stretch>
        </p:blipFill>
        <p:spPr bwMode="auto">
          <a:xfrm>
            <a:off x="1052513" y="1901825"/>
            <a:ext cx="3506787" cy="2403475"/>
          </a:xfrm>
          <a:prstGeom prst="rect">
            <a:avLst/>
          </a:prstGeom>
          <a:noFill/>
          <a:ln w="25400">
            <a:noFill/>
            <a:miter lim="800000"/>
            <a:headEnd/>
            <a:tailEnd type="none" w="med" len="lg"/>
          </a:ln>
          <a:effectLst/>
        </p:spPr>
      </p:pic>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36" name="Rectangle 20"/>
          <p:cNvSpPr>
            <a:spLocks noGrp="1" noChangeArrowheads="1"/>
          </p:cNvSpPr>
          <p:nvPr>
            <p:ph type="body" idx="1"/>
          </p:nvPr>
        </p:nvSpPr>
        <p:spPr>
          <a:xfrm>
            <a:off x="568325" y="457200"/>
            <a:ext cx="5681663" cy="8086725"/>
          </a:xfrm>
        </p:spPr>
        <p:txBody>
          <a:bodyPr/>
          <a:lstStyle/>
          <a:p>
            <a:pPr marL="228600" indent="-228600"/>
            <a:r>
              <a:rPr lang="en-US"/>
              <a:t>Practice 4 (continued)</a:t>
            </a:r>
          </a:p>
          <a:p>
            <a:pPr lvl="2">
              <a:spcBef>
                <a:spcPct val="25000"/>
              </a:spcBef>
              <a:spcAft>
                <a:spcPts val="300"/>
              </a:spcAft>
              <a:buFontTx/>
              <a:buAutoNum type="arabicPeriod" startAt="5"/>
            </a:pPr>
            <a:r>
              <a:rPr lang="en-US"/>
              <a:t>In the Layout Editor, reposition the items and edit item prompts so that the canvas resembles the following:</a:t>
            </a:r>
            <a:br>
              <a:rPr lang="en-US"/>
            </a:br>
            <a:r>
              <a:rPr lang="en-US" b="1"/>
              <a:t>Hint:</a:t>
            </a:r>
            <a:r>
              <a:rPr lang="en-US"/>
              <a:t> First resize the canvas. Do not attempt to resize the frame, or the items will revert to their original positions.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r>
              <a:rPr lang="en-US"/>
              <a:t/>
            </a:r>
            <a:br>
              <a:rPr lang="en-US"/>
            </a:br>
            <a:endParaRPr lang="en-US"/>
          </a:p>
          <a:p>
            <a:pPr lvl="2">
              <a:spcAft>
                <a:spcPts val="300"/>
              </a:spcAft>
              <a:buFontTx/>
              <a:buAutoNum type="arabicPeriod" startAt="6"/>
            </a:pPr>
            <a:r>
              <a:rPr lang="en-US"/>
              <a:t>Save and compile the form. Click Run Form to run the form. Execute a query.</a:t>
            </a:r>
          </a:p>
          <a:p>
            <a:pPr lvl="2">
              <a:spcAft>
                <a:spcPts val="300"/>
              </a:spcAft>
              <a:buFontTx/>
              <a:buAutoNum type="arabicPeriod" startAt="6"/>
            </a:pPr>
            <a:r>
              <a:rPr lang="en-US"/>
              <a:t>Exit the run-time session and close the browser window.</a:t>
            </a:r>
            <a:br>
              <a:rPr lang="en-US"/>
            </a:br>
            <a:r>
              <a:rPr lang="en-US" b="1"/>
              <a:t>No formal solution.</a:t>
            </a:r>
            <a:endParaRPr lang="en-US"/>
          </a:p>
          <a:p>
            <a:pPr lvl="2">
              <a:spcAft>
                <a:spcPts val="300"/>
              </a:spcAft>
              <a:buFontTx/>
              <a:buAutoNum type="arabicPeriod" startAt="6"/>
            </a:pPr>
            <a:endParaRPr lang="en-US"/>
          </a:p>
        </p:txBody>
      </p:sp>
      <p:pic>
        <p:nvPicPr>
          <p:cNvPr id="342034" name="Picture 18" descr="D:\Data\CurrDev\BIA10g\images\A10.GIF"/>
          <p:cNvPicPr>
            <a:picLocks noChangeAspect="1" noChangeArrowheads="1"/>
          </p:cNvPicPr>
          <p:nvPr/>
        </p:nvPicPr>
        <p:blipFill>
          <a:blip r:embed="rId3"/>
          <a:srcRect/>
          <a:stretch>
            <a:fillRect/>
          </a:stretch>
        </p:blipFill>
        <p:spPr bwMode="auto">
          <a:xfrm>
            <a:off x="1033463" y="1600200"/>
            <a:ext cx="4887912" cy="2687638"/>
          </a:xfrm>
          <a:prstGeom prst="rect">
            <a:avLst/>
          </a:prstGeom>
          <a:noFill/>
        </p:spPr>
      </p:pic>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4" name="Rectangle 8"/>
          <p:cNvSpPr>
            <a:spLocks noGrp="1" noRot="1" noChangeAspect="1" noChangeArrowheads="1" noTextEdit="1"/>
          </p:cNvSpPr>
          <p:nvPr>
            <p:ph type="sldImg"/>
          </p:nvPr>
        </p:nvSpPr>
        <p:spPr>
          <a:xfrm>
            <a:off x="442913" y="455613"/>
            <a:ext cx="5934075" cy="4451350"/>
          </a:xfrm>
          <a:ln/>
        </p:spPr>
      </p:sp>
      <p:sp>
        <p:nvSpPr>
          <p:cNvPr id="7" name="Notes Placeholder 6"/>
          <p:cNvSpPr>
            <a:spLocks noGrp="1"/>
          </p:cNvSpPr>
          <p:nvPr>
            <p:ph type="body" sz="quarter" idx="10"/>
          </p:nvPr>
        </p:nvSpPr>
        <p:spPr/>
        <p:txBody>
          <a:bodyPr>
            <a:normAutofit/>
          </a:bodyPr>
          <a:lstStyle/>
          <a:p>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92" name="Rectangle 8"/>
          <p:cNvSpPr>
            <a:spLocks noGrp="1" noRot="1" noChangeAspect="1" noChangeArrowheads="1" noTextEdit="1"/>
          </p:cNvSpPr>
          <p:nvPr>
            <p:ph type="sldImg"/>
          </p:nvPr>
        </p:nvSpPr>
        <p:spPr>
          <a:xfrm>
            <a:off x="442913" y="455613"/>
            <a:ext cx="5934075" cy="4451350"/>
          </a:xfrm>
          <a:ln/>
        </p:spPr>
      </p:sp>
      <p:sp>
        <p:nvSpPr>
          <p:cNvPr id="4" name="Notes Placeholder 3"/>
          <p:cNvSpPr>
            <a:spLocks noGrp="1"/>
          </p:cNvSpPr>
          <p:nvPr>
            <p:ph type="body" sz="quarter" idx="10"/>
          </p:nvPr>
        </p:nvSpPr>
        <p:spPr/>
        <p:txBody>
          <a:bodyPr>
            <a:normAutofit/>
          </a:bodyPr>
          <a:lstStyle/>
          <a:p>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Rectangle 5"/>
          <p:cNvSpPr>
            <a:spLocks noGrp="1" noRot="1" noChangeAspect="1" noChangeArrowheads="1" noTextEdit="1"/>
          </p:cNvSpPr>
          <p:nvPr>
            <p:ph type="sldImg"/>
          </p:nvPr>
        </p:nvSpPr>
        <p:spPr>
          <a:xfrm>
            <a:off x="442913" y="455613"/>
            <a:ext cx="5934075" cy="4451350"/>
          </a:xfrm>
          <a:ln/>
        </p:spPr>
      </p:sp>
      <p:sp>
        <p:nvSpPr>
          <p:cNvPr id="276486" name="Rectangle 6"/>
          <p:cNvSpPr>
            <a:spLocks noGrp="1" noChangeArrowheads="1"/>
          </p:cNvSpPr>
          <p:nvPr>
            <p:ph type="body" idx="1"/>
          </p:nvPr>
        </p:nvSpPr>
        <p:spPr/>
        <p:txBody>
          <a:bodyPr/>
          <a:lstStyle/>
          <a:p>
            <a:endParaRPr lang="en-US" dirty="0"/>
          </a:p>
        </p:txBody>
      </p:sp>
      <p:graphicFrame>
        <p:nvGraphicFramePr>
          <p:cNvPr id="276488" name="Object 8"/>
          <p:cNvGraphicFramePr>
            <a:graphicFrameLocks/>
          </p:cNvGraphicFramePr>
          <p:nvPr/>
        </p:nvGraphicFramePr>
        <p:xfrm>
          <a:off x="609600" y="7600950"/>
          <a:ext cx="5338763" cy="1162050"/>
        </p:xfrm>
        <a:graphic>
          <a:graphicData uri="http://schemas.openxmlformats.org/presentationml/2006/ole">
            <p:oleObj spid="_x0000_s276488" name="Document" r:id="rId4" imgW="5786280" imgH="130320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4" name="Rectangle 8"/>
          <p:cNvSpPr>
            <a:spLocks noGrp="1" noRot="1" noChangeAspect="1" noChangeArrowheads="1" noTextEdit="1"/>
          </p:cNvSpPr>
          <p:nvPr>
            <p:ph type="sldImg"/>
          </p:nvPr>
        </p:nvSpPr>
        <p:spPr>
          <a:xfrm>
            <a:off x="442913" y="455613"/>
            <a:ext cx="5934075" cy="4451350"/>
          </a:xfrm>
          <a:ln/>
        </p:spPr>
      </p:sp>
      <p:sp>
        <p:nvSpPr>
          <p:cNvPr id="280585" name="Rectangle 9"/>
          <p:cNvSpPr>
            <a:spLocks noGrp="1" noChangeArrowheads="1"/>
          </p:cNvSpPr>
          <p:nvPr>
            <p:ph type="body" idx="1"/>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30" name="Rectangle 6"/>
          <p:cNvSpPr>
            <a:spLocks noGrp="1" noRot="1" noChangeAspect="1" noChangeArrowheads="1" noTextEdit="1"/>
          </p:cNvSpPr>
          <p:nvPr>
            <p:ph type="sldImg"/>
          </p:nvPr>
        </p:nvSpPr>
        <p:spPr>
          <a:xfrm>
            <a:off x="442913" y="455613"/>
            <a:ext cx="5934075" cy="4451350"/>
          </a:xfrm>
          <a:ln/>
        </p:spPr>
      </p:sp>
      <p:sp>
        <p:nvSpPr>
          <p:cNvPr id="282631" name="Rectangle 7"/>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4" name="Rectangle 4"/>
          <p:cNvSpPr>
            <a:spLocks noGrp="1" noRot="1" noChangeAspect="1" noChangeArrowheads="1" noTextEdit="1"/>
          </p:cNvSpPr>
          <p:nvPr>
            <p:ph type="sldImg"/>
          </p:nvPr>
        </p:nvSpPr>
        <p:spPr>
          <a:xfrm>
            <a:off x="442913" y="455613"/>
            <a:ext cx="5934075" cy="4451350"/>
          </a:xfrm>
          <a:ln/>
        </p:spPr>
      </p:sp>
      <p:sp>
        <p:nvSpPr>
          <p:cNvPr id="286725" name="Rectangle 5"/>
          <p:cNvSpPr>
            <a:spLocks noGrp="1" noChangeArrowheads="1"/>
          </p:cNvSpPr>
          <p:nvPr>
            <p:ph type="body" idx="1"/>
          </p:nvPr>
        </p:nvSpPr>
        <p:spPr/>
        <p:txBody>
          <a:bodyPr/>
          <a:lstStyle/>
          <a:p>
            <a:endParaRPr lang="en-US" dirty="0">
              <a:solidFill>
                <a:srgbClr val="0000FF"/>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2" name="Rectangle 4"/>
          <p:cNvSpPr>
            <a:spLocks noGrp="1" noRot="1" noChangeAspect="1" noChangeArrowheads="1" noTextEdit="1"/>
          </p:cNvSpPr>
          <p:nvPr>
            <p:ph type="sldImg"/>
          </p:nvPr>
        </p:nvSpPr>
        <p:spPr>
          <a:xfrm>
            <a:off x="442913" y="455613"/>
            <a:ext cx="5934075" cy="4451350"/>
          </a:xfrm>
          <a:ln/>
        </p:spPr>
      </p:sp>
      <p:sp>
        <p:nvSpPr>
          <p:cNvPr id="288773" name="Rectangle 5"/>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defTabSz="228600">
              <a:spcBef>
                <a:spcPct val="0"/>
              </a:spcBef>
              <a:buClr>
                <a:srgbClr val="000000"/>
              </a:buClr>
            </a:pPr>
            <a:r>
              <a:rPr lang="en-US" sz="27700" b="1">
                <a:solidFill>
                  <a:srgbClr val="CCCCCC"/>
                </a:solidFill>
              </a:rPr>
              <a:t>4</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80" name="Slide_Copyright"/>
          <p:cNvSpPr>
            <a:spLocks noChangeArrowheads="1"/>
          </p:cNvSpPr>
          <p:nvPr userDrawn="1"/>
        </p:nvSpPr>
        <p:spPr bwMode="auto">
          <a:xfrm>
            <a:off x="2679700" y="6675438"/>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a:solidFill>
                  <a:schemeClr val="tx1"/>
                </a:solidFill>
                <a:latin typeface="Arial" pitchFamily="34" charset="0"/>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a:solidFill>
                  <a:schemeClr val="tx1"/>
                </a:solidFill>
                <a:latin typeface="Arial" pitchFamily="34" charset="0"/>
              </a:rPr>
              <a:t>4-</a:t>
            </a:r>
            <a:fld id="{8AC7619B-7942-428F-92C1-B71BF58F98AB}" type="slidenum">
              <a:rPr lang="en-US">
                <a:solidFill>
                  <a:schemeClr val="tx1"/>
                </a:solidFill>
                <a:latin typeface="Arial" pitchFamily="34" charset="0"/>
              </a:rPr>
              <a:pPr algn="just">
                <a:spcBef>
                  <a:spcPct val="0"/>
                </a:spcBef>
                <a:buClrTx/>
                <a:buFontTx/>
                <a:buNone/>
              </a:pPr>
              <a:t>‹#›</a:t>
            </a:fld>
            <a:endParaRPr lang="en-US">
              <a:solidFill>
                <a:schemeClr val="tx1"/>
              </a:solidFill>
              <a:latin typeface="Arial" pitchFamily="34" charset="0"/>
            </a:endParaRPr>
          </a:p>
        </p:txBody>
      </p:sp>
      <p:sp>
        <p:nvSpPr>
          <p:cNvPr id="262158" name="Slide_Copyright"/>
          <p:cNvSpPr>
            <a:spLocks noChangeArrowheads="1"/>
          </p:cNvSpPr>
          <p:nvPr userDrawn="1"/>
        </p:nvSpPr>
        <p:spPr bwMode="auto">
          <a:xfrm>
            <a:off x="2679700" y="6675438"/>
            <a:ext cx="4102100" cy="190500"/>
          </a:xfrm>
          <a:prstGeom prst="rect">
            <a:avLst/>
          </a:prstGeom>
          <a:noFill/>
          <a:ln w="9525">
            <a:noFill/>
            <a:miter lim="800000"/>
            <a:headEnd/>
            <a:tailEnd/>
          </a:ln>
          <a:effectLst/>
        </p:spPr>
        <p:txBody>
          <a:bodyPr wrap="none" anchor="ctr"/>
          <a:lstStyle/>
          <a:p>
            <a:pPr>
              <a:spcBef>
                <a:spcPct val="0"/>
              </a:spcBef>
              <a:buClrTx/>
              <a:buFontTx/>
              <a:buNone/>
            </a:pPr>
            <a:r>
              <a:rPr lang="en-US">
                <a:solidFill>
                  <a:schemeClr val="tx1"/>
                </a:solidFill>
                <a:latin typeface="Arial" pitchFamily="34" charset="0"/>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38.png"/><Relationship Id="rId7" Type="http://schemas.openxmlformats.org/officeDocument/2006/relationships/image" Target="../media/image3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4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Creating a Basic Form Module</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Rectangle 4"/>
          <p:cNvSpPr>
            <a:spLocks noGrp="1" noChangeArrowheads="1"/>
          </p:cNvSpPr>
          <p:nvPr>
            <p:ph type="title"/>
          </p:nvPr>
        </p:nvSpPr>
        <p:spPr/>
        <p:txBody>
          <a:bodyPr/>
          <a:lstStyle/>
          <a:p>
            <a:r>
              <a:rPr lang="en-US"/>
              <a:t>Data Block Wizard: Type Page</a:t>
            </a:r>
          </a:p>
        </p:txBody>
      </p:sp>
      <p:pic>
        <p:nvPicPr>
          <p:cNvPr id="287751" name="Picture 7" descr="D:\Data\CurrDev\BIA10g\images\0412.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6" name="Rectangle 4"/>
          <p:cNvSpPr>
            <a:spLocks noGrp="1" noChangeArrowheads="1"/>
          </p:cNvSpPr>
          <p:nvPr>
            <p:ph type="title"/>
          </p:nvPr>
        </p:nvSpPr>
        <p:spPr/>
        <p:txBody>
          <a:bodyPr/>
          <a:lstStyle/>
          <a:p>
            <a:r>
              <a:rPr lang="en-US"/>
              <a:t>Data Block Wizard: Table Page</a:t>
            </a:r>
          </a:p>
        </p:txBody>
      </p:sp>
      <p:pic>
        <p:nvPicPr>
          <p:cNvPr id="289800" name="Picture 8" descr="D:\Data\CurrDev\BIA10g\images\0413.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0" name="Rectangle 2"/>
          <p:cNvSpPr>
            <a:spLocks noChangeArrowheads="1"/>
          </p:cNvSpPr>
          <p:nvPr/>
        </p:nvSpPr>
        <p:spPr bwMode="auto">
          <a:xfrm>
            <a:off x="914400" y="533400"/>
            <a:ext cx="7315200" cy="876300"/>
          </a:xfrm>
          <a:prstGeom prst="rect">
            <a:avLst/>
          </a:prstGeom>
          <a:noFill/>
          <a:ln w="9525">
            <a:noFill/>
            <a:miter lim="800000"/>
            <a:headEnd/>
            <a:tailEnd/>
          </a:ln>
          <a:effectLst/>
        </p:spPr>
        <p:txBody>
          <a:bodyPr lIns="12700" tIns="12700" rIns="12700" bIns="12700"/>
          <a:lstStyle/>
          <a:p>
            <a:pPr defTabSz="228600">
              <a:buClr>
                <a:srgbClr val="000000"/>
              </a:buClr>
            </a:pPr>
            <a:r>
              <a:rPr lang="en-US" sz="2800" b="1">
                <a:solidFill>
                  <a:schemeClr val="tx1"/>
                </a:solidFill>
                <a:latin typeface="Arial" pitchFamily="34" charset="0"/>
              </a:rPr>
              <a:t>Data Block Wizard: Finish Page</a:t>
            </a:r>
          </a:p>
        </p:txBody>
      </p:sp>
      <p:sp>
        <p:nvSpPr>
          <p:cNvPr id="345093" name="Rectangle 5"/>
          <p:cNvSpPr>
            <a:spLocks noGrp="1" noChangeArrowheads="1"/>
          </p:cNvSpPr>
          <p:nvPr>
            <p:ph type="title" idx="4294967295"/>
          </p:nvPr>
        </p:nvSpPr>
        <p:spPr/>
        <p:txBody>
          <a:bodyPr/>
          <a:lstStyle/>
          <a:p>
            <a:r>
              <a:rPr lang="en-US"/>
              <a:t>Data Block Wizard: Finish Page</a:t>
            </a:r>
          </a:p>
        </p:txBody>
      </p:sp>
      <p:pic>
        <p:nvPicPr>
          <p:cNvPr id="345094" name="Picture 6" descr="D:\Data\CurrDev\BIA10g\images\0414.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ChangeArrowheads="1"/>
          </p:cNvSpPr>
          <p:nvPr>
            <p:ph type="title"/>
          </p:nvPr>
        </p:nvSpPr>
        <p:spPr/>
        <p:txBody>
          <a:bodyPr/>
          <a:lstStyle/>
          <a:p>
            <a:r>
              <a:rPr lang="en-US"/>
              <a:t>Layout Wizard: Items Page</a:t>
            </a:r>
          </a:p>
        </p:txBody>
      </p:sp>
      <p:pic>
        <p:nvPicPr>
          <p:cNvPr id="291848" name="Picture 8" descr="D:\Data\CurrDev\BIA10g\images\0415.GIF"/>
          <p:cNvPicPr>
            <a:picLocks noChangeAspect="1" noChangeArrowheads="1"/>
          </p:cNvPicPr>
          <p:nvPr/>
        </p:nvPicPr>
        <p:blipFill>
          <a:blip r:embed="rId3" cstate="print"/>
          <a:srcRect/>
          <a:stretch>
            <a:fillRect/>
          </a:stretch>
        </p:blipFill>
        <p:spPr bwMode="gray">
          <a:xfrm>
            <a:off x="1371600" y="1438275"/>
            <a:ext cx="6400800" cy="4841875"/>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2" name="Rectangle 4"/>
          <p:cNvSpPr>
            <a:spLocks noGrp="1" noChangeArrowheads="1"/>
          </p:cNvSpPr>
          <p:nvPr>
            <p:ph type="title"/>
          </p:nvPr>
        </p:nvSpPr>
        <p:spPr/>
        <p:txBody>
          <a:bodyPr/>
          <a:lstStyle/>
          <a:p>
            <a:r>
              <a:rPr lang="en-US"/>
              <a:t>Layout Wizard: Style Page</a:t>
            </a:r>
          </a:p>
        </p:txBody>
      </p:sp>
      <p:pic>
        <p:nvPicPr>
          <p:cNvPr id="293895" name="Picture 7" descr="D:\Data\CurrDev\BIA10g\images\0416.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0" name="Rectangle 4"/>
          <p:cNvSpPr>
            <a:spLocks noGrp="1" noChangeArrowheads="1"/>
          </p:cNvSpPr>
          <p:nvPr>
            <p:ph type="title"/>
          </p:nvPr>
        </p:nvSpPr>
        <p:spPr/>
        <p:txBody>
          <a:bodyPr/>
          <a:lstStyle/>
          <a:p>
            <a:r>
              <a:rPr lang="en-US"/>
              <a:t>Layout Wizard: Rows Page</a:t>
            </a:r>
          </a:p>
        </p:txBody>
      </p:sp>
      <p:pic>
        <p:nvPicPr>
          <p:cNvPr id="295943" name="Picture 7" descr="D:\Data\CurrDev\BIA10g\images\0417.GIF"/>
          <p:cNvPicPr>
            <a:picLocks noChangeAspect="1" noChangeArrowheads="1"/>
          </p:cNvPicPr>
          <p:nvPr/>
        </p:nvPicPr>
        <p:blipFill>
          <a:blip r:embed="rId3" cstate="print"/>
          <a:srcRect/>
          <a:stretch>
            <a:fillRect/>
          </a:stretch>
        </p:blipFill>
        <p:spPr bwMode="gray">
          <a:xfrm>
            <a:off x="1371600" y="1423988"/>
            <a:ext cx="6400800" cy="4841875"/>
          </a:xfrm>
          <a:prstGeom prst="rect">
            <a:avLst/>
          </a:prstGeom>
          <a:noFill/>
        </p:spPr>
      </p:pic>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0" name="Rectangle 6"/>
          <p:cNvSpPr>
            <a:spLocks noGrp="1" noChangeArrowheads="1"/>
          </p:cNvSpPr>
          <p:nvPr>
            <p:ph type="title"/>
          </p:nvPr>
        </p:nvSpPr>
        <p:spPr/>
        <p:txBody>
          <a:bodyPr/>
          <a:lstStyle/>
          <a:p>
            <a:r>
              <a:rPr lang="en-US"/>
              <a:t>Data Block Functionality</a:t>
            </a:r>
          </a:p>
        </p:txBody>
      </p:sp>
      <p:sp>
        <p:nvSpPr>
          <p:cNvPr id="297991" name="Rectangle 7"/>
          <p:cNvSpPr>
            <a:spLocks noGrp="1" noChangeArrowheads="1"/>
          </p:cNvSpPr>
          <p:nvPr>
            <p:ph type="body" idx="1"/>
          </p:nvPr>
        </p:nvSpPr>
        <p:spPr>
          <a:xfrm>
            <a:off x="863600" y="1816100"/>
            <a:ext cx="7366000" cy="3373438"/>
          </a:xfrm>
        </p:spPr>
        <p:txBody>
          <a:bodyPr/>
          <a:lstStyle/>
          <a:p>
            <a:r>
              <a:rPr lang="en-US"/>
              <a:t>Once you create a data block with the wizards, Forms Builder automatically creates:</a:t>
            </a:r>
          </a:p>
          <a:p>
            <a:pPr lvl="1"/>
            <a:r>
              <a:rPr lang="en-US"/>
              <a:t>A form module with database functionality including query, insert, update, delete</a:t>
            </a:r>
          </a:p>
          <a:p>
            <a:pPr lvl="1"/>
            <a:r>
              <a:rPr lang="en-US"/>
              <a:t>A frame object</a:t>
            </a:r>
          </a:p>
          <a:p>
            <a:pPr lvl="1"/>
            <a:r>
              <a:rPr lang="en-US"/>
              <a:t>Items in the data block</a:t>
            </a:r>
          </a:p>
          <a:p>
            <a:pPr lvl="1"/>
            <a:r>
              <a:rPr lang="en-US"/>
              <a:t>A prompt for each item</a:t>
            </a:r>
          </a:p>
          <a:p>
            <a:pPr lvl="1"/>
            <a:r>
              <a:rPr lang="en-US"/>
              <a:t>Triggers needed to enforce database constraints if “Enforce data integrity” is checked</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title"/>
          </p:nvPr>
        </p:nvSpPr>
        <p:spPr/>
        <p:txBody>
          <a:bodyPr/>
          <a:lstStyle/>
          <a:p>
            <a:r>
              <a:rPr lang="en-US"/>
              <a:t>Template Forms</a:t>
            </a:r>
          </a:p>
        </p:txBody>
      </p:sp>
      <p:pic>
        <p:nvPicPr>
          <p:cNvPr id="302091" name="Picture 11" descr="D:\Data\CurrDev\BIA10g\images\0422a.gif"/>
          <p:cNvPicPr>
            <a:picLocks noChangeAspect="1" noChangeArrowheads="1"/>
          </p:cNvPicPr>
          <p:nvPr/>
        </p:nvPicPr>
        <p:blipFill>
          <a:blip r:embed="rId3" cstate="print"/>
          <a:srcRect/>
          <a:stretch>
            <a:fillRect/>
          </a:stretch>
        </p:blipFill>
        <p:spPr bwMode="gray">
          <a:xfrm>
            <a:off x="1382713" y="5181600"/>
            <a:ext cx="6378575" cy="1028700"/>
          </a:xfrm>
          <a:prstGeom prst="rect">
            <a:avLst/>
          </a:prstGeom>
          <a:noFill/>
        </p:spPr>
      </p:pic>
      <p:pic>
        <p:nvPicPr>
          <p:cNvPr id="302092" name="Picture 12" descr="D:\Data\CurrDev\BIA10g\images\0422b.gif"/>
          <p:cNvPicPr>
            <a:picLocks noChangeAspect="1" noChangeArrowheads="1"/>
          </p:cNvPicPr>
          <p:nvPr/>
        </p:nvPicPr>
        <p:blipFill>
          <a:blip r:embed="rId4" cstate="print"/>
          <a:srcRect/>
          <a:stretch>
            <a:fillRect/>
          </a:stretch>
        </p:blipFill>
        <p:spPr bwMode="gray">
          <a:xfrm>
            <a:off x="4038600" y="2644422"/>
            <a:ext cx="4191000" cy="2464153"/>
          </a:xfrm>
          <a:prstGeom prst="rect">
            <a:avLst/>
          </a:prstGeom>
          <a:noFill/>
        </p:spPr>
      </p:pic>
      <p:sp>
        <p:nvSpPr>
          <p:cNvPr id="5" name="TextBox 4"/>
          <p:cNvSpPr txBox="1"/>
          <p:nvPr/>
        </p:nvSpPr>
        <p:spPr>
          <a:xfrm>
            <a:off x="1219200" y="990600"/>
            <a:ext cx="6248400" cy="2086725"/>
          </a:xfrm>
          <a:prstGeom prst="rect">
            <a:avLst/>
          </a:prstGeom>
          <a:noFill/>
        </p:spPr>
        <p:txBody>
          <a:bodyPr wrap="square" rtlCol="1">
            <a:spAutoFit/>
          </a:bodyPr>
          <a:lstStyle/>
          <a:p>
            <a:pPr marL="0" lvl="1" algn="l"/>
            <a:r>
              <a:rPr lang="en-US" sz="1800" dirty="0" smtClean="0">
                <a:solidFill>
                  <a:schemeClr val="tx1"/>
                </a:solidFill>
              </a:rPr>
              <a:t>You can create a new form based on standard template forms, so that you can provide other team members with a default starting point. Templates </a:t>
            </a:r>
            <a:r>
              <a:rPr lang="en-US" sz="1600" dirty="0" smtClean="0">
                <a:solidFill>
                  <a:schemeClr val="tx1"/>
                </a:solidFill>
              </a:rPr>
              <a:t>typically</a:t>
            </a:r>
            <a:r>
              <a:rPr lang="en-US" sz="1800" dirty="0" smtClean="0">
                <a:solidFill>
                  <a:schemeClr val="tx1"/>
                </a:solidFill>
              </a:rPr>
              <a:t> include generic objects, such as graphics, toolbars, and program units. You can define standard window layouts, standard toolbars, and other common objects that you want to include in new forms.</a:t>
            </a:r>
          </a:p>
          <a:p>
            <a:pPr algn="l"/>
            <a:endParaRPr lang="ar-SA" sz="1800" dirty="0">
              <a:solidFill>
                <a:schemeClr val="tx1"/>
              </a:solidFill>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43" name="Rectangle 15"/>
          <p:cNvSpPr>
            <a:spLocks noGrp="1" noChangeArrowheads="1"/>
          </p:cNvSpPr>
          <p:nvPr>
            <p:ph type="title"/>
          </p:nvPr>
        </p:nvSpPr>
        <p:spPr/>
        <p:txBody>
          <a:bodyPr/>
          <a:lstStyle/>
          <a:p>
            <a:r>
              <a:rPr lang="en-US"/>
              <a:t>Saving a Form Module</a:t>
            </a:r>
          </a:p>
        </p:txBody>
      </p:sp>
      <p:sp>
        <p:nvSpPr>
          <p:cNvPr id="304144" name="Rectangle 16"/>
          <p:cNvSpPr>
            <a:spLocks noGrp="1" noChangeArrowheads="1"/>
          </p:cNvSpPr>
          <p:nvPr>
            <p:ph type="body" idx="1"/>
          </p:nvPr>
        </p:nvSpPr>
        <p:spPr>
          <a:xfrm>
            <a:off x="863600" y="1816100"/>
            <a:ext cx="7366000" cy="2971800"/>
          </a:xfrm>
        </p:spPr>
        <p:txBody>
          <a:bodyPr/>
          <a:lstStyle/>
          <a:p>
            <a:r>
              <a:rPr lang="en-US"/>
              <a:t>To save the form module:</a:t>
            </a:r>
          </a:p>
          <a:p>
            <a:pPr lvl="1"/>
            <a:r>
              <a:rPr lang="en-US"/>
              <a:t>Select File </a:t>
            </a:r>
            <a:r>
              <a:rPr lang="en-US">
                <a:sym typeface="Wingdings" pitchFamily="2" charset="2"/>
              </a:rPr>
              <a:t>&gt; </a:t>
            </a:r>
            <a:r>
              <a:rPr lang="en-US"/>
              <a:t>Save</a:t>
            </a:r>
            <a:br>
              <a:rPr lang="en-US"/>
            </a:br>
            <a:r>
              <a:rPr lang="en-US"/>
              <a:t>         OR</a:t>
            </a:r>
            <a:br>
              <a:rPr lang="en-US"/>
            </a:br>
            <a:r>
              <a:rPr lang="en-US"/>
              <a:t>Click the Save icon</a:t>
            </a:r>
          </a:p>
          <a:p>
            <a:pPr lvl="1"/>
            <a:r>
              <a:rPr lang="en-US"/>
              <a:t>Enter a filename</a:t>
            </a:r>
          </a:p>
          <a:p>
            <a:pPr lvl="1"/>
            <a:r>
              <a:rPr lang="en-US"/>
              <a:t>Navigate to</a:t>
            </a:r>
            <a:br>
              <a:rPr lang="en-US"/>
            </a:br>
            <a:r>
              <a:rPr lang="en-US"/>
              <a:t>desired location</a:t>
            </a:r>
          </a:p>
          <a:p>
            <a:pPr lvl="1"/>
            <a:r>
              <a:rPr lang="en-US"/>
              <a:t>Click Save</a:t>
            </a:r>
          </a:p>
        </p:txBody>
      </p:sp>
      <p:pic>
        <p:nvPicPr>
          <p:cNvPr id="304137" name="Picture 9" descr="D:\Data\CurrDev\Forms9iCourse\images\4-23a.gif"/>
          <p:cNvPicPr>
            <a:picLocks noChangeAspect="1" noChangeArrowheads="1"/>
          </p:cNvPicPr>
          <p:nvPr/>
        </p:nvPicPr>
        <p:blipFill>
          <a:blip r:embed="rId3" cstate="print"/>
          <a:srcRect t="804"/>
          <a:stretch>
            <a:fillRect/>
          </a:stretch>
        </p:blipFill>
        <p:spPr bwMode="gray">
          <a:xfrm>
            <a:off x="5173663" y="1306513"/>
            <a:ext cx="1760537" cy="1371600"/>
          </a:xfrm>
          <a:prstGeom prst="rect">
            <a:avLst/>
          </a:prstGeom>
          <a:noFill/>
          <a:ln w="28575">
            <a:noFill/>
            <a:miter lim="800000"/>
            <a:headEnd/>
            <a:tailEnd/>
          </a:ln>
        </p:spPr>
      </p:pic>
      <p:pic>
        <p:nvPicPr>
          <p:cNvPr id="304138" name="Picture 10" descr="D:\Data\CurrDev\Forms9iCourse\images\4-23b.gif"/>
          <p:cNvPicPr>
            <a:picLocks noChangeAspect="1" noChangeArrowheads="1"/>
          </p:cNvPicPr>
          <p:nvPr/>
        </p:nvPicPr>
        <p:blipFill>
          <a:blip r:embed="rId4" cstate="print"/>
          <a:srcRect/>
          <a:stretch>
            <a:fillRect/>
          </a:stretch>
        </p:blipFill>
        <p:spPr bwMode="gray">
          <a:xfrm>
            <a:off x="7075488" y="2438400"/>
            <a:ext cx="1096962" cy="949325"/>
          </a:xfrm>
          <a:prstGeom prst="rect">
            <a:avLst/>
          </a:prstGeom>
          <a:noFill/>
          <a:ln w="28575">
            <a:noFill/>
            <a:miter lim="800000"/>
            <a:headEnd/>
            <a:tailEnd/>
          </a:ln>
        </p:spPr>
      </p:pic>
      <p:pic>
        <p:nvPicPr>
          <p:cNvPr id="304149" name="Picture 21" descr="D:\Data\CurrDev\BIA10g\images\0420.GIF"/>
          <p:cNvPicPr>
            <a:picLocks noChangeAspect="1" noChangeArrowheads="1"/>
          </p:cNvPicPr>
          <p:nvPr/>
        </p:nvPicPr>
        <p:blipFill>
          <a:blip r:embed="rId5" cstate="print"/>
          <a:srcRect/>
          <a:stretch>
            <a:fillRect/>
          </a:stretch>
        </p:blipFill>
        <p:spPr bwMode="gray">
          <a:xfrm>
            <a:off x="4256088" y="3505200"/>
            <a:ext cx="3897312" cy="2411413"/>
          </a:xfrm>
          <a:prstGeom prst="rect">
            <a:avLst/>
          </a:prstGeom>
          <a:noFill/>
        </p:spPr>
      </p:pic>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226" name="Picture 50" descr="D:\Data\CurrDev\BIA10g\images\0421.GIF"/>
          <p:cNvPicPr>
            <a:picLocks noChangeAspect="1" noChangeArrowheads="1"/>
          </p:cNvPicPr>
          <p:nvPr/>
        </p:nvPicPr>
        <p:blipFill>
          <a:blip r:embed="rId3" cstate="print"/>
          <a:srcRect/>
          <a:stretch>
            <a:fillRect/>
          </a:stretch>
        </p:blipFill>
        <p:spPr bwMode="gray">
          <a:xfrm>
            <a:off x="5946775" y="4848225"/>
            <a:ext cx="2206625" cy="1474788"/>
          </a:xfrm>
          <a:prstGeom prst="rect">
            <a:avLst/>
          </a:prstGeom>
          <a:noFill/>
        </p:spPr>
      </p:pic>
      <p:pic>
        <p:nvPicPr>
          <p:cNvPr id="306221" name="Picture 45" descr="D:\Data\CurrDev\BIA10g\images\0424c.gif"/>
          <p:cNvPicPr>
            <a:picLocks noChangeAspect="1" noChangeArrowheads="1"/>
          </p:cNvPicPr>
          <p:nvPr/>
        </p:nvPicPr>
        <p:blipFill>
          <a:blip r:embed="rId4" cstate="print"/>
          <a:srcRect/>
          <a:stretch>
            <a:fillRect/>
          </a:stretch>
        </p:blipFill>
        <p:spPr bwMode="gray">
          <a:xfrm>
            <a:off x="876300" y="3781425"/>
            <a:ext cx="2400300" cy="1474788"/>
          </a:xfrm>
          <a:prstGeom prst="rect">
            <a:avLst/>
          </a:prstGeom>
          <a:noFill/>
        </p:spPr>
      </p:pic>
      <p:pic>
        <p:nvPicPr>
          <p:cNvPr id="306222" name="Picture 46" descr="D:\Data\CurrDev\BIA10g\images\0424d.gif"/>
          <p:cNvPicPr>
            <a:picLocks noChangeAspect="1" noChangeArrowheads="1"/>
          </p:cNvPicPr>
          <p:nvPr/>
        </p:nvPicPr>
        <p:blipFill>
          <a:blip r:embed="rId5" cstate="print"/>
          <a:srcRect/>
          <a:stretch>
            <a:fillRect/>
          </a:stretch>
        </p:blipFill>
        <p:spPr bwMode="gray">
          <a:xfrm>
            <a:off x="2560638" y="3956050"/>
            <a:ext cx="3040062" cy="1806575"/>
          </a:xfrm>
          <a:prstGeom prst="rect">
            <a:avLst/>
          </a:prstGeom>
          <a:noFill/>
          <a:ln w="9525">
            <a:solidFill>
              <a:srgbClr val="999999"/>
            </a:solidFill>
            <a:miter lim="800000"/>
            <a:headEnd/>
            <a:tailEnd/>
          </a:ln>
        </p:spPr>
      </p:pic>
      <p:pic>
        <p:nvPicPr>
          <p:cNvPr id="306224" name="Picture 48" descr="D:\Data\CurrDev\BIA10g\images\0424e.gif"/>
          <p:cNvPicPr>
            <a:picLocks noChangeAspect="1" noChangeArrowheads="1"/>
          </p:cNvPicPr>
          <p:nvPr/>
        </p:nvPicPr>
        <p:blipFill>
          <a:blip r:embed="rId6" cstate="print"/>
          <a:srcRect/>
          <a:stretch>
            <a:fillRect/>
          </a:stretch>
        </p:blipFill>
        <p:spPr bwMode="gray">
          <a:xfrm>
            <a:off x="5524500" y="4059238"/>
            <a:ext cx="1943100" cy="560387"/>
          </a:xfrm>
          <a:prstGeom prst="rect">
            <a:avLst/>
          </a:prstGeom>
          <a:noFill/>
        </p:spPr>
      </p:pic>
      <p:pic>
        <p:nvPicPr>
          <p:cNvPr id="306219" name="Picture 43" descr="D:\Data\CurrDev\BIA10g\images\0424a.gif"/>
          <p:cNvPicPr>
            <a:picLocks noChangeAspect="1" noChangeArrowheads="1"/>
          </p:cNvPicPr>
          <p:nvPr/>
        </p:nvPicPr>
        <p:blipFill>
          <a:blip r:embed="rId7" cstate="print"/>
          <a:srcRect/>
          <a:stretch>
            <a:fillRect/>
          </a:stretch>
        </p:blipFill>
        <p:spPr bwMode="gray">
          <a:xfrm>
            <a:off x="4264025" y="1343025"/>
            <a:ext cx="3965575" cy="2046288"/>
          </a:xfrm>
          <a:prstGeom prst="rect">
            <a:avLst/>
          </a:prstGeom>
          <a:noFill/>
        </p:spPr>
      </p:pic>
      <p:sp>
        <p:nvSpPr>
          <p:cNvPr id="306180" name="Rectangle 4"/>
          <p:cNvSpPr>
            <a:spLocks noGrp="1" noChangeArrowheads="1"/>
          </p:cNvSpPr>
          <p:nvPr>
            <p:ph type="title"/>
          </p:nvPr>
        </p:nvSpPr>
        <p:spPr/>
        <p:txBody>
          <a:bodyPr/>
          <a:lstStyle/>
          <a:p>
            <a:r>
              <a:rPr lang="en-US"/>
              <a:t>Compiling a Form Module</a:t>
            </a:r>
          </a:p>
        </p:txBody>
      </p:sp>
      <p:pic>
        <p:nvPicPr>
          <p:cNvPr id="306194" name="Picture 18"/>
          <p:cNvPicPr>
            <a:picLocks noChangeAspect="1" noChangeArrowheads="1"/>
          </p:cNvPicPr>
          <p:nvPr/>
        </p:nvPicPr>
        <p:blipFill>
          <a:blip r:embed="rId8" cstate="print"/>
          <a:srcRect/>
          <a:stretch>
            <a:fillRect/>
          </a:stretch>
        </p:blipFill>
        <p:spPr bwMode="auto">
          <a:xfrm>
            <a:off x="914400" y="2108200"/>
            <a:ext cx="1762125" cy="971550"/>
          </a:xfrm>
          <a:prstGeom prst="rect">
            <a:avLst/>
          </a:prstGeom>
          <a:noFill/>
          <a:ln w="25400">
            <a:noFill/>
            <a:miter lim="800000"/>
            <a:headEnd/>
            <a:tailEnd/>
          </a:ln>
          <a:effectLst/>
        </p:spPr>
      </p:pic>
      <p:sp>
        <p:nvSpPr>
          <p:cNvPr id="306199" name="Oval 23"/>
          <p:cNvSpPr>
            <a:spLocks noChangeArrowheads="1"/>
          </p:cNvSpPr>
          <p:nvPr/>
        </p:nvSpPr>
        <p:spPr bwMode="blackWhite">
          <a:xfrm>
            <a:off x="990600" y="1571625"/>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1</a:t>
            </a:r>
          </a:p>
        </p:txBody>
      </p:sp>
      <p:sp>
        <p:nvSpPr>
          <p:cNvPr id="306200" name="Oval 24"/>
          <p:cNvSpPr>
            <a:spLocks noChangeArrowheads="1"/>
          </p:cNvSpPr>
          <p:nvPr/>
        </p:nvSpPr>
        <p:spPr bwMode="blackWhite">
          <a:xfrm>
            <a:off x="4343400" y="3400425"/>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3</a:t>
            </a:r>
          </a:p>
        </p:txBody>
      </p:sp>
      <p:sp>
        <p:nvSpPr>
          <p:cNvPr id="306201" name="Oval 25"/>
          <p:cNvSpPr>
            <a:spLocks noChangeArrowheads="1"/>
          </p:cNvSpPr>
          <p:nvPr/>
        </p:nvSpPr>
        <p:spPr bwMode="blackWhite">
          <a:xfrm>
            <a:off x="990600" y="4238625"/>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2</a:t>
            </a:r>
          </a:p>
        </p:txBody>
      </p:sp>
      <p:sp>
        <p:nvSpPr>
          <p:cNvPr id="306202" name="Oval 26"/>
          <p:cNvSpPr>
            <a:spLocks noChangeArrowheads="1"/>
          </p:cNvSpPr>
          <p:nvPr/>
        </p:nvSpPr>
        <p:spPr bwMode="blackWhite">
          <a:xfrm>
            <a:off x="7583488" y="4811713"/>
            <a:ext cx="493712" cy="493712"/>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4</a:t>
            </a:r>
          </a:p>
        </p:txBody>
      </p:sp>
      <p:pic>
        <p:nvPicPr>
          <p:cNvPr id="306207" name="Picture 31" descr="D:\Data\CurrDev\Forms9iCourse\images\manuf031.gif"/>
          <p:cNvPicPr>
            <a:picLocks noChangeAspect="1" noChangeArrowheads="1"/>
          </p:cNvPicPr>
          <p:nvPr/>
        </p:nvPicPr>
        <p:blipFill>
          <a:blip r:embed="rId9" cstate="print"/>
          <a:srcRect/>
          <a:stretch>
            <a:fillRect/>
          </a:stretch>
        </p:blipFill>
        <p:spPr bwMode="gray">
          <a:xfrm>
            <a:off x="3203575" y="1979613"/>
            <a:ext cx="835025" cy="1497012"/>
          </a:xfrm>
          <a:prstGeom prst="rect">
            <a:avLst/>
          </a:prstGeom>
          <a:noFill/>
        </p:spPr>
      </p:pic>
      <p:pic>
        <p:nvPicPr>
          <p:cNvPr id="306209" name="Picture 33" descr="D:\Data\CurrDev\Forms9iCourse\images\4-24a.gif"/>
          <p:cNvPicPr>
            <a:picLocks noChangeAspect="1" noChangeArrowheads="1"/>
          </p:cNvPicPr>
          <p:nvPr/>
        </p:nvPicPr>
        <p:blipFill>
          <a:blip r:embed="rId10" cstate="print"/>
          <a:srcRect/>
          <a:stretch>
            <a:fillRect/>
          </a:stretch>
        </p:blipFill>
        <p:spPr bwMode="gray">
          <a:xfrm>
            <a:off x="914400" y="2105025"/>
            <a:ext cx="2103438" cy="1050925"/>
          </a:xfrm>
          <a:prstGeom prst="rect">
            <a:avLst/>
          </a:prstGeom>
          <a:noFill/>
        </p:spPr>
      </p:pic>
      <p:pic>
        <p:nvPicPr>
          <p:cNvPr id="306217" name="Picture 41" descr="D:\Data\Forms9iCourse\images\compileicon.gif"/>
          <p:cNvPicPr>
            <a:picLocks noChangeAspect="1" noChangeArrowheads="1"/>
          </p:cNvPicPr>
          <p:nvPr/>
        </p:nvPicPr>
        <p:blipFill>
          <a:blip r:embed="rId11" cstate="print"/>
          <a:srcRect/>
          <a:stretch>
            <a:fillRect/>
          </a:stretch>
        </p:blipFill>
        <p:spPr bwMode="gray">
          <a:xfrm>
            <a:off x="1852613" y="1343025"/>
            <a:ext cx="1165225" cy="571500"/>
          </a:xfrm>
          <a:prstGeom prst="rect">
            <a:avLst/>
          </a:prstGeom>
          <a:noFill/>
        </p:spPr>
      </p:pic>
      <p:sp>
        <p:nvSpPr>
          <p:cNvPr id="306218" name="Line 42"/>
          <p:cNvSpPr>
            <a:spLocks noChangeShapeType="1"/>
          </p:cNvSpPr>
          <p:nvPr/>
        </p:nvSpPr>
        <p:spPr bwMode="auto">
          <a:xfrm>
            <a:off x="2438400" y="1038225"/>
            <a:ext cx="0" cy="3810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6" name="Rectangle 12"/>
          <p:cNvSpPr>
            <a:spLocks noGrp="1" noChangeArrowheads="1"/>
          </p:cNvSpPr>
          <p:nvPr>
            <p:ph type="title"/>
          </p:nvPr>
        </p:nvSpPr>
        <p:spPr/>
        <p:txBody>
          <a:bodyPr/>
          <a:lstStyle/>
          <a:p>
            <a:r>
              <a:rPr lang="en-US"/>
              <a:t>Objectives</a:t>
            </a:r>
          </a:p>
        </p:txBody>
      </p:sp>
      <p:sp>
        <p:nvSpPr>
          <p:cNvPr id="267277" name="Rectangle 13"/>
          <p:cNvSpPr>
            <a:spLocks noGrp="1" noChangeArrowheads="1"/>
          </p:cNvSpPr>
          <p:nvPr>
            <p:ph type="body" idx="1"/>
          </p:nvPr>
        </p:nvSpPr>
        <p:spPr>
          <a:xfrm>
            <a:off x="863600" y="1816100"/>
            <a:ext cx="7747000" cy="3440113"/>
          </a:xfrm>
        </p:spPr>
        <p:txBody>
          <a:bodyPr/>
          <a:lstStyle/>
          <a:p>
            <a:r>
              <a:rPr lang="en-US"/>
              <a:t>After completing this lesson, you should be able to do</a:t>
            </a:r>
            <a:br>
              <a:rPr lang="en-US"/>
            </a:br>
            <a:r>
              <a:rPr lang="en-US"/>
              <a:t> the following:</a:t>
            </a:r>
          </a:p>
          <a:p>
            <a:pPr lvl="1"/>
            <a:r>
              <a:rPr lang="en-US"/>
              <a:t>Create a form module</a:t>
            </a:r>
          </a:p>
          <a:p>
            <a:pPr lvl="1"/>
            <a:r>
              <a:rPr lang="en-US"/>
              <a:t>Create a data block</a:t>
            </a:r>
          </a:p>
          <a:p>
            <a:pPr lvl="1"/>
            <a:r>
              <a:rPr lang="en-US"/>
              <a:t>Save and compile a form module</a:t>
            </a:r>
          </a:p>
          <a:p>
            <a:pPr lvl="1"/>
            <a:r>
              <a:rPr lang="en-US"/>
              <a:t>Identify Forms file formats and their characteristics</a:t>
            </a:r>
          </a:p>
          <a:p>
            <a:pPr lvl="1"/>
            <a:r>
              <a:rPr lang="en-US"/>
              <a:t>Describe how to deploy a form module</a:t>
            </a:r>
          </a:p>
          <a:p>
            <a:pPr lvl="1"/>
            <a:r>
              <a:rPr lang="en-US"/>
              <a:t>Explain how to create documentation for a Forms application</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2"/>
          <p:cNvSpPr>
            <a:spLocks noChangeArrowheads="1"/>
          </p:cNvSpPr>
          <p:nvPr/>
        </p:nvSpPr>
        <p:spPr bwMode="blackWhite">
          <a:xfrm>
            <a:off x="1885950" y="1454150"/>
            <a:ext cx="1485900" cy="4648200"/>
          </a:xfrm>
          <a:prstGeom prst="rect">
            <a:avLst/>
          </a:prstGeom>
          <a:solidFill>
            <a:srgbClr val="99CC99"/>
          </a:solidFill>
          <a:ln w="28575">
            <a:solidFill>
              <a:schemeClr val="bg2"/>
            </a:solidFill>
            <a:miter lim="800000"/>
            <a:headEnd/>
            <a:tailEnd/>
          </a:ln>
          <a:effectLst/>
        </p:spPr>
        <p:txBody>
          <a:bodyPr wrap="none" anchor="ctr"/>
          <a:lstStyle/>
          <a:p>
            <a:endParaRPr lang="en-US"/>
          </a:p>
        </p:txBody>
      </p:sp>
      <p:sp>
        <p:nvSpPr>
          <p:cNvPr id="314371" name="Rectangle 3"/>
          <p:cNvSpPr>
            <a:spLocks noChangeArrowheads="1"/>
          </p:cNvSpPr>
          <p:nvPr/>
        </p:nvSpPr>
        <p:spPr bwMode="blackWhite">
          <a:xfrm>
            <a:off x="3371850" y="1454150"/>
            <a:ext cx="3975100" cy="4648200"/>
          </a:xfrm>
          <a:prstGeom prst="rect">
            <a:avLst/>
          </a:prstGeom>
          <a:solidFill>
            <a:srgbClr val="99CCFF"/>
          </a:solidFill>
          <a:ln w="28575">
            <a:solidFill>
              <a:schemeClr val="bg2"/>
            </a:solidFill>
            <a:miter lim="800000"/>
            <a:headEnd/>
            <a:tailEnd/>
          </a:ln>
          <a:effectLst/>
        </p:spPr>
        <p:txBody>
          <a:bodyPr wrap="none" anchor="ctr"/>
          <a:lstStyle/>
          <a:p>
            <a:endParaRPr lang="en-US"/>
          </a:p>
        </p:txBody>
      </p:sp>
      <p:sp>
        <p:nvSpPr>
          <p:cNvPr id="314402" name="Rectangle 34"/>
          <p:cNvSpPr>
            <a:spLocks noGrp="1" noChangeArrowheads="1"/>
          </p:cNvSpPr>
          <p:nvPr>
            <p:ph type="title"/>
          </p:nvPr>
        </p:nvSpPr>
        <p:spPr/>
        <p:txBody>
          <a:bodyPr/>
          <a:lstStyle/>
          <a:p>
            <a:r>
              <a:rPr lang="en-US"/>
              <a:t>Module Types and Storage Formats</a:t>
            </a:r>
          </a:p>
        </p:txBody>
      </p:sp>
      <p:sp>
        <p:nvSpPr>
          <p:cNvPr id="314379" name="Line 11"/>
          <p:cNvSpPr>
            <a:spLocks noChangeShapeType="1"/>
          </p:cNvSpPr>
          <p:nvPr/>
        </p:nvSpPr>
        <p:spPr bwMode="blackWhite">
          <a:xfrm>
            <a:off x="1892300" y="2628900"/>
            <a:ext cx="5461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80" name="Rectangle 12"/>
          <p:cNvSpPr>
            <a:spLocks noChangeArrowheads="1"/>
          </p:cNvSpPr>
          <p:nvPr/>
        </p:nvSpPr>
        <p:spPr bwMode="blackWhite">
          <a:xfrm>
            <a:off x="2054225" y="1779588"/>
            <a:ext cx="9842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Form </a:t>
            </a:r>
          </a:p>
          <a:p>
            <a:pPr algn="l" eaLnBrk="0" hangingPunct="0">
              <a:spcBef>
                <a:spcPct val="0"/>
              </a:spcBef>
              <a:buClrTx/>
              <a:buFontTx/>
              <a:buNone/>
            </a:pPr>
            <a:r>
              <a:rPr lang="en-US" sz="1800" b="1">
                <a:solidFill>
                  <a:schemeClr val="bg2"/>
                </a:solidFill>
                <a:latin typeface="Arial" pitchFamily="34" charset="0"/>
              </a:rPr>
              <a:t>Module</a:t>
            </a:r>
          </a:p>
        </p:txBody>
      </p:sp>
      <p:sp>
        <p:nvSpPr>
          <p:cNvPr id="314387" name="Line 19"/>
          <p:cNvSpPr>
            <a:spLocks noChangeShapeType="1"/>
          </p:cNvSpPr>
          <p:nvPr/>
        </p:nvSpPr>
        <p:spPr bwMode="blackWhite">
          <a:xfrm>
            <a:off x="1878013" y="3810000"/>
            <a:ext cx="54864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88" name="Rectangle 20"/>
          <p:cNvSpPr>
            <a:spLocks noChangeArrowheads="1"/>
          </p:cNvSpPr>
          <p:nvPr/>
        </p:nvSpPr>
        <p:spPr bwMode="blackWhite">
          <a:xfrm>
            <a:off x="2054225" y="2922588"/>
            <a:ext cx="9842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Menu</a:t>
            </a:r>
          </a:p>
          <a:p>
            <a:pPr algn="l" eaLnBrk="0" hangingPunct="0">
              <a:spcBef>
                <a:spcPct val="0"/>
              </a:spcBef>
              <a:buClrTx/>
              <a:buFontTx/>
              <a:buNone/>
            </a:pPr>
            <a:r>
              <a:rPr lang="en-US" sz="1800" b="1">
                <a:solidFill>
                  <a:schemeClr val="bg2"/>
                </a:solidFill>
                <a:latin typeface="Arial" pitchFamily="34" charset="0"/>
              </a:rPr>
              <a:t>Module</a:t>
            </a:r>
          </a:p>
        </p:txBody>
      </p:sp>
      <p:sp>
        <p:nvSpPr>
          <p:cNvPr id="314395" name="Line 27"/>
          <p:cNvSpPr>
            <a:spLocks noChangeShapeType="1"/>
          </p:cNvSpPr>
          <p:nvPr/>
        </p:nvSpPr>
        <p:spPr bwMode="blackWhite">
          <a:xfrm>
            <a:off x="1892300" y="5016500"/>
            <a:ext cx="5461000" cy="0"/>
          </a:xfrm>
          <a:prstGeom prst="line">
            <a:avLst/>
          </a:prstGeom>
          <a:noFill/>
          <a:ln w="28575">
            <a:solidFill>
              <a:schemeClr val="bg2"/>
            </a:solidFill>
            <a:round/>
            <a:headEnd type="none" w="sm" len="sm"/>
            <a:tailEnd type="none" w="sm" len="sm"/>
          </a:ln>
          <a:effectLst/>
        </p:spPr>
        <p:txBody>
          <a:bodyPr/>
          <a:lstStyle/>
          <a:p>
            <a:endParaRPr lang="en-US"/>
          </a:p>
        </p:txBody>
      </p:sp>
      <p:sp>
        <p:nvSpPr>
          <p:cNvPr id="314396" name="Rectangle 28"/>
          <p:cNvSpPr>
            <a:spLocks noChangeArrowheads="1"/>
          </p:cNvSpPr>
          <p:nvPr/>
        </p:nvSpPr>
        <p:spPr bwMode="blackWhite">
          <a:xfrm>
            <a:off x="2054225" y="4078288"/>
            <a:ext cx="10096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PL/SQL</a:t>
            </a:r>
          </a:p>
          <a:p>
            <a:pPr algn="l" eaLnBrk="0" hangingPunct="0">
              <a:spcBef>
                <a:spcPct val="0"/>
              </a:spcBef>
              <a:buClrTx/>
              <a:buFontTx/>
              <a:buNone/>
            </a:pPr>
            <a:r>
              <a:rPr lang="en-US" sz="1800" b="1">
                <a:solidFill>
                  <a:schemeClr val="bg2"/>
                </a:solidFill>
                <a:latin typeface="Arial" pitchFamily="34" charset="0"/>
              </a:rPr>
              <a:t>Library</a:t>
            </a:r>
          </a:p>
        </p:txBody>
      </p:sp>
      <p:sp>
        <p:nvSpPr>
          <p:cNvPr id="314401" name="Rectangle 33"/>
          <p:cNvSpPr>
            <a:spLocks noChangeArrowheads="1"/>
          </p:cNvSpPr>
          <p:nvPr/>
        </p:nvSpPr>
        <p:spPr bwMode="blackWhite">
          <a:xfrm>
            <a:off x="2054225" y="5208588"/>
            <a:ext cx="958850" cy="641350"/>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Object</a:t>
            </a:r>
          </a:p>
          <a:p>
            <a:pPr algn="l" eaLnBrk="0" hangingPunct="0">
              <a:spcBef>
                <a:spcPct val="0"/>
              </a:spcBef>
              <a:buClrTx/>
              <a:buFontTx/>
              <a:buNone/>
            </a:pPr>
            <a:r>
              <a:rPr lang="en-US" sz="1800" b="1">
                <a:solidFill>
                  <a:schemeClr val="bg2"/>
                </a:solidFill>
                <a:latin typeface="Arial" pitchFamily="34" charset="0"/>
              </a:rPr>
              <a:t>Library</a:t>
            </a:r>
          </a:p>
        </p:txBody>
      </p:sp>
      <p:pic>
        <p:nvPicPr>
          <p:cNvPr id="314408" name="Picture 40" descr="Folder: Folder"/>
          <p:cNvPicPr>
            <a:picLocks noChangeAspect="1" noChangeArrowheads="1"/>
          </p:cNvPicPr>
          <p:nvPr/>
        </p:nvPicPr>
        <p:blipFill>
          <a:blip r:embed="rId3" cstate="print"/>
          <a:srcRect/>
          <a:stretch>
            <a:fillRect/>
          </a:stretch>
        </p:blipFill>
        <p:spPr bwMode="gray">
          <a:xfrm>
            <a:off x="3733800" y="1524000"/>
            <a:ext cx="847725" cy="1009650"/>
          </a:xfrm>
          <a:prstGeom prst="rect">
            <a:avLst/>
          </a:prstGeom>
          <a:noFill/>
        </p:spPr>
      </p:pic>
      <p:pic>
        <p:nvPicPr>
          <p:cNvPr id="314414" name="Picture 46" descr="Folder: Folder"/>
          <p:cNvPicPr>
            <a:picLocks noChangeAspect="1" noChangeArrowheads="1"/>
          </p:cNvPicPr>
          <p:nvPr/>
        </p:nvPicPr>
        <p:blipFill>
          <a:blip r:embed="rId3" cstate="print"/>
          <a:srcRect/>
          <a:stretch>
            <a:fillRect/>
          </a:stretch>
        </p:blipFill>
        <p:spPr bwMode="gray">
          <a:xfrm>
            <a:off x="4995863" y="1524000"/>
            <a:ext cx="847725" cy="1009650"/>
          </a:xfrm>
          <a:prstGeom prst="rect">
            <a:avLst/>
          </a:prstGeom>
          <a:noFill/>
        </p:spPr>
      </p:pic>
      <p:sp>
        <p:nvSpPr>
          <p:cNvPr id="314413" name="Text Box 45"/>
          <p:cNvSpPr txBox="1">
            <a:spLocks noChangeArrowheads="1"/>
          </p:cNvSpPr>
          <p:nvPr/>
        </p:nvSpPr>
        <p:spPr bwMode="auto">
          <a:xfrm>
            <a:off x="3881438" y="1876425"/>
            <a:ext cx="571500" cy="300038"/>
          </a:xfrm>
          <a:prstGeom prst="rect">
            <a:avLst/>
          </a:prstGeom>
          <a:noFill/>
          <a:ln w="25400">
            <a:noFill/>
            <a:miter lim="800000"/>
            <a:headEnd/>
            <a:tailEnd/>
          </a:ln>
          <a:effectLst/>
        </p:spPr>
        <p:txBody>
          <a:bodyPr wrap="none" lIns="12700" tIns="12700" rIns="12700" bIns="12700">
            <a:spAutoFit/>
          </a:bodyPr>
          <a:lstStyle/>
          <a:p>
            <a:pPr defTabSz="228600" eaLnBrk="0" hangingPunct="0">
              <a:spcBef>
                <a:spcPct val="0"/>
              </a:spcBef>
              <a:buClrTx/>
              <a:buFontTx/>
              <a:buNone/>
            </a:pPr>
            <a:r>
              <a:rPr lang="en-US" sz="1800" b="1" i="1">
                <a:solidFill>
                  <a:schemeClr val="bg2"/>
                </a:solidFill>
                <a:latin typeface="Courier New" pitchFamily="49" charset="0"/>
              </a:rPr>
              <a:t>.fmb</a:t>
            </a:r>
            <a:endParaRPr lang="en-US" sz="1800"/>
          </a:p>
        </p:txBody>
      </p:sp>
      <p:pic>
        <p:nvPicPr>
          <p:cNvPr id="314415" name="Picture 47" descr="Folder: Folder"/>
          <p:cNvPicPr>
            <a:picLocks noChangeAspect="1" noChangeArrowheads="1"/>
          </p:cNvPicPr>
          <p:nvPr/>
        </p:nvPicPr>
        <p:blipFill>
          <a:blip r:embed="rId3" cstate="print"/>
          <a:srcRect/>
          <a:stretch>
            <a:fillRect/>
          </a:stretch>
        </p:blipFill>
        <p:spPr bwMode="gray">
          <a:xfrm>
            <a:off x="6259513" y="1524000"/>
            <a:ext cx="847725" cy="1009650"/>
          </a:xfrm>
          <a:prstGeom prst="rect">
            <a:avLst/>
          </a:prstGeom>
          <a:noFill/>
        </p:spPr>
      </p:pic>
      <p:sp>
        <p:nvSpPr>
          <p:cNvPr id="314376" name="Rectangle 8"/>
          <p:cNvSpPr>
            <a:spLocks noChangeArrowheads="1"/>
          </p:cNvSpPr>
          <p:nvPr/>
        </p:nvSpPr>
        <p:spPr bwMode="blackWhite">
          <a:xfrm>
            <a:off x="5014913" y="1843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.fmx</a:t>
            </a:r>
          </a:p>
        </p:txBody>
      </p:sp>
      <p:sp>
        <p:nvSpPr>
          <p:cNvPr id="314378" name="Rectangle 10"/>
          <p:cNvSpPr>
            <a:spLocks noChangeArrowheads="1"/>
          </p:cNvSpPr>
          <p:nvPr/>
        </p:nvSpPr>
        <p:spPr bwMode="blackWhite">
          <a:xfrm>
            <a:off x="6308725" y="1843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.fmt</a:t>
            </a:r>
          </a:p>
        </p:txBody>
      </p:sp>
      <p:pic>
        <p:nvPicPr>
          <p:cNvPr id="314416" name="Picture 48" descr="Folder: Folder"/>
          <p:cNvPicPr>
            <a:picLocks noChangeAspect="1" noChangeArrowheads="1"/>
          </p:cNvPicPr>
          <p:nvPr/>
        </p:nvPicPr>
        <p:blipFill>
          <a:blip r:embed="rId3" cstate="print"/>
          <a:srcRect/>
          <a:stretch>
            <a:fillRect/>
          </a:stretch>
        </p:blipFill>
        <p:spPr bwMode="gray">
          <a:xfrm>
            <a:off x="3733800" y="2743200"/>
            <a:ext cx="847725" cy="1009650"/>
          </a:xfrm>
          <a:prstGeom prst="rect">
            <a:avLst/>
          </a:prstGeom>
          <a:noFill/>
        </p:spPr>
      </p:pic>
      <p:pic>
        <p:nvPicPr>
          <p:cNvPr id="314417" name="Picture 49" descr="Folder: Folder"/>
          <p:cNvPicPr>
            <a:picLocks noChangeAspect="1" noChangeArrowheads="1"/>
          </p:cNvPicPr>
          <p:nvPr/>
        </p:nvPicPr>
        <p:blipFill>
          <a:blip r:embed="rId3" cstate="print"/>
          <a:srcRect/>
          <a:stretch>
            <a:fillRect/>
          </a:stretch>
        </p:blipFill>
        <p:spPr bwMode="gray">
          <a:xfrm>
            <a:off x="4995863" y="2743200"/>
            <a:ext cx="847725" cy="1009650"/>
          </a:xfrm>
          <a:prstGeom prst="rect">
            <a:avLst/>
          </a:prstGeom>
          <a:noFill/>
        </p:spPr>
      </p:pic>
      <p:pic>
        <p:nvPicPr>
          <p:cNvPr id="314418" name="Picture 50" descr="Folder: Folder"/>
          <p:cNvPicPr>
            <a:picLocks noChangeAspect="1" noChangeArrowheads="1"/>
          </p:cNvPicPr>
          <p:nvPr/>
        </p:nvPicPr>
        <p:blipFill>
          <a:blip r:embed="rId3" cstate="print"/>
          <a:srcRect/>
          <a:stretch>
            <a:fillRect/>
          </a:stretch>
        </p:blipFill>
        <p:spPr bwMode="gray">
          <a:xfrm>
            <a:off x="6259513" y="2743200"/>
            <a:ext cx="847725" cy="1009650"/>
          </a:xfrm>
          <a:prstGeom prst="rect">
            <a:avLst/>
          </a:prstGeom>
          <a:noFill/>
        </p:spPr>
      </p:pic>
      <p:sp>
        <p:nvSpPr>
          <p:cNvPr id="314382" name="Rectangle 14"/>
          <p:cNvSpPr>
            <a:spLocks noChangeArrowheads="1"/>
          </p:cNvSpPr>
          <p:nvPr/>
        </p:nvSpPr>
        <p:spPr bwMode="blackWhite">
          <a:xfrm>
            <a:off x="3836988" y="3048000"/>
            <a:ext cx="658812"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a:t>
            </a:r>
            <a:r>
              <a:rPr lang="en-US" sz="1800" b="1" i="1">
                <a:solidFill>
                  <a:schemeClr val="bg2"/>
                </a:solidFill>
                <a:latin typeface="Courier New" pitchFamily="49" charset="0"/>
              </a:rPr>
              <a:t>mmb</a:t>
            </a:r>
          </a:p>
        </p:txBody>
      </p:sp>
      <p:sp>
        <p:nvSpPr>
          <p:cNvPr id="314384" name="Rectangle 16"/>
          <p:cNvSpPr>
            <a:spLocks noChangeArrowheads="1"/>
          </p:cNvSpPr>
          <p:nvPr/>
        </p:nvSpPr>
        <p:spPr bwMode="blackWhite">
          <a:xfrm>
            <a:off x="5037138" y="3073400"/>
            <a:ext cx="7302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.mmx</a:t>
            </a:r>
          </a:p>
        </p:txBody>
      </p:sp>
      <p:sp>
        <p:nvSpPr>
          <p:cNvPr id="314386" name="Rectangle 18"/>
          <p:cNvSpPr>
            <a:spLocks noChangeArrowheads="1"/>
          </p:cNvSpPr>
          <p:nvPr/>
        </p:nvSpPr>
        <p:spPr bwMode="blackWhite">
          <a:xfrm>
            <a:off x="6321425" y="3098800"/>
            <a:ext cx="7302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.mmt</a:t>
            </a:r>
          </a:p>
        </p:txBody>
      </p:sp>
      <p:pic>
        <p:nvPicPr>
          <p:cNvPr id="314419" name="Picture 51" descr="Folder: Folder"/>
          <p:cNvPicPr>
            <a:picLocks noChangeAspect="1" noChangeArrowheads="1"/>
          </p:cNvPicPr>
          <p:nvPr/>
        </p:nvPicPr>
        <p:blipFill>
          <a:blip r:embed="rId3" cstate="print"/>
          <a:srcRect/>
          <a:stretch>
            <a:fillRect/>
          </a:stretch>
        </p:blipFill>
        <p:spPr bwMode="gray">
          <a:xfrm>
            <a:off x="3733800" y="3933825"/>
            <a:ext cx="847725" cy="1009650"/>
          </a:xfrm>
          <a:prstGeom prst="rect">
            <a:avLst/>
          </a:prstGeom>
          <a:noFill/>
        </p:spPr>
      </p:pic>
      <p:pic>
        <p:nvPicPr>
          <p:cNvPr id="314420" name="Picture 52" descr="Folder: Folder"/>
          <p:cNvPicPr>
            <a:picLocks noChangeAspect="1" noChangeArrowheads="1"/>
          </p:cNvPicPr>
          <p:nvPr/>
        </p:nvPicPr>
        <p:blipFill>
          <a:blip r:embed="rId3" cstate="print"/>
          <a:srcRect/>
          <a:stretch>
            <a:fillRect/>
          </a:stretch>
        </p:blipFill>
        <p:spPr bwMode="gray">
          <a:xfrm>
            <a:off x="4995863" y="3933825"/>
            <a:ext cx="847725" cy="1009650"/>
          </a:xfrm>
          <a:prstGeom prst="rect">
            <a:avLst/>
          </a:prstGeom>
          <a:noFill/>
        </p:spPr>
      </p:pic>
      <p:pic>
        <p:nvPicPr>
          <p:cNvPr id="314421" name="Picture 53" descr="Folder: Folder"/>
          <p:cNvPicPr>
            <a:picLocks noChangeAspect="1" noChangeArrowheads="1"/>
          </p:cNvPicPr>
          <p:nvPr/>
        </p:nvPicPr>
        <p:blipFill>
          <a:blip r:embed="rId3" cstate="print"/>
          <a:srcRect/>
          <a:stretch>
            <a:fillRect/>
          </a:stretch>
        </p:blipFill>
        <p:spPr bwMode="gray">
          <a:xfrm>
            <a:off x="6259513" y="3933825"/>
            <a:ext cx="847725" cy="1009650"/>
          </a:xfrm>
          <a:prstGeom prst="rect">
            <a:avLst/>
          </a:prstGeom>
          <a:noFill/>
        </p:spPr>
      </p:pic>
      <p:sp>
        <p:nvSpPr>
          <p:cNvPr id="314390" name="Rectangle 22"/>
          <p:cNvSpPr>
            <a:spLocks noChangeArrowheads="1"/>
          </p:cNvSpPr>
          <p:nvPr/>
        </p:nvSpPr>
        <p:spPr bwMode="blackWhite">
          <a:xfrm>
            <a:off x="3836988" y="4230688"/>
            <a:ext cx="658812"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bg2"/>
                </a:solidFill>
                <a:latin typeface="Arial" pitchFamily="34" charset="0"/>
              </a:rPr>
              <a:t>.</a:t>
            </a:r>
            <a:r>
              <a:rPr lang="en-US" sz="1800" b="1" i="1">
                <a:solidFill>
                  <a:schemeClr val="bg2"/>
                </a:solidFill>
                <a:latin typeface="Courier New" pitchFamily="49" charset="0"/>
              </a:rPr>
              <a:t>pll</a:t>
            </a:r>
          </a:p>
        </p:txBody>
      </p:sp>
      <p:sp>
        <p:nvSpPr>
          <p:cNvPr id="314392" name="Rectangle 24"/>
          <p:cNvSpPr>
            <a:spLocks noChangeArrowheads="1"/>
          </p:cNvSpPr>
          <p:nvPr/>
        </p:nvSpPr>
        <p:spPr bwMode="blackWhite">
          <a:xfrm>
            <a:off x="5113338" y="4256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.plx</a:t>
            </a:r>
          </a:p>
        </p:txBody>
      </p:sp>
      <p:sp>
        <p:nvSpPr>
          <p:cNvPr id="314394" name="Rectangle 26"/>
          <p:cNvSpPr>
            <a:spLocks noChangeArrowheads="1"/>
          </p:cNvSpPr>
          <p:nvPr/>
        </p:nvSpPr>
        <p:spPr bwMode="blackWhite">
          <a:xfrm>
            <a:off x="6321425" y="42814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.pld</a:t>
            </a:r>
          </a:p>
        </p:txBody>
      </p:sp>
      <p:pic>
        <p:nvPicPr>
          <p:cNvPr id="314422" name="Picture 54" descr="Folder: Folder"/>
          <p:cNvPicPr>
            <a:picLocks noChangeAspect="1" noChangeArrowheads="1"/>
          </p:cNvPicPr>
          <p:nvPr/>
        </p:nvPicPr>
        <p:blipFill>
          <a:blip r:embed="rId3" cstate="print"/>
          <a:srcRect/>
          <a:stretch>
            <a:fillRect/>
          </a:stretch>
        </p:blipFill>
        <p:spPr bwMode="gray">
          <a:xfrm>
            <a:off x="3733800" y="5051425"/>
            <a:ext cx="847725" cy="1009650"/>
          </a:xfrm>
          <a:prstGeom prst="rect">
            <a:avLst/>
          </a:prstGeom>
          <a:noFill/>
        </p:spPr>
      </p:pic>
      <p:pic>
        <p:nvPicPr>
          <p:cNvPr id="314423" name="Picture 55" descr="Folder: Folder"/>
          <p:cNvPicPr>
            <a:picLocks noChangeAspect="1" noChangeArrowheads="1"/>
          </p:cNvPicPr>
          <p:nvPr/>
        </p:nvPicPr>
        <p:blipFill>
          <a:blip r:embed="rId3" cstate="print"/>
          <a:srcRect/>
          <a:stretch>
            <a:fillRect/>
          </a:stretch>
        </p:blipFill>
        <p:spPr bwMode="gray">
          <a:xfrm>
            <a:off x="6259513" y="5051425"/>
            <a:ext cx="847725" cy="1009650"/>
          </a:xfrm>
          <a:prstGeom prst="rect">
            <a:avLst/>
          </a:prstGeom>
          <a:noFill/>
        </p:spPr>
      </p:pic>
      <p:sp>
        <p:nvSpPr>
          <p:cNvPr id="314398" name="Rectangle 30"/>
          <p:cNvSpPr>
            <a:spLocks noChangeArrowheads="1"/>
          </p:cNvSpPr>
          <p:nvPr/>
        </p:nvSpPr>
        <p:spPr bwMode="blackWhite">
          <a:xfrm>
            <a:off x="3743325" y="53990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.olb</a:t>
            </a:r>
          </a:p>
        </p:txBody>
      </p:sp>
      <p:sp>
        <p:nvSpPr>
          <p:cNvPr id="314400" name="Rectangle 32"/>
          <p:cNvSpPr>
            <a:spLocks noChangeArrowheads="1"/>
          </p:cNvSpPr>
          <p:nvPr/>
        </p:nvSpPr>
        <p:spPr bwMode="blackWhite">
          <a:xfrm>
            <a:off x="6334125" y="5424488"/>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.olt</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p:txBody>
          <a:bodyPr/>
          <a:lstStyle/>
          <a:p>
            <a:endParaRPr lang="en-US"/>
          </a:p>
        </p:txBody>
      </p:sp>
      <p:pic>
        <p:nvPicPr>
          <p:cNvPr id="365569" name="Picture 1"/>
          <p:cNvPicPr>
            <a:picLocks noChangeAspect="1" noChangeArrowheads="1"/>
          </p:cNvPicPr>
          <p:nvPr/>
        </p:nvPicPr>
        <p:blipFill>
          <a:blip r:embed="rId3"/>
          <a:srcRect/>
          <a:stretch>
            <a:fillRect/>
          </a:stretch>
        </p:blipFill>
        <p:spPr bwMode="auto">
          <a:xfrm>
            <a:off x="533400" y="1676400"/>
            <a:ext cx="8182810" cy="4267199"/>
          </a:xfrm>
          <a:prstGeom prst="rect">
            <a:avLst/>
          </a:prstGeom>
          <a:noFill/>
          <a:ln w="9525">
            <a:noFill/>
            <a:miter lim="800000"/>
            <a:headEnd/>
            <a:tailEnd/>
          </a:ln>
          <a:effec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84" name="Line 28"/>
          <p:cNvSpPr>
            <a:spLocks noChangeShapeType="1"/>
          </p:cNvSpPr>
          <p:nvPr/>
        </p:nvSpPr>
        <p:spPr bwMode="auto">
          <a:xfrm>
            <a:off x="2362200" y="3109913"/>
            <a:ext cx="0" cy="762000"/>
          </a:xfrm>
          <a:prstGeom prst="line">
            <a:avLst/>
          </a:prstGeom>
          <a:noFill/>
          <a:ln w="25400">
            <a:solidFill>
              <a:schemeClr val="tx1"/>
            </a:solidFill>
            <a:round/>
            <a:headEnd/>
            <a:tailEnd type="triangle" w="sm" len="sm"/>
          </a:ln>
          <a:effectLst/>
        </p:spPr>
        <p:txBody>
          <a:bodyPr lIns="12700" tIns="12700" rIns="12700" bIns="12700">
            <a:spAutoFit/>
          </a:bodyPr>
          <a:lstStyle/>
          <a:p>
            <a:endParaRPr lang="en-US"/>
          </a:p>
        </p:txBody>
      </p:sp>
      <p:sp>
        <p:nvSpPr>
          <p:cNvPr id="377879" name="Line 23"/>
          <p:cNvSpPr>
            <a:spLocks noChangeShapeType="1"/>
          </p:cNvSpPr>
          <p:nvPr/>
        </p:nvSpPr>
        <p:spPr bwMode="auto">
          <a:xfrm>
            <a:off x="4972050" y="2271713"/>
            <a:ext cx="13716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pic>
        <p:nvPicPr>
          <p:cNvPr id="377910" name="Picture 54" descr="Concept: Clouds, Shape, Thought"/>
          <p:cNvPicPr>
            <a:picLocks noChangeAspect="1" noChangeArrowheads="1"/>
          </p:cNvPicPr>
          <p:nvPr/>
        </p:nvPicPr>
        <p:blipFill>
          <a:blip r:embed="rId3" cstate="print"/>
          <a:srcRect/>
          <a:stretch>
            <a:fillRect/>
          </a:stretch>
        </p:blipFill>
        <p:spPr bwMode="gray">
          <a:xfrm>
            <a:off x="6019800" y="1905000"/>
            <a:ext cx="1638300" cy="1547813"/>
          </a:xfrm>
          <a:prstGeom prst="rect">
            <a:avLst/>
          </a:prstGeom>
          <a:noFill/>
        </p:spPr>
      </p:pic>
      <p:pic>
        <p:nvPicPr>
          <p:cNvPr id="377908" name="Picture 52" descr="D:\Data\CurrDev\BIA10g\images\0424.GIF"/>
          <p:cNvPicPr>
            <a:picLocks noChangeAspect="1" noChangeArrowheads="1"/>
          </p:cNvPicPr>
          <p:nvPr/>
        </p:nvPicPr>
        <p:blipFill>
          <a:blip r:embed="rId4" cstate="print"/>
          <a:srcRect/>
          <a:stretch>
            <a:fillRect/>
          </a:stretch>
        </p:blipFill>
        <p:spPr bwMode="gray">
          <a:xfrm>
            <a:off x="990600" y="3886200"/>
            <a:ext cx="3040063" cy="2411413"/>
          </a:xfrm>
          <a:prstGeom prst="rect">
            <a:avLst/>
          </a:prstGeom>
          <a:noFill/>
        </p:spPr>
      </p:pic>
      <p:sp>
        <p:nvSpPr>
          <p:cNvPr id="377900" name="Rectangle 44"/>
          <p:cNvSpPr>
            <a:spLocks noGrp="1" noChangeArrowheads="1"/>
          </p:cNvSpPr>
          <p:nvPr>
            <p:ph type="title"/>
          </p:nvPr>
        </p:nvSpPr>
        <p:spPr/>
        <p:txBody>
          <a:bodyPr/>
          <a:lstStyle/>
          <a:p>
            <a:r>
              <a:rPr lang="en-US"/>
              <a:t>Deploying a Form Module</a:t>
            </a:r>
          </a:p>
        </p:txBody>
      </p:sp>
      <p:sp>
        <p:nvSpPr>
          <p:cNvPr id="377901" name="Rectangle 45"/>
          <p:cNvSpPr>
            <a:spLocks noGrp="1" noChangeArrowheads="1"/>
          </p:cNvSpPr>
          <p:nvPr>
            <p:ph type="body" idx="1"/>
          </p:nvPr>
        </p:nvSpPr>
        <p:spPr>
          <a:xfrm>
            <a:off x="4419600" y="3744913"/>
            <a:ext cx="3733800" cy="2503487"/>
          </a:xfrm>
        </p:spPr>
        <p:txBody>
          <a:bodyPr/>
          <a:lstStyle/>
          <a:p>
            <a:pPr lvl="1">
              <a:buFont typeface="Arial" pitchFamily="34" charset="0"/>
              <a:buNone/>
            </a:pPr>
            <a:r>
              <a:rPr lang="en-US"/>
              <a:t>1.	Move module files to middle tier</a:t>
            </a:r>
          </a:p>
          <a:p>
            <a:pPr lvl="1">
              <a:buFont typeface="Arial" pitchFamily="34" charset="0"/>
              <a:buNone/>
            </a:pPr>
            <a:r>
              <a:rPr lang="en-US"/>
              <a:t>2.	Generate module on middle tier</a:t>
            </a:r>
          </a:p>
          <a:p>
            <a:pPr lvl="1">
              <a:buFont typeface="Arial" pitchFamily="34" charset="0"/>
              <a:buNone/>
            </a:pPr>
            <a:r>
              <a:rPr lang="en-US"/>
              <a:t>3.	Run in browser using</a:t>
            </a:r>
            <a:br>
              <a:rPr lang="en-US"/>
            </a:br>
            <a:r>
              <a:rPr lang="en-US"/>
              <a:t>Forms Services on middle tier</a:t>
            </a:r>
          </a:p>
        </p:txBody>
      </p:sp>
      <p:pic>
        <p:nvPicPr>
          <p:cNvPr id="377862" name="Picture 6" descr="D:\Data\Forms9iCourse\images\compu009.gif"/>
          <p:cNvPicPr>
            <a:picLocks noChangeAspect="1" noChangeArrowheads="1"/>
          </p:cNvPicPr>
          <p:nvPr/>
        </p:nvPicPr>
        <p:blipFill>
          <a:blip r:embed="rId5" cstate="print"/>
          <a:srcRect/>
          <a:stretch>
            <a:fillRect/>
          </a:stretch>
        </p:blipFill>
        <p:spPr bwMode="gray">
          <a:xfrm>
            <a:off x="1371600" y="1828800"/>
            <a:ext cx="1543050" cy="1508125"/>
          </a:xfrm>
          <a:prstGeom prst="rect">
            <a:avLst/>
          </a:prstGeom>
          <a:noFill/>
        </p:spPr>
      </p:pic>
      <p:pic>
        <p:nvPicPr>
          <p:cNvPr id="377860" name="Picture 4" descr="Computer tower (standalone)"/>
          <p:cNvPicPr>
            <a:picLocks noChangeAspect="1" noChangeArrowheads="1"/>
          </p:cNvPicPr>
          <p:nvPr/>
        </p:nvPicPr>
        <p:blipFill>
          <a:blip r:embed="rId6" cstate="print"/>
          <a:srcRect/>
          <a:stretch>
            <a:fillRect/>
          </a:stretch>
        </p:blipFill>
        <p:spPr bwMode="gray">
          <a:xfrm>
            <a:off x="3944938" y="1676400"/>
            <a:ext cx="1255712" cy="1854200"/>
          </a:xfrm>
          <a:prstGeom prst="rect">
            <a:avLst/>
          </a:prstGeom>
          <a:noFill/>
        </p:spPr>
      </p:pic>
      <p:sp>
        <p:nvSpPr>
          <p:cNvPr id="377873" name="Line 17"/>
          <p:cNvSpPr>
            <a:spLocks noChangeShapeType="1"/>
          </p:cNvSpPr>
          <p:nvPr/>
        </p:nvSpPr>
        <p:spPr bwMode="auto">
          <a:xfrm>
            <a:off x="2438400" y="2590800"/>
            <a:ext cx="15240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sp>
        <p:nvSpPr>
          <p:cNvPr id="377880" name="Line 24"/>
          <p:cNvSpPr>
            <a:spLocks noChangeShapeType="1"/>
          </p:cNvSpPr>
          <p:nvPr/>
        </p:nvSpPr>
        <p:spPr bwMode="auto">
          <a:xfrm flipH="1">
            <a:off x="5105400" y="2895600"/>
            <a:ext cx="1447800" cy="0"/>
          </a:xfrm>
          <a:prstGeom prst="line">
            <a:avLst/>
          </a:prstGeom>
          <a:noFill/>
          <a:ln w="25400">
            <a:solidFill>
              <a:schemeClr val="tx1"/>
            </a:solidFill>
            <a:prstDash val="dash"/>
            <a:round/>
            <a:headEnd/>
            <a:tailEnd type="triangle" w="sm" len="sm"/>
          </a:ln>
          <a:effectLst/>
        </p:spPr>
        <p:txBody>
          <a:bodyPr lIns="12700" tIns="12700" rIns="12700" bIns="12700">
            <a:spAutoFit/>
          </a:bodyPr>
          <a:lstStyle/>
          <a:p>
            <a:endParaRPr lang="en-US"/>
          </a:p>
        </p:txBody>
      </p:sp>
      <p:sp>
        <p:nvSpPr>
          <p:cNvPr id="377890" name="Oval 34"/>
          <p:cNvSpPr>
            <a:spLocks noChangeArrowheads="1"/>
          </p:cNvSpPr>
          <p:nvPr/>
        </p:nvSpPr>
        <p:spPr bwMode="blackWhite">
          <a:xfrm>
            <a:off x="2590800" y="16764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1</a:t>
            </a:r>
          </a:p>
        </p:txBody>
      </p:sp>
      <p:sp>
        <p:nvSpPr>
          <p:cNvPr id="377891" name="Oval 35"/>
          <p:cNvSpPr>
            <a:spLocks noChangeArrowheads="1"/>
          </p:cNvSpPr>
          <p:nvPr/>
        </p:nvSpPr>
        <p:spPr bwMode="blackWhite">
          <a:xfrm>
            <a:off x="6096000" y="1676400"/>
            <a:ext cx="490538"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2</a:t>
            </a:r>
          </a:p>
        </p:txBody>
      </p:sp>
      <p:sp>
        <p:nvSpPr>
          <p:cNvPr id="377892" name="Oval 36"/>
          <p:cNvSpPr>
            <a:spLocks noChangeArrowheads="1"/>
          </p:cNvSpPr>
          <p:nvPr/>
        </p:nvSpPr>
        <p:spPr bwMode="blackWhite">
          <a:xfrm>
            <a:off x="2590800" y="3505200"/>
            <a:ext cx="493713" cy="493713"/>
          </a:xfrm>
          <a:prstGeom prst="ellipse">
            <a:avLst/>
          </a:prstGeom>
          <a:solidFill>
            <a:srgbClr val="CCCCFF"/>
          </a:solidFill>
          <a:ln w="28575">
            <a:solidFill>
              <a:srgbClr val="000000"/>
            </a:solidFill>
            <a:round/>
            <a:headEnd/>
            <a:tailEnd/>
          </a:ln>
          <a:effectLst/>
        </p:spPr>
        <p:txBody>
          <a:bodyPr wrap="none" lIns="46038" tIns="46038" rIns="46038" bIns="46038" anchor="ctr"/>
          <a:lstStyle/>
          <a:p>
            <a:pPr defTabSz="822325" eaLnBrk="0" hangingPunct="0">
              <a:lnSpc>
                <a:spcPct val="95000"/>
              </a:lnSpc>
              <a:spcBef>
                <a:spcPct val="0"/>
              </a:spcBef>
              <a:buClrTx/>
              <a:buFontTx/>
              <a:buNone/>
            </a:pPr>
            <a:r>
              <a:rPr lang="en-US" sz="1800" b="1">
                <a:solidFill>
                  <a:schemeClr val="tx1"/>
                </a:solidFill>
                <a:latin typeface="Arial" pitchFamily="34" charset="0"/>
              </a:rPr>
              <a:t>3</a:t>
            </a:r>
          </a:p>
        </p:txBody>
      </p:sp>
      <p:pic>
        <p:nvPicPr>
          <p:cNvPr id="377915" name="Picture 59" descr="Folder: Folder"/>
          <p:cNvPicPr>
            <a:picLocks noChangeAspect="1" noChangeArrowheads="1"/>
          </p:cNvPicPr>
          <p:nvPr/>
        </p:nvPicPr>
        <p:blipFill>
          <a:blip r:embed="rId7" cstate="print"/>
          <a:srcRect/>
          <a:stretch>
            <a:fillRect/>
          </a:stretch>
        </p:blipFill>
        <p:spPr bwMode="gray">
          <a:xfrm>
            <a:off x="5543550" y="2590800"/>
            <a:ext cx="639763" cy="762000"/>
          </a:xfrm>
          <a:prstGeom prst="rect">
            <a:avLst/>
          </a:prstGeom>
          <a:noFill/>
        </p:spPr>
      </p:pic>
      <p:sp>
        <p:nvSpPr>
          <p:cNvPr id="377916" name="Rectangle 60"/>
          <p:cNvSpPr>
            <a:spLocks noChangeArrowheads="1"/>
          </p:cNvSpPr>
          <p:nvPr/>
        </p:nvSpPr>
        <p:spPr bwMode="blackWhite">
          <a:xfrm>
            <a:off x="5486400" y="2786063"/>
            <a:ext cx="730250" cy="366712"/>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i="1">
                <a:solidFill>
                  <a:schemeClr val="bg2"/>
                </a:solidFill>
                <a:latin typeface="Courier New" pitchFamily="49" charset="0"/>
              </a:rPr>
              <a:t>.fmx</a:t>
            </a:r>
          </a:p>
        </p:txBody>
      </p:sp>
      <p:pic>
        <p:nvPicPr>
          <p:cNvPr id="377919" name="Picture 63" descr="Folder: Folder"/>
          <p:cNvPicPr>
            <a:picLocks noChangeAspect="1" noChangeArrowheads="1"/>
          </p:cNvPicPr>
          <p:nvPr/>
        </p:nvPicPr>
        <p:blipFill>
          <a:blip r:embed="rId7" cstate="print"/>
          <a:srcRect/>
          <a:stretch>
            <a:fillRect/>
          </a:stretch>
        </p:blipFill>
        <p:spPr bwMode="gray">
          <a:xfrm>
            <a:off x="3048000" y="2286000"/>
            <a:ext cx="639763" cy="762000"/>
          </a:xfrm>
          <a:prstGeom prst="rect">
            <a:avLst/>
          </a:prstGeom>
          <a:noFill/>
        </p:spPr>
      </p:pic>
      <p:sp>
        <p:nvSpPr>
          <p:cNvPr id="377918" name="Text Box 62"/>
          <p:cNvSpPr txBox="1">
            <a:spLocks noChangeArrowheads="1"/>
          </p:cNvSpPr>
          <p:nvPr/>
        </p:nvSpPr>
        <p:spPr bwMode="auto">
          <a:xfrm>
            <a:off x="3048000" y="2514600"/>
            <a:ext cx="571500" cy="300038"/>
          </a:xfrm>
          <a:prstGeom prst="rect">
            <a:avLst/>
          </a:prstGeom>
          <a:noFill/>
          <a:ln w="25400">
            <a:noFill/>
            <a:miter lim="800000"/>
            <a:headEnd/>
            <a:tailEnd/>
          </a:ln>
          <a:effectLst/>
        </p:spPr>
        <p:txBody>
          <a:bodyPr wrap="none" lIns="12700" tIns="12700" rIns="12700" bIns="12700">
            <a:spAutoFit/>
          </a:bodyPr>
          <a:lstStyle/>
          <a:p>
            <a:pPr defTabSz="228600" eaLnBrk="0" hangingPunct="0">
              <a:spcBef>
                <a:spcPct val="0"/>
              </a:spcBef>
              <a:buClrTx/>
              <a:buFontTx/>
              <a:buNone/>
            </a:pPr>
            <a:r>
              <a:rPr lang="en-US" sz="1800" b="1" i="1">
                <a:solidFill>
                  <a:schemeClr val="bg2"/>
                </a:solidFill>
                <a:latin typeface="Courier New" pitchFamily="49" charset="0"/>
              </a:rPr>
              <a:t>.fmb</a:t>
            </a:r>
            <a:endParaRPr lang="en-US" sz="1800"/>
          </a:p>
        </p:txBody>
      </p:sp>
      <p:pic>
        <p:nvPicPr>
          <p:cNvPr id="377876" name="Picture 20" descr="D:\Data\CurrDev\Forms9iCourse\images\manuf031.gif"/>
          <p:cNvPicPr>
            <a:picLocks noChangeAspect="1" noChangeArrowheads="1"/>
          </p:cNvPicPr>
          <p:nvPr/>
        </p:nvPicPr>
        <p:blipFill>
          <a:blip r:embed="rId8" cstate="print"/>
          <a:srcRect/>
          <a:stretch>
            <a:fillRect/>
          </a:stretch>
        </p:blipFill>
        <p:spPr bwMode="gray">
          <a:xfrm>
            <a:off x="6454775" y="1978025"/>
            <a:ext cx="727075" cy="1298575"/>
          </a:xfrm>
          <a:prstGeom prst="rect">
            <a:avLst/>
          </a:prstGeom>
          <a:noFill/>
        </p:spPr>
      </p:pic>
      <p:pic>
        <p:nvPicPr>
          <p:cNvPr id="377920" name="Picture 64" descr="E:\Projects\Nishima\May21-11396\Image\appserver10g_clr_rev.gif"/>
          <p:cNvPicPr>
            <a:picLocks noChangeAspect="1" noChangeArrowheads="1"/>
          </p:cNvPicPr>
          <p:nvPr/>
        </p:nvPicPr>
        <p:blipFill>
          <a:blip r:embed="rId9" cstate="print"/>
          <a:srcRect/>
          <a:stretch>
            <a:fillRect/>
          </a:stretch>
        </p:blipFill>
        <p:spPr bwMode="auto">
          <a:xfrm>
            <a:off x="3733800" y="1752600"/>
            <a:ext cx="1657350" cy="377825"/>
          </a:xfrm>
          <a:prstGeom prst="rect">
            <a:avLst/>
          </a:prstGeom>
          <a:noFill/>
          <a:ln w="28575">
            <a:solidFill>
              <a:schemeClr val="tx1"/>
            </a:solid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22" name="Rectangle 6"/>
          <p:cNvSpPr>
            <a:spLocks noGrp="1" noChangeArrowheads="1"/>
          </p:cNvSpPr>
          <p:nvPr>
            <p:ph type="title"/>
          </p:nvPr>
        </p:nvSpPr>
        <p:spPr/>
        <p:txBody>
          <a:bodyPr/>
          <a:lstStyle/>
          <a:p>
            <a:r>
              <a:rPr lang="en-US"/>
              <a:t>Practice 4 Overview</a:t>
            </a:r>
          </a:p>
        </p:txBody>
      </p:sp>
      <p:sp>
        <p:nvSpPr>
          <p:cNvPr id="316423" name="Rectangle 7"/>
          <p:cNvSpPr>
            <a:spLocks noGrp="1" noChangeArrowheads="1"/>
          </p:cNvSpPr>
          <p:nvPr>
            <p:ph type="body" idx="1"/>
          </p:nvPr>
        </p:nvSpPr>
        <p:spPr/>
        <p:txBody>
          <a:bodyPr/>
          <a:lstStyle/>
          <a:p>
            <a:r>
              <a:rPr lang="en-US"/>
              <a:t>This practice covers the following topics:</a:t>
            </a:r>
          </a:p>
          <a:p>
            <a:pPr lvl="1"/>
            <a:r>
              <a:rPr lang="en-US"/>
              <a:t>Creating a new form module</a:t>
            </a:r>
          </a:p>
          <a:p>
            <a:pPr lvl="1"/>
            <a:r>
              <a:rPr lang="en-US"/>
              <a:t>Creating a data block by using Forms Builder wizards</a:t>
            </a:r>
          </a:p>
          <a:p>
            <a:pPr lvl="1"/>
            <a:r>
              <a:rPr lang="en-US"/>
              <a:t>Saving and running the form module</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602" name="Rectangle 2"/>
          <p:cNvSpPr>
            <a:spLocks noGrp="1" noChangeArrowheads="1"/>
          </p:cNvSpPr>
          <p:nvPr>
            <p:ph type="title"/>
          </p:nvPr>
        </p:nvSpPr>
        <p:spPr/>
        <p:txBody>
          <a:bodyPr/>
          <a:lstStyle/>
          <a:p>
            <a:endParaRPr lang="en-US"/>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0994" name="Rectangle 2"/>
          <p:cNvSpPr>
            <a:spLocks noGrp="1" noChangeArrowheads="1"/>
          </p:cNvSpPr>
          <p:nvPr>
            <p:ph type="title"/>
          </p:nvPr>
        </p:nvSpPr>
        <p:spPr/>
        <p:txBody>
          <a:bodyPr/>
          <a:lstStyle/>
          <a:p>
            <a:endParaRPr lang="en-US"/>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41" name="Rectangle 29"/>
          <p:cNvSpPr>
            <a:spLocks noGrp="1" noChangeArrowheads="1"/>
          </p:cNvSpPr>
          <p:nvPr>
            <p:ph type="title"/>
          </p:nvPr>
        </p:nvSpPr>
        <p:spPr/>
        <p:txBody>
          <a:bodyPr/>
          <a:lstStyle/>
          <a:p>
            <a:r>
              <a:rPr lang="en-US"/>
              <a:t>Creating a New Form Module</a:t>
            </a:r>
          </a:p>
        </p:txBody>
      </p:sp>
      <p:sp>
        <p:nvSpPr>
          <p:cNvPr id="23" name="Rectangle 9"/>
          <p:cNvSpPr txBox="1">
            <a:spLocks noChangeArrowheads="1"/>
          </p:cNvSpPr>
          <p:nvPr/>
        </p:nvSpPr>
        <p:spPr>
          <a:xfrm>
            <a:off x="1447800" y="1447800"/>
            <a:ext cx="5681663" cy="3409950"/>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Creating a New Form Module</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This lesson covers the basic process for creating a new form module and data blocks within it.</a:t>
            </a:r>
          </a:p>
          <a:p>
            <a:pPr marL="0" marR="0" lvl="1"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Text" lastClr="000000"/>
                </a:solidFill>
                <a:effectLst/>
                <a:uLnTx/>
                <a:uFillTx/>
              </a:rPr>
              <a:t>How to Create a New Form Module</a:t>
            </a:r>
            <a:endParaRPr kumimoji="0" lang="en-US" sz="1800" b="1" i="0" u="none" strike="noStrike" kern="0" cap="none" spc="0" normalizeH="0" baseline="0" noProof="0" dirty="0">
              <a:ln>
                <a:noFill/>
              </a:ln>
              <a:solidFill>
                <a:sysClr val="windowText" lastClr="000000"/>
              </a:solidFill>
              <a:effectLst/>
              <a:uLnTx/>
              <a:uFillTx/>
            </a:endParaRPr>
          </a:p>
        </p:txBody>
      </p:sp>
      <p:graphicFrame>
        <p:nvGraphicFramePr>
          <p:cNvPr id="24" name="Object 7"/>
          <p:cNvGraphicFramePr>
            <a:graphicFrameLocks/>
          </p:cNvGraphicFramePr>
          <p:nvPr/>
        </p:nvGraphicFramePr>
        <p:xfrm>
          <a:off x="533400" y="2667000"/>
          <a:ext cx="7391400" cy="3352800"/>
        </p:xfrm>
        <a:graphic>
          <a:graphicData uri="http://schemas.openxmlformats.org/presentationml/2006/ole">
            <p:oleObj spid="_x0000_s271361" name="Document" r:id="rId4" imgW="5750640" imgH="2072520" progId="Word.Document.8">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ChangeArrowheads="1"/>
          </p:cNvSpPr>
          <p:nvPr>
            <p:ph type="title"/>
          </p:nvPr>
        </p:nvSpPr>
        <p:spPr/>
        <p:txBody>
          <a:bodyPr/>
          <a:lstStyle/>
          <a:p>
            <a:r>
              <a:rPr lang="en-US"/>
              <a:t>Creating a New Form Module</a:t>
            </a:r>
          </a:p>
        </p:txBody>
      </p:sp>
      <p:sp>
        <p:nvSpPr>
          <p:cNvPr id="271365" name="Rectangle 5"/>
          <p:cNvSpPr>
            <a:spLocks noGrp="1" noChangeArrowheads="1"/>
          </p:cNvSpPr>
          <p:nvPr>
            <p:ph type="body" idx="1"/>
          </p:nvPr>
        </p:nvSpPr>
        <p:spPr>
          <a:xfrm>
            <a:off x="863600" y="1816100"/>
            <a:ext cx="7366000" cy="2295525"/>
          </a:xfrm>
        </p:spPr>
        <p:txBody>
          <a:bodyPr/>
          <a:lstStyle/>
          <a:p>
            <a:r>
              <a:rPr lang="en-US"/>
              <a:t>Choose one of the following methods:</a:t>
            </a:r>
          </a:p>
          <a:p>
            <a:pPr lvl="1"/>
            <a:r>
              <a:rPr lang="en-US"/>
              <a:t>Use wizards:</a:t>
            </a:r>
          </a:p>
          <a:p>
            <a:pPr lvl="2"/>
            <a:r>
              <a:rPr lang="en-US"/>
              <a:t>Data Block Wizard</a:t>
            </a:r>
          </a:p>
          <a:p>
            <a:pPr lvl="2"/>
            <a:r>
              <a:rPr lang="en-US"/>
              <a:t>Layout Wizard</a:t>
            </a:r>
          </a:p>
          <a:p>
            <a:pPr lvl="1"/>
            <a:r>
              <a:rPr lang="en-US"/>
              <a:t>Build module manually</a:t>
            </a:r>
          </a:p>
          <a:p>
            <a:pPr lvl="1"/>
            <a:r>
              <a:rPr lang="en-US"/>
              <a:t>Use template form</a:t>
            </a:r>
          </a:p>
        </p:txBody>
      </p:sp>
      <p:pic>
        <p:nvPicPr>
          <p:cNvPr id="271377" name="Picture 17" descr="D:\Data\CurrDev\BIA10g\images\welcome_startup.gif"/>
          <p:cNvPicPr>
            <a:picLocks noChangeAspect="1" noChangeArrowheads="1"/>
          </p:cNvPicPr>
          <p:nvPr/>
        </p:nvPicPr>
        <p:blipFill>
          <a:blip r:embed="rId3" cstate="print"/>
          <a:srcRect/>
          <a:stretch>
            <a:fillRect/>
          </a:stretch>
        </p:blipFill>
        <p:spPr bwMode="gray">
          <a:xfrm>
            <a:off x="4267200" y="3962400"/>
            <a:ext cx="3886200" cy="2276475"/>
          </a:xfrm>
          <a:prstGeom prst="rect">
            <a:avLst/>
          </a:prstGeom>
          <a:noFill/>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New Form Module</a:t>
            </a:r>
            <a:br>
              <a:rPr lang="en-US" dirty="0" smtClean="0"/>
            </a:br>
            <a:endParaRPr lang="ar-SA" dirty="0"/>
          </a:p>
        </p:txBody>
      </p:sp>
      <p:sp>
        <p:nvSpPr>
          <p:cNvPr id="4" name="Rectangle 9"/>
          <p:cNvSpPr>
            <a:spLocks noGrp="1" noChangeArrowheads="1"/>
          </p:cNvSpPr>
          <p:nvPr>
            <p:ph idx="1"/>
          </p:nvPr>
        </p:nvSpPr>
        <p:spPr>
          <a:xfrm>
            <a:off x="762000" y="1464729"/>
            <a:ext cx="7366000" cy="4248342"/>
          </a:xfrm>
        </p:spPr>
        <p:txBody>
          <a:bodyPr/>
          <a:lstStyle/>
          <a:p>
            <a:pPr lvl="1"/>
            <a:r>
              <a:rPr lang="en-US" sz="1400" dirty="0" smtClean="0"/>
              <a:t>There </a:t>
            </a:r>
            <a:r>
              <a:rPr lang="en-US" sz="1400" dirty="0"/>
              <a:t>are several ways to create a new form module.</a:t>
            </a:r>
          </a:p>
          <a:p>
            <a:pPr lvl="2"/>
            <a:r>
              <a:rPr lang="en-US" sz="1400" dirty="0"/>
              <a:t>Invoke the Forms Builder component. This takes you to the Forms Builder Welcome page, unless you have changed the Preferences to not display it. Now do one of the following:</a:t>
            </a:r>
          </a:p>
          <a:p>
            <a:pPr lvl="3"/>
            <a:r>
              <a:rPr lang="en-US" sz="1400" dirty="0"/>
              <a:t>Select the “Use the Data Block Wizard” option, then follow the required data block creation steps. Then follow the Layout Wizard steps.</a:t>
            </a:r>
          </a:p>
          <a:p>
            <a:pPr lvl="3"/>
            <a:r>
              <a:rPr lang="en-US" sz="1400" dirty="0"/>
              <a:t>Select the “Build a new form manually” option. This takes you into the Forms Builder Object Navigator (automatically creating an empty form module).</a:t>
            </a:r>
          </a:p>
          <a:p>
            <a:pPr lvl="3"/>
            <a:r>
              <a:rPr lang="en-US" sz="1400" dirty="0"/>
              <a:t>Select the “Build a form based on a template” option and use a template form.</a:t>
            </a:r>
          </a:p>
          <a:p>
            <a:pPr lvl="2"/>
            <a:r>
              <a:rPr lang="en-US" sz="1400" dirty="0"/>
              <a:t>If you are already in the Forms Builder component, you can create a new form module by doing one of the following:</a:t>
            </a:r>
          </a:p>
          <a:p>
            <a:pPr lvl="3"/>
            <a:r>
              <a:rPr lang="en-US" sz="1400" dirty="0"/>
              <a:t>Double-click the Forms node in the Object Navigator (only when no other form modules are available).</a:t>
            </a:r>
          </a:p>
          <a:p>
            <a:pPr lvl="3"/>
            <a:r>
              <a:rPr lang="en-US" sz="1400" dirty="0"/>
              <a:t>Select File </a:t>
            </a:r>
            <a:r>
              <a:rPr lang="en-US" sz="1400" dirty="0">
                <a:sym typeface="Wingdings" pitchFamily="2" charset="2"/>
              </a:rPr>
              <a:t>&gt; </a:t>
            </a:r>
            <a:r>
              <a:rPr lang="en-US" sz="1400" dirty="0"/>
              <a:t>New </a:t>
            </a:r>
            <a:r>
              <a:rPr lang="en-US" sz="1400" dirty="0">
                <a:sym typeface="Wingdings" pitchFamily="2" charset="2"/>
              </a:rPr>
              <a:t>&gt; </a:t>
            </a:r>
            <a:r>
              <a:rPr lang="en-US" sz="1400" dirty="0"/>
              <a:t>Form.</a:t>
            </a:r>
          </a:p>
          <a:p>
            <a:pPr lvl="3"/>
            <a:r>
              <a:rPr lang="en-US" sz="1400" dirty="0"/>
              <a:t>Select the Object Navigator node for Forms, and then click the Create icon.</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86" name="Picture 30" descr="D:\Data\CurrDev\BIA10g\images\0406a.gif"/>
          <p:cNvPicPr>
            <a:picLocks noChangeAspect="1" noChangeArrowheads="1"/>
          </p:cNvPicPr>
          <p:nvPr/>
        </p:nvPicPr>
        <p:blipFill>
          <a:blip r:embed="rId3" cstate="print"/>
          <a:srcRect/>
          <a:stretch>
            <a:fillRect/>
          </a:stretch>
        </p:blipFill>
        <p:spPr bwMode="gray">
          <a:xfrm>
            <a:off x="1074738" y="1143000"/>
            <a:ext cx="3040062" cy="4183063"/>
          </a:xfrm>
          <a:prstGeom prst="rect">
            <a:avLst/>
          </a:prstGeom>
          <a:noFill/>
        </p:spPr>
      </p:pic>
      <p:sp>
        <p:nvSpPr>
          <p:cNvPr id="275465" name="Rectangle 9"/>
          <p:cNvSpPr>
            <a:spLocks noGrp="1" noChangeArrowheads="1"/>
          </p:cNvSpPr>
          <p:nvPr>
            <p:ph type="title"/>
          </p:nvPr>
        </p:nvSpPr>
        <p:spPr/>
        <p:txBody>
          <a:bodyPr/>
          <a:lstStyle/>
          <a:p>
            <a:r>
              <a:rPr lang="en-US"/>
              <a:t>Form Module Properties</a:t>
            </a:r>
          </a:p>
        </p:txBody>
      </p:sp>
      <p:sp>
        <p:nvSpPr>
          <p:cNvPr id="275462" name="Rectangle 6"/>
          <p:cNvSpPr>
            <a:spLocks noChangeArrowheads="1"/>
          </p:cNvSpPr>
          <p:nvPr/>
        </p:nvSpPr>
        <p:spPr bwMode="auto">
          <a:xfrm>
            <a:off x="6835775" y="2119313"/>
            <a:ext cx="1317625" cy="641350"/>
          </a:xfrm>
          <a:prstGeom prst="rect">
            <a:avLst/>
          </a:prstGeom>
          <a:no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b="1">
                <a:solidFill>
                  <a:schemeClr val="tx1"/>
                </a:solidFill>
                <a:latin typeface="Arial" pitchFamily="34" charset="0"/>
              </a:rPr>
              <a:t>Name</a:t>
            </a:r>
            <a:br>
              <a:rPr lang="en-US" sz="1800" b="1">
                <a:solidFill>
                  <a:schemeClr val="tx1"/>
                </a:solidFill>
                <a:latin typeface="Arial" pitchFamily="34" charset="0"/>
              </a:rPr>
            </a:br>
            <a:r>
              <a:rPr lang="en-US" sz="1800" b="1">
                <a:solidFill>
                  <a:schemeClr val="tx1"/>
                </a:solidFill>
                <a:latin typeface="Arial" pitchFamily="34" charset="0"/>
              </a:rPr>
              <a:t>property</a:t>
            </a:r>
          </a:p>
        </p:txBody>
      </p:sp>
      <p:sp>
        <p:nvSpPr>
          <p:cNvPr id="275460" name="Line 4"/>
          <p:cNvSpPr>
            <a:spLocks noChangeShapeType="1"/>
          </p:cNvSpPr>
          <p:nvPr/>
        </p:nvSpPr>
        <p:spPr bwMode="gray">
          <a:xfrm>
            <a:off x="2562225" y="4727575"/>
            <a:ext cx="477838" cy="0"/>
          </a:xfrm>
          <a:prstGeom prst="line">
            <a:avLst/>
          </a:prstGeom>
          <a:noFill/>
          <a:ln w="28575">
            <a:solidFill>
              <a:schemeClr val="hlink"/>
            </a:solidFill>
            <a:round/>
            <a:headEnd type="none" w="sm" len="sm"/>
            <a:tailEnd type="triangle" w="sm" len="sm"/>
          </a:ln>
          <a:effectLst/>
        </p:spPr>
        <p:txBody>
          <a:bodyPr/>
          <a:lstStyle/>
          <a:p>
            <a:endParaRPr lang="en-US"/>
          </a:p>
        </p:txBody>
      </p:sp>
      <p:sp>
        <p:nvSpPr>
          <p:cNvPr id="275464" name="Rectangle 8"/>
          <p:cNvSpPr>
            <a:spLocks noChangeArrowheads="1"/>
          </p:cNvSpPr>
          <p:nvPr/>
        </p:nvSpPr>
        <p:spPr bwMode="gray">
          <a:xfrm>
            <a:off x="1066800" y="5607050"/>
            <a:ext cx="2667000" cy="641350"/>
          </a:xfrm>
          <a:prstGeom prst="rect">
            <a:avLst/>
          </a:prstGeom>
          <a:solidFill>
            <a:schemeClr val="bg1"/>
          </a:solidFill>
          <a:ln w="9525">
            <a:noFill/>
            <a:miter lim="800000"/>
            <a:headEnd/>
            <a:tailEnd/>
          </a:ln>
          <a:effectLst/>
        </p:spPr>
        <p:txBody>
          <a:bodyPr lIns="92075" tIns="46038" rIns="92075" bIns="46038">
            <a:spAutoFit/>
          </a:bodyPr>
          <a:lstStyle/>
          <a:p>
            <a:pPr eaLnBrk="0" hangingPunct="0">
              <a:spcBef>
                <a:spcPct val="0"/>
              </a:spcBef>
              <a:buClrTx/>
              <a:buFontTx/>
              <a:buNone/>
            </a:pPr>
            <a:r>
              <a:rPr lang="en-US" sz="1800" b="1">
                <a:solidFill>
                  <a:schemeClr val="tx1"/>
                </a:solidFill>
                <a:latin typeface="Arial" pitchFamily="34" charset="0"/>
              </a:rPr>
              <a:t>Coordinate</a:t>
            </a:r>
          </a:p>
          <a:p>
            <a:pPr eaLnBrk="0" hangingPunct="0">
              <a:spcBef>
                <a:spcPct val="0"/>
              </a:spcBef>
              <a:buClrTx/>
              <a:buFontTx/>
              <a:buNone/>
            </a:pPr>
            <a:r>
              <a:rPr lang="en-US" sz="1800" b="1">
                <a:solidFill>
                  <a:schemeClr val="tx1"/>
                </a:solidFill>
                <a:latin typeface="Arial" pitchFamily="34" charset="0"/>
              </a:rPr>
              <a:t>System property</a:t>
            </a:r>
          </a:p>
        </p:txBody>
      </p:sp>
      <p:sp>
        <p:nvSpPr>
          <p:cNvPr id="275470" name="Line 14"/>
          <p:cNvSpPr>
            <a:spLocks noChangeShapeType="1"/>
          </p:cNvSpPr>
          <p:nvPr/>
        </p:nvSpPr>
        <p:spPr bwMode="gray">
          <a:xfrm flipV="1">
            <a:off x="2570163" y="4724400"/>
            <a:ext cx="0" cy="914400"/>
          </a:xfrm>
          <a:prstGeom prst="line">
            <a:avLst/>
          </a:prstGeom>
          <a:noFill/>
          <a:ln w="28575">
            <a:solidFill>
              <a:schemeClr val="accent2"/>
            </a:solidFill>
            <a:round/>
            <a:headEnd/>
            <a:tailEnd/>
          </a:ln>
          <a:effectLst/>
        </p:spPr>
        <p:txBody>
          <a:bodyPr lIns="12700" tIns="12700" rIns="12700" bIns="12700">
            <a:spAutoFit/>
          </a:bodyPr>
          <a:lstStyle/>
          <a:p>
            <a:endParaRPr lang="en-US"/>
          </a:p>
        </p:txBody>
      </p:sp>
      <p:pic>
        <p:nvPicPr>
          <p:cNvPr id="275483" name="Picture 27" descr="D:\Data\CurrDev\BIA10g\images\0406b.gif"/>
          <p:cNvPicPr>
            <a:picLocks noChangeAspect="1" noChangeArrowheads="1"/>
          </p:cNvPicPr>
          <p:nvPr/>
        </p:nvPicPr>
        <p:blipFill>
          <a:blip r:embed="rId4" cstate="print"/>
          <a:srcRect/>
          <a:stretch>
            <a:fillRect/>
          </a:stretch>
        </p:blipFill>
        <p:spPr bwMode="gray">
          <a:xfrm>
            <a:off x="3068638" y="1143000"/>
            <a:ext cx="3006725" cy="4572000"/>
          </a:xfrm>
          <a:prstGeom prst="rect">
            <a:avLst/>
          </a:prstGeom>
          <a:noFill/>
        </p:spPr>
      </p:pic>
      <p:sp>
        <p:nvSpPr>
          <p:cNvPr id="275461" name="Line 5"/>
          <p:cNvSpPr>
            <a:spLocks noChangeShapeType="1"/>
          </p:cNvSpPr>
          <p:nvPr/>
        </p:nvSpPr>
        <p:spPr bwMode="gray">
          <a:xfrm>
            <a:off x="5715000" y="2447925"/>
            <a:ext cx="1149350" cy="0"/>
          </a:xfrm>
          <a:prstGeom prst="line">
            <a:avLst/>
          </a:prstGeom>
          <a:noFill/>
          <a:ln w="28575">
            <a:solidFill>
              <a:schemeClr val="hlink"/>
            </a:solidFill>
            <a:round/>
            <a:headEnd type="none" w="sm" len="sm"/>
            <a:tailEnd type="triangle" w="sm" len="sm"/>
          </a:ln>
          <a:effectLst/>
        </p:spPr>
        <p:txBody>
          <a:bodyPr/>
          <a:lstStyle/>
          <a:p>
            <a:endParaRPr lang="en-US"/>
          </a:p>
        </p:txBody>
      </p:sp>
      <p:pic>
        <p:nvPicPr>
          <p:cNvPr id="275488" name="Picture 32" descr="D:\Data\CurrDev\BIA10g\images\0406c.gif"/>
          <p:cNvPicPr>
            <a:picLocks noChangeAspect="1" noChangeArrowheads="1"/>
          </p:cNvPicPr>
          <p:nvPr/>
        </p:nvPicPr>
        <p:blipFill>
          <a:blip r:embed="rId5" cstate="print"/>
          <a:srcRect/>
          <a:stretch>
            <a:fillRect/>
          </a:stretch>
        </p:blipFill>
        <p:spPr bwMode="gray">
          <a:xfrm>
            <a:off x="5616575" y="4191000"/>
            <a:ext cx="2536825" cy="2114550"/>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61" name="Rectangle 9"/>
          <p:cNvSpPr>
            <a:spLocks noGrp="1" noChangeArrowheads="1"/>
          </p:cNvSpPr>
          <p:nvPr>
            <p:ph type="title"/>
          </p:nvPr>
        </p:nvSpPr>
        <p:spPr/>
        <p:txBody>
          <a:bodyPr/>
          <a:lstStyle/>
          <a:p>
            <a:r>
              <a:rPr lang="en-US"/>
              <a:t>Creating a New Data Block</a:t>
            </a:r>
          </a:p>
        </p:txBody>
      </p:sp>
      <p:sp>
        <p:nvSpPr>
          <p:cNvPr id="279562" name="Rectangle 10"/>
          <p:cNvSpPr>
            <a:spLocks noGrp="1" noChangeArrowheads="1"/>
          </p:cNvSpPr>
          <p:nvPr>
            <p:ph type="body" idx="1"/>
          </p:nvPr>
        </p:nvSpPr>
        <p:spPr>
          <a:xfrm>
            <a:off x="990600" y="1524000"/>
            <a:ext cx="7366000" cy="4710007"/>
          </a:xfrm>
        </p:spPr>
        <p:txBody>
          <a:bodyPr/>
          <a:lstStyle/>
          <a:p>
            <a:pPr lvl="1"/>
            <a:r>
              <a:rPr lang="en-US" dirty="0"/>
              <a:t> Use Forms Builder Wizards:</a:t>
            </a:r>
          </a:p>
          <a:p>
            <a:pPr lvl="2"/>
            <a:r>
              <a:rPr lang="en-US" dirty="0"/>
              <a:t>Data Block Wizard: Create a data block with associated data source quickly and easily</a:t>
            </a:r>
          </a:p>
          <a:p>
            <a:pPr lvl="2"/>
            <a:r>
              <a:rPr lang="en-US" dirty="0"/>
              <a:t>Layout Wizard: Lay out data block contents for visual </a:t>
            </a:r>
            <a:r>
              <a:rPr lang="en-US" dirty="0" smtClean="0"/>
              <a:t>presentation</a:t>
            </a:r>
          </a:p>
          <a:p>
            <a:pPr lvl="2"/>
            <a:r>
              <a:rPr lang="en-US" dirty="0" smtClean="0"/>
              <a:t>Layout Wizard</a:t>
            </a:r>
          </a:p>
          <a:p>
            <a:pPr lvl="2"/>
            <a:r>
              <a:rPr lang="en-US" dirty="0" smtClean="0"/>
              <a:t>Although the Data Block Wizard allows you to create a new data block easily with its associated data sources, it does not deal with the visual presentation of objects included in the data block. Once you create the data block, you need to lay out its contents for user interaction. To accomplish this task quickly and easily, use the Layout Wizard</a:t>
            </a:r>
            <a:r>
              <a:rPr lang="en-US" dirty="0" smtClean="0"/>
              <a:t>.</a:t>
            </a:r>
            <a:endParaRPr lang="en-US" dirty="0"/>
          </a:p>
          <a:p>
            <a:pPr lvl="1"/>
            <a:r>
              <a:rPr lang="en-US" dirty="0"/>
              <a:t>Create manually</a:t>
            </a:r>
          </a:p>
        </p:txBody>
      </p:sp>
      <p:pic>
        <p:nvPicPr>
          <p:cNvPr id="279558" name="Picture 6" descr="D:\Data\CurrDev\Forms9iCourse\images\conce022.gif"/>
          <p:cNvPicPr>
            <a:picLocks noChangeAspect="1" noChangeArrowheads="1"/>
          </p:cNvPicPr>
          <p:nvPr/>
        </p:nvPicPr>
        <p:blipFill>
          <a:blip r:embed="rId3" cstate="print"/>
          <a:srcRect/>
          <a:stretch>
            <a:fillRect/>
          </a:stretch>
        </p:blipFill>
        <p:spPr bwMode="gray">
          <a:xfrm>
            <a:off x="5360988" y="4343400"/>
            <a:ext cx="1954212" cy="1176338"/>
          </a:xfrm>
          <a:prstGeom prst="rect">
            <a:avLst/>
          </a:prstGeom>
          <a:noFill/>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29" name="Rectangle 29"/>
          <p:cNvSpPr>
            <a:spLocks noGrp="1" noChangeArrowheads="1"/>
          </p:cNvSpPr>
          <p:nvPr>
            <p:ph type="title"/>
          </p:nvPr>
        </p:nvSpPr>
        <p:spPr/>
        <p:txBody>
          <a:bodyPr/>
          <a:lstStyle/>
          <a:p>
            <a:r>
              <a:rPr lang="en-US"/>
              <a:t>Creating a New Data Block</a:t>
            </a:r>
          </a:p>
        </p:txBody>
      </p:sp>
      <p:sp>
        <p:nvSpPr>
          <p:cNvPr id="281605" name="Rectangle 5"/>
          <p:cNvSpPr>
            <a:spLocks noChangeArrowheads="1"/>
          </p:cNvSpPr>
          <p:nvPr/>
        </p:nvSpPr>
        <p:spPr bwMode="blackWhite">
          <a:xfrm>
            <a:off x="2495550" y="27114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Enter data</a:t>
            </a:r>
          </a:p>
          <a:p>
            <a:pPr defTabSz="822325" eaLnBrk="0" hangingPunct="0">
              <a:spcBef>
                <a:spcPct val="0"/>
              </a:spcBef>
              <a:buClrTx/>
              <a:buFontTx/>
              <a:buNone/>
            </a:pPr>
            <a:r>
              <a:rPr lang="en-US" sz="1800" b="1">
                <a:solidFill>
                  <a:schemeClr val="bg2"/>
                </a:solidFill>
                <a:latin typeface="Arial" pitchFamily="34" charset="0"/>
              </a:rPr>
              <a:t>source</a:t>
            </a:r>
          </a:p>
        </p:txBody>
      </p:sp>
      <p:sp>
        <p:nvSpPr>
          <p:cNvPr id="281608" name="Rectangle 8"/>
          <p:cNvSpPr>
            <a:spLocks noChangeArrowheads="1"/>
          </p:cNvSpPr>
          <p:nvPr/>
        </p:nvSpPr>
        <p:spPr bwMode="blackWhite">
          <a:xfrm>
            <a:off x="2495550" y="40449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Launch Layout</a:t>
            </a:r>
          </a:p>
          <a:p>
            <a:pPr defTabSz="822325" eaLnBrk="0" hangingPunct="0">
              <a:spcBef>
                <a:spcPct val="0"/>
              </a:spcBef>
              <a:buClrTx/>
              <a:buFontTx/>
              <a:buNone/>
            </a:pPr>
            <a:r>
              <a:rPr lang="en-US" sz="1800" b="1">
                <a:solidFill>
                  <a:schemeClr val="bg2"/>
                </a:solidFill>
                <a:latin typeface="Arial" pitchFamily="34" charset="0"/>
              </a:rPr>
              <a:t>Wizard</a:t>
            </a:r>
          </a:p>
        </p:txBody>
      </p:sp>
      <p:sp>
        <p:nvSpPr>
          <p:cNvPr id="281611" name="Rectangle 11"/>
          <p:cNvSpPr>
            <a:spLocks noChangeArrowheads="1"/>
          </p:cNvSpPr>
          <p:nvPr/>
        </p:nvSpPr>
        <p:spPr bwMode="blackWhite">
          <a:xfrm>
            <a:off x="2495550" y="5353050"/>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Lay out data</a:t>
            </a:r>
          </a:p>
          <a:p>
            <a:pPr defTabSz="822325" eaLnBrk="0" hangingPunct="0">
              <a:spcBef>
                <a:spcPct val="0"/>
              </a:spcBef>
              <a:buClrTx/>
              <a:buFontTx/>
              <a:buNone/>
            </a:pPr>
            <a:r>
              <a:rPr lang="en-US" sz="1800" b="1">
                <a:solidFill>
                  <a:schemeClr val="bg2"/>
                </a:solidFill>
                <a:latin typeface="Arial" pitchFamily="34" charset="0"/>
              </a:rPr>
              <a:t>block contents</a:t>
            </a:r>
          </a:p>
        </p:txBody>
      </p:sp>
      <p:sp>
        <p:nvSpPr>
          <p:cNvPr id="281614" name="Rectangle 14"/>
          <p:cNvSpPr>
            <a:spLocks noChangeArrowheads="1"/>
          </p:cNvSpPr>
          <p:nvPr/>
        </p:nvSpPr>
        <p:spPr bwMode="blackWhite">
          <a:xfrm>
            <a:off x="5492750" y="5365750"/>
            <a:ext cx="2501900" cy="749300"/>
          </a:xfrm>
          <a:prstGeom prst="rect">
            <a:avLst/>
          </a:prstGeom>
          <a:solidFill>
            <a:srgbClr val="FFFF00"/>
          </a:solidFill>
          <a:ln w="28575">
            <a:solidFill>
              <a:schemeClr val="bg2"/>
            </a:solidFill>
            <a:miter lim="800000"/>
            <a:headEnd/>
            <a:tailEnd/>
          </a:ln>
          <a:effectLst/>
        </p:spPr>
        <p:txBody>
          <a:bodyPr wrap="none" anchor="ctr"/>
          <a:lstStyle/>
          <a:p>
            <a:endParaRPr lang="en-US"/>
          </a:p>
        </p:txBody>
      </p:sp>
      <p:sp>
        <p:nvSpPr>
          <p:cNvPr id="281615" name="Rectangle 15"/>
          <p:cNvSpPr>
            <a:spLocks noChangeArrowheads="1"/>
          </p:cNvSpPr>
          <p:nvPr/>
        </p:nvSpPr>
        <p:spPr bwMode="blackWhite">
          <a:xfrm>
            <a:off x="6170613" y="5038725"/>
            <a:ext cx="1898650" cy="366713"/>
          </a:xfrm>
          <a:prstGeom prst="rect">
            <a:avLst/>
          </a:prstGeom>
          <a:noFill/>
          <a:ln w="9525">
            <a:noFill/>
            <a:miter lim="800000"/>
            <a:headEnd/>
            <a:tailEnd/>
          </a:ln>
          <a:effectLst/>
        </p:spPr>
        <p:txBody>
          <a:bodyPr wrap="none" lIns="92075" tIns="46038" rIns="92075" bIns="46038">
            <a:spAutoFit/>
          </a:bodyPr>
          <a:lstStyle/>
          <a:p>
            <a:pPr algn="l" defTabSz="822325" eaLnBrk="0" hangingPunct="0">
              <a:spcBef>
                <a:spcPct val="0"/>
              </a:spcBef>
              <a:buClrTx/>
              <a:buFontTx/>
              <a:buNone/>
            </a:pPr>
            <a:r>
              <a:rPr lang="en-US" sz="1800" b="1">
                <a:solidFill>
                  <a:schemeClr val="tx1"/>
                </a:solidFill>
                <a:latin typeface="Arial" pitchFamily="34" charset="0"/>
              </a:rPr>
              <a:t>New Data Block</a:t>
            </a:r>
          </a:p>
        </p:txBody>
      </p:sp>
      <p:sp>
        <p:nvSpPr>
          <p:cNvPr id="281617" name="Line 17"/>
          <p:cNvSpPr>
            <a:spLocks noChangeShapeType="1"/>
          </p:cNvSpPr>
          <p:nvPr/>
        </p:nvSpPr>
        <p:spPr bwMode="blackWhite">
          <a:xfrm>
            <a:off x="5502275" y="55118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18" name="Line 18"/>
          <p:cNvSpPr>
            <a:spLocks noChangeShapeType="1"/>
          </p:cNvSpPr>
          <p:nvPr/>
        </p:nvSpPr>
        <p:spPr bwMode="blackWhite">
          <a:xfrm>
            <a:off x="5502275" y="56642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19" name="Line 19"/>
          <p:cNvSpPr>
            <a:spLocks noChangeShapeType="1"/>
          </p:cNvSpPr>
          <p:nvPr/>
        </p:nvSpPr>
        <p:spPr bwMode="blackWhite">
          <a:xfrm>
            <a:off x="5502275" y="58166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20" name="Line 20"/>
          <p:cNvSpPr>
            <a:spLocks noChangeShapeType="1"/>
          </p:cNvSpPr>
          <p:nvPr/>
        </p:nvSpPr>
        <p:spPr bwMode="blackWhite">
          <a:xfrm>
            <a:off x="5502275" y="5969000"/>
            <a:ext cx="2486025" cy="0"/>
          </a:xfrm>
          <a:prstGeom prst="line">
            <a:avLst/>
          </a:prstGeom>
          <a:noFill/>
          <a:ln w="28575">
            <a:solidFill>
              <a:schemeClr val="bg2"/>
            </a:solidFill>
            <a:round/>
            <a:headEnd type="none" w="sm" len="sm"/>
            <a:tailEnd type="none" w="sm" len="sm"/>
          </a:ln>
          <a:effectLst/>
        </p:spPr>
        <p:txBody>
          <a:bodyPr/>
          <a:lstStyle/>
          <a:p>
            <a:endParaRPr lang="en-US"/>
          </a:p>
        </p:txBody>
      </p:sp>
      <p:sp>
        <p:nvSpPr>
          <p:cNvPr id="281621" name="Line 21"/>
          <p:cNvSpPr>
            <a:spLocks noChangeShapeType="1"/>
          </p:cNvSpPr>
          <p:nvPr/>
        </p:nvSpPr>
        <p:spPr bwMode="blackWhite">
          <a:xfrm>
            <a:off x="64770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2" name="Line 22"/>
          <p:cNvSpPr>
            <a:spLocks noChangeShapeType="1"/>
          </p:cNvSpPr>
          <p:nvPr/>
        </p:nvSpPr>
        <p:spPr bwMode="blackWhite">
          <a:xfrm>
            <a:off x="71755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3" name="Line 23"/>
          <p:cNvSpPr>
            <a:spLocks noChangeShapeType="1"/>
          </p:cNvSpPr>
          <p:nvPr/>
        </p:nvSpPr>
        <p:spPr bwMode="blackWhite">
          <a:xfrm>
            <a:off x="73660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4" name="Line 24"/>
          <p:cNvSpPr>
            <a:spLocks noChangeShapeType="1"/>
          </p:cNvSpPr>
          <p:nvPr/>
        </p:nvSpPr>
        <p:spPr bwMode="blackWhite">
          <a:xfrm>
            <a:off x="7734300" y="5384800"/>
            <a:ext cx="0" cy="723900"/>
          </a:xfrm>
          <a:prstGeom prst="line">
            <a:avLst/>
          </a:prstGeom>
          <a:noFill/>
          <a:ln w="28575">
            <a:solidFill>
              <a:schemeClr val="bg2"/>
            </a:solidFill>
            <a:round/>
            <a:headEnd type="none" w="sm" len="sm"/>
            <a:tailEnd type="none" w="sm" len="sm"/>
          </a:ln>
          <a:effectLst/>
        </p:spPr>
        <p:txBody>
          <a:bodyPr/>
          <a:lstStyle/>
          <a:p>
            <a:endParaRPr lang="en-US"/>
          </a:p>
        </p:txBody>
      </p:sp>
      <p:sp>
        <p:nvSpPr>
          <p:cNvPr id="281625" name="Rectangle 25"/>
          <p:cNvSpPr>
            <a:spLocks noChangeArrowheads="1"/>
          </p:cNvSpPr>
          <p:nvPr/>
        </p:nvSpPr>
        <p:spPr bwMode="blackWhite">
          <a:xfrm>
            <a:off x="4248150" y="1368425"/>
            <a:ext cx="19240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tx1"/>
                </a:solidFill>
                <a:latin typeface="Arial" pitchFamily="34" charset="0"/>
              </a:rPr>
              <a:t>Reentrant mode</a:t>
            </a:r>
          </a:p>
        </p:txBody>
      </p:sp>
      <p:sp>
        <p:nvSpPr>
          <p:cNvPr id="281626" name="Rectangle 26"/>
          <p:cNvSpPr>
            <a:spLocks noChangeArrowheads="1"/>
          </p:cNvSpPr>
          <p:nvPr/>
        </p:nvSpPr>
        <p:spPr bwMode="blackWhite">
          <a:xfrm>
            <a:off x="4248150" y="3981450"/>
            <a:ext cx="1924050" cy="366713"/>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1800" b="1">
                <a:solidFill>
                  <a:schemeClr val="tx1"/>
                </a:solidFill>
                <a:latin typeface="Arial" pitchFamily="34" charset="0"/>
              </a:rPr>
              <a:t>Reentrant mode</a:t>
            </a:r>
          </a:p>
        </p:txBody>
      </p:sp>
      <p:sp>
        <p:nvSpPr>
          <p:cNvPr id="281627" name="Freeform 27"/>
          <p:cNvSpPr>
            <a:spLocks/>
          </p:cNvSpPr>
          <p:nvPr/>
        </p:nvSpPr>
        <p:spPr bwMode="blackWhite">
          <a:xfrm>
            <a:off x="4294188" y="4406900"/>
            <a:ext cx="1373187" cy="954088"/>
          </a:xfrm>
          <a:custGeom>
            <a:avLst/>
            <a:gdLst/>
            <a:ahLst/>
            <a:cxnLst>
              <a:cxn ang="0">
                <a:pos x="864" y="600"/>
              </a:cxn>
              <a:cxn ang="0">
                <a:pos x="864" y="0"/>
              </a:cxn>
              <a:cxn ang="0">
                <a:pos x="0" y="0"/>
              </a:cxn>
            </a:cxnLst>
            <a:rect l="0" t="0" r="r" b="b"/>
            <a:pathLst>
              <a:path w="865" h="601">
                <a:moveTo>
                  <a:pt x="864" y="600"/>
                </a:moveTo>
                <a:lnTo>
                  <a:pt x="864" y="0"/>
                </a:lnTo>
                <a:lnTo>
                  <a:pt x="0" y="0"/>
                </a:lnTo>
              </a:path>
            </a:pathLst>
          </a:custGeom>
          <a:noFill/>
          <a:ln w="28575" cap="rnd" cmpd="sng">
            <a:solidFill>
              <a:schemeClr val="tx1"/>
            </a:solidFill>
            <a:prstDash val="dash"/>
            <a:round/>
            <a:headEnd type="none" w="sm" len="sm"/>
            <a:tailEnd type="triangle" w="sm" len="sm"/>
          </a:ln>
          <a:effectLst/>
        </p:spPr>
        <p:txBody>
          <a:bodyPr/>
          <a:lstStyle/>
          <a:p>
            <a:endParaRPr lang="en-US"/>
          </a:p>
        </p:txBody>
      </p:sp>
      <p:sp>
        <p:nvSpPr>
          <p:cNvPr id="281628" name="Freeform 28"/>
          <p:cNvSpPr>
            <a:spLocks/>
          </p:cNvSpPr>
          <p:nvPr/>
        </p:nvSpPr>
        <p:spPr bwMode="blackWhite">
          <a:xfrm>
            <a:off x="4305300" y="1752600"/>
            <a:ext cx="1866900" cy="3608388"/>
          </a:xfrm>
          <a:custGeom>
            <a:avLst/>
            <a:gdLst/>
            <a:ahLst/>
            <a:cxnLst>
              <a:cxn ang="0">
                <a:pos x="1160" y="2272"/>
              </a:cxn>
              <a:cxn ang="0">
                <a:pos x="1160" y="0"/>
              </a:cxn>
              <a:cxn ang="0">
                <a:pos x="0" y="0"/>
              </a:cxn>
            </a:cxnLst>
            <a:rect l="0" t="0" r="r" b="b"/>
            <a:pathLst>
              <a:path w="1161" h="2273">
                <a:moveTo>
                  <a:pt x="1160" y="2272"/>
                </a:moveTo>
                <a:lnTo>
                  <a:pt x="1160" y="0"/>
                </a:lnTo>
                <a:lnTo>
                  <a:pt x="0" y="0"/>
                </a:lnTo>
              </a:path>
            </a:pathLst>
          </a:custGeom>
          <a:noFill/>
          <a:ln w="28575" cap="rnd" cmpd="sng">
            <a:solidFill>
              <a:schemeClr val="tx1"/>
            </a:solidFill>
            <a:prstDash val="dash"/>
            <a:round/>
            <a:headEnd type="none" w="sm" len="sm"/>
            <a:tailEnd type="triangle" w="sm" len="sm"/>
          </a:ln>
          <a:effectLst/>
        </p:spPr>
        <p:txBody>
          <a:bodyPr/>
          <a:lstStyle/>
          <a:p>
            <a:endParaRPr lang="en-US"/>
          </a:p>
        </p:txBody>
      </p:sp>
      <p:sp>
        <p:nvSpPr>
          <p:cNvPr id="281630" name="Line 30"/>
          <p:cNvSpPr>
            <a:spLocks noChangeShapeType="1"/>
          </p:cNvSpPr>
          <p:nvPr/>
        </p:nvSpPr>
        <p:spPr bwMode="blackWhite">
          <a:xfrm>
            <a:off x="3390900" y="2119313"/>
            <a:ext cx="0" cy="566737"/>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1" name="Line 31"/>
          <p:cNvSpPr>
            <a:spLocks noChangeShapeType="1"/>
          </p:cNvSpPr>
          <p:nvPr/>
        </p:nvSpPr>
        <p:spPr bwMode="blackWhite">
          <a:xfrm>
            <a:off x="3390900" y="3471863"/>
            <a:ext cx="0" cy="566737"/>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2" name="Line 32"/>
          <p:cNvSpPr>
            <a:spLocks noChangeShapeType="1"/>
          </p:cNvSpPr>
          <p:nvPr/>
        </p:nvSpPr>
        <p:spPr bwMode="blackWhite">
          <a:xfrm>
            <a:off x="3390900" y="4800600"/>
            <a:ext cx="0" cy="566738"/>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34" name="Line 34"/>
          <p:cNvSpPr>
            <a:spLocks noChangeShapeType="1"/>
          </p:cNvSpPr>
          <p:nvPr/>
        </p:nvSpPr>
        <p:spPr bwMode="blackWhite">
          <a:xfrm>
            <a:off x="4292600" y="5715000"/>
            <a:ext cx="1189038" cy="0"/>
          </a:xfrm>
          <a:prstGeom prst="line">
            <a:avLst/>
          </a:prstGeom>
          <a:noFill/>
          <a:ln w="28575">
            <a:solidFill>
              <a:schemeClr val="tx1"/>
            </a:solidFill>
            <a:round/>
            <a:headEnd type="none" w="sm" len="sm"/>
            <a:tailEnd type="triangle" w="sm" len="sm"/>
          </a:ln>
          <a:effectLst/>
        </p:spPr>
        <p:txBody>
          <a:bodyPr/>
          <a:lstStyle/>
          <a:p>
            <a:endParaRPr lang="en-US"/>
          </a:p>
        </p:txBody>
      </p:sp>
      <p:sp>
        <p:nvSpPr>
          <p:cNvPr id="281603" name="Rectangle 3"/>
          <p:cNvSpPr>
            <a:spLocks noChangeArrowheads="1"/>
          </p:cNvSpPr>
          <p:nvPr/>
        </p:nvSpPr>
        <p:spPr bwMode="blackWhite">
          <a:xfrm>
            <a:off x="2495550" y="1387475"/>
            <a:ext cx="1790700" cy="749300"/>
          </a:xfrm>
          <a:prstGeom prst="rect">
            <a:avLst/>
          </a:prstGeom>
          <a:solidFill>
            <a:srgbClr val="99CCFF"/>
          </a:solidFill>
          <a:ln w="28575">
            <a:solidFill>
              <a:schemeClr val="bg2"/>
            </a:solidFill>
            <a:miter lim="800000"/>
            <a:headEnd/>
            <a:tailEnd/>
          </a:ln>
          <a:effectLst/>
        </p:spPr>
        <p:txBody>
          <a:bodyPr wrap="none" lIns="92075" tIns="46038" rIns="92075" bIns="46038" anchor="ctr"/>
          <a:lstStyle/>
          <a:p>
            <a:pPr defTabSz="822325" eaLnBrk="0" hangingPunct="0">
              <a:spcBef>
                <a:spcPct val="0"/>
              </a:spcBef>
              <a:buClrTx/>
              <a:buFontTx/>
              <a:buNone/>
            </a:pPr>
            <a:r>
              <a:rPr lang="en-US" sz="1800" b="1">
                <a:solidFill>
                  <a:schemeClr val="bg2"/>
                </a:solidFill>
                <a:latin typeface="Arial" pitchFamily="34" charset="0"/>
              </a:rPr>
              <a:t>Launch Data</a:t>
            </a:r>
          </a:p>
          <a:p>
            <a:pPr defTabSz="822325" eaLnBrk="0" hangingPunct="0">
              <a:spcBef>
                <a:spcPct val="0"/>
              </a:spcBef>
              <a:buClrTx/>
              <a:buFontTx/>
              <a:buNone/>
            </a:pPr>
            <a:r>
              <a:rPr lang="en-US" sz="1800" b="1">
                <a:solidFill>
                  <a:schemeClr val="bg2"/>
                </a:solidFill>
                <a:latin typeface="Arial" pitchFamily="34" charset="0"/>
              </a:rPr>
              <a:t>Block Wizard</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712" name="Picture 16" descr="D:\Data\CurrDev\Forms9iCourse\images\4-11a.gif"/>
          <p:cNvPicPr>
            <a:picLocks noChangeAspect="1" noChangeArrowheads="1"/>
          </p:cNvPicPr>
          <p:nvPr/>
        </p:nvPicPr>
        <p:blipFill>
          <a:blip r:embed="rId3" cstate="print"/>
          <a:srcRect/>
          <a:stretch>
            <a:fillRect/>
          </a:stretch>
        </p:blipFill>
        <p:spPr bwMode="gray">
          <a:xfrm>
            <a:off x="5151438" y="1485900"/>
            <a:ext cx="1749425" cy="960438"/>
          </a:xfrm>
          <a:prstGeom prst="rect">
            <a:avLst/>
          </a:prstGeom>
          <a:noFill/>
          <a:ln w="9525">
            <a:noFill/>
            <a:miter lim="800000"/>
            <a:headEnd/>
            <a:tailEnd/>
          </a:ln>
        </p:spPr>
      </p:pic>
      <p:sp>
        <p:nvSpPr>
          <p:cNvPr id="285700" name="Rectangle 4"/>
          <p:cNvSpPr>
            <a:spLocks noGrp="1" noChangeArrowheads="1"/>
          </p:cNvSpPr>
          <p:nvPr>
            <p:ph type="title"/>
          </p:nvPr>
        </p:nvSpPr>
        <p:spPr/>
        <p:txBody>
          <a:bodyPr/>
          <a:lstStyle/>
          <a:p>
            <a:r>
              <a:rPr lang="en-US"/>
              <a:t>Launching the Data</a:t>
            </a:r>
            <a:br>
              <a:rPr lang="en-US"/>
            </a:br>
            <a:r>
              <a:rPr lang="en-US"/>
              <a:t>Block Wizard</a:t>
            </a:r>
          </a:p>
        </p:txBody>
      </p:sp>
      <p:sp>
        <p:nvSpPr>
          <p:cNvPr id="285701" name="Rectangle 5"/>
          <p:cNvSpPr>
            <a:spLocks noGrp="1" noChangeArrowheads="1"/>
          </p:cNvSpPr>
          <p:nvPr>
            <p:ph type="body" idx="1"/>
          </p:nvPr>
        </p:nvSpPr>
        <p:spPr>
          <a:xfrm>
            <a:off x="914400" y="1816100"/>
            <a:ext cx="4495800" cy="4259263"/>
          </a:xfrm>
        </p:spPr>
        <p:txBody>
          <a:bodyPr/>
          <a:lstStyle/>
          <a:p>
            <a:r>
              <a:rPr lang="en-US" sz="2000"/>
              <a:t>In Forms Builder, do one of the following:</a:t>
            </a:r>
          </a:p>
          <a:p>
            <a:pPr lvl="1"/>
            <a:r>
              <a:rPr lang="en-US" sz="2000"/>
              <a:t>Select Tools </a:t>
            </a:r>
            <a:r>
              <a:rPr lang="en-US" sz="2000">
                <a:sym typeface="Wingdings" pitchFamily="2" charset="2"/>
              </a:rPr>
              <a:t>&gt; </a:t>
            </a:r>
            <a:r>
              <a:rPr lang="en-US" sz="2000"/>
              <a:t>Data Block Wizard.</a:t>
            </a:r>
          </a:p>
          <a:p>
            <a:pPr lvl="1"/>
            <a:r>
              <a:rPr lang="en-US" sz="2000"/>
              <a:t>Right-click and select Data Block Wizard.</a:t>
            </a:r>
          </a:p>
          <a:p>
            <a:pPr lvl="1"/>
            <a:r>
              <a:rPr lang="en-US" sz="2000"/>
              <a:t>Select the Data Blocks node </a:t>
            </a:r>
            <a:br>
              <a:rPr lang="en-US" sz="2000"/>
            </a:br>
            <a:r>
              <a:rPr lang="en-US" sz="2000"/>
              <a:t>and click Create icon; select</a:t>
            </a:r>
          </a:p>
          <a:p>
            <a:pPr lvl="1">
              <a:spcBef>
                <a:spcPct val="10000"/>
              </a:spcBef>
              <a:buFont typeface="Arial" pitchFamily="34" charset="0"/>
              <a:buNone/>
            </a:pPr>
            <a:r>
              <a:rPr lang="en-US" sz="2000"/>
              <a:t>      Use the Data Block Wizard option.</a:t>
            </a:r>
          </a:p>
          <a:p>
            <a:pPr lvl="1"/>
            <a:r>
              <a:rPr lang="en-US" sz="2000"/>
              <a:t>Use the Data Block Wizard button on the toolbar in the Layout Editor.</a:t>
            </a:r>
          </a:p>
        </p:txBody>
      </p:sp>
      <p:sp>
        <p:nvSpPr>
          <p:cNvPr id="285729" name="Line 33"/>
          <p:cNvSpPr>
            <a:spLocks noChangeShapeType="1"/>
          </p:cNvSpPr>
          <p:nvPr/>
        </p:nvSpPr>
        <p:spPr bwMode="auto">
          <a:xfrm>
            <a:off x="4738688" y="2667000"/>
            <a:ext cx="5334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pic>
        <p:nvPicPr>
          <p:cNvPr id="285743" name="Picture 47" descr="D:\Data\CurrDev\BIA10g\images\0411a.gif"/>
          <p:cNvPicPr>
            <a:picLocks noChangeAspect="1" noChangeArrowheads="1"/>
          </p:cNvPicPr>
          <p:nvPr/>
        </p:nvPicPr>
        <p:blipFill>
          <a:blip r:embed="rId4" cstate="print"/>
          <a:srcRect/>
          <a:stretch>
            <a:fillRect/>
          </a:stretch>
        </p:blipFill>
        <p:spPr bwMode="gray">
          <a:xfrm>
            <a:off x="5845175" y="2122488"/>
            <a:ext cx="2308225" cy="2982912"/>
          </a:xfrm>
          <a:prstGeom prst="rect">
            <a:avLst/>
          </a:prstGeom>
          <a:noFill/>
          <a:ln w="9525">
            <a:noFill/>
            <a:miter lim="800000"/>
            <a:headEnd/>
            <a:tailEnd/>
          </a:ln>
        </p:spPr>
      </p:pic>
      <p:pic>
        <p:nvPicPr>
          <p:cNvPr id="285740" name="Picture 44" descr="D:\Data\CurrDev\BIA10g\images\0411b.gif"/>
          <p:cNvPicPr>
            <a:picLocks noChangeAspect="1" noChangeArrowheads="1"/>
          </p:cNvPicPr>
          <p:nvPr/>
        </p:nvPicPr>
        <p:blipFill>
          <a:blip r:embed="rId5" cstate="print"/>
          <a:srcRect/>
          <a:stretch>
            <a:fillRect/>
          </a:stretch>
        </p:blipFill>
        <p:spPr bwMode="auto">
          <a:xfrm>
            <a:off x="4876800" y="4724400"/>
            <a:ext cx="2503488" cy="1108075"/>
          </a:xfrm>
          <a:prstGeom prst="rect">
            <a:avLst/>
          </a:prstGeom>
          <a:noFill/>
        </p:spPr>
      </p:pic>
      <p:sp>
        <p:nvSpPr>
          <p:cNvPr id="285730" name="Line 34"/>
          <p:cNvSpPr>
            <a:spLocks noChangeShapeType="1"/>
          </p:cNvSpPr>
          <p:nvPr/>
        </p:nvSpPr>
        <p:spPr bwMode="auto">
          <a:xfrm flipV="1">
            <a:off x="5257800" y="2376488"/>
            <a:ext cx="0" cy="3048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285731" name="Line 35"/>
          <p:cNvSpPr>
            <a:spLocks noChangeShapeType="1"/>
          </p:cNvSpPr>
          <p:nvPr/>
        </p:nvSpPr>
        <p:spPr bwMode="auto">
          <a:xfrm>
            <a:off x="5029200" y="3352800"/>
            <a:ext cx="12192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sp>
        <p:nvSpPr>
          <p:cNvPr id="285732" name="Line 36"/>
          <p:cNvSpPr>
            <a:spLocks noChangeShapeType="1"/>
          </p:cNvSpPr>
          <p:nvPr/>
        </p:nvSpPr>
        <p:spPr bwMode="auto">
          <a:xfrm>
            <a:off x="4967288" y="4343400"/>
            <a:ext cx="381000" cy="0"/>
          </a:xfrm>
          <a:prstGeom prst="line">
            <a:avLst/>
          </a:prstGeom>
          <a:noFill/>
          <a:ln w="28575">
            <a:solidFill>
              <a:schemeClr val="accent2"/>
            </a:solidFill>
            <a:round/>
            <a:headEnd/>
            <a:tailEnd/>
          </a:ln>
          <a:effectLst/>
        </p:spPr>
        <p:txBody>
          <a:bodyPr lIns="12700" tIns="12700" rIns="12700" bIns="12700">
            <a:spAutoFit/>
          </a:bodyPr>
          <a:lstStyle/>
          <a:p>
            <a:endParaRPr lang="en-US"/>
          </a:p>
        </p:txBody>
      </p:sp>
      <p:sp>
        <p:nvSpPr>
          <p:cNvPr id="285734" name="Line 38"/>
          <p:cNvSpPr>
            <a:spLocks noChangeShapeType="1"/>
          </p:cNvSpPr>
          <p:nvPr/>
        </p:nvSpPr>
        <p:spPr bwMode="auto">
          <a:xfrm>
            <a:off x="3276600" y="5973763"/>
            <a:ext cx="38100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285744" name="Picture 48" descr="D:\Data\CurrDev\BIA10g\images\0411b.gif"/>
          <p:cNvPicPr>
            <a:picLocks noChangeAspect="1" noChangeArrowheads="1"/>
          </p:cNvPicPr>
          <p:nvPr/>
        </p:nvPicPr>
        <p:blipFill>
          <a:blip r:embed="rId6" cstate="print"/>
          <a:srcRect/>
          <a:stretch>
            <a:fillRect/>
          </a:stretch>
        </p:blipFill>
        <p:spPr bwMode="gray">
          <a:xfrm>
            <a:off x="4868863" y="4724400"/>
            <a:ext cx="2674937" cy="1177925"/>
          </a:xfrm>
          <a:prstGeom prst="rect">
            <a:avLst/>
          </a:prstGeom>
          <a:noFill/>
          <a:ln w="9525">
            <a:noFill/>
            <a:miter lim="800000"/>
            <a:headEnd/>
            <a:tailEnd/>
          </a:ln>
        </p:spPr>
      </p:pic>
      <p:sp>
        <p:nvSpPr>
          <p:cNvPr id="285733" name="Line 37"/>
          <p:cNvSpPr>
            <a:spLocks noChangeShapeType="1"/>
          </p:cNvSpPr>
          <p:nvPr/>
        </p:nvSpPr>
        <p:spPr bwMode="auto">
          <a:xfrm>
            <a:off x="5334000" y="4343400"/>
            <a:ext cx="0" cy="45720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en-US"/>
          </a:p>
        </p:txBody>
      </p:sp>
      <p:pic>
        <p:nvPicPr>
          <p:cNvPr id="285718" name="Picture 22" descr="D:\Data\CurrDev\Forms9iCourse\images\4-11d.gif"/>
          <p:cNvPicPr>
            <a:picLocks noChangeAspect="1" noChangeArrowheads="1"/>
          </p:cNvPicPr>
          <p:nvPr/>
        </p:nvPicPr>
        <p:blipFill>
          <a:blip r:embed="rId7" cstate="print"/>
          <a:srcRect/>
          <a:stretch>
            <a:fillRect/>
          </a:stretch>
        </p:blipFill>
        <p:spPr bwMode="gray">
          <a:xfrm>
            <a:off x="7132638" y="5699125"/>
            <a:ext cx="1063625" cy="549275"/>
          </a:xfrm>
          <a:prstGeom prst="rect">
            <a:avLst/>
          </a:prstGeom>
          <a:noFill/>
          <a:ln w="9525">
            <a:noFill/>
            <a:miter lim="800000"/>
            <a:headEnd/>
            <a:tailEnd/>
          </a:ln>
        </p:spPr>
      </p:pic>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0" i="0" u="none" strike="noStrike" cap="none" normalizeH="0" baseline="0" smtClean="0">
            <a:ln>
              <a:noFill/>
            </a:ln>
            <a:solidFill>
              <a:srgbClr val="0000FF"/>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25400" cap="flat" cmpd="sng" algn="ctr">
          <a:solidFill>
            <a:schemeClr val="accent2"/>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ctr"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0" i="0" u="none" strike="noStrike" cap="none" normalizeH="0" baseline="0" smtClean="0">
            <a:ln>
              <a:noFill/>
            </a:ln>
            <a:solidFill>
              <a:srgbClr val="0000FF"/>
            </a:solidFill>
            <a:effectLst/>
            <a:latin typeface="Times New Roman" pitchFamily="18"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3345</TotalTime>
  <Words>884</Words>
  <Application>Microsoft Office PowerPoint</Application>
  <PresentationFormat>On-screen Show (4:3)</PresentationFormat>
  <Paragraphs>138</Paragraphs>
  <Slides>26</Slides>
  <Notes>25</Notes>
  <HiddenSlides>3</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28" baseType="lpstr">
      <vt:lpstr>OU5_1.1</vt:lpstr>
      <vt:lpstr>Document</vt:lpstr>
      <vt:lpstr>Creating a Basic Form Module</vt:lpstr>
      <vt:lpstr>Objectives</vt:lpstr>
      <vt:lpstr>Creating a New Form Module</vt:lpstr>
      <vt:lpstr>Creating a New Form Module</vt:lpstr>
      <vt:lpstr>Creating a New Form Module </vt:lpstr>
      <vt:lpstr>Form Module Properties</vt:lpstr>
      <vt:lpstr>Creating a New Data Block</vt:lpstr>
      <vt:lpstr>Creating a New Data Block</vt:lpstr>
      <vt:lpstr>Launching the Data Block Wizard</vt:lpstr>
      <vt:lpstr>Data Block Wizard: Type Page</vt:lpstr>
      <vt:lpstr>Data Block Wizard: Table Page</vt:lpstr>
      <vt:lpstr>Data Block Wizard: Finish Page</vt:lpstr>
      <vt:lpstr>Layout Wizard: Items Page</vt:lpstr>
      <vt:lpstr>Layout Wizard: Style Page</vt:lpstr>
      <vt:lpstr>Layout Wizard: Rows Page</vt:lpstr>
      <vt:lpstr>Data Block Functionality</vt:lpstr>
      <vt:lpstr>Template Forms</vt:lpstr>
      <vt:lpstr>Saving a Form Module</vt:lpstr>
      <vt:lpstr>Compiling a Form Module</vt:lpstr>
      <vt:lpstr>Module Types and Storage Formats</vt:lpstr>
      <vt:lpstr>Slide 21</vt:lpstr>
      <vt:lpstr>Deploying a Form Module</vt:lpstr>
      <vt:lpstr>Practice 4 Overview</vt:lpstr>
      <vt:lpstr>Slide 24</vt:lpstr>
      <vt:lpstr>Slide 25</vt:lpstr>
      <vt:lpstr>Slide 26</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448</cp:revision>
  <cp:lastPrinted>2004-06-15T07:04:10Z</cp:lastPrinted>
  <dcterms:created xsi:type="dcterms:W3CDTF">2001-07-03T17:11:09Z</dcterms:created>
  <dcterms:modified xsi:type="dcterms:W3CDTF">2014-09-21T09:05:57Z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