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4" r:id="rId1"/>
  </p:sldMasterIdLst>
  <p:notesMasterIdLst>
    <p:notesMasterId r:id="rId38"/>
  </p:notesMasterIdLst>
  <p:handoutMasterIdLst>
    <p:handoutMasterId r:id="rId39"/>
  </p:handoutMasterIdLst>
  <p:sldIdLst>
    <p:sldId id="331" r:id="rId2"/>
    <p:sldId id="332" r:id="rId3"/>
    <p:sldId id="333" r:id="rId4"/>
    <p:sldId id="334" r:id="rId5"/>
    <p:sldId id="335" r:id="rId6"/>
    <p:sldId id="336" r:id="rId7"/>
    <p:sldId id="337" r:id="rId8"/>
    <p:sldId id="374" r:id="rId9"/>
    <p:sldId id="338" r:id="rId10"/>
    <p:sldId id="339" r:id="rId11"/>
    <p:sldId id="340" r:id="rId12"/>
    <p:sldId id="341" r:id="rId13"/>
    <p:sldId id="342" r:id="rId14"/>
    <p:sldId id="343" r:id="rId15"/>
    <p:sldId id="344" r:id="rId16"/>
    <p:sldId id="345" r:id="rId17"/>
    <p:sldId id="346" r:id="rId18"/>
    <p:sldId id="347" r:id="rId19"/>
    <p:sldId id="348" r:id="rId20"/>
    <p:sldId id="349" r:id="rId21"/>
    <p:sldId id="350" r:id="rId22"/>
    <p:sldId id="351" r:id="rId23"/>
    <p:sldId id="352" r:id="rId24"/>
    <p:sldId id="353" r:id="rId25"/>
    <p:sldId id="354" r:id="rId26"/>
    <p:sldId id="355" r:id="rId27"/>
    <p:sldId id="356" r:id="rId28"/>
    <p:sldId id="361" r:id="rId29"/>
    <p:sldId id="362" r:id="rId30"/>
    <p:sldId id="363" r:id="rId31"/>
    <p:sldId id="375" r:id="rId32"/>
    <p:sldId id="364" r:id="rId33"/>
    <p:sldId id="365" r:id="rId34"/>
    <p:sldId id="366" r:id="rId35"/>
    <p:sldId id="367" r:id="rId36"/>
    <p:sldId id="372" r:id="rId37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ECFF"/>
    <a:srgbClr val="66CCFF"/>
    <a:srgbClr val="CCFFFF"/>
    <a:srgbClr val="F8F8F8"/>
    <a:srgbClr val="EAEAEA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71" autoAdjust="0"/>
    <p:restoredTop sz="94660"/>
  </p:normalViewPr>
  <p:slideViewPr>
    <p:cSldViewPr snapToGrid="0">
      <p:cViewPr varScale="1">
        <p:scale>
          <a:sx n="86" d="100"/>
          <a:sy n="86" d="100"/>
        </p:scale>
        <p:origin x="-1560" y="-90"/>
      </p:cViewPr>
      <p:guideLst>
        <p:guide orient="horz" pos="816"/>
        <p:guide pos="4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26"/>
    </p:cViewPr>
  </p:sorterViewPr>
  <p:notesViewPr>
    <p:cSldViewPr snapToGrid="0">
      <p:cViewPr varScale="1">
        <p:scale>
          <a:sx n="73" d="100"/>
          <a:sy n="73" d="100"/>
        </p:scale>
        <p:origin x="-1626" y="-114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3400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88261" tIns="44132" rIns="88261" bIns="44132" numCol="1" anchor="ctr" anchorCtr="0" compatLnSpc="1">
            <a:prstTxWarp prst="textNoShape">
              <a:avLst/>
            </a:prstTxWarp>
          </a:bodyPr>
          <a:lstStyle>
            <a:lvl1pPr defTabSz="883169">
              <a:defRPr sz="1100">
                <a:latin typeface="Helvetica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1288" y="0"/>
            <a:ext cx="3071812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88261" tIns="44132" rIns="88261" bIns="44132" numCol="1" anchor="ctr" anchorCtr="0" compatLnSpc="1">
            <a:prstTxWarp prst="textNoShape">
              <a:avLst/>
            </a:prstTxWarp>
          </a:bodyPr>
          <a:lstStyle>
            <a:lvl1pPr algn="r" defTabSz="883169">
              <a:defRPr sz="1100">
                <a:latin typeface="Helvetica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66188"/>
            <a:ext cx="307340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88261" tIns="44132" rIns="88261" bIns="44132" numCol="1" anchor="b" anchorCtr="0" compatLnSpc="1">
            <a:prstTxWarp prst="textNoShape">
              <a:avLst/>
            </a:prstTxWarp>
          </a:bodyPr>
          <a:lstStyle>
            <a:lvl1pPr defTabSz="883169">
              <a:defRPr sz="1100">
                <a:latin typeface="Helvetica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1288" y="8866188"/>
            <a:ext cx="3071812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88261" tIns="44132" rIns="88261" bIns="44132" numCol="1" anchor="b" anchorCtr="0" compatLnSpc="1">
            <a:prstTxWarp prst="textNoShape">
              <a:avLst/>
            </a:prstTxWarp>
          </a:bodyPr>
          <a:lstStyle>
            <a:lvl1pPr algn="r" defTabSz="883169">
              <a:defRPr sz="1100">
                <a:latin typeface="Helvetica" pitchFamily="-84" charset="0"/>
              </a:defRPr>
            </a:lvl1pPr>
          </a:lstStyle>
          <a:p>
            <a:pPr>
              <a:defRPr/>
            </a:pPr>
            <a:fld id="{6FCEB5D6-C93C-49E1-9B1F-1B4AB8FE71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3160" tIns="46580" rIns="93160" bIns="46580" numCol="1" anchor="ctr" anchorCtr="0" compatLnSpc="1">
            <a:prstTxWarp prst="textNoShape">
              <a:avLst/>
            </a:prstTxWarp>
          </a:bodyPr>
          <a:lstStyle>
            <a:lvl1pPr defTabSz="931168">
              <a:defRPr sz="120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3513" y="0"/>
            <a:ext cx="30368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3160" tIns="46580" rIns="93160" bIns="46580" numCol="1" anchor="ctr" anchorCtr="0" compatLnSpc="1">
            <a:prstTxWarp prst="textNoShape">
              <a:avLst/>
            </a:prstTxWarp>
          </a:bodyPr>
          <a:lstStyle>
            <a:lvl1pPr algn="r" defTabSz="931168">
              <a:defRPr sz="120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8500"/>
            <a:ext cx="46466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3160" tIns="46580" rIns="93160" bIns="465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2850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3160" tIns="46580" rIns="93160" bIns="46580" numCol="1" anchor="b" anchorCtr="0" compatLnSpc="1">
            <a:prstTxWarp prst="textNoShape">
              <a:avLst/>
            </a:prstTxWarp>
          </a:bodyPr>
          <a:lstStyle>
            <a:lvl1pPr defTabSz="931168">
              <a:defRPr sz="120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3513" y="8832850"/>
            <a:ext cx="30368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3160" tIns="46580" rIns="93160" bIns="46580" numCol="1" anchor="b" anchorCtr="0" compatLnSpc="1">
            <a:prstTxWarp prst="textNoShape">
              <a:avLst/>
            </a:prstTxWarp>
          </a:bodyPr>
          <a:lstStyle>
            <a:lvl1pPr algn="r" defTabSz="93116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6E0A0A16-C529-492C-9CB3-D38B6E4EE9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ADC9EE42-2131-489B-BBF4-D5A6E24A68F0}" type="slidenum">
              <a:rPr lang="en-US" altLang="en-US" smtClean="0">
                <a:latin typeface="Helvetica" pitchFamily="-84" charset="0"/>
              </a:rPr>
              <a:pPr defTabSz="912813"/>
              <a:t>1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2FEB7F41-C540-43B0-B6BC-BB39CD4499CF}" type="slidenum">
              <a:rPr lang="en-US" altLang="en-US" smtClean="0">
                <a:latin typeface="Helvetica" pitchFamily="-84" charset="0"/>
              </a:rPr>
              <a:pPr defTabSz="912813"/>
              <a:t>11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51D8A4B8-E0F1-4F1A-B9E4-DF8A5AD6351D}" type="slidenum">
              <a:rPr lang="en-US" altLang="en-US" smtClean="0">
                <a:latin typeface="Helvetica" pitchFamily="-84" charset="0"/>
              </a:rPr>
              <a:pPr defTabSz="912813"/>
              <a:t>12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B6277D4A-F8F5-4EEF-94A8-BDD857739617}" type="slidenum">
              <a:rPr lang="en-US" altLang="en-US" smtClean="0">
                <a:latin typeface="Helvetica" pitchFamily="-84" charset="0"/>
              </a:rPr>
              <a:pPr defTabSz="912813"/>
              <a:t>13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CC987B58-CD21-4C61-8788-8F6CB8CD84A7}" type="slidenum">
              <a:rPr lang="en-US" altLang="en-US" smtClean="0">
                <a:latin typeface="Helvetica" pitchFamily="-84" charset="0"/>
              </a:rPr>
              <a:pPr defTabSz="912813"/>
              <a:t>14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66F2799B-5526-4F40-B110-40090E120218}" type="slidenum">
              <a:rPr lang="en-US" altLang="en-US" smtClean="0">
                <a:latin typeface="Helvetica" pitchFamily="-84" charset="0"/>
              </a:rPr>
              <a:pPr defTabSz="912813"/>
              <a:t>15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C9AE7093-9388-479A-B1FF-894257E0AAB8}" type="slidenum">
              <a:rPr lang="en-US" altLang="en-US" smtClean="0">
                <a:latin typeface="Helvetica" pitchFamily="-84" charset="0"/>
              </a:rPr>
              <a:pPr defTabSz="912813"/>
              <a:t>16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C11578EE-82BB-4BD3-AE6A-DD80165B0426}" type="slidenum">
              <a:rPr lang="en-US" altLang="en-US" smtClean="0">
                <a:latin typeface="Helvetica" pitchFamily="-84" charset="0"/>
              </a:rPr>
              <a:pPr defTabSz="912813"/>
              <a:t>17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674F2119-FD98-4A02-936F-A59FC02F5998}" type="slidenum">
              <a:rPr lang="en-US" altLang="en-US" smtClean="0">
                <a:latin typeface="Helvetica" pitchFamily="-84" charset="0"/>
              </a:rPr>
              <a:pPr defTabSz="912813"/>
              <a:t>19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8B9EB32F-0068-436E-8AD6-E14877ABDD38}" type="slidenum">
              <a:rPr lang="en-US" altLang="en-US" smtClean="0">
                <a:latin typeface="Helvetica" pitchFamily="-84" charset="0"/>
              </a:rPr>
              <a:pPr defTabSz="912813"/>
              <a:t>25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20150DBE-9495-44DA-BD59-A14FC21A130A}" type="slidenum">
              <a:rPr lang="en-US" altLang="en-US" smtClean="0">
                <a:latin typeface="Helvetica" pitchFamily="-84" charset="0"/>
              </a:rPr>
              <a:pPr defTabSz="912813"/>
              <a:t>2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27302A43-645F-4673-AF3C-023E98ED9029}" type="slidenum">
              <a:rPr lang="en-US" altLang="en-US" smtClean="0">
                <a:latin typeface="Helvetica" pitchFamily="-84" charset="0"/>
              </a:rPr>
              <a:pPr defTabSz="912813"/>
              <a:t>28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49B8A5A3-94EF-4011-B6A7-53C27E85B9C0}" type="slidenum">
              <a:rPr lang="en-US" altLang="en-US" smtClean="0">
                <a:latin typeface="Helvetica" pitchFamily="-84" charset="0"/>
              </a:rPr>
              <a:pPr defTabSz="912813"/>
              <a:t>29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1EAD199E-6BBA-4CAB-8108-F093F509DA20}" type="slidenum">
              <a:rPr lang="en-US" altLang="en-US" smtClean="0">
                <a:latin typeface="Helvetica" pitchFamily="-84" charset="0"/>
              </a:rPr>
              <a:pPr defTabSz="912813"/>
              <a:t>30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A38CC77C-68B2-496F-9515-29B5C765183B}" type="slidenum">
              <a:rPr lang="en-US" altLang="en-US" smtClean="0">
                <a:latin typeface="Helvetica" pitchFamily="-84" charset="0"/>
              </a:rPr>
              <a:pPr defTabSz="912813"/>
              <a:t>31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7D09AFCA-E449-4121-AA11-D616DFE560E5}" type="slidenum">
              <a:rPr lang="en-US" altLang="en-US" smtClean="0">
                <a:latin typeface="Helvetica" pitchFamily="-84" charset="0"/>
              </a:rPr>
              <a:pPr defTabSz="912813"/>
              <a:t>32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7D7A6E09-573C-49BE-B88B-CDD5C6558DE4}" type="slidenum">
              <a:rPr lang="en-US" altLang="en-US" smtClean="0">
                <a:latin typeface="Helvetica" pitchFamily="-84" charset="0"/>
              </a:rPr>
              <a:pPr defTabSz="912813"/>
              <a:t>33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5480A666-5DFC-4693-8CAE-0C792DDACE83}" type="slidenum">
              <a:rPr lang="en-US" altLang="en-US" smtClean="0">
                <a:latin typeface="Helvetica" pitchFamily="-84" charset="0"/>
              </a:rPr>
              <a:pPr defTabSz="912813"/>
              <a:t>34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D1E9A966-CDDC-4362-8606-2BA2D1572E63}" type="slidenum">
              <a:rPr lang="en-US" altLang="en-US" smtClean="0">
                <a:latin typeface="Helvetica" pitchFamily="-84" charset="0"/>
              </a:rPr>
              <a:pPr defTabSz="912813"/>
              <a:t>35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8BB6C9F8-5C73-4969-A900-50FBE19DB58F}" type="slidenum">
              <a:rPr lang="en-US" altLang="en-US" smtClean="0">
                <a:latin typeface="Helvetica" pitchFamily="-84" charset="0"/>
              </a:rPr>
              <a:pPr defTabSz="912813"/>
              <a:t>36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604364B1-6CC0-45DD-BBB0-030CDC9D4746}" type="slidenum">
              <a:rPr lang="en-US" altLang="en-US" smtClean="0">
                <a:latin typeface="Helvetica" pitchFamily="-84" charset="0"/>
              </a:rPr>
              <a:pPr defTabSz="912813"/>
              <a:t>6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3CA243BC-B325-4233-BAE9-B2A76BB74DCF}" type="slidenum">
              <a:rPr lang="en-US" altLang="en-US" smtClean="0">
                <a:latin typeface="Helvetica" pitchFamily="-84" charset="0"/>
              </a:rPr>
              <a:pPr defTabSz="912813"/>
              <a:t>10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198438" y="2960688"/>
            <a:ext cx="8610600" cy="201612"/>
            <a:chOff x="125" y="1865"/>
            <a:chExt cx="5424" cy="127"/>
          </a:xfrm>
        </p:grpSpPr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25" y="1865"/>
              <a:ext cx="1808" cy="127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933" y="1865"/>
              <a:ext cx="1808" cy="1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3741" y="1865"/>
              <a:ext cx="1808" cy="127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</p:grp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489700" y="6588125"/>
            <a:ext cx="2713038" cy="2444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en-US" sz="1000" b="1" smtClean="0">
                <a:solidFill>
                  <a:srgbClr val="336699"/>
                </a:solidFill>
                <a:latin typeface="Helvetica" pitchFamily="-84" charset="0"/>
              </a:rPr>
              <a:t>Silberschatz, Galvin and Gagne ©2013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6988" y="6613525"/>
            <a:ext cx="2695575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en-US" sz="1000" b="1" smtClean="0">
                <a:solidFill>
                  <a:srgbClr val="336699"/>
                </a:solidFill>
                <a:latin typeface="Helvetica" pitchFamily="-84" charset="0"/>
              </a:rPr>
              <a:t>Operating System Concepts – 9</a:t>
            </a:r>
            <a:r>
              <a:rPr lang="en-US" altLang="en-US" sz="1000" b="1" baseline="30000" smtClean="0">
                <a:solidFill>
                  <a:srgbClr val="336699"/>
                </a:solidFill>
                <a:latin typeface="Helvetica" pitchFamily="-84" charset="0"/>
              </a:rPr>
              <a:t>th</a:t>
            </a:r>
            <a:r>
              <a:rPr lang="en-US" altLang="en-US" sz="1000" b="1" smtClean="0">
                <a:solidFill>
                  <a:srgbClr val="336699"/>
                </a:solidFill>
                <a:latin typeface="Helvetica" pitchFamily="-84" charset="0"/>
              </a:rPr>
              <a:t> Edition</a:t>
            </a:r>
          </a:p>
        </p:txBody>
      </p:sp>
      <p:pic>
        <p:nvPicPr>
          <p:cNvPr id="9" name="Picture 9" descr="dino_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60738" y="4157663"/>
            <a:ext cx="2062162" cy="1593850"/>
          </a:xfrm>
          <a:prstGeom prst="rect">
            <a:avLst/>
          </a:prstGeom>
          <a:noFill/>
          <a:ln w="76200">
            <a:solidFill>
              <a:srgbClr val="336699"/>
            </a:solidFill>
            <a:miter lim="800000"/>
            <a:headEnd/>
            <a:tailEnd/>
          </a:ln>
        </p:spPr>
      </p:pic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3224213" y="4006850"/>
            <a:ext cx="2336800" cy="1887538"/>
          </a:xfrm>
          <a:prstGeom prst="rect">
            <a:avLst/>
          </a:prstGeom>
          <a:noFill/>
          <a:ln w="57150" cmpd="thinThick">
            <a:solidFill>
              <a:srgbClr val="66CCFF"/>
            </a:solidFill>
            <a:miter lim="800000"/>
            <a:headEnd/>
            <a:tailEnd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>
              <a:defRPr sz="43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1338" y="277813"/>
            <a:ext cx="214471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281738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6450" y="1233488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7450" y="1233488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ino_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85750" y="0"/>
            <a:ext cx="119538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6450" y="1233488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rgbClr val="336699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 sz="2400" smtClean="0">
              <a:latin typeface="Times New Roman" pitchFamily="18" charset="0"/>
            </a:endParaRPr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457200" y="860425"/>
            <a:ext cx="8077200" cy="0"/>
          </a:xfrm>
          <a:prstGeom prst="line">
            <a:avLst/>
          </a:prstGeom>
          <a:noFill/>
          <a:ln w="19050">
            <a:solidFill>
              <a:srgbClr val="3366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rgbClr val="99CC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 sz="2400" smtClean="0">
              <a:latin typeface="Times New Roman" pitchFamily="18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rgbClr val="336699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 sz="2400" smtClean="0">
              <a:latin typeface="Times New Roman" pitchFamily="18" charset="0"/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4256088" y="6613525"/>
            <a:ext cx="447675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en-US" sz="1000" b="1" dirty="0" smtClean="0">
                <a:solidFill>
                  <a:srgbClr val="006699"/>
                </a:solidFill>
                <a:latin typeface="Helvetica" pitchFamily="-84" charset="0"/>
              </a:rPr>
              <a:t>4.</a:t>
            </a:r>
            <a:fld id="{A3D7FEC8-C4F1-465D-A829-0FE1DFEE7AEB}" type="slidenum">
              <a:rPr lang="en-US" altLang="en-US" sz="1000" b="1" smtClean="0">
                <a:solidFill>
                  <a:srgbClr val="006699"/>
                </a:solidFill>
                <a:latin typeface="Helvetica" pitchFamily="-84" charset="0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en-US" sz="1000" b="1" dirty="0" smtClean="0">
              <a:solidFill>
                <a:srgbClr val="006699"/>
              </a:solidFill>
              <a:latin typeface="Helvetica" pitchFamily="-84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6489700" y="6588125"/>
            <a:ext cx="2713038" cy="2444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en-US" sz="1000" b="1" smtClean="0">
                <a:solidFill>
                  <a:srgbClr val="006699"/>
                </a:solidFill>
                <a:latin typeface="Helvetica" pitchFamily="-84" charset="0"/>
              </a:rPr>
              <a:t>Silberschatz, Galvin and Gagne ©2013</a:t>
            </a: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185738" y="6621463"/>
            <a:ext cx="2638425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en-US" sz="1000" b="1" smtClean="0">
                <a:solidFill>
                  <a:srgbClr val="006699"/>
                </a:solidFill>
                <a:latin typeface="Helvetica" pitchFamily="-84" charset="0"/>
              </a:rPr>
              <a:t>Operating System Concepts – 9</a:t>
            </a:r>
            <a:r>
              <a:rPr lang="en-US" altLang="en-US" sz="1000" b="1" baseline="30000" smtClean="0">
                <a:solidFill>
                  <a:srgbClr val="006699"/>
                </a:solidFill>
                <a:latin typeface="Helvetica" pitchFamily="-84" charset="0"/>
              </a:rPr>
              <a:t>th</a:t>
            </a:r>
            <a:r>
              <a:rPr lang="en-US" altLang="en-US" sz="1000" b="1" smtClean="0">
                <a:solidFill>
                  <a:srgbClr val="006699"/>
                </a:solidFill>
                <a:latin typeface="Helvetica" pitchFamily="-84" charset="0"/>
              </a:rPr>
              <a:t> Edition</a:t>
            </a:r>
          </a:p>
        </p:txBody>
      </p:sp>
      <p:pic>
        <p:nvPicPr>
          <p:cNvPr id="1036" name="Picture 12" descr="dino_6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773988" y="5849938"/>
            <a:ext cx="1284287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7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+mj-lt"/>
          <a:ea typeface="MS PGothic" pitchFamily="34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  <a:ea typeface="MS PGothic" pitchFamily="34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  <a:ea typeface="MS PGothic" pitchFamily="34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  <a:ea typeface="MS PGothic" pitchFamily="34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  <a:ea typeface="MS PGothic" pitchFamily="34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35000"/>
        </a:spcBef>
        <a:spcAft>
          <a:spcPct val="0"/>
        </a:spcAft>
        <a:buClr>
          <a:srgbClr val="993300"/>
        </a:buClr>
        <a:buSzPct val="90000"/>
        <a:buFont typeface="Monotype Sorts" pitchFamily="-84" charset="2"/>
        <a:buChar char="n"/>
        <a:defRPr kumimoji="1">
          <a:solidFill>
            <a:schemeClr val="tx1"/>
          </a:solidFill>
          <a:latin typeface="+mn-lt"/>
          <a:ea typeface="MS PGothic" pitchFamily="34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35000"/>
        </a:spcBef>
        <a:spcAft>
          <a:spcPct val="0"/>
        </a:spcAft>
        <a:buClr>
          <a:srgbClr val="CC6600"/>
        </a:buClr>
        <a:buSzPct val="80000"/>
        <a:buFont typeface="Monotype Sorts" pitchFamily="-84" charset="2"/>
        <a:buChar char="l"/>
        <a:defRPr kumimoji="1">
          <a:solidFill>
            <a:schemeClr val="tx1"/>
          </a:solidFill>
          <a:latin typeface="+mn-lt"/>
          <a:ea typeface="MS PGothic" pitchFamily="34" charset="-128"/>
        </a:defRPr>
      </a:lvl2pPr>
      <a:lvl3pPr marL="1085850" indent="-228600" algn="l" rtl="0" eaLnBrk="0" fontAlgn="base" hangingPunct="0">
        <a:spcBef>
          <a:spcPct val="35000"/>
        </a:spcBef>
        <a:spcAft>
          <a:spcPct val="0"/>
        </a:spcAft>
        <a:buClr>
          <a:srgbClr val="009900"/>
        </a:buClr>
        <a:buSzPct val="75000"/>
        <a:buFont typeface="Webdings" pitchFamily="18" charset="2"/>
        <a:buChar char="4"/>
        <a:defRPr kumimoji="1">
          <a:solidFill>
            <a:schemeClr val="tx1"/>
          </a:solidFill>
          <a:latin typeface="+mn-lt"/>
          <a:ea typeface="MS PGothic" pitchFamily="34" charset="-128"/>
        </a:defRPr>
      </a:lvl3pPr>
      <a:lvl4pPr marL="1428750" indent="-228600" algn="l" rtl="0" eaLnBrk="0" fontAlgn="base" hangingPunct="0">
        <a:spcBef>
          <a:spcPct val="35000"/>
        </a:spcBef>
        <a:spcAft>
          <a:spcPct val="0"/>
        </a:spcAft>
        <a:buClr>
          <a:schemeClr val="hlink"/>
        </a:buClr>
        <a:buSzPct val="75000"/>
        <a:buChar char="–"/>
        <a:defRPr kumimoji="1">
          <a:solidFill>
            <a:schemeClr val="tx1"/>
          </a:solidFill>
          <a:latin typeface="+mn-lt"/>
          <a:ea typeface="MS PGothic" pitchFamily="34" charset="-128"/>
        </a:defRPr>
      </a:lvl4pPr>
      <a:lvl5pPr marL="1771650" indent="-228600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MS PGothic" pitchFamily="34" charset="-128"/>
        </a:defRPr>
      </a:lvl5pPr>
      <a:lvl6pPr marL="2228850" indent="-228600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82638"/>
            <a:ext cx="7772400" cy="2127250"/>
          </a:xfrm>
        </p:spPr>
        <p:txBody>
          <a:bodyPr/>
          <a:lstStyle/>
          <a:p>
            <a:pPr eaLnBrk="1" hangingPunct="1"/>
            <a:r>
              <a:rPr lang="en-US" dirty="0" smtClean="0"/>
              <a:t>Topic </a:t>
            </a:r>
            <a:r>
              <a:rPr lang="en-US" dirty="0" smtClean="0"/>
              <a:t>4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(Textbook - Chapter </a:t>
            </a:r>
            <a:r>
              <a:rPr lang="en-US" dirty="0" smtClean="0"/>
              <a:t>4) </a:t>
            </a:r>
            <a:r>
              <a:rPr lang="en-US" altLang="en-US" smtClean="0"/>
              <a:t/>
            </a:r>
            <a:br>
              <a:rPr lang="en-US" altLang="en-US" smtClean="0"/>
            </a:br>
            <a:r>
              <a:rPr lang="en-US" altLang="en-US" smtClean="0"/>
              <a:t>Threads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19175" y="16351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Single and Multithreaded Processes</a:t>
            </a:r>
          </a:p>
        </p:txBody>
      </p:sp>
      <p:pic>
        <p:nvPicPr>
          <p:cNvPr id="12291" name="Picture 1" descr="4_01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9750" y="1295400"/>
            <a:ext cx="6884988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161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Amdahl’s Law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69950" y="1106488"/>
            <a:ext cx="7900988" cy="4530725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Identifies performance gains from adding additional cores to an application that has both serial and parallel components</a:t>
            </a:r>
          </a:p>
          <a:p>
            <a:pPr>
              <a:defRPr/>
            </a:pPr>
            <a:r>
              <a:rPr lang="en-US" altLang="en-US" i="1" dirty="0" smtClean="0"/>
              <a:t>S</a:t>
            </a:r>
            <a:r>
              <a:rPr lang="en-US" altLang="en-US" dirty="0" smtClean="0"/>
              <a:t> is serial portion</a:t>
            </a:r>
          </a:p>
          <a:p>
            <a:pPr>
              <a:defRPr/>
            </a:pPr>
            <a:r>
              <a:rPr lang="en-US" altLang="en-US" i="1" dirty="0" smtClean="0"/>
              <a:t>N</a:t>
            </a:r>
            <a:r>
              <a:rPr lang="en-US" altLang="en-US" dirty="0" smtClean="0"/>
              <a:t> processing cores</a:t>
            </a:r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  <a:p>
            <a:pPr marL="0" indent="0">
              <a:buFont typeface="Monotype Sorts" pitchFamily="-84" charset="2"/>
              <a:buNone/>
              <a:defRPr/>
            </a:pPr>
            <a:endParaRPr lang="en-US" altLang="en-US" dirty="0" smtClean="0"/>
          </a:p>
          <a:p>
            <a:pPr>
              <a:defRPr/>
            </a:pPr>
            <a:r>
              <a:rPr lang="en-US" altLang="en-US" dirty="0" smtClean="0"/>
              <a:t>That is, if application is 75% parallel / 25% serial, moving from 1 to 2 cores results in speedup of 1.6 times</a:t>
            </a:r>
          </a:p>
          <a:p>
            <a:pPr>
              <a:defRPr/>
            </a:pPr>
            <a:r>
              <a:rPr lang="en-US" altLang="en-US" dirty="0" smtClean="0"/>
              <a:t>As </a:t>
            </a:r>
            <a:r>
              <a:rPr lang="en-US" altLang="en-US" i="1" dirty="0" smtClean="0"/>
              <a:t>N</a:t>
            </a:r>
            <a:r>
              <a:rPr lang="en-US" altLang="en-US" dirty="0" smtClean="0"/>
              <a:t> approaches infinity, speedup approaches 1 / </a:t>
            </a:r>
            <a:r>
              <a:rPr lang="en-US" altLang="en-US" i="1" dirty="0" smtClean="0"/>
              <a:t>S</a:t>
            </a:r>
          </a:p>
          <a:p>
            <a:pPr>
              <a:buFont typeface="Monotype Sorts" pitchFamily="-84" charset="2"/>
              <a:buNone/>
              <a:defRPr/>
            </a:pPr>
            <a:r>
              <a:rPr lang="en-US" altLang="en-US" b="1" dirty="0" smtClean="0"/>
              <a:t/>
            </a:r>
            <a:br>
              <a:rPr lang="en-US" altLang="en-US" b="1" dirty="0" smtClean="0"/>
            </a:br>
            <a:r>
              <a:rPr lang="en-US" altLang="en-US" b="1" dirty="0" smtClean="0"/>
              <a:t>Serial portion of an application has disproportionate  effect on performance gained by adding additional cores</a:t>
            </a:r>
          </a:p>
          <a:p>
            <a:pPr>
              <a:buFont typeface="Monotype Sorts" pitchFamily="-84" charset="2"/>
              <a:buNone/>
              <a:defRPr/>
            </a:pPr>
            <a:endParaRPr lang="en-US" altLang="en-US" sz="800" b="1" dirty="0" smtClean="0"/>
          </a:p>
          <a:p>
            <a:pPr>
              <a:defRPr/>
            </a:pPr>
            <a:r>
              <a:rPr lang="en-US" altLang="en-US" dirty="0" smtClean="0"/>
              <a:t>But does the law take into account contemporary multicore systems?</a:t>
            </a:r>
          </a:p>
        </p:txBody>
      </p:sp>
      <p:pic>
        <p:nvPicPr>
          <p:cNvPr id="13316" name="Picture 1" descr="Screen Shot 2012-12-04 at 7.54.07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8125" y="2676525"/>
            <a:ext cx="2430463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936625" y="201613"/>
            <a:ext cx="7826375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User Threads and Kernel Threads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3366FF"/>
                </a:solidFill>
              </a:rPr>
              <a:t>User threads</a:t>
            </a:r>
            <a:r>
              <a:rPr lang="en-US" altLang="en-US" smtClean="0"/>
              <a:t> - management done by user-level threads library</a:t>
            </a:r>
          </a:p>
          <a:p>
            <a:r>
              <a:rPr lang="en-US" altLang="en-US" smtClean="0"/>
              <a:t>Three primary thread libraries:</a:t>
            </a:r>
          </a:p>
          <a:p>
            <a:pPr lvl="1"/>
            <a:r>
              <a:rPr lang="en-US" altLang="en-US" smtClean="0"/>
              <a:t> POSIX </a:t>
            </a:r>
            <a:r>
              <a:rPr lang="en-US" altLang="en-US" b="1" smtClean="0">
                <a:solidFill>
                  <a:srgbClr val="3366FF"/>
                </a:solidFill>
              </a:rPr>
              <a:t>Pthreads</a:t>
            </a:r>
            <a:endParaRPr lang="en-US" altLang="en-US" b="1" i="1" smtClean="0">
              <a:solidFill>
                <a:srgbClr val="3366FF"/>
              </a:solidFill>
            </a:endParaRPr>
          </a:p>
          <a:p>
            <a:pPr lvl="1"/>
            <a:r>
              <a:rPr lang="en-US" altLang="en-US" smtClean="0"/>
              <a:t> Windows threads</a:t>
            </a:r>
          </a:p>
          <a:p>
            <a:pPr lvl="1"/>
            <a:r>
              <a:rPr lang="en-US" altLang="en-US" smtClean="0"/>
              <a:t> Java threads</a:t>
            </a:r>
          </a:p>
          <a:p>
            <a:r>
              <a:rPr lang="en-US" altLang="en-US" b="1" smtClean="0">
                <a:solidFill>
                  <a:srgbClr val="3366FF"/>
                </a:solidFill>
              </a:rPr>
              <a:t>Kernel threads </a:t>
            </a:r>
            <a:r>
              <a:rPr lang="en-US" altLang="en-US" smtClean="0"/>
              <a:t>- Supported by the Kernel</a:t>
            </a:r>
          </a:p>
          <a:p>
            <a:r>
              <a:rPr lang="en-US" altLang="en-US" smtClean="0"/>
              <a:t>Examples – virtually all general purpose operating systems, including:</a:t>
            </a:r>
          </a:p>
          <a:p>
            <a:pPr lvl="1"/>
            <a:r>
              <a:rPr lang="en-US" altLang="en-US" smtClean="0"/>
              <a:t>Windows </a:t>
            </a:r>
          </a:p>
          <a:p>
            <a:pPr lvl="1"/>
            <a:r>
              <a:rPr lang="en-US" altLang="en-US" smtClean="0"/>
              <a:t>Solaris</a:t>
            </a:r>
          </a:p>
          <a:p>
            <a:pPr lvl="1"/>
            <a:r>
              <a:rPr lang="en-US" altLang="en-US" smtClean="0"/>
              <a:t>Linux</a:t>
            </a:r>
          </a:p>
          <a:p>
            <a:pPr lvl="1"/>
            <a:r>
              <a:rPr lang="en-US" altLang="en-US" smtClean="0"/>
              <a:t>Tru64 UNIX</a:t>
            </a:r>
          </a:p>
          <a:p>
            <a:pPr lvl="1"/>
            <a:r>
              <a:rPr lang="en-US" altLang="en-US" smtClean="0"/>
              <a:t>Mac OS X</a:t>
            </a:r>
          </a:p>
          <a:p>
            <a:pPr lvl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Multithreading Models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Many-to-One</a:t>
            </a:r>
            <a:br>
              <a:rPr lang="en-US" altLang="en-US" smtClean="0"/>
            </a:br>
            <a:endParaRPr lang="en-US" altLang="en-US" smtClean="0"/>
          </a:p>
          <a:p>
            <a:r>
              <a:rPr lang="en-US" altLang="en-US" smtClean="0"/>
              <a:t>One-to-One</a:t>
            </a:r>
            <a:br>
              <a:rPr lang="en-US" altLang="en-US" smtClean="0"/>
            </a:br>
            <a:endParaRPr lang="en-US" altLang="en-US" smtClean="0"/>
          </a:p>
          <a:p>
            <a:r>
              <a:rPr lang="en-US" altLang="en-US" smtClean="0"/>
              <a:t>Many-to-Many</a:t>
            </a:r>
          </a:p>
          <a:p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7621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Many-to-One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6450" y="1233488"/>
            <a:ext cx="4654550" cy="4530725"/>
          </a:xfrm>
        </p:spPr>
        <p:txBody>
          <a:bodyPr/>
          <a:lstStyle/>
          <a:p>
            <a:r>
              <a:rPr lang="en-US" altLang="en-US" smtClean="0"/>
              <a:t>Many user-level threads mapped to single kernel thread</a:t>
            </a:r>
          </a:p>
          <a:p>
            <a:r>
              <a:rPr lang="en-US" altLang="en-US" smtClean="0"/>
              <a:t>One thread blocking causes all to block</a:t>
            </a:r>
          </a:p>
          <a:p>
            <a:r>
              <a:rPr lang="en-US" altLang="en-US" smtClean="0"/>
              <a:t>Multiple threads may not run in parallel on muticore system because only one may be in kernel at a time</a:t>
            </a:r>
          </a:p>
          <a:p>
            <a:r>
              <a:rPr lang="en-US" altLang="en-US" smtClean="0"/>
              <a:t>Few systems currently use this model</a:t>
            </a:r>
          </a:p>
          <a:p>
            <a:r>
              <a:rPr lang="en-US" altLang="en-US" smtClean="0"/>
              <a:t>Examples:</a:t>
            </a:r>
          </a:p>
          <a:p>
            <a:pPr lvl="1"/>
            <a:r>
              <a:rPr lang="en-US" altLang="en-US" b="1" smtClean="0">
                <a:solidFill>
                  <a:srgbClr val="3366FF"/>
                </a:solidFill>
              </a:rPr>
              <a:t>Solaris Green Threads</a:t>
            </a:r>
          </a:p>
          <a:p>
            <a:pPr lvl="1"/>
            <a:r>
              <a:rPr lang="en-US" altLang="en-US" b="1" smtClean="0">
                <a:solidFill>
                  <a:srgbClr val="3366FF"/>
                </a:solidFill>
              </a:rPr>
              <a:t>GNU Portable Threads</a:t>
            </a:r>
          </a:p>
        </p:txBody>
      </p:sp>
      <p:pic>
        <p:nvPicPr>
          <p:cNvPr id="16388" name="Picture 1" descr="4_05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78500" y="2339975"/>
            <a:ext cx="2743200" cy="305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One-to-One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6450" y="1233488"/>
            <a:ext cx="5772150" cy="4530725"/>
          </a:xfrm>
        </p:spPr>
        <p:txBody>
          <a:bodyPr/>
          <a:lstStyle/>
          <a:p>
            <a:r>
              <a:rPr lang="en-US" altLang="en-US" smtClean="0"/>
              <a:t>Each user-level thread maps to kernel thread</a:t>
            </a:r>
          </a:p>
          <a:p>
            <a:r>
              <a:rPr lang="en-US" altLang="en-US" smtClean="0"/>
              <a:t>Creating a user-level thread creates a kernel thread</a:t>
            </a:r>
          </a:p>
          <a:p>
            <a:r>
              <a:rPr lang="en-US" altLang="en-US" smtClean="0"/>
              <a:t>More concurrency than many-to-one</a:t>
            </a:r>
          </a:p>
          <a:p>
            <a:r>
              <a:rPr lang="en-US" altLang="en-US" smtClean="0"/>
              <a:t>Number of threads per process sometimes restricted due to overhead</a:t>
            </a:r>
          </a:p>
          <a:p>
            <a:r>
              <a:rPr lang="en-US" altLang="en-US" smtClean="0"/>
              <a:t>Examples</a:t>
            </a:r>
          </a:p>
          <a:p>
            <a:pPr lvl="1"/>
            <a:r>
              <a:rPr lang="en-US" altLang="en-US" smtClean="0"/>
              <a:t>Windows</a:t>
            </a:r>
          </a:p>
          <a:p>
            <a:pPr lvl="1"/>
            <a:r>
              <a:rPr lang="en-US" altLang="en-US" smtClean="0"/>
              <a:t>Linux</a:t>
            </a:r>
          </a:p>
          <a:p>
            <a:pPr lvl="1"/>
            <a:r>
              <a:rPr lang="en-US" altLang="en-US" smtClean="0"/>
              <a:t>Solaris 9 and later</a:t>
            </a:r>
          </a:p>
        </p:txBody>
      </p:sp>
      <p:pic>
        <p:nvPicPr>
          <p:cNvPr id="17412" name="Picture 1" descr="4_06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29100" y="3048000"/>
            <a:ext cx="4475163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Many-to-Many Model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155700"/>
            <a:ext cx="4448175" cy="4445000"/>
          </a:xfrm>
        </p:spPr>
        <p:txBody>
          <a:bodyPr/>
          <a:lstStyle/>
          <a:p>
            <a:r>
              <a:rPr lang="en-US" altLang="en-US" smtClean="0"/>
              <a:t>Allows many user level threads to be mapped to many kernel threads</a:t>
            </a:r>
          </a:p>
          <a:p>
            <a:r>
              <a:rPr lang="en-US" altLang="en-US" smtClean="0"/>
              <a:t>Allows the  operating system to create a sufficient number of kernel threads</a:t>
            </a:r>
          </a:p>
          <a:p>
            <a:r>
              <a:rPr lang="en-US" altLang="en-US" smtClean="0"/>
              <a:t>Solaris prior to version 9</a:t>
            </a:r>
          </a:p>
          <a:p>
            <a:r>
              <a:rPr lang="en-US" altLang="en-US" smtClean="0"/>
              <a:t>Windows  with the </a:t>
            </a:r>
            <a:r>
              <a:rPr lang="en-US" altLang="en-US" i="1" smtClean="0"/>
              <a:t>ThreadFiber</a:t>
            </a:r>
            <a:r>
              <a:rPr lang="en-US" altLang="en-US" smtClean="0"/>
              <a:t> package</a:t>
            </a:r>
          </a:p>
        </p:txBody>
      </p:sp>
      <p:pic>
        <p:nvPicPr>
          <p:cNvPr id="18436" name="Picture 1" descr="4_07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40338" y="2451100"/>
            <a:ext cx="3159125" cy="303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351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Two-level Model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9788" y="1155700"/>
            <a:ext cx="6450012" cy="4456113"/>
          </a:xfrm>
        </p:spPr>
        <p:txBody>
          <a:bodyPr/>
          <a:lstStyle/>
          <a:p>
            <a:r>
              <a:rPr lang="en-US" altLang="en-US" smtClean="0"/>
              <a:t>Similar to M:M, except that it allows a user thread to be </a:t>
            </a:r>
            <a:r>
              <a:rPr lang="en-US" altLang="en-US" b="1" smtClean="0"/>
              <a:t>bound</a:t>
            </a:r>
            <a:r>
              <a:rPr lang="en-US" altLang="en-US" smtClean="0"/>
              <a:t> to kernel thread</a:t>
            </a:r>
          </a:p>
          <a:p>
            <a:r>
              <a:rPr lang="en-US" altLang="en-US" smtClean="0"/>
              <a:t>Examples</a:t>
            </a:r>
          </a:p>
          <a:p>
            <a:pPr lvl="1"/>
            <a:r>
              <a:rPr lang="en-US" altLang="en-US" smtClean="0"/>
              <a:t>IRIX</a:t>
            </a:r>
          </a:p>
          <a:p>
            <a:pPr lvl="1"/>
            <a:r>
              <a:rPr lang="en-US" altLang="en-US" smtClean="0"/>
              <a:t>HP-UX</a:t>
            </a:r>
          </a:p>
          <a:p>
            <a:pPr lvl="1"/>
            <a:r>
              <a:rPr lang="en-US" altLang="en-US" smtClean="0"/>
              <a:t>Tru64 UNIX</a:t>
            </a:r>
          </a:p>
          <a:p>
            <a:pPr lvl="1"/>
            <a:r>
              <a:rPr lang="en-US" altLang="en-US" smtClean="0"/>
              <a:t>Solaris 8 and earlier</a:t>
            </a:r>
          </a:p>
        </p:txBody>
      </p:sp>
      <p:pic>
        <p:nvPicPr>
          <p:cNvPr id="19460" name="Picture 1" descr="4_08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1976438"/>
            <a:ext cx="3778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Thread Libraries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806450" y="1233488"/>
            <a:ext cx="6559550" cy="4530725"/>
          </a:xfrm>
        </p:spPr>
        <p:txBody>
          <a:bodyPr/>
          <a:lstStyle/>
          <a:p>
            <a:r>
              <a:rPr lang="en-US" altLang="en-US" b="1" smtClean="0">
                <a:solidFill>
                  <a:srgbClr val="3366FF"/>
                </a:solidFill>
              </a:rPr>
              <a:t>Thread library</a:t>
            </a:r>
            <a:r>
              <a:rPr lang="en-US" altLang="en-US" smtClean="0">
                <a:solidFill>
                  <a:srgbClr val="3366FF"/>
                </a:solidFill>
              </a:rPr>
              <a:t> </a:t>
            </a:r>
            <a:r>
              <a:rPr lang="en-US" altLang="en-US" smtClean="0"/>
              <a:t>provides programmer with API for creating and managing threads</a:t>
            </a:r>
          </a:p>
          <a:p>
            <a:r>
              <a:rPr lang="en-US" altLang="en-US" smtClean="0"/>
              <a:t>Two primary ways of implementing</a:t>
            </a:r>
          </a:p>
          <a:p>
            <a:pPr lvl="1"/>
            <a:r>
              <a:rPr lang="en-US" altLang="en-US" smtClean="0"/>
              <a:t>Library entirely in user space</a:t>
            </a:r>
          </a:p>
          <a:p>
            <a:pPr lvl="1"/>
            <a:r>
              <a:rPr lang="en-US" altLang="en-US" smtClean="0"/>
              <a:t>Kernel-level library supported by the 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161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Pthreads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6450" y="1233488"/>
            <a:ext cx="7016750" cy="4465637"/>
          </a:xfrm>
        </p:spPr>
        <p:txBody>
          <a:bodyPr/>
          <a:lstStyle/>
          <a:p>
            <a:r>
              <a:rPr lang="en-US" altLang="en-US" smtClean="0"/>
              <a:t>May be provided either as user-level or kernel-level</a:t>
            </a:r>
          </a:p>
          <a:p>
            <a:r>
              <a:rPr lang="en-US" altLang="en-US" smtClean="0"/>
              <a:t>A POSIX standard (IEEE 1003.1c) API for thread creation and synchronization</a:t>
            </a:r>
          </a:p>
          <a:p>
            <a:r>
              <a:rPr lang="en-US" altLang="en-US" b="1" i="1" smtClean="0"/>
              <a:t>Specification</a:t>
            </a:r>
            <a:r>
              <a:rPr lang="en-US" altLang="en-US" smtClean="0"/>
              <a:t>, not </a:t>
            </a:r>
            <a:r>
              <a:rPr lang="en-US" altLang="en-US" b="1" i="1" smtClean="0"/>
              <a:t>implementation</a:t>
            </a:r>
            <a:endParaRPr lang="en-US" altLang="en-US" smtClean="0"/>
          </a:p>
          <a:p>
            <a:r>
              <a:rPr lang="en-US" altLang="en-US" smtClean="0"/>
              <a:t>API specifies behavior of the thread library, implementation is up to development of the library</a:t>
            </a:r>
          </a:p>
          <a:p>
            <a:r>
              <a:rPr lang="en-US" altLang="en-US" smtClean="0"/>
              <a:t>Common in UNIX operating systems (Solaris, Linux, Mac OS X)</a:t>
            </a:r>
          </a:p>
          <a:p>
            <a:pPr>
              <a:buFont typeface="Monotype Sorts" pitchFamily="-84" charset="2"/>
              <a:buNone/>
            </a:pP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Chapter 4: Threads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Overview</a:t>
            </a:r>
          </a:p>
          <a:p>
            <a:r>
              <a:rPr lang="en-US" altLang="en-US" dirty="0" err="1" smtClean="0"/>
              <a:t>Multicore</a:t>
            </a:r>
            <a:r>
              <a:rPr lang="en-US" altLang="en-US" dirty="0" smtClean="0"/>
              <a:t> Programming</a:t>
            </a:r>
          </a:p>
          <a:p>
            <a:r>
              <a:rPr lang="en-US" altLang="en-US" dirty="0" smtClean="0"/>
              <a:t>Multithreading Models</a:t>
            </a:r>
          </a:p>
          <a:p>
            <a:r>
              <a:rPr lang="en-US" altLang="en-US" dirty="0" smtClean="0"/>
              <a:t>Thread Libraries</a:t>
            </a:r>
          </a:p>
          <a:p>
            <a:r>
              <a:rPr lang="en-US" altLang="en-US" dirty="0" smtClean="0"/>
              <a:t>Threading Issues</a:t>
            </a:r>
          </a:p>
          <a:p>
            <a:pPr>
              <a:buFont typeface="Monotype Sorts" pitchFamily="-84" charset="2"/>
              <a:buNone/>
            </a:pP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201613"/>
            <a:ext cx="8229600" cy="576262"/>
          </a:xfrm>
        </p:spPr>
        <p:txBody>
          <a:bodyPr/>
          <a:lstStyle/>
          <a:p>
            <a:r>
              <a:rPr lang="en-US" altLang="en-US" smtClean="0"/>
              <a:t>Pthreads Example</a:t>
            </a:r>
          </a:p>
        </p:txBody>
      </p:sp>
      <p:pic>
        <p:nvPicPr>
          <p:cNvPr id="22531" name="Picture 1" descr="Screen Shot 2012-12-04 at 8.50.38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4775" y="1090613"/>
            <a:ext cx="6529388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176213"/>
            <a:ext cx="8229600" cy="576262"/>
          </a:xfrm>
        </p:spPr>
        <p:txBody>
          <a:bodyPr/>
          <a:lstStyle/>
          <a:p>
            <a:r>
              <a:rPr lang="en-US" altLang="en-US" smtClean="0"/>
              <a:t>Pthreads Example (Cont.)</a:t>
            </a:r>
          </a:p>
        </p:txBody>
      </p:sp>
      <p:pic>
        <p:nvPicPr>
          <p:cNvPr id="23555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71663" y="995363"/>
            <a:ext cx="5795962" cy="533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1023938" y="176213"/>
            <a:ext cx="7793037" cy="576262"/>
          </a:xfrm>
        </p:spPr>
        <p:txBody>
          <a:bodyPr/>
          <a:lstStyle/>
          <a:p>
            <a:r>
              <a:rPr lang="en-US" altLang="en-US" sz="2800" smtClean="0"/>
              <a:t>Pthreads Code for Joining 10 Threads</a:t>
            </a:r>
          </a:p>
        </p:txBody>
      </p:sp>
      <p:pic>
        <p:nvPicPr>
          <p:cNvPr id="24579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2613" y="1447800"/>
            <a:ext cx="54387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1384300" y="188913"/>
            <a:ext cx="7772400" cy="576262"/>
          </a:xfrm>
        </p:spPr>
        <p:txBody>
          <a:bodyPr/>
          <a:lstStyle/>
          <a:p>
            <a:r>
              <a:rPr lang="en-US" altLang="en-US" smtClean="0"/>
              <a:t>Windows  Multithreaded C Program</a:t>
            </a:r>
          </a:p>
        </p:txBody>
      </p:sp>
      <p:pic>
        <p:nvPicPr>
          <p:cNvPr id="25603" name="Picture 1" descr="Screen Shot 2012-12-04 at 9.06.58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71663" y="939800"/>
            <a:ext cx="5307012" cy="569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1300163" y="176213"/>
            <a:ext cx="7780337" cy="576262"/>
          </a:xfrm>
        </p:spPr>
        <p:txBody>
          <a:bodyPr/>
          <a:lstStyle/>
          <a:p>
            <a:r>
              <a:rPr lang="en-US" altLang="en-US" sz="2800" smtClean="0"/>
              <a:t>Windows  Multithreaded C Program (Cont.)</a:t>
            </a:r>
          </a:p>
        </p:txBody>
      </p:sp>
      <p:pic>
        <p:nvPicPr>
          <p:cNvPr id="26627" name="Picture 1" descr="Screen Shot 2012-12-04 at 9.08.08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03388" y="1196975"/>
            <a:ext cx="6523037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Java Threads</a:t>
            </a:r>
          </a:p>
        </p:txBody>
      </p:sp>
      <p:sp>
        <p:nvSpPr>
          <p:cNvPr id="276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11213" y="1231900"/>
            <a:ext cx="7031037" cy="3746500"/>
          </a:xfrm>
        </p:spPr>
        <p:txBody>
          <a:bodyPr/>
          <a:lstStyle/>
          <a:p>
            <a:r>
              <a:rPr lang="en-US" altLang="en-US" smtClean="0"/>
              <a:t>Java threads are managed by the JVM</a:t>
            </a:r>
          </a:p>
          <a:p>
            <a:r>
              <a:rPr lang="en-US" altLang="en-US" smtClean="0"/>
              <a:t>Typically implemented using the threads model provided by underlying OS</a:t>
            </a:r>
          </a:p>
          <a:p>
            <a:r>
              <a:rPr lang="en-US" altLang="en-US" smtClean="0"/>
              <a:t>Java threads may be created by:</a:t>
            </a:r>
            <a:br>
              <a:rPr lang="en-US" altLang="en-US" smtClean="0"/>
            </a:br>
            <a:endParaRPr lang="en-US" altLang="en-US" smtClean="0"/>
          </a:p>
          <a:p>
            <a:endParaRPr lang="en-US" altLang="en-US" smtClean="0"/>
          </a:p>
          <a:p>
            <a:pPr>
              <a:buFont typeface="Monotype Sorts" pitchFamily="-84" charset="2"/>
              <a:buNone/>
            </a:pPr>
            <a:endParaRPr lang="en-US" altLang="en-US" smtClean="0"/>
          </a:p>
          <a:p>
            <a:endParaRPr lang="en-US" altLang="en-US" smtClean="0"/>
          </a:p>
          <a:p>
            <a:pPr lvl="1"/>
            <a:r>
              <a:rPr lang="en-US" altLang="en-US" smtClean="0"/>
              <a:t>Extending Thread class</a:t>
            </a:r>
          </a:p>
          <a:p>
            <a:pPr lvl="1"/>
            <a:r>
              <a:rPr lang="en-US" altLang="en-US" smtClean="0"/>
              <a:t>Implementing the Runnable interface</a:t>
            </a:r>
            <a:br>
              <a:rPr lang="en-US" altLang="en-US" smtClean="0"/>
            </a:br>
            <a:endParaRPr lang="en-US" altLang="en-US" smtClean="0"/>
          </a:p>
        </p:txBody>
      </p:sp>
      <p:pic>
        <p:nvPicPr>
          <p:cNvPr id="27652" name="Picture 1" descr="Screen Shot 2012-12-04 at 9.09.28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98675" y="2676525"/>
            <a:ext cx="3773488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457200" y="138113"/>
            <a:ext cx="8229600" cy="576262"/>
          </a:xfrm>
        </p:spPr>
        <p:txBody>
          <a:bodyPr/>
          <a:lstStyle/>
          <a:p>
            <a:r>
              <a:rPr lang="en-US" altLang="en-US" smtClean="0"/>
              <a:t>Java Multithreaded Program</a:t>
            </a:r>
          </a:p>
        </p:txBody>
      </p:sp>
      <p:pic>
        <p:nvPicPr>
          <p:cNvPr id="28675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5100" y="877888"/>
            <a:ext cx="4202113" cy="568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1196975" y="163513"/>
            <a:ext cx="7718425" cy="576262"/>
          </a:xfrm>
        </p:spPr>
        <p:txBody>
          <a:bodyPr/>
          <a:lstStyle/>
          <a:p>
            <a:r>
              <a:rPr lang="en-US" altLang="en-US" smtClean="0"/>
              <a:t>Java Multithreaded Program (Cont.)</a:t>
            </a:r>
          </a:p>
        </p:txBody>
      </p:sp>
      <p:pic>
        <p:nvPicPr>
          <p:cNvPr id="29699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866775"/>
            <a:ext cx="7456488" cy="535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081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Threading Issues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1143000"/>
            <a:ext cx="7351712" cy="4483100"/>
          </a:xfrm>
        </p:spPr>
        <p:txBody>
          <a:bodyPr/>
          <a:lstStyle/>
          <a:p>
            <a:r>
              <a:rPr lang="en-US" altLang="en-US" smtClean="0"/>
              <a:t>Semantics of </a:t>
            </a:r>
            <a:r>
              <a:rPr lang="en-US" altLang="en-US" b="1" smtClean="0"/>
              <a:t>fork()</a:t>
            </a:r>
            <a:r>
              <a:rPr lang="en-US" altLang="en-US" smtClean="0"/>
              <a:t> and </a:t>
            </a:r>
            <a:r>
              <a:rPr lang="en-US" altLang="en-US" b="1" smtClean="0"/>
              <a:t>exec()</a:t>
            </a:r>
            <a:r>
              <a:rPr lang="en-US" altLang="en-US" smtClean="0"/>
              <a:t> system calls</a:t>
            </a:r>
            <a:endParaRPr lang="en-US" altLang="en-US" sz="800" smtClean="0"/>
          </a:p>
          <a:p>
            <a:r>
              <a:rPr lang="en-US" altLang="en-US" smtClean="0"/>
              <a:t>Signal handling</a:t>
            </a:r>
          </a:p>
          <a:p>
            <a:pPr lvl="1"/>
            <a:r>
              <a:rPr lang="en-US" altLang="en-US" smtClean="0"/>
              <a:t>Synchronous and asynchronous</a:t>
            </a:r>
            <a:endParaRPr lang="en-US" altLang="en-US" sz="800" smtClean="0"/>
          </a:p>
          <a:p>
            <a:r>
              <a:rPr lang="en-US" altLang="en-US" smtClean="0"/>
              <a:t>Thread cancellation of target thread</a:t>
            </a:r>
          </a:p>
          <a:p>
            <a:pPr lvl="1"/>
            <a:r>
              <a:rPr lang="en-US" altLang="en-US" smtClean="0"/>
              <a:t>Asynchronous or deferred</a:t>
            </a:r>
            <a:endParaRPr lang="en-US" altLang="en-US" sz="800" smtClean="0"/>
          </a:p>
          <a:p>
            <a:r>
              <a:rPr lang="en-US" altLang="en-US" smtClean="0"/>
              <a:t>Thread-local storage</a:t>
            </a:r>
          </a:p>
          <a:p>
            <a:r>
              <a:rPr lang="en-US" altLang="en-US" smtClean="0"/>
              <a:t>Scheduler Activations</a:t>
            </a:r>
          </a:p>
          <a:p>
            <a:endParaRPr lang="en-US" altLang="en-US" sz="800" smtClean="0"/>
          </a:p>
          <a:p>
            <a:pPr lvl="1">
              <a:buFont typeface="Monotype Sorts" pitchFamily="-84" charset="2"/>
              <a:buNone/>
            </a:pPr>
            <a:endParaRPr lang="en-US" altLang="en-US" sz="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7600" y="176213"/>
            <a:ext cx="75692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Semantics of fork() and exec()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6450" y="1233488"/>
            <a:ext cx="6597650" cy="4530725"/>
          </a:xfrm>
        </p:spPr>
        <p:txBody>
          <a:bodyPr/>
          <a:lstStyle/>
          <a:p>
            <a:r>
              <a:rPr lang="en-US" altLang="en-US" smtClean="0"/>
              <a:t>Does </a:t>
            </a:r>
            <a:r>
              <a:rPr lang="en-US" altLang="en-US" b="1" smtClean="0">
                <a:latin typeface="Courier New" pitchFamily="49" charset="0"/>
                <a:cs typeface="Courier New" pitchFamily="49" charset="0"/>
              </a:rPr>
              <a:t>fork()</a:t>
            </a:r>
            <a:r>
              <a:rPr lang="en-US" altLang="en-US" smtClean="0"/>
              <a:t>duplicate only the calling thread or all threads?</a:t>
            </a:r>
          </a:p>
          <a:p>
            <a:pPr lvl="1"/>
            <a:r>
              <a:rPr lang="en-US" altLang="en-US" smtClean="0"/>
              <a:t>Some UNIXes have two versions of fork</a:t>
            </a:r>
          </a:p>
          <a:p>
            <a:r>
              <a:rPr lang="en-US" altLang="en-US" b="1" smtClean="0">
                <a:latin typeface="Courier New" pitchFamily="49" charset="0"/>
                <a:cs typeface="Courier New" pitchFamily="49" charset="0"/>
              </a:rPr>
              <a:t>exec() </a:t>
            </a:r>
            <a:r>
              <a:rPr lang="en-US" altLang="en-US" smtClean="0"/>
              <a:t>usually works as normal – replace the running process including all threads</a:t>
            </a:r>
          </a:p>
          <a:p>
            <a:pPr lvl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Objectives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806450" y="1233488"/>
            <a:ext cx="6940550" cy="4530725"/>
          </a:xfrm>
        </p:spPr>
        <p:txBody>
          <a:bodyPr/>
          <a:lstStyle/>
          <a:p>
            <a:r>
              <a:rPr lang="en-US" altLang="en-US" dirty="0" smtClean="0"/>
              <a:t>To introduce the notion of a thread - a fundamental unit of CPU utilization that forms the basis of multithreaded computer systems</a:t>
            </a:r>
          </a:p>
          <a:p>
            <a:r>
              <a:rPr lang="en-US" altLang="en-US" dirty="0" smtClean="0"/>
              <a:t>To discuss the APIs for the </a:t>
            </a:r>
            <a:r>
              <a:rPr lang="en-US" altLang="en-US" dirty="0" err="1" smtClean="0"/>
              <a:t>Pthreads</a:t>
            </a:r>
            <a:r>
              <a:rPr lang="en-US" altLang="en-US" dirty="0" smtClean="0"/>
              <a:t>, Windows, and Java thread libraries</a:t>
            </a:r>
          </a:p>
          <a:p>
            <a:r>
              <a:rPr lang="en-US" altLang="en-US" dirty="0" smtClean="0"/>
              <a:t>To examine issues related to multithreaded programming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68400" y="188913"/>
            <a:ext cx="75184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Signal Handling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146175"/>
            <a:ext cx="6704012" cy="5156200"/>
          </a:xfrm>
        </p:spPr>
        <p:txBody>
          <a:bodyPr/>
          <a:lstStyle/>
          <a:p>
            <a:pPr marL="380048" indent="-380048">
              <a:buFont typeface="Monotype Sorts" charset="0"/>
              <a:buChar char="n"/>
              <a:defRPr/>
            </a:pPr>
            <a:r>
              <a:rPr lang="en-US" b="1" dirty="0">
                <a:solidFill>
                  <a:srgbClr val="3366FF"/>
                </a:solidFill>
                <a:ea typeface="ＭＳ Ｐゴシック" charset="0"/>
                <a:cs typeface="ＭＳ Ｐゴシック" charset="0"/>
              </a:rPr>
              <a:t>Signals </a:t>
            </a:r>
            <a:r>
              <a:rPr lang="en-US" dirty="0">
                <a:ea typeface="ＭＳ Ｐゴシック" charset="0"/>
                <a:cs typeface="ＭＳ Ｐゴシック" charset="0"/>
              </a:rPr>
              <a:t>are used in UNIX systems to notify a process that a particular event has occurred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.</a:t>
            </a:r>
            <a:endParaRPr lang="en-US" dirty="0">
              <a:ea typeface="ＭＳ Ｐゴシック" charset="0"/>
              <a:cs typeface="ＭＳ Ｐゴシック" charset="0"/>
            </a:endParaRPr>
          </a:p>
          <a:p>
            <a:pPr marL="380048" indent="-380048">
              <a:buFont typeface="Monotype Sorts" charset="0"/>
              <a:buChar char="n"/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A </a:t>
            </a:r>
            <a:r>
              <a:rPr lang="en-US" b="1" dirty="0">
                <a:solidFill>
                  <a:srgbClr val="3366FF"/>
                </a:solidFill>
                <a:ea typeface="ＭＳ Ｐゴシック" charset="0"/>
                <a:cs typeface="ＭＳ Ｐゴシック" charset="0"/>
              </a:rPr>
              <a:t>signal handler</a:t>
            </a:r>
            <a:r>
              <a:rPr lang="en-US" dirty="0">
                <a:solidFill>
                  <a:srgbClr val="3366FF"/>
                </a:solidFill>
                <a:ea typeface="ＭＳ Ｐゴシック" charset="0"/>
                <a:cs typeface="ＭＳ Ｐゴシック" charset="0"/>
              </a:rPr>
              <a:t> </a:t>
            </a:r>
            <a:r>
              <a:rPr lang="en-US" dirty="0">
                <a:ea typeface="ＭＳ Ｐゴシック" charset="0"/>
                <a:cs typeface="ＭＳ Ｐゴシック" charset="0"/>
              </a:rPr>
              <a:t>is used to process signals</a:t>
            </a:r>
          </a:p>
          <a:p>
            <a:pPr marL="798989" lvl="1" indent="-342265">
              <a:buFont typeface="Webdings" charset="0"/>
              <a:buAutoNum type="arabicPeriod"/>
              <a:defRPr/>
            </a:pPr>
            <a:r>
              <a:rPr lang="en-US" dirty="0">
                <a:ea typeface="ＭＳ Ｐゴシック" charset="0"/>
              </a:rPr>
              <a:t>Signal is generated by particular event</a:t>
            </a:r>
          </a:p>
          <a:p>
            <a:pPr marL="798989" lvl="1" indent="-342265">
              <a:buFont typeface="Webdings" charset="0"/>
              <a:buAutoNum type="arabicPeriod"/>
              <a:defRPr/>
            </a:pPr>
            <a:r>
              <a:rPr lang="en-US" dirty="0">
                <a:ea typeface="ＭＳ Ｐゴシック" charset="0"/>
              </a:rPr>
              <a:t>Signal is delivered to a process</a:t>
            </a:r>
          </a:p>
          <a:p>
            <a:pPr marL="798989" lvl="1" indent="-342265">
              <a:buFont typeface="Webdings" charset="0"/>
              <a:buAutoNum type="arabicPeriod"/>
              <a:defRPr/>
            </a:pPr>
            <a:r>
              <a:rPr lang="en-US" dirty="0">
                <a:ea typeface="ＭＳ Ｐゴシック" charset="0"/>
              </a:rPr>
              <a:t>Signal is </a:t>
            </a:r>
            <a:r>
              <a:rPr lang="en-US" dirty="0" smtClean="0">
                <a:ea typeface="ＭＳ Ｐゴシック" charset="0"/>
              </a:rPr>
              <a:t>handled by one of two signal handlers:</a:t>
            </a:r>
          </a:p>
          <a:p>
            <a:pPr marL="1142366" lvl="2" indent="-342265">
              <a:buFont typeface="Webdings" charset="0"/>
              <a:buAutoNum type="arabicPeriod"/>
              <a:defRPr/>
            </a:pPr>
            <a:r>
              <a:rPr lang="en-US" dirty="0" smtClean="0">
                <a:ea typeface="ＭＳ Ｐゴシック" charset="0"/>
              </a:rPr>
              <a:t>default</a:t>
            </a:r>
          </a:p>
          <a:p>
            <a:pPr marL="1142366" lvl="2" indent="-342265">
              <a:buFont typeface="Webdings" charset="0"/>
              <a:buAutoNum type="arabicPeriod"/>
              <a:defRPr/>
            </a:pPr>
            <a:r>
              <a:rPr lang="en-US" dirty="0" smtClean="0">
                <a:ea typeface="ＭＳ Ｐゴシック" charset="0"/>
              </a:rPr>
              <a:t>user-defined</a:t>
            </a:r>
            <a:endParaRPr lang="en-US" dirty="0">
              <a:ea typeface="ＭＳ Ｐゴシック" charset="0"/>
            </a:endParaRPr>
          </a:p>
          <a:p>
            <a:pPr marL="380048" indent="-380048">
              <a:buFont typeface="Monotype Sorts" charset="0"/>
              <a:buChar char="n"/>
              <a:defRPr/>
            </a:pPr>
            <a:r>
              <a:rPr lang="en-US" dirty="0" smtClean="0">
                <a:ea typeface="ＭＳ Ｐゴシック" charset="0"/>
                <a:cs typeface="ＭＳ Ｐゴシック" charset="0"/>
              </a:rPr>
              <a:t>Every signal has </a:t>
            </a:r>
            <a:r>
              <a:rPr lang="en-US" b="1" dirty="0">
                <a:solidFill>
                  <a:srgbClr val="3366FF"/>
                </a:solidFill>
                <a:ea typeface="ＭＳ Ｐゴシック" charset="0"/>
                <a:cs typeface="ＭＳ Ｐゴシック" charset="0"/>
              </a:rPr>
              <a:t>default handler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that kernel runs when handling signal</a:t>
            </a:r>
          </a:p>
          <a:p>
            <a:pPr marL="780098" lvl="1" indent="-380048">
              <a:buFont typeface="Monotype Sorts" charset="0"/>
              <a:buChar char="l"/>
              <a:defRPr/>
            </a:pPr>
            <a:r>
              <a:rPr lang="en-US" b="1" dirty="0">
                <a:solidFill>
                  <a:srgbClr val="3366FF"/>
                </a:solidFill>
                <a:ea typeface="ＭＳ Ｐゴシック" charset="0"/>
                <a:cs typeface="ＭＳ Ｐゴシック" charset="0"/>
              </a:rPr>
              <a:t>User-defined signal handler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can override default</a:t>
            </a:r>
          </a:p>
          <a:p>
            <a:pPr marL="780098" lvl="1" indent="-380048">
              <a:buFont typeface="Monotype Sorts" charset="0"/>
              <a:buChar char="l"/>
              <a:defRPr/>
            </a:pPr>
            <a:r>
              <a:rPr lang="en-US" dirty="0" smtClean="0">
                <a:ea typeface="ＭＳ Ｐゴシック" charset="0"/>
                <a:cs typeface="ＭＳ Ｐゴシック" charset="0"/>
              </a:rPr>
              <a:t>For single-threaded, signal delivered to 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68400" y="188913"/>
            <a:ext cx="75184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Signal Handling (Cont.)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146175"/>
            <a:ext cx="6742112" cy="5156200"/>
          </a:xfrm>
        </p:spPr>
        <p:txBody>
          <a:bodyPr/>
          <a:lstStyle/>
          <a:p>
            <a:pPr marL="380048" indent="-380048">
              <a:buFont typeface="Monotype Sorts" charset="0"/>
              <a:buChar char="n"/>
              <a:defRPr/>
            </a:pPr>
            <a:r>
              <a:rPr lang="en-US" dirty="0" smtClean="0">
                <a:ea typeface="ＭＳ Ｐゴシック" charset="0"/>
                <a:cs typeface="ＭＳ Ｐゴシック" charset="0"/>
              </a:rPr>
              <a:t>Where should a signal be delivered for multi-threaded? </a:t>
            </a:r>
          </a:p>
          <a:p>
            <a:pPr marL="780098" lvl="1" indent="-380048">
              <a:buFont typeface="Monotype Sorts" charset="0"/>
              <a:buChar char="l"/>
              <a:defRPr/>
            </a:pPr>
            <a:r>
              <a:rPr lang="en-US" dirty="0" smtClean="0">
                <a:ea typeface="ＭＳ Ｐゴシック" charset="0"/>
              </a:rPr>
              <a:t>Deliver </a:t>
            </a:r>
            <a:r>
              <a:rPr lang="en-US" dirty="0">
                <a:ea typeface="ＭＳ Ｐゴシック" charset="0"/>
              </a:rPr>
              <a:t>the signal to the thread to which the signal applies</a:t>
            </a:r>
          </a:p>
          <a:p>
            <a:pPr marL="798989" lvl="1" indent="-342265">
              <a:buFont typeface="Monotype Sorts" charset="0"/>
              <a:buChar char="l"/>
              <a:defRPr/>
            </a:pPr>
            <a:r>
              <a:rPr lang="en-US" dirty="0">
                <a:ea typeface="ＭＳ Ｐゴシック" charset="0"/>
              </a:rPr>
              <a:t>Deliver the signal to every thread in the process</a:t>
            </a:r>
          </a:p>
          <a:p>
            <a:pPr marL="798989" lvl="1" indent="-342265">
              <a:buFont typeface="Monotype Sorts" charset="0"/>
              <a:buChar char="l"/>
              <a:defRPr/>
            </a:pPr>
            <a:r>
              <a:rPr lang="en-US" dirty="0">
                <a:ea typeface="ＭＳ Ｐゴシック" charset="0"/>
              </a:rPr>
              <a:t>Deliver the signal to certain threads in the process</a:t>
            </a:r>
          </a:p>
          <a:p>
            <a:pPr marL="798989" lvl="1" indent="-342265">
              <a:buFont typeface="Monotype Sorts" charset="0"/>
              <a:buChar char="l"/>
              <a:defRPr/>
            </a:pPr>
            <a:r>
              <a:rPr lang="en-US" dirty="0">
                <a:ea typeface="ＭＳ Ｐゴシック" charset="0"/>
              </a:rPr>
              <a:t>Assign a specific thread to receive all signals for the 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81088" y="188913"/>
            <a:ext cx="7605712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Thread Cancellation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7413" y="1146175"/>
            <a:ext cx="7405687" cy="4430713"/>
          </a:xfrm>
        </p:spPr>
        <p:txBody>
          <a:bodyPr/>
          <a:lstStyle/>
          <a:p>
            <a:r>
              <a:rPr lang="en-US" altLang="en-US" smtClean="0"/>
              <a:t>Terminating a thread before it has finished</a:t>
            </a:r>
          </a:p>
          <a:p>
            <a:r>
              <a:rPr lang="en-US" altLang="en-US" smtClean="0"/>
              <a:t>Thread to be canceled is </a:t>
            </a:r>
            <a:r>
              <a:rPr lang="en-US" altLang="en-US" b="1" smtClean="0">
                <a:solidFill>
                  <a:srgbClr val="3366FF"/>
                </a:solidFill>
              </a:rPr>
              <a:t>target thread</a:t>
            </a:r>
            <a:endParaRPr lang="en-US" altLang="en-US" smtClean="0"/>
          </a:p>
          <a:p>
            <a:r>
              <a:rPr lang="en-US" altLang="en-US" smtClean="0"/>
              <a:t>Two general approaches:</a:t>
            </a:r>
          </a:p>
          <a:p>
            <a:pPr lvl="1"/>
            <a:r>
              <a:rPr lang="en-US" altLang="en-US" b="1" smtClean="0"/>
              <a:t>Asynchronous cancellation</a:t>
            </a:r>
            <a:r>
              <a:rPr lang="en-US" altLang="en-US" smtClean="0"/>
              <a:t> terminates the target thread immediately</a:t>
            </a:r>
          </a:p>
          <a:p>
            <a:pPr lvl="1"/>
            <a:r>
              <a:rPr lang="en-US" altLang="en-US" b="1" smtClean="0"/>
              <a:t>Deferred cancellation</a:t>
            </a:r>
            <a:r>
              <a:rPr lang="en-US" altLang="en-US" smtClean="0"/>
              <a:t> allows the target thread to periodically check if it should be cancelled</a:t>
            </a:r>
          </a:p>
          <a:p>
            <a:r>
              <a:rPr lang="en-US" altLang="en-US" smtClean="0"/>
              <a:t>Pthread code to create and cancel a thread:</a:t>
            </a:r>
          </a:p>
          <a:p>
            <a:pPr>
              <a:buFont typeface="Monotype Sorts" pitchFamily="-84" charset="2"/>
              <a:buNone/>
            </a:pPr>
            <a:endParaRPr lang="en-US" altLang="en-US" smtClean="0"/>
          </a:p>
          <a:p>
            <a:pPr lvl="1"/>
            <a:endParaRPr lang="en-US" altLang="en-US" smtClean="0"/>
          </a:p>
        </p:txBody>
      </p:sp>
      <p:pic>
        <p:nvPicPr>
          <p:cNvPr id="39940" name="Pictur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8550" y="4017963"/>
            <a:ext cx="3878263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81088" y="176213"/>
            <a:ext cx="7605712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Thread Cancellation (Cont.)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163" y="1057275"/>
            <a:ext cx="7208837" cy="4962525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Invoking thread cancellation requests cancellation, but actual cancellation depends on thread state</a:t>
            </a:r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  <a:p>
            <a:pPr marL="0" indent="0">
              <a:buFont typeface="Monotype Sorts" pitchFamily="-84" charset="2"/>
              <a:buNone/>
              <a:defRPr/>
            </a:pPr>
            <a:endParaRPr lang="en-US" altLang="en-US" dirty="0" smtClean="0"/>
          </a:p>
          <a:p>
            <a:pPr marL="0" indent="0">
              <a:buFont typeface="Monotype Sorts" pitchFamily="-84" charset="2"/>
              <a:buNone/>
              <a:defRPr/>
            </a:pPr>
            <a:endParaRPr lang="en-US" altLang="en-US" dirty="0" smtClean="0"/>
          </a:p>
          <a:p>
            <a:pPr>
              <a:defRPr/>
            </a:pPr>
            <a:r>
              <a:rPr lang="en-US" altLang="en-US" dirty="0" smtClean="0"/>
              <a:t>If thread has cancellation disabled, cancellation remains pending until thread enables it</a:t>
            </a:r>
          </a:p>
          <a:p>
            <a:pPr>
              <a:defRPr/>
            </a:pPr>
            <a:r>
              <a:rPr lang="en-US" altLang="en-US" dirty="0" smtClean="0"/>
              <a:t>Default type is deferred</a:t>
            </a:r>
          </a:p>
          <a:p>
            <a:pPr lvl="1">
              <a:defRPr/>
            </a:pPr>
            <a:r>
              <a:rPr lang="en-US" altLang="en-US" dirty="0" smtClean="0"/>
              <a:t>Cancellation only occurs when thread reaches </a:t>
            </a:r>
            <a:r>
              <a:rPr lang="en-US" altLang="en-US" b="1" dirty="0" smtClean="0">
                <a:solidFill>
                  <a:srgbClr val="3366FF"/>
                </a:solidFill>
              </a:rPr>
              <a:t>cancellation point</a:t>
            </a:r>
          </a:p>
          <a:p>
            <a:pPr lvl="2">
              <a:defRPr/>
            </a:pPr>
            <a:r>
              <a:rPr lang="en-US" altLang="en-US" dirty="0" smtClean="0"/>
              <a:t>i.e. </a:t>
            </a:r>
            <a:r>
              <a:rPr lang="en-US" altLang="en-US" b="1" dirty="0" err="1" smtClean="0">
                <a:latin typeface="Courier New" pitchFamily="49" charset="0"/>
                <a:cs typeface="Courier New" pitchFamily="49" charset="0"/>
              </a:rPr>
              <a:t>pthread_testcancel</a:t>
            </a:r>
            <a:r>
              <a:rPr lang="en-US" alt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lvl="2">
              <a:defRPr/>
            </a:pPr>
            <a:r>
              <a:rPr lang="en-US" altLang="en-US" dirty="0" smtClean="0"/>
              <a:t>Then </a:t>
            </a:r>
            <a:r>
              <a:rPr lang="en-US" altLang="en-US" b="1" dirty="0" smtClean="0">
                <a:solidFill>
                  <a:srgbClr val="3366FF"/>
                </a:solidFill>
              </a:rPr>
              <a:t>cleanup handler </a:t>
            </a:r>
            <a:r>
              <a:rPr lang="en-US" altLang="en-US" dirty="0" smtClean="0"/>
              <a:t>is invoked</a:t>
            </a:r>
          </a:p>
          <a:p>
            <a:pPr>
              <a:defRPr/>
            </a:pPr>
            <a:r>
              <a:rPr lang="en-US" altLang="en-US" dirty="0" smtClean="0"/>
              <a:t>On Linux systems, thread cancellation is handled through signals</a:t>
            </a:r>
          </a:p>
        </p:txBody>
      </p:sp>
      <p:pic>
        <p:nvPicPr>
          <p:cNvPr id="40964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4713" y="1825625"/>
            <a:ext cx="5054600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7621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Thread-Local Storage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6450" y="1233488"/>
            <a:ext cx="6927850" cy="4478337"/>
          </a:xfrm>
        </p:spPr>
        <p:txBody>
          <a:bodyPr/>
          <a:lstStyle/>
          <a:p>
            <a:r>
              <a:rPr lang="en-US" altLang="en-US" b="1" dirty="0" smtClean="0">
                <a:solidFill>
                  <a:srgbClr val="3366FF"/>
                </a:solidFill>
              </a:rPr>
              <a:t>Thread-local storage </a:t>
            </a:r>
            <a:r>
              <a:rPr lang="en-US" altLang="en-US" dirty="0" smtClean="0"/>
              <a:t>(</a:t>
            </a:r>
            <a:r>
              <a:rPr lang="en-US" altLang="en-US" b="1" dirty="0" smtClean="0">
                <a:solidFill>
                  <a:srgbClr val="3366FF"/>
                </a:solidFill>
              </a:rPr>
              <a:t>TLS</a:t>
            </a:r>
            <a:r>
              <a:rPr lang="en-US" altLang="en-US" dirty="0" smtClean="0"/>
              <a:t>) allows each thread to have its own copy of data</a:t>
            </a:r>
          </a:p>
          <a:p>
            <a:r>
              <a:rPr lang="en-US" altLang="en-US" dirty="0" smtClean="0"/>
              <a:t>Useful when you do not have control over the thread creation process (i.e., when using a thread pool)</a:t>
            </a:r>
          </a:p>
          <a:p>
            <a:r>
              <a:rPr lang="en-US" altLang="en-US" dirty="0" smtClean="0"/>
              <a:t>Different from local variables</a:t>
            </a:r>
          </a:p>
          <a:p>
            <a:pPr lvl="1"/>
            <a:r>
              <a:rPr lang="en-US" altLang="en-US" dirty="0" smtClean="0"/>
              <a:t>Local variables visible only during single function invocation</a:t>
            </a:r>
          </a:p>
          <a:p>
            <a:pPr lvl="1"/>
            <a:r>
              <a:rPr lang="en-US" altLang="en-US" dirty="0" smtClean="0"/>
              <a:t>TLS visible across function invocations</a:t>
            </a:r>
          </a:p>
          <a:p>
            <a:r>
              <a:rPr lang="en-US" altLang="en-US" dirty="0" smtClean="0"/>
              <a:t>Similar to </a:t>
            </a:r>
            <a:r>
              <a:rPr lang="en-US" altLang="en-US" b="1" dirty="0" smtClean="0">
                <a:latin typeface="Courier New" pitchFamily="49" charset="0"/>
                <a:cs typeface="Courier New" pitchFamily="49" charset="0"/>
              </a:rPr>
              <a:t>static</a:t>
            </a:r>
            <a:r>
              <a:rPr lang="en-US" altLang="en-US" dirty="0" smtClean="0"/>
              <a:t> data</a:t>
            </a:r>
          </a:p>
          <a:p>
            <a:pPr lvl="1"/>
            <a:r>
              <a:rPr lang="en-US" altLang="en-US" dirty="0" smtClean="0"/>
              <a:t>TLS is unique to each thread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60463" y="163513"/>
            <a:ext cx="7526337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Scheduler Activations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6450" y="1017588"/>
            <a:ext cx="5316538" cy="4964112"/>
          </a:xfrm>
        </p:spPr>
        <p:txBody>
          <a:bodyPr/>
          <a:lstStyle/>
          <a:p>
            <a:r>
              <a:rPr lang="en-US" altLang="en-US" dirty="0" smtClean="0"/>
              <a:t>Both M:M and Two-level models require communication to maintain the appropriate number of kernel threads allocated to the application</a:t>
            </a:r>
          </a:p>
          <a:p>
            <a:r>
              <a:rPr lang="en-US" altLang="en-US" dirty="0" smtClean="0"/>
              <a:t>Typically use an intermediate data structure between user and kernel threads – </a:t>
            </a:r>
            <a:r>
              <a:rPr lang="en-US" altLang="en-US" b="1" dirty="0" smtClean="0">
                <a:solidFill>
                  <a:srgbClr val="3366FF"/>
                </a:solidFill>
              </a:rPr>
              <a:t>lightweight process </a:t>
            </a:r>
            <a:r>
              <a:rPr lang="en-US" altLang="en-US" dirty="0" smtClean="0"/>
              <a:t>(</a:t>
            </a:r>
            <a:r>
              <a:rPr lang="en-US" altLang="en-US" b="1" dirty="0" smtClean="0">
                <a:solidFill>
                  <a:srgbClr val="3366FF"/>
                </a:solidFill>
              </a:rPr>
              <a:t>LWP</a:t>
            </a:r>
            <a:r>
              <a:rPr lang="en-US" altLang="en-US" dirty="0" smtClean="0"/>
              <a:t>)</a:t>
            </a:r>
          </a:p>
          <a:p>
            <a:pPr lvl="1"/>
            <a:r>
              <a:rPr lang="en-US" altLang="en-US" dirty="0" smtClean="0"/>
              <a:t>Appears to be a virtual processor on which process can schedule user thread to run</a:t>
            </a:r>
          </a:p>
          <a:p>
            <a:pPr lvl="1"/>
            <a:r>
              <a:rPr lang="en-US" altLang="en-US" dirty="0" smtClean="0"/>
              <a:t>Each LWP attached to kernel thread</a:t>
            </a:r>
          </a:p>
          <a:p>
            <a:pPr lvl="1"/>
            <a:r>
              <a:rPr lang="en-US" altLang="en-US" dirty="0" smtClean="0"/>
              <a:t>How many LWPs to create?</a:t>
            </a:r>
          </a:p>
          <a:p>
            <a:r>
              <a:rPr lang="en-US" altLang="en-US" dirty="0" smtClean="0"/>
              <a:t>Scheduler activations provide </a:t>
            </a:r>
            <a:r>
              <a:rPr lang="en-US" altLang="en-US" b="1" dirty="0" err="1" smtClean="0">
                <a:solidFill>
                  <a:srgbClr val="3366FF"/>
                </a:solidFill>
              </a:rPr>
              <a:t>upcalls</a:t>
            </a:r>
            <a:r>
              <a:rPr lang="en-US" altLang="en-US" dirty="0" smtClean="0">
                <a:solidFill>
                  <a:srgbClr val="3366FF"/>
                </a:solidFill>
              </a:rPr>
              <a:t> </a:t>
            </a:r>
            <a:r>
              <a:rPr lang="en-US" altLang="en-US" dirty="0" smtClean="0"/>
              <a:t>- a communication mechanism from the kernel to the </a:t>
            </a:r>
            <a:r>
              <a:rPr lang="en-US" altLang="en-US" b="1" dirty="0" err="1" smtClean="0">
                <a:solidFill>
                  <a:srgbClr val="3366FF"/>
                </a:solidFill>
              </a:rPr>
              <a:t>upcall</a:t>
            </a:r>
            <a:r>
              <a:rPr lang="en-US" altLang="en-US" b="1" dirty="0" smtClean="0">
                <a:solidFill>
                  <a:srgbClr val="3366FF"/>
                </a:solidFill>
              </a:rPr>
              <a:t> handler </a:t>
            </a:r>
            <a:r>
              <a:rPr lang="en-US" altLang="en-US" dirty="0" smtClean="0"/>
              <a:t>in the thread library</a:t>
            </a:r>
          </a:p>
          <a:p>
            <a:r>
              <a:rPr lang="en-US" altLang="en-US" smtClean="0"/>
              <a:t>This communication allows an application to maintain the correct number of kernel threads</a:t>
            </a:r>
          </a:p>
        </p:txBody>
      </p:sp>
      <p:pic>
        <p:nvPicPr>
          <p:cNvPr id="43012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7788" y="1547813"/>
            <a:ext cx="2327275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95338"/>
            <a:ext cx="7772400" cy="2127250"/>
          </a:xfrm>
        </p:spPr>
        <p:txBody>
          <a:bodyPr/>
          <a:lstStyle/>
          <a:p>
            <a:pPr eaLnBrk="1" hangingPunct="1"/>
            <a:r>
              <a:rPr lang="en-US" altLang="en-US" smtClean="0"/>
              <a:t>End of Chapter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176213"/>
            <a:ext cx="8229600" cy="576262"/>
          </a:xfrm>
        </p:spPr>
        <p:txBody>
          <a:bodyPr/>
          <a:lstStyle/>
          <a:p>
            <a:r>
              <a:rPr lang="en-US" altLang="en-US" smtClean="0"/>
              <a:t>Motivation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806450" y="1233488"/>
            <a:ext cx="6813550" cy="4530725"/>
          </a:xfrm>
        </p:spPr>
        <p:txBody>
          <a:bodyPr/>
          <a:lstStyle/>
          <a:p>
            <a:r>
              <a:rPr lang="en-US" altLang="en-US" smtClean="0"/>
              <a:t>Most modern applications are multithreaded</a:t>
            </a:r>
          </a:p>
          <a:p>
            <a:r>
              <a:rPr lang="en-US" altLang="en-US" smtClean="0"/>
              <a:t>Threads run within application</a:t>
            </a:r>
          </a:p>
          <a:p>
            <a:r>
              <a:rPr lang="en-US" altLang="en-US" smtClean="0"/>
              <a:t>Multiple tasks with the application can be implemented by separate threads</a:t>
            </a:r>
          </a:p>
          <a:p>
            <a:pPr lvl="1"/>
            <a:r>
              <a:rPr lang="en-US" altLang="en-US" smtClean="0"/>
              <a:t>Update display</a:t>
            </a:r>
          </a:p>
          <a:p>
            <a:pPr lvl="1"/>
            <a:r>
              <a:rPr lang="en-US" altLang="en-US" smtClean="0"/>
              <a:t>Fetch data</a:t>
            </a:r>
          </a:p>
          <a:p>
            <a:pPr lvl="1"/>
            <a:r>
              <a:rPr lang="en-US" altLang="en-US" smtClean="0"/>
              <a:t>Spell checking</a:t>
            </a:r>
          </a:p>
          <a:p>
            <a:pPr lvl="1"/>
            <a:r>
              <a:rPr lang="en-US" altLang="en-US" smtClean="0"/>
              <a:t>Answer a network request</a:t>
            </a:r>
          </a:p>
          <a:p>
            <a:r>
              <a:rPr lang="en-US" altLang="en-US" smtClean="0"/>
              <a:t>Process creation is heavy-weight while thread creation is light-weight</a:t>
            </a:r>
          </a:p>
          <a:p>
            <a:r>
              <a:rPr lang="en-US" altLang="en-US" smtClean="0"/>
              <a:t>Can simplify code, increase efficiency</a:t>
            </a:r>
          </a:p>
          <a:p>
            <a:r>
              <a:rPr lang="en-US" altLang="en-US" smtClean="0"/>
              <a:t>Kernels are generally multithreaded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885825" y="16351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Multithreaded Server Architecture</a:t>
            </a:r>
          </a:p>
        </p:txBody>
      </p:sp>
      <p:pic>
        <p:nvPicPr>
          <p:cNvPr id="7171" name="Picture 1" descr="4_02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81138" y="1443038"/>
            <a:ext cx="639762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62013" y="415925"/>
            <a:ext cx="6951662" cy="312738"/>
          </a:xfrm>
        </p:spPr>
        <p:txBody>
          <a:bodyPr/>
          <a:lstStyle/>
          <a:p>
            <a:pPr eaLnBrk="1" hangingPunct="1"/>
            <a:r>
              <a:rPr lang="en-US" altLang="en-US" smtClean="0"/>
              <a:t>Benefits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6450" y="1233488"/>
            <a:ext cx="7207250" cy="4530725"/>
          </a:xfrm>
        </p:spPr>
        <p:txBody>
          <a:bodyPr/>
          <a:lstStyle/>
          <a:p>
            <a:r>
              <a:rPr lang="en-US" altLang="en-US" b="1" smtClean="0"/>
              <a:t>Responsiveness – </a:t>
            </a:r>
            <a:r>
              <a:rPr lang="en-US" altLang="en-US" smtClean="0"/>
              <a:t>may allow continued execution if part of process is blocked, especially important for user interfaces</a:t>
            </a:r>
          </a:p>
          <a:p>
            <a:r>
              <a:rPr lang="en-US" altLang="en-US" b="1" smtClean="0"/>
              <a:t>Resource Sharing – </a:t>
            </a:r>
            <a:r>
              <a:rPr lang="en-US" altLang="en-US" smtClean="0"/>
              <a:t>threads share resources of process, easier than shared memory or message passing</a:t>
            </a:r>
          </a:p>
          <a:p>
            <a:r>
              <a:rPr lang="en-US" altLang="en-US" b="1" smtClean="0"/>
              <a:t>Economy – </a:t>
            </a:r>
            <a:r>
              <a:rPr lang="en-US" altLang="en-US" smtClean="0"/>
              <a:t>cheaper than process creation, thread switching lower overhead than context switching</a:t>
            </a:r>
          </a:p>
          <a:p>
            <a:r>
              <a:rPr lang="en-US" altLang="en-US" b="1" smtClean="0"/>
              <a:t>Scalability – </a:t>
            </a:r>
            <a:r>
              <a:rPr lang="en-US" altLang="en-US" smtClean="0"/>
              <a:t>process can take advantage of multiprocessor architectures</a:t>
            </a:r>
            <a:br>
              <a:rPr lang="en-US" altLang="en-US" smtClean="0"/>
            </a:br>
            <a:endParaRPr lang="en-US" altLang="en-US" smtClean="0"/>
          </a:p>
          <a:p>
            <a:endParaRPr lang="en-US" altLang="en-US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1012825" y="176213"/>
            <a:ext cx="7673975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Multicore Programming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882650" y="1208088"/>
            <a:ext cx="7723188" cy="4530725"/>
          </a:xfrm>
        </p:spPr>
        <p:txBody>
          <a:bodyPr/>
          <a:lstStyle/>
          <a:p>
            <a:r>
              <a:rPr lang="en-US" altLang="en-US" b="1" smtClean="0">
                <a:solidFill>
                  <a:srgbClr val="3366FF"/>
                </a:solidFill>
              </a:rPr>
              <a:t>Multicore</a:t>
            </a:r>
            <a:r>
              <a:rPr lang="en-US" altLang="en-US" smtClean="0"/>
              <a:t> or </a:t>
            </a:r>
            <a:r>
              <a:rPr lang="en-US" altLang="en-US" b="1" smtClean="0">
                <a:solidFill>
                  <a:srgbClr val="3366FF"/>
                </a:solidFill>
              </a:rPr>
              <a:t>multiprocessor</a:t>
            </a:r>
            <a:r>
              <a:rPr lang="en-US" altLang="en-US" smtClean="0"/>
              <a:t> systems putting pressure on programmers, challenges include:</a:t>
            </a:r>
          </a:p>
          <a:p>
            <a:pPr lvl="1"/>
            <a:r>
              <a:rPr lang="en-US" altLang="en-US" b="1" smtClean="0"/>
              <a:t>Dividing activities</a:t>
            </a:r>
          </a:p>
          <a:p>
            <a:pPr lvl="1"/>
            <a:r>
              <a:rPr lang="en-US" altLang="en-US" b="1" smtClean="0"/>
              <a:t>Balance</a:t>
            </a:r>
          </a:p>
          <a:p>
            <a:pPr lvl="1"/>
            <a:r>
              <a:rPr lang="en-US" altLang="en-US" b="1" smtClean="0"/>
              <a:t>Data splitting</a:t>
            </a:r>
          </a:p>
          <a:p>
            <a:pPr lvl="1"/>
            <a:r>
              <a:rPr lang="en-US" altLang="en-US" b="1" smtClean="0"/>
              <a:t>Data dependency</a:t>
            </a:r>
          </a:p>
          <a:p>
            <a:pPr lvl="1"/>
            <a:r>
              <a:rPr lang="en-US" altLang="en-US" b="1" smtClean="0"/>
              <a:t>Testing and debugging</a:t>
            </a:r>
          </a:p>
          <a:p>
            <a:r>
              <a:rPr lang="en-US" altLang="en-US" b="1" i="1" smtClean="0"/>
              <a:t>Parallelism</a:t>
            </a:r>
            <a:r>
              <a:rPr lang="en-US" altLang="en-US" smtClean="0"/>
              <a:t> implies a system can perform more than one task simultaneously</a:t>
            </a:r>
          </a:p>
          <a:p>
            <a:r>
              <a:rPr lang="en-US" altLang="en-US" b="1" i="1" smtClean="0"/>
              <a:t>Concurrency</a:t>
            </a:r>
            <a:r>
              <a:rPr lang="en-US" altLang="en-US" smtClean="0"/>
              <a:t> supports more than one task making progress</a:t>
            </a:r>
          </a:p>
          <a:p>
            <a:pPr lvl="1"/>
            <a:r>
              <a:rPr lang="en-US" altLang="en-US" smtClean="0"/>
              <a:t>Single processor / core, scheduler providing concurrency</a:t>
            </a:r>
          </a:p>
          <a:p>
            <a:pPr lvl="1">
              <a:buFont typeface="Monotype Sorts" pitchFamily="-84" charset="2"/>
              <a:buNone/>
            </a:pPr>
            <a:endParaRPr lang="en-US" altLang="en-US" smtClean="0"/>
          </a:p>
          <a:p>
            <a:pPr lvl="1">
              <a:buFont typeface="Monotype Sorts" pitchFamily="-84" charset="2"/>
              <a:buNone/>
            </a:pP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012825" y="176213"/>
            <a:ext cx="7673975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Multicore Programming (Cont.)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806450" y="1233488"/>
            <a:ext cx="7156450" cy="4530725"/>
          </a:xfrm>
        </p:spPr>
        <p:txBody>
          <a:bodyPr/>
          <a:lstStyle/>
          <a:p>
            <a:r>
              <a:rPr lang="en-US" altLang="en-US" smtClean="0"/>
              <a:t>Types of parallelism </a:t>
            </a:r>
          </a:p>
          <a:p>
            <a:pPr lvl="1"/>
            <a:r>
              <a:rPr lang="en-US" altLang="en-US" b="1" smtClean="0">
                <a:solidFill>
                  <a:srgbClr val="3366FF"/>
                </a:solidFill>
              </a:rPr>
              <a:t>Data parallelism</a:t>
            </a:r>
            <a:r>
              <a:rPr lang="en-US" altLang="en-US" smtClean="0"/>
              <a:t> – distributes subsets of the same data across multiple cores, same operation on each</a:t>
            </a:r>
            <a:endParaRPr lang="en-US" altLang="en-US" b="1" smtClean="0">
              <a:solidFill>
                <a:srgbClr val="3366FF"/>
              </a:solidFill>
            </a:endParaRPr>
          </a:p>
          <a:p>
            <a:pPr lvl="1"/>
            <a:r>
              <a:rPr lang="en-US" altLang="en-US" b="1" smtClean="0">
                <a:solidFill>
                  <a:srgbClr val="3366FF"/>
                </a:solidFill>
              </a:rPr>
              <a:t>Task parallelism </a:t>
            </a:r>
            <a:r>
              <a:rPr lang="en-US" altLang="en-US" smtClean="0"/>
              <a:t>– distributing threads across cores, each thread performing unique operation</a:t>
            </a:r>
          </a:p>
          <a:p>
            <a:r>
              <a:rPr lang="en-US" altLang="en-US" smtClean="0"/>
              <a:t>As # of threads grows, so does architectural support for threading</a:t>
            </a:r>
          </a:p>
          <a:p>
            <a:pPr lvl="1"/>
            <a:r>
              <a:rPr lang="en-US" altLang="en-US" smtClean="0"/>
              <a:t>CPUs have cores as well as </a:t>
            </a:r>
            <a:r>
              <a:rPr lang="en-US" altLang="en-US" b="1" i="1" smtClean="0"/>
              <a:t>hardware threads</a:t>
            </a:r>
          </a:p>
          <a:p>
            <a:pPr lvl="1"/>
            <a:r>
              <a:rPr lang="en-US" altLang="en-US" smtClean="0"/>
              <a:t>Consider Oracle SPARC T4 with 8 cores, and 8 hardware threads per core</a:t>
            </a:r>
          </a:p>
          <a:p>
            <a:pPr lvl="1"/>
            <a:endParaRPr lang="en-US" altLang="en-US" smtClean="0"/>
          </a:p>
          <a:p>
            <a:pPr lvl="1">
              <a:buFont typeface="Monotype Sorts" pitchFamily="-84" charset="2"/>
              <a:buNone/>
            </a:pP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676275" y="29686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Concurrency vs. Parallelism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/>
        </p:nvSpPr>
        <p:spPr bwMode="auto">
          <a:xfrm>
            <a:off x="457200" y="1163638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/>
          <a:lstStyle/>
          <a:p>
            <a: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</a:pPr>
            <a:r>
              <a:rPr kumimoji="1" lang="en-US" altLang="en-US" b="1">
                <a:latin typeface="Helvetica" pitchFamily="-84" charset="0"/>
              </a:rPr>
              <a:t>Concurrent execution on single-core system:</a:t>
            </a:r>
          </a:p>
          <a:p>
            <a: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</a:pPr>
            <a:endParaRPr kumimoji="1" lang="en-US" altLang="en-US" b="1">
              <a:latin typeface="Helvetica" pitchFamily="-84" charset="0"/>
            </a:endParaRPr>
          </a:p>
          <a:p>
            <a: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</a:pPr>
            <a:endParaRPr kumimoji="1" lang="en-US" altLang="en-US" b="1">
              <a:latin typeface="Helvetica" pitchFamily="-84" charset="0"/>
            </a:endParaRPr>
          </a:p>
          <a:p>
            <a: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</a:pPr>
            <a:endParaRPr kumimoji="1" lang="en-US" altLang="en-US" b="1">
              <a:latin typeface="Helvetica" pitchFamily="-84" charset="0"/>
            </a:endParaRPr>
          </a:p>
          <a:p>
            <a:pPr marL="488950" indent="-488950">
              <a:spcBef>
                <a:spcPct val="35000"/>
              </a:spcBef>
              <a:buClr>
                <a:srgbClr val="993300"/>
              </a:buClr>
              <a:buSzPct val="90000"/>
            </a:pPr>
            <a:endParaRPr kumimoji="1" lang="en-US" altLang="en-US" b="1">
              <a:latin typeface="Helvetica" pitchFamily="-84" charset="0"/>
            </a:endParaRPr>
          </a:p>
          <a:p>
            <a: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</a:pPr>
            <a:r>
              <a:rPr kumimoji="1" lang="en-US" altLang="en-US" b="1">
                <a:latin typeface="Helvetica" pitchFamily="-84" charset="0"/>
              </a:rPr>
              <a:t>Parallelism on a multi-core system:</a:t>
            </a:r>
          </a:p>
          <a:p>
            <a: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</a:pPr>
            <a:endParaRPr kumimoji="1" lang="en-US" altLang="en-US" b="1">
              <a:latin typeface="Helvetica" pitchFamily="-84" charset="0"/>
            </a:endParaRPr>
          </a:p>
        </p:txBody>
      </p:sp>
      <p:pic>
        <p:nvPicPr>
          <p:cNvPr id="11268" name="Picture 1" descr="4_03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39900" y="1814513"/>
            <a:ext cx="6259513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2" descr="4_04.pd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95575" y="3771900"/>
            <a:ext cx="3946525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s-8">
  <a:themeElements>
    <a:clrScheme name="os-8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os-8">
      <a:majorFont>
        <a:latin typeface="Arial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lnDef>
  </a:objectDefaults>
  <a:extraClrSchemeLst>
    <a:extraClrScheme>
      <a:clrScheme name="os-8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-8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-8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OS8</Template>
  <TotalTime>9983</TotalTime>
  <Words>1224</Words>
  <Application>Microsoft Office PowerPoint</Application>
  <PresentationFormat>On-screen Show (4:3)</PresentationFormat>
  <Paragraphs>225</Paragraphs>
  <Slides>36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os-8</vt:lpstr>
      <vt:lpstr>Topic 4 (Textbook - Chapter 4)  Threads</vt:lpstr>
      <vt:lpstr>Chapter 4: Threads</vt:lpstr>
      <vt:lpstr>Objectives</vt:lpstr>
      <vt:lpstr>Motivation</vt:lpstr>
      <vt:lpstr>Multithreaded Server Architecture</vt:lpstr>
      <vt:lpstr>Benefits</vt:lpstr>
      <vt:lpstr>Multicore Programming</vt:lpstr>
      <vt:lpstr>Multicore Programming (Cont.)</vt:lpstr>
      <vt:lpstr>Concurrency vs. Parallelism</vt:lpstr>
      <vt:lpstr>Single and Multithreaded Processes</vt:lpstr>
      <vt:lpstr>Amdahl’s Law</vt:lpstr>
      <vt:lpstr>User Threads and Kernel Threads</vt:lpstr>
      <vt:lpstr>Multithreading Models</vt:lpstr>
      <vt:lpstr>Many-to-One</vt:lpstr>
      <vt:lpstr>One-to-One</vt:lpstr>
      <vt:lpstr>Many-to-Many Model</vt:lpstr>
      <vt:lpstr>Two-level Model</vt:lpstr>
      <vt:lpstr>Thread Libraries</vt:lpstr>
      <vt:lpstr>Pthreads</vt:lpstr>
      <vt:lpstr>Pthreads Example</vt:lpstr>
      <vt:lpstr>Pthreads Example (Cont.)</vt:lpstr>
      <vt:lpstr>Pthreads Code for Joining 10 Threads</vt:lpstr>
      <vt:lpstr>Windows  Multithreaded C Program</vt:lpstr>
      <vt:lpstr>Windows  Multithreaded C Program (Cont.)</vt:lpstr>
      <vt:lpstr>Java Threads</vt:lpstr>
      <vt:lpstr>Java Multithreaded Program</vt:lpstr>
      <vt:lpstr>Java Multithreaded Program (Cont.)</vt:lpstr>
      <vt:lpstr>Threading Issues</vt:lpstr>
      <vt:lpstr>Semantics of fork() and exec()</vt:lpstr>
      <vt:lpstr>Signal Handling</vt:lpstr>
      <vt:lpstr>Signal Handling (Cont.)</vt:lpstr>
      <vt:lpstr>Thread Cancellation</vt:lpstr>
      <vt:lpstr>Thread Cancellation (Cont.)</vt:lpstr>
      <vt:lpstr>Thread-Local Storage</vt:lpstr>
      <vt:lpstr>Scheduler Activations</vt:lpstr>
      <vt:lpstr>End of Chapter 4</vt:lpstr>
    </vt:vector>
  </TitlesOfParts>
  <Company>Lucent Technologies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2.01</dc:title>
  <dc:creator>Lucent End User</dc:creator>
  <cp:lastModifiedBy>menai</cp:lastModifiedBy>
  <cp:revision>193</cp:revision>
  <cp:lastPrinted>2013-09-10T17:57:57Z</cp:lastPrinted>
  <dcterms:created xsi:type="dcterms:W3CDTF">2011-01-13T23:43:38Z</dcterms:created>
  <dcterms:modified xsi:type="dcterms:W3CDTF">2015-12-15T16:49:58Z</dcterms:modified>
</cp:coreProperties>
</file>