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259" r:id="rId2"/>
    <p:sldId id="260" r:id="rId3"/>
    <p:sldId id="286" r:id="rId4"/>
    <p:sldId id="261" r:id="rId5"/>
    <p:sldId id="283" r:id="rId6"/>
    <p:sldId id="284" r:id="rId7"/>
    <p:sldId id="285" r:id="rId8"/>
    <p:sldId id="293" r:id="rId9"/>
    <p:sldId id="291" r:id="rId10"/>
    <p:sldId id="292" r:id="rId11"/>
    <p:sldId id="294" r:id="rId12"/>
    <p:sldId id="295" r:id="rId13"/>
    <p:sldId id="296" r:id="rId14"/>
    <p:sldId id="297" r:id="rId15"/>
    <p:sldId id="300" r:id="rId16"/>
    <p:sldId id="298" r:id="rId17"/>
    <p:sldId id="299" r:id="rId18"/>
    <p:sldId id="264" r:id="rId19"/>
    <p:sldId id="265" r:id="rId20"/>
    <p:sldId id="335" r:id="rId21"/>
    <p:sldId id="282" r:id="rId22"/>
    <p:sldId id="301" r:id="rId23"/>
    <p:sldId id="302" r:id="rId24"/>
    <p:sldId id="303" r:id="rId25"/>
    <p:sldId id="266" r:id="rId26"/>
    <p:sldId id="304" r:id="rId27"/>
    <p:sldId id="305" r:id="rId28"/>
    <p:sldId id="306" r:id="rId29"/>
    <p:sldId id="307" r:id="rId30"/>
    <p:sldId id="308" r:id="rId31"/>
    <p:sldId id="309" r:id="rId32"/>
    <p:sldId id="310" r:id="rId33"/>
    <p:sldId id="311" r:id="rId34"/>
    <p:sldId id="313" r:id="rId35"/>
    <p:sldId id="312" r:id="rId36"/>
    <p:sldId id="269" r:id="rId37"/>
    <p:sldId id="314" r:id="rId38"/>
    <p:sldId id="270" r:id="rId39"/>
    <p:sldId id="317" r:id="rId40"/>
    <p:sldId id="318" r:id="rId41"/>
    <p:sldId id="319" r:id="rId42"/>
    <p:sldId id="315" r:id="rId43"/>
    <p:sldId id="320" r:id="rId44"/>
    <p:sldId id="321" r:id="rId45"/>
    <p:sldId id="272" r:id="rId46"/>
    <p:sldId id="322" r:id="rId47"/>
    <p:sldId id="271" r:id="rId48"/>
    <p:sldId id="323" r:id="rId49"/>
    <p:sldId id="324" r:id="rId50"/>
    <p:sldId id="325" r:id="rId51"/>
    <p:sldId id="326" r:id="rId52"/>
    <p:sldId id="275" r:id="rId53"/>
    <p:sldId id="327" r:id="rId54"/>
    <p:sldId id="328" r:id="rId55"/>
    <p:sldId id="329" r:id="rId56"/>
    <p:sldId id="330" r:id="rId57"/>
    <p:sldId id="331" r:id="rId58"/>
    <p:sldId id="332" r:id="rId59"/>
    <p:sldId id="278" r:id="rId60"/>
    <p:sldId id="333" r:id="rId61"/>
    <p:sldId id="33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resh, Anandan" initials="SA" lastIdx="3" clrIdx="0">
    <p:extLst>
      <p:ext uri="{19B8F6BF-5375-455C-9EA6-DF929625EA0E}">
        <p15:presenceInfo xmlns="" xmlns:p15="http://schemas.microsoft.com/office/powerpoint/2012/main" userId="S-1-5-21-2752970185-40930380-1894245210-2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24CCD"/>
    <a:srgbClr val="00A4B7"/>
    <a:srgbClr val="EA5633"/>
    <a:srgbClr val="18293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920" autoAdjust="0"/>
    <p:restoredTop sz="91935" autoAdjust="0"/>
  </p:normalViewPr>
  <p:slideViewPr>
    <p:cSldViewPr>
      <p:cViewPr>
        <p:scale>
          <a:sx n="50" d="100"/>
          <a:sy n="50" d="100"/>
        </p:scale>
        <p:origin x="-2142" y="-456"/>
      </p:cViewPr>
      <p:guideLst>
        <p:guide orient="horz" pos="2160"/>
        <p:guide pos="2880"/>
      </p:guideLst>
    </p:cSldViewPr>
  </p:slideViewPr>
  <p:outlineViewPr>
    <p:cViewPr>
      <p:scale>
        <a:sx n="33" d="100"/>
        <a:sy n="33" d="100"/>
      </p:scale>
      <p:origin x="0" y="45192"/>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3" d="100"/>
          <a:sy n="53" d="100"/>
        </p:scale>
        <p:origin x="-285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9BE231-3047-46CC-8EB7-0A9C6A23B5E3}" type="datetimeFigureOut">
              <a:rPr lang="en-GB" smtClean="0"/>
              <a:pPr/>
              <a:t>06/10/2019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0D405B-D0BD-49FD-B9CE-587CD7BE6392}" type="slidenum">
              <a:rPr lang="en-GB" smtClean="0"/>
              <a:pPr/>
              <a:t>‹N°›</a:t>
            </a:fld>
            <a:endParaRPr lang="en-GB"/>
          </a:p>
        </p:txBody>
      </p:sp>
    </p:spTree>
    <p:extLst>
      <p:ext uri="{BB962C8B-B14F-4D97-AF65-F5344CB8AC3E}">
        <p14:creationId xmlns="" xmlns:p14="http://schemas.microsoft.com/office/powerpoint/2010/main" val="1930238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29C7B-D5A1-4F4F-81D6-26274366EFEE}" type="datetimeFigureOut">
              <a:rPr lang="en-GB" smtClean="0"/>
              <a:pPr/>
              <a:t>06/10/2019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0C9930-0A10-4D51-BF8B-58A66CF9DE84}" type="slidenum">
              <a:rPr lang="en-GB" smtClean="0"/>
              <a:pPr/>
              <a:t>‹N°›</a:t>
            </a:fld>
            <a:endParaRPr lang="en-GB"/>
          </a:p>
        </p:txBody>
      </p:sp>
    </p:spTree>
    <p:extLst>
      <p:ext uri="{BB962C8B-B14F-4D97-AF65-F5344CB8AC3E}">
        <p14:creationId xmlns="" xmlns:p14="http://schemas.microsoft.com/office/powerpoint/2010/main" val="74394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Figure 4.1 Internal and External influences on digital marketing strategy </a:t>
            </a:r>
          </a:p>
          <a:p>
            <a:endParaRPr lang="en-I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lumOff val="50000"/>
                  </a:schemeClr>
                </a:solidFill>
                <a:effectLst/>
              </a:rPr>
              <a:t>Figure 4.1 provides an overview of digital marketing strategy development. The internal influences include top-level business objectives, which influence marketing strategy and ultimately provide direction for the digital marketing strategy. Key external influences include the market structure and demand, competitor strategies and opportunities and threats, in particular those enabled by new digital technologies (e.g. mobile marketing and social media, virtual reality, Artificial Intelligence) and marketing tactics (e.g. use of search, advertising, </a:t>
            </a:r>
            <a:r>
              <a:rPr lang="en-US" dirty="0" err="1" smtClean="0">
                <a:solidFill>
                  <a:schemeClr val="tx1">
                    <a:lumMod val="50000"/>
                    <a:lumOff val="50000"/>
                  </a:schemeClr>
                </a:solidFill>
                <a:effectLst/>
              </a:rPr>
              <a:t>personalisation</a:t>
            </a:r>
            <a:r>
              <a:rPr lang="en-US" dirty="0" smtClean="0">
                <a:solidFill>
                  <a:schemeClr val="tx1">
                    <a:lumMod val="50000"/>
                    <a:lumOff val="50000"/>
                  </a:schemeClr>
                </a:solidFill>
                <a:effectLst/>
              </a:rPr>
              <a:t> and messaging).</a:t>
            </a: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4</a:t>
            </a:fld>
            <a:endParaRPr lang="en-GB"/>
          </a:p>
        </p:txBody>
      </p:sp>
    </p:spTree>
    <p:extLst>
      <p:ext uri="{BB962C8B-B14F-4D97-AF65-F5344CB8AC3E}">
        <p14:creationId xmlns="" xmlns:p14="http://schemas.microsoft.com/office/powerpoint/2010/main" val="3933714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Figure 4.8 A generic digital channel-specific SWOT analysis showing typical opportunities and threats presented by digital media</a:t>
            </a:r>
          </a:p>
          <a:p>
            <a:endPar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Figure 4.8 shows a generic application of SWOT. The SWOT should review the main areas of digital marketing activity: customer acquisition, conversion, retention and growth. This ‘TOWS’ is a different formulation of presentation of the digital channel-specific SWOT shown in Figure 4.8 and is a powerful technique since it not only indicates the current SWOT, but can be used to generate relevant future strategies. Often, the most rewarding strategies combine Strengths and Opportunities or counter Threats through Strengths.</a:t>
            </a: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36</a:t>
            </a:fld>
            <a:endParaRPr lang="en-GB"/>
          </a:p>
        </p:txBody>
      </p:sp>
    </p:spTree>
    <p:extLst>
      <p:ext uri="{BB962C8B-B14F-4D97-AF65-F5344CB8AC3E}">
        <p14:creationId xmlns="" xmlns:p14="http://schemas.microsoft.com/office/powerpoint/2010/main" val="2852116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1 Vision. A high-level statement of how digital marketing will contribute to the </a:t>
            </a:r>
            <a:r>
              <a:rPr lang="en-US" dirty="0" err="1" smtClean="0">
                <a:effectLst/>
              </a:rPr>
              <a:t>organisation</a:t>
            </a:r>
            <a:r>
              <a:rPr lang="en-US"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2 Goals. These are the are broad aims to show how the business can benefit from digital channels. They describe how your digital marketing will contribute to the business in key areas of growing sales, communicating with your audience and saving money.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3 Objectives. Specific SMART objectives to give clear direction and commercial targets. Objectives are the SMART targets for digital marketing, which can be used to track performance against target.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4 KPIs. Key performance indicators (KPIs) are used to check you are on track. KPIs are specific metrics that are used to track performance to make sure you are on track to meet specific objectives. They are sometimes known as performance drivers or critical success factors for this reason.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5 Metrics and measures. Other measures that may be referenced, but aren’t typically used in high-level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38</a:t>
            </a:fld>
            <a:endParaRPr lang="en-GB"/>
          </a:p>
        </p:txBody>
      </p:sp>
    </p:spTree>
    <p:extLst>
      <p:ext uri="{BB962C8B-B14F-4D97-AF65-F5344CB8AC3E}">
        <p14:creationId xmlns="" xmlns:p14="http://schemas.microsoft.com/office/powerpoint/2010/main" val="382146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45</a:t>
            </a:fld>
            <a:endParaRPr lang="en-GB"/>
          </a:p>
        </p:txBody>
      </p:sp>
    </p:spTree>
    <p:extLst>
      <p:ext uri="{BB962C8B-B14F-4D97-AF65-F5344CB8AC3E}">
        <p14:creationId xmlns="" xmlns:p14="http://schemas.microsoft.com/office/powerpoint/2010/main" val="387849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47</a:t>
            </a:fld>
            <a:endParaRPr lang="en-GB"/>
          </a:p>
        </p:txBody>
      </p:sp>
    </p:spTree>
    <p:extLst>
      <p:ext uri="{BB962C8B-B14F-4D97-AF65-F5344CB8AC3E}">
        <p14:creationId xmlns="" xmlns:p14="http://schemas.microsoft.com/office/powerpoint/2010/main" val="3409282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smtClean="0">
                <a:solidFill>
                  <a:schemeClr val="tx1"/>
                </a:solidFill>
                <a:latin typeface="Arial" panose="020B0604020202020204" pitchFamily="34" charset="0"/>
                <a:ea typeface="+mn-ea"/>
                <a:cs typeface="Arial" panose="020B0604020202020204" pitchFamily="34" charset="0"/>
              </a:rPr>
              <a:t>Figure 4.16 Alternative </a:t>
            </a:r>
            <a:r>
              <a:rPr lang="en-IN" sz="1200" b="0" i="0" u="none" strike="noStrike" kern="1200" baseline="0" dirty="0" err="1" smtClean="0">
                <a:solidFill>
                  <a:schemeClr val="tx1"/>
                </a:solidFill>
                <a:latin typeface="Arial" panose="020B0604020202020204" pitchFamily="34" charset="0"/>
                <a:ea typeface="+mn-ea"/>
                <a:cs typeface="Arial" panose="020B0604020202020204" pitchFamily="34" charset="0"/>
              </a:rPr>
              <a:t>positionings</a:t>
            </a:r>
            <a:r>
              <a:rPr lang="en-IN" sz="1200" b="0" i="0" u="none" strike="noStrike" kern="1200" baseline="0" dirty="0" smtClean="0">
                <a:solidFill>
                  <a:schemeClr val="tx1"/>
                </a:solidFill>
                <a:latin typeface="Arial" panose="020B0604020202020204" pitchFamily="34" charset="0"/>
                <a:ea typeface="+mn-ea"/>
                <a:cs typeface="Arial" panose="020B0604020202020204" pitchFamily="34" charset="0"/>
              </a:rPr>
              <a:t> for online services</a:t>
            </a: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52</a:t>
            </a:fld>
            <a:endParaRPr lang="en-GB"/>
          </a:p>
        </p:txBody>
      </p:sp>
    </p:spTree>
    <p:extLst>
      <p:ext uri="{BB962C8B-B14F-4D97-AF65-F5344CB8AC3E}">
        <p14:creationId xmlns="" xmlns:p14="http://schemas.microsoft.com/office/powerpoint/2010/main" val="3213856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Figure 4.19 is based on the work of </a:t>
            </a:r>
            <a:r>
              <a:rPr lang="en-US" dirty="0" err="1" smtClean="0">
                <a:effectLst/>
              </a:rPr>
              <a:t>Dholakia</a:t>
            </a:r>
            <a:r>
              <a:rPr lang="en-US" dirty="0" smtClean="0">
                <a:effectLst/>
              </a:rPr>
              <a:t> et al. (2010), who suggest that there are eight dimensions to consider when making channel choice. This figure shows these dimensions and suggests the factors that affect consumer decision making. The channel dimensions have implications for planning and point to key decision areas for an </a:t>
            </a:r>
            <a:r>
              <a:rPr lang="en-US" dirty="0" err="1" smtClean="0">
                <a:effectLst/>
              </a:rPr>
              <a:t>organisation</a:t>
            </a:r>
            <a:r>
              <a:rPr lang="en-US" dirty="0" smtClean="0">
                <a:effectLst/>
              </a:rPr>
              <a:t> that is develop-</a:t>
            </a:r>
            <a:r>
              <a:rPr lang="en-US" dirty="0" err="1" smtClean="0">
                <a:effectLst/>
              </a:rPr>
              <a:t>ing</a:t>
            </a:r>
            <a:r>
              <a:rPr lang="en-US" dirty="0" smtClean="0">
                <a:effectLst/>
              </a:rPr>
              <a:t> its channel and communication strategies.</a:t>
            </a:r>
          </a:p>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59</a:t>
            </a:fld>
            <a:endParaRPr lang="en-GB"/>
          </a:p>
        </p:txBody>
      </p:sp>
    </p:spTree>
    <p:extLst>
      <p:ext uri="{BB962C8B-B14F-4D97-AF65-F5344CB8AC3E}">
        <p14:creationId xmlns="" xmlns:p14="http://schemas.microsoft.com/office/powerpoint/2010/main" val="123618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6</a:t>
            </a:fld>
            <a:endParaRPr lang="en-GB"/>
          </a:p>
        </p:txBody>
      </p:sp>
    </p:spTree>
    <p:extLst>
      <p:ext uri="{BB962C8B-B14F-4D97-AF65-F5344CB8AC3E}">
        <p14:creationId xmlns="" xmlns:p14="http://schemas.microsoft.com/office/powerpoint/2010/main" val="270775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14</a:t>
            </a:fld>
            <a:endParaRPr lang="en-GB"/>
          </a:p>
        </p:txBody>
      </p:sp>
    </p:spTree>
    <p:extLst>
      <p:ext uri="{BB962C8B-B14F-4D97-AF65-F5344CB8AC3E}">
        <p14:creationId xmlns="" xmlns:p14="http://schemas.microsoft.com/office/powerpoint/2010/main" val="339746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16</a:t>
            </a:fld>
            <a:endParaRPr lang="en-GB"/>
          </a:p>
        </p:txBody>
      </p:sp>
    </p:spTree>
    <p:extLst>
      <p:ext uri="{BB962C8B-B14F-4D97-AF65-F5344CB8AC3E}">
        <p14:creationId xmlns="" xmlns:p14="http://schemas.microsoft.com/office/powerpoint/2010/main" val="339746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17</a:t>
            </a:fld>
            <a:endParaRPr lang="en-GB"/>
          </a:p>
        </p:txBody>
      </p:sp>
    </p:spTree>
    <p:extLst>
      <p:ext uri="{BB962C8B-B14F-4D97-AF65-F5344CB8AC3E}">
        <p14:creationId xmlns="" xmlns:p14="http://schemas.microsoft.com/office/powerpoint/2010/main" val="339746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Figure 4.4 Hierarchy of organisation plans including digital marketing plans</a:t>
            </a:r>
          </a:p>
          <a:p>
            <a:endParaRPr lang="en-I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Figure 4.4 shows a planning hierarchy for an </a:t>
            </a:r>
            <a:r>
              <a:rPr lang="en-US" dirty="0" err="1" smtClean="0">
                <a:effectLst/>
              </a:rPr>
              <a:t>organisation</a:t>
            </a:r>
            <a:r>
              <a:rPr lang="en-US" dirty="0" smtClean="0">
                <a:effectLst/>
              </a:rPr>
              <a:t>, from a corporate or business plan. The figure shows how the digital marketing plan supports other strategic and tactical initiatives. </a:t>
            </a: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18</a:t>
            </a:fld>
            <a:endParaRPr lang="en-GB"/>
          </a:p>
        </p:txBody>
      </p:sp>
    </p:spTree>
    <p:extLst>
      <p:ext uri="{BB962C8B-B14F-4D97-AF65-F5344CB8AC3E}">
        <p14:creationId xmlns="" xmlns:p14="http://schemas.microsoft.com/office/powerpoint/2010/main" val="52909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Failure to plan how to manage digital channels can lead to the problems shown in Table 4.2, which can be reduced if a digital marketing strategy and transformation plan is in place to manage the problems. </a:t>
            </a:r>
          </a:p>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19</a:t>
            </a:fld>
            <a:endParaRPr lang="en-GB"/>
          </a:p>
        </p:txBody>
      </p:sp>
    </p:spTree>
    <p:extLst>
      <p:ext uri="{BB962C8B-B14F-4D97-AF65-F5344CB8AC3E}">
        <p14:creationId xmlns="" xmlns:p14="http://schemas.microsoft.com/office/powerpoint/2010/main" val="3869679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Failure to plan how to manage digital channels can lead to the problems shown in Table 4.2, which can be reduced if a digital marketing strategy and transformation plan is in place to manage the problems. </a:t>
            </a:r>
          </a:p>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20</a:t>
            </a:fld>
            <a:endParaRPr lang="en-GB"/>
          </a:p>
        </p:txBody>
      </p:sp>
    </p:spTree>
    <p:extLst>
      <p:ext uri="{BB962C8B-B14F-4D97-AF65-F5344CB8AC3E}">
        <p14:creationId xmlns="" xmlns:p14="http://schemas.microsoft.com/office/powerpoint/2010/main" val="386967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Figure 4.5 The SOSTAC</a:t>
            </a:r>
            <a:r>
              <a:rPr lang="en-IN" sz="1200" b="0" i="0" u="none" strike="noStrike" kern="1200" baseline="0" dirty="0" smtClean="0">
                <a:solidFill>
                  <a:schemeClr val="tx1"/>
                </a:solidFill>
                <a:latin typeface="Arial" panose="020B0604020202020204" pitchFamily="34" charset="0"/>
                <a:ea typeface="+mn-ea"/>
                <a:cs typeface="Arial" panose="020B0604020202020204" pitchFamily="34" charset="0"/>
              </a:rPr>
              <a:t>®</a:t>
            </a:r>
            <a:r>
              <a:rPr lang="en-GB" dirty="0" smtClean="0">
                <a:latin typeface="Arial" panose="020B0604020202020204" pitchFamily="34" charset="0"/>
                <a:cs typeface="Arial" panose="020B0604020202020204" pitchFamily="34" charset="0"/>
              </a:rPr>
              <a:t> planning framework applied to digital marketing strategy development</a:t>
            </a:r>
          </a:p>
          <a:p>
            <a:endParaRPr lang="en-IN"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shows an overall strategy process model for developing a digital marketing strategy recommended by Chaffey and Smith (2012)</a:t>
            </a: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25</a:t>
            </a:fld>
            <a:endParaRPr lang="en-GB"/>
          </a:p>
        </p:txBody>
      </p:sp>
    </p:spTree>
    <p:extLst>
      <p:ext uri="{BB962C8B-B14F-4D97-AF65-F5344CB8AC3E}">
        <p14:creationId xmlns="" xmlns:p14="http://schemas.microsoft.com/office/powerpoint/2010/main" val="418497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595292-198D-4F24-8B6A-A6F01A44986E}" type="datetime1">
              <a:rPr lang="en-GB" smtClean="0"/>
              <a:pPr/>
              <a:t>06/10/2019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963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D165E-2ED9-4DA9-99B2-16E4DB74B7D0}" type="datetimeFigureOut">
              <a:rPr lang="en-GB" smtClean="0"/>
              <a:pPr/>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 xmlns:p14="http://schemas.microsoft.com/office/powerpoint/2010/main" val="424544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D165E-2ED9-4DA9-99B2-16E4DB74B7D0}" type="datetimeFigureOut">
              <a:rPr lang="en-GB" smtClean="0"/>
              <a:pPr/>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 xmlns:p14="http://schemas.microsoft.com/office/powerpoint/2010/main" val="205886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259632" y="19888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Picture Placeholder 7"/>
          <p:cNvSpPr>
            <a:spLocks noGrp="1"/>
          </p:cNvSpPr>
          <p:nvPr>
            <p:ph type="pic" sz="quarter" idx="13"/>
          </p:nvPr>
        </p:nvSpPr>
        <p:spPr>
          <a:xfrm>
            <a:off x="1115616" y="4077072"/>
            <a:ext cx="3528392" cy="1944216"/>
          </a:xfrm>
        </p:spPr>
        <p:txBody>
          <a:bodyPr/>
          <a:lstStyle/>
          <a:p>
            <a:r>
              <a:rPr lang="en-US" smtClean="0"/>
              <a:t>Click icon to add picture</a:t>
            </a:r>
            <a:endParaRPr lang="en-GB"/>
          </a:p>
        </p:txBody>
      </p:sp>
      <p:sp>
        <p:nvSpPr>
          <p:cNvPr id="5" name="Text Placeholder 4"/>
          <p:cNvSpPr>
            <a:spLocks noGrp="1"/>
          </p:cNvSpPr>
          <p:nvPr>
            <p:ph type="body" sz="quarter" idx="14"/>
          </p:nvPr>
        </p:nvSpPr>
        <p:spPr>
          <a:xfrm>
            <a:off x="5003800" y="3860800"/>
            <a:ext cx="3240088"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617098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259632" y="19888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Picture Placeholder 7"/>
          <p:cNvSpPr>
            <a:spLocks noGrp="1"/>
          </p:cNvSpPr>
          <p:nvPr>
            <p:ph type="pic" sz="quarter" idx="13"/>
          </p:nvPr>
        </p:nvSpPr>
        <p:spPr>
          <a:xfrm>
            <a:off x="1115616" y="4077072"/>
            <a:ext cx="3528392" cy="1944216"/>
          </a:xfrm>
        </p:spPr>
        <p:txBody>
          <a:bodyPr/>
          <a:lstStyle/>
          <a:p>
            <a:endParaRPr lang="en-GB"/>
          </a:p>
        </p:txBody>
      </p:sp>
      <p:sp>
        <p:nvSpPr>
          <p:cNvPr id="5" name="Text Placeholder 4"/>
          <p:cNvSpPr>
            <a:spLocks noGrp="1"/>
          </p:cNvSpPr>
          <p:nvPr>
            <p:ph type="body" sz="quarter" idx="14"/>
          </p:nvPr>
        </p:nvSpPr>
        <p:spPr>
          <a:xfrm>
            <a:off x="5003800" y="3860800"/>
            <a:ext cx="3240088"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 xmlns:p14="http://schemas.microsoft.com/office/powerpoint/2010/main" val="163818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D165E-2ED9-4DA9-99B2-16E4DB74B7D0}" type="datetimeFigureOut">
              <a:rPr lang="en-GB" smtClean="0"/>
              <a:pPr/>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 xmlns:p14="http://schemas.microsoft.com/office/powerpoint/2010/main" val="268380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D165E-2ED9-4DA9-99B2-16E4DB74B7D0}" type="datetimeFigureOut">
              <a:rPr lang="en-GB" smtClean="0"/>
              <a:pPr/>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7778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2D165E-2ED9-4DA9-99B2-16E4DB74B7D0}" type="datetimeFigureOut">
              <a:rPr lang="en-GB" smtClean="0"/>
              <a:pPr/>
              <a:t>06/10/2019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 xmlns:p14="http://schemas.microsoft.com/office/powerpoint/2010/main" val="273424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2D165E-2ED9-4DA9-99B2-16E4DB74B7D0}" type="datetimeFigureOut">
              <a:rPr lang="en-GB" smtClean="0"/>
              <a:pPr/>
              <a:t>06/10/2019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 xmlns:p14="http://schemas.microsoft.com/office/powerpoint/2010/main" val="196535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2D165E-2ED9-4DA9-99B2-16E4DB74B7D0}" type="datetimeFigureOut">
              <a:rPr lang="en-GB" smtClean="0"/>
              <a:pPr/>
              <a:t>06/10/2019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 xmlns:p14="http://schemas.microsoft.com/office/powerpoint/2010/main" val="286146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2D165E-2ED9-4DA9-99B2-16E4DB74B7D0}" type="datetimeFigureOut">
              <a:rPr lang="en-GB" smtClean="0"/>
              <a:pPr/>
              <a:t>06/10/2019</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 xmlns:p14="http://schemas.microsoft.com/office/powerpoint/2010/main" val="181794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12D165E-2ED9-4DA9-99B2-16E4DB74B7D0}" type="datetimeFigureOut">
              <a:rPr lang="en-GB" smtClean="0"/>
              <a:pPr/>
              <a:t>06/10/2019</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DF14E08-3E27-4330-BBCC-108ACDB8E4C7}" type="slidenum">
              <a:rPr lang="en-GB" smtClean="0"/>
              <a:pPr/>
              <a:t>‹N°›</a:t>
            </a:fld>
            <a:endParaRPr lang="en-GB"/>
          </a:p>
        </p:txBody>
      </p:sp>
    </p:spTree>
    <p:extLst>
      <p:ext uri="{BB962C8B-B14F-4D97-AF65-F5344CB8AC3E}">
        <p14:creationId xmlns="" xmlns:p14="http://schemas.microsoft.com/office/powerpoint/2010/main" val="2731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D165E-2ED9-4DA9-99B2-16E4DB74B7D0}" type="datetimeFigureOut">
              <a:rPr lang="en-GB" smtClean="0"/>
              <a:pPr/>
              <a:t>06/10/2019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 xmlns:p14="http://schemas.microsoft.com/office/powerpoint/2010/main" val="132786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9392CC5-81F0-448F-A6F9-29F3B1840140}" type="datetime1">
              <a:rPr lang="en-GB" smtClean="0"/>
              <a:pPr/>
              <a:t>06/10/2019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91CFCE29-E544-4207-9EC6-C3B7E17075A4}"/>
              </a:ext>
            </a:extLst>
          </p:cNvPr>
          <p:cNvSpPr txBox="1"/>
          <p:nvPr/>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2012</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a:extLst>
              <a:ext uri="{FF2B5EF4-FFF2-40B4-BE49-F238E27FC236}">
                <a16:creationId xmlns="" xmlns:a16="http://schemas.microsoft.com/office/drawing/2014/main" id="{5A78E52F-A9C9-4808-A50C-7CAC9AEDEBC3}"/>
              </a:ext>
            </a:extLst>
          </p:cNvPr>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a:t>
            </a:r>
            <a:r>
              <a:rPr lang="en-IN" sz="12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2019, 2016, 2012</a:t>
            </a:r>
            <a:r>
              <a:rPr lang="en-US" altLang="en-US" sz="120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pic>
        <p:nvPicPr>
          <p:cNvPr id="14" name="Picture 13" descr="Pearson Logo"/>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 xmlns:p14="http://schemas.microsoft.com/office/powerpoint/2010/main" val="1110283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9552" y="1813321"/>
            <a:ext cx="2588676" cy="3519390"/>
          </a:xfrm>
          <a:prstGeom prst="rect">
            <a:avLst/>
          </a:prstGeom>
        </p:spPr>
      </p:pic>
      <p:sp>
        <p:nvSpPr>
          <p:cNvPr id="6" name="Text Placeholder 4">
            <a:extLst>
              <a:ext uri="{FF2B5EF4-FFF2-40B4-BE49-F238E27FC236}">
                <a16:creationId xmlns="" xmlns:a16="http://schemas.microsoft.com/office/drawing/2014/main" id="{1F7EB6F3-A41E-4D17-8801-90AAAD8F406A}"/>
              </a:ext>
            </a:extLst>
          </p:cNvPr>
          <p:cNvSpPr txBox="1">
            <a:spLocks/>
          </p:cNvSpPr>
          <p:nvPr/>
        </p:nvSpPr>
        <p:spPr bwMode="auto">
          <a:xfrm>
            <a:off x="3148110" y="2965246"/>
            <a:ext cx="5832648" cy="2385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ts val="1200"/>
              </a:spcBef>
              <a:spcAft>
                <a:spcPct val="0"/>
              </a:spcAft>
              <a:buClrTx/>
              <a:buSzTx/>
              <a:buFontTx/>
              <a:buNone/>
              <a:tabLst/>
              <a:defRPr/>
            </a:pPr>
            <a:r>
              <a:rPr lang="en-US" sz="4300" b="1" spc="-50" dirty="0">
                <a:solidFill>
                  <a:srgbClr val="007BA4"/>
                </a:solidFill>
                <a:latin typeface="+mj-lt"/>
                <a:ea typeface="+mj-ea"/>
                <a:cs typeface="+mj-cs"/>
              </a:rPr>
              <a:t>Chapter </a:t>
            </a:r>
            <a:r>
              <a:rPr lang="en-US" sz="4300" b="1" spc="-50" dirty="0" smtClean="0">
                <a:solidFill>
                  <a:srgbClr val="007BA4"/>
                </a:solidFill>
                <a:latin typeface="+mj-lt"/>
                <a:ea typeface="+mj-ea"/>
                <a:cs typeface="+mj-cs"/>
              </a:rPr>
              <a:t>4</a:t>
            </a:r>
            <a:endParaRPr lang="en-US" sz="4300" b="1" spc="-50" dirty="0">
              <a:solidFill>
                <a:srgbClr val="007BA4"/>
              </a:solidFill>
              <a:latin typeface="+mj-lt"/>
              <a:ea typeface="+mj-ea"/>
              <a:cs typeface="+mj-cs"/>
            </a:endParaRPr>
          </a:p>
          <a:p>
            <a:pPr marL="0" indent="0" algn="ctr">
              <a:spcBef>
                <a:spcPts val="1200"/>
              </a:spcBef>
              <a:buNone/>
              <a:defRPr/>
            </a:pPr>
            <a:r>
              <a:rPr lang="en-US" sz="4300" spc="-50" dirty="0">
                <a:solidFill>
                  <a:srgbClr val="007BA4"/>
                </a:solidFill>
                <a:latin typeface="+mj-lt"/>
                <a:ea typeface="+mj-ea"/>
                <a:cs typeface="+mj-cs"/>
              </a:rPr>
              <a:t>Digital marketing strategy</a:t>
            </a:r>
          </a:p>
          <a:p>
            <a:pPr marL="0" lvl="0" indent="0" algn="ctr">
              <a:spcBef>
                <a:spcPts val="1200"/>
              </a:spcBef>
              <a:buNone/>
              <a:defRPr/>
            </a:pPr>
            <a:endParaRPr lang="en-US" sz="4300" spc="-50" dirty="0" smtClean="0">
              <a:solidFill>
                <a:srgbClr val="007BA4"/>
              </a:solidFill>
              <a:latin typeface="+mj-lt"/>
              <a:ea typeface="+mj-ea"/>
              <a:cs typeface="+mj-cs"/>
            </a:endParaRPr>
          </a:p>
        </p:txBody>
      </p:sp>
    </p:spTree>
    <p:extLst>
      <p:ext uri="{BB962C8B-B14F-4D97-AF65-F5344CB8AC3E}">
        <p14:creationId xmlns="" xmlns:p14="http://schemas.microsoft.com/office/powerpoint/2010/main" val="2674095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45734"/>
            <a:ext cx="9144001" cy="4440786"/>
          </a:xfrm>
        </p:spPr>
        <p:txBody>
          <a:bodyPr>
            <a:noAutofit/>
          </a:bodyPr>
          <a:lstStyle/>
          <a:p>
            <a:pPr>
              <a:buFont typeface="Wingdings" pitchFamily="2" charset="2"/>
              <a:buChar char="Ø"/>
            </a:pPr>
            <a:r>
              <a:rPr lang="en-US" sz="2800" dirty="0" smtClean="0"/>
              <a:t> </a:t>
            </a:r>
            <a:r>
              <a:rPr lang="en-US" sz="2800" b="1" dirty="0" smtClean="0"/>
              <a:t>The </a:t>
            </a:r>
            <a:r>
              <a:rPr lang="en-US" sz="2800" b="1" dirty="0"/>
              <a:t>focus of digital marketing strategy is </a:t>
            </a:r>
            <a:r>
              <a:rPr lang="en-US" sz="2800" dirty="0">
                <a:solidFill>
                  <a:srgbClr val="00B0F0"/>
                </a:solidFill>
              </a:rPr>
              <a:t>decisions about how to use digital channels to support existing marketing strategies</a:t>
            </a:r>
            <a:r>
              <a:rPr lang="en-US" sz="2800" dirty="0"/>
              <a:t>, </a:t>
            </a:r>
            <a:r>
              <a:rPr lang="en-US" sz="2800" dirty="0">
                <a:solidFill>
                  <a:srgbClr val="00B050"/>
                </a:solidFill>
              </a:rPr>
              <a:t>how to exploit its strengths and manage its weak-nesses</a:t>
            </a:r>
            <a:r>
              <a:rPr lang="en-US" sz="2800" dirty="0"/>
              <a:t>, and </a:t>
            </a:r>
            <a:r>
              <a:rPr lang="en-US" sz="2800" dirty="0">
                <a:solidFill>
                  <a:srgbClr val="E24CCD"/>
                </a:solidFill>
              </a:rPr>
              <a:t>to use it in conjunction with other channels as part of a multichannel marketing </a:t>
            </a:r>
            <a:r>
              <a:rPr lang="en-US" sz="2800" dirty="0" smtClean="0">
                <a:solidFill>
                  <a:srgbClr val="E24CCD"/>
                </a:solidFill>
              </a:rPr>
              <a:t>strategy</a:t>
            </a:r>
            <a:r>
              <a:rPr lang="en-US" sz="2800" dirty="0" smtClean="0"/>
              <a:t>.</a:t>
            </a:r>
            <a:endParaRPr lang="en-US" sz="2400" dirty="0"/>
          </a:p>
          <a:p>
            <a:pPr>
              <a:buFont typeface="Wingdings" pitchFamily="2" charset="2"/>
              <a:buChar char="Ø"/>
            </a:pPr>
            <a:r>
              <a:rPr lang="en-US" sz="3200" b="1" dirty="0"/>
              <a:t>Multichannel marketing </a:t>
            </a:r>
            <a:r>
              <a:rPr lang="en-US" sz="3200" b="1" dirty="0" smtClean="0"/>
              <a:t>strategy:  </a:t>
            </a:r>
            <a:r>
              <a:rPr lang="en-US" sz="3200" dirty="0"/>
              <a:t>Defines how different marketing channels should integrate and support each other in terms of their proposition development and communications based on their relative merits for the customer and the company.</a:t>
            </a:r>
          </a:p>
          <a:p>
            <a:pPr>
              <a:buFont typeface="Wingdings" pitchFamily="2" charset="2"/>
              <a:buChar char="Ø"/>
            </a:pPr>
            <a:endParaRPr lang="en-US" sz="2400" dirty="0"/>
          </a:p>
        </p:txBody>
      </p:sp>
      <p:sp>
        <p:nvSpPr>
          <p:cNvPr id="4" name="Title 1"/>
          <p:cNvSpPr>
            <a:spLocks noGrp="1"/>
          </p:cNvSpPr>
          <p:nvPr>
            <p:ph type="title"/>
          </p:nvPr>
        </p:nvSpPr>
        <p:spPr>
          <a:xfrm>
            <a:off x="928662" y="857232"/>
            <a:ext cx="7543800" cy="857257"/>
          </a:xfrm>
        </p:spPr>
        <p:txBody>
          <a:bodyPr>
            <a:normAutofit fontScale="90000"/>
          </a:bodyPr>
          <a:lstStyle/>
          <a:p>
            <a:pPr algn="ctr"/>
            <a:r>
              <a:rPr lang="en-US" b="1" dirty="0">
                <a:solidFill>
                  <a:schemeClr val="accent2">
                    <a:lumMod val="60000"/>
                    <a:lumOff val="40000"/>
                  </a:schemeClr>
                </a:solidFill>
              </a:rPr>
              <a:t>Digital marketing strategy as a channel marketing strategy </a:t>
            </a:r>
            <a:r>
              <a:rPr lang="en-US" dirty="0">
                <a:solidFill>
                  <a:schemeClr val="accent1"/>
                </a:solidFill>
              </a:rPr>
              <a:t/>
            </a:r>
            <a:br>
              <a:rPr lang="en-US" dirty="0">
                <a:solidFill>
                  <a:schemeClr val="accent1"/>
                </a:solidFill>
              </a:rPr>
            </a:br>
            <a:endParaRPr lang="en-US" dirty="0">
              <a:solidFill>
                <a:schemeClr val="accent1"/>
              </a:solidFill>
            </a:endParaRPr>
          </a:p>
        </p:txBody>
      </p:sp>
    </p:spTree>
    <p:extLst>
      <p:ext uri="{BB962C8B-B14F-4D97-AF65-F5344CB8AC3E}">
        <p14:creationId xmlns="" xmlns:p14="http://schemas.microsoft.com/office/powerpoint/2010/main" val="118287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5860"/>
            <a:ext cx="9144000" cy="5000660"/>
          </a:xfrm>
        </p:spPr>
        <p:txBody>
          <a:bodyPr>
            <a:noAutofit/>
          </a:bodyPr>
          <a:lstStyle/>
          <a:p>
            <a:r>
              <a:rPr lang="en-US" sz="2600" dirty="0" smtClean="0">
                <a:solidFill>
                  <a:srgbClr val="FF0000"/>
                </a:solidFill>
              </a:rPr>
              <a:t>Enhancing </a:t>
            </a:r>
            <a:r>
              <a:rPr lang="en-US" sz="2600" dirty="0">
                <a:solidFill>
                  <a:srgbClr val="FF0000"/>
                </a:solidFill>
              </a:rPr>
              <a:t>website experiences that are effective for mobile and desktop users will be a central part of the strategy</a:t>
            </a:r>
            <a:r>
              <a:rPr lang="en-US" sz="2600" dirty="0"/>
              <a:t>, </a:t>
            </a:r>
            <a:r>
              <a:rPr lang="en-US" sz="2600" b="1" dirty="0" smtClean="0"/>
              <a:t>but</a:t>
            </a:r>
            <a:r>
              <a:rPr lang="en-US" sz="2600" dirty="0" smtClean="0"/>
              <a:t> digital </a:t>
            </a:r>
            <a:r>
              <a:rPr lang="en-US" sz="2600" dirty="0"/>
              <a:t>marketers should also </a:t>
            </a:r>
            <a:r>
              <a:rPr lang="en-US" sz="2600" b="1" u="sng" dirty="0"/>
              <a:t>examine broader issues</a:t>
            </a:r>
            <a:r>
              <a:rPr lang="en-US" sz="2600" b="1" dirty="0"/>
              <a:t> </a:t>
            </a:r>
            <a:r>
              <a:rPr lang="en-US" sz="2600" b="1" u="sng" dirty="0"/>
              <a:t>of how to</a:t>
            </a:r>
            <a:r>
              <a:rPr lang="en-US" sz="2600" dirty="0"/>
              <a:t>: </a:t>
            </a:r>
          </a:p>
          <a:p>
            <a:pPr>
              <a:buFont typeface="Arial" pitchFamily="34" charset="0"/>
              <a:buChar char="•"/>
            </a:pPr>
            <a:r>
              <a:rPr lang="en-US" sz="2600" dirty="0" smtClean="0"/>
              <a:t> </a:t>
            </a:r>
            <a:r>
              <a:rPr lang="en-US" sz="2600" dirty="0" smtClean="0">
                <a:solidFill>
                  <a:srgbClr val="0070C0"/>
                </a:solidFill>
              </a:rPr>
              <a:t>use </a:t>
            </a:r>
            <a:r>
              <a:rPr lang="en-US" sz="2600" dirty="0">
                <a:solidFill>
                  <a:srgbClr val="0070C0"/>
                </a:solidFill>
              </a:rPr>
              <a:t>marketing automation tools </a:t>
            </a:r>
            <a:r>
              <a:rPr lang="en-US" sz="2600" dirty="0"/>
              <a:t>for customer relationship development</a:t>
            </a:r>
          </a:p>
          <a:p>
            <a:pPr>
              <a:buFont typeface="Arial" pitchFamily="34" charset="0"/>
              <a:buChar char="•"/>
            </a:pPr>
            <a:r>
              <a:rPr lang="en-US" sz="2600" dirty="0" smtClean="0"/>
              <a:t> </a:t>
            </a:r>
            <a:r>
              <a:rPr lang="en-US" sz="2600" dirty="0" smtClean="0">
                <a:solidFill>
                  <a:srgbClr val="0070C0"/>
                </a:solidFill>
              </a:rPr>
              <a:t>develop </a:t>
            </a:r>
            <a:r>
              <a:rPr lang="en-US" sz="2600" dirty="0">
                <a:solidFill>
                  <a:srgbClr val="0070C0"/>
                </a:solidFill>
              </a:rPr>
              <a:t>the overall customer experience across multiple channels</a:t>
            </a:r>
          </a:p>
          <a:p>
            <a:pPr>
              <a:buFont typeface="Arial" pitchFamily="34" charset="0"/>
              <a:buChar char="•"/>
            </a:pPr>
            <a:r>
              <a:rPr lang="en-US" sz="2600" dirty="0" smtClean="0"/>
              <a:t> </a:t>
            </a:r>
            <a:r>
              <a:rPr lang="en-US" sz="2600" dirty="0" err="1" smtClean="0">
                <a:solidFill>
                  <a:srgbClr val="0070C0"/>
                </a:solidFill>
              </a:rPr>
              <a:t>maximise</a:t>
            </a:r>
            <a:r>
              <a:rPr lang="en-US" sz="2600" dirty="0" smtClean="0">
                <a:solidFill>
                  <a:srgbClr val="0070C0"/>
                </a:solidFill>
              </a:rPr>
              <a:t> the results from partnering and advertising with online intermediaries</a:t>
            </a:r>
            <a:r>
              <a:rPr lang="en-US" sz="2600" dirty="0" smtClean="0"/>
              <a:t> such as publishers, and influencers such as bloggers </a:t>
            </a:r>
          </a:p>
          <a:p>
            <a:pPr>
              <a:buFont typeface="Arial" pitchFamily="34" charset="0"/>
              <a:buChar char="•"/>
            </a:pPr>
            <a:r>
              <a:rPr lang="en-US" sz="2600" dirty="0"/>
              <a:t> </a:t>
            </a:r>
            <a:r>
              <a:rPr lang="en-US" sz="2600" dirty="0">
                <a:solidFill>
                  <a:srgbClr val="0070C0"/>
                </a:solidFill>
              </a:rPr>
              <a:t>harness social media marketing</a:t>
            </a:r>
            <a:r>
              <a:rPr lang="en-US" sz="2600" dirty="0"/>
              <a:t>, both </a:t>
            </a:r>
            <a:r>
              <a:rPr lang="en-US" sz="2600" dirty="0">
                <a:solidFill>
                  <a:srgbClr val="00B050"/>
                </a:solidFill>
              </a:rPr>
              <a:t>through use on its own site </a:t>
            </a:r>
            <a:r>
              <a:rPr lang="en-US" sz="2600" dirty="0"/>
              <a:t>through user-generated content and through </a:t>
            </a:r>
            <a:r>
              <a:rPr lang="en-US" sz="2600" dirty="0">
                <a:solidFill>
                  <a:srgbClr val="00B050"/>
                </a:solidFill>
              </a:rPr>
              <a:t>paid ads </a:t>
            </a:r>
            <a:r>
              <a:rPr lang="en-US" sz="2600" dirty="0"/>
              <a:t>within the main social networks such as Facebook, </a:t>
            </a:r>
            <a:r>
              <a:rPr lang="en-US" sz="2600" dirty="0" err="1"/>
              <a:t>Instagram</a:t>
            </a:r>
            <a:r>
              <a:rPr lang="en-US" sz="2600" dirty="0"/>
              <a:t>, LinkedIn and Twitter </a:t>
            </a:r>
          </a:p>
          <a:p>
            <a:pPr>
              <a:buFont typeface="Arial" pitchFamily="34" charset="0"/>
              <a:buChar char="•"/>
            </a:pPr>
            <a:endParaRPr lang="en-US" sz="2400" dirty="0" smtClean="0"/>
          </a:p>
          <a:p>
            <a:endParaRPr lang="en-US" sz="2400" dirty="0"/>
          </a:p>
        </p:txBody>
      </p:sp>
      <p:sp>
        <p:nvSpPr>
          <p:cNvPr id="4" name="Title 1"/>
          <p:cNvSpPr>
            <a:spLocks noGrp="1"/>
          </p:cNvSpPr>
          <p:nvPr>
            <p:ph type="title"/>
          </p:nvPr>
        </p:nvSpPr>
        <p:spPr>
          <a:xfrm>
            <a:off x="0" y="1"/>
            <a:ext cx="9144000" cy="928670"/>
          </a:xfrm>
        </p:spPr>
        <p:txBody>
          <a:bodyPr>
            <a:normAutofit/>
          </a:bodyPr>
          <a:lstStyle/>
          <a:p>
            <a:pPr algn="ctr"/>
            <a:r>
              <a:rPr lang="en-US" sz="4300" b="1" dirty="0">
                <a:solidFill>
                  <a:schemeClr val="accent2">
                    <a:lumMod val="60000"/>
                    <a:lumOff val="40000"/>
                  </a:schemeClr>
                </a:solidFill>
              </a:rPr>
              <a:t>The scope of digital marketing strategy</a:t>
            </a:r>
          </a:p>
        </p:txBody>
      </p:sp>
    </p:spTree>
    <p:extLst>
      <p:ext uri="{BB962C8B-B14F-4D97-AF65-F5344CB8AC3E}">
        <p14:creationId xmlns="" xmlns:p14="http://schemas.microsoft.com/office/powerpoint/2010/main" val="1836117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28670"/>
            <a:ext cx="8820471" cy="5357850"/>
          </a:xfrm>
        </p:spPr>
        <p:txBody>
          <a:bodyPr>
            <a:noAutofit/>
          </a:bodyPr>
          <a:lstStyle/>
          <a:p>
            <a:pPr>
              <a:buFont typeface="Wingdings" pitchFamily="2" charset="2"/>
              <a:buChar char="Ø"/>
            </a:pPr>
            <a:r>
              <a:rPr lang="en-US" sz="2400" dirty="0" smtClean="0"/>
              <a:t> </a:t>
            </a:r>
            <a:r>
              <a:rPr lang="en-US" sz="3200" dirty="0" smtClean="0">
                <a:solidFill>
                  <a:srgbClr val="FF0000"/>
                </a:solidFill>
              </a:rPr>
              <a:t>Strategy </a:t>
            </a:r>
            <a:r>
              <a:rPr lang="en-US" sz="3200" dirty="0">
                <a:solidFill>
                  <a:srgbClr val="FF0000"/>
                </a:solidFill>
              </a:rPr>
              <a:t>development may also involve redesigning business processes to integrate with partners, e.g., suppliers and distributors.</a:t>
            </a:r>
            <a:r>
              <a:rPr lang="en-US" sz="3200" dirty="0"/>
              <a:t> </a:t>
            </a:r>
          </a:p>
          <a:p>
            <a:pPr>
              <a:buFont typeface="Wingdings" pitchFamily="2" charset="2"/>
              <a:buChar char="Ø"/>
            </a:pPr>
            <a:r>
              <a:rPr lang="en-US" sz="3200" dirty="0" smtClean="0"/>
              <a:t> As </a:t>
            </a:r>
            <a:r>
              <a:rPr lang="en-US" sz="3200" dirty="0"/>
              <a:t>the Internet and digitally enhanced trading environments are more widely adopted, the scope for redesigning business processes extends even further. </a:t>
            </a:r>
          </a:p>
          <a:p>
            <a:pPr>
              <a:buFont typeface="Wingdings" pitchFamily="2" charset="2"/>
              <a:buChar char="Ø"/>
            </a:pPr>
            <a:r>
              <a:rPr lang="en-US" sz="3200" dirty="0" smtClean="0"/>
              <a:t> </a:t>
            </a:r>
            <a:r>
              <a:rPr lang="en-US" sz="3200" dirty="0" smtClean="0">
                <a:solidFill>
                  <a:srgbClr val="FF0000"/>
                </a:solidFill>
              </a:rPr>
              <a:t>Marketers </a:t>
            </a:r>
            <a:r>
              <a:rPr lang="en-US" sz="3200" dirty="0">
                <a:solidFill>
                  <a:srgbClr val="FF0000"/>
                </a:solidFill>
              </a:rPr>
              <a:t>not only need to look for opportunities to use technology to enhance their offer but must also ensure they </a:t>
            </a:r>
            <a:r>
              <a:rPr lang="en-US" sz="3200" u="sng" dirty="0">
                <a:solidFill>
                  <a:srgbClr val="FF0000"/>
                </a:solidFill>
                <a:effectLst>
                  <a:outerShdw blurRad="38100" dist="38100" dir="2700000" algn="tl">
                    <a:srgbClr val="000000">
                      <a:alpha val="43137"/>
                    </a:srgbClr>
                  </a:outerShdw>
                </a:effectLst>
              </a:rPr>
              <a:t>protect their competitive positioning</a:t>
            </a:r>
          </a:p>
        </p:txBody>
      </p:sp>
      <p:sp>
        <p:nvSpPr>
          <p:cNvPr id="4" name="Title 1"/>
          <p:cNvSpPr>
            <a:spLocks noGrp="1"/>
          </p:cNvSpPr>
          <p:nvPr>
            <p:ph type="title"/>
          </p:nvPr>
        </p:nvSpPr>
        <p:spPr>
          <a:xfrm>
            <a:off x="0" y="0"/>
            <a:ext cx="9144000" cy="784941"/>
          </a:xfrm>
        </p:spPr>
        <p:txBody>
          <a:bodyPr>
            <a:normAutofit/>
          </a:bodyPr>
          <a:lstStyle/>
          <a:p>
            <a:pPr algn="ctr"/>
            <a:r>
              <a:rPr lang="en-US" sz="4300" b="1" dirty="0">
                <a:solidFill>
                  <a:schemeClr val="accent2">
                    <a:lumMod val="60000"/>
                    <a:lumOff val="40000"/>
                  </a:schemeClr>
                </a:solidFill>
              </a:rPr>
              <a:t>The scope of digital marketing strategy</a:t>
            </a:r>
          </a:p>
        </p:txBody>
      </p:sp>
    </p:spTree>
    <p:extLst>
      <p:ext uri="{BB962C8B-B14F-4D97-AF65-F5344CB8AC3E}">
        <p14:creationId xmlns="" xmlns:p14="http://schemas.microsoft.com/office/powerpoint/2010/main" val="4288745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5"/>
            <a:ext cx="9144000" cy="1213570"/>
          </a:xfrm>
        </p:spPr>
        <p:txBody>
          <a:bodyPr>
            <a:normAutofit fontScale="90000"/>
          </a:bodyPr>
          <a:lstStyle/>
          <a:p>
            <a:r>
              <a:rPr lang="en-US" b="1" dirty="0">
                <a:solidFill>
                  <a:schemeClr val="accent2">
                    <a:lumMod val="60000"/>
                    <a:lumOff val="40000"/>
                  </a:schemeClr>
                </a:solidFill>
              </a:rPr>
              <a:t>Importance of integrated digital marketing strategy and digital transformation</a:t>
            </a:r>
            <a:endParaRPr lang="en-US" dirty="0"/>
          </a:p>
        </p:txBody>
      </p:sp>
      <p:sp>
        <p:nvSpPr>
          <p:cNvPr id="3" name="Content Placeholder 2"/>
          <p:cNvSpPr>
            <a:spLocks noGrp="1"/>
          </p:cNvSpPr>
          <p:nvPr>
            <p:ph idx="1"/>
          </p:nvPr>
        </p:nvSpPr>
        <p:spPr>
          <a:xfrm>
            <a:off x="179512" y="1845734"/>
            <a:ext cx="8496943" cy="4023360"/>
          </a:xfrm>
        </p:spPr>
        <p:txBody>
          <a:bodyPr>
            <a:noAutofit/>
          </a:bodyPr>
          <a:lstStyle/>
          <a:p>
            <a:r>
              <a:rPr lang="en-US" sz="2400" b="1" dirty="0" smtClean="0"/>
              <a:t>There </a:t>
            </a:r>
            <a:r>
              <a:rPr lang="en-US" sz="2400" b="1" dirty="0"/>
              <a:t>are many aspects of managing digital media and technology to consider when seeking to integrate digital marketing across an </a:t>
            </a:r>
            <a:r>
              <a:rPr lang="en-US" sz="2400" b="1" dirty="0" err="1" smtClean="0"/>
              <a:t>organisation</a:t>
            </a:r>
            <a:r>
              <a:rPr lang="en-US" sz="2400" dirty="0" smtClean="0"/>
              <a:t>:</a:t>
            </a:r>
            <a:endParaRPr lang="en-US" sz="2400" dirty="0"/>
          </a:p>
          <a:p>
            <a:pPr marL="457200" indent="-457200">
              <a:buFont typeface="+mj-lt"/>
              <a:buAutoNum type="arabicPeriod"/>
            </a:pPr>
            <a:r>
              <a:rPr lang="en-US" sz="2400" dirty="0"/>
              <a:t>• gaining buy-in and budget </a:t>
            </a:r>
            <a:r>
              <a:rPr lang="en-US" sz="2400" dirty="0">
                <a:solidFill>
                  <a:srgbClr val="FF0000"/>
                </a:solidFill>
              </a:rPr>
              <a:t>consistent</a:t>
            </a:r>
            <a:r>
              <a:rPr lang="en-US" sz="2400" dirty="0"/>
              <a:t> with audience media consumption and value generated; </a:t>
            </a:r>
          </a:p>
          <a:p>
            <a:pPr marL="457200" indent="-457200">
              <a:buFont typeface="+mj-lt"/>
              <a:buAutoNum type="arabicPeriod"/>
            </a:pPr>
            <a:r>
              <a:rPr lang="en-US" sz="2400" dirty="0"/>
              <a:t>• </a:t>
            </a:r>
            <a:r>
              <a:rPr lang="en-US" sz="2400" dirty="0">
                <a:solidFill>
                  <a:srgbClr val="FF0000"/>
                </a:solidFill>
              </a:rPr>
              <a:t>conflicts of ownership and tensions between a digital team and other teams</a:t>
            </a:r>
            <a:r>
              <a:rPr lang="en-US" sz="2400" dirty="0"/>
              <a:t> such as traditional marketing, IT, finance and senior management; </a:t>
            </a:r>
          </a:p>
          <a:p>
            <a:pPr marL="457200" indent="-457200">
              <a:buFont typeface="+mj-lt"/>
              <a:buAutoNum type="arabicPeriod"/>
            </a:pPr>
            <a:r>
              <a:rPr lang="en-US" sz="2400" dirty="0"/>
              <a:t>• </a:t>
            </a:r>
            <a:r>
              <a:rPr lang="en-US" sz="2400" dirty="0" smtClean="0">
                <a:solidFill>
                  <a:srgbClr val="FF0000"/>
                </a:solidFill>
              </a:rPr>
              <a:t>coordination with different channels </a:t>
            </a:r>
            <a:r>
              <a:rPr lang="en-US" sz="2400" dirty="0" smtClean="0"/>
              <a:t>in </a:t>
            </a:r>
            <a:r>
              <a:rPr lang="en-US" sz="2400" dirty="0"/>
              <a:t>conjunction with teams managing marketing </a:t>
            </a:r>
            <a:r>
              <a:rPr lang="en-US" sz="2400" dirty="0" err="1"/>
              <a:t>programmes</a:t>
            </a:r>
            <a:r>
              <a:rPr lang="en-US" sz="2400" dirty="0"/>
              <a:t> elsewhere in the business; </a:t>
            </a:r>
          </a:p>
        </p:txBody>
      </p:sp>
    </p:spTree>
    <p:extLst>
      <p:ext uri="{BB962C8B-B14F-4D97-AF65-F5344CB8AC3E}">
        <p14:creationId xmlns="" xmlns:p14="http://schemas.microsoft.com/office/powerpoint/2010/main" val="3074513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637472" cy="1450757"/>
          </a:xfrm>
        </p:spPr>
        <p:txBody>
          <a:bodyPr>
            <a:normAutofit fontScale="90000"/>
          </a:bodyPr>
          <a:lstStyle/>
          <a:p>
            <a:r>
              <a:rPr lang="en-US" b="1" dirty="0">
                <a:solidFill>
                  <a:schemeClr val="accent2">
                    <a:lumMod val="60000"/>
                    <a:lumOff val="40000"/>
                  </a:schemeClr>
                </a:solidFill>
              </a:rPr>
              <a:t>Importance of integrated digital marketing strategy and digital transformation</a:t>
            </a:r>
            <a:endParaRPr lang="en-US" dirty="0"/>
          </a:p>
        </p:txBody>
      </p:sp>
      <p:sp>
        <p:nvSpPr>
          <p:cNvPr id="3" name="Content Placeholder 2"/>
          <p:cNvSpPr>
            <a:spLocks noGrp="1"/>
          </p:cNvSpPr>
          <p:nvPr>
            <p:ph idx="1"/>
          </p:nvPr>
        </p:nvSpPr>
        <p:spPr>
          <a:xfrm>
            <a:off x="0" y="1845734"/>
            <a:ext cx="8964488" cy="4512224"/>
          </a:xfrm>
        </p:spPr>
        <p:txBody>
          <a:bodyPr>
            <a:noAutofit/>
          </a:bodyPr>
          <a:lstStyle/>
          <a:p>
            <a:r>
              <a:rPr lang="en-US" sz="2400" dirty="0"/>
              <a:t>• </a:t>
            </a:r>
            <a:r>
              <a:rPr lang="en-US" sz="2600" dirty="0">
                <a:solidFill>
                  <a:srgbClr val="FF0000"/>
                </a:solidFill>
              </a:rPr>
              <a:t>managing and integrating customer information </a:t>
            </a:r>
            <a:r>
              <a:rPr lang="en-US" sz="2600" dirty="0"/>
              <a:t>about characteristics and </a:t>
            </a:r>
            <a:r>
              <a:rPr lang="en-US" sz="2600" dirty="0" err="1"/>
              <a:t>behaviours</a:t>
            </a:r>
            <a:r>
              <a:rPr lang="en-US" sz="2600" dirty="0"/>
              <a:t> collected online; </a:t>
            </a:r>
          </a:p>
          <a:p>
            <a:r>
              <a:rPr lang="en-US" sz="2600" dirty="0"/>
              <a:t>• </a:t>
            </a:r>
            <a:r>
              <a:rPr lang="en-US" sz="2600" dirty="0">
                <a:solidFill>
                  <a:srgbClr val="FF0000"/>
                </a:solidFill>
              </a:rPr>
              <a:t>achieving consistent reporting, review, analysis and follow-up actions of digital marketing results </a:t>
            </a:r>
            <a:r>
              <a:rPr lang="en-US" sz="2600" dirty="0"/>
              <a:t>throughout the business</a:t>
            </a:r>
            <a:r>
              <a:rPr lang="en-US" sz="2600" dirty="0" smtClean="0"/>
              <a:t>;</a:t>
            </a:r>
            <a:endParaRPr lang="en-US" sz="2600" dirty="0"/>
          </a:p>
          <a:p>
            <a:r>
              <a:rPr lang="en-US" sz="2600" dirty="0"/>
              <a:t> • </a:t>
            </a:r>
            <a:r>
              <a:rPr lang="en-US" sz="2600" dirty="0">
                <a:solidFill>
                  <a:srgbClr val="FF0000"/>
                </a:solidFill>
              </a:rPr>
              <a:t>structuring the specialist digital team and integrating into the </a:t>
            </a:r>
            <a:r>
              <a:rPr lang="en-US" sz="2600" dirty="0" err="1">
                <a:solidFill>
                  <a:srgbClr val="FF0000"/>
                </a:solidFill>
              </a:rPr>
              <a:t>organisation</a:t>
            </a:r>
            <a:r>
              <a:rPr lang="en-US" sz="2600" dirty="0">
                <a:solidFill>
                  <a:srgbClr val="FF0000"/>
                </a:solidFill>
              </a:rPr>
              <a:t> </a:t>
            </a:r>
            <a:r>
              <a:rPr lang="en-US" sz="2600" dirty="0"/>
              <a:t>by changing responsibilities elsewhere in the </a:t>
            </a:r>
            <a:r>
              <a:rPr lang="en-US" sz="2600" dirty="0" err="1"/>
              <a:t>organisation</a:t>
            </a:r>
            <a:r>
              <a:rPr lang="en-US" sz="2600" dirty="0"/>
              <a:t>; </a:t>
            </a:r>
          </a:p>
          <a:p>
            <a:r>
              <a:rPr lang="en-US" sz="2600" dirty="0"/>
              <a:t>• </a:t>
            </a:r>
            <a:r>
              <a:rPr lang="en-US" sz="2600" dirty="0">
                <a:solidFill>
                  <a:srgbClr val="FF0000"/>
                </a:solidFill>
              </a:rPr>
              <a:t>‘ time to market </a:t>
            </a:r>
            <a:r>
              <a:rPr lang="en-US" sz="2600" dirty="0"/>
              <a:t>’ for implementing new functionality on a </a:t>
            </a:r>
            <a:r>
              <a:rPr lang="en-US" sz="2600" dirty="0" smtClean="0"/>
              <a:t>site</a:t>
            </a:r>
          </a:p>
          <a:p>
            <a:r>
              <a:rPr lang="en-US" sz="2600" i="1" dirty="0" smtClean="0"/>
              <a:t>Note : (quick) (</a:t>
            </a:r>
            <a:r>
              <a:rPr lang="en-US" sz="2600" b="1" i="1" dirty="0" smtClean="0"/>
              <a:t>time </a:t>
            </a:r>
            <a:r>
              <a:rPr lang="en-US" sz="2600" b="1" i="1" dirty="0" smtClean="0"/>
              <a:t>to market</a:t>
            </a:r>
            <a:r>
              <a:rPr lang="en-US" sz="2600" i="1" dirty="0" smtClean="0"/>
              <a:t> (</a:t>
            </a:r>
            <a:r>
              <a:rPr lang="en-US" sz="2600" b="1" i="1" dirty="0" smtClean="0"/>
              <a:t>TTM</a:t>
            </a:r>
            <a:r>
              <a:rPr lang="en-US" sz="2600" i="1" dirty="0" smtClean="0"/>
              <a:t>) is the length of time it takes from a product being conceived until its being available for sale</a:t>
            </a:r>
            <a:r>
              <a:rPr lang="en-US" sz="2600" i="1" dirty="0" smtClean="0"/>
              <a:t>.)</a:t>
            </a:r>
            <a:r>
              <a:rPr lang="en-US" sz="2600" i="1" dirty="0" smtClean="0"/>
              <a:t> </a:t>
            </a:r>
            <a:endParaRPr lang="en-US" sz="2600" i="1" dirty="0"/>
          </a:p>
        </p:txBody>
      </p:sp>
    </p:spTree>
    <p:extLst>
      <p:ext uri="{BB962C8B-B14F-4D97-AF65-F5344CB8AC3E}">
        <p14:creationId xmlns="" xmlns:p14="http://schemas.microsoft.com/office/powerpoint/2010/main" val="4217861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845734"/>
            <a:ext cx="8929717" cy="4369348"/>
          </a:xfrm>
        </p:spPr>
        <p:txBody>
          <a:bodyPr>
            <a:normAutofit/>
          </a:bodyPr>
          <a:lstStyle/>
          <a:p>
            <a:endParaRPr lang="en-US" sz="2400" b="1" dirty="0" smtClean="0"/>
          </a:p>
          <a:p>
            <a:endParaRPr lang="en-US" sz="2400" b="1" dirty="0"/>
          </a:p>
          <a:p>
            <a:r>
              <a:rPr lang="en-US" sz="3600" b="1" dirty="0" smtClean="0"/>
              <a:t>Digital transformation: </a:t>
            </a:r>
            <a:r>
              <a:rPr lang="en-US" sz="3600" dirty="0" smtClean="0"/>
              <a:t>A staged </a:t>
            </a:r>
            <a:r>
              <a:rPr lang="en-US" sz="3600" dirty="0" err="1" smtClean="0"/>
              <a:t>programme</a:t>
            </a:r>
            <a:r>
              <a:rPr lang="en-US" sz="3600" dirty="0" smtClean="0"/>
              <a:t> of business improvements to people, processes and tools used for integrated digital marketing to </a:t>
            </a:r>
            <a:r>
              <a:rPr lang="en-US" sz="3600" dirty="0" err="1" smtClean="0"/>
              <a:t>maximise</a:t>
            </a:r>
            <a:r>
              <a:rPr lang="en-US" sz="3600" dirty="0" smtClean="0"/>
              <a:t> the potential contribution of digital technology and media to business growth.</a:t>
            </a:r>
          </a:p>
          <a:p>
            <a:endParaRPr lang="en-US" sz="2400" dirty="0"/>
          </a:p>
        </p:txBody>
      </p:sp>
      <p:sp>
        <p:nvSpPr>
          <p:cNvPr id="4" name="Title 1"/>
          <p:cNvSpPr>
            <a:spLocks noGrp="1"/>
          </p:cNvSpPr>
          <p:nvPr>
            <p:ph type="title"/>
          </p:nvPr>
        </p:nvSpPr>
        <p:spPr/>
        <p:txBody>
          <a:bodyPr>
            <a:normAutofit fontScale="90000"/>
          </a:bodyPr>
          <a:lstStyle/>
          <a:p>
            <a:r>
              <a:rPr lang="en-US" b="1" dirty="0">
                <a:solidFill>
                  <a:schemeClr val="accent2">
                    <a:lumMod val="60000"/>
                    <a:lumOff val="40000"/>
                  </a:schemeClr>
                </a:solidFill>
              </a:rPr>
              <a:t>Importance of integrated digital marketing strategy and digital transformation</a:t>
            </a:r>
            <a:endParaRPr lang="en-US" dirty="0"/>
          </a:p>
        </p:txBody>
      </p:sp>
    </p:spTree>
    <p:extLst>
      <p:ext uri="{BB962C8B-B14F-4D97-AF65-F5344CB8AC3E}">
        <p14:creationId xmlns="" xmlns:p14="http://schemas.microsoft.com/office/powerpoint/2010/main" val="682329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637472" cy="1450757"/>
          </a:xfrm>
        </p:spPr>
        <p:txBody>
          <a:bodyPr>
            <a:normAutofit fontScale="90000"/>
          </a:bodyPr>
          <a:lstStyle/>
          <a:p>
            <a:r>
              <a:rPr lang="en-US" b="1" dirty="0">
                <a:solidFill>
                  <a:schemeClr val="accent2">
                    <a:lumMod val="60000"/>
                    <a:lumOff val="40000"/>
                  </a:schemeClr>
                </a:solidFill>
              </a:rPr>
              <a:t>Importance of integrated digital marketing strategy and digital transformation</a:t>
            </a:r>
            <a:endParaRPr lang="en-US" dirty="0"/>
          </a:p>
        </p:txBody>
      </p:sp>
      <p:sp>
        <p:nvSpPr>
          <p:cNvPr id="3" name="Content Placeholder 2"/>
          <p:cNvSpPr>
            <a:spLocks noGrp="1"/>
          </p:cNvSpPr>
          <p:nvPr>
            <p:ph idx="1"/>
          </p:nvPr>
        </p:nvSpPr>
        <p:spPr>
          <a:xfrm>
            <a:off x="179512" y="1845734"/>
            <a:ext cx="8964488" cy="4440786"/>
          </a:xfrm>
        </p:spPr>
        <p:txBody>
          <a:bodyPr>
            <a:noAutofit/>
          </a:bodyPr>
          <a:lstStyle/>
          <a:p>
            <a:r>
              <a:rPr lang="en-US" sz="2600" dirty="0"/>
              <a:t>Given the scope and importance of digital marketing for many </a:t>
            </a:r>
            <a:r>
              <a:rPr lang="en-US" sz="2600" dirty="0" err="1"/>
              <a:t>organisations</a:t>
            </a:r>
            <a:r>
              <a:rPr lang="en-US" sz="2600" dirty="0"/>
              <a:t>, </a:t>
            </a:r>
            <a:r>
              <a:rPr lang="en-US" sz="2600" dirty="0">
                <a:solidFill>
                  <a:srgbClr val="FF0000"/>
                </a:solidFill>
              </a:rPr>
              <a:t>many large </a:t>
            </a:r>
            <a:r>
              <a:rPr lang="en-US" sz="2600" dirty="0" err="1">
                <a:solidFill>
                  <a:srgbClr val="FF0000"/>
                </a:solidFill>
              </a:rPr>
              <a:t>organisations</a:t>
            </a:r>
            <a:r>
              <a:rPr lang="en-US" sz="2600" dirty="0">
                <a:solidFill>
                  <a:srgbClr val="FF0000"/>
                </a:solidFill>
              </a:rPr>
              <a:t> are now implementing digital </a:t>
            </a:r>
            <a:r>
              <a:rPr lang="en-US" sz="2600" dirty="0" smtClean="0">
                <a:solidFill>
                  <a:srgbClr val="FF0000"/>
                </a:solidFill>
              </a:rPr>
              <a:t>transformation </a:t>
            </a:r>
            <a:r>
              <a:rPr lang="en-US" sz="2600" dirty="0" err="1">
                <a:solidFill>
                  <a:srgbClr val="FF0000"/>
                </a:solidFill>
              </a:rPr>
              <a:t>programmes</a:t>
            </a:r>
            <a:r>
              <a:rPr lang="en-US" sz="2600" dirty="0"/>
              <a:t>, which have </a:t>
            </a:r>
            <a:r>
              <a:rPr lang="en-US" sz="2600" b="1" u="sng" dirty="0"/>
              <a:t>these features</a:t>
            </a:r>
            <a:r>
              <a:rPr lang="en-US" sz="2600" dirty="0"/>
              <a:t>:</a:t>
            </a:r>
          </a:p>
          <a:p>
            <a:pPr marL="457200" indent="-457200">
              <a:buFont typeface="+mj-lt"/>
              <a:buAutoNum type="arabicPeriod"/>
            </a:pPr>
            <a:r>
              <a:rPr lang="en-US" sz="2600" dirty="0"/>
              <a:t>• </a:t>
            </a:r>
            <a:r>
              <a:rPr lang="en-US" sz="2600" b="1" dirty="0">
                <a:solidFill>
                  <a:srgbClr val="00B0F0"/>
                </a:solidFill>
              </a:rPr>
              <a:t>Gain agreement </a:t>
            </a:r>
            <a:r>
              <a:rPr lang="en-US" sz="2600" dirty="0">
                <a:solidFill>
                  <a:srgbClr val="00B0F0"/>
                </a:solidFill>
              </a:rPr>
              <a:t>of long-term term digital marketing strategy and investment levels between relevant parts of an </a:t>
            </a:r>
            <a:r>
              <a:rPr lang="en-US" sz="2600" dirty="0" err="1">
                <a:solidFill>
                  <a:srgbClr val="00B0F0"/>
                </a:solidFill>
              </a:rPr>
              <a:t>organisation</a:t>
            </a:r>
            <a:r>
              <a:rPr lang="en-US" sz="2600" dirty="0"/>
              <a:t>, i.e. senior management team, marketing, corporate communications/brand, e-commerce/trading, IT and data management. </a:t>
            </a:r>
          </a:p>
          <a:p>
            <a:pPr marL="457200" indent="-457200">
              <a:buFont typeface="+mj-lt"/>
              <a:buAutoNum type="arabicPeriod"/>
            </a:pPr>
            <a:r>
              <a:rPr lang="en-US" sz="2600" dirty="0">
                <a:solidFill>
                  <a:srgbClr val="00B0F0"/>
                </a:solidFill>
              </a:rPr>
              <a:t>• Broad scope covering resource investment for digital media, data management and marketing technology. </a:t>
            </a:r>
          </a:p>
        </p:txBody>
      </p:sp>
    </p:spTree>
    <p:extLst>
      <p:ext uri="{BB962C8B-B14F-4D97-AF65-F5344CB8AC3E}">
        <p14:creationId xmlns="" xmlns:p14="http://schemas.microsoft.com/office/powerpoint/2010/main" val="1141871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637472" cy="1450757"/>
          </a:xfrm>
        </p:spPr>
        <p:txBody>
          <a:bodyPr>
            <a:normAutofit fontScale="90000"/>
          </a:bodyPr>
          <a:lstStyle/>
          <a:p>
            <a:r>
              <a:rPr lang="en-US" b="1" dirty="0">
                <a:solidFill>
                  <a:schemeClr val="accent2">
                    <a:lumMod val="60000"/>
                    <a:lumOff val="40000"/>
                  </a:schemeClr>
                </a:solidFill>
              </a:rPr>
              <a:t>Importance of integrated digital marketing strategy and digital transformation</a:t>
            </a:r>
            <a:endParaRPr lang="en-US" dirty="0"/>
          </a:p>
        </p:txBody>
      </p:sp>
      <p:sp>
        <p:nvSpPr>
          <p:cNvPr id="3" name="Content Placeholder 2"/>
          <p:cNvSpPr>
            <a:spLocks noGrp="1"/>
          </p:cNvSpPr>
          <p:nvPr>
            <p:ph idx="1"/>
          </p:nvPr>
        </p:nvSpPr>
        <p:spPr>
          <a:xfrm>
            <a:off x="179512" y="1845734"/>
            <a:ext cx="8784976" cy="4440786"/>
          </a:xfrm>
        </p:spPr>
        <p:txBody>
          <a:bodyPr>
            <a:noAutofit/>
          </a:bodyPr>
          <a:lstStyle/>
          <a:p>
            <a:r>
              <a:rPr lang="en-US" sz="2400" dirty="0"/>
              <a:t>• </a:t>
            </a:r>
            <a:r>
              <a:rPr lang="en-US" sz="2800" b="1" dirty="0">
                <a:solidFill>
                  <a:srgbClr val="00B0F0"/>
                </a:solidFill>
              </a:rPr>
              <a:t>Consider changes to process</a:t>
            </a:r>
            <a:r>
              <a:rPr lang="en-US" sz="2800" dirty="0"/>
              <a:t>, structure and skills (internal and resources) needed to implement change and agree integration of communications across traditional and digital channels.</a:t>
            </a:r>
          </a:p>
          <a:p>
            <a:r>
              <a:rPr lang="en-US" sz="2800" dirty="0"/>
              <a:t> • </a:t>
            </a:r>
            <a:r>
              <a:rPr lang="en-US" sz="2800" dirty="0">
                <a:solidFill>
                  <a:srgbClr val="00B0F0"/>
                </a:solidFill>
              </a:rPr>
              <a:t>Review approach to insight, measurement and improvement</a:t>
            </a:r>
            <a:r>
              <a:rPr lang="en-US" sz="2800" dirty="0"/>
              <a:t>, e.g. agreeing relevant </a:t>
            </a:r>
            <a:r>
              <a:rPr lang="en-US" sz="2800" dirty="0" smtClean="0"/>
              <a:t>KPIs (</a:t>
            </a:r>
            <a:r>
              <a:rPr lang="fr-FR" sz="2800" dirty="0" smtClean="0"/>
              <a:t>Key Performance </a:t>
            </a:r>
            <a:r>
              <a:rPr lang="fr-FR" sz="2800" dirty="0" err="1" smtClean="0"/>
              <a:t>Indicator</a:t>
            </a:r>
            <a:r>
              <a:rPr lang="en-US" sz="2800" dirty="0" smtClean="0"/>
              <a:t>), </a:t>
            </a:r>
            <a:r>
              <a:rPr lang="en-US" sz="2800" dirty="0"/>
              <a:t>dashboards to review them and use of structured experiments to make improvements. </a:t>
            </a:r>
          </a:p>
          <a:p>
            <a:r>
              <a:rPr lang="en-US" sz="2800" dirty="0"/>
              <a:t>• </a:t>
            </a:r>
            <a:r>
              <a:rPr lang="en-US" sz="2800" b="1" dirty="0">
                <a:solidFill>
                  <a:srgbClr val="00B0F0"/>
                </a:solidFill>
              </a:rPr>
              <a:t>Define a roadmap </a:t>
            </a:r>
            <a:r>
              <a:rPr lang="en-US" sz="2800" dirty="0">
                <a:solidFill>
                  <a:srgbClr val="00B0F0"/>
                </a:solidFill>
              </a:rPr>
              <a:t>and change </a:t>
            </a:r>
            <a:r>
              <a:rPr lang="en-US" sz="2800" dirty="0" err="1">
                <a:solidFill>
                  <a:srgbClr val="00B0F0"/>
                </a:solidFill>
              </a:rPr>
              <a:t>programme</a:t>
            </a:r>
            <a:r>
              <a:rPr lang="en-US" sz="2800" dirty="0">
                <a:solidFill>
                  <a:srgbClr val="00B0F0"/>
                </a:solidFill>
              </a:rPr>
              <a:t> for implementing changes</a:t>
            </a:r>
          </a:p>
        </p:txBody>
      </p:sp>
    </p:spTree>
    <p:extLst>
      <p:ext uri="{BB962C8B-B14F-4D97-AF65-F5344CB8AC3E}">
        <p14:creationId xmlns="" xmlns:p14="http://schemas.microsoft.com/office/powerpoint/2010/main" val="2022368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586"/>
            <a:ext cx="7576729" cy="1307206"/>
          </a:xfrm>
        </p:spPr>
        <p:txBody>
          <a:bodyPr>
            <a:noAutofit/>
          </a:bodyPr>
          <a:lstStyle/>
          <a:p>
            <a:pPr lvl="0" algn="ctr"/>
            <a:r>
              <a:rPr lang="en-GB" sz="3200" dirty="0">
                <a:solidFill>
                  <a:srgbClr val="007BA4"/>
                </a:solidFill>
              </a:rPr>
              <a:t>Hierarchy of organisation plans including digital marketing plans</a:t>
            </a:r>
            <a:r>
              <a:rPr lang="en-GB" sz="3600" dirty="0">
                <a:solidFill>
                  <a:srgbClr val="00A4B7"/>
                </a:solidFill>
                <a:latin typeface="Arial" panose="020B0604020202020204" pitchFamily="34" charset="0"/>
                <a:cs typeface="Arial" panose="020B0604020202020204" pitchFamily="34" charset="0"/>
              </a:rPr>
              <a:t/>
            </a:r>
            <a:br>
              <a:rPr lang="en-GB" sz="3600" dirty="0">
                <a:solidFill>
                  <a:srgbClr val="00A4B7"/>
                </a:solidFill>
                <a:latin typeface="Arial" panose="020B0604020202020204" pitchFamily="34" charset="0"/>
                <a:cs typeface="Arial" panose="020B0604020202020204" pitchFamily="34" charset="0"/>
              </a:rPr>
            </a:br>
            <a:endParaRPr lang="en-US" sz="3600" b="1" dirty="0">
              <a:solidFill>
                <a:srgbClr val="00A4B7"/>
              </a:solidFil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285992"/>
            <a:ext cx="9144000" cy="457200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0" y="1285860"/>
            <a:ext cx="9144000" cy="954107"/>
          </a:xfrm>
          <a:prstGeom prst="rect">
            <a:avLst/>
          </a:prstGeom>
        </p:spPr>
        <p:txBody>
          <a:bodyPr wrap="square">
            <a:spAutoFit/>
          </a:bodyPr>
          <a:lstStyle/>
          <a:p>
            <a:r>
              <a:rPr lang="en-US" sz="2800" dirty="0" smtClean="0"/>
              <a:t>The figure shows how the digital marketing plan supports other strategic and tactical initiatives. </a:t>
            </a:r>
            <a:endParaRPr lang="fr-FR" sz="2800" dirty="0"/>
          </a:p>
        </p:txBody>
      </p:sp>
    </p:spTree>
    <p:extLst>
      <p:ext uri="{BB962C8B-B14F-4D97-AF65-F5344CB8AC3E}">
        <p14:creationId xmlns="" xmlns:p14="http://schemas.microsoft.com/office/powerpoint/2010/main" val="2569030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txBody>
          <a:bodyPr>
            <a:normAutofit/>
          </a:bodyPr>
          <a:lstStyle/>
          <a:p>
            <a:pPr algn="ctr"/>
            <a:r>
              <a:rPr lang="en-GB" sz="3200" b="1" dirty="0">
                <a:solidFill>
                  <a:srgbClr val="007BA4"/>
                </a:solidFill>
              </a:rPr>
              <a:t>Table 4.2 Digital Marketing Planning failures and solutions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537075282"/>
              </p:ext>
            </p:extLst>
          </p:nvPr>
        </p:nvGraphicFramePr>
        <p:xfrm>
          <a:off x="0" y="1058945"/>
          <a:ext cx="9144000" cy="5396653"/>
        </p:xfrm>
        <a:graphic>
          <a:graphicData uri="http://schemas.openxmlformats.org/drawingml/2006/table">
            <a:tbl>
              <a:tblPr firstRow="1" bandRow="1">
                <a:tableStyleId>{5C22544A-7EE6-4342-B048-85BDC9FD1C3A}</a:tableStyleId>
              </a:tblPr>
              <a:tblGrid>
                <a:gridCol w="4143372">
                  <a:extLst>
                    <a:ext uri="{9D8B030D-6E8A-4147-A177-3AD203B41FA5}">
                      <a16:colId xmlns="" xmlns:a16="http://schemas.microsoft.com/office/drawing/2014/main" val="20000"/>
                    </a:ext>
                  </a:extLst>
                </a:gridCol>
                <a:gridCol w="5000628">
                  <a:extLst>
                    <a:ext uri="{9D8B030D-6E8A-4147-A177-3AD203B41FA5}">
                      <a16:colId xmlns="" xmlns:a16="http://schemas.microsoft.com/office/drawing/2014/main" val="20001"/>
                    </a:ext>
                  </a:extLst>
                </a:gridCol>
              </a:tblGrid>
              <a:tr h="297676">
                <a:tc>
                  <a:txBody>
                    <a:bodyPr/>
                    <a:lstStyle/>
                    <a:p>
                      <a:r>
                        <a:rPr lang="en-GB" sz="1600" dirty="0"/>
                        <a:t>Potential</a:t>
                      </a:r>
                      <a:r>
                        <a:rPr lang="en-GB" sz="1600" baseline="0" dirty="0"/>
                        <a:t> </a:t>
                      </a:r>
                      <a:r>
                        <a:rPr lang="en-GB" sz="1600" baseline="0" dirty="0" smtClean="0"/>
                        <a:t>failure </a:t>
                      </a:r>
                      <a:r>
                        <a:rPr lang="en-GB" sz="1600" baseline="0" dirty="0"/>
                        <a:t>or problem</a:t>
                      </a:r>
                      <a:endParaRPr lang="en-GB" sz="1600" dirty="0"/>
                    </a:p>
                  </a:txBody>
                  <a:tcPr marL="80037" marR="80037" marT="40019" marB="40019"/>
                </a:tc>
                <a:tc>
                  <a:txBody>
                    <a:bodyPr/>
                    <a:lstStyle/>
                    <a:p>
                      <a:r>
                        <a:rPr lang="en-GB" sz="1600" dirty="0"/>
                        <a:t>Potential solution</a:t>
                      </a:r>
                    </a:p>
                  </a:txBody>
                  <a:tcPr marL="80037" marR="80037" marT="40019" marB="40019"/>
                </a:tc>
                <a:extLst>
                  <a:ext uri="{0D108BD9-81ED-4DB2-BD59-A6C34878D82A}">
                    <a16:rowId xmlns="" xmlns:a16="http://schemas.microsoft.com/office/drawing/2014/main" val="10000"/>
                  </a:ext>
                </a:extLst>
              </a:tr>
              <a:tr h="5072775">
                <a:tc>
                  <a:txBody>
                    <a:bodyPr/>
                    <a:lstStyle/>
                    <a:p>
                      <a:r>
                        <a:rPr lang="en-US" sz="2400" b="1" i="0" u="none" strike="noStrike" kern="1200" baseline="0" dirty="0" smtClean="0">
                          <a:solidFill>
                            <a:schemeClr val="dk1"/>
                          </a:solidFill>
                          <a:latin typeface="+mn-lt"/>
                          <a:ea typeface="+mn-ea"/>
                          <a:cs typeface="+mn-cs"/>
                        </a:rPr>
                        <a:t>Underestimated customer demand for online </a:t>
                      </a:r>
                      <a:r>
                        <a:rPr lang="en-IN" sz="2400" b="1" i="0" u="none" strike="noStrike" kern="1200" baseline="0" dirty="0" smtClean="0">
                          <a:solidFill>
                            <a:schemeClr val="dk1"/>
                          </a:solidFill>
                          <a:latin typeface="+mn-lt"/>
                          <a:ea typeface="+mn-ea"/>
                          <a:cs typeface="+mn-cs"/>
                        </a:rPr>
                        <a:t>services</a:t>
                      </a:r>
                    </a:p>
                    <a:p>
                      <a:endParaRPr lang="en-GB" sz="1400" baseline="0" dirty="0"/>
                    </a:p>
                    <a:p>
                      <a:endParaRPr lang="en-US" sz="2400" b="1" baseline="0" dirty="0" smtClean="0"/>
                    </a:p>
                    <a:p>
                      <a:r>
                        <a:rPr lang="en-US" sz="2400" b="1" baseline="0" dirty="0" smtClean="0"/>
                        <a:t>Intense </a:t>
                      </a:r>
                      <a:r>
                        <a:rPr lang="en-US" sz="2400" b="1" baseline="0" dirty="0" smtClean="0"/>
                        <a:t>competition from existing and new market entrants </a:t>
                      </a:r>
                      <a:r>
                        <a:rPr lang="en-US" sz="2400" baseline="0" dirty="0" smtClean="0"/>
                        <a:t>who may spark digital disruption in sector through new </a:t>
                      </a:r>
                      <a:r>
                        <a:rPr lang="en-US" sz="2400" baseline="0" dirty="0" smtClean="0"/>
                        <a:t>business or </a:t>
                      </a:r>
                      <a:r>
                        <a:rPr lang="en-US" sz="2400" baseline="0" dirty="0" smtClean="0"/>
                        <a:t>revenue models</a:t>
                      </a:r>
                    </a:p>
                    <a:p>
                      <a:endParaRPr lang="en-US" sz="1400" baseline="0" dirty="0" smtClean="0"/>
                    </a:p>
                    <a:p>
                      <a:endParaRPr lang="en-GB" sz="1400" baseline="0" dirty="0" smtClean="0"/>
                    </a:p>
                  </a:txBody>
                  <a:tcPr marL="80037" marR="80037" marT="40019" marB="40019"/>
                </a:tc>
                <a:tc>
                  <a:txBody>
                    <a:bodyPr/>
                    <a:lstStyle/>
                    <a:p>
                      <a:r>
                        <a:rPr lang="en-GB" sz="2400" dirty="0" smtClean="0"/>
                        <a:t> </a:t>
                      </a:r>
                      <a:r>
                        <a:rPr lang="en-GB" sz="2400" b="1" dirty="0" smtClean="0"/>
                        <a:t>Research </a:t>
                      </a:r>
                      <a:r>
                        <a:rPr lang="en-GB" sz="2400" b="1" dirty="0" smtClean="0"/>
                        <a:t>demand, set objectives, </a:t>
                      </a:r>
                      <a:r>
                        <a:rPr lang="en-GB" sz="2400" b="1" dirty="0" smtClean="0"/>
                        <a:t>allocate</a:t>
                      </a:r>
                      <a:r>
                        <a:rPr lang="en-GB" sz="2400" b="1" baseline="0" dirty="0" smtClean="0"/>
                        <a:t> </a:t>
                      </a:r>
                      <a:r>
                        <a:rPr lang="en-GB" sz="2400" b="1" dirty="0" smtClean="0"/>
                        <a:t>sufficient </a:t>
                      </a:r>
                      <a:r>
                        <a:rPr lang="en-GB" sz="2400" b="1" dirty="0" smtClean="0"/>
                        <a:t>resources</a:t>
                      </a:r>
                    </a:p>
                    <a:p>
                      <a:endParaRPr lang="en-GB" sz="1800" dirty="0" smtClean="0"/>
                    </a:p>
                    <a:p>
                      <a:endParaRPr lang="en-US" sz="2400" dirty="0" smtClean="0"/>
                    </a:p>
                    <a:p>
                      <a:r>
                        <a:rPr lang="en-US" sz="2400" b="1" dirty="0" err="1" smtClean="0"/>
                        <a:t>Analyse</a:t>
                      </a:r>
                      <a:r>
                        <a:rPr lang="en-US" sz="2400" b="1" dirty="0" smtClean="0"/>
                        <a:t> </a:t>
                      </a:r>
                      <a:r>
                        <a:rPr lang="en-US" sz="2400" b="1" dirty="0" smtClean="0"/>
                        <a:t>the market</a:t>
                      </a:r>
                      <a:r>
                        <a:rPr lang="en-US" sz="2400" dirty="0" smtClean="0"/>
                        <a:t>, especially the </a:t>
                      </a:r>
                      <a:r>
                        <a:rPr lang="en-US" sz="2400" dirty="0" smtClean="0"/>
                        <a:t>intensity</a:t>
                      </a:r>
                      <a:r>
                        <a:rPr lang="en-US" sz="2400" baseline="0" dirty="0" smtClean="0"/>
                        <a:t> </a:t>
                      </a:r>
                      <a:r>
                        <a:rPr lang="en-US" sz="2400" dirty="0" smtClean="0"/>
                        <a:t>of </a:t>
                      </a:r>
                      <a:r>
                        <a:rPr lang="en-US" sz="2400" dirty="0" smtClean="0"/>
                        <a:t>rivalry, anticipate </a:t>
                      </a:r>
                      <a:r>
                        <a:rPr lang="en-US" sz="2400" dirty="0" smtClean="0"/>
                        <a:t>competitive</a:t>
                      </a:r>
                      <a:r>
                        <a:rPr lang="en-US" sz="2400" baseline="0" dirty="0" smtClean="0"/>
                        <a:t> </a:t>
                      </a:r>
                      <a:r>
                        <a:rPr lang="en-US" sz="2400" dirty="0" smtClean="0"/>
                        <a:t>responses</a:t>
                      </a:r>
                      <a:r>
                        <a:rPr lang="en-US" sz="2400" dirty="0" smtClean="0"/>
                        <a:t>, plan a clear market </a:t>
                      </a:r>
                      <a:r>
                        <a:rPr lang="en-US" sz="2400" dirty="0" smtClean="0"/>
                        <a:t>entry</a:t>
                      </a:r>
                      <a:r>
                        <a:rPr lang="en-US" sz="2400" baseline="0" dirty="0" smtClean="0"/>
                        <a:t> </a:t>
                      </a:r>
                      <a:r>
                        <a:rPr lang="en-US" sz="2400" dirty="0" smtClean="0"/>
                        <a:t>strategy </a:t>
                      </a:r>
                      <a:r>
                        <a:rPr lang="en-US" sz="2400" dirty="0" smtClean="0"/>
                        <a:t>or potential changes to </a:t>
                      </a:r>
                      <a:r>
                        <a:rPr lang="en-US" sz="2400" dirty="0" smtClean="0"/>
                        <a:t>business</a:t>
                      </a:r>
                      <a:r>
                        <a:rPr lang="en-US" sz="2400" baseline="0" dirty="0" smtClean="0"/>
                        <a:t> </a:t>
                      </a:r>
                      <a:r>
                        <a:rPr lang="en-US" sz="2400" dirty="0" smtClean="0"/>
                        <a:t>and </a:t>
                      </a:r>
                      <a:r>
                        <a:rPr lang="en-US" sz="2400" dirty="0" smtClean="0"/>
                        <a:t>revenue models </a:t>
                      </a:r>
                      <a:endParaRPr lang="en-US" sz="2400" dirty="0" smtClean="0"/>
                    </a:p>
                  </a:txBody>
                  <a:tcPr marL="80037" marR="80037" marT="40019" marB="40019"/>
                </a:tc>
                <a:extLst>
                  <a:ext uri="{0D108BD9-81ED-4DB2-BD59-A6C34878D82A}">
                    <a16:rowId xmlns="" xmlns:a16="http://schemas.microsoft.com/office/drawing/2014/main" val="10001"/>
                  </a:ext>
                </a:extLst>
              </a:tr>
            </a:tbl>
          </a:graphicData>
        </a:graphic>
      </p:graphicFrame>
    </p:spTree>
    <p:extLst>
      <p:ext uri="{BB962C8B-B14F-4D97-AF65-F5344CB8AC3E}">
        <p14:creationId xmlns="" xmlns:p14="http://schemas.microsoft.com/office/powerpoint/2010/main" val="2105930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692"/>
            <a:ext cx="8229600" cy="709714"/>
          </a:xfrm>
        </p:spPr>
        <p:txBody>
          <a:bodyPr>
            <a:normAutofit/>
          </a:bodyPr>
          <a:lstStyle/>
          <a:p>
            <a:pPr algn="ctr"/>
            <a:r>
              <a:rPr lang="en-GB" sz="3200" dirty="0">
                <a:solidFill>
                  <a:srgbClr val="007BA4"/>
                </a:solidFill>
              </a:rPr>
              <a:t>Chapter 4 Digital Marketing Strategy </a:t>
            </a: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95536" y="764704"/>
            <a:ext cx="990600" cy="996950"/>
          </a:xfrm>
        </p:spPr>
      </p:pic>
      <p:sp>
        <p:nvSpPr>
          <p:cNvPr id="5" name="Rectangle 4"/>
          <p:cNvSpPr/>
          <p:nvPr/>
        </p:nvSpPr>
        <p:spPr>
          <a:xfrm>
            <a:off x="899592" y="1434680"/>
            <a:ext cx="8319752" cy="4585871"/>
          </a:xfrm>
          <a:prstGeom prst="rect">
            <a:avLst/>
          </a:prstGeom>
        </p:spPr>
        <p:txBody>
          <a:bodyPr wrap="square">
            <a:spAutoFit/>
          </a:bodyPr>
          <a:lstStyle/>
          <a:p>
            <a:pPr>
              <a:buClr>
                <a:srgbClr val="007BA4"/>
              </a:buClr>
            </a:pPr>
            <a:endParaRPr lang="en-GB" sz="2400" dirty="0" smtClean="0"/>
          </a:p>
          <a:p>
            <a:pPr>
              <a:buClr>
                <a:srgbClr val="007BA4"/>
              </a:buClr>
            </a:pPr>
            <a:r>
              <a:rPr lang="en-GB" sz="2800" b="1" dirty="0" smtClean="0">
                <a:effectLst>
                  <a:outerShdw blurRad="38100" dist="38100" dir="2700000" algn="tl">
                    <a:srgbClr val="000000">
                      <a:alpha val="43137"/>
                    </a:srgbClr>
                  </a:outerShdw>
                </a:effectLst>
              </a:rPr>
              <a:t>Main topics</a:t>
            </a:r>
          </a:p>
          <a:p>
            <a:pPr marL="342900" indent="-342900">
              <a:buClr>
                <a:srgbClr val="007BA4"/>
              </a:buClr>
              <a:buFont typeface="Arial" panose="020B0604020202020204" pitchFamily="34" charset="0"/>
              <a:buChar char="•"/>
            </a:pPr>
            <a:r>
              <a:rPr lang="en-US" sz="2400" dirty="0"/>
              <a:t>Understanding the impact of digital disruptors</a:t>
            </a:r>
            <a:endParaRPr lang="en-GB" sz="2400" dirty="0"/>
          </a:p>
          <a:p>
            <a:pPr marL="342900" indent="-342900">
              <a:buClr>
                <a:srgbClr val="007BA4"/>
              </a:buClr>
              <a:buFont typeface="Arial" panose="020B0604020202020204" pitchFamily="34" charset="0"/>
              <a:buChar char="•"/>
            </a:pPr>
            <a:r>
              <a:rPr lang="en-GB" sz="2400" dirty="0"/>
              <a:t>Digital marketing strategy as a channel marketing </a:t>
            </a:r>
            <a:r>
              <a:rPr lang="en-GB" sz="2400" dirty="0" smtClean="0"/>
              <a:t>strategy</a:t>
            </a:r>
          </a:p>
          <a:p>
            <a:pPr marL="342900" indent="-342900">
              <a:buClr>
                <a:srgbClr val="007BA4"/>
              </a:buClr>
              <a:buFont typeface="Arial" panose="020B0604020202020204" pitchFamily="34" charset="0"/>
              <a:buChar char="•"/>
            </a:pPr>
            <a:r>
              <a:rPr lang="en-US" sz="2400" dirty="0"/>
              <a:t>The scope of digital marketing strategy</a:t>
            </a:r>
            <a:endParaRPr lang="en-GB" sz="2400" dirty="0"/>
          </a:p>
          <a:p>
            <a:pPr marL="342900" indent="-342900">
              <a:buClr>
                <a:srgbClr val="007BA4"/>
              </a:buClr>
              <a:buFont typeface="Arial" panose="020B0604020202020204" pitchFamily="34" charset="0"/>
              <a:buChar char="•"/>
            </a:pPr>
            <a:r>
              <a:rPr lang="en-US" sz="2400" dirty="0"/>
              <a:t>Importance of integrated digital marketing strategy and digital transformation plan </a:t>
            </a:r>
          </a:p>
          <a:p>
            <a:pPr marL="342900" indent="-342900">
              <a:buClr>
                <a:srgbClr val="007BA4"/>
              </a:buClr>
              <a:buFont typeface="Arial" panose="020B0604020202020204" pitchFamily="34" charset="0"/>
              <a:buChar char="•"/>
            </a:pPr>
            <a:r>
              <a:rPr lang="en-GB" sz="2400" dirty="0" smtClean="0"/>
              <a:t>How </a:t>
            </a:r>
            <a:r>
              <a:rPr lang="en-GB" sz="2400" dirty="0"/>
              <a:t>to structure a digital marketing strategy </a:t>
            </a:r>
            <a:endParaRPr lang="en-GB" sz="2400" dirty="0" smtClean="0"/>
          </a:p>
          <a:p>
            <a:pPr marL="342900" indent="-342900">
              <a:buClr>
                <a:srgbClr val="007BA4"/>
              </a:buClr>
              <a:buFont typeface="Arial" panose="020B0604020202020204" pitchFamily="34" charset="0"/>
              <a:buChar char="•"/>
            </a:pPr>
            <a:r>
              <a:rPr lang="en-GB" sz="2400" dirty="0" smtClean="0"/>
              <a:t>Situation analysis</a:t>
            </a:r>
            <a:endParaRPr lang="en-GB" sz="2400" dirty="0"/>
          </a:p>
          <a:p>
            <a:pPr marL="342900" indent="-342900">
              <a:buClr>
                <a:srgbClr val="007BA4"/>
              </a:buClr>
              <a:buFont typeface="Arial" panose="020B0604020202020204" pitchFamily="34" charset="0"/>
              <a:buChar char="•"/>
            </a:pPr>
            <a:r>
              <a:rPr lang="en-GB" sz="2400" dirty="0" smtClean="0"/>
              <a:t>Competitor </a:t>
            </a:r>
            <a:r>
              <a:rPr lang="en-GB" sz="2400" dirty="0"/>
              <a:t>analysis </a:t>
            </a:r>
          </a:p>
          <a:p>
            <a:pPr marL="342900" indent="-342900">
              <a:buClr>
                <a:srgbClr val="007BA4"/>
              </a:buClr>
              <a:buFont typeface="Arial" panose="020B0604020202020204" pitchFamily="34" charset="0"/>
              <a:buChar char="•"/>
            </a:pPr>
            <a:r>
              <a:rPr lang="en-GB" sz="2400" dirty="0" smtClean="0"/>
              <a:t>Setting </a:t>
            </a:r>
            <a:r>
              <a:rPr lang="en-GB" sz="2400" dirty="0"/>
              <a:t>goals and </a:t>
            </a:r>
            <a:r>
              <a:rPr lang="en-GB" sz="2400" dirty="0" smtClean="0"/>
              <a:t>objectives </a:t>
            </a:r>
            <a:r>
              <a:rPr lang="en-US" sz="2400" dirty="0"/>
              <a:t>for digital marketing </a:t>
            </a:r>
            <a:endParaRPr lang="en-GB" sz="2400" dirty="0"/>
          </a:p>
          <a:p>
            <a:pPr marL="342900" indent="-342900">
              <a:buClr>
                <a:srgbClr val="007BA4"/>
              </a:buClr>
              <a:buFont typeface="Arial" panose="020B0604020202020204" pitchFamily="34" charset="0"/>
              <a:buChar char="•"/>
            </a:pPr>
            <a:r>
              <a:rPr lang="en-GB" sz="2400" dirty="0" smtClean="0"/>
              <a:t>Strategy formulation </a:t>
            </a:r>
            <a:r>
              <a:rPr lang="en-US" sz="2400" dirty="0"/>
              <a:t>for digital marketing </a:t>
            </a:r>
            <a:endParaRPr lang="en-GB" sz="2400" dirty="0"/>
          </a:p>
        </p:txBody>
      </p:sp>
    </p:spTree>
    <p:extLst>
      <p:ext uri="{BB962C8B-B14F-4D97-AF65-F5344CB8AC3E}">
        <p14:creationId xmlns="" xmlns:p14="http://schemas.microsoft.com/office/powerpoint/2010/main" val="3954662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txBody>
          <a:bodyPr>
            <a:normAutofit/>
          </a:bodyPr>
          <a:lstStyle/>
          <a:p>
            <a:pPr algn="ctr"/>
            <a:r>
              <a:rPr lang="en-GB" sz="3200" b="1" dirty="0">
                <a:solidFill>
                  <a:srgbClr val="007BA4"/>
                </a:solidFill>
              </a:rPr>
              <a:t>Table 4.2 Digital Marketing Planning failures and solutions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537075282"/>
              </p:ext>
            </p:extLst>
          </p:nvPr>
        </p:nvGraphicFramePr>
        <p:xfrm>
          <a:off x="0" y="785795"/>
          <a:ext cx="9144000" cy="5857916"/>
        </p:xfrm>
        <a:graphic>
          <a:graphicData uri="http://schemas.openxmlformats.org/drawingml/2006/table">
            <a:tbl>
              <a:tblPr firstRow="1" bandRow="1">
                <a:tableStyleId>{5C22544A-7EE6-4342-B048-85BDC9FD1C3A}</a:tableStyleId>
              </a:tblPr>
              <a:tblGrid>
                <a:gridCol w="4143372">
                  <a:extLst>
                    <a:ext uri="{9D8B030D-6E8A-4147-A177-3AD203B41FA5}">
                      <a16:colId xmlns="" xmlns:a16="http://schemas.microsoft.com/office/drawing/2014/main" val="20000"/>
                    </a:ext>
                  </a:extLst>
                </a:gridCol>
                <a:gridCol w="5000628">
                  <a:extLst>
                    <a:ext uri="{9D8B030D-6E8A-4147-A177-3AD203B41FA5}">
                      <a16:colId xmlns="" xmlns:a16="http://schemas.microsoft.com/office/drawing/2014/main" val="20001"/>
                    </a:ext>
                  </a:extLst>
                </a:gridCol>
              </a:tblGrid>
              <a:tr h="421817">
                <a:tc>
                  <a:txBody>
                    <a:bodyPr/>
                    <a:lstStyle/>
                    <a:p>
                      <a:r>
                        <a:rPr lang="en-GB" sz="1600" dirty="0"/>
                        <a:t>Potential</a:t>
                      </a:r>
                      <a:r>
                        <a:rPr lang="en-GB" sz="1600" baseline="0" dirty="0"/>
                        <a:t> </a:t>
                      </a:r>
                      <a:r>
                        <a:rPr lang="en-GB" sz="1600" baseline="0" dirty="0" smtClean="0"/>
                        <a:t>failure </a:t>
                      </a:r>
                      <a:r>
                        <a:rPr lang="en-GB" sz="1600" baseline="0" dirty="0"/>
                        <a:t>or problem</a:t>
                      </a:r>
                      <a:endParaRPr lang="en-GB" sz="1600" dirty="0"/>
                    </a:p>
                  </a:txBody>
                  <a:tcPr marL="80037" marR="80037" marT="40019" marB="40019"/>
                </a:tc>
                <a:tc>
                  <a:txBody>
                    <a:bodyPr/>
                    <a:lstStyle/>
                    <a:p>
                      <a:r>
                        <a:rPr lang="en-GB" sz="1600" dirty="0"/>
                        <a:t>Potential solution</a:t>
                      </a:r>
                    </a:p>
                  </a:txBody>
                  <a:tcPr marL="80037" marR="80037" marT="40019" marB="40019"/>
                </a:tc>
                <a:extLst>
                  <a:ext uri="{0D108BD9-81ED-4DB2-BD59-A6C34878D82A}">
                    <a16:rowId xmlns="" xmlns:a16="http://schemas.microsoft.com/office/drawing/2014/main" val="10000"/>
                  </a:ext>
                </a:extLst>
              </a:tr>
              <a:tr h="5436099">
                <a:tc>
                  <a:txBody>
                    <a:bodyPr/>
                    <a:lstStyle/>
                    <a:p>
                      <a:r>
                        <a:rPr lang="en-GB" sz="2400" b="1" baseline="0" dirty="0" smtClean="0"/>
                        <a:t>Duplication </a:t>
                      </a:r>
                      <a:r>
                        <a:rPr lang="en-GB" sz="2400" b="1" baseline="0" dirty="0"/>
                        <a:t>of resources</a:t>
                      </a:r>
                    </a:p>
                    <a:p>
                      <a:endParaRPr lang="en-GB" sz="1400" baseline="0" dirty="0" smtClean="0"/>
                    </a:p>
                    <a:p>
                      <a:endParaRPr lang="en-GB" sz="1400" baseline="0" dirty="0" smtClean="0"/>
                    </a:p>
                    <a:p>
                      <a:endParaRPr lang="en-GB" sz="1400" baseline="0" dirty="0" smtClean="0"/>
                    </a:p>
                    <a:p>
                      <a:endParaRPr lang="en-GB" sz="1400" baseline="0" dirty="0" smtClean="0"/>
                    </a:p>
                    <a:p>
                      <a:endParaRPr lang="en-GB" sz="1400" baseline="0" dirty="0"/>
                    </a:p>
                    <a:p>
                      <a:endParaRPr lang="en-GB" sz="2400" b="1" baseline="0" dirty="0" smtClean="0"/>
                    </a:p>
                    <a:p>
                      <a:endParaRPr lang="en-GB" sz="2400" b="1" baseline="0" dirty="0" smtClean="0"/>
                    </a:p>
                    <a:p>
                      <a:endParaRPr lang="en-GB" sz="2400" b="1" baseline="0" dirty="0" smtClean="0"/>
                    </a:p>
                    <a:p>
                      <a:endParaRPr lang="en-GB" sz="2400" b="1" baseline="0" dirty="0" smtClean="0"/>
                    </a:p>
                    <a:p>
                      <a:r>
                        <a:rPr lang="en-GB" sz="2400" b="1" baseline="0" dirty="0" smtClean="0"/>
                        <a:t>Insufficient </a:t>
                      </a:r>
                      <a:r>
                        <a:rPr lang="en-GB" sz="2400" b="1" baseline="0" dirty="0"/>
                        <a:t>resources and </a:t>
                      </a:r>
                      <a:r>
                        <a:rPr lang="en-GB" sz="2400" b="1" baseline="0" dirty="0" smtClean="0"/>
                        <a:t>capabilities</a:t>
                      </a:r>
                    </a:p>
                    <a:p>
                      <a:endParaRPr lang="en-GB" sz="1400" baseline="0" dirty="0" smtClean="0"/>
                    </a:p>
                    <a:p>
                      <a:endParaRPr lang="en-GB" sz="1400" baseline="0" dirty="0" smtClean="0"/>
                    </a:p>
                    <a:p>
                      <a:endParaRPr lang="en-GB" sz="1400" baseline="0" dirty="0" smtClean="0"/>
                    </a:p>
                    <a:p>
                      <a:endParaRPr lang="en-GB" sz="1400" baseline="0" dirty="0"/>
                    </a:p>
                    <a:p>
                      <a:endParaRPr lang="en-GB" sz="1400" baseline="0" dirty="0"/>
                    </a:p>
                  </a:txBody>
                  <a:tcPr marL="80037" marR="80037" marT="40019" marB="40019"/>
                </a:tc>
                <a:tc>
                  <a:txBody>
                    <a:bodyPr/>
                    <a:lstStyle/>
                    <a:p>
                      <a:r>
                        <a:rPr lang="en-GB" sz="2400" dirty="0" smtClean="0"/>
                        <a:t> </a:t>
                      </a:r>
                      <a:r>
                        <a:rPr lang="en-US" sz="2400" b="1" dirty="0" smtClean="0">
                          <a:solidFill>
                            <a:schemeClr val="tx1"/>
                          </a:solidFill>
                        </a:rPr>
                        <a:t>Improve </a:t>
                      </a:r>
                      <a:r>
                        <a:rPr lang="en-US" sz="2400" b="1" dirty="0" smtClean="0">
                          <a:solidFill>
                            <a:schemeClr val="tx1"/>
                          </a:solidFill>
                        </a:rPr>
                        <a:t>internal communications </a:t>
                      </a:r>
                      <a:r>
                        <a:rPr lang="en-US" sz="2400" dirty="0" smtClean="0"/>
                        <a:t>to </a:t>
                      </a:r>
                      <a:r>
                        <a:rPr lang="en-US" sz="2400" dirty="0" smtClean="0"/>
                        <a:t>avoid</a:t>
                      </a:r>
                      <a:r>
                        <a:rPr lang="en-US" sz="2400" baseline="0" dirty="0" smtClean="0"/>
                        <a:t> </a:t>
                      </a:r>
                      <a:r>
                        <a:rPr lang="en-US" sz="2400" dirty="0" smtClean="0"/>
                        <a:t>different </a:t>
                      </a:r>
                      <a:r>
                        <a:rPr lang="en-US" sz="2400" dirty="0" smtClean="0"/>
                        <a:t>parts of the </a:t>
                      </a:r>
                      <a:r>
                        <a:rPr lang="en-US" sz="2400" dirty="0" smtClean="0"/>
                        <a:t>marketing</a:t>
                      </a:r>
                      <a:r>
                        <a:rPr lang="en-US" sz="2400" baseline="0" dirty="0" smtClean="0"/>
                        <a:t> </a:t>
                      </a:r>
                      <a:r>
                        <a:rPr lang="en-US" sz="2400" dirty="0" err="1" smtClean="0"/>
                        <a:t>organisation</a:t>
                      </a:r>
                      <a:r>
                        <a:rPr lang="en-US" sz="2400" dirty="0" smtClean="0"/>
                        <a:t> </a:t>
                      </a:r>
                      <a:r>
                        <a:rPr lang="en-US" sz="2400" dirty="0" smtClean="0"/>
                        <a:t>purchasing different tools </a:t>
                      </a:r>
                      <a:r>
                        <a:rPr lang="en-US" sz="2400" dirty="0" smtClean="0"/>
                        <a:t>or</a:t>
                      </a:r>
                      <a:r>
                        <a:rPr lang="en-US" sz="2400" baseline="0" dirty="0" smtClean="0"/>
                        <a:t> </a:t>
                      </a:r>
                      <a:r>
                        <a:rPr lang="en-US" sz="2400" dirty="0" smtClean="0"/>
                        <a:t>different </a:t>
                      </a:r>
                      <a:r>
                        <a:rPr lang="en-US" sz="2400" dirty="0" smtClean="0"/>
                        <a:t>agencies for performing </a:t>
                      </a:r>
                      <a:r>
                        <a:rPr lang="en-US" sz="2400" dirty="0" smtClean="0"/>
                        <a:t>similar</a:t>
                      </a:r>
                      <a:r>
                        <a:rPr lang="en-US" sz="2400" baseline="0" dirty="0" smtClean="0"/>
                        <a:t> </a:t>
                      </a:r>
                      <a:r>
                        <a:rPr lang="en-US" sz="2400" dirty="0" smtClean="0"/>
                        <a:t>online </a:t>
                      </a:r>
                      <a:r>
                        <a:rPr lang="en-US" sz="2400" dirty="0" smtClean="0"/>
                        <a:t>marketing tasks</a:t>
                      </a:r>
                    </a:p>
                    <a:p>
                      <a:endParaRPr lang="en-GB" sz="1800" dirty="0" smtClean="0"/>
                    </a:p>
                    <a:p>
                      <a:endParaRPr lang="en-US" sz="2400" dirty="0" smtClean="0"/>
                    </a:p>
                    <a:p>
                      <a:r>
                        <a:rPr lang="en-US" sz="2400" b="1" dirty="0" smtClean="0">
                          <a:solidFill>
                            <a:schemeClr val="tx1"/>
                          </a:solidFill>
                        </a:rPr>
                        <a:t>Ensure </a:t>
                      </a:r>
                      <a:r>
                        <a:rPr lang="en-US" sz="2400" b="1" dirty="0" smtClean="0">
                          <a:solidFill>
                            <a:schemeClr val="tx1"/>
                          </a:solidFill>
                        </a:rPr>
                        <a:t>budget and specific specialist </a:t>
                      </a:r>
                      <a:r>
                        <a:rPr lang="en-US" sz="2400" b="1" dirty="0" smtClean="0">
                          <a:solidFill>
                            <a:schemeClr val="tx1"/>
                          </a:solidFill>
                        </a:rPr>
                        <a:t>digital</a:t>
                      </a:r>
                      <a:r>
                        <a:rPr lang="en-US" sz="2400" b="1" baseline="0" dirty="0" smtClean="0">
                          <a:solidFill>
                            <a:schemeClr val="tx1"/>
                          </a:solidFill>
                        </a:rPr>
                        <a:t> </a:t>
                      </a:r>
                      <a:r>
                        <a:rPr lang="en-US" sz="2400" b="1" dirty="0" smtClean="0">
                          <a:solidFill>
                            <a:schemeClr val="tx1"/>
                          </a:solidFill>
                        </a:rPr>
                        <a:t>skills </a:t>
                      </a:r>
                      <a:r>
                        <a:rPr lang="en-US" sz="2400" b="1" dirty="0" smtClean="0">
                          <a:solidFill>
                            <a:schemeClr val="tx1"/>
                          </a:solidFill>
                        </a:rPr>
                        <a:t>are available </a:t>
                      </a:r>
                      <a:r>
                        <a:rPr lang="en-US" sz="2400" dirty="0" smtClean="0"/>
                        <a:t>to support the </a:t>
                      </a:r>
                      <a:r>
                        <a:rPr lang="en-US" sz="2400" dirty="0" smtClean="0"/>
                        <a:t>strategic</a:t>
                      </a:r>
                      <a:r>
                        <a:rPr lang="en-US" sz="2400" baseline="0" dirty="0" smtClean="0"/>
                        <a:t> </a:t>
                      </a:r>
                      <a:r>
                        <a:rPr lang="en-US" sz="2400" dirty="0" smtClean="0"/>
                        <a:t>initiatives </a:t>
                      </a:r>
                      <a:r>
                        <a:rPr lang="en-US" sz="2400" dirty="0" smtClean="0"/>
                        <a:t>including ‘always-on’ activities </a:t>
                      </a:r>
                      <a:r>
                        <a:rPr lang="en-US" sz="2400" dirty="0" smtClean="0"/>
                        <a:t>to</a:t>
                      </a:r>
                      <a:r>
                        <a:rPr lang="en-US" sz="2400" baseline="0" dirty="0" smtClean="0"/>
                        <a:t> </a:t>
                      </a:r>
                      <a:r>
                        <a:rPr lang="en-US" sz="2400" dirty="0" smtClean="0"/>
                        <a:t>continuously </a:t>
                      </a:r>
                      <a:r>
                        <a:rPr lang="en-US" sz="2400" dirty="0" smtClean="0"/>
                        <a:t>engage audiences </a:t>
                      </a:r>
                      <a:r>
                        <a:rPr lang="en-US" sz="2400" dirty="0" smtClean="0"/>
                        <a:t>using</a:t>
                      </a:r>
                      <a:r>
                        <a:rPr lang="en-US" sz="2400" baseline="0" dirty="0" smtClean="0"/>
                        <a:t> </a:t>
                      </a:r>
                      <a:r>
                        <a:rPr lang="en-US" sz="2400" dirty="0" smtClean="0"/>
                        <a:t>search</a:t>
                      </a:r>
                      <a:r>
                        <a:rPr lang="en-US" sz="2400" dirty="0" smtClean="0"/>
                        <a:t>, social and email marketing</a:t>
                      </a:r>
                    </a:p>
                  </a:txBody>
                  <a:tcPr marL="80037" marR="80037" marT="40019" marB="40019"/>
                </a:tc>
                <a:extLst>
                  <a:ext uri="{0D108BD9-81ED-4DB2-BD59-A6C34878D82A}">
                    <a16:rowId xmlns="" xmlns:a16="http://schemas.microsoft.com/office/drawing/2014/main" val="10001"/>
                  </a:ext>
                </a:extLst>
              </a:tr>
            </a:tbl>
          </a:graphicData>
        </a:graphic>
      </p:graphicFrame>
    </p:spTree>
    <p:extLst>
      <p:ext uri="{BB962C8B-B14F-4D97-AF65-F5344CB8AC3E}">
        <p14:creationId xmlns="" xmlns:p14="http://schemas.microsoft.com/office/powerpoint/2010/main" val="2105930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586"/>
            <a:ext cx="8229600" cy="1143000"/>
          </a:xfrm>
        </p:spPr>
        <p:txBody>
          <a:bodyPr>
            <a:normAutofit/>
          </a:bodyPr>
          <a:lstStyle/>
          <a:p>
            <a:pPr algn="ctr"/>
            <a:r>
              <a:rPr lang="en-GB" sz="3200" dirty="0">
                <a:solidFill>
                  <a:srgbClr val="007BA4"/>
                </a:solidFill>
              </a:rPr>
              <a:t>Table 4.2 Digital Marketing Planning failures and </a:t>
            </a:r>
            <a:r>
              <a:rPr lang="en-GB" sz="3200" dirty="0" smtClean="0">
                <a:solidFill>
                  <a:srgbClr val="007BA4"/>
                </a:solidFill>
              </a:rPr>
              <a:t>solutions (Continued)</a:t>
            </a:r>
            <a:endParaRPr lang="en-GB" sz="3200" dirty="0">
              <a:solidFill>
                <a:srgbClr val="007BA4"/>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702756545"/>
              </p:ext>
            </p:extLst>
          </p:nvPr>
        </p:nvGraphicFramePr>
        <p:xfrm>
          <a:off x="0" y="1473224"/>
          <a:ext cx="9144000" cy="5384776"/>
        </p:xfrm>
        <a:graphic>
          <a:graphicData uri="http://schemas.openxmlformats.org/drawingml/2006/table">
            <a:tbl>
              <a:tblPr firstRow="1" bandRow="1">
                <a:tableStyleId>{5C22544A-7EE6-4342-B048-85BDC9FD1C3A}</a:tableStyleId>
              </a:tblPr>
              <a:tblGrid>
                <a:gridCol w="3571868">
                  <a:extLst>
                    <a:ext uri="{9D8B030D-6E8A-4147-A177-3AD203B41FA5}">
                      <a16:colId xmlns="" xmlns:a16="http://schemas.microsoft.com/office/drawing/2014/main" val="20000"/>
                    </a:ext>
                  </a:extLst>
                </a:gridCol>
                <a:gridCol w="5572132">
                  <a:extLst>
                    <a:ext uri="{9D8B030D-6E8A-4147-A177-3AD203B41FA5}">
                      <a16:colId xmlns="" xmlns:a16="http://schemas.microsoft.com/office/drawing/2014/main" val="20001"/>
                    </a:ext>
                  </a:extLst>
                </a:gridCol>
              </a:tblGrid>
              <a:tr h="557456">
                <a:tc>
                  <a:txBody>
                    <a:bodyPr/>
                    <a:lstStyle/>
                    <a:p>
                      <a:r>
                        <a:rPr lang="en-GB" sz="1600" dirty="0"/>
                        <a:t>Potential</a:t>
                      </a:r>
                      <a:r>
                        <a:rPr lang="en-GB" sz="1600" baseline="0" dirty="0"/>
                        <a:t> </a:t>
                      </a:r>
                      <a:r>
                        <a:rPr lang="en-GB" sz="1600" baseline="0" dirty="0" smtClean="0"/>
                        <a:t>failure </a:t>
                      </a:r>
                      <a:r>
                        <a:rPr lang="en-GB" sz="1600" baseline="0" dirty="0"/>
                        <a:t>or problem</a:t>
                      </a:r>
                      <a:endParaRPr lang="en-GB" sz="1600" dirty="0"/>
                    </a:p>
                  </a:txBody>
                  <a:tcPr marL="80037" marR="80037" marT="40019" marB="40019"/>
                </a:tc>
                <a:tc>
                  <a:txBody>
                    <a:bodyPr/>
                    <a:lstStyle/>
                    <a:p>
                      <a:r>
                        <a:rPr lang="en-GB" sz="1600" dirty="0"/>
                        <a:t>Potential solution</a:t>
                      </a:r>
                    </a:p>
                  </a:txBody>
                  <a:tcPr marL="80037" marR="80037" marT="40019" marB="40019"/>
                </a:tc>
                <a:extLst>
                  <a:ext uri="{0D108BD9-81ED-4DB2-BD59-A6C34878D82A}">
                    <a16:rowId xmlns="" xmlns:a16="http://schemas.microsoft.com/office/drawing/2014/main" val="10000"/>
                  </a:ext>
                </a:extLst>
              </a:tr>
              <a:tr h="4827320">
                <a:tc>
                  <a:txBody>
                    <a:bodyPr/>
                    <a:lstStyle/>
                    <a:p>
                      <a:r>
                        <a:rPr lang="en-US" sz="2400" b="1" baseline="0" dirty="0" smtClean="0"/>
                        <a:t>Relevant customer data not collected or </a:t>
                      </a:r>
                      <a:r>
                        <a:rPr lang="en-US" sz="2400" b="1" baseline="0" dirty="0" err="1" smtClean="0"/>
                        <a:t>utilised</a:t>
                      </a:r>
                      <a:endParaRPr lang="en-US" sz="2400" b="1" baseline="0" dirty="0" smtClean="0"/>
                    </a:p>
                    <a:p>
                      <a:endParaRPr lang="en-GB" sz="2400" baseline="0" dirty="0" smtClean="0"/>
                    </a:p>
                    <a:p>
                      <a:endParaRPr lang="en-GB" sz="2400" baseline="0" dirty="0" smtClean="0"/>
                    </a:p>
                    <a:p>
                      <a:endParaRPr lang="en-GB" sz="2400" baseline="0" dirty="0" smtClean="0"/>
                    </a:p>
                    <a:p>
                      <a:endParaRPr lang="en-GB" sz="2400" baseline="0" dirty="0" smtClean="0"/>
                    </a:p>
                    <a:p>
                      <a:r>
                        <a:rPr lang="en-GB" sz="2400" b="1" baseline="0" dirty="0" smtClean="0"/>
                        <a:t>Lack </a:t>
                      </a:r>
                      <a:r>
                        <a:rPr lang="en-GB" sz="2400" b="1" baseline="0" dirty="0"/>
                        <a:t>of </a:t>
                      </a:r>
                      <a:r>
                        <a:rPr lang="en-GB" sz="2400" b="1" baseline="0" dirty="0" smtClean="0"/>
                        <a:t>control</a:t>
                      </a:r>
                    </a:p>
                    <a:p>
                      <a:endParaRPr lang="en-GB" sz="2400" baseline="0" dirty="0" smtClean="0"/>
                    </a:p>
                    <a:p>
                      <a:endParaRPr lang="en-GB" sz="2400" baseline="0" dirty="0"/>
                    </a:p>
                    <a:p>
                      <a:endParaRPr lang="en-GB" sz="2400" baseline="0" dirty="0"/>
                    </a:p>
                    <a:p>
                      <a:r>
                        <a:rPr lang="en-GB" sz="2400" b="1" baseline="0" dirty="0"/>
                        <a:t>Lack of senior management support </a:t>
                      </a:r>
                      <a:endParaRPr lang="en-GB" sz="2400" b="1" dirty="0"/>
                    </a:p>
                  </a:txBody>
                  <a:tcPr marL="80037" marR="80037" marT="40019" marB="40019"/>
                </a:tc>
                <a:tc>
                  <a:txBody>
                    <a:bodyPr/>
                    <a:lstStyle/>
                    <a:p>
                      <a:pPr marL="180975" indent="-180975"/>
                      <a:r>
                        <a:rPr lang="en-US" sz="2400" b="1" baseline="0" dirty="0" smtClean="0">
                          <a:latin typeface="Times New Roman" pitchFamily="18" charset="0"/>
                          <a:cs typeface="Times New Roman" pitchFamily="18" charset="0"/>
                        </a:rPr>
                        <a:t>Research</a:t>
                      </a:r>
                      <a:r>
                        <a:rPr lang="en-US" sz="2400" baseline="0" dirty="0" smtClean="0">
                          <a:latin typeface="Times New Roman" pitchFamily="18" charset="0"/>
                          <a:cs typeface="Times New Roman" pitchFamily="18" charset="0"/>
                        </a:rPr>
                        <a:t> </a:t>
                      </a:r>
                      <a:r>
                        <a:rPr lang="en-US" sz="2400" baseline="0" dirty="0" smtClean="0">
                          <a:latin typeface="Times New Roman" pitchFamily="18" charset="0"/>
                          <a:cs typeface="Times New Roman" pitchFamily="18" charset="0"/>
                        </a:rPr>
                        <a:t>to ensure best </a:t>
                      </a:r>
                      <a:r>
                        <a:rPr lang="en-US" sz="2400" baseline="0" dirty="0" smtClean="0">
                          <a:latin typeface="Times New Roman" pitchFamily="18" charset="0"/>
                          <a:cs typeface="Times New Roman" pitchFamily="18" charset="0"/>
                        </a:rPr>
                        <a:t>possible knowledge of </a:t>
                      </a:r>
                      <a:r>
                        <a:rPr lang="en-US" sz="2400" baseline="0" dirty="0" smtClean="0">
                          <a:latin typeface="Times New Roman" pitchFamily="18" charset="0"/>
                          <a:cs typeface="Times New Roman" pitchFamily="18" charset="0"/>
                        </a:rPr>
                        <a:t>target customers; integrate </a:t>
                      </a:r>
                      <a:r>
                        <a:rPr lang="en-US" sz="2400" baseline="0" dirty="0" smtClean="0">
                          <a:latin typeface="Times New Roman" pitchFamily="18" charset="0"/>
                          <a:cs typeface="Times New Roman" pitchFamily="18" charset="0"/>
                        </a:rPr>
                        <a:t>customer data </a:t>
                      </a:r>
                      <a:r>
                        <a:rPr lang="en-US" sz="2400" baseline="0" dirty="0" smtClean="0">
                          <a:latin typeface="Times New Roman" pitchFamily="18" charset="0"/>
                          <a:cs typeface="Times New Roman" pitchFamily="18" charset="0"/>
                        </a:rPr>
                        <a:t>into existing systems</a:t>
                      </a:r>
                    </a:p>
                    <a:p>
                      <a:endParaRPr lang="en-US" sz="2400" baseline="0" dirty="0" smtClean="0"/>
                    </a:p>
                    <a:p>
                      <a:endParaRPr lang="en-US" sz="2400" baseline="0" dirty="0" smtClean="0"/>
                    </a:p>
                    <a:p>
                      <a:r>
                        <a:rPr lang="en-US" sz="2400" b="1" baseline="0" dirty="0" smtClean="0"/>
                        <a:t>Measure </a:t>
                      </a:r>
                      <a:r>
                        <a:rPr lang="en-US" sz="2400" b="1" baseline="0" dirty="0" smtClean="0"/>
                        <a:t>and </a:t>
                      </a:r>
                      <a:r>
                        <a:rPr lang="en-US" sz="2400" b="1" baseline="0" dirty="0" err="1" smtClean="0"/>
                        <a:t>analyse</a:t>
                      </a:r>
                      <a:r>
                        <a:rPr lang="en-US" sz="2400" b="1" baseline="0" dirty="0" smtClean="0"/>
                        <a:t> </a:t>
                      </a:r>
                      <a:r>
                        <a:rPr lang="en-US" sz="2400" b="1" baseline="0" dirty="0" smtClean="0"/>
                        <a:t> </a:t>
                      </a:r>
                      <a:r>
                        <a:rPr lang="en-US" sz="2400" baseline="0" dirty="0" smtClean="0"/>
                        <a:t>frequently </a:t>
                      </a:r>
                      <a:r>
                        <a:rPr lang="en-US" sz="2400" baseline="0" dirty="0" smtClean="0"/>
                        <a:t>to take</a:t>
                      </a:r>
                    </a:p>
                    <a:p>
                      <a:pPr marL="180975" indent="-180975"/>
                      <a:r>
                        <a:rPr lang="en-US" sz="2400" baseline="0" dirty="0" smtClean="0"/>
                        <a:t>corrective </a:t>
                      </a:r>
                      <a:r>
                        <a:rPr lang="en-US" sz="2400" baseline="0" dirty="0" smtClean="0"/>
                        <a:t>action to </a:t>
                      </a:r>
                      <a:r>
                        <a:rPr lang="en-US" sz="2400" baseline="0" dirty="0" smtClean="0"/>
                        <a:t>ensure achievement of objectives</a:t>
                      </a:r>
                      <a:endParaRPr lang="en-US" sz="2400" baseline="0" dirty="0" smtClean="0"/>
                    </a:p>
                    <a:p>
                      <a:endParaRPr lang="en-GB" sz="2400" baseline="0" dirty="0" smtClean="0"/>
                    </a:p>
                    <a:p>
                      <a:pPr marL="180975" indent="-180975"/>
                      <a:r>
                        <a:rPr lang="en-US" sz="2400" b="1" baseline="0" dirty="0" smtClean="0"/>
                        <a:t>Ensure support </a:t>
                      </a:r>
                      <a:r>
                        <a:rPr lang="en-US" sz="2400" baseline="0" dirty="0" smtClean="0"/>
                        <a:t>for a long-term digital transformation plan as this will be needed to drive major strategic initiatives</a:t>
                      </a:r>
                      <a:endParaRPr lang="en-GB" sz="2400" baseline="0" dirty="0" smtClean="0"/>
                    </a:p>
                    <a:p>
                      <a:endParaRPr lang="en-GB" sz="1400" dirty="0"/>
                    </a:p>
                  </a:txBody>
                  <a:tcPr marL="80037" marR="80037" marT="40019" marB="40019"/>
                </a:tc>
                <a:extLst>
                  <a:ext uri="{0D108BD9-81ED-4DB2-BD59-A6C34878D82A}">
                    <a16:rowId xmlns="" xmlns:a16="http://schemas.microsoft.com/office/drawing/2014/main" val="10001"/>
                  </a:ext>
                </a:extLst>
              </a:tr>
            </a:tbl>
          </a:graphicData>
        </a:graphic>
      </p:graphicFrame>
    </p:spTree>
    <p:extLst>
      <p:ext uri="{BB962C8B-B14F-4D97-AF65-F5344CB8AC3E}">
        <p14:creationId xmlns="" xmlns:p14="http://schemas.microsoft.com/office/powerpoint/2010/main" val="418557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1024642"/>
          </a:xfrm>
        </p:spPr>
        <p:txBody>
          <a:bodyPr>
            <a:noAutofit/>
          </a:bodyPr>
          <a:lstStyle/>
          <a:p>
            <a:r>
              <a:rPr lang="en-GB" sz="4000" b="1" dirty="0">
                <a:solidFill>
                  <a:schemeClr val="accent2">
                    <a:lumMod val="60000"/>
                    <a:lumOff val="40000"/>
                  </a:schemeClr>
                </a:solidFill>
              </a:rPr>
              <a:t>How to structure a digital marketing strategy </a:t>
            </a:r>
            <a:r>
              <a:rPr lang="en-GB" sz="4000" dirty="0"/>
              <a:t/>
            </a:r>
            <a:br>
              <a:rPr lang="en-GB" sz="4000" dirty="0"/>
            </a:br>
            <a:endParaRPr lang="en-US" sz="4000" dirty="0"/>
          </a:p>
        </p:txBody>
      </p:sp>
      <p:sp>
        <p:nvSpPr>
          <p:cNvPr id="3" name="Content Placeholder 2"/>
          <p:cNvSpPr>
            <a:spLocks noGrp="1"/>
          </p:cNvSpPr>
          <p:nvPr>
            <p:ph idx="1"/>
          </p:nvPr>
        </p:nvSpPr>
        <p:spPr>
          <a:xfrm>
            <a:off x="0" y="928670"/>
            <a:ext cx="9143999" cy="5357850"/>
          </a:xfrm>
        </p:spPr>
        <p:txBody>
          <a:bodyPr>
            <a:noAutofit/>
          </a:bodyPr>
          <a:lstStyle/>
          <a:p>
            <a:r>
              <a:rPr lang="en-US" sz="2600" dirty="0" smtClean="0"/>
              <a:t>T</a:t>
            </a:r>
            <a:r>
              <a:rPr lang="en-US" sz="2600" dirty="0" smtClean="0"/>
              <a:t>he Internet has increased the importance of strategy. </a:t>
            </a:r>
            <a:r>
              <a:rPr lang="en-US" sz="2600" dirty="0" smtClean="0"/>
              <a:t>B</a:t>
            </a:r>
            <a:r>
              <a:rPr lang="en-US" sz="2600" dirty="0" smtClean="0"/>
              <a:t>usinesses should </a:t>
            </a:r>
            <a:r>
              <a:rPr lang="en-US" sz="2600" dirty="0"/>
              <a:t>be cautious and suggested </a:t>
            </a:r>
            <a:r>
              <a:rPr lang="en-US" sz="2600" dirty="0" smtClean="0"/>
              <a:t>and should </a:t>
            </a:r>
            <a:r>
              <a:rPr lang="en-US" sz="2600" dirty="0"/>
              <a:t>focus when developing their strategy. </a:t>
            </a:r>
            <a:endParaRPr lang="en-US" sz="2600" dirty="0" smtClean="0"/>
          </a:p>
          <a:p>
            <a:r>
              <a:rPr lang="en-US" sz="2600" dirty="0" smtClean="0"/>
              <a:t>Porter </a:t>
            </a:r>
            <a:r>
              <a:rPr lang="en-US" sz="2600" dirty="0"/>
              <a:t>suggested </a:t>
            </a:r>
            <a:r>
              <a:rPr lang="en-US" sz="2600" b="1" dirty="0">
                <a:solidFill>
                  <a:srgbClr val="FF0000"/>
                </a:solidFill>
              </a:rPr>
              <a:t>six principles </a:t>
            </a:r>
            <a:r>
              <a:rPr lang="en-US" sz="2600" dirty="0"/>
              <a:t>that could help to sustain a distinctive strategic position: </a:t>
            </a:r>
          </a:p>
          <a:p>
            <a:r>
              <a:rPr lang="en-US" sz="2600" dirty="0" smtClean="0"/>
              <a:t>1.  </a:t>
            </a:r>
            <a:r>
              <a:rPr lang="en-US" sz="2600" b="1" dirty="0"/>
              <a:t>Start with </a:t>
            </a:r>
            <a:r>
              <a:rPr lang="en-US" sz="2600" b="1" dirty="0" smtClean="0"/>
              <a:t>the </a:t>
            </a:r>
            <a:r>
              <a:rPr lang="en-US" sz="2600" b="1" dirty="0"/>
              <a:t>right goal </a:t>
            </a:r>
            <a:r>
              <a:rPr lang="en-US" sz="2600" dirty="0"/>
              <a:t>, which is grounded in real economic value.</a:t>
            </a:r>
          </a:p>
          <a:p>
            <a:r>
              <a:rPr lang="en-US" sz="2600" dirty="0" smtClean="0"/>
              <a:t>2.  </a:t>
            </a:r>
            <a:r>
              <a:rPr lang="en-US" sz="2600" b="1" dirty="0"/>
              <a:t>Define a value proposition</a:t>
            </a:r>
            <a:r>
              <a:rPr lang="en-US" sz="2600" dirty="0"/>
              <a:t>, which is unique but, importantly, deliverable. </a:t>
            </a:r>
          </a:p>
          <a:p>
            <a:r>
              <a:rPr lang="en-US" sz="2600" dirty="0" smtClean="0"/>
              <a:t>3.  </a:t>
            </a:r>
            <a:r>
              <a:rPr lang="en-US" sz="2600" b="1" dirty="0"/>
              <a:t>Do things differently</a:t>
            </a:r>
            <a:r>
              <a:rPr lang="en-US" sz="2600" dirty="0"/>
              <a:t>; create a distinctive value chain.</a:t>
            </a:r>
          </a:p>
        </p:txBody>
      </p:sp>
    </p:spTree>
    <p:extLst>
      <p:ext uri="{BB962C8B-B14F-4D97-AF65-F5344CB8AC3E}">
        <p14:creationId xmlns="" xmlns:p14="http://schemas.microsoft.com/office/powerpoint/2010/main" val="2805408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2656"/>
            <a:ext cx="7543800" cy="1656184"/>
          </a:xfrm>
        </p:spPr>
        <p:txBody>
          <a:bodyPr>
            <a:normAutofit fontScale="90000"/>
          </a:bodyPr>
          <a:lstStyle/>
          <a:p>
            <a:r>
              <a:rPr lang="en-GB" b="1" dirty="0">
                <a:solidFill>
                  <a:schemeClr val="accent2">
                    <a:lumMod val="60000"/>
                    <a:lumOff val="40000"/>
                  </a:schemeClr>
                </a:solidFill>
              </a:rPr>
              <a:t>How to structure a digital marketing strategy </a:t>
            </a:r>
            <a:r>
              <a:rPr lang="en-GB" dirty="0"/>
              <a:t/>
            </a:r>
            <a:br>
              <a:rPr lang="en-GB" dirty="0"/>
            </a:br>
            <a:endParaRPr lang="en-US" dirty="0"/>
          </a:p>
        </p:txBody>
      </p:sp>
      <p:sp>
        <p:nvSpPr>
          <p:cNvPr id="3" name="Content Placeholder 2"/>
          <p:cNvSpPr>
            <a:spLocks noGrp="1"/>
          </p:cNvSpPr>
          <p:nvPr>
            <p:ph idx="1"/>
          </p:nvPr>
        </p:nvSpPr>
        <p:spPr>
          <a:xfrm>
            <a:off x="214282" y="1845734"/>
            <a:ext cx="8643998" cy="4512224"/>
          </a:xfrm>
        </p:spPr>
        <p:txBody>
          <a:bodyPr>
            <a:noAutofit/>
          </a:bodyPr>
          <a:lstStyle/>
          <a:p>
            <a:r>
              <a:rPr lang="en-US" sz="3200" dirty="0" smtClean="0"/>
              <a:t>4.  </a:t>
            </a:r>
            <a:r>
              <a:rPr lang="en-US" sz="3200" b="1" dirty="0"/>
              <a:t>Be prepared to make </a:t>
            </a:r>
            <a:r>
              <a:rPr lang="en-US" sz="3200" b="1" dirty="0" smtClean="0"/>
              <a:t>trade-offs (</a:t>
            </a:r>
            <a:r>
              <a:rPr lang="fr-FR" sz="3200" dirty="0" smtClean="0"/>
              <a:t>a compromise</a:t>
            </a:r>
            <a:r>
              <a:rPr lang="en-US" sz="3200" b="1" dirty="0" smtClean="0"/>
              <a:t>)</a:t>
            </a:r>
            <a:r>
              <a:rPr lang="en-US" sz="3200" dirty="0" smtClean="0"/>
              <a:t>, </a:t>
            </a:r>
            <a:r>
              <a:rPr lang="en-US" sz="3200" dirty="0"/>
              <a:t>tailoring a firm’s activities to outperform rivals. </a:t>
            </a:r>
          </a:p>
          <a:p>
            <a:r>
              <a:rPr lang="en-US" sz="3200" dirty="0" smtClean="0"/>
              <a:t>5.  </a:t>
            </a:r>
            <a:r>
              <a:rPr lang="en-US" sz="3200" b="1" dirty="0"/>
              <a:t>Create a fit between what the company does, where it wants to be and the resources available.</a:t>
            </a:r>
          </a:p>
          <a:p>
            <a:r>
              <a:rPr lang="en-US" sz="3200" dirty="0" smtClean="0"/>
              <a:t>6. </a:t>
            </a:r>
            <a:r>
              <a:rPr lang="en-US" sz="3200" b="1" dirty="0"/>
              <a:t>Establish continuity</a:t>
            </a:r>
            <a:r>
              <a:rPr lang="en-US" sz="3200" dirty="0"/>
              <a:t>. Planning decisions follow the distinctive position set out by the original goals. </a:t>
            </a:r>
          </a:p>
        </p:txBody>
      </p:sp>
    </p:spTree>
    <p:extLst>
      <p:ext uri="{BB962C8B-B14F-4D97-AF65-F5344CB8AC3E}">
        <p14:creationId xmlns="" xmlns:p14="http://schemas.microsoft.com/office/powerpoint/2010/main" val="760495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2656"/>
            <a:ext cx="7543800" cy="1656184"/>
          </a:xfrm>
        </p:spPr>
        <p:txBody>
          <a:bodyPr>
            <a:normAutofit fontScale="90000"/>
          </a:bodyPr>
          <a:lstStyle/>
          <a:p>
            <a:r>
              <a:rPr lang="en-GB" b="1" dirty="0">
                <a:solidFill>
                  <a:schemeClr val="accent2">
                    <a:lumMod val="60000"/>
                    <a:lumOff val="40000"/>
                  </a:schemeClr>
                </a:solidFill>
              </a:rPr>
              <a:t>How to structure a digital marketing strategy </a:t>
            </a:r>
            <a:r>
              <a:rPr lang="en-GB" dirty="0"/>
              <a:t/>
            </a:r>
            <a:br>
              <a:rPr lang="en-GB" dirty="0"/>
            </a:br>
            <a:endParaRPr lang="en-US" dirty="0"/>
          </a:p>
        </p:txBody>
      </p:sp>
      <p:sp>
        <p:nvSpPr>
          <p:cNvPr id="3" name="Content Placeholder 2"/>
          <p:cNvSpPr>
            <a:spLocks noGrp="1"/>
          </p:cNvSpPr>
          <p:nvPr>
            <p:ph idx="1"/>
          </p:nvPr>
        </p:nvSpPr>
        <p:spPr>
          <a:xfrm>
            <a:off x="357159" y="1845734"/>
            <a:ext cx="8572560" cy="4023360"/>
          </a:xfrm>
        </p:spPr>
        <p:txBody>
          <a:bodyPr>
            <a:noAutofit/>
          </a:bodyPr>
          <a:lstStyle/>
          <a:p>
            <a:r>
              <a:rPr lang="en-US" sz="3600" b="1" dirty="0"/>
              <a:t>Strategy process </a:t>
            </a:r>
            <a:r>
              <a:rPr lang="en-US" sz="3600" b="1" dirty="0" smtClean="0"/>
              <a:t>model</a:t>
            </a:r>
            <a:r>
              <a:rPr lang="en-US" sz="3600" dirty="0" smtClean="0"/>
              <a:t>: </a:t>
            </a:r>
            <a:r>
              <a:rPr lang="en-US" sz="3600" dirty="0"/>
              <a:t>A </a:t>
            </a:r>
            <a:r>
              <a:rPr lang="en-US" sz="3600" dirty="0">
                <a:solidFill>
                  <a:srgbClr val="00B050"/>
                </a:solidFill>
              </a:rPr>
              <a:t>framework</a:t>
            </a:r>
            <a:r>
              <a:rPr lang="en-US" sz="3600" dirty="0"/>
              <a:t> for approaching strategy development</a:t>
            </a:r>
          </a:p>
          <a:p>
            <a:endParaRPr lang="en-US" sz="3600" dirty="0" smtClean="0"/>
          </a:p>
          <a:p>
            <a:r>
              <a:rPr lang="en-US" sz="3600" b="1" dirty="0"/>
              <a:t>Marketing </a:t>
            </a:r>
            <a:r>
              <a:rPr lang="en-US" sz="3600" b="1" dirty="0" smtClean="0"/>
              <a:t>planning</a:t>
            </a:r>
            <a:r>
              <a:rPr lang="en-US" sz="3600" dirty="0" smtClean="0"/>
              <a:t>:  </a:t>
            </a:r>
            <a:r>
              <a:rPr lang="en-US" sz="3600" dirty="0"/>
              <a:t>A logical sequence and a series of activities </a:t>
            </a:r>
            <a:r>
              <a:rPr lang="en-US" sz="3600" dirty="0">
                <a:solidFill>
                  <a:srgbClr val="00B050"/>
                </a:solidFill>
              </a:rPr>
              <a:t>leading to the setting of marketing objectives and the formulation of plans for achieving them</a:t>
            </a:r>
            <a:r>
              <a:rPr lang="en-US" sz="3600" dirty="0"/>
              <a:t>.</a:t>
            </a:r>
          </a:p>
          <a:p>
            <a:endParaRPr lang="en-US" sz="2400" dirty="0"/>
          </a:p>
        </p:txBody>
      </p:sp>
    </p:spTree>
    <p:extLst>
      <p:ext uri="{BB962C8B-B14F-4D97-AF65-F5344CB8AC3E}">
        <p14:creationId xmlns="" xmlns:p14="http://schemas.microsoft.com/office/powerpoint/2010/main" val="1007039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6883"/>
            <a:ext cx="9052560" cy="586541"/>
          </a:xfrm>
        </p:spPr>
        <p:txBody>
          <a:bodyPr>
            <a:noAutofit/>
          </a:bodyPr>
          <a:lstStyle/>
          <a:p>
            <a:pPr algn="ctr"/>
            <a:r>
              <a:rPr lang="en-US" sz="2800" dirty="0">
                <a:solidFill>
                  <a:srgbClr val="007BA4"/>
                </a:solidFill>
              </a:rPr>
              <a:t>The SOSTAC® </a:t>
            </a:r>
            <a:r>
              <a:rPr lang="en-US" sz="3200" b="1" dirty="0">
                <a:solidFill>
                  <a:srgbClr val="007BA4"/>
                </a:solidFill>
              </a:rPr>
              <a:t>planning framework applied to digital marketing strategy development</a:t>
            </a:r>
            <a:r>
              <a:rPr lang="en-US" sz="2800" dirty="0">
                <a:solidFill>
                  <a:srgbClr val="007BA4"/>
                </a:solidFill>
              </a:rPr>
              <a:t/>
            </a:r>
            <a:br>
              <a:rPr lang="en-US" sz="2800" dirty="0">
                <a:solidFill>
                  <a:srgbClr val="007BA4"/>
                </a:solidFill>
              </a:rPr>
            </a:br>
            <a:endParaRPr lang="en-GB" sz="2800" dirty="0">
              <a:solidFill>
                <a:srgbClr val="007BA4"/>
              </a:solidFil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5535" y="1090154"/>
            <a:ext cx="8280919" cy="5062329"/>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971600" y="6154153"/>
            <a:ext cx="2111475" cy="246221"/>
          </a:xfrm>
          <a:prstGeom prst="rect">
            <a:avLst/>
          </a:prstGeom>
        </p:spPr>
        <p:txBody>
          <a:bodyPr wrap="none">
            <a:spAutoFit/>
          </a:bodyPr>
          <a:lstStyle/>
          <a:p>
            <a:r>
              <a:rPr lang="en-US" sz="1000" i="1" dirty="0">
                <a:latin typeface="+mj-lt"/>
              </a:rPr>
              <a:t>Source</a:t>
            </a:r>
            <a:r>
              <a:rPr lang="en-US" sz="1000" dirty="0">
                <a:latin typeface="+mj-lt"/>
              </a:rPr>
              <a:t>: Chaffey and Smith (2012)</a:t>
            </a:r>
            <a:endParaRPr lang="en-IN" sz="2400" dirty="0">
              <a:latin typeface="+mj-lt"/>
            </a:endParaRPr>
          </a:p>
        </p:txBody>
      </p:sp>
    </p:spTree>
    <p:extLst>
      <p:ext uri="{BB962C8B-B14F-4D97-AF65-F5344CB8AC3E}">
        <p14:creationId xmlns="" xmlns:p14="http://schemas.microsoft.com/office/powerpoint/2010/main" val="2935964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2656"/>
            <a:ext cx="7543800" cy="1656184"/>
          </a:xfrm>
        </p:spPr>
        <p:txBody>
          <a:bodyPr>
            <a:normAutofit fontScale="90000"/>
          </a:bodyPr>
          <a:lstStyle/>
          <a:p>
            <a:r>
              <a:rPr lang="en-GB" b="1" dirty="0">
                <a:solidFill>
                  <a:schemeClr val="accent2">
                    <a:lumMod val="60000"/>
                    <a:lumOff val="40000"/>
                  </a:schemeClr>
                </a:solidFill>
              </a:rPr>
              <a:t>How to structure a digital marketing strategy </a:t>
            </a:r>
            <a:r>
              <a:rPr lang="en-GB" dirty="0"/>
              <a:t/>
            </a:r>
            <a:br>
              <a:rPr lang="en-GB" dirty="0"/>
            </a:br>
            <a:endParaRPr lang="en-US" dirty="0"/>
          </a:p>
        </p:txBody>
      </p:sp>
      <p:sp>
        <p:nvSpPr>
          <p:cNvPr id="3" name="Content Placeholder 2"/>
          <p:cNvSpPr>
            <a:spLocks noGrp="1"/>
          </p:cNvSpPr>
          <p:nvPr>
            <p:ph idx="1"/>
          </p:nvPr>
        </p:nvSpPr>
        <p:spPr>
          <a:xfrm>
            <a:off x="1" y="1845734"/>
            <a:ext cx="9144000" cy="4512224"/>
          </a:xfrm>
        </p:spPr>
        <p:txBody>
          <a:bodyPr>
            <a:noAutofit/>
          </a:bodyPr>
          <a:lstStyle/>
          <a:p>
            <a:r>
              <a:rPr lang="en-US" sz="2400" dirty="0"/>
              <a:t>The elements of </a:t>
            </a:r>
            <a:r>
              <a:rPr lang="en-US" sz="2400" dirty="0" err="1" smtClean="0"/>
              <a:t>SOSTAC®</a:t>
            </a:r>
            <a:r>
              <a:rPr lang="en-US" sz="2400" dirty="0" err="1"/>
              <a:t>planning</a:t>
            </a:r>
            <a:r>
              <a:rPr lang="en-US" sz="2400" dirty="0"/>
              <a:t> in the </a:t>
            </a:r>
            <a:r>
              <a:rPr lang="en-US" sz="2400" dirty="0" smtClean="0"/>
              <a:t>context of </a:t>
            </a:r>
            <a:r>
              <a:rPr lang="en-US" sz="2400" dirty="0"/>
              <a:t>how they are described in this text with respect to digital marketing strategy are: </a:t>
            </a:r>
          </a:p>
          <a:p>
            <a:r>
              <a:rPr lang="en-US" sz="3200" b="1" dirty="0" smtClean="0"/>
              <a:t>1/ Situation </a:t>
            </a:r>
            <a:r>
              <a:rPr lang="en-US" sz="3200" b="1" dirty="0"/>
              <a:t>analysis </a:t>
            </a:r>
            <a:r>
              <a:rPr lang="en-US" sz="3200" dirty="0"/>
              <a:t>means ‘</a:t>
            </a:r>
            <a:r>
              <a:rPr lang="en-US" sz="3200" b="1" dirty="0">
                <a:solidFill>
                  <a:srgbClr val="00B050"/>
                </a:solidFill>
              </a:rPr>
              <a:t>where are we now</a:t>
            </a:r>
            <a:r>
              <a:rPr lang="en-US" sz="3200" dirty="0">
                <a:solidFill>
                  <a:srgbClr val="00B050"/>
                </a:solidFill>
              </a:rPr>
              <a:t>?’. </a:t>
            </a:r>
            <a:r>
              <a:rPr lang="en-US" sz="3200" dirty="0"/>
              <a:t>Planning activities involved at this stage include performing an Internet-specific </a:t>
            </a:r>
            <a:r>
              <a:rPr lang="en-US" sz="3200" b="1" dirty="0">
                <a:solidFill>
                  <a:srgbClr val="FF0000"/>
                </a:solidFill>
              </a:rPr>
              <a:t>SWOT analysis</a:t>
            </a:r>
            <a:r>
              <a:rPr lang="en-US" sz="3200" dirty="0"/>
              <a:t>, and </a:t>
            </a:r>
            <a:r>
              <a:rPr lang="en-US" sz="3200" b="1" dirty="0">
                <a:solidFill>
                  <a:srgbClr val="FF0000"/>
                </a:solidFill>
              </a:rPr>
              <a:t>reviewing</a:t>
            </a:r>
            <a:r>
              <a:rPr lang="en-US" sz="3200" b="1" dirty="0"/>
              <a:t> </a:t>
            </a:r>
            <a:r>
              <a:rPr lang="en-US" sz="3200" dirty="0"/>
              <a:t>the different aspects of the </a:t>
            </a:r>
            <a:r>
              <a:rPr lang="en-US" sz="3200" b="1" dirty="0">
                <a:solidFill>
                  <a:srgbClr val="FF0000"/>
                </a:solidFill>
              </a:rPr>
              <a:t>micro-environment</a:t>
            </a:r>
            <a:r>
              <a:rPr lang="en-US" sz="3200" dirty="0"/>
              <a:t> including customers, competitors and intermediaries. Situation analysis also involves </a:t>
            </a:r>
            <a:r>
              <a:rPr lang="en-US" sz="3200" b="1" dirty="0">
                <a:solidFill>
                  <a:srgbClr val="FF0000"/>
                </a:solidFill>
              </a:rPr>
              <a:t>review of the macro-environment .</a:t>
            </a:r>
          </a:p>
        </p:txBody>
      </p:sp>
    </p:spTree>
    <p:extLst>
      <p:ext uri="{BB962C8B-B14F-4D97-AF65-F5344CB8AC3E}">
        <p14:creationId xmlns="" xmlns:p14="http://schemas.microsoft.com/office/powerpoint/2010/main" val="2407771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2656"/>
            <a:ext cx="7543800" cy="1656184"/>
          </a:xfrm>
        </p:spPr>
        <p:txBody>
          <a:bodyPr>
            <a:normAutofit fontScale="90000"/>
          </a:bodyPr>
          <a:lstStyle/>
          <a:p>
            <a:r>
              <a:rPr lang="en-GB" b="1" dirty="0">
                <a:solidFill>
                  <a:schemeClr val="accent2">
                    <a:lumMod val="60000"/>
                    <a:lumOff val="40000"/>
                  </a:schemeClr>
                </a:solidFill>
              </a:rPr>
              <a:t>How to structure a digital marketing strategy </a:t>
            </a:r>
            <a:r>
              <a:rPr lang="en-GB" dirty="0"/>
              <a:t/>
            </a:r>
            <a:br>
              <a:rPr lang="en-GB" dirty="0"/>
            </a:br>
            <a:endParaRPr lang="en-US" dirty="0"/>
          </a:p>
        </p:txBody>
      </p:sp>
      <p:sp>
        <p:nvSpPr>
          <p:cNvPr id="3" name="Content Placeholder 2"/>
          <p:cNvSpPr>
            <a:spLocks noGrp="1"/>
          </p:cNvSpPr>
          <p:nvPr>
            <p:ph idx="1"/>
          </p:nvPr>
        </p:nvSpPr>
        <p:spPr>
          <a:xfrm>
            <a:off x="0" y="1845734"/>
            <a:ext cx="9143999" cy="4023360"/>
          </a:xfrm>
        </p:spPr>
        <p:txBody>
          <a:bodyPr>
            <a:noAutofit/>
          </a:bodyPr>
          <a:lstStyle/>
          <a:p>
            <a:r>
              <a:rPr lang="en-US" sz="2800" b="1" dirty="0"/>
              <a:t>2/ Objectives </a:t>
            </a:r>
            <a:r>
              <a:rPr lang="en-US" sz="2800" dirty="0"/>
              <a:t>means ‘</a:t>
            </a:r>
            <a:r>
              <a:rPr lang="en-US" sz="2800" b="1" dirty="0">
                <a:solidFill>
                  <a:srgbClr val="00B050"/>
                </a:solidFill>
              </a:rPr>
              <a:t>where do we want to be?’ </a:t>
            </a:r>
            <a:r>
              <a:rPr lang="en-US" sz="2800" dirty="0"/>
              <a:t>. This can include a </a:t>
            </a:r>
            <a:r>
              <a:rPr lang="en-US" sz="2800" b="1" dirty="0">
                <a:solidFill>
                  <a:srgbClr val="FF0000"/>
                </a:solidFill>
              </a:rPr>
              <a:t>vision for digital </a:t>
            </a:r>
            <a:r>
              <a:rPr lang="en-US" sz="2800" b="1" dirty="0" smtClean="0">
                <a:solidFill>
                  <a:srgbClr val="FF0000"/>
                </a:solidFill>
              </a:rPr>
              <a:t>channels</a:t>
            </a:r>
            <a:r>
              <a:rPr lang="en-US" sz="2800" dirty="0"/>
              <a:t>, and also specific numerical </a:t>
            </a:r>
            <a:r>
              <a:rPr lang="en-US" sz="2800" b="1" dirty="0">
                <a:solidFill>
                  <a:srgbClr val="FF0000"/>
                </a:solidFill>
              </a:rPr>
              <a:t>objectives for the digital channels </a:t>
            </a:r>
            <a:r>
              <a:rPr lang="en-US" sz="2800" dirty="0"/>
              <a:t>such as </a:t>
            </a:r>
            <a:r>
              <a:rPr lang="en-US" sz="2800" dirty="0" smtClean="0"/>
              <a:t>projections </a:t>
            </a:r>
            <a:r>
              <a:rPr lang="en-US" sz="2800" dirty="0"/>
              <a:t>of sales volumes and cost savings</a:t>
            </a:r>
            <a:r>
              <a:rPr lang="en-US" sz="2800" dirty="0" smtClean="0"/>
              <a:t>.</a:t>
            </a:r>
          </a:p>
          <a:p>
            <a:endParaRPr lang="en-US" sz="2800" dirty="0"/>
          </a:p>
          <a:p>
            <a:r>
              <a:rPr lang="en-US" sz="2800" b="1" dirty="0"/>
              <a:t>3/ Strategy </a:t>
            </a:r>
            <a:r>
              <a:rPr lang="en-US" sz="2800" dirty="0"/>
              <a:t>means ‘</a:t>
            </a:r>
            <a:r>
              <a:rPr lang="en-US" sz="2800" b="1" dirty="0">
                <a:solidFill>
                  <a:srgbClr val="00B050"/>
                </a:solidFill>
              </a:rPr>
              <a:t>how do we get there?’. </a:t>
            </a:r>
            <a:r>
              <a:rPr lang="en-US" sz="2800" dirty="0"/>
              <a:t>Strategy </a:t>
            </a:r>
            <a:r>
              <a:rPr lang="en-US" sz="2800" dirty="0" err="1"/>
              <a:t>summarises</a:t>
            </a:r>
            <a:r>
              <a:rPr lang="en-US" sz="2800" dirty="0"/>
              <a:t> </a:t>
            </a:r>
            <a:r>
              <a:rPr lang="en-US" sz="2800" b="1" dirty="0">
                <a:solidFill>
                  <a:srgbClr val="FF0000"/>
                </a:solidFill>
              </a:rPr>
              <a:t>how to achieve the objectives </a:t>
            </a:r>
            <a:r>
              <a:rPr lang="en-US" sz="2800" dirty="0"/>
              <a:t>for the different decision points explained in this chapter, including segmentation, target-</a:t>
            </a:r>
            <a:r>
              <a:rPr lang="en-US" sz="2800" dirty="0" err="1"/>
              <a:t>ing</a:t>
            </a:r>
            <a:r>
              <a:rPr lang="en-US" sz="2800" dirty="0"/>
              <a:t>, proposition development, including the elements of the marketing mix and CRM .</a:t>
            </a:r>
          </a:p>
        </p:txBody>
      </p:sp>
    </p:spTree>
    <p:extLst>
      <p:ext uri="{BB962C8B-B14F-4D97-AF65-F5344CB8AC3E}">
        <p14:creationId xmlns="" xmlns:p14="http://schemas.microsoft.com/office/powerpoint/2010/main" val="3477670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2656"/>
            <a:ext cx="7543800" cy="1656184"/>
          </a:xfrm>
        </p:spPr>
        <p:txBody>
          <a:bodyPr>
            <a:normAutofit fontScale="90000"/>
          </a:bodyPr>
          <a:lstStyle/>
          <a:p>
            <a:r>
              <a:rPr lang="en-GB" b="1" dirty="0">
                <a:solidFill>
                  <a:schemeClr val="accent2">
                    <a:lumMod val="60000"/>
                    <a:lumOff val="40000"/>
                  </a:schemeClr>
                </a:solidFill>
              </a:rPr>
              <a:t>How to structure a digital marketing strategy </a:t>
            </a:r>
            <a:r>
              <a:rPr lang="en-GB" dirty="0"/>
              <a:t/>
            </a:r>
            <a:br>
              <a:rPr lang="en-GB" dirty="0"/>
            </a:br>
            <a:endParaRPr lang="en-US" dirty="0"/>
          </a:p>
        </p:txBody>
      </p:sp>
      <p:sp>
        <p:nvSpPr>
          <p:cNvPr id="3" name="Content Placeholder 2"/>
          <p:cNvSpPr>
            <a:spLocks noGrp="1"/>
          </p:cNvSpPr>
          <p:nvPr>
            <p:ph idx="1"/>
          </p:nvPr>
        </p:nvSpPr>
        <p:spPr>
          <a:xfrm>
            <a:off x="0" y="1845734"/>
            <a:ext cx="9143999" cy="4023360"/>
          </a:xfrm>
        </p:spPr>
        <p:txBody>
          <a:bodyPr>
            <a:noAutofit/>
          </a:bodyPr>
          <a:lstStyle/>
          <a:p>
            <a:r>
              <a:rPr lang="en-US" sz="2800" b="1" dirty="0"/>
              <a:t>4/ Tactics </a:t>
            </a:r>
            <a:r>
              <a:rPr lang="en-US" sz="2800" dirty="0"/>
              <a:t>defines the usage of </a:t>
            </a:r>
            <a:r>
              <a:rPr lang="en-US" sz="2800" b="1" dirty="0">
                <a:solidFill>
                  <a:srgbClr val="FF0000"/>
                </a:solidFill>
              </a:rPr>
              <a:t>tactical digital communications tools</a:t>
            </a:r>
            <a:r>
              <a:rPr lang="en-US" sz="2800" dirty="0"/>
              <a:t>. This includes specific details of </a:t>
            </a:r>
            <a:r>
              <a:rPr lang="en-US" sz="2800" u="sng" dirty="0">
                <a:solidFill>
                  <a:srgbClr val="00B050"/>
                </a:solidFill>
              </a:rPr>
              <a:t>the marketing mix ,CRM , experience  and digital </a:t>
            </a:r>
            <a:r>
              <a:rPr lang="en-US" sz="2800" u="sng" dirty="0" smtClean="0">
                <a:solidFill>
                  <a:srgbClr val="00B050"/>
                </a:solidFill>
              </a:rPr>
              <a:t>communications</a:t>
            </a:r>
            <a:r>
              <a:rPr lang="en-US" sz="2800" dirty="0" smtClean="0"/>
              <a:t>.</a:t>
            </a:r>
          </a:p>
          <a:p>
            <a:r>
              <a:rPr lang="en-US" sz="2800" b="1" dirty="0"/>
              <a:t>5/ Actions </a:t>
            </a:r>
            <a:r>
              <a:rPr lang="en-US" sz="2800" dirty="0"/>
              <a:t>refers to </a:t>
            </a:r>
            <a:r>
              <a:rPr lang="en-US" sz="2800" b="1" dirty="0">
                <a:solidFill>
                  <a:srgbClr val="FF0000"/>
                </a:solidFill>
              </a:rPr>
              <a:t>action plans, change management and </a:t>
            </a:r>
            <a:r>
              <a:rPr lang="en-US" sz="2800" b="1" dirty="0" smtClean="0">
                <a:solidFill>
                  <a:srgbClr val="FF0000"/>
                </a:solidFill>
              </a:rPr>
              <a:t>project </a:t>
            </a:r>
            <a:r>
              <a:rPr lang="en-US" sz="2800" b="1" dirty="0">
                <a:solidFill>
                  <a:srgbClr val="FF0000"/>
                </a:solidFill>
              </a:rPr>
              <a:t>management skills</a:t>
            </a:r>
            <a:r>
              <a:rPr lang="en-US" sz="2800" dirty="0" smtClean="0"/>
              <a:t>.</a:t>
            </a:r>
            <a:endParaRPr lang="en-US" sz="2800" b="1" dirty="0" smtClean="0"/>
          </a:p>
          <a:p>
            <a:r>
              <a:rPr lang="en-US" sz="2800" b="1" dirty="0" smtClean="0"/>
              <a:t>6</a:t>
            </a:r>
            <a:r>
              <a:rPr lang="en-US" sz="2800" b="1" dirty="0"/>
              <a:t>/ Control </a:t>
            </a:r>
            <a:r>
              <a:rPr lang="en-US" sz="2800" dirty="0"/>
              <a:t>looks at the use of management information including </a:t>
            </a:r>
            <a:r>
              <a:rPr lang="en-US" sz="2800" b="1" dirty="0">
                <a:solidFill>
                  <a:srgbClr val="FF0000"/>
                </a:solidFill>
              </a:rPr>
              <a:t>web analytics to assess whether strategic and tactical objectives are achieved and how improvements can be made to enhance results further</a:t>
            </a:r>
            <a:r>
              <a:rPr lang="en-US" sz="2800" dirty="0"/>
              <a:t>. </a:t>
            </a:r>
          </a:p>
        </p:txBody>
      </p:sp>
    </p:spTree>
    <p:extLst>
      <p:ext uri="{BB962C8B-B14F-4D97-AF65-F5344CB8AC3E}">
        <p14:creationId xmlns="" xmlns:p14="http://schemas.microsoft.com/office/powerpoint/2010/main" val="479221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2656"/>
            <a:ext cx="7543800" cy="1656184"/>
          </a:xfrm>
        </p:spPr>
        <p:txBody>
          <a:bodyPr>
            <a:normAutofit fontScale="90000"/>
          </a:bodyPr>
          <a:lstStyle/>
          <a:p>
            <a:r>
              <a:rPr lang="en-GB" b="1" dirty="0">
                <a:solidFill>
                  <a:schemeClr val="accent2">
                    <a:lumMod val="60000"/>
                    <a:lumOff val="40000"/>
                  </a:schemeClr>
                </a:solidFill>
              </a:rPr>
              <a:t>How to structure a digital marketing strategy </a:t>
            </a:r>
            <a:r>
              <a:rPr lang="en-GB" dirty="0"/>
              <a:t/>
            </a:r>
            <a:br>
              <a:rPr lang="en-GB" dirty="0"/>
            </a:br>
            <a:endParaRPr lang="en-US" dirty="0"/>
          </a:p>
        </p:txBody>
      </p:sp>
      <p:sp>
        <p:nvSpPr>
          <p:cNvPr id="3" name="Content Placeholder 2"/>
          <p:cNvSpPr>
            <a:spLocks noGrp="1"/>
          </p:cNvSpPr>
          <p:nvPr>
            <p:ph idx="1"/>
          </p:nvPr>
        </p:nvSpPr>
        <p:spPr>
          <a:xfrm>
            <a:off x="285720" y="1845734"/>
            <a:ext cx="8572559" cy="4440786"/>
          </a:xfrm>
        </p:spPr>
        <p:txBody>
          <a:bodyPr>
            <a:noAutofit/>
          </a:bodyPr>
          <a:lstStyle/>
          <a:p>
            <a:r>
              <a:rPr lang="en-US" sz="3200" b="1" dirty="0"/>
              <a:t>Prescriptive strategy: </a:t>
            </a:r>
            <a:r>
              <a:rPr lang="en-US" sz="3200" dirty="0"/>
              <a:t>The </a:t>
            </a:r>
            <a:r>
              <a:rPr lang="en-US" sz="3200" b="1" dirty="0">
                <a:solidFill>
                  <a:srgbClr val="FF0000"/>
                </a:solidFill>
              </a:rPr>
              <a:t>three core areas </a:t>
            </a:r>
            <a:r>
              <a:rPr lang="en-US" sz="3200" dirty="0"/>
              <a:t>of </a:t>
            </a:r>
            <a:r>
              <a:rPr lang="en-US" sz="3200" dirty="0">
                <a:solidFill>
                  <a:srgbClr val="00B050"/>
                </a:solidFill>
              </a:rPr>
              <a:t>strategic analysis, strategic development and strategy implementation </a:t>
            </a:r>
            <a:r>
              <a:rPr lang="en-US" sz="3200" b="1" u="sng" dirty="0">
                <a:solidFill>
                  <a:srgbClr val="FF0000"/>
                </a:solidFill>
              </a:rPr>
              <a:t>are linked together </a:t>
            </a:r>
            <a:r>
              <a:rPr lang="en-US" sz="3200" b="1" u="sng" dirty="0" smtClean="0">
                <a:solidFill>
                  <a:srgbClr val="FF0000"/>
                </a:solidFill>
              </a:rPr>
              <a:t>in sequence</a:t>
            </a:r>
            <a:endParaRPr lang="en-US" sz="3200" b="1" u="sng" dirty="0" smtClean="0">
              <a:solidFill>
                <a:srgbClr val="FF0000"/>
              </a:solidFill>
            </a:endParaRPr>
          </a:p>
          <a:p>
            <a:endParaRPr lang="en-US" sz="3200" dirty="0"/>
          </a:p>
          <a:p>
            <a:r>
              <a:rPr lang="en-US" sz="3200" b="1" dirty="0"/>
              <a:t>Emergent </a:t>
            </a:r>
            <a:r>
              <a:rPr lang="en-US" sz="3200" b="1" dirty="0" smtClean="0"/>
              <a:t>strategy: </a:t>
            </a:r>
            <a:r>
              <a:rPr lang="en-US" sz="3200" dirty="0">
                <a:solidFill>
                  <a:srgbClr val="00B050"/>
                </a:solidFill>
              </a:rPr>
              <a:t>Strategic analysis, strategic development and strategy implementation </a:t>
            </a:r>
            <a:r>
              <a:rPr lang="en-US" sz="3200" dirty="0"/>
              <a:t>are </a:t>
            </a:r>
            <a:r>
              <a:rPr lang="en-US" sz="3200" b="1" u="sng" dirty="0"/>
              <a:t>interrelated and are developed together </a:t>
            </a:r>
            <a:r>
              <a:rPr lang="en-US" sz="3200" dirty="0"/>
              <a:t>in a more agile fashion. </a:t>
            </a:r>
          </a:p>
          <a:p>
            <a:endParaRPr lang="en-US" sz="2400" dirty="0"/>
          </a:p>
        </p:txBody>
      </p:sp>
    </p:spTree>
    <p:extLst>
      <p:ext uri="{BB962C8B-B14F-4D97-AF65-F5344CB8AC3E}">
        <p14:creationId xmlns="" xmlns:p14="http://schemas.microsoft.com/office/powerpoint/2010/main" val="1096654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60000"/>
                    <a:lumOff val="40000"/>
                  </a:schemeClr>
                </a:solidFill>
              </a:rPr>
              <a:t>Introduction</a:t>
            </a:r>
            <a:endParaRPr lang="en-US" dirty="0"/>
          </a:p>
        </p:txBody>
      </p:sp>
      <p:sp>
        <p:nvSpPr>
          <p:cNvPr id="3" name="Content Placeholder 2"/>
          <p:cNvSpPr>
            <a:spLocks noGrp="1"/>
          </p:cNvSpPr>
          <p:nvPr>
            <p:ph idx="1"/>
          </p:nvPr>
        </p:nvSpPr>
        <p:spPr/>
        <p:txBody>
          <a:bodyPr/>
          <a:lstStyle/>
          <a:p>
            <a:endParaRPr lang="en-US" dirty="0" smtClean="0"/>
          </a:p>
          <a:p>
            <a:r>
              <a:rPr lang="en-US" sz="2400" dirty="0" smtClean="0"/>
              <a:t>This </a:t>
            </a:r>
            <a:r>
              <a:rPr lang="en-US" sz="2400" dirty="0"/>
              <a:t>chapter begins by considering an appropriate process for developing a digital marketing strategy, and then looks at the following aspects of </a:t>
            </a:r>
            <a:r>
              <a:rPr lang="en-US" sz="2400" b="1" dirty="0"/>
              <a:t>strategy </a:t>
            </a:r>
            <a:r>
              <a:rPr lang="en-US" sz="2400" b="1" dirty="0" smtClean="0"/>
              <a:t>development</a:t>
            </a:r>
            <a:r>
              <a:rPr lang="en-US" sz="2400" dirty="0" smtClean="0"/>
              <a:t>: </a:t>
            </a:r>
          </a:p>
          <a:p>
            <a:pPr marL="457200" indent="-457200">
              <a:buFont typeface="+mj-lt"/>
              <a:buAutoNum type="arabicPeriod"/>
            </a:pPr>
            <a:r>
              <a:rPr lang="en-US" sz="2400" dirty="0" smtClean="0"/>
              <a:t> </a:t>
            </a:r>
            <a:r>
              <a:rPr lang="en-US" sz="2400" dirty="0"/>
              <a:t>situation </a:t>
            </a:r>
            <a:r>
              <a:rPr lang="en-US" sz="2400" dirty="0" smtClean="0"/>
              <a:t>review. </a:t>
            </a:r>
          </a:p>
          <a:p>
            <a:pPr marL="457200" indent="-457200">
              <a:buFont typeface="+mj-lt"/>
              <a:buAutoNum type="arabicPeriod"/>
            </a:pPr>
            <a:r>
              <a:rPr lang="en-US" sz="2400" dirty="0" smtClean="0"/>
              <a:t> </a:t>
            </a:r>
            <a:r>
              <a:rPr lang="en-US" sz="2400" dirty="0"/>
              <a:t>goal and objective </a:t>
            </a:r>
            <a:r>
              <a:rPr lang="en-US" sz="2400" dirty="0" smtClean="0"/>
              <a:t>setting.</a:t>
            </a:r>
          </a:p>
          <a:p>
            <a:pPr marL="457200" indent="-457200">
              <a:buFont typeface="+mj-lt"/>
              <a:buAutoNum type="arabicPeriod"/>
            </a:pPr>
            <a:r>
              <a:rPr lang="en-US" sz="2400" dirty="0" smtClean="0"/>
              <a:t>strategy </a:t>
            </a:r>
            <a:r>
              <a:rPr lang="en-US" sz="2400" dirty="0"/>
              <a:t>formulation.</a:t>
            </a:r>
          </a:p>
          <a:p>
            <a:endParaRPr lang="en-US" dirty="0"/>
          </a:p>
        </p:txBody>
      </p:sp>
    </p:spTree>
    <p:extLst>
      <p:ext uri="{BB962C8B-B14F-4D97-AF65-F5344CB8AC3E}">
        <p14:creationId xmlns="" xmlns:p14="http://schemas.microsoft.com/office/powerpoint/2010/main" val="1565277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2656"/>
            <a:ext cx="7543800" cy="1656184"/>
          </a:xfrm>
        </p:spPr>
        <p:txBody>
          <a:bodyPr>
            <a:normAutofit fontScale="90000"/>
          </a:bodyPr>
          <a:lstStyle/>
          <a:p>
            <a:r>
              <a:rPr lang="en-GB" b="1" dirty="0" smtClean="0">
                <a:solidFill>
                  <a:schemeClr val="accent2">
                    <a:lumMod val="60000"/>
                    <a:lumOff val="40000"/>
                  </a:schemeClr>
                </a:solidFill>
              </a:rPr>
              <a:t/>
            </a:r>
            <a:br>
              <a:rPr lang="en-GB" b="1" dirty="0" smtClean="0">
                <a:solidFill>
                  <a:schemeClr val="accent2">
                    <a:lumMod val="60000"/>
                    <a:lumOff val="40000"/>
                  </a:schemeClr>
                </a:solidFill>
              </a:rPr>
            </a:br>
            <a:r>
              <a:rPr lang="en-GB" b="1" dirty="0" smtClean="0">
                <a:solidFill>
                  <a:schemeClr val="accent2">
                    <a:lumMod val="60000"/>
                    <a:lumOff val="40000"/>
                  </a:schemeClr>
                </a:solidFill>
              </a:rPr>
              <a:t>Situation </a:t>
            </a:r>
            <a:r>
              <a:rPr lang="en-GB" b="1" dirty="0">
                <a:solidFill>
                  <a:schemeClr val="accent2">
                    <a:lumMod val="60000"/>
                    <a:lumOff val="40000"/>
                  </a:schemeClr>
                </a:solidFill>
              </a:rPr>
              <a:t>analysis</a:t>
            </a:r>
            <a:r>
              <a:rPr lang="en-GB" dirty="0"/>
              <a:t/>
            </a:r>
            <a:br>
              <a:rPr lang="en-GB" dirty="0"/>
            </a:br>
            <a:r>
              <a:rPr lang="en-GB" dirty="0"/>
              <a:t/>
            </a:r>
            <a:br>
              <a:rPr lang="en-GB" dirty="0"/>
            </a:br>
            <a:endParaRPr lang="en-US" dirty="0"/>
          </a:p>
        </p:txBody>
      </p:sp>
      <p:sp>
        <p:nvSpPr>
          <p:cNvPr id="3" name="Content Placeholder 2"/>
          <p:cNvSpPr>
            <a:spLocks noGrp="1"/>
          </p:cNvSpPr>
          <p:nvPr>
            <p:ph idx="1"/>
          </p:nvPr>
        </p:nvSpPr>
        <p:spPr>
          <a:xfrm>
            <a:off x="0" y="1000108"/>
            <a:ext cx="9144000" cy="5357850"/>
          </a:xfrm>
        </p:spPr>
        <p:txBody>
          <a:bodyPr>
            <a:noAutofit/>
          </a:bodyPr>
          <a:lstStyle/>
          <a:p>
            <a:pPr algn="just"/>
            <a:r>
              <a:rPr lang="en-US" sz="2800" b="1" dirty="0"/>
              <a:t>Situation analysis: </a:t>
            </a:r>
            <a:r>
              <a:rPr lang="en-US" sz="2800" dirty="0">
                <a:solidFill>
                  <a:srgbClr val="E24CCD"/>
                </a:solidFill>
              </a:rPr>
              <a:t>Collection and review of information about an </a:t>
            </a:r>
            <a:r>
              <a:rPr lang="en-US" sz="2800" dirty="0" err="1">
                <a:solidFill>
                  <a:srgbClr val="E24CCD"/>
                </a:solidFill>
              </a:rPr>
              <a:t>organisation’s</a:t>
            </a:r>
            <a:r>
              <a:rPr lang="en-US" sz="2800" dirty="0">
                <a:solidFill>
                  <a:srgbClr val="E24CCD"/>
                </a:solidFill>
              </a:rPr>
              <a:t> internal processes and resources and external marketplace factors in order to inform strategy definition</a:t>
            </a:r>
            <a:r>
              <a:rPr lang="en-US" sz="2800" dirty="0" smtClean="0">
                <a:solidFill>
                  <a:srgbClr val="E24CCD"/>
                </a:solidFill>
              </a:rPr>
              <a:t>.</a:t>
            </a:r>
          </a:p>
          <a:p>
            <a:r>
              <a:rPr lang="en-US" sz="2800" dirty="0" smtClean="0"/>
              <a:t>Situation </a:t>
            </a:r>
            <a:r>
              <a:rPr lang="en-US" sz="2800" dirty="0"/>
              <a:t>analysis involves: </a:t>
            </a:r>
          </a:p>
          <a:p>
            <a:pPr marL="514350" indent="-514350">
              <a:buFont typeface="+mj-lt"/>
              <a:buAutoNum type="arabicPeriod"/>
            </a:pPr>
            <a:r>
              <a:rPr lang="en-US" sz="2700" dirty="0" smtClean="0"/>
              <a:t> </a:t>
            </a:r>
            <a:r>
              <a:rPr lang="en-US" sz="2700" b="1" dirty="0" smtClean="0"/>
              <a:t>Assessment </a:t>
            </a:r>
            <a:r>
              <a:rPr lang="en-US" sz="2700" b="1" dirty="0"/>
              <a:t>of internal capabilities, resources and processes </a:t>
            </a:r>
            <a:r>
              <a:rPr lang="en-US" sz="2700" dirty="0"/>
              <a:t>of the company and a review of its activity in the marketplace.</a:t>
            </a:r>
          </a:p>
          <a:p>
            <a:pPr marL="514350" indent="-514350" algn="just">
              <a:buFont typeface="+mj-lt"/>
              <a:buAutoNum type="arabicPeriod"/>
            </a:pPr>
            <a:r>
              <a:rPr lang="en-US" sz="2700" dirty="0" smtClean="0"/>
              <a:t> </a:t>
            </a:r>
            <a:r>
              <a:rPr lang="en-US" sz="2700" b="1" dirty="0" smtClean="0"/>
              <a:t>Investigation </a:t>
            </a:r>
            <a:r>
              <a:rPr lang="en-US" sz="2700" b="1" dirty="0"/>
              <a:t>of the wider environment </a:t>
            </a:r>
            <a:r>
              <a:rPr lang="en-US" sz="2700" dirty="0"/>
              <a:t>in which a company operates, including economic development, government regulations, legal issues and taxation, social and ethical issues, e.g. data protection and consumer privacy</a:t>
            </a:r>
          </a:p>
          <a:p>
            <a:endParaRPr lang="en-US" sz="2400" dirty="0"/>
          </a:p>
        </p:txBody>
      </p:sp>
    </p:spTree>
    <p:extLst>
      <p:ext uri="{BB962C8B-B14F-4D97-AF65-F5344CB8AC3E}">
        <p14:creationId xmlns="" xmlns:p14="http://schemas.microsoft.com/office/powerpoint/2010/main" val="625367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543800" cy="1656184"/>
          </a:xfrm>
        </p:spPr>
        <p:txBody>
          <a:bodyPr>
            <a:noAutofit/>
          </a:bodyPr>
          <a:lstStyle/>
          <a:p>
            <a:pPr algn="ctr"/>
            <a:r>
              <a:rPr lang="en-GB" sz="3600" dirty="0" smtClean="0">
                <a:solidFill>
                  <a:schemeClr val="accent2">
                    <a:lumMod val="60000"/>
                    <a:lumOff val="40000"/>
                  </a:schemeClr>
                </a:solidFill>
              </a:rPr>
              <a:t/>
            </a:r>
            <a:br>
              <a:rPr lang="en-GB" sz="3600" dirty="0" smtClean="0">
                <a:solidFill>
                  <a:schemeClr val="accent2">
                    <a:lumMod val="60000"/>
                    <a:lumOff val="40000"/>
                  </a:schemeClr>
                </a:solidFill>
              </a:rPr>
            </a:br>
            <a:r>
              <a:rPr lang="nn-NO" sz="3600" dirty="0">
                <a:solidFill>
                  <a:srgbClr val="007BA4"/>
                </a:solidFill>
              </a:rPr>
              <a:t>Internal audit for digital marketing</a:t>
            </a:r>
            <a:br>
              <a:rPr lang="nn-NO" sz="3600" dirty="0">
                <a:solidFill>
                  <a:srgbClr val="007BA4"/>
                </a:solidFill>
              </a:rPr>
            </a:br>
            <a:r>
              <a:rPr lang="en-GB" sz="3600" dirty="0">
                <a:solidFill>
                  <a:srgbClr val="007BA4"/>
                </a:solidFill>
              </a:rPr>
              <a:t/>
            </a:r>
            <a:br>
              <a:rPr lang="en-GB" sz="3600" dirty="0">
                <a:solidFill>
                  <a:srgbClr val="007BA4"/>
                </a:solidFill>
              </a:rPr>
            </a:br>
            <a:endParaRPr lang="en-US" sz="3600" dirty="0">
              <a:solidFill>
                <a:srgbClr val="007BA4"/>
              </a:solidFill>
            </a:endParaRPr>
          </a:p>
        </p:txBody>
      </p:sp>
      <p:sp>
        <p:nvSpPr>
          <p:cNvPr id="3" name="Content Placeholder 2"/>
          <p:cNvSpPr>
            <a:spLocks noGrp="1"/>
          </p:cNvSpPr>
          <p:nvPr>
            <p:ph idx="1"/>
          </p:nvPr>
        </p:nvSpPr>
        <p:spPr>
          <a:xfrm>
            <a:off x="0" y="857232"/>
            <a:ext cx="9144000" cy="5500726"/>
          </a:xfrm>
        </p:spPr>
        <p:txBody>
          <a:bodyPr>
            <a:noAutofit/>
          </a:bodyPr>
          <a:lstStyle/>
          <a:p>
            <a:r>
              <a:rPr lang="en-US" sz="2400" dirty="0"/>
              <a:t>According to Chaffey and Smith (2012), </a:t>
            </a:r>
            <a:r>
              <a:rPr lang="en-US" sz="2800" b="1" dirty="0"/>
              <a:t>key performance indicators (KPIs) for an online presence include</a:t>
            </a:r>
            <a:r>
              <a:rPr lang="en-US" sz="2400" dirty="0" smtClean="0"/>
              <a:t>:</a:t>
            </a:r>
          </a:p>
          <a:p>
            <a:r>
              <a:rPr lang="en-US" sz="2400" dirty="0" smtClean="0"/>
              <a:t> </a:t>
            </a:r>
            <a:r>
              <a:rPr lang="en-US" sz="2400" dirty="0"/>
              <a:t>• </a:t>
            </a:r>
            <a:r>
              <a:rPr lang="en-US" sz="2600" b="1" dirty="0">
                <a:solidFill>
                  <a:srgbClr val="E24CCD"/>
                </a:solidFill>
              </a:rPr>
              <a:t>unique visitors</a:t>
            </a:r>
            <a:r>
              <a:rPr lang="en-US" sz="2600" dirty="0"/>
              <a:t>: the number of separate, individual visitors to the site; </a:t>
            </a:r>
            <a:endParaRPr lang="en-US" sz="2600" dirty="0" smtClean="0"/>
          </a:p>
          <a:p>
            <a:r>
              <a:rPr lang="en-US" sz="2600" dirty="0" smtClean="0"/>
              <a:t>• </a:t>
            </a:r>
            <a:r>
              <a:rPr lang="en-US" sz="2600" b="1" dirty="0">
                <a:solidFill>
                  <a:srgbClr val="E24CCD"/>
                </a:solidFill>
              </a:rPr>
              <a:t>total numbers</a:t>
            </a:r>
            <a:r>
              <a:rPr lang="en-US" sz="2600" dirty="0"/>
              <a:t>: of sessions or visits to the website; </a:t>
            </a:r>
            <a:endParaRPr lang="en-US" sz="2600" dirty="0" smtClean="0"/>
          </a:p>
          <a:p>
            <a:r>
              <a:rPr lang="en-US" sz="2600" dirty="0" smtClean="0"/>
              <a:t>• </a:t>
            </a:r>
            <a:r>
              <a:rPr lang="en-US" sz="2600" b="1" dirty="0">
                <a:solidFill>
                  <a:srgbClr val="E24CCD"/>
                </a:solidFill>
              </a:rPr>
              <a:t>repeat visits</a:t>
            </a:r>
            <a:r>
              <a:rPr lang="en-US" sz="2600" dirty="0"/>
              <a:t>: average number of visits per individual</a:t>
            </a:r>
            <a:r>
              <a:rPr lang="en-US" sz="2600" dirty="0" smtClean="0"/>
              <a:t>;</a:t>
            </a:r>
          </a:p>
          <a:p>
            <a:r>
              <a:rPr lang="en-US" sz="2600" dirty="0" smtClean="0"/>
              <a:t> </a:t>
            </a:r>
            <a:r>
              <a:rPr lang="en-US" sz="2600" dirty="0"/>
              <a:t>• </a:t>
            </a:r>
            <a:r>
              <a:rPr lang="en-US" sz="2600" b="1" dirty="0">
                <a:solidFill>
                  <a:srgbClr val="E24CCD"/>
                </a:solidFill>
              </a:rPr>
              <a:t>duration</a:t>
            </a:r>
            <a:r>
              <a:rPr lang="en-US" sz="2600" dirty="0"/>
              <a:t>: average length of time visitors spend on the site; </a:t>
            </a:r>
            <a:endParaRPr lang="en-US" sz="2600" dirty="0" smtClean="0"/>
          </a:p>
          <a:p>
            <a:r>
              <a:rPr lang="en-US" sz="2600" dirty="0" smtClean="0"/>
              <a:t>• </a:t>
            </a:r>
            <a:r>
              <a:rPr lang="en-US" sz="2600" b="1" dirty="0">
                <a:solidFill>
                  <a:srgbClr val="E24CCD"/>
                </a:solidFill>
              </a:rPr>
              <a:t>conversion rates</a:t>
            </a:r>
            <a:r>
              <a:rPr lang="en-US" sz="2600" dirty="0"/>
              <a:t>: the percentage of visitors converting to subscribers (or becoming customers); </a:t>
            </a:r>
            <a:endParaRPr lang="en-US" sz="2600" dirty="0" smtClean="0"/>
          </a:p>
          <a:p>
            <a:r>
              <a:rPr lang="en-US" sz="2600" dirty="0" smtClean="0"/>
              <a:t>• </a:t>
            </a:r>
            <a:r>
              <a:rPr lang="en-US" sz="2600" b="1" dirty="0">
                <a:solidFill>
                  <a:srgbClr val="E24CCD"/>
                </a:solidFill>
              </a:rPr>
              <a:t>attrition</a:t>
            </a:r>
            <a:r>
              <a:rPr lang="en-US" sz="2600" dirty="0"/>
              <a:t> </a:t>
            </a:r>
            <a:r>
              <a:rPr lang="en-US" sz="2600" b="1" dirty="0">
                <a:solidFill>
                  <a:srgbClr val="E24CCD"/>
                </a:solidFill>
              </a:rPr>
              <a:t>rates</a:t>
            </a:r>
            <a:r>
              <a:rPr lang="en-US" sz="2600" dirty="0"/>
              <a:t>: through the online buying process; </a:t>
            </a:r>
            <a:endParaRPr lang="en-US" sz="2600" dirty="0" smtClean="0"/>
          </a:p>
          <a:p>
            <a:r>
              <a:rPr lang="en-US" sz="2600" dirty="0" smtClean="0"/>
              <a:t>• </a:t>
            </a:r>
            <a:r>
              <a:rPr lang="en-US" sz="2600" b="1" dirty="0">
                <a:solidFill>
                  <a:srgbClr val="E24CCD"/>
                </a:solidFill>
              </a:rPr>
              <a:t>churn</a:t>
            </a:r>
            <a:r>
              <a:rPr lang="en-US" sz="2600" dirty="0"/>
              <a:t> </a:t>
            </a:r>
            <a:r>
              <a:rPr lang="en-US" sz="2600" b="1" dirty="0">
                <a:solidFill>
                  <a:srgbClr val="E24CCD"/>
                </a:solidFill>
              </a:rPr>
              <a:t>rates</a:t>
            </a:r>
            <a:r>
              <a:rPr lang="en-US" sz="2600" dirty="0"/>
              <a:t>: percentage of subscribers lapsing or unsubscribing</a:t>
            </a:r>
          </a:p>
          <a:p>
            <a:endParaRPr lang="en-US" sz="2400" dirty="0"/>
          </a:p>
        </p:txBody>
      </p:sp>
    </p:spTree>
    <p:extLst>
      <p:ext uri="{BB962C8B-B14F-4D97-AF65-F5344CB8AC3E}">
        <p14:creationId xmlns="" xmlns:p14="http://schemas.microsoft.com/office/powerpoint/2010/main" val="2436586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00108"/>
            <a:ext cx="7543800" cy="1013266"/>
          </a:xfrm>
        </p:spPr>
        <p:txBody>
          <a:bodyPr>
            <a:noAutofit/>
          </a:bodyPr>
          <a:lstStyle/>
          <a:p>
            <a:pPr algn="ctr"/>
            <a:r>
              <a:rPr lang="en-GB" sz="4400" b="1" dirty="0" smtClean="0">
                <a:solidFill>
                  <a:schemeClr val="accent2">
                    <a:lumMod val="60000"/>
                    <a:lumOff val="40000"/>
                  </a:schemeClr>
                </a:solidFill>
              </a:rPr>
              <a:t/>
            </a:r>
            <a:br>
              <a:rPr lang="en-GB" sz="4400" b="1" dirty="0" smtClean="0">
                <a:solidFill>
                  <a:schemeClr val="accent2">
                    <a:lumMod val="60000"/>
                    <a:lumOff val="40000"/>
                  </a:schemeClr>
                </a:solidFill>
              </a:rPr>
            </a:br>
            <a:r>
              <a:rPr lang="en-GB" sz="4400" b="1" dirty="0" smtClean="0">
                <a:solidFill>
                  <a:schemeClr val="accent2">
                    <a:lumMod val="60000"/>
                    <a:lumOff val="40000"/>
                  </a:schemeClr>
                </a:solidFill>
              </a:rPr>
              <a:t/>
            </a:r>
            <a:br>
              <a:rPr lang="en-GB" sz="4400" b="1" dirty="0" smtClean="0">
                <a:solidFill>
                  <a:schemeClr val="accent2">
                    <a:lumMod val="60000"/>
                    <a:lumOff val="40000"/>
                  </a:schemeClr>
                </a:solidFill>
              </a:rPr>
            </a:br>
            <a:r>
              <a:rPr lang="en-GB" sz="4400" b="1" dirty="0" smtClean="0">
                <a:solidFill>
                  <a:schemeClr val="accent2">
                    <a:lumMod val="60000"/>
                    <a:lumOff val="40000"/>
                  </a:schemeClr>
                </a:solidFill>
              </a:rPr>
              <a:t/>
            </a:r>
            <a:br>
              <a:rPr lang="en-GB" sz="4400" b="1" dirty="0" smtClean="0">
                <a:solidFill>
                  <a:schemeClr val="accent2">
                    <a:lumMod val="60000"/>
                    <a:lumOff val="40000"/>
                  </a:schemeClr>
                </a:solidFill>
              </a:rPr>
            </a:br>
            <a:r>
              <a:rPr lang="nn-NO" sz="4400" b="1" dirty="0" smtClean="0">
                <a:solidFill>
                  <a:srgbClr val="007BA4"/>
                </a:solidFill>
              </a:rPr>
              <a:t>customer </a:t>
            </a:r>
            <a:r>
              <a:rPr lang="nn-NO" sz="4400" b="1" dirty="0" smtClean="0">
                <a:solidFill>
                  <a:srgbClr val="007BA4"/>
                </a:solidFill>
              </a:rPr>
              <a:t>research</a:t>
            </a:r>
            <a:r>
              <a:rPr lang="nn-NO" sz="4400" b="1" dirty="0">
                <a:solidFill>
                  <a:srgbClr val="007BA4"/>
                </a:solidFill>
              </a:rPr>
              <a:t/>
            </a:r>
            <a:br>
              <a:rPr lang="nn-NO" sz="4400" b="1" dirty="0">
                <a:solidFill>
                  <a:srgbClr val="007BA4"/>
                </a:solidFill>
              </a:rPr>
            </a:br>
            <a:r>
              <a:rPr lang="en-GB" sz="4400" b="1" dirty="0">
                <a:solidFill>
                  <a:srgbClr val="007BA4"/>
                </a:solidFill>
              </a:rPr>
              <a:t/>
            </a:r>
            <a:br>
              <a:rPr lang="en-GB" sz="4400" b="1" dirty="0">
                <a:solidFill>
                  <a:srgbClr val="007BA4"/>
                </a:solidFill>
              </a:rPr>
            </a:br>
            <a:endParaRPr lang="en-US" sz="4400" b="1" dirty="0">
              <a:solidFill>
                <a:srgbClr val="007BA4"/>
              </a:solidFill>
            </a:endParaRPr>
          </a:p>
        </p:txBody>
      </p:sp>
      <p:sp>
        <p:nvSpPr>
          <p:cNvPr id="3" name="Content Placeholder 2"/>
          <p:cNvSpPr>
            <a:spLocks noGrp="1"/>
          </p:cNvSpPr>
          <p:nvPr>
            <p:ph idx="1"/>
          </p:nvPr>
        </p:nvSpPr>
        <p:spPr>
          <a:xfrm>
            <a:off x="467544" y="2276872"/>
            <a:ext cx="8496944" cy="4023360"/>
          </a:xfrm>
        </p:spPr>
        <p:txBody>
          <a:bodyPr>
            <a:noAutofit/>
          </a:bodyPr>
          <a:lstStyle/>
          <a:p>
            <a:r>
              <a:rPr lang="en-US" sz="3600" dirty="0"/>
              <a:t>A </a:t>
            </a:r>
            <a:r>
              <a:rPr lang="en-US" sz="3600" b="1" dirty="0">
                <a:solidFill>
                  <a:srgbClr val="FF0000"/>
                </a:solidFill>
              </a:rPr>
              <a:t>customer’s profile </a:t>
            </a:r>
            <a:r>
              <a:rPr lang="en-US" sz="3600" dirty="0"/>
              <a:t>can strongly influence where, when and how they engage with digital channels and also has important digital marketing </a:t>
            </a:r>
            <a:r>
              <a:rPr lang="en-US" sz="3600" dirty="0" smtClean="0"/>
              <a:t>implications.</a:t>
            </a:r>
            <a:endParaRPr lang="en-US" sz="3600" dirty="0"/>
          </a:p>
          <a:p>
            <a:endParaRPr lang="en-US" sz="2400" dirty="0"/>
          </a:p>
        </p:txBody>
      </p:sp>
    </p:spTree>
    <p:extLst>
      <p:ext uri="{BB962C8B-B14F-4D97-AF65-F5344CB8AC3E}">
        <p14:creationId xmlns="" xmlns:p14="http://schemas.microsoft.com/office/powerpoint/2010/main" val="3819816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7543800" cy="1656184"/>
          </a:xfrm>
        </p:spPr>
        <p:txBody>
          <a:bodyPr>
            <a:noAutofit/>
          </a:bodyPr>
          <a:lstStyle/>
          <a:p>
            <a:pPr algn="ctr"/>
            <a:r>
              <a:rPr lang="en-GB" sz="4000" b="1" dirty="0" smtClean="0">
                <a:solidFill>
                  <a:schemeClr val="accent2">
                    <a:lumMod val="60000"/>
                    <a:lumOff val="40000"/>
                  </a:schemeClr>
                </a:solidFill>
              </a:rPr>
              <a:t/>
            </a:r>
            <a:br>
              <a:rPr lang="en-GB" sz="4000" b="1" dirty="0" smtClean="0">
                <a:solidFill>
                  <a:schemeClr val="accent2">
                    <a:lumMod val="60000"/>
                    <a:lumOff val="40000"/>
                  </a:schemeClr>
                </a:solidFill>
              </a:rPr>
            </a:br>
            <a:r>
              <a:rPr lang="en-US" sz="4000" b="1" dirty="0" smtClean="0">
                <a:solidFill>
                  <a:srgbClr val="007BA4"/>
                </a:solidFill>
              </a:rPr>
              <a:t>Resource </a:t>
            </a:r>
            <a:r>
              <a:rPr lang="en-US" sz="4000" b="1" dirty="0">
                <a:solidFill>
                  <a:srgbClr val="007BA4"/>
                </a:solidFill>
              </a:rPr>
              <a:t>analysis</a:t>
            </a:r>
            <a:r>
              <a:rPr lang="en-US" sz="4000" b="1" dirty="0"/>
              <a:t/>
            </a:r>
            <a:br>
              <a:rPr lang="en-US" sz="4000" b="1" dirty="0"/>
            </a:br>
            <a:r>
              <a:rPr lang="nn-NO" sz="4000" b="1" dirty="0">
                <a:solidFill>
                  <a:srgbClr val="007BA4"/>
                </a:solidFill>
              </a:rPr>
              <a:t/>
            </a:r>
            <a:br>
              <a:rPr lang="nn-NO" sz="4000" b="1" dirty="0">
                <a:solidFill>
                  <a:srgbClr val="007BA4"/>
                </a:solidFill>
              </a:rPr>
            </a:br>
            <a:r>
              <a:rPr lang="en-GB" sz="4000" b="1" dirty="0">
                <a:solidFill>
                  <a:srgbClr val="007BA4"/>
                </a:solidFill>
              </a:rPr>
              <a:t/>
            </a:r>
            <a:br>
              <a:rPr lang="en-GB" sz="4000" b="1" dirty="0">
                <a:solidFill>
                  <a:srgbClr val="007BA4"/>
                </a:solidFill>
              </a:rPr>
            </a:br>
            <a:endParaRPr lang="en-US" sz="4000" b="1" dirty="0">
              <a:solidFill>
                <a:srgbClr val="007BA4"/>
              </a:solidFill>
            </a:endParaRPr>
          </a:p>
        </p:txBody>
      </p:sp>
      <p:sp>
        <p:nvSpPr>
          <p:cNvPr id="3" name="Content Placeholder 2"/>
          <p:cNvSpPr>
            <a:spLocks noGrp="1"/>
          </p:cNvSpPr>
          <p:nvPr>
            <p:ph idx="1"/>
          </p:nvPr>
        </p:nvSpPr>
        <p:spPr>
          <a:xfrm>
            <a:off x="0" y="1000108"/>
            <a:ext cx="9144000" cy="5429288"/>
          </a:xfrm>
        </p:spPr>
        <p:txBody>
          <a:bodyPr>
            <a:noAutofit/>
          </a:bodyPr>
          <a:lstStyle/>
          <a:p>
            <a:r>
              <a:rPr lang="en-US" sz="2600" b="1" dirty="0"/>
              <a:t>Resource </a:t>
            </a:r>
            <a:r>
              <a:rPr lang="en-US" sz="2600" b="1" dirty="0" smtClean="0"/>
              <a:t>analysis: </a:t>
            </a:r>
            <a:r>
              <a:rPr lang="en-US" sz="2600" dirty="0">
                <a:solidFill>
                  <a:srgbClr val="E24CCD"/>
                </a:solidFill>
              </a:rPr>
              <a:t>Review of the technological, financial and human resources of an </a:t>
            </a:r>
            <a:r>
              <a:rPr lang="en-US" sz="2600" dirty="0" err="1">
                <a:solidFill>
                  <a:srgbClr val="E24CCD"/>
                </a:solidFill>
              </a:rPr>
              <a:t>organisation</a:t>
            </a:r>
            <a:r>
              <a:rPr lang="en-US" sz="2600" dirty="0">
                <a:solidFill>
                  <a:srgbClr val="E24CCD"/>
                </a:solidFill>
              </a:rPr>
              <a:t> and how they are </a:t>
            </a:r>
            <a:r>
              <a:rPr lang="en-US" sz="2600" dirty="0" err="1">
                <a:solidFill>
                  <a:srgbClr val="E24CCD"/>
                </a:solidFill>
              </a:rPr>
              <a:t>utilised</a:t>
            </a:r>
            <a:r>
              <a:rPr lang="en-US" sz="2600" dirty="0">
                <a:solidFill>
                  <a:srgbClr val="E24CCD"/>
                </a:solidFill>
              </a:rPr>
              <a:t> in business processes. </a:t>
            </a:r>
            <a:endParaRPr lang="en-US" sz="2600" dirty="0" smtClean="0">
              <a:solidFill>
                <a:srgbClr val="E24CCD"/>
              </a:solidFill>
            </a:endParaRPr>
          </a:p>
          <a:p>
            <a:pPr marL="514350" indent="-514350">
              <a:buFont typeface="+mj-lt"/>
              <a:buAutoNum type="arabicPeriod"/>
            </a:pPr>
            <a:r>
              <a:rPr lang="en-US" sz="2600" dirty="0"/>
              <a:t>• </a:t>
            </a:r>
            <a:r>
              <a:rPr lang="en-US" sz="2600" b="1" i="1" dirty="0">
                <a:solidFill>
                  <a:srgbClr val="FF0000"/>
                </a:solidFill>
              </a:rPr>
              <a:t>Financial resources</a:t>
            </a:r>
            <a:r>
              <a:rPr lang="en-US" sz="2600" dirty="0"/>
              <a:t>. The </a:t>
            </a:r>
            <a:r>
              <a:rPr lang="en-US" sz="2600" b="1" dirty="0">
                <a:solidFill>
                  <a:srgbClr val="00B050"/>
                </a:solidFill>
              </a:rPr>
              <a:t>cost </a:t>
            </a:r>
            <a:r>
              <a:rPr lang="en-US" sz="2600" dirty="0"/>
              <a:t>components of running an online presence, including site development, </a:t>
            </a:r>
            <a:r>
              <a:rPr lang="en-US" sz="2600" dirty="0" smtClean="0"/>
              <a:t>promotion... </a:t>
            </a:r>
            <a:r>
              <a:rPr lang="en-US" sz="2600" dirty="0"/>
              <a:t>Mismatch between current spend and required spend to achieve visibility within the online marketplace should be reviewed using tools</a:t>
            </a:r>
            <a:r>
              <a:rPr lang="en-US" sz="2600" dirty="0" smtClean="0"/>
              <a:t>.</a:t>
            </a:r>
            <a:endParaRPr lang="en-US" sz="2600" dirty="0"/>
          </a:p>
          <a:p>
            <a:pPr marL="514350" indent="-514350">
              <a:buFont typeface="+mj-lt"/>
              <a:buAutoNum type="arabicPeriod"/>
            </a:pPr>
            <a:r>
              <a:rPr lang="en-US" sz="2600" dirty="0"/>
              <a:t> • </a:t>
            </a:r>
            <a:r>
              <a:rPr lang="en-US" sz="2600" b="1" i="1" dirty="0">
                <a:solidFill>
                  <a:srgbClr val="FF0000"/>
                </a:solidFill>
              </a:rPr>
              <a:t>Technology infrastructure resources</a:t>
            </a:r>
            <a:r>
              <a:rPr lang="en-US" sz="2600" dirty="0"/>
              <a:t>. </a:t>
            </a:r>
            <a:r>
              <a:rPr lang="en-US" sz="2600" b="1" dirty="0">
                <a:solidFill>
                  <a:srgbClr val="00B050"/>
                </a:solidFill>
              </a:rPr>
              <a:t>Availability and performance (speed) of website and service-level agreements with the </a:t>
            </a:r>
            <a:r>
              <a:rPr lang="en-US" sz="2600" b="1" dirty="0" smtClean="0">
                <a:solidFill>
                  <a:srgbClr val="00B050"/>
                </a:solidFill>
              </a:rPr>
              <a:t>Internet service provider</a:t>
            </a:r>
            <a:r>
              <a:rPr lang="en-US" sz="2600" dirty="0" smtClean="0"/>
              <a:t>. </a:t>
            </a:r>
            <a:r>
              <a:rPr lang="en-US" sz="2600" dirty="0"/>
              <a:t>The need for different applications to enhance the </a:t>
            </a:r>
            <a:r>
              <a:rPr lang="en-US" sz="2600" dirty="0" smtClean="0"/>
              <a:t>customer </a:t>
            </a:r>
            <a:r>
              <a:rPr lang="en-US" sz="2600" dirty="0"/>
              <a:t>experience or increase conversion rates can be assessed (e.g. on-site search, customer review or </a:t>
            </a:r>
            <a:r>
              <a:rPr lang="en-US" sz="2600" dirty="0" err="1"/>
              <a:t>customisation</a:t>
            </a:r>
            <a:r>
              <a:rPr lang="en-US" sz="2600" dirty="0"/>
              <a:t> facilities). </a:t>
            </a:r>
          </a:p>
          <a:p>
            <a:endParaRPr lang="en-US" sz="2500" dirty="0"/>
          </a:p>
        </p:txBody>
      </p:sp>
    </p:spTree>
    <p:extLst>
      <p:ext uri="{BB962C8B-B14F-4D97-AF65-F5344CB8AC3E}">
        <p14:creationId xmlns="" xmlns:p14="http://schemas.microsoft.com/office/powerpoint/2010/main" val="593076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7543800" cy="1656184"/>
          </a:xfrm>
        </p:spPr>
        <p:txBody>
          <a:bodyPr>
            <a:noAutofit/>
          </a:bodyPr>
          <a:lstStyle/>
          <a:p>
            <a:pPr algn="ctr"/>
            <a:r>
              <a:rPr lang="en-GB" sz="4000" b="1" dirty="0" smtClean="0">
                <a:solidFill>
                  <a:schemeClr val="accent2">
                    <a:lumMod val="60000"/>
                    <a:lumOff val="40000"/>
                  </a:schemeClr>
                </a:solidFill>
              </a:rPr>
              <a:t/>
            </a:r>
            <a:br>
              <a:rPr lang="en-GB" sz="4000" b="1" dirty="0" smtClean="0">
                <a:solidFill>
                  <a:schemeClr val="accent2">
                    <a:lumMod val="60000"/>
                    <a:lumOff val="40000"/>
                  </a:schemeClr>
                </a:solidFill>
              </a:rPr>
            </a:br>
            <a:r>
              <a:rPr lang="en-US" sz="4000" b="1" dirty="0" smtClean="0">
                <a:solidFill>
                  <a:srgbClr val="007BA4"/>
                </a:solidFill>
              </a:rPr>
              <a:t>Resource </a:t>
            </a:r>
            <a:r>
              <a:rPr lang="en-US" sz="4000" b="1" dirty="0">
                <a:solidFill>
                  <a:srgbClr val="007BA4"/>
                </a:solidFill>
              </a:rPr>
              <a:t>analysis</a:t>
            </a:r>
            <a:r>
              <a:rPr lang="en-US" sz="4000" b="1" dirty="0"/>
              <a:t/>
            </a:r>
            <a:br>
              <a:rPr lang="en-US" sz="4000" b="1" dirty="0"/>
            </a:br>
            <a:r>
              <a:rPr lang="nn-NO" sz="4000" b="1" dirty="0">
                <a:solidFill>
                  <a:srgbClr val="007BA4"/>
                </a:solidFill>
              </a:rPr>
              <a:t/>
            </a:r>
            <a:br>
              <a:rPr lang="nn-NO" sz="4000" b="1" dirty="0">
                <a:solidFill>
                  <a:srgbClr val="007BA4"/>
                </a:solidFill>
              </a:rPr>
            </a:br>
            <a:r>
              <a:rPr lang="en-GB" sz="4000" b="1" dirty="0">
                <a:solidFill>
                  <a:srgbClr val="007BA4"/>
                </a:solidFill>
              </a:rPr>
              <a:t/>
            </a:r>
            <a:br>
              <a:rPr lang="en-GB" sz="4000" b="1" dirty="0">
                <a:solidFill>
                  <a:srgbClr val="007BA4"/>
                </a:solidFill>
              </a:rPr>
            </a:br>
            <a:endParaRPr lang="en-US" sz="4000" b="1" dirty="0">
              <a:solidFill>
                <a:srgbClr val="007BA4"/>
              </a:solidFill>
            </a:endParaRPr>
          </a:p>
        </p:txBody>
      </p:sp>
      <p:sp>
        <p:nvSpPr>
          <p:cNvPr id="3" name="Content Placeholder 2"/>
          <p:cNvSpPr>
            <a:spLocks noGrp="1"/>
          </p:cNvSpPr>
          <p:nvPr>
            <p:ph idx="1"/>
          </p:nvPr>
        </p:nvSpPr>
        <p:spPr>
          <a:xfrm>
            <a:off x="214282" y="1000108"/>
            <a:ext cx="8929718" cy="5357850"/>
          </a:xfrm>
        </p:spPr>
        <p:txBody>
          <a:bodyPr>
            <a:noAutofit/>
          </a:bodyPr>
          <a:lstStyle/>
          <a:p>
            <a:pPr marL="457200" indent="-457200">
              <a:buFont typeface="+mj-lt"/>
              <a:buAutoNum type="arabicPeriod" startAt="4"/>
            </a:pPr>
            <a:r>
              <a:rPr lang="en-US" sz="2400" b="1" dirty="0">
                <a:solidFill>
                  <a:srgbClr val="FF0000"/>
                </a:solidFill>
              </a:rPr>
              <a:t>• </a:t>
            </a:r>
            <a:r>
              <a:rPr lang="en-US" sz="2800" b="1" i="1" dirty="0">
                <a:solidFill>
                  <a:srgbClr val="FF0000"/>
                </a:solidFill>
              </a:rPr>
              <a:t>Data and insight resources</a:t>
            </a:r>
            <a:r>
              <a:rPr lang="en-US" sz="2800" dirty="0"/>
              <a:t>. </a:t>
            </a:r>
            <a:r>
              <a:rPr lang="en-US" sz="2800" b="1" dirty="0">
                <a:solidFill>
                  <a:srgbClr val="00B050"/>
                </a:solidFill>
              </a:rPr>
              <a:t>The quality of data and tools to </a:t>
            </a:r>
            <a:r>
              <a:rPr lang="en-US" sz="2800" b="1" dirty="0" err="1">
                <a:solidFill>
                  <a:srgbClr val="00B050"/>
                </a:solidFill>
              </a:rPr>
              <a:t>analyse</a:t>
            </a:r>
            <a:r>
              <a:rPr lang="en-US" sz="2800" b="1" dirty="0">
                <a:solidFill>
                  <a:srgbClr val="00B050"/>
                </a:solidFill>
              </a:rPr>
              <a:t> the performance of digital channels and consumer characteristics and </a:t>
            </a:r>
            <a:r>
              <a:rPr lang="en-US" sz="2800" b="1" dirty="0" err="1">
                <a:solidFill>
                  <a:srgbClr val="00B050"/>
                </a:solidFill>
              </a:rPr>
              <a:t>behaviour</a:t>
            </a:r>
            <a:r>
              <a:rPr lang="en-US" sz="2800" dirty="0"/>
              <a:t> including multichannel attribution to decide on the impact and effectiveness of different digital media channels and </a:t>
            </a:r>
            <a:r>
              <a:rPr lang="en-US" sz="2800" dirty="0" err="1"/>
              <a:t>touchpoints</a:t>
            </a:r>
            <a:r>
              <a:rPr lang="en-US" sz="2800" dirty="0"/>
              <a:t>. </a:t>
            </a:r>
          </a:p>
          <a:p>
            <a:pPr marL="514350" indent="-514350">
              <a:buFont typeface="+mj-lt"/>
              <a:buAutoNum type="arabicPeriod" startAt="4"/>
            </a:pPr>
            <a:r>
              <a:rPr lang="en-US" sz="2800" dirty="0"/>
              <a:t>• </a:t>
            </a:r>
            <a:r>
              <a:rPr lang="en-US" sz="2800" b="1" i="1" dirty="0">
                <a:solidFill>
                  <a:srgbClr val="FF0000"/>
                </a:solidFill>
              </a:rPr>
              <a:t>Human resources</a:t>
            </a:r>
            <a:r>
              <a:rPr lang="en-US" sz="2800" i="1" dirty="0">
                <a:solidFill>
                  <a:schemeClr val="accent2">
                    <a:lumMod val="60000"/>
                    <a:lumOff val="40000"/>
                  </a:schemeClr>
                </a:solidFill>
              </a:rPr>
              <a:t>. </a:t>
            </a:r>
            <a:r>
              <a:rPr lang="en-US" sz="2800" b="1" dirty="0">
                <a:solidFill>
                  <a:srgbClr val="00B050"/>
                </a:solidFill>
              </a:rPr>
              <a:t>Availability</a:t>
            </a:r>
            <a:r>
              <a:rPr lang="en-US" sz="2800" dirty="0"/>
              <a:t> </a:t>
            </a:r>
            <a:r>
              <a:rPr lang="en-US" sz="2800" b="1" dirty="0">
                <a:solidFill>
                  <a:srgbClr val="00B050"/>
                </a:solidFill>
              </a:rPr>
              <a:t>for an e-retailer </a:t>
            </a:r>
            <a:r>
              <a:rPr lang="en-US" sz="2800" dirty="0"/>
              <a:t>includes service and </a:t>
            </a:r>
            <a:r>
              <a:rPr lang="en-US" sz="2800" dirty="0" err="1"/>
              <a:t>fulfilment</a:t>
            </a:r>
            <a:r>
              <a:rPr lang="en-US" sz="2800" dirty="0"/>
              <a:t> resources for answering customer queries and dispatching goods</a:t>
            </a:r>
            <a:r>
              <a:rPr lang="en-US" sz="2800" dirty="0" smtClean="0"/>
              <a:t>.</a:t>
            </a:r>
            <a:endParaRPr lang="en-US" sz="2800" dirty="0"/>
          </a:p>
          <a:p>
            <a:pPr marL="514350" indent="-514350">
              <a:buFont typeface="+mj-lt"/>
              <a:buAutoNum type="arabicPeriod" startAt="4"/>
            </a:pPr>
            <a:r>
              <a:rPr lang="en-US" sz="2800" dirty="0"/>
              <a:t> • </a:t>
            </a:r>
            <a:r>
              <a:rPr lang="en-US" sz="2800" b="1" i="1" dirty="0">
                <a:solidFill>
                  <a:srgbClr val="FF0000"/>
                </a:solidFill>
              </a:rPr>
              <a:t>Strengths and weaknesses</a:t>
            </a:r>
            <a:r>
              <a:rPr lang="en-US" sz="2800" dirty="0"/>
              <a:t>. </a:t>
            </a:r>
            <a:r>
              <a:rPr lang="en-US" sz="2800" b="1" dirty="0">
                <a:solidFill>
                  <a:srgbClr val="00B050"/>
                </a:solidFill>
              </a:rPr>
              <a:t>SWOT</a:t>
            </a:r>
            <a:r>
              <a:rPr lang="en-US" sz="2800" dirty="0"/>
              <a:t> analysis is referred to in the next section, where generic strengths and weaknesses . Companies will also assess their distinctive competencies</a:t>
            </a:r>
          </a:p>
        </p:txBody>
      </p:sp>
    </p:spTree>
    <p:extLst>
      <p:ext uri="{BB962C8B-B14F-4D97-AF65-F5344CB8AC3E}">
        <p14:creationId xmlns="" xmlns:p14="http://schemas.microsoft.com/office/powerpoint/2010/main" val="1633527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714356"/>
            <a:ext cx="7543800" cy="1203046"/>
          </a:xfrm>
        </p:spPr>
        <p:txBody>
          <a:bodyPr>
            <a:normAutofit fontScale="90000"/>
          </a:bodyPr>
          <a:lstStyle/>
          <a:p>
            <a:r>
              <a:rPr lang="en-GB" b="1" dirty="0" smtClean="0">
                <a:solidFill>
                  <a:schemeClr val="accent2">
                    <a:lumMod val="60000"/>
                    <a:lumOff val="40000"/>
                  </a:schemeClr>
                </a:solidFill>
              </a:rPr>
              <a:t/>
            </a:r>
            <a:br>
              <a:rPr lang="en-GB" b="1" dirty="0" smtClean="0">
                <a:solidFill>
                  <a:schemeClr val="accent2">
                    <a:lumMod val="60000"/>
                    <a:lumOff val="40000"/>
                  </a:schemeClr>
                </a:solidFill>
              </a:rPr>
            </a:br>
            <a:r>
              <a:rPr lang="en-GB" b="1" dirty="0" smtClean="0">
                <a:solidFill>
                  <a:schemeClr val="accent2">
                    <a:lumMod val="60000"/>
                    <a:lumOff val="40000"/>
                  </a:schemeClr>
                </a:solidFill>
              </a:rPr>
              <a:t>Competitor  </a:t>
            </a:r>
            <a:r>
              <a:rPr lang="en-GB" b="1" dirty="0">
                <a:solidFill>
                  <a:schemeClr val="accent2">
                    <a:lumMod val="60000"/>
                    <a:lumOff val="40000"/>
                  </a:schemeClr>
                </a:solidFill>
              </a:rPr>
              <a:t>analysis</a:t>
            </a:r>
            <a:r>
              <a:rPr lang="en-GB" dirty="0"/>
              <a:t/>
            </a:r>
            <a:br>
              <a:rPr lang="en-GB" dirty="0"/>
            </a:br>
            <a:r>
              <a:rPr lang="en-GB" dirty="0"/>
              <a:t/>
            </a:r>
            <a:br>
              <a:rPr lang="en-GB" dirty="0"/>
            </a:br>
            <a:endParaRPr lang="en-US" dirty="0"/>
          </a:p>
        </p:txBody>
      </p:sp>
      <p:sp>
        <p:nvSpPr>
          <p:cNvPr id="3" name="Content Placeholder 2"/>
          <p:cNvSpPr>
            <a:spLocks noGrp="1"/>
          </p:cNvSpPr>
          <p:nvPr>
            <p:ph idx="1"/>
          </p:nvPr>
        </p:nvSpPr>
        <p:spPr>
          <a:xfrm>
            <a:off x="251520" y="928670"/>
            <a:ext cx="8892480" cy="5357850"/>
          </a:xfrm>
        </p:spPr>
        <p:txBody>
          <a:bodyPr>
            <a:noAutofit/>
          </a:bodyPr>
          <a:lstStyle/>
          <a:p>
            <a:r>
              <a:rPr lang="en-US" sz="2800" dirty="0">
                <a:solidFill>
                  <a:srgbClr val="E24CCD"/>
                </a:solidFill>
              </a:rPr>
              <a:t>Competitor analysis or the monitoring of competitor use of digital marketing and e-commerce to acquire and retain customers is especially important in the dynamic online marketplace</a:t>
            </a:r>
            <a:r>
              <a:rPr lang="en-US" sz="2800" dirty="0"/>
              <a:t>.  </a:t>
            </a:r>
            <a:r>
              <a:rPr lang="en-US" sz="2800" b="1" dirty="0">
                <a:solidFill>
                  <a:schemeClr val="tx1"/>
                </a:solidFill>
              </a:rPr>
              <a:t>Benchmarking</a:t>
            </a:r>
            <a:r>
              <a:rPr lang="en-US" sz="2800" dirty="0"/>
              <a:t> is intended to</a:t>
            </a:r>
            <a:r>
              <a:rPr lang="en-US" sz="2800" dirty="0" smtClean="0"/>
              <a:t>:</a:t>
            </a:r>
          </a:p>
          <a:p>
            <a:pPr>
              <a:buFont typeface="Arial" pitchFamily="34" charset="0"/>
              <a:buChar char="•"/>
            </a:pPr>
            <a:r>
              <a:rPr lang="en-US" sz="2800" dirty="0" smtClean="0">
                <a:solidFill>
                  <a:srgbClr val="FF0000"/>
                </a:solidFill>
              </a:rPr>
              <a:t>review </a:t>
            </a:r>
            <a:r>
              <a:rPr lang="en-US" sz="2800" dirty="0">
                <a:solidFill>
                  <a:srgbClr val="FF0000"/>
                </a:solidFill>
              </a:rPr>
              <a:t>current approaches to digital marketing </a:t>
            </a:r>
            <a:r>
              <a:rPr lang="en-US" sz="2800" dirty="0"/>
              <a:t>to identify areas for </a:t>
            </a:r>
            <a:r>
              <a:rPr lang="en-US" sz="2800" dirty="0" smtClean="0"/>
              <a:t>improvement</a:t>
            </a:r>
            <a:endParaRPr lang="en-US" sz="2800" dirty="0"/>
          </a:p>
          <a:p>
            <a:pPr>
              <a:lnSpc>
                <a:spcPct val="100000"/>
              </a:lnSpc>
              <a:buFont typeface="Arial" pitchFamily="34" charset="0"/>
              <a:buChar char="•"/>
            </a:pPr>
            <a:r>
              <a:rPr lang="en-US" sz="2800" dirty="0">
                <a:solidFill>
                  <a:srgbClr val="FF0000"/>
                </a:solidFill>
              </a:rPr>
              <a:t>benchmark with competitors who are in the same market sector or industry and in different sectors</a:t>
            </a:r>
          </a:p>
          <a:p>
            <a:pPr>
              <a:lnSpc>
                <a:spcPct val="100000"/>
              </a:lnSpc>
              <a:buFont typeface="Arial" pitchFamily="34" charset="0"/>
              <a:buChar char="•"/>
            </a:pPr>
            <a:r>
              <a:rPr lang="en-US" sz="2800" dirty="0">
                <a:solidFill>
                  <a:srgbClr val="FF0000"/>
                </a:solidFill>
              </a:rPr>
              <a:t>identify best practice </a:t>
            </a:r>
            <a:r>
              <a:rPr lang="en-US" sz="2800" dirty="0"/>
              <a:t>from more advanced adopters</a:t>
            </a:r>
          </a:p>
          <a:p>
            <a:pPr>
              <a:lnSpc>
                <a:spcPct val="100000"/>
              </a:lnSpc>
              <a:buFont typeface="Arial" pitchFamily="34" charset="0"/>
              <a:buChar char="•"/>
            </a:pPr>
            <a:r>
              <a:rPr lang="en-US" sz="2800" dirty="0">
                <a:solidFill>
                  <a:srgbClr val="FF0000"/>
                </a:solidFill>
              </a:rPr>
              <a:t>set targets and develop strategies </a:t>
            </a:r>
            <a:r>
              <a:rPr lang="en-US" sz="2800" dirty="0"/>
              <a:t>for improving capabilities</a:t>
            </a:r>
            <a:r>
              <a:rPr lang="en-US" sz="2400" dirty="0"/>
              <a:t>.</a:t>
            </a:r>
          </a:p>
        </p:txBody>
      </p:sp>
    </p:spTree>
    <p:extLst>
      <p:ext uri="{BB962C8B-B14F-4D97-AF65-F5344CB8AC3E}">
        <p14:creationId xmlns="" xmlns:p14="http://schemas.microsoft.com/office/powerpoint/2010/main" val="2890435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18"/>
            <a:ext cx="9144000" cy="1073823"/>
          </a:xfrm>
        </p:spPr>
        <p:txBody>
          <a:bodyPr>
            <a:normAutofit fontScale="90000"/>
          </a:bodyPr>
          <a:lstStyle/>
          <a:p>
            <a:pPr algn="ctr"/>
            <a:r>
              <a:rPr lang="en-US" sz="4400" b="1" dirty="0" smtClean="0">
                <a:solidFill>
                  <a:schemeClr val="bg2">
                    <a:lumMod val="90000"/>
                  </a:schemeClr>
                </a:solidFill>
                <a:cs typeface="Arial" panose="020B0604020202020204" pitchFamily="34" charset="0"/>
              </a:rPr>
              <a:t>G</a:t>
            </a:r>
            <a:r>
              <a:rPr lang="en-US" sz="4400" b="1" dirty="0" smtClean="0">
                <a:solidFill>
                  <a:schemeClr val="bg2">
                    <a:lumMod val="90000"/>
                  </a:schemeClr>
                </a:solidFill>
                <a:cs typeface="Arial" panose="020B0604020202020204" pitchFamily="34" charset="0"/>
              </a:rPr>
              <a:t>eneric </a:t>
            </a:r>
            <a:r>
              <a:rPr lang="en-US" sz="4400" b="1" dirty="0">
                <a:solidFill>
                  <a:schemeClr val="bg2">
                    <a:lumMod val="90000"/>
                  </a:schemeClr>
                </a:solidFill>
                <a:cs typeface="Arial" panose="020B0604020202020204" pitchFamily="34" charset="0"/>
              </a:rPr>
              <a:t>digital channel-specific SWOT analysis </a:t>
            </a:r>
            <a:r>
              <a:rPr lang="en-US" sz="3200" dirty="0">
                <a:solidFill>
                  <a:schemeClr val="bg2">
                    <a:lumMod val="90000"/>
                  </a:schemeClr>
                </a:solidFill>
                <a:cs typeface="Arial" panose="020B0604020202020204" pitchFamily="34" charset="0"/>
              </a:rPr>
              <a:t>showing typical opportunities and threats presented by digital media</a:t>
            </a:r>
            <a:endParaRPr lang="en-GB" sz="3200" dirty="0">
              <a:solidFill>
                <a:schemeClr val="bg2">
                  <a:lumMod val="90000"/>
                </a:schemeClr>
              </a:solidFil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772816"/>
            <a:ext cx="9144000" cy="5085184"/>
          </a:xfrm>
          <a:prstGeom prst="rect">
            <a:avLst/>
          </a:prstGeom>
          <a:ln>
            <a:noFill/>
          </a:ln>
          <a:effectLst>
            <a:outerShdw blurRad="292100" dist="139700" dir="2700000" algn="tl" rotWithShape="0">
              <a:srgbClr val="333333">
                <a:alpha val="65000"/>
              </a:srgbClr>
            </a:outerShdw>
          </a:effectLst>
        </p:spPr>
      </p:pic>
      <p:cxnSp>
        <p:nvCxnSpPr>
          <p:cNvPr id="6" name="Connecteur droit 5"/>
          <p:cNvCxnSpPr/>
          <p:nvPr/>
        </p:nvCxnSpPr>
        <p:spPr>
          <a:xfrm>
            <a:off x="357158" y="4429132"/>
            <a:ext cx="1357322"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3428992" y="2428868"/>
            <a:ext cx="142876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6429388" y="2428868"/>
            <a:ext cx="142876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357158" y="6072206"/>
            <a:ext cx="142876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77810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36712"/>
            <a:ext cx="7543800" cy="1656184"/>
          </a:xfrm>
        </p:spPr>
        <p:txBody>
          <a:bodyPr>
            <a:normAutofit fontScale="90000"/>
          </a:bodyPr>
          <a:lstStyle/>
          <a:p>
            <a:r>
              <a:rPr lang="en-US" b="1" dirty="0">
                <a:solidFill>
                  <a:schemeClr val="accent2">
                    <a:lumMod val="60000"/>
                    <a:lumOff val="40000"/>
                  </a:schemeClr>
                </a:solidFill>
              </a:rPr>
              <a:t>Setting goals and objectives for digital marketing</a:t>
            </a:r>
            <a:r>
              <a:rPr lang="en-US" dirty="0"/>
              <a:t/>
            </a:r>
            <a:br>
              <a:rPr lang="en-US" dirty="0"/>
            </a:br>
            <a:r>
              <a:rPr lang="en-GB" dirty="0"/>
              <a:t/>
            </a:r>
            <a:br>
              <a:rPr lang="en-GB" dirty="0"/>
            </a:br>
            <a:endParaRPr lang="en-US" dirty="0"/>
          </a:p>
        </p:txBody>
      </p:sp>
      <p:sp>
        <p:nvSpPr>
          <p:cNvPr id="3" name="Content Placeholder 2"/>
          <p:cNvSpPr>
            <a:spLocks noGrp="1"/>
          </p:cNvSpPr>
          <p:nvPr>
            <p:ph idx="1"/>
          </p:nvPr>
        </p:nvSpPr>
        <p:spPr>
          <a:xfrm>
            <a:off x="0" y="1844824"/>
            <a:ext cx="9144000" cy="4441696"/>
          </a:xfrm>
        </p:spPr>
        <p:txBody>
          <a:bodyPr>
            <a:noAutofit/>
          </a:bodyPr>
          <a:lstStyle/>
          <a:p>
            <a:pPr>
              <a:buFont typeface="Wingdings" pitchFamily="2" charset="2"/>
              <a:buChar char="Ø"/>
            </a:pPr>
            <a:r>
              <a:rPr lang="en-US" sz="2400" dirty="0"/>
              <a:t> </a:t>
            </a:r>
            <a:r>
              <a:rPr lang="en-US" sz="3200" b="1" dirty="0">
                <a:solidFill>
                  <a:srgbClr val="FF0000"/>
                </a:solidFill>
              </a:rPr>
              <a:t>Any marketing strategy should be based on clearly defined corporate objectives</a:t>
            </a:r>
            <a:r>
              <a:rPr lang="en-US" sz="3200" dirty="0"/>
              <a:t>, and </a:t>
            </a:r>
            <a:r>
              <a:rPr lang="en-US" sz="3200" b="1" dirty="0">
                <a:solidFill>
                  <a:srgbClr val="E24CCD"/>
                </a:solidFill>
              </a:rPr>
              <a:t>digital marketing should be an integrated element </a:t>
            </a:r>
            <a:r>
              <a:rPr lang="en-US" sz="3200" dirty="0"/>
              <a:t>not considered </a:t>
            </a:r>
            <a:r>
              <a:rPr lang="en-US" sz="3200" dirty="0" smtClean="0"/>
              <a:t>independent </a:t>
            </a:r>
            <a:r>
              <a:rPr lang="en-US" sz="3200" dirty="0"/>
              <a:t>from other business and marketing objectives</a:t>
            </a:r>
            <a:r>
              <a:rPr lang="en-US" sz="3200" dirty="0" smtClean="0"/>
              <a:t>.</a:t>
            </a:r>
            <a:endParaRPr lang="en-US" sz="3200" dirty="0" smtClean="0"/>
          </a:p>
          <a:p>
            <a:pPr>
              <a:buFont typeface="Wingdings" pitchFamily="2" charset="2"/>
              <a:buChar char="Ø"/>
            </a:pPr>
            <a:r>
              <a:rPr lang="en-US" sz="3200" b="1" dirty="0"/>
              <a:t>When defining objectives and goals you should use clear definitions. For digital marketing you can define different </a:t>
            </a:r>
            <a:r>
              <a:rPr lang="en-US" sz="3200" b="1" dirty="0">
                <a:solidFill>
                  <a:srgbClr val="FF0000"/>
                </a:solidFill>
              </a:rPr>
              <a:t>types of performance targets and measures</a:t>
            </a:r>
            <a:r>
              <a:rPr lang="en-US" sz="3200" dirty="0"/>
              <a:t>, as shown in Figure 4.10:</a:t>
            </a:r>
          </a:p>
          <a:p>
            <a:pPr>
              <a:buFont typeface="Wingdings" pitchFamily="2" charset="2"/>
              <a:buChar char="Ø"/>
            </a:pPr>
            <a:endParaRPr lang="en-US" sz="2400" dirty="0"/>
          </a:p>
        </p:txBody>
      </p:sp>
    </p:spTree>
    <p:extLst>
      <p:ext uri="{BB962C8B-B14F-4D97-AF65-F5344CB8AC3E}">
        <p14:creationId xmlns="" xmlns:p14="http://schemas.microsoft.com/office/powerpoint/2010/main" val="1130606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548680"/>
            <a:ext cx="6801323" cy="586541"/>
          </a:xfrm>
        </p:spPr>
        <p:txBody>
          <a:bodyPr>
            <a:noAutofit/>
          </a:bodyPr>
          <a:lstStyle/>
          <a:p>
            <a:pPr lvl="0" algn="ctr">
              <a:lnSpc>
                <a:spcPct val="100000"/>
              </a:lnSpc>
              <a:spcBef>
                <a:spcPts val="0"/>
              </a:spcBef>
              <a:defRPr/>
            </a:pPr>
            <a:r>
              <a:rPr lang="en-US" sz="2900" b="1" dirty="0">
                <a:solidFill>
                  <a:srgbClr val="0070C0"/>
                </a:solidFill>
                <a:cs typeface="Arial" panose="020B0604020202020204" pitchFamily="34" charset="0"/>
              </a:rPr>
              <a:t>Figure 4.10 The relationship between vision, goals, objectives and KPIs</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0" y="1608766"/>
            <a:ext cx="9144000" cy="459474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071670" y="4929198"/>
            <a:ext cx="5143536" cy="369332"/>
          </a:xfrm>
          <a:prstGeom prst="rect">
            <a:avLst/>
          </a:prstGeom>
        </p:spPr>
        <p:txBody>
          <a:bodyPr wrap="square">
            <a:spAutoFit/>
          </a:bodyPr>
          <a:lstStyle/>
          <a:p>
            <a:r>
              <a:rPr lang="en-US" b="1" dirty="0" smtClean="0"/>
              <a:t>Critical Success Factor; Key Performance Indicator</a:t>
            </a:r>
            <a:endParaRPr lang="fr-FR" b="1" dirty="0"/>
          </a:p>
        </p:txBody>
      </p:sp>
    </p:spTree>
    <p:extLst>
      <p:ext uri="{BB962C8B-B14F-4D97-AF65-F5344CB8AC3E}">
        <p14:creationId xmlns="" xmlns:p14="http://schemas.microsoft.com/office/powerpoint/2010/main" val="3490088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929718" cy="6072230"/>
          </a:xfrm>
        </p:spPr>
        <p:txBody>
          <a:bodyPr>
            <a:noAutofit/>
          </a:bodyPr>
          <a:lstStyle/>
          <a:p>
            <a:pPr marL="0" indent="0">
              <a:buNone/>
            </a:pPr>
            <a:r>
              <a:rPr lang="en-US" sz="4000" b="1" dirty="0">
                <a:solidFill>
                  <a:schemeClr val="accent4"/>
                </a:solidFill>
                <a:effectLst>
                  <a:outerShdw blurRad="38100" dist="38100" dir="2700000" algn="tl">
                    <a:srgbClr val="000000">
                      <a:alpha val="43137"/>
                    </a:srgbClr>
                  </a:outerShdw>
                </a:effectLst>
              </a:rPr>
              <a:t>The online revenue </a:t>
            </a:r>
            <a:r>
              <a:rPr lang="en-US" sz="4000" b="1" dirty="0" smtClean="0">
                <a:solidFill>
                  <a:schemeClr val="accent4"/>
                </a:solidFill>
                <a:effectLst>
                  <a:outerShdw blurRad="38100" dist="38100" dir="2700000" algn="tl">
                    <a:srgbClr val="000000">
                      <a:alpha val="43137"/>
                    </a:srgbClr>
                  </a:outerShdw>
                </a:effectLst>
              </a:rPr>
              <a:t>contribution:</a:t>
            </a:r>
          </a:p>
          <a:p>
            <a:pPr marL="0" indent="0">
              <a:buNone/>
            </a:pPr>
            <a:endParaRPr lang="en-US" sz="3200" dirty="0">
              <a:solidFill>
                <a:schemeClr val="accent4"/>
              </a:solidFill>
              <a:effectLst>
                <a:outerShdw blurRad="38100" dist="38100" dir="2700000" algn="tl">
                  <a:srgbClr val="000000">
                    <a:alpha val="43137"/>
                  </a:srgbClr>
                </a:outerShdw>
              </a:effectLst>
            </a:endParaRPr>
          </a:p>
          <a:p>
            <a:pPr marL="0" indent="0">
              <a:buNone/>
            </a:pPr>
            <a:endParaRPr lang="en-US" sz="3200" dirty="0" smtClean="0">
              <a:solidFill>
                <a:schemeClr val="accent4"/>
              </a:solidFill>
              <a:effectLst>
                <a:outerShdw blurRad="38100" dist="38100" dir="2700000" algn="tl">
                  <a:srgbClr val="000000">
                    <a:alpha val="43137"/>
                  </a:srgbClr>
                </a:outerShdw>
              </a:effectLst>
            </a:endParaRPr>
          </a:p>
          <a:p>
            <a:pPr>
              <a:buFont typeface="Wingdings" pitchFamily="2" charset="2"/>
              <a:buChar char="Ø"/>
            </a:pPr>
            <a:r>
              <a:rPr lang="en-US" sz="2400" dirty="0" smtClean="0"/>
              <a:t> </a:t>
            </a:r>
            <a:r>
              <a:rPr lang="en-US" sz="2800" b="1" dirty="0" smtClean="0"/>
              <a:t>Online </a:t>
            </a:r>
            <a:r>
              <a:rPr lang="en-US" sz="2800" b="1" dirty="0"/>
              <a:t>revenue </a:t>
            </a:r>
            <a:r>
              <a:rPr lang="en-US" sz="2800" b="1" dirty="0" smtClean="0"/>
              <a:t>contribution: </a:t>
            </a:r>
            <a:r>
              <a:rPr lang="en-US" sz="2800" dirty="0">
                <a:solidFill>
                  <a:srgbClr val="FF0000"/>
                </a:solidFill>
              </a:rPr>
              <a:t>An assessment of the direct contribution of the Internet or other digital media to sales</a:t>
            </a:r>
            <a:r>
              <a:rPr lang="en-US" sz="2800" dirty="0"/>
              <a:t>, usually expressed as a percentage of overall sales </a:t>
            </a:r>
            <a:r>
              <a:rPr lang="en-US" sz="2800" dirty="0" smtClean="0"/>
              <a:t>revenue.</a:t>
            </a:r>
          </a:p>
          <a:p>
            <a:pPr>
              <a:buFont typeface="Wingdings" pitchFamily="2" charset="2"/>
              <a:buChar char="Ø"/>
            </a:pPr>
            <a:r>
              <a:rPr lang="en-US" sz="2800" b="1" dirty="0"/>
              <a:t>Allowable cost per </a:t>
            </a:r>
            <a:r>
              <a:rPr lang="en-US" sz="2800" b="1" dirty="0" smtClean="0"/>
              <a:t>acquisition: </a:t>
            </a:r>
            <a:r>
              <a:rPr lang="en-US" sz="2800" dirty="0">
                <a:solidFill>
                  <a:srgbClr val="FF0000"/>
                </a:solidFill>
              </a:rPr>
              <a:t>A target maximum cost for generating leads or new customers profitably</a:t>
            </a:r>
            <a:r>
              <a:rPr lang="en-US" sz="2800" dirty="0"/>
              <a:t>.</a:t>
            </a:r>
          </a:p>
          <a:p>
            <a:pPr>
              <a:buFont typeface="Wingdings" pitchFamily="2" charset="2"/>
              <a:buChar char="Ø"/>
            </a:pPr>
            <a:r>
              <a:rPr lang="en-US" sz="2800" b="1" dirty="0"/>
              <a:t>Online promotion </a:t>
            </a:r>
            <a:r>
              <a:rPr lang="en-US" sz="2800" b="1" dirty="0" smtClean="0"/>
              <a:t>contribution: </a:t>
            </a:r>
            <a:r>
              <a:rPr lang="en-US" sz="2800" dirty="0">
                <a:solidFill>
                  <a:srgbClr val="FF0000"/>
                </a:solidFill>
              </a:rPr>
              <a:t>This is an assessment of the proportion of customers (new or retained) who are influenced and reached by online communications</a:t>
            </a:r>
            <a:r>
              <a:rPr lang="en-US" sz="2800" dirty="0"/>
              <a:t>. </a:t>
            </a:r>
          </a:p>
          <a:p>
            <a:pPr>
              <a:buFont typeface="Wingdings" pitchFamily="2" charset="2"/>
              <a:buChar char="Ø"/>
            </a:pPr>
            <a:endParaRPr lang="en-US" sz="2400" dirty="0"/>
          </a:p>
          <a:p>
            <a:pPr marL="0" indent="0">
              <a:buNone/>
            </a:pPr>
            <a:endParaRPr lang="en-US" sz="2400" dirty="0"/>
          </a:p>
          <a:p>
            <a:pPr marL="0" indent="0">
              <a:buNone/>
            </a:pPr>
            <a:endParaRPr lang="en-US" sz="2400" dirty="0"/>
          </a:p>
        </p:txBody>
      </p:sp>
    </p:spTree>
    <p:extLst>
      <p:ext uri="{BB962C8B-B14F-4D97-AF65-F5344CB8AC3E}">
        <p14:creationId xmlns="" xmlns:p14="http://schemas.microsoft.com/office/powerpoint/2010/main" val="2656168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29124" y="0"/>
            <a:ext cx="4714876" cy="68580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0" y="214290"/>
            <a:ext cx="4572000" cy="1938992"/>
          </a:xfrm>
          <a:prstGeom prst="rect">
            <a:avLst/>
          </a:prstGeom>
        </p:spPr>
        <p:txBody>
          <a:bodyPr>
            <a:spAutoFit/>
          </a:bodyPr>
          <a:lstStyle/>
          <a:p>
            <a:r>
              <a:rPr lang="en-US" sz="2400" b="1" dirty="0" smtClean="0"/>
              <a:t>The internal influences </a:t>
            </a:r>
            <a:r>
              <a:rPr lang="en-US" sz="2400" dirty="0" smtClean="0"/>
              <a:t>include </a:t>
            </a:r>
            <a:r>
              <a:rPr lang="en-US" sz="2400" dirty="0" smtClean="0">
                <a:solidFill>
                  <a:srgbClr val="FF0000"/>
                </a:solidFill>
              </a:rPr>
              <a:t>top-level business objectives</a:t>
            </a:r>
            <a:r>
              <a:rPr lang="en-US" sz="2400" dirty="0" smtClean="0"/>
              <a:t>, which influence marketing strategy and ultimately provide direction for the digital marketing strategy</a:t>
            </a:r>
            <a:r>
              <a:rPr lang="en-US" sz="2400" dirty="0" smtClean="0">
                <a:solidFill>
                  <a:schemeClr val="tx1">
                    <a:lumMod val="50000"/>
                    <a:lumOff val="50000"/>
                  </a:schemeClr>
                </a:solidFill>
              </a:rPr>
              <a:t>. </a:t>
            </a:r>
            <a:endParaRPr lang="fr-FR" sz="2400" dirty="0"/>
          </a:p>
        </p:txBody>
      </p:sp>
      <p:sp>
        <p:nvSpPr>
          <p:cNvPr id="5" name="Rectangle 4"/>
          <p:cNvSpPr/>
          <p:nvPr/>
        </p:nvSpPr>
        <p:spPr>
          <a:xfrm>
            <a:off x="0" y="2285993"/>
            <a:ext cx="4572000" cy="3816429"/>
          </a:xfrm>
          <a:prstGeom prst="rect">
            <a:avLst/>
          </a:prstGeom>
        </p:spPr>
        <p:txBody>
          <a:bodyPr wrap="square">
            <a:spAutoFit/>
          </a:bodyPr>
          <a:lstStyle/>
          <a:p>
            <a:r>
              <a:rPr lang="en-US" sz="2200" b="1" dirty="0" smtClean="0"/>
              <a:t>Key external influences </a:t>
            </a:r>
            <a:r>
              <a:rPr lang="en-US" sz="2200" dirty="0" smtClean="0"/>
              <a:t>include the </a:t>
            </a:r>
            <a:r>
              <a:rPr lang="en-US" sz="2200" dirty="0" smtClean="0">
                <a:solidFill>
                  <a:srgbClr val="FF0000"/>
                </a:solidFill>
              </a:rPr>
              <a:t>market structure </a:t>
            </a:r>
            <a:r>
              <a:rPr lang="en-US" sz="2200" dirty="0" smtClean="0"/>
              <a:t>and </a:t>
            </a:r>
            <a:r>
              <a:rPr lang="en-US" sz="2200" dirty="0" smtClean="0">
                <a:solidFill>
                  <a:srgbClr val="FF0000"/>
                </a:solidFill>
              </a:rPr>
              <a:t>demand</a:t>
            </a:r>
            <a:r>
              <a:rPr lang="en-US" sz="2200" dirty="0" smtClean="0"/>
              <a:t>, </a:t>
            </a:r>
            <a:r>
              <a:rPr lang="en-US" sz="2200" dirty="0" smtClean="0">
                <a:solidFill>
                  <a:srgbClr val="FF0000"/>
                </a:solidFill>
              </a:rPr>
              <a:t>competitor strategies </a:t>
            </a:r>
            <a:r>
              <a:rPr lang="en-US" sz="2200" dirty="0" smtClean="0"/>
              <a:t>and </a:t>
            </a:r>
            <a:r>
              <a:rPr lang="en-US" sz="2200" dirty="0" smtClean="0">
                <a:solidFill>
                  <a:srgbClr val="FF0000"/>
                </a:solidFill>
              </a:rPr>
              <a:t>opportunities and threats</a:t>
            </a:r>
            <a:r>
              <a:rPr lang="en-US" sz="2200" dirty="0" smtClean="0"/>
              <a:t>, in particular those enabled by new digital technologies (e.g. mobile marketing and social media, virtual reality, Artificial Intelligence) and marketing tactics (e.g. use of search, advertising, </a:t>
            </a:r>
            <a:r>
              <a:rPr lang="en-US" sz="2200" dirty="0" err="1" smtClean="0"/>
              <a:t>personalisation</a:t>
            </a:r>
            <a:r>
              <a:rPr lang="en-US" sz="2200" dirty="0" smtClean="0"/>
              <a:t> and messaging).</a:t>
            </a:r>
            <a:endParaRPr lang="fr-FR" sz="2200" dirty="0"/>
          </a:p>
        </p:txBody>
      </p:sp>
    </p:spTree>
    <p:extLst>
      <p:ext uri="{BB962C8B-B14F-4D97-AF65-F5344CB8AC3E}">
        <p14:creationId xmlns="" xmlns:p14="http://schemas.microsoft.com/office/powerpoint/2010/main" val="520961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36712"/>
            <a:ext cx="7543800" cy="1656184"/>
          </a:xfrm>
        </p:spPr>
        <p:txBody>
          <a:bodyPr>
            <a:normAutofit fontScale="90000"/>
          </a:bodyPr>
          <a:lstStyle/>
          <a:p>
            <a:r>
              <a:rPr lang="en-US" dirty="0"/>
              <a:t/>
            </a:r>
            <a:br>
              <a:rPr lang="en-US" dirty="0"/>
            </a:br>
            <a:r>
              <a:rPr lang="en-GB" dirty="0"/>
              <a:t/>
            </a:r>
            <a:br>
              <a:rPr lang="en-GB" dirty="0"/>
            </a:br>
            <a:endParaRPr lang="en-US" dirty="0"/>
          </a:p>
        </p:txBody>
      </p:sp>
      <p:sp>
        <p:nvSpPr>
          <p:cNvPr id="3" name="Content Placeholder 2"/>
          <p:cNvSpPr>
            <a:spLocks noGrp="1"/>
          </p:cNvSpPr>
          <p:nvPr>
            <p:ph idx="1"/>
          </p:nvPr>
        </p:nvSpPr>
        <p:spPr>
          <a:xfrm>
            <a:off x="0" y="285728"/>
            <a:ext cx="9144000" cy="1000132"/>
          </a:xfrm>
        </p:spPr>
        <p:txBody>
          <a:bodyPr>
            <a:noAutofit/>
          </a:bodyPr>
          <a:lstStyle/>
          <a:p>
            <a:pPr marL="0" indent="0">
              <a:buNone/>
            </a:pPr>
            <a:r>
              <a:rPr lang="en-US" sz="4000" dirty="0" smtClean="0">
                <a:solidFill>
                  <a:schemeClr val="accent4"/>
                </a:solidFill>
                <a:effectLst>
                  <a:outerShdw blurRad="38100" dist="38100" dir="2700000" algn="tl">
                    <a:srgbClr val="000000">
                      <a:alpha val="43137"/>
                    </a:srgbClr>
                  </a:outerShdw>
                </a:effectLst>
              </a:rPr>
              <a:t>Setting SMART </a:t>
            </a:r>
            <a:r>
              <a:rPr lang="en-US" sz="4000" dirty="0">
                <a:solidFill>
                  <a:schemeClr val="accent4"/>
                </a:solidFill>
                <a:effectLst>
                  <a:outerShdw blurRad="38100" dist="38100" dir="2700000" algn="tl">
                    <a:srgbClr val="000000">
                      <a:alpha val="43137"/>
                    </a:srgbClr>
                  </a:outerShdw>
                </a:effectLst>
              </a:rPr>
              <a:t>objectives </a:t>
            </a:r>
            <a:r>
              <a:rPr lang="en-US" sz="4000" dirty="0" smtClean="0">
                <a:solidFill>
                  <a:schemeClr val="accent4"/>
                </a:solidFill>
                <a:effectLst>
                  <a:outerShdw blurRad="38100" dist="38100" dir="2700000" algn="tl">
                    <a:srgbClr val="000000">
                      <a:alpha val="43137"/>
                    </a:srgbClr>
                  </a:outerShdw>
                </a:effectLst>
              </a:rPr>
              <a:t>:</a:t>
            </a:r>
          </a:p>
          <a:p>
            <a:pPr marL="0" indent="0">
              <a:buNone/>
            </a:pPr>
            <a:r>
              <a:rPr lang="en-US" sz="2400" dirty="0" smtClean="0"/>
              <a:t>SMART </a:t>
            </a:r>
            <a:r>
              <a:rPr lang="en-US" sz="2400" dirty="0"/>
              <a:t>stands for: </a:t>
            </a:r>
          </a:p>
          <a:p>
            <a:pPr>
              <a:buFont typeface="Wingdings" pitchFamily="2" charset="2"/>
              <a:buChar char="Ø"/>
            </a:pPr>
            <a:endParaRPr lang="en-US" sz="2400" dirty="0" smtClean="0"/>
          </a:p>
          <a:p>
            <a:pPr>
              <a:buFont typeface="Wingdings" pitchFamily="2" charset="2"/>
              <a:buChar char="Ø"/>
            </a:pPr>
            <a:r>
              <a:rPr lang="en-US" sz="2400" b="1" dirty="0" smtClean="0"/>
              <a:t>Specific</a:t>
            </a:r>
            <a:r>
              <a:rPr lang="en-US" sz="2400" dirty="0"/>
              <a:t>. </a:t>
            </a:r>
            <a:r>
              <a:rPr lang="en-US" sz="2400" dirty="0">
                <a:solidFill>
                  <a:srgbClr val="E24CCD"/>
                </a:solidFill>
              </a:rPr>
              <a:t>Is the objective sufficiently detailed to measure real-world problems and opportunities?</a:t>
            </a:r>
          </a:p>
          <a:p>
            <a:pPr>
              <a:buFont typeface="Wingdings" pitchFamily="2" charset="2"/>
              <a:buChar char="Ø"/>
            </a:pPr>
            <a:r>
              <a:rPr lang="en-US" sz="2400" dirty="0"/>
              <a:t> </a:t>
            </a:r>
            <a:r>
              <a:rPr lang="en-US" sz="2400" dirty="0" smtClean="0"/>
              <a:t> </a:t>
            </a:r>
            <a:r>
              <a:rPr lang="en-US" sz="2400" b="1" dirty="0" smtClean="0"/>
              <a:t>Measurable</a:t>
            </a:r>
            <a:r>
              <a:rPr lang="en-US" sz="2400" dirty="0"/>
              <a:t>. </a:t>
            </a:r>
            <a:r>
              <a:rPr lang="en-US" sz="2400" dirty="0">
                <a:solidFill>
                  <a:srgbClr val="7030A0"/>
                </a:solidFill>
              </a:rPr>
              <a:t>Can a quantitative or qualitative attribute be applied to create a metric?</a:t>
            </a:r>
          </a:p>
          <a:p>
            <a:pPr>
              <a:buFont typeface="Wingdings" pitchFamily="2" charset="2"/>
              <a:buChar char="Ø"/>
            </a:pPr>
            <a:r>
              <a:rPr lang="en-US" sz="2400" dirty="0" smtClean="0"/>
              <a:t> </a:t>
            </a:r>
            <a:r>
              <a:rPr lang="en-US" sz="2400" b="1" dirty="0" smtClean="0"/>
              <a:t>Actionable</a:t>
            </a:r>
            <a:r>
              <a:rPr lang="en-US" sz="2400" b="1" dirty="0"/>
              <a:t>. </a:t>
            </a:r>
            <a:r>
              <a:rPr lang="en-US" sz="2400" dirty="0">
                <a:solidFill>
                  <a:srgbClr val="00B050"/>
                </a:solidFill>
              </a:rPr>
              <a:t>Can the information be used to improve performance? </a:t>
            </a:r>
            <a:r>
              <a:rPr lang="en-US" sz="2400" dirty="0"/>
              <a:t>If the objective doesn’t change </a:t>
            </a:r>
            <a:r>
              <a:rPr lang="en-US" sz="2400" dirty="0" err="1"/>
              <a:t>behaviour</a:t>
            </a:r>
            <a:r>
              <a:rPr lang="en-US" sz="2400" dirty="0"/>
              <a:t> in staff to help them improve performance, there is little point in it! </a:t>
            </a:r>
          </a:p>
          <a:p>
            <a:pPr>
              <a:buFont typeface="Wingdings" pitchFamily="2" charset="2"/>
              <a:buChar char="Ø"/>
            </a:pPr>
            <a:r>
              <a:rPr lang="en-US" sz="2400" dirty="0" smtClean="0"/>
              <a:t> </a:t>
            </a:r>
            <a:r>
              <a:rPr lang="en-US" sz="2400" b="1" dirty="0" smtClean="0"/>
              <a:t>Relevant</a:t>
            </a:r>
            <a:r>
              <a:rPr lang="en-US" sz="2400" b="1" dirty="0"/>
              <a:t>. </a:t>
            </a:r>
            <a:r>
              <a:rPr lang="en-US" sz="2400" dirty="0">
                <a:solidFill>
                  <a:srgbClr val="FF0000"/>
                </a:solidFill>
              </a:rPr>
              <a:t>Can the information be applied to the specific problem faced by the manager?</a:t>
            </a:r>
            <a:r>
              <a:rPr lang="en-US" sz="2400" dirty="0"/>
              <a:t> </a:t>
            </a:r>
          </a:p>
          <a:p>
            <a:pPr>
              <a:buFont typeface="Wingdings" pitchFamily="2" charset="2"/>
              <a:buChar char="Ø"/>
            </a:pPr>
            <a:r>
              <a:rPr lang="en-US" sz="2400" dirty="0"/>
              <a:t> </a:t>
            </a:r>
            <a:r>
              <a:rPr lang="en-US" sz="2400" b="1" dirty="0" smtClean="0"/>
              <a:t>Time-related</a:t>
            </a:r>
            <a:r>
              <a:rPr lang="en-US" sz="2400" b="1" dirty="0"/>
              <a:t>. </a:t>
            </a:r>
            <a:r>
              <a:rPr lang="en-US" sz="2400" dirty="0">
                <a:solidFill>
                  <a:srgbClr val="00A4B7"/>
                </a:solidFill>
              </a:rPr>
              <a:t>Can the information be constrained through time?</a:t>
            </a:r>
          </a:p>
          <a:p>
            <a:pPr>
              <a:buFont typeface="Wingdings" pitchFamily="2" charset="2"/>
              <a:buChar char="Ø"/>
            </a:pPr>
            <a:endParaRPr lang="en-US" sz="2400" dirty="0"/>
          </a:p>
          <a:p>
            <a:pPr marL="0" indent="0">
              <a:buNone/>
            </a:pPr>
            <a:endParaRPr lang="en-US" sz="2400" dirty="0"/>
          </a:p>
          <a:p>
            <a:pPr marL="0" indent="0">
              <a:buNone/>
            </a:pPr>
            <a:endParaRPr lang="en-US" sz="2400" dirty="0"/>
          </a:p>
        </p:txBody>
      </p:sp>
    </p:spTree>
    <p:extLst>
      <p:ext uri="{BB962C8B-B14F-4D97-AF65-F5344CB8AC3E}">
        <p14:creationId xmlns="" xmlns:p14="http://schemas.microsoft.com/office/powerpoint/2010/main" val="29910010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36712"/>
            <a:ext cx="7543800" cy="1656184"/>
          </a:xfrm>
        </p:spPr>
        <p:txBody>
          <a:bodyPr>
            <a:normAutofit fontScale="90000"/>
          </a:bodyPr>
          <a:lstStyle/>
          <a:p>
            <a:r>
              <a:rPr lang="en-US" dirty="0"/>
              <a:t/>
            </a:r>
            <a:br>
              <a:rPr lang="en-US" dirty="0"/>
            </a:br>
            <a:r>
              <a:rPr lang="en-GB" dirty="0"/>
              <a:t/>
            </a:r>
            <a:br>
              <a:rPr lang="en-GB" dirty="0"/>
            </a:br>
            <a:endParaRPr lang="en-US" dirty="0"/>
          </a:p>
        </p:txBody>
      </p:sp>
      <p:sp>
        <p:nvSpPr>
          <p:cNvPr id="3" name="Content Placeholder 2"/>
          <p:cNvSpPr>
            <a:spLocks noGrp="1"/>
          </p:cNvSpPr>
          <p:nvPr>
            <p:ph idx="1"/>
          </p:nvPr>
        </p:nvSpPr>
        <p:spPr>
          <a:xfrm>
            <a:off x="285720" y="285728"/>
            <a:ext cx="8568952" cy="1285884"/>
          </a:xfrm>
        </p:spPr>
        <p:txBody>
          <a:bodyPr>
            <a:noAutofit/>
          </a:bodyPr>
          <a:lstStyle/>
          <a:p>
            <a:pPr marL="0" indent="0">
              <a:buNone/>
            </a:pPr>
            <a:r>
              <a:rPr lang="en-US" sz="4000" dirty="0" smtClean="0">
                <a:solidFill>
                  <a:schemeClr val="accent4"/>
                </a:solidFill>
                <a:effectLst>
                  <a:outerShdw blurRad="38100" dist="38100" dir="2700000" algn="tl">
                    <a:srgbClr val="000000">
                      <a:alpha val="43137"/>
                    </a:srgbClr>
                  </a:outerShdw>
                </a:effectLst>
              </a:rPr>
              <a:t>Frameworks </a:t>
            </a:r>
            <a:r>
              <a:rPr lang="en-US" sz="4000" dirty="0">
                <a:solidFill>
                  <a:schemeClr val="accent4"/>
                </a:solidFill>
                <a:effectLst>
                  <a:outerShdw blurRad="38100" dist="38100" dir="2700000" algn="tl">
                    <a:srgbClr val="000000">
                      <a:alpha val="43137"/>
                    </a:srgbClr>
                  </a:outerShdw>
                </a:effectLst>
              </a:rPr>
              <a:t>for objective </a:t>
            </a:r>
            <a:r>
              <a:rPr lang="en-US" sz="4000" dirty="0" smtClean="0">
                <a:solidFill>
                  <a:schemeClr val="accent4"/>
                </a:solidFill>
                <a:effectLst>
                  <a:outerShdw blurRad="38100" dist="38100" dir="2700000" algn="tl">
                    <a:srgbClr val="000000">
                      <a:alpha val="43137"/>
                    </a:srgbClr>
                  </a:outerShdw>
                </a:effectLst>
              </a:rPr>
              <a:t>setting:</a:t>
            </a:r>
          </a:p>
          <a:p>
            <a:pPr>
              <a:buFont typeface="Wingdings" pitchFamily="2" charset="2"/>
              <a:buChar char="Ø"/>
            </a:pPr>
            <a:endParaRPr lang="en-US" sz="2400" dirty="0"/>
          </a:p>
          <a:p>
            <a:pPr marL="0" indent="0">
              <a:buNone/>
            </a:pPr>
            <a:endParaRPr lang="en-US" sz="2400" dirty="0"/>
          </a:p>
          <a:p>
            <a:pPr>
              <a:buFont typeface="Wingdings" pitchFamily="2" charset="2"/>
              <a:buChar char="Ø"/>
            </a:pPr>
            <a:r>
              <a:rPr lang="en-US" sz="2800" b="1" dirty="0"/>
              <a:t>Key performance </a:t>
            </a:r>
            <a:r>
              <a:rPr lang="en-US" sz="2800" b="1" dirty="0" smtClean="0"/>
              <a:t>indicators: </a:t>
            </a:r>
            <a:r>
              <a:rPr lang="en-US" sz="2800" dirty="0"/>
              <a:t>(KPIs) Metrics used to </a:t>
            </a:r>
            <a:r>
              <a:rPr lang="en-US" sz="2800" dirty="0">
                <a:solidFill>
                  <a:srgbClr val="FF0000"/>
                </a:solidFill>
              </a:rPr>
              <a:t>assess the performance </a:t>
            </a:r>
            <a:r>
              <a:rPr lang="en-US" sz="2800" dirty="0"/>
              <a:t>of a process and/or whether set goals are achieved</a:t>
            </a:r>
            <a:r>
              <a:rPr lang="en-US" sz="2800" dirty="0" smtClean="0"/>
              <a:t>.</a:t>
            </a:r>
            <a:endParaRPr lang="en-US" sz="2800" dirty="0" smtClean="0"/>
          </a:p>
          <a:p>
            <a:pPr>
              <a:buFont typeface="Wingdings" pitchFamily="2" charset="2"/>
              <a:buChar char="Ø"/>
            </a:pPr>
            <a:r>
              <a:rPr lang="en-US" sz="2800" b="1" dirty="0"/>
              <a:t>Leading performance </a:t>
            </a:r>
            <a:r>
              <a:rPr lang="en-US" sz="2800" b="1" dirty="0" smtClean="0"/>
              <a:t>indicator: </a:t>
            </a:r>
            <a:r>
              <a:rPr lang="en-US" sz="2800" dirty="0"/>
              <a:t>A measure that is </a:t>
            </a:r>
            <a:r>
              <a:rPr lang="en-US" sz="2800" dirty="0">
                <a:solidFill>
                  <a:srgbClr val="00B050"/>
                </a:solidFill>
              </a:rPr>
              <a:t>suggestive of future performance </a:t>
            </a:r>
            <a:r>
              <a:rPr lang="en-US" sz="2800" dirty="0"/>
              <a:t>and so can be used to take </a:t>
            </a:r>
            <a:r>
              <a:rPr lang="en-US" sz="2800" dirty="0">
                <a:solidFill>
                  <a:srgbClr val="FF0000"/>
                </a:solidFill>
              </a:rPr>
              <a:t>proactive action </a:t>
            </a:r>
            <a:r>
              <a:rPr lang="en-US" sz="2800" dirty="0"/>
              <a:t>to shape future performance. </a:t>
            </a:r>
            <a:endParaRPr lang="en-US" sz="2800" dirty="0" smtClean="0"/>
          </a:p>
          <a:p>
            <a:pPr>
              <a:buFont typeface="Wingdings" pitchFamily="2" charset="2"/>
              <a:buChar char="Ø"/>
            </a:pPr>
            <a:r>
              <a:rPr lang="en-US" sz="2800" b="1" dirty="0"/>
              <a:t>Lagging performance </a:t>
            </a:r>
            <a:r>
              <a:rPr lang="en-US" sz="2800" b="1" dirty="0" smtClean="0"/>
              <a:t>indicator: </a:t>
            </a:r>
            <a:r>
              <a:rPr lang="en-US" sz="2800" dirty="0"/>
              <a:t>A measure that indicates past performance. </a:t>
            </a:r>
            <a:r>
              <a:rPr lang="en-US" sz="2800" dirty="0">
                <a:solidFill>
                  <a:srgbClr val="FF0000"/>
                </a:solidFill>
              </a:rPr>
              <a:t>Corrective action </a:t>
            </a:r>
            <a:r>
              <a:rPr lang="en-US" sz="2800" dirty="0"/>
              <a:t>can then be applied to improve performance.</a:t>
            </a:r>
          </a:p>
          <a:p>
            <a:pPr>
              <a:buFont typeface="Wingdings" pitchFamily="2" charset="2"/>
              <a:buChar char="Ø"/>
            </a:pPr>
            <a:endParaRPr lang="en-US" sz="2400" dirty="0"/>
          </a:p>
          <a:p>
            <a:pPr>
              <a:buFont typeface="Wingdings" pitchFamily="2" charset="2"/>
              <a:buChar char="Ø"/>
            </a:pPr>
            <a:endParaRPr lang="en-US" sz="2400" dirty="0"/>
          </a:p>
        </p:txBody>
      </p:sp>
    </p:spTree>
    <p:extLst>
      <p:ext uri="{BB962C8B-B14F-4D97-AF65-F5344CB8AC3E}">
        <p14:creationId xmlns="" xmlns:p14="http://schemas.microsoft.com/office/powerpoint/2010/main" val="27381293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56184"/>
          </a:xfrm>
        </p:spPr>
        <p:txBody>
          <a:bodyPr>
            <a:normAutofit fontScale="90000"/>
          </a:bodyPr>
          <a:lstStyle/>
          <a:p>
            <a:r>
              <a:rPr lang="en-US" dirty="0" smtClean="0"/>
              <a:t> </a:t>
            </a:r>
            <a:r>
              <a:rPr lang="en-US" dirty="0"/>
              <a:t/>
            </a:r>
            <a:br>
              <a:rPr lang="en-US" dirty="0"/>
            </a:br>
            <a:r>
              <a:rPr lang="en-US" dirty="0"/>
              <a:t/>
            </a:r>
            <a:br>
              <a:rPr lang="en-US" dirty="0"/>
            </a:br>
            <a:r>
              <a:rPr lang="en-US" b="1" dirty="0">
                <a:solidFill>
                  <a:schemeClr val="accent2">
                    <a:lumMod val="60000"/>
                    <a:lumOff val="40000"/>
                  </a:schemeClr>
                </a:solidFill>
              </a:rPr>
              <a:t>Strategy formulation for digital marketing</a:t>
            </a:r>
            <a:r>
              <a:rPr lang="en-GB" dirty="0"/>
              <a:t/>
            </a:r>
            <a:br>
              <a:rPr lang="en-GB" dirty="0"/>
            </a:br>
            <a:endParaRPr lang="en-US" dirty="0"/>
          </a:p>
        </p:txBody>
      </p:sp>
      <p:sp>
        <p:nvSpPr>
          <p:cNvPr id="3" name="Content Placeholder 2"/>
          <p:cNvSpPr>
            <a:spLocks noGrp="1"/>
          </p:cNvSpPr>
          <p:nvPr>
            <p:ph idx="1"/>
          </p:nvPr>
        </p:nvSpPr>
        <p:spPr>
          <a:xfrm>
            <a:off x="0" y="1772816"/>
            <a:ext cx="9144000" cy="4513704"/>
          </a:xfrm>
        </p:spPr>
        <p:txBody>
          <a:bodyPr>
            <a:noAutofit/>
          </a:bodyPr>
          <a:lstStyle/>
          <a:p>
            <a:r>
              <a:rPr lang="en-US" sz="2400" b="1" dirty="0"/>
              <a:t>Strategy </a:t>
            </a:r>
            <a:r>
              <a:rPr lang="en-US" sz="2400" b="1" dirty="0" smtClean="0"/>
              <a:t>formulation: </a:t>
            </a:r>
            <a:r>
              <a:rPr lang="en-US" sz="2400" dirty="0">
                <a:solidFill>
                  <a:srgbClr val="FF0000"/>
                </a:solidFill>
              </a:rPr>
              <a:t>Generation, review and selection of strategies to achieve strategic </a:t>
            </a:r>
            <a:r>
              <a:rPr lang="en-US" sz="2400" dirty="0" smtClean="0">
                <a:solidFill>
                  <a:srgbClr val="FF0000"/>
                </a:solidFill>
              </a:rPr>
              <a:t>objectives</a:t>
            </a:r>
            <a:r>
              <a:rPr lang="en-US" sz="2400" dirty="0" smtClean="0"/>
              <a:t>.</a:t>
            </a:r>
          </a:p>
          <a:p>
            <a:r>
              <a:rPr lang="en-US" sz="2400" b="1" dirty="0">
                <a:solidFill>
                  <a:srgbClr val="FF0000"/>
                </a:solidFill>
              </a:rPr>
              <a:t>Digital marketing strategy is a channel marketing strategy and should: </a:t>
            </a:r>
          </a:p>
          <a:p>
            <a:pPr marL="457200" indent="-457200">
              <a:buFont typeface="+mj-lt"/>
              <a:buAutoNum type="arabicPeriod"/>
            </a:pPr>
            <a:r>
              <a:rPr lang="en-US" sz="2400" dirty="0"/>
              <a:t>• </a:t>
            </a:r>
            <a:r>
              <a:rPr lang="en-US" sz="2400" dirty="0">
                <a:solidFill>
                  <a:srgbClr val="00B050"/>
                </a:solidFill>
              </a:rPr>
              <a:t>be based on objectives for online contribution </a:t>
            </a:r>
            <a:r>
              <a:rPr lang="en-US" sz="2400" dirty="0"/>
              <a:t>of leads and sales for this channel; </a:t>
            </a:r>
          </a:p>
          <a:p>
            <a:pPr marL="457200" indent="-457200">
              <a:buFont typeface="+mj-lt"/>
              <a:buAutoNum type="arabicPeriod"/>
            </a:pPr>
            <a:r>
              <a:rPr lang="en-US" sz="2400" dirty="0"/>
              <a:t>• </a:t>
            </a:r>
            <a:r>
              <a:rPr lang="en-US" sz="2400" dirty="0">
                <a:solidFill>
                  <a:srgbClr val="00B050"/>
                </a:solidFill>
              </a:rPr>
              <a:t>be</a:t>
            </a:r>
            <a:r>
              <a:rPr lang="en-US" sz="2400" dirty="0"/>
              <a:t> </a:t>
            </a:r>
            <a:r>
              <a:rPr lang="en-US" sz="2400" dirty="0">
                <a:solidFill>
                  <a:srgbClr val="00B050"/>
                </a:solidFill>
              </a:rPr>
              <a:t>consistent with the types of customers that use and can be effectively reached through the channel</a:t>
            </a:r>
            <a:r>
              <a:rPr lang="en-US" sz="2400" dirty="0"/>
              <a:t>; </a:t>
            </a:r>
            <a:endParaRPr lang="en-US" sz="2400" dirty="0" smtClean="0"/>
          </a:p>
          <a:p>
            <a:pPr marL="457200" indent="-457200">
              <a:buFont typeface="+mj-lt"/>
              <a:buAutoNum type="arabicPeriod"/>
            </a:pPr>
            <a:r>
              <a:rPr lang="en-US" sz="2400" dirty="0" smtClean="0"/>
              <a:t>• </a:t>
            </a:r>
            <a:r>
              <a:rPr lang="en-US" sz="2400" dirty="0">
                <a:solidFill>
                  <a:srgbClr val="00B050"/>
                </a:solidFill>
              </a:rPr>
              <a:t>support the customer journey </a:t>
            </a:r>
            <a:r>
              <a:rPr lang="en-US" sz="2400" dirty="0"/>
              <a:t>as they select and purchase products using this channel in combination with other channels; </a:t>
            </a:r>
          </a:p>
          <a:p>
            <a:pPr marL="457200" indent="-457200">
              <a:buFont typeface="+mj-lt"/>
              <a:buAutoNum type="arabicPeriod"/>
            </a:pPr>
            <a:r>
              <a:rPr lang="en-US" sz="2400" dirty="0"/>
              <a:t>• </a:t>
            </a:r>
            <a:r>
              <a:rPr lang="en-US" sz="2400" dirty="0">
                <a:solidFill>
                  <a:srgbClr val="00B050"/>
                </a:solidFill>
              </a:rPr>
              <a:t>define a unique, differential proposition for the channel</a:t>
            </a:r>
          </a:p>
        </p:txBody>
      </p:sp>
    </p:spTree>
    <p:extLst>
      <p:ext uri="{BB962C8B-B14F-4D97-AF65-F5344CB8AC3E}">
        <p14:creationId xmlns="" xmlns:p14="http://schemas.microsoft.com/office/powerpoint/2010/main" val="458163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1285860"/>
          </a:xfrm>
        </p:spPr>
        <p:txBody>
          <a:bodyPr>
            <a:normAutofit fontScale="90000"/>
          </a:bodyPr>
          <a:lstStyle/>
          <a:p>
            <a:r>
              <a:rPr lang="en-US" dirty="0" smtClean="0"/>
              <a:t> </a:t>
            </a:r>
            <a:r>
              <a:rPr lang="en-US" dirty="0"/>
              <a:t/>
            </a:r>
            <a:br>
              <a:rPr lang="en-US" dirty="0"/>
            </a:br>
            <a:r>
              <a:rPr lang="en-US" dirty="0"/>
              <a:t/>
            </a:r>
            <a:br>
              <a:rPr lang="en-US" dirty="0"/>
            </a:br>
            <a:r>
              <a:rPr lang="en-US" b="1" dirty="0">
                <a:solidFill>
                  <a:schemeClr val="accent2">
                    <a:lumMod val="60000"/>
                    <a:lumOff val="40000"/>
                  </a:schemeClr>
                </a:solidFill>
              </a:rPr>
              <a:t>Strategy formulation for digital marketing</a:t>
            </a:r>
            <a:r>
              <a:rPr lang="en-GB" dirty="0"/>
              <a:t/>
            </a:r>
            <a:br>
              <a:rPr lang="en-GB" dirty="0"/>
            </a:br>
            <a:endParaRPr lang="en-US" dirty="0"/>
          </a:p>
        </p:txBody>
      </p:sp>
      <p:sp>
        <p:nvSpPr>
          <p:cNvPr id="3" name="Content Placeholder 2"/>
          <p:cNvSpPr>
            <a:spLocks noGrp="1"/>
          </p:cNvSpPr>
          <p:nvPr>
            <p:ph idx="1"/>
          </p:nvPr>
        </p:nvSpPr>
        <p:spPr>
          <a:xfrm>
            <a:off x="0" y="1772816"/>
            <a:ext cx="9144000" cy="4585142"/>
          </a:xfrm>
        </p:spPr>
        <p:txBody>
          <a:bodyPr>
            <a:noAutofit/>
          </a:bodyPr>
          <a:lstStyle/>
          <a:p>
            <a:pPr marL="457200" indent="-457200">
              <a:buFont typeface="+mj-lt"/>
              <a:buAutoNum type="arabicPeriod" startAt="5"/>
            </a:pPr>
            <a:r>
              <a:rPr lang="en-US" sz="2800" dirty="0"/>
              <a:t>• </a:t>
            </a:r>
            <a:r>
              <a:rPr lang="en-US" sz="2800" dirty="0">
                <a:solidFill>
                  <a:srgbClr val="00B050"/>
                </a:solidFill>
              </a:rPr>
              <a:t>specify how this proposition is communicated to persuade customers to use online </a:t>
            </a:r>
            <a:r>
              <a:rPr lang="en-US" sz="2800" dirty="0" smtClean="0">
                <a:solidFill>
                  <a:srgbClr val="00B050"/>
                </a:solidFill>
              </a:rPr>
              <a:t>services </a:t>
            </a:r>
            <a:r>
              <a:rPr lang="en-US" sz="2800" dirty="0"/>
              <a:t>in conjunction with other channels; </a:t>
            </a:r>
          </a:p>
          <a:p>
            <a:pPr marL="457200" indent="-457200">
              <a:buFont typeface="+mj-lt"/>
              <a:buAutoNum type="arabicPeriod" startAt="5"/>
            </a:pPr>
            <a:r>
              <a:rPr lang="en-US" sz="2800" dirty="0"/>
              <a:t>• </a:t>
            </a:r>
            <a:r>
              <a:rPr lang="en-US" sz="2800" dirty="0">
                <a:solidFill>
                  <a:srgbClr val="00B050"/>
                </a:solidFill>
              </a:rPr>
              <a:t>manage the online customer lifecycle </a:t>
            </a:r>
            <a:r>
              <a:rPr lang="en-US" sz="2800" dirty="0"/>
              <a:t>through the stages of attracting visitors to the website, converting them to customers and retention and growth; </a:t>
            </a:r>
          </a:p>
          <a:p>
            <a:pPr marL="457200" indent="-457200">
              <a:buFont typeface="+mj-lt"/>
              <a:buAutoNum type="arabicPeriod" startAt="5"/>
            </a:pPr>
            <a:r>
              <a:rPr lang="en-US" sz="2800" dirty="0"/>
              <a:t>• </a:t>
            </a:r>
            <a:r>
              <a:rPr lang="en-US" sz="2800" dirty="0">
                <a:solidFill>
                  <a:srgbClr val="00B050"/>
                </a:solidFill>
              </a:rPr>
              <a:t>be consistent with the types of customers that use </a:t>
            </a:r>
            <a:r>
              <a:rPr lang="en-US" sz="2800" dirty="0"/>
              <a:t>and can be effectively reached through the digital communications channels and targeted using online tactical marketing segmentation</a:t>
            </a:r>
          </a:p>
        </p:txBody>
      </p:sp>
    </p:spTree>
    <p:extLst>
      <p:ext uri="{BB962C8B-B14F-4D97-AF65-F5344CB8AC3E}">
        <p14:creationId xmlns="" xmlns:p14="http://schemas.microsoft.com/office/powerpoint/2010/main" val="23433517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1656184"/>
          </a:xfrm>
        </p:spPr>
        <p:txBody>
          <a:bodyPr>
            <a:normAutofit fontScale="90000"/>
          </a:bodyPr>
          <a:lstStyle/>
          <a:p>
            <a:r>
              <a:rPr lang="en-US" dirty="0" smtClean="0"/>
              <a:t> </a:t>
            </a:r>
            <a:r>
              <a:rPr lang="en-US" dirty="0"/>
              <a:t/>
            </a:r>
            <a:br>
              <a:rPr lang="en-US" dirty="0"/>
            </a:br>
            <a:r>
              <a:rPr lang="en-US" dirty="0"/>
              <a:t/>
            </a:r>
            <a:br>
              <a:rPr lang="en-US" dirty="0"/>
            </a:br>
            <a:r>
              <a:rPr lang="en-US" b="1" dirty="0">
                <a:solidFill>
                  <a:schemeClr val="accent2">
                    <a:lumMod val="60000"/>
                    <a:lumOff val="40000"/>
                  </a:schemeClr>
                </a:solidFill>
              </a:rPr>
              <a:t>Strategy formulation for digital marketing</a:t>
            </a:r>
            <a:r>
              <a:rPr lang="en-GB" dirty="0"/>
              <a:t/>
            </a:r>
            <a:br>
              <a:rPr lang="en-GB" dirty="0"/>
            </a:br>
            <a:endParaRPr lang="en-US" dirty="0"/>
          </a:p>
        </p:txBody>
      </p:sp>
      <p:sp>
        <p:nvSpPr>
          <p:cNvPr id="3" name="Content Placeholder 2"/>
          <p:cNvSpPr>
            <a:spLocks noGrp="1"/>
          </p:cNvSpPr>
          <p:nvPr>
            <p:ph idx="1"/>
          </p:nvPr>
        </p:nvSpPr>
        <p:spPr>
          <a:xfrm>
            <a:off x="251520" y="1772816"/>
            <a:ext cx="8892480" cy="4585142"/>
          </a:xfrm>
        </p:spPr>
        <p:txBody>
          <a:bodyPr>
            <a:noAutofit/>
          </a:bodyPr>
          <a:lstStyle/>
          <a:p>
            <a:pPr>
              <a:buFont typeface="Wingdings" pitchFamily="2" charset="2"/>
              <a:buChar char="§"/>
            </a:pPr>
            <a:r>
              <a:rPr lang="en-US" sz="2400" dirty="0" smtClean="0"/>
              <a:t> </a:t>
            </a:r>
            <a:r>
              <a:rPr lang="en-US" sz="3200" b="1" dirty="0" smtClean="0"/>
              <a:t>The </a:t>
            </a:r>
            <a:r>
              <a:rPr lang="en-US" sz="3200" b="1" dirty="0"/>
              <a:t>first four </a:t>
            </a:r>
            <a:r>
              <a:rPr lang="en-US" sz="3200" dirty="0"/>
              <a:t>are concerned with fundamental questions of </a:t>
            </a:r>
            <a:r>
              <a:rPr lang="en-US" sz="3200" dirty="0">
                <a:solidFill>
                  <a:srgbClr val="00B050"/>
                </a:solidFill>
              </a:rPr>
              <a:t>how an </a:t>
            </a:r>
            <a:r>
              <a:rPr lang="en-US" sz="3200" dirty="0" err="1">
                <a:solidFill>
                  <a:srgbClr val="00B050"/>
                </a:solidFill>
              </a:rPr>
              <a:t>organisation</a:t>
            </a:r>
            <a:r>
              <a:rPr lang="en-US" sz="3200" dirty="0">
                <a:solidFill>
                  <a:srgbClr val="00B050"/>
                </a:solidFill>
              </a:rPr>
              <a:t> delivers value to customers online and which products are offered to which markets online</a:t>
            </a:r>
            <a:r>
              <a:rPr lang="en-US" sz="3200" dirty="0"/>
              <a:t>. </a:t>
            </a:r>
          </a:p>
          <a:p>
            <a:pPr>
              <a:buFont typeface="Wingdings" pitchFamily="2" charset="2"/>
              <a:buChar char="§"/>
            </a:pPr>
            <a:r>
              <a:rPr lang="en-US" sz="3200" dirty="0" smtClean="0"/>
              <a:t> </a:t>
            </a:r>
            <a:r>
              <a:rPr lang="en-US" sz="3200" b="1" dirty="0" smtClean="0"/>
              <a:t>The </a:t>
            </a:r>
            <a:r>
              <a:rPr lang="en-US" sz="3200" b="1" dirty="0"/>
              <a:t>next four </a:t>
            </a:r>
            <a:r>
              <a:rPr lang="en-US" sz="3200" dirty="0"/>
              <a:t>are more </a:t>
            </a:r>
            <a:r>
              <a:rPr lang="en-US" sz="3200" dirty="0">
                <a:solidFill>
                  <a:srgbClr val="00B050"/>
                </a:solidFill>
              </a:rPr>
              <a:t>concerned with the mix of marketing communications used to communicate with customers across multiple channels and the final decision refers to </a:t>
            </a:r>
            <a:r>
              <a:rPr lang="en-US" sz="3200" dirty="0" err="1">
                <a:solidFill>
                  <a:srgbClr val="00B050"/>
                </a:solidFill>
              </a:rPr>
              <a:t>organisation</a:t>
            </a:r>
            <a:r>
              <a:rPr lang="en-US" sz="3200" dirty="0">
                <a:solidFill>
                  <a:srgbClr val="00B050"/>
                </a:solidFill>
              </a:rPr>
              <a:t> and governance.</a:t>
            </a:r>
          </a:p>
        </p:txBody>
      </p:sp>
    </p:spTree>
    <p:extLst>
      <p:ext uri="{BB962C8B-B14F-4D97-AF65-F5344CB8AC3E}">
        <p14:creationId xmlns="" xmlns:p14="http://schemas.microsoft.com/office/powerpoint/2010/main" val="3730104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339660" cy="709714"/>
          </a:xfrm>
        </p:spPr>
        <p:txBody>
          <a:bodyPr>
            <a:normAutofit/>
          </a:bodyPr>
          <a:lstStyle/>
          <a:p>
            <a:pPr algn="ctr"/>
            <a:r>
              <a:rPr lang="en-GB" sz="4000" b="1" dirty="0">
                <a:solidFill>
                  <a:srgbClr val="007BA4"/>
                </a:solidFill>
              </a:rPr>
              <a:t>Key decisions in strategy development: </a:t>
            </a:r>
          </a:p>
        </p:txBody>
      </p:sp>
      <p:sp>
        <p:nvSpPr>
          <p:cNvPr id="3" name="Content Placeholder 2"/>
          <p:cNvSpPr>
            <a:spLocks noGrp="1"/>
          </p:cNvSpPr>
          <p:nvPr>
            <p:ph idx="1"/>
          </p:nvPr>
        </p:nvSpPr>
        <p:spPr>
          <a:xfrm>
            <a:off x="251520" y="1844824"/>
            <a:ext cx="8449988" cy="4849588"/>
          </a:xfrm>
        </p:spPr>
        <p:txBody>
          <a:bodyPr>
            <a:normAutofit/>
          </a:bodyPr>
          <a:lstStyle/>
          <a:p>
            <a:pPr marL="457200" indent="-457200">
              <a:buClr>
                <a:srgbClr val="007BA4"/>
              </a:buClr>
              <a:buFont typeface="+mj-lt"/>
              <a:buAutoNum type="arabicPeriod"/>
            </a:pPr>
            <a:r>
              <a:rPr lang="en-GB" sz="2800" b="1" dirty="0" smtClean="0"/>
              <a:t>Market </a:t>
            </a:r>
            <a:r>
              <a:rPr lang="en-GB" sz="2800" b="1" dirty="0"/>
              <a:t>and </a:t>
            </a:r>
            <a:r>
              <a:rPr lang="en-GB" sz="2800" b="1" dirty="0" smtClean="0"/>
              <a:t>product development </a:t>
            </a:r>
            <a:r>
              <a:rPr lang="en-GB" sz="2800" b="1" dirty="0"/>
              <a:t>strategies</a:t>
            </a:r>
          </a:p>
          <a:p>
            <a:pPr marL="457200" indent="-457200">
              <a:buClr>
                <a:srgbClr val="007BA4"/>
              </a:buClr>
              <a:buFont typeface="+mj-lt"/>
              <a:buAutoNum type="arabicPeriod"/>
            </a:pPr>
            <a:r>
              <a:rPr lang="en-GB" sz="2800" b="1" dirty="0"/>
              <a:t>Business and revenue </a:t>
            </a:r>
            <a:r>
              <a:rPr lang="en-GB" sz="2800" b="1" dirty="0" smtClean="0"/>
              <a:t>models </a:t>
            </a:r>
            <a:r>
              <a:rPr lang="en-GB" sz="2800" b="1" dirty="0"/>
              <a:t>strategies</a:t>
            </a:r>
          </a:p>
          <a:p>
            <a:pPr marL="457200" indent="-457200">
              <a:buClr>
                <a:srgbClr val="007BA4"/>
              </a:buClr>
              <a:buFont typeface="+mj-lt"/>
              <a:buAutoNum type="arabicPeriod"/>
            </a:pPr>
            <a:r>
              <a:rPr lang="en-GB" sz="2800" b="1" dirty="0"/>
              <a:t>Target marketing strategy</a:t>
            </a:r>
          </a:p>
          <a:p>
            <a:pPr marL="457200" indent="-457200">
              <a:buClr>
                <a:srgbClr val="007BA4"/>
              </a:buClr>
              <a:buFont typeface="+mj-lt"/>
              <a:buAutoNum type="arabicPeriod"/>
            </a:pPr>
            <a:r>
              <a:rPr lang="en-GB" sz="2800" b="1" dirty="0"/>
              <a:t>Positioning and differentiation </a:t>
            </a:r>
            <a:r>
              <a:rPr lang="en-GB" sz="2800" b="1" dirty="0" smtClean="0"/>
              <a:t>strategy</a:t>
            </a:r>
            <a:endParaRPr lang="en-GB" sz="2800" b="1" dirty="0"/>
          </a:p>
          <a:p>
            <a:pPr marL="457200" indent="-457200">
              <a:buClr>
                <a:srgbClr val="007BA4"/>
              </a:buClr>
              <a:buFont typeface="+mj-lt"/>
              <a:buAutoNum type="arabicPeriod"/>
            </a:pPr>
            <a:r>
              <a:rPr lang="en-GB" sz="2800" b="1" dirty="0"/>
              <a:t>Customer engagement and social media </a:t>
            </a:r>
            <a:r>
              <a:rPr lang="en-GB" sz="2800" b="1" dirty="0" smtClean="0"/>
              <a:t>strategy</a:t>
            </a:r>
          </a:p>
          <a:p>
            <a:pPr marL="457200" indent="-457200">
              <a:buClr>
                <a:srgbClr val="007BA4"/>
              </a:buClr>
              <a:buFont typeface="+mj-lt"/>
              <a:buAutoNum type="arabicPeriod" startAt="6"/>
            </a:pPr>
            <a:r>
              <a:rPr lang="en-GB" sz="2800" b="1" dirty="0"/>
              <a:t>Multichannel distribution strategy</a:t>
            </a:r>
          </a:p>
          <a:p>
            <a:pPr marL="457200" indent="-457200">
              <a:buClr>
                <a:srgbClr val="007BA4"/>
              </a:buClr>
              <a:buFont typeface="+mj-lt"/>
              <a:buAutoNum type="arabicPeriod" startAt="6"/>
            </a:pPr>
            <a:r>
              <a:rPr lang="en-GB" sz="2800" b="1" dirty="0"/>
              <a:t>Multichannel communication strategy</a:t>
            </a:r>
          </a:p>
          <a:p>
            <a:pPr marL="457200" indent="-457200">
              <a:buClr>
                <a:srgbClr val="007BA4"/>
              </a:buClr>
              <a:buFont typeface="+mj-lt"/>
              <a:buAutoNum type="arabicPeriod" startAt="6"/>
            </a:pPr>
            <a:r>
              <a:rPr lang="en-GB" sz="2800" b="1" dirty="0"/>
              <a:t>Online </a:t>
            </a:r>
            <a:r>
              <a:rPr lang="en-GB" sz="2800" b="1" dirty="0" smtClean="0"/>
              <a:t>communications </a:t>
            </a:r>
            <a:r>
              <a:rPr lang="en-GB" sz="2800" b="1" dirty="0"/>
              <a:t>mix and budget</a:t>
            </a:r>
          </a:p>
          <a:p>
            <a:pPr marL="0" indent="0">
              <a:buClr>
                <a:srgbClr val="007BA4"/>
              </a:buClr>
              <a:buNone/>
            </a:pPr>
            <a:endParaRPr lang="en-GB"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4507" y="1214422"/>
            <a:ext cx="1189493" cy="1785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6750095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36712"/>
            <a:ext cx="7543800" cy="1656184"/>
          </a:xfrm>
        </p:spPr>
        <p:txBody>
          <a:bodyPr>
            <a:normAutofit fontScale="90000"/>
          </a:bodyPr>
          <a:lstStyle/>
          <a:p>
            <a:r>
              <a:rPr lang="en-US" dirty="0" smtClean="0"/>
              <a:t> </a:t>
            </a:r>
            <a:r>
              <a:rPr lang="en-US" dirty="0"/>
              <a:t/>
            </a:r>
            <a:br>
              <a:rPr lang="en-US" dirty="0"/>
            </a:br>
            <a:r>
              <a:rPr lang="en-US" dirty="0"/>
              <a:t/>
            </a:r>
            <a:br>
              <a:rPr lang="en-US" dirty="0"/>
            </a:br>
            <a:r>
              <a:rPr lang="en-US" dirty="0">
                <a:solidFill>
                  <a:schemeClr val="accent4"/>
                </a:solidFill>
                <a:effectLst>
                  <a:outerShdw blurRad="38100" dist="38100" dir="2700000" algn="tl">
                    <a:srgbClr val="000000">
                      <a:alpha val="43137"/>
                    </a:srgbClr>
                  </a:outerShdw>
                </a:effectLst>
              </a:rPr>
              <a:t>Decision 1: Market and product development strategies </a:t>
            </a:r>
            <a:r>
              <a:rPr lang="en-US" dirty="0"/>
              <a:t/>
            </a:r>
            <a:br>
              <a:rPr lang="en-US" dirty="0"/>
            </a:br>
            <a:r>
              <a:rPr lang="en-GB" dirty="0"/>
              <a:t/>
            </a:r>
            <a:br>
              <a:rPr lang="en-GB" dirty="0"/>
            </a:br>
            <a:endParaRPr lang="en-US" dirty="0"/>
          </a:p>
        </p:txBody>
      </p:sp>
      <p:sp>
        <p:nvSpPr>
          <p:cNvPr id="3" name="Content Placeholder 2"/>
          <p:cNvSpPr>
            <a:spLocks noGrp="1"/>
          </p:cNvSpPr>
          <p:nvPr>
            <p:ph idx="1"/>
          </p:nvPr>
        </p:nvSpPr>
        <p:spPr>
          <a:xfrm>
            <a:off x="251520" y="1772816"/>
            <a:ext cx="8568952" cy="4023360"/>
          </a:xfrm>
        </p:spPr>
        <p:txBody>
          <a:bodyPr>
            <a:noAutofit/>
          </a:bodyPr>
          <a:lstStyle/>
          <a:p>
            <a:endParaRPr lang="en-US" sz="2400" dirty="0" smtClean="0"/>
          </a:p>
          <a:p>
            <a:r>
              <a:rPr lang="en-US" sz="3600" dirty="0" smtClean="0">
                <a:solidFill>
                  <a:srgbClr val="00B050"/>
                </a:solidFill>
              </a:rPr>
              <a:t>T</a:t>
            </a:r>
            <a:r>
              <a:rPr lang="en-US" sz="3600" dirty="0" smtClean="0">
                <a:solidFill>
                  <a:srgbClr val="00B050"/>
                </a:solidFill>
              </a:rPr>
              <a:t>he </a:t>
            </a:r>
            <a:r>
              <a:rPr lang="en-US" sz="3600" dirty="0">
                <a:solidFill>
                  <a:srgbClr val="00B050"/>
                </a:solidFill>
              </a:rPr>
              <a:t>market and product development matrix </a:t>
            </a:r>
            <a:r>
              <a:rPr lang="en-US" sz="3600" dirty="0"/>
              <a:t>(Figure 4.11) can </a:t>
            </a:r>
            <a:r>
              <a:rPr lang="en-US" sz="3600" dirty="0">
                <a:solidFill>
                  <a:srgbClr val="00B050"/>
                </a:solidFill>
              </a:rPr>
              <a:t>help identify strategies to increase sales </a:t>
            </a:r>
            <a:r>
              <a:rPr lang="en-US" sz="3600" dirty="0" smtClean="0">
                <a:solidFill>
                  <a:srgbClr val="00B050"/>
                </a:solidFill>
              </a:rPr>
              <a:t>volume through </a:t>
            </a:r>
            <a:r>
              <a:rPr lang="en-US" sz="3600" dirty="0">
                <a:solidFill>
                  <a:srgbClr val="00B050"/>
                </a:solidFill>
              </a:rPr>
              <a:t>varying what is sold</a:t>
            </a:r>
            <a:r>
              <a:rPr lang="en-US" sz="3600" dirty="0"/>
              <a:t> (the product dimension on the horizontal axis of Figure 4.11) </a:t>
            </a:r>
            <a:endParaRPr lang="en-US" sz="3600" dirty="0">
              <a:effectLst/>
            </a:endParaRPr>
          </a:p>
        </p:txBody>
      </p:sp>
    </p:spTree>
    <p:extLst>
      <p:ext uri="{BB962C8B-B14F-4D97-AF65-F5344CB8AC3E}">
        <p14:creationId xmlns="" xmlns:p14="http://schemas.microsoft.com/office/powerpoint/2010/main" val="3633012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507288" cy="709714"/>
          </a:xfrm>
        </p:spPr>
        <p:txBody>
          <a:bodyPr>
            <a:normAutofit fontScale="90000"/>
          </a:bodyPr>
          <a:lstStyle/>
          <a:p>
            <a:pPr lvl="0" algn="ctr"/>
            <a:r>
              <a:rPr lang="en-US" sz="3200" dirty="0">
                <a:solidFill>
                  <a:srgbClr val="007BA4"/>
                </a:solidFill>
              </a:rPr>
              <a:t>Figure 4.11 </a:t>
            </a:r>
            <a:r>
              <a:rPr lang="en-US" sz="3200" dirty="0" smtClean="0">
                <a:solidFill>
                  <a:srgbClr val="007BA4"/>
                </a:solidFill>
              </a:rPr>
              <a:t>Using </a:t>
            </a:r>
            <a:r>
              <a:rPr lang="en-US" sz="3200" dirty="0">
                <a:solidFill>
                  <a:srgbClr val="007BA4"/>
                </a:solidFill>
              </a:rPr>
              <a:t>digital channels to support different </a:t>
            </a:r>
            <a:r>
              <a:rPr lang="en-US" sz="3200" dirty="0" err="1">
                <a:solidFill>
                  <a:srgbClr val="007BA4"/>
                </a:solidFill>
              </a:rPr>
              <a:t>organisational</a:t>
            </a:r>
            <a:r>
              <a:rPr lang="en-US" sz="3200" dirty="0">
                <a:solidFill>
                  <a:srgbClr val="007BA4"/>
                </a:solidFill>
              </a:rPr>
              <a:t> growth strategies</a:t>
            </a:r>
            <a:r>
              <a:rPr lang="en-IN" sz="3200" dirty="0">
                <a:latin typeface="Arial" panose="020B0604020202020204" pitchFamily="34" charset="0"/>
                <a:cs typeface="Arial" panose="020B0604020202020204" pitchFamily="34" charset="0"/>
              </a:rPr>
              <a:t/>
            </a:r>
            <a:br>
              <a:rPr lang="en-IN" sz="3200" dirty="0">
                <a:latin typeface="Arial" panose="020B0604020202020204" pitchFamily="34" charset="0"/>
                <a:cs typeface="Arial" panose="020B0604020202020204" pitchFamily="34" charset="0"/>
              </a:rPr>
            </a:br>
            <a:endParaRPr lang="en-GB" sz="3200" dirty="0">
              <a:solidFill>
                <a:srgbClr val="007BA4"/>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0" y="836712"/>
            <a:ext cx="9144000" cy="5511645"/>
          </a:xfrm>
          <a:prstGeom prst="rect">
            <a:avLst/>
          </a:prstGeom>
          <a:ln>
            <a:noFill/>
          </a:ln>
          <a:effectLst>
            <a:outerShdw blurRad="292100" dist="139700" dir="2700000" algn="tl" rotWithShape="0">
              <a:srgbClr val="333333">
                <a:alpha val="65000"/>
              </a:srgbClr>
            </a:outerShdw>
          </a:effectLst>
        </p:spPr>
      </p:pic>
      <p:sp>
        <p:nvSpPr>
          <p:cNvPr id="5" name="Étoile à 5 branches 4"/>
          <p:cNvSpPr/>
          <p:nvPr/>
        </p:nvSpPr>
        <p:spPr>
          <a:xfrm>
            <a:off x="3571868" y="1142984"/>
            <a:ext cx="285752"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Étoile à 5 branches 5"/>
          <p:cNvSpPr/>
          <p:nvPr/>
        </p:nvSpPr>
        <p:spPr>
          <a:xfrm>
            <a:off x="4000496" y="3786190"/>
            <a:ext cx="285752"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toile à 5 branches 6"/>
          <p:cNvSpPr/>
          <p:nvPr/>
        </p:nvSpPr>
        <p:spPr>
          <a:xfrm>
            <a:off x="7929586" y="1142984"/>
            <a:ext cx="285752"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à 5 branches 7"/>
          <p:cNvSpPr/>
          <p:nvPr/>
        </p:nvSpPr>
        <p:spPr>
          <a:xfrm>
            <a:off x="8429652" y="3786190"/>
            <a:ext cx="285752"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39168006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1656184"/>
          </a:xfrm>
        </p:spPr>
        <p:txBody>
          <a:bodyPr>
            <a:normAutofit fontScale="90000"/>
          </a:bodyPr>
          <a:lstStyle/>
          <a:p>
            <a:r>
              <a:rPr lang="en-US" dirty="0" smtClean="0"/>
              <a:t> </a:t>
            </a:r>
            <a:r>
              <a:rPr lang="en-US" dirty="0"/>
              <a:t/>
            </a:r>
            <a:br>
              <a:rPr lang="en-US" dirty="0"/>
            </a:br>
            <a:r>
              <a:rPr lang="en-US" dirty="0"/>
              <a:t/>
            </a:r>
            <a:br>
              <a:rPr lang="en-US" dirty="0"/>
            </a:br>
            <a:r>
              <a:rPr lang="en-US" dirty="0">
                <a:solidFill>
                  <a:schemeClr val="accent4"/>
                </a:solidFill>
                <a:effectLst>
                  <a:outerShdw blurRad="38100" dist="38100" dir="2700000" algn="tl">
                    <a:srgbClr val="000000">
                      <a:alpha val="43137"/>
                    </a:srgbClr>
                  </a:outerShdw>
                </a:effectLst>
              </a:rPr>
              <a:t>Decision </a:t>
            </a:r>
            <a:r>
              <a:rPr lang="en-US" dirty="0" smtClean="0">
                <a:solidFill>
                  <a:schemeClr val="accent4"/>
                </a:solidFill>
                <a:effectLst>
                  <a:outerShdw blurRad="38100" dist="38100" dir="2700000" algn="tl">
                    <a:srgbClr val="000000">
                      <a:alpha val="43137"/>
                    </a:srgbClr>
                  </a:outerShdw>
                </a:effectLst>
              </a:rPr>
              <a:t>2: </a:t>
            </a:r>
            <a:r>
              <a:rPr lang="en-US" dirty="0">
                <a:solidFill>
                  <a:schemeClr val="accent4"/>
                </a:solidFill>
                <a:effectLst>
                  <a:outerShdw blurRad="38100" dist="38100" dir="2700000" algn="tl">
                    <a:srgbClr val="000000">
                      <a:alpha val="43137"/>
                    </a:srgbClr>
                  </a:outerShdw>
                </a:effectLst>
              </a:rPr>
              <a:t>Business and revenue models strategies</a:t>
            </a:r>
            <a:r>
              <a:rPr lang="en-US" dirty="0"/>
              <a:t/>
            </a:r>
            <a:br>
              <a:rPr lang="en-US" dirty="0"/>
            </a:br>
            <a:endParaRPr lang="en-US" dirty="0"/>
          </a:p>
        </p:txBody>
      </p:sp>
      <p:sp>
        <p:nvSpPr>
          <p:cNvPr id="3" name="Content Placeholder 2"/>
          <p:cNvSpPr>
            <a:spLocks noGrp="1"/>
          </p:cNvSpPr>
          <p:nvPr>
            <p:ph idx="1"/>
          </p:nvPr>
        </p:nvSpPr>
        <p:spPr>
          <a:xfrm>
            <a:off x="0" y="1772816"/>
            <a:ext cx="9144000" cy="4585142"/>
          </a:xfrm>
        </p:spPr>
        <p:txBody>
          <a:bodyPr>
            <a:noAutofit/>
          </a:bodyPr>
          <a:lstStyle/>
          <a:p>
            <a:pPr>
              <a:buFont typeface="Wingdings" pitchFamily="2" charset="2"/>
              <a:buChar char="Ø"/>
            </a:pPr>
            <a:r>
              <a:rPr lang="en-US" sz="2400" dirty="0" smtClean="0"/>
              <a:t> </a:t>
            </a:r>
            <a:r>
              <a:rPr lang="en-US" sz="2800" dirty="0" smtClean="0">
                <a:solidFill>
                  <a:srgbClr val="E24CCD"/>
                </a:solidFill>
              </a:rPr>
              <a:t>Strategy </a:t>
            </a:r>
            <a:r>
              <a:rPr lang="en-US" sz="2800" dirty="0">
                <a:solidFill>
                  <a:srgbClr val="E24CCD"/>
                </a:solidFill>
              </a:rPr>
              <a:t>formulation often requires companies to evaluate new models, since to survive in the digital age means companies need to </a:t>
            </a:r>
            <a:r>
              <a:rPr lang="en-US" sz="2800" b="1" dirty="0" smtClean="0">
                <a:solidFill>
                  <a:srgbClr val="E24CCD"/>
                </a:solidFill>
              </a:rPr>
              <a:t>continually innovate </a:t>
            </a:r>
            <a:r>
              <a:rPr lang="en-US" sz="2800" dirty="0">
                <a:solidFill>
                  <a:srgbClr val="E24CCD"/>
                </a:solidFill>
              </a:rPr>
              <a:t>in order to defend market share from competitors and new entrants. </a:t>
            </a:r>
            <a:endParaRPr lang="en-US" sz="2800" dirty="0" smtClean="0">
              <a:solidFill>
                <a:srgbClr val="E24CCD"/>
              </a:solidFill>
            </a:endParaRPr>
          </a:p>
          <a:p>
            <a:pPr>
              <a:buFont typeface="Wingdings" pitchFamily="2" charset="2"/>
              <a:buChar char="Ø"/>
            </a:pPr>
            <a:r>
              <a:rPr lang="en-US" sz="2800" dirty="0" smtClean="0"/>
              <a:t> Companies </a:t>
            </a:r>
            <a:r>
              <a:rPr lang="en-US" sz="2800" dirty="0"/>
              <a:t>at the leading edge of technology such as Facebook and Google constantly innovate through acquiring other companies and internal research and </a:t>
            </a:r>
            <a:r>
              <a:rPr lang="en-US" sz="2800" dirty="0" smtClean="0"/>
              <a:t>development.</a:t>
            </a:r>
            <a:endParaRPr lang="en-US" sz="2800" dirty="0"/>
          </a:p>
          <a:p>
            <a:pPr>
              <a:buFont typeface="Wingdings" pitchFamily="2" charset="2"/>
              <a:buChar char="Ø"/>
            </a:pPr>
            <a:r>
              <a:rPr lang="en-US" sz="2800" dirty="0" smtClean="0"/>
              <a:t> </a:t>
            </a:r>
            <a:r>
              <a:rPr lang="en-US" sz="2800" b="1" dirty="0" smtClean="0"/>
              <a:t>Business model</a:t>
            </a:r>
            <a:r>
              <a:rPr lang="en-US" sz="2800" dirty="0" smtClean="0"/>
              <a:t>: </a:t>
            </a:r>
            <a:r>
              <a:rPr lang="en-US" sz="2800" dirty="0"/>
              <a:t>A summary of how a company will generate revenue, identifying its product offering, value-added services, revenue sources and target customers.</a:t>
            </a:r>
            <a:endParaRPr lang="en-US" sz="2800" dirty="0" smtClean="0"/>
          </a:p>
        </p:txBody>
      </p:sp>
    </p:spTree>
    <p:extLst>
      <p:ext uri="{BB962C8B-B14F-4D97-AF65-F5344CB8AC3E}">
        <p14:creationId xmlns="" xmlns:p14="http://schemas.microsoft.com/office/powerpoint/2010/main" val="3376535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543800" cy="1656184"/>
          </a:xfrm>
        </p:spPr>
        <p:txBody>
          <a:bodyPr>
            <a:normAutofit fontScale="90000"/>
          </a:bodyPr>
          <a:lstStyle/>
          <a:p>
            <a:r>
              <a:rPr lang="en-US" dirty="0" smtClean="0"/>
              <a:t> </a:t>
            </a:r>
            <a:r>
              <a:rPr lang="en-US" dirty="0"/>
              <a:t/>
            </a:r>
            <a:br>
              <a:rPr lang="en-US" dirty="0"/>
            </a:br>
            <a:r>
              <a:rPr lang="en-US" dirty="0"/>
              <a:t/>
            </a:r>
            <a:br>
              <a:rPr lang="en-US" dirty="0"/>
            </a:br>
            <a:r>
              <a:rPr lang="en-US" dirty="0">
                <a:solidFill>
                  <a:schemeClr val="accent4"/>
                </a:solidFill>
                <a:effectLst>
                  <a:outerShdw blurRad="38100" dist="38100" dir="2700000" algn="tl">
                    <a:srgbClr val="000000">
                      <a:alpha val="43137"/>
                    </a:srgbClr>
                  </a:outerShdw>
                </a:effectLst>
              </a:rPr>
              <a:t>Decision </a:t>
            </a:r>
            <a:r>
              <a:rPr lang="en-US" dirty="0" smtClean="0">
                <a:solidFill>
                  <a:schemeClr val="accent4"/>
                </a:solidFill>
                <a:effectLst>
                  <a:outerShdw blurRad="38100" dist="38100" dir="2700000" algn="tl">
                    <a:srgbClr val="000000">
                      <a:alpha val="43137"/>
                    </a:srgbClr>
                  </a:outerShdw>
                </a:effectLst>
              </a:rPr>
              <a:t>3: </a:t>
            </a:r>
            <a:r>
              <a:rPr lang="en-US" dirty="0">
                <a:solidFill>
                  <a:schemeClr val="accent4"/>
                </a:solidFill>
                <a:effectLst>
                  <a:outerShdw blurRad="38100" dist="38100" dir="2700000" algn="tl">
                    <a:srgbClr val="000000">
                      <a:alpha val="43137"/>
                    </a:srgbClr>
                  </a:outerShdw>
                </a:effectLst>
              </a:rPr>
              <a:t>Target marketing strategy </a:t>
            </a:r>
            <a:r>
              <a:rPr lang="en-US" dirty="0"/>
              <a:t/>
            </a:r>
            <a:br>
              <a:rPr lang="en-US" dirty="0"/>
            </a:br>
            <a:endParaRPr lang="en-US" dirty="0"/>
          </a:p>
        </p:txBody>
      </p:sp>
      <p:sp>
        <p:nvSpPr>
          <p:cNvPr id="3" name="Content Placeholder 2"/>
          <p:cNvSpPr>
            <a:spLocks noGrp="1"/>
          </p:cNvSpPr>
          <p:nvPr>
            <p:ph idx="1"/>
          </p:nvPr>
        </p:nvSpPr>
        <p:spPr>
          <a:xfrm>
            <a:off x="251520" y="1928802"/>
            <a:ext cx="8892480" cy="4515446"/>
          </a:xfrm>
        </p:spPr>
        <p:txBody>
          <a:bodyPr>
            <a:noAutofit/>
          </a:bodyPr>
          <a:lstStyle/>
          <a:p>
            <a:pPr>
              <a:buFont typeface="Wingdings" pitchFamily="2" charset="2"/>
              <a:buChar char="Ø"/>
            </a:pPr>
            <a:r>
              <a:rPr lang="en-US" sz="2400" dirty="0" smtClean="0"/>
              <a:t> </a:t>
            </a:r>
            <a:r>
              <a:rPr lang="en-US" sz="3200" b="1" dirty="0" smtClean="0"/>
              <a:t>Target marketing strategy: </a:t>
            </a:r>
            <a:r>
              <a:rPr lang="en-US" sz="3200" dirty="0" smtClean="0"/>
              <a:t>Evaluation and selection of appropriate market segments and the development of appropriate offers.</a:t>
            </a:r>
          </a:p>
          <a:p>
            <a:pPr marL="0" indent="0">
              <a:buNone/>
            </a:pPr>
            <a:endParaRPr lang="en-US" sz="3200" dirty="0" smtClean="0"/>
          </a:p>
          <a:p>
            <a:pPr>
              <a:buFont typeface="Wingdings" pitchFamily="2" charset="2"/>
              <a:buChar char="Ø"/>
            </a:pPr>
            <a:r>
              <a:rPr lang="en-US" sz="3200" b="1" dirty="0" smtClean="0"/>
              <a:t> Strategic market segmentation: </a:t>
            </a:r>
            <a:r>
              <a:rPr lang="en-US" sz="3200" dirty="0" smtClean="0"/>
              <a:t>A grouping of customer types defined by their value to a business and common characteristics, needs or psychographic profiles.</a:t>
            </a:r>
          </a:p>
          <a:p>
            <a:pPr>
              <a:buFont typeface="Wingdings" pitchFamily="2" charset="2"/>
              <a:buChar char="Ø"/>
            </a:pPr>
            <a:endParaRPr lang="en-US" sz="2400" dirty="0" smtClean="0"/>
          </a:p>
        </p:txBody>
      </p:sp>
    </p:spTree>
    <p:extLst>
      <p:ext uri="{BB962C8B-B14F-4D97-AF65-F5344CB8AC3E}">
        <p14:creationId xmlns="" xmlns:p14="http://schemas.microsoft.com/office/powerpoint/2010/main" val="3492811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7" y="1845734"/>
            <a:ext cx="7938164" cy="4023360"/>
          </a:xfrm>
        </p:spPr>
        <p:txBody>
          <a:bodyPr>
            <a:normAutofit/>
          </a:bodyPr>
          <a:lstStyle/>
          <a:p>
            <a:r>
              <a:rPr lang="en-US" sz="3600" dirty="0">
                <a:solidFill>
                  <a:schemeClr val="accent5"/>
                </a:solidFill>
                <a:effectLst>
                  <a:outerShdw blurRad="38100" dist="38100" dir="2700000" algn="tl">
                    <a:srgbClr val="000000">
                      <a:alpha val="43137"/>
                    </a:srgbClr>
                  </a:outerShdw>
                </a:effectLst>
              </a:rPr>
              <a:t>Digital marketing </a:t>
            </a:r>
            <a:r>
              <a:rPr lang="en-US" sz="3600" dirty="0" smtClean="0">
                <a:solidFill>
                  <a:schemeClr val="accent5"/>
                </a:solidFill>
                <a:effectLst>
                  <a:outerShdw blurRad="38100" dist="38100" dir="2700000" algn="tl">
                    <a:srgbClr val="000000">
                      <a:alpha val="43137"/>
                    </a:srgbClr>
                  </a:outerShdw>
                </a:effectLst>
              </a:rPr>
              <a:t>strategy: </a:t>
            </a:r>
          </a:p>
          <a:p>
            <a:r>
              <a:rPr lang="en-US" sz="3200" dirty="0" smtClean="0"/>
              <a:t>Definition </a:t>
            </a:r>
            <a:r>
              <a:rPr lang="en-US" sz="3200" dirty="0"/>
              <a:t>of the capabilities and strategic initiatives to support marketing and business objectives an </a:t>
            </a:r>
            <a:r>
              <a:rPr lang="en-US" sz="3200" dirty="0" err="1"/>
              <a:t>organisaton</a:t>
            </a:r>
            <a:r>
              <a:rPr lang="en-US" sz="3200" dirty="0"/>
              <a:t> should deploy to harness </a:t>
            </a:r>
            <a:r>
              <a:rPr lang="en-US" sz="3200" dirty="0">
                <a:solidFill>
                  <a:srgbClr val="FF0000"/>
                </a:solidFill>
              </a:rPr>
              <a:t>digital media, data and marketing technology </a:t>
            </a:r>
            <a:r>
              <a:rPr lang="en-US" sz="3200" dirty="0"/>
              <a:t>to increase multichannel engagement with their audiences using digital devices and platforms.</a:t>
            </a:r>
          </a:p>
          <a:p>
            <a:endParaRPr lang="en-US" sz="2400" dirty="0"/>
          </a:p>
        </p:txBody>
      </p:sp>
    </p:spTree>
    <p:extLst>
      <p:ext uri="{BB962C8B-B14F-4D97-AF65-F5344CB8AC3E}">
        <p14:creationId xmlns="" xmlns:p14="http://schemas.microsoft.com/office/powerpoint/2010/main" val="23368005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40140" t="12981" r="7152" b="14903"/>
          <a:stretch/>
        </p:blipFill>
        <p:spPr bwMode="auto">
          <a:xfrm>
            <a:off x="0" y="1"/>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42956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1656184"/>
          </a:xfrm>
        </p:spPr>
        <p:txBody>
          <a:bodyPr>
            <a:normAutofit fontScale="90000"/>
          </a:bodyPr>
          <a:lstStyle/>
          <a:p>
            <a:r>
              <a:rPr lang="en-US" dirty="0" smtClean="0"/>
              <a:t> </a:t>
            </a:r>
            <a:r>
              <a:rPr lang="en-US" dirty="0"/>
              <a:t/>
            </a:r>
            <a:br>
              <a:rPr lang="en-US" dirty="0"/>
            </a:br>
            <a:r>
              <a:rPr lang="en-US" dirty="0"/>
              <a:t/>
            </a:r>
            <a:br>
              <a:rPr lang="en-US" dirty="0"/>
            </a:br>
            <a:r>
              <a:rPr lang="en-US" dirty="0">
                <a:solidFill>
                  <a:schemeClr val="accent4"/>
                </a:solidFill>
                <a:effectLst>
                  <a:outerShdw blurRad="38100" dist="38100" dir="2700000" algn="tl">
                    <a:srgbClr val="000000">
                      <a:alpha val="43137"/>
                    </a:srgbClr>
                  </a:outerShdw>
                </a:effectLst>
              </a:rPr>
              <a:t>Decision </a:t>
            </a:r>
            <a:r>
              <a:rPr lang="en-US" b="1" dirty="0">
                <a:solidFill>
                  <a:schemeClr val="accent4"/>
                </a:solidFill>
                <a:effectLst>
                  <a:outerShdw blurRad="38100" dist="38100" dir="2700000" algn="tl">
                    <a:srgbClr val="000000">
                      <a:alpha val="43137"/>
                    </a:srgbClr>
                  </a:outerShdw>
                </a:effectLst>
              </a:rPr>
              <a:t>4:Positioning and differentiation strategy </a:t>
            </a:r>
            <a:r>
              <a:rPr lang="en-US" dirty="0">
                <a:solidFill>
                  <a:schemeClr val="accent4"/>
                </a:solidFill>
                <a:effectLst>
                  <a:outerShdw blurRad="38100" dist="38100" dir="2700000" algn="tl">
                    <a:srgbClr val="000000">
                      <a:alpha val="43137"/>
                    </a:srgbClr>
                  </a:outerShdw>
                </a:effectLst>
              </a:rPr>
              <a:t>(including the marketing mix)</a:t>
            </a:r>
            <a:br>
              <a:rPr lang="en-US" dirty="0">
                <a:solidFill>
                  <a:schemeClr val="accent4"/>
                </a:solidFill>
                <a:effectLst>
                  <a:outerShdw blurRad="38100" dist="38100" dir="2700000" algn="tl">
                    <a:srgbClr val="000000">
                      <a:alpha val="43137"/>
                    </a:srgbClr>
                  </a:outerShdw>
                </a:effectLst>
              </a:rPr>
            </a:br>
            <a:endParaRPr lang="en-US"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988840"/>
            <a:ext cx="9144000" cy="4369118"/>
          </a:xfrm>
        </p:spPr>
        <p:txBody>
          <a:bodyPr>
            <a:noAutofit/>
          </a:bodyPr>
          <a:lstStyle/>
          <a:p>
            <a:pPr>
              <a:buFont typeface="Wingdings" pitchFamily="2" charset="2"/>
              <a:buChar char="Ø"/>
            </a:pPr>
            <a:r>
              <a:rPr lang="en-US" sz="2400" dirty="0" smtClean="0"/>
              <a:t> </a:t>
            </a:r>
            <a:r>
              <a:rPr lang="en-US" sz="2800" b="1" dirty="0" smtClean="0"/>
              <a:t>Positioning </a:t>
            </a:r>
            <a:r>
              <a:rPr lang="en-US" sz="2800" b="1" dirty="0">
                <a:solidFill>
                  <a:srgbClr val="FF0000"/>
                </a:solidFill>
              </a:rPr>
              <a:t>defines how a company wants to compete and this is determined by the chosen market segmentation</a:t>
            </a:r>
            <a:r>
              <a:rPr lang="en-US" sz="2800" dirty="0"/>
              <a:t>, </a:t>
            </a:r>
            <a:r>
              <a:rPr lang="en-US" sz="2800" b="1" dirty="0">
                <a:solidFill>
                  <a:srgbClr val="FF0000"/>
                </a:solidFill>
              </a:rPr>
              <a:t>the actual target market and the differential advantage offered by the product or service. </a:t>
            </a:r>
            <a:r>
              <a:rPr lang="en-US" sz="2800" dirty="0"/>
              <a:t>The key to this stage of decision-making is to focus on the minds of customers in the chosen target </a:t>
            </a:r>
            <a:r>
              <a:rPr lang="en-US" sz="2800" dirty="0" smtClean="0"/>
              <a:t>markets</a:t>
            </a:r>
            <a:r>
              <a:rPr lang="en-US" sz="2800" dirty="0" smtClean="0"/>
              <a:t>.</a:t>
            </a:r>
            <a:endParaRPr lang="en-US" sz="2400" dirty="0" smtClean="0"/>
          </a:p>
          <a:p>
            <a:pPr>
              <a:buFont typeface="Wingdings" pitchFamily="2" charset="2"/>
              <a:buChar char="Ø"/>
            </a:pPr>
            <a:r>
              <a:rPr lang="en-US" sz="2400" dirty="0" smtClean="0"/>
              <a:t> </a:t>
            </a:r>
            <a:r>
              <a:rPr lang="en-US" sz="2800" b="1" dirty="0" smtClean="0">
                <a:solidFill>
                  <a:srgbClr val="FF0000"/>
                </a:solidFill>
              </a:rPr>
              <a:t>Key </a:t>
            </a:r>
            <a:r>
              <a:rPr lang="en-US" sz="2800" b="1" dirty="0">
                <a:solidFill>
                  <a:srgbClr val="FF0000"/>
                </a:solidFill>
              </a:rPr>
              <a:t>decisions are about how to enter the </a:t>
            </a:r>
            <a:r>
              <a:rPr lang="en-US" sz="2800" b="1" dirty="0">
                <a:solidFill>
                  <a:srgbClr val="E24CCD"/>
                </a:solidFill>
              </a:rPr>
              <a:t>minds of the prospective customer</a:t>
            </a:r>
            <a:r>
              <a:rPr lang="en-US" sz="2800" b="1" dirty="0">
                <a:solidFill>
                  <a:srgbClr val="FF0000"/>
                </a:solidFill>
              </a:rPr>
              <a:t>, which is the position where the brand wishes to be </a:t>
            </a:r>
            <a:r>
              <a:rPr lang="en-US" sz="2400" dirty="0"/>
              <a:t>(as shown in Figure 4.16)</a:t>
            </a:r>
          </a:p>
          <a:p>
            <a:pPr>
              <a:buFont typeface="Wingdings" pitchFamily="2" charset="2"/>
              <a:buChar char="Ø"/>
            </a:pPr>
            <a:endParaRPr lang="en-US" sz="2400" dirty="0" smtClean="0"/>
          </a:p>
        </p:txBody>
      </p:sp>
    </p:spTree>
    <p:extLst>
      <p:ext uri="{BB962C8B-B14F-4D97-AF65-F5344CB8AC3E}">
        <p14:creationId xmlns="" xmlns:p14="http://schemas.microsoft.com/office/powerpoint/2010/main" val="1597906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7517"/>
            <a:ext cx="7056783" cy="780685"/>
          </a:xfrm>
        </p:spPr>
        <p:txBody>
          <a:bodyPr>
            <a:noAutofit/>
          </a:bodyPr>
          <a:lstStyle/>
          <a:p>
            <a:r>
              <a:rPr lang="en-US" sz="2900" dirty="0">
                <a:solidFill>
                  <a:srgbClr val="007BA4"/>
                </a:solidFill>
              </a:rPr>
              <a:t>Figure 4.16 Alternative </a:t>
            </a:r>
            <a:r>
              <a:rPr lang="en-US" sz="2900" dirty="0" err="1">
                <a:solidFill>
                  <a:srgbClr val="007BA4"/>
                </a:solidFill>
              </a:rPr>
              <a:t>positionings</a:t>
            </a:r>
            <a:r>
              <a:rPr lang="en-US" sz="2900" dirty="0">
                <a:solidFill>
                  <a:srgbClr val="007BA4"/>
                </a:solidFill>
              </a:rPr>
              <a:t> for online services </a:t>
            </a: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0" y="1164249"/>
            <a:ext cx="9144000" cy="56937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2702662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543800" cy="1656184"/>
          </a:xfrm>
        </p:spPr>
        <p:txBody>
          <a:bodyPr>
            <a:normAutofit fontScale="90000"/>
          </a:bodyPr>
          <a:lstStyle/>
          <a:p>
            <a:r>
              <a:rPr lang="en-US" dirty="0" smtClean="0"/>
              <a:t> </a:t>
            </a:r>
            <a:r>
              <a:rPr lang="en-US" dirty="0"/>
              <a:t/>
            </a:r>
            <a:br>
              <a:rPr lang="en-US" dirty="0"/>
            </a:br>
            <a:r>
              <a:rPr lang="en-US" dirty="0"/>
              <a:t/>
            </a:r>
            <a:br>
              <a:rPr lang="en-US" dirty="0"/>
            </a:br>
            <a:r>
              <a:rPr lang="en-US" dirty="0">
                <a:solidFill>
                  <a:schemeClr val="accent4"/>
                </a:solidFill>
                <a:effectLst>
                  <a:outerShdw blurRad="38100" dist="38100" dir="2700000" algn="tl">
                    <a:srgbClr val="000000">
                      <a:alpha val="43137"/>
                    </a:srgbClr>
                  </a:outerShdw>
                </a:effectLst>
              </a:rPr>
              <a:t>Decision 4:Positioning and differentiation strategy (including the marketing mix)</a:t>
            </a:r>
            <a:br>
              <a:rPr lang="en-US" dirty="0">
                <a:solidFill>
                  <a:schemeClr val="accent4"/>
                </a:solidFill>
                <a:effectLst>
                  <a:outerShdw blurRad="38100" dist="38100" dir="2700000" algn="tl">
                    <a:srgbClr val="000000">
                      <a:alpha val="43137"/>
                    </a:srgbClr>
                  </a:outerShdw>
                </a:effectLst>
              </a:rPr>
            </a:br>
            <a:endParaRPr lang="en-US"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844824"/>
            <a:ext cx="9144000" cy="4513134"/>
          </a:xfrm>
        </p:spPr>
        <p:txBody>
          <a:bodyPr>
            <a:noAutofit/>
          </a:bodyPr>
          <a:lstStyle/>
          <a:p>
            <a:pPr>
              <a:buFont typeface="Wingdings" pitchFamily="2" charset="2"/>
              <a:buChar char="Ø"/>
            </a:pPr>
            <a:r>
              <a:rPr lang="en-US" sz="2400" dirty="0" smtClean="0"/>
              <a:t> </a:t>
            </a:r>
            <a:r>
              <a:rPr lang="en-US" sz="2600" b="1" dirty="0">
                <a:solidFill>
                  <a:schemeClr val="tx1"/>
                </a:solidFill>
              </a:rPr>
              <a:t>Differential </a:t>
            </a:r>
            <a:r>
              <a:rPr lang="en-US" sz="2600" b="1" dirty="0" smtClean="0">
                <a:solidFill>
                  <a:schemeClr val="tx1"/>
                </a:solidFill>
              </a:rPr>
              <a:t>advantage</a:t>
            </a:r>
            <a:r>
              <a:rPr lang="en-US" sz="2600" b="1" dirty="0" smtClean="0"/>
              <a:t>: </a:t>
            </a:r>
            <a:r>
              <a:rPr lang="en-US" sz="2600" dirty="0">
                <a:solidFill>
                  <a:srgbClr val="FF0000"/>
                </a:solidFill>
              </a:rPr>
              <a:t>A desirable attribute of a product offering that is not currently matched by competitor offerings</a:t>
            </a:r>
            <a:r>
              <a:rPr lang="en-US" sz="2600" dirty="0" smtClean="0"/>
              <a:t>.</a:t>
            </a:r>
            <a:endParaRPr lang="en-US" sz="2600" dirty="0"/>
          </a:p>
          <a:p>
            <a:pPr>
              <a:buFont typeface="Wingdings" pitchFamily="2" charset="2"/>
              <a:buChar char="Ø"/>
            </a:pPr>
            <a:r>
              <a:rPr lang="en-US" sz="2600" dirty="0">
                <a:solidFill>
                  <a:srgbClr val="00B050"/>
                </a:solidFill>
              </a:rPr>
              <a:t>Many businesses have </a:t>
            </a:r>
            <a:r>
              <a:rPr lang="en-US" sz="2600" dirty="0" smtClean="0">
                <a:solidFill>
                  <a:srgbClr val="00B050"/>
                </a:solidFill>
              </a:rPr>
              <a:t>differentiated </a:t>
            </a:r>
            <a:r>
              <a:rPr lang="en-US" sz="2600" dirty="0">
                <a:solidFill>
                  <a:srgbClr val="00B050"/>
                </a:solidFill>
              </a:rPr>
              <a:t>their own line offer by using price</a:t>
            </a:r>
            <a:r>
              <a:rPr lang="en-US" sz="2600" dirty="0"/>
              <a:t>, for example</a:t>
            </a:r>
            <a:r>
              <a:rPr lang="en-US" sz="2600" dirty="0" smtClean="0"/>
              <a:t>:</a:t>
            </a:r>
          </a:p>
          <a:p>
            <a:pPr marL="0" indent="0">
              <a:buNone/>
            </a:pPr>
            <a:r>
              <a:rPr lang="en-US" sz="2600" dirty="0"/>
              <a:t>Retailers: offering lower prices online</a:t>
            </a:r>
          </a:p>
          <a:p>
            <a:pPr marL="0" indent="0">
              <a:buNone/>
            </a:pPr>
            <a:r>
              <a:rPr lang="en-US" sz="2600" dirty="0"/>
              <a:t>Airlines: offering lower-cost flights for online bookings.</a:t>
            </a:r>
          </a:p>
          <a:p>
            <a:pPr>
              <a:buFont typeface="Wingdings" pitchFamily="2" charset="2"/>
              <a:buChar char="Ø"/>
            </a:pPr>
            <a:r>
              <a:rPr lang="en-US" sz="2600" b="1" dirty="0">
                <a:solidFill>
                  <a:schemeClr val="tx1"/>
                </a:solidFill>
              </a:rPr>
              <a:t>Online value proposition (OVP</a:t>
            </a:r>
            <a:r>
              <a:rPr lang="en-US" sz="2600" b="1" dirty="0" smtClean="0">
                <a:solidFill>
                  <a:schemeClr val="tx1"/>
                </a:solidFill>
              </a:rPr>
              <a:t>): </a:t>
            </a:r>
            <a:r>
              <a:rPr lang="en-US" sz="2600" b="1" dirty="0">
                <a:solidFill>
                  <a:srgbClr val="FF0000"/>
                </a:solidFill>
              </a:rPr>
              <a:t>A statement of the benefits of online services</a:t>
            </a:r>
            <a:r>
              <a:rPr lang="en-US" sz="2600" dirty="0">
                <a:solidFill>
                  <a:srgbClr val="FF0000"/>
                </a:solidFill>
              </a:rPr>
              <a:t> reinforces the core proposition and differentiates from an </a:t>
            </a:r>
            <a:r>
              <a:rPr lang="en-US" sz="2600" dirty="0" err="1">
                <a:solidFill>
                  <a:srgbClr val="FF0000"/>
                </a:solidFill>
              </a:rPr>
              <a:t>organisation’s</a:t>
            </a:r>
            <a:r>
              <a:rPr lang="en-US" sz="2600" dirty="0">
                <a:solidFill>
                  <a:srgbClr val="FF0000"/>
                </a:solidFill>
              </a:rPr>
              <a:t> offline offering and those of competitors</a:t>
            </a:r>
          </a:p>
          <a:p>
            <a:pPr>
              <a:buFont typeface="Wingdings" pitchFamily="2" charset="2"/>
              <a:buChar char="Ø"/>
            </a:pPr>
            <a:endParaRPr lang="en-US" sz="2400" dirty="0"/>
          </a:p>
          <a:p>
            <a:pPr>
              <a:buFont typeface="Wingdings" pitchFamily="2" charset="2"/>
              <a:buChar char="Ø"/>
            </a:pPr>
            <a:endParaRPr lang="en-US" sz="2400" dirty="0" smtClean="0"/>
          </a:p>
        </p:txBody>
      </p:sp>
    </p:spTree>
    <p:extLst>
      <p:ext uri="{BB962C8B-B14F-4D97-AF65-F5344CB8AC3E}">
        <p14:creationId xmlns="" xmlns:p14="http://schemas.microsoft.com/office/powerpoint/2010/main" val="20439076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543800" cy="1656184"/>
          </a:xfrm>
        </p:spPr>
        <p:txBody>
          <a:bodyPr>
            <a:normAutofit fontScale="90000"/>
          </a:bodyPr>
          <a:lstStyle/>
          <a:p>
            <a:r>
              <a:rPr lang="en-US" dirty="0" smtClean="0"/>
              <a:t> </a:t>
            </a:r>
            <a:r>
              <a:rPr lang="en-US" dirty="0"/>
              <a:t/>
            </a:r>
            <a:br>
              <a:rPr lang="en-US" dirty="0"/>
            </a:br>
            <a:r>
              <a:rPr lang="en-US" dirty="0"/>
              <a:t/>
            </a:r>
            <a:br>
              <a:rPr lang="en-US" dirty="0"/>
            </a:br>
            <a:r>
              <a:rPr lang="en-US" dirty="0" smtClean="0">
                <a:solidFill>
                  <a:schemeClr val="accent4"/>
                </a:solidFill>
                <a:effectLst>
                  <a:outerShdw blurRad="38100" dist="38100" dir="2700000" algn="tl">
                    <a:srgbClr val="000000">
                      <a:alpha val="43137"/>
                    </a:srgbClr>
                  </a:outerShdw>
                </a:effectLst>
              </a:rPr>
              <a:t>Decision 5: </a:t>
            </a:r>
            <a:r>
              <a:rPr lang="en-US" dirty="0">
                <a:solidFill>
                  <a:schemeClr val="accent4"/>
                </a:solidFill>
                <a:effectLst>
                  <a:outerShdw blurRad="38100" dist="38100" dir="2700000" algn="tl">
                    <a:srgbClr val="000000">
                      <a:alpha val="43137"/>
                    </a:srgbClr>
                  </a:outerShdw>
                </a:effectLst>
              </a:rPr>
              <a:t>Customer engagement and social media </a:t>
            </a:r>
            <a:r>
              <a:rPr lang="en-US" dirty="0" smtClean="0">
                <a:solidFill>
                  <a:schemeClr val="accent4"/>
                </a:solidFill>
                <a:effectLst>
                  <a:outerShdw blurRad="38100" dist="38100" dir="2700000" algn="tl">
                    <a:srgbClr val="000000">
                      <a:alpha val="43137"/>
                    </a:srgbClr>
                  </a:outerShdw>
                </a:effectLst>
              </a:rPr>
              <a:t>strategy</a:t>
            </a:r>
            <a:r>
              <a:rPr lang="en-US" dirty="0">
                <a:solidFill>
                  <a:schemeClr val="accent4"/>
                </a:solidFill>
                <a:effectLst>
                  <a:outerShdw blurRad="38100" dist="38100" dir="2700000" algn="tl">
                    <a:srgbClr val="000000">
                      <a:alpha val="43137"/>
                    </a:srgbClr>
                  </a:outerShdw>
                </a:effectLst>
              </a:rPr>
              <a:t/>
            </a:r>
            <a:br>
              <a:rPr lang="en-US" dirty="0">
                <a:solidFill>
                  <a:schemeClr val="accent4"/>
                </a:solidFill>
                <a:effectLst>
                  <a:outerShdw blurRad="38100" dist="38100" dir="2700000" algn="tl">
                    <a:srgbClr val="000000">
                      <a:alpha val="43137"/>
                    </a:srgbClr>
                  </a:outerShdw>
                </a:effectLst>
              </a:rPr>
            </a:br>
            <a:endParaRPr lang="en-US"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844824"/>
            <a:ext cx="9144000" cy="5013176"/>
          </a:xfrm>
        </p:spPr>
        <p:txBody>
          <a:bodyPr>
            <a:noAutofit/>
          </a:bodyPr>
          <a:lstStyle/>
          <a:p>
            <a:pPr>
              <a:buFont typeface="Wingdings" pitchFamily="2" charset="2"/>
              <a:buChar char="Ø"/>
            </a:pPr>
            <a:r>
              <a:rPr lang="en-US" sz="2400" b="1" dirty="0" smtClean="0"/>
              <a:t> </a:t>
            </a:r>
            <a:r>
              <a:rPr lang="en-US" sz="2600" b="1" dirty="0" smtClean="0"/>
              <a:t>Customer </a:t>
            </a:r>
            <a:r>
              <a:rPr lang="en-US" sz="2600" b="1" dirty="0"/>
              <a:t>engagement </a:t>
            </a:r>
            <a:r>
              <a:rPr lang="en-US" sz="2600" b="1" dirty="0" smtClean="0"/>
              <a:t>strategy: </a:t>
            </a:r>
            <a:r>
              <a:rPr lang="en-US" sz="2600" dirty="0">
                <a:solidFill>
                  <a:srgbClr val="FF0000"/>
                </a:solidFill>
              </a:rPr>
              <a:t>A strategy to encourage interaction and participation of consumers with a brand through developing content and experiences </a:t>
            </a:r>
            <a:r>
              <a:rPr lang="en-US" sz="2600" dirty="0"/>
              <a:t>with the aim of meeting commercial objectives. It is closely related to the development of content marketing and social media strategy.</a:t>
            </a:r>
          </a:p>
          <a:p>
            <a:pPr>
              <a:buFont typeface="Wingdings" pitchFamily="2" charset="2"/>
              <a:buChar char="Ø"/>
            </a:pPr>
            <a:r>
              <a:rPr lang="en-US" sz="2600" b="1" dirty="0" smtClean="0"/>
              <a:t> Social </a:t>
            </a:r>
            <a:r>
              <a:rPr lang="en-US" sz="2600" b="1" dirty="0"/>
              <a:t>media </a:t>
            </a:r>
            <a:r>
              <a:rPr lang="en-US" sz="2600" b="1" dirty="0" smtClean="0"/>
              <a:t>strategy: </a:t>
            </a:r>
            <a:r>
              <a:rPr lang="en-US" sz="2600" dirty="0">
                <a:solidFill>
                  <a:srgbClr val="FF0000"/>
                </a:solidFill>
              </a:rPr>
              <a:t>A definition of the marketing communications used to achieve interaction with social network users to meet business goals. </a:t>
            </a:r>
            <a:r>
              <a:rPr lang="en-US" sz="2600" dirty="0"/>
              <a:t>The scope of social media </a:t>
            </a:r>
            <a:r>
              <a:rPr lang="en-US" sz="2600" dirty="0" err="1"/>
              <a:t>optimisation</a:t>
            </a:r>
            <a:r>
              <a:rPr lang="en-US" sz="2600" dirty="0"/>
              <a:t> also includes incorporation of social features such as status updates and sharing widgets into company websites.</a:t>
            </a:r>
          </a:p>
          <a:p>
            <a:pPr>
              <a:buFont typeface="Wingdings" pitchFamily="2" charset="2"/>
              <a:buChar char="Ø"/>
            </a:pPr>
            <a:endParaRPr lang="en-US" sz="2400" dirty="0" smtClean="0"/>
          </a:p>
        </p:txBody>
      </p:sp>
    </p:spTree>
    <p:extLst>
      <p:ext uri="{BB962C8B-B14F-4D97-AF65-F5344CB8AC3E}">
        <p14:creationId xmlns="" xmlns:p14="http://schemas.microsoft.com/office/powerpoint/2010/main" val="14019760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7543800" cy="1656184"/>
          </a:xfrm>
        </p:spPr>
        <p:txBody>
          <a:bodyPr>
            <a:normAutofit fontScale="90000"/>
          </a:bodyPr>
          <a:lstStyle/>
          <a:p>
            <a:r>
              <a:rPr lang="en-US" dirty="0" smtClean="0"/>
              <a:t> </a:t>
            </a:r>
            <a:r>
              <a:rPr lang="en-US" dirty="0"/>
              <a:t/>
            </a:r>
            <a:br>
              <a:rPr lang="en-US" dirty="0"/>
            </a:br>
            <a:r>
              <a:rPr lang="en-US" dirty="0"/>
              <a:t/>
            </a:r>
            <a:br>
              <a:rPr lang="en-US" dirty="0"/>
            </a:br>
            <a:r>
              <a:rPr lang="en-US" dirty="0" smtClean="0">
                <a:solidFill>
                  <a:schemeClr val="accent4"/>
                </a:solidFill>
                <a:effectLst>
                  <a:outerShdw blurRad="38100" dist="38100" dir="2700000" algn="tl">
                    <a:srgbClr val="000000">
                      <a:alpha val="43137"/>
                    </a:srgbClr>
                  </a:outerShdw>
                </a:effectLst>
              </a:rPr>
              <a:t>Decision 5: </a:t>
            </a:r>
            <a:r>
              <a:rPr lang="en-US" dirty="0">
                <a:solidFill>
                  <a:schemeClr val="accent4"/>
                </a:solidFill>
                <a:effectLst>
                  <a:outerShdw blurRad="38100" dist="38100" dir="2700000" algn="tl">
                    <a:srgbClr val="000000">
                      <a:alpha val="43137"/>
                    </a:srgbClr>
                  </a:outerShdw>
                </a:effectLst>
              </a:rPr>
              <a:t>Customer engagement and social media </a:t>
            </a:r>
            <a:r>
              <a:rPr lang="en-US" dirty="0" smtClean="0">
                <a:solidFill>
                  <a:schemeClr val="accent4"/>
                </a:solidFill>
                <a:effectLst>
                  <a:outerShdw blurRad="38100" dist="38100" dir="2700000" algn="tl">
                    <a:srgbClr val="000000">
                      <a:alpha val="43137"/>
                    </a:srgbClr>
                  </a:outerShdw>
                </a:effectLst>
              </a:rPr>
              <a:t>strategy</a:t>
            </a:r>
            <a:r>
              <a:rPr lang="en-US" dirty="0">
                <a:solidFill>
                  <a:schemeClr val="accent4"/>
                </a:solidFill>
                <a:effectLst>
                  <a:outerShdw blurRad="38100" dist="38100" dir="2700000" algn="tl">
                    <a:srgbClr val="000000">
                      <a:alpha val="43137"/>
                    </a:srgbClr>
                  </a:outerShdw>
                </a:effectLst>
              </a:rPr>
              <a:t/>
            </a:r>
            <a:br>
              <a:rPr lang="en-US" dirty="0">
                <a:solidFill>
                  <a:schemeClr val="accent4"/>
                </a:solidFill>
                <a:effectLst>
                  <a:outerShdw blurRad="38100" dist="38100" dir="2700000" algn="tl">
                    <a:srgbClr val="000000">
                      <a:alpha val="43137"/>
                    </a:srgbClr>
                  </a:outerShdw>
                </a:effectLst>
              </a:rPr>
            </a:br>
            <a:endParaRPr lang="en-US"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428736"/>
            <a:ext cx="8820472" cy="4857784"/>
          </a:xfrm>
        </p:spPr>
        <p:txBody>
          <a:bodyPr>
            <a:noAutofit/>
          </a:bodyPr>
          <a:lstStyle/>
          <a:p>
            <a:pPr marL="0" indent="0">
              <a:buNone/>
            </a:pPr>
            <a:r>
              <a:rPr lang="en-US" dirty="0" smtClean="0"/>
              <a:t>Some </a:t>
            </a:r>
            <a:r>
              <a:rPr lang="en-US" dirty="0"/>
              <a:t>key questions to consider</a:t>
            </a:r>
            <a:r>
              <a:rPr lang="en-US" dirty="0" smtClean="0"/>
              <a:t>:</a:t>
            </a:r>
          </a:p>
          <a:p>
            <a:pPr marL="0" indent="0">
              <a:buNone/>
            </a:pPr>
            <a:r>
              <a:rPr lang="en-US" dirty="0"/>
              <a:t>Question 1. </a:t>
            </a:r>
            <a:r>
              <a:rPr lang="en-US" dirty="0">
                <a:solidFill>
                  <a:srgbClr val="FF0000"/>
                </a:solidFill>
              </a:rPr>
              <a:t>Who are our target audience</a:t>
            </a:r>
            <a:r>
              <a:rPr lang="en-US" dirty="0"/>
              <a:t>?</a:t>
            </a:r>
          </a:p>
          <a:p>
            <a:pPr marL="0" indent="0">
              <a:buNone/>
            </a:pPr>
            <a:r>
              <a:rPr lang="en-US" dirty="0"/>
              <a:t>Question 2. </a:t>
            </a:r>
            <a:r>
              <a:rPr lang="en-US" dirty="0">
                <a:solidFill>
                  <a:srgbClr val="FF0000"/>
                </a:solidFill>
              </a:rPr>
              <a:t>What are the content preferences of our audiences</a:t>
            </a:r>
            <a:r>
              <a:rPr lang="en-US" dirty="0"/>
              <a:t>?</a:t>
            </a:r>
          </a:p>
          <a:p>
            <a:pPr marL="0" indent="0">
              <a:buNone/>
            </a:pPr>
            <a:r>
              <a:rPr lang="en-US" dirty="0"/>
              <a:t>Question 3. </a:t>
            </a:r>
            <a:r>
              <a:rPr lang="en-US" dirty="0">
                <a:solidFill>
                  <a:srgbClr val="FF0000"/>
                </a:solidFill>
              </a:rPr>
              <a:t>Which content types should have priority</a:t>
            </a:r>
            <a:r>
              <a:rPr lang="en-US" dirty="0"/>
              <a:t>?</a:t>
            </a:r>
          </a:p>
          <a:p>
            <a:pPr marL="0" indent="0">
              <a:buNone/>
            </a:pPr>
            <a:r>
              <a:rPr lang="en-US" dirty="0"/>
              <a:t>Question 4. </a:t>
            </a:r>
            <a:r>
              <a:rPr lang="en-US" dirty="0">
                <a:solidFill>
                  <a:srgbClr val="FF0000"/>
                </a:solidFill>
              </a:rPr>
              <a:t>How do we differentiate the social channel from other communications channels? </a:t>
            </a:r>
          </a:p>
          <a:p>
            <a:pPr marL="0" indent="0">
              <a:buNone/>
            </a:pPr>
            <a:r>
              <a:rPr lang="en-US" dirty="0"/>
              <a:t>Question 5. </a:t>
            </a:r>
            <a:r>
              <a:rPr lang="en-US" dirty="0">
                <a:solidFill>
                  <a:srgbClr val="FF0000"/>
                </a:solidFill>
              </a:rPr>
              <a:t>Should we consider content frequency and an editorial calendar</a:t>
            </a:r>
            <a:r>
              <a:rPr lang="en-US" dirty="0"/>
              <a:t>?</a:t>
            </a:r>
          </a:p>
          <a:p>
            <a:pPr marL="0" indent="0">
              <a:buNone/>
            </a:pPr>
            <a:r>
              <a:rPr lang="en-US" dirty="0"/>
              <a:t>Question 6. </a:t>
            </a:r>
            <a:r>
              <a:rPr lang="en-US" dirty="0">
                <a:solidFill>
                  <a:srgbClr val="FF0000"/>
                </a:solidFill>
              </a:rPr>
              <a:t>How do we manage publication and interaction</a:t>
            </a:r>
            <a:r>
              <a:rPr lang="en-US" dirty="0"/>
              <a:t>?</a:t>
            </a:r>
          </a:p>
          <a:p>
            <a:pPr marL="0" indent="0">
              <a:buNone/>
            </a:pPr>
            <a:r>
              <a:rPr lang="en-US" dirty="0"/>
              <a:t>Question 7. </a:t>
            </a:r>
            <a:r>
              <a:rPr lang="en-US" dirty="0">
                <a:solidFill>
                  <a:srgbClr val="FF0000"/>
                </a:solidFill>
              </a:rPr>
              <a:t>Should we use software for managing the publishing process</a:t>
            </a:r>
            <a:r>
              <a:rPr lang="en-US" dirty="0"/>
              <a:t>?</a:t>
            </a:r>
          </a:p>
          <a:p>
            <a:pPr marL="0" indent="0">
              <a:buNone/>
            </a:pPr>
            <a:r>
              <a:rPr lang="en-US" dirty="0"/>
              <a:t>Question 8. </a:t>
            </a:r>
            <a:r>
              <a:rPr lang="en-US" dirty="0">
                <a:solidFill>
                  <a:srgbClr val="FF0000"/>
                </a:solidFill>
              </a:rPr>
              <a:t>Should we be tracking the business impact of social network activity</a:t>
            </a:r>
            <a:r>
              <a:rPr lang="en-US" dirty="0"/>
              <a:t>?</a:t>
            </a:r>
          </a:p>
          <a:p>
            <a:pPr marL="0" indent="0">
              <a:buNone/>
            </a:pPr>
            <a:r>
              <a:rPr lang="en-US" dirty="0"/>
              <a:t>Question 9. </a:t>
            </a:r>
            <a:r>
              <a:rPr lang="en-US" dirty="0">
                <a:solidFill>
                  <a:srgbClr val="FF0000"/>
                </a:solidFill>
              </a:rPr>
              <a:t>How do we </a:t>
            </a:r>
            <a:r>
              <a:rPr lang="en-US" dirty="0" err="1">
                <a:solidFill>
                  <a:srgbClr val="FF0000"/>
                </a:solidFill>
              </a:rPr>
              <a:t>optimise</a:t>
            </a:r>
            <a:r>
              <a:rPr lang="en-US" dirty="0">
                <a:solidFill>
                  <a:srgbClr val="FF0000"/>
                </a:solidFill>
              </a:rPr>
              <a:t> the social presence</a:t>
            </a:r>
            <a:r>
              <a:rPr lang="en-US" dirty="0"/>
              <a:t>?</a:t>
            </a:r>
          </a:p>
          <a:p>
            <a:pPr marL="0" indent="0">
              <a:buNone/>
            </a:pPr>
            <a:endParaRPr lang="en-US" dirty="0"/>
          </a:p>
          <a:p>
            <a:pPr>
              <a:buFont typeface="Wingdings" pitchFamily="2" charset="2"/>
              <a:buChar char="Ø"/>
            </a:pPr>
            <a:endParaRPr lang="en-US" dirty="0" smtClean="0"/>
          </a:p>
        </p:txBody>
      </p:sp>
    </p:spTree>
    <p:extLst>
      <p:ext uri="{BB962C8B-B14F-4D97-AF65-F5344CB8AC3E}">
        <p14:creationId xmlns="" xmlns:p14="http://schemas.microsoft.com/office/powerpoint/2010/main" val="1110902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543800" cy="1656184"/>
          </a:xfrm>
        </p:spPr>
        <p:txBody>
          <a:bodyPr>
            <a:normAutofit fontScale="90000"/>
          </a:bodyPr>
          <a:lstStyle/>
          <a:p>
            <a:r>
              <a:rPr lang="en-US" dirty="0" smtClean="0"/>
              <a:t> </a:t>
            </a:r>
            <a:r>
              <a:rPr lang="en-US" dirty="0"/>
              <a:t/>
            </a:r>
            <a:br>
              <a:rPr lang="en-US" dirty="0"/>
            </a:br>
            <a:r>
              <a:rPr lang="en-US" dirty="0"/>
              <a:t/>
            </a:r>
            <a:br>
              <a:rPr lang="en-US" dirty="0"/>
            </a:br>
            <a:r>
              <a:rPr lang="en-US" dirty="0">
                <a:solidFill>
                  <a:schemeClr val="accent4"/>
                </a:solidFill>
                <a:effectLst>
                  <a:outerShdw blurRad="38100" dist="38100" dir="2700000" algn="tl">
                    <a:srgbClr val="000000">
                      <a:alpha val="43137"/>
                    </a:srgbClr>
                  </a:outerShdw>
                </a:effectLst>
              </a:rPr>
              <a:t>Decision 6</a:t>
            </a:r>
            <a:r>
              <a:rPr lang="en-US" dirty="0" smtClean="0">
                <a:solidFill>
                  <a:schemeClr val="accent4"/>
                </a:solidFill>
                <a:effectLst>
                  <a:outerShdw blurRad="38100" dist="38100" dir="2700000" algn="tl">
                    <a:srgbClr val="000000">
                      <a:alpha val="43137"/>
                    </a:srgbClr>
                  </a:outerShdw>
                </a:effectLst>
              </a:rPr>
              <a:t>: Multichannel </a:t>
            </a:r>
            <a:r>
              <a:rPr lang="en-US" dirty="0">
                <a:solidFill>
                  <a:schemeClr val="accent4"/>
                </a:solidFill>
                <a:effectLst>
                  <a:outerShdw blurRad="38100" dist="38100" dir="2700000" algn="tl">
                    <a:srgbClr val="000000">
                      <a:alpha val="43137"/>
                    </a:srgbClr>
                  </a:outerShdw>
                </a:effectLst>
              </a:rPr>
              <a:t>distribution strategy</a:t>
            </a:r>
            <a:br>
              <a:rPr lang="en-US" dirty="0">
                <a:solidFill>
                  <a:schemeClr val="accent4"/>
                </a:solidFill>
                <a:effectLst>
                  <a:outerShdw blurRad="38100" dist="38100" dir="2700000" algn="tl">
                    <a:srgbClr val="000000">
                      <a:alpha val="43137"/>
                    </a:srgbClr>
                  </a:outerShdw>
                </a:effectLst>
              </a:rPr>
            </a:br>
            <a:endParaRPr lang="en-US"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844824"/>
            <a:ext cx="8892480" cy="4441696"/>
          </a:xfrm>
        </p:spPr>
        <p:txBody>
          <a:bodyPr>
            <a:noAutofit/>
          </a:bodyPr>
          <a:lstStyle/>
          <a:p>
            <a:pPr>
              <a:buFont typeface="Wingdings" pitchFamily="2" charset="2"/>
              <a:buChar char="Ø"/>
            </a:pPr>
            <a:r>
              <a:rPr lang="en-US" sz="2400" b="1" dirty="0" smtClean="0"/>
              <a:t> </a:t>
            </a:r>
            <a:r>
              <a:rPr lang="en-US" sz="3200" b="1" dirty="0" smtClean="0"/>
              <a:t>Distribution channels: </a:t>
            </a:r>
            <a:r>
              <a:rPr lang="en-US" sz="3200" dirty="0"/>
              <a:t>The mechanism by which products are directed to customers, either through intermediaries or </a:t>
            </a:r>
            <a:r>
              <a:rPr lang="en-US" sz="3200" dirty="0" smtClean="0"/>
              <a:t>directly.</a:t>
            </a:r>
          </a:p>
          <a:p>
            <a:pPr>
              <a:buFont typeface="Wingdings" pitchFamily="2" charset="2"/>
              <a:buChar char="Ø"/>
            </a:pPr>
            <a:r>
              <a:rPr lang="en-US" sz="3200" b="1" dirty="0" smtClean="0"/>
              <a:t> Clicks </a:t>
            </a:r>
            <a:r>
              <a:rPr lang="en-US" sz="3200" b="1" dirty="0"/>
              <a:t>and </a:t>
            </a:r>
            <a:r>
              <a:rPr lang="en-US" sz="3200" b="1" dirty="0" smtClean="0"/>
              <a:t>mortar: </a:t>
            </a:r>
            <a:r>
              <a:rPr lang="en-US" sz="3200" dirty="0"/>
              <a:t>A business combining an online and offline presence</a:t>
            </a:r>
            <a:r>
              <a:rPr lang="en-US" sz="3200" dirty="0" smtClean="0"/>
              <a:t>.</a:t>
            </a:r>
            <a:endParaRPr lang="en-US" sz="3200" dirty="0"/>
          </a:p>
          <a:p>
            <a:pPr>
              <a:buFont typeface="Wingdings" pitchFamily="2" charset="2"/>
              <a:buChar char="Ø"/>
            </a:pPr>
            <a:r>
              <a:rPr lang="en-US" sz="3200" b="1" dirty="0"/>
              <a:t>Clicks-only (Internet </a:t>
            </a:r>
            <a:r>
              <a:rPr lang="en-US" sz="3200" b="1" dirty="0" err="1"/>
              <a:t>pureplay</a:t>
            </a:r>
            <a:r>
              <a:rPr lang="en-US" sz="3200" b="1" dirty="0" smtClean="0"/>
              <a:t>): </a:t>
            </a:r>
            <a:r>
              <a:rPr lang="en-US" sz="3200" dirty="0"/>
              <a:t>An </a:t>
            </a:r>
            <a:r>
              <a:rPr lang="en-US" sz="3200" dirty="0" err="1"/>
              <a:t>organisation</a:t>
            </a:r>
            <a:r>
              <a:rPr lang="en-US" sz="3200" dirty="0"/>
              <a:t> with principally an online presence. It does not operate a mail-order operation or promote inbound phone orders.</a:t>
            </a:r>
            <a:endParaRPr lang="en-US" sz="3200" dirty="0" smtClean="0"/>
          </a:p>
        </p:txBody>
      </p:sp>
    </p:spTree>
    <p:extLst>
      <p:ext uri="{BB962C8B-B14F-4D97-AF65-F5344CB8AC3E}">
        <p14:creationId xmlns="" xmlns:p14="http://schemas.microsoft.com/office/powerpoint/2010/main" val="23204616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1656184"/>
          </a:xfrm>
        </p:spPr>
        <p:txBody>
          <a:bodyPr>
            <a:normAutofit fontScale="90000"/>
          </a:bodyPr>
          <a:lstStyle/>
          <a:p>
            <a:r>
              <a:rPr lang="en-US" dirty="0" smtClean="0"/>
              <a:t> </a:t>
            </a:r>
            <a:r>
              <a:rPr lang="en-US" dirty="0"/>
              <a:t/>
            </a:r>
            <a:br>
              <a:rPr lang="en-US" dirty="0"/>
            </a:br>
            <a:r>
              <a:rPr lang="en-US" dirty="0"/>
              <a:t/>
            </a:r>
            <a:br>
              <a:rPr lang="en-US" dirty="0"/>
            </a:br>
            <a:r>
              <a:rPr lang="en-US" dirty="0">
                <a:solidFill>
                  <a:schemeClr val="accent4"/>
                </a:solidFill>
                <a:effectLst>
                  <a:outerShdw blurRad="38100" dist="38100" dir="2700000" algn="tl">
                    <a:srgbClr val="000000">
                      <a:alpha val="43137"/>
                    </a:srgbClr>
                  </a:outerShdw>
                </a:effectLst>
              </a:rPr>
              <a:t>Decision </a:t>
            </a:r>
            <a:r>
              <a:rPr lang="en-US" dirty="0" smtClean="0">
                <a:solidFill>
                  <a:schemeClr val="accent4"/>
                </a:solidFill>
                <a:effectLst>
                  <a:outerShdw blurRad="38100" dist="38100" dir="2700000" algn="tl">
                    <a:srgbClr val="000000">
                      <a:alpha val="43137"/>
                    </a:srgbClr>
                  </a:outerShdw>
                </a:effectLst>
              </a:rPr>
              <a:t>7</a:t>
            </a:r>
            <a:r>
              <a:rPr lang="en-US" dirty="0">
                <a:solidFill>
                  <a:schemeClr val="accent4"/>
                </a:solidFill>
                <a:effectLst>
                  <a:outerShdw blurRad="38100" dist="38100" dir="2700000" algn="tl">
                    <a:srgbClr val="000000">
                      <a:alpha val="43137"/>
                    </a:srgbClr>
                  </a:outerShdw>
                </a:effectLst>
              </a:rPr>
              <a:t>: Multichannel communications </a:t>
            </a:r>
            <a:r>
              <a:rPr lang="en-US" dirty="0" smtClean="0">
                <a:solidFill>
                  <a:schemeClr val="accent4"/>
                </a:solidFill>
                <a:effectLst>
                  <a:outerShdw blurRad="38100" dist="38100" dir="2700000" algn="tl">
                    <a:srgbClr val="000000">
                      <a:alpha val="43137"/>
                    </a:srgbClr>
                  </a:outerShdw>
                </a:effectLst>
              </a:rPr>
              <a:t>strategy</a:t>
            </a:r>
            <a:r>
              <a:rPr lang="en-US" dirty="0">
                <a:solidFill>
                  <a:schemeClr val="accent4"/>
                </a:solidFill>
                <a:effectLst>
                  <a:outerShdw blurRad="38100" dist="38100" dir="2700000" algn="tl">
                    <a:srgbClr val="000000">
                      <a:alpha val="43137"/>
                    </a:srgbClr>
                  </a:outerShdw>
                </a:effectLst>
              </a:rPr>
              <a:t/>
            </a:r>
            <a:br>
              <a:rPr lang="en-US" dirty="0">
                <a:solidFill>
                  <a:schemeClr val="accent4"/>
                </a:solidFill>
                <a:effectLst>
                  <a:outerShdw blurRad="38100" dist="38100" dir="2700000" algn="tl">
                    <a:srgbClr val="000000">
                      <a:alpha val="43137"/>
                    </a:srgbClr>
                  </a:outerShdw>
                </a:effectLst>
              </a:rPr>
            </a:br>
            <a:endParaRPr lang="en-US"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772816"/>
            <a:ext cx="8568952" cy="4585142"/>
          </a:xfrm>
        </p:spPr>
        <p:txBody>
          <a:bodyPr>
            <a:noAutofit/>
          </a:bodyPr>
          <a:lstStyle/>
          <a:p>
            <a:pPr>
              <a:buFont typeface="Wingdings" pitchFamily="2" charset="2"/>
              <a:buChar char="Ø"/>
            </a:pPr>
            <a:r>
              <a:rPr lang="en-US" sz="2400" b="1" dirty="0"/>
              <a:t>Customer communications channels </a:t>
            </a:r>
            <a:r>
              <a:rPr lang="en-US" sz="2400" dirty="0">
                <a:solidFill>
                  <a:srgbClr val="FF0000"/>
                </a:solidFill>
              </a:rPr>
              <a:t>refer to how an </a:t>
            </a:r>
            <a:r>
              <a:rPr lang="en-US" sz="2400" dirty="0" err="1">
                <a:solidFill>
                  <a:srgbClr val="FF0000"/>
                </a:solidFill>
              </a:rPr>
              <a:t>organisation</a:t>
            </a:r>
            <a:r>
              <a:rPr lang="en-US" sz="2400" dirty="0">
                <a:solidFill>
                  <a:srgbClr val="FF0000"/>
                </a:solidFill>
              </a:rPr>
              <a:t> influences its customers to select products and suppliers through the different stages of the buying process through </a:t>
            </a:r>
            <a:r>
              <a:rPr lang="en-US" sz="2400" dirty="0" smtClean="0">
                <a:solidFill>
                  <a:srgbClr val="FF0000"/>
                </a:solidFill>
              </a:rPr>
              <a:t>inbound and outbound communications.</a:t>
            </a:r>
            <a:endParaRPr lang="en-US" sz="2400" dirty="0">
              <a:solidFill>
                <a:srgbClr val="FF0000"/>
              </a:solidFill>
            </a:endParaRPr>
          </a:p>
          <a:p>
            <a:pPr>
              <a:buFont typeface="Wingdings" pitchFamily="2" charset="2"/>
              <a:buChar char="Ø"/>
            </a:pPr>
            <a:r>
              <a:rPr lang="en-US" sz="2400" dirty="0"/>
              <a:t>For a retailer, these channels include in-store, contact-</a:t>
            </a:r>
            <a:r>
              <a:rPr lang="en-US" sz="2400" dirty="0" err="1"/>
              <a:t>centre</a:t>
            </a:r>
            <a:r>
              <a:rPr lang="en-US" sz="2400" dirty="0"/>
              <a:t>, web and outbound direct messaging used to communicate with prospects and </a:t>
            </a:r>
            <a:r>
              <a:rPr lang="en-US" sz="2400" dirty="0" smtClean="0"/>
              <a:t>customers:</a:t>
            </a:r>
          </a:p>
          <a:p>
            <a:pPr>
              <a:buFont typeface="Wingdings" pitchFamily="2" charset="2"/>
              <a:buChar char="Ø"/>
            </a:pPr>
            <a:r>
              <a:rPr lang="en-US" sz="2400" dirty="0"/>
              <a:t>Some of these channels may be broken down further into different media (e.g. the contact-</a:t>
            </a:r>
            <a:r>
              <a:rPr lang="en-US" sz="2400" dirty="0" err="1"/>
              <a:t>centre</a:t>
            </a:r>
            <a:r>
              <a:rPr lang="en-US" sz="2400" dirty="0"/>
              <a:t> may involve </a:t>
            </a:r>
            <a:r>
              <a:rPr lang="en-US" sz="2400" u="sng" dirty="0">
                <a:solidFill>
                  <a:srgbClr val="FF0000"/>
                </a:solidFill>
              </a:rPr>
              <a:t>inbound</a:t>
            </a:r>
            <a:r>
              <a:rPr lang="en-US" sz="2400" dirty="0">
                <a:solidFill>
                  <a:srgbClr val="FF0000"/>
                </a:solidFill>
              </a:rPr>
              <a:t> phone enquiries, email enquiries or real-time chat</a:t>
            </a:r>
            <a:r>
              <a:rPr lang="en-US" sz="2400" dirty="0"/>
              <a:t>). </a:t>
            </a:r>
          </a:p>
          <a:p>
            <a:pPr>
              <a:buFont typeface="Wingdings" pitchFamily="2" charset="2"/>
              <a:buChar char="Ø"/>
            </a:pPr>
            <a:r>
              <a:rPr lang="en-US" sz="2400" u="sng" dirty="0">
                <a:solidFill>
                  <a:srgbClr val="FF0000"/>
                </a:solidFill>
              </a:rPr>
              <a:t>Outbound</a:t>
            </a:r>
            <a:r>
              <a:rPr lang="en-US" sz="2400" dirty="0">
                <a:solidFill>
                  <a:srgbClr val="FF0000"/>
                </a:solidFill>
              </a:rPr>
              <a:t> direct messaging may involve direct mail, email media or web-based </a:t>
            </a:r>
            <a:r>
              <a:rPr lang="en-US" sz="2400" dirty="0" err="1">
                <a:solidFill>
                  <a:srgbClr val="FF0000"/>
                </a:solidFill>
              </a:rPr>
              <a:t>personalisation</a:t>
            </a:r>
            <a:r>
              <a:rPr lang="en-US" sz="2400" dirty="0"/>
              <a:t>.</a:t>
            </a:r>
            <a:endParaRPr lang="en-US" sz="2400" dirty="0" smtClean="0"/>
          </a:p>
        </p:txBody>
      </p:sp>
    </p:spTree>
    <p:extLst>
      <p:ext uri="{BB962C8B-B14F-4D97-AF65-F5344CB8AC3E}">
        <p14:creationId xmlns="" xmlns:p14="http://schemas.microsoft.com/office/powerpoint/2010/main" val="8810785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56184"/>
          </a:xfrm>
        </p:spPr>
        <p:txBody>
          <a:bodyPr>
            <a:noAutofit/>
          </a:bodyPr>
          <a:lstStyle/>
          <a:p>
            <a:r>
              <a:rPr lang="en-US" sz="4000" dirty="0" smtClean="0"/>
              <a:t> </a:t>
            </a:r>
            <a:r>
              <a:rPr lang="en-US" sz="4000" dirty="0"/>
              <a:t/>
            </a:r>
            <a:br>
              <a:rPr lang="en-US" sz="4000" dirty="0"/>
            </a:br>
            <a:r>
              <a:rPr lang="en-US" sz="4000" dirty="0"/>
              <a:t/>
            </a:r>
            <a:br>
              <a:rPr lang="en-US" sz="4000" dirty="0"/>
            </a:br>
            <a:r>
              <a:rPr lang="en-US" sz="4000" dirty="0">
                <a:solidFill>
                  <a:schemeClr val="accent4"/>
                </a:solidFill>
                <a:effectLst>
                  <a:outerShdw blurRad="38100" dist="38100" dir="2700000" algn="tl">
                    <a:srgbClr val="000000">
                      <a:alpha val="43137"/>
                    </a:srgbClr>
                  </a:outerShdw>
                </a:effectLst>
              </a:rPr>
              <a:t>Decision </a:t>
            </a:r>
            <a:r>
              <a:rPr lang="en-US" sz="4000" dirty="0" smtClean="0">
                <a:solidFill>
                  <a:schemeClr val="accent4"/>
                </a:solidFill>
                <a:effectLst>
                  <a:outerShdw blurRad="38100" dist="38100" dir="2700000" algn="tl">
                    <a:srgbClr val="000000">
                      <a:alpha val="43137"/>
                    </a:srgbClr>
                  </a:outerShdw>
                </a:effectLst>
              </a:rPr>
              <a:t>7</a:t>
            </a:r>
            <a:r>
              <a:rPr lang="en-US" sz="4000" dirty="0">
                <a:solidFill>
                  <a:schemeClr val="accent4"/>
                </a:solidFill>
                <a:effectLst>
                  <a:outerShdw blurRad="38100" dist="38100" dir="2700000" algn="tl">
                    <a:srgbClr val="000000">
                      <a:alpha val="43137"/>
                    </a:srgbClr>
                  </a:outerShdw>
                </a:effectLst>
              </a:rPr>
              <a:t>: Multichannel communications </a:t>
            </a:r>
            <a:r>
              <a:rPr lang="en-US" sz="4000" dirty="0" smtClean="0">
                <a:solidFill>
                  <a:schemeClr val="accent4"/>
                </a:solidFill>
                <a:effectLst>
                  <a:outerShdw blurRad="38100" dist="38100" dir="2700000" algn="tl">
                    <a:srgbClr val="000000">
                      <a:alpha val="43137"/>
                    </a:srgbClr>
                  </a:outerShdw>
                </a:effectLst>
              </a:rPr>
              <a:t>strategy</a:t>
            </a:r>
            <a:r>
              <a:rPr lang="en-US" sz="4000" dirty="0">
                <a:solidFill>
                  <a:schemeClr val="accent4"/>
                </a:solidFill>
                <a:effectLst>
                  <a:outerShdw blurRad="38100" dist="38100" dir="2700000" algn="tl">
                    <a:srgbClr val="000000">
                      <a:alpha val="43137"/>
                    </a:srgbClr>
                  </a:outerShdw>
                </a:effectLst>
              </a:rPr>
              <a:t/>
            </a:r>
            <a:br>
              <a:rPr lang="en-US" sz="4000" dirty="0">
                <a:solidFill>
                  <a:schemeClr val="accent4"/>
                </a:solidFill>
                <a:effectLst>
                  <a:outerShdw blurRad="38100" dist="38100" dir="2700000" algn="tl">
                    <a:srgbClr val="000000">
                      <a:alpha val="43137"/>
                    </a:srgbClr>
                  </a:outerShdw>
                </a:effectLst>
              </a:rPr>
            </a:br>
            <a:endParaRPr lang="en-US" sz="4000"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142984"/>
            <a:ext cx="9144000" cy="5214974"/>
          </a:xfrm>
        </p:spPr>
        <p:txBody>
          <a:bodyPr>
            <a:noAutofit/>
          </a:bodyPr>
          <a:lstStyle/>
          <a:p>
            <a:pPr>
              <a:buFont typeface="Wingdings" pitchFamily="2" charset="2"/>
              <a:buChar char="Ø"/>
            </a:pPr>
            <a:r>
              <a:rPr lang="en-US" sz="2400" dirty="0"/>
              <a:t>The multichannel communications strategy must assess the balance between: </a:t>
            </a:r>
          </a:p>
          <a:p>
            <a:pPr marL="0" indent="0">
              <a:buNone/>
            </a:pPr>
            <a:r>
              <a:rPr lang="en-US" sz="2400" dirty="0"/>
              <a:t>• </a:t>
            </a:r>
            <a:r>
              <a:rPr lang="en-US" sz="2400" b="1" i="1" dirty="0">
                <a:solidFill>
                  <a:srgbClr val="FF0000"/>
                </a:solidFill>
              </a:rPr>
              <a:t>Customer channel preferences</a:t>
            </a:r>
            <a:r>
              <a:rPr lang="en-US" sz="2400" dirty="0"/>
              <a:t>. </a:t>
            </a:r>
            <a:r>
              <a:rPr lang="en-US" sz="2400" dirty="0">
                <a:solidFill>
                  <a:srgbClr val="00B050"/>
                </a:solidFill>
              </a:rPr>
              <a:t>Some customers will prefer online channels for product selection or making enquiries while others will prefer traditional channels. </a:t>
            </a:r>
          </a:p>
          <a:p>
            <a:pPr marL="0" indent="0">
              <a:buNone/>
            </a:pPr>
            <a:r>
              <a:rPr lang="en-US" sz="2400" dirty="0"/>
              <a:t>• </a:t>
            </a:r>
            <a:r>
              <a:rPr lang="en-US" sz="2400" b="1" dirty="0" err="1">
                <a:solidFill>
                  <a:srgbClr val="FF0000"/>
                </a:solidFill>
              </a:rPr>
              <a:t>Organisation</a:t>
            </a:r>
            <a:r>
              <a:rPr lang="en-US" sz="2400" b="1" dirty="0">
                <a:solidFill>
                  <a:srgbClr val="FF0000"/>
                </a:solidFill>
              </a:rPr>
              <a:t> channel preferences</a:t>
            </a:r>
            <a:r>
              <a:rPr lang="en-US" sz="2400" dirty="0"/>
              <a:t>. </a:t>
            </a:r>
            <a:r>
              <a:rPr lang="en-US" sz="2400" dirty="0">
                <a:solidFill>
                  <a:srgbClr val="00B050"/>
                </a:solidFill>
              </a:rPr>
              <a:t>Traditional channels tend to be more expensive to service than digital channels for the company</a:t>
            </a:r>
            <a:r>
              <a:rPr lang="en-US" sz="2400" dirty="0"/>
              <a:t>; however, it is important to assess </a:t>
            </a:r>
            <a:r>
              <a:rPr lang="en-US" sz="2400" dirty="0" smtClean="0"/>
              <a:t>effectiveness </a:t>
            </a:r>
            <a:r>
              <a:rPr lang="en-US" sz="2400" dirty="0"/>
              <a:t>and the ability of channels to </a:t>
            </a:r>
            <a:r>
              <a:rPr lang="en-US" sz="2400" b="1" dirty="0"/>
              <a:t>convert the customer to sale</a:t>
            </a:r>
            <a:r>
              <a:rPr lang="en-US" sz="2400" dirty="0"/>
              <a:t> (e.g. </a:t>
            </a:r>
            <a:r>
              <a:rPr lang="en-US" sz="2400" dirty="0">
                <a:solidFill>
                  <a:srgbClr val="E24CCD"/>
                </a:solidFill>
              </a:rPr>
              <a:t>a customer who responds to a TV ad to buy car insurance may be more likely to purchase if they enquire by phone in comparison to web enquiry</a:t>
            </a:r>
            <a:r>
              <a:rPr lang="en-US" sz="2400" dirty="0"/>
              <a:t>) or in </a:t>
            </a:r>
            <a:r>
              <a:rPr lang="en-US" sz="2400" b="1" dirty="0"/>
              <a:t>developing customer loyalty </a:t>
            </a:r>
            <a:r>
              <a:rPr lang="en-US" sz="2400" dirty="0"/>
              <a:t>(</a:t>
            </a:r>
            <a:r>
              <a:rPr lang="en-US" sz="2400" dirty="0">
                <a:solidFill>
                  <a:srgbClr val="E24CCD"/>
                </a:solidFill>
              </a:rPr>
              <a:t>the personal touch available through face-to-face or phone contact may result in a better experience for some customers, which engenders loyalty</a:t>
            </a:r>
            <a:r>
              <a:rPr lang="en-US" sz="2400" dirty="0"/>
              <a:t>).</a:t>
            </a:r>
            <a:endParaRPr lang="en-US" sz="2400" dirty="0" smtClean="0"/>
          </a:p>
        </p:txBody>
      </p:sp>
    </p:spTree>
    <p:extLst>
      <p:ext uri="{BB962C8B-B14F-4D97-AF65-F5344CB8AC3E}">
        <p14:creationId xmlns="" xmlns:p14="http://schemas.microsoft.com/office/powerpoint/2010/main" val="18247114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8067445" cy="1143000"/>
          </a:xfrm>
        </p:spPr>
        <p:txBody>
          <a:bodyPr>
            <a:normAutofit/>
          </a:bodyPr>
          <a:lstStyle/>
          <a:p>
            <a:pPr algn="ctr"/>
            <a:r>
              <a:rPr lang="en-GB" sz="3200" dirty="0">
                <a:solidFill>
                  <a:srgbClr val="007BA4"/>
                </a:solidFill>
              </a:rPr>
              <a:t>Figure 4.19 Influences on customers of multichannel </a:t>
            </a:r>
            <a:r>
              <a:rPr lang="en-GB" sz="3200" dirty="0" smtClean="0">
                <a:solidFill>
                  <a:srgbClr val="007BA4"/>
                </a:solidFill>
              </a:rPr>
              <a:t>decision making</a:t>
            </a:r>
            <a:endParaRPr lang="en-GB" sz="3200" dirty="0">
              <a:solidFill>
                <a:srgbClr val="007BA4"/>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0" y="1500734"/>
            <a:ext cx="9144000" cy="535726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948357" y="6142114"/>
            <a:ext cx="2656496" cy="246221"/>
          </a:xfrm>
          <a:prstGeom prst="rect">
            <a:avLst/>
          </a:prstGeom>
        </p:spPr>
        <p:txBody>
          <a:bodyPr wrap="none">
            <a:spAutoFit/>
          </a:bodyPr>
          <a:lstStyle/>
          <a:p>
            <a:r>
              <a:rPr lang="en-IN" sz="1000" i="1">
                <a:latin typeface="+mj-lt"/>
              </a:rPr>
              <a:t>Source</a:t>
            </a:r>
            <a:r>
              <a:rPr lang="en-IN" sz="1000">
                <a:latin typeface="+mj-lt"/>
              </a:rPr>
              <a:t>: adapted from Dholakia </a:t>
            </a:r>
            <a:r>
              <a:rPr lang="en-IN" sz="1000" i="1">
                <a:latin typeface="+mj-lt"/>
              </a:rPr>
              <a:t>et al</a:t>
            </a:r>
            <a:r>
              <a:rPr lang="en-IN" sz="1000">
                <a:latin typeface="+mj-lt"/>
              </a:rPr>
              <a:t>. </a:t>
            </a:r>
            <a:r>
              <a:rPr lang="en-IN" sz="1000" dirty="0">
                <a:latin typeface="+mj-lt"/>
              </a:rPr>
              <a:t>(2010)</a:t>
            </a:r>
            <a:endParaRPr lang="en-IN" sz="2400" dirty="0">
              <a:latin typeface="+mj-lt"/>
            </a:endParaRPr>
          </a:p>
        </p:txBody>
      </p:sp>
    </p:spTree>
    <p:extLst>
      <p:ext uri="{BB962C8B-B14F-4D97-AF65-F5344CB8AC3E}">
        <p14:creationId xmlns="" xmlns:p14="http://schemas.microsoft.com/office/powerpoint/2010/main" val="2092108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496944" cy="1594773"/>
          </a:xfrm>
        </p:spPr>
        <p:txBody>
          <a:bodyPr>
            <a:normAutofit fontScale="90000"/>
          </a:bodyPr>
          <a:lstStyle/>
          <a:p>
            <a:pPr algn="ctr"/>
            <a:r>
              <a:rPr lang="en-US" b="1" dirty="0">
                <a:solidFill>
                  <a:schemeClr val="accent2">
                    <a:lumMod val="60000"/>
                    <a:lumOff val="40000"/>
                  </a:schemeClr>
                </a:solidFill>
              </a:rPr>
              <a:t>Understanding the impact of digital disruptors</a:t>
            </a:r>
            <a:r>
              <a:rPr lang="en-US" dirty="0"/>
              <a:t/>
            </a:r>
            <a:br>
              <a:rPr lang="en-US" dirty="0"/>
            </a:br>
            <a:endParaRPr lang="en-US" dirty="0"/>
          </a:p>
        </p:txBody>
      </p:sp>
      <p:sp>
        <p:nvSpPr>
          <p:cNvPr id="3" name="Content Placeholder 2"/>
          <p:cNvSpPr>
            <a:spLocks noGrp="1"/>
          </p:cNvSpPr>
          <p:nvPr>
            <p:ph idx="1"/>
          </p:nvPr>
        </p:nvSpPr>
        <p:spPr>
          <a:xfrm>
            <a:off x="285719" y="1785926"/>
            <a:ext cx="8858281" cy="4572032"/>
          </a:xfrm>
        </p:spPr>
        <p:txBody>
          <a:bodyPr>
            <a:noAutofit/>
          </a:bodyPr>
          <a:lstStyle/>
          <a:p>
            <a:pPr marL="0" indent="0">
              <a:buNone/>
            </a:pPr>
            <a:r>
              <a:rPr lang="en-US" sz="2800" b="1" dirty="0" smtClean="0">
                <a:solidFill>
                  <a:schemeClr val="accent5"/>
                </a:solidFill>
              </a:rPr>
              <a:t>Digital disruption : </a:t>
            </a:r>
            <a:r>
              <a:rPr lang="en-US" sz="2800" dirty="0">
                <a:solidFill>
                  <a:srgbClr val="FF0000"/>
                </a:solidFill>
              </a:rPr>
              <a:t>Innovations</a:t>
            </a:r>
            <a:r>
              <a:rPr lang="en-US" sz="2800" dirty="0"/>
              <a:t> in digital media, data and marketing technology </a:t>
            </a:r>
            <a:r>
              <a:rPr lang="en-US" sz="2800" dirty="0" smtClean="0"/>
              <a:t>that </a:t>
            </a:r>
            <a:r>
              <a:rPr lang="en-US" sz="2800" dirty="0" smtClean="0">
                <a:solidFill>
                  <a:srgbClr val="FF0000"/>
                </a:solidFill>
              </a:rPr>
              <a:t>enable a change to a </a:t>
            </a:r>
            <a:r>
              <a:rPr lang="en-US" sz="2800" dirty="0">
                <a:solidFill>
                  <a:srgbClr val="FF0000"/>
                </a:solidFill>
              </a:rPr>
              <a:t>new basis for competition in a market or across markets</a:t>
            </a:r>
            <a:r>
              <a:rPr lang="en-US" sz="2800" dirty="0" smtClean="0"/>
              <a:t>.</a:t>
            </a:r>
            <a:endParaRPr lang="en-US" sz="2800" dirty="0"/>
          </a:p>
          <a:p>
            <a:r>
              <a:rPr lang="en-US" sz="2800" dirty="0" smtClean="0"/>
              <a:t>Examples </a:t>
            </a:r>
            <a:r>
              <a:rPr lang="en-US" sz="2800" dirty="0"/>
              <a:t>of </a:t>
            </a:r>
            <a:r>
              <a:rPr lang="en-US" sz="2800" b="1" dirty="0"/>
              <a:t>disruptors</a:t>
            </a:r>
            <a:r>
              <a:rPr lang="en-US" sz="2800" dirty="0"/>
              <a:t> </a:t>
            </a:r>
            <a:r>
              <a:rPr lang="en-US" sz="2800" dirty="0" smtClean="0"/>
              <a:t>are:</a:t>
            </a:r>
          </a:p>
          <a:p>
            <a:pPr>
              <a:lnSpc>
                <a:spcPct val="100000"/>
              </a:lnSpc>
              <a:buFont typeface="Wingdings" pitchFamily="2" charset="2"/>
              <a:buChar char="§"/>
            </a:pPr>
            <a:r>
              <a:rPr lang="en-US" sz="2800" dirty="0"/>
              <a:t>Amazon (retail</a:t>
            </a:r>
            <a:r>
              <a:rPr lang="en-US" sz="2800" dirty="0" smtClean="0"/>
              <a:t>)</a:t>
            </a:r>
          </a:p>
          <a:p>
            <a:pPr>
              <a:lnSpc>
                <a:spcPct val="100000"/>
              </a:lnSpc>
              <a:buFont typeface="Wingdings" pitchFamily="2" charset="2"/>
              <a:buChar char="§"/>
            </a:pPr>
            <a:r>
              <a:rPr lang="en-US" sz="2800" dirty="0" smtClean="0"/>
              <a:t> </a:t>
            </a:r>
            <a:r>
              <a:rPr lang="en-US" sz="2800" dirty="0" err="1"/>
              <a:t>Airbnb</a:t>
            </a:r>
            <a:r>
              <a:rPr lang="en-US" sz="2800" dirty="0"/>
              <a:t> (accommodation</a:t>
            </a:r>
            <a:r>
              <a:rPr lang="en-US" sz="2800" dirty="0" smtClean="0"/>
              <a:t>)</a:t>
            </a:r>
          </a:p>
          <a:p>
            <a:pPr>
              <a:lnSpc>
                <a:spcPct val="100000"/>
              </a:lnSpc>
              <a:buFont typeface="Wingdings" pitchFamily="2" charset="2"/>
              <a:buChar char="§"/>
            </a:pPr>
            <a:r>
              <a:rPr lang="en-US" sz="2800" dirty="0" smtClean="0"/>
              <a:t> </a:t>
            </a:r>
            <a:r>
              <a:rPr lang="en-US" sz="2800" dirty="0" err="1"/>
              <a:t>TripAdvisor</a:t>
            </a:r>
            <a:r>
              <a:rPr lang="en-US" sz="2800" dirty="0"/>
              <a:t> (travel</a:t>
            </a:r>
            <a:r>
              <a:rPr lang="en-US" sz="2800" dirty="0" smtClean="0"/>
              <a:t>)</a:t>
            </a:r>
          </a:p>
          <a:p>
            <a:pPr>
              <a:lnSpc>
                <a:spcPct val="100000"/>
              </a:lnSpc>
              <a:buFont typeface="Wingdings" pitchFamily="2" charset="2"/>
              <a:buChar char="§"/>
            </a:pPr>
            <a:r>
              <a:rPr lang="en-US" sz="2800" dirty="0" err="1" smtClean="0"/>
              <a:t>Uber</a:t>
            </a:r>
            <a:r>
              <a:rPr lang="en-US" sz="2800" dirty="0" smtClean="0"/>
              <a:t> </a:t>
            </a:r>
            <a:r>
              <a:rPr lang="en-US" sz="2800" dirty="0"/>
              <a:t>and </a:t>
            </a:r>
            <a:r>
              <a:rPr lang="en-US" sz="2800" dirty="0" err="1"/>
              <a:t>DeliverooTM</a:t>
            </a:r>
            <a:r>
              <a:rPr lang="en-US" sz="2800" dirty="0"/>
              <a:t> (personal transportation and food delivery)</a:t>
            </a:r>
          </a:p>
          <a:p>
            <a:endParaRPr lang="en-US" sz="2400" dirty="0"/>
          </a:p>
          <a:p>
            <a:endParaRPr lang="en-US" sz="2400" dirty="0"/>
          </a:p>
        </p:txBody>
      </p:sp>
    </p:spTree>
    <p:extLst>
      <p:ext uri="{BB962C8B-B14F-4D97-AF65-F5344CB8AC3E}">
        <p14:creationId xmlns="" xmlns:p14="http://schemas.microsoft.com/office/powerpoint/2010/main" val="36036805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1656184"/>
          </a:xfrm>
        </p:spPr>
        <p:txBody>
          <a:bodyPr>
            <a:normAutofit fontScale="90000"/>
          </a:bodyPr>
          <a:lstStyle/>
          <a:p>
            <a:r>
              <a:rPr lang="en-US" dirty="0" smtClean="0"/>
              <a:t> </a:t>
            </a:r>
            <a:r>
              <a:rPr lang="en-US" dirty="0"/>
              <a:t/>
            </a:r>
            <a:br>
              <a:rPr lang="en-US" dirty="0"/>
            </a:br>
            <a:r>
              <a:rPr lang="en-US" dirty="0"/>
              <a:t/>
            </a:r>
            <a:br>
              <a:rPr lang="en-US" dirty="0"/>
            </a:br>
            <a:r>
              <a:rPr lang="en-US" dirty="0">
                <a:solidFill>
                  <a:schemeClr val="accent4"/>
                </a:solidFill>
                <a:effectLst>
                  <a:outerShdw blurRad="38100" dist="38100" dir="2700000" algn="tl">
                    <a:srgbClr val="000000">
                      <a:alpha val="43137"/>
                    </a:srgbClr>
                  </a:outerShdw>
                </a:effectLst>
              </a:rPr>
              <a:t>Decision </a:t>
            </a:r>
            <a:r>
              <a:rPr lang="en-US" dirty="0" smtClean="0">
                <a:solidFill>
                  <a:schemeClr val="accent4"/>
                </a:solidFill>
                <a:effectLst>
                  <a:outerShdw blurRad="38100" dist="38100" dir="2700000" algn="tl">
                    <a:srgbClr val="000000">
                      <a:alpha val="43137"/>
                    </a:srgbClr>
                  </a:outerShdw>
                </a:effectLst>
              </a:rPr>
              <a:t>8: </a:t>
            </a:r>
            <a:r>
              <a:rPr lang="en-US" dirty="0">
                <a:solidFill>
                  <a:schemeClr val="accent4"/>
                </a:solidFill>
                <a:effectLst>
                  <a:outerShdw blurRad="38100" dist="38100" dir="2700000" algn="tl">
                    <a:srgbClr val="000000">
                      <a:alpha val="43137"/>
                    </a:srgbClr>
                  </a:outerShdw>
                </a:effectLst>
              </a:rPr>
              <a:t>Online communications mix and budget</a:t>
            </a:r>
            <a:r>
              <a:rPr lang="en-US" dirty="0"/>
              <a:t/>
            </a:r>
            <a:br>
              <a:rPr lang="en-US" dirty="0"/>
            </a:br>
            <a:r>
              <a:rPr lang="en-US" dirty="0">
                <a:solidFill>
                  <a:schemeClr val="accent4"/>
                </a:solidFill>
                <a:effectLst>
                  <a:outerShdw blurRad="38100" dist="38100" dir="2700000" algn="tl">
                    <a:srgbClr val="000000">
                      <a:alpha val="43137"/>
                    </a:srgbClr>
                  </a:outerShdw>
                </a:effectLst>
              </a:rPr>
              <a:t/>
            </a:r>
            <a:br>
              <a:rPr lang="en-US" dirty="0">
                <a:solidFill>
                  <a:schemeClr val="accent4"/>
                </a:solidFill>
                <a:effectLst>
                  <a:outerShdw blurRad="38100" dist="38100" dir="2700000" algn="tl">
                    <a:srgbClr val="000000">
                      <a:alpha val="43137"/>
                    </a:srgbClr>
                  </a:outerShdw>
                </a:effectLst>
              </a:rPr>
            </a:br>
            <a:endParaRPr lang="en-US"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5720" y="1857364"/>
            <a:ext cx="8858280" cy="4500594"/>
          </a:xfrm>
        </p:spPr>
        <p:txBody>
          <a:bodyPr>
            <a:noAutofit/>
          </a:bodyPr>
          <a:lstStyle/>
          <a:p>
            <a:pPr>
              <a:buFont typeface="Wingdings" pitchFamily="2" charset="2"/>
              <a:buChar char="Ø"/>
            </a:pPr>
            <a:r>
              <a:rPr lang="en-US" sz="2800" b="1" dirty="0">
                <a:solidFill>
                  <a:srgbClr val="E24CCD"/>
                </a:solidFill>
              </a:rPr>
              <a:t>The decision on the amount of spending on online communications and the mix between the different communications techniques </a:t>
            </a:r>
            <a:r>
              <a:rPr lang="en-US" sz="2800" dirty="0">
                <a:solidFill>
                  <a:schemeClr val="tx1"/>
                </a:solidFill>
              </a:rPr>
              <a:t>such as search engine marketing, affiliate marketing, email marketing and online advertising closely relates to </a:t>
            </a:r>
            <a:r>
              <a:rPr lang="en-US" sz="2800" dirty="0" smtClean="0">
                <a:solidFill>
                  <a:schemeClr val="tx1"/>
                </a:solidFill>
              </a:rPr>
              <a:t>Decision6</a:t>
            </a:r>
            <a:r>
              <a:rPr lang="en-US" sz="2800" dirty="0" smtClean="0">
                <a:solidFill>
                  <a:schemeClr val="tx1"/>
                </a:solidFill>
              </a:rPr>
              <a:t>.</a:t>
            </a:r>
          </a:p>
          <a:p>
            <a:pPr marL="0" indent="0">
              <a:buNone/>
            </a:pPr>
            <a:endParaRPr lang="en-US" sz="2800" dirty="0" smtClean="0"/>
          </a:p>
          <a:p>
            <a:pPr>
              <a:buFont typeface="Wingdings" pitchFamily="2" charset="2"/>
              <a:buChar char="Ø"/>
            </a:pPr>
            <a:r>
              <a:rPr lang="en-US" sz="2800" dirty="0"/>
              <a:t>They suggest using a </a:t>
            </a:r>
            <a:r>
              <a:rPr lang="en-US" sz="2800" b="1" dirty="0">
                <a:solidFill>
                  <a:srgbClr val="FF0000"/>
                </a:solidFill>
              </a:rPr>
              <a:t>scorecard</a:t>
            </a:r>
            <a:r>
              <a:rPr lang="en-US" sz="2800" dirty="0"/>
              <a:t>, </a:t>
            </a:r>
            <a:r>
              <a:rPr lang="en-US" sz="2800" dirty="0">
                <a:solidFill>
                  <a:srgbClr val="00B050"/>
                </a:solidFill>
              </a:rPr>
              <a:t>which is based on performance drivers or critical success factors</a:t>
            </a:r>
            <a:r>
              <a:rPr lang="en-US" sz="2800" dirty="0"/>
              <a:t>, e.g. </a:t>
            </a:r>
            <a:r>
              <a:rPr lang="en-US" sz="2800" dirty="0">
                <a:solidFill>
                  <a:schemeClr val="tx1"/>
                </a:solidFill>
              </a:rPr>
              <a:t>costs for acquisition and retention, conversion rates of visitors to buyers to repeat buyers. </a:t>
            </a:r>
          </a:p>
          <a:p>
            <a:pPr>
              <a:buFont typeface="Wingdings" pitchFamily="2" charset="2"/>
              <a:buChar char="Ø"/>
            </a:pPr>
            <a:endParaRPr lang="en-US" sz="2300" dirty="0"/>
          </a:p>
        </p:txBody>
      </p:sp>
    </p:spTree>
    <p:extLst>
      <p:ext uri="{BB962C8B-B14F-4D97-AF65-F5344CB8AC3E}">
        <p14:creationId xmlns="" xmlns:p14="http://schemas.microsoft.com/office/powerpoint/2010/main" val="38645025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543800" cy="1656184"/>
          </a:xfrm>
        </p:spPr>
        <p:txBody>
          <a:bodyPr>
            <a:normAutofit fontScale="90000"/>
          </a:bodyPr>
          <a:lstStyle/>
          <a:p>
            <a:r>
              <a:rPr lang="en-US" dirty="0" smtClean="0"/>
              <a:t> </a:t>
            </a:r>
            <a:r>
              <a:rPr lang="en-US" dirty="0"/>
              <a:t/>
            </a:r>
            <a:br>
              <a:rPr lang="en-US" dirty="0"/>
            </a:br>
            <a:r>
              <a:rPr lang="en-US" dirty="0"/>
              <a:t/>
            </a:r>
            <a:br>
              <a:rPr lang="en-US" dirty="0"/>
            </a:br>
            <a:r>
              <a:rPr lang="en-US" dirty="0">
                <a:solidFill>
                  <a:schemeClr val="accent4"/>
                </a:solidFill>
                <a:effectLst>
                  <a:outerShdw blurRad="38100" dist="38100" dir="2700000" algn="tl">
                    <a:srgbClr val="000000">
                      <a:alpha val="43137"/>
                    </a:srgbClr>
                  </a:outerShdw>
                </a:effectLst>
              </a:rPr>
              <a:t>Decision </a:t>
            </a:r>
            <a:r>
              <a:rPr lang="en-US" dirty="0" smtClean="0">
                <a:solidFill>
                  <a:schemeClr val="accent4"/>
                </a:solidFill>
                <a:effectLst>
                  <a:outerShdw blurRad="38100" dist="38100" dir="2700000" algn="tl">
                    <a:srgbClr val="000000">
                      <a:alpha val="43137"/>
                    </a:srgbClr>
                  </a:outerShdw>
                </a:effectLst>
              </a:rPr>
              <a:t>8: </a:t>
            </a:r>
            <a:r>
              <a:rPr lang="en-US" dirty="0">
                <a:solidFill>
                  <a:schemeClr val="accent4"/>
                </a:solidFill>
                <a:effectLst>
                  <a:outerShdw blurRad="38100" dist="38100" dir="2700000" algn="tl">
                    <a:srgbClr val="000000">
                      <a:alpha val="43137"/>
                    </a:srgbClr>
                  </a:outerShdw>
                </a:effectLst>
              </a:rPr>
              <a:t>Online communications mix and budget</a:t>
            </a:r>
            <a:r>
              <a:rPr lang="en-US" dirty="0"/>
              <a:t/>
            </a:r>
            <a:br>
              <a:rPr lang="en-US" dirty="0"/>
            </a:br>
            <a:r>
              <a:rPr lang="en-US" dirty="0">
                <a:solidFill>
                  <a:schemeClr val="accent4"/>
                </a:solidFill>
                <a:effectLst>
                  <a:outerShdw blurRad="38100" dist="38100" dir="2700000" algn="tl">
                    <a:srgbClr val="000000">
                      <a:alpha val="43137"/>
                    </a:srgbClr>
                  </a:outerShdw>
                </a:effectLst>
              </a:rPr>
              <a:t/>
            </a:r>
            <a:br>
              <a:rPr lang="en-US" dirty="0">
                <a:solidFill>
                  <a:schemeClr val="accent4"/>
                </a:solidFill>
                <a:effectLst>
                  <a:outerShdw blurRad="38100" dist="38100" dir="2700000" algn="tl">
                    <a:srgbClr val="000000">
                      <a:alpha val="43137"/>
                    </a:srgbClr>
                  </a:outerShdw>
                </a:effectLst>
              </a:rPr>
            </a:br>
            <a:endParaRPr lang="en-US"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500174"/>
            <a:ext cx="9144000" cy="4857784"/>
          </a:xfrm>
        </p:spPr>
        <p:txBody>
          <a:bodyPr>
            <a:noAutofit/>
          </a:bodyPr>
          <a:lstStyle/>
          <a:p>
            <a:pPr marL="0" indent="0">
              <a:buNone/>
            </a:pPr>
            <a:endParaRPr lang="en-US" sz="2300" dirty="0"/>
          </a:p>
          <a:p>
            <a:pPr>
              <a:buFont typeface="Wingdings" pitchFamily="2" charset="2"/>
              <a:buChar char="Ø"/>
            </a:pPr>
            <a:r>
              <a:rPr lang="en-US" sz="2500" dirty="0"/>
              <a:t>There are </a:t>
            </a:r>
            <a:r>
              <a:rPr lang="en-US" sz="2500" b="1" dirty="0">
                <a:solidFill>
                  <a:srgbClr val="FF0000"/>
                </a:solidFill>
              </a:rPr>
              <a:t>three main</a:t>
            </a:r>
            <a:r>
              <a:rPr lang="en-US" sz="2500" dirty="0"/>
              <a:t> parts to their scorecard</a:t>
            </a:r>
            <a:r>
              <a:rPr lang="en-US" sz="2500" dirty="0" smtClean="0"/>
              <a:t>:</a:t>
            </a:r>
          </a:p>
          <a:p>
            <a:pPr marL="457200" indent="-457200">
              <a:buFont typeface="+mj-lt"/>
              <a:buAutoNum type="arabicPeriod"/>
            </a:pPr>
            <a:r>
              <a:rPr lang="en-US" sz="2500" dirty="0" smtClean="0">
                <a:solidFill>
                  <a:srgbClr val="FF0000"/>
                </a:solidFill>
              </a:rPr>
              <a:t> </a:t>
            </a:r>
            <a:r>
              <a:rPr lang="en-US" sz="2500" b="1" dirty="0">
                <a:solidFill>
                  <a:srgbClr val="FF0000"/>
                </a:solidFill>
              </a:rPr>
              <a:t>Attraction</a:t>
            </a:r>
            <a:r>
              <a:rPr lang="en-US" sz="2500" dirty="0"/>
              <a:t>. </a:t>
            </a:r>
            <a:r>
              <a:rPr lang="en-US" sz="2500" dirty="0">
                <a:solidFill>
                  <a:srgbClr val="00B050"/>
                </a:solidFill>
              </a:rPr>
              <a:t>Size of visitor </a:t>
            </a:r>
            <a:r>
              <a:rPr lang="en-US" sz="2500" dirty="0"/>
              <a:t>base, </a:t>
            </a:r>
            <a:r>
              <a:rPr lang="en-US" sz="2500" dirty="0">
                <a:solidFill>
                  <a:srgbClr val="00B050"/>
                </a:solidFill>
              </a:rPr>
              <a:t>visitor acquisition cost </a:t>
            </a:r>
            <a:r>
              <a:rPr lang="en-US" sz="2500" dirty="0"/>
              <a:t>and visitor advertising revenue (e.g. media sites). </a:t>
            </a:r>
          </a:p>
          <a:p>
            <a:pPr marL="457200" indent="-457200">
              <a:buFont typeface="+mj-lt"/>
              <a:buAutoNum type="arabicPeriod"/>
            </a:pPr>
            <a:r>
              <a:rPr lang="en-US" sz="2500" b="1" dirty="0" smtClean="0">
                <a:solidFill>
                  <a:srgbClr val="FF0000"/>
                </a:solidFill>
              </a:rPr>
              <a:t>Conversion</a:t>
            </a:r>
            <a:r>
              <a:rPr lang="en-US" sz="2500" dirty="0"/>
              <a:t>. Customer base, customer acquisition costs, </a:t>
            </a:r>
            <a:r>
              <a:rPr lang="en-US" sz="2500" dirty="0">
                <a:solidFill>
                  <a:srgbClr val="00B050"/>
                </a:solidFill>
              </a:rPr>
              <a:t>customer conversion rate</a:t>
            </a:r>
            <a:r>
              <a:rPr lang="en-US" sz="2500" dirty="0"/>
              <a:t>, </a:t>
            </a:r>
            <a:r>
              <a:rPr lang="en-US" sz="2500" dirty="0" smtClean="0"/>
              <a:t>number </a:t>
            </a:r>
            <a:r>
              <a:rPr lang="en-US" sz="2500" dirty="0"/>
              <a:t>of transactions per customer, revenue per transaction, revenue per customer, </a:t>
            </a:r>
            <a:r>
              <a:rPr lang="en-US" sz="2500" dirty="0" smtClean="0">
                <a:solidFill>
                  <a:srgbClr val="00B050"/>
                </a:solidFill>
              </a:rPr>
              <a:t>customer </a:t>
            </a:r>
            <a:r>
              <a:rPr lang="en-US" sz="2500" dirty="0">
                <a:solidFill>
                  <a:srgbClr val="00B050"/>
                </a:solidFill>
              </a:rPr>
              <a:t>gross income</a:t>
            </a:r>
            <a:r>
              <a:rPr lang="en-US" sz="2500" dirty="0"/>
              <a:t>, customer maintenance cost, customer operating income, customer churn rate, customer operating income before marketing </a:t>
            </a:r>
            <a:r>
              <a:rPr lang="en-US" sz="2500" dirty="0" smtClean="0"/>
              <a:t>spending.</a:t>
            </a:r>
          </a:p>
          <a:p>
            <a:pPr marL="457200" indent="-457200">
              <a:buFont typeface="+mj-lt"/>
              <a:buAutoNum type="arabicPeriod"/>
            </a:pPr>
            <a:r>
              <a:rPr lang="en-US" sz="2500" b="1" dirty="0" smtClean="0">
                <a:solidFill>
                  <a:srgbClr val="FF0000"/>
                </a:solidFill>
              </a:rPr>
              <a:t>Retention</a:t>
            </a:r>
            <a:r>
              <a:rPr lang="en-US" sz="2500" dirty="0"/>
              <a:t>. This uses similar measures to those for conversion customers</a:t>
            </a:r>
            <a:endParaRPr lang="en-US" sz="2500" dirty="0" smtClean="0"/>
          </a:p>
        </p:txBody>
      </p:sp>
    </p:spTree>
    <p:extLst>
      <p:ext uri="{BB962C8B-B14F-4D97-AF65-F5344CB8AC3E}">
        <p14:creationId xmlns="" xmlns:p14="http://schemas.microsoft.com/office/powerpoint/2010/main" val="1577941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7543800" cy="1450757"/>
          </a:xfrm>
        </p:spPr>
        <p:txBody>
          <a:bodyPr>
            <a:normAutofit fontScale="90000"/>
          </a:bodyPr>
          <a:lstStyle/>
          <a:p>
            <a:pPr algn="ctr"/>
            <a:r>
              <a:rPr lang="en-US" b="1" dirty="0">
                <a:solidFill>
                  <a:schemeClr val="accent2">
                    <a:lumMod val="60000"/>
                    <a:lumOff val="40000"/>
                  </a:schemeClr>
                </a:solidFill>
              </a:rPr>
              <a:t>Digital marketing strategy as a channel marketing strategy </a:t>
            </a:r>
            <a:r>
              <a:rPr lang="en-US" dirty="0">
                <a:solidFill>
                  <a:schemeClr val="accent1"/>
                </a:solidFill>
              </a:rPr>
              <a:t/>
            </a:r>
            <a:br>
              <a:rPr lang="en-US" dirty="0">
                <a:solidFill>
                  <a:schemeClr val="accent1"/>
                </a:solidFill>
              </a:rPr>
            </a:br>
            <a:endParaRPr lang="en-US" dirty="0">
              <a:solidFill>
                <a:schemeClr val="accent1"/>
              </a:solidFill>
            </a:endParaRPr>
          </a:p>
        </p:txBody>
      </p:sp>
      <p:sp>
        <p:nvSpPr>
          <p:cNvPr id="3" name="Content Placeholder 2"/>
          <p:cNvSpPr>
            <a:spLocks noGrp="1"/>
          </p:cNvSpPr>
          <p:nvPr>
            <p:ph idx="1"/>
          </p:nvPr>
        </p:nvSpPr>
        <p:spPr>
          <a:xfrm>
            <a:off x="357159" y="1845734"/>
            <a:ext cx="8786842" cy="4440786"/>
          </a:xfrm>
        </p:spPr>
        <p:txBody>
          <a:bodyPr>
            <a:normAutofit/>
          </a:bodyPr>
          <a:lstStyle/>
          <a:p>
            <a:pPr>
              <a:buFont typeface="Wingdings" pitchFamily="2" charset="2"/>
              <a:buChar char="Ø"/>
            </a:pPr>
            <a:r>
              <a:rPr lang="en-US" sz="2400" dirty="0" smtClean="0">
                <a:solidFill>
                  <a:schemeClr val="accent5"/>
                </a:solidFill>
                <a:effectLst>
                  <a:outerShdw blurRad="38100" dist="38100" dir="2700000" algn="tl">
                    <a:srgbClr val="000000">
                      <a:alpha val="43137"/>
                    </a:srgbClr>
                  </a:outerShdw>
                </a:effectLst>
              </a:rPr>
              <a:t> </a:t>
            </a:r>
            <a:r>
              <a:rPr lang="en-US" sz="2600" dirty="0" smtClean="0">
                <a:solidFill>
                  <a:schemeClr val="accent5"/>
                </a:solidFill>
                <a:effectLst>
                  <a:outerShdw blurRad="38100" dist="38100" dir="2700000" algn="tl">
                    <a:srgbClr val="000000">
                      <a:alpha val="43137"/>
                    </a:srgbClr>
                  </a:outerShdw>
                </a:effectLst>
              </a:rPr>
              <a:t>Channel </a:t>
            </a:r>
            <a:r>
              <a:rPr lang="en-US" sz="2600" dirty="0">
                <a:solidFill>
                  <a:schemeClr val="accent5"/>
                </a:solidFill>
                <a:effectLst>
                  <a:outerShdw blurRad="38100" dist="38100" dir="2700000" algn="tl">
                    <a:srgbClr val="000000">
                      <a:alpha val="43137"/>
                    </a:srgbClr>
                  </a:outerShdw>
                </a:effectLst>
              </a:rPr>
              <a:t>marketing strategy </a:t>
            </a:r>
            <a:r>
              <a:rPr lang="en-US" sz="2600" dirty="0" smtClean="0"/>
              <a:t>:</a:t>
            </a:r>
            <a:r>
              <a:rPr lang="en-US" sz="2600" dirty="0" smtClean="0">
                <a:solidFill>
                  <a:srgbClr val="FF0000"/>
                </a:solidFill>
              </a:rPr>
              <a:t>Defines </a:t>
            </a:r>
            <a:r>
              <a:rPr lang="en-US" sz="2600" dirty="0">
                <a:solidFill>
                  <a:srgbClr val="FF0000"/>
                </a:solidFill>
              </a:rPr>
              <a:t>how a company should set specific objectives for digital channels and how they integrate with traditional channels</a:t>
            </a:r>
            <a:r>
              <a:rPr lang="en-US" sz="2600" dirty="0"/>
              <a:t>, including web, mobile and social media, and vary its proposition and communications for this channel</a:t>
            </a:r>
            <a:r>
              <a:rPr lang="en-US" sz="2600" dirty="0" smtClean="0"/>
              <a:t>.</a:t>
            </a:r>
          </a:p>
          <a:p>
            <a:pPr>
              <a:buFont typeface="Wingdings" pitchFamily="2" charset="2"/>
              <a:buChar char="Ø"/>
            </a:pPr>
            <a:r>
              <a:rPr lang="en-US" sz="2600" dirty="0">
                <a:solidFill>
                  <a:schemeClr val="accent5"/>
                </a:solidFill>
                <a:effectLst>
                  <a:outerShdw blurRad="38100" dist="38100" dir="2700000" algn="tl">
                    <a:srgbClr val="000000">
                      <a:alpha val="43137"/>
                    </a:srgbClr>
                  </a:outerShdw>
                </a:effectLst>
              </a:rPr>
              <a:t>Customer </a:t>
            </a:r>
            <a:r>
              <a:rPr lang="en-US" sz="2600" dirty="0" err="1" smtClean="0">
                <a:solidFill>
                  <a:schemeClr val="accent5"/>
                </a:solidFill>
                <a:effectLst>
                  <a:outerShdw blurRad="38100" dist="38100" dir="2700000" algn="tl">
                    <a:srgbClr val="000000">
                      <a:alpha val="43137"/>
                    </a:srgbClr>
                  </a:outerShdw>
                </a:effectLst>
              </a:rPr>
              <a:t>touchpoints</a:t>
            </a:r>
            <a:r>
              <a:rPr lang="en-US" sz="2600" dirty="0" smtClean="0">
                <a:solidFill>
                  <a:schemeClr val="accent5"/>
                </a:solidFill>
                <a:effectLst>
                  <a:outerShdw blurRad="38100" dist="38100" dir="2700000" algn="tl">
                    <a:srgbClr val="000000">
                      <a:alpha val="43137"/>
                    </a:srgbClr>
                  </a:outerShdw>
                </a:effectLst>
              </a:rPr>
              <a:t>: </a:t>
            </a:r>
            <a:r>
              <a:rPr lang="en-US" sz="2600" dirty="0">
                <a:solidFill>
                  <a:srgbClr val="FF0000"/>
                </a:solidFill>
              </a:rPr>
              <a:t>Communications channels with which companies interact directly with prospects and customers</a:t>
            </a:r>
            <a:r>
              <a:rPr lang="en-US" sz="2600" dirty="0"/>
              <a:t>. Traditional </a:t>
            </a:r>
            <a:r>
              <a:rPr lang="en-US" sz="2600" dirty="0" err="1"/>
              <a:t>touchpoints</a:t>
            </a:r>
            <a:r>
              <a:rPr lang="en-US" sz="2600" dirty="0"/>
              <a:t> include face to face (in-store or with sales representatives), phone and mail. </a:t>
            </a:r>
            <a:r>
              <a:rPr lang="en-US" sz="2600" dirty="0">
                <a:solidFill>
                  <a:srgbClr val="00B0F0"/>
                </a:solidFill>
              </a:rPr>
              <a:t>Digital </a:t>
            </a:r>
            <a:r>
              <a:rPr lang="en-US" sz="2600" dirty="0" err="1">
                <a:solidFill>
                  <a:srgbClr val="00B0F0"/>
                </a:solidFill>
              </a:rPr>
              <a:t>touchpoints</a:t>
            </a:r>
            <a:r>
              <a:rPr lang="en-US" sz="2600" dirty="0">
                <a:solidFill>
                  <a:srgbClr val="00B0F0"/>
                </a:solidFill>
              </a:rPr>
              <a:t> include web services, email and, potentially, mobile phones</a:t>
            </a:r>
            <a:r>
              <a:rPr lang="en-US" sz="2600" dirty="0"/>
              <a:t>.</a:t>
            </a:r>
          </a:p>
          <a:p>
            <a:endParaRPr lang="en-US" dirty="0"/>
          </a:p>
        </p:txBody>
      </p:sp>
    </p:spTree>
    <p:extLst>
      <p:ext uri="{BB962C8B-B14F-4D97-AF65-F5344CB8AC3E}">
        <p14:creationId xmlns="" xmlns:p14="http://schemas.microsoft.com/office/powerpoint/2010/main" val="4072124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7543800" cy="1450757"/>
          </a:xfrm>
        </p:spPr>
        <p:txBody>
          <a:bodyPr>
            <a:normAutofit fontScale="90000"/>
          </a:bodyPr>
          <a:lstStyle/>
          <a:p>
            <a:pPr algn="ctr"/>
            <a:r>
              <a:rPr lang="en-US" b="1" dirty="0">
                <a:solidFill>
                  <a:schemeClr val="accent2">
                    <a:lumMod val="60000"/>
                    <a:lumOff val="40000"/>
                  </a:schemeClr>
                </a:solidFill>
              </a:rPr>
              <a:t>Digital marketing strategy as a channel marketing strategy </a:t>
            </a:r>
            <a:r>
              <a:rPr lang="en-US" dirty="0">
                <a:solidFill>
                  <a:schemeClr val="accent1"/>
                </a:solidFill>
              </a:rPr>
              <a:t/>
            </a:r>
            <a:br>
              <a:rPr lang="en-US" dirty="0">
                <a:solidFill>
                  <a:schemeClr val="accent1"/>
                </a:solidFill>
              </a:rPr>
            </a:br>
            <a:endParaRPr lang="en-US" dirty="0">
              <a:solidFill>
                <a:schemeClr val="accent1"/>
              </a:solidFill>
            </a:endParaRPr>
          </a:p>
        </p:txBody>
      </p:sp>
      <p:sp>
        <p:nvSpPr>
          <p:cNvPr id="3" name="Content Placeholder 2"/>
          <p:cNvSpPr>
            <a:spLocks noGrp="1"/>
          </p:cNvSpPr>
          <p:nvPr>
            <p:ph idx="1"/>
          </p:nvPr>
        </p:nvSpPr>
        <p:spPr>
          <a:xfrm>
            <a:off x="285720" y="1845734"/>
            <a:ext cx="8858279" cy="4440786"/>
          </a:xfrm>
        </p:spPr>
        <p:txBody>
          <a:bodyPr>
            <a:normAutofit lnSpcReduction="10000"/>
          </a:bodyPr>
          <a:lstStyle/>
          <a:p>
            <a:pPr marL="0" indent="0">
              <a:buNone/>
            </a:pPr>
            <a:r>
              <a:rPr lang="en-US" sz="2800" b="1" dirty="0"/>
              <a:t>In order to make best use of digital channels</a:t>
            </a:r>
            <a:r>
              <a:rPr lang="en-US" sz="2800" dirty="0"/>
              <a:t>, according to </a:t>
            </a:r>
            <a:r>
              <a:rPr lang="en-US" sz="2800" dirty="0" err="1"/>
              <a:t>Fulgoni</a:t>
            </a:r>
            <a:r>
              <a:rPr lang="en-US" sz="2800" dirty="0"/>
              <a:t> (2014), </a:t>
            </a:r>
            <a:r>
              <a:rPr lang="en-US" sz="2800" b="1" dirty="0"/>
              <a:t>there are </a:t>
            </a:r>
            <a:r>
              <a:rPr lang="en-US" sz="2800" b="1" dirty="0">
                <a:solidFill>
                  <a:srgbClr val="FF0000"/>
                </a:solidFill>
              </a:rPr>
              <a:t>three</a:t>
            </a:r>
            <a:r>
              <a:rPr lang="en-US" sz="2800" b="1" dirty="0"/>
              <a:t> priorities for retail businesses</a:t>
            </a:r>
            <a:r>
              <a:rPr lang="en-US" sz="2800" dirty="0"/>
              <a:t>:</a:t>
            </a:r>
          </a:p>
          <a:p>
            <a:pPr marL="457200" indent="-457200">
              <a:buFont typeface="+mj-lt"/>
              <a:buAutoNum type="arabicPeriod"/>
            </a:pPr>
            <a:r>
              <a:rPr lang="en-US" sz="2800" dirty="0">
                <a:solidFill>
                  <a:srgbClr val="FF0000"/>
                </a:solidFill>
              </a:rPr>
              <a:t>Eliminate silos and create seamless experiences for consumers all the way along the path-to-purchase</a:t>
            </a:r>
            <a:r>
              <a:rPr lang="en-US" sz="2800" dirty="0"/>
              <a:t>. </a:t>
            </a:r>
            <a:r>
              <a:rPr lang="en-US" sz="2800" dirty="0">
                <a:solidFill>
                  <a:srgbClr val="00B0F0"/>
                </a:solidFill>
              </a:rPr>
              <a:t>Look for ways to bring together the on-and offline worlds and avoid isolated marketing campaigns</a:t>
            </a:r>
            <a:r>
              <a:rPr lang="en-US" sz="2800" dirty="0"/>
              <a:t>, which do not integrate. If there is any friction along the journey a shopper is likely to defect to another supplier (</a:t>
            </a:r>
            <a:r>
              <a:rPr lang="en-US" sz="2800" b="1" dirty="0">
                <a:effectLst>
                  <a:outerShdw blurRad="38100" dist="38100" dir="2700000" algn="tl">
                    <a:srgbClr val="000000">
                      <a:alpha val="43137"/>
                    </a:srgbClr>
                  </a:outerShdw>
                </a:effectLst>
              </a:rPr>
              <a:t>e.g. if a retailer sells products at different prices online to in-store). </a:t>
            </a:r>
          </a:p>
          <a:p>
            <a:endParaRPr lang="en-US" sz="2400" dirty="0"/>
          </a:p>
        </p:txBody>
      </p:sp>
    </p:spTree>
    <p:extLst>
      <p:ext uri="{BB962C8B-B14F-4D97-AF65-F5344CB8AC3E}">
        <p14:creationId xmlns="" xmlns:p14="http://schemas.microsoft.com/office/powerpoint/2010/main" val="249040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268760"/>
            <a:ext cx="8929718" cy="4946322"/>
          </a:xfrm>
        </p:spPr>
        <p:txBody>
          <a:bodyPr>
            <a:normAutofit/>
          </a:bodyPr>
          <a:lstStyle/>
          <a:p>
            <a:pPr marL="457200" indent="-457200">
              <a:buFont typeface="+mj-lt"/>
              <a:buAutoNum type="arabicPeriod"/>
            </a:pPr>
            <a:endParaRPr lang="en-US" sz="2400" dirty="0" smtClean="0"/>
          </a:p>
          <a:p>
            <a:pPr marL="0" indent="0">
              <a:buNone/>
            </a:pPr>
            <a:endParaRPr lang="en-US" sz="2400" dirty="0"/>
          </a:p>
          <a:p>
            <a:pPr marL="0" indent="0">
              <a:buNone/>
            </a:pPr>
            <a:r>
              <a:rPr lang="en-US" sz="2400" dirty="0" smtClean="0">
                <a:solidFill>
                  <a:schemeClr val="accent1"/>
                </a:solidFill>
              </a:rPr>
              <a:t>2.  </a:t>
            </a:r>
            <a:r>
              <a:rPr lang="en-US" sz="2800" dirty="0" smtClean="0">
                <a:solidFill>
                  <a:srgbClr val="FF0000"/>
                </a:solidFill>
              </a:rPr>
              <a:t>Increase </a:t>
            </a:r>
            <a:r>
              <a:rPr lang="en-US" sz="2800" dirty="0">
                <a:solidFill>
                  <a:srgbClr val="FF0000"/>
                </a:solidFill>
              </a:rPr>
              <a:t>opportunities to digitally interact by understanding more about their paths-to-purchase </a:t>
            </a:r>
            <a:r>
              <a:rPr lang="en-US" sz="2800" dirty="0"/>
              <a:t>(</a:t>
            </a:r>
            <a:r>
              <a:rPr lang="en-US" sz="2800" b="1" dirty="0">
                <a:effectLst>
                  <a:outerShdw blurRad="38100" dist="38100" dir="2700000" algn="tl">
                    <a:srgbClr val="000000">
                      <a:alpha val="43137"/>
                    </a:srgbClr>
                  </a:outerShdw>
                </a:effectLst>
              </a:rPr>
              <a:t>e.g. provide incentives along the way through digital advertising and mobile promotions</a:t>
            </a:r>
            <a:r>
              <a:rPr lang="en-US" sz="2800" dirty="0"/>
              <a:t>). </a:t>
            </a:r>
          </a:p>
          <a:p>
            <a:pPr marL="0" indent="0">
              <a:buNone/>
            </a:pPr>
            <a:r>
              <a:rPr lang="en-US" sz="2800" dirty="0" smtClean="0">
                <a:solidFill>
                  <a:schemeClr val="accent1"/>
                </a:solidFill>
              </a:rPr>
              <a:t>3. </a:t>
            </a:r>
            <a:r>
              <a:rPr lang="en-US" sz="2800" dirty="0" err="1" smtClean="0">
                <a:solidFill>
                  <a:srgbClr val="FF0000"/>
                </a:solidFill>
              </a:rPr>
              <a:t>Analyse</a:t>
            </a:r>
            <a:r>
              <a:rPr lang="en-US" sz="2800" dirty="0" smtClean="0">
                <a:solidFill>
                  <a:srgbClr val="FF0000"/>
                </a:solidFill>
              </a:rPr>
              <a:t> </a:t>
            </a:r>
            <a:r>
              <a:rPr lang="en-US" sz="2800" dirty="0">
                <a:solidFill>
                  <a:srgbClr val="FF0000"/>
                </a:solidFill>
              </a:rPr>
              <a:t>and measure consumer </a:t>
            </a:r>
            <a:r>
              <a:rPr lang="en-US" sz="2800" dirty="0" err="1">
                <a:solidFill>
                  <a:srgbClr val="FF0000"/>
                </a:solidFill>
              </a:rPr>
              <a:t>behaviour</a:t>
            </a:r>
            <a:r>
              <a:rPr lang="en-US" sz="2800" dirty="0">
                <a:solidFill>
                  <a:srgbClr val="FF0000"/>
                </a:solidFill>
              </a:rPr>
              <a:t> at all </a:t>
            </a:r>
            <a:r>
              <a:rPr lang="en-US" sz="2800" dirty="0" err="1">
                <a:solidFill>
                  <a:srgbClr val="FF0000"/>
                </a:solidFill>
              </a:rPr>
              <a:t>touchpoints</a:t>
            </a:r>
            <a:r>
              <a:rPr lang="en-US" sz="2800" dirty="0">
                <a:solidFill>
                  <a:srgbClr val="FF0000"/>
                </a:solidFill>
              </a:rPr>
              <a:t> </a:t>
            </a:r>
            <a:r>
              <a:rPr lang="en-US" sz="2800" dirty="0"/>
              <a:t>in order to develop deep and insightful understanding of what is driving shoppers’ choices and purchase </a:t>
            </a:r>
            <a:r>
              <a:rPr lang="en-US" sz="2800" dirty="0" smtClean="0"/>
              <a:t>decisions.</a:t>
            </a:r>
            <a:endParaRPr lang="en-US" sz="2800" dirty="0"/>
          </a:p>
          <a:p>
            <a:endParaRPr lang="en-US" sz="2400" dirty="0"/>
          </a:p>
        </p:txBody>
      </p:sp>
      <p:sp>
        <p:nvSpPr>
          <p:cNvPr id="4" name="Title 1"/>
          <p:cNvSpPr>
            <a:spLocks noGrp="1"/>
          </p:cNvSpPr>
          <p:nvPr>
            <p:ph type="title"/>
          </p:nvPr>
        </p:nvSpPr>
        <p:spPr>
          <a:xfrm>
            <a:off x="899592" y="620688"/>
            <a:ext cx="7543800" cy="1450757"/>
          </a:xfrm>
        </p:spPr>
        <p:txBody>
          <a:bodyPr>
            <a:normAutofit fontScale="90000"/>
          </a:bodyPr>
          <a:lstStyle/>
          <a:p>
            <a:pPr algn="ctr"/>
            <a:r>
              <a:rPr lang="en-US" b="1" dirty="0">
                <a:solidFill>
                  <a:schemeClr val="accent2">
                    <a:lumMod val="60000"/>
                    <a:lumOff val="40000"/>
                  </a:schemeClr>
                </a:solidFill>
              </a:rPr>
              <a:t>Digital marketing strategy as a channel marketing strategy </a:t>
            </a:r>
            <a:r>
              <a:rPr lang="en-US" dirty="0">
                <a:solidFill>
                  <a:schemeClr val="accent1"/>
                </a:solidFill>
              </a:rPr>
              <a:t/>
            </a:r>
            <a:br>
              <a:rPr lang="en-US" dirty="0">
                <a:solidFill>
                  <a:schemeClr val="accent1"/>
                </a:solidFill>
              </a:rPr>
            </a:br>
            <a:endParaRPr lang="en-US" dirty="0">
              <a:solidFill>
                <a:schemeClr val="accent1"/>
              </a:solidFill>
            </a:endParaRPr>
          </a:p>
        </p:txBody>
      </p:sp>
    </p:spTree>
    <p:extLst>
      <p:ext uri="{BB962C8B-B14F-4D97-AF65-F5344CB8AC3E}">
        <p14:creationId xmlns="" xmlns:p14="http://schemas.microsoft.com/office/powerpoint/2010/main" val="3254502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1">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Theme11</Template>
  <TotalTime>4261</TotalTime>
  <Words>4773</Words>
  <Application>Microsoft Office PowerPoint</Application>
  <PresentationFormat>Affichage à l'écran (4:3)</PresentationFormat>
  <Paragraphs>344</Paragraphs>
  <Slides>61</Slides>
  <Notes>15</Notes>
  <HiddenSlides>0</HiddenSlides>
  <MMClips>0</MMClips>
  <ScaleCrop>false</ScaleCrop>
  <HeadingPairs>
    <vt:vector size="4" baseType="variant">
      <vt:variant>
        <vt:lpstr>Thème</vt:lpstr>
      </vt:variant>
      <vt:variant>
        <vt:i4>1</vt:i4>
      </vt:variant>
      <vt:variant>
        <vt:lpstr>Titres des diapositives</vt:lpstr>
      </vt:variant>
      <vt:variant>
        <vt:i4>61</vt:i4>
      </vt:variant>
    </vt:vector>
  </HeadingPairs>
  <TitlesOfParts>
    <vt:vector size="62" baseType="lpstr">
      <vt:lpstr>Theme11</vt:lpstr>
      <vt:lpstr>Diapositive 1</vt:lpstr>
      <vt:lpstr>Chapter 4 Digital Marketing Strategy </vt:lpstr>
      <vt:lpstr>Introduction</vt:lpstr>
      <vt:lpstr>Diapositive 4</vt:lpstr>
      <vt:lpstr>Diapositive 5</vt:lpstr>
      <vt:lpstr>Understanding the impact of digital disruptors </vt:lpstr>
      <vt:lpstr>Digital marketing strategy as a channel marketing strategy  </vt:lpstr>
      <vt:lpstr>Digital marketing strategy as a channel marketing strategy  </vt:lpstr>
      <vt:lpstr>Digital marketing strategy as a channel marketing strategy  </vt:lpstr>
      <vt:lpstr>Digital marketing strategy as a channel marketing strategy  </vt:lpstr>
      <vt:lpstr>The scope of digital marketing strategy</vt:lpstr>
      <vt:lpstr>The scope of digital marketing strategy</vt:lpstr>
      <vt:lpstr>Importance of integrated digital marketing strategy and digital transformation</vt:lpstr>
      <vt:lpstr>Importance of integrated digital marketing strategy and digital transformation</vt:lpstr>
      <vt:lpstr>Importance of integrated digital marketing strategy and digital transformation</vt:lpstr>
      <vt:lpstr>Importance of integrated digital marketing strategy and digital transformation</vt:lpstr>
      <vt:lpstr>Importance of integrated digital marketing strategy and digital transformation</vt:lpstr>
      <vt:lpstr>Hierarchy of organisation plans including digital marketing plans </vt:lpstr>
      <vt:lpstr>Table 4.2 Digital Marketing Planning failures and solutions</vt:lpstr>
      <vt:lpstr>Table 4.2 Digital Marketing Planning failures and solutions</vt:lpstr>
      <vt:lpstr>Table 4.2 Digital Marketing Planning failures and solutions (Continued)</vt:lpstr>
      <vt:lpstr>How to structure a digital marketing strategy  </vt:lpstr>
      <vt:lpstr>How to structure a digital marketing strategy  </vt:lpstr>
      <vt:lpstr>How to structure a digital marketing strategy  </vt:lpstr>
      <vt:lpstr>The SOSTAC® planning framework applied to digital marketing strategy development </vt:lpstr>
      <vt:lpstr>How to structure a digital marketing strategy  </vt:lpstr>
      <vt:lpstr>How to structure a digital marketing strategy  </vt:lpstr>
      <vt:lpstr>How to structure a digital marketing strategy  </vt:lpstr>
      <vt:lpstr>How to structure a digital marketing strategy  </vt:lpstr>
      <vt:lpstr> Situation analysis  </vt:lpstr>
      <vt:lpstr> Internal audit for digital marketing  </vt:lpstr>
      <vt:lpstr>   customer research  </vt:lpstr>
      <vt:lpstr> Resource analysis   </vt:lpstr>
      <vt:lpstr> Resource analysis   </vt:lpstr>
      <vt:lpstr> Competitor  analysis  </vt:lpstr>
      <vt:lpstr>Generic digital channel-specific SWOT analysis showing typical opportunities and threats presented by digital media</vt:lpstr>
      <vt:lpstr>Setting goals and objectives for digital marketing  </vt:lpstr>
      <vt:lpstr>Figure 4.10 The relationship between vision, goals, objectives and KPIs</vt:lpstr>
      <vt:lpstr>Diapositive 39</vt:lpstr>
      <vt:lpstr>  </vt:lpstr>
      <vt:lpstr>  </vt:lpstr>
      <vt:lpstr>   Strategy formulation for digital marketing </vt:lpstr>
      <vt:lpstr>   Strategy formulation for digital marketing </vt:lpstr>
      <vt:lpstr>   Strategy formulation for digital marketing </vt:lpstr>
      <vt:lpstr>Key decisions in strategy development: </vt:lpstr>
      <vt:lpstr>   Decision 1: Market and product development strategies   </vt:lpstr>
      <vt:lpstr>Figure 4.11 Using digital channels to support different organisational growth strategies </vt:lpstr>
      <vt:lpstr>   Decision 2: Business and revenue models strategies </vt:lpstr>
      <vt:lpstr>   Decision 3: Target marketing strategy  </vt:lpstr>
      <vt:lpstr>Diapositive 50</vt:lpstr>
      <vt:lpstr>   Decision 4:Positioning and differentiation strategy (including the marketing mix) </vt:lpstr>
      <vt:lpstr>Figure 4.16 Alternative positionings for online services </vt:lpstr>
      <vt:lpstr>   Decision 4:Positioning and differentiation strategy (including the marketing mix) </vt:lpstr>
      <vt:lpstr>   Decision 5: Customer engagement and social media strategy </vt:lpstr>
      <vt:lpstr>   Decision 5: Customer engagement and social media strategy </vt:lpstr>
      <vt:lpstr>   Decision 6: Multichannel distribution strategy </vt:lpstr>
      <vt:lpstr>   Decision 7: Multichannel communications strategy </vt:lpstr>
      <vt:lpstr>   Decision 7: Multichannel communications strategy </vt:lpstr>
      <vt:lpstr>Figure 4.19 Influences on customers of multichannel decision making</vt:lpstr>
      <vt:lpstr>   Decision 8: Online communications mix and budget  </vt:lpstr>
      <vt:lpstr>   Decision 8: Online communications mix and budget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Powerpoint Slides</dc:title>
  <dc:subject>Digital Marketing</dc:subject>
  <dc:creator>Kirsty Farrelly</dc:creator>
  <cp:keywords>Digital Marketing</cp:keywords>
  <cp:lastModifiedBy>TOSHIBA</cp:lastModifiedBy>
  <cp:revision>433</cp:revision>
  <dcterms:created xsi:type="dcterms:W3CDTF">2019-02-27T10:38:23Z</dcterms:created>
  <dcterms:modified xsi:type="dcterms:W3CDTF">2019-10-06T20:24:30Z</dcterms:modified>
</cp:coreProperties>
</file>