
<file path=[Content_Types].xml><?xml version="1.0" encoding="utf-8"?>
<Types xmlns="http://schemas.openxmlformats.org/package/2006/content-types">
  <Default Extension="bin" ContentType="application/vnd.openxmlformats-officedocument.presentationml.printerSettings"/>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s/slide25.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4.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0.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embeddings/oleObject1.bin" ContentType="application/vnd.openxmlformats-officedocument.oleObject"/>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46"/>
  </p:notesMasterIdLst>
  <p:sldIdLst>
    <p:sldId id="256" r:id="rId2"/>
    <p:sldId id="320" r:id="rId3"/>
    <p:sldId id="260" r:id="rId4"/>
    <p:sldId id="259" r:id="rId5"/>
    <p:sldId id="258" r:id="rId6"/>
    <p:sldId id="257" r:id="rId7"/>
    <p:sldId id="261" r:id="rId8"/>
    <p:sldId id="276" r:id="rId9"/>
    <p:sldId id="277" r:id="rId10"/>
    <p:sldId id="278" r:id="rId11"/>
    <p:sldId id="312" r:id="rId12"/>
    <p:sldId id="318" r:id="rId13"/>
    <p:sldId id="317" r:id="rId14"/>
    <p:sldId id="279" r:id="rId15"/>
    <p:sldId id="262" r:id="rId16"/>
    <p:sldId id="281" r:id="rId17"/>
    <p:sldId id="280" r:id="rId18"/>
    <p:sldId id="263" r:id="rId19"/>
    <p:sldId id="282" r:id="rId20"/>
    <p:sldId id="285" r:id="rId21"/>
    <p:sldId id="283" r:id="rId22"/>
    <p:sldId id="271" r:id="rId23"/>
    <p:sldId id="272" r:id="rId24"/>
    <p:sldId id="293" r:id="rId25"/>
    <p:sldId id="290" r:id="rId26"/>
    <p:sldId id="313" r:id="rId27"/>
    <p:sldId id="314" r:id="rId28"/>
    <p:sldId id="303" r:id="rId29"/>
    <p:sldId id="307" r:id="rId30"/>
    <p:sldId id="308" r:id="rId31"/>
    <p:sldId id="316" r:id="rId32"/>
    <p:sldId id="315" r:id="rId33"/>
    <p:sldId id="311" r:id="rId34"/>
    <p:sldId id="304" r:id="rId35"/>
    <p:sldId id="305" r:id="rId36"/>
    <p:sldId id="306" r:id="rId37"/>
    <p:sldId id="296" r:id="rId38"/>
    <p:sldId id="292" r:id="rId39"/>
    <p:sldId id="297" r:id="rId40"/>
    <p:sldId id="298" r:id="rId41"/>
    <p:sldId id="299" r:id="rId42"/>
    <p:sldId id="300" r:id="rId43"/>
    <p:sldId id="301" r:id="rId44"/>
    <p:sldId id="302"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724" autoAdjust="0"/>
  </p:normalViewPr>
  <p:slideViewPr>
    <p:cSldViewPr snapToGrid="0" snapToObjects="1">
      <p:cViewPr varScale="1">
        <p:scale>
          <a:sx n="61" d="100"/>
          <a:sy n="61" d="100"/>
        </p:scale>
        <p:origin x="-201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47" Type="http://schemas.openxmlformats.org/officeDocument/2006/relationships/printerSettings" Target="printerSettings/printerSettings1.bin"/><Relationship Id="rId21" Type="http://schemas.openxmlformats.org/officeDocument/2006/relationships/slide" Target="slides/slide20.xml"/><Relationship Id="rId50" Type="http://schemas.openxmlformats.org/officeDocument/2006/relationships/theme" Target="theme/theme1.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9" Type="http://schemas.openxmlformats.org/officeDocument/2006/relationships/slide" Target="slides/slide28.xml"/><Relationship Id="rId2" Type="http://schemas.openxmlformats.org/officeDocument/2006/relationships/slide" Target="slides/slide1.xml"/><Relationship Id="rId16" Type="http://schemas.openxmlformats.org/officeDocument/2006/relationships/slide" Target="slides/slide15.xml"/><Relationship Id="rId24" Type="http://schemas.openxmlformats.org/officeDocument/2006/relationships/slide" Target="slides/slide23.xml"/><Relationship Id="rId32" Type="http://schemas.openxmlformats.org/officeDocument/2006/relationships/slide" Target="slides/slide31.xml"/><Relationship Id="rId11" Type="http://schemas.openxmlformats.org/officeDocument/2006/relationships/slide" Target="slides/slide10.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2.xml"/><Relationship Id="rId5" Type="http://schemas.openxmlformats.org/officeDocument/2006/relationships/slide" Target="slides/slide4.xml"/><Relationship Id="rId31" Type="http://schemas.openxmlformats.org/officeDocument/2006/relationships/slide" Target="slides/slide30.xml"/><Relationship Id="rId10" Type="http://schemas.openxmlformats.org/officeDocument/2006/relationships/slide" Target="slides/slide9.xml"/><Relationship Id="rId19" Type="http://schemas.openxmlformats.org/officeDocument/2006/relationships/slide" Target="slides/slide18.xml"/><Relationship Id="rId44" Type="http://schemas.openxmlformats.org/officeDocument/2006/relationships/slide" Target="slides/slide43.xml"/><Relationship Id="rId52" Type="http://schemas.openxmlformats.org/officeDocument/2006/relationships/customXml" Target="../customXml/item1.xml"/><Relationship Id="rId48"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 Type="http://schemas.openxmlformats.org/officeDocument/2006/relationships/slide" Target="slides/slide3.xml"/><Relationship Id="rId30" Type="http://schemas.openxmlformats.org/officeDocument/2006/relationships/slide" Target="slides/slide29.xml"/><Relationship Id="rId9" Type="http://schemas.openxmlformats.org/officeDocument/2006/relationships/slide" Target="slides/slide8.xml"/><Relationship Id="rId35" Type="http://schemas.openxmlformats.org/officeDocument/2006/relationships/slide" Target="slides/slide34.xml"/><Relationship Id="rId14" Type="http://schemas.openxmlformats.org/officeDocument/2006/relationships/slide" Target="slides/slide13.xml"/><Relationship Id="rId43" Type="http://schemas.openxmlformats.org/officeDocument/2006/relationships/slide" Target="slides/slide42.xml"/><Relationship Id="rId51"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46" Type="http://schemas.openxmlformats.org/officeDocument/2006/relationships/notesMaster" Target="notesMasters/notesMaster1.xml"/><Relationship Id="rId25" Type="http://schemas.openxmlformats.org/officeDocument/2006/relationships/slide" Target="slides/slide24.xml"/><Relationship Id="rId33" Type="http://schemas.openxmlformats.org/officeDocument/2006/relationships/slide" Target="slides/slide32.xml"/><Relationship Id="rId12" Type="http://schemas.openxmlformats.org/officeDocument/2006/relationships/slide" Target="slides/slide11.xml"/><Relationship Id="rId17" Type="http://schemas.openxmlformats.org/officeDocument/2006/relationships/slide" Target="slides/slide16.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49" Type="http://schemas.openxmlformats.org/officeDocument/2006/relationships/viewProps" Target="viewProps.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5" Type="http://schemas.openxmlformats.org/officeDocument/2006/relationships/slide" Target="slides/slide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BBF5A5-FB90-7C40-996A-2EDCC00B6862}" type="datetimeFigureOut">
              <a:rPr lang="en-US" smtClean="0"/>
              <a:t>4/5/16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0BA1D-01E5-AB43-AF83-A97263126E07}" type="slidenum">
              <a:rPr lang="en-US" smtClean="0"/>
              <a:t>‹#›</a:t>
            </a:fld>
            <a:endParaRPr lang="en-US"/>
          </a:p>
        </p:txBody>
      </p:sp>
    </p:spTree>
    <p:extLst>
      <p:ext uri="{BB962C8B-B14F-4D97-AF65-F5344CB8AC3E}">
        <p14:creationId xmlns:p14="http://schemas.microsoft.com/office/powerpoint/2010/main" val="29972130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simple example. Suppose you are working in a big company and your company has just expanded to two new locations. The main site is connected to two branch offices, named Branch 1 &amp; Branch 2 and your boss wants these two branches can communicate with the main site. The most simple solution is to connect them directly (called a leased line) as shown below</a:t>
            </a:r>
          </a:p>
          <a:p>
            <a:endParaRPr lang="en-US" dirty="0" smtClean="0"/>
          </a:p>
          <a:p>
            <a:r>
              <a:rPr lang="en-US" dirty="0" smtClean="0"/>
              <a:t>To connect to these two branches, the main site router, </a:t>
            </a:r>
            <a:r>
              <a:rPr lang="en-US" dirty="0" err="1" smtClean="0"/>
              <a:t>HeadQuarter</a:t>
            </a:r>
            <a:r>
              <a:rPr lang="en-US" dirty="0" smtClean="0"/>
              <a:t>, requires two serial interfaces which a router can provide. But what happens when the company expands to 10 branches, 50 branches? For each point-to-point line, </a:t>
            </a:r>
            <a:r>
              <a:rPr lang="en-US" dirty="0" err="1" smtClean="0"/>
              <a:t>HeadQuarter</a:t>
            </a:r>
            <a:r>
              <a:rPr lang="en-US" dirty="0" smtClean="0"/>
              <a:t> needs a separate physical serial interface (and maybe a separate CSU/DSU if it is not integrated into the WAN card). As you can imagine, it will need many routers with many interfaces and lots of rack space for the routers and CSU/DSUs. Maybe we should use another solution for this problem? Luckily, Frame Relay can do it!</a:t>
            </a:r>
          </a:p>
          <a:p>
            <a:endParaRPr lang="en-US" dirty="0" smtClean="0"/>
          </a:p>
          <a:p>
            <a:r>
              <a:rPr lang="en-US" dirty="0" smtClean="0"/>
              <a:t>By using Frame Relay we only need one serial interface at the </a:t>
            </a:r>
            <a:r>
              <a:rPr lang="en-US" dirty="0" err="1" smtClean="0"/>
              <a:t>HeadQuarter</a:t>
            </a:r>
            <a:r>
              <a:rPr lang="en-US" dirty="0" smtClean="0"/>
              <a:t> to connect to all branches. This is also true when we expand to 10 or 50 branches. Moreover, the cost is much lesser than using leased-lines.</a:t>
            </a:r>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4</a:t>
            </a:fld>
            <a:endParaRPr lang="en-US"/>
          </a:p>
        </p:txBody>
      </p:sp>
    </p:spTree>
    <p:extLst>
      <p:ext uri="{BB962C8B-B14F-4D97-AF65-F5344CB8AC3E}">
        <p14:creationId xmlns:p14="http://schemas.microsoft.com/office/powerpoint/2010/main" val="3613383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Frame Relay DLCIs have local significance, which means that the values themselves are not unique in the Frame Relay WAN.</a:t>
            </a:r>
          </a:p>
          <a:p>
            <a:r>
              <a:rPr lang="en-US" dirty="0" smtClean="0"/>
              <a:t> A DLCI identifies a VC to the equipment at an endpoint. A DLCI has no significance beyond the single link. </a:t>
            </a:r>
          </a:p>
          <a:p>
            <a:r>
              <a:rPr lang="en-US" dirty="0" smtClean="0"/>
              <a:t>Two devices connected by a VC may use a different DLCI value to refer to the same connection.</a:t>
            </a:r>
          </a:p>
          <a:p>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24</a:t>
            </a:fld>
            <a:endParaRPr lang="en-US"/>
          </a:p>
        </p:txBody>
      </p:sp>
    </p:spTree>
    <p:extLst>
      <p:ext uri="{BB962C8B-B14F-4D97-AF65-F5344CB8AC3E}">
        <p14:creationId xmlns:p14="http://schemas.microsoft.com/office/powerpoint/2010/main" val="67920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should use the “broadcast” keyword here because by default split-horizon will prevent routing updates from being sent back on the same interface it received. For example, if Branch 1 sends an update to </a:t>
            </a:r>
            <a:r>
              <a:rPr lang="en-US" dirty="0" err="1" smtClean="0"/>
              <a:t>HeadQuarter</a:t>
            </a:r>
            <a:r>
              <a:rPr lang="en-US" dirty="0" smtClean="0"/>
              <a:t> then </a:t>
            </a:r>
            <a:r>
              <a:rPr lang="en-US" dirty="0" err="1" smtClean="0"/>
              <a:t>HeadQuarter</a:t>
            </a:r>
            <a:r>
              <a:rPr lang="en-US" dirty="0" smtClean="0"/>
              <a:t> can’t send that update to Branch 2 because they are received and sent on the same interface. By using the “broadcast” keyword, we are telling the </a:t>
            </a:r>
            <a:r>
              <a:rPr lang="en-US" dirty="0" err="1" smtClean="0"/>
              <a:t>HeadQuarter</a:t>
            </a:r>
            <a:r>
              <a:rPr lang="en-US" dirty="0" smtClean="0"/>
              <a:t> to send a copy of any broadcast or multicast packet received on that interface to the virtual circuit specified by the DLCI value in the “frame-relay map” statement. In fact the copied packet will be sent via unicast (not broadcast) so sometimes it is called “pseudo-broadcast”.</a:t>
            </a:r>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30</a:t>
            </a:fld>
            <a:endParaRPr lang="en-US"/>
          </a:p>
        </p:txBody>
      </p:sp>
    </p:spTree>
    <p:extLst>
      <p:ext uri="{BB962C8B-B14F-4D97-AF65-F5344CB8AC3E}">
        <p14:creationId xmlns:p14="http://schemas.microsoft.com/office/powerpoint/2010/main" val="2950110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standard LAPF header is too simplistic and does not provide all the fields needed by Frame Relay routers. More specifically, there is no Protocol Type field in LAPF. Each data link layer needs such a field to define the type of Layer 3 packet carried by the data link frame. If Frame Relay uses only LAPF header, routers cannot support multiprotocol traffic because there is no way to identify the type of Layer 3 protocol.</a:t>
            </a:r>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34</a:t>
            </a:fld>
            <a:endParaRPr lang="en-US"/>
          </a:p>
        </p:txBody>
      </p:sp>
    </p:spTree>
    <p:extLst>
      <p:ext uri="{BB962C8B-B14F-4D97-AF65-F5344CB8AC3E}">
        <p14:creationId xmlns:p14="http://schemas.microsoft.com/office/powerpoint/2010/main" val="200050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are two Frame Relay encapsulation types: the Cisco encapsulation and the IETF Frame Relay encapsulation, which is in conformance with RFC 1490 and RFC 2427. The former is often used to connect two Cisco routers while the latter is used to connect a Cisco router to a non-Cisco router.</a:t>
            </a:r>
          </a:p>
          <a:p>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35</a:t>
            </a:fld>
            <a:endParaRPr lang="en-US"/>
          </a:p>
        </p:txBody>
      </p:sp>
    </p:spTree>
    <p:extLst>
      <p:ext uri="{BB962C8B-B14F-4D97-AF65-F5344CB8AC3E}">
        <p14:creationId xmlns:p14="http://schemas.microsoft.com/office/powerpoint/2010/main" val="2530169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If you fail to match the Frame Relay encapsulation (both sides cisco or both </a:t>
            </a:r>
            <a:r>
              <a:rPr lang="en-US" dirty="0" err="1" smtClean="0"/>
              <a:t>ietf</a:t>
            </a:r>
            <a:r>
              <a:rPr lang="en-US" dirty="0" smtClean="0"/>
              <a:t>) on the two routers, the connection does not come up. However, if you have Cisco routers at both ends of the connection (a likely scenario), and you don’t explicitly configure Frame Relay encapsulation, both routers default to cisco and the connection does get established.  Frame Relay switches do not care about the Frame Relay encapsulation. In Cisco IOS Software configuration, the Cisco </a:t>
            </a:r>
            <a:r>
              <a:rPr lang="en-US" dirty="0" err="1" smtClean="0"/>
              <a:t>proprietarty</a:t>
            </a:r>
            <a:r>
              <a:rPr lang="en-US" dirty="0" smtClean="0"/>
              <a:t> encapsulation is called cisco while the other one is called </a:t>
            </a:r>
            <a:r>
              <a:rPr lang="en-US" dirty="0" err="1" smtClean="0"/>
              <a:t>ietf</a:t>
            </a:r>
            <a:r>
              <a:rPr lang="en-US" dirty="0" smtClean="0"/>
              <a:t>.</a:t>
            </a:r>
          </a:p>
          <a:p>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36</a:t>
            </a:fld>
            <a:endParaRPr lang="en-US"/>
          </a:p>
        </p:txBody>
      </p:sp>
    </p:spTree>
    <p:extLst>
      <p:ext uri="{BB962C8B-B14F-4D97-AF65-F5344CB8AC3E}">
        <p14:creationId xmlns:p14="http://schemas.microsoft.com/office/powerpoint/2010/main" val="1370408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cs typeface="Arial" charset="0"/>
              </a:rPr>
              <a:t>This is the least expensive topology because it requires the fewest PVCs. </a:t>
            </a:r>
          </a:p>
          <a:p>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38</a:t>
            </a:fld>
            <a:endParaRPr lang="en-US"/>
          </a:p>
        </p:txBody>
      </p:sp>
    </p:spTree>
    <p:extLst>
      <p:ext uri="{BB962C8B-B14F-4D97-AF65-F5344CB8AC3E}">
        <p14:creationId xmlns:p14="http://schemas.microsoft.com/office/powerpoint/2010/main" val="5050059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Using leased-line interconnections, additional serial interfaces and lines add costs. In this example, ten dedicated lines are required to interconnect each site in a full-mesh topology. Using Frame Relay, a network designer can build multiple connections simply by configuring additional VCs on each existing link. This software upgrade grows the star topology to a full-mesh topology without the expense of additional hardware or dedicated lines. Because VCs use statistical multiplexing, multiple VCs on an access link generally make better use of Frame Relay than single</a:t>
            </a:r>
            <a:endParaRPr lang="x-none" dirty="0"/>
          </a:p>
        </p:txBody>
      </p:sp>
      <p:sp>
        <p:nvSpPr>
          <p:cNvPr id="4" name="عنصر نائب لرقم الشريحة 3"/>
          <p:cNvSpPr>
            <a:spLocks noGrp="1"/>
          </p:cNvSpPr>
          <p:nvPr>
            <p:ph type="sldNum" sz="quarter" idx="10"/>
          </p:nvPr>
        </p:nvSpPr>
        <p:spPr/>
        <p:txBody>
          <a:bodyPr/>
          <a:lstStyle/>
          <a:p>
            <a:fld id="{DA95C92E-7CEF-4021-BDBF-8382E7C5D178}" type="slidenum">
              <a:rPr lang="x-none" smtClean="0"/>
              <a:t>40</a:t>
            </a:fld>
            <a:endParaRPr lang="x-none"/>
          </a:p>
        </p:txBody>
      </p:sp>
    </p:spTree>
    <p:extLst>
      <p:ext uri="{BB962C8B-B14F-4D97-AF65-F5344CB8AC3E}">
        <p14:creationId xmlns:p14="http://schemas.microsoft.com/office/powerpoint/2010/main" val="1030706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disadvantage is that customers pay for leased lines with a fixed capacity. However, WAN traffic is often variable and leaves some of the capacity unused.</a:t>
            </a:r>
          </a:p>
          <a:p>
            <a:r>
              <a:rPr lang="en-US" dirty="0" smtClean="0"/>
              <a:t> In addition, each endpoint needs a separate physical interface on the router, which increases equipment costs. </a:t>
            </a:r>
          </a:p>
          <a:p>
            <a:r>
              <a:rPr lang="en-US" dirty="0" smtClean="0"/>
              <a:t>Any change to the leased line generally requires a site visit by the carrier personnel.</a:t>
            </a:r>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5</a:t>
            </a:fld>
            <a:endParaRPr lang="en-US"/>
          </a:p>
        </p:txBody>
      </p:sp>
    </p:spTree>
    <p:extLst>
      <p:ext uri="{BB962C8B-B14F-4D97-AF65-F5344CB8AC3E}">
        <p14:creationId xmlns:p14="http://schemas.microsoft.com/office/powerpoint/2010/main" val="3710446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 providers implement Frame Relay to support voice and data traffic between LANs over a WAN. Each end user gets a private line, or leased line, to a Frame Relay node. The Frame Relay network handles the transmission over a frequently changing path transparent to all end users. As shown in the figure, Frame Relay provides a solution to allow the communications between multiple sites using a single access circuit to the provider.</a:t>
            </a:r>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7</a:t>
            </a:fld>
            <a:endParaRPr lang="en-US"/>
          </a:p>
        </p:txBody>
      </p:sp>
    </p:spTree>
    <p:extLst>
      <p:ext uri="{BB962C8B-B14F-4D97-AF65-F5344CB8AC3E}">
        <p14:creationId xmlns:p14="http://schemas.microsoft.com/office/powerpoint/2010/main" val="2268101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Data terminal equipment (DTE), which is actually the user device and the logical Frame-relay end-system</a:t>
            </a:r>
          </a:p>
          <a:p>
            <a:r>
              <a:rPr lang="en-US" dirty="0" smtClean="0"/>
              <a:t>+ Data communication equipment (DCE,</a:t>
            </a:r>
            <a:r>
              <a:rPr lang="en-US" dirty="0" smtClean="0">
                <a:solidFill>
                  <a:srgbClr val="FF0000"/>
                </a:solidFill>
              </a:rPr>
              <a:t> also called data circuit-terminating equipment), which consists of modem and packet switch</a:t>
            </a:r>
          </a:p>
          <a:p>
            <a:r>
              <a:rPr lang="en-US" dirty="0" smtClean="0"/>
              <a:t>In general, the routers are considered DTE, and the Frame Relay switches are DCE.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 FRAD is a specialized device designed to provide a connection between a LAN and a Frame Relay WAN.</a:t>
            </a:r>
          </a:p>
          <a:p>
            <a:endParaRPr lang="en-US" dirty="0"/>
          </a:p>
        </p:txBody>
      </p:sp>
      <p:sp>
        <p:nvSpPr>
          <p:cNvPr id="4" name="Slide Number Placeholder 3"/>
          <p:cNvSpPr>
            <a:spLocks noGrp="1"/>
          </p:cNvSpPr>
          <p:nvPr>
            <p:ph type="sldNum" sz="quarter" idx="10"/>
          </p:nvPr>
        </p:nvSpPr>
        <p:spPr/>
        <p:txBody>
          <a:bodyPr/>
          <a:lstStyle/>
          <a:p>
            <a:fld id="{5E0DCF04-64C5-564E-85B2-F833A4719DF7}" type="slidenum">
              <a:rPr lang="en-US" smtClean="0"/>
              <a:t>14</a:t>
            </a:fld>
            <a:endParaRPr lang="en-US"/>
          </a:p>
        </p:txBody>
      </p:sp>
    </p:spTree>
    <p:extLst>
      <p:ext uri="{BB962C8B-B14F-4D97-AF65-F5344CB8AC3E}">
        <p14:creationId xmlns:p14="http://schemas.microsoft.com/office/powerpoint/2010/main" val="3939969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VCs, Frame Relay shares the bandwidth among multiple users and any single site can communicate with any other single site without using multiple dedicated physical lines.</a:t>
            </a:r>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15</a:t>
            </a:fld>
            <a:endParaRPr lang="en-US"/>
          </a:p>
        </p:txBody>
      </p:sp>
    </p:spTree>
    <p:extLst>
      <p:ext uri="{BB962C8B-B14F-4D97-AF65-F5344CB8AC3E}">
        <p14:creationId xmlns:p14="http://schemas.microsoft.com/office/powerpoint/2010/main" val="76244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 connection is logical, and data moves from end to end, without a direct electrical circuit.</a:t>
            </a:r>
          </a:p>
          <a:p>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17</a:t>
            </a:fld>
            <a:endParaRPr lang="en-US"/>
          </a:p>
        </p:txBody>
      </p:sp>
    </p:spTree>
    <p:extLst>
      <p:ext uri="{BB962C8B-B14F-4D97-AF65-F5344CB8AC3E}">
        <p14:creationId xmlns:p14="http://schemas.microsoft.com/office/powerpoint/2010/main" val="195966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Switched Virtual Circuits (SVC) - Established dynamically by sending signaling messages to the network (CALL SETUP, DATA TRANSFER, IDLE, CALL TERMINATION)</a:t>
            </a:r>
          </a:p>
          <a:p>
            <a:endParaRPr lang="en-US" dirty="0" smtClean="0"/>
          </a:p>
          <a:p>
            <a:r>
              <a:rPr lang="en-US" dirty="0" smtClean="0"/>
              <a:t>Note that some publications refer to PVCs as private VCs.</a:t>
            </a:r>
          </a:p>
          <a:p>
            <a:r>
              <a:rPr lang="en-US" dirty="0" smtClean="0"/>
              <a:t>Note: PVCs are more commonly implemented than SVCs.</a:t>
            </a:r>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18</a:t>
            </a:fld>
            <a:endParaRPr lang="en-US"/>
          </a:p>
        </p:txBody>
      </p:sp>
    </p:spTree>
    <p:extLst>
      <p:ext uri="{BB962C8B-B14F-4D97-AF65-F5344CB8AC3E}">
        <p14:creationId xmlns:p14="http://schemas.microsoft.com/office/powerpoint/2010/main" val="2396781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Frame Relay is statistically multiplexed, meaning that it transmits only one frame at a time, but that many logical connections can co-exist on a single physical line. </a:t>
            </a:r>
          </a:p>
          <a:p>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22</a:t>
            </a:fld>
            <a:endParaRPr lang="en-US"/>
          </a:p>
        </p:txBody>
      </p:sp>
    </p:spTree>
    <p:extLst>
      <p:ext uri="{BB962C8B-B14F-4D97-AF65-F5344CB8AC3E}">
        <p14:creationId xmlns:p14="http://schemas.microsoft.com/office/powerpoint/2010/main" val="335378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Keep in mind that the DLCI has only local significance and may be different at each end of a VC.</a:t>
            </a:r>
          </a:p>
          <a:p>
            <a:endParaRPr lang="en-US" dirty="0"/>
          </a:p>
        </p:txBody>
      </p:sp>
      <p:sp>
        <p:nvSpPr>
          <p:cNvPr id="4" name="Slide Number Placeholder 3"/>
          <p:cNvSpPr>
            <a:spLocks noGrp="1"/>
          </p:cNvSpPr>
          <p:nvPr>
            <p:ph type="sldNum" sz="quarter" idx="10"/>
          </p:nvPr>
        </p:nvSpPr>
        <p:spPr/>
        <p:txBody>
          <a:bodyPr/>
          <a:lstStyle/>
          <a:p>
            <a:fld id="{8840BA1D-01E5-AB43-AF83-A97263126E07}" type="slidenum">
              <a:rPr lang="en-US" smtClean="0"/>
              <a:t>23</a:t>
            </a:fld>
            <a:endParaRPr lang="en-US"/>
          </a:p>
        </p:txBody>
      </p:sp>
    </p:spTree>
    <p:extLst>
      <p:ext uri="{BB962C8B-B14F-4D97-AF65-F5344CB8AC3E}">
        <p14:creationId xmlns:p14="http://schemas.microsoft.com/office/powerpoint/2010/main" val="42685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5359130-FB27-7149-96DE-0B5D837E88CA}"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59130-FB27-7149-96DE-0B5D837E88CA}"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5359130-FB27-7149-96DE-0B5D837E88CA}"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0AEB-3F75-E045-ABDB-3D6427375FC0}"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59130-FB27-7149-96DE-0B5D837E88CA}"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0AEB-3F75-E045-ABDB-3D6427375FC0}"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359130-FB27-7149-96DE-0B5D837E88CA}"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5359130-FB27-7149-96DE-0B5D837E88CA}"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0AEB-3F75-E045-ABDB-3D6427375FC0}"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359130-FB27-7149-96DE-0B5D837E88CA}" type="datetimeFigureOut">
              <a:rPr lang="en-US" smtClean="0"/>
              <a:t>4/5/16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359130-FB27-7149-96DE-0B5D837E88CA}" type="datetimeFigureOut">
              <a:rPr lang="en-US" smtClean="0"/>
              <a:t>4/5/16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5359130-FB27-7149-96DE-0B5D837E88CA}" type="datetimeFigureOut">
              <a:rPr lang="en-US" smtClean="0"/>
              <a:t>4/5/16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5A0AEB-3F75-E045-ABDB-3D6427375F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5359130-FB27-7149-96DE-0B5D837E88CA}"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0AEB-3F75-E045-ABDB-3D6427375FC0}"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359130-FB27-7149-96DE-0B5D837E88CA}"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0AEB-3F75-E045-ABDB-3D6427375FC0}"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5359130-FB27-7149-96DE-0B5D837E88CA}" type="datetimeFigureOut">
              <a:rPr lang="en-US" smtClean="0"/>
              <a:t>4/5/16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85A0AEB-3F75-E045-ABDB-3D6427375FC0}"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8.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Frame Relay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1724576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 Relay Network</a:t>
            </a:r>
            <a:endParaRPr lang="en-US" dirty="0"/>
          </a:p>
        </p:txBody>
      </p:sp>
      <p:sp>
        <p:nvSpPr>
          <p:cNvPr id="3" name="Content Placeholder 2"/>
          <p:cNvSpPr>
            <a:spLocks noGrp="1"/>
          </p:cNvSpPr>
          <p:nvPr>
            <p:ph idx="1"/>
          </p:nvPr>
        </p:nvSpPr>
        <p:spPr/>
        <p:txBody>
          <a:bodyPr>
            <a:normAutofit/>
          </a:bodyPr>
          <a:lstStyle/>
          <a:p>
            <a:pPr>
              <a:spcAft>
                <a:spcPts val="1200"/>
              </a:spcAft>
            </a:pPr>
            <a:r>
              <a:rPr lang="en-US" dirty="0" smtClean="0">
                <a:latin typeface="Calibri"/>
                <a:cs typeface="Calibri"/>
              </a:rPr>
              <a:t>Frame Relay switches:</a:t>
            </a:r>
          </a:p>
          <a:p>
            <a:pPr lvl="1">
              <a:spcAft>
                <a:spcPts val="1200"/>
              </a:spcAft>
            </a:pPr>
            <a:r>
              <a:rPr lang="en-US" dirty="0" smtClean="0">
                <a:latin typeface="Calibri"/>
                <a:cs typeface="Calibri"/>
              </a:rPr>
              <a:t>Terminate user circuits, in addition to connecting to other switches, and are called </a:t>
            </a:r>
            <a:r>
              <a:rPr lang="en-US" i="1" dirty="0" smtClean="0">
                <a:solidFill>
                  <a:srgbClr val="008000"/>
                </a:solidFill>
                <a:latin typeface="Calibri"/>
                <a:cs typeface="Calibri"/>
              </a:rPr>
              <a:t>access switches</a:t>
            </a:r>
            <a:r>
              <a:rPr lang="en-US" dirty="0" smtClean="0">
                <a:latin typeface="Calibri"/>
                <a:cs typeface="Calibri"/>
              </a:rPr>
              <a:t>. </a:t>
            </a:r>
          </a:p>
          <a:p>
            <a:pPr lvl="1">
              <a:spcAft>
                <a:spcPts val="1200"/>
              </a:spcAft>
            </a:pPr>
            <a:r>
              <a:rPr lang="en-US" dirty="0" smtClean="0">
                <a:latin typeface="Calibri"/>
                <a:cs typeface="Calibri"/>
              </a:rPr>
              <a:t>Other Frame Relay switches do not terminate user circuits, connecting to other Frame Relay switches only, and make the backbone of the Frame Relay network.</a:t>
            </a:r>
            <a:endParaRPr lang="en-US" dirty="0">
              <a:latin typeface="Calibri"/>
              <a:cs typeface="Calibri"/>
            </a:endParaRPr>
          </a:p>
        </p:txBody>
      </p:sp>
    </p:spTree>
    <p:extLst>
      <p:ext uri="{BB962C8B-B14F-4D97-AF65-F5344CB8AC3E}">
        <p14:creationId xmlns:p14="http://schemas.microsoft.com/office/powerpoint/2010/main" val="36646129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Frame Relay </a:t>
            </a:r>
            <a:r>
              <a:rPr lang="en-US" dirty="0" smtClean="0"/>
              <a:t>Network as a NBMA network</a:t>
            </a:r>
            <a:endParaRPr lang="en-US" dirty="0"/>
          </a:p>
        </p:txBody>
      </p:sp>
      <p:sp>
        <p:nvSpPr>
          <p:cNvPr id="3" name="Content Placeholder 2"/>
          <p:cNvSpPr>
            <a:spLocks noGrp="1"/>
          </p:cNvSpPr>
          <p:nvPr>
            <p:ph idx="1"/>
          </p:nvPr>
        </p:nvSpPr>
        <p:spPr/>
        <p:txBody>
          <a:bodyPr>
            <a:normAutofit/>
          </a:bodyPr>
          <a:lstStyle/>
          <a:p>
            <a:pPr>
              <a:spcAft>
                <a:spcPts val="1200"/>
              </a:spcAft>
            </a:pPr>
            <a:r>
              <a:rPr lang="en-US" dirty="0">
                <a:latin typeface="Calibri"/>
                <a:cs typeface="Calibri"/>
              </a:rPr>
              <a:t>Frame Relay networks are </a:t>
            </a:r>
            <a:r>
              <a:rPr lang="en-US" dirty="0" err="1">
                <a:latin typeface="Calibri"/>
                <a:cs typeface="Calibri"/>
              </a:rPr>
              <a:t>multiaccess</a:t>
            </a:r>
            <a:r>
              <a:rPr lang="en-US" dirty="0">
                <a:latin typeface="Calibri"/>
                <a:cs typeface="Calibri"/>
              </a:rPr>
              <a:t> networks, which means that more than two devices can connect to the network</a:t>
            </a:r>
            <a:r>
              <a:rPr lang="en-US" dirty="0" smtClean="0">
                <a:latin typeface="Calibri"/>
                <a:cs typeface="Calibri"/>
              </a:rPr>
              <a:t>.</a:t>
            </a:r>
          </a:p>
          <a:p>
            <a:pPr>
              <a:spcAft>
                <a:spcPts val="1200"/>
              </a:spcAft>
            </a:pPr>
            <a:r>
              <a:rPr lang="en-US" dirty="0" smtClean="0">
                <a:latin typeface="Calibri"/>
                <a:cs typeface="Calibri"/>
              </a:rPr>
              <a:t>Unlike with LANs, Frame Relay cannot send a data as a broadcast. </a:t>
            </a:r>
          </a:p>
          <a:p>
            <a:pPr>
              <a:spcAft>
                <a:spcPts val="1200"/>
              </a:spcAft>
            </a:pPr>
            <a:r>
              <a:rPr lang="en-US" dirty="0" smtClean="0">
                <a:latin typeface="Calibri"/>
                <a:cs typeface="Calibri"/>
              </a:rPr>
              <a:t>Therefore, Frame Relay networks are called </a:t>
            </a:r>
            <a:r>
              <a:rPr lang="en-US" dirty="0" err="1" smtClean="0">
                <a:solidFill>
                  <a:schemeClr val="accent4"/>
                </a:solidFill>
                <a:latin typeface="Calibri"/>
                <a:cs typeface="Calibri"/>
              </a:rPr>
              <a:t>nonbroadcast</a:t>
            </a:r>
            <a:r>
              <a:rPr lang="en-US" dirty="0" smtClean="0">
                <a:solidFill>
                  <a:schemeClr val="accent4"/>
                </a:solidFill>
                <a:latin typeface="Calibri"/>
                <a:cs typeface="Calibri"/>
              </a:rPr>
              <a:t> </a:t>
            </a:r>
            <a:r>
              <a:rPr lang="en-US" dirty="0" err="1" smtClean="0">
                <a:solidFill>
                  <a:schemeClr val="accent4"/>
                </a:solidFill>
                <a:latin typeface="Calibri"/>
                <a:cs typeface="Calibri"/>
              </a:rPr>
              <a:t>multiaccess</a:t>
            </a:r>
            <a:r>
              <a:rPr lang="en-US" dirty="0" smtClean="0">
                <a:solidFill>
                  <a:schemeClr val="accent4"/>
                </a:solidFill>
                <a:latin typeface="Calibri"/>
                <a:cs typeface="Calibri"/>
              </a:rPr>
              <a:t> (NBMA) networks</a:t>
            </a:r>
            <a:r>
              <a:rPr lang="en-US" dirty="0" smtClean="0">
                <a:latin typeface="Calibri"/>
                <a:cs typeface="Calibri"/>
              </a:rPr>
              <a:t>.</a:t>
            </a:r>
            <a:endParaRPr lang="en-US" dirty="0">
              <a:latin typeface="Calibri"/>
              <a:cs typeface="Calibri"/>
            </a:endParaRPr>
          </a:p>
        </p:txBody>
      </p:sp>
    </p:spTree>
    <p:extLst>
      <p:ext uri="{BB962C8B-B14F-4D97-AF65-F5344CB8AC3E}">
        <p14:creationId xmlns:p14="http://schemas.microsoft.com/office/powerpoint/2010/main" val="2184408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874020" y="1721900"/>
            <a:ext cx="7408862" cy="4404264"/>
          </a:xfrm>
        </p:spPr>
        <p:txBody>
          <a:bodyPr>
            <a:normAutofit/>
          </a:bodyPr>
          <a:lstStyle/>
          <a:p>
            <a:pPr>
              <a:spcAft>
                <a:spcPts val="1200"/>
              </a:spcAft>
            </a:pPr>
            <a:r>
              <a:rPr lang="en-US" dirty="0" smtClean="0">
                <a:latin typeface="Calibri"/>
                <a:cs typeface="Calibri"/>
              </a:rPr>
              <a:t>On </a:t>
            </a:r>
            <a:r>
              <a:rPr lang="en-US" dirty="0">
                <a:latin typeface="Calibri"/>
                <a:cs typeface="Calibri"/>
              </a:rPr>
              <a:t>a </a:t>
            </a:r>
            <a:r>
              <a:rPr lang="en-US" i="1" dirty="0">
                <a:latin typeface="Calibri"/>
                <a:cs typeface="Calibri"/>
              </a:rPr>
              <a:t>broadcast network</a:t>
            </a:r>
            <a:r>
              <a:rPr lang="en-US" dirty="0">
                <a:latin typeface="Calibri"/>
                <a:cs typeface="Calibri"/>
              </a:rPr>
              <a:t>, multiple </a:t>
            </a:r>
            <a:r>
              <a:rPr lang="en-US" dirty="0" smtClean="0">
                <a:latin typeface="Calibri"/>
                <a:cs typeface="Calibri"/>
              </a:rPr>
              <a:t>devices </a:t>
            </a:r>
            <a:r>
              <a:rPr lang="en-US" dirty="0">
                <a:latin typeface="Calibri"/>
                <a:cs typeface="Calibri"/>
              </a:rPr>
              <a:t>are attached to a shared </a:t>
            </a:r>
            <a:r>
              <a:rPr lang="en-US" dirty="0" smtClean="0">
                <a:latin typeface="Calibri"/>
                <a:cs typeface="Calibri"/>
              </a:rPr>
              <a:t>network. </a:t>
            </a:r>
            <a:r>
              <a:rPr lang="en-US" dirty="0">
                <a:latin typeface="Calibri"/>
                <a:cs typeface="Calibri"/>
              </a:rPr>
              <a:t>When one </a:t>
            </a:r>
            <a:r>
              <a:rPr lang="en-US" dirty="0" smtClean="0">
                <a:latin typeface="Calibri"/>
                <a:cs typeface="Calibri"/>
              </a:rPr>
              <a:t>device transmits </a:t>
            </a:r>
            <a:r>
              <a:rPr lang="en-US" dirty="0">
                <a:latin typeface="Calibri"/>
                <a:cs typeface="Calibri"/>
              </a:rPr>
              <a:t>frames, all nodes on the network "listen" to the frames, but only the node to which the frames are addressed actually receives the frames. Thus, the frames are broadcast.</a:t>
            </a:r>
          </a:p>
          <a:p>
            <a:pPr>
              <a:spcAft>
                <a:spcPts val="1200"/>
              </a:spcAft>
            </a:pPr>
            <a:r>
              <a:rPr lang="en-US" dirty="0" smtClean="0">
                <a:latin typeface="Calibri"/>
                <a:cs typeface="Calibri"/>
              </a:rPr>
              <a:t>On a </a:t>
            </a:r>
            <a:r>
              <a:rPr lang="en-US" i="1" dirty="0" err="1">
                <a:latin typeface="Calibri"/>
                <a:cs typeface="Calibri"/>
              </a:rPr>
              <a:t>nonbroadcast</a:t>
            </a:r>
            <a:r>
              <a:rPr lang="en-US" i="1" dirty="0">
                <a:latin typeface="Calibri"/>
                <a:cs typeface="Calibri"/>
              </a:rPr>
              <a:t> </a:t>
            </a:r>
            <a:r>
              <a:rPr lang="en-US" i="1" dirty="0" smtClean="0">
                <a:latin typeface="Calibri"/>
                <a:cs typeface="Calibri"/>
              </a:rPr>
              <a:t>network </a:t>
            </a:r>
            <a:r>
              <a:rPr lang="en-US" dirty="0" smtClean="0">
                <a:latin typeface="Calibri"/>
                <a:cs typeface="Calibri"/>
              </a:rPr>
              <a:t>multiple devices </a:t>
            </a:r>
            <a:r>
              <a:rPr lang="en-US" dirty="0">
                <a:latin typeface="Calibri"/>
                <a:cs typeface="Calibri"/>
              </a:rPr>
              <a:t>are attached, but data is transmitted directly from one computer to another over a virtual circuit or across a switching fabric. </a:t>
            </a:r>
            <a:r>
              <a:rPr lang="en-US" dirty="0" smtClean="0">
                <a:latin typeface="Calibri"/>
                <a:cs typeface="Calibri"/>
              </a:rPr>
              <a:t>(e.g. ATM , </a:t>
            </a:r>
            <a:r>
              <a:rPr lang="en-US" dirty="0">
                <a:latin typeface="Calibri"/>
                <a:cs typeface="Calibri"/>
              </a:rPr>
              <a:t>frame relay, and X.</a:t>
            </a:r>
            <a:r>
              <a:rPr lang="en-US" dirty="0" smtClean="0">
                <a:latin typeface="Calibri"/>
                <a:cs typeface="Calibri"/>
              </a:rPr>
              <a:t>25).</a:t>
            </a:r>
            <a:endParaRPr lang="en-US" dirty="0">
              <a:latin typeface="Calibri"/>
              <a:cs typeface="Calibri"/>
            </a:endParaRPr>
          </a:p>
          <a:p>
            <a:pPr>
              <a:spcAft>
                <a:spcPts val="1200"/>
              </a:spcAft>
            </a:pPr>
            <a:endParaRPr lang="en-US" dirty="0">
              <a:latin typeface="Calibri"/>
              <a:cs typeface="Calibri"/>
            </a:endParaRPr>
          </a:p>
        </p:txBody>
      </p:sp>
    </p:spTree>
    <p:extLst>
      <p:ext uri="{BB962C8B-B14F-4D97-AF65-F5344CB8AC3E}">
        <p14:creationId xmlns:p14="http://schemas.microsoft.com/office/powerpoint/2010/main" val="1139163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pPr>
            <a:r>
              <a:rPr lang="en-US" dirty="0">
                <a:latin typeface="Calibri"/>
                <a:cs typeface="Calibri"/>
              </a:rPr>
              <a:t>The Frame Relay network is not like the Internet where any two devices connected to the Internet can communicate. </a:t>
            </a:r>
          </a:p>
          <a:p>
            <a:pPr>
              <a:spcAft>
                <a:spcPts val="1200"/>
              </a:spcAft>
            </a:pPr>
            <a:r>
              <a:rPr lang="en-US" dirty="0">
                <a:latin typeface="Calibri"/>
                <a:cs typeface="Calibri"/>
              </a:rPr>
              <a:t>In a Frame Relay network, before two routers can exchange information, a virtual circuit between them must be set up ahead of time by the Frame Relay service provider.</a:t>
            </a:r>
          </a:p>
          <a:p>
            <a:pPr>
              <a:spcAft>
                <a:spcPts val="1200"/>
              </a:spcAft>
            </a:pPr>
            <a:endParaRPr lang="en-US" dirty="0">
              <a:latin typeface="Calibri"/>
              <a:cs typeface="Calibri"/>
            </a:endParaRPr>
          </a:p>
        </p:txBody>
      </p:sp>
      <p:sp>
        <p:nvSpPr>
          <p:cNvPr id="3" name="Title 2"/>
          <p:cNvSpPr>
            <a:spLocks noGrp="1"/>
          </p:cNvSpPr>
          <p:nvPr>
            <p:ph type="title"/>
          </p:nvPr>
        </p:nvSpPr>
        <p:spPr/>
        <p:txBody>
          <a:bodyPr/>
          <a:lstStyle/>
          <a:p>
            <a:r>
              <a:rPr lang="en-US" dirty="0"/>
              <a:t>Frame Relay Network</a:t>
            </a:r>
          </a:p>
        </p:txBody>
      </p:sp>
    </p:spTree>
    <p:extLst>
      <p:ext uri="{BB962C8B-B14F-4D97-AF65-F5344CB8AC3E}">
        <p14:creationId xmlns:p14="http://schemas.microsoft.com/office/powerpoint/2010/main" val="2570124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bg1"/>
                </a:solidFill>
              </a:rPr>
              <a:t>DCE &amp; </a:t>
            </a:r>
            <a:r>
              <a:rPr lang="en-US" dirty="0" smtClean="0">
                <a:solidFill>
                  <a:schemeClr val="bg1"/>
                </a:solidFill>
              </a:rPr>
              <a:t>DTE</a:t>
            </a:r>
            <a:endParaRPr lang="en-US" dirty="0">
              <a:solidFill>
                <a:schemeClr val="bg1"/>
              </a:solidFill>
            </a:endParaRPr>
          </a:p>
        </p:txBody>
      </p:sp>
      <p:sp>
        <p:nvSpPr>
          <p:cNvPr id="3" name="Content Placeholder 2"/>
          <p:cNvSpPr>
            <a:spLocks noGrp="1"/>
          </p:cNvSpPr>
          <p:nvPr>
            <p:ph idx="1"/>
          </p:nvPr>
        </p:nvSpPr>
        <p:spPr>
          <a:xfrm>
            <a:off x="872067" y="2243667"/>
            <a:ext cx="7408333" cy="3450696"/>
          </a:xfrm>
        </p:spPr>
        <p:txBody>
          <a:bodyPr>
            <a:normAutofit/>
          </a:bodyPr>
          <a:lstStyle/>
          <a:p>
            <a:r>
              <a:rPr lang="en-US" sz="2400" dirty="0" smtClean="0">
                <a:latin typeface="Calibri"/>
                <a:cs typeface="Calibri"/>
              </a:rPr>
              <a:t>In the context of Frame Relay:</a:t>
            </a:r>
          </a:p>
          <a:p>
            <a:pPr lvl="1"/>
            <a:r>
              <a:rPr lang="en-US" dirty="0">
                <a:latin typeface="Calibri"/>
                <a:cs typeface="Calibri"/>
              </a:rPr>
              <a:t>the DTE is </a:t>
            </a:r>
            <a:r>
              <a:rPr lang="en-US" dirty="0" smtClean="0">
                <a:latin typeface="Calibri"/>
                <a:cs typeface="Calibri"/>
              </a:rPr>
              <a:t> </a:t>
            </a:r>
            <a:r>
              <a:rPr lang="en-US" sz="2200" dirty="0" smtClean="0">
                <a:latin typeface="Calibri"/>
                <a:cs typeface="Calibri"/>
              </a:rPr>
              <a:t>the router or sometimes </a:t>
            </a:r>
            <a:r>
              <a:rPr lang="en-US" sz="2400" b="1" dirty="0" smtClean="0">
                <a:latin typeface="Calibri"/>
                <a:cs typeface="Calibri"/>
              </a:rPr>
              <a:t>Frame </a:t>
            </a:r>
            <a:r>
              <a:rPr lang="en-US" sz="2400" b="1" dirty="0">
                <a:latin typeface="Calibri"/>
                <a:cs typeface="Calibri"/>
              </a:rPr>
              <a:t>Relay Access Devices (FRADs). </a:t>
            </a:r>
            <a:endParaRPr lang="en-US" sz="2400" b="1" dirty="0" smtClean="0">
              <a:latin typeface="Calibri"/>
              <a:cs typeface="Calibri"/>
            </a:endParaRPr>
          </a:p>
          <a:p>
            <a:pPr lvl="1"/>
            <a:r>
              <a:rPr lang="en-US" dirty="0">
                <a:latin typeface="Calibri"/>
                <a:cs typeface="Calibri"/>
              </a:rPr>
              <a:t>T</a:t>
            </a:r>
            <a:r>
              <a:rPr lang="en-US" sz="2200" dirty="0" smtClean="0">
                <a:latin typeface="Calibri"/>
                <a:cs typeface="Calibri"/>
              </a:rPr>
              <a:t>he </a:t>
            </a:r>
            <a:r>
              <a:rPr lang="en-US" dirty="0">
                <a:latin typeface="Calibri"/>
                <a:cs typeface="Calibri"/>
              </a:rPr>
              <a:t> </a:t>
            </a:r>
            <a:r>
              <a:rPr lang="en-US" dirty="0" smtClean="0">
                <a:latin typeface="Calibri"/>
                <a:cs typeface="Calibri"/>
              </a:rPr>
              <a:t>DCE is Frame </a:t>
            </a:r>
            <a:r>
              <a:rPr lang="en-US" sz="2200" dirty="0" smtClean="0">
                <a:latin typeface="Calibri"/>
                <a:cs typeface="Calibri"/>
              </a:rPr>
              <a:t>Relay switch.</a:t>
            </a:r>
          </a:p>
          <a:p>
            <a:pPr lvl="1"/>
            <a:r>
              <a:rPr lang="en-US" dirty="0"/>
              <a:t>The purpose of DCE equipment is to provide clocking and switching services in a network</a:t>
            </a:r>
          </a:p>
          <a:p>
            <a:pPr marL="301943" lvl="1" indent="0">
              <a:buNone/>
            </a:pPr>
            <a:endParaRPr lang="en-US" sz="2200" dirty="0" smtClean="0">
              <a:latin typeface="Calibri"/>
              <a:cs typeface="Calibri"/>
            </a:endParaRPr>
          </a:p>
          <a:p>
            <a:pPr marL="0" indent="0">
              <a:buNone/>
            </a:pPr>
            <a:endParaRPr lang="en-US" sz="2400" dirty="0"/>
          </a:p>
        </p:txBody>
      </p:sp>
      <p:pic>
        <p:nvPicPr>
          <p:cNvPr id="4" name="Picture 3"/>
          <p:cNvPicPr>
            <a:picLocks noChangeAspect="1"/>
          </p:cNvPicPr>
          <p:nvPr/>
        </p:nvPicPr>
        <p:blipFill>
          <a:blip r:embed="rId3"/>
          <a:stretch>
            <a:fillRect/>
          </a:stretch>
        </p:blipFill>
        <p:spPr>
          <a:xfrm>
            <a:off x="1253067" y="4900348"/>
            <a:ext cx="6773333" cy="1588030"/>
          </a:xfrm>
          <a:prstGeom prst="rect">
            <a:avLst/>
          </a:prstGeom>
        </p:spPr>
      </p:pic>
      <p:cxnSp>
        <p:nvCxnSpPr>
          <p:cNvPr id="6" name="Straight Connector 5"/>
          <p:cNvCxnSpPr/>
          <p:nvPr/>
        </p:nvCxnSpPr>
        <p:spPr>
          <a:xfrm>
            <a:off x="2116514" y="5317099"/>
            <a:ext cx="476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744487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1200"/>
              </a:spcAft>
            </a:pPr>
            <a:r>
              <a:rPr lang="en-US" dirty="0">
                <a:latin typeface="Calibri"/>
                <a:cs typeface="Calibri"/>
              </a:rPr>
              <a:t>The connection through a Frame Relay network between two DTEs is </a:t>
            </a:r>
            <a:r>
              <a:rPr lang="en-US" dirty="0" smtClean="0">
                <a:latin typeface="Calibri"/>
                <a:cs typeface="Calibri"/>
              </a:rPr>
              <a:t>a </a:t>
            </a:r>
            <a:r>
              <a:rPr lang="en-US" dirty="0">
                <a:latin typeface="Calibri"/>
                <a:cs typeface="Calibri"/>
              </a:rPr>
              <a:t>virtual circuit (VC) </a:t>
            </a:r>
            <a:r>
              <a:rPr lang="en-US" dirty="0" smtClean="0">
                <a:latin typeface="Calibri"/>
                <a:cs typeface="Calibri"/>
              </a:rPr>
              <a:t>. </a:t>
            </a:r>
          </a:p>
          <a:p>
            <a:pPr>
              <a:spcAft>
                <a:spcPts val="1200"/>
              </a:spcAft>
            </a:pPr>
            <a:r>
              <a:rPr lang="en-US" dirty="0" smtClean="0">
                <a:latin typeface="Calibri"/>
                <a:cs typeface="Calibri"/>
              </a:rPr>
              <a:t>VC is </a:t>
            </a:r>
            <a:r>
              <a:rPr lang="en-US" dirty="0">
                <a:latin typeface="Calibri"/>
                <a:cs typeface="Calibri"/>
              </a:rPr>
              <a:t>a means of transporting data over a packet switched </a:t>
            </a:r>
            <a:r>
              <a:rPr lang="en-US" dirty="0" smtClean="0">
                <a:latin typeface="Calibri"/>
                <a:cs typeface="Calibri"/>
              </a:rPr>
              <a:t>network </a:t>
            </a:r>
            <a:r>
              <a:rPr lang="en-US" dirty="0">
                <a:latin typeface="Calibri"/>
                <a:cs typeface="Calibri"/>
              </a:rPr>
              <a:t>in such a way that it appears as though there is a dedicated physical layer link </a:t>
            </a:r>
            <a:r>
              <a:rPr lang="en-US" dirty="0" smtClean="0">
                <a:latin typeface="Calibri"/>
                <a:cs typeface="Calibri"/>
              </a:rPr>
              <a:t>between the 2 DTEs.</a:t>
            </a:r>
            <a:endParaRPr lang="en-US" dirty="0">
              <a:latin typeface="Calibri"/>
              <a:cs typeface="Calibri"/>
            </a:endParaRPr>
          </a:p>
        </p:txBody>
      </p:sp>
      <p:sp>
        <p:nvSpPr>
          <p:cNvPr id="3" name="Title 2"/>
          <p:cNvSpPr>
            <a:spLocks noGrp="1"/>
          </p:cNvSpPr>
          <p:nvPr>
            <p:ph type="title"/>
          </p:nvPr>
        </p:nvSpPr>
        <p:spPr/>
        <p:txBody>
          <a:bodyPr/>
          <a:lstStyle/>
          <a:p>
            <a:r>
              <a:rPr lang="en-US" dirty="0"/>
              <a:t>Virtual Circuits</a:t>
            </a:r>
          </a:p>
        </p:txBody>
      </p:sp>
    </p:spTree>
    <p:extLst>
      <p:ext uri="{BB962C8B-B14F-4D97-AF65-F5344CB8AC3E}">
        <p14:creationId xmlns:p14="http://schemas.microsoft.com/office/powerpoint/2010/main" val="67151742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6250" y="1651000"/>
            <a:ext cx="6667500" cy="4572000"/>
          </a:xfrm>
          <a:prstGeom prst="rect">
            <a:avLst/>
          </a:prstGeom>
        </p:spPr>
      </p:pic>
      <p:pic>
        <p:nvPicPr>
          <p:cNvPr id="6" name="Picture 5"/>
          <p:cNvPicPr>
            <a:picLocks noChangeAspect="1"/>
          </p:cNvPicPr>
          <p:nvPr/>
        </p:nvPicPr>
        <p:blipFill>
          <a:blip r:embed="rId3"/>
          <a:stretch>
            <a:fillRect/>
          </a:stretch>
        </p:blipFill>
        <p:spPr>
          <a:xfrm>
            <a:off x="1016000" y="1651000"/>
            <a:ext cx="6464300" cy="4572000"/>
          </a:xfrm>
          <a:prstGeom prst="rect">
            <a:avLst/>
          </a:prstGeom>
        </p:spPr>
      </p:pic>
      <p:pic>
        <p:nvPicPr>
          <p:cNvPr id="5" name="Picture 4"/>
          <p:cNvPicPr>
            <a:picLocks noChangeAspect="1"/>
          </p:cNvPicPr>
          <p:nvPr/>
        </p:nvPicPr>
        <p:blipFill>
          <a:blip r:embed="rId4"/>
          <a:stretch>
            <a:fillRect/>
          </a:stretch>
        </p:blipFill>
        <p:spPr>
          <a:xfrm>
            <a:off x="1524000" y="1752601"/>
            <a:ext cx="6781800" cy="4470400"/>
          </a:xfrm>
          <a:prstGeom prst="rect">
            <a:avLst/>
          </a:prstGeom>
        </p:spPr>
      </p:pic>
      <p:pic>
        <p:nvPicPr>
          <p:cNvPr id="7" name="Picture 6"/>
          <p:cNvPicPr>
            <a:picLocks noChangeAspect="1"/>
          </p:cNvPicPr>
          <p:nvPr/>
        </p:nvPicPr>
        <p:blipFill>
          <a:blip r:embed="rId5"/>
          <a:stretch>
            <a:fillRect/>
          </a:stretch>
        </p:blipFill>
        <p:spPr>
          <a:xfrm>
            <a:off x="2133600" y="1752600"/>
            <a:ext cx="6578600" cy="4470400"/>
          </a:xfrm>
          <a:prstGeom prst="rect">
            <a:avLst/>
          </a:prstGeom>
        </p:spPr>
      </p:pic>
      <p:sp>
        <p:nvSpPr>
          <p:cNvPr id="8" name="TextBox 7"/>
          <p:cNvSpPr txBox="1"/>
          <p:nvPr/>
        </p:nvSpPr>
        <p:spPr>
          <a:xfrm>
            <a:off x="6242050" y="115498"/>
            <a:ext cx="1885950" cy="646331"/>
          </a:xfrm>
          <a:prstGeom prst="rect">
            <a:avLst/>
          </a:prstGeom>
          <a:noFill/>
        </p:spPr>
        <p:txBody>
          <a:bodyPr wrap="square" rtlCol="0">
            <a:spAutoFit/>
          </a:bodyPr>
          <a:lstStyle/>
          <a:p>
            <a:r>
              <a:rPr lang="en-US" sz="3600" b="1" dirty="0" smtClean="0">
                <a:solidFill>
                  <a:srgbClr val="FFFFFF"/>
                </a:solidFill>
              </a:rPr>
              <a:t>CH1</a:t>
            </a:r>
            <a:endParaRPr lang="en-US" sz="3600" b="1" dirty="0">
              <a:solidFill>
                <a:srgbClr val="FFFFFF"/>
              </a:solidFill>
            </a:endParaRPr>
          </a:p>
        </p:txBody>
      </p:sp>
    </p:spTree>
    <p:extLst>
      <p:ext uri="{BB962C8B-B14F-4D97-AF65-F5344CB8AC3E}">
        <p14:creationId xmlns:p14="http://schemas.microsoft.com/office/powerpoint/2010/main" val="9770969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68338" y="5041901"/>
            <a:ext cx="7866062" cy="1562100"/>
          </a:xfrm>
        </p:spPr>
        <p:txBody>
          <a:bodyPr>
            <a:normAutofit fontScale="92500" lnSpcReduction="20000"/>
          </a:bodyPr>
          <a:lstStyle/>
          <a:p>
            <a:r>
              <a:rPr lang="en-US" sz="1800" dirty="0"/>
              <a:t>The circuits are virtual because there is no direct electrical connection from end to end. </a:t>
            </a:r>
            <a:endParaRPr lang="en-US" sz="1800" dirty="0" smtClean="0"/>
          </a:p>
          <a:p>
            <a:pPr marL="285750" indent="-285750">
              <a:buFont typeface="Arial"/>
              <a:buChar char="•"/>
            </a:pPr>
            <a:r>
              <a:rPr lang="en-US" sz="1800" dirty="0" smtClean="0">
                <a:latin typeface="Calibri" charset="0"/>
              </a:rPr>
              <a:t>Provide</a:t>
            </a:r>
            <a:r>
              <a:rPr lang="tr-TR" sz="1800" dirty="0" smtClean="0">
                <a:latin typeface="Calibri" charset="0"/>
              </a:rPr>
              <a:t>s</a:t>
            </a:r>
            <a:r>
              <a:rPr lang="en-US" sz="1800" dirty="0" smtClean="0">
                <a:latin typeface="Calibri" charset="0"/>
              </a:rPr>
              <a:t> </a:t>
            </a:r>
            <a:r>
              <a:rPr lang="en-US" sz="1800" dirty="0">
                <a:latin typeface="Calibri" charset="0"/>
              </a:rPr>
              <a:t>connection-oriented data link layer communication</a:t>
            </a:r>
          </a:p>
          <a:p>
            <a:pPr marL="285750" indent="-285750">
              <a:buFont typeface="Arial"/>
              <a:buChar char="•"/>
            </a:pPr>
            <a:r>
              <a:rPr lang="en-US" sz="1800" dirty="0" smtClean="0">
                <a:latin typeface="Calibri" charset="0"/>
              </a:rPr>
              <a:t>A logical </a:t>
            </a:r>
            <a:r>
              <a:rPr lang="en-US" sz="1800" dirty="0">
                <a:latin typeface="Calibri" charset="0"/>
              </a:rPr>
              <a:t>connection between two DTE across a Frame Relay packet-switched network</a:t>
            </a:r>
          </a:p>
          <a:p>
            <a:pPr marL="285750" indent="-285750">
              <a:buFont typeface="Arial"/>
              <a:buChar char="•"/>
            </a:pPr>
            <a:r>
              <a:rPr lang="en-US" sz="1800" dirty="0" smtClean="0">
                <a:latin typeface="Calibri" charset="0"/>
              </a:rPr>
              <a:t>Provide </a:t>
            </a:r>
            <a:r>
              <a:rPr lang="en-US" sz="1800" dirty="0">
                <a:latin typeface="Calibri" charset="0"/>
              </a:rPr>
              <a:t>a bi-directional communications path from one DTE device to another</a:t>
            </a:r>
          </a:p>
          <a:p>
            <a:endParaRPr lang="en-US" sz="1800" dirty="0"/>
          </a:p>
        </p:txBody>
      </p:sp>
      <p:pic>
        <p:nvPicPr>
          <p:cNvPr id="4" name="Picture 3"/>
          <p:cNvPicPr>
            <a:picLocks noChangeAspect="1"/>
          </p:cNvPicPr>
          <p:nvPr/>
        </p:nvPicPr>
        <p:blipFill>
          <a:blip r:embed="rId3"/>
          <a:stretch>
            <a:fillRect/>
          </a:stretch>
        </p:blipFill>
        <p:spPr>
          <a:xfrm>
            <a:off x="668338" y="1562100"/>
            <a:ext cx="8094662" cy="3187700"/>
          </a:xfrm>
          <a:prstGeom prst="rect">
            <a:avLst/>
          </a:prstGeom>
        </p:spPr>
      </p:pic>
      <p:sp>
        <p:nvSpPr>
          <p:cNvPr id="6" name="Rectangle 5"/>
          <p:cNvSpPr/>
          <p:nvPr/>
        </p:nvSpPr>
        <p:spPr>
          <a:xfrm>
            <a:off x="414338" y="977324"/>
            <a:ext cx="2074862" cy="1169551"/>
          </a:xfrm>
          <a:prstGeom prst="rect">
            <a:avLst/>
          </a:prstGeom>
        </p:spPr>
        <p:txBody>
          <a:bodyPr wrap="square">
            <a:spAutoFit/>
          </a:bodyPr>
          <a:lstStyle/>
          <a:p>
            <a:r>
              <a:rPr lang="en-US" sz="1400" dirty="0" smtClean="0"/>
              <a:t>A VC can pass through any number of intermediate devices (switches) located within the Frame Relay network</a:t>
            </a:r>
            <a:endParaRPr lang="en-US" sz="1400" dirty="0"/>
          </a:p>
        </p:txBody>
      </p:sp>
    </p:spTree>
    <p:extLst>
      <p:ext uri="{BB962C8B-B14F-4D97-AF65-F5344CB8AC3E}">
        <p14:creationId xmlns:p14="http://schemas.microsoft.com/office/powerpoint/2010/main" val="35104158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6"/>
            <a:ext cx="7408333" cy="3852333"/>
          </a:xfrm>
        </p:spPr>
        <p:txBody>
          <a:bodyPr>
            <a:normAutofit/>
          </a:bodyPr>
          <a:lstStyle/>
          <a:p>
            <a:pPr marL="0" indent="0">
              <a:buNone/>
            </a:pPr>
            <a:r>
              <a:rPr lang="en-US" dirty="0" smtClean="0"/>
              <a:t>There </a:t>
            </a:r>
            <a:r>
              <a:rPr lang="en-US" dirty="0"/>
              <a:t>are two </a:t>
            </a:r>
            <a:r>
              <a:rPr lang="en-US" dirty="0" smtClean="0"/>
              <a:t>types of VCs: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p:txBody>
      </p:sp>
      <p:sp>
        <p:nvSpPr>
          <p:cNvPr id="3" name="Title 2"/>
          <p:cNvSpPr>
            <a:spLocks noGrp="1"/>
          </p:cNvSpPr>
          <p:nvPr>
            <p:ph type="title"/>
          </p:nvPr>
        </p:nvSpPr>
        <p:spPr/>
        <p:txBody>
          <a:bodyPr/>
          <a:lstStyle/>
          <a:p>
            <a:r>
              <a:rPr lang="en-US" dirty="0" smtClean="0"/>
              <a:t>VC Types</a:t>
            </a:r>
            <a:endParaRPr lang="en-US" dirty="0"/>
          </a:p>
        </p:txBody>
      </p:sp>
      <p:pic>
        <p:nvPicPr>
          <p:cNvPr id="5" name="Picture 4"/>
          <p:cNvPicPr>
            <a:picLocks noChangeAspect="1"/>
          </p:cNvPicPr>
          <p:nvPr/>
        </p:nvPicPr>
        <p:blipFill>
          <a:blip r:embed="rId3"/>
          <a:stretch>
            <a:fillRect/>
          </a:stretch>
        </p:blipFill>
        <p:spPr>
          <a:xfrm>
            <a:off x="1524000" y="3098800"/>
            <a:ext cx="6144282" cy="2692400"/>
          </a:xfrm>
          <a:prstGeom prst="rect">
            <a:avLst/>
          </a:prstGeom>
        </p:spPr>
      </p:pic>
      <p:sp>
        <p:nvSpPr>
          <p:cNvPr id="6" name="Rectangle 5"/>
          <p:cNvSpPr/>
          <p:nvPr/>
        </p:nvSpPr>
        <p:spPr>
          <a:xfrm>
            <a:off x="1059451" y="6158467"/>
            <a:ext cx="7220949" cy="369332"/>
          </a:xfrm>
          <a:prstGeom prst="rect">
            <a:avLst/>
          </a:prstGeom>
        </p:spPr>
        <p:txBody>
          <a:bodyPr wrap="square">
            <a:spAutoFit/>
          </a:bodyPr>
          <a:lstStyle/>
          <a:p>
            <a:r>
              <a:rPr lang="en-US" dirty="0">
                <a:cs typeface="Arial" charset="0"/>
              </a:rPr>
              <a:t>Frame Relay is a packet-switched, connection-oriented, WAN service. </a:t>
            </a:r>
            <a:endParaRPr lang="en-US" dirty="0"/>
          </a:p>
        </p:txBody>
      </p:sp>
    </p:spTree>
    <p:extLst>
      <p:ext uri="{BB962C8B-B14F-4D97-AF65-F5344CB8AC3E}">
        <p14:creationId xmlns:p14="http://schemas.microsoft.com/office/powerpoint/2010/main" val="503911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spcAft>
                <a:spcPts val="1200"/>
              </a:spcAft>
            </a:pPr>
            <a:r>
              <a:rPr lang="en-US" dirty="0">
                <a:solidFill>
                  <a:srgbClr val="0000FF"/>
                </a:solidFill>
                <a:latin typeface="Calibri"/>
                <a:cs typeface="Calibri"/>
              </a:rPr>
              <a:t>Switched virtual circuits (SVCs)</a:t>
            </a:r>
            <a:r>
              <a:rPr lang="en-US" dirty="0">
                <a:latin typeface="Calibri"/>
                <a:cs typeface="Calibri"/>
              </a:rPr>
              <a:t>:</a:t>
            </a:r>
          </a:p>
          <a:p>
            <a:pPr lvl="1">
              <a:spcAft>
                <a:spcPts val="1200"/>
              </a:spcAft>
            </a:pPr>
            <a:r>
              <a:rPr lang="en-US" dirty="0">
                <a:latin typeface="Calibri"/>
                <a:cs typeface="Calibri"/>
              </a:rPr>
              <a:t> Are temporary connections used in situations requiring only  sporadic data transfer between DTE devices across the Frame Relay network.</a:t>
            </a:r>
          </a:p>
          <a:p>
            <a:pPr lvl="1">
              <a:spcAft>
                <a:spcPts val="1200"/>
              </a:spcAft>
            </a:pPr>
            <a:r>
              <a:rPr lang="en-US" dirty="0">
                <a:latin typeface="Calibri"/>
                <a:cs typeface="Calibri"/>
              </a:rPr>
              <a:t>SVC is set up dynamically when needed. </a:t>
            </a:r>
          </a:p>
          <a:p>
            <a:pPr lvl="1">
              <a:spcAft>
                <a:spcPts val="1200"/>
              </a:spcAft>
            </a:pPr>
            <a:r>
              <a:rPr lang="en-US" dirty="0">
                <a:latin typeface="Calibri"/>
                <a:cs typeface="Calibri"/>
              </a:rPr>
              <a:t>SVC connections require call setup and termination for each connection</a:t>
            </a:r>
            <a:r>
              <a:rPr lang="en-US" dirty="0" smtClean="0">
                <a:latin typeface="Calibri"/>
                <a:cs typeface="Calibri"/>
              </a:rPr>
              <a:t>.</a:t>
            </a:r>
          </a:p>
          <a:p>
            <a:pPr lvl="1">
              <a:spcAft>
                <a:spcPts val="1200"/>
              </a:spcAft>
            </a:pPr>
            <a:r>
              <a:rPr lang="en-US" sz="2400" dirty="0">
                <a:latin typeface="Calibri"/>
                <a:cs typeface="Calibri"/>
              </a:rPr>
              <a:t>SVCs are not very common</a:t>
            </a:r>
            <a:endParaRPr lang="en-US" dirty="0">
              <a:latin typeface="Calibri"/>
              <a:cs typeface="Calibri"/>
            </a:endParaRPr>
          </a:p>
          <a:p>
            <a:endParaRPr lang="en-US" dirty="0"/>
          </a:p>
        </p:txBody>
      </p:sp>
      <p:sp>
        <p:nvSpPr>
          <p:cNvPr id="3" name="Title 2"/>
          <p:cNvSpPr>
            <a:spLocks noGrp="1"/>
          </p:cNvSpPr>
          <p:nvPr>
            <p:ph type="title"/>
          </p:nvPr>
        </p:nvSpPr>
        <p:spPr/>
        <p:txBody>
          <a:bodyPr/>
          <a:lstStyle/>
          <a:p>
            <a:r>
              <a:rPr lang="en-US" dirty="0"/>
              <a:t>VC Types</a:t>
            </a:r>
          </a:p>
        </p:txBody>
      </p:sp>
    </p:spTree>
    <p:extLst>
      <p:ext uri="{BB962C8B-B14F-4D97-AF65-F5344CB8AC3E}">
        <p14:creationId xmlns:p14="http://schemas.microsoft.com/office/powerpoint/2010/main" val="1709137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Why do we need Frame Relay</a:t>
            </a:r>
            <a:r>
              <a:rPr lang="en-US" dirty="0" smtClean="0"/>
              <a:t>?</a:t>
            </a:r>
          </a:p>
          <a:p>
            <a:r>
              <a:rPr lang="en-US" dirty="0"/>
              <a:t>Frame Relay </a:t>
            </a:r>
            <a:r>
              <a:rPr lang="en-US" dirty="0" smtClean="0"/>
              <a:t>Network</a:t>
            </a:r>
          </a:p>
          <a:p>
            <a:r>
              <a:rPr lang="en-US" dirty="0"/>
              <a:t>Frame Relay Network as a NBMA </a:t>
            </a:r>
            <a:r>
              <a:rPr lang="en-US" dirty="0" smtClean="0"/>
              <a:t>network</a:t>
            </a:r>
          </a:p>
          <a:p>
            <a:r>
              <a:rPr lang="en-US" dirty="0"/>
              <a:t>Virtual </a:t>
            </a:r>
            <a:r>
              <a:rPr lang="en-US" dirty="0" smtClean="0"/>
              <a:t>Circuits</a:t>
            </a:r>
          </a:p>
          <a:p>
            <a:r>
              <a:rPr lang="en-US" dirty="0" smtClean="0"/>
              <a:t>DLCI</a:t>
            </a:r>
          </a:p>
          <a:p>
            <a:r>
              <a:rPr lang="en-US" dirty="0"/>
              <a:t>Mapping of </a:t>
            </a:r>
            <a:r>
              <a:rPr lang="en-US" dirty="0" smtClean="0"/>
              <a:t>DLCI</a:t>
            </a:r>
          </a:p>
          <a:p>
            <a:r>
              <a:rPr lang="en-US" dirty="0"/>
              <a:t>Frame Relay </a:t>
            </a:r>
            <a:r>
              <a:rPr lang="en-US" dirty="0" smtClean="0"/>
              <a:t>Frame</a:t>
            </a:r>
          </a:p>
          <a:p>
            <a:r>
              <a:rPr lang="tr-TR" dirty="0" err="1"/>
              <a:t>Frame</a:t>
            </a:r>
            <a:r>
              <a:rPr lang="tr-TR" dirty="0"/>
              <a:t> </a:t>
            </a:r>
            <a:r>
              <a:rPr lang="tr-TR" dirty="0" err="1"/>
              <a:t>Relay</a:t>
            </a:r>
            <a:r>
              <a:rPr lang="tr-TR" dirty="0"/>
              <a:t> </a:t>
            </a:r>
            <a:r>
              <a:rPr lang="tr-TR" dirty="0" err="1"/>
              <a:t>Topologies</a:t>
            </a:r>
            <a:endParaRPr lang="en-US" dirty="0"/>
          </a:p>
        </p:txBody>
      </p:sp>
      <p:sp>
        <p:nvSpPr>
          <p:cNvPr id="3" name="Title 2"/>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3871059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spcAft>
                <a:spcPts val="1200"/>
              </a:spcAft>
            </a:pPr>
            <a:r>
              <a:rPr lang="en-US" dirty="0">
                <a:solidFill>
                  <a:srgbClr val="0000FF"/>
                </a:solidFill>
                <a:latin typeface="Calibri"/>
                <a:cs typeface="Calibri"/>
              </a:rPr>
              <a:t>Permanent virtual circuits (PVCs)</a:t>
            </a:r>
            <a:r>
              <a:rPr lang="en-US" dirty="0">
                <a:latin typeface="Calibri"/>
                <a:cs typeface="Calibri"/>
              </a:rPr>
              <a:t>: </a:t>
            </a:r>
            <a:endParaRPr lang="en-US" dirty="0" smtClean="0">
              <a:latin typeface="Calibri"/>
              <a:cs typeface="Calibri"/>
            </a:endParaRPr>
          </a:p>
          <a:p>
            <a:pPr>
              <a:spcAft>
                <a:spcPts val="1200"/>
              </a:spcAft>
            </a:pPr>
            <a:r>
              <a:rPr lang="en-US" dirty="0" smtClean="0">
                <a:latin typeface="Calibri"/>
                <a:cs typeface="Calibri"/>
              </a:rPr>
              <a:t>PVCs are </a:t>
            </a:r>
            <a:r>
              <a:rPr lang="en-US" dirty="0">
                <a:latin typeface="Calibri"/>
                <a:cs typeface="Calibri"/>
              </a:rPr>
              <a:t>more </a:t>
            </a:r>
            <a:r>
              <a:rPr lang="en-US" dirty="0" smtClean="0">
                <a:latin typeface="Calibri"/>
                <a:cs typeface="Calibri"/>
              </a:rPr>
              <a:t>common.</a:t>
            </a:r>
          </a:p>
          <a:p>
            <a:pPr>
              <a:spcAft>
                <a:spcPts val="1200"/>
              </a:spcAft>
            </a:pPr>
            <a:r>
              <a:rPr lang="en-US" dirty="0" smtClean="0">
                <a:latin typeface="Calibri"/>
                <a:cs typeface="Calibri"/>
              </a:rPr>
              <a:t>A </a:t>
            </a:r>
            <a:r>
              <a:rPr lang="en-US" dirty="0">
                <a:latin typeface="Calibri"/>
                <a:cs typeface="Calibri"/>
              </a:rPr>
              <a:t>predefined VC. </a:t>
            </a:r>
            <a:endParaRPr lang="en-US" dirty="0" smtClean="0">
              <a:latin typeface="Calibri"/>
              <a:cs typeface="Calibri"/>
            </a:endParaRPr>
          </a:p>
          <a:p>
            <a:pPr marL="274320" lvl="1">
              <a:spcAft>
                <a:spcPts val="1200"/>
              </a:spcAft>
            </a:pPr>
            <a:r>
              <a:rPr lang="en-US" sz="2400" dirty="0" smtClean="0">
                <a:latin typeface="Calibri"/>
                <a:cs typeface="Calibri"/>
              </a:rPr>
              <a:t>Used </a:t>
            </a:r>
            <a:r>
              <a:rPr lang="en-US" sz="2400" dirty="0">
                <a:latin typeface="Calibri"/>
                <a:cs typeface="Calibri"/>
              </a:rPr>
              <a:t>for frequent and consistent data transfers between </a:t>
            </a:r>
            <a:r>
              <a:rPr lang="en-US" sz="2400" dirty="0" smtClean="0">
                <a:latin typeface="Calibri"/>
                <a:cs typeface="Calibri"/>
              </a:rPr>
              <a:t>DTEs </a:t>
            </a:r>
            <a:r>
              <a:rPr lang="en-US" sz="2400" dirty="0">
                <a:latin typeface="Calibri"/>
                <a:cs typeface="Calibri"/>
              </a:rPr>
              <a:t>devices across the Frame Relay </a:t>
            </a:r>
            <a:r>
              <a:rPr lang="en-US" sz="2400" dirty="0" smtClean="0">
                <a:latin typeface="Calibri"/>
                <a:cs typeface="Calibri"/>
              </a:rPr>
              <a:t>network.</a:t>
            </a:r>
          </a:p>
          <a:p>
            <a:pPr>
              <a:spcAft>
                <a:spcPts val="1200"/>
              </a:spcAft>
            </a:pPr>
            <a:r>
              <a:rPr lang="en-US" dirty="0" smtClean="0">
                <a:latin typeface="Calibri"/>
                <a:cs typeface="Calibri"/>
              </a:rPr>
              <a:t>A </a:t>
            </a:r>
            <a:r>
              <a:rPr lang="en-US" dirty="0">
                <a:latin typeface="Calibri"/>
                <a:cs typeface="Calibri"/>
              </a:rPr>
              <a:t>PVC can be equated to a leased line in concept</a:t>
            </a:r>
            <a:r>
              <a:rPr lang="en-US" dirty="0" smtClean="0">
                <a:latin typeface="Calibri"/>
                <a:cs typeface="Calibri"/>
              </a:rPr>
              <a:t>.</a:t>
            </a:r>
          </a:p>
          <a:p>
            <a:pPr>
              <a:spcAft>
                <a:spcPts val="1200"/>
              </a:spcAft>
            </a:pPr>
            <a:r>
              <a:rPr lang="en-US" dirty="0">
                <a:latin typeface="Calibri"/>
                <a:cs typeface="Calibri"/>
              </a:rPr>
              <a:t>The switching information for a VC is stored in the memory of the switch. </a:t>
            </a:r>
          </a:p>
          <a:p>
            <a:pPr>
              <a:spcAft>
                <a:spcPts val="1200"/>
              </a:spcAft>
            </a:pPr>
            <a:endParaRPr lang="en-US" dirty="0">
              <a:latin typeface="Calibri"/>
              <a:cs typeface="Calibri"/>
            </a:endParaRPr>
          </a:p>
          <a:p>
            <a:pPr>
              <a:spcAft>
                <a:spcPts val="1200"/>
              </a:spcAft>
            </a:pPr>
            <a:endParaRPr lang="en-US" dirty="0">
              <a:latin typeface="Calibri"/>
              <a:cs typeface="Calibri"/>
            </a:endParaRPr>
          </a:p>
        </p:txBody>
      </p:sp>
      <p:sp>
        <p:nvSpPr>
          <p:cNvPr id="3" name="Title 2"/>
          <p:cNvSpPr>
            <a:spLocks noGrp="1"/>
          </p:cNvSpPr>
          <p:nvPr>
            <p:ph type="title"/>
          </p:nvPr>
        </p:nvSpPr>
        <p:spPr/>
        <p:txBody>
          <a:bodyPr/>
          <a:lstStyle/>
          <a:p>
            <a:r>
              <a:rPr lang="en-US" dirty="0" smtClean="0"/>
              <a:t>VC Types</a:t>
            </a:r>
            <a:endParaRPr lang="en-US" dirty="0"/>
          </a:p>
        </p:txBody>
      </p:sp>
    </p:spTree>
    <p:extLst>
      <p:ext uri="{BB962C8B-B14F-4D97-AF65-F5344CB8AC3E}">
        <p14:creationId xmlns:p14="http://schemas.microsoft.com/office/powerpoint/2010/main" val="6670483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5333" y="4275666"/>
            <a:ext cx="5266267" cy="230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Text Box 7"/>
          <p:cNvSpPr txBox="1">
            <a:spLocks noChangeArrowheads="1"/>
          </p:cNvSpPr>
          <p:nvPr/>
        </p:nvSpPr>
        <p:spPr bwMode="auto">
          <a:xfrm>
            <a:off x="5223934" y="3552825"/>
            <a:ext cx="350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Arial" charset="0"/>
              </a:rPr>
              <a:t>A </a:t>
            </a:r>
            <a:r>
              <a:rPr lang="en-US" sz="1800" b="1" dirty="0">
                <a:latin typeface="Arial" charset="0"/>
              </a:rPr>
              <a:t>PVC</a:t>
            </a:r>
            <a:r>
              <a:rPr lang="en-US" sz="1800" dirty="0">
                <a:latin typeface="Arial" charset="0"/>
              </a:rPr>
              <a:t> between the same two DTEs will always be the same.</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03325"/>
            <a:ext cx="515620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 name="Text Box 6"/>
          <p:cNvSpPr txBox="1">
            <a:spLocks noChangeArrowheads="1"/>
          </p:cNvSpPr>
          <p:nvPr/>
        </p:nvSpPr>
        <p:spPr bwMode="auto">
          <a:xfrm>
            <a:off x="381000" y="262466"/>
            <a:ext cx="350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Arial" charset="0"/>
              </a:rPr>
              <a:t>An </a:t>
            </a:r>
            <a:r>
              <a:rPr lang="en-US" sz="1800" b="1" dirty="0">
                <a:latin typeface="Arial" charset="0"/>
              </a:rPr>
              <a:t>SVC</a:t>
            </a:r>
            <a:r>
              <a:rPr lang="en-US" sz="1800" dirty="0">
                <a:latin typeface="Arial" charset="0"/>
              </a:rPr>
              <a:t> between the same two DTEs may change.</a:t>
            </a:r>
          </a:p>
        </p:txBody>
      </p:sp>
      <p:sp>
        <p:nvSpPr>
          <p:cNvPr id="8" name="Text Box 8"/>
          <p:cNvSpPr txBox="1">
            <a:spLocks noChangeArrowheads="1"/>
          </p:cNvSpPr>
          <p:nvPr/>
        </p:nvSpPr>
        <p:spPr bwMode="auto">
          <a:xfrm>
            <a:off x="5223934" y="2032000"/>
            <a:ext cx="1676400" cy="3077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dirty="0">
                <a:latin typeface="Arial" charset="0"/>
              </a:rPr>
              <a:t>Path may </a:t>
            </a:r>
            <a:r>
              <a:rPr lang="en-US" sz="1400" dirty="0" smtClean="0">
                <a:latin typeface="Arial" charset="0"/>
              </a:rPr>
              <a:t>change .</a:t>
            </a:r>
            <a:endParaRPr lang="en-US" sz="1400" dirty="0">
              <a:latin typeface="Arial" charset="0"/>
            </a:endParaRPr>
          </a:p>
        </p:txBody>
      </p:sp>
      <p:sp>
        <p:nvSpPr>
          <p:cNvPr id="9" name="Text Box 9"/>
          <p:cNvSpPr txBox="1">
            <a:spLocks noChangeArrowheads="1"/>
          </p:cNvSpPr>
          <p:nvPr/>
        </p:nvSpPr>
        <p:spPr bwMode="auto">
          <a:xfrm>
            <a:off x="2421467" y="5168900"/>
            <a:ext cx="18288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a:latin typeface="Arial" charset="0"/>
              </a:rPr>
              <a:t>Always same Path.</a:t>
            </a:r>
          </a:p>
        </p:txBody>
      </p:sp>
    </p:spTree>
    <p:extLst>
      <p:ext uri="{BB962C8B-B14F-4D97-AF65-F5344CB8AC3E}">
        <p14:creationId xmlns:p14="http://schemas.microsoft.com/office/powerpoint/2010/main" val="199458190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24400"/>
            <a:ext cx="7408333" cy="3450696"/>
          </a:xfrm>
        </p:spPr>
        <p:txBody>
          <a:bodyPr/>
          <a:lstStyle/>
          <a:p>
            <a:r>
              <a:rPr lang="en-US" dirty="0" smtClean="0">
                <a:latin typeface="Calibri"/>
                <a:cs typeface="Calibri"/>
              </a:rPr>
              <a:t>The </a:t>
            </a:r>
            <a:r>
              <a:rPr lang="en-US" dirty="0">
                <a:latin typeface="Calibri"/>
                <a:cs typeface="Calibri"/>
              </a:rPr>
              <a:t>router or </a:t>
            </a:r>
            <a:r>
              <a:rPr lang="en-US" dirty="0" smtClean="0">
                <a:latin typeface="Calibri"/>
                <a:cs typeface="Calibri"/>
              </a:rPr>
              <a:t>FRAD, connected </a:t>
            </a:r>
            <a:r>
              <a:rPr lang="en-US" dirty="0">
                <a:latin typeface="Calibri"/>
                <a:cs typeface="Calibri"/>
              </a:rPr>
              <a:t>to the Frame Relay network, may have multiple VCs connecting it to various endpoints. </a:t>
            </a:r>
          </a:p>
        </p:txBody>
      </p:sp>
      <p:sp>
        <p:nvSpPr>
          <p:cNvPr id="3" name="Title 2"/>
          <p:cNvSpPr>
            <a:spLocks noGrp="1"/>
          </p:cNvSpPr>
          <p:nvPr>
            <p:ph type="title"/>
          </p:nvPr>
        </p:nvSpPr>
        <p:spPr/>
        <p:txBody>
          <a:bodyPr/>
          <a:lstStyle/>
          <a:p>
            <a:r>
              <a:rPr lang="en-US" dirty="0"/>
              <a:t>Multiple Virtual Circuits</a:t>
            </a:r>
          </a:p>
        </p:txBody>
      </p:sp>
      <p:pic>
        <p:nvPicPr>
          <p:cNvPr id="4" name="Picture 3"/>
          <p:cNvPicPr>
            <a:picLocks noChangeAspect="1"/>
          </p:cNvPicPr>
          <p:nvPr/>
        </p:nvPicPr>
        <p:blipFill>
          <a:blip r:embed="rId3"/>
          <a:stretch>
            <a:fillRect/>
          </a:stretch>
        </p:blipFill>
        <p:spPr>
          <a:xfrm>
            <a:off x="1179139" y="3901037"/>
            <a:ext cx="6734701" cy="2956963"/>
          </a:xfrm>
          <a:prstGeom prst="rect">
            <a:avLst/>
          </a:prstGeom>
        </p:spPr>
      </p:pic>
    </p:spTree>
    <p:extLst>
      <p:ext uri="{BB962C8B-B14F-4D97-AF65-F5344CB8AC3E}">
        <p14:creationId xmlns:p14="http://schemas.microsoft.com/office/powerpoint/2010/main" val="391764902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Multiple VCs on a single physical line are distinguished </a:t>
            </a:r>
            <a:r>
              <a:rPr lang="en-US" dirty="0" smtClean="0"/>
              <a:t>by assigning  </a:t>
            </a:r>
            <a:r>
              <a:rPr lang="en-US" dirty="0"/>
              <a:t>each VC </a:t>
            </a:r>
            <a:r>
              <a:rPr lang="en-US" dirty="0" smtClean="0"/>
              <a:t>an identifier called </a:t>
            </a:r>
            <a:r>
              <a:rPr lang="en-US" dirty="0"/>
              <a:t>data-link connection identifiers (</a:t>
            </a:r>
            <a:r>
              <a:rPr lang="en-US" dirty="0" smtClean="0"/>
              <a:t>DLCI) . </a:t>
            </a:r>
            <a:endParaRPr lang="en-US" dirty="0"/>
          </a:p>
        </p:txBody>
      </p:sp>
      <p:sp>
        <p:nvSpPr>
          <p:cNvPr id="3" name="Title 2"/>
          <p:cNvSpPr>
            <a:spLocks noGrp="1"/>
          </p:cNvSpPr>
          <p:nvPr>
            <p:ph type="title"/>
          </p:nvPr>
        </p:nvSpPr>
        <p:spPr/>
        <p:txBody>
          <a:bodyPr/>
          <a:lstStyle/>
          <a:p>
            <a:r>
              <a:rPr lang="en-US" dirty="0"/>
              <a:t>Multiple Virtual Circuits</a:t>
            </a:r>
          </a:p>
        </p:txBody>
      </p:sp>
    </p:spTree>
    <p:extLst>
      <p:ext uri="{BB962C8B-B14F-4D97-AF65-F5344CB8AC3E}">
        <p14:creationId xmlns:p14="http://schemas.microsoft.com/office/powerpoint/2010/main" val="9802664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494055"/>
            <a:ext cx="8229600" cy="3450696"/>
          </a:xfrm>
        </p:spPr>
        <p:txBody>
          <a:bodyPr/>
          <a:lstStyle/>
          <a:p>
            <a:r>
              <a:rPr lang="en-US" dirty="0">
                <a:latin typeface="Calibri"/>
                <a:cs typeface="Calibri"/>
              </a:rPr>
              <a:t>VCs are identified by DLCIs. </a:t>
            </a:r>
            <a:endParaRPr lang="en-US" dirty="0" smtClean="0">
              <a:latin typeface="Calibri"/>
              <a:cs typeface="Calibri"/>
            </a:endParaRPr>
          </a:p>
          <a:p>
            <a:r>
              <a:rPr lang="en-US" dirty="0">
                <a:latin typeface="Calibri"/>
                <a:cs typeface="Calibri"/>
              </a:rPr>
              <a:t>Frame Relay DLCIs have local significance, that means that their values are unique per router, but not necessarily in the other routers</a:t>
            </a:r>
            <a:r>
              <a:rPr lang="en-US" dirty="0" smtClean="0">
                <a:latin typeface="Calibri"/>
                <a:cs typeface="Calibri"/>
              </a:rPr>
              <a:t>.</a:t>
            </a:r>
            <a:endParaRPr lang="en-US" dirty="0">
              <a:latin typeface="Calibri"/>
              <a:cs typeface="Calibri"/>
            </a:endParaRPr>
          </a:p>
          <a:p>
            <a:r>
              <a:rPr lang="en-US" dirty="0">
                <a:latin typeface="Calibri"/>
                <a:cs typeface="Calibri"/>
              </a:rPr>
              <a:t>DLCI values typically are assigned by the Frame Relay service provider.</a:t>
            </a:r>
          </a:p>
          <a:p>
            <a:endParaRPr lang="en-US" dirty="0"/>
          </a:p>
        </p:txBody>
      </p:sp>
      <p:sp>
        <p:nvSpPr>
          <p:cNvPr id="3" name="Title 2"/>
          <p:cNvSpPr>
            <a:spLocks noGrp="1"/>
          </p:cNvSpPr>
          <p:nvPr>
            <p:ph type="title"/>
          </p:nvPr>
        </p:nvSpPr>
        <p:spPr/>
        <p:txBody>
          <a:bodyPr/>
          <a:lstStyle/>
          <a:p>
            <a:r>
              <a:rPr lang="en-US" dirty="0" smtClean="0"/>
              <a:t>DLCI</a:t>
            </a:r>
            <a:endParaRPr lang="en-US" dirty="0"/>
          </a:p>
        </p:txBody>
      </p:sp>
      <p:pic>
        <p:nvPicPr>
          <p:cNvPr id="4" name="Picture 3"/>
          <p:cNvPicPr>
            <a:picLocks noChangeAspect="1"/>
          </p:cNvPicPr>
          <p:nvPr/>
        </p:nvPicPr>
        <p:blipFill>
          <a:blip r:embed="rId3"/>
          <a:stretch>
            <a:fillRect/>
          </a:stretch>
        </p:blipFill>
        <p:spPr>
          <a:xfrm>
            <a:off x="1846639" y="5055751"/>
            <a:ext cx="5143500" cy="1778000"/>
          </a:xfrm>
          <a:prstGeom prst="rect">
            <a:avLst/>
          </a:prstGeom>
        </p:spPr>
      </p:pic>
    </p:spTree>
    <p:extLst>
      <p:ext uri="{BB962C8B-B14F-4D97-AF65-F5344CB8AC3E}">
        <p14:creationId xmlns:p14="http://schemas.microsoft.com/office/powerpoint/2010/main" val="17336806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Calibri"/>
                <a:cs typeface="Calibri"/>
              </a:rPr>
              <a:t>Frame </a:t>
            </a:r>
            <a:r>
              <a:rPr lang="en-US" dirty="0">
                <a:latin typeface="Calibri"/>
                <a:cs typeface="Calibri"/>
              </a:rPr>
              <a:t>Relay creates a VC by storing input-port to output-port mapping in the memory of each switch and thus links one switch to another until a continuous path from one end of the circuit to the other is identified.</a:t>
            </a:r>
          </a:p>
        </p:txBody>
      </p:sp>
      <p:sp>
        <p:nvSpPr>
          <p:cNvPr id="3" name="Title 2"/>
          <p:cNvSpPr>
            <a:spLocks noGrp="1"/>
          </p:cNvSpPr>
          <p:nvPr>
            <p:ph type="title"/>
          </p:nvPr>
        </p:nvSpPr>
        <p:spPr/>
        <p:txBody>
          <a:bodyPr/>
          <a:lstStyle/>
          <a:p>
            <a:r>
              <a:rPr lang="en-US" dirty="0" smtClean="0"/>
              <a:t>Frame Relay Switch</a:t>
            </a:r>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3592326430"/>
              </p:ext>
            </p:extLst>
          </p:nvPr>
        </p:nvGraphicFramePr>
        <p:xfrm>
          <a:off x="2133600" y="4362612"/>
          <a:ext cx="5029200" cy="2188815"/>
        </p:xfrm>
        <a:graphic>
          <a:graphicData uri="http://schemas.openxmlformats.org/presentationml/2006/ole">
            <mc:AlternateContent xmlns:mc="http://schemas.openxmlformats.org/markup-compatibility/2006">
              <mc:Choice xmlns:v="urn:schemas-microsoft-com:vml" Requires="v">
                <p:oleObj spid="_x0000_s4118" name="Picture" r:id="rId3" imgW="4457880" imgH="2400480" progId="Word.Picture.8">
                  <p:embed/>
                </p:oleObj>
              </mc:Choice>
              <mc:Fallback>
                <p:oleObj name="Picture" r:id="rId3" imgW="4457880" imgH="240048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4362612"/>
                        <a:ext cx="5029200" cy="218881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12908322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idx="4294967295"/>
          </p:nvPr>
        </p:nvSpPr>
        <p:spPr>
          <a:xfrm>
            <a:off x="0" y="152400"/>
            <a:ext cx="2057400" cy="609600"/>
          </a:xfrm>
        </p:spPr>
        <p:txBody>
          <a:bodyPr>
            <a:normAutofit fontScale="90000"/>
          </a:bodyPr>
          <a:lstStyle/>
          <a:p>
            <a:r>
              <a:rPr lang="en-US"/>
              <a:t>DLCI</a:t>
            </a:r>
          </a:p>
        </p:txBody>
      </p:sp>
      <p:pic>
        <p:nvPicPr>
          <p:cNvPr id="58373" name="Picture 10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1633537"/>
            <a:ext cx="210502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8375" name="Picture 10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807809"/>
            <a:ext cx="20383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8379" name="Picture 10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961074"/>
            <a:ext cx="20764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8381" name="Picture 10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5027874"/>
            <a:ext cx="2057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 name="Picture 1"/>
          <p:cNvPicPr>
            <a:picLocks noChangeAspect="1"/>
          </p:cNvPicPr>
          <p:nvPr/>
        </p:nvPicPr>
        <p:blipFill>
          <a:blip r:embed="rId6"/>
          <a:stretch>
            <a:fillRect/>
          </a:stretch>
        </p:blipFill>
        <p:spPr>
          <a:xfrm>
            <a:off x="3056971" y="1700474"/>
            <a:ext cx="5691004" cy="4318000"/>
          </a:xfrm>
          <a:prstGeom prst="rect">
            <a:avLst/>
          </a:prstGeom>
        </p:spPr>
      </p:pic>
    </p:spTree>
    <p:extLst>
      <p:ext uri="{BB962C8B-B14F-4D97-AF65-F5344CB8AC3E}">
        <p14:creationId xmlns:p14="http://schemas.microsoft.com/office/powerpoint/2010/main" val="4189180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Frame Relay Address Mapping</a:t>
            </a:r>
          </a:p>
        </p:txBody>
      </p:sp>
      <p:pic>
        <p:nvPicPr>
          <p:cNvPr id="5" name="Content Placeholder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3136" b="-13136"/>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0230237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 Relay Address Mapping</a:t>
            </a:r>
          </a:p>
        </p:txBody>
      </p:sp>
      <p:sp>
        <p:nvSpPr>
          <p:cNvPr id="3" name="Content Placeholder 2"/>
          <p:cNvSpPr>
            <a:spLocks noGrp="1"/>
          </p:cNvSpPr>
          <p:nvPr>
            <p:ph idx="1"/>
          </p:nvPr>
        </p:nvSpPr>
        <p:spPr/>
        <p:txBody>
          <a:bodyPr/>
          <a:lstStyle/>
          <a:p>
            <a:r>
              <a:rPr lang="en-US" dirty="0"/>
              <a:t>Before DLCI can be used to route traffic, it must be associated with the IP address of its remote router</a:t>
            </a:r>
          </a:p>
          <a:p>
            <a:endParaRPr lang="en-US" dirty="0"/>
          </a:p>
        </p:txBody>
      </p:sp>
      <p:pic>
        <p:nvPicPr>
          <p:cNvPr id="4" name="Picture 3"/>
          <p:cNvPicPr>
            <a:picLocks noChangeAspect="1"/>
          </p:cNvPicPr>
          <p:nvPr/>
        </p:nvPicPr>
        <p:blipFill>
          <a:blip r:embed="rId2"/>
          <a:stretch>
            <a:fillRect/>
          </a:stretch>
        </p:blipFill>
        <p:spPr>
          <a:xfrm>
            <a:off x="1731553" y="4157663"/>
            <a:ext cx="5778500" cy="1968500"/>
          </a:xfrm>
          <a:prstGeom prst="rect">
            <a:avLst/>
          </a:prstGeom>
        </p:spPr>
      </p:pic>
    </p:spTree>
    <p:extLst>
      <p:ext uri="{BB962C8B-B14F-4D97-AF65-F5344CB8AC3E}">
        <p14:creationId xmlns:p14="http://schemas.microsoft.com/office/powerpoint/2010/main" val="366792939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 Relay Address Mapping</a:t>
            </a:r>
          </a:p>
        </p:txBody>
      </p:sp>
      <p:sp>
        <p:nvSpPr>
          <p:cNvPr id="3" name="Content Placeholder 2"/>
          <p:cNvSpPr>
            <a:spLocks noGrp="1"/>
          </p:cNvSpPr>
          <p:nvPr>
            <p:ph idx="1"/>
          </p:nvPr>
        </p:nvSpPr>
        <p:spPr/>
        <p:txBody>
          <a:bodyPr/>
          <a:lstStyle/>
          <a:p>
            <a:r>
              <a:rPr lang="en-US" dirty="0"/>
              <a:t>T</a:t>
            </a:r>
            <a:r>
              <a:rPr lang="en-US" dirty="0" smtClean="0"/>
              <a:t>he </a:t>
            </a:r>
            <a:r>
              <a:rPr lang="en-US" dirty="0" err="1" smtClean="0"/>
              <a:t>HeadQuarter</a:t>
            </a:r>
            <a:r>
              <a:rPr lang="en-US" dirty="0" smtClean="0"/>
              <a:t> will need to map Branch 1 IP address to DLCI 23 &amp; map Branch 2 IP address to DLCI 51. </a:t>
            </a:r>
          </a:p>
          <a:p>
            <a:r>
              <a:rPr lang="en-US" dirty="0" smtClean="0"/>
              <a:t>After that it can encapsulate data inside a Frame Relay frame with an appropriate DLCI number and send to the destination. </a:t>
            </a:r>
            <a:endParaRPr lang="en-US" dirty="0"/>
          </a:p>
        </p:txBody>
      </p:sp>
    </p:spTree>
    <p:extLst>
      <p:ext uri="{BB962C8B-B14F-4D97-AF65-F5344CB8AC3E}">
        <p14:creationId xmlns:p14="http://schemas.microsoft.com/office/powerpoint/2010/main" val="17286806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wan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0415" y="162671"/>
            <a:ext cx="7837550" cy="373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wan1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66625" y="4251454"/>
            <a:ext cx="4878028" cy="245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57910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apping of DLCI</a:t>
            </a:r>
            <a:endParaRPr lang="en-US" dirty="0"/>
          </a:p>
        </p:txBody>
      </p:sp>
      <p:sp>
        <p:nvSpPr>
          <p:cNvPr id="3" name="Content Placeholder 2"/>
          <p:cNvSpPr>
            <a:spLocks noGrp="1"/>
          </p:cNvSpPr>
          <p:nvPr>
            <p:ph idx="1"/>
          </p:nvPr>
        </p:nvSpPr>
        <p:spPr/>
        <p:txBody>
          <a:bodyPr/>
          <a:lstStyle/>
          <a:p>
            <a:pPr>
              <a:spcAft>
                <a:spcPts val="1200"/>
              </a:spcAft>
            </a:pPr>
            <a:r>
              <a:rPr lang="en-US" dirty="0" smtClean="0">
                <a:latin typeface="Calibri"/>
                <a:cs typeface="Calibri"/>
              </a:rPr>
              <a:t>The mapping of DLCIs to Layer 3 addresses can be handled manually or dynamically.</a:t>
            </a:r>
          </a:p>
          <a:p>
            <a:pPr>
              <a:spcAft>
                <a:spcPts val="1200"/>
              </a:spcAft>
            </a:pPr>
            <a:r>
              <a:rPr lang="en-US" dirty="0" smtClean="0">
                <a:latin typeface="Calibri"/>
                <a:cs typeface="Calibri"/>
              </a:rPr>
              <a:t> </a:t>
            </a:r>
            <a:r>
              <a:rPr lang="en-US" dirty="0" smtClean="0">
                <a:solidFill>
                  <a:srgbClr val="0000FF"/>
                </a:solidFill>
                <a:latin typeface="Calibri"/>
                <a:cs typeface="Calibri"/>
              </a:rPr>
              <a:t>Manually</a:t>
            </a:r>
            <a:r>
              <a:rPr lang="en-US" dirty="0" smtClean="0">
                <a:latin typeface="Calibri"/>
                <a:cs typeface="Calibri"/>
              </a:rPr>
              <a:t> (</a:t>
            </a:r>
            <a:r>
              <a:rPr lang="en-US" dirty="0" smtClean="0">
                <a:solidFill>
                  <a:srgbClr val="0000FF"/>
                </a:solidFill>
                <a:latin typeface="Calibri"/>
                <a:cs typeface="Calibri"/>
              </a:rPr>
              <a:t>static</a:t>
            </a:r>
            <a:r>
              <a:rPr lang="en-US" dirty="0" smtClean="0">
                <a:latin typeface="Calibri"/>
                <a:cs typeface="Calibri"/>
              </a:rPr>
              <a:t>): the administrators can statically assign a DLCI to the remote IP address.</a:t>
            </a:r>
          </a:p>
          <a:p>
            <a:pPr>
              <a:spcAft>
                <a:spcPts val="1200"/>
              </a:spcAft>
            </a:pPr>
            <a:r>
              <a:rPr lang="en-US" dirty="0" smtClean="0">
                <a:solidFill>
                  <a:srgbClr val="0000FF"/>
                </a:solidFill>
                <a:latin typeface="Calibri"/>
                <a:cs typeface="Calibri"/>
              </a:rPr>
              <a:t>Dynamic</a:t>
            </a:r>
            <a:r>
              <a:rPr lang="en-US" dirty="0" smtClean="0">
                <a:latin typeface="Calibri"/>
                <a:cs typeface="Calibri"/>
              </a:rPr>
              <a:t>: the router can send an Inverse ARP Request to the other end of the PVC for its Layer 3 address. </a:t>
            </a:r>
          </a:p>
          <a:p>
            <a:endParaRPr lang="en-US" dirty="0" smtClean="0"/>
          </a:p>
          <a:p>
            <a:endParaRPr lang="en-US" dirty="0"/>
          </a:p>
        </p:txBody>
      </p:sp>
    </p:spTree>
    <p:extLst>
      <p:ext uri="{BB962C8B-B14F-4D97-AF65-F5344CB8AC3E}">
        <p14:creationId xmlns:p14="http://schemas.microsoft.com/office/powerpoint/2010/main" val="402814102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4606079"/>
            <a:ext cx="7408333" cy="1864463"/>
          </a:xfrm>
        </p:spPr>
        <p:txBody>
          <a:bodyPr/>
          <a:lstStyle/>
          <a:p>
            <a:r>
              <a:rPr lang="en-US" dirty="0">
                <a:latin typeface="Calibri"/>
                <a:cs typeface="Calibri"/>
              </a:rPr>
              <a:t>Once the router learns from the switch about available PVCs and their corresponding DLCIs, the router can send an </a:t>
            </a:r>
            <a:r>
              <a:rPr lang="en-US" b="1" dirty="0">
                <a:latin typeface="Calibri"/>
                <a:cs typeface="Calibri"/>
              </a:rPr>
              <a:t>Inverse ARP</a:t>
            </a:r>
            <a:r>
              <a:rPr lang="en-US" dirty="0">
                <a:latin typeface="Calibri"/>
                <a:cs typeface="Calibri"/>
              </a:rPr>
              <a:t> request to the other end of the PVC. (unless statically mapped </a:t>
            </a:r>
            <a:r>
              <a:rPr lang="en-US" dirty="0" smtClean="0">
                <a:latin typeface="Calibri"/>
                <a:cs typeface="Calibri"/>
              </a:rPr>
              <a:t>)</a:t>
            </a:r>
            <a:endParaRPr lang="en-US" dirty="0">
              <a:latin typeface="Calibri"/>
              <a:cs typeface="Calibri"/>
            </a:endParaRPr>
          </a:p>
          <a:p>
            <a:endParaRPr lang="en-US" dirty="0"/>
          </a:p>
        </p:txBody>
      </p:sp>
      <p:sp>
        <p:nvSpPr>
          <p:cNvPr id="3" name="Title 2"/>
          <p:cNvSpPr>
            <a:spLocks noGrp="1"/>
          </p:cNvSpPr>
          <p:nvPr>
            <p:ph type="title"/>
          </p:nvPr>
        </p:nvSpPr>
        <p:spPr/>
        <p:txBody>
          <a:bodyPr/>
          <a:lstStyle/>
          <a:p>
            <a:r>
              <a:rPr lang="en-US" dirty="0"/>
              <a:t>Inverse ARP</a:t>
            </a:r>
          </a:p>
        </p:txBody>
      </p:sp>
      <p:pic>
        <p:nvPicPr>
          <p:cNvPr id="4"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149" y="2520519"/>
            <a:ext cx="6049357"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10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670663"/>
            <a:ext cx="128587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 name="Line 1032"/>
          <p:cNvSpPr>
            <a:spLocks noChangeShapeType="1"/>
          </p:cNvSpPr>
          <p:nvPr/>
        </p:nvSpPr>
        <p:spPr bwMode="auto">
          <a:xfrm flipH="1">
            <a:off x="3467100" y="3184795"/>
            <a:ext cx="381000" cy="45720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7" name="Text Box 1033"/>
          <p:cNvSpPr txBox="1">
            <a:spLocks noChangeArrowheads="1"/>
          </p:cNvSpPr>
          <p:nvPr/>
        </p:nvSpPr>
        <p:spPr bwMode="auto">
          <a:xfrm>
            <a:off x="4000500" y="2314831"/>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600" b="1" dirty="0">
                <a:latin typeface="Arial" charset="0"/>
              </a:rPr>
              <a:t>1</a:t>
            </a:r>
          </a:p>
        </p:txBody>
      </p:sp>
      <p:sp>
        <p:nvSpPr>
          <p:cNvPr id="8" name="Text Box 1034"/>
          <p:cNvSpPr txBox="1">
            <a:spLocks noChangeArrowheads="1"/>
          </p:cNvSpPr>
          <p:nvPr/>
        </p:nvSpPr>
        <p:spPr bwMode="auto">
          <a:xfrm>
            <a:off x="1562100" y="2314831"/>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600" b="1">
                <a:latin typeface="Arial" charset="0"/>
              </a:rPr>
              <a:t>2</a:t>
            </a:r>
          </a:p>
        </p:txBody>
      </p:sp>
    </p:spTree>
    <p:extLst>
      <p:ext uri="{BB962C8B-B14F-4D97-AF65-F5344CB8AC3E}">
        <p14:creationId xmlns:p14="http://schemas.microsoft.com/office/powerpoint/2010/main" val="41389520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026"/>
          <p:cNvSpPr>
            <a:spLocks noGrp="1" noChangeArrowheads="1"/>
          </p:cNvSpPr>
          <p:nvPr>
            <p:ph type="title"/>
          </p:nvPr>
        </p:nvSpPr>
        <p:spPr/>
        <p:txBody>
          <a:bodyPr/>
          <a:lstStyle/>
          <a:p>
            <a:r>
              <a:rPr lang="en-US" dirty="0"/>
              <a:t>Inverse ARP</a:t>
            </a:r>
          </a:p>
        </p:txBody>
      </p:sp>
      <p:sp>
        <p:nvSpPr>
          <p:cNvPr id="105475" name="Rectangle 1027"/>
          <p:cNvSpPr>
            <a:spLocks noGrp="1" noChangeArrowheads="1"/>
          </p:cNvSpPr>
          <p:nvPr>
            <p:ph type="body" idx="1"/>
          </p:nvPr>
        </p:nvSpPr>
        <p:spPr>
          <a:xfrm>
            <a:off x="381000" y="2819609"/>
            <a:ext cx="8534400" cy="3733591"/>
          </a:xfrm>
        </p:spPr>
        <p:txBody>
          <a:bodyPr/>
          <a:lstStyle/>
          <a:p>
            <a:pPr>
              <a:spcAft>
                <a:spcPts val="1200"/>
              </a:spcAft>
            </a:pPr>
            <a:r>
              <a:rPr lang="en-US" sz="2000" dirty="0" smtClean="0">
                <a:latin typeface="Calibri"/>
                <a:cs typeface="Calibri"/>
              </a:rPr>
              <a:t>For </a:t>
            </a:r>
            <a:r>
              <a:rPr lang="en-US" sz="2000" dirty="0">
                <a:latin typeface="Calibri"/>
                <a:cs typeface="Calibri"/>
              </a:rPr>
              <a:t>each supported and configured protocol on the interface, the router sends an Inverse ARP request for each DLCI. (unless statically mapped)</a:t>
            </a:r>
          </a:p>
          <a:p>
            <a:pPr>
              <a:spcAft>
                <a:spcPts val="1200"/>
              </a:spcAft>
            </a:pPr>
            <a:r>
              <a:rPr lang="en-US" sz="2000" dirty="0">
                <a:latin typeface="Calibri"/>
                <a:cs typeface="Calibri"/>
              </a:rPr>
              <a:t>In effect, the Inverse ARP request asks the remote station for its Layer 3 address. </a:t>
            </a:r>
          </a:p>
          <a:p>
            <a:pPr>
              <a:spcAft>
                <a:spcPts val="1200"/>
              </a:spcAft>
            </a:pPr>
            <a:r>
              <a:rPr lang="en-US" sz="2000" dirty="0">
                <a:latin typeface="Calibri"/>
                <a:cs typeface="Calibri"/>
              </a:rPr>
              <a:t>At the same time, it provides the remote system with the Layer 3 address of the local system. </a:t>
            </a:r>
          </a:p>
          <a:p>
            <a:pPr>
              <a:spcAft>
                <a:spcPts val="1200"/>
              </a:spcAft>
            </a:pPr>
            <a:r>
              <a:rPr lang="en-US" sz="2000" dirty="0">
                <a:latin typeface="Calibri"/>
                <a:cs typeface="Calibri"/>
              </a:rPr>
              <a:t>The return information from the Inverse ARP is then used to build the Frame Relay map.</a:t>
            </a:r>
          </a:p>
        </p:txBody>
      </p:sp>
    </p:spTree>
    <p:extLst>
      <p:ext uri="{BB962C8B-B14F-4D97-AF65-F5344CB8AC3E}">
        <p14:creationId xmlns:p14="http://schemas.microsoft.com/office/powerpoint/2010/main" val="155475989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304800"/>
            <a:ext cx="9144000" cy="6242538"/>
          </a:xfrm>
          <a:prstGeom prst="rect">
            <a:avLst/>
          </a:prstGeom>
        </p:spPr>
      </p:pic>
      <p:sp>
        <p:nvSpPr>
          <p:cNvPr id="3" name="Rectangle 2"/>
          <p:cNvSpPr/>
          <p:nvPr/>
        </p:nvSpPr>
        <p:spPr>
          <a:xfrm>
            <a:off x="214966" y="5473005"/>
            <a:ext cx="2669780" cy="1384995"/>
          </a:xfrm>
          <a:prstGeom prst="rect">
            <a:avLst/>
          </a:prstGeom>
        </p:spPr>
        <p:txBody>
          <a:bodyPr wrap="square">
            <a:spAutoFit/>
          </a:bodyPr>
          <a:lstStyle/>
          <a:p>
            <a:r>
              <a:rPr lang="en-US" sz="1400" dirty="0" smtClean="0"/>
              <a:t>Now all the routers have a pair of DLCI &amp; IP address of the router at the other end so data can be forwarded to the right destination.</a:t>
            </a:r>
          </a:p>
          <a:p>
            <a:endParaRPr lang="en-US" sz="1400" dirty="0"/>
          </a:p>
        </p:txBody>
      </p:sp>
    </p:spTree>
    <p:extLst>
      <p:ext uri="{BB962C8B-B14F-4D97-AF65-F5344CB8AC3E}">
        <p14:creationId xmlns:p14="http://schemas.microsoft.com/office/powerpoint/2010/main" val="180511424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Frame Relay Frame</a:t>
            </a:r>
            <a:endParaRPr lang="en-US" dirty="0"/>
          </a:p>
        </p:txBody>
      </p:sp>
      <p:sp>
        <p:nvSpPr>
          <p:cNvPr id="3" name="Content Placeholder 2"/>
          <p:cNvSpPr>
            <a:spLocks noGrp="1"/>
          </p:cNvSpPr>
          <p:nvPr>
            <p:ph idx="1"/>
          </p:nvPr>
        </p:nvSpPr>
        <p:spPr>
          <a:xfrm>
            <a:off x="872067" y="2482186"/>
            <a:ext cx="7408333" cy="3450696"/>
          </a:xfrm>
        </p:spPr>
        <p:txBody>
          <a:bodyPr>
            <a:normAutofit/>
          </a:bodyPr>
          <a:lstStyle/>
          <a:p>
            <a:r>
              <a:rPr lang="en-US" dirty="0" smtClean="0">
                <a:latin typeface="Calibri"/>
                <a:cs typeface="Calibri"/>
              </a:rPr>
              <a:t>Frame Relay is a data link protocol and the customer router encapsulates each Layer 3 packet inside a Frame Relay frame comprising a header and trailer before it is sent out the access link.</a:t>
            </a:r>
          </a:p>
          <a:p>
            <a:r>
              <a:rPr lang="en-US" dirty="0" smtClean="0">
                <a:latin typeface="Calibri"/>
                <a:cs typeface="Calibri"/>
              </a:rPr>
              <a:t> The header and trailer used is actually defined by the Link Access Procedure Frame Bearer Services (LAPF) specification</a:t>
            </a:r>
            <a:endParaRPr lang="en-US" dirty="0">
              <a:latin typeface="Calibri"/>
              <a:cs typeface="Calibri"/>
            </a:endParaRPr>
          </a:p>
        </p:txBody>
      </p:sp>
      <p:pic>
        <p:nvPicPr>
          <p:cNvPr id="4" name="Picture 3"/>
          <p:cNvPicPr>
            <a:picLocks noChangeAspect="1"/>
          </p:cNvPicPr>
          <p:nvPr/>
        </p:nvPicPr>
        <p:blipFill>
          <a:blip r:embed="rId3"/>
          <a:stretch>
            <a:fillRect/>
          </a:stretch>
        </p:blipFill>
        <p:spPr>
          <a:xfrm>
            <a:off x="571596" y="5568569"/>
            <a:ext cx="8115204" cy="1285846"/>
          </a:xfrm>
          <a:prstGeom prst="rect">
            <a:avLst/>
          </a:prstGeom>
        </p:spPr>
      </p:pic>
    </p:spTree>
    <p:extLst>
      <p:ext uri="{BB962C8B-B14F-4D97-AF65-F5344CB8AC3E}">
        <p14:creationId xmlns:p14="http://schemas.microsoft.com/office/powerpoint/2010/main" val="39558685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 Relay Frame</a:t>
            </a:r>
            <a:endParaRPr lang="en-US" dirty="0"/>
          </a:p>
        </p:txBody>
      </p:sp>
      <p:sp>
        <p:nvSpPr>
          <p:cNvPr id="3" name="Content Placeholder 2"/>
          <p:cNvSpPr>
            <a:spLocks noGrp="1"/>
          </p:cNvSpPr>
          <p:nvPr>
            <p:ph idx="1"/>
          </p:nvPr>
        </p:nvSpPr>
        <p:spPr/>
        <p:txBody>
          <a:bodyPr/>
          <a:lstStyle/>
          <a:p>
            <a:r>
              <a:rPr lang="en-US" dirty="0" smtClean="0"/>
              <a:t>The simple LAPF header was extended to compensate for the absence of a Protocol Type field:</a:t>
            </a:r>
            <a:endParaRPr lang="en-US" dirty="0"/>
          </a:p>
        </p:txBody>
      </p:sp>
      <p:pic>
        <p:nvPicPr>
          <p:cNvPr id="4" name="Picture 3"/>
          <p:cNvPicPr>
            <a:picLocks noChangeAspect="1"/>
          </p:cNvPicPr>
          <p:nvPr/>
        </p:nvPicPr>
        <p:blipFill>
          <a:blip r:embed="rId3"/>
          <a:stretch>
            <a:fillRect/>
          </a:stretch>
        </p:blipFill>
        <p:spPr>
          <a:xfrm>
            <a:off x="457200" y="3584438"/>
            <a:ext cx="8172996" cy="2893968"/>
          </a:xfrm>
          <a:prstGeom prst="rect">
            <a:avLst/>
          </a:prstGeom>
        </p:spPr>
      </p:pic>
    </p:spTree>
    <p:extLst>
      <p:ext uri="{BB962C8B-B14F-4D97-AF65-F5344CB8AC3E}">
        <p14:creationId xmlns:p14="http://schemas.microsoft.com/office/powerpoint/2010/main" val="170927395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 Relay Frame</a:t>
            </a:r>
            <a:endParaRPr lang="en-US" dirty="0"/>
          </a:p>
        </p:txBody>
      </p:sp>
      <p:sp>
        <p:nvSpPr>
          <p:cNvPr id="3" name="Content Placeholder 2"/>
          <p:cNvSpPr>
            <a:spLocks noGrp="1"/>
          </p:cNvSpPr>
          <p:nvPr>
            <p:ph idx="1"/>
          </p:nvPr>
        </p:nvSpPr>
        <p:spPr>
          <a:xfrm>
            <a:off x="457200" y="2321758"/>
            <a:ext cx="8488918" cy="3941649"/>
          </a:xfrm>
        </p:spPr>
        <p:txBody>
          <a:bodyPr>
            <a:normAutofit fontScale="92500" lnSpcReduction="10000"/>
          </a:bodyPr>
          <a:lstStyle/>
          <a:p>
            <a:pPr>
              <a:lnSpc>
                <a:spcPct val="110000"/>
              </a:lnSpc>
              <a:spcAft>
                <a:spcPts val="600"/>
              </a:spcAft>
            </a:pPr>
            <a:r>
              <a:rPr lang="en-US" dirty="0" smtClean="0">
                <a:latin typeface="Calibri"/>
                <a:cs typeface="Calibri"/>
              </a:rPr>
              <a:t>Header</a:t>
            </a:r>
          </a:p>
          <a:p>
            <a:pPr lvl="1">
              <a:lnSpc>
                <a:spcPct val="110000"/>
              </a:lnSpc>
              <a:spcAft>
                <a:spcPts val="600"/>
              </a:spcAft>
            </a:pPr>
            <a:r>
              <a:rPr lang="en-US" dirty="0" smtClean="0">
                <a:latin typeface="Calibri"/>
                <a:cs typeface="Calibri"/>
              </a:rPr>
              <a:t>DLCI ,</a:t>
            </a:r>
          </a:p>
          <a:p>
            <a:pPr lvl="1">
              <a:lnSpc>
                <a:spcPct val="110000"/>
              </a:lnSpc>
              <a:spcAft>
                <a:spcPts val="600"/>
              </a:spcAft>
            </a:pPr>
            <a:r>
              <a:rPr lang="en-US" dirty="0" smtClean="0">
                <a:latin typeface="Calibri"/>
                <a:cs typeface="Calibri"/>
              </a:rPr>
              <a:t> fields related to congestion management</a:t>
            </a:r>
          </a:p>
          <a:p>
            <a:pPr>
              <a:lnSpc>
                <a:spcPct val="110000"/>
              </a:lnSpc>
              <a:spcAft>
                <a:spcPts val="600"/>
              </a:spcAft>
            </a:pPr>
            <a:r>
              <a:rPr lang="en-US" dirty="0">
                <a:latin typeface="Calibri"/>
                <a:cs typeface="Calibri"/>
              </a:rPr>
              <a:t>Data</a:t>
            </a:r>
            <a:r>
              <a:rPr lang="tr-TR" dirty="0">
                <a:latin typeface="Calibri"/>
                <a:cs typeface="Calibri"/>
              </a:rPr>
              <a:t> – </a:t>
            </a:r>
            <a:r>
              <a:rPr lang="tr-TR" dirty="0" err="1">
                <a:latin typeface="Calibri"/>
                <a:cs typeface="Calibri"/>
              </a:rPr>
              <a:t>Contains</a:t>
            </a:r>
            <a:r>
              <a:rPr lang="tr-TR" dirty="0">
                <a:latin typeface="Calibri"/>
                <a:cs typeface="Calibri"/>
              </a:rPr>
              <a:t> </a:t>
            </a:r>
            <a:r>
              <a:rPr lang="tr-TR" dirty="0" err="1">
                <a:latin typeface="Calibri"/>
                <a:cs typeface="Calibri"/>
              </a:rPr>
              <a:t>encapsulated</a:t>
            </a:r>
            <a:r>
              <a:rPr lang="tr-TR" dirty="0">
                <a:latin typeface="Calibri"/>
                <a:cs typeface="Calibri"/>
              </a:rPr>
              <a:t> </a:t>
            </a:r>
            <a:r>
              <a:rPr lang="tr-TR" dirty="0" err="1">
                <a:latin typeface="Calibri"/>
                <a:cs typeface="Calibri"/>
              </a:rPr>
              <a:t>upper-layer</a:t>
            </a:r>
            <a:r>
              <a:rPr lang="tr-TR" dirty="0">
                <a:latin typeface="Calibri"/>
                <a:cs typeface="Calibri"/>
              </a:rPr>
              <a:t> </a:t>
            </a:r>
            <a:r>
              <a:rPr lang="tr-TR" dirty="0" smtClean="0">
                <a:latin typeface="Calibri"/>
                <a:cs typeface="Calibri"/>
              </a:rPr>
              <a:t>data</a:t>
            </a:r>
            <a:endParaRPr lang="en-US" dirty="0" smtClean="0">
              <a:latin typeface="Calibri"/>
              <a:cs typeface="Calibri"/>
            </a:endParaRPr>
          </a:p>
          <a:p>
            <a:pPr>
              <a:lnSpc>
                <a:spcPct val="110000"/>
              </a:lnSpc>
              <a:spcAft>
                <a:spcPts val="600"/>
              </a:spcAft>
            </a:pPr>
            <a:r>
              <a:rPr lang="en-US" dirty="0" smtClean="0">
                <a:latin typeface="Calibri"/>
                <a:cs typeface="Calibri"/>
              </a:rPr>
              <a:t>Trailer</a:t>
            </a:r>
          </a:p>
          <a:p>
            <a:pPr lvl="1">
              <a:lnSpc>
                <a:spcPct val="110000"/>
              </a:lnSpc>
              <a:spcAft>
                <a:spcPts val="600"/>
              </a:spcAft>
            </a:pPr>
            <a:r>
              <a:rPr lang="en-US" dirty="0" smtClean="0">
                <a:latin typeface="Calibri"/>
                <a:cs typeface="Calibri"/>
              </a:rPr>
              <a:t>Frame Relay provides no error recovery mechanism. It only provides CRC error detection.</a:t>
            </a:r>
          </a:p>
          <a:p>
            <a:pPr>
              <a:lnSpc>
                <a:spcPct val="110000"/>
              </a:lnSpc>
              <a:spcAft>
                <a:spcPts val="600"/>
              </a:spcAft>
            </a:pPr>
            <a:r>
              <a:rPr lang="en-US" dirty="0" smtClean="0">
                <a:latin typeface="Calibri"/>
                <a:cs typeface="Calibri"/>
              </a:rPr>
              <a:t>You should keep in mind that Frame Relay encapsulation should match on the routers at the two ends of a VC. </a:t>
            </a:r>
            <a:endParaRPr lang="en-US" dirty="0">
              <a:latin typeface="Calibri"/>
              <a:cs typeface="Calibri"/>
            </a:endParaRPr>
          </a:p>
        </p:txBody>
      </p:sp>
    </p:spTree>
    <p:extLst>
      <p:ext uri="{BB962C8B-B14F-4D97-AF65-F5344CB8AC3E}">
        <p14:creationId xmlns:p14="http://schemas.microsoft.com/office/powerpoint/2010/main" val="69117276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tr-TR" dirty="0" err="1"/>
              <a:t>Frame</a:t>
            </a:r>
            <a:r>
              <a:rPr lang="tr-TR" dirty="0"/>
              <a:t> </a:t>
            </a:r>
            <a:r>
              <a:rPr lang="tr-TR" dirty="0" err="1"/>
              <a:t>Relay</a:t>
            </a:r>
            <a:r>
              <a:rPr lang="tr-TR" dirty="0"/>
              <a:t> </a:t>
            </a:r>
            <a:r>
              <a:rPr lang="tr-TR" dirty="0" err="1"/>
              <a:t>Topologies</a:t>
            </a:r>
            <a:endParaRPr lang="en-US" dirty="0"/>
          </a:p>
        </p:txBody>
      </p:sp>
      <p:sp>
        <p:nvSpPr>
          <p:cNvPr id="40963" name="Rectangle 3"/>
          <p:cNvSpPr>
            <a:spLocks noGrp="1" noChangeArrowheads="1"/>
          </p:cNvSpPr>
          <p:nvPr>
            <p:ph type="body" idx="1"/>
          </p:nvPr>
        </p:nvSpPr>
        <p:spPr>
          <a:xfrm>
            <a:off x="457201" y="2675467"/>
            <a:ext cx="7823200" cy="3450696"/>
          </a:xfrm>
        </p:spPr>
        <p:txBody>
          <a:bodyPr/>
          <a:lstStyle/>
          <a:p>
            <a:pPr lvl="1"/>
            <a:r>
              <a:rPr lang="en-US" dirty="0">
                <a:latin typeface="Calibri"/>
                <a:cs typeface="Calibri"/>
              </a:rPr>
              <a:t>When more than two sites must be connected, the Frame Relay topology, or map, of the connections between the sites must be planned</a:t>
            </a:r>
            <a:r>
              <a:rPr lang="en-US" dirty="0" smtClean="0">
                <a:latin typeface="Calibri"/>
                <a:cs typeface="Calibri"/>
              </a:rPr>
              <a:t>.</a:t>
            </a:r>
          </a:p>
          <a:p>
            <a:pPr lvl="1"/>
            <a:r>
              <a:rPr lang="en-US" dirty="0" smtClean="0">
                <a:latin typeface="Calibri"/>
                <a:cs typeface="Calibri"/>
              </a:rPr>
              <a:t>Every </a:t>
            </a:r>
            <a:r>
              <a:rPr lang="en-US" dirty="0">
                <a:latin typeface="Calibri"/>
                <a:cs typeface="Calibri"/>
              </a:rPr>
              <a:t>network </a:t>
            </a:r>
            <a:r>
              <a:rPr lang="en-US" dirty="0" smtClean="0">
                <a:latin typeface="Calibri"/>
                <a:cs typeface="Calibri"/>
              </a:rPr>
              <a:t>can </a:t>
            </a:r>
            <a:r>
              <a:rPr lang="en-US" dirty="0">
                <a:latin typeface="Calibri"/>
                <a:cs typeface="Calibri"/>
              </a:rPr>
              <a:t>be viewed as being one of three topology types</a:t>
            </a:r>
            <a:r>
              <a:rPr lang="en-US" dirty="0" smtClean="0">
                <a:latin typeface="Calibri"/>
                <a:cs typeface="Calibri"/>
              </a:rPr>
              <a:t>:</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023" y="4261699"/>
            <a:ext cx="5027316" cy="2424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64339580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dirty="0">
                <a:latin typeface="Calibri"/>
                <a:cs typeface="Calibri"/>
              </a:rPr>
              <a:t>A star topology, also known as a hub and spoke configuration, is the most popular Frame Relay network topology because it is the most cost-effective. </a:t>
            </a:r>
          </a:p>
        </p:txBody>
      </p:sp>
      <p:sp>
        <p:nvSpPr>
          <p:cNvPr id="3" name="Title 2"/>
          <p:cNvSpPr>
            <a:spLocks noGrp="1"/>
          </p:cNvSpPr>
          <p:nvPr>
            <p:ph type="title"/>
          </p:nvPr>
        </p:nvSpPr>
        <p:spPr/>
        <p:txBody>
          <a:bodyPr/>
          <a:lstStyle/>
          <a:p>
            <a:r>
              <a:rPr lang="en-US" dirty="0"/>
              <a:t>Star Topology (Hub and Spoke)</a:t>
            </a:r>
          </a:p>
        </p:txBody>
      </p:sp>
      <p:pic>
        <p:nvPicPr>
          <p:cNvPr id="4" name="Picture 3"/>
          <p:cNvPicPr>
            <a:picLocks noChangeAspect="1"/>
          </p:cNvPicPr>
          <p:nvPr/>
        </p:nvPicPr>
        <p:blipFill>
          <a:blip r:embed="rId3"/>
          <a:stretch>
            <a:fillRect/>
          </a:stretch>
        </p:blipFill>
        <p:spPr>
          <a:xfrm>
            <a:off x="1136916" y="3962040"/>
            <a:ext cx="5862036" cy="2714549"/>
          </a:xfrm>
          <a:prstGeom prst="rect">
            <a:avLst/>
          </a:prstGeom>
        </p:spPr>
      </p:pic>
      <p:sp>
        <p:nvSpPr>
          <p:cNvPr id="5" name="TextBox 4"/>
          <p:cNvSpPr txBox="1"/>
          <p:nvPr/>
        </p:nvSpPr>
        <p:spPr>
          <a:xfrm>
            <a:off x="7578898" y="4667007"/>
            <a:ext cx="587045" cy="369332"/>
          </a:xfrm>
          <a:prstGeom prst="rect">
            <a:avLst/>
          </a:prstGeom>
          <a:noFill/>
        </p:spPr>
        <p:txBody>
          <a:bodyPr wrap="none" rtlCol="0">
            <a:spAutoFit/>
          </a:bodyPr>
          <a:lstStyle/>
          <a:p>
            <a:r>
              <a:rPr lang="en-US" dirty="0" smtClean="0"/>
              <a:t>Hub</a:t>
            </a:r>
            <a:endParaRPr lang="en-US" dirty="0"/>
          </a:p>
        </p:txBody>
      </p:sp>
      <p:sp>
        <p:nvSpPr>
          <p:cNvPr id="6" name="TextBox 5"/>
          <p:cNvSpPr txBox="1"/>
          <p:nvPr/>
        </p:nvSpPr>
        <p:spPr>
          <a:xfrm>
            <a:off x="172172" y="4851673"/>
            <a:ext cx="1512875" cy="369332"/>
          </a:xfrm>
          <a:prstGeom prst="rect">
            <a:avLst/>
          </a:prstGeom>
          <a:noFill/>
        </p:spPr>
        <p:txBody>
          <a:bodyPr wrap="square" rtlCol="0">
            <a:spAutoFit/>
          </a:bodyPr>
          <a:lstStyle/>
          <a:p>
            <a:r>
              <a:rPr lang="en-US" dirty="0" smtClean="0"/>
              <a:t>Spoke</a:t>
            </a:r>
            <a:endParaRPr lang="en-US" dirty="0"/>
          </a:p>
        </p:txBody>
      </p:sp>
      <p:cxnSp>
        <p:nvCxnSpPr>
          <p:cNvPr id="8" name="Straight Arrow Connector 7"/>
          <p:cNvCxnSpPr/>
          <p:nvPr/>
        </p:nvCxnSpPr>
        <p:spPr>
          <a:xfrm flipH="1">
            <a:off x="5675364" y="4851673"/>
            <a:ext cx="176269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1136916" y="4994797"/>
            <a:ext cx="1373868" cy="2267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1136916" y="4337294"/>
            <a:ext cx="1763220" cy="657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136916" y="4994797"/>
            <a:ext cx="2725468" cy="11337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237849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46412" y="1405058"/>
            <a:ext cx="7408862" cy="3451225"/>
          </a:xfrm>
        </p:spPr>
        <p:txBody>
          <a:bodyPr/>
          <a:lstStyle/>
          <a:p>
            <a:r>
              <a:rPr lang="en-US" dirty="0">
                <a:latin typeface="Calibri"/>
                <a:cs typeface="Calibri"/>
              </a:rPr>
              <a:t>E</a:t>
            </a:r>
            <a:r>
              <a:rPr lang="en-US" dirty="0" smtClean="0">
                <a:latin typeface="Calibri"/>
                <a:cs typeface="Calibri"/>
              </a:rPr>
              <a:t>ach </a:t>
            </a:r>
            <a:r>
              <a:rPr lang="en-US" dirty="0">
                <a:latin typeface="Calibri"/>
                <a:cs typeface="Calibri"/>
              </a:rPr>
              <a:t>remote site has an access link to the Frame Relay cloud with a single VC</a:t>
            </a:r>
            <a:r>
              <a:rPr lang="en-US" dirty="0" smtClean="0">
                <a:latin typeface="Calibri"/>
                <a:cs typeface="Calibri"/>
              </a:rPr>
              <a:t>.</a:t>
            </a:r>
          </a:p>
          <a:p>
            <a:r>
              <a:rPr lang="en-US" dirty="0">
                <a:latin typeface="Calibri"/>
                <a:cs typeface="Calibri"/>
              </a:rPr>
              <a:t>The hub at </a:t>
            </a:r>
            <a:r>
              <a:rPr lang="en-US" dirty="0" smtClean="0">
                <a:latin typeface="Calibri"/>
                <a:cs typeface="Calibri"/>
              </a:rPr>
              <a:t>has </a:t>
            </a:r>
            <a:r>
              <a:rPr lang="en-US" dirty="0">
                <a:latin typeface="Calibri"/>
                <a:cs typeface="Calibri"/>
              </a:rPr>
              <a:t>an access link with multiple VCs, one for each remote site. </a:t>
            </a:r>
            <a:endParaRPr lang="en-US" dirty="0" smtClean="0">
              <a:latin typeface="Calibri"/>
              <a:cs typeface="Calibri"/>
            </a:endParaRPr>
          </a:p>
          <a:p>
            <a:r>
              <a:rPr lang="en-US" dirty="0">
                <a:latin typeface="Calibri"/>
                <a:cs typeface="Calibri"/>
              </a:rPr>
              <a:t>Because Frame Relay costs are not distance-related, the hub does not need to be in the geographical center of the network.</a:t>
            </a:r>
          </a:p>
          <a:p>
            <a:endParaRPr lang="en-US" dirty="0"/>
          </a:p>
        </p:txBody>
      </p:sp>
      <p:pic>
        <p:nvPicPr>
          <p:cNvPr id="4" name="Picture 3"/>
          <p:cNvPicPr>
            <a:picLocks noChangeAspect="1"/>
          </p:cNvPicPr>
          <p:nvPr/>
        </p:nvPicPr>
        <p:blipFill>
          <a:blip r:embed="rId2"/>
          <a:stretch>
            <a:fillRect/>
          </a:stretch>
        </p:blipFill>
        <p:spPr>
          <a:xfrm>
            <a:off x="1117270" y="4515168"/>
            <a:ext cx="6938004" cy="2342832"/>
          </a:xfrm>
          <a:prstGeom prst="rect">
            <a:avLst/>
          </a:prstGeom>
        </p:spPr>
      </p:pic>
    </p:spTree>
    <p:extLst>
      <p:ext uri="{BB962C8B-B14F-4D97-AF65-F5344CB8AC3E}">
        <p14:creationId xmlns:p14="http://schemas.microsoft.com/office/powerpoint/2010/main" val="7550665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Frame Relay is more complex a technology than point-to-point WAN links but also provides more features and benefits</a:t>
            </a:r>
            <a:endParaRPr lang="en-US" dirty="0"/>
          </a:p>
        </p:txBody>
      </p:sp>
      <p:sp>
        <p:nvSpPr>
          <p:cNvPr id="2" name="Title 1"/>
          <p:cNvSpPr>
            <a:spLocks noGrp="1"/>
          </p:cNvSpPr>
          <p:nvPr>
            <p:ph type="title"/>
          </p:nvPr>
        </p:nvSpPr>
        <p:spPr/>
        <p:txBody>
          <a:bodyPr>
            <a:normAutofit/>
          </a:bodyPr>
          <a:lstStyle/>
          <a:p>
            <a:r>
              <a:rPr lang="en-US" dirty="0" smtClean="0"/>
              <a:t>Why do we need Frame Relay?</a:t>
            </a:r>
            <a:endParaRPr lang="en-US" dirty="0"/>
          </a:p>
        </p:txBody>
      </p:sp>
      <p:pic>
        <p:nvPicPr>
          <p:cNvPr id="5" name="Picture 4"/>
          <p:cNvPicPr>
            <a:picLocks noChangeAspect="1"/>
          </p:cNvPicPr>
          <p:nvPr/>
        </p:nvPicPr>
        <p:blipFill>
          <a:blip r:embed="rId3"/>
          <a:stretch>
            <a:fillRect/>
          </a:stretch>
        </p:blipFill>
        <p:spPr>
          <a:xfrm>
            <a:off x="872067" y="4468962"/>
            <a:ext cx="3426814" cy="2097949"/>
          </a:xfrm>
          <a:prstGeom prst="rect">
            <a:avLst/>
          </a:prstGeom>
        </p:spPr>
      </p:pic>
      <p:pic>
        <p:nvPicPr>
          <p:cNvPr id="7" name="Picture 6"/>
          <p:cNvPicPr>
            <a:picLocks noChangeAspect="1"/>
          </p:cNvPicPr>
          <p:nvPr/>
        </p:nvPicPr>
        <p:blipFill>
          <a:blip r:embed="rId4"/>
          <a:stretch>
            <a:fillRect/>
          </a:stretch>
        </p:blipFill>
        <p:spPr>
          <a:xfrm>
            <a:off x="5080510" y="4468962"/>
            <a:ext cx="3606289" cy="2119570"/>
          </a:xfrm>
          <a:prstGeom prst="rect">
            <a:avLst/>
          </a:prstGeom>
        </p:spPr>
      </p:pic>
    </p:spTree>
    <p:extLst>
      <p:ext uri="{BB962C8B-B14F-4D97-AF65-F5344CB8AC3E}">
        <p14:creationId xmlns:p14="http://schemas.microsoft.com/office/powerpoint/2010/main" val="59012325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Full-Mesh Topology</a:t>
            </a:r>
            <a:endParaRPr lang="x-none" dirty="0"/>
          </a:p>
        </p:txBody>
      </p:sp>
      <p:sp>
        <p:nvSpPr>
          <p:cNvPr id="3" name="عنصر نائب للمحتوى 2"/>
          <p:cNvSpPr>
            <a:spLocks noGrp="1"/>
          </p:cNvSpPr>
          <p:nvPr>
            <p:ph idx="1"/>
          </p:nvPr>
        </p:nvSpPr>
        <p:spPr>
          <a:xfrm>
            <a:off x="457200" y="2564595"/>
            <a:ext cx="4493910" cy="3819646"/>
          </a:xfrm>
        </p:spPr>
        <p:txBody>
          <a:bodyPr>
            <a:normAutofit/>
          </a:bodyPr>
          <a:lstStyle/>
          <a:p>
            <a:pPr algn="l" rtl="0"/>
            <a:r>
              <a:rPr lang="en-US" dirty="0" smtClean="0">
                <a:latin typeface="Calibri"/>
                <a:cs typeface="Calibri"/>
              </a:rPr>
              <a:t>A full-mesh topology suits a situation in which the services to be accessed are geographically dispersed and highly reliable access to them is required. </a:t>
            </a:r>
          </a:p>
          <a:p>
            <a:pPr algn="l" rtl="0"/>
            <a:r>
              <a:rPr lang="en-US" dirty="0" smtClean="0">
                <a:latin typeface="Calibri"/>
                <a:cs typeface="Calibri"/>
              </a:rPr>
              <a:t>A full-mesh topology connects every site to every other site</a:t>
            </a:r>
            <a:endParaRPr lang="x-none" dirty="0">
              <a:latin typeface="Calibri"/>
              <a:cs typeface="Calibri"/>
            </a:endParaRPr>
          </a:p>
        </p:txBody>
      </p:sp>
      <p:pic>
        <p:nvPicPr>
          <p:cNvPr id="4" name="Picture 3"/>
          <p:cNvPicPr>
            <a:picLocks noChangeAspect="1"/>
          </p:cNvPicPr>
          <p:nvPr/>
        </p:nvPicPr>
        <p:blipFill>
          <a:blip r:embed="rId3"/>
          <a:stretch>
            <a:fillRect/>
          </a:stretch>
        </p:blipFill>
        <p:spPr>
          <a:xfrm>
            <a:off x="5167883" y="2590511"/>
            <a:ext cx="3518917" cy="3819646"/>
          </a:xfrm>
          <a:prstGeom prst="rect">
            <a:avLst/>
          </a:prstGeom>
        </p:spPr>
      </p:pic>
    </p:spTree>
    <p:extLst>
      <p:ext uri="{BB962C8B-B14F-4D97-AF65-F5344CB8AC3E}">
        <p14:creationId xmlns:p14="http://schemas.microsoft.com/office/powerpoint/2010/main" val="15239095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11024" y="3362861"/>
            <a:ext cx="4836596" cy="2860194"/>
          </a:xfrm>
          <a:prstGeom prst="rect">
            <a:avLst/>
          </a:prstGeom>
        </p:spPr>
      </p:pic>
      <p:sp>
        <p:nvSpPr>
          <p:cNvPr id="5" name="مستطيل 4"/>
          <p:cNvSpPr/>
          <p:nvPr/>
        </p:nvSpPr>
        <p:spPr>
          <a:xfrm>
            <a:off x="6492826" y="5593898"/>
            <a:ext cx="2651174" cy="369332"/>
          </a:xfrm>
          <a:prstGeom prst="rect">
            <a:avLst/>
          </a:prstGeom>
        </p:spPr>
        <p:txBody>
          <a:bodyPr wrap="none">
            <a:spAutoFit/>
          </a:bodyPr>
          <a:lstStyle/>
          <a:p>
            <a:r>
              <a:rPr lang="en-US" dirty="0" smtClean="0"/>
              <a:t>used four VCs on each link</a:t>
            </a:r>
            <a:endParaRPr lang="x-none" dirty="0"/>
          </a:p>
        </p:txBody>
      </p:sp>
      <p:sp>
        <p:nvSpPr>
          <p:cNvPr id="3" name="Rectangle 2"/>
          <p:cNvSpPr/>
          <p:nvPr/>
        </p:nvSpPr>
        <p:spPr>
          <a:xfrm>
            <a:off x="639491" y="1735857"/>
            <a:ext cx="7978940" cy="1200328"/>
          </a:xfrm>
          <a:prstGeom prst="rect">
            <a:avLst/>
          </a:prstGeom>
        </p:spPr>
        <p:txBody>
          <a:bodyPr wrap="square">
            <a:spAutoFit/>
          </a:bodyPr>
          <a:lstStyle/>
          <a:p>
            <a:pPr marL="342900" indent="-342900">
              <a:buFont typeface="Arial"/>
              <a:buChar char="•"/>
            </a:pPr>
            <a:r>
              <a:rPr lang="en-US" sz="2400" dirty="0" smtClean="0">
                <a:solidFill>
                  <a:srgbClr val="073E87"/>
                </a:solidFill>
                <a:latin typeface="Calibri"/>
                <a:cs typeface="Calibri"/>
              </a:rPr>
              <a:t>This </a:t>
            </a:r>
            <a:r>
              <a:rPr lang="en-US" sz="2400" dirty="0">
                <a:solidFill>
                  <a:srgbClr val="073E87"/>
                </a:solidFill>
                <a:latin typeface="Calibri"/>
                <a:cs typeface="Calibri"/>
              </a:rPr>
              <a:t>method, although more costly than hub and spoke, provides direct connections from each site to all other sites and allows for redundancy.</a:t>
            </a:r>
          </a:p>
        </p:txBody>
      </p:sp>
      <p:sp>
        <p:nvSpPr>
          <p:cNvPr id="6" name="Rectangle 5"/>
          <p:cNvSpPr/>
          <p:nvPr/>
        </p:nvSpPr>
        <p:spPr>
          <a:xfrm>
            <a:off x="639491" y="4116570"/>
            <a:ext cx="1900835" cy="1477328"/>
          </a:xfrm>
          <a:prstGeom prst="rect">
            <a:avLst/>
          </a:prstGeom>
        </p:spPr>
        <p:txBody>
          <a:bodyPr wrap="square">
            <a:spAutoFit/>
          </a:bodyPr>
          <a:lstStyle/>
          <a:p>
            <a:r>
              <a:rPr lang="en-US" dirty="0">
                <a:solidFill>
                  <a:schemeClr val="tx2"/>
                </a:solidFill>
                <a:latin typeface="Calibri"/>
                <a:cs typeface="Calibri"/>
              </a:rPr>
              <a:t>In a full mesh topology, all routers have PVCs to all other destinations. </a:t>
            </a:r>
          </a:p>
        </p:txBody>
      </p:sp>
    </p:spTree>
    <p:extLst>
      <p:ext uri="{BB962C8B-B14F-4D97-AF65-F5344CB8AC3E}">
        <p14:creationId xmlns:p14="http://schemas.microsoft.com/office/powerpoint/2010/main" val="3527270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Partial-Mesh Topology</a:t>
            </a:r>
            <a:endParaRPr lang="x-none" dirty="0"/>
          </a:p>
        </p:txBody>
      </p:sp>
      <p:sp>
        <p:nvSpPr>
          <p:cNvPr id="3" name="عنصر نائب للمحتوى 2"/>
          <p:cNvSpPr>
            <a:spLocks noGrp="1"/>
          </p:cNvSpPr>
          <p:nvPr>
            <p:ph idx="1"/>
          </p:nvPr>
        </p:nvSpPr>
        <p:spPr>
          <a:xfrm>
            <a:off x="457200" y="4015908"/>
            <a:ext cx="7814733" cy="3450696"/>
          </a:xfrm>
        </p:spPr>
        <p:txBody>
          <a:bodyPr/>
          <a:lstStyle/>
          <a:p>
            <a:pPr algn="l" rtl="0"/>
            <a:r>
              <a:rPr lang="en-US" dirty="0" smtClean="0">
                <a:latin typeface="Calibri"/>
                <a:cs typeface="Calibri"/>
              </a:rPr>
              <a:t>For large networks, a full-mesh topology is seldom affordable because the number of links required increases dramatically. </a:t>
            </a:r>
          </a:p>
          <a:p>
            <a:pPr algn="l" rtl="0"/>
            <a:r>
              <a:rPr lang="en-US" dirty="0" smtClean="0">
                <a:latin typeface="Calibri"/>
                <a:cs typeface="Calibri"/>
              </a:rPr>
              <a:t>The issue is not with the cost of the hardware, but because there is a theoretical limit of fewer than 1000 VCs per link. </a:t>
            </a:r>
          </a:p>
          <a:p>
            <a:pPr algn="l" rtl="0"/>
            <a:r>
              <a:rPr lang="en-US" dirty="0" smtClean="0">
                <a:latin typeface="Calibri"/>
                <a:cs typeface="Calibri"/>
              </a:rPr>
              <a:t>In practice, the limit is less than that.</a:t>
            </a:r>
            <a:endParaRPr lang="x-none" dirty="0">
              <a:latin typeface="Calibri"/>
              <a:cs typeface="Calibri"/>
            </a:endParaRPr>
          </a:p>
        </p:txBody>
      </p:sp>
      <p:sp>
        <p:nvSpPr>
          <p:cNvPr id="4" name="Rectangle 5"/>
          <p:cNvSpPr>
            <a:spLocks noChangeArrowheads="1"/>
          </p:cNvSpPr>
          <p:nvPr/>
        </p:nvSpPr>
        <p:spPr bwMode="auto">
          <a:xfrm>
            <a:off x="3274272" y="2121286"/>
            <a:ext cx="3733800" cy="1656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Clr>
                <a:srgbClr val="009999"/>
              </a:buClr>
              <a:buSzPct val="125000"/>
              <a:buFont typeface="Arial" charset="0"/>
              <a:buNone/>
            </a:pPr>
            <a:r>
              <a:rPr lang="en-US" sz="1050" b="1" dirty="0">
                <a:latin typeface="Arial" charset="0"/>
              </a:rPr>
              <a:t>Full Mesh Topology</a:t>
            </a:r>
            <a:endParaRPr lang="en-US" sz="1050" dirty="0">
              <a:latin typeface="Arial" charset="0"/>
            </a:endParaRPr>
          </a:p>
          <a:p>
            <a:pPr marL="342900" indent="-342900">
              <a:spcBef>
                <a:spcPct val="20000"/>
              </a:spcBef>
              <a:buClr>
                <a:srgbClr val="009999"/>
              </a:buClr>
              <a:buSzPct val="125000"/>
              <a:buFont typeface="Arial" charset="0"/>
              <a:buNone/>
            </a:pPr>
            <a:r>
              <a:rPr lang="en-US" sz="1050" dirty="0">
                <a:latin typeface="Arial" charset="0"/>
              </a:rPr>
              <a:t>Number of              Number of</a:t>
            </a:r>
          </a:p>
          <a:p>
            <a:pPr marL="342900" indent="-342900">
              <a:spcBef>
                <a:spcPct val="20000"/>
              </a:spcBef>
              <a:buClr>
                <a:srgbClr val="009999"/>
              </a:buClr>
              <a:buSzPct val="125000"/>
              <a:buFont typeface="Arial" charset="0"/>
              <a:buNone/>
            </a:pPr>
            <a:r>
              <a:rPr lang="en-US" sz="1050" dirty="0">
                <a:latin typeface="Arial" charset="0"/>
              </a:rPr>
              <a:t>Connections            PVCs</a:t>
            </a:r>
          </a:p>
          <a:p>
            <a:pPr marL="342900" indent="-342900">
              <a:spcBef>
                <a:spcPct val="20000"/>
              </a:spcBef>
              <a:buClr>
                <a:srgbClr val="009999"/>
              </a:buClr>
              <a:buSzPct val="125000"/>
              <a:buFont typeface="Arial" charset="0"/>
              <a:buNone/>
            </a:pPr>
            <a:r>
              <a:rPr lang="en-US" sz="1050" dirty="0">
                <a:latin typeface="Arial" charset="0"/>
              </a:rPr>
              <a:t>-----------------          --------------</a:t>
            </a:r>
          </a:p>
          <a:p>
            <a:pPr marL="342900" indent="-342900">
              <a:spcBef>
                <a:spcPct val="20000"/>
              </a:spcBef>
              <a:buClr>
                <a:srgbClr val="009999"/>
              </a:buClr>
              <a:buSzPct val="125000"/>
              <a:buFont typeface="Arial" charset="0"/>
              <a:buNone/>
            </a:pPr>
            <a:r>
              <a:rPr lang="en-US" sz="1050" dirty="0">
                <a:latin typeface="Arial" charset="0"/>
              </a:rPr>
              <a:t>                 2               1</a:t>
            </a:r>
          </a:p>
          <a:p>
            <a:pPr marL="342900" indent="-342900">
              <a:spcBef>
                <a:spcPct val="20000"/>
              </a:spcBef>
              <a:buClr>
                <a:srgbClr val="009999"/>
              </a:buClr>
              <a:buSzPct val="125000"/>
              <a:buFont typeface="Arial" charset="0"/>
              <a:buNone/>
            </a:pPr>
            <a:r>
              <a:rPr lang="en-US" sz="1050" dirty="0">
                <a:latin typeface="Arial" charset="0"/>
              </a:rPr>
              <a:t>                 4               6</a:t>
            </a:r>
          </a:p>
          <a:p>
            <a:pPr marL="342900" indent="-342900">
              <a:spcBef>
                <a:spcPct val="20000"/>
              </a:spcBef>
              <a:buClr>
                <a:srgbClr val="009999"/>
              </a:buClr>
              <a:buSzPct val="125000"/>
              <a:buFont typeface="Arial" charset="0"/>
              <a:buNone/>
            </a:pPr>
            <a:r>
              <a:rPr lang="en-US" sz="1050" dirty="0">
                <a:latin typeface="Arial" charset="0"/>
              </a:rPr>
              <a:t>                 6              15</a:t>
            </a:r>
          </a:p>
          <a:p>
            <a:pPr marL="342900" indent="-342900">
              <a:spcBef>
                <a:spcPct val="20000"/>
              </a:spcBef>
              <a:buClr>
                <a:srgbClr val="009999"/>
              </a:buClr>
              <a:buSzPct val="125000"/>
              <a:buFont typeface="Arial" charset="0"/>
              <a:buNone/>
            </a:pPr>
            <a:r>
              <a:rPr lang="en-US" sz="1050" dirty="0">
                <a:latin typeface="Arial" charset="0"/>
              </a:rPr>
              <a:t>                 8              28</a:t>
            </a:r>
          </a:p>
          <a:p>
            <a:pPr marL="342900" indent="-342900">
              <a:spcBef>
                <a:spcPct val="20000"/>
              </a:spcBef>
              <a:buClr>
                <a:srgbClr val="009999"/>
              </a:buClr>
              <a:buSzPct val="125000"/>
              <a:buFont typeface="Arial" charset="0"/>
              <a:buNone/>
            </a:pPr>
            <a:r>
              <a:rPr lang="en-US" sz="1050" dirty="0">
                <a:latin typeface="Arial" charset="0"/>
              </a:rPr>
              <a:t>               10              45</a:t>
            </a:r>
          </a:p>
        </p:txBody>
      </p:sp>
    </p:spTree>
    <p:extLst>
      <p:ext uri="{BB962C8B-B14F-4D97-AF65-F5344CB8AC3E}">
        <p14:creationId xmlns:p14="http://schemas.microsoft.com/office/powerpoint/2010/main" val="42133635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Partial-Mesh Topology</a:t>
            </a:r>
            <a:endParaRPr lang="x-none" dirty="0"/>
          </a:p>
        </p:txBody>
      </p:sp>
      <p:sp>
        <p:nvSpPr>
          <p:cNvPr id="3" name="عنصر نائب للمحتوى 2"/>
          <p:cNvSpPr>
            <a:spLocks noGrp="1"/>
          </p:cNvSpPr>
          <p:nvPr>
            <p:ph idx="1"/>
          </p:nvPr>
        </p:nvSpPr>
        <p:spPr/>
        <p:txBody>
          <a:bodyPr/>
          <a:lstStyle/>
          <a:p>
            <a:pPr algn="l" rtl="0"/>
            <a:r>
              <a:rPr lang="en-US" dirty="0" smtClean="0"/>
              <a:t>For this reason, larger networks generally are configured in a partial-mesh topology.</a:t>
            </a:r>
          </a:p>
          <a:p>
            <a:pPr algn="l" rtl="0"/>
            <a:r>
              <a:rPr lang="en-US" dirty="0" smtClean="0"/>
              <a:t> Partial mesh has more interconnections than are required for a star arrangement, but not as many as for a full mesh. </a:t>
            </a:r>
          </a:p>
          <a:p>
            <a:pPr algn="l" rtl="0"/>
            <a:r>
              <a:rPr lang="en-US" dirty="0" smtClean="0"/>
              <a:t>The actual pattern depends on the data flow requirements.</a:t>
            </a:r>
            <a:endParaRPr lang="x-none" dirty="0"/>
          </a:p>
        </p:txBody>
      </p:sp>
    </p:spTree>
    <p:extLst>
      <p:ext uri="{BB962C8B-B14F-4D97-AF65-F5344CB8AC3E}">
        <p14:creationId xmlns:p14="http://schemas.microsoft.com/office/powerpoint/2010/main" val="30472943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Partial-Mesh Topology</a:t>
            </a:r>
            <a:endParaRPr lang="x-none" dirty="0"/>
          </a:p>
        </p:txBody>
      </p:sp>
      <p:pic>
        <p:nvPicPr>
          <p:cNvPr id="7170" name="Picture 2" descr="http://routemyworld.com/wp-content/uploads/2008/08/frame-relay_partialme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414974"/>
            <a:ext cx="7181850" cy="3997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8676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600"/>
              </a:spcAft>
            </a:pPr>
            <a:r>
              <a:rPr lang="en-US" dirty="0">
                <a:latin typeface="Calibri"/>
                <a:cs typeface="Calibri"/>
              </a:rPr>
              <a:t>Leased lines provide permanent dedicated capacity and are used extensively for building WANs</a:t>
            </a:r>
            <a:r>
              <a:rPr lang="en-US" dirty="0" smtClean="0">
                <a:latin typeface="Calibri"/>
                <a:cs typeface="Calibri"/>
              </a:rPr>
              <a:t>.</a:t>
            </a:r>
          </a:p>
          <a:p>
            <a:pPr>
              <a:spcAft>
                <a:spcPts val="600"/>
              </a:spcAft>
            </a:pPr>
            <a:r>
              <a:rPr lang="en-US" dirty="0" smtClean="0">
                <a:latin typeface="Calibri"/>
                <a:cs typeface="Calibri"/>
              </a:rPr>
              <a:t>Disadvantages</a:t>
            </a:r>
          </a:p>
          <a:p>
            <a:pPr lvl="1">
              <a:spcAft>
                <a:spcPts val="600"/>
              </a:spcAft>
            </a:pPr>
            <a:r>
              <a:rPr lang="en-US" dirty="0" smtClean="0">
                <a:latin typeface="Calibri"/>
                <a:cs typeface="Calibri"/>
              </a:rPr>
              <a:t>A </a:t>
            </a:r>
            <a:r>
              <a:rPr lang="en-US" dirty="0">
                <a:latin typeface="Calibri"/>
                <a:cs typeface="Calibri"/>
              </a:rPr>
              <a:t>fixed </a:t>
            </a:r>
            <a:r>
              <a:rPr lang="en-US" dirty="0" smtClean="0">
                <a:latin typeface="Calibri"/>
                <a:cs typeface="Calibri"/>
              </a:rPr>
              <a:t>capacity  (WAN </a:t>
            </a:r>
            <a:r>
              <a:rPr lang="en-US" dirty="0">
                <a:latin typeface="Calibri"/>
                <a:cs typeface="Calibri"/>
              </a:rPr>
              <a:t>traffic is often </a:t>
            </a:r>
            <a:r>
              <a:rPr lang="en-US" dirty="0" smtClean="0">
                <a:latin typeface="Calibri"/>
                <a:cs typeface="Calibri"/>
              </a:rPr>
              <a:t>variable)</a:t>
            </a:r>
          </a:p>
          <a:p>
            <a:pPr lvl="1">
              <a:spcAft>
                <a:spcPts val="600"/>
              </a:spcAft>
            </a:pPr>
            <a:r>
              <a:rPr lang="en-US" dirty="0" smtClean="0">
                <a:latin typeface="Calibri"/>
                <a:cs typeface="Calibri"/>
              </a:rPr>
              <a:t>Equipment </a:t>
            </a:r>
            <a:r>
              <a:rPr lang="en-US" dirty="0">
                <a:latin typeface="Calibri"/>
                <a:cs typeface="Calibri"/>
              </a:rPr>
              <a:t>costs</a:t>
            </a:r>
          </a:p>
        </p:txBody>
      </p:sp>
      <p:sp>
        <p:nvSpPr>
          <p:cNvPr id="3" name="Title 2"/>
          <p:cNvSpPr>
            <a:spLocks noGrp="1"/>
          </p:cNvSpPr>
          <p:nvPr>
            <p:ph type="title"/>
          </p:nvPr>
        </p:nvSpPr>
        <p:spPr/>
        <p:txBody>
          <a:bodyPr>
            <a:normAutofit/>
          </a:bodyPr>
          <a:lstStyle/>
          <a:p>
            <a:r>
              <a:rPr lang="en-US" dirty="0"/>
              <a:t>Why do we need Frame Relay?</a:t>
            </a:r>
          </a:p>
        </p:txBody>
      </p:sp>
    </p:spTree>
    <p:extLst>
      <p:ext uri="{BB962C8B-B14F-4D97-AF65-F5344CB8AC3E}">
        <p14:creationId xmlns:p14="http://schemas.microsoft.com/office/powerpoint/2010/main" val="11818444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2675467"/>
            <a:ext cx="8229600" cy="3450696"/>
          </a:xfrm>
        </p:spPr>
        <p:txBody>
          <a:bodyPr>
            <a:normAutofit lnSpcReduction="10000"/>
          </a:bodyPr>
          <a:lstStyle/>
          <a:p>
            <a:pPr>
              <a:lnSpc>
                <a:spcPct val="110000"/>
              </a:lnSpc>
              <a:spcAft>
                <a:spcPts val="600"/>
              </a:spcAft>
            </a:pPr>
            <a:r>
              <a:rPr lang="en-US" dirty="0" smtClean="0">
                <a:latin typeface="Calibri"/>
                <a:cs typeface="Calibri"/>
              </a:rPr>
              <a:t>An alternative to dedicated, expensive, leased WAN lines is Frame Relay. </a:t>
            </a:r>
          </a:p>
          <a:p>
            <a:pPr>
              <a:lnSpc>
                <a:spcPct val="110000"/>
              </a:lnSpc>
              <a:spcAft>
                <a:spcPts val="600"/>
              </a:spcAft>
            </a:pPr>
            <a:r>
              <a:rPr lang="en-US" dirty="0" smtClean="0">
                <a:latin typeface="Calibri"/>
                <a:cs typeface="Calibri"/>
              </a:rPr>
              <a:t>Frame Relay is a high-performance WAN protocol that operates at the physical and data link layers of the OSI reference model. </a:t>
            </a:r>
          </a:p>
          <a:p>
            <a:pPr>
              <a:lnSpc>
                <a:spcPct val="110000"/>
              </a:lnSpc>
              <a:spcAft>
                <a:spcPts val="600"/>
              </a:spcAft>
            </a:pPr>
            <a:r>
              <a:rPr lang="en-US" dirty="0" smtClean="0">
                <a:latin typeface="Calibri"/>
                <a:cs typeface="Calibri"/>
              </a:rPr>
              <a:t>Frame Relay provides a cost-efficient solution for communications between multiple remote sites by using a single access circuit from each site to the provider.</a:t>
            </a:r>
          </a:p>
          <a:p>
            <a:pPr marL="0" indent="0">
              <a:lnSpc>
                <a:spcPct val="110000"/>
              </a:lnSpc>
              <a:spcAft>
                <a:spcPts val="600"/>
              </a:spcAft>
              <a:buNone/>
            </a:pPr>
            <a:endParaRPr lang="en-US" dirty="0">
              <a:latin typeface="Calibri"/>
              <a:cs typeface="Calibri"/>
            </a:endParaRPr>
          </a:p>
        </p:txBody>
      </p:sp>
      <p:sp>
        <p:nvSpPr>
          <p:cNvPr id="2" name="Title 1"/>
          <p:cNvSpPr>
            <a:spLocks noGrp="1"/>
          </p:cNvSpPr>
          <p:nvPr>
            <p:ph type="title"/>
          </p:nvPr>
        </p:nvSpPr>
        <p:spPr/>
        <p:txBody>
          <a:bodyPr>
            <a:normAutofit/>
          </a:bodyPr>
          <a:lstStyle/>
          <a:p>
            <a:r>
              <a:rPr lang="en-US" dirty="0"/>
              <a:t>Why do we need Frame Relay?</a:t>
            </a:r>
          </a:p>
        </p:txBody>
      </p:sp>
    </p:spTree>
    <p:extLst>
      <p:ext uri="{BB962C8B-B14F-4D97-AF65-F5344CB8AC3E}">
        <p14:creationId xmlns:p14="http://schemas.microsoft.com/office/powerpoint/2010/main" val="17831848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122342" y="1916645"/>
            <a:ext cx="6928451" cy="4030947"/>
          </a:xfrm>
          <a:prstGeom prst="rect">
            <a:avLst/>
          </a:prstGeom>
        </p:spPr>
      </p:pic>
      <p:sp>
        <p:nvSpPr>
          <p:cNvPr id="6" name="Rectangle 5"/>
          <p:cNvSpPr/>
          <p:nvPr/>
        </p:nvSpPr>
        <p:spPr>
          <a:xfrm>
            <a:off x="814664" y="6143261"/>
            <a:ext cx="6303678" cy="369332"/>
          </a:xfrm>
          <a:prstGeom prst="rect">
            <a:avLst/>
          </a:prstGeom>
        </p:spPr>
        <p:txBody>
          <a:bodyPr wrap="square">
            <a:spAutoFit/>
          </a:bodyPr>
          <a:lstStyle/>
          <a:p>
            <a:pPr marL="285750" indent="-285750">
              <a:buFont typeface="Arial"/>
              <a:buChar char="•"/>
            </a:pPr>
            <a:r>
              <a:rPr lang="en-US" dirty="0" smtClean="0"/>
              <a:t>The capacity between any two sites can vary.</a:t>
            </a:r>
            <a:endParaRPr lang="en-US" dirty="0"/>
          </a:p>
        </p:txBody>
      </p:sp>
    </p:spTree>
    <p:extLst>
      <p:ext uri="{BB962C8B-B14F-4D97-AF65-F5344CB8AC3E}">
        <p14:creationId xmlns:p14="http://schemas.microsoft.com/office/powerpoint/2010/main" val="25560461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clrChange>
              <a:clrFrom>
                <a:srgbClr val="FFFFFF"/>
              </a:clrFrom>
              <a:clrTo>
                <a:srgbClr val="FFFFFF">
                  <a:alpha val="0"/>
                </a:srgbClr>
              </a:clrTo>
            </a:clrChange>
          </a:blip>
          <a:srcRect l="-21077" r="-21077"/>
          <a:stretch>
            <a:fillRect/>
          </a:stretch>
        </p:blipFill>
        <p:spPr>
          <a:xfrm>
            <a:off x="441784" y="1914074"/>
            <a:ext cx="8154529" cy="4693163"/>
          </a:xfrm>
          <a:prstGeom prst="rect">
            <a:avLst/>
          </a:prstGeom>
          <a:ln>
            <a:solidFill>
              <a:schemeClr val="tx1"/>
            </a:solidFill>
            <a:bevel/>
          </a:ln>
        </p:spPr>
      </p:pic>
      <p:sp>
        <p:nvSpPr>
          <p:cNvPr id="5" name="Title 4"/>
          <p:cNvSpPr>
            <a:spLocks noGrp="1"/>
          </p:cNvSpPr>
          <p:nvPr>
            <p:ph type="title"/>
          </p:nvPr>
        </p:nvSpPr>
        <p:spPr/>
        <p:txBody>
          <a:bodyPr/>
          <a:lstStyle/>
          <a:p>
            <a:r>
              <a:rPr lang="en-US" dirty="0" smtClean="0"/>
              <a:t>Frame Relay Network</a:t>
            </a:r>
            <a:endParaRPr lang="en-US" dirty="0"/>
          </a:p>
        </p:txBody>
      </p:sp>
      <p:sp>
        <p:nvSpPr>
          <p:cNvPr id="6" name="Rectangle 5"/>
          <p:cNvSpPr/>
          <p:nvPr/>
        </p:nvSpPr>
        <p:spPr>
          <a:xfrm>
            <a:off x="4151851" y="1914074"/>
            <a:ext cx="1650236" cy="369332"/>
          </a:xfrm>
          <a:prstGeom prst="rect">
            <a:avLst/>
          </a:prstGeom>
        </p:spPr>
        <p:txBody>
          <a:bodyPr wrap="none">
            <a:spAutoFit/>
          </a:bodyPr>
          <a:lstStyle/>
          <a:p>
            <a:r>
              <a:rPr lang="en-US" i="1" dirty="0" smtClean="0"/>
              <a:t>access switches</a:t>
            </a:r>
            <a:endParaRPr lang="en-US" dirty="0"/>
          </a:p>
        </p:txBody>
      </p:sp>
      <p:sp>
        <p:nvSpPr>
          <p:cNvPr id="7" name="Rectangle 6"/>
          <p:cNvSpPr/>
          <p:nvPr/>
        </p:nvSpPr>
        <p:spPr>
          <a:xfrm>
            <a:off x="4304251" y="5394280"/>
            <a:ext cx="1650236" cy="369332"/>
          </a:xfrm>
          <a:prstGeom prst="rect">
            <a:avLst/>
          </a:prstGeom>
        </p:spPr>
        <p:txBody>
          <a:bodyPr wrap="none">
            <a:spAutoFit/>
          </a:bodyPr>
          <a:lstStyle/>
          <a:p>
            <a:r>
              <a:rPr lang="en-US" i="1" dirty="0" smtClean="0"/>
              <a:t>access switches</a:t>
            </a:r>
            <a:endParaRPr lang="en-US" dirty="0"/>
          </a:p>
        </p:txBody>
      </p:sp>
      <p:sp>
        <p:nvSpPr>
          <p:cNvPr id="8" name="Rectangle 7"/>
          <p:cNvSpPr/>
          <p:nvPr/>
        </p:nvSpPr>
        <p:spPr>
          <a:xfrm>
            <a:off x="1708772" y="3888526"/>
            <a:ext cx="1650236" cy="369332"/>
          </a:xfrm>
          <a:prstGeom prst="rect">
            <a:avLst/>
          </a:prstGeom>
        </p:spPr>
        <p:txBody>
          <a:bodyPr wrap="none">
            <a:spAutoFit/>
          </a:bodyPr>
          <a:lstStyle/>
          <a:p>
            <a:r>
              <a:rPr lang="en-US" i="1" dirty="0" smtClean="0"/>
              <a:t>access switches</a:t>
            </a:r>
            <a:endParaRPr lang="en-US" dirty="0"/>
          </a:p>
        </p:txBody>
      </p:sp>
      <p:cxnSp>
        <p:nvCxnSpPr>
          <p:cNvPr id="10" name="Straight Arrow Connector 9"/>
          <p:cNvCxnSpPr/>
          <p:nvPr/>
        </p:nvCxnSpPr>
        <p:spPr>
          <a:xfrm flipH="1">
            <a:off x="5062104" y="2283406"/>
            <a:ext cx="184076" cy="348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4804397" y="5076240"/>
            <a:ext cx="184076" cy="348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8" idx="3"/>
          </p:cNvCxnSpPr>
          <p:nvPr/>
        </p:nvCxnSpPr>
        <p:spPr>
          <a:xfrm>
            <a:off x="3359008" y="4073192"/>
            <a:ext cx="180400" cy="221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78962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 Relay Network</a:t>
            </a:r>
            <a:endParaRPr lang="en-US" dirty="0"/>
          </a:p>
        </p:txBody>
      </p:sp>
      <p:sp>
        <p:nvSpPr>
          <p:cNvPr id="3" name="Content Placeholder 2"/>
          <p:cNvSpPr>
            <a:spLocks noGrp="1"/>
          </p:cNvSpPr>
          <p:nvPr>
            <p:ph idx="1"/>
          </p:nvPr>
        </p:nvSpPr>
        <p:spPr/>
        <p:txBody>
          <a:bodyPr/>
          <a:lstStyle/>
          <a:p>
            <a:pPr>
              <a:spcAft>
                <a:spcPts val="1800"/>
              </a:spcAft>
            </a:pPr>
            <a:r>
              <a:rPr lang="en-US" dirty="0" smtClean="0">
                <a:latin typeface="Calibri"/>
                <a:cs typeface="Calibri"/>
              </a:rPr>
              <a:t>A Frame Relay network is made up of a large number of Frame Relay switches dispersed all over the coverage area of a Frame Relay service provider (e.g. region or country)</a:t>
            </a:r>
          </a:p>
          <a:p>
            <a:pPr>
              <a:spcAft>
                <a:spcPts val="1800"/>
              </a:spcAft>
            </a:pPr>
            <a:r>
              <a:rPr lang="en-US" dirty="0">
                <a:latin typeface="Calibri"/>
                <a:cs typeface="Calibri"/>
              </a:rPr>
              <a:t>The switches are interconnected in a complex mesh topology. </a:t>
            </a:r>
          </a:p>
          <a:p>
            <a:pPr marL="0" indent="0">
              <a:buNone/>
            </a:pPr>
            <a:endParaRPr lang="en-US" dirty="0">
              <a:latin typeface="Calibri"/>
              <a:cs typeface="Calibri"/>
            </a:endParaRPr>
          </a:p>
        </p:txBody>
      </p:sp>
    </p:spTree>
    <p:extLst>
      <p:ext uri="{BB962C8B-B14F-4D97-AF65-F5344CB8AC3E}">
        <p14:creationId xmlns:p14="http://schemas.microsoft.com/office/powerpoint/2010/main" val="80440640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CAD4DD3AEB58E458FE2BB115391F984" ma:contentTypeVersion="0" ma:contentTypeDescription="Create a new document." ma:contentTypeScope="" ma:versionID="db74ddb0c6b2a9f6e3d14e453642470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906DBC-8F09-479F-9DF4-61CA2B144DB8}"/>
</file>

<file path=customXml/itemProps2.xml><?xml version="1.0" encoding="utf-8"?>
<ds:datastoreItem xmlns:ds="http://schemas.openxmlformats.org/officeDocument/2006/customXml" ds:itemID="{1BC9FDCA-C50D-4B8B-9DF9-E95B7F151DB7}"/>
</file>

<file path=customXml/itemProps3.xml><?xml version="1.0" encoding="utf-8"?>
<ds:datastoreItem xmlns:ds="http://schemas.openxmlformats.org/officeDocument/2006/customXml" ds:itemID="{86D6E7AB-29B3-43B4-89AA-3FC4E53CA03E}"/>
</file>

<file path=docProps/app.xml><?xml version="1.0" encoding="utf-8"?>
<Properties xmlns="http://schemas.openxmlformats.org/officeDocument/2006/extended-properties" xmlns:vt="http://schemas.openxmlformats.org/officeDocument/2006/docPropsVTypes">
  <Template>Waveform.thmx</Template>
  <TotalTime>1225</TotalTime>
  <Words>2986</Words>
  <Application>Microsoft Macintosh PowerPoint</Application>
  <PresentationFormat>On-screen Show (4:3)</PresentationFormat>
  <Paragraphs>205</Paragraphs>
  <Slides>44</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Waveform</vt:lpstr>
      <vt:lpstr>Picture</vt:lpstr>
      <vt:lpstr>Frame Relay</vt:lpstr>
      <vt:lpstr>Outline</vt:lpstr>
      <vt:lpstr>PowerPoint Presentation</vt:lpstr>
      <vt:lpstr>Why do we need Frame Relay?</vt:lpstr>
      <vt:lpstr>Why do we need Frame Relay?</vt:lpstr>
      <vt:lpstr>Why do we need Frame Relay?</vt:lpstr>
      <vt:lpstr>PowerPoint Presentation</vt:lpstr>
      <vt:lpstr>Frame Relay Network</vt:lpstr>
      <vt:lpstr>Frame Relay Network</vt:lpstr>
      <vt:lpstr>Frame Relay Network</vt:lpstr>
      <vt:lpstr>Frame Relay Network as a NBMA network</vt:lpstr>
      <vt:lpstr>PowerPoint Presentation</vt:lpstr>
      <vt:lpstr>Frame Relay Network</vt:lpstr>
      <vt:lpstr>DCE &amp; DTE</vt:lpstr>
      <vt:lpstr>Virtual Circuits</vt:lpstr>
      <vt:lpstr>PowerPoint Presentation</vt:lpstr>
      <vt:lpstr>PowerPoint Presentation</vt:lpstr>
      <vt:lpstr>VC Types</vt:lpstr>
      <vt:lpstr>VC Types</vt:lpstr>
      <vt:lpstr>VC Types</vt:lpstr>
      <vt:lpstr>PowerPoint Presentation</vt:lpstr>
      <vt:lpstr>Multiple Virtual Circuits</vt:lpstr>
      <vt:lpstr>Multiple Virtual Circuits</vt:lpstr>
      <vt:lpstr>DLCI</vt:lpstr>
      <vt:lpstr>Frame Relay Switch</vt:lpstr>
      <vt:lpstr>DLCI</vt:lpstr>
      <vt:lpstr>Frame Relay Address Mapping</vt:lpstr>
      <vt:lpstr>Frame Relay Address Mapping</vt:lpstr>
      <vt:lpstr>Frame Relay Address Mapping</vt:lpstr>
      <vt:lpstr>Mapping of DLCI</vt:lpstr>
      <vt:lpstr>Inverse ARP</vt:lpstr>
      <vt:lpstr>Inverse ARP</vt:lpstr>
      <vt:lpstr>PowerPoint Presentation</vt:lpstr>
      <vt:lpstr>Frame Relay Frame</vt:lpstr>
      <vt:lpstr>Frame Relay Frame</vt:lpstr>
      <vt:lpstr>Frame Relay Frame</vt:lpstr>
      <vt:lpstr>Frame Relay Topologies</vt:lpstr>
      <vt:lpstr>Star Topology (Hub and Spoke)</vt:lpstr>
      <vt:lpstr>PowerPoint Presentation</vt:lpstr>
      <vt:lpstr>Full-Mesh Topology</vt:lpstr>
      <vt:lpstr>PowerPoint Presentation</vt:lpstr>
      <vt:lpstr>Partial-Mesh Topology</vt:lpstr>
      <vt:lpstr>Partial-Mesh Topology</vt:lpstr>
      <vt:lpstr>Partial-Mesh Topology</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67</cp:revision>
  <dcterms:created xsi:type="dcterms:W3CDTF">2016-04-02T13:24:27Z</dcterms:created>
  <dcterms:modified xsi:type="dcterms:W3CDTF">2016-04-05T13:32:09Z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0x010100FCAD4DD3AEB58E458FE2BB115391F984</vt:lpwstr>
  </property>
</Properties>
</file>