
<file path=[Content_Types].xml><?xml version="1.0" encoding="utf-8"?>
<Types xmlns="http://schemas.openxmlformats.org/package/2006/content-types">
  <Default Extension="bin" ContentType="application/vnd.openxmlformats-officedocument.presentationml.printerSetting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2.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slideLayouts/slideLayout10.xml" ContentType="application/vnd.openxmlformats-officedocument.presentationml.slideLayout+xml"/>
  <Override PartName="/ppt/notesSlides/notesSlide2.xml" ContentType="application/vnd.openxmlformats-officedocument.presentationml.notesSlide+xml"/>
  <Override PartName="/ppt/slideLayouts/slideLayout6.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9.xml" ContentType="application/vnd.openxmlformats-officedocument.presentationml.notesSlide+xml"/>
  <Override PartName="/ppt/notesSlides/notesSlide8.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0"/>
  </p:notesMasterIdLst>
  <p:sldIdLst>
    <p:sldId id="256" r:id="rId2"/>
    <p:sldId id="277" r:id="rId3"/>
    <p:sldId id="278" r:id="rId4"/>
    <p:sldId id="280" r:id="rId5"/>
    <p:sldId id="283" r:id="rId6"/>
    <p:sldId id="286" r:id="rId7"/>
    <p:sldId id="288" r:id="rId8"/>
    <p:sldId id="293" r:id="rId9"/>
    <p:sldId id="284" r:id="rId10"/>
    <p:sldId id="285" r:id="rId11"/>
    <p:sldId id="289" r:id="rId12"/>
    <p:sldId id="290" r:id="rId13"/>
    <p:sldId id="292" r:id="rId14"/>
    <p:sldId id="291" r:id="rId15"/>
    <p:sldId id="302" r:id="rId16"/>
    <p:sldId id="294" r:id="rId17"/>
    <p:sldId id="303" r:id="rId18"/>
    <p:sldId id="312" r:id="rId19"/>
    <p:sldId id="314" r:id="rId20"/>
    <p:sldId id="315" r:id="rId21"/>
    <p:sldId id="316" r:id="rId22"/>
    <p:sldId id="317" r:id="rId23"/>
    <p:sldId id="318" r:id="rId24"/>
    <p:sldId id="305" r:id="rId25"/>
    <p:sldId id="306" r:id="rId26"/>
    <p:sldId id="308" r:id="rId27"/>
    <p:sldId id="310" r:id="rId28"/>
    <p:sldId id="311"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82" autoAdjust="0"/>
  </p:normalViewPr>
  <p:slideViewPr>
    <p:cSldViewPr snapToGrid="0" snapToObjects="1">
      <p:cViewPr varScale="1">
        <p:scale>
          <a:sx n="75" d="100"/>
          <a:sy n="75" d="100"/>
        </p:scale>
        <p:origin x="-120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3" Type="http://schemas.openxmlformats.org/officeDocument/2006/relationships/slide" Target="slides/slide12.xml"/><Relationship Id="rId18" Type="http://schemas.openxmlformats.org/officeDocument/2006/relationships/slide" Target="slides/slide17.xml"/><Relationship Id="rId21" Type="http://schemas.openxmlformats.org/officeDocument/2006/relationships/slide" Target="slides/slide20.xml"/><Relationship Id="rId34" Type="http://schemas.openxmlformats.org/officeDocument/2006/relationships/theme" Target="theme/theme1.xml"/><Relationship Id="rId25" Type="http://schemas.openxmlformats.org/officeDocument/2006/relationships/slide" Target="slides/slide24.xml"/><Relationship Id="rId7" Type="http://schemas.openxmlformats.org/officeDocument/2006/relationships/slide" Target="slides/slide6.xml"/><Relationship Id="rId33"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38" Type="http://schemas.openxmlformats.org/officeDocument/2006/relationships/customXml" Target="../customXml/item3.xml"/><Relationship Id="rId20" Type="http://schemas.openxmlformats.org/officeDocument/2006/relationships/slide" Target="slides/slide19.xml"/><Relationship Id="rId29" Type="http://schemas.openxmlformats.org/officeDocument/2006/relationships/slide" Target="slides/slide28.xml"/><Relationship Id="rId2" Type="http://schemas.openxmlformats.org/officeDocument/2006/relationships/slide" Target="slides/slide1.xml"/><Relationship Id="rId16" Type="http://schemas.openxmlformats.org/officeDocument/2006/relationships/slide" Target="slides/slide15.xml"/><Relationship Id="rId24" Type="http://schemas.openxmlformats.org/officeDocument/2006/relationships/slide" Target="slides/slide23.xml"/><Relationship Id="rId1" Type="http://schemas.openxmlformats.org/officeDocument/2006/relationships/slideMaster" Target="slideMasters/slideMaster1.xml"/><Relationship Id="rId32" Type="http://schemas.openxmlformats.org/officeDocument/2006/relationships/presProps" Target="presProps.xml"/><Relationship Id="rId6" Type="http://schemas.openxmlformats.org/officeDocument/2006/relationships/slide" Target="slides/slide5.xml"/><Relationship Id="rId11" Type="http://schemas.openxmlformats.org/officeDocument/2006/relationships/slide" Target="slides/slide10.xml"/><Relationship Id="rId37" Type="http://schemas.openxmlformats.org/officeDocument/2006/relationships/customXml" Target="../customXml/item2.xml"/><Relationship Id="rId23" Type="http://schemas.openxmlformats.org/officeDocument/2006/relationships/slide" Target="slides/slide22.xml"/><Relationship Id="rId28" Type="http://schemas.openxmlformats.org/officeDocument/2006/relationships/slide" Target="slides/slide27.xml"/><Relationship Id="rId5" Type="http://schemas.openxmlformats.org/officeDocument/2006/relationships/slide" Target="slides/slide4.xml"/><Relationship Id="rId15" Type="http://schemas.openxmlformats.org/officeDocument/2006/relationships/slide" Target="slides/slide14.xml"/><Relationship Id="rId36" Type="http://schemas.openxmlformats.org/officeDocument/2006/relationships/customXml" Target="../customXml/item1.xml"/><Relationship Id="rId31" Type="http://schemas.openxmlformats.org/officeDocument/2006/relationships/printerSettings" Target="printerSettings/printerSettings1.bin"/><Relationship Id="rId10" Type="http://schemas.openxmlformats.org/officeDocument/2006/relationships/slide" Target="slides/slide9.xml"/><Relationship Id="rId19" Type="http://schemas.openxmlformats.org/officeDocument/2006/relationships/slide" Target="slides/slide18.xml"/><Relationship Id="rId22" Type="http://schemas.openxmlformats.org/officeDocument/2006/relationships/slide" Target="slides/slide21.xml"/><Relationship Id="rId27" Type="http://schemas.openxmlformats.org/officeDocument/2006/relationships/slide" Target="slides/slide26.xml"/><Relationship Id="rId4" Type="http://schemas.openxmlformats.org/officeDocument/2006/relationships/slide" Target="slides/slide3.xml"/><Relationship Id="rId30" Type="http://schemas.openxmlformats.org/officeDocument/2006/relationships/notesMaster" Target="notesMasters/notesMaster1.xml"/><Relationship Id="rId9" Type="http://schemas.openxmlformats.org/officeDocument/2006/relationships/slide" Target="slides/slide8.xml"/><Relationship Id="rId35" Type="http://schemas.openxmlformats.org/officeDocument/2006/relationships/tableStyles" Target="tableStyles.xml"/><Relationship Id="rId14" Type="http://schemas.openxmlformats.org/officeDocument/2006/relationships/slide" Target="slides/slide13.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8E3587-80A1-F047-9F9F-B1F07EA22CAA}" type="datetimeFigureOut">
              <a:rPr lang="en-US" smtClean="0"/>
              <a:t>4/26/17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3B5E7C-4769-E840-A6FC-D926C8165759}" type="slidenum">
              <a:rPr lang="en-US" smtClean="0"/>
              <a:t>‹#›</a:t>
            </a:fld>
            <a:endParaRPr lang="en-US"/>
          </a:p>
        </p:txBody>
      </p:sp>
    </p:spTree>
    <p:extLst>
      <p:ext uri="{BB962C8B-B14F-4D97-AF65-F5344CB8AC3E}">
        <p14:creationId xmlns:p14="http://schemas.microsoft.com/office/powerpoint/2010/main" val="2421813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err="1" smtClean="0">
                <a:latin typeface="+mn-lt"/>
                <a:cs typeface="Calibri"/>
              </a:rPr>
              <a:t>keepalives</a:t>
            </a:r>
            <a:r>
              <a:rPr lang="en-US" dirty="0" smtClean="0">
                <a:latin typeface="+mn-lt"/>
                <a:cs typeface="Calibri"/>
              </a:rPr>
              <a:t> sent between the DTE – DCE devices to inform about the status of the virtual circuit.</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addition to performing a </a:t>
            </a:r>
            <a:r>
              <a:rPr lang="en-US" dirty="0" err="1" smtClean="0"/>
              <a:t>keepalive</a:t>
            </a:r>
            <a:r>
              <a:rPr lang="en-US" dirty="0" smtClean="0"/>
              <a:t> function between the DTE and DCE, LMI status messages also signal if a PVC is active or inactive. </a:t>
            </a:r>
            <a:endParaRPr lang="en-US" dirty="0" smtClean="0">
              <a:latin typeface="+mn-lt"/>
              <a:cs typeface="Calibri"/>
            </a:endParaRPr>
          </a:p>
          <a:p>
            <a:endParaRPr lang="en-US" dirty="0"/>
          </a:p>
        </p:txBody>
      </p:sp>
      <p:sp>
        <p:nvSpPr>
          <p:cNvPr id="4" name="Slide Number Placeholder 3"/>
          <p:cNvSpPr>
            <a:spLocks noGrp="1"/>
          </p:cNvSpPr>
          <p:nvPr>
            <p:ph type="sldNum" sz="quarter" idx="10"/>
          </p:nvPr>
        </p:nvSpPr>
        <p:spPr/>
        <p:txBody>
          <a:bodyPr/>
          <a:lstStyle/>
          <a:p>
            <a:fld id="{143B5E7C-4769-E840-A6FC-D926C8165759}" type="slidenum">
              <a:rPr lang="en-US" smtClean="0"/>
              <a:t>5</a:t>
            </a:fld>
            <a:endParaRPr lang="en-US"/>
          </a:p>
        </p:txBody>
      </p:sp>
    </p:spTree>
    <p:extLst>
      <p:ext uri="{BB962C8B-B14F-4D97-AF65-F5344CB8AC3E}">
        <p14:creationId xmlns:p14="http://schemas.microsoft.com/office/powerpoint/2010/main" val="3850775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smtClean="0">
                <a:solidFill>
                  <a:srgbClr val="FF6600"/>
                </a:solidFill>
                <a:latin typeface="+mn-lt"/>
                <a:cs typeface="Calibri"/>
              </a:rPr>
              <a:t>VC status messages </a:t>
            </a:r>
            <a:endParaRPr lang="en-US" b="1" dirty="0" smtClean="0">
              <a:latin typeface="+mn-lt"/>
              <a:cs typeface="Calibri"/>
            </a:endParaRPr>
          </a:p>
          <a:p>
            <a:r>
              <a:rPr lang="en-US" dirty="0" smtClean="0">
                <a:solidFill>
                  <a:srgbClr val="5BD078"/>
                </a:solidFill>
                <a:latin typeface="+mn-lt"/>
                <a:cs typeface="Calibri"/>
              </a:rPr>
              <a:t>The Status messages </a:t>
            </a:r>
            <a:endParaRPr lang="en-US" dirty="0" smtClean="0"/>
          </a:p>
          <a:p>
            <a:pPr lvl="1"/>
            <a:r>
              <a:rPr lang="en-US" dirty="0" smtClean="0"/>
              <a:t>In fact, the Frame Relay switch sends two types of messages: </a:t>
            </a:r>
          </a:p>
          <a:p>
            <a:pPr lvl="1"/>
            <a:r>
              <a:rPr lang="en-US" dirty="0" smtClean="0"/>
              <a:t>a status message every 10 seconds and</a:t>
            </a:r>
          </a:p>
          <a:p>
            <a:pPr lvl="1"/>
            <a:r>
              <a:rPr lang="en-US" dirty="0" smtClean="0"/>
              <a:t>a full status message instead of a status message every 60 seconds. </a:t>
            </a:r>
          </a:p>
          <a:p>
            <a:pPr lvl="2"/>
            <a:r>
              <a:rPr lang="en-US" dirty="0" smtClean="0"/>
              <a:t>contain all the information about known DLCIs and their state</a:t>
            </a:r>
          </a:p>
          <a:p>
            <a:pPr lvl="2"/>
            <a:endParaRPr lang="en-US" dirty="0" smtClean="0"/>
          </a:p>
          <a:p>
            <a:pPr lvl="2"/>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Every PVC is predefined by the Frame Relay service provider, but its status can change due to network conditions like failure of trunk links in the provider network. An access link may be up and and running and </a:t>
            </a:r>
            <a:r>
              <a:rPr lang="en-US" dirty="0" err="1" smtClean="0"/>
              <a:t>keepalives</a:t>
            </a:r>
            <a:r>
              <a:rPr lang="en-US" dirty="0" smtClean="0"/>
              <a:t> may be present but one or more VCs may still be down. The reason is that a VC is an end-to-end logical connection that involves not only the access links at the two ends but also spans the core of the provider network. The router needs to know that which VCs are functional and which are not. The router learns this information as well from the Frame Relay switch through LMI status messages.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Every 10 seconds or so, the end device polls the network, either requesting a dumb sequenced response or channel status information. If the network does not respond with the requested information, the user device may consider the connection to be down. When the network responds with a FULL STATUS response, it includes status information about DLCIs that are allocated to that line. The end device can use this information to determine whether the logical connections are able to pass data</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pPr lvl="2"/>
            <a:endParaRPr lang="en-US" dirty="0" smtClean="0"/>
          </a:p>
          <a:p>
            <a:endParaRPr lang="en-US" dirty="0"/>
          </a:p>
        </p:txBody>
      </p:sp>
      <p:sp>
        <p:nvSpPr>
          <p:cNvPr id="4" name="Slide Number Placeholder 3"/>
          <p:cNvSpPr>
            <a:spLocks noGrp="1"/>
          </p:cNvSpPr>
          <p:nvPr>
            <p:ph type="sldNum" sz="quarter" idx="10"/>
          </p:nvPr>
        </p:nvSpPr>
        <p:spPr/>
        <p:txBody>
          <a:bodyPr/>
          <a:lstStyle/>
          <a:p>
            <a:fld id="{143B5E7C-4769-E840-A6FC-D926C8165759}" type="slidenum">
              <a:rPr lang="en-US" smtClean="0"/>
              <a:t>6</a:t>
            </a:fld>
            <a:endParaRPr lang="en-US"/>
          </a:p>
        </p:txBody>
      </p:sp>
    </p:spTree>
    <p:extLst>
      <p:ext uri="{BB962C8B-B14F-4D97-AF65-F5344CB8AC3E}">
        <p14:creationId xmlns:p14="http://schemas.microsoft.com/office/powerpoint/2010/main" val="365690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example, when R1 connects to the Frame Relay network, it sends an LMI status inquiry message to the network. The network replies with an LMI status message containing details of every VC configured on the access link.</a:t>
            </a:r>
          </a:p>
          <a:p>
            <a:r>
              <a:rPr lang="en-US" dirty="0" smtClean="0"/>
              <a:t>Periodically, the router repeats the status inquiry, but subsequent responses include only status changes. </a:t>
            </a:r>
            <a:r>
              <a:rPr lang="en-US" smtClean="0"/>
              <a:t>After a set number of these abbreviated responses, the network sends a full status message.</a:t>
            </a:r>
            <a:endParaRPr lang="en-US" dirty="0"/>
          </a:p>
        </p:txBody>
      </p:sp>
      <p:sp>
        <p:nvSpPr>
          <p:cNvPr id="4" name="Slide Number Placeholder 3"/>
          <p:cNvSpPr>
            <a:spLocks noGrp="1"/>
          </p:cNvSpPr>
          <p:nvPr>
            <p:ph type="sldNum" sz="quarter" idx="10"/>
          </p:nvPr>
        </p:nvSpPr>
        <p:spPr/>
        <p:txBody>
          <a:bodyPr/>
          <a:lstStyle/>
          <a:p>
            <a:fld id="{143B5E7C-4769-E840-A6FC-D926C8165759}" type="slidenum">
              <a:rPr lang="en-US" smtClean="0"/>
              <a:t>8</a:t>
            </a:fld>
            <a:endParaRPr lang="en-US"/>
          </a:p>
        </p:txBody>
      </p:sp>
    </p:spTree>
    <p:extLst>
      <p:ext uri="{BB962C8B-B14F-4D97-AF65-F5344CB8AC3E}">
        <p14:creationId xmlns:p14="http://schemas.microsoft.com/office/powerpoint/2010/main" val="3342577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frames sent by a device using one of these reserved DLCIs are replicated by the network and sent to all destinations in the group. The LMI extension for multicasting also defines LMI messages to notify devices of the presence, addition, and deletion of multicast groups.</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Multicasting supports the efficient delivery of routing protocol messages and address resolution procedures that are typically sent to many destinations simultaneously</a:t>
            </a:r>
          </a:p>
          <a:p>
            <a:endParaRPr lang="en-US" dirty="0"/>
          </a:p>
        </p:txBody>
      </p:sp>
      <p:sp>
        <p:nvSpPr>
          <p:cNvPr id="4" name="Slide Number Placeholder 3"/>
          <p:cNvSpPr>
            <a:spLocks noGrp="1"/>
          </p:cNvSpPr>
          <p:nvPr>
            <p:ph type="sldNum" sz="quarter" idx="10"/>
          </p:nvPr>
        </p:nvSpPr>
        <p:spPr/>
        <p:txBody>
          <a:bodyPr/>
          <a:lstStyle/>
          <a:p>
            <a:fld id="{143B5E7C-4769-E840-A6FC-D926C8165759}" type="slidenum">
              <a:rPr lang="en-US" smtClean="0"/>
              <a:t>9</a:t>
            </a:fld>
            <a:endParaRPr lang="en-US"/>
          </a:p>
        </p:txBody>
      </p:sp>
    </p:spTree>
    <p:extLst>
      <p:ext uri="{BB962C8B-B14F-4D97-AF65-F5344CB8AC3E}">
        <p14:creationId xmlns:p14="http://schemas.microsoft.com/office/powerpoint/2010/main" val="2435262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basic Frame Relay specification supports DLCI values that are only locally significant. For example, the DLCI value used on the access link between a router and Frame Relay switch is significant only on the access link and does not in any way identifies the router globally. This DLCI value cannot serve as an address for the router due to its local significance. In other words, Frame Relay addresses do not exist and hence cannot be discovered by usual address resolution methods. Therefore, static maps must be created to tell a router which DLCI to use to reach a remote router. The global addressing extension solves this problem by allowing DLCI values that are globally significant and hence can serve as addresses of individual end routers. The Frame Relay network with global addressing looks much like a LAN to the end routers that can use global addresses (DLCIs) as Frame Relay addresses similar to MAC addresses used in a LAN.</a:t>
            </a:r>
          </a:p>
          <a:p>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Provides connection IDs with global rather than local significance, allowing them to be used to identify a specific interface to the Frame Relay network. Global addressing makes the Frame Relay network resemble a LAN in terms of addressing, and ARPs are used as on a LAN.</a:t>
            </a:r>
          </a:p>
          <a:p>
            <a:endParaRPr lang="en-US" dirty="0"/>
          </a:p>
        </p:txBody>
      </p:sp>
      <p:sp>
        <p:nvSpPr>
          <p:cNvPr id="4" name="Slide Number Placeholder 3"/>
          <p:cNvSpPr>
            <a:spLocks noGrp="1"/>
          </p:cNvSpPr>
          <p:nvPr>
            <p:ph type="sldNum" sz="quarter" idx="10"/>
          </p:nvPr>
        </p:nvSpPr>
        <p:spPr/>
        <p:txBody>
          <a:bodyPr/>
          <a:lstStyle/>
          <a:p>
            <a:fld id="{143B5E7C-4769-E840-A6FC-D926C8165759}" type="slidenum">
              <a:rPr lang="en-US" smtClean="0"/>
              <a:t>10</a:t>
            </a:fld>
            <a:endParaRPr lang="en-US"/>
          </a:p>
        </p:txBody>
      </p:sp>
    </p:spTree>
    <p:extLst>
      <p:ext uri="{BB962C8B-B14F-4D97-AF65-F5344CB8AC3E}">
        <p14:creationId xmlns:p14="http://schemas.microsoft.com/office/powerpoint/2010/main" val="1450661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sz="1200" dirty="0" smtClean="0">
                <a:cs typeface="Arial" charset="0"/>
              </a:rPr>
              <a:t>In order to deliver the first LMI services to customers as soon as possible, vendors and standards committees worked separately to develop and deploy LMI in early Frame Relay implementations. </a:t>
            </a:r>
          </a:p>
          <a:p>
            <a:pPr>
              <a:lnSpc>
                <a:spcPct val="90000"/>
              </a:lnSpc>
            </a:pPr>
            <a:r>
              <a:rPr lang="en-US" sz="1200" dirty="0" smtClean="0">
                <a:cs typeface="Arial" charset="0"/>
              </a:rPr>
              <a:t>The result is that there are three types of LMI, none of which is compatible with the others.</a:t>
            </a:r>
            <a:endParaRPr lang="en-US" sz="1200" dirty="0" smtClean="0"/>
          </a:p>
          <a:p>
            <a:pPr>
              <a:lnSpc>
                <a:spcPct val="90000"/>
              </a:lnSpc>
            </a:pPr>
            <a:r>
              <a:rPr lang="en-US" sz="1200" dirty="0" smtClean="0">
                <a:cs typeface="Arial" charset="0"/>
              </a:rPr>
              <a:t>Cisco, </a:t>
            </a:r>
            <a:r>
              <a:rPr lang="en-US" sz="1200" dirty="0" err="1" smtClean="0">
                <a:cs typeface="Arial" charset="0"/>
              </a:rPr>
              <a:t>StrataCom</a:t>
            </a:r>
            <a:r>
              <a:rPr lang="en-US" sz="1200" dirty="0" smtClean="0">
                <a:cs typeface="Arial" charset="0"/>
              </a:rPr>
              <a:t>, Northern Telecom, and Digital Equipment Corporation (Gang of Four) released one type of LMI, while the ANSI and the ITU-T each released their own versions</a:t>
            </a:r>
            <a:r>
              <a:rPr lang="en-US" sz="1200" dirty="0" smtClean="0"/>
              <a:t>.</a:t>
            </a:r>
          </a:p>
          <a:p>
            <a:pPr>
              <a:lnSpc>
                <a:spcPct val="90000"/>
              </a:lnSpc>
            </a:pPr>
            <a:r>
              <a:rPr lang="en-US" sz="1200" dirty="0" smtClean="0">
                <a:cs typeface="Arial" charset="0"/>
              </a:rPr>
              <a:t>The LMI type must match between the provider Frame Relay switch and the customer DTE device. </a:t>
            </a:r>
          </a:p>
          <a:p>
            <a:endParaRPr lang="en-US" dirty="0"/>
          </a:p>
        </p:txBody>
      </p:sp>
      <p:sp>
        <p:nvSpPr>
          <p:cNvPr id="4" name="Slide Number Placeholder 3"/>
          <p:cNvSpPr>
            <a:spLocks noGrp="1"/>
          </p:cNvSpPr>
          <p:nvPr>
            <p:ph type="sldNum" sz="quarter" idx="10"/>
          </p:nvPr>
        </p:nvSpPr>
        <p:spPr/>
        <p:txBody>
          <a:bodyPr/>
          <a:lstStyle/>
          <a:p>
            <a:fld id="{143B5E7C-4769-E840-A6FC-D926C8165759}" type="slidenum">
              <a:rPr lang="en-US" smtClean="0"/>
              <a:t>13</a:t>
            </a:fld>
            <a:endParaRPr lang="en-US"/>
          </a:p>
        </p:txBody>
      </p:sp>
    </p:spTree>
    <p:extLst>
      <p:ext uri="{BB962C8B-B14F-4D97-AF65-F5344CB8AC3E}">
        <p14:creationId xmlns:p14="http://schemas.microsoft.com/office/powerpoint/2010/main" val="3848698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Access rate (AR) is the speed at which the access link is clocked. This is the speed of the physical connection (such as a T1) between your router and the Frame Relay switch</a:t>
            </a:r>
          </a:p>
          <a:p>
            <a:endParaRPr lang="en-US" dirty="0"/>
          </a:p>
        </p:txBody>
      </p:sp>
      <p:sp>
        <p:nvSpPr>
          <p:cNvPr id="4" name="Slide Number Placeholder 3"/>
          <p:cNvSpPr>
            <a:spLocks noGrp="1"/>
          </p:cNvSpPr>
          <p:nvPr>
            <p:ph type="sldNum" sz="quarter" idx="10"/>
          </p:nvPr>
        </p:nvSpPr>
        <p:spPr/>
        <p:txBody>
          <a:bodyPr/>
          <a:lstStyle/>
          <a:p>
            <a:fld id="{143B5E7C-4769-E840-A6FC-D926C8165759}" type="slidenum">
              <a:rPr lang="en-US" smtClean="0"/>
              <a:t>15</a:t>
            </a:fld>
            <a:endParaRPr lang="en-US"/>
          </a:p>
        </p:txBody>
      </p:sp>
    </p:spTree>
    <p:extLst>
      <p:ext uri="{BB962C8B-B14F-4D97-AF65-F5344CB8AC3E}">
        <p14:creationId xmlns:p14="http://schemas.microsoft.com/office/powerpoint/2010/main" val="782569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Originally, when the world was moving from expensive private leased lines to the co-operative model of Frame Relay, customers were concerned about bandwidth because of the contention within the Frame Relay cloud with other customers for available </a:t>
            </a:r>
            <a:r>
              <a:rPr lang="en-US" dirty="0" err="1" smtClean="0"/>
              <a:t>capactity</a:t>
            </a:r>
            <a:r>
              <a:rPr lang="en-US" dirty="0" smtClean="0"/>
              <a:t>. In order to address these concerns, Frame Relay uses a concept of committed information rate (CIR). Each VC has a CIR, which is a guarantee by the provider that a particular VC would get that much bandwidth. So you can migrate from a private leased line to Frame Relay with a CIR equal to the leased line bandwidth.</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Committed information rate (CIR) is the speed at which the bits can be sent over a VC, according to the service contract between the Frame Relay service provider and its customer.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43B5E7C-4769-E840-A6FC-D926C8165759}" type="slidenum">
              <a:rPr lang="en-US" smtClean="0"/>
              <a:t>17</a:t>
            </a:fld>
            <a:endParaRPr lang="en-US"/>
          </a:p>
        </p:txBody>
      </p:sp>
    </p:spTree>
    <p:extLst>
      <p:ext uri="{BB962C8B-B14F-4D97-AF65-F5344CB8AC3E}">
        <p14:creationId xmlns:p14="http://schemas.microsoft.com/office/powerpoint/2010/main" val="60444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mn-lt"/>
                <a:cs typeface="Calibri"/>
              </a:rPr>
              <a:t>Frame Relay allows a customer and provider to agree that under certain circumstances, the customer can </a:t>
            </a:r>
            <a:r>
              <a:rPr lang="ja-JP" altLang="en-US" dirty="0" smtClean="0">
                <a:latin typeface="+mn-lt"/>
                <a:cs typeface="Calibri"/>
              </a:rPr>
              <a:t>“</a:t>
            </a:r>
            <a:r>
              <a:rPr lang="en-US" dirty="0" smtClean="0">
                <a:latin typeface="+mn-lt"/>
                <a:cs typeface="Calibri"/>
              </a:rPr>
              <a:t>burst</a:t>
            </a:r>
            <a:r>
              <a:rPr lang="ja-JP" altLang="en-US" dirty="0" smtClean="0">
                <a:latin typeface="+mn-lt"/>
                <a:cs typeface="Calibri"/>
              </a:rPr>
              <a:t>”</a:t>
            </a:r>
            <a:r>
              <a:rPr lang="en-US" dirty="0" smtClean="0">
                <a:latin typeface="+mn-lt"/>
                <a:cs typeface="Calibri"/>
              </a:rPr>
              <a:t> over the CIR. </a:t>
            </a:r>
          </a:p>
          <a:p>
            <a:endParaRPr lang="en-US" dirty="0"/>
          </a:p>
        </p:txBody>
      </p:sp>
      <p:sp>
        <p:nvSpPr>
          <p:cNvPr id="4" name="Slide Number Placeholder 3"/>
          <p:cNvSpPr>
            <a:spLocks noGrp="1"/>
          </p:cNvSpPr>
          <p:nvPr>
            <p:ph type="sldNum" sz="quarter" idx="10"/>
          </p:nvPr>
        </p:nvSpPr>
        <p:spPr/>
        <p:txBody>
          <a:bodyPr/>
          <a:lstStyle/>
          <a:p>
            <a:fld id="{143B5E7C-4769-E840-A6FC-D926C8165759}" type="slidenum">
              <a:rPr lang="en-US" smtClean="0"/>
              <a:t>22</a:t>
            </a:fld>
            <a:endParaRPr lang="en-US"/>
          </a:p>
        </p:txBody>
      </p:sp>
    </p:spTree>
    <p:extLst>
      <p:ext uri="{BB962C8B-B14F-4D97-AF65-F5344CB8AC3E}">
        <p14:creationId xmlns:p14="http://schemas.microsoft.com/office/powerpoint/2010/main" val="3277509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FD8991A-2967-3348-9620-7676B8B85F4E}" type="datetimeFigureOut">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A9769-CCEC-CF4D-B784-F138D9116C0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D8991A-2967-3348-9620-7676B8B85F4E}" type="datetimeFigureOut">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A9769-CCEC-CF4D-B784-F138D9116C0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FD8991A-2967-3348-9620-7676B8B85F4E}" type="datetimeFigureOut">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A9769-CCEC-CF4D-B784-F138D9116C00}"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D8991A-2967-3348-9620-7676B8B85F4E}" type="datetimeFigureOut">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A9769-CCEC-CF4D-B784-F138D9116C00}"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D8991A-2967-3348-9620-7676B8B85F4E}" type="datetimeFigureOut">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A9769-CCEC-CF4D-B784-F138D9116C0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FD8991A-2967-3348-9620-7676B8B85F4E}" type="datetimeFigureOut">
              <a:rPr lang="en-US" smtClean="0"/>
              <a:t>4/26/17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A9769-CCEC-CF4D-B784-F138D9116C00}"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D8991A-2967-3348-9620-7676B8B85F4E}" type="datetimeFigureOut">
              <a:rPr lang="en-US" smtClean="0"/>
              <a:t>4/26/17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9A9769-CCEC-CF4D-B784-F138D9116C0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D8991A-2967-3348-9620-7676B8B85F4E}" type="datetimeFigureOut">
              <a:rPr lang="en-US" smtClean="0"/>
              <a:t>4/26/17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9A9769-CCEC-CF4D-B784-F138D9116C0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FD8991A-2967-3348-9620-7676B8B85F4E}" type="datetimeFigureOut">
              <a:rPr lang="en-US" smtClean="0"/>
              <a:t>4/26/17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9A9769-CCEC-CF4D-B784-F138D9116C0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FD8991A-2967-3348-9620-7676B8B85F4E}" type="datetimeFigureOut">
              <a:rPr lang="en-US" smtClean="0"/>
              <a:t>4/26/17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A9769-CCEC-CF4D-B784-F138D9116C00}"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D8991A-2967-3348-9620-7676B8B85F4E}" type="datetimeFigureOut">
              <a:rPr lang="en-US" smtClean="0"/>
              <a:t>4/26/17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A9769-CCEC-CF4D-B784-F138D9116C00}"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FD8991A-2967-3348-9620-7676B8B85F4E}" type="datetimeFigureOut">
              <a:rPr lang="en-US" smtClean="0"/>
              <a:t>4/26/17</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89A9769-CCEC-CF4D-B784-F138D9116C00}"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Frame Relay</a:t>
            </a:r>
            <a:endParaRPr lang="en-US" dirty="0"/>
          </a:p>
        </p:txBody>
      </p:sp>
      <p:sp>
        <p:nvSpPr>
          <p:cNvPr id="3" name="Subtitle 2"/>
          <p:cNvSpPr>
            <a:spLocks noGrp="1"/>
          </p:cNvSpPr>
          <p:nvPr>
            <p:ph type="subTitle" idx="1"/>
          </p:nvPr>
        </p:nvSpPr>
        <p:spPr/>
        <p:txBody>
          <a:bodyPr/>
          <a:lstStyle/>
          <a:p>
            <a:r>
              <a:rPr lang="en-US" dirty="0" smtClean="0"/>
              <a:t>part2</a:t>
            </a:r>
            <a:endParaRPr lang="en-US" dirty="0"/>
          </a:p>
        </p:txBody>
      </p:sp>
    </p:spTree>
    <p:extLst>
      <p:ext uri="{BB962C8B-B14F-4D97-AF65-F5344CB8AC3E}">
        <p14:creationId xmlns:p14="http://schemas.microsoft.com/office/powerpoint/2010/main" val="1193300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503276"/>
            <a:ext cx="7408333" cy="4182534"/>
          </a:xfrm>
        </p:spPr>
        <p:txBody>
          <a:bodyPr>
            <a:normAutofit fontScale="85000" lnSpcReduction="20000"/>
          </a:bodyPr>
          <a:lstStyle/>
          <a:p>
            <a:pPr marL="0" lvl="1" indent="0">
              <a:lnSpc>
                <a:spcPct val="120000"/>
              </a:lnSpc>
              <a:spcAft>
                <a:spcPts val="600"/>
              </a:spcAft>
              <a:buNone/>
            </a:pPr>
            <a:r>
              <a:rPr lang="en-US" sz="2800" b="1" dirty="0">
                <a:solidFill>
                  <a:schemeClr val="accent3"/>
                </a:solidFill>
                <a:latin typeface="Calibri"/>
                <a:cs typeface="Calibri"/>
              </a:rPr>
              <a:t>Global addressing messages</a:t>
            </a:r>
          </a:p>
          <a:p>
            <a:pPr>
              <a:lnSpc>
                <a:spcPct val="110000"/>
              </a:lnSpc>
              <a:spcAft>
                <a:spcPts val="1200"/>
              </a:spcAft>
            </a:pPr>
            <a:r>
              <a:rPr lang="en-US" sz="2600" dirty="0" smtClean="0">
                <a:latin typeface="Calibri"/>
                <a:cs typeface="Calibri"/>
              </a:rPr>
              <a:t>In the </a:t>
            </a:r>
            <a:r>
              <a:rPr lang="en-US" sz="2600" dirty="0">
                <a:latin typeface="Calibri"/>
                <a:cs typeface="Calibri"/>
              </a:rPr>
              <a:t>basic Frame Relay </a:t>
            </a:r>
            <a:r>
              <a:rPr lang="en-US" sz="2600" dirty="0" smtClean="0">
                <a:latin typeface="Calibri"/>
                <a:cs typeface="Calibri"/>
              </a:rPr>
              <a:t>specification, DLCI </a:t>
            </a:r>
            <a:r>
              <a:rPr lang="en-US" sz="2600" dirty="0">
                <a:latin typeface="Calibri"/>
                <a:cs typeface="Calibri"/>
              </a:rPr>
              <a:t>values </a:t>
            </a:r>
            <a:r>
              <a:rPr lang="en-US" sz="2600" dirty="0" smtClean="0">
                <a:latin typeface="Calibri"/>
                <a:cs typeface="Calibri"/>
              </a:rPr>
              <a:t>are locally significant and </a:t>
            </a:r>
            <a:r>
              <a:rPr lang="en-US" sz="2600" dirty="0">
                <a:latin typeface="Calibri"/>
                <a:cs typeface="Calibri"/>
              </a:rPr>
              <a:t>Frame Relay addresses do not </a:t>
            </a:r>
            <a:r>
              <a:rPr lang="en-US" sz="2600" dirty="0" smtClean="0">
                <a:latin typeface="Calibri"/>
                <a:cs typeface="Calibri"/>
              </a:rPr>
              <a:t>exist.  </a:t>
            </a:r>
            <a:r>
              <a:rPr lang="en-US" sz="2600" dirty="0">
                <a:latin typeface="Calibri"/>
                <a:cs typeface="Calibri"/>
              </a:rPr>
              <a:t>Therefore, </a:t>
            </a:r>
            <a:r>
              <a:rPr lang="en-US" sz="2600" dirty="0" smtClean="0">
                <a:latin typeface="Calibri"/>
                <a:cs typeface="Calibri"/>
              </a:rPr>
              <a:t>mapping  </a:t>
            </a:r>
            <a:r>
              <a:rPr lang="en-US" sz="2600" dirty="0">
                <a:latin typeface="Calibri"/>
                <a:cs typeface="Calibri"/>
              </a:rPr>
              <a:t>must be </a:t>
            </a:r>
            <a:r>
              <a:rPr lang="en-US" sz="2600" dirty="0" smtClean="0">
                <a:latin typeface="Calibri"/>
                <a:cs typeface="Calibri"/>
              </a:rPr>
              <a:t>created.</a:t>
            </a:r>
          </a:p>
          <a:p>
            <a:pPr marL="274320" lvl="1">
              <a:lnSpc>
                <a:spcPct val="110000"/>
              </a:lnSpc>
              <a:spcAft>
                <a:spcPts val="1200"/>
              </a:spcAft>
            </a:pPr>
            <a:r>
              <a:rPr lang="en-US" sz="2600" dirty="0">
                <a:latin typeface="Calibri"/>
                <a:cs typeface="Calibri"/>
              </a:rPr>
              <a:t>The global addressing extension solves this problem by allowing DLCI values that are globally significant and hence can serve as addresses of individual end routers</a:t>
            </a:r>
            <a:r>
              <a:rPr lang="en-US" sz="2600" dirty="0" smtClean="0">
                <a:latin typeface="Calibri"/>
                <a:cs typeface="Calibri"/>
              </a:rPr>
              <a:t>.</a:t>
            </a:r>
          </a:p>
          <a:p>
            <a:pPr marL="274320" lvl="1">
              <a:lnSpc>
                <a:spcPct val="110000"/>
              </a:lnSpc>
              <a:spcAft>
                <a:spcPts val="1200"/>
              </a:spcAft>
            </a:pPr>
            <a:r>
              <a:rPr lang="en-US" sz="2600" dirty="0">
                <a:latin typeface="Calibri"/>
                <a:cs typeface="Calibri"/>
              </a:rPr>
              <a:t>The Frame Relay network with global addressing looks much like a LAN to the end routers that can use global addresses (DLCIs) as Frame Relay addresses similar to MAC addresses used in a LAN</a:t>
            </a:r>
            <a:r>
              <a:rPr lang="en-US" sz="2600" dirty="0" smtClean="0">
                <a:latin typeface="Calibri"/>
                <a:cs typeface="Calibri"/>
              </a:rPr>
              <a:t>.</a:t>
            </a:r>
          </a:p>
        </p:txBody>
      </p:sp>
      <p:sp>
        <p:nvSpPr>
          <p:cNvPr id="3" name="Title 2"/>
          <p:cNvSpPr>
            <a:spLocks noGrp="1"/>
          </p:cNvSpPr>
          <p:nvPr>
            <p:ph type="title"/>
          </p:nvPr>
        </p:nvSpPr>
        <p:spPr/>
        <p:txBody>
          <a:bodyPr/>
          <a:lstStyle/>
          <a:p>
            <a:r>
              <a:rPr lang="en-US" dirty="0"/>
              <a:t>LMI Extensions</a:t>
            </a:r>
          </a:p>
        </p:txBody>
      </p:sp>
    </p:spTree>
    <p:extLst>
      <p:ext uri="{BB962C8B-B14F-4D97-AF65-F5344CB8AC3E}">
        <p14:creationId xmlns:p14="http://schemas.microsoft.com/office/powerpoint/2010/main" val="112484244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latin typeface="Calibri"/>
                <a:cs typeface="Calibri"/>
              </a:rPr>
              <a:t>LMI is used to manage Frame Relay links. </a:t>
            </a:r>
            <a:endParaRPr lang="en-US" dirty="0" smtClean="0">
              <a:latin typeface="Calibri"/>
              <a:cs typeface="Calibri"/>
            </a:endParaRPr>
          </a:p>
          <a:p>
            <a:r>
              <a:rPr lang="en-US" dirty="0" smtClean="0">
                <a:latin typeface="Calibri"/>
                <a:cs typeface="Calibri"/>
              </a:rPr>
              <a:t>Each </a:t>
            </a:r>
            <a:r>
              <a:rPr lang="en-US" dirty="0">
                <a:latin typeface="Calibri"/>
                <a:cs typeface="Calibri"/>
              </a:rPr>
              <a:t>LMI message is classified by a DLCI appearing in the LMI frame</a:t>
            </a:r>
            <a:r>
              <a:rPr lang="en-US" dirty="0" smtClean="0">
                <a:latin typeface="Calibri"/>
                <a:cs typeface="Calibri"/>
              </a:rPr>
              <a:t>.</a:t>
            </a:r>
          </a:p>
          <a:p>
            <a:endParaRPr lang="en-US" dirty="0"/>
          </a:p>
        </p:txBody>
      </p:sp>
      <p:sp>
        <p:nvSpPr>
          <p:cNvPr id="3" name="Title 2"/>
          <p:cNvSpPr>
            <a:spLocks noGrp="1"/>
          </p:cNvSpPr>
          <p:nvPr>
            <p:ph type="title"/>
          </p:nvPr>
        </p:nvSpPr>
        <p:spPr/>
        <p:txBody>
          <a:bodyPr/>
          <a:lstStyle/>
          <a:p>
            <a:r>
              <a:rPr lang="en-US" dirty="0" smtClean="0"/>
              <a:t>LMI Identifier</a:t>
            </a:r>
            <a:endParaRPr lang="en-US" dirty="0"/>
          </a:p>
        </p:txBody>
      </p:sp>
      <p:pic>
        <p:nvPicPr>
          <p:cNvPr id="4" name="Content Placeholder 3"/>
          <p:cNvPicPr>
            <a:picLocks noChangeAspect="1"/>
          </p:cNvPicPr>
          <p:nvPr/>
        </p:nvPicPr>
        <p:blipFill>
          <a:blip r:embed="rId2"/>
          <a:srcRect t="1178" b="1178"/>
          <a:stretch>
            <a:fillRect/>
          </a:stretch>
        </p:blipFill>
        <p:spPr>
          <a:xfrm>
            <a:off x="1627250" y="4089509"/>
            <a:ext cx="5842951" cy="2539801"/>
          </a:xfrm>
          <a:prstGeom prst="rect">
            <a:avLst/>
          </a:prstGeom>
        </p:spPr>
      </p:pic>
    </p:spTree>
    <p:extLst>
      <p:ext uri="{BB962C8B-B14F-4D97-AF65-F5344CB8AC3E}">
        <p14:creationId xmlns:p14="http://schemas.microsoft.com/office/powerpoint/2010/main" val="126870914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976800"/>
            <a:ext cx="7408333" cy="3450696"/>
          </a:xfrm>
        </p:spPr>
        <p:txBody>
          <a:bodyPr/>
          <a:lstStyle/>
          <a:p>
            <a:pPr>
              <a:spcAft>
                <a:spcPts val="1200"/>
              </a:spcAft>
            </a:pPr>
            <a:r>
              <a:rPr lang="en-US" dirty="0">
                <a:latin typeface="Calibri"/>
                <a:cs typeface="Calibri"/>
              </a:rPr>
              <a:t>The 10-bit DLCI field supports 1,024 VC IDs: 0 </a:t>
            </a:r>
            <a:r>
              <a:rPr lang="en-US">
                <a:latin typeface="Calibri"/>
                <a:cs typeface="Calibri"/>
              </a:rPr>
              <a:t>to </a:t>
            </a:r>
            <a:r>
              <a:rPr lang="en-US" smtClean="0">
                <a:latin typeface="Calibri"/>
                <a:cs typeface="Calibri"/>
              </a:rPr>
              <a:t>1,023</a:t>
            </a:r>
            <a:r>
              <a:rPr lang="en-US">
                <a:latin typeface="Calibri"/>
                <a:cs typeface="Calibri"/>
              </a:rPr>
              <a:t>.</a:t>
            </a:r>
            <a:endParaRPr lang="en-US" dirty="0" smtClean="0">
              <a:latin typeface="Calibri"/>
              <a:cs typeface="Calibri"/>
            </a:endParaRPr>
          </a:p>
          <a:p>
            <a:pPr>
              <a:spcAft>
                <a:spcPts val="1200"/>
              </a:spcAft>
            </a:pPr>
            <a:r>
              <a:rPr lang="en-US" dirty="0" smtClean="0">
                <a:latin typeface="Calibri"/>
                <a:cs typeface="Calibri"/>
              </a:rPr>
              <a:t>The </a:t>
            </a:r>
            <a:r>
              <a:rPr lang="en-US" dirty="0">
                <a:latin typeface="Calibri"/>
                <a:cs typeface="Calibri"/>
              </a:rPr>
              <a:t>LMI extensions reserve some of these VC IDs, thereby reducing the number of permitted VCs. </a:t>
            </a:r>
          </a:p>
          <a:p>
            <a:pPr>
              <a:spcAft>
                <a:spcPts val="1200"/>
              </a:spcAft>
            </a:pPr>
            <a:r>
              <a:rPr lang="en-US" dirty="0">
                <a:latin typeface="Calibri"/>
                <a:cs typeface="Calibri"/>
              </a:rPr>
              <a:t>LMI messages are exchanged between the DTE and DCE using these reserved DLCIs.</a:t>
            </a:r>
          </a:p>
          <a:p>
            <a:endParaRPr lang="en-US" dirty="0"/>
          </a:p>
        </p:txBody>
      </p:sp>
      <p:sp>
        <p:nvSpPr>
          <p:cNvPr id="3" name="Title 2"/>
          <p:cNvSpPr>
            <a:spLocks noGrp="1"/>
          </p:cNvSpPr>
          <p:nvPr>
            <p:ph type="title"/>
          </p:nvPr>
        </p:nvSpPr>
        <p:spPr/>
        <p:txBody>
          <a:bodyPr/>
          <a:lstStyle/>
          <a:p>
            <a:r>
              <a:rPr lang="en-US" dirty="0"/>
              <a:t>LMI Identifier</a:t>
            </a:r>
          </a:p>
        </p:txBody>
      </p:sp>
    </p:spTree>
    <p:extLst>
      <p:ext uri="{BB962C8B-B14F-4D97-AF65-F5344CB8AC3E}">
        <p14:creationId xmlns:p14="http://schemas.microsoft.com/office/powerpoint/2010/main" val="5279967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spcAft>
                <a:spcPts val="600"/>
              </a:spcAft>
            </a:pPr>
            <a:r>
              <a:rPr lang="en-US" dirty="0"/>
              <a:t>There are several LMI types, each of which is incompatible with the others</a:t>
            </a:r>
            <a:r>
              <a:rPr lang="en-US" dirty="0" smtClean="0"/>
              <a:t>.</a:t>
            </a:r>
            <a:r>
              <a:rPr lang="en-US" dirty="0"/>
              <a:t> </a:t>
            </a:r>
            <a:endParaRPr lang="en-US" dirty="0" smtClean="0"/>
          </a:p>
          <a:p>
            <a:pPr lvl="1">
              <a:spcAft>
                <a:spcPts val="600"/>
              </a:spcAft>
            </a:pPr>
            <a:r>
              <a:rPr lang="en-US" dirty="0" smtClean="0"/>
              <a:t>CISCO </a:t>
            </a:r>
            <a:r>
              <a:rPr lang="en-US" dirty="0"/>
              <a:t>- Original LMI extension</a:t>
            </a:r>
          </a:p>
          <a:p>
            <a:pPr lvl="1">
              <a:spcAft>
                <a:spcPts val="600"/>
              </a:spcAft>
            </a:pPr>
            <a:r>
              <a:rPr lang="en-US" dirty="0"/>
              <a:t>ANSI - Corresponding to the ANSI standard T1.617 Annex D</a:t>
            </a:r>
          </a:p>
          <a:p>
            <a:pPr lvl="1">
              <a:spcAft>
                <a:spcPts val="600"/>
              </a:spcAft>
            </a:pPr>
            <a:r>
              <a:rPr lang="en-US" dirty="0"/>
              <a:t>Q933A - Corresponding to the ITU standard Q933 Annex A</a:t>
            </a:r>
          </a:p>
          <a:p>
            <a:pPr>
              <a:spcAft>
                <a:spcPts val="600"/>
              </a:spcAft>
            </a:pPr>
            <a:endParaRPr lang="en-US" dirty="0" smtClean="0"/>
          </a:p>
          <a:p>
            <a:pPr>
              <a:spcAft>
                <a:spcPts val="600"/>
              </a:spcAft>
            </a:pPr>
            <a:r>
              <a:rPr lang="en-US" dirty="0" smtClean="0"/>
              <a:t> </a:t>
            </a:r>
            <a:r>
              <a:rPr lang="en-US" dirty="0"/>
              <a:t>The LMI type configured on the router must match the type used by the service provider. </a:t>
            </a:r>
          </a:p>
          <a:p>
            <a:endParaRPr lang="en-US" dirty="0"/>
          </a:p>
        </p:txBody>
      </p:sp>
      <p:sp>
        <p:nvSpPr>
          <p:cNvPr id="3" name="Title 2"/>
          <p:cNvSpPr>
            <a:spLocks noGrp="1"/>
          </p:cNvSpPr>
          <p:nvPr>
            <p:ph type="title"/>
          </p:nvPr>
        </p:nvSpPr>
        <p:spPr/>
        <p:txBody>
          <a:bodyPr/>
          <a:lstStyle/>
          <a:p>
            <a:r>
              <a:rPr lang="en-US" dirty="0"/>
              <a:t>LMI </a:t>
            </a:r>
            <a:r>
              <a:rPr lang="en-US" dirty="0" smtClean="0"/>
              <a:t>Types</a:t>
            </a:r>
            <a:endParaRPr lang="en-US" dirty="0"/>
          </a:p>
        </p:txBody>
      </p:sp>
    </p:spTree>
    <p:extLst>
      <p:ext uri="{BB962C8B-B14F-4D97-AF65-F5344CB8AC3E}">
        <p14:creationId xmlns:p14="http://schemas.microsoft.com/office/powerpoint/2010/main" val="65070379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Local Access </a:t>
            </a:r>
            <a:r>
              <a:rPr lang="en-US" dirty="0" smtClean="0"/>
              <a:t>Rate</a:t>
            </a:r>
          </a:p>
          <a:p>
            <a:r>
              <a:rPr lang="en-US" dirty="0"/>
              <a:t>Committed Access Rate (CIR</a:t>
            </a:r>
            <a:r>
              <a:rPr lang="en-US" dirty="0" smtClean="0"/>
              <a:t>)</a:t>
            </a:r>
          </a:p>
          <a:p>
            <a:r>
              <a:rPr lang="en-US" dirty="0" smtClean="0"/>
              <a:t>Bursting</a:t>
            </a:r>
          </a:p>
          <a:p>
            <a:r>
              <a:rPr lang="en-US" dirty="0"/>
              <a:t>Discard Eligible (DE) Bit</a:t>
            </a:r>
          </a:p>
        </p:txBody>
      </p:sp>
      <p:sp>
        <p:nvSpPr>
          <p:cNvPr id="3" name="Title 2"/>
          <p:cNvSpPr>
            <a:spLocks noGrp="1"/>
          </p:cNvSpPr>
          <p:nvPr>
            <p:ph type="title"/>
          </p:nvPr>
        </p:nvSpPr>
        <p:spPr/>
        <p:txBody>
          <a:bodyPr/>
          <a:lstStyle/>
          <a:p>
            <a:r>
              <a:rPr lang="en-US" dirty="0"/>
              <a:t>Frame Relay </a:t>
            </a:r>
            <a:r>
              <a:rPr lang="en-US" dirty="0" smtClean="0"/>
              <a:t>Bandwidth</a:t>
            </a:r>
            <a:endParaRPr lang="en-US" dirty="0"/>
          </a:p>
        </p:txBody>
      </p:sp>
    </p:spTree>
    <p:extLst>
      <p:ext uri="{BB962C8B-B14F-4D97-AF65-F5344CB8AC3E}">
        <p14:creationId xmlns:p14="http://schemas.microsoft.com/office/powerpoint/2010/main" val="163157773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latin typeface="Calibri"/>
                <a:cs typeface="Calibri"/>
              </a:rPr>
              <a:t>This </a:t>
            </a:r>
            <a:r>
              <a:rPr lang="en-US" dirty="0">
                <a:latin typeface="Calibri"/>
                <a:cs typeface="Calibri"/>
              </a:rPr>
              <a:t>is the clock speed or port speed of the </a:t>
            </a:r>
            <a:r>
              <a:rPr lang="en-US" dirty="0"/>
              <a:t>the access link </a:t>
            </a:r>
            <a:r>
              <a:rPr lang="en-US" dirty="0" smtClean="0">
                <a:latin typeface="Calibri"/>
                <a:cs typeface="Calibri"/>
              </a:rPr>
              <a:t>or </a:t>
            </a:r>
            <a:r>
              <a:rPr lang="en-US" dirty="0">
                <a:latin typeface="Calibri"/>
                <a:cs typeface="Calibri"/>
              </a:rPr>
              <a:t>local loop to the Frame Relay cloud. </a:t>
            </a:r>
          </a:p>
          <a:p>
            <a:r>
              <a:rPr lang="en-US" dirty="0">
                <a:latin typeface="Calibri"/>
                <a:cs typeface="Calibri"/>
              </a:rPr>
              <a:t>It is </a:t>
            </a:r>
            <a:r>
              <a:rPr lang="en-US" dirty="0" smtClean="0">
                <a:latin typeface="Calibri"/>
                <a:cs typeface="Calibri"/>
              </a:rPr>
              <a:t>the </a:t>
            </a:r>
            <a:r>
              <a:rPr lang="en-US" dirty="0"/>
              <a:t>maximum </a:t>
            </a:r>
            <a:r>
              <a:rPr lang="en-US" dirty="0" smtClean="0"/>
              <a:t>transfer</a:t>
            </a:r>
            <a:r>
              <a:rPr lang="en-US" dirty="0" smtClean="0">
                <a:latin typeface="Calibri"/>
                <a:cs typeface="Calibri"/>
              </a:rPr>
              <a:t> </a:t>
            </a:r>
            <a:r>
              <a:rPr lang="en-US" dirty="0">
                <a:latin typeface="Calibri"/>
                <a:cs typeface="Calibri"/>
              </a:rPr>
              <a:t>rate at which data travels into or out of the network, regardless of other settings</a:t>
            </a:r>
          </a:p>
        </p:txBody>
      </p:sp>
      <p:sp>
        <p:nvSpPr>
          <p:cNvPr id="3" name="Title 2"/>
          <p:cNvSpPr>
            <a:spLocks noGrp="1"/>
          </p:cNvSpPr>
          <p:nvPr>
            <p:ph type="title"/>
          </p:nvPr>
        </p:nvSpPr>
        <p:spPr/>
        <p:txBody>
          <a:bodyPr/>
          <a:lstStyle/>
          <a:p>
            <a:r>
              <a:rPr lang="en-US" dirty="0"/>
              <a:t>Local </a:t>
            </a:r>
            <a:r>
              <a:rPr lang="en-US" dirty="0" smtClean="0"/>
              <a:t>Access Rate</a:t>
            </a:r>
            <a:endParaRPr lang="en-US" dirty="0"/>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4754" y="4611076"/>
            <a:ext cx="4343400" cy="2110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09217828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spcAft>
                <a:spcPts val="1200"/>
              </a:spcAft>
            </a:pPr>
            <a:r>
              <a:rPr lang="en-US" dirty="0" smtClean="0">
                <a:latin typeface="Calibri"/>
                <a:cs typeface="Calibri"/>
              </a:rPr>
              <a:t>The </a:t>
            </a:r>
            <a:r>
              <a:rPr lang="en-US" dirty="0">
                <a:latin typeface="Calibri"/>
                <a:cs typeface="Calibri"/>
              </a:rPr>
              <a:t>service provider provides a serial connection or access link to the Frame Relay </a:t>
            </a:r>
            <a:r>
              <a:rPr lang="en-US" dirty="0" smtClean="0">
                <a:latin typeface="Calibri"/>
                <a:cs typeface="Calibri"/>
              </a:rPr>
              <a:t>network with specific rate (the </a:t>
            </a:r>
            <a:r>
              <a:rPr lang="en-US" dirty="0">
                <a:latin typeface="Calibri"/>
                <a:cs typeface="Calibri"/>
              </a:rPr>
              <a:t>access </a:t>
            </a:r>
            <a:r>
              <a:rPr lang="en-US" dirty="0" smtClean="0">
                <a:latin typeface="Calibri"/>
                <a:cs typeface="Calibri"/>
              </a:rPr>
              <a:t>rate)  </a:t>
            </a:r>
          </a:p>
          <a:p>
            <a:pPr>
              <a:spcAft>
                <a:spcPts val="1200"/>
              </a:spcAft>
            </a:pPr>
            <a:r>
              <a:rPr lang="en-US" dirty="0" smtClean="0">
                <a:latin typeface="Calibri"/>
                <a:cs typeface="Calibri"/>
              </a:rPr>
              <a:t>These </a:t>
            </a:r>
            <a:r>
              <a:rPr lang="en-US" dirty="0">
                <a:latin typeface="Calibri"/>
                <a:cs typeface="Calibri"/>
              </a:rPr>
              <a:t>may be 56 kb/s, T1 (1.544 Mb/s), or Fractional T1 (a multiple of 56 kb/s or 64 kb/s). </a:t>
            </a:r>
            <a:endParaRPr lang="en-US" dirty="0" smtClean="0">
              <a:latin typeface="Calibri"/>
              <a:cs typeface="Calibri"/>
            </a:endParaRPr>
          </a:p>
          <a:p>
            <a:pPr>
              <a:spcAft>
                <a:spcPts val="1200"/>
              </a:spcAft>
            </a:pPr>
            <a:r>
              <a:rPr lang="en-US" dirty="0" smtClean="0">
                <a:latin typeface="Calibri"/>
                <a:cs typeface="Calibri"/>
              </a:rPr>
              <a:t>Access </a:t>
            </a:r>
            <a:r>
              <a:rPr lang="en-US" dirty="0">
                <a:latin typeface="Calibri"/>
                <a:cs typeface="Calibri"/>
              </a:rPr>
              <a:t>rates are clocked on the Frame Relay switch. </a:t>
            </a:r>
            <a:endParaRPr lang="en-US" dirty="0" smtClean="0">
              <a:latin typeface="Calibri"/>
              <a:cs typeface="Calibri"/>
            </a:endParaRPr>
          </a:p>
          <a:p>
            <a:pPr>
              <a:spcAft>
                <a:spcPts val="1200"/>
              </a:spcAft>
            </a:pPr>
            <a:r>
              <a:rPr lang="en-US" dirty="0" smtClean="0">
                <a:latin typeface="Calibri"/>
                <a:cs typeface="Calibri"/>
              </a:rPr>
              <a:t>It </a:t>
            </a:r>
            <a:r>
              <a:rPr lang="en-US" dirty="0">
                <a:latin typeface="Calibri"/>
                <a:cs typeface="Calibri"/>
              </a:rPr>
              <a:t>is not possible to send data at higher than the access rate.</a:t>
            </a:r>
          </a:p>
        </p:txBody>
      </p:sp>
      <p:sp>
        <p:nvSpPr>
          <p:cNvPr id="3" name="Title 2"/>
          <p:cNvSpPr>
            <a:spLocks noGrp="1"/>
          </p:cNvSpPr>
          <p:nvPr>
            <p:ph type="title"/>
          </p:nvPr>
        </p:nvSpPr>
        <p:spPr/>
        <p:txBody>
          <a:bodyPr/>
          <a:lstStyle/>
          <a:p>
            <a:r>
              <a:rPr lang="en-US" dirty="0"/>
              <a:t>Local Access Rate</a:t>
            </a:r>
          </a:p>
        </p:txBody>
      </p:sp>
    </p:spTree>
    <p:extLst>
      <p:ext uri="{BB962C8B-B14F-4D97-AF65-F5344CB8AC3E}">
        <p14:creationId xmlns:p14="http://schemas.microsoft.com/office/powerpoint/2010/main" val="235939967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spcAft>
                <a:spcPts val="1200"/>
              </a:spcAft>
            </a:pPr>
            <a:r>
              <a:rPr lang="en-US" dirty="0">
                <a:latin typeface="Calibri"/>
                <a:cs typeface="Calibri"/>
              </a:rPr>
              <a:t>CIR defines the bandwidth for the virtual circuit guaranteed by the service provider under normal conditions. </a:t>
            </a:r>
            <a:endParaRPr lang="en-US" dirty="0" smtClean="0">
              <a:latin typeface="Calibri"/>
              <a:cs typeface="Calibri"/>
            </a:endParaRPr>
          </a:p>
          <a:p>
            <a:pPr>
              <a:spcAft>
                <a:spcPts val="1200"/>
              </a:spcAft>
            </a:pPr>
            <a:r>
              <a:rPr lang="en-US" dirty="0">
                <a:latin typeface="Calibri"/>
                <a:cs typeface="Calibri"/>
              </a:rPr>
              <a:t>The CIR is the amount of data that the network receives from the access </a:t>
            </a:r>
            <a:r>
              <a:rPr lang="en-US" dirty="0" smtClean="0">
                <a:latin typeface="Calibri"/>
                <a:cs typeface="Calibri"/>
              </a:rPr>
              <a:t>circuit.</a:t>
            </a:r>
          </a:p>
          <a:p>
            <a:pPr>
              <a:spcAft>
                <a:spcPts val="1200"/>
              </a:spcAft>
            </a:pPr>
            <a:r>
              <a:rPr lang="en-US" dirty="0">
                <a:latin typeface="Calibri"/>
                <a:cs typeface="Calibri"/>
              </a:rPr>
              <a:t>The service provider guarantees that the customer can send data at the CIR. All frames received at or below the CIR are accepted.</a:t>
            </a:r>
          </a:p>
          <a:p>
            <a:endParaRPr lang="en-US" dirty="0"/>
          </a:p>
        </p:txBody>
      </p:sp>
      <p:sp>
        <p:nvSpPr>
          <p:cNvPr id="3" name="Title 2"/>
          <p:cNvSpPr>
            <a:spLocks noGrp="1"/>
          </p:cNvSpPr>
          <p:nvPr>
            <p:ph type="title"/>
          </p:nvPr>
        </p:nvSpPr>
        <p:spPr/>
        <p:txBody>
          <a:bodyPr/>
          <a:lstStyle/>
          <a:p>
            <a:r>
              <a:rPr lang="en-US" dirty="0"/>
              <a:t>Committed Access Rate (CIR)</a:t>
            </a:r>
          </a:p>
        </p:txBody>
      </p:sp>
    </p:spTree>
    <p:extLst>
      <p:ext uri="{BB962C8B-B14F-4D97-AF65-F5344CB8AC3E}">
        <p14:creationId xmlns:p14="http://schemas.microsoft.com/office/powerpoint/2010/main" val="8785147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1200"/>
              </a:spcAft>
            </a:pPr>
            <a:r>
              <a:rPr lang="en-US" dirty="0">
                <a:latin typeface="Calibri"/>
                <a:cs typeface="Calibri"/>
              </a:rPr>
              <a:t>CIR is usually lower than the actual access rate of the </a:t>
            </a:r>
            <a:r>
              <a:rPr lang="en-US" dirty="0" smtClean="0">
                <a:latin typeface="Calibri"/>
                <a:cs typeface="Calibri"/>
              </a:rPr>
              <a:t>interface.</a:t>
            </a:r>
          </a:p>
          <a:p>
            <a:pPr>
              <a:spcAft>
                <a:spcPts val="1200"/>
              </a:spcAft>
            </a:pPr>
            <a:r>
              <a:rPr lang="en-US" dirty="0" smtClean="0">
                <a:latin typeface="Calibri"/>
                <a:cs typeface="Calibri"/>
              </a:rPr>
              <a:t>Customers </a:t>
            </a:r>
            <a:r>
              <a:rPr lang="en-US" dirty="0">
                <a:latin typeface="Calibri"/>
                <a:cs typeface="Calibri"/>
              </a:rPr>
              <a:t>can choose the CIR that is most appropriate to their bandwidth needs, as long as the CIR is less than or equal to the local access rate</a:t>
            </a:r>
            <a:r>
              <a:rPr lang="en-US" dirty="0" smtClean="0">
                <a:latin typeface="Calibri"/>
                <a:cs typeface="Calibri"/>
              </a:rPr>
              <a:t>.</a:t>
            </a:r>
          </a:p>
          <a:p>
            <a:pPr>
              <a:spcAft>
                <a:spcPts val="1200"/>
              </a:spcAft>
            </a:pPr>
            <a:r>
              <a:rPr lang="en-US" dirty="0" smtClean="0">
                <a:latin typeface="Calibri"/>
                <a:cs typeface="Calibri"/>
              </a:rPr>
              <a:t> </a:t>
            </a:r>
            <a:r>
              <a:rPr lang="en-US" dirty="0">
                <a:latin typeface="Calibri"/>
                <a:cs typeface="Calibri"/>
              </a:rPr>
              <a:t>Typically, the higher the CIR, the higher the cost of service. </a:t>
            </a:r>
          </a:p>
          <a:p>
            <a:pPr>
              <a:spcAft>
                <a:spcPts val="1200"/>
              </a:spcAft>
            </a:pPr>
            <a:endParaRPr lang="en-US" dirty="0">
              <a:latin typeface="Calibri"/>
              <a:cs typeface="Calibri"/>
            </a:endParaRPr>
          </a:p>
          <a:p>
            <a:pPr marL="0" indent="0">
              <a:buNone/>
            </a:pPr>
            <a:endParaRPr lang="en-US" dirty="0"/>
          </a:p>
        </p:txBody>
      </p:sp>
      <p:sp>
        <p:nvSpPr>
          <p:cNvPr id="3" name="Title 2"/>
          <p:cNvSpPr>
            <a:spLocks noGrp="1"/>
          </p:cNvSpPr>
          <p:nvPr>
            <p:ph type="title"/>
          </p:nvPr>
        </p:nvSpPr>
        <p:spPr/>
        <p:txBody>
          <a:bodyPr/>
          <a:lstStyle/>
          <a:p>
            <a:r>
              <a:rPr lang="en-US" dirty="0"/>
              <a:t>Committed Access Rate (CIR)</a:t>
            </a:r>
          </a:p>
        </p:txBody>
      </p:sp>
    </p:spTree>
    <p:extLst>
      <p:ext uri="{BB962C8B-B14F-4D97-AF65-F5344CB8AC3E}">
        <p14:creationId xmlns:p14="http://schemas.microsoft.com/office/powerpoint/2010/main" val="3861582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31333" y="1714500"/>
            <a:ext cx="7408333" cy="5143500"/>
          </a:xfrm>
          <a:prstGeom prst="rect">
            <a:avLst/>
          </a:prstGeom>
        </p:spPr>
      </p:pic>
    </p:spTree>
    <p:extLst>
      <p:ext uri="{BB962C8B-B14F-4D97-AF65-F5344CB8AC3E}">
        <p14:creationId xmlns:p14="http://schemas.microsoft.com/office/powerpoint/2010/main" val="1908108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LMI</a:t>
            </a:r>
          </a:p>
          <a:p>
            <a:r>
              <a:rPr lang="en-US" dirty="0"/>
              <a:t>Frame Relay bandwidth</a:t>
            </a:r>
          </a:p>
        </p:txBody>
      </p:sp>
      <p:sp>
        <p:nvSpPr>
          <p:cNvPr id="3" name="Title 2"/>
          <p:cNvSpPr>
            <a:spLocks noGrp="1"/>
          </p:cNvSpPr>
          <p:nvPr>
            <p:ph type="title"/>
          </p:nvPr>
        </p:nvSpPr>
        <p:spPr/>
        <p:txBody>
          <a:bodyPr/>
          <a:lstStyle/>
          <a:p>
            <a:r>
              <a:rPr lang="en-US" dirty="0" smtClean="0"/>
              <a:t>Outline</a:t>
            </a:r>
            <a:endParaRPr lang="en-US" dirty="0"/>
          </a:p>
        </p:txBody>
      </p:sp>
    </p:spTree>
    <p:extLst>
      <p:ext uri="{BB962C8B-B14F-4D97-AF65-F5344CB8AC3E}">
        <p14:creationId xmlns:p14="http://schemas.microsoft.com/office/powerpoint/2010/main" val="1298801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1200"/>
              </a:spcAft>
            </a:pPr>
            <a:r>
              <a:rPr lang="en-US" dirty="0">
                <a:latin typeface="Calibri"/>
                <a:cs typeface="Calibri"/>
              </a:rPr>
              <a:t>A great advantage of Frame Relay is that any network capacity that is being unused is made available or shared with all customers, usually at no extra </a:t>
            </a:r>
            <a:r>
              <a:rPr lang="en-US" dirty="0" smtClean="0">
                <a:latin typeface="Calibri"/>
                <a:cs typeface="Calibri"/>
              </a:rPr>
              <a:t>charge.</a:t>
            </a:r>
          </a:p>
          <a:p>
            <a:pPr>
              <a:spcAft>
                <a:spcPts val="1200"/>
              </a:spcAft>
            </a:pPr>
            <a:r>
              <a:rPr lang="en-US" dirty="0" smtClean="0">
                <a:latin typeface="Calibri"/>
                <a:cs typeface="Calibri"/>
              </a:rPr>
              <a:t>This </a:t>
            </a:r>
            <a:r>
              <a:rPr lang="en-US" dirty="0">
                <a:latin typeface="Calibri"/>
                <a:cs typeface="Calibri"/>
              </a:rPr>
              <a:t>allows customers to </a:t>
            </a:r>
            <a:r>
              <a:rPr lang="en-US" dirty="0">
                <a:solidFill>
                  <a:schemeClr val="accent3"/>
                </a:solidFill>
                <a:latin typeface="Calibri"/>
                <a:cs typeface="Calibri"/>
              </a:rPr>
              <a:t>burst</a:t>
            </a:r>
            <a:r>
              <a:rPr lang="en-US" dirty="0">
                <a:latin typeface="Calibri"/>
                <a:cs typeface="Calibri"/>
              </a:rPr>
              <a:t> over their CIR as a bonus</a:t>
            </a:r>
            <a:r>
              <a:rPr lang="en-US" dirty="0" smtClean="0">
                <a:latin typeface="Calibri"/>
                <a:cs typeface="Calibri"/>
              </a:rPr>
              <a:t>.</a:t>
            </a:r>
          </a:p>
          <a:p>
            <a:pPr marL="0" indent="0">
              <a:buNone/>
            </a:pPr>
            <a:endParaRPr lang="en-US" dirty="0"/>
          </a:p>
        </p:txBody>
      </p:sp>
      <p:sp>
        <p:nvSpPr>
          <p:cNvPr id="3" name="Title 2"/>
          <p:cNvSpPr>
            <a:spLocks noGrp="1"/>
          </p:cNvSpPr>
          <p:nvPr>
            <p:ph type="title"/>
          </p:nvPr>
        </p:nvSpPr>
        <p:spPr/>
        <p:txBody>
          <a:bodyPr/>
          <a:lstStyle/>
          <a:p>
            <a:r>
              <a:rPr lang="en-US" dirty="0"/>
              <a:t>Bursting</a:t>
            </a:r>
          </a:p>
        </p:txBody>
      </p:sp>
    </p:spTree>
    <p:extLst>
      <p:ext uri="{BB962C8B-B14F-4D97-AF65-F5344CB8AC3E}">
        <p14:creationId xmlns:p14="http://schemas.microsoft.com/office/powerpoint/2010/main" val="21340294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228167" y="2370667"/>
            <a:ext cx="3556000" cy="3343997"/>
          </a:xfrm>
          <a:prstGeom prst="rect">
            <a:avLst/>
          </a:prstGeom>
        </p:spPr>
      </p:pic>
      <p:sp>
        <p:nvSpPr>
          <p:cNvPr id="5" name="Rectangle 4"/>
          <p:cNvSpPr/>
          <p:nvPr/>
        </p:nvSpPr>
        <p:spPr>
          <a:xfrm>
            <a:off x="444500" y="2113678"/>
            <a:ext cx="4572000" cy="3600986"/>
          </a:xfrm>
          <a:prstGeom prst="rect">
            <a:avLst/>
          </a:prstGeom>
        </p:spPr>
        <p:txBody>
          <a:bodyPr>
            <a:spAutoFit/>
          </a:bodyPr>
          <a:lstStyle/>
          <a:p>
            <a:endParaRPr lang="en-US" dirty="0" smtClean="0"/>
          </a:p>
          <a:p>
            <a:pPr marL="285750" indent="-285750">
              <a:spcAft>
                <a:spcPts val="1200"/>
              </a:spcAft>
              <a:buFont typeface="Arial"/>
              <a:buChar char="•"/>
            </a:pPr>
            <a:r>
              <a:rPr lang="en-US" dirty="0" smtClean="0">
                <a:latin typeface="Calibri"/>
                <a:cs typeface="Calibri"/>
              </a:rPr>
              <a:t>an </a:t>
            </a:r>
            <a:r>
              <a:rPr lang="en-US" dirty="0">
                <a:latin typeface="Calibri"/>
                <a:cs typeface="Calibri"/>
              </a:rPr>
              <a:t>access rate on serial port S0/0/1 of router R1 to be 64 kb/s. </a:t>
            </a:r>
            <a:endParaRPr lang="en-US" dirty="0" smtClean="0">
              <a:latin typeface="Calibri"/>
              <a:cs typeface="Calibri"/>
            </a:endParaRPr>
          </a:p>
          <a:p>
            <a:pPr marL="285750" indent="-285750">
              <a:spcAft>
                <a:spcPts val="1200"/>
              </a:spcAft>
              <a:buFont typeface="Arial"/>
              <a:buChar char="•"/>
            </a:pPr>
            <a:r>
              <a:rPr lang="en-US" dirty="0" smtClean="0">
                <a:latin typeface="Calibri"/>
                <a:cs typeface="Calibri"/>
              </a:rPr>
              <a:t>This </a:t>
            </a:r>
            <a:r>
              <a:rPr lang="en-US" dirty="0">
                <a:solidFill>
                  <a:schemeClr val="accent2"/>
                </a:solidFill>
                <a:latin typeface="Calibri"/>
                <a:cs typeface="Calibri"/>
              </a:rPr>
              <a:t>is higher than </a:t>
            </a:r>
            <a:r>
              <a:rPr lang="en-US" dirty="0">
                <a:latin typeface="Calibri"/>
                <a:cs typeface="Calibri"/>
              </a:rPr>
              <a:t>the combined CIRs of the two PVCs. </a:t>
            </a:r>
            <a:endParaRPr lang="en-US" dirty="0" smtClean="0">
              <a:latin typeface="Calibri"/>
              <a:cs typeface="Calibri"/>
            </a:endParaRPr>
          </a:p>
          <a:p>
            <a:pPr marL="285750" indent="-285750">
              <a:spcAft>
                <a:spcPts val="1200"/>
              </a:spcAft>
              <a:buFont typeface="Arial"/>
              <a:buChar char="•"/>
            </a:pPr>
            <a:r>
              <a:rPr lang="en-US" dirty="0" smtClean="0">
                <a:latin typeface="Calibri"/>
                <a:cs typeface="Calibri"/>
              </a:rPr>
              <a:t>Under </a:t>
            </a:r>
            <a:r>
              <a:rPr lang="en-US" dirty="0">
                <a:latin typeface="Calibri"/>
                <a:cs typeface="Calibri"/>
              </a:rPr>
              <a:t>normal circumstances, the two PVCs should not transmit more than 32 kb/s and 16 kb/s, respectively</a:t>
            </a:r>
            <a:r>
              <a:rPr lang="en-US" dirty="0" smtClean="0">
                <a:latin typeface="Calibri"/>
                <a:cs typeface="Calibri"/>
              </a:rPr>
              <a:t>.</a:t>
            </a:r>
          </a:p>
          <a:p>
            <a:pPr marL="285750" indent="-285750">
              <a:spcAft>
                <a:spcPts val="1200"/>
              </a:spcAft>
              <a:buFont typeface="Arial"/>
              <a:buChar char="•"/>
            </a:pPr>
            <a:r>
              <a:rPr lang="en-US" dirty="0" smtClean="0">
                <a:latin typeface="Calibri"/>
                <a:cs typeface="Calibri"/>
              </a:rPr>
              <a:t> </a:t>
            </a:r>
            <a:r>
              <a:rPr lang="en-US" dirty="0">
                <a:latin typeface="Calibri"/>
                <a:cs typeface="Calibri"/>
              </a:rPr>
              <a:t>As long as the amount of data the two PVCs send does not exceed the CIR, it should get through the network.</a:t>
            </a:r>
          </a:p>
        </p:txBody>
      </p:sp>
    </p:spTree>
    <p:extLst>
      <p:ext uri="{BB962C8B-B14F-4D97-AF65-F5344CB8AC3E}">
        <p14:creationId xmlns:p14="http://schemas.microsoft.com/office/powerpoint/2010/main" val="3735637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Bursting</a:t>
            </a:r>
          </a:p>
        </p:txBody>
      </p:sp>
      <p:sp>
        <p:nvSpPr>
          <p:cNvPr id="3" name="Content Placeholder 2"/>
          <p:cNvSpPr>
            <a:spLocks noGrp="1"/>
          </p:cNvSpPr>
          <p:nvPr>
            <p:ph idx="1"/>
          </p:nvPr>
        </p:nvSpPr>
        <p:spPr/>
        <p:txBody>
          <a:bodyPr>
            <a:normAutofit lnSpcReduction="10000"/>
          </a:bodyPr>
          <a:lstStyle/>
          <a:p>
            <a:pPr>
              <a:spcAft>
                <a:spcPts val="1200"/>
              </a:spcAft>
            </a:pPr>
            <a:r>
              <a:rPr lang="en-US" dirty="0">
                <a:latin typeface="Calibri"/>
                <a:cs typeface="Calibri"/>
              </a:rPr>
              <a:t>Because the physical circuits of the Frame Relay network are shared between subscribers, there are often times where there is excess bandwidth available. </a:t>
            </a:r>
            <a:endParaRPr lang="en-US" dirty="0" smtClean="0">
              <a:latin typeface="Calibri"/>
              <a:cs typeface="Calibri"/>
            </a:endParaRPr>
          </a:p>
          <a:p>
            <a:pPr>
              <a:spcAft>
                <a:spcPts val="1200"/>
              </a:spcAft>
            </a:pPr>
            <a:r>
              <a:rPr lang="en-US" dirty="0" smtClean="0">
                <a:latin typeface="Calibri"/>
                <a:cs typeface="Calibri"/>
              </a:rPr>
              <a:t>Frame </a:t>
            </a:r>
            <a:r>
              <a:rPr lang="en-US" dirty="0">
                <a:latin typeface="Calibri"/>
                <a:cs typeface="Calibri"/>
              </a:rPr>
              <a:t>Relay can allow customers to dynamically access this extra bandwidth and burst over their CIR for free</a:t>
            </a:r>
            <a:r>
              <a:rPr lang="en-US" dirty="0" smtClean="0">
                <a:latin typeface="Calibri"/>
                <a:cs typeface="Calibri"/>
              </a:rPr>
              <a:t>.</a:t>
            </a:r>
          </a:p>
          <a:p>
            <a:pPr>
              <a:spcAft>
                <a:spcPts val="1200"/>
              </a:spcAft>
            </a:pPr>
            <a:r>
              <a:rPr lang="en-US" dirty="0">
                <a:latin typeface="Calibri"/>
                <a:cs typeface="Calibri"/>
              </a:rPr>
              <a:t>Bursting allows devices that temporarily need additional bandwidth to borrow it at no extra cost from other devices not using it.</a:t>
            </a:r>
          </a:p>
        </p:txBody>
      </p:sp>
    </p:spTree>
    <p:extLst>
      <p:ext uri="{BB962C8B-B14F-4D97-AF65-F5344CB8AC3E}">
        <p14:creationId xmlns:p14="http://schemas.microsoft.com/office/powerpoint/2010/main" val="3788828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167" y="2541832"/>
            <a:ext cx="4572000" cy="2339102"/>
          </a:xfrm>
          <a:prstGeom prst="rect">
            <a:avLst/>
          </a:prstGeom>
        </p:spPr>
        <p:txBody>
          <a:bodyPr>
            <a:spAutoFit/>
          </a:bodyPr>
          <a:lstStyle/>
          <a:p>
            <a:pPr marL="285750" indent="-285750">
              <a:spcAft>
                <a:spcPts val="1200"/>
              </a:spcAft>
              <a:buFont typeface="Arial"/>
              <a:buChar char="•"/>
            </a:pPr>
            <a:r>
              <a:rPr lang="en-US" dirty="0">
                <a:latin typeface="Calibri"/>
                <a:cs typeface="Calibri"/>
              </a:rPr>
              <a:t>if PVC 102 is transferring a large file, it could use any of the 16 kb/s not being used by PVC 103. </a:t>
            </a:r>
            <a:endParaRPr lang="en-US" dirty="0" smtClean="0">
              <a:latin typeface="Calibri"/>
              <a:cs typeface="Calibri"/>
            </a:endParaRPr>
          </a:p>
          <a:p>
            <a:pPr marL="285750" indent="-285750">
              <a:spcAft>
                <a:spcPts val="1200"/>
              </a:spcAft>
              <a:buFont typeface="Arial"/>
              <a:buChar char="•"/>
            </a:pPr>
            <a:r>
              <a:rPr lang="en-US" dirty="0" smtClean="0">
                <a:latin typeface="Calibri"/>
                <a:cs typeface="Calibri"/>
              </a:rPr>
              <a:t>A </a:t>
            </a:r>
            <a:r>
              <a:rPr lang="en-US" dirty="0">
                <a:latin typeface="Calibri"/>
                <a:cs typeface="Calibri"/>
              </a:rPr>
              <a:t>device can burst up to the access rate and still expect the data to get through. </a:t>
            </a:r>
            <a:endParaRPr lang="en-US" dirty="0" smtClean="0">
              <a:latin typeface="Calibri"/>
              <a:cs typeface="Calibri"/>
            </a:endParaRPr>
          </a:p>
          <a:p>
            <a:pPr marL="285750" indent="-285750">
              <a:spcAft>
                <a:spcPts val="1200"/>
              </a:spcAft>
              <a:buFont typeface="Arial"/>
              <a:buChar char="•"/>
            </a:pPr>
            <a:r>
              <a:rPr lang="en-US" dirty="0" smtClean="0">
                <a:latin typeface="Calibri"/>
                <a:cs typeface="Calibri"/>
              </a:rPr>
              <a:t>The </a:t>
            </a:r>
            <a:r>
              <a:rPr lang="en-US" dirty="0">
                <a:latin typeface="Calibri"/>
                <a:cs typeface="Calibri"/>
              </a:rPr>
              <a:t>duration of a burst transmission should be less than three or four seconds.</a:t>
            </a:r>
          </a:p>
        </p:txBody>
      </p:sp>
      <p:pic>
        <p:nvPicPr>
          <p:cNvPr id="3" name="Picture 2"/>
          <p:cNvPicPr>
            <a:picLocks noChangeAspect="1"/>
          </p:cNvPicPr>
          <p:nvPr/>
        </p:nvPicPr>
        <p:blipFill>
          <a:blip r:embed="rId2"/>
          <a:stretch>
            <a:fillRect/>
          </a:stretch>
        </p:blipFill>
        <p:spPr>
          <a:xfrm>
            <a:off x="5228167" y="2370667"/>
            <a:ext cx="3556000" cy="3343997"/>
          </a:xfrm>
          <a:prstGeom prst="rect">
            <a:avLst/>
          </a:prstGeom>
        </p:spPr>
      </p:pic>
    </p:spTree>
    <p:extLst>
      <p:ext uri="{BB962C8B-B14F-4D97-AF65-F5344CB8AC3E}">
        <p14:creationId xmlns:p14="http://schemas.microsoft.com/office/powerpoint/2010/main" val="3455546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1567" y="2675467"/>
            <a:ext cx="7814733" cy="3450696"/>
          </a:xfrm>
        </p:spPr>
        <p:txBody>
          <a:bodyPr/>
          <a:lstStyle/>
          <a:p>
            <a:r>
              <a:rPr lang="en-US" dirty="0">
                <a:latin typeface="Calibri"/>
                <a:cs typeface="Calibri"/>
              </a:rPr>
              <a:t>If the customer sends information faster than the CIR on a given DLCI, the network marks some frames with a Discard Eligibility (DE) bit. </a:t>
            </a:r>
            <a:endParaRPr lang="en-US" dirty="0" smtClean="0">
              <a:latin typeface="Calibri"/>
              <a:cs typeface="Calibri"/>
            </a:endParaRPr>
          </a:p>
          <a:p>
            <a:r>
              <a:rPr lang="en-US" dirty="0" smtClean="0">
                <a:latin typeface="Calibri"/>
                <a:cs typeface="Calibri"/>
              </a:rPr>
              <a:t>The </a:t>
            </a:r>
            <a:r>
              <a:rPr lang="en-US" dirty="0">
                <a:latin typeface="Calibri"/>
                <a:cs typeface="Calibri"/>
              </a:rPr>
              <a:t>network does its best to deliver all packets; however it discards DE packets first if there is congestion.</a:t>
            </a:r>
          </a:p>
        </p:txBody>
      </p:sp>
      <p:sp>
        <p:nvSpPr>
          <p:cNvPr id="3" name="Title 2"/>
          <p:cNvSpPr>
            <a:spLocks noGrp="1"/>
          </p:cNvSpPr>
          <p:nvPr>
            <p:ph type="title"/>
          </p:nvPr>
        </p:nvSpPr>
        <p:spPr/>
        <p:txBody>
          <a:bodyPr/>
          <a:lstStyle/>
          <a:p>
            <a:r>
              <a:rPr lang="en-US" dirty="0"/>
              <a:t>Discard Eligible (DE) Bit</a:t>
            </a:r>
          </a:p>
        </p:txBody>
      </p:sp>
      <p:pic>
        <p:nvPicPr>
          <p:cNvPr id="4" name="Picture 10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9433" y="5058833"/>
            <a:ext cx="4495800" cy="1608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8849877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spcAft>
                <a:spcPts val="600"/>
              </a:spcAft>
            </a:pPr>
            <a:r>
              <a:rPr lang="en-US" dirty="0">
                <a:latin typeface="Calibri"/>
                <a:cs typeface="Calibri"/>
              </a:rPr>
              <a:t>Several factors determine the rate at which a customer can send data on a Frame Relay network. </a:t>
            </a:r>
          </a:p>
          <a:p>
            <a:pPr>
              <a:spcAft>
                <a:spcPts val="600"/>
              </a:spcAft>
            </a:pPr>
            <a:r>
              <a:rPr lang="en-US" dirty="0">
                <a:latin typeface="Calibri"/>
                <a:cs typeface="Calibri"/>
              </a:rPr>
              <a:t>Foremost in limiting the maximum transmission rate is the capacity of the local loop to the provider. </a:t>
            </a:r>
          </a:p>
          <a:p>
            <a:pPr>
              <a:spcAft>
                <a:spcPts val="600"/>
              </a:spcAft>
            </a:pPr>
            <a:r>
              <a:rPr lang="en-US" dirty="0">
                <a:latin typeface="Calibri"/>
                <a:cs typeface="Calibri"/>
              </a:rPr>
              <a:t>In Frame Relay terminology, the speed of the local loop is called the local access rate. </a:t>
            </a:r>
          </a:p>
          <a:p>
            <a:pPr>
              <a:spcAft>
                <a:spcPts val="600"/>
              </a:spcAft>
            </a:pPr>
            <a:r>
              <a:rPr lang="en-US" dirty="0" smtClean="0">
                <a:latin typeface="Calibri"/>
                <a:cs typeface="Calibri"/>
              </a:rPr>
              <a:t>If </a:t>
            </a:r>
            <a:r>
              <a:rPr lang="en-US" dirty="0">
                <a:latin typeface="Calibri"/>
                <a:cs typeface="Calibri"/>
              </a:rPr>
              <a:t>the local loop is a T1, no more than 1.544 Mbps can be sent. </a:t>
            </a:r>
          </a:p>
          <a:p>
            <a:endParaRPr lang="en-US" dirty="0"/>
          </a:p>
        </p:txBody>
      </p:sp>
      <p:sp>
        <p:nvSpPr>
          <p:cNvPr id="3" name="Title 2"/>
          <p:cNvSpPr>
            <a:spLocks noGrp="1"/>
          </p:cNvSpPr>
          <p:nvPr>
            <p:ph type="title"/>
          </p:nvPr>
        </p:nvSpPr>
        <p:spPr/>
        <p:txBody>
          <a:bodyPr/>
          <a:lstStyle/>
          <a:p>
            <a:r>
              <a:rPr lang="en-US" dirty="0"/>
              <a:t>Frame Relay Bandwidth</a:t>
            </a:r>
          </a:p>
        </p:txBody>
      </p:sp>
    </p:spTree>
    <p:extLst>
      <p:ext uri="{BB962C8B-B14F-4D97-AF65-F5344CB8AC3E}">
        <p14:creationId xmlns:p14="http://schemas.microsoft.com/office/powerpoint/2010/main" val="40959255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1200"/>
              </a:spcAft>
            </a:pPr>
            <a:r>
              <a:rPr lang="en-US" dirty="0">
                <a:latin typeface="Calibri"/>
                <a:cs typeface="Calibri"/>
              </a:rPr>
              <a:t>Providers use the CIR parameter to provision network resources and regulate usage. </a:t>
            </a:r>
          </a:p>
          <a:p>
            <a:pPr>
              <a:spcAft>
                <a:spcPts val="1200"/>
              </a:spcAft>
            </a:pPr>
            <a:r>
              <a:rPr lang="en-US" dirty="0">
                <a:latin typeface="Calibri"/>
                <a:cs typeface="Calibri"/>
              </a:rPr>
              <a:t>For example, a company with a T1 connection to the packet-switched network </a:t>
            </a:r>
            <a:r>
              <a:rPr lang="en-US" dirty="0" smtClean="0">
                <a:latin typeface="Calibri"/>
                <a:cs typeface="Calibri"/>
              </a:rPr>
              <a:t>may </a:t>
            </a:r>
            <a:r>
              <a:rPr lang="en-US" dirty="0">
                <a:latin typeface="Calibri"/>
                <a:cs typeface="Calibri"/>
              </a:rPr>
              <a:t>agree to a CIR of 768 Kbps. </a:t>
            </a:r>
          </a:p>
          <a:p>
            <a:pPr>
              <a:spcAft>
                <a:spcPts val="1200"/>
              </a:spcAft>
            </a:pPr>
            <a:r>
              <a:rPr lang="en-US" dirty="0">
                <a:latin typeface="Calibri"/>
                <a:cs typeface="Calibri"/>
              </a:rPr>
              <a:t>This means that the provider guarantees 768 Kbps of bandwidth to the </a:t>
            </a:r>
            <a:r>
              <a:rPr lang="en-US" dirty="0" smtClean="0">
                <a:latin typeface="Calibri"/>
                <a:cs typeface="Calibri"/>
              </a:rPr>
              <a:t>customer’s </a:t>
            </a:r>
            <a:r>
              <a:rPr lang="en-US" dirty="0">
                <a:latin typeface="Calibri"/>
                <a:cs typeface="Calibri"/>
              </a:rPr>
              <a:t>link at all times.</a:t>
            </a:r>
          </a:p>
          <a:p>
            <a:endParaRPr lang="en-US" dirty="0"/>
          </a:p>
        </p:txBody>
      </p:sp>
      <p:sp>
        <p:nvSpPr>
          <p:cNvPr id="3" name="Title 2"/>
          <p:cNvSpPr>
            <a:spLocks noGrp="1"/>
          </p:cNvSpPr>
          <p:nvPr>
            <p:ph type="title"/>
          </p:nvPr>
        </p:nvSpPr>
        <p:spPr/>
        <p:txBody>
          <a:bodyPr/>
          <a:lstStyle/>
          <a:p>
            <a:r>
              <a:rPr lang="en-US" dirty="0"/>
              <a:t>Frame Relay Bandwidth</a:t>
            </a:r>
          </a:p>
        </p:txBody>
      </p:sp>
    </p:spTree>
    <p:extLst>
      <p:ext uri="{BB962C8B-B14F-4D97-AF65-F5344CB8AC3E}">
        <p14:creationId xmlns:p14="http://schemas.microsoft.com/office/powerpoint/2010/main" val="3113457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spcAft>
                <a:spcPts val="1200"/>
              </a:spcAft>
            </a:pPr>
            <a:r>
              <a:rPr lang="en-US" dirty="0">
                <a:latin typeface="Calibri"/>
                <a:cs typeface="Calibri"/>
              </a:rPr>
              <a:t>If the CIR of the customer is less than the local access rate, the customer and provider agree on whether bursting above the CIR is allowed</a:t>
            </a:r>
            <a:r>
              <a:rPr lang="en-US" dirty="0" smtClean="0">
                <a:latin typeface="Calibri"/>
                <a:cs typeface="Calibri"/>
              </a:rPr>
              <a:t>.</a:t>
            </a:r>
          </a:p>
          <a:p>
            <a:pPr>
              <a:spcAft>
                <a:spcPts val="1200"/>
              </a:spcAft>
            </a:pPr>
            <a:r>
              <a:rPr lang="en-US" dirty="0" smtClean="0">
                <a:latin typeface="Calibri"/>
                <a:cs typeface="Calibri"/>
              </a:rPr>
              <a:t>Since </a:t>
            </a:r>
            <a:r>
              <a:rPr lang="en-US" dirty="0">
                <a:latin typeface="Calibri"/>
                <a:cs typeface="Calibri"/>
              </a:rPr>
              <a:t>burst traffic is in excess of the CIR, the provider does not guarantee that it will deliver the frames</a:t>
            </a:r>
            <a:r>
              <a:rPr lang="en-US" dirty="0" smtClean="0">
                <a:latin typeface="Calibri"/>
                <a:cs typeface="Calibri"/>
              </a:rPr>
              <a:t>. </a:t>
            </a:r>
            <a:endParaRPr lang="en-US" dirty="0">
              <a:latin typeface="Calibri"/>
              <a:cs typeface="Calibri"/>
            </a:endParaRPr>
          </a:p>
        </p:txBody>
      </p:sp>
      <p:sp>
        <p:nvSpPr>
          <p:cNvPr id="3" name="Title 2"/>
          <p:cNvSpPr>
            <a:spLocks noGrp="1"/>
          </p:cNvSpPr>
          <p:nvPr>
            <p:ph type="title"/>
          </p:nvPr>
        </p:nvSpPr>
        <p:spPr/>
        <p:txBody>
          <a:bodyPr/>
          <a:lstStyle/>
          <a:p>
            <a:r>
              <a:rPr lang="en-US" dirty="0"/>
              <a:t>Frame Relay Bandwidth</a:t>
            </a:r>
          </a:p>
        </p:txBody>
      </p:sp>
    </p:spTree>
    <p:extLst>
      <p:ext uri="{BB962C8B-B14F-4D97-AF65-F5344CB8AC3E}">
        <p14:creationId xmlns:p14="http://schemas.microsoft.com/office/powerpoint/2010/main" val="28232007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Calibri"/>
                <a:cs typeface="Calibri"/>
              </a:rPr>
              <a:t>An example is a customer buying a 9.6K CIR on a 64K access line. The customer will be guaranteed 9.6K speed but could burst up to 64K if the need arises, for which he may be charged or frames may be dropped. </a:t>
            </a:r>
          </a:p>
          <a:p>
            <a:endParaRPr lang="en-US" dirty="0"/>
          </a:p>
        </p:txBody>
      </p:sp>
      <p:sp>
        <p:nvSpPr>
          <p:cNvPr id="3" name="Title 2"/>
          <p:cNvSpPr>
            <a:spLocks noGrp="1"/>
          </p:cNvSpPr>
          <p:nvPr>
            <p:ph type="title"/>
          </p:nvPr>
        </p:nvSpPr>
        <p:spPr/>
        <p:txBody>
          <a:bodyPr/>
          <a:lstStyle/>
          <a:p>
            <a:r>
              <a:rPr lang="en-US" dirty="0"/>
              <a:t>Frame Relay Bandwidth</a:t>
            </a:r>
          </a:p>
        </p:txBody>
      </p:sp>
    </p:spTree>
    <p:extLst>
      <p:ext uri="{BB962C8B-B14F-4D97-AF65-F5344CB8AC3E}">
        <p14:creationId xmlns:p14="http://schemas.microsoft.com/office/powerpoint/2010/main" val="4152033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1200"/>
              </a:spcAft>
            </a:pPr>
            <a:r>
              <a:rPr lang="en-US" dirty="0">
                <a:latin typeface="Calibri"/>
                <a:cs typeface="Calibri"/>
              </a:rPr>
              <a:t>The Local Management Interface ( LMI ) is a set of enhancements to the basic Frame Relay specification.</a:t>
            </a:r>
          </a:p>
          <a:p>
            <a:pPr>
              <a:spcAft>
                <a:spcPts val="1200"/>
              </a:spcAft>
            </a:pPr>
            <a:r>
              <a:rPr lang="en-US" dirty="0">
                <a:latin typeface="Calibri"/>
                <a:cs typeface="Calibri"/>
              </a:rPr>
              <a:t>It offers a number of features (called extensions) for managing complex internetworks. </a:t>
            </a:r>
            <a:endParaRPr lang="en-US" dirty="0" smtClean="0">
              <a:latin typeface="Calibri"/>
              <a:cs typeface="Calibri"/>
            </a:endParaRPr>
          </a:p>
          <a:p>
            <a:pPr marL="0" indent="0">
              <a:buNone/>
            </a:pPr>
            <a:endParaRPr lang="en-US" dirty="0"/>
          </a:p>
        </p:txBody>
      </p:sp>
      <p:sp>
        <p:nvSpPr>
          <p:cNvPr id="3" name="Title 2"/>
          <p:cNvSpPr>
            <a:spLocks noGrp="1"/>
          </p:cNvSpPr>
          <p:nvPr>
            <p:ph type="title"/>
          </p:nvPr>
        </p:nvSpPr>
        <p:spPr/>
        <p:txBody>
          <a:bodyPr/>
          <a:lstStyle/>
          <a:p>
            <a:r>
              <a:rPr lang="en-US" dirty="0" smtClean="0"/>
              <a:t>LMI</a:t>
            </a:r>
            <a:endParaRPr lang="en-US" dirty="0"/>
          </a:p>
        </p:txBody>
      </p:sp>
      <p:pic>
        <p:nvPicPr>
          <p:cNvPr id="5" name="Picture 4"/>
          <p:cNvPicPr>
            <a:picLocks noChangeAspect="1"/>
          </p:cNvPicPr>
          <p:nvPr/>
        </p:nvPicPr>
        <p:blipFill>
          <a:blip r:embed="rId2"/>
          <a:stretch>
            <a:fillRect/>
          </a:stretch>
        </p:blipFill>
        <p:spPr>
          <a:xfrm>
            <a:off x="2056273" y="4889010"/>
            <a:ext cx="5143500" cy="1968990"/>
          </a:xfrm>
          <a:prstGeom prst="rect">
            <a:avLst/>
          </a:prstGeom>
        </p:spPr>
      </p:pic>
    </p:spTree>
    <p:extLst>
      <p:ext uri="{BB962C8B-B14F-4D97-AF65-F5344CB8AC3E}">
        <p14:creationId xmlns:p14="http://schemas.microsoft.com/office/powerpoint/2010/main" val="3390781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675466"/>
            <a:ext cx="7408333" cy="3862121"/>
          </a:xfrm>
        </p:spPr>
        <p:txBody>
          <a:bodyPr>
            <a:normAutofit/>
          </a:bodyPr>
          <a:lstStyle/>
          <a:p>
            <a:r>
              <a:rPr lang="en-US" dirty="0" smtClean="0">
                <a:latin typeface="Calibri"/>
                <a:cs typeface="Calibri"/>
              </a:rPr>
              <a:t>LMI provides </a:t>
            </a:r>
            <a:r>
              <a:rPr lang="en-US" dirty="0">
                <a:latin typeface="Calibri"/>
                <a:cs typeface="Calibri"/>
              </a:rPr>
              <a:t>a signaling or diagnostic between the DTE router and the Frame Relay switch, using several types of </a:t>
            </a:r>
            <a:r>
              <a:rPr lang="en-US" dirty="0" smtClean="0">
                <a:latin typeface="Calibri"/>
                <a:cs typeface="Calibri"/>
              </a:rPr>
              <a:t>messages:</a:t>
            </a:r>
          </a:p>
          <a:p>
            <a:pPr lvl="1"/>
            <a:r>
              <a:rPr lang="en-US" dirty="0" smtClean="0">
                <a:solidFill>
                  <a:srgbClr val="FF6600"/>
                </a:solidFill>
                <a:latin typeface="Calibri"/>
                <a:cs typeface="Calibri"/>
              </a:rPr>
              <a:t>Virtual </a:t>
            </a:r>
            <a:r>
              <a:rPr lang="en-US" dirty="0">
                <a:solidFill>
                  <a:srgbClr val="FF6600"/>
                </a:solidFill>
                <a:latin typeface="Calibri"/>
                <a:cs typeface="Calibri"/>
              </a:rPr>
              <a:t>circuit status </a:t>
            </a:r>
            <a:r>
              <a:rPr lang="en-US" dirty="0" smtClean="0">
                <a:solidFill>
                  <a:srgbClr val="FF6600"/>
                </a:solidFill>
                <a:latin typeface="Calibri"/>
                <a:cs typeface="Calibri"/>
              </a:rPr>
              <a:t>messages</a:t>
            </a:r>
          </a:p>
          <a:p>
            <a:pPr lvl="1"/>
            <a:r>
              <a:rPr lang="en-US" dirty="0" smtClean="0">
                <a:solidFill>
                  <a:schemeClr val="accent3"/>
                </a:solidFill>
                <a:latin typeface="Calibri"/>
                <a:cs typeface="Calibri"/>
              </a:rPr>
              <a:t>Global </a:t>
            </a:r>
            <a:r>
              <a:rPr lang="en-US" dirty="0">
                <a:solidFill>
                  <a:schemeClr val="accent3"/>
                </a:solidFill>
                <a:latin typeface="Calibri"/>
                <a:cs typeface="Calibri"/>
              </a:rPr>
              <a:t>addressing </a:t>
            </a:r>
            <a:r>
              <a:rPr lang="en-US" dirty="0" smtClean="0">
                <a:solidFill>
                  <a:schemeClr val="accent3"/>
                </a:solidFill>
                <a:latin typeface="Calibri"/>
                <a:cs typeface="Calibri"/>
              </a:rPr>
              <a:t>messages</a:t>
            </a:r>
          </a:p>
          <a:p>
            <a:pPr lvl="1"/>
            <a:r>
              <a:rPr lang="en-US" dirty="0" smtClean="0">
                <a:solidFill>
                  <a:schemeClr val="accent2"/>
                </a:solidFill>
                <a:latin typeface="Calibri"/>
                <a:cs typeface="Calibri"/>
              </a:rPr>
              <a:t>Multicasting messages</a:t>
            </a:r>
            <a:endParaRPr lang="en-US" dirty="0">
              <a:solidFill>
                <a:schemeClr val="accent2"/>
              </a:solidFill>
              <a:latin typeface="Calibri"/>
              <a:cs typeface="Calibri"/>
            </a:endParaRPr>
          </a:p>
        </p:txBody>
      </p:sp>
      <p:sp>
        <p:nvSpPr>
          <p:cNvPr id="3" name="Title 2"/>
          <p:cNvSpPr>
            <a:spLocks noGrp="1"/>
          </p:cNvSpPr>
          <p:nvPr>
            <p:ph type="title"/>
          </p:nvPr>
        </p:nvSpPr>
        <p:spPr/>
        <p:txBody>
          <a:bodyPr/>
          <a:lstStyle/>
          <a:p>
            <a:r>
              <a:rPr lang="en-US" dirty="0"/>
              <a:t>LMI Extensions</a:t>
            </a:r>
          </a:p>
        </p:txBody>
      </p:sp>
    </p:spTree>
    <p:extLst>
      <p:ext uri="{BB962C8B-B14F-4D97-AF65-F5344CB8AC3E}">
        <p14:creationId xmlns:p14="http://schemas.microsoft.com/office/powerpoint/2010/main" val="2371082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None/>
            </a:pPr>
            <a:r>
              <a:rPr lang="en-US" b="1" dirty="0">
                <a:solidFill>
                  <a:srgbClr val="FF6600"/>
                </a:solidFill>
                <a:latin typeface="Calibri"/>
                <a:cs typeface="Calibri"/>
              </a:rPr>
              <a:t>VC status messages </a:t>
            </a:r>
            <a:endParaRPr lang="en-US" b="1" dirty="0" smtClean="0">
              <a:latin typeface="Calibri"/>
              <a:cs typeface="Calibri"/>
            </a:endParaRPr>
          </a:p>
          <a:p>
            <a:pPr>
              <a:spcAft>
                <a:spcPts val="1200"/>
              </a:spcAft>
            </a:pPr>
            <a:r>
              <a:rPr lang="en-US" dirty="0" smtClean="0">
                <a:latin typeface="Calibri"/>
                <a:cs typeface="Calibri"/>
              </a:rPr>
              <a:t> </a:t>
            </a:r>
            <a:r>
              <a:rPr lang="en-US" dirty="0">
                <a:latin typeface="Calibri"/>
                <a:cs typeface="Calibri"/>
              </a:rPr>
              <a:t>Provide information about PVC integrity by communicating </a:t>
            </a:r>
            <a:r>
              <a:rPr lang="en-US" dirty="0" smtClean="0">
                <a:latin typeface="Calibri"/>
                <a:cs typeface="Calibri"/>
              </a:rPr>
              <a:t>between </a:t>
            </a:r>
            <a:r>
              <a:rPr lang="en-US" dirty="0">
                <a:latin typeface="Calibri"/>
                <a:cs typeface="Calibri"/>
              </a:rPr>
              <a:t>devices, periodically reporting the existence of new PVCs and the deletion of already existing PVCs</a:t>
            </a:r>
            <a:r>
              <a:rPr lang="en-US" dirty="0" smtClean="0">
                <a:latin typeface="Calibri"/>
                <a:cs typeface="Calibri"/>
              </a:rPr>
              <a:t>.</a:t>
            </a:r>
          </a:p>
          <a:p>
            <a:pPr>
              <a:spcAft>
                <a:spcPts val="1200"/>
              </a:spcAft>
            </a:pPr>
            <a:r>
              <a:rPr lang="en-US" dirty="0" smtClean="0">
                <a:latin typeface="Calibri"/>
                <a:cs typeface="Calibri"/>
              </a:rPr>
              <a:t> </a:t>
            </a:r>
            <a:r>
              <a:rPr lang="en-US" dirty="0">
                <a:latin typeface="Calibri"/>
                <a:cs typeface="Calibri"/>
              </a:rPr>
              <a:t>VC status messages prevent data from being sent into black holes (PVCs that no longer exist).</a:t>
            </a:r>
          </a:p>
        </p:txBody>
      </p:sp>
      <p:sp>
        <p:nvSpPr>
          <p:cNvPr id="3" name="Title 2"/>
          <p:cNvSpPr>
            <a:spLocks noGrp="1"/>
          </p:cNvSpPr>
          <p:nvPr>
            <p:ph type="title"/>
          </p:nvPr>
        </p:nvSpPr>
        <p:spPr/>
        <p:txBody>
          <a:bodyPr/>
          <a:lstStyle/>
          <a:p>
            <a:r>
              <a:rPr lang="en-US" dirty="0"/>
              <a:t>LMI Extensions</a:t>
            </a:r>
          </a:p>
        </p:txBody>
      </p:sp>
    </p:spTree>
    <p:extLst>
      <p:ext uri="{BB962C8B-B14F-4D97-AF65-F5344CB8AC3E}">
        <p14:creationId xmlns:p14="http://schemas.microsoft.com/office/powerpoint/2010/main" val="886692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675467"/>
            <a:ext cx="7408333" cy="3838604"/>
          </a:xfrm>
        </p:spPr>
        <p:txBody>
          <a:bodyPr>
            <a:normAutofit fontScale="92500" lnSpcReduction="20000"/>
          </a:bodyPr>
          <a:lstStyle/>
          <a:p>
            <a:pPr marL="0" indent="0">
              <a:buNone/>
            </a:pPr>
            <a:r>
              <a:rPr lang="en-US" b="1" dirty="0">
                <a:solidFill>
                  <a:srgbClr val="FF6600"/>
                </a:solidFill>
                <a:latin typeface="Calibri"/>
                <a:cs typeface="Calibri"/>
              </a:rPr>
              <a:t>VC status messages </a:t>
            </a:r>
            <a:endParaRPr lang="en-US" b="1" dirty="0">
              <a:latin typeface="Calibri"/>
              <a:cs typeface="Calibri"/>
            </a:endParaRPr>
          </a:p>
          <a:p>
            <a:endParaRPr lang="en-US" dirty="0" smtClean="0"/>
          </a:p>
          <a:p>
            <a:r>
              <a:rPr lang="en-US" dirty="0" smtClean="0">
                <a:solidFill>
                  <a:schemeClr val="accent5"/>
                </a:solidFill>
                <a:latin typeface="Calibri"/>
                <a:cs typeface="Calibri"/>
              </a:rPr>
              <a:t>The </a:t>
            </a:r>
            <a:r>
              <a:rPr lang="en-US" dirty="0">
                <a:solidFill>
                  <a:schemeClr val="accent5"/>
                </a:solidFill>
                <a:latin typeface="Calibri"/>
                <a:cs typeface="Calibri"/>
              </a:rPr>
              <a:t>Status-enquiry messages </a:t>
            </a:r>
            <a:endParaRPr lang="en-US" dirty="0" smtClean="0">
              <a:solidFill>
                <a:schemeClr val="accent5"/>
              </a:solidFill>
              <a:latin typeface="Calibri"/>
              <a:cs typeface="Calibri"/>
            </a:endParaRPr>
          </a:p>
          <a:p>
            <a:pPr lvl="1"/>
            <a:r>
              <a:rPr lang="en-US" dirty="0" smtClean="0">
                <a:latin typeface="Calibri"/>
                <a:cs typeface="Calibri"/>
              </a:rPr>
              <a:t>from </a:t>
            </a:r>
            <a:r>
              <a:rPr lang="en-US" dirty="0">
                <a:latin typeface="Calibri"/>
                <a:cs typeface="Calibri"/>
              </a:rPr>
              <a:t>the router to the switch </a:t>
            </a:r>
            <a:endParaRPr lang="en-US" dirty="0" smtClean="0">
              <a:latin typeface="Calibri"/>
              <a:cs typeface="Calibri"/>
            </a:endParaRPr>
          </a:p>
          <a:p>
            <a:pPr lvl="1"/>
            <a:r>
              <a:rPr lang="en-US" dirty="0">
                <a:latin typeface="Calibri"/>
                <a:cs typeface="Calibri"/>
              </a:rPr>
              <a:t>sent every 10 seconds</a:t>
            </a:r>
            <a:endParaRPr lang="en-US" dirty="0" smtClean="0">
              <a:latin typeface="Calibri"/>
              <a:cs typeface="Calibri"/>
            </a:endParaRPr>
          </a:p>
          <a:p>
            <a:pPr lvl="1"/>
            <a:r>
              <a:rPr lang="en-US" dirty="0" smtClean="0">
                <a:latin typeface="Calibri"/>
                <a:cs typeface="Calibri"/>
              </a:rPr>
              <a:t>allow </a:t>
            </a:r>
            <a:r>
              <a:rPr lang="en-US" dirty="0">
                <a:latin typeface="Calibri"/>
                <a:cs typeface="Calibri"/>
              </a:rPr>
              <a:t>the router to ask about the status of </a:t>
            </a:r>
            <a:r>
              <a:rPr lang="en-US" dirty="0" smtClean="0">
                <a:latin typeface="Calibri"/>
                <a:cs typeface="Calibri"/>
              </a:rPr>
              <a:t>network.</a:t>
            </a:r>
          </a:p>
          <a:p>
            <a:pPr marL="301943" lvl="1" indent="0">
              <a:buNone/>
            </a:pPr>
            <a:endParaRPr lang="en-US" dirty="0" smtClean="0">
              <a:solidFill>
                <a:srgbClr val="F5C040"/>
              </a:solidFill>
              <a:latin typeface="Calibri"/>
              <a:cs typeface="Calibri"/>
            </a:endParaRPr>
          </a:p>
          <a:p>
            <a:r>
              <a:rPr lang="en-US" dirty="0" smtClean="0">
                <a:solidFill>
                  <a:srgbClr val="F5C040"/>
                </a:solidFill>
                <a:latin typeface="Calibri"/>
                <a:cs typeface="Calibri"/>
              </a:rPr>
              <a:t>The </a:t>
            </a:r>
            <a:r>
              <a:rPr lang="en-US" dirty="0">
                <a:solidFill>
                  <a:srgbClr val="F5C040"/>
                </a:solidFill>
                <a:latin typeface="Calibri"/>
                <a:cs typeface="Calibri"/>
              </a:rPr>
              <a:t>Status messages </a:t>
            </a:r>
            <a:endParaRPr lang="en-US" dirty="0" smtClean="0">
              <a:solidFill>
                <a:srgbClr val="F5C040"/>
              </a:solidFill>
              <a:latin typeface="Calibri"/>
              <a:cs typeface="Calibri"/>
            </a:endParaRPr>
          </a:p>
          <a:p>
            <a:pPr lvl="1"/>
            <a:r>
              <a:rPr lang="en-US" dirty="0" smtClean="0">
                <a:latin typeface="Calibri"/>
                <a:cs typeface="Calibri"/>
              </a:rPr>
              <a:t>from </a:t>
            </a:r>
            <a:r>
              <a:rPr lang="en-US" dirty="0">
                <a:latin typeface="Calibri"/>
                <a:cs typeface="Calibri"/>
              </a:rPr>
              <a:t>the switch to the </a:t>
            </a:r>
            <a:r>
              <a:rPr lang="en-US" dirty="0" smtClean="0">
                <a:latin typeface="Calibri"/>
                <a:cs typeface="Calibri"/>
              </a:rPr>
              <a:t>router</a:t>
            </a:r>
          </a:p>
          <a:p>
            <a:pPr lvl="1"/>
            <a:r>
              <a:rPr lang="en-US" dirty="0" smtClean="0">
                <a:latin typeface="Calibri"/>
                <a:cs typeface="Calibri"/>
              </a:rPr>
              <a:t>responding </a:t>
            </a:r>
            <a:r>
              <a:rPr lang="en-US" dirty="0">
                <a:latin typeface="Calibri"/>
                <a:cs typeface="Calibri"/>
              </a:rPr>
              <a:t>to status-enquiry messages</a:t>
            </a:r>
            <a:r>
              <a:rPr lang="en-US" dirty="0" smtClean="0">
                <a:latin typeface="Calibri"/>
                <a:cs typeface="Calibri"/>
              </a:rPr>
              <a:t>.</a:t>
            </a:r>
          </a:p>
          <a:p>
            <a:pPr lvl="1"/>
            <a:r>
              <a:rPr lang="en-US" dirty="0" smtClean="0"/>
              <a:t>signal </a:t>
            </a:r>
            <a:r>
              <a:rPr lang="en-US" dirty="0"/>
              <a:t>if a PVC is active or inactive. </a:t>
            </a:r>
            <a:r>
              <a:rPr lang="en-US" dirty="0" smtClean="0">
                <a:latin typeface="Calibri"/>
                <a:cs typeface="Calibri"/>
              </a:rPr>
              <a:t> </a:t>
            </a:r>
            <a:endParaRPr lang="en-US" dirty="0">
              <a:latin typeface="Calibri"/>
              <a:cs typeface="Calibri"/>
            </a:endParaRPr>
          </a:p>
        </p:txBody>
      </p:sp>
      <p:sp>
        <p:nvSpPr>
          <p:cNvPr id="3" name="Title 2"/>
          <p:cNvSpPr>
            <a:spLocks noGrp="1"/>
          </p:cNvSpPr>
          <p:nvPr>
            <p:ph type="title"/>
          </p:nvPr>
        </p:nvSpPr>
        <p:spPr/>
        <p:txBody>
          <a:bodyPr/>
          <a:lstStyle/>
          <a:p>
            <a:r>
              <a:rPr lang="en-US" dirty="0"/>
              <a:t>LMI Extensions</a:t>
            </a:r>
          </a:p>
        </p:txBody>
      </p:sp>
    </p:spTree>
    <p:extLst>
      <p:ext uri="{BB962C8B-B14F-4D97-AF65-F5344CB8AC3E}">
        <p14:creationId xmlns:p14="http://schemas.microsoft.com/office/powerpoint/2010/main" val="3117203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r>
              <a:rPr lang="en-US" b="1" dirty="0">
                <a:solidFill>
                  <a:srgbClr val="FF6600"/>
                </a:solidFill>
                <a:latin typeface="Calibri"/>
                <a:cs typeface="Calibri"/>
              </a:rPr>
              <a:t>VC status messages </a:t>
            </a:r>
            <a:endParaRPr lang="en-US" b="1" dirty="0">
              <a:latin typeface="Calibri"/>
              <a:cs typeface="Calibri"/>
            </a:endParaRPr>
          </a:p>
          <a:p>
            <a:endParaRPr lang="en-US" dirty="0" smtClean="0">
              <a:latin typeface="Calibri"/>
              <a:cs typeface="Calibri"/>
            </a:endParaRPr>
          </a:p>
          <a:p>
            <a:r>
              <a:rPr lang="en-US" dirty="0" smtClean="0">
                <a:latin typeface="Calibri"/>
                <a:cs typeface="Calibri"/>
              </a:rPr>
              <a:t>These </a:t>
            </a:r>
            <a:r>
              <a:rPr lang="en-US" dirty="0">
                <a:latin typeface="Calibri"/>
                <a:cs typeface="Calibri"/>
              </a:rPr>
              <a:t>periodic LMI messages also serve as </a:t>
            </a:r>
            <a:r>
              <a:rPr lang="en-US" dirty="0" err="1">
                <a:latin typeface="Calibri"/>
                <a:cs typeface="Calibri"/>
              </a:rPr>
              <a:t>keepalives</a:t>
            </a:r>
            <a:r>
              <a:rPr lang="en-US" dirty="0">
                <a:latin typeface="Calibri"/>
                <a:cs typeface="Calibri"/>
              </a:rPr>
              <a:t> for both the </a:t>
            </a:r>
            <a:r>
              <a:rPr lang="en-US" dirty="0" smtClean="0">
                <a:latin typeface="Calibri"/>
                <a:cs typeface="Calibri"/>
              </a:rPr>
              <a:t>router and </a:t>
            </a:r>
            <a:r>
              <a:rPr lang="en-US" dirty="0">
                <a:latin typeface="Calibri"/>
                <a:cs typeface="Calibri"/>
              </a:rPr>
              <a:t>the </a:t>
            </a:r>
            <a:r>
              <a:rPr lang="en-US" dirty="0" smtClean="0">
                <a:latin typeface="Calibri"/>
                <a:cs typeface="Calibri"/>
              </a:rPr>
              <a:t>switch .</a:t>
            </a:r>
          </a:p>
          <a:p>
            <a:r>
              <a:rPr lang="en-US" dirty="0">
                <a:latin typeface="Calibri"/>
                <a:cs typeface="Calibri"/>
              </a:rPr>
              <a:t>If the access link is having a problem, these </a:t>
            </a:r>
            <a:r>
              <a:rPr lang="en-US" dirty="0" err="1">
                <a:latin typeface="Calibri"/>
                <a:cs typeface="Calibri"/>
              </a:rPr>
              <a:t>keepalives</a:t>
            </a:r>
            <a:r>
              <a:rPr lang="en-US" dirty="0">
                <a:latin typeface="Calibri"/>
                <a:cs typeface="Calibri"/>
              </a:rPr>
              <a:t> will be missed and link problem will be detected</a:t>
            </a:r>
            <a:r>
              <a:rPr lang="en-US" dirty="0" smtClean="0">
                <a:latin typeface="Calibri"/>
                <a:cs typeface="Calibri"/>
              </a:rPr>
              <a:t>.</a:t>
            </a:r>
          </a:p>
          <a:p>
            <a:endParaRPr lang="en-US" dirty="0">
              <a:latin typeface="Calibri"/>
              <a:cs typeface="Calibri"/>
            </a:endParaRPr>
          </a:p>
          <a:p>
            <a:pPr marL="0" indent="0" algn="ctr">
              <a:buNone/>
            </a:pPr>
            <a:r>
              <a:rPr lang="en-US" dirty="0">
                <a:latin typeface="Calibri"/>
                <a:cs typeface="Calibri"/>
              </a:rPr>
              <a:t>LMI status messages act as a </a:t>
            </a:r>
            <a:r>
              <a:rPr lang="en-US" dirty="0" err="1">
                <a:latin typeface="Calibri"/>
                <a:cs typeface="Calibri"/>
              </a:rPr>
              <a:t>keepalive</a:t>
            </a:r>
            <a:r>
              <a:rPr lang="en-US" dirty="0">
                <a:latin typeface="Calibri"/>
                <a:cs typeface="Calibri"/>
              </a:rPr>
              <a:t> between the DTE and DCE</a:t>
            </a:r>
          </a:p>
        </p:txBody>
      </p:sp>
      <p:sp>
        <p:nvSpPr>
          <p:cNvPr id="3" name="Title 2"/>
          <p:cNvSpPr>
            <a:spLocks noGrp="1"/>
          </p:cNvSpPr>
          <p:nvPr>
            <p:ph type="title"/>
          </p:nvPr>
        </p:nvSpPr>
        <p:spPr/>
        <p:txBody>
          <a:bodyPr/>
          <a:lstStyle/>
          <a:p>
            <a:r>
              <a:rPr lang="en-US" dirty="0"/>
              <a:t>LMI Extensions</a:t>
            </a:r>
          </a:p>
        </p:txBody>
      </p:sp>
    </p:spTree>
    <p:extLst>
      <p:ext uri="{BB962C8B-B14F-4D97-AF65-F5344CB8AC3E}">
        <p14:creationId xmlns:p14="http://schemas.microsoft.com/office/powerpoint/2010/main" val="303419050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600"/>
              </a:spcAft>
              <a:buNone/>
            </a:pPr>
            <a:r>
              <a:rPr lang="en-US" b="1" dirty="0">
                <a:solidFill>
                  <a:srgbClr val="FF6600"/>
                </a:solidFill>
                <a:latin typeface="Calibri"/>
                <a:cs typeface="Calibri"/>
              </a:rPr>
              <a:t>VC status messages </a:t>
            </a:r>
            <a:endParaRPr lang="en-US" b="1" dirty="0">
              <a:latin typeface="Calibri"/>
              <a:cs typeface="Calibri"/>
            </a:endParaRPr>
          </a:p>
          <a:p>
            <a:r>
              <a:rPr lang="en-US" sz="2000" dirty="0" smtClean="0">
                <a:latin typeface="Calibri"/>
                <a:cs typeface="Calibri"/>
              </a:rPr>
              <a:t>LMI </a:t>
            </a:r>
            <a:r>
              <a:rPr lang="en-US" sz="2000" dirty="0">
                <a:latin typeface="Calibri"/>
                <a:cs typeface="Calibri"/>
              </a:rPr>
              <a:t>status messages combined with Inverse ARP messages allow a router to associate network layer and </a:t>
            </a:r>
            <a:r>
              <a:rPr lang="en-US" sz="2000" dirty="0" smtClean="0">
                <a:latin typeface="Calibri"/>
                <a:cs typeface="Calibri"/>
              </a:rPr>
              <a:t>DCLI.</a:t>
            </a:r>
            <a:endParaRPr lang="en-US" sz="2000" dirty="0">
              <a:latin typeface="Calibri"/>
              <a:cs typeface="Calibri"/>
            </a:endParaRPr>
          </a:p>
        </p:txBody>
      </p:sp>
      <p:sp>
        <p:nvSpPr>
          <p:cNvPr id="3" name="Title 2"/>
          <p:cNvSpPr>
            <a:spLocks noGrp="1"/>
          </p:cNvSpPr>
          <p:nvPr>
            <p:ph type="title"/>
          </p:nvPr>
        </p:nvSpPr>
        <p:spPr/>
        <p:txBody>
          <a:bodyPr/>
          <a:lstStyle/>
          <a:p>
            <a:r>
              <a:rPr lang="en-US" dirty="0"/>
              <a:t>LMI Extensions</a:t>
            </a:r>
          </a:p>
        </p:txBody>
      </p:sp>
      <p:pic>
        <p:nvPicPr>
          <p:cNvPr id="4" name="Picture 3"/>
          <p:cNvPicPr>
            <a:picLocks noChangeAspect="1"/>
          </p:cNvPicPr>
          <p:nvPr/>
        </p:nvPicPr>
        <p:blipFill>
          <a:blip r:embed="rId3"/>
          <a:stretch>
            <a:fillRect/>
          </a:stretch>
        </p:blipFill>
        <p:spPr>
          <a:xfrm>
            <a:off x="0" y="3756891"/>
            <a:ext cx="4733636" cy="1992745"/>
          </a:xfrm>
          <a:prstGeom prst="rect">
            <a:avLst/>
          </a:prstGeom>
        </p:spPr>
      </p:pic>
      <p:pic>
        <p:nvPicPr>
          <p:cNvPr id="5" name="Picture 4"/>
          <p:cNvPicPr>
            <a:picLocks noChangeAspect="1"/>
          </p:cNvPicPr>
          <p:nvPr/>
        </p:nvPicPr>
        <p:blipFill rotWithShape="1">
          <a:blip r:embed="rId4"/>
          <a:srcRect t="9600"/>
          <a:stretch/>
        </p:blipFill>
        <p:spPr>
          <a:xfrm>
            <a:off x="2004291" y="4364182"/>
            <a:ext cx="4114800" cy="1985818"/>
          </a:xfrm>
          <a:prstGeom prst="rect">
            <a:avLst/>
          </a:prstGeom>
        </p:spPr>
      </p:pic>
      <p:pic>
        <p:nvPicPr>
          <p:cNvPr id="6" name="Picture 5"/>
          <p:cNvPicPr>
            <a:picLocks noChangeAspect="1"/>
          </p:cNvPicPr>
          <p:nvPr/>
        </p:nvPicPr>
        <p:blipFill rotWithShape="1">
          <a:blip r:embed="rId5"/>
          <a:srcRect t="4758"/>
          <a:stretch/>
        </p:blipFill>
        <p:spPr>
          <a:xfrm>
            <a:off x="3731491" y="4779818"/>
            <a:ext cx="4548909" cy="1778000"/>
          </a:xfrm>
          <a:prstGeom prst="rect">
            <a:avLst/>
          </a:prstGeom>
        </p:spPr>
      </p:pic>
    </p:spTree>
    <p:extLst>
      <p:ext uri="{BB962C8B-B14F-4D97-AF65-F5344CB8AC3E}">
        <p14:creationId xmlns:p14="http://schemas.microsoft.com/office/powerpoint/2010/main" val="14064030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675467"/>
            <a:ext cx="7408333" cy="3744538"/>
          </a:xfrm>
        </p:spPr>
        <p:txBody>
          <a:bodyPr>
            <a:normAutofit/>
          </a:bodyPr>
          <a:lstStyle/>
          <a:p>
            <a:pPr marL="0" lvl="1" indent="0">
              <a:buNone/>
            </a:pPr>
            <a:r>
              <a:rPr lang="en-US" b="1" dirty="0">
                <a:solidFill>
                  <a:schemeClr val="accent2"/>
                </a:solidFill>
                <a:latin typeface="Calibri"/>
                <a:cs typeface="Calibri"/>
              </a:rPr>
              <a:t>Multicasting </a:t>
            </a:r>
            <a:r>
              <a:rPr lang="en-US" b="1" dirty="0" smtClean="0">
                <a:solidFill>
                  <a:schemeClr val="accent2"/>
                </a:solidFill>
                <a:latin typeface="Calibri"/>
                <a:cs typeface="Calibri"/>
              </a:rPr>
              <a:t>messages</a:t>
            </a:r>
          </a:p>
          <a:p>
            <a:pPr marL="0" lvl="1" indent="0">
              <a:buNone/>
            </a:pPr>
            <a:endParaRPr lang="en-US" b="1" dirty="0" smtClean="0">
              <a:solidFill>
                <a:schemeClr val="accent2"/>
              </a:solidFill>
              <a:latin typeface="Calibri"/>
              <a:cs typeface="Calibri"/>
            </a:endParaRPr>
          </a:p>
          <a:p>
            <a:pPr marL="342900" lvl="1" indent="-342900">
              <a:spcAft>
                <a:spcPts val="1200"/>
              </a:spcAft>
            </a:pPr>
            <a:r>
              <a:rPr lang="en-US" sz="2400" dirty="0">
                <a:latin typeface="Calibri"/>
                <a:cs typeface="Calibri"/>
              </a:rPr>
              <a:t>The multicasting extension defines multicasting as another optional LMI feature. </a:t>
            </a:r>
            <a:endParaRPr lang="en-US" sz="2400" b="1" dirty="0" smtClean="0">
              <a:latin typeface="Calibri"/>
              <a:cs typeface="Calibri"/>
            </a:endParaRPr>
          </a:p>
          <a:p>
            <a:pPr>
              <a:spcAft>
                <a:spcPts val="1200"/>
              </a:spcAft>
            </a:pPr>
            <a:r>
              <a:rPr lang="en-US" dirty="0" smtClean="0">
                <a:latin typeface="Calibri"/>
                <a:cs typeface="Calibri"/>
              </a:rPr>
              <a:t>Allows </a:t>
            </a:r>
            <a:r>
              <a:rPr lang="en-US" dirty="0">
                <a:latin typeface="Calibri"/>
                <a:cs typeface="Calibri"/>
              </a:rPr>
              <a:t>a sender to transmit a single frame that is delivered to multiple recipients</a:t>
            </a:r>
            <a:r>
              <a:rPr lang="en-US" dirty="0" smtClean="0">
                <a:latin typeface="Calibri"/>
                <a:cs typeface="Calibri"/>
              </a:rPr>
              <a:t>.</a:t>
            </a:r>
          </a:p>
          <a:p>
            <a:pPr>
              <a:spcAft>
                <a:spcPts val="1200"/>
              </a:spcAft>
            </a:pPr>
            <a:r>
              <a:rPr lang="en-US" dirty="0" smtClean="0">
                <a:latin typeface="Calibri"/>
                <a:cs typeface="Calibri"/>
              </a:rPr>
              <a:t> </a:t>
            </a:r>
            <a:r>
              <a:rPr lang="en-US" dirty="0">
                <a:latin typeface="Calibri"/>
                <a:cs typeface="Calibri"/>
              </a:rPr>
              <a:t>There is a series of four reserved DLCI values (1019 to 1022) that represent multicast groups. </a:t>
            </a:r>
          </a:p>
        </p:txBody>
      </p:sp>
      <p:sp>
        <p:nvSpPr>
          <p:cNvPr id="3" name="Title 2"/>
          <p:cNvSpPr>
            <a:spLocks noGrp="1"/>
          </p:cNvSpPr>
          <p:nvPr>
            <p:ph type="title"/>
          </p:nvPr>
        </p:nvSpPr>
        <p:spPr/>
        <p:txBody>
          <a:bodyPr/>
          <a:lstStyle/>
          <a:p>
            <a:r>
              <a:rPr lang="en-US" dirty="0"/>
              <a:t>LMI Extensions</a:t>
            </a:r>
          </a:p>
        </p:txBody>
      </p:sp>
    </p:spTree>
    <p:extLst>
      <p:ext uri="{BB962C8B-B14F-4D97-AF65-F5344CB8AC3E}">
        <p14:creationId xmlns:p14="http://schemas.microsoft.com/office/powerpoint/2010/main" val="21185898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CAD4DD3AEB58E458FE2BB115391F984" ma:contentTypeVersion="0" ma:contentTypeDescription="Create a new document." ma:contentTypeScope="" ma:versionID="db74ddb0c6b2a9f6e3d14e453642470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C8FB7D1-DB41-4845-9D09-692FFDBAEA48}"/>
</file>

<file path=customXml/itemProps2.xml><?xml version="1.0" encoding="utf-8"?>
<ds:datastoreItem xmlns:ds="http://schemas.openxmlformats.org/officeDocument/2006/customXml" ds:itemID="{22F06B7A-43B6-470D-98C2-4F55C9E8AB5D}"/>
</file>

<file path=customXml/itemProps3.xml><?xml version="1.0" encoding="utf-8"?>
<ds:datastoreItem xmlns:ds="http://schemas.openxmlformats.org/officeDocument/2006/customXml" ds:itemID="{23ED1D66-0303-4DE8-8023-91207D731859}"/>
</file>

<file path=docProps/app.xml><?xml version="1.0" encoding="utf-8"?>
<Properties xmlns="http://schemas.openxmlformats.org/officeDocument/2006/extended-properties" xmlns:vt="http://schemas.openxmlformats.org/officeDocument/2006/docPropsVTypes">
  <Template>Waveform.thmx</Template>
  <TotalTime>1872</TotalTime>
  <Words>2346</Words>
  <Application>Microsoft Macintosh PowerPoint</Application>
  <PresentationFormat>On-screen Show (4:3)</PresentationFormat>
  <Paragraphs>159</Paragraphs>
  <Slides>28</Slides>
  <Notes>9</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Waveform</vt:lpstr>
      <vt:lpstr>Frame Relay</vt:lpstr>
      <vt:lpstr>Outline</vt:lpstr>
      <vt:lpstr>LMI</vt:lpstr>
      <vt:lpstr>LMI Extensions</vt:lpstr>
      <vt:lpstr>LMI Extensions</vt:lpstr>
      <vt:lpstr>LMI Extensions</vt:lpstr>
      <vt:lpstr>LMI Extensions</vt:lpstr>
      <vt:lpstr>LMI Extensions</vt:lpstr>
      <vt:lpstr>LMI Extensions</vt:lpstr>
      <vt:lpstr>LMI Extensions</vt:lpstr>
      <vt:lpstr>LMI Identifier</vt:lpstr>
      <vt:lpstr>LMI Identifier</vt:lpstr>
      <vt:lpstr>LMI Types</vt:lpstr>
      <vt:lpstr>Frame Relay Bandwidth</vt:lpstr>
      <vt:lpstr>Local Access Rate</vt:lpstr>
      <vt:lpstr>Local Access Rate</vt:lpstr>
      <vt:lpstr>Committed Access Rate (CIR)</vt:lpstr>
      <vt:lpstr>Committed Access Rate (CIR)</vt:lpstr>
      <vt:lpstr>PowerPoint Presentation</vt:lpstr>
      <vt:lpstr>Bursting</vt:lpstr>
      <vt:lpstr>PowerPoint Presentation</vt:lpstr>
      <vt:lpstr>Bursting</vt:lpstr>
      <vt:lpstr>PowerPoint Presentation</vt:lpstr>
      <vt:lpstr>Discard Eligible (DE) Bit</vt:lpstr>
      <vt:lpstr>Frame Relay Bandwidth</vt:lpstr>
      <vt:lpstr>Frame Relay Bandwidth</vt:lpstr>
      <vt:lpstr>Frame Relay Bandwidth</vt:lpstr>
      <vt:lpstr>Frame Relay Bandwidth</vt:lpstr>
    </vt:vector>
  </TitlesOfParts>
  <Company>KSU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 Alhariqi</dc:creator>
  <cp:lastModifiedBy>Nour Alhariqi</cp:lastModifiedBy>
  <cp:revision>52</cp:revision>
  <dcterms:created xsi:type="dcterms:W3CDTF">2016-04-09T06:41:15Z</dcterms:created>
  <dcterms:modified xsi:type="dcterms:W3CDTF">2017-04-26T17:07:27Z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0x010100FCAD4DD3AEB58E458FE2BB115391F984</vt:lpwstr>
  </property>
</Properties>
</file>