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5"/>
  </p:notesMasterIdLst>
  <p:sldIdLst>
    <p:sldId id="256" r:id="rId5"/>
    <p:sldId id="257" r:id="rId6"/>
    <p:sldId id="263" r:id="rId7"/>
    <p:sldId id="258" r:id="rId8"/>
    <p:sldId id="259" r:id="rId9"/>
    <p:sldId id="260" r:id="rId10"/>
    <p:sldId id="261" r:id="rId11"/>
    <p:sldId id="262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87" r:id="rId25"/>
    <p:sldId id="276" r:id="rId26"/>
    <p:sldId id="288" r:id="rId27"/>
    <p:sldId id="289" r:id="rId28"/>
    <p:sldId id="277" r:id="rId29"/>
    <p:sldId id="290" r:id="rId30"/>
    <p:sldId id="278" r:id="rId31"/>
    <p:sldId id="280" r:id="rId32"/>
    <p:sldId id="282" r:id="rId33"/>
    <p:sldId id="283" r:id="rId34"/>
    <p:sldId id="326" r:id="rId35"/>
    <p:sldId id="284" r:id="rId36"/>
    <p:sldId id="285" r:id="rId37"/>
    <p:sldId id="291" r:id="rId38"/>
    <p:sldId id="292" r:id="rId39"/>
    <p:sldId id="297" r:id="rId40"/>
    <p:sldId id="298" r:id="rId41"/>
    <p:sldId id="293" r:id="rId42"/>
    <p:sldId id="294" r:id="rId43"/>
    <p:sldId id="295" r:id="rId44"/>
    <p:sldId id="296" r:id="rId45"/>
    <p:sldId id="286" r:id="rId46"/>
    <p:sldId id="304" r:id="rId47"/>
    <p:sldId id="299" r:id="rId48"/>
    <p:sldId id="309" r:id="rId49"/>
    <p:sldId id="300" r:id="rId50"/>
    <p:sldId id="305" r:id="rId51"/>
    <p:sldId id="310" r:id="rId52"/>
    <p:sldId id="306" r:id="rId53"/>
    <p:sldId id="301" r:id="rId54"/>
    <p:sldId id="311" r:id="rId55"/>
    <p:sldId id="308" r:id="rId56"/>
    <p:sldId id="302" r:id="rId57"/>
    <p:sldId id="303" r:id="rId58"/>
    <p:sldId id="312" r:id="rId59"/>
    <p:sldId id="313" r:id="rId60"/>
    <p:sldId id="314" r:id="rId61"/>
    <p:sldId id="316" r:id="rId62"/>
    <p:sldId id="317" r:id="rId63"/>
    <p:sldId id="315" r:id="rId64"/>
    <p:sldId id="318" r:id="rId65"/>
    <p:sldId id="319" r:id="rId66"/>
    <p:sldId id="320" r:id="rId67"/>
    <p:sldId id="327" r:id="rId68"/>
    <p:sldId id="321" r:id="rId69"/>
    <p:sldId id="322" r:id="rId70"/>
    <p:sldId id="323" r:id="rId71"/>
    <p:sldId id="324" r:id="rId72"/>
    <p:sldId id="325" r:id="rId73"/>
    <p:sldId id="307" r:id="rId7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CC"/>
    <a:srgbClr val="99CC0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75" autoAdjust="0"/>
    <p:restoredTop sz="94659" autoAdjust="0"/>
  </p:normalViewPr>
  <p:slideViewPr>
    <p:cSldViewPr>
      <p:cViewPr>
        <p:scale>
          <a:sx n="50" d="100"/>
          <a:sy n="50" d="100"/>
        </p:scale>
        <p:origin x="-906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21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presProps" Target="pres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373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5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065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65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pPr>
              <a:defRPr/>
            </a:pPr>
            <a:fld id="{0AB5B270-1466-41E2-A1E4-9F37C8BB8B9E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C82E87-5C86-43EE-8B18-9C89F150B638}" type="slidenum">
              <a:rPr lang="ar-SA" smtClean="0"/>
              <a:pPr/>
              <a:t>26</a:t>
            </a:fld>
            <a:endParaRPr lang="fr-FR" smtClean="0"/>
          </a:p>
        </p:txBody>
      </p:sp>
      <p:sp>
        <p:nvSpPr>
          <p:cNvPr id="747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262688"/>
            <a:ext cx="1200150" cy="274637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8CC78-4E6D-45AF-9869-94E5462ABB70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FA345-45E4-45F5-BD00-A6DE9BEF3557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2E77A-48D6-4411-8554-6053E0660528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9F1CA-AC17-4AF1-9AF7-558AF1A2AC90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08070-FD61-42E8-8900-93E80A7C6C8C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DA13A-B964-4D15-B982-80F48C460863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5F24E-3CBB-4D15-AB0B-9FA9EAEA2549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843F0-71BF-45AF-902E-9ABBFB2CF26D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94433-54E5-4ED1-A4C6-FC4988DEA56A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79053-5D13-47DF-8D22-F1C1841C4EFE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E2BF3-4ED0-4DD5-BE41-728B0C436164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B7A42-22F0-486D-BFE9-2DA1A26AF941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u="none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u="none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/>
            </a:lvl1pPr>
          </a:lstStyle>
          <a:p>
            <a:pPr>
              <a:defRPr/>
            </a:pPr>
            <a:fld id="{F088BAC6-D296-4B7A-A5D9-98B6A7AF6B65}" type="slidenum">
              <a:rPr lang="ar-SA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ima.cs.berkeley.edu/" TargetMode="External"/><Relationship Id="rId2" Type="http://schemas.openxmlformats.org/officeDocument/2006/relationships/hyperlink" Target="http://faculty.ksu.edu.sa/YAlohali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8A7057-80D8-4FC1-A795-B6B3801994A1}" type="slidenum">
              <a:rPr lang="ar-SA" smtClean="0"/>
              <a:pPr/>
              <a:t>1</a:t>
            </a:fld>
            <a:endParaRPr lang="fr-FR" smtClean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981075"/>
            <a:ext cx="7772400" cy="1470025"/>
          </a:xfrm>
        </p:spPr>
        <p:txBody>
          <a:bodyPr/>
          <a:lstStyle/>
          <a:p>
            <a:pPr eaLnBrk="1" hangingPunct="1"/>
            <a:r>
              <a:rPr lang="fr-FR" sz="3600" i="1" smtClean="0">
                <a:latin typeface="Garamond" pitchFamily="18" charset="0"/>
              </a:rPr>
              <a:t>Knowledge Representation &amp; Reasoning (Part 1)</a:t>
            </a:r>
            <a:br>
              <a:rPr lang="fr-FR" sz="3600" i="1" smtClean="0">
                <a:latin typeface="Garamond" pitchFamily="18" charset="0"/>
              </a:rPr>
            </a:br>
            <a:r>
              <a:rPr lang="fr-FR" sz="3600" i="1" smtClean="0">
                <a:latin typeface="Garamond" pitchFamily="18" charset="0"/>
              </a:rPr>
              <a:t>Propositional Logic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4437063"/>
            <a:ext cx="64008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600" dirty="0" smtClean="0">
                <a:cs typeface="Tahoma" pitchFamily="34" charset="0"/>
              </a:rPr>
              <a:t>University of Berkeley, USA</a:t>
            </a:r>
            <a:endParaRPr lang="en-US" sz="3600" dirty="0" smtClean="0">
              <a:cs typeface="Tahoma" pitchFamily="34" charset="0"/>
              <a:hlinkClick r:id="rId2"/>
            </a:endParaRPr>
          </a:p>
          <a:p>
            <a:pPr eaLnBrk="1" hangingPunct="1">
              <a:lnSpc>
                <a:spcPct val="80000"/>
              </a:lnSpc>
            </a:pPr>
            <a:endParaRPr lang="en-US" sz="2400" dirty="0" smtClean="0"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cs typeface="Tahoma" pitchFamily="34" charset="0"/>
                <a:hlinkClick r:id="rId3"/>
              </a:rPr>
              <a:t>http://www.aima.cs.berkeley.edu</a:t>
            </a:r>
            <a:r>
              <a:rPr lang="en-US" sz="2400" dirty="0" smtClean="0">
                <a:cs typeface="Tahoma" pitchFamily="34" charset="0"/>
              </a:rPr>
              <a:t> </a:t>
            </a:r>
            <a:endParaRPr lang="en-GB" sz="2400" dirty="0" smtClean="0"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fr-FR" sz="2400" dirty="0" smtClean="0"/>
          </a:p>
          <a:p>
            <a:pPr eaLnBrk="1" hangingPunct="1">
              <a:lnSpc>
                <a:spcPct val="80000"/>
              </a:lnSpc>
            </a:pPr>
            <a:endParaRPr lang="fr-FR" sz="2400" dirty="0" smtClean="0"/>
          </a:p>
          <a:p>
            <a:pPr eaLnBrk="1" hangingPunct="1">
              <a:lnSpc>
                <a:spcPct val="80000"/>
              </a:lnSpc>
            </a:pPr>
            <a:endParaRPr lang="fr-FR" sz="2400" dirty="0" smtClean="0"/>
          </a:p>
          <a:p>
            <a:pPr eaLnBrk="1" hangingPunct="1">
              <a:lnSpc>
                <a:spcPct val="80000"/>
              </a:lnSpc>
            </a:pPr>
            <a:endParaRPr lang="fr-FR" sz="2400" dirty="0" smtClean="0"/>
          </a:p>
          <a:p>
            <a:pPr eaLnBrk="1" hangingPunct="1">
              <a:lnSpc>
                <a:spcPct val="80000"/>
              </a:lnSpc>
            </a:pPr>
            <a:endParaRPr lang="fr-FR" sz="1400" i="1" dirty="0" smtClean="0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1371600" y="3886200"/>
            <a:ext cx="6400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GB" sz="1600" u="none" dirty="0">
              <a:cs typeface="Tahoma" pitchFamily="34" charset="0"/>
            </a:endParaRPr>
          </a:p>
        </p:txBody>
      </p:sp>
      <p:sp>
        <p:nvSpPr>
          <p:cNvPr id="2054" name="Line 5"/>
          <p:cNvSpPr>
            <a:spLocks noChangeShapeType="1"/>
          </p:cNvSpPr>
          <p:nvPr/>
        </p:nvSpPr>
        <p:spPr bwMode="auto">
          <a:xfrm>
            <a:off x="971550" y="3500438"/>
            <a:ext cx="7129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C7597B-E314-4D44-9B14-2BB722F35546}" type="slidenum">
              <a:rPr lang="ar-SA" smtClean="0"/>
              <a:pPr/>
              <a:t>10</a:t>
            </a:fld>
            <a:endParaRPr lang="fr-FR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76804" name="Group 4"/>
          <p:cNvGraphicFramePr>
            <a:graphicFrameLocks noGrp="1"/>
          </p:cNvGraphicFramePr>
          <p:nvPr>
            <p:ph sz="half" idx="2"/>
          </p:nvPr>
        </p:nvGraphicFramePr>
        <p:xfrm>
          <a:off x="4859338" y="1484313"/>
          <a:ext cx="4038600" cy="4525963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0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41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76832" name="Text Box 32"/>
          <p:cNvSpPr txBox="1">
            <a:spLocks noChangeArrowheads="1"/>
          </p:cNvSpPr>
          <p:nvPr/>
        </p:nvSpPr>
        <p:spPr bwMode="auto">
          <a:xfrm>
            <a:off x="5148263" y="5516563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1297" name="Rectangle 33"/>
          <p:cNvSpPr>
            <a:spLocks noChangeArrowheads="1"/>
          </p:cNvSpPr>
          <p:nvPr/>
        </p:nvSpPr>
        <p:spPr bwMode="auto">
          <a:xfrm>
            <a:off x="0" y="2636838"/>
            <a:ext cx="471646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none">
                <a:latin typeface="Garamond" pitchFamily="18" charset="0"/>
              </a:rPr>
              <a:t>Ok because:</a:t>
            </a:r>
          </a:p>
          <a:p>
            <a:endParaRPr lang="en-US" sz="2400" b="1" u="none">
              <a:latin typeface="Garamond" pitchFamily="18" charset="0"/>
            </a:endParaRPr>
          </a:p>
          <a:p>
            <a:r>
              <a:rPr lang="en-US" sz="2400" b="1" u="none">
                <a:latin typeface="Garamond" pitchFamily="18" charset="0"/>
              </a:rPr>
              <a:t>Haven’t fallen into a pit.</a:t>
            </a:r>
          </a:p>
          <a:p>
            <a:endParaRPr lang="en-US" sz="2400" b="1" u="none">
              <a:latin typeface="Garamond" pitchFamily="18" charset="0"/>
            </a:endParaRPr>
          </a:p>
          <a:p>
            <a:endParaRPr lang="en-US" sz="2400" b="1" u="none">
              <a:latin typeface="Garamond" pitchFamily="18" charset="0"/>
            </a:endParaRPr>
          </a:p>
          <a:p>
            <a:r>
              <a:rPr lang="en-US" sz="2400" b="1" u="none">
                <a:latin typeface="Garamond" pitchFamily="18" charset="0"/>
              </a:rPr>
              <a:t> Haven’t been eaten by a Wumpus.</a:t>
            </a:r>
          </a:p>
          <a:p>
            <a:r>
              <a:rPr lang="en-US" sz="2400" b="1" u="none">
                <a:latin typeface="Garamond" pitchFamily="18" charset="0"/>
              </a:rPr>
              <a:t> </a:t>
            </a:r>
          </a:p>
        </p:txBody>
      </p:sp>
      <p:sp>
        <p:nvSpPr>
          <p:cNvPr id="11298" name="Text Box 34"/>
          <p:cNvSpPr txBox="1">
            <a:spLocks noChangeArrowheads="1"/>
          </p:cNvSpPr>
          <p:nvPr/>
        </p:nvSpPr>
        <p:spPr bwMode="auto">
          <a:xfrm>
            <a:off x="468313" y="1557338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53912B8-A2C0-474B-80A1-6ABB6762CB63}" type="slidenum">
              <a:rPr lang="ar-SA" smtClean="0"/>
              <a:pPr/>
              <a:t>11</a:t>
            </a:fld>
            <a:endParaRPr lang="fr-FR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77828" name="Group 4"/>
          <p:cNvGraphicFramePr>
            <a:graphicFrameLocks noGrp="1"/>
          </p:cNvGraphicFramePr>
          <p:nvPr>
            <p:ph sz="half" idx="2"/>
          </p:nvPr>
        </p:nvGraphicFramePr>
        <p:xfrm>
          <a:off x="4787900" y="1484313"/>
          <a:ext cx="4038600" cy="4525964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869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262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262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2320" name="Rectangle 32"/>
          <p:cNvSpPr>
            <a:spLocks noChangeArrowheads="1"/>
          </p:cNvSpPr>
          <p:nvPr/>
        </p:nvSpPr>
        <p:spPr bwMode="auto">
          <a:xfrm>
            <a:off x="0" y="2565400"/>
            <a:ext cx="4572000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none">
                <a:latin typeface="Garamond" pitchFamily="18" charset="0"/>
              </a:rPr>
              <a:t>OK since</a:t>
            </a:r>
          </a:p>
          <a:p>
            <a:endParaRPr lang="en-US" sz="2400" b="1" u="none">
              <a:latin typeface="Garamond" pitchFamily="18" charset="0"/>
            </a:endParaRPr>
          </a:p>
          <a:p>
            <a:pPr lvl="1"/>
            <a:r>
              <a:rPr lang="en-US" sz="2400" b="1" u="none">
                <a:latin typeface="Garamond" pitchFamily="18" charset="0"/>
              </a:rPr>
              <a:t> no Stench,</a:t>
            </a:r>
          </a:p>
          <a:p>
            <a:pPr lvl="1"/>
            <a:endParaRPr lang="en-US" sz="1000" b="1" u="none">
              <a:latin typeface="Garamond" pitchFamily="18" charset="0"/>
            </a:endParaRPr>
          </a:p>
          <a:p>
            <a:pPr lvl="1"/>
            <a:r>
              <a:rPr lang="en-US" sz="2400" b="1" u="none">
                <a:latin typeface="Garamond" pitchFamily="18" charset="0"/>
              </a:rPr>
              <a:t> no Breeze,</a:t>
            </a:r>
          </a:p>
          <a:p>
            <a:pPr lvl="1"/>
            <a:endParaRPr lang="en-US" sz="1000" b="1" u="none">
              <a:latin typeface="Garamond" pitchFamily="18" charset="0"/>
            </a:endParaRPr>
          </a:p>
          <a:p>
            <a:r>
              <a:rPr lang="en-US" sz="2400" b="1" u="none">
                <a:latin typeface="Garamond" pitchFamily="18" charset="0"/>
              </a:rPr>
              <a:t>neighbors are safe (OK).</a:t>
            </a:r>
          </a:p>
          <a:p>
            <a:endParaRPr lang="en-US" sz="2400" b="1" u="none">
              <a:latin typeface="Garamond" pitchFamily="18" charset="0"/>
            </a:endParaRPr>
          </a:p>
        </p:txBody>
      </p:sp>
      <p:sp>
        <p:nvSpPr>
          <p:cNvPr id="77857" name="Text Box 33"/>
          <p:cNvSpPr txBox="1">
            <a:spLocks noChangeArrowheads="1"/>
          </p:cNvSpPr>
          <p:nvPr/>
        </p:nvSpPr>
        <p:spPr bwMode="auto">
          <a:xfrm>
            <a:off x="5148263" y="5373688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2322" name="Text Box 34"/>
          <p:cNvSpPr txBox="1">
            <a:spLocks noChangeArrowheads="1"/>
          </p:cNvSpPr>
          <p:nvPr/>
        </p:nvSpPr>
        <p:spPr bwMode="auto">
          <a:xfrm>
            <a:off x="250825" y="1557338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C37C3B-085C-4C46-AE3B-2D5771DD79F6}" type="slidenum">
              <a:rPr lang="ar-SA" smtClean="0"/>
              <a:pPr/>
              <a:t>12</a:t>
            </a:fld>
            <a:endParaRPr lang="fr-FR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78920" name="Group 72"/>
          <p:cNvGraphicFramePr>
            <a:graphicFrameLocks noGrp="1"/>
          </p:cNvGraphicFramePr>
          <p:nvPr>
            <p:ph sz="half" idx="2"/>
          </p:nvPr>
        </p:nvGraphicFramePr>
        <p:xfrm>
          <a:off x="3492500" y="2060575"/>
          <a:ext cx="5410200" cy="4206876"/>
        </p:xfrm>
        <a:graphic>
          <a:graphicData uri="http://schemas.openxmlformats.org/drawingml/2006/table">
            <a:tbl>
              <a:tblPr/>
              <a:tblGrid>
                <a:gridCol w="1352550"/>
                <a:gridCol w="1352550"/>
                <a:gridCol w="1352550"/>
                <a:gridCol w="1352550"/>
              </a:tblGrid>
              <a:tr h="1103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95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stench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79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3344" name="Rectangle 68"/>
          <p:cNvSpPr>
            <a:spLocks noChangeArrowheads="1"/>
          </p:cNvSpPr>
          <p:nvPr/>
        </p:nvSpPr>
        <p:spPr bwMode="auto">
          <a:xfrm>
            <a:off x="323850" y="2852738"/>
            <a:ext cx="304165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2400" b="1" u="none">
                <a:latin typeface="Garamond" pitchFamily="18" charset="0"/>
              </a:rPr>
              <a:t>We move and smell a stench.</a:t>
            </a:r>
          </a:p>
          <a:p>
            <a:pPr eaLnBrk="0" hangingPunct="0">
              <a:spcBef>
                <a:spcPct val="20000"/>
              </a:spcBef>
            </a:pPr>
            <a:endParaRPr lang="en-US" sz="2400" b="1" u="none">
              <a:latin typeface="Garamond" pitchFamily="18" charset="0"/>
            </a:endParaRPr>
          </a:p>
        </p:txBody>
      </p:sp>
      <p:sp>
        <p:nvSpPr>
          <p:cNvPr id="78917" name="Text Box 69"/>
          <p:cNvSpPr txBox="1">
            <a:spLocks noChangeArrowheads="1"/>
          </p:cNvSpPr>
          <p:nvPr/>
        </p:nvSpPr>
        <p:spPr bwMode="auto">
          <a:xfrm>
            <a:off x="4214813" y="4214813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 dirty="0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3346" name="Line 70"/>
          <p:cNvSpPr>
            <a:spLocks noChangeShapeType="1"/>
          </p:cNvSpPr>
          <p:nvPr/>
        </p:nvSpPr>
        <p:spPr bwMode="auto">
          <a:xfrm flipV="1">
            <a:off x="4572000" y="5229225"/>
            <a:ext cx="0" cy="914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3347" name="Text Box 71"/>
          <p:cNvSpPr txBox="1">
            <a:spLocks noChangeArrowheads="1"/>
          </p:cNvSpPr>
          <p:nvPr/>
        </p:nvSpPr>
        <p:spPr bwMode="auto">
          <a:xfrm>
            <a:off x="0" y="1484313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C53146-3F33-4341-9703-77E861FAC4B4}" type="slidenum">
              <a:rPr lang="ar-SA" smtClean="0"/>
              <a:pPr/>
              <a:t>13</a:t>
            </a:fld>
            <a:endParaRPr lang="fr-FR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79906" name="Group 34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418013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0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stench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4368" name="Rectangle 35"/>
          <p:cNvSpPr>
            <a:spLocks noChangeArrowheads="1"/>
          </p:cNvSpPr>
          <p:nvPr/>
        </p:nvSpPr>
        <p:spPr bwMode="auto">
          <a:xfrm>
            <a:off x="250825" y="2852738"/>
            <a:ext cx="381635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none">
                <a:latin typeface="Garamond" pitchFamily="18" charset="0"/>
              </a:rPr>
              <a:t>We can infer  the following.</a:t>
            </a:r>
          </a:p>
          <a:p>
            <a:endParaRPr lang="en-US" sz="2400" b="1" u="none">
              <a:latin typeface="Garamond" pitchFamily="18" charset="0"/>
            </a:endParaRPr>
          </a:p>
          <a:p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Note:</a:t>
            </a:r>
            <a:r>
              <a:rPr lang="en-US" sz="2400" b="1" u="none">
                <a:latin typeface="Garamond" pitchFamily="18" charset="0"/>
              </a:rPr>
              <a:t> square (1,1) remains OK.</a:t>
            </a:r>
          </a:p>
          <a:p>
            <a:endParaRPr lang="en-US" sz="2400" b="1" u="none">
              <a:latin typeface="Garamond" pitchFamily="18" charset="0"/>
            </a:endParaRPr>
          </a:p>
          <a:p>
            <a:endParaRPr lang="en-US" sz="2400" b="1" u="none">
              <a:latin typeface="Garamond" pitchFamily="18" charset="0"/>
            </a:endParaRPr>
          </a:p>
        </p:txBody>
      </p:sp>
      <p:sp>
        <p:nvSpPr>
          <p:cNvPr id="14369" name="Line 36"/>
          <p:cNvSpPr>
            <a:spLocks noChangeShapeType="1"/>
          </p:cNvSpPr>
          <p:nvPr/>
        </p:nvSpPr>
        <p:spPr bwMode="auto">
          <a:xfrm>
            <a:off x="3708400" y="3141663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9909" name="Text Box 37"/>
          <p:cNvSpPr txBox="1">
            <a:spLocks noChangeArrowheads="1"/>
          </p:cNvSpPr>
          <p:nvPr/>
        </p:nvSpPr>
        <p:spPr bwMode="auto">
          <a:xfrm>
            <a:off x="5148263" y="3860800"/>
            <a:ext cx="441325" cy="519113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4371" name="Text Box 38"/>
          <p:cNvSpPr txBox="1">
            <a:spLocks noChangeArrowheads="1"/>
          </p:cNvSpPr>
          <p:nvPr/>
        </p:nvSpPr>
        <p:spPr bwMode="auto">
          <a:xfrm>
            <a:off x="323850" y="1412875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76635F0-C897-43A8-A98C-EE6CC3E4B9AE}" type="slidenum">
              <a:rPr lang="ar-SA" smtClean="0"/>
              <a:pPr/>
              <a:t>14</a:t>
            </a:fld>
            <a:endParaRPr lang="fr-FR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80933" name="Group 37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418013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0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stench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breeze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5392" name="Line 38"/>
          <p:cNvSpPr>
            <a:spLocks noChangeShapeType="1"/>
          </p:cNvSpPr>
          <p:nvPr/>
        </p:nvSpPr>
        <p:spPr bwMode="auto">
          <a:xfrm flipV="1">
            <a:off x="5435600" y="4508500"/>
            <a:ext cx="0" cy="914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triangle" w="med" len="med"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3" name="Line 39"/>
          <p:cNvSpPr>
            <a:spLocks noChangeShapeType="1"/>
          </p:cNvSpPr>
          <p:nvPr/>
        </p:nvSpPr>
        <p:spPr bwMode="auto">
          <a:xfrm>
            <a:off x="5292725" y="5661025"/>
            <a:ext cx="8382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0936" name="Text Box 40"/>
          <p:cNvSpPr txBox="1">
            <a:spLocks noChangeArrowheads="1"/>
          </p:cNvSpPr>
          <p:nvPr/>
        </p:nvSpPr>
        <p:spPr bwMode="auto">
          <a:xfrm>
            <a:off x="6084888" y="4868863"/>
            <a:ext cx="431800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5395" name="Rectangle 41"/>
          <p:cNvSpPr>
            <a:spLocks noChangeArrowheads="1"/>
          </p:cNvSpPr>
          <p:nvPr/>
        </p:nvSpPr>
        <p:spPr bwMode="auto">
          <a:xfrm>
            <a:off x="323850" y="2636838"/>
            <a:ext cx="39608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none">
                <a:latin typeface="Garamond" pitchFamily="18" charset="0"/>
              </a:rPr>
              <a:t>Move and feel a breeze</a:t>
            </a:r>
          </a:p>
          <a:p>
            <a:endParaRPr lang="en-US" sz="2400" b="1" u="none">
              <a:latin typeface="Garamond" pitchFamily="18" charset="0"/>
            </a:endParaRPr>
          </a:p>
          <a:p>
            <a:r>
              <a:rPr lang="en-US" sz="2400" b="1" u="none">
                <a:latin typeface="Garamond" pitchFamily="18" charset="0"/>
              </a:rPr>
              <a:t>What can we conclude?</a:t>
            </a:r>
          </a:p>
          <a:p>
            <a:endParaRPr lang="en-US" sz="2400" b="1" u="none">
              <a:latin typeface="Garamond" pitchFamily="18" charset="0"/>
            </a:endParaRPr>
          </a:p>
        </p:txBody>
      </p:sp>
      <p:sp>
        <p:nvSpPr>
          <p:cNvPr id="15396" name="Text Box 42"/>
          <p:cNvSpPr txBox="1">
            <a:spLocks noChangeArrowheads="1"/>
          </p:cNvSpPr>
          <p:nvPr/>
        </p:nvSpPr>
        <p:spPr bwMode="auto">
          <a:xfrm>
            <a:off x="539750" y="1557338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7A47CC9-94A1-4AF3-BFFE-EAD3DFB445CB}" type="slidenum">
              <a:rPr lang="ar-SA" smtClean="0"/>
              <a:pPr/>
              <a:t>15</a:t>
            </a:fld>
            <a:endParaRPr lang="fr-FR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81954" name="Group 34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397375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50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50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stench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P?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W?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breeze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P?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2478088" y="3138488"/>
            <a:ext cx="6665912" cy="3719512"/>
            <a:chOff x="1344" y="1728"/>
            <a:chExt cx="4199" cy="2343"/>
          </a:xfrm>
        </p:grpSpPr>
        <p:sp>
          <p:nvSpPr>
            <p:cNvPr id="16423" name="Text Box 37"/>
            <p:cNvSpPr txBox="1">
              <a:spLocks noChangeArrowheads="1"/>
            </p:cNvSpPr>
            <p:nvPr/>
          </p:nvSpPr>
          <p:spPr bwMode="auto">
            <a:xfrm>
              <a:off x="1344" y="3744"/>
              <a:ext cx="419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en-US" sz="2800" u="none">
                  <a:latin typeface="Times New Roman" pitchFamily="18" charset="0"/>
                </a:rPr>
                <a:t>And what about the other  P? and W? squares</a:t>
              </a:r>
            </a:p>
          </p:txBody>
        </p:sp>
        <p:sp>
          <p:nvSpPr>
            <p:cNvPr id="16424" name="Line 38"/>
            <p:cNvSpPr>
              <a:spLocks noChangeShapeType="1"/>
            </p:cNvSpPr>
            <p:nvPr/>
          </p:nvSpPr>
          <p:spPr bwMode="auto">
            <a:xfrm flipH="1" flipV="1">
              <a:off x="4416" y="3168"/>
              <a:ext cx="336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25" name="Line 39"/>
            <p:cNvSpPr>
              <a:spLocks noChangeShapeType="1"/>
            </p:cNvSpPr>
            <p:nvPr/>
          </p:nvSpPr>
          <p:spPr bwMode="auto">
            <a:xfrm flipV="1">
              <a:off x="1872" y="1728"/>
              <a:ext cx="768" cy="196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40"/>
          <p:cNvGrpSpPr>
            <a:grpSpLocks/>
          </p:cNvGrpSpPr>
          <p:nvPr/>
        </p:nvGrpSpPr>
        <p:grpSpPr bwMode="auto">
          <a:xfrm>
            <a:off x="684213" y="2781300"/>
            <a:ext cx="6248400" cy="2528888"/>
            <a:chOff x="240" y="1392"/>
            <a:chExt cx="3936" cy="1593"/>
          </a:xfrm>
        </p:grpSpPr>
        <p:sp>
          <p:nvSpPr>
            <p:cNvPr id="16421" name="Text Box 41"/>
            <p:cNvSpPr txBox="1">
              <a:spLocks noChangeArrowheads="1"/>
            </p:cNvSpPr>
            <p:nvPr/>
          </p:nvSpPr>
          <p:spPr bwMode="auto">
            <a:xfrm>
              <a:off x="240" y="1392"/>
              <a:ext cx="2016" cy="1593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en-US" sz="3200" b="1" u="none">
                  <a:latin typeface="Garamond" pitchFamily="18" charset="0"/>
                </a:rPr>
                <a:t>But, can the 2,2 square really have either a Wumpus or a pit? </a:t>
              </a:r>
            </a:p>
          </p:txBody>
        </p:sp>
        <p:sp>
          <p:nvSpPr>
            <p:cNvPr id="16422" name="Rectangle 42"/>
            <p:cNvSpPr>
              <a:spLocks noChangeArrowheads="1"/>
            </p:cNvSpPr>
            <p:nvPr/>
          </p:nvSpPr>
          <p:spPr bwMode="auto">
            <a:xfrm>
              <a:off x="3264" y="1968"/>
              <a:ext cx="912" cy="816"/>
            </a:xfrm>
            <a:prstGeom prst="rect">
              <a:avLst/>
            </a:prstGeom>
            <a:noFill/>
            <a:ln w="57150">
              <a:solidFill>
                <a:srgbClr val="0066FF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81963" name="Text Box 43"/>
          <p:cNvSpPr txBox="1">
            <a:spLocks noChangeArrowheads="1"/>
          </p:cNvSpPr>
          <p:nvPr/>
        </p:nvSpPr>
        <p:spPr bwMode="auto">
          <a:xfrm>
            <a:off x="6156325" y="5516563"/>
            <a:ext cx="423863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81964" name="Text Box 44"/>
          <p:cNvSpPr txBox="1">
            <a:spLocks noChangeArrowheads="1"/>
          </p:cNvSpPr>
          <p:nvPr/>
        </p:nvSpPr>
        <p:spPr bwMode="auto">
          <a:xfrm>
            <a:off x="539750" y="5157788"/>
            <a:ext cx="1511300" cy="7620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4400" b="1" u="none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NO!</a:t>
            </a:r>
          </a:p>
        </p:txBody>
      </p:sp>
      <p:sp>
        <p:nvSpPr>
          <p:cNvPr id="16420" name="Text Box 45"/>
          <p:cNvSpPr txBox="1">
            <a:spLocks noChangeArrowheads="1"/>
          </p:cNvSpPr>
          <p:nvPr/>
        </p:nvSpPr>
        <p:spPr bwMode="auto">
          <a:xfrm>
            <a:off x="539750" y="1557338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4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0AC0F8-7030-4AB3-8C50-51A51D358F70}" type="slidenum">
              <a:rPr lang="ar-SA" smtClean="0"/>
              <a:pPr/>
              <a:t>16</a:t>
            </a:fld>
            <a:endParaRPr lang="fr-FR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82977" name="Group 33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397375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50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50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stench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P?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W?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breeze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P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7440" name="Line 34"/>
          <p:cNvSpPr>
            <a:spLocks noChangeShapeType="1"/>
          </p:cNvSpPr>
          <p:nvPr/>
        </p:nvSpPr>
        <p:spPr bwMode="auto">
          <a:xfrm flipV="1">
            <a:off x="5795963" y="4005263"/>
            <a:ext cx="533400" cy="8382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7441" name="Line 35"/>
          <p:cNvSpPr>
            <a:spLocks noChangeShapeType="1"/>
          </p:cNvSpPr>
          <p:nvPr/>
        </p:nvSpPr>
        <p:spPr bwMode="auto">
          <a:xfrm flipH="1" flipV="1">
            <a:off x="5795963" y="4005263"/>
            <a:ext cx="533400" cy="8382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2980" name="Text Box 36"/>
          <p:cNvSpPr txBox="1">
            <a:spLocks noChangeArrowheads="1"/>
          </p:cNvSpPr>
          <p:nvPr/>
        </p:nvSpPr>
        <p:spPr bwMode="auto">
          <a:xfrm>
            <a:off x="6156325" y="4868863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7443" name="Text Box 38"/>
          <p:cNvSpPr txBox="1">
            <a:spLocks noChangeArrowheads="1"/>
          </p:cNvSpPr>
          <p:nvPr/>
        </p:nvSpPr>
        <p:spPr bwMode="auto">
          <a:xfrm>
            <a:off x="539750" y="1628775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014C59-799B-4EFD-83DF-8F5180F06E81}" type="slidenum">
              <a:rPr lang="ar-SA" smtClean="0"/>
              <a:pPr/>
              <a:t>17</a:t>
            </a:fld>
            <a:endParaRPr lang="fr-FR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84001" name="Group 33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418013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0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stench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breeze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P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8464" name="Line 34"/>
          <p:cNvSpPr>
            <a:spLocks noChangeShapeType="1"/>
          </p:cNvSpPr>
          <p:nvPr/>
        </p:nvSpPr>
        <p:spPr bwMode="auto">
          <a:xfrm flipV="1">
            <a:off x="6300788" y="4805363"/>
            <a:ext cx="0" cy="8382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4003" name="Text Box 35"/>
          <p:cNvSpPr txBox="1">
            <a:spLocks noChangeArrowheads="1"/>
          </p:cNvSpPr>
          <p:nvPr/>
        </p:nvSpPr>
        <p:spPr bwMode="auto">
          <a:xfrm>
            <a:off x="6156325" y="3789363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8466" name="Text Box 36"/>
          <p:cNvSpPr txBox="1">
            <a:spLocks noChangeArrowheads="1"/>
          </p:cNvSpPr>
          <p:nvPr/>
        </p:nvSpPr>
        <p:spPr bwMode="auto">
          <a:xfrm>
            <a:off x="539750" y="1557338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CF9B828-8E15-40FA-A2E9-847FFADC528C}" type="slidenum">
              <a:rPr lang="ar-SA" smtClean="0"/>
              <a:pPr/>
              <a:t>18</a:t>
            </a:fld>
            <a:endParaRPr lang="fr-FR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94241" name="Group 33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418013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0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W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Breeze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OK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Stench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Arial" charset="0"/>
                        </a:rPr>
                        <a:t>P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9488" name="Line 34"/>
          <p:cNvSpPr>
            <a:spLocks noChangeShapeType="1"/>
          </p:cNvSpPr>
          <p:nvPr/>
        </p:nvSpPr>
        <p:spPr bwMode="auto">
          <a:xfrm flipV="1">
            <a:off x="6372225" y="5448300"/>
            <a:ext cx="0" cy="8382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9489" name="Line 35"/>
          <p:cNvSpPr>
            <a:spLocks noChangeShapeType="1"/>
          </p:cNvSpPr>
          <p:nvPr/>
        </p:nvSpPr>
        <p:spPr bwMode="auto">
          <a:xfrm flipV="1">
            <a:off x="6372225" y="4295775"/>
            <a:ext cx="0" cy="695325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4244" name="Text Box 36"/>
          <p:cNvSpPr txBox="1">
            <a:spLocks noChangeArrowheads="1"/>
          </p:cNvSpPr>
          <p:nvPr/>
        </p:nvSpPr>
        <p:spPr bwMode="auto">
          <a:xfrm>
            <a:off x="6156325" y="4872038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94245" name="Text Box 37"/>
          <p:cNvSpPr txBox="1">
            <a:spLocks noChangeArrowheads="1"/>
          </p:cNvSpPr>
          <p:nvPr/>
        </p:nvSpPr>
        <p:spPr bwMode="auto">
          <a:xfrm>
            <a:off x="6156325" y="3792538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9492" name="Rectangle 38"/>
          <p:cNvSpPr>
            <a:spLocks noChangeArrowheads="1"/>
          </p:cNvSpPr>
          <p:nvPr/>
        </p:nvSpPr>
        <p:spPr bwMode="auto">
          <a:xfrm>
            <a:off x="250825" y="2492375"/>
            <a:ext cx="39608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none">
                <a:latin typeface="Garamond" pitchFamily="18" charset="0"/>
              </a:rPr>
              <a:t>…</a:t>
            </a:r>
          </a:p>
          <a:p>
            <a:r>
              <a:rPr lang="en-US" sz="2400" b="1" u="none">
                <a:latin typeface="Garamond" pitchFamily="18" charset="0"/>
              </a:rPr>
              <a:t>And the exploration continues onward until the gold is found. </a:t>
            </a:r>
          </a:p>
          <a:p>
            <a:r>
              <a:rPr lang="en-US" sz="2400" b="1" u="none">
                <a:latin typeface="Garamond" pitchFamily="18" charset="0"/>
              </a:rPr>
              <a:t>…</a:t>
            </a:r>
          </a:p>
        </p:txBody>
      </p:sp>
      <p:sp>
        <p:nvSpPr>
          <p:cNvPr id="19493" name="Text Box 39"/>
          <p:cNvSpPr txBox="1">
            <a:spLocks noChangeArrowheads="1"/>
          </p:cNvSpPr>
          <p:nvPr/>
        </p:nvSpPr>
        <p:spPr bwMode="auto">
          <a:xfrm>
            <a:off x="684213" y="1484313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BF9FC78-D302-46CE-8356-927695FCA2C4}" type="slidenum">
              <a:rPr lang="ar-SA" smtClean="0"/>
              <a:pPr/>
              <a:t>19</a:t>
            </a:fld>
            <a:endParaRPr lang="fr-FR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" y="1524000"/>
            <a:ext cx="4457700" cy="44767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20486" name="Rectangle 5"/>
          <p:cNvSpPr>
            <a:spLocks noChangeArrowheads="1"/>
          </p:cNvSpPr>
          <p:nvPr/>
        </p:nvSpPr>
        <p:spPr bwMode="auto">
          <a:xfrm>
            <a:off x="4500563" y="2133600"/>
            <a:ext cx="3995737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u="none">
                <a:latin typeface="Garamond" pitchFamily="18" charset="0"/>
              </a:rPr>
              <a:t>Breeze in (1,2) and (2,1)</a:t>
            </a:r>
          </a:p>
          <a:p>
            <a:pPr lvl="1"/>
            <a:r>
              <a:rPr lang="en-US" sz="2400" b="1" u="none">
                <a:latin typeface="Garamond" pitchFamily="18" charset="0"/>
                <a:sym typeface="Wingdings" pitchFamily="2" charset="2"/>
              </a:rPr>
              <a:t></a:t>
            </a:r>
            <a:r>
              <a:rPr lang="en-US" sz="2400" b="1" u="none">
                <a:latin typeface="Garamond" pitchFamily="18" charset="0"/>
              </a:rPr>
              <a:t> no safe actions.</a:t>
            </a:r>
          </a:p>
          <a:p>
            <a:endParaRPr lang="en-US" sz="2400" b="1" u="none">
              <a:latin typeface="Garamond" pitchFamily="18" charset="0"/>
            </a:endParaRPr>
          </a:p>
          <a:p>
            <a:r>
              <a:rPr lang="en-US" sz="2400" b="1" u="none">
                <a:latin typeface="Garamond" pitchFamily="18" charset="0"/>
              </a:rPr>
              <a:t> Assuming pits uniformly distributed, (2,2) is most likely to have a pit.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endParaRPr lang="en-US" sz="2400" b="1" u="none">
              <a:latin typeface="Garamond" pitchFamily="18" charset="0"/>
            </a:endParaRPr>
          </a:p>
        </p:txBody>
      </p:sp>
      <p:sp>
        <p:nvSpPr>
          <p:cNvPr id="95238" name="Rectangle 6"/>
          <p:cNvSpPr>
            <a:spLocks noChangeArrowheads="1"/>
          </p:cNvSpPr>
          <p:nvPr/>
        </p:nvSpPr>
        <p:spPr bwMode="auto">
          <a:xfrm>
            <a:off x="3635375" y="1189038"/>
            <a:ext cx="21986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A tight spot</a:t>
            </a:r>
            <a:endParaRPr lang="fr-FR" sz="3200" b="1" u="none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1A06DF2-089E-4A58-ACA2-7504EB753166}" type="slidenum">
              <a:rPr lang="ar-SA" smtClean="0"/>
              <a:pPr/>
              <a:t>2</a:t>
            </a:fld>
            <a:endParaRPr lang="fr-FR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3600" i="1" smtClean="0">
                <a:latin typeface="Garamond" pitchFamily="18" charset="0"/>
              </a:rPr>
              <a:t>Knowledge Representation &amp; Reasoning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fr-FR" sz="3600" smtClean="0">
                <a:solidFill>
                  <a:schemeClr val="accent2"/>
                </a:solidFill>
              </a:rPr>
              <a:t> </a:t>
            </a:r>
            <a:r>
              <a:rPr lang="fr-FR" sz="3600" smtClean="0">
                <a:solidFill>
                  <a:schemeClr val="accent2"/>
                </a:solidFill>
                <a:latin typeface="Garamond" pitchFamily="18" charset="0"/>
                <a:cs typeface="Times New Roman" pitchFamily="18" charset="0"/>
              </a:rPr>
              <a:t>Introduction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mtClean="0">
                <a:latin typeface="Garamond" pitchFamily="18" charset="0"/>
              </a:rPr>
              <a:t>How can we formalize our knowledge about the world so that: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smtClean="0">
              <a:latin typeface="Garamond" pitchFamily="18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mtClean="0">
                <a:latin typeface="Garamond" pitchFamily="18" charset="0"/>
              </a:rPr>
              <a:t> We can reason about it?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1000" smtClean="0">
              <a:latin typeface="Garamond" pitchFamily="18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mtClean="0">
                <a:latin typeface="Garamond" pitchFamily="18" charset="0"/>
              </a:rPr>
              <a:t> We can do sound inference?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1000" smtClean="0">
              <a:latin typeface="Garamond" pitchFamily="18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mtClean="0">
                <a:latin typeface="Garamond" pitchFamily="18" charset="0"/>
              </a:rPr>
              <a:t> We can prove things?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1000" smtClean="0">
              <a:latin typeface="Garamond" pitchFamily="18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mtClean="0">
                <a:latin typeface="Garamond" pitchFamily="18" charset="0"/>
              </a:rPr>
              <a:t> We can plan actions?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1200" smtClean="0">
              <a:latin typeface="Garamond" pitchFamily="18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mtClean="0">
                <a:latin typeface="Garamond" pitchFamily="18" charset="0"/>
              </a:rPr>
              <a:t> We can understand and explain things?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2800" smtClean="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fr-FR" sz="2800" smtClean="0"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51275" y="5013325"/>
            <a:ext cx="457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u="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331383-6909-42BD-BF60-F410E334F6D3}" type="slidenum">
              <a:rPr lang="ar-SA" smtClean="0"/>
              <a:pPr/>
              <a:t>20</a:t>
            </a:fld>
            <a:endParaRPr lang="fr-FR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pic>
        <p:nvPicPr>
          <p:cNvPr id="2150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162175"/>
            <a:ext cx="3429000" cy="34290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09600" y="2498725"/>
            <a:ext cx="2667000" cy="2530475"/>
            <a:chOff x="576" y="1574"/>
            <a:chExt cx="1680" cy="1594"/>
          </a:xfrm>
        </p:grpSpPr>
        <p:sp>
          <p:nvSpPr>
            <p:cNvPr id="21513" name="Text Box 6"/>
            <p:cNvSpPr txBox="1">
              <a:spLocks noChangeArrowheads="1"/>
            </p:cNvSpPr>
            <p:nvPr/>
          </p:nvSpPr>
          <p:spPr bwMode="auto">
            <a:xfrm>
              <a:off x="576" y="1574"/>
              <a:ext cx="596" cy="44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4000" b="1" u="none">
                  <a:solidFill>
                    <a:schemeClr val="hlink"/>
                  </a:solidFill>
                  <a:latin typeface="Times New Roman" pitchFamily="18" charset="0"/>
                </a:rPr>
                <a:t>W?</a:t>
              </a:r>
            </a:p>
          </p:txBody>
        </p:sp>
        <p:sp>
          <p:nvSpPr>
            <p:cNvPr id="21514" name="Text Box 7"/>
            <p:cNvSpPr txBox="1">
              <a:spLocks noChangeArrowheads="1"/>
            </p:cNvSpPr>
            <p:nvPr/>
          </p:nvSpPr>
          <p:spPr bwMode="auto">
            <a:xfrm>
              <a:off x="1660" y="2726"/>
              <a:ext cx="596" cy="44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4000" b="1" u="none">
                  <a:solidFill>
                    <a:schemeClr val="hlink"/>
                  </a:solidFill>
                  <a:latin typeface="Times New Roman" pitchFamily="18" charset="0"/>
                </a:rPr>
                <a:t>W?</a:t>
              </a:r>
            </a:p>
          </p:txBody>
        </p:sp>
      </p:grp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3810000" y="1844675"/>
            <a:ext cx="5334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u="none">
                <a:latin typeface="Garamond" pitchFamily="18" charset="0"/>
              </a:rPr>
              <a:t>Smell in (1,1) 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2400" b="1" u="none">
                <a:latin typeface="Garamond" pitchFamily="18" charset="0"/>
                <a:sym typeface="Wingdings" pitchFamily="2" charset="2"/>
              </a:rPr>
              <a:t></a:t>
            </a:r>
            <a:r>
              <a:rPr lang="en-US" sz="2400" b="1" u="none">
                <a:latin typeface="Garamond" pitchFamily="18" charset="0"/>
              </a:rPr>
              <a:t> cannot move.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b="1" u="none">
              <a:latin typeface="Garamond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b="1" u="none">
                <a:latin typeface="Garamond" pitchFamily="18" charset="0"/>
              </a:rPr>
              <a:t>Can use a strategy of coercion: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b="1" u="none">
                <a:latin typeface="Garamond" pitchFamily="18" charset="0"/>
              </a:rPr>
              <a:t>shoot straight ahead;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b="1" u="none">
                <a:latin typeface="Garamond" pitchFamily="18" charset="0"/>
              </a:rPr>
              <a:t>wumpus was there </a:t>
            </a:r>
          </a:p>
          <a:p>
            <a:pPr marL="1600200" lvl="3" indent="-228600">
              <a:spcBef>
                <a:spcPct val="20000"/>
              </a:spcBef>
            </a:pPr>
            <a:r>
              <a:rPr lang="en-US" sz="2400" b="1" u="none">
                <a:latin typeface="Garamond" pitchFamily="18" charset="0"/>
                <a:sym typeface="Wingdings" pitchFamily="2" charset="2"/>
              </a:rPr>
              <a:t></a:t>
            </a:r>
            <a:r>
              <a:rPr lang="en-US" sz="2400" b="1" u="none">
                <a:latin typeface="Garamond" pitchFamily="18" charset="0"/>
              </a:rPr>
              <a:t> dead </a:t>
            </a:r>
            <a:r>
              <a:rPr lang="en-US" sz="2400" b="1" u="none">
                <a:latin typeface="Garamond" pitchFamily="18" charset="0"/>
                <a:sym typeface="Wingdings" pitchFamily="2" charset="2"/>
              </a:rPr>
              <a:t> </a:t>
            </a:r>
            <a:r>
              <a:rPr lang="en-US" sz="2400" b="1" u="none">
                <a:latin typeface="Garamond" pitchFamily="18" charset="0"/>
              </a:rPr>
              <a:t>safe.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b="1" u="none">
                <a:latin typeface="Garamond" pitchFamily="18" charset="0"/>
              </a:rPr>
              <a:t>wumpus wasn't there </a:t>
            </a:r>
            <a:r>
              <a:rPr lang="en-US" sz="2400" b="1" u="none">
                <a:latin typeface="Garamond" pitchFamily="18" charset="0"/>
                <a:sym typeface="Wingdings" pitchFamily="2" charset="2"/>
              </a:rPr>
              <a:t> </a:t>
            </a:r>
            <a:r>
              <a:rPr lang="en-US" sz="2400" b="1" u="none">
                <a:latin typeface="Garamond" pitchFamily="18" charset="0"/>
              </a:rPr>
              <a:t> safe.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b="1" u="none">
              <a:latin typeface="Garamond" pitchFamily="18" charset="0"/>
            </a:endParaRPr>
          </a:p>
        </p:txBody>
      </p:sp>
      <p:sp>
        <p:nvSpPr>
          <p:cNvPr id="96266" name="Rectangle 10"/>
          <p:cNvSpPr>
            <a:spLocks noChangeArrowheads="1"/>
          </p:cNvSpPr>
          <p:nvPr/>
        </p:nvSpPr>
        <p:spPr bwMode="auto">
          <a:xfrm>
            <a:off x="2916238" y="1020763"/>
            <a:ext cx="2927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Another tight spot</a:t>
            </a:r>
            <a:endParaRPr lang="fr-FR" sz="2800" b="1" u="none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5" grpId="0" build="p" bldLvl="2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488D0A-FC2A-4D15-8DF9-279A8D0D7DBA}" type="slidenum">
              <a:rPr lang="ar-SA" smtClean="0"/>
              <a:pPr/>
              <a:t>21</a:t>
            </a:fld>
            <a:endParaRPr lang="fr-FR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fr-FR" b="1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Fundamental property of logical reasoning:</a:t>
            </a:r>
          </a:p>
          <a:p>
            <a:pPr eaLnBrk="1" hangingPunct="1">
              <a:buFont typeface="Wingdings" pitchFamily="2" charset="2"/>
              <a:buNone/>
            </a:pPr>
            <a:endParaRPr lang="fr-FR" b="1" smtClean="0">
              <a:solidFill>
                <a:srgbClr val="990000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fr-FR" b="1" i="1" smtClean="0">
                <a:latin typeface="Garamond" pitchFamily="18" charset="0"/>
                <a:cs typeface="Times New Roman" pitchFamily="18" charset="0"/>
              </a:rPr>
              <a:t>In each case where the agent draws a conclusion from the available information, that conclusion is guaranteed to </a:t>
            </a:r>
            <a:r>
              <a:rPr lang="fr-FR" b="1" i="1" u="sng" smtClean="0">
                <a:latin typeface="Garamond" pitchFamily="18" charset="0"/>
                <a:cs typeface="Times New Roman" pitchFamily="18" charset="0"/>
              </a:rPr>
              <a:t>be correct</a:t>
            </a:r>
            <a:r>
              <a:rPr lang="fr-FR" b="1" i="1" smtClean="0">
                <a:latin typeface="Garamond" pitchFamily="18" charset="0"/>
                <a:cs typeface="Times New Roman" pitchFamily="18" charset="0"/>
              </a:rPr>
              <a:t> if the </a:t>
            </a:r>
            <a:r>
              <a:rPr lang="fr-FR" b="1" i="1" u="sng" smtClean="0">
                <a:latin typeface="Garamond" pitchFamily="18" charset="0"/>
                <a:cs typeface="Times New Roman" pitchFamily="18" charset="0"/>
              </a:rPr>
              <a:t>available information</a:t>
            </a:r>
            <a:r>
              <a:rPr lang="fr-FR" b="1" i="1" smtClean="0">
                <a:latin typeface="Garamond" pitchFamily="18" charset="0"/>
                <a:cs typeface="Times New Roman" pitchFamily="18" charset="0"/>
              </a:rPr>
              <a:t> is </a:t>
            </a:r>
            <a:r>
              <a:rPr lang="fr-FR" b="1" i="1" u="sng" smtClean="0">
                <a:latin typeface="Garamond" pitchFamily="18" charset="0"/>
                <a:cs typeface="Times New Roman" pitchFamily="18" charset="0"/>
              </a:rPr>
              <a:t>correct.</a:t>
            </a:r>
          </a:p>
          <a:p>
            <a:pPr eaLnBrk="1" hangingPunct="1">
              <a:buFont typeface="Wingdings" pitchFamily="2" charset="2"/>
              <a:buNone/>
            </a:pPr>
            <a:endParaRPr lang="fr-FR" b="1" i="1" smtClean="0"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EEE8EB-830A-4D8E-A2B1-E1D488352581}" type="slidenum">
              <a:rPr lang="ar-SA" smtClean="0"/>
              <a:pPr/>
              <a:t>22</a:t>
            </a:fld>
            <a:endParaRPr lang="fr-FR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611188" y="765175"/>
            <a:ext cx="77724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b="1" u="none">
                <a:latin typeface="Garamond" pitchFamily="18" charset="0"/>
              </a:rPr>
              <a:t>Fundamental concepts of logical representation</a:t>
            </a:r>
            <a:endParaRPr lang="en-US" sz="2400" b="1" u="none">
              <a:solidFill>
                <a:srgbClr val="990000"/>
              </a:solidFill>
              <a:latin typeface="Garamond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u="none">
                <a:solidFill>
                  <a:srgbClr val="990000"/>
                </a:solidFill>
                <a:latin typeface="Garamond" pitchFamily="18" charset="0"/>
              </a:rPr>
              <a:t>Logics</a:t>
            </a:r>
            <a:r>
              <a:rPr lang="en-US" sz="2400" b="1" u="none">
                <a:solidFill>
                  <a:schemeClr val="tx2"/>
                </a:solidFill>
                <a:latin typeface="Garamond" pitchFamily="18" charset="0"/>
              </a:rPr>
              <a:t> </a:t>
            </a:r>
            <a:r>
              <a:rPr lang="en-US" sz="2400" u="none">
                <a:latin typeface="Garamond" pitchFamily="18" charset="0"/>
              </a:rPr>
              <a:t>are formal languages for representing information such that conclusions can be drawn.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u="none">
                <a:latin typeface="Garamond" pitchFamily="18" charset="0"/>
              </a:rPr>
              <a:t>Each sentence is defined by a </a:t>
            </a:r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syntax</a:t>
            </a:r>
            <a:r>
              <a:rPr lang="en-US" sz="2400" u="none">
                <a:latin typeface="Garamond" pitchFamily="18" charset="0"/>
              </a:rPr>
              <a:t> and a </a:t>
            </a:r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semantic.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Syntax</a:t>
            </a:r>
            <a:r>
              <a:rPr lang="en-US" sz="2400" u="none">
                <a:solidFill>
                  <a:srgbClr val="990000"/>
                </a:solidFill>
                <a:latin typeface="Garamond" pitchFamily="18" charset="0"/>
              </a:rPr>
              <a:t> </a:t>
            </a:r>
            <a:r>
              <a:rPr lang="en-US" sz="2400" u="none">
                <a:latin typeface="Garamond" pitchFamily="18" charset="0"/>
              </a:rPr>
              <a:t>defines the sentences in the language. It specifies well formed sentences.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Semantics</a:t>
            </a:r>
            <a:r>
              <a:rPr lang="en-US" sz="2400" u="none">
                <a:latin typeface="Garamond" pitchFamily="18" charset="0"/>
              </a:rPr>
              <a:t> define the ``meaning'' of sentences;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400" u="none">
                <a:latin typeface="Garamond" pitchFamily="18" charset="0"/>
              </a:rPr>
              <a:t>i.e., in logic it defines the </a:t>
            </a:r>
            <a:r>
              <a:rPr lang="en-US" sz="24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truth of a sentence</a:t>
            </a:r>
            <a:r>
              <a:rPr lang="en-US" sz="2400" u="none">
                <a:latin typeface="Garamond" pitchFamily="18" charset="0"/>
              </a:rPr>
              <a:t> in a </a:t>
            </a:r>
            <a:r>
              <a:rPr lang="en-US" sz="2400" b="1" u="none">
                <a:latin typeface="Garamond" pitchFamily="18" charset="0"/>
              </a:rPr>
              <a:t>possible world.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400" u="none">
                <a:latin typeface="Garamond" pitchFamily="18" charset="0"/>
              </a:rPr>
              <a:t>For example, the language of arithmetic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x + 2 </a:t>
            </a:r>
            <a:r>
              <a:rPr lang="en-US" sz="2000" b="1" u="none">
                <a:solidFill>
                  <a:srgbClr val="990000"/>
                </a:solidFill>
                <a:latin typeface="Garamond" pitchFamily="18" charset="0"/>
                <a:sym typeface="Symbol" pitchFamily="18" charset="2"/>
              </a:rPr>
              <a:t></a:t>
            </a:r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 y</a:t>
            </a:r>
            <a:r>
              <a:rPr lang="en-US" sz="2000" i="1" u="none">
                <a:latin typeface="Garamond" pitchFamily="18" charset="0"/>
              </a:rPr>
              <a:t> </a:t>
            </a:r>
            <a:r>
              <a:rPr lang="en-US" sz="2000" u="none">
                <a:latin typeface="Garamond" pitchFamily="18" charset="0"/>
              </a:rPr>
              <a:t> is a sentence.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x + y &gt;</a:t>
            </a:r>
            <a:r>
              <a:rPr lang="en-US" sz="2000" u="none">
                <a:latin typeface="Garamond" pitchFamily="18" charset="0"/>
              </a:rPr>
              <a:t>     is not a sentence.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x + 2 </a:t>
            </a:r>
            <a:r>
              <a:rPr lang="en-US" sz="2000" b="1" u="none">
                <a:solidFill>
                  <a:srgbClr val="990000"/>
                </a:solidFill>
                <a:latin typeface="Garamond" pitchFamily="18" charset="0"/>
                <a:sym typeface="Symbol" pitchFamily="18" charset="2"/>
              </a:rPr>
              <a:t></a:t>
            </a:r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 y</a:t>
            </a:r>
            <a:r>
              <a:rPr lang="en-US" sz="2000" i="1" u="none">
                <a:latin typeface="Garamond" pitchFamily="18" charset="0"/>
              </a:rPr>
              <a:t>  </a:t>
            </a:r>
            <a:r>
              <a:rPr lang="en-US" sz="2000" u="none">
                <a:latin typeface="Garamond" pitchFamily="18" charset="0"/>
              </a:rPr>
              <a:t>is true iff the number </a:t>
            </a:r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x+2</a:t>
            </a:r>
            <a:r>
              <a:rPr lang="en-US" sz="2000" u="none">
                <a:solidFill>
                  <a:srgbClr val="990000"/>
                </a:solidFill>
                <a:latin typeface="Garamond" pitchFamily="18" charset="0"/>
              </a:rPr>
              <a:t> </a:t>
            </a:r>
            <a:r>
              <a:rPr lang="en-US" sz="2000" u="none">
                <a:latin typeface="Garamond" pitchFamily="18" charset="0"/>
              </a:rPr>
              <a:t>is no less 			than the number</a:t>
            </a:r>
            <a:r>
              <a:rPr lang="en-US" sz="2000" i="1" u="none">
                <a:solidFill>
                  <a:schemeClr val="accent1"/>
                </a:solidFill>
                <a:latin typeface="Garamond" pitchFamily="18" charset="0"/>
              </a:rPr>
              <a:t> y.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</a:rPr>
              <a:t>x + 2 </a:t>
            </a: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  <a:sym typeface="Symbol" pitchFamily="18" charset="2"/>
              </a:rPr>
              <a:t></a:t>
            </a: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</a:rPr>
              <a:t> y</a:t>
            </a:r>
            <a:r>
              <a:rPr lang="en-US" sz="2000" i="1" u="none">
                <a:latin typeface="Garamond" pitchFamily="18" charset="0"/>
              </a:rPr>
              <a:t>  </a:t>
            </a:r>
            <a:r>
              <a:rPr lang="en-US" sz="2000" u="none">
                <a:latin typeface="Garamond" pitchFamily="18" charset="0"/>
              </a:rPr>
              <a:t>is true in a world where </a:t>
            </a: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</a:rPr>
              <a:t>x</a:t>
            </a: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  <a:sym typeface="Symbol" pitchFamily="18" charset="2"/>
              </a:rPr>
              <a:t> = 7, y =1.</a:t>
            </a:r>
            <a:endParaRPr lang="en-US" sz="2000" b="1" u="none">
              <a:solidFill>
                <a:srgbClr val="990000"/>
              </a:solidFill>
              <a:latin typeface="Garamond" pitchFamily="18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</a:rPr>
              <a:t>x + 2 </a:t>
            </a: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  <a:sym typeface="Symbol" pitchFamily="18" charset="2"/>
              </a:rPr>
              <a:t></a:t>
            </a: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</a:rPr>
              <a:t> y</a:t>
            </a:r>
            <a:r>
              <a:rPr lang="en-US" sz="2000" b="1" i="1" u="none">
                <a:solidFill>
                  <a:schemeClr val="accent1"/>
                </a:solidFill>
                <a:latin typeface="Garamond" pitchFamily="18" charset="0"/>
              </a:rPr>
              <a:t> </a:t>
            </a:r>
            <a:r>
              <a:rPr lang="en-US" sz="2000" i="1" u="none">
                <a:latin typeface="Garamond" pitchFamily="18" charset="0"/>
              </a:rPr>
              <a:t> </a:t>
            </a:r>
            <a:r>
              <a:rPr lang="en-US" sz="2000" u="none">
                <a:latin typeface="Garamond" pitchFamily="18" charset="0"/>
              </a:rPr>
              <a:t>is false in a world where </a:t>
            </a:r>
            <a:r>
              <a:rPr lang="en-US" sz="2000" b="1" i="1" u="none">
                <a:solidFill>
                  <a:srgbClr val="990000"/>
                </a:solidFill>
                <a:latin typeface="Garamond" pitchFamily="18" charset="0"/>
              </a:rPr>
              <a:t>x = 0, y= 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4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EE4E47-79D2-4E68-B341-D5CC3960362E}" type="slidenum">
              <a:rPr lang="ar-SA" smtClean="0"/>
              <a:pPr/>
              <a:t>23</a:t>
            </a:fld>
            <a:endParaRPr lang="fr-FR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  <a:br>
              <a:rPr lang="fr-FR" sz="4000" i="1" smtClean="0">
                <a:latin typeface="Garamond" pitchFamily="18" charset="0"/>
              </a:rPr>
            </a:br>
            <a:r>
              <a:rPr lang="en-US" sz="2000" b="1" smtClean="0">
                <a:latin typeface="Garamond" pitchFamily="18" charset="0"/>
              </a:rPr>
              <a:t>Fundamental concepts of logical representation</a:t>
            </a:r>
            <a:r>
              <a:rPr lang="en-US" sz="2000" b="1" smtClean="0">
                <a:solidFill>
                  <a:srgbClr val="990000"/>
                </a:solidFill>
                <a:latin typeface="Garamond" pitchFamily="18" charset="0"/>
              </a:rPr>
              <a:t/>
            </a:r>
            <a:br>
              <a:rPr lang="en-US" sz="2000" b="1" smtClean="0">
                <a:solidFill>
                  <a:srgbClr val="990000"/>
                </a:solidFill>
                <a:latin typeface="Garamond" pitchFamily="18" charset="0"/>
              </a:rPr>
            </a:br>
            <a:endParaRPr lang="fr-FR" sz="2000" b="1" smtClean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615950" y="765175"/>
            <a:ext cx="77724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Model: </a:t>
            </a:r>
            <a:r>
              <a:rPr lang="en-US" sz="2400" u="none">
                <a:latin typeface="Garamond" pitchFamily="18" charset="0"/>
              </a:rPr>
              <a:t>This word is used instead of “possible world” for sake of precision.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u="none">
              <a:latin typeface="Garamond" pitchFamily="18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sz="2400" u="none">
                <a:solidFill>
                  <a:srgbClr val="990000"/>
                </a:solidFill>
                <a:latin typeface="Garamond" pitchFamily="18" charset="0"/>
              </a:rPr>
              <a:t> </a:t>
            </a:r>
            <a:r>
              <a:rPr lang="en-US" sz="2400" b="1" i="1" u="none">
                <a:solidFill>
                  <a:srgbClr val="990000"/>
                </a:solidFill>
                <a:latin typeface="Garamond" pitchFamily="18" charset="0"/>
              </a:rPr>
              <a:t>m </a:t>
            </a:r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is a model of a sentence </a:t>
            </a:r>
            <a:r>
              <a:rPr lang="el-GR" sz="2400" b="1" u="none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fr-FR" sz="2400" b="1" u="none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means</a:t>
            </a:r>
            <a:r>
              <a:rPr lang="fr-FR" sz="2400" u="none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u="none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fr-FR" sz="2400" u="none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is true in model</a:t>
            </a:r>
            <a:r>
              <a:rPr lang="fr-FR" sz="2400" b="1" u="none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b="1" i="1" u="none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endParaRPr lang="fr-FR" sz="2400" b="1" u="none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r>
              <a:rPr lang="fr-FR" sz="2400" b="1">
                <a:latin typeface="Times New Roman" pitchFamily="18" charset="0"/>
                <a:cs typeface="Times New Roman" pitchFamily="18" charset="0"/>
              </a:rPr>
              <a:t>Definition:</a:t>
            </a:r>
            <a:r>
              <a:rPr lang="fr-FR" sz="2400" b="1" u="none">
                <a:latin typeface="Times New Roman" pitchFamily="18" charset="0"/>
                <a:cs typeface="Times New Roman" pitchFamily="18" charset="0"/>
              </a:rPr>
              <a:t> A model is a mathematical abstraction that simply fixes the truth or falsehood of every relevant sentence.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r>
              <a:rPr lang="fr-FR" sz="2400" b="1" u="none">
                <a:latin typeface="Times New Roman" pitchFamily="18" charset="0"/>
                <a:cs typeface="Times New Roman" pitchFamily="18" charset="0"/>
              </a:rPr>
              <a:t>Example: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number of men and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number of women sitting at a table playing bridge.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endParaRPr lang="fr-FR" sz="2400" u="none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x+ y =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4 is a sentence which is true when the total number is four.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Model : possible assignment of numbers to the variables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y. </a:t>
            </a:r>
            <a:r>
              <a:rPr lang="fr-FR" sz="2400" b="1" i="1" u="none">
                <a:latin typeface="Times New Roman" pitchFamily="18" charset="0"/>
                <a:cs typeface="Times New Roman" pitchFamily="18" charset="0"/>
              </a:rPr>
              <a:t>Each assignment fixes the truth of any sentence whose variables are x and y.</a:t>
            </a:r>
            <a:endParaRPr lang="el-GR" sz="2400" b="1" i="1" u="none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0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7A3F582-FD0F-416E-A466-205E29A50AC1}" type="slidenum">
              <a:rPr lang="ar-SA" smtClean="0"/>
              <a:pPr/>
              <a:t>24</a:t>
            </a:fld>
            <a:endParaRPr lang="fr-FR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25538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pic>
        <p:nvPicPr>
          <p:cNvPr id="2560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981075"/>
            <a:ext cx="6400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Rectangle 5"/>
          <p:cNvSpPr>
            <a:spLocks noChangeArrowheads="1"/>
          </p:cNvSpPr>
          <p:nvPr/>
        </p:nvSpPr>
        <p:spPr bwMode="auto">
          <a:xfrm>
            <a:off x="468313" y="5373688"/>
            <a:ext cx="82073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 u="none">
                <a:latin typeface="Garamond" pitchFamily="18" charset="0"/>
              </a:rPr>
              <a:t>A model is an instance of the world. A model of a set of sentences is an instance of the world where these sentences are true.</a:t>
            </a:r>
          </a:p>
        </p:txBody>
      </p:sp>
      <p:sp>
        <p:nvSpPr>
          <p:cNvPr id="25607" name="Rectangle 6"/>
          <p:cNvSpPr>
            <a:spLocks noChangeArrowheads="1"/>
          </p:cNvSpPr>
          <p:nvPr/>
        </p:nvSpPr>
        <p:spPr bwMode="auto">
          <a:xfrm>
            <a:off x="323850" y="1341438"/>
            <a:ext cx="24114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 u="none">
                <a:solidFill>
                  <a:srgbClr val="990000"/>
                </a:solidFill>
                <a:latin typeface="Garamond" pitchFamily="18" charset="0"/>
              </a:rPr>
              <a:t>Potential  models of the Wumpus world</a:t>
            </a:r>
          </a:p>
          <a:p>
            <a:endParaRPr lang="fr-FR" sz="2400" b="1" u="none">
              <a:solidFill>
                <a:srgbClr val="9900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084311B-17F5-4FF5-B989-2590BBAD39AA}" type="slidenum">
              <a:rPr lang="ar-SA" smtClean="0"/>
              <a:pPr/>
              <a:t>25</a:t>
            </a:fld>
            <a:endParaRPr lang="fr-FR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 eaLnBrk="1" hangingPunct="1"/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/>
            <a:r>
              <a:rPr lang="fr-FR" sz="2400" b="1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Entailment:</a:t>
            </a:r>
            <a:r>
              <a:rPr lang="fr-FR" sz="2400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 </a:t>
            </a: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Logical reasoning requires the relation of logical entailment between sentences. </a:t>
            </a:r>
            <a:r>
              <a:rPr lang="fr-FR" sz="2400" b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 « a sentence follows logically from another sentence ».</a:t>
            </a:r>
          </a:p>
          <a:p>
            <a:pPr eaLnBrk="1" hangingPunct="1"/>
            <a:endParaRPr lang="fr-FR" sz="2400" b="1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buFontTx/>
              <a:buNone/>
            </a:pPr>
            <a:r>
              <a:rPr lang="fr-F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Mathematical notation:  	    </a:t>
            </a:r>
            <a:r>
              <a:rPr lang="el-GR" sz="2400" smtClean="0">
                <a:solidFill>
                  <a:srgbClr val="99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α</a:t>
            </a:r>
            <a:r>
              <a:rPr lang="el-G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╞</a:t>
            </a:r>
            <a:r>
              <a:rPr lang="fr-F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l-G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fr-F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fr-F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l-GR" sz="24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α</a:t>
            </a:r>
            <a:r>
              <a:rPr lang="fr-FR" sz="24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entails the sentence</a:t>
            </a:r>
            <a:r>
              <a:rPr lang="el-G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fr-F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pPr algn="just" eaLnBrk="1" hangingPunct="1">
              <a:buFontTx/>
              <a:buNone/>
            </a:pPr>
            <a:r>
              <a:rPr lang="fr-F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l-GR" sz="2400" smtClean="0">
              <a:solidFill>
                <a:srgbClr val="99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r>
              <a:rPr lang="fr-FR" sz="2400" b="1" u="sng" smtClean="0">
                <a:latin typeface="Garamond" pitchFamily="18" charset="0"/>
                <a:cs typeface="Times New Roman" pitchFamily="18" charset="0"/>
              </a:rPr>
              <a:t>Formal definition</a:t>
            </a:r>
            <a:r>
              <a:rPr lang="fr-FR" sz="2400" smtClean="0">
                <a:latin typeface="Garamond" pitchFamily="18" charset="0"/>
                <a:cs typeface="Times New Roman" pitchFamily="18" charset="0"/>
              </a:rPr>
              <a:t>: </a:t>
            </a:r>
            <a:r>
              <a:rPr lang="el-GR" sz="2400" smtClean="0">
                <a:solidFill>
                  <a:srgbClr val="99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α</a:t>
            </a:r>
            <a:r>
              <a:rPr lang="el-G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╞</a:t>
            </a:r>
            <a:r>
              <a:rPr lang="fr-F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l-G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fr-FR" sz="2400" smtClean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if and only if in every model in which </a:t>
            </a:r>
            <a:r>
              <a:rPr lang="el-GR" sz="24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α</a:t>
            </a:r>
            <a:r>
              <a:rPr lang="fr-FR" sz="24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is true, </a:t>
            </a:r>
            <a:r>
              <a:rPr lang="el-G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fr-F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is also true. (truth of </a:t>
            </a:r>
            <a:r>
              <a:rPr lang="el-G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</a:t>
            </a:r>
            <a:r>
              <a:rPr lang="fr-FR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is contained in the truth of </a:t>
            </a:r>
            <a:r>
              <a:rPr lang="el-GR" sz="24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α</a:t>
            </a:r>
            <a:r>
              <a:rPr lang="fr-FR" sz="24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).</a:t>
            </a:r>
            <a:endParaRPr lang="el-GR" sz="240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/>
            <a:endParaRPr lang="en-US" sz="2800" smtClean="0">
              <a:latin typeface="Garamond" pitchFamily="18" charset="0"/>
            </a:endParaRPr>
          </a:p>
        </p:txBody>
      </p:sp>
      <p:sp>
        <p:nvSpPr>
          <p:cNvPr id="26629" name="Rectangle 47"/>
          <p:cNvSpPr>
            <a:spLocks noChangeArrowheads="1"/>
          </p:cNvSpPr>
          <p:nvPr/>
        </p:nvSpPr>
        <p:spPr bwMode="auto">
          <a:xfrm>
            <a:off x="1763713" y="1268413"/>
            <a:ext cx="5391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b="1" u="none"/>
              <a:t>Fundamental concepts of logical representation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8844FA-F3C7-4C7F-9857-E86E9C956EFF}" type="slidenum">
              <a:rPr lang="ar-SA" smtClean="0"/>
              <a:pPr/>
              <a:t>26</a:t>
            </a:fld>
            <a:endParaRPr lang="fr-FR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Entailment</a:t>
            </a:r>
          </a:p>
        </p:txBody>
      </p:sp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641350" y="1624013"/>
            <a:ext cx="2254250" cy="8953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0" hangingPunct="0">
              <a:spcBef>
                <a:spcPct val="20000"/>
              </a:spcBef>
            </a:pPr>
            <a:r>
              <a:rPr lang="en-US" sz="2400" u="none">
                <a:solidFill>
                  <a:schemeClr val="tx2"/>
                </a:solidFill>
                <a:latin typeface="Andy" pitchFamily="66" charset="0"/>
              </a:rPr>
              <a:t>Logical </a:t>
            </a:r>
          </a:p>
          <a:p>
            <a:pPr algn="r" eaLnBrk="0" hangingPunct="0">
              <a:spcBef>
                <a:spcPct val="20000"/>
              </a:spcBef>
            </a:pPr>
            <a:r>
              <a:rPr lang="en-US" sz="2400" u="none">
                <a:solidFill>
                  <a:schemeClr val="tx2"/>
                </a:solidFill>
                <a:latin typeface="Andy" pitchFamily="66" charset="0"/>
              </a:rPr>
              <a:t>Representation</a:t>
            </a:r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>
            <a:off x="1554163" y="4473575"/>
            <a:ext cx="981075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2400" u="none">
                <a:solidFill>
                  <a:srgbClr val="00FF00"/>
                </a:solidFill>
                <a:latin typeface="Andy" pitchFamily="66" charset="0"/>
              </a:rPr>
              <a:t>World</a:t>
            </a:r>
          </a:p>
        </p:txBody>
      </p:sp>
      <p:sp>
        <p:nvSpPr>
          <p:cNvPr id="27654" name="Line 5"/>
          <p:cNvSpPr>
            <a:spLocks noChangeShapeType="1"/>
          </p:cNvSpPr>
          <p:nvPr/>
        </p:nvSpPr>
        <p:spPr bwMode="auto">
          <a:xfrm>
            <a:off x="381000" y="3276600"/>
            <a:ext cx="8534400" cy="0"/>
          </a:xfrm>
          <a:prstGeom prst="line">
            <a:avLst/>
          </a:prstGeom>
          <a:noFill/>
          <a:ln w="28575">
            <a:solidFill>
              <a:srgbClr val="FF99FF"/>
            </a:solidFill>
            <a:prstDash val="lgDashDotDot"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27655" name="Group 6"/>
          <p:cNvGrpSpPr>
            <a:grpSpLocks/>
          </p:cNvGrpSpPr>
          <p:nvPr/>
        </p:nvGrpSpPr>
        <p:grpSpPr bwMode="auto">
          <a:xfrm>
            <a:off x="3390900" y="1471613"/>
            <a:ext cx="1625600" cy="3505200"/>
            <a:chOff x="2136" y="927"/>
            <a:chExt cx="1024" cy="2208"/>
          </a:xfrm>
        </p:grpSpPr>
        <p:sp>
          <p:nvSpPr>
            <p:cNvPr id="27669" name="Text Box 7"/>
            <p:cNvSpPr txBox="1">
              <a:spLocks noChangeArrowheads="1"/>
            </p:cNvSpPr>
            <p:nvPr/>
          </p:nvSpPr>
          <p:spPr bwMode="auto">
            <a:xfrm>
              <a:off x="2136" y="927"/>
              <a:ext cx="1024" cy="51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2400" u="none">
                  <a:solidFill>
                    <a:schemeClr val="tx2"/>
                  </a:solidFill>
                  <a:latin typeface="Andy" pitchFamily="66" charset="0"/>
                </a:rPr>
                <a:t>Sentences</a:t>
              </a:r>
            </a:p>
            <a:p>
              <a:pPr algn="ctr" eaLnBrk="0" hangingPunct="0"/>
              <a:r>
                <a:rPr lang="en-US" sz="2400" u="none">
                  <a:solidFill>
                    <a:schemeClr val="tx2"/>
                  </a:solidFill>
                  <a:latin typeface="Andy" pitchFamily="66" charset="0"/>
                </a:rPr>
                <a:t>KB</a:t>
              </a:r>
            </a:p>
          </p:txBody>
        </p:sp>
        <p:sp>
          <p:nvSpPr>
            <p:cNvPr id="27670" name="Text Box 8"/>
            <p:cNvSpPr txBox="1">
              <a:spLocks noChangeArrowheads="1"/>
            </p:cNvSpPr>
            <p:nvPr/>
          </p:nvSpPr>
          <p:spPr bwMode="auto">
            <a:xfrm>
              <a:off x="2275" y="2847"/>
              <a:ext cx="585" cy="28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2400" u="none">
                  <a:solidFill>
                    <a:srgbClr val="00FF00"/>
                  </a:solidFill>
                  <a:latin typeface="Andy" pitchFamily="66" charset="0"/>
                </a:rPr>
                <a:t>Facts</a:t>
              </a:r>
            </a:p>
          </p:txBody>
        </p:sp>
        <p:sp>
          <p:nvSpPr>
            <p:cNvPr id="27671" name="Line 9"/>
            <p:cNvSpPr>
              <a:spLocks noChangeShapeType="1"/>
            </p:cNvSpPr>
            <p:nvPr/>
          </p:nvSpPr>
          <p:spPr bwMode="auto">
            <a:xfrm>
              <a:off x="2448" y="1632"/>
              <a:ext cx="0" cy="960"/>
            </a:xfrm>
            <a:prstGeom prst="line">
              <a:avLst/>
            </a:prstGeom>
            <a:noFill/>
            <a:ln w="5715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7672" name="Text Box 10"/>
            <p:cNvSpPr txBox="1">
              <a:spLocks noChangeArrowheads="1"/>
            </p:cNvSpPr>
            <p:nvPr/>
          </p:nvSpPr>
          <p:spPr bwMode="auto">
            <a:xfrm rot="5400000">
              <a:off x="2181" y="1871"/>
              <a:ext cx="1077" cy="28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2400" b="1" u="none">
                  <a:solidFill>
                    <a:schemeClr val="accent1"/>
                  </a:solidFill>
                </a:rPr>
                <a:t>Semantics</a:t>
              </a:r>
            </a:p>
          </p:txBody>
        </p:sp>
      </p:grpSp>
      <p:sp>
        <p:nvSpPr>
          <p:cNvPr id="27656" name="Text Box 11"/>
          <p:cNvSpPr txBox="1">
            <a:spLocks noChangeArrowheads="1"/>
          </p:cNvSpPr>
          <p:nvPr/>
        </p:nvSpPr>
        <p:spPr bwMode="auto">
          <a:xfrm>
            <a:off x="7175500" y="1385888"/>
            <a:ext cx="1625600" cy="7493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400" u="none">
                <a:solidFill>
                  <a:schemeClr val="tx2"/>
                </a:solidFill>
                <a:latin typeface="Andy" pitchFamily="66" charset="0"/>
              </a:rPr>
              <a:t>Sentences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2400" u="none">
                <a:solidFill>
                  <a:schemeClr val="tx2"/>
                </a:solidFill>
                <a:latin typeface="Andy" pitchFamily="66" charset="0"/>
                <a:sym typeface="Symbol" pitchFamily="18" charset="2"/>
              </a:rPr>
              <a:t></a:t>
            </a:r>
            <a:endParaRPr lang="en-US" sz="2400" u="none">
              <a:solidFill>
                <a:schemeClr val="tx2"/>
              </a:solidFill>
              <a:latin typeface="Andy" pitchFamily="66" charset="0"/>
            </a:endParaRPr>
          </a:p>
        </p:txBody>
      </p:sp>
      <p:sp>
        <p:nvSpPr>
          <p:cNvPr id="27657" name="Line 12"/>
          <p:cNvSpPr>
            <a:spLocks noChangeShapeType="1"/>
          </p:cNvSpPr>
          <p:nvPr/>
        </p:nvSpPr>
        <p:spPr bwMode="auto">
          <a:xfrm>
            <a:off x="7670800" y="2590800"/>
            <a:ext cx="0" cy="152400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7658" name="Text Box 13"/>
          <p:cNvSpPr txBox="1">
            <a:spLocks noChangeArrowheads="1"/>
          </p:cNvSpPr>
          <p:nvPr/>
        </p:nvSpPr>
        <p:spPr bwMode="auto">
          <a:xfrm rot="5400000">
            <a:off x="7247731" y="2969419"/>
            <a:ext cx="1709738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2400" b="1" u="none">
                <a:solidFill>
                  <a:schemeClr val="accent1"/>
                </a:solidFill>
              </a:rPr>
              <a:t>Semantics</a:t>
            </a:r>
          </a:p>
        </p:txBody>
      </p:sp>
      <p:grpSp>
        <p:nvGrpSpPr>
          <p:cNvPr id="27659" name="Group 14"/>
          <p:cNvGrpSpPr>
            <a:grpSpLocks/>
          </p:cNvGrpSpPr>
          <p:nvPr/>
        </p:nvGrpSpPr>
        <p:grpSpPr bwMode="auto">
          <a:xfrm>
            <a:off x="5029200" y="4062413"/>
            <a:ext cx="3295650" cy="914400"/>
            <a:chOff x="3168" y="2559"/>
            <a:chExt cx="2076" cy="576"/>
          </a:xfrm>
        </p:grpSpPr>
        <p:sp>
          <p:nvSpPr>
            <p:cNvPr id="27666" name="Text Box 15"/>
            <p:cNvSpPr txBox="1">
              <a:spLocks noChangeArrowheads="1"/>
            </p:cNvSpPr>
            <p:nvPr/>
          </p:nvSpPr>
          <p:spPr bwMode="auto">
            <a:xfrm>
              <a:off x="4659" y="2847"/>
              <a:ext cx="585" cy="28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2400" u="none">
                  <a:solidFill>
                    <a:srgbClr val="00FF00"/>
                  </a:solidFill>
                  <a:latin typeface="Andy" pitchFamily="66" charset="0"/>
                </a:rPr>
                <a:t>Facts</a:t>
              </a:r>
            </a:p>
          </p:txBody>
        </p:sp>
        <p:sp>
          <p:nvSpPr>
            <p:cNvPr id="27667" name="Line 16"/>
            <p:cNvSpPr>
              <a:spLocks noChangeShapeType="1"/>
            </p:cNvSpPr>
            <p:nvPr/>
          </p:nvSpPr>
          <p:spPr bwMode="auto">
            <a:xfrm>
              <a:off x="3168" y="2928"/>
              <a:ext cx="1104" cy="0"/>
            </a:xfrm>
            <a:prstGeom prst="line">
              <a:avLst/>
            </a:prstGeom>
            <a:noFill/>
            <a:ln w="57150">
              <a:solidFill>
                <a:srgbClr val="00FF00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668" name="Text Box 17"/>
            <p:cNvSpPr txBox="1">
              <a:spLocks noChangeArrowheads="1"/>
            </p:cNvSpPr>
            <p:nvPr/>
          </p:nvSpPr>
          <p:spPr bwMode="auto">
            <a:xfrm>
              <a:off x="3242" y="2559"/>
              <a:ext cx="829" cy="28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2400" b="1" u="none">
                  <a:solidFill>
                    <a:srgbClr val="00FF00"/>
                  </a:solidFill>
                </a:rPr>
                <a:t>Follows</a:t>
              </a:r>
            </a:p>
          </p:txBody>
        </p:sp>
      </p:grpSp>
      <p:grpSp>
        <p:nvGrpSpPr>
          <p:cNvPr id="27660" name="Group 18"/>
          <p:cNvGrpSpPr>
            <a:grpSpLocks/>
          </p:cNvGrpSpPr>
          <p:nvPr/>
        </p:nvGrpSpPr>
        <p:grpSpPr bwMode="auto">
          <a:xfrm>
            <a:off x="5410200" y="1270000"/>
            <a:ext cx="1447800" cy="635000"/>
            <a:chOff x="3408" y="848"/>
            <a:chExt cx="912" cy="400"/>
          </a:xfrm>
        </p:grpSpPr>
        <p:sp>
          <p:nvSpPr>
            <p:cNvPr id="27664" name="Text Box 19"/>
            <p:cNvSpPr txBox="1">
              <a:spLocks noChangeArrowheads="1"/>
            </p:cNvSpPr>
            <p:nvPr/>
          </p:nvSpPr>
          <p:spPr bwMode="auto">
            <a:xfrm>
              <a:off x="3452" y="848"/>
              <a:ext cx="638" cy="28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2400" b="1" u="none">
                  <a:solidFill>
                    <a:schemeClr val="tx2"/>
                  </a:solidFill>
                </a:rPr>
                <a:t>Entail</a:t>
              </a:r>
            </a:p>
          </p:txBody>
        </p:sp>
        <p:sp>
          <p:nvSpPr>
            <p:cNvPr id="27665" name="Line 20"/>
            <p:cNvSpPr>
              <a:spLocks noChangeShapeType="1"/>
            </p:cNvSpPr>
            <p:nvPr/>
          </p:nvSpPr>
          <p:spPr bwMode="auto">
            <a:xfrm>
              <a:off x="3408" y="1248"/>
              <a:ext cx="912" cy="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  <p:sp>
        <p:nvSpPr>
          <p:cNvPr id="27661" name="Line 21"/>
          <p:cNvSpPr>
            <a:spLocks noChangeShapeType="1"/>
          </p:cNvSpPr>
          <p:nvPr/>
        </p:nvSpPr>
        <p:spPr bwMode="auto">
          <a:xfrm>
            <a:off x="2971800" y="1371600"/>
            <a:ext cx="0" cy="3733800"/>
          </a:xfrm>
          <a:prstGeom prst="line">
            <a:avLst/>
          </a:prstGeom>
          <a:noFill/>
          <a:ln w="28575">
            <a:solidFill>
              <a:srgbClr val="CC3300"/>
            </a:solidFill>
            <a:prstDash val="sysDot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7662" name="Text Box 22"/>
          <p:cNvSpPr txBox="1">
            <a:spLocks noChangeArrowheads="1"/>
          </p:cNvSpPr>
          <p:nvPr/>
        </p:nvSpPr>
        <p:spPr bwMode="auto">
          <a:xfrm>
            <a:off x="179388" y="5084763"/>
            <a:ext cx="8001000" cy="11874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u="none">
                <a:latin typeface="Times New Roman" pitchFamily="18" charset="0"/>
              </a:rPr>
              <a:t>Logical reasoning should ensure that the new configurations represent aspects of the world that actually follow from  the aspects that the old configurations represent. </a:t>
            </a:r>
          </a:p>
        </p:txBody>
      </p:sp>
      <p:sp>
        <p:nvSpPr>
          <p:cNvPr id="27663" name="Rectangle 23"/>
          <p:cNvSpPr>
            <a:spLocks noChangeArrowheads="1"/>
          </p:cNvSpPr>
          <p:nvPr/>
        </p:nvSpPr>
        <p:spPr bwMode="auto">
          <a:xfrm>
            <a:off x="1692275" y="981075"/>
            <a:ext cx="5391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b="1" u="none"/>
              <a:t>Fundamental concepts of logical representation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EF90570-24C3-4578-B4B0-EADE89F1057F}" type="slidenum">
              <a:rPr lang="ar-SA" smtClean="0"/>
              <a:pPr/>
              <a:t>27</a:t>
            </a:fld>
            <a:endParaRPr lang="fr-FR" smtClean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/>
            <a:r>
              <a:rPr lang="fr-FR" sz="2400" b="1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Model cheking: </a:t>
            </a: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Enumerates all possible models to check that </a:t>
            </a:r>
            <a:r>
              <a:rPr lang="el-GR" sz="2400" b="1" smtClean="0">
                <a:latin typeface="Garamond" pitchFamily="18" charset="0"/>
                <a:cs typeface="Times New Roman" pitchFamily="18" charset="0"/>
              </a:rPr>
              <a:t>α</a:t>
            </a: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 is true in all models in which KB is true</a:t>
            </a:r>
            <a:r>
              <a:rPr lang="fr-FR" sz="240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Tx/>
              <a:buNone/>
            </a:pPr>
            <a:endParaRPr lang="fr-FR" sz="240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fr-FR" sz="2400" b="1" smtClean="0">
                <a:latin typeface="Times New Roman" pitchFamily="18" charset="0"/>
                <a:cs typeface="Times New Roman" pitchFamily="18" charset="0"/>
              </a:rPr>
              <a:t>Mathematical notation:     KB        </a:t>
            </a:r>
            <a:r>
              <a:rPr lang="el-GR" sz="2400" b="1" smtClean="0">
                <a:latin typeface="Times New Roman" pitchFamily="18" charset="0"/>
                <a:cs typeface="Times New Roman" pitchFamily="18" charset="0"/>
              </a:rPr>
              <a:t>α</a:t>
            </a:r>
            <a:endParaRPr lang="fr-FR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l-GR" sz="2400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n-US" sz="2400" b="1" u="sng" smtClean="0">
                <a:latin typeface="Garamond" pitchFamily="18" charset="0"/>
              </a:rPr>
              <a:t>The notation says</a:t>
            </a:r>
            <a:r>
              <a:rPr lang="en-US" sz="2400" smtClean="0">
                <a:latin typeface="Garamond" pitchFamily="18" charset="0"/>
              </a:rPr>
              <a:t>: </a:t>
            </a:r>
            <a:r>
              <a:rPr lang="el-GR" sz="2400" b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fr-FR" sz="2400" b="1" smtClean="0">
                <a:latin typeface="Times New Roman" pitchFamily="18" charset="0"/>
                <a:cs typeface="Times New Roman" pitchFamily="18" charset="0"/>
              </a:rPr>
              <a:t> is derived from KB by </a:t>
            </a:r>
            <a:r>
              <a:rPr lang="fr-FR" sz="2400" b="1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fr-FR" sz="2400" b="1" smtClean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fr-FR" sz="2400" b="1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fr-FR" sz="2400" b="1" smtClean="0">
                <a:latin typeface="Times New Roman" pitchFamily="18" charset="0"/>
                <a:cs typeface="Times New Roman" pitchFamily="18" charset="0"/>
              </a:rPr>
              <a:t> derives </a:t>
            </a:r>
            <a:r>
              <a:rPr lang="el-GR" sz="2400" b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fr-FR" sz="2400" b="1" smtClean="0">
                <a:latin typeface="Times New Roman" pitchFamily="18" charset="0"/>
                <a:cs typeface="Times New Roman" pitchFamily="18" charset="0"/>
              </a:rPr>
              <a:t> from KB. </a:t>
            </a:r>
            <a:r>
              <a:rPr lang="fr-FR" sz="2400" b="1" i="1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fr-FR" sz="2400" b="1" smtClean="0">
                <a:latin typeface="Times New Roman" pitchFamily="18" charset="0"/>
                <a:cs typeface="Times New Roman" pitchFamily="18" charset="0"/>
              </a:rPr>
              <a:t>is an inference algorithm.</a:t>
            </a:r>
          </a:p>
          <a:p>
            <a:pPr algn="just" eaLnBrk="1" hangingPunct="1">
              <a:buFont typeface="Wingdings" pitchFamily="2" charset="2"/>
              <a:buNone/>
            </a:pPr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1692275" y="1125538"/>
            <a:ext cx="5391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b="1" u="none"/>
              <a:t>Fundamental concepts of logical representation</a:t>
            </a:r>
          </a:p>
        </p:txBody>
      </p:sp>
      <p:sp>
        <p:nvSpPr>
          <p:cNvPr id="28678" name="Line 5"/>
          <p:cNvSpPr>
            <a:spLocks noChangeShapeType="1"/>
          </p:cNvSpPr>
          <p:nvPr/>
        </p:nvSpPr>
        <p:spPr bwMode="auto">
          <a:xfrm>
            <a:off x="4572000" y="31416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9" name="Line 6"/>
          <p:cNvSpPr>
            <a:spLocks noChangeShapeType="1"/>
          </p:cNvSpPr>
          <p:nvPr/>
        </p:nvSpPr>
        <p:spPr bwMode="auto">
          <a:xfrm>
            <a:off x="4572000" y="328453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0" name="Text Box 7"/>
          <p:cNvSpPr txBox="1">
            <a:spLocks noChangeArrowheads="1"/>
          </p:cNvSpPr>
          <p:nvPr/>
        </p:nvSpPr>
        <p:spPr bwMode="auto">
          <a:xfrm>
            <a:off x="4716463" y="3213100"/>
            <a:ext cx="234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i="1" u="none"/>
              <a:t>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8E99FF8-C881-4A7A-B2E7-4867EEC64CCC}" type="slidenum">
              <a:rPr lang="ar-SA" smtClean="0"/>
              <a:pPr/>
              <a:t>28</a:t>
            </a:fld>
            <a:endParaRPr lang="fr-FR" smtClean="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1125538"/>
            <a:ext cx="6629400" cy="537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395288" y="1668463"/>
            <a:ext cx="18811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u="none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Entailment</a:t>
            </a:r>
            <a:endParaRPr lang="fr-FR" sz="2800" b="1" u="none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2051050" y="908050"/>
            <a:ext cx="5391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b="1" u="none"/>
              <a:t>Fundamental concepts of logical representation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BDAF5F2-AEA5-492F-9A95-CF70B48B5205}" type="slidenum">
              <a:rPr lang="ar-SA" smtClean="0"/>
              <a:pPr/>
              <a:t>29</a:t>
            </a:fld>
            <a:endParaRPr lang="fr-FR" smtClean="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pic>
        <p:nvPicPr>
          <p:cNvPr id="3072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052513"/>
            <a:ext cx="7162800" cy="549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49" name="Rectangle 5"/>
          <p:cNvSpPr>
            <a:spLocks noChangeArrowheads="1"/>
          </p:cNvSpPr>
          <p:nvPr/>
        </p:nvSpPr>
        <p:spPr bwMode="auto">
          <a:xfrm>
            <a:off x="684213" y="1739900"/>
            <a:ext cx="27987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Entailment again</a:t>
            </a:r>
            <a:endParaRPr lang="fr-FR" sz="2800" b="1" u="none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  <p:sp>
        <p:nvSpPr>
          <p:cNvPr id="30727" name="Rectangle 6"/>
          <p:cNvSpPr>
            <a:spLocks noChangeArrowheads="1"/>
          </p:cNvSpPr>
          <p:nvPr/>
        </p:nvSpPr>
        <p:spPr bwMode="auto">
          <a:xfrm>
            <a:off x="1692275" y="908050"/>
            <a:ext cx="5391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b="1" u="none"/>
              <a:t>Fundamental concepts of logical representation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60594E1-D1C8-40E7-B62A-E2C62E5389E7}" type="slidenum">
              <a:rPr lang="ar-SA" smtClean="0"/>
              <a:pPr/>
              <a:t>3</a:t>
            </a:fld>
            <a:endParaRPr lang="fr-FR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3600" i="1" smtClean="0">
                <a:latin typeface="Garamond" pitchFamily="18" charset="0"/>
              </a:rPr>
              <a:t>Knowledge Representation &amp; Reasoning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fr-FR" sz="3600" smtClean="0">
                <a:solidFill>
                  <a:schemeClr val="accent2"/>
                </a:solidFill>
              </a:rPr>
              <a:t> </a:t>
            </a:r>
            <a:r>
              <a:rPr lang="fr-FR" sz="3600" smtClean="0">
                <a:solidFill>
                  <a:schemeClr val="accent2"/>
                </a:solidFill>
                <a:latin typeface="Garamond" pitchFamily="18" charset="0"/>
                <a:cs typeface="Times New Roman" pitchFamily="18" charset="0"/>
              </a:rPr>
              <a:t>Introduction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n-US" sz="2800" smtClean="0">
                <a:latin typeface="Garamond" pitchFamily="18" charset="0"/>
              </a:rPr>
              <a:t>Objectives of knowledge representation and reasoning are:</a:t>
            </a: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  <a:p>
            <a:pPr lvl="1" algn="just" eaLnBrk="1" hangingPunct="1">
              <a:buFont typeface="Wingdings" pitchFamily="2" charset="2"/>
              <a:buChar char="ü"/>
            </a:pPr>
            <a:r>
              <a:rPr lang="fr-FR" b="1" smtClean="0">
                <a:latin typeface="Garamond" pitchFamily="18" charset="0"/>
                <a:cs typeface="Times New Roman" pitchFamily="18" charset="0"/>
              </a:rPr>
              <a:t> </a:t>
            </a:r>
            <a:r>
              <a:rPr lang="fr-FR" smtClean="0">
                <a:latin typeface="Garamond" pitchFamily="18" charset="0"/>
                <a:cs typeface="Times New Roman" pitchFamily="18" charset="0"/>
              </a:rPr>
              <a:t>form representations of the world.</a:t>
            </a:r>
          </a:p>
          <a:p>
            <a:pPr lvl="1" algn="just" eaLnBrk="1" hangingPunct="1">
              <a:buFont typeface="Wingdings" pitchFamily="2" charset="2"/>
              <a:buChar char="ü"/>
            </a:pPr>
            <a:endParaRPr lang="fr-FR" sz="1200" smtClean="0">
              <a:latin typeface="Garamond" pitchFamily="18" charset="0"/>
              <a:cs typeface="Times New Roman" pitchFamily="18" charset="0"/>
            </a:endParaRPr>
          </a:p>
          <a:p>
            <a:pPr lvl="1" algn="just" eaLnBrk="1" hangingPunct="1">
              <a:buFont typeface="Wingdings" pitchFamily="2" charset="2"/>
              <a:buChar char="ü"/>
            </a:pPr>
            <a:r>
              <a:rPr lang="fr-FR" smtClean="0">
                <a:latin typeface="Garamond" pitchFamily="18" charset="0"/>
                <a:cs typeface="Times New Roman" pitchFamily="18" charset="0"/>
              </a:rPr>
              <a:t> use a process of </a:t>
            </a:r>
            <a:r>
              <a:rPr lang="fr-FR" b="1" smtClean="0">
                <a:latin typeface="Garamond" pitchFamily="18" charset="0"/>
                <a:cs typeface="Times New Roman" pitchFamily="18" charset="0"/>
              </a:rPr>
              <a:t>inference</a:t>
            </a:r>
            <a:r>
              <a:rPr lang="fr-FR" smtClean="0">
                <a:latin typeface="Garamond" pitchFamily="18" charset="0"/>
                <a:cs typeface="Times New Roman" pitchFamily="18" charset="0"/>
              </a:rPr>
              <a:t> to derive new representations about the world.</a:t>
            </a:r>
          </a:p>
          <a:p>
            <a:pPr lvl="1" algn="just" eaLnBrk="1" hangingPunct="1">
              <a:buFont typeface="Wingdings" pitchFamily="2" charset="2"/>
              <a:buChar char="ü"/>
            </a:pPr>
            <a:endParaRPr lang="fr-FR" sz="1200" smtClean="0">
              <a:latin typeface="Garamond" pitchFamily="18" charset="0"/>
              <a:cs typeface="Times New Roman" pitchFamily="18" charset="0"/>
            </a:endParaRPr>
          </a:p>
          <a:p>
            <a:pPr lvl="1" algn="just" eaLnBrk="1" hangingPunct="1">
              <a:buFont typeface="Wingdings" pitchFamily="2" charset="2"/>
              <a:buChar char="ü"/>
            </a:pPr>
            <a:r>
              <a:rPr lang="fr-FR" smtClean="0">
                <a:latin typeface="Garamond" pitchFamily="18" charset="0"/>
                <a:cs typeface="Times New Roman" pitchFamily="18" charset="0"/>
              </a:rPr>
              <a:t> use these new representations to deduce what to do.</a:t>
            </a:r>
          </a:p>
          <a:p>
            <a:pPr eaLnBrk="1" hangingPunct="1">
              <a:buFont typeface="Wingdings" pitchFamily="2" charset="2"/>
              <a:buChar char="§"/>
            </a:pPr>
            <a:endParaRPr lang="fr-FR" sz="2800" smtClean="0">
              <a:latin typeface="Garamond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4D84EF6-4974-4285-8D5E-E223DE9B420D}" type="slidenum">
              <a:rPr lang="ar-SA" smtClean="0"/>
              <a:pPr/>
              <a:t>30</a:t>
            </a:fld>
            <a:endParaRPr lang="fr-FR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sz="1400" b="1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1400" b="1" smtClean="0"/>
              <a:t>Fundamental concepts of logical representation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en-US" sz="1400" b="1" smtClean="0"/>
          </a:p>
          <a:p>
            <a:pPr eaLnBrk="1" hangingPunct="1">
              <a:lnSpc>
                <a:spcPct val="80000"/>
              </a:lnSpc>
              <a:spcBef>
                <a:spcPct val="25000"/>
              </a:spcBef>
            </a:pPr>
            <a:r>
              <a:rPr lang="en-US" sz="2000" smtClean="0">
                <a:latin typeface="Garamond" pitchFamily="18" charset="0"/>
              </a:rPr>
              <a:t>An inference procedure </a:t>
            </a:r>
            <a:r>
              <a:rPr lang="fr-FR" sz="2000" b="1" smtClean="0">
                <a:latin typeface="Garamond" pitchFamily="18" charset="0"/>
                <a:cs typeface="Times New Roman" pitchFamily="18" charset="0"/>
              </a:rPr>
              <a:t> </a:t>
            </a:r>
            <a:r>
              <a:rPr lang="en-US" sz="2000" smtClean="0">
                <a:latin typeface="Garamond" pitchFamily="18" charset="0"/>
              </a:rPr>
              <a:t>can do two things:</a:t>
            </a:r>
          </a:p>
          <a:p>
            <a:pPr eaLnBrk="1" hangingPunct="1">
              <a:lnSpc>
                <a:spcPct val="80000"/>
              </a:lnSpc>
              <a:spcBef>
                <a:spcPct val="25000"/>
              </a:spcBef>
              <a:buFontTx/>
              <a:buNone/>
            </a:pPr>
            <a:endParaRPr lang="en-US" sz="2000" smtClean="0">
              <a:latin typeface="Garamond" pitchFamily="18" charset="0"/>
            </a:endParaRPr>
          </a:p>
          <a:p>
            <a:pPr lvl="1" eaLnBrk="1" hangingPunct="1">
              <a:lnSpc>
                <a:spcPct val="8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2000" smtClean="0">
                <a:latin typeface="Garamond" pitchFamily="18" charset="0"/>
              </a:rPr>
              <a:t>Given KB, generate new sentence 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</a:t>
            </a:r>
            <a:r>
              <a:rPr lang="en-US" sz="2000" smtClean="0">
                <a:latin typeface="Garamond" pitchFamily="18" charset="0"/>
              </a:rPr>
              <a:t> purported to be entailed by KB.</a:t>
            </a:r>
          </a:p>
          <a:p>
            <a:pPr lvl="1" eaLnBrk="1" hangingPunct="1">
              <a:lnSpc>
                <a:spcPct val="80000"/>
              </a:lnSpc>
              <a:spcBef>
                <a:spcPct val="25000"/>
              </a:spcBef>
              <a:buFont typeface="Wingdings" pitchFamily="2" charset="2"/>
              <a:buChar char="Ø"/>
            </a:pPr>
            <a:endParaRPr lang="en-US" sz="2000" smtClean="0">
              <a:latin typeface="Garamond" pitchFamily="18" charset="0"/>
            </a:endParaRPr>
          </a:p>
          <a:p>
            <a:pPr lvl="1" eaLnBrk="1" hangingPunct="1">
              <a:lnSpc>
                <a:spcPct val="80000"/>
              </a:lnSpc>
              <a:spcBef>
                <a:spcPct val="25000"/>
              </a:spcBef>
              <a:buFont typeface="Wingdings" pitchFamily="2" charset="2"/>
              <a:buChar char="Ø"/>
            </a:pPr>
            <a:r>
              <a:rPr lang="en-US" sz="2000" smtClean="0">
                <a:latin typeface="Garamond" pitchFamily="18" charset="0"/>
              </a:rPr>
              <a:t>Given KB and 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, report whether or not </a:t>
            </a:r>
            <a:r>
              <a:rPr lang="en-US" sz="2000" smtClean="0">
                <a:latin typeface="Garamond" pitchFamily="18" charset="0"/>
              </a:rPr>
              <a:t>  is entailed by KB.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en-US" sz="2000" smtClean="0">
              <a:solidFill>
                <a:srgbClr val="990000"/>
              </a:solidFill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endParaRPr lang="en-US" sz="2000" smtClean="0">
              <a:solidFill>
                <a:srgbClr val="990000"/>
              </a:solidFill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2000" smtClean="0">
                <a:solidFill>
                  <a:srgbClr val="990000"/>
                </a:solidFill>
                <a:latin typeface="Garamond" pitchFamily="18" charset="0"/>
              </a:rPr>
              <a:t>Sound or truth preserving: </a:t>
            </a:r>
            <a:r>
              <a:rPr lang="en-US" sz="2000" smtClean="0">
                <a:latin typeface="Garamond" pitchFamily="18" charset="0"/>
              </a:rPr>
              <a:t>inference algorithm that derives only entailed sentences.</a:t>
            </a:r>
          </a:p>
          <a:p>
            <a:pPr algn="just" eaLnBrk="1" hangingPunct="1">
              <a:lnSpc>
                <a:spcPct val="80000"/>
              </a:lnSpc>
            </a:pPr>
            <a:endParaRPr lang="en-US" sz="2000" smtClean="0"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2000" smtClean="0">
                <a:solidFill>
                  <a:srgbClr val="990000"/>
                </a:solidFill>
                <a:latin typeface="Garamond" pitchFamily="18" charset="0"/>
              </a:rPr>
              <a:t>Completeness: </a:t>
            </a:r>
            <a:r>
              <a:rPr lang="en-US" sz="2000" smtClean="0">
                <a:latin typeface="Garamond" pitchFamily="18" charset="0"/>
              </a:rPr>
              <a:t>an inference algorithm is complete, if it can derive any sentence that is entailed</a:t>
            </a:r>
            <a:r>
              <a:rPr lang="en-US" sz="1400" smtClean="0"/>
              <a:t>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en-US" sz="1400" smtClean="0">
              <a:solidFill>
                <a:srgbClr val="9900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8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45436A-5813-4999-9D9D-F255CCE900F4}" type="slidenum">
              <a:rPr lang="ar-SA" smtClean="0"/>
              <a:pPr/>
              <a:t>31</a:t>
            </a:fld>
            <a:endParaRPr lang="fr-FR" smtClean="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000" b="1" smtClean="0"/>
          </a:p>
        </p:txBody>
      </p:sp>
      <p:sp>
        <p:nvSpPr>
          <p:cNvPr id="32773" name="Rectangle 4"/>
          <p:cNvSpPr>
            <a:spLocks noChangeArrowheads="1"/>
          </p:cNvSpPr>
          <p:nvPr/>
        </p:nvSpPr>
        <p:spPr bwMode="auto">
          <a:xfrm>
            <a:off x="395288" y="1052513"/>
            <a:ext cx="8424862" cy="625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Garamond" pitchFamily="18" charset="0"/>
              </a:rPr>
              <a:t>Explaining more Soundness and completeness</a:t>
            </a:r>
          </a:p>
          <a:p>
            <a:pPr algn="just"/>
            <a:endParaRPr lang="en-US" sz="2800" b="1">
              <a:latin typeface="Garamond" pitchFamily="18" charset="0"/>
            </a:endParaRPr>
          </a:p>
          <a:p>
            <a:pPr algn="just"/>
            <a:r>
              <a:rPr lang="en-US" sz="3600" u="none">
                <a:solidFill>
                  <a:srgbClr val="990000"/>
                </a:solidFill>
                <a:latin typeface="Garamond" pitchFamily="18" charset="0"/>
              </a:rPr>
              <a:t>Soundness</a:t>
            </a:r>
            <a:r>
              <a:rPr lang="en-US" sz="3600" u="none">
                <a:latin typeface="Garamond" pitchFamily="18" charset="0"/>
              </a:rPr>
              <a:t>: </a:t>
            </a:r>
            <a:r>
              <a:rPr lang="en-US" sz="3600" b="1" u="none">
                <a:latin typeface="Garamond" pitchFamily="18" charset="0"/>
              </a:rPr>
              <a:t>if</a:t>
            </a:r>
            <a:r>
              <a:rPr lang="en-US" sz="3600" u="none">
                <a:latin typeface="Garamond" pitchFamily="18" charset="0"/>
              </a:rPr>
              <a:t> the system proves that something is true, </a:t>
            </a:r>
            <a:r>
              <a:rPr lang="en-US" sz="3600" b="1" u="none">
                <a:latin typeface="Garamond" pitchFamily="18" charset="0"/>
              </a:rPr>
              <a:t>then</a:t>
            </a:r>
            <a:r>
              <a:rPr lang="en-US" sz="3600" u="none">
                <a:latin typeface="Garamond" pitchFamily="18" charset="0"/>
              </a:rPr>
              <a:t> it really is true. The system doesn’t derive contradictions</a:t>
            </a:r>
          </a:p>
          <a:p>
            <a:pPr lvl="1" algn="just"/>
            <a:endParaRPr lang="en-US" sz="2400" u="none">
              <a:latin typeface="Garamond" pitchFamily="18" charset="0"/>
            </a:endParaRPr>
          </a:p>
          <a:p>
            <a:pPr algn="just"/>
            <a:r>
              <a:rPr lang="en-US" sz="3600" u="none">
                <a:solidFill>
                  <a:srgbClr val="990000"/>
                </a:solidFill>
                <a:latin typeface="Garamond" pitchFamily="18" charset="0"/>
              </a:rPr>
              <a:t>Completeness</a:t>
            </a:r>
            <a:r>
              <a:rPr lang="en-US" sz="3600" u="none">
                <a:latin typeface="Garamond" pitchFamily="18" charset="0"/>
              </a:rPr>
              <a:t>: if something is really true, it can be proven using the system. The system can be used to derive all the true mathematical statements one by one</a:t>
            </a:r>
          </a:p>
          <a:p>
            <a:pPr lvl="1" algn="just"/>
            <a:endParaRPr lang="en-US" sz="3600" u="none">
              <a:latin typeface="Garamond" pitchFamily="18" charset="0"/>
            </a:endParaRPr>
          </a:p>
          <a:p>
            <a:pPr lvl="1" algn="just"/>
            <a:endParaRPr lang="fr-FR" sz="3600" u="none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732EE0-6B82-4B26-BF9E-1EF5EE0F6892}" type="slidenum">
              <a:rPr lang="ar-SA" smtClean="0"/>
              <a:pPr/>
              <a:t>32</a:t>
            </a:fld>
            <a:endParaRPr lang="fr-FR" smtClean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fr-FR" sz="3600" smtClean="0">
                <a:solidFill>
                  <a:srgbClr val="990000"/>
                </a:solidFill>
                <a:latin typeface="Algerian" pitchFamily="82" charset="0"/>
                <a:cs typeface="Times New Roman" pitchFamily="18" charset="0"/>
              </a:rPr>
              <a:t>Propositional Logic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z="3600" smtClean="0">
              <a:solidFill>
                <a:srgbClr val="990000"/>
              </a:solidFill>
              <a:latin typeface="Algerian" pitchFamily="82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fr-FR" smtClean="0">
                <a:latin typeface="Garamond" pitchFamily="18" charset="0"/>
                <a:cs typeface="Times New Roman" pitchFamily="18" charset="0"/>
              </a:rPr>
              <a:t>Propositional logic is the simplest logic.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fr-FR" sz="3200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 Syntax</a:t>
            </a:r>
          </a:p>
          <a:p>
            <a:pPr lvl="1" eaLnBrk="1" hangingPunct="1">
              <a:buFont typeface="Wingdings" pitchFamily="2" charset="2"/>
              <a:buChar char="Ø"/>
            </a:pPr>
            <a:endParaRPr lang="fr-FR" sz="3200" smtClean="0">
              <a:solidFill>
                <a:srgbClr val="990000"/>
              </a:solidFill>
              <a:latin typeface="Garamond" pitchFamily="18" charset="0"/>
              <a:cs typeface="Times New Roman" pitchFamily="18" charset="0"/>
            </a:endParaRPr>
          </a:p>
          <a:p>
            <a:pPr lvl="1" eaLnBrk="1" hangingPunct="1">
              <a:buFont typeface="Wingdings" pitchFamily="2" charset="2"/>
              <a:buChar char="Ø"/>
            </a:pPr>
            <a:r>
              <a:rPr lang="fr-FR" sz="3200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 Semantic</a:t>
            </a:r>
          </a:p>
          <a:p>
            <a:pPr lvl="1" eaLnBrk="1" hangingPunct="1">
              <a:buFont typeface="Wingdings" pitchFamily="2" charset="2"/>
              <a:buChar char="Ø"/>
            </a:pPr>
            <a:endParaRPr lang="fr-FR" sz="3200" smtClean="0">
              <a:solidFill>
                <a:srgbClr val="990000"/>
              </a:solidFill>
              <a:latin typeface="Garamond" pitchFamily="18" charset="0"/>
              <a:cs typeface="Times New Roman" pitchFamily="18" charset="0"/>
            </a:endParaRPr>
          </a:p>
          <a:p>
            <a:pPr lvl="1" eaLnBrk="1" hangingPunct="1">
              <a:buFont typeface="Wingdings" pitchFamily="2" charset="2"/>
              <a:buChar char="Ø"/>
            </a:pPr>
            <a:r>
              <a:rPr lang="fr-FR" sz="3200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 Entailment</a:t>
            </a: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10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10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10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F3F93BB-23E7-4F93-9D0D-E801EA17C149}" type="slidenum">
              <a:rPr lang="ar-SA" smtClean="0"/>
              <a:pPr/>
              <a:t>33</a:t>
            </a:fld>
            <a:endParaRPr lang="fr-FR" smtClean="0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fr-FR" sz="3600" smtClean="0">
                <a:solidFill>
                  <a:srgbClr val="990000"/>
                </a:solidFill>
                <a:latin typeface="Algerian" pitchFamily="82" charset="0"/>
                <a:cs typeface="Times New Roman" pitchFamily="18" charset="0"/>
              </a:rPr>
              <a:t>Propositional Logic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fr-FR" sz="2400" b="1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Syntax: </a:t>
            </a: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It  defines the allowable sentences.</a:t>
            </a:r>
          </a:p>
          <a:p>
            <a:pPr algn="just" eaLnBrk="1" hangingPunct="1">
              <a:buFont typeface="Wingdings" pitchFamily="2" charset="2"/>
              <a:buChar char="q"/>
            </a:pPr>
            <a:endParaRPr lang="fr-FR" sz="2400" b="1" smtClean="0">
              <a:latin typeface="Garamond" pitchFamily="18" charset="0"/>
              <a:cs typeface="Times New Roman" pitchFamily="18" charset="0"/>
            </a:endParaRPr>
          </a:p>
          <a:p>
            <a:pPr algn="just" eaLnBrk="1" hangingPunct="1"/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Atomic sentence: </a:t>
            </a:r>
          </a:p>
          <a:p>
            <a:pPr algn="just" eaLnBrk="1" hangingPunct="1">
              <a:buFontTx/>
              <a:buNone/>
            </a:pP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-</a:t>
            </a:r>
            <a:r>
              <a:rPr lang="fr-FR" sz="2400" smtClean="0">
                <a:latin typeface="Garamond" pitchFamily="18" charset="0"/>
                <a:cs typeface="Times New Roman" pitchFamily="18" charset="0"/>
              </a:rPr>
              <a:t> single proposition symbol</a:t>
            </a: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buFontTx/>
              <a:buNone/>
            </a:pP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- uppercase</a:t>
            </a:r>
            <a:r>
              <a:rPr lang="fr-FR" sz="2400" smtClean="0">
                <a:latin typeface="Garamond" pitchFamily="18" charset="0"/>
                <a:cs typeface="Times New Roman" pitchFamily="18" charset="0"/>
              </a:rPr>
              <a:t> names for symbols must have some mnemonic value: example W</a:t>
            </a:r>
            <a:r>
              <a:rPr lang="fr-FR" sz="2400" baseline="-25000" smtClean="0">
                <a:latin typeface="Garamond" pitchFamily="18" charset="0"/>
                <a:cs typeface="Times New Roman" pitchFamily="18" charset="0"/>
              </a:rPr>
              <a:t>1,3</a:t>
            </a:r>
            <a:r>
              <a:rPr lang="fr-FR" sz="2400" smtClean="0">
                <a:latin typeface="Garamond" pitchFamily="18" charset="0"/>
                <a:cs typeface="Times New Roman" pitchFamily="18" charset="0"/>
              </a:rPr>
              <a:t> to say the wumpus is in [1,3].</a:t>
            </a:r>
          </a:p>
          <a:p>
            <a:pPr algn="just" eaLnBrk="1" hangingPunct="1">
              <a:buFontTx/>
              <a:buChar char="-"/>
            </a:pP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True and False</a:t>
            </a:r>
            <a:r>
              <a:rPr lang="fr-FR" sz="2400" smtClean="0">
                <a:latin typeface="Garamond" pitchFamily="18" charset="0"/>
                <a:cs typeface="Times New Roman" pitchFamily="18" charset="0"/>
              </a:rPr>
              <a:t>: proposition symbols with fixed meaning.</a:t>
            </a:r>
          </a:p>
          <a:p>
            <a:pPr algn="just" eaLnBrk="1" hangingPunct="1">
              <a:buFontTx/>
              <a:buChar char="-"/>
            </a:pPr>
            <a:endParaRPr lang="fr-FR" sz="2400" smtClean="0">
              <a:latin typeface="Garamond" pitchFamily="18" charset="0"/>
              <a:cs typeface="Times New Roman" pitchFamily="18" charset="0"/>
            </a:endParaRPr>
          </a:p>
          <a:p>
            <a:pPr algn="just" eaLnBrk="1" hangingPunct="1"/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Complex sentences</a:t>
            </a:r>
            <a:r>
              <a:rPr lang="fr-FR" sz="2400" smtClean="0">
                <a:latin typeface="Garamond" pitchFamily="18" charset="0"/>
                <a:cs typeface="Times New Roman" pitchFamily="18" charset="0"/>
              </a:rPr>
              <a:t>: they are constructed from simpler sentences using logical connectives.</a:t>
            </a:r>
          </a:p>
          <a:p>
            <a:pPr algn="just" eaLnBrk="1" hangingPunct="1">
              <a:buFont typeface="Wingdings" pitchFamily="2" charset="2"/>
              <a:buChar char="q"/>
            </a:pPr>
            <a:endParaRPr lang="fr-FR" sz="2400" b="1" smtClean="0">
              <a:solidFill>
                <a:srgbClr val="990000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2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83030F4-9D98-48F3-8B2B-014C71DE7210}" type="slidenum">
              <a:rPr lang="ar-SA" smtClean="0"/>
              <a:pPr/>
              <a:t>34</a:t>
            </a:fld>
            <a:endParaRPr lang="fr-FR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 typeface="Wingdings" pitchFamily="2" charset="2"/>
              <a:buNone/>
            </a:pPr>
            <a:r>
              <a:rPr lang="fr-FR" sz="3600" smtClean="0">
                <a:solidFill>
                  <a:srgbClr val="990000"/>
                </a:solidFill>
                <a:latin typeface="Algerian" pitchFamily="82" charset="0"/>
                <a:cs typeface="Times New Roman" pitchFamily="18" charset="0"/>
              </a:rPr>
              <a:t>Propositional Logic</a:t>
            </a:r>
          </a:p>
          <a:p>
            <a:pPr marL="609600" indent="-609600" algn="just" eaLnBrk="1" hangingPunct="1"/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Logical connectives: </a:t>
            </a:r>
          </a:p>
          <a:p>
            <a:pPr marL="1371600" lvl="2" indent="-457200" algn="just" eaLnBrk="1" hangingPunct="1">
              <a:buFontTx/>
              <a:buAutoNum type="arabicPeriod"/>
            </a:pPr>
            <a:r>
              <a:rPr lang="en-US" smtClean="0">
                <a:solidFill>
                  <a:schemeClr val="tx2"/>
                </a:solidFill>
                <a:sym typeface="Symbol" pitchFamily="18" charset="2"/>
              </a:rPr>
              <a:t>(NOT) negation.</a:t>
            </a:r>
          </a:p>
          <a:p>
            <a:pPr marL="1371600" lvl="2" indent="-457200" algn="just" eaLnBrk="1" hangingPunct="1">
              <a:buFontTx/>
              <a:buAutoNum type="arabicPeriod"/>
            </a:pPr>
            <a:r>
              <a:rPr lang="en-US" smtClean="0">
                <a:solidFill>
                  <a:schemeClr val="tx2"/>
                </a:solidFill>
                <a:sym typeface="Symbol" pitchFamily="18" charset="2"/>
              </a:rPr>
              <a:t>(AND) conjunction, operands are  conjuncts.</a:t>
            </a:r>
          </a:p>
          <a:p>
            <a:pPr marL="1371600" lvl="2" indent="-457200" algn="just" eaLnBrk="1" hangingPunct="1">
              <a:buFontTx/>
              <a:buAutoNum type="arabicPeriod"/>
            </a:pPr>
            <a:r>
              <a:rPr lang="en-US" smtClean="0">
                <a:solidFill>
                  <a:schemeClr val="tx2"/>
                </a:solidFill>
                <a:sym typeface="Symbol" pitchFamily="18" charset="2"/>
              </a:rPr>
              <a:t> (OR), operands are disjuncts.</a:t>
            </a:r>
          </a:p>
          <a:p>
            <a:pPr marL="1371600" lvl="2" indent="-457200" algn="just" eaLnBrk="1" hangingPunct="1">
              <a:buFontTx/>
              <a:buAutoNum type="arabicPeriod"/>
            </a:pPr>
            <a:r>
              <a:rPr lang="en-US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⇒ implication (or conditional) A ⇒ B, A is the premise or antecedent and B is the conclusion or consequent.  It is also known as rule or if-then statement.</a:t>
            </a:r>
          </a:p>
          <a:p>
            <a:pPr marL="1371600" lvl="2" indent="-457200" algn="just" eaLnBrk="1" hangingPunct="1">
              <a:buFontTx/>
              <a:buAutoNum type="arabicPeriod"/>
            </a:pPr>
            <a:r>
              <a:rPr lang="en-US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tci3" pitchFamily="2" charset="2"/>
              </a:rPr>
              <a:t> if and only if (biconditional).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1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1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21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3D0B548-4DA8-4FB9-A1DC-8090BA16C2A5}" type="slidenum">
              <a:rPr lang="ar-SA" smtClean="0"/>
              <a:pPr/>
              <a:t>35</a:t>
            </a:fld>
            <a:endParaRPr lang="fr-FR" smtClean="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sp>
        <p:nvSpPr>
          <p:cNvPr id="36869" name="Rectangle 4"/>
          <p:cNvSpPr>
            <a:spLocks noChangeArrowheads="1"/>
          </p:cNvSpPr>
          <p:nvPr/>
        </p:nvSpPr>
        <p:spPr bwMode="auto">
          <a:xfrm>
            <a:off x="468313" y="911225"/>
            <a:ext cx="8351837" cy="588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u="none">
                <a:latin typeface="Garamond" pitchFamily="18" charset="0"/>
              </a:rPr>
              <a:t> </a:t>
            </a:r>
            <a:r>
              <a:rPr lang="fr-FR" sz="2400" u="none">
                <a:solidFill>
                  <a:srgbClr val="990000"/>
                </a:solidFill>
                <a:latin typeface="Algerian" pitchFamily="82" charset="0"/>
              </a:rPr>
              <a:t>Propositional Logic</a:t>
            </a:r>
          </a:p>
          <a:p>
            <a:pPr algn="ctr"/>
            <a:endParaRPr lang="en-US" sz="900" u="none">
              <a:latin typeface="Algerian" pitchFamily="82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Logical constants </a:t>
            </a:r>
            <a:r>
              <a:rPr lang="en-US" sz="2800" b="1" u="none">
                <a:solidFill>
                  <a:schemeClr val="tx2"/>
                </a:solidFill>
                <a:latin typeface="Garamond" pitchFamily="18" charset="0"/>
              </a:rPr>
              <a:t>TRUE</a:t>
            </a:r>
            <a:r>
              <a:rPr lang="en-US" sz="2800" u="none">
                <a:latin typeface="Garamond" pitchFamily="18" charset="0"/>
              </a:rPr>
              <a:t> and </a:t>
            </a:r>
            <a:r>
              <a:rPr lang="en-US" sz="2800" b="1" u="none">
                <a:solidFill>
                  <a:schemeClr val="tx2"/>
                </a:solidFill>
                <a:latin typeface="Garamond" pitchFamily="18" charset="0"/>
              </a:rPr>
              <a:t>FALSE</a:t>
            </a:r>
            <a:r>
              <a:rPr lang="en-US" sz="2800" u="none">
                <a:latin typeface="Garamond" pitchFamily="18" charset="0"/>
              </a:rPr>
              <a:t> are sentences.</a:t>
            </a: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Proposition symbols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P1, P2</a:t>
            </a:r>
            <a:r>
              <a:rPr lang="en-US" sz="2800" u="none">
                <a:latin typeface="Garamond" pitchFamily="18" charset="0"/>
              </a:rPr>
              <a:t> etc. are sentences.</a:t>
            </a: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Symbols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P1</a:t>
            </a:r>
            <a:r>
              <a:rPr lang="en-US" sz="2800" u="none">
                <a:latin typeface="Garamond" pitchFamily="18" charset="0"/>
              </a:rPr>
              <a:t> and negated symbols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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 P1</a:t>
            </a:r>
            <a:r>
              <a:rPr lang="en-US" sz="2800" u="none">
                <a:latin typeface="Garamond" pitchFamily="18" charset="0"/>
              </a:rPr>
              <a:t> are called literals.</a:t>
            </a: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If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</a:t>
            </a:r>
            <a:r>
              <a:rPr lang="en-US" sz="2800" u="none">
                <a:latin typeface="Garamond" pitchFamily="18" charset="0"/>
              </a:rPr>
              <a:t> is a sentence,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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 S</a:t>
            </a:r>
            <a:r>
              <a:rPr lang="en-US" sz="2800" u="none">
                <a:latin typeface="Garamond" pitchFamily="18" charset="0"/>
              </a:rPr>
              <a:t> is a sentence (NOT).</a:t>
            </a: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If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</a:t>
            </a:r>
            <a:r>
              <a:rPr lang="en-US" sz="2800" u="none">
                <a:latin typeface="Garamond" pitchFamily="18" charset="0"/>
              </a:rPr>
              <a:t> and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S2</a:t>
            </a:r>
            <a:r>
              <a:rPr lang="en-US" sz="2800" u="none">
                <a:latin typeface="Garamond" pitchFamily="18" charset="0"/>
              </a:rPr>
              <a:t> is a sentence,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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 S2</a:t>
            </a:r>
            <a:r>
              <a:rPr lang="en-US" sz="2800" u="none">
                <a:latin typeface="Garamond" pitchFamily="18" charset="0"/>
              </a:rPr>
              <a:t> is a sentence (AND).</a:t>
            </a: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If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</a:t>
            </a:r>
            <a:r>
              <a:rPr lang="en-US" sz="2800" u="none">
                <a:latin typeface="Garamond" pitchFamily="18" charset="0"/>
              </a:rPr>
              <a:t> and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S2</a:t>
            </a:r>
            <a:r>
              <a:rPr lang="en-US" sz="2800" u="none">
                <a:latin typeface="Garamond" pitchFamily="18" charset="0"/>
              </a:rPr>
              <a:t> is a sentence,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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 S2</a:t>
            </a:r>
            <a:r>
              <a:rPr lang="en-US" sz="2800" u="none">
                <a:latin typeface="Garamond" pitchFamily="18" charset="0"/>
              </a:rPr>
              <a:t> is a sentence (OR).</a:t>
            </a: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If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</a:t>
            </a:r>
            <a:r>
              <a:rPr lang="en-US" sz="2800" u="none">
                <a:latin typeface="Garamond" pitchFamily="18" charset="0"/>
              </a:rPr>
              <a:t> and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S2</a:t>
            </a:r>
            <a:r>
              <a:rPr lang="en-US" sz="2800" u="none">
                <a:latin typeface="Garamond" pitchFamily="18" charset="0"/>
              </a:rPr>
              <a:t> is a sentence,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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 S2</a:t>
            </a:r>
            <a:r>
              <a:rPr lang="en-US" sz="2800" u="none">
                <a:latin typeface="Garamond" pitchFamily="18" charset="0"/>
              </a:rPr>
              <a:t> is a sentence (Implies).</a:t>
            </a: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If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</a:t>
            </a:r>
            <a:r>
              <a:rPr lang="en-US" sz="2800" u="none">
                <a:latin typeface="Garamond" pitchFamily="18" charset="0"/>
              </a:rPr>
              <a:t> and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S2</a:t>
            </a:r>
            <a:r>
              <a:rPr lang="en-US" sz="2800" u="none">
                <a:latin typeface="Garamond" pitchFamily="18" charset="0"/>
              </a:rPr>
              <a:t> is a sentence,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S1 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</a:t>
            </a:r>
            <a:r>
              <a:rPr lang="en-US" sz="2800" u="none">
                <a:solidFill>
                  <a:schemeClr val="tx2"/>
                </a:solidFill>
                <a:latin typeface="Garamond" pitchFamily="18" charset="0"/>
              </a:rPr>
              <a:t> S2</a:t>
            </a:r>
            <a:r>
              <a:rPr lang="en-US" sz="2800" u="none">
                <a:latin typeface="Garamond" pitchFamily="18" charset="0"/>
              </a:rPr>
              <a:t> is a sentence (Equivalent).</a:t>
            </a:r>
            <a:endParaRPr lang="en-US" u="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65604B-8DC9-47B1-B36A-7A3F0C713E85}" type="slidenum">
              <a:rPr lang="ar-SA" smtClean="0"/>
              <a:pPr/>
              <a:t>36</a:t>
            </a:fld>
            <a:endParaRPr lang="fr-FR" smtClean="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sp>
        <p:nvSpPr>
          <p:cNvPr id="128004" name="Rectangle 4"/>
          <p:cNvSpPr>
            <a:spLocks noChangeArrowheads="1"/>
          </p:cNvSpPr>
          <p:nvPr/>
        </p:nvSpPr>
        <p:spPr bwMode="auto">
          <a:xfrm>
            <a:off x="468313" y="911225"/>
            <a:ext cx="8351837" cy="540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u="none">
                <a:latin typeface="Garamond" pitchFamily="18" charset="0"/>
              </a:rPr>
              <a:t> </a:t>
            </a:r>
            <a:r>
              <a:rPr lang="fr-FR" sz="2400" u="none">
                <a:solidFill>
                  <a:srgbClr val="990000"/>
                </a:solidFill>
                <a:latin typeface="Algerian" pitchFamily="82" charset="0"/>
              </a:rPr>
              <a:t>Propositional Logic</a:t>
            </a:r>
          </a:p>
          <a:p>
            <a:pPr algn="ctr"/>
            <a:endParaRPr lang="en-US" sz="900" u="none">
              <a:latin typeface="Algerian" pitchFamily="82" charset="0"/>
            </a:endParaRPr>
          </a:p>
          <a:p>
            <a:pPr algn="just"/>
            <a:r>
              <a:rPr lang="en-US" sz="2000" b="1" u="none">
                <a:latin typeface="Garamond" pitchFamily="18" charset="0"/>
              </a:rPr>
              <a:t>A BNF(Backus-Naur Form) grammar of sentences in propositional Logic	 is defined by the following rules.</a:t>
            </a:r>
          </a:p>
          <a:p>
            <a:pPr algn="just"/>
            <a:endParaRPr lang="en-US" sz="2000" b="1" u="none">
              <a:latin typeface="Garamond" pitchFamily="18" charset="0"/>
            </a:endParaRPr>
          </a:p>
          <a:p>
            <a:pPr algn="just"/>
            <a:r>
              <a:rPr lang="en-US" sz="2800" u="none">
                <a:latin typeface="Garamond" pitchFamily="18" charset="0"/>
              </a:rPr>
              <a:t>	          	  </a:t>
            </a:r>
            <a:r>
              <a:rPr lang="en-US" sz="2400" i="1" u="none">
                <a:latin typeface="Garamond" pitchFamily="18" charset="0"/>
              </a:rPr>
              <a:t>Sentence </a:t>
            </a:r>
            <a:r>
              <a:rPr lang="en-US" sz="2400" u="none">
                <a:latin typeface="Garamond" pitchFamily="18" charset="0"/>
              </a:rPr>
              <a:t>→ </a:t>
            </a:r>
            <a:r>
              <a:rPr lang="en-US" sz="2400" i="1" u="none">
                <a:latin typeface="Garamond" pitchFamily="18" charset="0"/>
              </a:rPr>
              <a:t>AtomicSentence</a:t>
            </a:r>
            <a:r>
              <a:rPr lang="en-US" sz="2400" u="none">
                <a:latin typeface="Garamond" pitchFamily="18" charset="0"/>
              </a:rPr>
              <a:t> </a:t>
            </a:r>
            <a:r>
              <a:rPr lang="en-US" u="none">
                <a:solidFill>
                  <a:schemeClr val="tx2"/>
                </a:solidFill>
                <a:sym typeface="Symbol" pitchFamily="18" charset="2"/>
              </a:rPr>
              <a:t>│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ComplexSentence </a:t>
            </a:r>
            <a:endParaRPr lang="en-US" sz="2400" i="1" u="none">
              <a:latin typeface="Garamond" pitchFamily="18" charset="0"/>
            </a:endParaRPr>
          </a:p>
          <a:p>
            <a:pPr algn="just"/>
            <a:endParaRPr lang="en-US" sz="800" i="1" u="none">
              <a:latin typeface="Garamond" pitchFamily="18" charset="0"/>
            </a:endParaRPr>
          </a:p>
          <a:p>
            <a:pPr algn="just"/>
            <a:r>
              <a:rPr lang="en-US" sz="2400" u="none">
                <a:latin typeface="Garamond" pitchFamily="18" charset="0"/>
              </a:rPr>
              <a:t>                </a:t>
            </a:r>
            <a:r>
              <a:rPr lang="en-US" sz="2400" i="1" u="none">
                <a:latin typeface="Garamond" pitchFamily="18" charset="0"/>
              </a:rPr>
              <a:t>AtomicSentence </a:t>
            </a:r>
            <a:r>
              <a:rPr lang="en-US" sz="2400" u="none">
                <a:latin typeface="Garamond" pitchFamily="18" charset="0"/>
              </a:rPr>
              <a:t>→ True 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│</a:t>
            </a:r>
            <a:r>
              <a:rPr lang="en-US" sz="2400" u="none">
                <a:latin typeface="Garamond" pitchFamily="18" charset="0"/>
              </a:rPr>
              <a:t> False 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│</a:t>
            </a:r>
            <a:r>
              <a:rPr lang="en-US" sz="2400" u="none">
                <a:latin typeface="Garamond" pitchFamily="18" charset="0"/>
              </a:rPr>
              <a:t> </a:t>
            </a:r>
            <a:r>
              <a:rPr lang="en-US" sz="2400" i="1" u="none">
                <a:latin typeface="Garamond" pitchFamily="18" charset="0"/>
              </a:rPr>
              <a:t>Symbol</a:t>
            </a:r>
          </a:p>
          <a:p>
            <a:pPr algn="just"/>
            <a:endParaRPr lang="en-US" sz="800" i="1" u="none">
              <a:latin typeface="Garamond" pitchFamily="18" charset="0"/>
            </a:endParaRPr>
          </a:p>
          <a:p>
            <a:pPr algn="just"/>
            <a:r>
              <a:rPr lang="en-US" sz="2400" u="none">
                <a:latin typeface="Garamond" pitchFamily="18" charset="0"/>
              </a:rPr>
              <a:t>	                </a:t>
            </a:r>
            <a:r>
              <a:rPr lang="en-US" sz="2400" i="1" u="none">
                <a:latin typeface="Garamond" pitchFamily="18" charset="0"/>
              </a:rPr>
              <a:t>Symbol </a:t>
            </a:r>
            <a:r>
              <a:rPr lang="en-US" sz="2400" u="none">
                <a:latin typeface="Garamond" pitchFamily="18" charset="0"/>
              </a:rPr>
              <a:t>→ P 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│</a:t>
            </a:r>
            <a:r>
              <a:rPr lang="en-US" sz="2400" u="none">
                <a:latin typeface="Garamond" pitchFamily="18" charset="0"/>
              </a:rPr>
              <a:t> Q 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│</a:t>
            </a:r>
            <a:r>
              <a:rPr lang="en-US" sz="2400" u="none">
                <a:latin typeface="Garamond" pitchFamily="18" charset="0"/>
              </a:rPr>
              <a:t> R …</a:t>
            </a:r>
          </a:p>
          <a:p>
            <a:pPr algn="just"/>
            <a:endParaRPr lang="en-US" sz="800" u="none">
              <a:latin typeface="Garamond" pitchFamily="18" charset="0"/>
            </a:endParaRPr>
          </a:p>
          <a:p>
            <a:pPr algn="just"/>
            <a:r>
              <a:rPr lang="en-US" sz="2400" u="none">
                <a:latin typeface="Garamond" pitchFamily="18" charset="0"/>
              </a:rPr>
              <a:t>               </a:t>
            </a:r>
            <a:r>
              <a:rPr lang="en-US" sz="2400" i="1" u="none">
                <a:latin typeface="Garamond" pitchFamily="18" charset="0"/>
              </a:rPr>
              <a:t>ComplexSentence</a:t>
            </a:r>
            <a:r>
              <a:rPr lang="en-US" sz="2400" u="none">
                <a:latin typeface="Garamond" pitchFamily="18" charset="0"/>
              </a:rPr>
              <a:t> →   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 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Sentence</a:t>
            </a:r>
          </a:p>
          <a:p>
            <a:pPr algn="just"/>
            <a:endParaRPr lang="en-US" sz="800" i="1" u="none">
              <a:solidFill>
                <a:schemeClr val="tx2"/>
              </a:solidFill>
              <a:latin typeface="Garamond" pitchFamily="18" charset="0"/>
              <a:sym typeface="Symbol" pitchFamily="18" charset="2"/>
            </a:endParaRPr>
          </a:p>
          <a:p>
            <a:pPr algn="just"/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				│(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Sentence </a:t>
            </a:r>
            <a:r>
              <a:rPr lang="en-US" u="none">
                <a:sym typeface="Symbol" pitchFamily="18" charset="2"/>
              </a:rPr>
              <a:t>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 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Sentence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)</a:t>
            </a:r>
          </a:p>
          <a:p>
            <a:pPr algn="just"/>
            <a:endParaRPr lang="en-US" sz="800" u="none">
              <a:solidFill>
                <a:schemeClr val="tx2"/>
              </a:solidFill>
              <a:latin typeface="Garamond" pitchFamily="18" charset="0"/>
              <a:sym typeface="tci3" pitchFamily="2" charset="2"/>
            </a:endParaRPr>
          </a:p>
          <a:p>
            <a:pPr algn="just"/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				│(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Sentence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 </a:t>
            </a:r>
            <a:r>
              <a:rPr lang="en-US" u="none">
                <a:sym typeface="Symbol" pitchFamily="18" charset="2"/>
              </a:rPr>
              <a:t>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 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Sentence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)</a:t>
            </a:r>
          </a:p>
          <a:p>
            <a:pPr algn="just"/>
            <a:endParaRPr lang="en-US" sz="800" u="none">
              <a:solidFill>
                <a:schemeClr val="tx2"/>
              </a:solidFill>
              <a:latin typeface="Garamond" pitchFamily="18" charset="0"/>
              <a:sym typeface="tci3" pitchFamily="2" charset="2"/>
            </a:endParaRPr>
          </a:p>
          <a:p>
            <a:pPr algn="just"/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				│(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Sentence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 </a:t>
            </a:r>
            <a:r>
              <a:rPr lang="en-US" u="none">
                <a:sym typeface="Symbol" pitchFamily="18" charset="2"/>
              </a:rPr>
              <a:t>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 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Sentence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)</a:t>
            </a:r>
          </a:p>
          <a:p>
            <a:pPr algn="just"/>
            <a:endParaRPr lang="en-US" sz="800" u="none">
              <a:solidFill>
                <a:schemeClr val="tx2"/>
              </a:solidFill>
              <a:latin typeface="Garamond" pitchFamily="18" charset="0"/>
              <a:sym typeface="tci3" pitchFamily="2" charset="2"/>
            </a:endParaRPr>
          </a:p>
          <a:p>
            <a:pPr algn="just"/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				│(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Symbol" pitchFamily="18" charset="2"/>
              </a:rPr>
              <a:t>Sentence </a:t>
            </a:r>
            <a:r>
              <a:rPr lang="en-US" u="none">
                <a:sym typeface="Symbol" pitchFamily="18" charset="2"/>
              </a:rPr>
              <a:t></a:t>
            </a:r>
            <a:r>
              <a:rPr lang="en-US" sz="2400" i="1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 Sentence</a:t>
            </a:r>
            <a:r>
              <a:rPr lang="en-US" sz="2400" u="none">
                <a:solidFill>
                  <a:schemeClr val="tx2"/>
                </a:solidFill>
                <a:latin typeface="Garamond" pitchFamily="18" charset="0"/>
                <a:sym typeface="tci3" pitchFamily="2" charset="2"/>
              </a:rPr>
              <a:t>)</a:t>
            </a:r>
            <a:endParaRPr lang="en-US" u="none"/>
          </a:p>
        </p:txBody>
      </p:sp>
      <p:sp>
        <p:nvSpPr>
          <p:cNvPr id="37894" name="Line 6"/>
          <p:cNvSpPr>
            <a:spLocks noChangeShapeType="1"/>
          </p:cNvSpPr>
          <p:nvPr/>
        </p:nvSpPr>
        <p:spPr bwMode="auto">
          <a:xfrm>
            <a:off x="395288" y="2276475"/>
            <a:ext cx="8424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>
            <a:off x="395288" y="6524625"/>
            <a:ext cx="84978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80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80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80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800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2800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800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800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2800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D3B6C5-DC4E-43DD-AFF5-E8C1B2BF02C7}" type="slidenum">
              <a:rPr lang="ar-SA" smtClean="0"/>
              <a:pPr/>
              <a:t>37</a:t>
            </a:fld>
            <a:endParaRPr lang="fr-FR" smtClean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sp>
        <p:nvSpPr>
          <p:cNvPr id="38917" name="Rectangle 4"/>
          <p:cNvSpPr>
            <a:spLocks noChangeArrowheads="1"/>
          </p:cNvSpPr>
          <p:nvPr/>
        </p:nvSpPr>
        <p:spPr bwMode="auto">
          <a:xfrm>
            <a:off x="468313" y="911225"/>
            <a:ext cx="8351837" cy="603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u="none">
                <a:latin typeface="Garamond" pitchFamily="18" charset="0"/>
              </a:rPr>
              <a:t> </a:t>
            </a:r>
            <a:r>
              <a:rPr lang="fr-FR" sz="2400" u="none">
                <a:solidFill>
                  <a:srgbClr val="990000"/>
                </a:solidFill>
                <a:latin typeface="Algerian" pitchFamily="82" charset="0"/>
              </a:rPr>
              <a:t>Propositional Logic</a:t>
            </a:r>
          </a:p>
          <a:p>
            <a:pPr algn="ctr"/>
            <a:endParaRPr lang="en-US" sz="900" u="none">
              <a:latin typeface="Algerian" pitchFamily="82" charset="0"/>
            </a:endParaRPr>
          </a:p>
          <a:p>
            <a:pPr algn="just">
              <a:buFontTx/>
              <a:buChar char="•"/>
            </a:pPr>
            <a:endParaRPr lang="en-US" sz="900" u="none">
              <a:latin typeface="Garamond" pitchFamily="18" charset="0"/>
            </a:endParaRPr>
          </a:p>
          <a:p>
            <a:pPr algn="just">
              <a:buFontTx/>
              <a:buChar char="•"/>
            </a:pPr>
            <a:r>
              <a:rPr lang="en-US" sz="2800" u="none">
                <a:latin typeface="Garamond" pitchFamily="18" charset="0"/>
              </a:rPr>
              <a:t> </a:t>
            </a:r>
            <a:r>
              <a:rPr lang="en-US" sz="2800" b="1" u="none">
                <a:latin typeface="Garamond" pitchFamily="18" charset="0"/>
              </a:rPr>
              <a:t>Order of precedence</a:t>
            </a:r>
            <a:endParaRPr lang="en-US" sz="3200" u="none">
              <a:latin typeface="Garamond" pitchFamily="18" charset="0"/>
            </a:endParaRPr>
          </a:p>
          <a:p>
            <a:pPr algn="just"/>
            <a:r>
              <a:rPr lang="en-US" sz="3200" u="none">
                <a:latin typeface="Garamond" pitchFamily="18" charset="0"/>
              </a:rPr>
              <a:t>From highest to lowest:</a:t>
            </a:r>
          </a:p>
          <a:p>
            <a:pPr lvl="2"/>
            <a:r>
              <a:rPr lang="en-US" sz="3200" u="none">
                <a:latin typeface="Garamond" pitchFamily="18" charset="0"/>
              </a:rPr>
              <a:t>parenthesis   ( Sentence )</a:t>
            </a:r>
          </a:p>
          <a:p>
            <a:pPr lvl="3"/>
            <a:r>
              <a:rPr lang="en-US" sz="3200" u="none">
                <a:latin typeface="Garamond" pitchFamily="18" charset="0"/>
                <a:sym typeface="Symbol" pitchFamily="18" charset="2"/>
              </a:rPr>
              <a:t>         NOT	       </a:t>
            </a:r>
          </a:p>
          <a:p>
            <a:pPr lvl="3"/>
            <a:r>
              <a:rPr lang="en-US" sz="3200" u="none">
                <a:latin typeface="Garamond" pitchFamily="18" charset="0"/>
                <a:sym typeface="Symbol" pitchFamily="18" charset="2"/>
              </a:rPr>
              <a:t>        AND	        </a:t>
            </a:r>
          </a:p>
          <a:p>
            <a:pPr lvl="3"/>
            <a:r>
              <a:rPr lang="en-US" sz="3200" u="none">
                <a:latin typeface="Garamond" pitchFamily="18" charset="0"/>
                <a:sym typeface="Symbol" pitchFamily="18" charset="2"/>
              </a:rPr>
              <a:t>        OR	        </a:t>
            </a:r>
          </a:p>
          <a:p>
            <a:pPr lvl="3"/>
            <a:r>
              <a:rPr lang="en-US" sz="3200" u="none">
                <a:latin typeface="Garamond" pitchFamily="18" charset="0"/>
                <a:sym typeface="Symbol" pitchFamily="18" charset="2"/>
              </a:rPr>
              <a:t>        Implies       </a:t>
            </a:r>
          </a:p>
          <a:p>
            <a:pPr lvl="3"/>
            <a:r>
              <a:rPr lang="en-US" sz="3200" u="none">
                <a:latin typeface="Garamond" pitchFamily="18" charset="0"/>
                <a:sym typeface="Symbol" pitchFamily="18" charset="2"/>
              </a:rPr>
              <a:t>        Equivalent  </a:t>
            </a:r>
          </a:p>
          <a:p>
            <a:pPr lvl="3"/>
            <a:endParaRPr lang="en-US" sz="1200" u="none">
              <a:latin typeface="Garamond" pitchFamily="18" charset="0"/>
              <a:sym typeface="Symbol" pitchFamily="18" charset="2"/>
            </a:endParaRPr>
          </a:p>
          <a:p>
            <a:pPr lvl="2"/>
            <a:r>
              <a:rPr lang="en-US" sz="3200" u="none">
                <a:latin typeface="Garamond" pitchFamily="18" charset="0"/>
                <a:sym typeface="Symbol" pitchFamily="18" charset="2"/>
              </a:rPr>
              <a:t>Special cases: A </a:t>
            </a:r>
            <a:r>
              <a:rPr lang="en-US" sz="2400" u="none">
                <a:sym typeface="Symbol" pitchFamily="18" charset="2"/>
              </a:rPr>
              <a:t> B  C  no parentheses are needed</a:t>
            </a:r>
          </a:p>
          <a:p>
            <a:pPr lvl="2"/>
            <a:r>
              <a:rPr lang="en-US" sz="2400" u="none">
                <a:sym typeface="Symbol" pitchFamily="18" charset="2"/>
              </a:rPr>
              <a:t>What about        A  B </a:t>
            </a:r>
            <a:r>
              <a:rPr lang="en-US" sz="2400">
                <a:sym typeface="Symbol" pitchFamily="18" charset="2"/>
              </a:rPr>
              <a:t> </a:t>
            </a:r>
            <a:r>
              <a:rPr lang="en-US" sz="2400" u="none">
                <a:sym typeface="Symbol" pitchFamily="18" charset="2"/>
              </a:rPr>
              <a:t>C???</a:t>
            </a:r>
            <a:endParaRPr lang="en-US" u="non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BF18BC3-D220-463B-99D4-4AE9B48827F0}" type="slidenum">
              <a:rPr lang="ar-SA" smtClean="0"/>
              <a:pPr/>
              <a:t>38</a:t>
            </a:fld>
            <a:endParaRPr lang="fr-FR" smtClean="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fr-FR" sz="3600" smtClean="0">
                <a:solidFill>
                  <a:srgbClr val="990000"/>
                </a:solidFill>
                <a:latin typeface="Algerian" pitchFamily="82" charset="0"/>
                <a:cs typeface="Times New Roman" pitchFamily="18" charset="0"/>
              </a:rPr>
              <a:t>Propositional Logic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fr-FR" sz="2400" b="1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Semantic: </a:t>
            </a:r>
            <a:r>
              <a:rPr lang="fr-FR" sz="2400" b="1" smtClean="0">
                <a:latin typeface="Garamond" pitchFamily="18" charset="0"/>
                <a:cs typeface="Times New Roman" pitchFamily="18" charset="0"/>
              </a:rPr>
              <a:t>It defines the rules for determining the truth of a sentence with respect to a particular model.</a:t>
            </a:r>
          </a:p>
          <a:p>
            <a:pPr algn="just" eaLnBrk="1" hangingPunct="1">
              <a:buFont typeface="Wingdings" pitchFamily="2" charset="2"/>
              <a:buNone/>
            </a:pPr>
            <a:endParaRPr lang="fr-FR" sz="2800" smtClean="0">
              <a:solidFill>
                <a:srgbClr val="990000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fr-FR" sz="2800" smtClean="0">
                <a:solidFill>
                  <a:srgbClr val="990000"/>
                </a:solidFill>
                <a:latin typeface="Garamond" pitchFamily="18" charset="0"/>
                <a:cs typeface="Times New Roman" pitchFamily="18" charset="0"/>
              </a:rPr>
              <a:t>The question: How to compute the truth value of ny sentence given a model?</a:t>
            </a: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solidFill>
                <a:srgbClr val="990000"/>
              </a:solidFill>
              <a:latin typeface="Garamond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BF805B-55EE-4EDD-AB7F-B111162026A6}" type="slidenum">
              <a:rPr lang="ar-SA" smtClean="0"/>
              <a:pPr/>
              <a:t>39</a:t>
            </a:fld>
            <a:endParaRPr lang="fr-FR" smtClean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pic>
        <p:nvPicPr>
          <p:cNvPr id="4096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700213"/>
            <a:ext cx="7772400" cy="208915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23825" y="3284538"/>
            <a:ext cx="9020175" cy="2289175"/>
            <a:chOff x="96" y="1488"/>
            <a:chExt cx="5682" cy="1442"/>
          </a:xfrm>
        </p:grpSpPr>
        <p:sp>
          <p:nvSpPr>
            <p:cNvPr id="40968" name="Rectangle 6"/>
            <p:cNvSpPr>
              <a:spLocks noChangeArrowheads="1"/>
            </p:cNvSpPr>
            <p:nvPr/>
          </p:nvSpPr>
          <p:spPr bwMode="auto">
            <a:xfrm>
              <a:off x="96" y="1488"/>
              <a:ext cx="5520" cy="240"/>
            </a:xfrm>
            <a:prstGeom prst="rect">
              <a:avLst/>
            </a:prstGeom>
            <a:noFill/>
            <a:ln w="3810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9" name="Text Box 7"/>
            <p:cNvSpPr txBox="1">
              <a:spLocks noChangeArrowheads="1"/>
            </p:cNvSpPr>
            <p:nvPr/>
          </p:nvSpPr>
          <p:spPr bwMode="auto">
            <a:xfrm>
              <a:off x="4839" y="2256"/>
              <a:ext cx="939" cy="674"/>
            </a:xfrm>
            <a:prstGeom prst="rect">
              <a:avLst/>
            </a:prstGeom>
            <a:noFill/>
            <a:ln w="2857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en-US" sz="2400" u="none">
                  <a:latin typeface="Times New Roman" pitchFamily="18" charset="0"/>
                </a:rPr>
                <a:t>Model of  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n-US" sz="2400" u="none">
                  <a:latin typeface="Times New Roman" pitchFamily="18" charset="0"/>
                </a:rPr>
                <a:t>P </a:t>
              </a:r>
              <a:r>
                <a:rPr lang="en-US" sz="3200" u="none">
                  <a:latin typeface="Times New Roman" pitchFamily="18" charset="0"/>
                  <a:sym typeface="Symbol" pitchFamily="18" charset="2"/>
                </a:rPr>
                <a:t></a:t>
              </a:r>
              <a:r>
                <a:rPr lang="en-US" sz="2400" u="none">
                  <a:latin typeface="Times New Roman" pitchFamily="18" charset="0"/>
                </a:rPr>
                <a:t> Q</a:t>
              </a:r>
            </a:p>
          </p:txBody>
        </p:sp>
        <p:sp>
          <p:nvSpPr>
            <p:cNvPr id="40970" name="Line 8"/>
            <p:cNvSpPr>
              <a:spLocks noChangeShapeType="1"/>
            </p:cNvSpPr>
            <p:nvPr/>
          </p:nvSpPr>
          <p:spPr bwMode="auto">
            <a:xfrm flipV="1">
              <a:off x="5328" y="1728"/>
              <a:ext cx="192" cy="528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4937" name="Rectangle 9"/>
          <p:cNvSpPr>
            <a:spLocks noChangeArrowheads="1"/>
          </p:cNvSpPr>
          <p:nvPr/>
        </p:nvSpPr>
        <p:spPr bwMode="auto">
          <a:xfrm>
            <a:off x="323850" y="4221163"/>
            <a:ext cx="7272338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800" u="none">
                <a:latin typeface="Garamond" pitchFamily="18" charset="0"/>
                <a:sym typeface="Symbol" pitchFamily="18" charset="2"/>
              </a:rPr>
              <a:t> Most sentences are sometimes true. </a:t>
            </a:r>
          </a:p>
          <a:p>
            <a:pPr algn="ctr">
              <a:buFont typeface="Wingdings" pitchFamily="2" charset="2"/>
              <a:buNone/>
            </a:pPr>
            <a:r>
              <a:rPr lang="en-US" sz="2800" u="none">
                <a:latin typeface="Garamond" pitchFamily="18" charset="0"/>
                <a:sym typeface="Symbol" pitchFamily="18" charset="2"/>
              </a:rPr>
              <a:t>   P  Q</a:t>
            </a:r>
          </a:p>
          <a:p>
            <a:pPr>
              <a:buFont typeface="Wingdings" pitchFamily="2" charset="2"/>
              <a:buChar char="ü"/>
            </a:pPr>
            <a:r>
              <a:rPr lang="en-US" sz="2800" u="none">
                <a:latin typeface="Garamond" pitchFamily="18" charset="0"/>
                <a:sym typeface="Symbol" pitchFamily="18" charset="2"/>
              </a:rPr>
              <a:t> Some sentences are always true (valid).</a:t>
            </a:r>
          </a:p>
          <a:p>
            <a:pPr algn="ctr">
              <a:buFont typeface="Wingdings" pitchFamily="2" charset="2"/>
              <a:buNone/>
            </a:pPr>
            <a:r>
              <a:rPr lang="en-US" sz="2800" u="none">
                <a:latin typeface="Garamond" pitchFamily="18" charset="0"/>
                <a:sym typeface="Symbol" pitchFamily="18" charset="2"/>
              </a:rPr>
              <a:t>     P  P</a:t>
            </a:r>
          </a:p>
          <a:p>
            <a:pPr>
              <a:buFont typeface="Wingdings" pitchFamily="2" charset="2"/>
              <a:buChar char="ü"/>
            </a:pPr>
            <a:r>
              <a:rPr lang="en-US" sz="2800" u="none">
                <a:latin typeface="Garamond" pitchFamily="18" charset="0"/>
                <a:sym typeface="Symbol" pitchFamily="18" charset="2"/>
              </a:rPr>
              <a:t> Some sentences are never true (unsatisfiable).</a:t>
            </a:r>
          </a:p>
          <a:p>
            <a:pPr algn="ctr">
              <a:buFont typeface="Wingdings" pitchFamily="2" charset="2"/>
              <a:buNone/>
            </a:pPr>
            <a:r>
              <a:rPr lang="en-US" sz="2800" u="none">
                <a:latin typeface="Garamond" pitchFamily="18" charset="0"/>
                <a:sym typeface="Symbol" pitchFamily="18" charset="2"/>
              </a:rPr>
              <a:t>     P  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4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4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49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49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49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49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45627A-A429-4666-BF30-5D4F2B08E45D}" type="slidenum">
              <a:rPr lang="ar-SA" smtClean="0"/>
              <a:pPr/>
              <a:t>4</a:t>
            </a:fld>
            <a:endParaRPr lang="fr-FR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Knowledge Representation &amp; Reasoning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fr-FR" sz="3600" smtClean="0">
                <a:solidFill>
                  <a:schemeClr val="accent2"/>
                </a:solidFill>
              </a:rPr>
              <a:t> </a:t>
            </a:r>
            <a:r>
              <a:rPr lang="fr-FR" sz="3600" smtClean="0">
                <a:solidFill>
                  <a:schemeClr val="accent2"/>
                </a:solidFill>
                <a:latin typeface="Garamond" pitchFamily="18" charset="0"/>
                <a:cs typeface="Times New Roman" pitchFamily="18" charset="0"/>
              </a:rPr>
              <a:t>Introduction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smtClean="0">
                <a:latin typeface="Garamond" pitchFamily="18" charset="0"/>
              </a:rPr>
              <a:t>Some definitions: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800" b="1" smtClean="0">
                <a:latin typeface="Garamond" pitchFamily="18" charset="0"/>
              </a:rPr>
              <a:t>Knowledge base</a:t>
            </a:r>
            <a:r>
              <a:rPr lang="en-US" sz="2800" smtClean="0">
                <a:latin typeface="Garamond" pitchFamily="18" charset="0"/>
              </a:rPr>
              <a:t>: set of </a:t>
            </a:r>
            <a:r>
              <a:rPr lang="en-US" sz="2800" b="1" smtClean="0">
                <a:latin typeface="Garamond" pitchFamily="18" charset="0"/>
              </a:rPr>
              <a:t>sentences</a:t>
            </a:r>
            <a:r>
              <a:rPr lang="en-US" sz="2800" smtClean="0">
                <a:latin typeface="Garamond" pitchFamily="18" charset="0"/>
              </a:rPr>
              <a:t>. Each </a:t>
            </a:r>
            <a:r>
              <a:rPr lang="en-US" sz="2800" b="1" smtClean="0">
                <a:latin typeface="Garamond" pitchFamily="18" charset="0"/>
              </a:rPr>
              <a:t>sentence</a:t>
            </a:r>
            <a:r>
              <a:rPr lang="en-US" sz="2800" smtClean="0">
                <a:latin typeface="Garamond" pitchFamily="18" charset="0"/>
              </a:rPr>
              <a:t> is expressed in a language called a </a:t>
            </a:r>
            <a:r>
              <a:rPr lang="en-US" sz="2800" b="1" smtClean="0">
                <a:latin typeface="Garamond" pitchFamily="18" charset="0"/>
              </a:rPr>
              <a:t>knowledge representation language.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§"/>
            </a:pPr>
            <a:endParaRPr lang="en-US" sz="2800" b="1" smtClean="0">
              <a:latin typeface="Garamond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800" b="1" smtClean="0">
                <a:latin typeface="Garamond" pitchFamily="18" charset="0"/>
              </a:rPr>
              <a:t>Sentence</a:t>
            </a:r>
            <a:r>
              <a:rPr lang="en-US" sz="2800" smtClean="0">
                <a:latin typeface="Garamond" pitchFamily="18" charset="0"/>
              </a:rPr>
              <a:t>: a sentence represents some assertion about the world.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§"/>
            </a:pPr>
            <a:endParaRPr lang="en-US" sz="2800" smtClean="0">
              <a:latin typeface="Garamond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800" b="1" smtClean="0">
                <a:latin typeface="Garamond" pitchFamily="18" charset="0"/>
              </a:rPr>
              <a:t>Inference</a:t>
            </a:r>
            <a:r>
              <a:rPr lang="en-US" sz="2800" smtClean="0">
                <a:latin typeface="Garamond" pitchFamily="18" charset="0"/>
              </a:rPr>
              <a:t>: Process of deriving new sentences from old ones.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83250D-1051-4696-8B93-B0DC3EC3ADD5}" type="slidenum">
              <a:rPr lang="ar-SA" smtClean="0"/>
              <a:pPr/>
              <a:t>40</a:t>
            </a:fld>
            <a:endParaRPr lang="fr-FR" smtClean="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pic>
        <p:nvPicPr>
          <p:cNvPr id="4198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981075"/>
            <a:ext cx="7772400" cy="208915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</p:spPr>
      </p:pic>
      <p:sp>
        <p:nvSpPr>
          <p:cNvPr id="125957" name="Text Box 5"/>
          <p:cNvSpPr txBox="1">
            <a:spLocks noChangeArrowheads="1"/>
          </p:cNvSpPr>
          <p:nvPr/>
        </p:nvSpPr>
        <p:spPr bwMode="auto">
          <a:xfrm>
            <a:off x="762000" y="2895600"/>
            <a:ext cx="7848600" cy="37433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 u="none">
                <a:latin typeface="Garamond" pitchFamily="18" charset="0"/>
              </a:rPr>
              <a:t>Implication: P </a:t>
            </a:r>
            <a:r>
              <a:rPr lang="en-US" sz="2400" u="none">
                <a:latin typeface="Garamond" pitchFamily="18" charset="0"/>
                <a:sym typeface="Symbol" pitchFamily="18" charset="2"/>
              </a:rPr>
              <a:t> Q</a:t>
            </a:r>
            <a:endParaRPr lang="en-US" sz="2400" u="none">
              <a:latin typeface="Garamond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400" u="none">
                <a:latin typeface="Garamond" pitchFamily="18" charset="0"/>
              </a:rPr>
              <a:t>“If P is True, then Q is true; otherwise I’m making no claims about the truth of Q.” (Or: P </a:t>
            </a:r>
            <a:r>
              <a:rPr lang="en-US" sz="2400" u="none">
                <a:latin typeface="Garamond" pitchFamily="18" charset="0"/>
                <a:sym typeface="Symbol" pitchFamily="18" charset="2"/>
              </a:rPr>
              <a:t> Q is equivalent to Q)</a:t>
            </a:r>
            <a:endParaRPr lang="en-US" sz="2400" u="none">
              <a:latin typeface="Garamond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400" u="none">
                <a:latin typeface="Garamond" pitchFamily="18" charset="0"/>
              </a:rPr>
              <a:t>Under this definition, the following statement is true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2400" u="none">
                <a:latin typeface="Garamond" pitchFamily="18" charset="0"/>
              </a:rPr>
              <a:t>Pigs_fly </a:t>
            </a:r>
            <a:r>
              <a:rPr lang="en-US" sz="2400" u="none">
                <a:latin typeface="Garamond" pitchFamily="18" charset="0"/>
                <a:sym typeface="Symbol" pitchFamily="18" charset="2"/>
              </a:rPr>
              <a:t> Everyone_gets_an_A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u="none">
                <a:latin typeface="Garamond" pitchFamily="18" charset="0"/>
                <a:sym typeface="Symbol" pitchFamily="18" charset="2"/>
              </a:rPr>
              <a:t>Since “Pigs_Fly” is false, the statement is true irrespective of the truth of “Everyone_gets_an_A”. [Or is it? Correct inference only when “Pigs_Fly” is known to be false.]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7" grpId="0" build="p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9B8A40-3B63-4940-98D8-2FD4B63173E7}" type="slidenum">
              <a:rPr lang="ar-SA" smtClean="0"/>
              <a:pPr/>
              <a:t>41</a:t>
            </a:fld>
            <a:endParaRPr lang="fr-FR" smtClean="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2800" smtClean="0">
                <a:latin typeface="Garamond" pitchFamily="18" charset="0"/>
              </a:rPr>
              <a:t>Propositional Inference: Enumeration Method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z="12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smtClean="0">
                <a:latin typeface="Garamond" pitchFamily="18" charset="0"/>
              </a:rPr>
              <a:t>Let </a:t>
            </a:r>
            <a:r>
              <a:rPr lang="en-US" sz="2400" b="1" smtClean="0">
                <a:latin typeface="Garamond" pitchFamily="18" charset="0"/>
                <a:sym typeface="Symbol" pitchFamily="18" charset="2"/>
              </a:rPr>
              <a:t>  </a:t>
            </a:r>
            <a:r>
              <a:rPr lang="en-US" sz="2400" smtClean="0">
                <a:latin typeface="Garamond" pitchFamily="18" charset="0"/>
                <a:sym typeface="Symbol" pitchFamily="18" charset="2"/>
              </a:rPr>
              <a:t>  and  </a:t>
            </a:r>
          </a:p>
          <a:p>
            <a:pPr eaLnBrk="1" hangingPunct="1">
              <a:buFontTx/>
              <a:buNone/>
            </a:pPr>
            <a:r>
              <a:rPr lang="en-US" sz="2400" b="1" smtClean="0">
                <a:latin typeface="Garamond" pitchFamily="18" charset="0"/>
                <a:sym typeface="Symbol" pitchFamily="18" charset="2"/>
              </a:rPr>
              <a:t>KB =(  </a:t>
            </a:r>
            <a:r>
              <a:rPr lang="en-US" sz="2400" b="1" smtClean="0">
                <a:latin typeface="Garamond" pitchFamily="18" charset="0"/>
                <a:cs typeface="Times New Roman" pitchFamily="18" charset="0"/>
                <a:sym typeface="Symbol" pitchFamily="18" charset="2"/>
              </a:rPr>
              <a:t>C) B  C)</a:t>
            </a:r>
          </a:p>
          <a:p>
            <a:pPr eaLnBrk="1" hangingPunct="1"/>
            <a:r>
              <a:rPr lang="en-US" sz="2400" smtClean="0">
                <a:latin typeface="Garamond" pitchFamily="18" charset="0"/>
              </a:rPr>
              <a:t>Is it the case that KB      </a:t>
            </a:r>
            <a:r>
              <a:rPr lang="en-US" sz="2400" baseline="-25000" smtClean="0">
                <a:latin typeface="Garamond" pitchFamily="18" charset="0"/>
              </a:rPr>
              <a:t> </a:t>
            </a:r>
            <a:r>
              <a:rPr lang="en-US" sz="2400" smtClean="0">
                <a:latin typeface="Garamond" pitchFamily="18" charset="0"/>
                <a:sym typeface="Symbol" pitchFamily="18" charset="2"/>
              </a:rPr>
              <a:t></a:t>
            </a:r>
            <a:r>
              <a:rPr lang="en-US" sz="2400" smtClean="0">
                <a:latin typeface="Garamond" pitchFamily="18" charset="0"/>
              </a:rPr>
              <a:t> ?</a:t>
            </a:r>
          </a:p>
          <a:p>
            <a:pPr eaLnBrk="1" hangingPunct="1"/>
            <a:r>
              <a:rPr lang="en-US" sz="2400" smtClean="0">
                <a:latin typeface="Garamond" pitchFamily="18" charset="0"/>
              </a:rPr>
              <a:t>Check all possible models -- </a:t>
            </a:r>
            <a:r>
              <a:rPr lang="en-US" sz="2400" smtClean="0">
                <a:latin typeface="Garamond" pitchFamily="18" charset="0"/>
                <a:sym typeface="Symbol" pitchFamily="18" charset="2"/>
              </a:rPr>
              <a:t> must be true whenever KB is true.</a:t>
            </a:r>
            <a:endParaRPr lang="en-US" sz="2400" smtClean="0">
              <a:latin typeface="Garamond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2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sp>
        <p:nvSpPr>
          <p:cNvPr id="43013" name="Line 4"/>
          <p:cNvSpPr>
            <a:spLocks noChangeShapeType="1"/>
          </p:cNvSpPr>
          <p:nvPr/>
        </p:nvSpPr>
        <p:spPr bwMode="auto">
          <a:xfrm>
            <a:off x="3563938" y="206057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4" name="Line 5"/>
          <p:cNvSpPr>
            <a:spLocks noChangeShapeType="1"/>
          </p:cNvSpPr>
          <p:nvPr/>
        </p:nvSpPr>
        <p:spPr bwMode="auto">
          <a:xfrm>
            <a:off x="3563938" y="2276475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27047" name="Group 71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135438"/>
        </p:xfrm>
        <a:graphic>
          <a:graphicData uri="http://schemas.openxmlformats.org/drawingml/2006/table">
            <a:tbl>
              <a:tblPr/>
              <a:tblGrid>
                <a:gridCol w="808038"/>
                <a:gridCol w="808037"/>
                <a:gridCol w="806450"/>
                <a:gridCol w="928688"/>
                <a:gridCol w="687387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A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B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C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KB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( 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Times New Roman" pitchFamily="18" charset="0"/>
                          <a:sym typeface="Symbol" pitchFamily="18" charset="2"/>
                        </a:rPr>
                        <a:t>C)  B  C)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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  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3077" name="Line 72"/>
          <p:cNvSpPr>
            <a:spLocks noChangeShapeType="1"/>
          </p:cNvSpPr>
          <p:nvPr/>
        </p:nvSpPr>
        <p:spPr bwMode="auto">
          <a:xfrm>
            <a:off x="3419475" y="37893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78" name="Line 73"/>
          <p:cNvSpPr>
            <a:spLocks noChangeShapeType="1"/>
          </p:cNvSpPr>
          <p:nvPr/>
        </p:nvSpPr>
        <p:spPr bwMode="auto">
          <a:xfrm>
            <a:off x="3492500" y="36449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79" name="Line 74"/>
          <p:cNvSpPr>
            <a:spLocks noChangeShapeType="1"/>
          </p:cNvSpPr>
          <p:nvPr/>
        </p:nvSpPr>
        <p:spPr bwMode="auto">
          <a:xfrm>
            <a:off x="3492500" y="3860800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A29C75-206F-4DC4-8FA9-17B58677F902}" type="slidenum">
              <a:rPr lang="ar-SA" smtClean="0"/>
              <a:pPr/>
              <a:t>42</a:t>
            </a:fld>
            <a:endParaRPr lang="fr-FR" smtClean="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112714" name="Group 74"/>
          <p:cNvGraphicFramePr>
            <a:graphicFrameLocks noGrp="1"/>
          </p:cNvGraphicFramePr>
          <p:nvPr>
            <p:ph sz="half" idx="2"/>
          </p:nvPr>
        </p:nvGraphicFramePr>
        <p:xfrm>
          <a:off x="2124075" y="1412875"/>
          <a:ext cx="5832475" cy="4330700"/>
        </p:xfrm>
        <a:graphic>
          <a:graphicData uri="http://schemas.openxmlformats.org/drawingml/2006/table">
            <a:tbl>
              <a:tblPr/>
              <a:tblGrid>
                <a:gridCol w="808038"/>
                <a:gridCol w="808037"/>
                <a:gridCol w="806450"/>
                <a:gridCol w="1897063"/>
                <a:gridCol w="1512887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A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B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C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KB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( 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Times New Roman" pitchFamily="18" charset="0"/>
                          <a:sym typeface="Symbol" pitchFamily="18" charset="2"/>
                        </a:rPr>
                        <a:t>C)  B  C)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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  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2F6D78A-D769-4633-93FC-EECDE8659ABA}" type="slidenum">
              <a:rPr lang="ar-SA" smtClean="0"/>
              <a:pPr/>
              <a:t>43</a:t>
            </a:fld>
            <a:endParaRPr lang="fr-FR" smtClean="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139338" name="Group 74"/>
          <p:cNvGraphicFramePr>
            <a:graphicFrameLocks noGrp="1"/>
          </p:cNvGraphicFramePr>
          <p:nvPr>
            <p:ph sz="half" idx="2"/>
          </p:nvPr>
        </p:nvGraphicFramePr>
        <p:xfrm>
          <a:off x="2124075" y="1412875"/>
          <a:ext cx="5832475" cy="4452938"/>
        </p:xfrm>
        <a:graphic>
          <a:graphicData uri="http://schemas.openxmlformats.org/drawingml/2006/table">
            <a:tbl>
              <a:tblPr/>
              <a:tblGrid>
                <a:gridCol w="808038"/>
                <a:gridCol w="808037"/>
                <a:gridCol w="806450"/>
                <a:gridCol w="1897063"/>
                <a:gridCol w="1512887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A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B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C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KB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( 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Times New Roman" pitchFamily="18" charset="0"/>
                          <a:sym typeface="Symbol" pitchFamily="18" charset="2"/>
                        </a:rPr>
                        <a:t>C)  B  C)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Garamond" pitchFamily="18" charset="0"/>
                        <a:cs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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  <a:sym typeface="Symbol" pitchFamily="18" charset="2"/>
                        </a:rPr>
                        <a:t>  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False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Garamond" pitchFamily="18" charset="0"/>
                          <a:cs typeface="Arial" charset="0"/>
                        </a:rPr>
                        <a:t>True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sp>
        <p:nvSpPr>
          <p:cNvPr id="139339" name="Text Box 75"/>
          <p:cNvSpPr txBox="1">
            <a:spLocks noChangeArrowheads="1"/>
          </p:cNvSpPr>
          <p:nvPr/>
        </p:nvSpPr>
        <p:spPr bwMode="auto">
          <a:xfrm>
            <a:off x="5867400" y="2781300"/>
            <a:ext cx="1674813" cy="64135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u="none"/>
              <a:t> </a:t>
            </a:r>
            <a:r>
              <a:rPr lang="fr-FR" sz="3600" u="none"/>
              <a:t>KB ╞ </a:t>
            </a:r>
            <a:r>
              <a:rPr lang="el-GR" sz="3600" u="none">
                <a:latin typeface="Times New Roman" pitchFamily="18" charset="0"/>
                <a:cs typeface="Times New Roman" pitchFamily="18" charset="0"/>
              </a:rPr>
              <a:t>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9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9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33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2EE6923-1F86-4B75-B375-FA17458240F3}" type="slidenum">
              <a:rPr lang="ar-SA" smtClean="0"/>
              <a:pPr/>
              <a:t>44</a:t>
            </a:fld>
            <a:endParaRPr lang="fr-FR" smtClean="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 smtClean="0">
                <a:solidFill>
                  <a:srgbClr val="990000"/>
                </a:solidFill>
                <a:latin typeface="Garamond" pitchFamily="18" charset="0"/>
              </a:rPr>
              <a:t>Propositional Logic: Proof methods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800" b="1" smtClean="0">
              <a:solidFill>
                <a:srgbClr val="990000"/>
              </a:solidFill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b="1" smtClean="0">
                <a:solidFill>
                  <a:schemeClr val="tx2"/>
                </a:solidFill>
                <a:latin typeface="Garamond" pitchFamily="18" charset="0"/>
              </a:rPr>
              <a:t>Model checking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400" smtClean="0">
                <a:latin typeface="Garamond" pitchFamily="18" charset="0"/>
              </a:rPr>
              <a:t>Truth table enumeration (sound and complete for propositional logic).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400" smtClean="0">
                <a:latin typeface="Garamond" pitchFamily="18" charset="0"/>
              </a:rPr>
              <a:t>For n symbols, the time complexity is O(2</a:t>
            </a:r>
            <a:r>
              <a:rPr lang="en-US" sz="2400" baseline="30000" smtClean="0">
                <a:latin typeface="Garamond" pitchFamily="18" charset="0"/>
              </a:rPr>
              <a:t>n</a:t>
            </a:r>
            <a:r>
              <a:rPr lang="en-US" sz="2400" smtClean="0">
                <a:latin typeface="Garamond" pitchFamily="18" charset="0"/>
              </a:rPr>
              <a:t>).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400" smtClean="0">
                <a:latin typeface="Garamond" pitchFamily="18" charset="0"/>
              </a:rPr>
              <a:t>Need a smarter way to do inference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40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b="1" smtClean="0">
                <a:solidFill>
                  <a:schemeClr val="tx2"/>
                </a:solidFill>
                <a:latin typeface="Garamond" pitchFamily="18" charset="0"/>
              </a:rPr>
              <a:t>Application of inference rules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400" smtClean="0">
                <a:latin typeface="Garamond" pitchFamily="18" charset="0"/>
              </a:rPr>
              <a:t>Legitimate (sound) generation of new sentences from old.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400" smtClean="0">
                <a:latin typeface="Garamond" pitchFamily="18" charset="0"/>
              </a:rPr>
              <a:t>Proof = a sequence of inference rule applications.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Garamond" pitchFamily="18" charset="0"/>
              </a:rPr>
              <a:t>       Can use inference rules as operators in a standard search algorithm.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2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2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2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2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2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2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2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2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15E89C-78A4-4E65-8338-6ECDD32316F8}" type="slidenum">
              <a:rPr lang="ar-SA" smtClean="0"/>
              <a:pPr/>
              <a:t>45</a:t>
            </a:fld>
            <a:endParaRPr lang="fr-FR" smtClean="0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solidFill>
                  <a:srgbClr val="990000"/>
                </a:solidFill>
                <a:latin typeface="Garamond" pitchFamily="18" charset="0"/>
              </a:rPr>
              <a:t>Validity and Satisfiability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A sentence is valid (a tautology) if it is true in all models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Garamond" pitchFamily="18" charset="0"/>
              </a:rPr>
              <a:t>		e.g., </a:t>
            </a:r>
            <a:r>
              <a:rPr lang="en-US" sz="2400" i="1" smtClean="0">
                <a:latin typeface="Garamond" pitchFamily="18" charset="0"/>
              </a:rPr>
              <a:t>True</a:t>
            </a:r>
            <a:r>
              <a:rPr lang="en-US" sz="2400" smtClean="0">
                <a:latin typeface="Garamond" pitchFamily="18" charset="0"/>
              </a:rPr>
              <a:t>, A </a:t>
            </a:r>
            <a:r>
              <a:rPr lang="en-US" sz="2400" smtClean="0">
                <a:sym typeface="Symbol" pitchFamily="18" charset="2"/>
              </a:rPr>
              <a:t></a:t>
            </a:r>
            <a:r>
              <a:rPr lang="en-US" sz="2400" smtClean="0"/>
              <a:t> </a:t>
            </a:r>
            <a:r>
              <a:rPr lang="en-US" sz="2400" smtClean="0">
                <a:latin typeface="Garamond" pitchFamily="18" charset="0"/>
              </a:rPr>
              <a:t>¬A, A </a:t>
            </a:r>
            <a:r>
              <a:rPr lang="en-US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en-US" sz="2400" smtClean="0">
                <a:latin typeface="Garamond" pitchFamily="18" charset="0"/>
              </a:rPr>
              <a:t> A, (A </a:t>
            </a:r>
            <a:r>
              <a:rPr lang="en-US" smtClean="0">
                <a:latin typeface="Garamond" pitchFamily="18" charset="0"/>
                <a:sym typeface="Symbol" pitchFamily="18" charset="2"/>
              </a:rPr>
              <a:t></a:t>
            </a:r>
            <a:r>
              <a:rPr lang="en-US" sz="2400" smtClean="0">
                <a:latin typeface="Garamond" pitchFamily="18" charset="0"/>
              </a:rPr>
              <a:t> (A </a:t>
            </a:r>
            <a:r>
              <a:rPr lang="en-US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en-US" sz="2400" smtClean="0">
                <a:latin typeface="Garamond" pitchFamily="18" charset="0"/>
              </a:rPr>
              <a:t> B)) </a:t>
            </a:r>
            <a:r>
              <a:rPr lang="en-US" sz="24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en-US" sz="2400" smtClean="0">
                <a:latin typeface="Garamond" pitchFamily="18" charset="0"/>
              </a:rPr>
              <a:t> B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en-US" sz="800" smtClean="0"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Validity is connected to inference via the Deduction Theorem: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US" sz="2400" i="1" smtClean="0">
                <a:latin typeface="Garamond" pitchFamily="18" charset="0"/>
              </a:rPr>
              <a:t>		KB </a:t>
            </a:r>
            <a:r>
              <a:rPr lang="en-US" sz="2400" smtClean="0">
                <a:latin typeface="Garamond" pitchFamily="18" charset="0"/>
              </a:rPr>
              <a:t>╞ α if and only if (</a:t>
            </a:r>
            <a:r>
              <a:rPr lang="en-US" sz="2400" i="1" smtClean="0">
                <a:latin typeface="Garamond" pitchFamily="18" charset="0"/>
              </a:rPr>
              <a:t>KB </a:t>
            </a:r>
            <a:r>
              <a:rPr lang="en-US" smtClean="0">
                <a:latin typeface="Garamond" pitchFamily="18" charset="0"/>
                <a:sym typeface="Symbol" pitchFamily="18" charset="2"/>
              </a:rPr>
              <a:t></a:t>
            </a:r>
            <a:r>
              <a:rPr lang="en-US" sz="2400" smtClean="0">
                <a:latin typeface="Garamond" pitchFamily="18" charset="0"/>
              </a:rPr>
              <a:t> α) is valid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A sentence is satisfiable if it is true in some model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Garamond" pitchFamily="18" charset="0"/>
              </a:rPr>
              <a:t>		e.g., A </a:t>
            </a:r>
            <a:r>
              <a:rPr lang="en-US" sz="2400" smtClean="0">
                <a:sym typeface="Symbol" pitchFamily="18" charset="2"/>
              </a:rPr>
              <a:t></a:t>
            </a:r>
            <a:r>
              <a:rPr lang="en-US" sz="2400" smtClean="0">
                <a:latin typeface="Garamond" pitchFamily="18" charset="0"/>
              </a:rPr>
              <a:t> B</a:t>
            </a:r>
            <a:endParaRPr lang="en-US" sz="240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A sentence is unsatisfiable if it is false in all models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Garamond" pitchFamily="18" charset="0"/>
              </a:rPr>
              <a:t>		e.g., A </a:t>
            </a:r>
            <a:r>
              <a:rPr lang="en-US" smtClean="0">
                <a:latin typeface="Garamond" pitchFamily="18" charset="0"/>
                <a:sym typeface="Symbol" pitchFamily="18" charset="2"/>
              </a:rPr>
              <a:t></a:t>
            </a:r>
            <a:r>
              <a:rPr lang="en-US" sz="2400" smtClean="0">
                <a:latin typeface="Garamond" pitchFamily="18" charset="0"/>
              </a:rPr>
              <a:t> ¬A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Satisfiability is connected to inference via the following: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US" sz="2400" i="1" smtClean="0">
                <a:latin typeface="Garamond" pitchFamily="18" charset="0"/>
              </a:rPr>
              <a:t>		KB </a:t>
            </a:r>
            <a:r>
              <a:rPr lang="en-US" sz="2400" smtClean="0">
                <a:latin typeface="Garamond" pitchFamily="18" charset="0"/>
              </a:rPr>
              <a:t>╞ α if and only if (</a:t>
            </a:r>
            <a:r>
              <a:rPr lang="en-US" sz="2400" i="1" smtClean="0">
                <a:latin typeface="Garamond" pitchFamily="18" charset="0"/>
              </a:rPr>
              <a:t>KB </a:t>
            </a:r>
            <a:r>
              <a:rPr lang="en-US" smtClean="0">
                <a:latin typeface="Garamond" pitchFamily="18" charset="0"/>
                <a:sym typeface="Symbol" pitchFamily="18" charset="2"/>
              </a:rPr>
              <a:t></a:t>
            </a:r>
            <a:r>
              <a:rPr lang="en-US" sz="2400" smtClean="0">
                <a:latin typeface="Garamond" pitchFamily="18" charset="0"/>
              </a:rPr>
              <a:t> ¬α) is unsatisfiable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Garamond" pitchFamily="18" charset="0"/>
              </a:rPr>
              <a:t>		(there is no model for which KB=true and α is false)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b="1" smtClean="0">
              <a:solidFill>
                <a:srgbClr val="9900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0009AD-4E71-4B8A-9FAE-0FC42D8A6890}" type="slidenum">
              <a:rPr lang="ar-SA" smtClean="0"/>
              <a:pPr/>
              <a:t>46</a:t>
            </a:fld>
            <a:endParaRPr lang="fr-FR" smtClean="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mtClean="0">
                <a:latin typeface="Garamond" pitchFamily="18" charset="0"/>
              </a:rPr>
              <a:t>Propositional Logic: Inference rules</a:t>
            </a:r>
            <a:endParaRPr lang="en-US" sz="2800" smtClean="0">
              <a:latin typeface="Garamond" pitchFamily="18" charset="0"/>
            </a:endParaRPr>
          </a:p>
          <a:p>
            <a:pPr eaLnBrk="1" hangingPunct="1">
              <a:buFontTx/>
              <a:buNone/>
            </a:pPr>
            <a:endParaRPr lang="en-US" sz="2800" smtClean="0">
              <a:latin typeface="Garamond" pitchFamily="18" charset="0"/>
            </a:endParaRPr>
          </a:p>
          <a:p>
            <a:pPr eaLnBrk="1" hangingPunct="1">
              <a:buFontTx/>
              <a:buNone/>
            </a:pPr>
            <a:r>
              <a:rPr lang="en-US" sz="2800" smtClean="0">
                <a:latin typeface="Garamond" pitchFamily="18" charset="0"/>
              </a:rPr>
              <a:t>An inference rule is sound if the conclusion is true in all cases where the premises are true.</a:t>
            </a:r>
          </a:p>
          <a:p>
            <a:pPr eaLnBrk="1" hangingPunct="1"/>
            <a:endParaRPr lang="en-US" sz="2800" smtClean="0">
              <a:latin typeface="Garamond" pitchFamily="18" charset="0"/>
            </a:endParaRPr>
          </a:p>
          <a:p>
            <a:pPr lvl="2" eaLnBrk="1" hangingPunct="1"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    		Premise</a:t>
            </a:r>
          </a:p>
          <a:p>
            <a:pPr lvl="2"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_____</a:t>
            </a:r>
          </a:p>
          <a:p>
            <a:pPr lvl="2" eaLnBrk="1" hangingPunct="1"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    		Conclusion</a:t>
            </a:r>
            <a:endParaRPr lang="en-US" sz="2800" smtClean="0">
              <a:latin typeface="Garamond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28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28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456A6F-45B6-4FC7-B14A-219B70F075B8}" type="slidenum">
              <a:rPr lang="ar-SA" smtClean="0"/>
              <a:pPr/>
              <a:t>47</a:t>
            </a:fld>
            <a:endParaRPr lang="fr-FR" smtClean="0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Garamond" pitchFamily="18" charset="0"/>
              </a:rPr>
              <a:t>Propositional Logic: An inference rule: </a:t>
            </a:r>
            <a:r>
              <a:rPr lang="en-US" sz="2400" b="1" smtClean="0">
                <a:latin typeface="Garamond" pitchFamily="18" charset="0"/>
              </a:rPr>
              <a:t>Modus Ponens</a:t>
            </a:r>
            <a:endParaRPr lang="en-US" sz="2000" b="1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b="1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latin typeface="Garamond" pitchFamily="18" charset="0"/>
              </a:rPr>
              <a:t>From an implication and the premise of the implication, you can infer the conclusion.</a:t>
            </a:r>
          </a:p>
          <a:p>
            <a:pPr eaLnBrk="1" hangingPunct="1">
              <a:lnSpc>
                <a:spcPct val="80000"/>
              </a:lnSpc>
            </a:pPr>
            <a:endParaRPr lang="en-US" sz="2800" smtClean="0">
              <a:latin typeface="Garamond" pitchFamily="18" charset="0"/>
            </a:endParaRP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       	Premise</a:t>
            </a:r>
          </a:p>
          <a:p>
            <a:pPr lvl="2"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___________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           		Conclusion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US" sz="2800" smtClean="0">
              <a:latin typeface="Garamond" pitchFamily="18" charset="0"/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b="1" u="sng" smtClean="0">
                <a:latin typeface="Garamond" pitchFamily="18" charset="0"/>
              </a:rPr>
              <a:t>Example: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</a:rPr>
              <a:t>“raining implies soggy courts”, “raining”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</a:rPr>
              <a:t>Infer: “soggy courts”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67BC5C-7D02-40F1-84FD-DA2ABF05401C}" type="slidenum">
              <a:rPr lang="ar-SA" smtClean="0"/>
              <a:pPr/>
              <a:t>48</a:t>
            </a:fld>
            <a:endParaRPr lang="fr-FR" smtClean="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Garamond" pitchFamily="18" charset="0"/>
              </a:rPr>
              <a:t>Propositional Logic: An inference rule: </a:t>
            </a:r>
            <a:r>
              <a:rPr lang="en-US" sz="2400" b="1" smtClean="0">
                <a:latin typeface="Garamond" pitchFamily="18" charset="0"/>
              </a:rPr>
              <a:t>Modus Tollens</a:t>
            </a:r>
            <a:endParaRPr lang="en-US" sz="2000" b="1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b="1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latin typeface="Garamond" pitchFamily="18" charset="0"/>
              </a:rPr>
              <a:t>From an implication and the premise of the implication, you can infer the conclusion.</a:t>
            </a:r>
          </a:p>
          <a:p>
            <a:pPr eaLnBrk="1" hangingPunct="1">
              <a:lnSpc>
                <a:spcPct val="80000"/>
              </a:lnSpc>
            </a:pPr>
            <a:endParaRPr lang="en-US" sz="2800" smtClean="0">
              <a:latin typeface="Garamond" pitchFamily="18" charset="0"/>
            </a:endParaRP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       </a:t>
            </a:r>
            <a:r>
              <a:rPr lang="en-US" sz="1800" smtClean="0">
                <a:latin typeface="Garamond" pitchFamily="18" charset="0"/>
              </a:rPr>
              <a:t>¬</a:t>
            </a:r>
            <a:r>
              <a:rPr lang="en-US" sz="2800" smtClean="0">
                <a:latin typeface="Garamond" pitchFamily="18" charset="0"/>
                <a:sym typeface="Symbol" pitchFamily="18" charset="2"/>
              </a:rPr>
              <a:t> 	Premise</a:t>
            </a:r>
          </a:p>
          <a:p>
            <a:pPr lvl="2"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___________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      </a:t>
            </a:r>
            <a:r>
              <a:rPr lang="en-US" sz="1800" smtClean="0">
                <a:latin typeface="Garamond" pitchFamily="18" charset="0"/>
              </a:rPr>
              <a:t>¬</a:t>
            </a:r>
            <a:r>
              <a:rPr lang="en-US" sz="2800" smtClean="0">
                <a:latin typeface="Garamond" pitchFamily="18" charset="0"/>
                <a:sym typeface="Symbol" pitchFamily="18" charset="2"/>
              </a:rPr>
              <a:t> 		Conclusion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US" sz="2800" smtClean="0">
              <a:latin typeface="Garamond" pitchFamily="18" charset="0"/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b="1" u="sng" smtClean="0">
                <a:latin typeface="Garamond" pitchFamily="18" charset="0"/>
              </a:rPr>
              <a:t>Example: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</a:rPr>
              <a:t>“raining implies soggy courts”, “courts not soggy”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</a:rPr>
              <a:t>Infer: “not raining”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338B831-374C-464D-9E08-CB249CE437FF}" type="slidenum">
              <a:rPr lang="ar-SA" smtClean="0"/>
              <a:pPr/>
              <a:t>49</a:t>
            </a:fld>
            <a:endParaRPr lang="fr-FR" smtClean="0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400" b="1" smtClean="0">
                <a:latin typeface="Garamond" pitchFamily="18" charset="0"/>
              </a:rPr>
              <a:t>Propositional Logic: An inference rule: AND elimination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b="1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latin typeface="Garamond" pitchFamily="18" charset="0"/>
              </a:rPr>
              <a:t>From a conjunction, you can infer any of the conjuncts.</a:t>
            </a:r>
          </a:p>
          <a:p>
            <a:pPr eaLnBrk="1" hangingPunct="1">
              <a:lnSpc>
                <a:spcPct val="80000"/>
              </a:lnSpc>
            </a:pPr>
            <a:endParaRPr lang="en-US" sz="2800" smtClean="0">
              <a:latin typeface="Garamond" pitchFamily="18" charset="0"/>
            </a:endParaRP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1 2 … n     Premise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_______________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800" smtClean="0">
                <a:latin typeface="Garamond" pitchFamily="18" charset="0"/>
                <a:sym typeface="Symbol" pitchFamily="18" charset="2"/>
              </a:rPr>
              <a:t>		 i 			Conclusion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US" sz="2800" smtClean="0">
              <a:latin typeface="Garamond" pitchFamily="18" charset="0"/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80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400" b="1" smtClean="0">
                <a:latin typeface="Garamond" pitchFamily="18" charset="0"/>
              </a:rPr>
              <a:t>Question: show that Modus Ponens and And Elimination are sound? </a:t>
            </a:r>
          </a:p>
          <a:p>
            <a:pPr eaLnBrk="1" hangingPunct="1">
              <a:lnSpc>
                <a:spcPct val="80000"/>
              </a:lnSpc>
            </a:pPr>
            <a:endParaRPr lang="en-US" sz="2400" b="1" smtClean="0">
              <a:latin typeface="Garamond" pitchFamily="18" charset="0"/>
            </a:endParaRP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8D8A11-312C-46AD-BE89-24548947C7A4}" type="slidenum">
              <a:rPr lang="ar-SA" smtClean="0"/>
              <a:pPr/>
              <a:t>5</a:t>
            </a:fld>
            <a:endParaRPr lang="fr-FR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Knowledge Representation &amp; Reasoning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fr-FR" sz="3600" smtClean="0">
                <a:solidFill>
                  <a:schemeClr val="accent2"/>
                </a:solidFill>
              </a:rPr>
              <a:t> </a:t>
            </a:r>
            <a:r>
              <a:rPr lang="fr-FR" sz="3600" smtClean="0">
                <a:solidFill>
                  <a:schemeClr val="accent2"/>
                </a:solidFill>
                <a:latin typeface="Garamond" pitchFamily="18" charset="0"/>
                <a:cs typeface="Times New Roman" pitchFamily="18" charset="0"/>
              </a:rPr>
              <a:t>Introduction</a:t>
            </a:r>
          </a:p>
          <a:p>
            <a:pPr algn="just" eaLnBrk="1" hangingPunct="1">
              <a:buFont typeface="Wingdings" pitchFamily="2" charset="2"/>
              <a:buChar char="§"/>
            </a:pPr>
            <a:r>
              <a:rPr lang="en-US" sz="2800" b="1" smtClean="0">
                <a:latin typeface="Garamond" pitchFamily="18" charset="0"/>
              </a:rPr>
              <a:t>Declarative vs procedural</a:t>
            </a:r>
            <a:r>
              <a:rPr lang="en-US" sz="2800" smtClean="0">
                <a:latin typeface="Garamond" pitchFamily="18" charset="0"/>
              </a:rPr>
              <a:t> approach:</a:t>
            </a:r>
          </a:p>
          <a:p>
            <a:pPr algn="just" eaLnBrk="1" hangingPunct="1">
              <a:buFont typeface="Wingdings" pitchFamily="2" charset="2"/>
              <a:buChar char="§"/>
            </a:pPr>
            <a:endParaRPr lang="en-US" sz="2800" smtClean="0">
              <a:latin typeface="Garamond" pitchFamily="18" charset="0"/>
            </a:endParaRPr>
          </a:p>
          <a:p>
            <a:pPr lvl="1" algn="just" eaLnBrk="1" hangingPunct="1">
              <a:buFont typeface="Wingdings" pitchFamily="2" charset="2"/>
              <a:buChar char="ü"/>
            </a:pPr>
            <a:r>
              <a:rPr lang="en-US" sz="2400" b="1" smtClean="0">
                <a:latin typeface="Garamond" pitchFamily="18" charset="0"/>
              </a:rPr>
              <a:t>Declarative approach</a:t>
            </a:r>
            <a:r>
              <a:rPr lang="en-US" sz="2400" smtClean="0">
                <a:latin typeface="Garamond" pitchFamily="18" charset="0"/>
              </a:rPr>
              <a:t> is an approach to system building that consists in expressing the knowledge of the environment in the form of sentences using a representation language.</a:t>
            </a:r>
          </a:p>
          <a:p>
            <a:pPr lvl="1"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  <a:p>
            <a:pPr lvl="1" algn="just" eaLnBrk="1" hangingPunct="1">
              <a:buFont typeface="Wingdings" pitchFamily="2" charset="2"/>
              <a:buChar char="ü"/>
            </a:pPr>
            <a:r>
              <a:rPr lang="en-US" sz="2400" smtClean="0">
                <a:latin typeface="Garamond" pitchFamily="18" charset="0"/>
              </a:rPr>
              <a:t> </a:t>
            </a:r>
            <a:r>
              <a:rPr lang="en-US" sz="2400" b="1" smtClean="0">
                <a:latin typeface="Garamond" pitchFamily="18" charset="0"/>
              </a:rPr>
              <a:t>Procedural approach</a:t>
            </a:r>
            <a:r>
              <a:rPr lang="en-US" sz="2400" smtClean="0">
                <a:latin typeface="Garamond" pitchFamily="18" charset="0"/>
              </a:rPr>
              <a:t> encodes desired behaviors directly as a program</a:t>
            </a:r>
            <a:r>
              <a:rPr lang="en-US" sz="2400" b="1" smtClean="0">
                <a:latin typeface="Garamond" pitchFamily="18" charset="0"/>
              </a:rPr>
              <a:t> code.</a:t>
            </a: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D6B97F-2023-4390-826A-33329D0105B6}" type="slidenum">
              <a:rPr lang="ar-SA" smtClean="0"/>
              <a:pPr/>
              <a:t>50</a:t>
            </a:fld>
            <a:endParaRPr lang="fr-FR" smtClean="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400" b="1" smtClean="0">
                <a:latin typeface="Garamond" pitchFamily="18" charset="0"/>
              </a:rPr>
              <a:t>Propositional Logic: other inference rules</a:t>
            </a:r>
            <a:endParaRPr lang="en-US" sz="1600" b="1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8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smtClean="0">
                <a:solidFill>
                  <a:schemeClr val="tx2"/>
                </a:solidFill>
                <a:latin typeface="Garamond" pitchFamily="18" charset="0"/>
              </a:rPr>
              <a:t>And-Introduction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  <a:sym typeface="Symbol" pitchFamily="18" charset="2"/>
              </a:rPr>
              <a:t>    </a:t>
            </a:r>
            <a:r>
              <a:rPr lang="en-US" sz="2000" baseline="-25000" smtClean="0">
                <a:latin typeface="Garamond" pitchFamily="18" charset="0"/>
                <a:sym typeface="Symbol" pitchFamily="18" charset="2"/>
              </a:rPr>
              <a:t>1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, </a:t>
            </a:r>
            <a:r>
              <a:rPr lang="en-US" sz="2000" baseline="-25000" smtClean="0">
                <a:latin typeface="Garamond" pitchFamily="18" charset="0"/>
                <a:sym typeface="Symbol" pitchFamily="18" charset="2"/>
              </a:rPr>
              <a:t>2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, …, </a:t>
            </a:r>
            <a:r>
              <a:rPr lang="en-US" sz="2000" baseline="-25000" smtClean="0">
                <a:latin typeface="Garamond" pitchFamily="18" charset="0"/>
                <a:sym typeface="Symbol" pitchFamily="18" charset="2"/>
              </a:rPr>
              <a:t>n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 		Premise</a:t>
            </a:r>
          </a:p>
          <a:p>
            <a:pPr lvl="2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latin typeface="Garamond" pitchFamily="18" charset="0"/>
                <a:sym typeface="Symbol" pitchFamily="18" charset="2"/>
              </a:rPr>
              <a:t>_______________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  <a:sym typeface="Symbol" pitchFamily="18" charset="2"/>
              </a:rPr>
              <a:t>	 </a:t>
            </a:r>
            <a:r>
              <a:rPr lang="en-US" sz="2000" baseline="-25000" smtClean="0">
                <a:latin typeface="Garamond" pitchFamily="18" charset="0"/>
                <a:sym typeface="Symbol" pitchFamily="18" charset="2"/>
              </a:rPr>
              <a:t>1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 </a:t>
            </a:r>
            <a:r>
              <a:rPr lang="en-US" sz="2000" baseline="-25000" smtClean="0">
                <a:latin typeface="Garamond" pitchFamily="18" charset="0"/>
                <a:sym typeface="Symbol" pitchFamily="18" charset="2"/>
              </a:rPr>
              <a:t>2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 … </a:t>
            </a:r>
            <a:r>
              <a:rPr lang="en-US" sz="2000" baseline="-25000" smtClean="0">
                <a:latin typeface="Garamond" pitchFamily="18" charset="0"/>
                <a:sym typeface="Symbol" pitchFamily="18" charset="2"/>
              </a:rPr>
              <a:t>n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 		Conclusion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US" sz="2000" smtClean="0">
              <a:latin typeface="Garamond" pitchFamily="18" charset="0"/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smtClean="0">
                <a:solidFill>
                  <a:schemeClr val="tx2"/>
                </a:solidFill>
                <a:latin typeface="Garamond" pitchFamily="18" charset="0"/>
              </a:rPr>
              <a:t>Double Negation </a:t>
            </a:r>
          </a:p>
          <a:p>
            <a:pPr eaLnBrk="1" hangingPunct="1">
              <a:lnSpc>
                <a:spcPct val="80000"/>
              </a:lnSpc>
            </a:pPr>
            <a:endParaRPr lang="en-US" b="1" smtClean="0">
              <a:solidFill>
                <a:schemeClr val="tx2"/>
              </a:solidFill>
              <a:latin typeface="Garamond" pitchFamily="18" charset="0"/>
            </a:endParaRP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  <a:sym typeface="Symbol" pitchFamily="18" charset="2"/>
              </a:rPr>
              <a:t>	</a:t>
            </a:r>
            <a:r>
              <a:rPr lang="en-US" sz="2000" baseline="-25000" smtClean="0">
                <a:latin typeface="Garamond" pitchFamily="18" charset="0"/>
                <a:sym typeface="Symbol" pitchFamily="18" charset="2"/>
              </a:rPr>
              <a:t>			</a:t>
            </a:r>
            <a:r>
              <a:rPr lang="en-US" sz="2000" smtClean="0">
                <a:latin typeface="Garamond" pitchFamily="18" charset="0"/>
                <a:sym typeface="Symbol" pitchFamily="18" charset="2"/>
              </a:rPr>
              <a:t>Premise</a:t>
            </a:r>
          </a:p>
          <a:p>
            <a:pPr lvl="2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2000" smtClean="0">
                <a:latin typeface="Garamond" pitchFamily="18" charset="0"/>
                <a:sym typeface="Symbol" pitchFamily="18" charset="2"/>
              </a:rPr>
              <a:t>_______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  <a:sym typeface="Symbol" pitchFamily="18" charset="2"/>
              </a:rPr>
              <a:t>	    				Conclusion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800" smtClean="0">
                <a:latin typeface="Garamond" pitchFamily="18" charset="0"/>
              </a:rPr>
              <a:t> Rules of equivalence can be used as inference rules. (Tutorial).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US" sz="2000" smtClean="0"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11DED6-6EEC-49BA-86B4-212A5E9118E1}" type="slidenum">
              <a:rPr lang="ar-SA" smtClean="0"/>
              <a:pPr/>
              <a:t>51</a:t>
            </a:fld>
            <a:endParaRPr lang="fr-FR" smtClean="0"/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400" b="1" smtClean="0">
                <a:latin typeface="Garamond" pitchFamily="18" charset="0"/>
              </a:rPr>
              <a:t>Propositional Logic: Equivalence rules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sz="1200" b="1" smtClean="0">
              <a:latin typeface="Garamond" pitchFamily="18" charset="0"/>
            </a:endParaRPr>
          </a:p>
          <a:p>
            <a:pPr eaLnBrk="1" hangingPunct="1"/>
            <a:r>
              <a:rPr lang="en-US" sz="2400" smtClean="0">
                <a:latin typeface="Garamond" pitchFamily="18" charset="0"/>
              </a:rPr>
              <a:t>Two sentences are logically equivalent iff they are true in the same models: α ≡ ß iff α╞ β and β╞ α.</a:t>
            </a:r>
          </a:p>
          <a:p>
            <a:pPr eaLnBrk="1" hangingPunct="1">
              <a:buFontTx/>
              <a:buNone/>
            </a:pPr>
            <a:endParaRPr lang="en-US" sz="2400" smtClean="0">
              <a:latin typeface="Garamond" pitchFamily="18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sz="2400" b="1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4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</p:txBody>
      </p:sp>
      <p:pic>
        <p:nvPicPr>
          <p:cNvPr id="5325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49500"/>
            <a:ext cx="8845550" cy="38973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A753062-29A3-4AC9-AA62-A839A5BA41A2}" type="slidenum">
              <a:rPr lang="ar-SA" smtClean="0"/>
              <a:pPr/>
              <a:t>52</a:t>
            </a:fld>
            <a:endParaRPr lang="fr-FR" smtClean="0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pic>
        <p:nvPicPr>
          <p:cNvPr id="54276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052513"/>
            <a:ext cx="8229600" cy="50736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926D91-6681-4761-A9FD-66FC0978DDC6}" type="slidenum">
              <a:rPr lang="ar-SA" smtClean="0"/>
              <a:pPr/>
              <a:t>53</a:t>
            </a:fld>
            <a:endParaRPr lang="fr-FR" smtClean="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b="1" smtClean="0">
                <a:solidFill>
                  <a:srgbClr val="990000"/>
                </a:solidFill>
                <a:latin typeface="Garamond" pitchFamily="18" charset="0"/>
              </a:rPr>
              <a:t>Inference in Wumpus World</a:t>
            </a:r>
            <a:endParaRPr lang="fr-FR" b="1" smtClean="0">
              <a:solidFill>
                <a:srgbClr val="990000"/>
              </a:solidFill>
              <a:latin typeface="Garamond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sp>
        <p:nvSpPr>
          <p:cNvPr id="55301" name="Text Box 6"/>
          <p:cNvSpPr txBox="1">
            <a:spLocks noChangeArrowheads="1"/>
          </p:cNvSpPr>
          <p:nvPr/>
        </p:nvSpPr>
        <p:spPr bwMode="auto">
          <a:xfrm>
            <a:off x="900113" y="1773238"/>
            <a:ext cx="6553200" cy="1362075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b="1" u="none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Let S</a:t>
            </a:r>
            <a:r>
              <a:rPr lang="en-US" sz="2400" b="1" u="none" baseline="-25000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i,j </a:t>
            </a:r>
            <a:r>
              <a:rPr lang="en-US" sz="2400" b="1" u="none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be true if there is a stench in cell i,j</a:t>
            </a:r>
          </a:p>
          <a:p>
            <a:pPr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b="1" u="none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Let B</a:t>
            </a:r>
            <a:r>
              <a:rPr lang="en-US" sz="2400" b="1" u="none" baseline="-25000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i,j </a:t>
            </a:r>
            <a:r>
              <a:rPr lang="en-US" sz="2400" b="1" u="none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be true if there is a breeze in cell i,j</a:t>
            </a:r>
          </a:p>
          <a:p>
            <a:pPr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b="1" u="none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Let W</a:t>
            </a:r>
            <a:r>
              <a:rPr lang="en-US" sz="2400" b="1" u="none" baseline="-25000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i,j </a:t>
            </a:r>
            <a:r>
              <a:rPr lang="en-US" sz="2400" b="1" u="none">
                <a:solidFill>
                  <a:schemeClr val="bg2"/>
                </a:solidFill>
                <a:latin typeface="Garamond" pitchFamily="18" charset="0"/>
                <a:cs typeface="Times New Roman" pitchFamily="18" charset="0"/>
              </a:rPr>
              <a:t>be true if there is a Wumpus in cell i,j</a:t>
            </a:r>
            <a:endParaRPr lang="en-US" sz="2400" u="none">
              <a:solidFill>
                <a:schemeClr val="bg2"/>
              </a:solidFill>
            </a:endParaRPr>
          </a:p>
        </p:txBody>
      </p:sp>
      <p:sp>
        <p:nvSpPr>
          <p:cNvPr id="135176" name="Rectangle 8"/>
          <p:cNvSpPr>
            <a:spLocks noChangeArrowheads="1"/>
          </p:cNvSpPr>
          <p:nvPr/>
        </p:nvSpPr>
        <p:spPr bwMode="auto">
          <a:xfrm>
            <a:off x="250825" y="3195638"/>
            <a:ext cx="8569325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Given: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1. ¬B1,1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2. B1,1 </a:t>
            </a:r>
            <a:r>
              <a:rPr lang="fr-FR" sz="2000" b="1" u="none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⇔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(P1,2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P2,1)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Let’s make some inferences: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1. (B1,1 </a:t>
            </a:r>
            <a:r>
              <a:rPr lang="fr-FR" sz="2000" b="1" u="none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(P1,2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P2,1))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((P1,2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P2,1) </a:t>
            </a:r>
            <a:r>
              <a:rPr lang="fr-FR" b="1" u="none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fr-FR"/>
              <a:t> 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B1,1 )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    (By definition of the biconditional)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2. (P1,2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P2,1) </a:t>
            </a:r>
            <a:r>
              <a:rPr lang="fr-FR" sz="2000" b="1" u="none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fr-FR" sz="2000" b="1" u="none">
                <a:latin typeface="Times New Roman" pitchFamily="18" charset="0"/>
              </a:rPr>
              <a:t> 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B1,1 (And-elimination)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3. ¬B1,1 </a:t>
            </a:r>
            <a:r>
              <a:rPr lang="fr-FR" sz="2000" b="1" u="none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¬(P1,2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P2,1) (equivalence with contrapositive)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4. ¬(P1,2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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P2,1) (modus ponens)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5. ¬P1,2 </a:t>
            </a:r>
            <a:r>
              <a:rPr lang="en-US" u="none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¬P2,1 (DeMorgan’s rule)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6. ¬P1,2 (And Elimination)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5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5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5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5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5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5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5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5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5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5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51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51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51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51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51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51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51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517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51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51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51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51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A2CDBB-6F02-417B-9265-00F5B7F69B4E}" type="slidenum">
              <a:rPr lang="ar-SA" smtClean="0"/>
              <a:pPr/>
              <a:t>54</a:t>
            </a:fld>
            <a:endParaRPr lang="fr-FR" smtClean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b="1" smtClean="0">
                <a:solidFill>
                  <a:srgbClr val="990000"/>
                </a:solidFill>
                <a:latin typeface="Garamond" pitchFamily="18" charset="0"/>
              </a:rPr>
              <a:t>Inference in Wumpus World</a:t>
            </a:r>
            <a:endParaRPr lang="fr-FR" b="1" smtClean="0">
              <a:solidFill>
                <a:srgbClr val="990000"/>
              </a:solidFill>
              <a:latin typeface="Garamond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z="36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Garamond" pitchFamily="18" charset="0"/>
            </a:endParaRPr>
          </a:p>
        </p:txBody>
      </p:sp>
      <p:sp>
        <p:nvSpPr>
          <p:cNvPr id="136196" name="Text Box 4"/>
          <p:cNvSpPr txBox="1">
            <a:spLocks noChangeArrowheads="1"/>
          </p:cNvSpPr>
          <p:nvPr/>
        </p:nvSpPr>
        <p:spPr bwMode="auto">
          <a:xfrm>
            <a:off x="395288" y="2492375"/>
            <a:ext cx="3962400" cy="3452813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10000"/>
              </a:spcBef>
              <a:defRPr/>
            </a:pPr>
            <a:r>
              <a:rPr lang="en-US" sz="20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Percept Sentences</a:t>
            </a:r>
            <a:endParaRPr lang="en-US" b="1" u="none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0" hangingPunct="0">
              <a:spcBef>
                <a:spcPct val="10000"/>
              </a:spcBef>
              <a:defRPr/>
            </a:pPr>
            <a:r>
              <a:rPr lang="en-US" u="none">
                <a:sym typeface="Symbol" pitchFamily="18" charset="2"/>
              </a:rPr>
              <a:t>S</a:t>
            </a:r>
            <a:r>
              <a:rPr lang="en-US" u="none" baseline="-25000">
                <a:sym typeface="Symbol" pitchFamily="18" charset="2"/>
              </a:rPr>
              <a:t>1,1		</a:t>
            </a:r>
            <a:r>
              <a:rPr lang="en-US" u="none">
                <a:sym typeface="Symbol" pitchFamily="18" charset="2"/>
              </a:rPr>
              <a:t>B</a:t>
            </a:r>
            <a:r>
              <a:rPr lang="en-US" u="none" baseline="-25000">
                <a:sym typeface="Symbol" pitchFamily="18" charset="2"/>
              </a:rPr>
              <a:t>1,1	</a:t>
            </a:r>
          </a:p>
          <a:p>
            <a:pPr eaLnBrk="0" hangingPunct="0">
              <a:spcBef>
                <a:spcPct val="10000"/>
              </a:spcBef>
              <a:defRPr/>
            </a:pPr>
            <a:r>
              <a:rPr lang="en-US" u="none">
                <a:sym typeface="Symbol" pitchFamily="18" charset="2"/>
              </a:rPr>
              <a:t>   S</a:t>
            </a:r>
            <a:r>
              <a:rPr lang="en-US" u="none" baseline="-25000">
                <a:sym typeface="Symbol" pitchFamily="18" charset="2"/>
              </a:rPr>
              <a:t>2,1	                    </a:t>
            </a:r>
            <a:r>
              <a:rPr lang="en-US" u="none">
                <a:sym typeface="Symbol" pitchFamily="18" charset="2"/>
              </a:rPr>
              <a:t></a:t>
            </a:r>
            <a:r>
              <a:rPr lang="en-US" u="none" baseline="-25000">
                <a:sym typeface="Symbol" pitchFamily="18" charset="2"/>
              </a:rPr>
              <a:t> </a:t>
            </a:r>
            <a:r>
              <a:rPr lang="en-US" u="none">
                <a:sym typeface="Symbol" pitchFamily="18" charset="2"/>
              </a:rPr>
              <a:t>B</a:t>
            </a:r>
            <a:r>
              <a:rPr lang="en-US" u="none" baseline="-25000">
                <a:sym typeface="Symbol" pitchFamily="18" charset="2"/>
              </a:rPr>
              <a:t>2,1</a:t>
            </a:r>
          </a:p>
          <a:p>
            <a:pPr eaLnBrk="0" hangingPunct="0">
              <a:spcBef>
                <a:spcPct val="10000"/>
              </a:spcBef>
              <a:defRPr/>
            </a:pPr>
            <a:r>
              <a:rPr lang="en-US" u="none">
                <a:sym typeface="Symbol" pitchFamily="18" charset="2"/>
              </a:rPr>
              <a:t>S</a:t>
            </a:r>
            <a:r>
              <a:rPr lang="en-US" u="none" baseline="-25000">
                <a:sym typeface="Symbol" pitchFamily="18" charset="2"/>
              </a:rPr>
              <a:t>1,2		     </a:t>
            </a:r>
            <a:r>
              <a:rPr lang="en-US" u="none">
                <a:sym typeface="Symbol" pitchFamily="18" charset="2"/>
              </a:rPr>
              <a:t>B</a:t>
            </a:r>
            <a:r>
              <a:rPr lang="en-US" u="none" baseline="-25000">
                <a:sym typeface="Symbol" pitchFamily="18" charset="2"/>
              </a:rPr>
              <a:t>1,2</a:t>
            </a:r>
          </a:p>
          <a:p>
            <a:pPr eaLnBrk="0" hangingPunct="0">
              <a:spcBef>
                <a:spcPct val="10000"/>
              </a:spcBef>
              <a:defRPr/>
            </a:pPr>
            <a:r>
              <a:rPr lang="en-US" u="none" baseline="-25000">
                <a:sym typeface="Symbol" pitchFamily="18" charset="2"/>
              </a:rPr>
              <a:t>	…</a:t>
            </a:r>
          </a:p>
          <a:p>
            <a:pPr eaLnBrk="0" hangingPunct="0">
              <a:spcBef>
                <a:spcPct val="10000"/>
              </a:spcBef>
              <a:defRPr/>
            </a:pPr>
            <a:endParaRPr lang="en-US" u="none" baseline="-25000">
              <a:sym typeface="Symbol" pitchFamily="18" charset="2"/>
            </a:endParaRPr>
          </a:p>
          <a:p>
            <a:pPr eaLnBrk="0" hangingPunct="0">
              <a:spcBef>
                <a:spcPct val="10000"/>
              </a:spcBef>
              <a:defRPr/>
            </a:pPr>
            <a:r>
              <a:rPr lang="en-US" sz="20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Environment Knowledge</a:t>
            </a:r>
          </a:p>
          <a:p>
            <a:pPr eaLnBrk="0" hangingPunct="0">
              <a:spcBef>
                <a:spcPct val="10000"/>
              </a:spcBef>
              <a:defRPr/>
            </a:pPr>
            <a:r>
              <a:rPr lang="en-US" sz="1600" u="none">
                <a:sym typeface="Symbol" pitchFamily="18" charset="2"/>
              </a:rPr>
              <a:t>R</a:t>
            </a:r>
            <a:r>
              <a:rPr lang="en-US" sz="1600" u="none" baseline="-25000">
                <a:sym typeface="Symbol" pitchFamily="18" charset="2"/>
              </a:rPr>
              <a:t>1</a:t>
            </a:r>
            <a:r>
              <a:rPr lang="en-US" sz="1600" u="none">
                <a:sym typeface="Symbol" pitchFamily="18" charset="2"/>
              </a:rPr>
              <a:t>: S</a:t>
            </a:r>
            <a:r>
              <a:rPr lang="en-US" sz="1600" u="none" baseline="-25000">
                <a:sym typeface="Symbol" pitchFamily="18" charset="2"/>
              </a:rPr>
              <a:t>1,1</a:t>
            </a:r>
            <a:r>
              <a:rPr lang="en-US" sz="1600" u="none">
                <a:sym typeface="Symbol" pitchFamily="18" charset="2"/>
              </a:rPr>
              <a:t> W</a:t>
            </a:r>
            <a:r>
              <a:rPr lang="en-US" sz="1600" u="none" baseline="-25000">
                <a:sym typeface="Symbol" pitchFamily="18" charset="2"/>
              </a:rPr>
              <a:t>1,1</a:t>
            </a:r>
            <a:r>
              <a:rPr lang="en-US" sz="1600" u="none">
                <a:sym typeface="Symbol" pitchFamily="18" charset="2"/>
              </a:rPr>
              <a:t> W</a:t>
            </a:r>
            <a:r>
              <a:rPr lang="en-US" sz="1600" u="none" baseline="-25000">
                <a:sym typeface="Symbol" pitchFamily="18" charset="2"/>
              </a:rPr>
              <a:t>2,1</a:t>
            </a:r>
            <a:r>
              <a:rPr lang="en-US" sz="1600" u="none">
                <a:sym typeface="Symbol" pitchFamily="18" charset="2"/>
              </a:rPr>
              <a:t> W</a:t>
            </a:r>
            <a:r>
              <a:rPr lang="en-US" sz="1600" u="none" baseline="-25000">
                <a:sym typeface="Symbol" pitchFamily="18" charset="2"/>
              </a:rPr>
              <a:t>1,2</a:t>
            </a:r>
          </a:p>
          <a:p>
            <a:pPr eaLnBrk="0" hangingPunct="0">
              <a:spcBef>
                <a:spcPct val="10000"/>
              </a:spcBef>
              <a:defRPr/>
            </a:pPr>
            <a:r>
              <a:rPr lang="en-US" sz="1600" u="none">
                <a:sym typeface="Symbol" pitchFamily="18" charset="2"/>
              </a:rPr>
              <a:t>R</a:t>
            </a:r>
            <a:r>
              <a:rPr lang="en-US" sz="1600" u="none" baseline="-25000">
                <a:sym typeface="Symbol" pitchFamily="18" charset="2"/>
              </a:rPr>
              <a:t>2</a:t>
            </a:r>
            <a:r>
              <a:rPr lang="en-US" sz="1600" u="none">
                <a:sym typeface="Symbol" pitchFamily="18" charset="2"/>
              </a:rPr>
              <a:t>: S</a:t>
            </a:r>
            <a:r>
              <a:rPr lang="en-US" sz="1600" u="none" baseline="-25000">
                <a:sym typeface="Symbol" pitchFamily="18" charset="2"/>
              </a:rPr>
              <a:t>2,1</a:t>
            </a:r>
            <a:r>
              <a:rPr lang="en-US" sz="1600" u="none">
                <a:sym typeface="Symbol" pitchFamily="18" charset="2"/>
              </a:rPr>
              <a:t> W</a:t>
            </a:r>
            <a:r>
              <a:rPr lang="en-US" sz="1600" u="none" baseline="-25000">
                <a:sym typeface="Symbol" pitchFamily="18" charset="2"/>
              </a:rPr>
              <a:t>1,1 </a:t>
            </a:r>
            <a:r>
              <a:rPr lang="en-US" u="none">
                <a:sym typeface="Symbol" pitchFamily="18" charset="2"/>
              </a:rPr>
              <a:t></a:t>
            </a:r>
            <a:r>
              <a:rPr lang="en-US" sz="1600" u="none">
                <a:sym typeface="Symbol" pitchFamily="18" charset="2"/>
              </a:rPr>
              <a:t> W</a:t>
            </a:r>
            <a:r>
              <a:rPr lang="en-US" sz="1600" u="none" baseline="-25000">
                <a:sym typeface="Symbol" pitchFamily="18" charset="2"/>
              </a:rPr>
              <a:t>2,1 </a:t>
            </a:r>
            <a:r>
              <a:rPr lang="en-US" u="none">
                <a:sym typeface="Symbol" pitchFamily="18" charset="2"/>
              </a:rPr>
              <a:t></a:t>
            </a:r>
            <a:r>
              <a:rPr lang="en-US" sz="1600" u="none">
                <a:sym typeface="Symbol" pitchFamily="18" charset="2"/>
              </a:rPr>
              <a:t> W</a:t>
            </a:r>
            <a:r>
              <a:rPr lang="en-US" sz="1600" u="none" baseline="-25000">
                <a:sym typeface="Symbol" pitchFamily="18" charset="2"/>
              </a:rPr>
              <a:t>2,2 </a:t>
            </a:r>
            <a:r>
              <a:rPr lang="en-US" u="none">
                <a:sym typeface="Symbol" pitchFamily="18" charset="2"/>
              </a:rPr>
              <a:t></a:t>
            </a:r>
            <a:r>
              <a:rPr lang="en-US" sz="1600" u="none">
                <a:sym typeface="Symbol" pitchFamily="18" charset="2"/>
              </a:rPr>
              <a:t> W</a:t>
            </a:r>
            <a:r>
              <a:rPr lang="en-US" sz="1600" u="none" baseline="-25000">
                <a:sym typeface="Symbol" pitchFamily="18" charset="2"/>
              </a:rPr>
              <a:t>3,1</a:t>
            </a:r>
            <a:endParaRPr lang="en-US" sz="1600" u="none">
              <a:sym typeface="Symbol" pitchFamily="18" charset="2"/>
            </a:endParaRPr>
          </a:p>
          <a:p>
            <a:pPr eaLnBrk="0" hangingPunct="0">
              <a:spcBef>
                <a:spcPct val="10000"/>
              </a:spcBef>
              <a:defRPr/>
            </a:pPr>
            <a:r>
              <a:rPr lang="en-US" sz="1600" u="none">
                <a:sym typeface="Symbol" pitchFamily="18" charset="2"/>
              </a:rPr>
              <a:t>R</a:t>
            </a:r>
            <a:r>
              <a:rPr lang="en-US" sz="1600" u="none" baseline="-25000">
                <a:sym typeface="Symbol" pitchFamily="18" charset="2"/>
              </a:rPr>
              <a:t>3</a:t>
            </a:r>
            <a:r>
              <a:rPr lang="en-US" sz="1600" u="none">
                <a:sym typeface="Symbol" pitchFamily="18" charset="2"/>
              </a:rPr>
              <a:t>: B</a:t>
            </a:r>
            <a:r>
              <a:rPr lang="en-US" sz="1600" u="none" baseline="-25000">
                <a:sym typeface="Symbol" pitchFamily="18" charset="2"/>
              </a:rPr>
              <a:t>1,1 </a:t>
            </a:r>
            <a:r>
              <a:rPr lang="en-US" sz="1600" u="none">
                <a:sym typeface="Symbol" pitchFamily="18" charset="2"/>
              </a:rPr>
              <a:t> </a:t>
            </a:r>
            <a:r>
              <a:rPr lang="en-US" sz="1600" u="none" baseline="-25000">
                <a:sym typeface="Symbol" pitchFamily="18" charset="2"/>
              </a:rPr>
              <a:t> </a:t>
            </a:r>
            <a:r>
              <a:rPr lang="en-US" sz="1600" u="none">
                <a:sym typeface="Symbol" pitchFamily="18" charset="2"/>
              </a:rPr>
              <a:t>P</a:t>
            </a:r>
            <a:r>
              <a:rPr lang="en-US" sz="1600" u="none" baseline="-25000">
                <a:sym typeface="Symbol" pitchFamily="18" charset="2"/>
              </a:rPr>
              <a:t>1,1</a:t>
            </a:r>
            <a:r>
              <a:rPr lang="en-US" sz="1600" u="none">
                <a:sym typeface="Symbol" pitchFamily="18" charset="2"/>
              </a:rPr>
              <a:t> P</a:t>
            </a:r>
            <a:r>
              <a:rPr lang="en-US" sz="1600" u="none" baseline="-25000">
                <a:sym typeface="Symbol" pitchFamily="18" charset="2"/>
              </a:rPr>
              <a:t>2,1</a:t>
            </a:r>
            <a:r>
              <a:rPr lang="en-US" sz="1600" u="none">
                <a:sym typeface="Symbol" pitchFamily="18" charset="2"/>
              </a:rPr>
              <a:t> P</a:t>
            </a:r>
            <a:r>
              <a:rPr lang="en-US" sz="1600" u="none" baseline="-25000">
                <a:sym typeface="Symbol" pitchFamily="18" charset="2"/>
              </a:rPr>
              <a:t>1,2</a:t>
            </a:r>
          </a:p>
          <a:p>
            <a:pPr eaLnBrk="0" hangingPunct="0">
              <a:spcBef>
                <a:spcPct val="10000"/>
              </a:spcBef>
              <a:defRPr/>
            </a:pPr>
            <a:r>
              <a:rPr lang="en-US" sz="1600" u="none">
                <a:sym typeface="Symbol" pitchFamily="18" charset="2"/>
              </a:rPr>
              <a:t>R</a:t>
            </a:r>
            <a:r>
              <a:rPr lang="en-US" sz="1600" u="none" baseline="-25000">
                <a:sym typeface="Symbol" pitchFamily="18" charset="2"/>
              </a:rPr>
              <a:t>5</a:t>
            </a:r>
            <a:r>
              <a:rPr lang="en-US" sz="1600" u="none">
                <a:sym typeface="Symbol" pitchFamily="18" charset="2"/>
              </a:rPr>
              <a:t>: B</a:t>
            </a:r>
            <a:r>
              <a:rPr lang="en-US" sz="1600" u="none" baseline="-25000">
                <a:sym typeface="Symbol" pitchFamily="18" charset="2"/>
              </a:rPr>
              <a:t>1,2 </a:t>
            </a:r>
            <a:r>
              <a:rPr lang="en-US" sz="1600" u="none">
                <a:sym typeface="Symbol" pitchFamily="18" charset="2"/>
              </a:rPr>
              <a:t>   P</a:t>
            </a:r>
            <a:r>
              <a:rPr lang="en-US" sz="1600" u="none" baseline="-25000">
                <a:sym typeface="Symbol" pitchFamily="18" charset="2"/>
              </a:rPr>
              <a:t>1,1</a:t>
            </a:r>
            <a:r>
              <a:rPr lang="en-US" sz="1600" u="none">
                <a:sym typeface="Symbol" pitchFamily="18" charset="2"/>
              </a:rPr>
              <a:t> P</a:t>
            </a:r>
            <a:r>
              <a:rPr lang="en-US" sz="1600" u="none" baseline="-25000">
                <a:sym typeface="Symbol" pitchFamily="18" charset="2"/>
              </a:rPr>
              <a:t>1,2 </a:t>
            </a:r>
            <a:r>
              <a:rPr lang="en-US" sz="1600" u="none">
                <a:sym typeface="Symbol" pitchFamily="18" charset="2"/>
              </a:rPr>
              <a:t> P</a:t>
            </a:r>
            <a:r>
              <a:rPr lang="en-US" sz="1600" u="none" baseline="-25000">
                <a:sym typeface="Symbol" pitchFamily="18" charset="2"/>
              </a:rPr>
              <a:t>2,2 </a:t>
            </a:r>
            <a:r>
              <a:rPr lang="en-US" sz="1600" u="none">
                <a:sym typeface="Symbol" pitchFamily="18" charset="2"/>
              </a:rPr>
              <a:t> P</a:t>
            </a:r>
            <a:r>
              <a:rPr lang="en-US" sz="1600" u="none" baseline="-25000">
                <a:sym typeface="Symbol" pitchFamily="18" charset="2"/>
              </a:rPr>
              <a:t>1,3</a:t>
            </a:r>
          </a:p>
          <a:p>
            <a:pPr eaLnBrk="0" hangingPunct="0">
              <a:spcBef>
                <a:spcPct val="10000"/>
              </a:spcBef>
              <a:defRPr/>
            </a:pPr>
            <a:r>
              <a:rPr lang="en-US" sz="1600" u="none">
                <a:sym typeface="Symbol" pitchFamily="18" charset="2"/>
              </a:rPr>
              <a:t>...</a:t>
            </a:r>
          </a:p>
        </p:txBody>
      </p:sp>
      <p:sp>
        <p:nvSpPr>
          <p:cNvPr id="56326" name="Text Box 5"/>
          <p:cNvSpPr txBox="1">
            <a:spLocks noChangeArrowheads="1"/>
          </p:cNvSpPr>
          <p:nvPr/>
        </p:nvSpPr>
        <p:spPr bwMode="auto">
          <a:xfrm>
            <a:off x="1133475" y="1649413"/>
            <a:ext cx="1752600" cy="5794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3200" u="none">
                <a:solidFill>
                  <a:srgbClr val="990000"/>
                </a:solidFill>
                <a:latin typeface="Garamond" pitchFamily="18" charset="0"/>
              </a:rPr>
              <a:t>Initial KB</a:t>
            </a:r>
          </a:p>
        </p:txBody>
      </p:sp>
      <p:sp>
        <p:nvSpPr>
          <p:cNvPr id="136198" name="Text Box 6"/>
          <p:cNvSpPr txBox="1">
            <a:spLocks noChangeArrowheads="1"/>
          </p:cNvSpPr>
          <p:nvPr/>
        </p:nvSpPr>
        <p:spPr bwMode="auto">
          <a:xfrm>
            <a:off x="4500563" y="1774825"/>
            <a:ext cx="4140200" cy="50990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sz="2400" u="none">
                <a:latin typeface="Garamond" pitchFamily="18" charset="0"/>
              </a:rPr>
              <a:t>Some inferences:</a:t>
            </a:r>
          </a:p>
          <a:p>
            <a:pPr eaLnBrk="0" hangingPunct="0">
              <a:spcBef>
                <a:spcPct val="20000"/>
              </a:spcBef>
              <a:defRPr/>
            </a:pPr>
            <a:endParaRPr lang="en-US" sz="2400" u="none">
              <a:latin typeface="Garamond" pitchFamily="18" charset="0"/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en-US" sz="2400" u="none">
                <a:latin typeface="Garamond" pitchFamily="18" charset="0"/>
              </a:rPr>
              <a:t>Apply </a:t>
            </a:r>
            <a:r>
              <a:rPr lang="en-US" sz="24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Modus Ponens</a:t>
            </a:r>
            <a:r>
              <a:rPr lang="en-US" sz="2400" u="none">
                <a:latin typeface="Garamond" pitchFamily="18" charset="0"/>
              </a:rPr>
              <a:t> to R</a:t>
            </a:r>
            <a:r>
              <a:rPr lang="en-US" sz="2400" u="none" baseline="-25000">
                <a:latin typeface="Garamond" pitchFamily="18" charset="0"/>
              </a:rPr>
              <a:t>1</a:t>
            </a:r>
          </a:p>
          <a:p>
            <a:pPr lvl="1" eaLnBrk="0" hangingPunct="0">
              <a:spcBef>
                <a:spcPct val="20000"/>
              </a:spcBef>
              <a:defRPr/>
            </a:pPr>
            <a:r>
              <a:rPr lang="en-US" sz="2400" u="none">
                <a:latin typeface="Garamond" pitchFamily="18" charset="0"/>
              </a:rPr>
              <a:t>Add to KB</a:t>
            </a:r>
          </a:p>
          <a:p>
            <a:pPr lvl="1" eaLnBrk="0" hangingPunct="0">
              <a:spcBef>
                <a:spcPct val="20000"/>
              </a:spcBef>
              <a:defRPr/>
            </a:pPr>
            <a:r>
              <a:rPr lang="en-US" u="none">
                <a:latin typeface="Garamond" pitchFamily="18" charset="0"/>
                <a:sym typeface="Symbol" pitchFamily="18" charset="2"/>
              </a:rPr>
              <a:t>	W</a:t>
            </a:r>
            <a:r>
              <a:rPr lang="en-US" u="none" baseline="-25000">
                <a:latin typeface="Garamond" pitchFamily="18" charset="0"/>
                <a:sym typeface="Symbol" pitchFamily="18" charset="2"/>
              </a:rPr>
              <a:t>1,1</a:t>
            </a:r>
            <a:r>
              <a:rPr lang="en-US" u="none">
                <a:latin typeface="Garamond" pitchFamily="18" charset="0"/>
                <a:sym typeface="Symbol" pitchFamily="18" charset="2"/>
              </a:rPr>
              <a:t> </a:t>
            </a:r>
            <a:r>
              <a:rPr lang="en-US" sz="3200" u="none">
                <a:latin typeface="Garamond" pitchFamily="18" charset="0"/>
                <a:sym typeface="Symbol" pitchFamily="18" charset="2"/>
              </a:rPr>
              <a:t></a:t>
            </a:r>
            <a:r>
              <a:rPr lang="en-US" u="none">
                <a:latin typeface="Garamond" pitchFamily="18" charset="0"/>
                <a:sym typeface="Symbol" pitchFamily="18" charset="2"/>
              </a:rPr>
              <a:t> W</a:t>
            </a:r>
            <a:r>
              <a:rPr lang="en-US" u="none" baseline="-25000">
                <a:latin typeface="Garamond" pitchFamily="18" charset="0"/>
                <a:sym typeface="Symbol" pitchFamily="18" charset="2"/>
              </a:rPr>
              <a:t>2,1</a:t>
            </a:r>
            <a:r>
              <a:rPr lang="en-US" u="none">
                <a:latin typeface="Garamond" pitchFamily="18" charset="0"/>
                <a:sym typeface="Symbol" pitchFamily="18" charset="2"/>
              </a:rPr>
              <a:t> </a:t>
            </a:r>
            <a:r>
              <a:rPr lang="en-US" sz="3200" u="none">
                <a:latin typeface="Garamond" pitchFamily="18" charset="0"/>
                <a:sym typeface="Symbol" pitchFamily="18" charset="2"/>
              </a:rPr>
              <a:t></a:t>
            </a:r>
            <a:r>
              <a:rPr lang="en-US" u="none">
                <a:latin typeface="Garamond" pitchFamily="18" charset="0"/>
                <a:sym typeface="Symbol" pitchFamily="18" charset="2"/>
              </a:rPr>
              <a:t> W</a:t>
            </a:r>
            <a:r>
              <a:rPr lang="en-US" u="none" baseline="-25000">
                <a:latin typeface="Garamond" pitchFamily="18" charset="0"/>
                <a:sym typeface="Symbol" pitchFamily="18" charset="2"/>
              </a:rPr>
              <a:t>1,2</a:t>
            </a:r>
          </a:p>
          <a:p>
            <a:pPr eaLnBrk="0" hangingPunct="0">
              <a:spcBef>
                <a:spcPct val="20000"/>
              </a:spcBef>
              <a:defRPr/>
            </a:pPr>
            <a:endParaRPr lang="en-US" u="none" baseline="-25000">
              <a:latin typeface="Garamond" pitchFamily="18" charset="0"/>
              <a:sym typeface="Symbol" pitchFamily="18" charset="2"/>
            </a:endParaRPr>
          </a:p>
          <a:p>
            <a:pPr eaLnBrk="0" hangingPunct="0">
              <a:spcBef>
                <a:spcPct val="20000"/>
              </a:spcBef>
              <a:defRPr/>
            </a:pPr>
            <a:endParaRPr lang="en-US" u="none" baseline="-25000">
              <a:latin typeface="Garamond" pitchFamily="18" charset="0"/>
              <a:sym typeface="Symbol" pitchFamily="18" charset="2"/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en-US" sz="2400" u="none">
                <a:latin typeface="Garamond" pitchFamily="18" charset="0"/>
                <a:sym typeface="Symbol" pitchFamily="18" charset="2"/>
              </a:rPr>
              <a:t>Apply to this </a:t>
            </a:r>
            <a:r>
              <a:rPr lang="en-US" sz="2400" b="1" u="none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  <a:sym typeface="Symbol" pitchFamily="18" charset="2"/>
              </a:rPr>
              <a:t>AND-Elimination</a:t>
            </a:r>
          </a:p>
          <a:p>
            <a:pPr lvl="1" eaLnBrk="0" hangingPunct="0">
              <a:spcBef>
                <a:spcPct val="20000"/>
              </a:spcBef>
              <a:defRPr/>
            </a:pPr>
            <a:r>
              <a:rPr lang="en-US" sz="2400" u="none">
                <a:latin typeface="Garamond" pitchFamily="18" charset="0"/>
                <a:sym typeface="Symbol" pitchFamily="18" charset="2"/>
              </a:rPr>
              <a:t>Add to KB</a:t>
            </a:r>
            <a:endParaRPr lang="en-US" u="none">
              <a:latin typeface="Garamond" pitchFamily="18" charset="0"/>
              <a:sym typeface="Symbol" pitchFamily="18" charset="2"/>
            </a:endParaRPr>
          </a:p>
          <a:p>
            <a:pPr lvl="1" eaLnBrk="0" hangingPunct="0">
              <a:spcBef>
                <a:spcPct val="20000"/>
              </a:spcBef>
              <a:defRPr/>
            </a:pPr>
            <a:r>
              <a:rPr lang="en-US" u="none">
                <a:latin typeface="Garamond" pitchFamily="18" charset="0"/>
                <a:sym typeface="Symbol" pitchFamily="18" charset="2"/>
              </a:rPr>
              <a:t>	W</a:t>
            </a:r>
            <a:r>
              <a:rPr lang="en-US" u="none" baseline="-25000">
                <a:latin typeface="Garamond" pitchFamily="18" charset="0"/>
                <a:sym typeface="Symbol" pitchFamily="18" charset="2"/>
              </a:rPr>
              <a:t>1,1</a:t>
            </a:r>
            <a:endParaRPr lang="en-US" u="none">
              <a:latin typeface="Garamond" pitchFamily="18" charset="0"/>
              <a:sym typeface="Symbol" pitchFamily="18" charset="2"/>
            </a:endParaRPr>
          </a:p>
          <a:p>
            <a:pPr lvl="1" eaLnBrk="0" hangingPunct="0">
              <a:spcBef>
                <a:spcPct val="20000"/>
              </a:spcBef>
              <a:defRPr/>
            </a:pPr>
            <a:r>
              <a:rPr lang="en-US" u="none">
                <a:latin typeface="Garamond" pitchFamily="18" charset="0"/>
                <a:sym typeface="Symbol" pitchFamily="18" charset="2"/>
              </a:rPr>
              <a:t>	 W</a:t>
            </a:r>
            <a:r>
              <a:rPr lang="en-US" u="none" baseline="-25000">
                <a:latin typeface="Garamond" pitchFamily="18" charset="0"/>
                <a:sym typeface="Symbol" pitchFamily="18" charset="2"/>
              </a:rPr>
              <a:t>2,1</a:t>
            </a:r>
            <a:endParaRPr lang="en-US" u="none">
              <a:latin typeface="Garamond" pitchFamily="18" charset="0"/>
              <a:sym typeface="Symbol" pitchFamily="18" charset="2"/>
            </a:endParaRPr>
          </a:p>
          <a:p>
            <a:pPr lvl="1" eaLnBrk="0" hangingPunct="0">
              <a:spcBef>
                <a:spcPct val="20000"/>
              </a:spcBef>
              <a:defRPr/>
            </a:pPr>
            <a:r>
              <a:rPr lang="en-US" u="none">
                <a:latin typeface="Garamond" pitchFamily="18" charset="0"/>
                <a:sym typeface="Symbol" pitchFamily="18" charset="2"/>
              </a:rPr>
              <a:t>	 W</a:t>
            </a:r>
            <a:r>
              <a:rPr lang="en-US" u="none" baseline="-25000">
                <a:latin typeface="Garamond" pitchFamily="18" charset="0"/>
                <a:sym typeface="Symbol" pitchFamily="18" charset="2"/>
              </a:rPr>
              <a:t>1,2</a:t>
            </a:r>
          </a:p>
          <a:p>
            <a:pPr eaLnBrk="0" hangingPunct="0">
              <a:spcBef>
                <a:spcPct val="20000"/>
              </a:spcBef>
              <a:defRPr/>
            </a:pPr>
            <a:endParaRPr lang="en-US" u="none" baseline="-25000">
              <a:latin typeface="Garamond" pitchFamily="18" charset="0"/>
              <a:sym typeface="Symbol" pitchFamily="18" charset="2"/>
            </a:endParaRPr>
          </a:p>
          <a:p>
            <a:pPr eaLnBrk="0" hangingPunct="0">
              <a:spcBef>
                <a:spcPct val="20000"/>
              </a:spcBef>
              <a:defRPr/>
            </a:pPr>
            <a:endParaRPr lang="en-US" u="none" baseline="-2500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8" grpId="0" build="p" autoUpdateAnimBg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7D92E1D-0589-4ECA-9EF3-F2E114E5A1E8}" type="slidenum">
              <a:rPr lang="ar-SA" smtClean="0"/>
              <a:pPr/>
              <a:t>55</a:t>
            </a:fld>
            <a:endParaRPr lang="fr-FR" smtClean="0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just" eaLnBrk="1" hangingPunct="1"/>
            <a:r>
              <a:rPr lang="en-US" sz="2800" b="1" smtClean="0">
                <a:latin typeface="Garamond" pitchFamily="18" charset="0"/>
              </a:rPr>
              <a:t>Recall that when we were at (2,1) we could not decide on a safe move, so we backtracked, and explored (1,2), which yielded ¬B</a:t>
            </a:r>
            <a:r>
              <a:rPr lang="en-US" sz="2800" b="1" baseline="-25000" smtClean="0">
                <a:latin typeface="Garamond" pitchFamily="18" charset="0"/>
              </a:rPr>
              <a:t>1,2</a:t>
            </a:r>
            <a:r>
              <a:rPr lang="en-US" sz="2800" b="1" smtClean="0">
                <a:latin typeface="Garamond" pitchFamily="18" charset="0"/>
              </a:rPr>
              <a:t>. </a:t>
            </a:r>
          </a:p>
          <a:p>
            <a:pPr algn="just" eaLnBrk="1" hangingPunct="1"/>
            <a:endParaRPr lang="en-US" sz="2000" b="1" smtClean="0">
              <a:latin typeface="Garamond" pitchFamily="18" charset="0"/>
            </a:endParaRPr>
          </a:p>
          <a:p>
            <a:pPr eaLnBrk="1" hangingPunct="1">
              <a:buFontTx/>
              <a:buNone/>
            </a:pPr>
            <a:r>
              <a:rPr lang="en-US" b="1" smtClean="0">
                <a:latin typeface="Garamond" pitchFamily="18" charset="0"/>
              </a:rPr>
              <a:t> </a:t>
            </a:r>
            <a:r>
              <a:rPr lang="en-US" sz="2800" b="1" smtClean="0">
                <a:latin typeface="Garamond" pitchFamily="18" charset="0"/>
              </a:rPr>
              <a:t>¬B</a:t>
            </a:r>
            <a:r>
              <a:rPr lang="en-US" sz="2800" b="1" baseline="-25000" smtClean="0">
                <a:latin typeface="Garamond" pitchFamily="18" charset="0"/>
              </a:rPr>
              <a:t>1,2 </a:t>
            </a:r>
            <a:r>
              <a:rPr lang="en-US" sz="2800" b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⇔ </a:t>
            </a:r>
            <a:r>
              <a:rPr lang="en-US" sz="2800" b="1" smtClean="0">
                <a:latin typeface="Garamond" pitchFamily="18" charset="0"/>
              </a:rPr>
              <a:t>¬P</a:t>
            </a:r>
            <a:r>
              <a:rPr lang="en-US" sz="2800" b="1" baseline="-25000" smtClean="0">
                <a:latin typeface="Garamond" pitchFamily="18" charset="0"/>
              </a:rPr>
              <a:t>1,1 </a:t>
            </a:r>
            <a:r>
              <a:rPr lang="en-US" sz="2800" smtClean="0">
                <a:sym typeface="Symbol" pitchFamily="18" charset="2"/>
              </a:rPr>
              <a:t></a:t>
            </a:r>
            <a:r>
              <a:rPr lang="en-US" sz="2800" b="1" smtClean="0">
                <a:latin typeface="Garamond" pitchFamily="18" charset="0"/>
              </a:rPr>
              <a:t> ¬P</a:t>
            </a:r>
            <a:r>
              <a:rPr lang="en-US" sz="2800" b="1" baseline="-25000" smtClean="0">
                <a:latin typeface="Garamond" pitchFamily="18" charset="0"/>
              </a:rPr>
              <a:t>1,3 </a:t>
            </a:r>
            <a:r>
              <a:rPr lang="en-US" sz="2800" smtClean="0">
                <a:sym typeface="Symbol" pitchFamily="18" charset="2"/>
              </a:rPr>
              <a:t></a:t>
            </a:r>
            <a:r>
              <a:rPr lang="en-US" sz="2800" b="1" baseline="-25000" smtClean="0">
                <a:latin typeface="Garamond" pitchFamily="18" charset="0"/>
              </a:rPr>
              <a:t> </a:t>
            </a:r>
            <a:r>
              <a:rPr lang="en-US" sz="2800" b="1" smtClean="0">
                <a:latin typeface="Garamond" pitchFamily="18" charset="0"/>
              </a:rPr>
              <a:t>¬P</a:t>
            </a:r>
            <a:r>
              <a:rPr lang="en-US" sz="2800" b="1" baseline="-25000" smtClean="0">
                <a:latin typeface="Garamond" pitchFamily="18" charset="0"/>
              </a:rPr>
              <a:t>2,2  </a:t>
            </a:r>
            <a:r>
              <a:rPr lang="en-US" sz="2800" b="1" smtClean="0">
                <a:latin typeface="Garamond" pitchFamily="18" charset="0"/>
              </a:rPr>
              <a:t>this yields to</a:t>
            </a:r>
          </a:p>
          <a:p>
            <a:pPr eaLnBrk="1" hangingPunct="1">
              <a:buFontTx/>
              <a:buNone/>
            </a:pPr>
            <a:r>
              <a:rPr lang="en-US" sz="2800" b="1" smtClean="0">
                <a:latin typeface="Garamond" pitchFamily="18" charset="0"/>
              </a:rPr>
              <a:t>¬P</a:t>
            </a:r>
            <a:r>
              <a:rPr lang="en-US" sz="2800" b="1" baseline="-25000" smtClean="0">
                <a:latin typeface="Garamond" pitchFamily="18" charset="0"/>
              </a:rPr>
              <a:t>1,1</a:t>
            </a:r>
            <a:r>
              <a:rPr lang="en-US" sz="2800" b="1" smtClean="0">
                <a:latin typeface="Garamond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 </a:t>
            </a:r>
            <a:r>
              <a:rPr lang="en-US" sz="2800" b="1" smtClean="0">
                <a:latin typeface="Garamond" pitchFamily="18" charset="0"/>
              </a:rPr>
              <a:t>¬P</a:t>
            </a:r>
            <a:r>
              <a:rPr lang="en-US" sz="2800" b="1" baseline="-25000" smtClean="0">
                <a:latin typeface="Garamond" pitchFamily="18" charset="0"/>
              </a:rPr>
              <a:t>1,3 </a:t>
            </a:r>
            <a:r>
              <a:rPr lang="en-US" sz="2800" smtClean="0">
                <a:sym typeface="Symbol" pitchFamily="18" charset="2"/>
              </a:rPr>
              <a:t> </a:t>
            </a:r>
            <a:r>
              <a:rPr lang="en-US" sz="2800" b="1" smtClean="0">
                <a:latin typeface="Garamond" pitchFamily="18" charset="0"/>
              </a:rPr>
              <a:t>¬P</a:t>
            </a:r>
            <a:r>
              <a:rPr lang="en-US" sz="2800" b="1" baseline="-25000" smtClean="0">
                <a:latin typeface="Garamond" pitchFamily="18" charset="0"/>
              </a:rPr>
              <a:t>2,2</a:t>
            </a:r>
            <a:r>
              <a:rPr lang="en-US" sz="2800" b="1" smtClean="0">
                <a:latin typeface="Garamond" pitchFamily="18" charset="0"/>
              </a:rPr>
              <a:t> and consequently</a:t>
            </a:r>
          </a:p>
          <a:p>
            <a:pPr eaLnBrk="1" hangingPunct="1">
              <a:buFontTx/>
              <a:buNone/>
            </a:pPr>
            <a:r>
              <a:rPr lang="en-US" sz="2800" b="1" smtClean="0">
                <a:latin typeface="Garamond" pitchFamily="18" charset="0"/>
              </a:rPr>
              <a:t>¬P</a:t>
            </a:r>
            <a:r>
              <a:rPr lang="en-US" sz="2800" b="1" baseline="-25000" smtClean="0">
                <a:latin typeface="Garamond" pitchFamily="18" charset="0"/>
              </a:rPr>
              <a:t>1,1</a:t>
            </a:r>
            <a:r>
              <a:rPr lang="en-US" sz="2800" b="1" smtClean="0">
                <a:latin typeface="Garamond" pitchFamily="18" charset="0"/>
              </a:rPr>
              <a:t> </a:t>
            </a:r>
            <a:r>
              <a:rPr lang="en-US" sz="2800" b="1" smtClean="0">
                <a:latin typeface="Garamond" pitchFamily="18" charset="0"/>
                <a:sym typeface="tci3" pitchFamily="2" charset="2"/>
              </a:rPr>
              <a:t>,</a:t>
            </a:r>
            <a:r>
              <a:rPr lang="en-US" b="1" smtClean="0">
                <a:latin typeface="Garamond" pitchFamily="18" charset="0"/>
              </a:rPr>
              <a:t> </a:t>
            </a:r>
            <a:r>
              <a:rPr lang="en-US" sz="2800" b="1" smtClean="0">
                <a:latin typeface="Garamond" pitchFamily="18" charset="0"/>
              </a:rPr>
              <a:t>¬P</a:t>
            </a:r>
            <a:r>
              <a:rPr lang="en-US" sz="2800" b="1" baseline="-25000" smtClean="0">
                <a:latin typeface="Garamond" pitchFamily="18" charset="0"/>
              </a:rPr>
              <a:t>1,3 </a:t>
            </a:r>
            <a:r>
              <a:rPr lang="en-US" sz="2800" b="1" smtClean="0">
                <a:latin typeface="Garamond" pitchFamily="18" charset="0"/>
                <a:sym typeface="tci3" pitchFamily="2" charset="2"/>
              </a:rPr>
              <a:t>,</a:t>
            </a:r>
            <a:r>
              <a:rPr lang="en-US" sz="2800" b="1" smtClean="0">
                <a:latin typeface="Garamond" pitchFamily="18" charset="0"/>
              </a:rPr>
              <a:t> ¬P</a:t>
            </a:r>
            <a:r>
              <a:rPr lang="en-US" sz="2800" b="1" baseline="-25000" smtClean="0">
                <a:latin typeface="Garamond" pitchFamily="18" charset="0"/>
              </a:rPr>
              <a:t>2,2</a:t>
            </a:r>
            <a:endParaRPr lang="en-US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en-US" b="1" smtClean="0">
                <a:latin typeface="Garamond" pitchFamily="18" charset="0"/>
              </a:rPr>
              <a:t>• Now we can consider the implications of B</a:t>
            </a:r>
            <a:r>
              <a:rPr lang="en-US" b="1" baseline="-25000" smtClean="0">
                <a:latin typeface="Garamond" pitchFamily="18" charset="0"/>
              </a:rPr>
              <a:t>2,1</a:t>
            </a:r>
            <a:r>
              <a:rPr lang="en-US" b="1" smtClean="0">
                <a:latin typeface="Garamond" pitchFamily="18" charset="0"/>
              </a:rPr>
              <a:t>.</a:t>
            </a:r>
          </a:p>
          <a:p>
            <a:pPr algn="just" eaLnBrk="1" hangingPunct="1">
              <a:buFont typeface="Wingdings" pitchFamily="2" charset="2"/>
              <a:buNone/>
            </a:pPr>
            <a:endParaRPr lang="en-US" sz="2800" b="1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F1068B3-6642-41D4-A37E-0866F044AA58}" type="slidenum">
              <a:rPr lang="ar-SA" smtClean="0"/>
              <a:pPr/>
              <a:t>56</a:t>
            </a:fld>
            <a:endParaRPr lang="fr-FR" smtClean="0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smtClean="0">
                <a:latin typeface="Garamond" pitchFamily="18" charset="0"/>
              </a:rPr>
              <a:t>B</a:t>
            </a:r>
            <a:r>
              <a:rPr lang="en-US" sz="2800" baseline="-25000" smtClean="0">
                <a:latin typeface="Garamond" pitchFamily="18" charset="0"/>
              </a:rPr>
              <a:t>2,1</a:t>
            </a:r>
            <a:r>
              <a:rPr lang="en-US" sz="2800" smtClean="0">
                <a:latin typeface="Garamond" pitchFamily="18" charset="0"/>
              </a:rPr>
              <a:t>  </a:t>
            </a:r>
            <a:r>
              <a:rPr lang="en-US" sz="28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⇔</a:t>
            </a:r>
            <a:r>
              <a:rPr lang="en-US" sz="2800" smtClean="0">
                <a:latin typeface="Garamond" pitchFamily="18" charset="0"/>
              </a:rPr>
              <a:t> (P</a:t>
            </a:r>
            <a:r>
              <a:rPr lang="en-US" sz="2800" baseline="-25000" smtClean="0">
                <a:latin typeface="Garamond" pitchFamily="18" charset="0"/>
              </a:rPr>
              <a:t>1,1</a:t>
            </a: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Garamond" pitchFamily="18" charset="0"/>
              </a:rPr>
              <a:t> P</a:t>
            </a:r>
            <a:r>
              <a:rPr lang="en-US" sz="2800" baseline="-25000" smtClean="0">
                <a:latin typeface="Garamond" pitchFamily="18" charset="0"/>
              </a:rPr>
              <a:t>2,2</a:t>
            </a: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Garamond" pitchFamily="18" charset="0"/>
              </a:rPr>
              <a:t> P</a:t>
            </a:r>
            <a:r>
              <a:rPr lang="en-US" sz="2800" baseline="-25000" smtClean="0">
                <a:latin typeface="Garamond" pitchFamily="18" charset="0"/>
              </a:rPr>
              <a:t>3,1</a:t>
            </a:r>
            <a:r>
              <a:rPr lang="en-US" sz="2800" smtClean="0">
                <a:latin typeface="Garamond" pitchFamily="18" charset="0"/>
              </a:rPr>
              <a:t>)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smtClean="0">
                <a:latin typeface="Garamond" pitchFamily="18" charset="0"/>
              </a:rPr>
              <a:t>B</a:t>
            </a:r>
            <a:r>
              <a:rPr lang="en-US" sz="2800" baseline="-25000" smtClean="0">
                <a:latin typeface="Garamond" pitchFamily="18" charset="0"/>
              </a:rPr>
              <a:t>2,1</a:t>
            </a: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8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</a:t>
            </a:r>
            <a:r>
              <a:rPr lang="en-US" sz="2800" smtClean="0">
                <a:latin typeface="Garamond" pitchFamily="18" charset="0"/>
              </a:rPr>
              <a:t> (P</a:t>
            </a:r>
            <a:r>
              <a:rPr lang="en-US" sz="2800" baseline="-25000" smtClean="0">
                <a:latin typeface="Garamond" pitchFamily="18" charset="0"/>
              </a:rPr>
              <a:t>1,1</a:t>
            </a: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/>
              <a:t> </a:t>
            </a:r>
            <a:r>
              <a:rPr lang="en-US" sz="2800" smtClean="0">
                <a:latin typeface="Garamond" pitchFamily="18" charset="0"/>
              </a:rPr>
              <a:t>P</a:t>
            </a:r>
            <a:r>
              <a:rPr lang="en-US" sz="2800" baseline="-25000" smtClean="0">
                <a:latin typeface="Garamond" pitchFamily="18" charset="0"/>
              </a:rPr>
              <a:t>2,2</a:t>
            </a: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Garamond" pitchFamily="18" charset="0"/>
              </a:rPr>
              <a:t> P</a:t>
            </a:r>
            <a:r>
              <a:rPr lang="en-US" sz="2800" baseline="-25000" smtClean="0">
                <a:latin typeface="Garamond" pitchFamily="18" charset="0"/>
              </a:rPr>
              <a:t>3,1</a:t>
            </a:r>
            <a:r>
              <a:rPr lang="en-US" sz="2800" smtClean="0">
                <a:latin typeface="Garamond" pitchFamily="18" charset="0"/>
              </a:rPr>
              <a:t>) </a:t>
            </a:r>
            <a:r>
              <a:rPr lang="en-US" sz="2000" b="1" smtClean="0">
                <a:latin typeface="Garamond" pitchFamily="18" charset="0"/>
              </a:rPr>
              <a:t>(biconditional Elimination)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smtClean="0">
                <a:latin typeface="Garamond" pitchFamily="18" charset="0"/>
              </a:rPr>
              <a:t>P</a:t>
            </a:r>
            <a:r>
              <a:rPr lang="en-US" sz="2800" baseline="-25000" smtClean="0">
                <a:latin typeface="Garamond" pitchFamily="18" charset="0"/>
              </a:rPr>
              <a:t>1,1</a:t>
            </a: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Garamond" pitchFamily="18" charset="0"/>
              </a:rPr>
              <a:t> P</a:t>
            </a:r>
            <a:r>
              <a:rPr lang="en-US" sz="2800" baseline="-25000" smtClean="0">
                <a:latin typeface="Garamond" pitchFamily="18" charset="0"/>
              </a:rPr>
              <a:t>2,2</a:t>
            </a:r>
            <a:r>
              <a:rPr lang="en-US" sz="2800" smtClean="0">
                <a:latin typeface="Garamond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Garamond" pitchFamily="18" charset="0"/>
              </a:rPr>
              <a:t> P</a:t>
            </a:r>
            <a:r>
              <a:rPr lang="en-US" sz="2800" baseline="-25000" smtClean="0">
                <a:latin typeface="Garamond" pitchFamily="18" charset="0"/>
              </a:rPr>
              <a:t>3,1 </a:t>
            </a:r>
            <a:r>
              <a:rPr lang="en-US" sz="2800" smtClean="0">
                <a:latin typeface="Garamond" pitchFamily="18" charset="0"/>
              </a:rPr>
              <a:t>(modus ponens)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smtClean="0">
                <a:latin typeface="Garamond" pitchFamily="18" charset="0"/>
              </a:rPr>
              <a:t>P</a:t>
            </a:r>
            <a:r>
              <a:rPr lang="en-US" sz="2800" baseline="-25000" smtClean="0">
                <a:latin typeface="Garamond" pitchFamily="18" charset="0"/>
              </a:rPr>
              <a:t>1,1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Garamond" pitchFamily="18" charset="0"/>
              </a:rPr>
              <a:t> P</a:t>
            </a:r>
            <a:r>
              <a:rPr lang="en-US" sz="2800" baseline="-25000" smtClean="0">
                <a:latin typeface="Garamond" pitchFamily="18" charset="0"/>
              </a:rPr>
              <a:t>3,1 </a:t>
            </a:r>
            <a:r>
              <a:rPr lang="en-US" sz="2800" smtClean="0">
                <a:latin typeface="Garamond" pitchFamily="18" charset="0"/>
              </a:rPr>
              <a:t>(resolution rule because no pit in (2,2))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smtClean="0">
                <a:latin typeface="Garamond" pitchFamily="18" charset="0"/>
              </a:rPr>
              <a:t>P</a:t>
            </a:r>
            <a:r>
              <a:rPr lang="en-US" sz="2800" baseline="-25000" smtClean="0">
                <a:latin typeface="Garamond" pitchFamily="18" charset="0"/>
              </a:rPr>
              <a:t>3,1</a:t>
            </a:r>
            <a:r>
              <a:rPr lang="en-US" sz="2800" smtClean="0">
                <a:latin typeface="Garamond" pitchFamily="18" charset="0"/>
              </a:rPr>
              <a:t> (resolution rule because no pit in (1,1))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endParaRPr lang="en-US" sz="2800" smtClean="0">
              <a:latin typeface="Garamond" pitchFamily="18" charset="0"/>
            </a:endParaRPr>
          </a:p>
          <a:p>
            <a:pPr marL="533400" indent="-533400" eaLnBrk="1" hangingPunct="1">
              <a:lnSpc>
                <a:spcPct val="80000"/>
              </a:lnSpc>
            </a:pPr>
            <a:r>
              <a:rPr lang="en-US" sz="2800" u="sng" smtClean="0">
                <a:solidFill>
                  <a:srgbClr val="990000"/>
                </a:solidFill>
                <a:latin typeface="Garamond" pitchFamily="18" charset="0"/>
              </a:rPr>
              <a:t>The resolution rule:</a:t>
            </a:r>
            <a:r>
              <a:rPr lang="en-US" sz="2800" smtClean="0">
                <a:latin typeface="Garamond" pitchFamily="18" charset="0"/>
              </a:rPr>
              <a:t> if there is a pit in (1,1) or (3,1), and it’s not in (1,1), then it’s in (3,1).</a:t>
            </a:r>
          </a:p>
          <a:p>
            <a:pPr marL="533400" indent="-533400" eaLnBrk="1" hangingPunct="1">
              <a:lnSpc>
                <a:spcPct val="80000"/>
              </a:lnSpc>
            </a:pPr>
            <a:endParaRPr lang="en-US" sz="2800" smtClean="0">
              <a:latin typeface="Garamond" pitchFamily="18" charset="0"/>
            </a:endParaRPr>
          </a:p>
          <a:p>
            <a:pPr marL="533400" indent="-533400" algn="ctr" eaLnBrk="1" hangingPunct="1">
              <a:lnSpc>
                <a:spcPct val="80000"/>
              </a:lnSpc>
              <a:buFontTx/>
              <a:buNone/>
            </a:pPr>
            <a:r>
              <a:rPr lang="en-US" sz="2800" i="1" smtClean="0"/>
              <a:t>P</a:t>
            </a:r>
            <a:r>
              <a:rPr lang="en-US" sz="2800" baseline="-25000" smtClean="0"/>
              <a:t>1,1</a:t>
            </a:r>
            <a:r>
              <a:rPr lang="en-US" sz="2800" smtClean="0"/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/>
              <a:t> </a:t>
            </a:r>
            <a:r>
              <a:rPr lang="en-US" sz="2800" i="1" smtClean="0"/>
              <a:t>P</a:t>
            </a:r>
            <a:r>
              <a:rPr lang="en-US" sz="2800" baseline="-25000" smtClean="0"/>
              <a:t>3,1</a:t>
            </a:r>
            <a:r>
              <a:rPr lang="en-US" sz="2800" smtClean="0"/>
              <a:t>, ¬</a:t>
            </a:r>
            <a:r>
              <a:rPr lang="en-US" sz="2800" i="1" smtClean="0"/>
              <a:t>P</a:t>
            </a:r>
            <a:r>
              <a:rPr lang="en-US" sz="2800" baseline="-25000" smtClean="0"/>
              <a:t>1,1</a:t>
            </a:r>
          </a:p>
          <a:p>
            <a:pPr marL="533400" indent="-533400" algn="ctr" eaLnBrk="1" hangingPunct="1">
              <a:lnSpc>
                <a:spcPct val="80000"/>
              </a:lnSpc>
              <a:buFontTx/>
              <a:buNone/>
            </a:pPr>
            <a:endParaRPr lang="en-US" sz="2800" i="1" smtClean="0"/>
          </a:p>
          <a:p>
            <a:pPr marL="533400" indent="-533400" algn="ctr" eaLnBrk="1" hangingPunct="1">
              <a:lnSpc>
                <a:spcPct val="80000"/>
              </a:lnSpc>
              <a:buFontTx/>
              <a:buNone/>
            </a:pPr>
            <a:r>
              <a:rPr lang="en-US" sz="2800" i="1" smtClean="0"/>
              <a:t>P</a:t>
            </a:r>
            <a:r>
              <a:rPr lang="en-US" sz="2800" baseline="-25000" smtClean="0"/>
              <a:t>3,1</a:t>
            </a:r>
          </a:p>
          <a:p>
            <a:pPr marL="533400" indent="-533400"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b="1" smtClean="0">
              <a:latin typeface="Garamond" pitchFamily="18" charset="0"/>
            </a:endParaRPr>
          </a:p>
        </p:txBody>
      </p:sp>
      <p:sp>
        <p:nvSpPr>
          <p:cNvPr id="58373" name="Line 4"/>
          <p:cNvSpPr>
            <a:spLocks noChangeShapeType="1"/>
          </p:cNvSpPr>
          <p:nvPr/>
        </p:nvSpPr>
        <p:spPr bwMode="auto">
          <a:xfrm>
            <a:off x="2771775" y="5445125"/>
            <a:ext cx="35290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13BAC1-5837-40FB-8D3A-1276F8CC0B98}" type="slidenum">
              <a:rPr lang="ar-SA" smtClean="0"/>
              <a:pPr/>
              <a:t>57</a:t>
            </a:fld>
            <a:endParaRPr lang="fr-FR" smtClean="0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mtClean="0">
                <a:solidFill>
                  <a:srgbClr val="990000"/>
                </a:solidFill>
                <a:latin typeface="Garamond" pitchFamily="18" charset="0"/>
              </a:rPr>
              <a:t>Resolution</a:t>
            </a:r>
          </a:p>
          <a:p>
            <a:pPr marL="609600" indent="-609600" eaLnBrk="1" hangingPunct="1"/>
            <a:endParaRPr lang="en-US" smtClean="0">
              <a:solidFill>
                <a:srgbClr val="990000"/>
              </a:solidFill>
              <a:latin typeface="Garamond" pitchFamily="18" charset="0"/>
            </a:endParaRPr>
          </a:p>
          <a:p>
            <a:pPr marL="609600" indent="-609600" eaLnBrk="1" hangingPunct="1"/>
            <a:r>
              <a:rPr lang="en-US" smtClean="0">
                <a:latin typeface="Garamond" pitchFamily="18" charset="0"/>
              </a:rPr>
              <a:t>Unit Resolution inference rule:</a:t>
            </a:r>
          </a:p>
          <a:p>
            <a:pPr marL="609600" indent="-609600" algn="ctr" eaLnBrk="1" hangingPunct="1">
              <a:buFontTx/>
              <a:buNone/>
            </a:pPr>
            <a:r>
              <a:rPr lang="en-US" i="1" smtClean="0"/>
              <a:t>l</a:t>
            </a:r>
            <a:r>
              <a:rPr lang="en-US" i="1" baseline="-25000" smtClean="0"/>
              <a:t>1</a:t>
            </a:r>
            <a:r>
              <a:rPr lang="en-US" i="1" smtClean="0"/>
              <a:t>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/>
              <a:t> …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/>
              <a:t> </a:t>
            </a:r>
            <a:r>
              <a:rPr lang="en-US" i="1" smtClean="0"/>
              <a:t>l</a:t>
            </a:r>
            <a:r>
              <a:rPr lang="en-US" i="1" baseline="-25000" smtClean="0"/>
              <a:t>k</a:t>
            </a:r>
            <a:r>
              <a:rPr lang="en-US" smtClean="0"/>
              <a:t>, </a:t>
            </a:r>
            <a:r>
              <a:rPr lang="en-US" i="1" smtClean="0"/>
              <a:t>m</a:t>
            </a:r>
          </a:p>
          <a:p>
            <a:pPr marL="609600" indent="-609600" algn="ctr" eaLnBrk="1" hangingPunct="1">
              <a:buFontTx/>
              <a:buNone/>
            </a:pPr>
            <a:endParaRPr lang="en-US" i="1" smtClean="0"/>
          </a:p>
          <a:p>
            <a:pPr marL="609600" indent="-609600" algn="ctr" eaLnBrk="1" hangingPunct="1">
              <a:buFontTx/>
              <a:buNone/>
            </a:pPr>
            <a:r>
              <a:rPr lang="en-US" i="1" smtClean="0"/>
              <a:t>l</a:t>
            </a:r>
            <a:r>
              <a:rPr lang="en-US" i="1" baseline="-25000" smtClean="0"/>
              <a:t>1</a:t>
            </a:r>
            <a:r>
              <a:rPr lang="en-US" i="1" smtClean="0"/>
              <a:t>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/>
              <a:t> …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/>
              <a:t> </a:t>
            </a:r>
            <a:r>
              <a:rPr lang="en-US" i="1" smtClean="0"/>
              <a:t>l</a:t>
            </a:r>
            <a:r>
              <a:rPr lang="en-US" i="1" baseline="-25000" smtClean="0"/>
              <a:t>i-1</a:t>
            </a:r>
            <a:r>
              <a:rPr lang="en-US" i="1" smtClean="0"/>
              <a:t>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/>
              <a:t> </a:t>
            </a:r>
            <a:r>
              <a:rPr lang="en-US" i="1" smtClean="0"/>
              <a:t>l</a:t>
            </a:r>
            <a:r>
              <a:rPr lang="en-US" i="1" baseline="-25000" smtClean="0"/>
              <a:t>i+1</a:t>
            </a:r>
            <a:r>
              <a:rPr lang="en-US" i="1" smtClean="0"/>
              <a:t>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/>
              <a:t> …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/>
              <a:t> </a:t>
            </a:r>
            <a:r>
              <a:rPr lang="en-US" i="1" smtClean="0"/>
              <a:t>l</a:t>
            </a:r>
            <a:r>
              <a:rPr lang="en-US" i="1" baseline="-25000" smtClean="0"/>
              <a:t>k</a:t>
            </a:r>
          </a:p>
          <a:p>
            <a:pPr marL="609600" indent="-609600" algn="ctr" eaLnBrk="1" hangingPunct="1">
              <a:buFontTx/>
              <a:buNone/>
            </a:pPr>
            <a:endParaRPr lang="en-US" i="1" baseline="-25000" smtClean="0"/>
          </a:p>
          <a:p>
            <a:pPr marL="609600" indent="-609600" eaLnBrk="1" hangingPunct="1">
              <a:buFontTx/>
              <a:buNone/>
            </a:pPr>
            <a:r>
              <a:rPr lang="en-US" smtClean="0">
                <a:latin typeface="Garamond" pitchFamily="18" charset="0"/>
              </a:rPr>
              <a:t>where </a:t>
            </a:r>
            <a:r>
              <a:rPr lang="en-US" i="1" smtClean="0">
                <a:latin typeface="Garamond" pitchFamily="18" charset="0"/>
              </a:rPr>
              <a:t>l</a:t>
            </a:r>
            <a:r>
              <a:rPr lang="en-US" i="1" baseline="-25000" smtClean="0">
                <a:latin typeface="Garamond" pitchFamily="18" charset="0"/>
              </a:rPr>
              <a:t>i</a:t>
            </a:r>
            <a:r>
              <a:rPr lang="en-US" i="1" smtClean="0">
                <a:latin typeface="Garamond" pitchFamily="18" charset="0"/>
              </a:rPr>
              <a:t> </a:t>
            </a:r>
            <a:r>
              <a:rPr lang="en-US" smtClean="0">
                <a:latin typeface="Garamond" pitchFamily="18" charset="0"/>
              </a:rPr>
              <a:t>and </a:t>
            </a:r>
            <a:r>
              <a:rPr lang="en-US" i="1" smtClean="0">
                <a:latin typeface="Garamond" pitchFamily="18" charset="0"/>
              </a:rPr>
              <a:t>m </a:t>
            </a:r>
            <a:r>
              <a:rPr lang="en-US" smtClean="0">
                <a:latin typeface="Garamond" pitchFamily="18" charset="0"/>
              </a:rPr>
              <a:t>are complementary literals.</a:t>
            </a:r>
          </a:p>
          <a:p>
            <a:pPr marL="609600" indent="-609600" eaLnBrk="1" hangingPunct="1">
              <a:buFontTx/>
              <a:buAutoNum type="arabicPeriod"/>
            </a:pPr>
            <a:endParaRPr lang="en-US" smtClean="0">
              <a:latin typeface="Garamond" pitchFamily="18" charset="0"/>
            </a:endParaRPr>
          </a:p>
        </p:txBody>
      </p:sp>
      <p:sp>
        <p:nvSpPr>
          <p:cNvPr id="59397" name="Line 6"/>
          <p:cNvSpPr>
            <a:spLocks noChangeShapeType="1"/>
          </p:cNvSpPr>
          <p:nvPr/>
        </p:nvSpPr>
        <p:spPr bwMode="auto">
          <a:xfrm>
            <a:off x="1908175" y="3716338"/>
            <a:ext cx="5472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2C9BA73-E4A0-4047-8D5E-DBDE8F0D366D}" type="slidenum">
              <a:rPr lang="ar-SA" smtClean="0"/>
              <a:pPr/>
              <a:t>58</a:t>
            </a:fld>
            <a:endParaRPr lang="fr-FR" smtClean="0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mtClean="0">
                <a:solidFill>
                  <a:srgbClr val="990000"/>
                </a:solidFill>
                <a:latin typeface="Garamond" pitchFamily="18" charset="0"/>
              </a:rPr>
              <a:t>Resolution</a:t>
            </a:r>
          </a:p>
          <a:p>
            <a:pPr marL="609600" indent="-609600" eaLnBrk="1" hangingPunct="1"/>
            <a:endParaRPr lang="en-US" smtClean="0">
              <a:solidFill>
                <a:srgbClr val="990000"/>
              </a:solidFill>
              <a:latin typeface="Garamond" pitchFamily="18" charset="0"/>
            </a:endParaRPr>
          </a:p>
          <a:p>
            <a:pPr marL="609600" indent="-609600" eaLnBrk="1" hangingPunct="1"/>
            <a:r>
              <a:rPr lang="en-US" smtClean="0">
                <a:latin typeface="Garamond" pitchFamily="18" charset="0"/>
              </a:rPr>
              <a:t>Full resolution inference rule:</a:t>
            </a:r>
          </a:p>
          <a:p>
            <a:pPr marL="609600" indent="-609600" algn="ctr" eaLnBrk="1" hangingPunct="1">
              <a:buFontTx/>
              <a:buNone/>
            </a:pPr>
            <a:endParaRPr lang="en-US" smtClean="0"/>
          </a:p>
          <a:p>
            <a:pPr marL="609600" indent="-609600" algn="ctr" eaLnBrk="1" hangingPunct="1">
              <a:buFontTx/>
              <a:buNone/>
            </a:pP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</a:rPr>
              <a:t>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,     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…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n</a:t>
            </a:r>
          </a:p>
          <a:p>
            <a:pPr marL="609600" indent="-609600" algn="ctr" eaLnBrk="1" hangingPunct="1">
              <a:buFontTx/>
              <a:buNone/>
            </a:pPr>
            <a:endParaRPr lang="en-US" sz="2000" i="1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ctr" eaLnBrk="1" hangingPunct="1">
              <a:buFontTx/>
              <a:buNone/>
            </a:pP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</a:rPr>
              <a:t>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i-1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i+1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j-1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j+1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i="1" baseline="-25000" smtClean="0">
                <a:latin typeface="Times New Roman" pitchFamily="18" charset="0"/>
                <a:cs typeface="Times New Roman" pitchFamily="18" charset="0"/>
              </a:rPr>
              <a:t>n</a:t>
            </a:r>
          </a:p>
          <a:p>
            <a:pPr marL="609600" indent="-609600" algn="ctr" eaLnBrk="1" hangingPunct="1">
              <a:buFontTx/>
              <a:buNone/>
            </a:pPr>
            <a:endParaRPr lang="en-US" sz="2000" i="1" baseline="-25000" smtClean="0"/>
          </a:p>
          <a:p>
            <a:pPr marL="609600" indent="-609600" eaLnBrk="1" hangingPunct="1">
              <a:buFontTx/>
              <a:buNone/>
            </a:pPr>
            <a:r>
              <a:rPr lang="en-US" smtClean="0">
                <a:latin typeface="Garamond" pitchFamily="18" charset="0"/>
              </a:rPr>
              <a:t>where </a:t>
            </a:r>
            <a:r>
              <a:rPr lang="en-US" i="1" smtClean="0">
                <a:latin typeface="Garamond" pitchFamily="18" charset="0"/>
              </a:rPr>
              <a:t>l</a:t>
            </a:r>
            <a:r>
              <a:rPr lang="en-US" i="1" baseline="-25000" smtClean="0">
                <a:latin typeface="Garamond" pitchFamily="18" charset="0"/>
              </a:rPr>
              <a:t>i</a:t>
            </a:r>
            <a:r>
              <a:rPr lang="en-US" i="1" smtClean="0">
                <a:latin typeface="Garamond" pitchFamily="18" charset="0"/>
              </a:rPr>
              <a:t> </a:t>
            </a:r>
            <a:r>
              <a:rPr lang="en-US" smtClean="0">
                <a:latin typeface="Garamond" pitchFamily="18" charset="0"/>
              </a:rPr>
              <a:t>and </a:t>
            </a:r>
            <a:r>
              <a:rPr lang="en-US" i="1" smtClean="0">
                <a:latin typeface="Garamond" pitchFamily="18" charset="0"/>
              </a:rPr>
              <a:t>m </a:t>
            </a:r>
            <a:r>
              <a:rPr lang="en-US" smtClean="0">
                <a:latin typeface="Garamond" pitchFamily="18" charset="0"/>
              </a:rPr>
              <a:t>are complementary literals.</a:t>
            </a:r>
          </a:p>
          <a:p>
            <a:pPr marL="609600" indent="-609600" eaLnBrk="1" hangingPunct="1">
              <a:buFontTx/>
              <a:buAutoNum type="arabicPeriod"/>
            </a:pPr>
            <a:endParaRPr lang="en-US" smtClean="0">
              <a:latin typeface="Garamond" pitchFamily="18" charset="0"/>
            </a:endParaRPr>
          </a:p>
        </p:txBody>
      </p:sp>
      <p:sp>
        <p:nvSpPr>
          <p:cNvPr id="60421" name="Line 5"/>
          <p:cNvSpPr>
            <a:spLocks noChangeShapeType="1"/>
          </p:cNvSpPr>
          <p:nvPr/>
        </p:nvSpPr>
        <p:spPr bwMode="auto">
          <a:xfrm flipV="1">
            <a:off x="539750" y="4149725"/>
            <a:ext cx="7777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D8E3FA-B035-4ABD-9B1F-F9D56DE227A1}" type="slidenum">
              <a:rPr lang="ar-SA" smtClean="0"/>
              <a:pPr/>
              <a:t>59</a:t>
            </a:fld>
            <a:endParaRPr lang="fr-FR" smtClean="0"/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mtClean="0">
                <a:solidFill>
                  <a:srgbClr val="990000"/>
                </a:solidFill>
                <a:latin typeface="Garamond" pitchFamily="18" charset="0"/>
              </a:rPr>
              <a:t>Resolution</a:t>
            </a:r>
          </a:p>
          <a:p>
            <a:pPr marL="609600" indent="-609600" eaLnBrk="1" hangingPunct="1">
              <a:buFontTx/>
              <a:buNone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For simplicity let’s consider clauses of length two:</a:t>
            </a:r>
          </a:p>
          <a:p>
            <a:pPr marL="609600" indent="-609600" algn="ctr" eaLnBrk="1" hangingPunct="1">
              <a:buFontTx/>
              <a:buNone/>
            </a:pP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i="1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i="1" baseline="-25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, ¬</a:t>
            </a: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i="1" baseline="-250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i="1" baseline="-2500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marL="609600" indent="-609600" algn="ctr" eaLnBrk="1" hangingPunct="1">
              <a:buFontTx/>
              <a:buNone/>
            </a:pPr>
            <a:endParaRPr lang="en-US" sz="2800" i="1" baseline="-2500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ctr" eaLnBrk="1" hangingPunct="1">
              <a:buFontTx/>
              <a:buNone/>
            </a:pP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i="1" baseline="-25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sym typeface="Symbol" pitchFamily="18" charset="2"/>
              </a:rPr>
              <a:t>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i="1" baseline="-2500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2800" baseline="-2500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ctr" eaLnBrk="1" hangingPunct="1">
              <a:buFontTx/>
              <a:buNone/>
            </a:pPr>
            <a:endParaRPr lang="en-US" sz="280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/>
            <a:endParaRPr lang="en-US" sz="2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611188" y="3573463"/>
            <a:ext cx="7920037" cy="29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fr-FR" sz="2400" u="none">
                <a:latin typeface="Times New Roman" pitchFamily="18" charset="0"/>
                <a:cs typeface="Times New Roman" pitchFamily="18" charset="0"/>
              </a:rPr>
              <a:t>To derive the soundness of resolution consider the values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can take:</a:t>
            </a:r>
          </a:p>
          <a:p>
            <a:pPr algn="just"/>
            <a:r>
              <a:rPr lang="fr-FR" sz="2400" u="none">
                <a:latin typeface="Times New Roman" pitchFamily="18" charset="0"/>
                <a:cs typeface="Times New Roman" pitchFamily="18" charset="0"/>
              </a:rPr>
              <a:t>• If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, then since we know that ¬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none">
                <a:sym typeface="Symbol" pitchFamily="18" charset="2"/>
              </a:rPr>
              <a:t>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holds, it</a:t>
            </a:r>
          </a:p>
          <a:p>
            <a:pPr algn="just"/>
            <a:r>
              <a:rPr lang="fr-FR" sz="2400" u="none">
                <a:latin typeface="Times New Roman" pitchFamily="18" charset="0"/>
                <a:cs typeface="Times New Roman" pitchFamily="18" charset="0"/>
              </a:rPr>
              <a:t>must be the case that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l3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is True.</a:t>
            </a:r>
          </a:p>
          <a:p>
            <a:pPr algn="just"/>
            <a:r>
              <a:rPr lang="fr-FR" sz="2400" u="none">
                <a:latin typeface="Times New Roman" pitchFamily="18" charset="0"/>
                <a:cs typeface="Times New Roman" pitchFamily="18" charset="0"/>
              </a:rPr>
              <a:t>• If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False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, then since we know that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none">
                <a:sym typeface="Symbol" pitchFamily="18" charset="2"/>
              </a:rPr>
              <a:t>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holds, it</a:t>
            </a:r>
          </a:p>
          <a:p>
            <a:pPr algn="just"/>
            <a:r>
              <a:rPr lang="fr-FR" sz="2400" u="none">
                <a:latin typeface="Times New Roman" pitchFamily="18" charset="0"/>
                <a:cs typeface="Times New Roman" pitchFamily="18" charset="0"/>
              </a:rPr>
              <a:t>must be the case that 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fr-FR" sz="2400" i="1" u="none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fr-FR" sz="2400" i="1" u="none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u="none">
                <a:latin typeface="Times New Roman" pitchFamily="18" charset="0"/>
                <a:cs typeface="Times New Roman" pitchFamily="18" charset="0"/>
              </a:rPr>
              <a:t>is True.</a:t>
            </a:r>
          </a:p>
          <a:p>
            <a:endParaRPr lang="fr-FR" sz="2400" u="none">
              <a:latin typeface="Times New Roman" pitchFamily="18" charset="0"/>
              <a:cs typeface="Times New Roman" pitchFamily="18" charset="0"/>
            </a:endParaRPr>
          </a:p>
          <a:p>
            <a:endParaRPr lang="fr-FR" u="none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6" name="Line 6"/>
          <p:cNvSpPr>
            <a:spLocks noChangeShapeType="1"/>
          </p:cNvSpPr>
          <p:nvPr/>
        </p:nvSpPr>
        <p:spPr bwMode="auto">
          <a:xfrm>
            <a:off x="2987675" y="2781300"/>
            <a:ext cx="29527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F065C4-C635-4AAE-AF8F-D88A68B95192}" type="slidenum">
              <a:rPr lang="ar-SA" smtClean="0"/>
              <a:pPr/>
              <a:t>6</a:t>
            </a:fld>
            <a:endParaRPr lang="fr-FR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fr-FR" sz="3600" smtClean="0">
                <a:solidFill>
                  <a:schemeClr val="accent2"/>
                </a:solidFill>
              </a:rPr>
              <a:t> </a:t>
            </a:r>
            <a:r>
              <a:rPr lang="fr-FR" sz="3600" smtClean="0">
                <a:solidFill>
                  <a:schemeClr val="accent2"/>
                </a:solidFill>
                <a:latin typeface="Garamond" pitchFamily="18" charset="0"/>
                <a:cs typeface="Times New Roman" pitchFamily="18" charset="0"/>
              </a:rPr>
              <a:t>Example: Wumpus world</a:t>
            </a:r>
          </a:p>
          <a:p>
            <a:pPr eaLnBrk="1" hangingPunct="1">
              <a:buFont typeface="Wingdings" pitchFamily="2" charset="2"/>
              <a:buNone/>
            </a:pPr>
            <a:endParaRPr lang="fr-FR" sz="24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800" smtClean="0">
              <a:latin typeface="Times New Roman" pitchFamily="18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916238" y="908050"/>
            <a:ext cx="4414837" cy="5548313"/>
            <a:chOff x="1488" y="681"/>
            <a:chExt cx="2781" cy="3495"/>
          </a:xfrm>
        </p:grpSpPr>
        <p:pic>
          <p:nvPicPr>
            <p:cNvPr id="7174" name="Picture 5"/>
            <p:cNvPicPr>
              <a:picLocks noChangeAspect="1" noChangeArrowheads="1"/>
            </p:cNvPicPr>
            <p:nvPr/>
          </p:nvPicPr>
          <p:blipFill>
            <a:blip r:embed="rId2"/>
            <a:srcRect l="13901" t="24464" r="68364" b="55963"/>
            <a:stretch>
              <a:fillRect/>
            </a:stretch>
          </p:blipFill>
          <p:spPr bwMode="auto">
            <a:xfrm>
              <a:off x="1584" y="1344"/>
              <a:ext cx="2620" cy="283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</p:pic>
        <p:sp>
          <p:nvSpPr>
            <p:cNvPr id="70662" name="Text Box 6"/>
            <p:cNvSpPr txBox="1">
              <a:spLocks noChangeArrowheads="1"/>
            </p:cNvSpPr>
            <p:nvPr/>
          </p:nvSpPr>
          <p:spPr bwMode="auto">
            <a:xfrm>
              <a:off x="1488" y="681"/>
              <a:ext cx="2781" cy="519"/>
            </a:xfrm>
            <a:prstGeom prst="rect">
              <a:avLst/>
            </a:prstGeom>
            <a:solidFill>
              <a:schemeClr val="hlink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20000"/>
                </a:spcBef>
                <a:defRPr/>
              </a:pPr>
              <a:r>
                <a:rPr lang="en-US" sz="4800" u="none">
                  <a:solidFill>
                    <a:schemeClr val="tx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Book Antiqua" pitchFamily="18" charset="0"/>
                </a:rPr>
                <a:t>THE WUMPUS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0692C8D-2561-427B-B91F-2818C1AE5F15}" type="slidenum">
              <a:rPr lang="ar-SA" smtClean="0"/>
              <a:pPr/>
              <a:t>60</a:t>
            </a:fld>
            <a:endParaRPr lang="fr-FR" smtClean="0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mtClean="0">
                <a:solidFill>
                  <a:srgbClr val="990000"/>
                </a:solidFill>
                <a:latin typeface="Garamond" pitchFamily="18" charset="0"/>
              </a:rPr>
              <a:t>Resolution</a:t>
            </a:r>
            <a:endParaRPr lang="en-US" sz="2400" smtClean="0">
              <a:solidFill>
                <a:srgbClr val="990000"/>
              </a:solidFill>
              <a:latin typeface="Garamond" pitchFamily="18" charset="0"/>
            </a:endParaRPr>
          </a:p>
          <a:p>
            <a:pPr marL="609600" indent="-609600" algn="just" eaLnBrk="1" hangingPunct="1">
              <a:buFontTx/>
              <a:buNone/>
            </a:pPr>
            <a:r>
              <a:rPr lang="en-US" sz="2800" smtClean="0">
                <a:latin typeface="Garamond" pitchFamily="18" charset="0"/>
              </a:rPr>
              <a:t>1. Properties of the resolution rule:</a:t>
            </a:r>
          </a:p>
          <a:p>
            <a:pPr marL="990600" lvl="1" indent="-533400" algn="just" eaLnBrk="1" hangingPunct="1">
              <a:buFontTx/>
              <a:buNone/>
            </a:pPr>
            <a:r>
              <a:rPr lang="en-US" sz="2400" smtClean="0">
                <a:latin typeface="Garamond" pitchFamily="18" charset="0"/>
              </a:rPr>
              <a:t>• Sound</a:t>
            </a:r>
          </a:p>
          <a:p>
            <a:pPr marL="990600" lvl="1" indent="-533400" algn="just" eaLnBrk="1" hangingPunct="1">
              <a:buFontTx/>
              <a:buNone/>
            </a:pPr>
            <a:r>
              <a:rPr lang="en-US" sz="2400" smtClean="0">
                <a:latin typeface="Garamond" pitchFamily="18" charset="0"/>
              </a:rPr>
              <a:t>• Complete (yields to a complete inference algorithm).</a:t>
            </a:r>
          </a:p>
          <a:p>
            <a:pPr marL="990600" lvl="1" indent="-533400" algn="just" eaLnBrk="1" hangingPunct="1">
              <a:buFontTx/>
              <a:buNone/>
            </a:pPr>
            <a:endParaRPr lang="en-US" sz="1000" smtClean="0">
              <a:latin typeface="Garamond" pitchFamily="18" charset="0"/>
            </a:endParaRPr>
          </a:p>
          <a:p>
            <a:pPr marL="609600" indent="-609600" algn="just" eaLnBrk="1" hangingPunct="1">
              <a:buFontTx/>
              <a:buNone/>
            </a:pPr>
            <a:r>
              <a:rPr lang="en-US" sz="2800" smtClean="0">
                <a:latin typeface="Garamond" pitchFamily="18" charset="0"/>
              </a:rPr>
              <a:t>2. The resolution rule forms the basis for a family of complete inference algorithms.</a:t>
            </a:r>
          </a:p>
          <a:p>
            <a:pPr marL="609600" indent="-609600" algn="just" eaLnBrk="1" hangingPunct="1">
              <a:buFontTx/>
              <a:buNone/>
            </a:pPr>
            <a:endParaRPr lang="en-US" sz="2800" smtClean="0">
              <a:latin typeface="Garamond" pitchFamily="18" charset="0"/>
            </a:endParaRPr>
          </a:p>
          <a:p>
            <a:pPr marL="609600" indent="-609600" algn="just" eaLnBrk="1" hangingPunct="1">
              <a:buFontTx/>
              <a:buNone/>
            </a:pPr>
            <a:r>
              <a:rPr lang="en-US" sz="2800" smtClean="0">
                <a:latin typeface="Garamond" pitchFamily="18" charset="0"/>
              </a:rPr>
              <a:t>3. Resolution rule is used to either confirm or refute a sentence but it cannot be used to enumerate true sentences.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DC69F5-5929-4714-9346-D1747275BE95}" type="slidenum">
              <a:rPr lang="ar-SA" smtClean="0"/>
              <a:pPr/>
              <a:t>61</a:t>
            </a:fld>
            <a:endParaRPr lang="fr-FR" smtClean="0"/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z="3600" smtClean="0">
                <a:solidFill>
                  <a:srgbClr val="990000"/>
                </a:solidFill>
                <a:latin typeface="Garamond" pitchFamily="18" charset="0"/>
              </a:rPr>
              <a:t>Resolution</a:t>
            </a:r>
          </a:p>
          <a:p>
            <a:pPr marL="609600" indent="-609600" algn="just" eaLnBrk="1" hangingPunct="1">
              <a:buFontTx/>
              <a:buNone/>
            </a:pPr>
            <a:r>
              <a:rPr lang="en-US" smtClean="0">
                <a:latin typeface="Garamond" pitchFamily="18" charset="0"/>
              </a:rPr>
              <a:t>4. Resolution can be applied only to disjunctions of literals. How can  it lead to a complete inference procedure for all propositional logic?</a:t>
            </a:r>
          </a:p>
          <a:p>
            <a:pPr marL="609600" indent="-609600" algn="just" eaLnBrk="1" hangingPunct="1">
              <a:buFontTx/>
              <a:buNone/>
            </a:pPr>
            <a:endParaRPr lang="en-US" sz="1200" smtClean="0">
              <a:latin typeface="Garamond" pitchFamily="18" charset="0"/>
            </a:endParaRPr>
          </a:p>
          <a:p>
            <a:pPr marL="609600" indent="-609600" algn="just" eaLnBrk="1" hangingPunct="1">
              <a:buFontTx/>
              <a:buNone/>
            </a:pPr>
            <a:r>
              <a:rPr lang="en-US" smtClean="0">
                <a:latin typeface="Garamond" pitchFamily="18" charset="0"/>
              </a:rPr>
              <a:t>5. Turns out any knowledge base can be expressed as a conjunction of disjunctions (conjunctive normal form, CNF).</a:t>
            </a:r>
          </a:p>
          <a:p>
            <a:pPr marL="609600" indent="-609600" algn="just" eaLnBrk="1" hangingPunct="1">
              <a:buFontTx/>
              <a:buNone/>
            </a:pPr>
            <a:r>
              <a:rPr lang="en-US" smtClean="0">
                <a:latin typeface="Garamond" pitchFamily="18" charset="0"/>
              </a:rPr>
              <a:t>                E.g., (A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>
                <a:latin typeface="Garamond" pitchFamily="18" charset="0"/>
              </a:rPr>
              <a:t> ¬B) </a:t>
            </a:r>
            <a:r>
              <a:rPr lang="en-US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en-US" smtClean="0">
                <a:latin typeface="Garamond" pitchFamily="18" charset="0"/>
              </a:rPr>
              <a:t> (B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>
                <a:latin typeface="Garamond" pitchFamily="18" charset="0"/>
              </a:rPr>
              <a:t> ¬C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>
                <a:latin typeface="Garamond" pitchFamily="18" charset="0"/>
              </a:rPr>
              <a:t> ¬D)</a:t>
            </a:r>
          </a:p>
          <a:p>
            <a:pPr marL="609600" indent="-609600" algn="just" eaLnBrk="1" hangingPunct="1">
              <a:buFontTx/>
              <a:buNone/>
            </a:pPr>
            <a:endParaRPr lang="en-US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A1BE5C0-49A8-46B4-9E68-EEDC0070A025}" type="slidenum">
              <a:rPr lang="ar-SA" smtClean="0"/>
              <a:pPr/>
              <a:t>62</a:t>
            </a:fld>
            <a:endParaRPr lang="fr-FR" smtClean="0"/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lnSpc>
                <a:spcPct val="90000"/>
              </a:lnSpc>
              <a:buFontTx/>
              <a:buNone/>
            </a:pPr>
            <a:r>
              <a:rPr lang="en-US" sz="3600" smtClean="0">
                <a:solidFill>
                  <a:srgbClr val="990000"/>
                </a:solidFill>
                <a:latin typeface="Garamond" pitchFamily="18" charset="0"/>
              </a:rPr>
              <a:t>Resolution: Inference procedure</a:t>
            </a:r>
            <a:endParaRPr lang="en-US" sz="2800" smtClean="0">
              <a:solidFill>
                <a:srgbClr val="990000"/>
              </a:solidFill>
              <a:latin typeface="Garamond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latin typeface="Garamond" pitchFamily="18" charset="0"/>
              </a:rPr>
              <a:t>6. Inference procedures based on resolution work by using the principle of proof by contadiction: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endParaRPr lang="en-US" smtClean="0">
              <a:latin typeface="Garamond" pitchFamily="18" charset="0"/>
            </a:endParaRP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latin typeface="Garamond" pitchFamily="18" charset="0"/>
              </a:rPr>
              <a:t>To show that KB ╞ </a:t>
            </a:r>
            <a:r>
              <a:rPr lang="el-GR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fr-FR" smtClean="0">
                <a:latin typeface="Times New Roman" pitchFamily="18" charset="0"/>
                <a:cs typeface="Times New Roman" pitchFamily="18" charset="0"/>
              </a:rPr>
              <a:t> we show that (KB </a:t>
            </a:r>
            <a:r>
              <a:rPr lang="en-US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fr-FR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Garamond" pitchFamily="18" charset="0"/>
              </a:rPr>
              <a:t>¬</a:t>
            </a:r>
            <a:r>
              <a:rPr lang="el-G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α</a:t>
            </a: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) is unsatisfiable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fr-FR" b="1" u="sng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The process</a:t>
            </a: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: 1. convert </a:t>
            </a:r>
            <a:r>
              <a:rPr lang="fr-FR" smtClean="0">
                <a:latin typeface="Times New Roman" pitchFamily="18" charset="0"/>
                <a:cs typeface="Times New Roman" pitchFamily="18" charset="0"/>
              </a:rPr>
              <a:t>KB </a:t>
            </a:r>
            <a:r>
              <a:rPr lang="en-US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</a:t>
            </a:r>
            <a:r>
              <a:rPr lang="en-US" smtClean="0">
                <a:latin typeface="Garamond" pitchFamily="18" charset="0"/>
              </a:rPr>
              <a:t>¬</a:t>
            </a:r>
            <a:r>
              <a:rPr lang="el-G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α</a:t>
            </a: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to CNF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                     2. resolution rule is applied to the resulting clauses.</a:t>
            </a:r>
            <a:endParaRPr lang="el-GR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695F0E5-62AB-478C-B3C1-4AF6234BEC38}" type="slidenum">
              <a:rPr lang="ar-SA" smtClean="0"/>
              <a:pPr/>
              <a:t>63</a:t>
            </a:fld>
            <a:endParaRPr lang="fr-FR" smtClean="0"/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z="3600" smtClean="0">
                <a:latin typeface="Garamond" pitchFamily="18" charset="0"/>
              </a:rPr>
              <a:t>Resolution: Inference procedure</a:t>
            </a:r>
          </a:p>
          <a:p>
            <a:pPr marL="609600" indent="-609600" algn="ctr" eaLnBrk="1" hangingPunct="1">
              <a:buFontTx/>
              <a:buNone/>
            </a:pPr>
            <a:endParaRPr lang="en-US" sz="2800" smtClean="0">
              <a:latin typeface="Garamond" pitchFamily="18" charset="0"/>
            </a:endParaRPr>
          </a:p>
          <a:p>
            <a:pPr marL="609600" indent="-609600" algn="just" eaLnBrk="1" hangingPunct="1">
              <a:buFontTx/>
              <a:buNone/>
            </a:pPr>
            <a:r>
              <a:rPr lang="fr-FR" sz="24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Function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PL-RESOLUTION(KB,</a:t>
            </a:r>
            <a:r>
              <a:rPr lang="el-G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α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)</a:t>
            </a:r>
            <a:r>
              <a:rPr lang="fr-FR" sz="24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returns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true or false</a:t>
            </a:r>
          </a:p>
          <a:p>
            <a:pPr marL="609600" indent="-609600" eaLnBrk="1" hangingPunct="1">
              <a:buFontTx/>
              <a:buNone/>
            </a:pP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Clauses ← the set of clauses in the CNF representation of  </a:t>
            </a:r>
            <a:r>
              <a:rPr lang="fr-FR" sz="2000" smtClean="0">
                <a:latin typeface="Times New Roman" pitchFamily="18" charset="0"/>
                <a:cs typeface="Times New Roman" pitchFamily="18" charset="0"/>
              </a:rPr>
              <a:t>(KB</a:t>
            </a:r>
            <a:r>
              <a:rPr lang="en-US" sz="200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en-US" sz="2000" smtClean="0">
                <a:latin typeface="Garamond" pitchFamily="18" charset="0"/>
              </a:rPr>
              <a:t>¬</a:t>
            </a:r>
            <a:r>
              <a:rPr lang="el-G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α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) ;</a:t>
            </a:r>
          </a:p>
          <a:p>
            <a:pPr marL="609600" indent="-609600" eaLnBrk="1" hangingPunct="1">
              <a:buFontTx/>
              <a:buNone/>
            </a:pP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New ←{};</a:t>
            </a:r>
            <a:endParaRPr lang="fr-FR" sz="200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tci3" pitchFamily="2" charset="2"/>
            </a:endParaRPr>
          </a:p>
          <a:p>
            <a:pPr marL="609600" indent="-609600" eaLnBrk="1" hangingPunct="1">
              <a:buFontTx/>
              <a:buNone/>
            </a:pP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Loop Do</a:t>
            </a:r>
          </a:p>
          <a:p>
            <a:pPr marL="609600" indent="-609600" eaLnBrk="1" hangingPunct="1">
              <a:buFontTx/>
              <a:buNone/>
            </a:pP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For each 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(C</a:t>
            </a:r>
            <a:r>
              <a:rPr lang="fr-FR" sz="20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C</a:t>
            </a:r>
            <a:r>
              <a:rPr lang="fr-FR" sz="20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j 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) in clauses </a:t>
            </a: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do</a:t>
            </a:r>
          </a:p>
          <a:p>
            <a:pPr marL="609600" indent="-609600" eaLnBrk="1" hangingPunct="1">
              <a:buFontTx/>
              <a:buNone/>
            </a:pP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       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resolvents ← PL-RESOLVE (C</a:t>
            </a:r>
            <a:r>
              <a:rPr lang="fr-FR" sz="20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C</a:t>
            </a:r>
            <a:r>
              <a:rPr lang="fr-FR" sz="20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j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);</a:t>
            </a:r>
          </a:p>
          <a:p>
            <a:pPr marL="609600" indent="-609600" eaLnBrk="1" hangingPunct="1">
              <a:buFontTx/>
              <a:buNone/>
            </a:pP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  </a:t>
            </a: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If 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resolvents contains the empty clause </a:t>
            </a: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then return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true;</a:t>
            </a:r>
          </a:p>
          <a:p>
            <a:pPr marL="609600" indent="-609600" eaLnBrk="1" hangingPunct="1">
              <a:buFontTx/>
              <a:buNone/>
            </a:pP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New ← new </a:t>
            </a:r>
            <a:r>
              <a:rPr lang="fr-FR" sz="20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tci3" pitchFamily="2" charset="2"/>
              </a:rPr>
              <a:t>∪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resolvents</a:t>
            </a:r>
          </a:p>
          <a:p>
            <a:pPr marL="609600" indent="-609600" eaLnBrk="1" hangingPunct="1">
              <a:buFontTx/>
              <a:buNone/>
            </a:pP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If  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new </a:t>
            </a:r>
            <a:r>
              <a:rPr lang="fr-FR" sz="20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tci3" pitchFamily="2" charset="2"/>
              </a:rPr>
              <a:t>⊆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clauses </a:t>
            </a:r>
            <a:r>
              <a:rPr lang="fr-FR" sz="2000" b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then return 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false</a:t>
            </a:r>
          </a:p>
          <a:p>
            <a:pPr marL="609600" indent="-609600" eaLnBrk="1" hangingPunct="1">
              <a:buFontTx/>
              <a:buNone/>
            </a:pP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Clauses ← clauses </a:t>
            </a:r>
            <a:r>
              <a:rPr lang="fr-FR" sz="20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tci3" pitchFamily="2" charset="2"/>
              </a:rPr>
              <a:t>∪</a:t>
            </a:r>
            <a:r>
              <a:rPr lang="fr-FR" sz="2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new</a:t>
            </a:r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>
            <a:off x="468313" y="1844675"/>
            <a:ext cx="8424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542" name="Line 6"/>
          <p:cNvSpPr>
            <a:spLocks noChangeShapeType="1"/>
          </p:cNvSpPr>
          <p:nvPr/>
        </p:nvSpPr>
        <p:spPr bwMode="auto">
          <a:xfrm>
            <a:off x="468313" y="6165850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4613669-BEAA-404B-988E-BEB349F261A4}" type="slidenum">
              <a:rPr lang="ar-SA" smtClean="0"/>
              <a:pPr/>
              <a:t>64</a:t>
            </a:fld>
            <a:endParaRPr lang="fr-FR" smtClean="0"/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z="3600" smtClean="0">
                <a:latin typeface="Garamond" pitchFamily="18" charset="0"/>
              </a:rPr>
              <a:t>Resolution: Inference procedure</a:t>
            </a:r>
          </a:p>
          <a:p>
            <a:pPr marL="609600" indent="-609600" algn="ctr" eaLnBrk="1" hangingPunct="1">
              <a:buFontTx/>
              <a:buNone/>
            </a:pPr>
            <a:endParaRPr lang="en-US" sz="2800" smtClean="0">
              <a:latin typeface="Garamond" pitchFamily="18" charset="0"/>
            </a:endParaRPr>
          </a:p>
          <a:p>
            <a:pPr marL="609600" indent="-609600" algn="just" eaLnBrk="1" hangingPunct="1"/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Function PL-RESOLVE (C</a:t>
            </a:r>
            <a:r>
              <a:rPr lang="fr-FR" sz="24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C</a:t>
            </a:r>
            <a:r>
              <a:rPr lang="fr-FR" sz="24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j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) applies the resolution rule to (C</a:t>
            </a:r>
            <a:r>
              <a:rPr lang="fr-FR" sz="24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C</a:t>
            </a:r>
            <a:r>
              <a:rPr lang="fr-FR" sz="2400" baseline="-250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j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).</a:t>
            </a:r>
          </a:p>
          <a:p>
            <a:pPr marL="609600" indent="-609600" algn="just" eaLnBrk="1" hangingPunct="1">
              <a:buFontTx/>
              <a:buNone/>
            </a:pPr>
            <a:endParaRPr lang="fr-FR" sz="24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609600" indent="-609600" algn="just" eaLnBrk="1" hangingPunct="1"/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The process continues until one of two things happens:</a:t>
            </a:r>
          </a:p>
          <a:p>
            <a:pPr marL="609600" indent="-609600" algn="just" eaLnBrk="1" hangingPunct="1">
              <a:buFontTx/>
              <a:buNone/>
            </a:pPr>
            <a:endParaRPr lang="fr-FR" sz="24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990600" lvl="1" indent="-533400" algn="just" eaLnBrk="1" hangingPunct="1"/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There are no new clauses that can be added , in which case KB does not entail </a:t>
            </a:r>
            <a:r>
              <a:rPr lang="el-G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α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, or</a:t>
            </a:r>
          </a:p>
          <a:p>
            <a:pPr marL="990600" lvl="1" indent="-533400" algn="just" eaLnBrk="1" hangingPunct="1"/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Two clauses resolve to yield the empty clause, in which case KB entails </a:t>
            </a:r>
            <a:r>
              <a:rPr lang="el-G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α</a:t>
            </a:r>
            <a:r>
              <a:rPr lang="fr-FR" sz="24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.</a:t>
            </a:r>
            <a:endParaRPr lang="el-GR" sz="24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F31C93-C7F8-4590-B80D-A4AA22FF6A46}" type="slidenum">
              <a:rPr lang="ar-SA" smtClean="0"/>
              <a:pPr/>
              <a:t>65</a:t>
            </a:fld>
            <a:endParaRPr lang="fr-FR" smtClean="0"/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US" sz="3600" smtClean="0">
                <a:latin typeface="Garamond" pitchFamily="18" charset="0"/>
              </a:rPr>
              <a:t>Resolution: Inference procedure:</a:t>
            </a:r>
          </a:p>
          <a:p>
            <a:pPr marL="609600" indent="-609600" algn="ctr" eaLnBrk="1" hangingPunct="1">
              <a:buFontTx/>
              <a:buNone/>
            </a:pPr>
            <a:r>
              <a:rPr lang="en-US" sz="3600" smtClean="0">
                <a:latin typeface="Garamond" pitchFamily="18" charset="0"/>
              </a:rPr>
              <a:t>Example of proof  by contradiction</a:t>
            </a:r>
          </a:p>
          <a:p>
            <a:pPr marL="609600" indent="-609600" algn="just" eaLnBrk="1" hangingPunct="1"/>
            <a:r>
              <a:rPr lang="en-US" i="1" smtClean="0">
                <a:latin typeface="Times New Roman" pitchFamily="18" charset="0"/>
                <a:cs typeface="Times New Roman" pitchFamily="18" charset="0"/>
              </a:rPr>
              <a:t>KB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= (B</a:t>
            </a:r>
            <a:r>
              <a:rPr lang="en-US" baseline="-25000" smtClean="0">
                <a:latin typeface="Times New Roman" pitchFamily="18" charset="0"/>
                <a:cs typeface="Times New Roman" pitchFamily="18" charset="0"/>
              </a:rPr>
              <a:t>1,1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tci3" pitchFamily="2" charset="2"/>
              </a:rPr>
              <a:t>⇔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(P</a:t>
            </a:r>
            <a:r>
              <a:rPr lang="en-US" baseline="-25000" smtClean="0">
                <a:latin typeface="Times New Roman" pitchFamily="18" charset="0"/>
                <a:cs typeface="Times New Roman" pitchFamily="18" charset="0"/>
              </a:rPr>
              <a:t>1,2 </a:t>
            </a:r>
            <a:r>
              <a:rPr lang="en-US" smtClean="0">
                <a:sym typeface="Symbol" pitchFamily="18" charset="2"/>
              </a:rPr>
              <a:t>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P</a:t>
            </a:r>
            <a:r>
              <a:rPr lang="en-US" baseline="-25000" smtClean="0">
                <a:latin typeface="Times New Roman" pitchFamily="18" charset="0"/>
                <a:cs typeface="Times New Roman" pitchFamily="18" charset="0"/>
              </a:rPr>
              <a:t>2,1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)) </a:t>
            </a:r>
            <a:r>
              <a:rPr lang="en-US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en-US" smtClean="0">
                <a:latin typeface="Times New Roman" pitchFamily="18" charset="0"/>
                <a:sym typeface="tci3" pitchFamily="2" charset="2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¬ B</a:t>
            </a:r>
            <a:r>
              <a:rPr lang="en-US" baseline="-25000" smtClean="0">
                <a:latin typeface="Times New Roman" pitchFamily="18" charset="0"/>
                <a:cs typeface="Times New Roman" pitchFamily="18" charset="0"/>
              </a:rPr>
              <a:t>1,1</a:t>
            </a:r>
          </a:p>
          <a:p>
            <a:pPr marL="609600" indent="-609600" algn="just"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α = ¬P</a:t>
            </a:r>
            <a:r>
              <a:rPr lang="en-US" baseline="-25000" smtClean="0">
                <a:latin typeface="Times New Roman" pitchFamily="18" charset="0"/>
                <a:cs typeface="Times New Roman" pitchFamily="18" charset="0"/>
              </a:rPr>
              <a:t>1,2</a:t>
            </a:r>
          </a:p>
          <a:p>
            <a:pPr marL="609600" indent="-609600" algn="just" eaLnBrk="1" hangingPunct="1">
              <a:buFontTx/>
              <a:buNone/>
            </a:pPr>
            <a:endParaRPr lang="en-US" sz="280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buFontTx/>
              <a:buNone/>
            </a:pPr>
            <a:endParaRPr lang="el-GR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</p:txBody>
      </p:sp>
      <p:pic>
        <p:nvPicPr>
          <p:cNvPr id="6758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644900"/>
            <a:ext cx="7751762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0" name="Text Box 7"/>
          <p:cNvSpPr txBox="1">
            <a:spLocks noChangeArrowheads="1"/>
          </p:cNvSpPr>
          <p:nvPr/>
        </p:nvSpPr>
        <p:spPr bwMode="auto">
          <a:xfrm>
            <a:off x="900113" y="5734050"/>
            <a:ext cx="4651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>
                <a:latin typeface="Garamond" pitchFamily="18" charset="0"/>
              </a:rPr>
              <a:t>Question: </a:t>
            </a:r>
            <a:r>
              <a:rPr lang="fr-FR" sz="2400" u="none">
                <a:latin typeface="Garamond" pitchFamily="18" charset="0"/>
              </a:rPr>
              <a:t>convert (KB </a:t>
            </a:r>
            <a:r>
              <a:rPr lang="en-US" u="none">
                <a:sym typeface="Symbol" pitchFamily="18" charset="2"/>
              </a:rPr>
              <a:t></a:t>
            </a:r>
            <a:r>
              <a:rPr lang="fr-FR" sz="2400" u="none">
                <a:latin typeface="Garamond" pitchFamily="18" charset="0"/>
                <a:sym typeface="tci3" pitchFamily="2" charset="2"/>
              </a:rPr>
              <a:t> </a:t>
            </a:r>
            <a:r>
              <a:rPr lang="en-US" sz="2400" u="none">
                <a:latin typeface="Garamond" pitchFamily="18" charset="0"/>
              </a:rPr>
              <a:t>¬</a:t>
            </a:r>
            <a:r>
              <a:rPr lang="el-GR" sz="2400" u="none">
                <a:latin typeface="Garamond" pitchFamily="18" charset="0"/>
                <a:sym typeface="tci3" pitchFamily="2" charset="2"/>
              </a:rPr>
              <a:t>α</a:t>
            </a:r>
            <a:r>
              <a:rPr lang="fr-FR" sz="2400" u="none">
                <a:latin typeface="Garamond" pitchFamily="18" charset="0"/>
                <a:sym typeface="tci3" pitchFamily="2" charset="2"/>
              </a:rPr>
              <a:t>)</a:t>
            </a:r>
            <a:r>
              <a:rPr lang="fr-FR" sz="2400" u="none">
                <a:latin typeface="Garamond" pitchFamily="18" charset="0"/>
              </a:rPr>
              <a:t> to CNF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FA7D91-8E51-46DE-8D11-25CF5AF90C20}" type="slidenum">
              <a:rPr lang="ar-SA" smtClean="0"/>
              <a:pPr/>
              <a:t>66</a:t>
            </a:fld>
            <a:endParaRPr lang="fr-FR" smtClean="0"/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fr-FR" sz="360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  <a:sym typeface="tci3" pitchFamily="2" charset="2"/>
              </a:rPr>
              <a:t>Inference for Horn clauses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Horn Form (special form of CNF): disjunction of literals of which at most one is positive.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fr-FR" sz="28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   KB = conjunction of Horn clauses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   Horn clause = propositional symbol; or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   (conjunction of symbols) </a:t>
            </a:r>
            <a:r>
              <a:rPr lang="fr-FR" sz="2800" smtClean="0">
                <a:latin typeface="Times New Roman" pitchFamily="18" charset="0"/>
                <a:sym typeface="tci3" pitchFamily="2" charset="2"/>
              </a:rPr>
              <a:t>⇒</a:t>
            </a: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symbol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   </a:t>
            </a:r>
          </a:p>
          <a:p>
            <a:pPr marL="609600" indent="-609600" algn="just" eaLnBrk="1" hangingPunct="1">
              <a:lnSpc>
                <a:spcPct val="90000"/>
              </a:lnSpc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Modus Ponens is a natural way to make inference in Horn KBs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endParaRPr lang="fr-FR" sz="28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fr-FR" sz="360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90BB20-68A7-4E25-B006-4639DABCD5B4}" type="slidenum">
              <a:rPr lang="ar-SA" smtClean="0"/>
              <a:pPr/>
              <a:t>67</a:t>
            </a:fld>
            <a:endParaRPr lang="fr-FR" smtClean="0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fr-FR" sz="400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  <a:sym typeface="tci3" pitchFamily="2" charset="2"/>
              </a:rPr>
              <a:t>Inference for Horn clauses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fr-FR" smtClean="0">
              <a:sym typeface="tci3" pitchFamily="2" charset="2"/>
            </a:endParaRP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</a:pP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α1, … ,αn,   α1 </a:t>
            </a:r>
            <a:r>
              <a:rPr lang="en-US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… </a:t>
            </a:r>
            <a:r>
              <a:rPr lang="en-US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</a:t>
            </a: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αn </a:t>
            </a:r>
            <a:r>
              <a:rPr lang="fr-FR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tci3" pitchFamily="2" charset="2"/>
              </a:rPr>
              <a:t>⇒</a:t>
            </a: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 β</a:t>
            </a: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</a:pPr>
            <a:endParaRPr lang="fr-FR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</a:pP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β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endParaRPr lang="fr-FR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609600" indent="-609600" algn="just" eaLnBrk="1" hangingPunct="1">
              <a:lnSpc>
                <a:spcPct val="90000"/>
              </a:lnSpc>
            </a:pPr>
            <a:r>
              <a:rPr lang="fr-FR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Successive application of modus ponens leads to algorithms that are sound and complete, and run in linear time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fr-FR" sz="400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</p:txBody>
      </p:sp>
      <p:sp>
        <p:nvSpPr>
          <p:cNvPr id="69637" name="Line 4"/>
          <p:cNvSpPr>
            <a:spLocks noChangeShapeType="1"/>
          </p:cNvSpPr>
          <p:nvPr/>
        </p:nvSpPr>
        <p:spPr bwMode="auto">
          <a:xfrm>
            <a:off x="1979613" y="3068638"/>
            <a:ext cx="5184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528B98-19F9-42B9-9E48-27106C65EABE}" type="slidenum">
              <a:rPr lang="ar-SA" smtClean="0"/>
              <a:pPr/>
              <a:t>68</a:t>
            </a:fld>
            <a:endParaRPr lang="fr-FR" smtClean="0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fr-FR" sz="400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  <a:sym typeface="tci3" pitchFamily="2" charset="2"/>
              </a:rPr>
              <a:t>Inference for Horn clauses: Forward chaining</a:t>
            </a:r>
          </a:p>
          <a:p>
            <a:pPr marL="609600" indent="-609600" eaLnBrk="1" hangingPunct="1">
              <a:buFontTx/>
              <a:buNone/>
            </a:pPr>
            <a:r>
              <a:rPr lang="fr-FR" smtClean="0">
                <a:sym typeface="tci3" pitchFamily="2" charset="2"/>
              </a:rPr>
              <a:t>• </a:t>
            </a: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Idea: fire any rule whose premises are satisfied in the </a:t>
            </a:r>
            <a:r>
              <a:rPr lang="fr-FR" sz="2800" i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KB </a:t>
            </a: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and  add its conclusion to the </a:t>
            </a:r>
            <a:r>
              <a:rPr lang="fr-FR" sz="2800" i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KB</a:t>
            </a: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, until query is found.</a:t>
            </a:r>
          </a:p>
          <a:p>
            <a:pPr marL="609600" indent="-609600" eaLnBrk="1" hangingPunct="1">
              <a:buFontTx/>
              <a:buNone/>
            </a:pPr>
            <a:endParaRPr lang="fr-FR" sz="28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609600" indent="-609600" algn="ctr" eaLnBrk="1" hangingPunct="1">
              <a:buFontTx/>
              <a:buNone/>
            </a:pPr>
            <a:endParaRPr lang="fr-FR" sz="28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</p:txBody>
      </p:sp>
      <p:pic>
        <p:nvPicPr>
          <p:cNvPr id="7066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860800"/>
            <a:ext cx="4672012" cy="252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4500563" y="4414838"/>
            <a:ext cx="464343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Forward chaining is sound and complete</a:t>
            </a:r>
          </a:p>
          <a:p>
            <a:r>
              <a:rPr lang="fr-FR" sz="2000" b="1" u="none">
                <a:latin typeface="Times New Roman" pitchFamily="18" charset="0"/>
                <a:cs typeface="Times New Roman" pitchFamily="18" charset="0"/>
              </a:rPr>
              <a:t> for horn knowledge bases</a:t>
            </a:r>
          </a:p>
          <a:p>
            <a:endParaRPr lang="fr-FR" sz="2000" b="1" u="none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3B84FE2-CAF5-4943-9B18-6C9610F6C41B}" type="slidenum">
              <a:rPr lang="ar-SA" smtClean="0"/>
              <a:pPr/>
              <a:t>69</a:t>
            </a:fld>
            <a:endParaRPr lang="fr-FR" smtClean="0"/>
          </a:p>
        </p:txBody>
      </p:sp>
      <p:sp>
        <p:nvSpPr>
          <p:cNvPr id="716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fr-FR" sz="360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  <a:sym typeface="tci3" pitchFamily="2" charset="2"/>
              </a:rPr>
              <a:t>Inference for Horn clauses: backward chaining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sym typeface="tci3" pitchFamily="2" charset="2"/>
              </a:rPr>
              <a:t>• </a:t>
            </a: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Idea: work backwards from the query </a:t>
            </a:r>
            <a:r>
              <a:rPr lang="fr-FR" sz="2800" i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q</a:t>
            </a: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: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check if </a:t>
            </a:r>
            <a:r>
              <a:rPr lang="fr-FR" sz="2800" i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q </a:t>
            </a: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is known already, or prove by backward chaining all premises of some rule concluding </a:t>
            </a:r>
            <a:r>
              <a:rPr lang="fr-FR" sz="2800" i="1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q.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endParaRPr lang="fr-FR" sz="2800" i="1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fr-FR" sz="2800" b="1" u="sng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Avoid loops: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check if new subgoal is already on the goal stack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fr-FR" sz="2800" smtClean="0">
                <a:latin typeface="Times New Roman" pitchFamily="18" charset="0"/>
                <a:cs typeface="Times New Roman" pitchFamily="18" charset="0"/>
                <a:sym typeface="tci3" pitchFamily="2" charset="2"/>
              </a:rPr>
              <a:t>Avoid repeated work: check if new subgoal has already been proved true, or has already failed</a:t>
            </a: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</a:pPr>
            <a:endParaRPr lang="fr-FR" sz="2400" smtClean="0">
              <a:latin typeface="Times New Roman" pitchFamily="18" charset="0"/>
              <a:cs typeface="Times New Roman" pitchFamily="18" charset="0"/>
              <a:sym typeface="tci3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BD4E3C-149F-485D-9A43-A9A001BD5208}" type="slidenum">
              <a:rPr lang="ar-SA" smtClean="0"/>
              <a:pPr/>
              <a:t>7</a:t>
            </a:fld>
            <a:endParaRPr lang="fr-FR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981075"/>
            <a:ext cx="3695700" cy="3619500"/>
          </a:xfrm>
          <a:noFill/>
        </p:spPr>
      </p:pic>
      <p:sp>
        <p:nvSpPr>
          <p:cNvPr id="819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356100" y="1125538"/>
            <a:ext cx="4464050" cy="51117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b="1" smtClean="0">
                <a:solidFill>
                  <a:srgbClr val="990000"/>
                </a:solidFill>
                <a:latin typeface="Garamond" pitchFamily="18" charset="0"/>
              </a:rPr>
              <a:t>Environment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Squares adjacent to wumpus are smelly.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Squares adjacent to pit are breezy.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Glitter if and only if gold is in the same square.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Shooting kills the wumpus if you are facing it.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Shooting uses up the only arrow.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Grabbing picks up the gold if in the same square.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Releasing drops the gold in the same square.</a:t>
            </a:r>
          </a:p>
          <a:p>
            <a:pPr eaLnBrk="1" hangingPunct="1">
              <a:lnSpc>
                <a:spcPct val="80000"/>
              </a:lnSpc>
            </a:pPr>
            <a:endParaRPr lang="fr-FR" sz="1600" smtClean="0">
              <a:latin typeface="Garamond" pitchFamily="18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4543425"/>
            <a:ext cx="45720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Goals:</a:t>
            </a:r>
            <a:r>
              <a:rPr lang="en-US" sz="2000" u="none">
                <a:latin typeface="Garamond" pitchFamily="18" charset="0"/>
              </a:rPr>
              <a:t> Get gold back to the start without entering it or wumpus square.</a:t>
            </a:r>
          </a:p>
          <a:p>
            <a:endParaRPr lang="en-US" sz="900" u="none">
              <a:latin typeface="Garamond" pitchFamily="18" charset="0"/>
            </a:endParaRPr>
          </a:p>
          <a:p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Percepts</a:t>
            </a:r>
            <a:r>
              <a:rPr lang="en-US" sz="2000" b="1" u="none">
                <a:solidFill>
                  <a:schemeClr val="accent1"/>
                </a:solidFill>
                <a:latin typeface="Garamond" pitchFamily="18" charset="0"/>
              </a:rPr>
              <a:t>:</a:t>
            </a:r>
            <a:r>
              <a:rPr lang="en-US" sz="2000" u="none">
                <a:latin typeface="Garamond" pitchFamily="18" charset="0"/>
              </a:rPr>
              <a:t> Breeze, Glitter, Smell.</a:t>
            </a:r>
          </a:p>
          <a:p>
            <a:endParaRPr lang="en-US" sz="900" u="none">
              <a:latin typeface="Garamond" pitchFamily="18" charset="0"/>
            </a:endParaRPr>
          </a:p>
          <a:p>
            <a:r>
              <a:rPr lang="en-US" sz="2000" b="1" u="none">
                <a:solidFill>
                  <a:srgbClr val="990000"/>
                </a:solidFill>
                <a:latin typeface="Garamond" pitchFamily="18" charset="0"/>
              </a:rPr>
              <a:t>Actions:</a:t>
            </a:r>
            <a:r>
              <a:rPr lang="en-US" sz="2000" u="none">
                <a:latin typeface="Garamond" pitchFamily="18" charset="0"/>
              </a:rPr>
              <a:t>  Left turn, Right turn, Forward, Grab, Release, Shoot</a:t>
            </a:r>
            <a:r>
              <a:rPr lang="en-US" sz="2400" u="none">
                <a:latin typeface="Garamond" pitchFamily="18" charset="0"/>
              </a:rPr>
              <a:t>.</a:t>
            </a:r>
          </a:p>
          <a:p>
            <a:endParaRPr lang="en-US" sz="2400" u="none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B2A8B8-E34D-4647-A141-9A20DD66E2F2}" type="slidenum">
              <a:rPr lang="ar-SA" smtClean="0"/>
              <a:pPr/>
              <a:t>70</a:t>
            </a:fld>
            <a:endParaRPr lang="fr-FR" smtClean="0"/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836613"/>
            <a:ext cx="8229600" cy="58324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b="1" smtClean="0">
                <a:solidFill>
                  <a:srgbClr val="990000"/>
                </a:solidFill>
                <a:latin typeface="Garamond" pitchFamily="18" charset="0"/>
              </a:rPr>
              <a:t>Summary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Logical agents apply </a:t>
            </a:r>
            <a:r>
              <a:rPr lang="en-US" sz="2400" b="1" smtClean="0">
                <a:latin typeface="Garamond" pitchFamily="18" charset="0"/>
              </a:rPr>
              <a:t>inference</a:t>
            </a:r>
            <a:r>
              <a:rPr lang="en-US" sz="2400" smtClean="0">
                <a:latin typeface="Garamond" pitchFamily="18" charset="0"/>
              </a:rPr>
              <a:t> to a </a:t>
            </a:r>
            <a:r>
              <a:rPr lang="en-US" sz="2400" b="1" smtClean="0">
                <a:latin typeface="Garamond" pitchFamily="18" charset="0"/>
              </a:rPr>
              <a:t>knowledge base </a:t>
            </a:r>
            <a:r>
              <a:rPr lang="en-US" sz="2400" smtClean="0">
                <a:latin typeface="Garamond" pitchFamily="18" charset="0"/>
              </a:rPr>
              <a:t>to derive new information and make decisions.</a:t>
            </a:r>
          </a:p>
          <a:p>
            <a:pPr algn="just" eaLnBrk="1" hangingPunct="1">
              <a:lnSpc>
                <a:spcPct val="80000"/>
              </a:lnSpc>
              <a:spcBef>
                <a:spcPct val="60000"/>
              </a:spcBef>
            </a:pPr>
            <a:r>
              <a:rPr lang="en-US" sz="2400" smtClean="0">
                <a:latin typeface="Garamond" pitchFamily="18" charset="0"/>
              </a:rPr>
              <a:t>Basic concepts of logic: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en-US" sz="2400" smtClean="0">
                <a:solidFill>
                  <a:srgbClr val="990000"/>
                </a:solidFill>
                <a:latin typeface="Garamond" pitchFamily="18" charset="0"/>
              </a:rPr>
              <a:t>Syntax:</a:t>
            </a:r>
            <a:r>
              <a:rPr lang="en-US" sz="2400" smtClean="0">
                <a:latin typeface="Garamond" pitchFamily="18" charset="0"/>
              </a:rPr>
              <a:t> formal structure of sentences.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en-US" sz="2400" smtClean="0">
                <a:solidFill>
                  <a:srgbClr val="990000"/>
                </a:solidFill>
                <a:latin typeface="Garamond" pitchFamily="18" charset="0"/>
              </a:rPr>
              <a:t>Semantics:</a:t>
            </a:r>
            <a:r>
              <a:rPr lang="en-US" sz="2400" smtClean="0">
                <a:latin typeface="Garamond" pitchFamily="18" charset="0"/>
              </a:rPr>
              <a:t> truth of sentences wrt models.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en-US" sz="2400" smtClean="0">
                <a:solidFill>
                  <a:srgbClr val="990000"/>
                </a:solidFill>
                <a:latin typeface="Garamond" pitchFamily="18" charset="0"/>
              </a:rPr>
              <a:t>Entailment:</a:t>
            </a:r>
            <a:r>
              <a:rPr lang="en-US" sz="2400" smtClean="0">
                <a:latin typeface="Garamond" pitchFamily="18" charset="0"/>
              </a:rPr>
              <a:t> necessary truth of one sentence given another.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en-US" sz="2400" smtClean="0">
                <a:solidFill>
                  <a:srgbClr val="990000"/>
                </a:solidFill>
                <a:latin typeface="Garamond" pitchFamily="18" charset="0"/>
              </a:rPr>
              <a:t>Inference</a:t>
            </a:r>
            <a:r>
              <a:rPr lang="en-US" sz="2400" smtClean="0">
                <a:solidFill>
                  <a:schemeClr val="accent1"/>
                </a:solidFill>
                <a:latin typeface="Garamond" pitchFamily="18" charset="0"/>
              </a:rPr>
              <a:t>:</a:t>
            </a:r>
            <a:r>
              <a:rPr lang="en-US" sz="2400" smtClean="0">
                <a:latin typeface="Garamond" pitchFamily="18" charset="0"/>
              </a:rPr>
              <a:t> deriving sentences from other sentences.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en-US" sz="2400" smtClean="0">
                <a:solidFill>
                  <a:srgbClr val="990000"/>
                </a:solidFill>
                <a:latin typeface="Garamond" pitchFamily="18" charset="0"/>
              </a:rPr>
              <a:t>Soundess</a:t>
            </a:r>
            <a:r>
              <a:rPr lang="en-US" sz="2400" smtClean="0">
                <a:solidFill>
                  <a:schemeClr val="accent1"/>
                </a:solidFill>
                <a:latin typeface="Garamond" pitchFamily="18" charset="0"/>
              </a:rPr>
              <a:t>:</a:t>
            </a:r>
            <a:r>
              <a:rPr lang="en-US" sz="2400" smtClean="0">
                <a:latin typeface="Garamond" pitchFamily="18" charset="0"/>
              </a:rPr>
              <a:t> derivations produce only entailed sentences.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en-US" sz="2400" smtClean="0">
                <a:solidFill>
                  <a:srgbClr val="990000"/>
                </a:solidFill>
                <a:latin typeface="Garamond" pitchFamily="18" charset="0"/>
              </a:rPr>
              <a:t>Completeness</a:t>
            </a:r>
            <a:r>
              <a:rPr lang="en-US" sz="2400" smtClean="0">
                <a:solidFill>
                  <a:schemeClr val="accent1"/>
                </a:solidFill>
                <a:latin typeface="Garamond" pitchFamily="18" charset="0"/>
              </a:rPr>
              <a:t>:</a:t>
            </a:r>
            <a:r>
              <a:rPr lang="en-US" sz="2400" smtClean="0">
                <a:latin typeface="Garamond" pitchFamily="18" charset="0"/>
              </a:rPr>
              <a:t> derivations can produce all entailed sentences.</a:t>
            </a:r>
          </a:p>
          <a:p>
            <a:pPr algn="just" eaLnBrk="1" hangingPunct="1">
              <a:lnSpc>
                <a:spcPct val="80000"/>
              </a:lnSpc>
            </a:pPr>
            <a:endParaRPr lang="en-US" sz="2400" smtClean="0"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Truth table method is sound and complete for propositional logic but Cumbersome in most cases.</a:t>
            </a:r>
          </a:p>
          <a:p>
            <a:pPr algn="just" eaLnBrk="1" hangingPunct="1">
              <a:lnSpc>
                <a:spcPct val="80000"/>
              </a:lnSpc>
            </a:pPr>
            <a:endParaRPr lang="en-US" sz="2400" smtClean="0">
              <a:latin typeface="Garamond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Application of inference rules is another alternative to perform entailment.</a:t>
            </a:r>
            <a:endParaRPr lang="fr-FR" sz="24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4BF2253-606E-43F4-8A96-9F36A90CFC3F}" type="slidenum">
              <a:rPr lang="ar-SA" smtClean="0"/>
              <a:pPr/>
              <a:t>8</a:t>
            </a:fld>
            <a:endParaRPr lang="fr-FR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fr-FR" sz="2000" smtClean="0">
                <a:solidFill>
                  <a:schemeClr val="accent2"/>
                </a:solidFill>
              </a:rPr>
              <a:t> </a:t>
            </a:r>
            <a:r>
              <a:rPr lang="fr-FR" sz="2800" smtClean="0">
                <a:solidFill>
                  <a:schemeClr val="accent2"/>
                </a:solidFill>
                <a:latin typeface="Garamond" pitchFamily="18" charset="0"/>
                <a:cs typeface="Times New Roman" pitchFamily="18" charset="0"/>
              </a:rPr>
              <a:t>The Wumpus world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</a:pPr>
            <a:endParaRPr lang="fr-FR" sz="2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Is the world deterministic?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</a:rPr>
              <a:t>	Yes: outcomes are exactly specified.</a:t>
            </a:r>
          </a:p>
          <a:p>
            <a:pPr eaLnBrk="1" hangingPunct="1">
              <a:lnSpc>
                <a:spcPct val="80000"/>
              </a:lnSpc>
            </a:pPr>
            <a:endParaRPr lang="en-US" sz="240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Is the world fully accessible?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</a:rPr>
              <a:t>	No: only local perception of square you are in.</a:t>
            </a:r>
          </a:p>
          <a:p>
            <a:pPr eaLnBrk="1" hangingPunct="1">
              <a:lnSpc>
                <a:spcPct val="80000"/>
              </a:lnSpc>
            </a:pPr>
            <a:endParaRPr lang="en-US" sz="240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Is the world static?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</a:rPr>
              <a:t>	Yes: Wumpus and Pits do not move.</a:t>
            </a:r>
          </a:p>
          <a:p>
            <a:pPr eaLnBrk="1" hangingPunct="1">
              <a:lnSpc>
                <a:spcPct val="80000"/>
              </a:lnSpc>
            </a:pPr>
            <a:endParaRPr lang="en-US" sz="240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Garamond" pitchFamily="18" charset="0"/>
              </a:rPr>
              <a:t>Is the world discrete?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Garamond" pitchFamily="18" charset="0"/>
              </a:rPr>
              <a:t>	Yes.</a:t>
            </a:r>
          </a:p>
          <a:p>
            <a:pPr eaLnBrk="1" hangingPunct="1">
              <a:lnSpc>
                <a:spcPct val="80000"/>
              </a:lnSpc>
            </a:pPr>
            <a:endParaRPr lang="en-US" sz="2400" smtClean="0">
              <a:latin typeface="Garamond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fr-FR" sz="2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2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27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4C06475-EB81-441F-A7B1-FC9F518F50D2}" type="slidenum">
              <a:rPr lang="ar-SA" smtClean="0"/>
              <a:pPr/>
              <a:t>9</a:t>
            </a:fld>
            <a:endParaRPr lang="fr-FR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i="1" smtClean="0">
                <a:latin typeface="Garamond" pitchFamily="18" charset="0"/>
              </a:rPr>
              <a:t>Knoweldge Representation &amp; Reasoning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z="4000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FR" smtClean="0">
              <a:solidFill>
                <a:schemeClr val="accent2"/>
              </a:solidFill>
              <a:latin typeface="Garamond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smtClean="0">
              <a:latin typeface="Garamond" pitchFamily="18" charset="0"/>
            </a:endParaRPr>
          </a:p>
        </p:txBody>
      </p:sp>
      <p:graphicFrame>
        <p:nvGraphicFramePr>
          <p:cNvPr id="75780" name="Group 4"/>
          <p:cNvGraphicFramePr>
            <a:graphicFrameLocks noGrp="1"/>
          </p:cNvGraphicFramePr>
          <p:nvPr>
            <p:ph sz="half" idx="2"/>
          </p:nvPr>
        </p:nvGraphicFramePr>
        <p:xfrm>
          <a:off x="4427538" y="1484313"/>
          <a:ext cx="4038600" cy="4525963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0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41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62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75808" name="Text Box 32"/>
          <p:cNvSpPr txBox="1">
            <a:spLocks noChangeArrowheads="1"/>
          </p:cNvSpPr>
          <p:nvPr/>
        </p:nvSpPr>
        <p:spPr bwMode="auto">
          <a:xfrm>
            <a:off x="4716463" y="5157788"/>
            <a:ext cx="441325" cy="519112"/>
          </a:xfrm>
          <a:prstGeom prst="rect">
            <a:avLst/>
          </a:prstGeom>
          <a:solidFill>
            <a:schemeClr val="tx2"/>
          </a:solidFill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2800" b="1" u="none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539750" y="2276475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u="none">
                <a:solidFill>
                  <a:srgbClr val="990000"/>
                </a:solidFill>
                <a:latin typeface="Garamond" pitchFamily="18" charset="0"/>
              </a:rPr>
              <a:t>Exploring Wumpus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D698FDF180FA49940FB60126EF34C5" ma:contentTypeVersion="1" ma:contentTypeDescription="Create a new document." ma:contentTypeScope="" ma:versionID="eede60e21b1c34709fd89dfb134f4302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C44CE96E-4AF0-4E49-A225-CBC790DF5EF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BF4B1BA-D457-4295-BF09-66D8C7AD88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708B3D1-2D71-44E5-941F-531ECD180056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1301</TotalTime>
  <Words>3652</Words>
  <Application>Microsoft Office PowerPoint</Application>
  <PresentationFormat>On-screen Show (4:3)</PresentationFormat>
  <Paragraphs>925</Paragraphs>
  <Slides>70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82" baseType="lpstr">
      <vt:lpstr>Arial</vt:lpstr>
      <vt:lpstr>Garamond</vt:lpstr>
      <vt:lpstr>Tahoma</vt:lpstr>
      <vt:lpstr>Times New Roman</vt:lpstr>
      <vt:lpstr>Wingdings</vt:lpstr>
      <vt:lpstr>Book Antiqua</vt:lpstr>
      <vt:lpstr>Symbol</vt:lpstr>
      <vt:lpstr>Arial Unicode MS</vt:lpstr>
      <vt:lpstr>Andy</vt:lpstr>
      <vt:lpstr>Algerian</vt:lpstr>
      <vt:lpstr>tci3</vt:lpstr>
      <vt:lpstr>Modèle par défaut</vt:lpstr>
      <vt:lpstr>Knowledge Representation &amp; Reasoning (Part 1) Propositional Logic</vt:lpstr>
      <vt:lpstr>Knowledge Representation &amp; Reasoning</vt:lpstr>
      <vt:lpstr>Knowledge Representation &amp; Reasoning</vt:lpstr>
      <vt:lpstr>Knowledge Representation &amp; Reasoning</vt:lpstr>
      <vt:lpstr>Knowledge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 Fundamental concepts of logical representation </vt:lpstr>
      <vt:lpstr>Knoweldge Representation &amp; Reasoning</vt:lpstr>
      <vt:lpstr>Knoweldge Representation &amp; Reasoning</vt:lpstr>
      <vt:lpstr>Entailment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Knoweldge Representation &amp; Reasoning</vt:lpstr>
      <vt:lpstr>Slide 70</vt:lpstr>
    </vt:vector>
  </TitlesOfParts>
  <Company>HomeOrg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Game Playing: Adversarial Search  chapter 6</dc:title>
  <dc:creator>Hichem</dc:creator>
  <cp:lastModifiedBy>Basit</cp:lastModifiedBy>
  <cp:revision>129</cp:revision>
  <dcterms:created xsi:type="dcterms:W3CDTF">2006-09-13T15:45:51Z</dcterms:created>
  <dcterms:modified xsi:type="dcterms:W3CDTF">2010-09-11T06:49:45Z</dcterms:modified>
</cp:coreProperties>
</file>