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00" r:id="rId1"/>
  </p:sldMasterIdLst>
  <p:notesMasterIdLst>
    <p:notesMasterId r:id="rId23"/>
  </p:notesMasterIdLst>
  <p:sldIdLst>
    <p:sldId id="256" r:id="rId2"/>
    <p:sldId id="311" r:id="rId3"/>
    <p:sldId id="286" r:id="rId4"/>
    <p:sldId id="313" r:id="rId5"/>
    <p:sldId id="258" r:id="rId6"/>
    <p:sldId id="287" r:id="rId7"/>
    <p:sldId id="259" r:id="rId8"/>
    <p:sldId id="289" r:id="rId9"/>
    <p:sldId id="290" r:id="rId10"/>
    <p:sldId id="291" r:id="rId11"/>
    <p:sldId id="292" r:id="rId12"/>
    <p:sldId id="293" r:id="rId13"/>
    <p:sldId id="294" r:id="rId14"/>
    <p:sldId id="295" r:id="rId15"/>
    <p:sldId id="296" r:id="rId16"/>
    <p:sldId id="306" r:id="rId17"/>
    <p:sldId id="307" r:id="rId18"/>
    <p:sldId id="308" r:id="rId19"/>
    <p:sldId id="309" r:id="rId20"/>
    <p:sldId id="312" r:id="rId21"/>
    <p:sldId id="310"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714" autoAdjust="0"/>
  </p:normalViewPr>
  <p:slideViewPr>
    <p:cSldViewPr snapToGrid="0" snapToObjects="1">
      <p:cViewPr varScale="1">
        <p:scale>
          <a:sx n="63" d="100"/>
          <a:sy n="63" d="100"/>
        </p:scale>
        <p:origin x="-139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8AF6DD-74F2-4D48-A273-0C07F0F48A58}" type="datetimeFigureOut">
              <a:rPr lang="en-US" smtClean="0"/>
              <a:t>4/17/16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389BB7-BA5D-204E-A9E3-312F1DE0D376}" type="slidenum">
              <a:rPr lang="en-US" smtClean="0"/>
              <a:t>‹#›</a:t>
            </a:fld>
            <a:endParaRPr lang="en-US"/>
          </a:p>
        </p:txBody>
      </p:sp>
    </p:spTree>
    <p:extLst>
      <p:ext uri="{BB962C8B-B14F-4D97-AF65-F5344CB8AC3E}">
        <p14:creationId xmlns:p14="http://schemas.microsoft.com/office/powerpoint/2010/main" val="156353414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389BB7-BA5D-204E-A9E3-312F1DE0D376}" type="slidenum">
              <a:rPr lang="en-US" smtClean="0"/>
              <a:t>3</a:t>
            </a:fld>
            <a:endParaRPr lang="en-US"/>
          </a:p>
        </p:txBody>
      </p:sp>
    </p:spTree>
    <p:extLst>
      <p:ext uri="{BB962C8B-B14F-4D97-AF65-F5344CB8AC3E}">
        <p14:creationId xmlns:p14="http://schemas.microsoft.com/office/powerpoint/2010/main" val="15155115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Limit network traffic to increase network performance. For example, if corporate policy does not allow video traffic on the network, ACLs that block video traffic could be configured and applied. This would greatly reduce the network load and increase network performance</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Provide traffic flow control. ACLs can restrict the delivery of routing updates. If updates are not required because of network conditions, bandwidth is preserved.</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Provide a basic level of security for network access. ACLs can allow one host to access a part of the network and prevent another host from accessing the same area. For example, access to the Human Resources network can be restricted to authorized users.</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Filter traffic based on traffic type. For example, an ACL can permit email traffic, but block all Telnet traffic.</a:t>
            </a:r>
          </a:p>
          <a:p>
            <a:endParaRPr lang="en-US" dirty="0" smtClean="0"/>
          </a:p>
          <a:p>
            <a:r>
              <a:rPr lang="en-US" dirty="0" smtClean="0"/>
              <a:t>Screen hosts to permit or deny access to network services. ACLs can permit or deny a user to access file types, such as FTP or HTTP. </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70389BB7-BA5D-204E-A9E3-312F1DE0D376}" type="slidenum">
              <a:rPr lang="en-US" smtClean="0"/>
              <a:t>5</a:t>
            </a:fld>
            <a:endParaRPr lang="en-US"/>
          </a:p>
        </p:txBody>
      </p:sp>
    </p:spTree>
    <p:extLst>
      <p:ext uri="{BB962C8B-B14F-4D97-AF65-F5344CB8AC3E}">
        <p14:creationId xmlns:p14="http://schemas.microsoft.com/office/powerpoint/2010/main" val="41122866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default, a router does not have ACLs configured; therefore, by default a router does not filter traffic. Traffic that enters the router is routed solely based on information within the routing table. However, when an ACL is applied to an interface, the router performs the additional task of evaluating all network packets as they pass through the interface to determine if the packet can be forwarded.</a:t>
            </a:r>
            <a:endParaRPr lang="en-US" dirty="0"/>
          </a:p>
        </p:txBody>
      </p:sp>
      <p:sp>
        <p:nvSpPr>
          <p:cNvPr id="4" name="Slide Number Placeholder 3"/>
          <p:cNvSpPr>
            <a:spLocks noGrp="1"/>
          </p:cNvSpPr>
          <p:nvPr>
            <p:ph type="sldNum" sz="quarter" idx="10"/>
          </p:nvPr>
        </p:nvSpPr>
        <p:spPr/>
        <p:txBody>
          <a:bodyPr/>
          <a:lstStyle/>
          <a:p>
            <a:fld id="{70389BB7-BA5D-204E-A9E3-312F1DE0D376}" type="slidenum">
              <a:rPr lang="en-US" smtClean="0"/>
              <a:t>7</a:t>
            </a:fld>
            <a:endParaRPr lang="en-US"/>
          </a:p>
        </p:txBody>
      </p:sp>
    </p:spTree>
    <p:extLst>
      <p:ext uri="{BB962C8B-B14F-4D97-AF65-F5344CB8AC3E}">
        <p14:creationId xmlns:p14="http://schemas.microsoft.com/office/powerpoint/2010/main" val="3911052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a packet arrives at the packet-filtering router, the router extracts certain information from the packet header. Using this information, the router makes decisions, based on configured filter rules, as to whether the packet can pass through or be discarded.</a:t>
            </a:r>
          </a:p>
          <a:p>
            <a:endParaRPr lang="en-US" dirty="0" smtClean="0"/>
          </a:p>
          <a:p>
            <a:r>
              <a:rPr lang="en-US" dirty="0" smtClean="0">
                <a:latin typeface="+mn-lt"/>
                <a:cs typeface="Calibri"/>
              </a:rPr>
              <a:t>A packet-filtering router uses rules to determine whether to permit or deny traffic. </a:t>
            </a:r>
            <a:endParaRPr lang="en-US" dirty="0" smtClean="0"/>
          </a:p>
          <a:p>
            <a:endParaRPr lang="en-US" dirty="0"/>
          </a:p>
        </p:txBody>
      </p:sp>
      <p:sp>
        <p:nvSpPr>
          <p:cNvPr id="4" name="Slide Number Placeholder 3"/>
          <p:cNvSpPr>
            <a:spLocks noGrp="1"/>
          </p:cNvSpPr>
          <p:nvPr>
            <p:ph type="sldNum" sz="quarter" idx="10"/>
          </p:nvPr>
        </p:nvSpPr>
        <p:spPr/>
        <p:txBody>
          <a:bodyPr/>
          <a:lstStyle/>
          <a:p>
            <a:fld id="{70389BB7-BA5D-204E-A9E3-312F1DE0D376}" type="slidenum">
              <a:rPr lang="en-US" smtClean="0"/>
              <a:t>8</a:t>
            </a:fld>
            <a:endParaRPr lang="en-US"/>
          </a:p>
        </p:txBody>
      </p:sp>
    </p:spTree>
    <p:extLst>
      <p:ext uri="{BB962C8B-B14F-4D97-AF65-F5344CB8AC3E}">
        <p14:creationId xmlns:p14="http://schemas.microsoft.com/office/powerpoint/2010/main" val="9524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389BB7-BA5D-204E-A9E3-312F1DE0D376}" type="slidenum">
              <a:rPr lang="en-US" smtClean="0"/>
              <a:t>9</a:t>
            </a:fld>
            <a:endParaRPr lang="en-US"/>
          </a:p>
        </p:txBody>
      </p:sp>
    </p:spTree>
    <p:extLst>
      <p:ext uri="{BB962C8B-B14F-4D97-AF65-F5344CB8AC3E}">
        <p14:creationId xmlns:p14="http://schemas.microsoft.com/office/powerpoint/2010/main" val="1364324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ACLs define the set of rules that give added control for packets that enter inbound interfaces, packets that relay through the router, and packets that exit outbound interfaces of the router. </a:t>
            </a:r>
          </a:p>
          <a:p>
            <a:endParaRPr lang="en-US" dirty="0"/>
          </a:p>
        </p:txBody>
      </p:sp>
      <p:sp>
        <p:nvSpPr>
          <p:cNvPr id="4" name="Slide Number Placeholder 3"/>
          <p:cNvSpPr>
            <a:spLocks noGrp="1"/>
          </p:cNvSpPr>
          <p:nvPr>
            <p:ph type="sldNum" sz="quarter" idx="10"/>
          </p:nvPr>
        </p:nvSpPr>
        <p:spPr/>
        <p:txBody>
          <a:bodyPr/>
          <a:lstStyle/>
          <a:p>
            <a:fld id="{70389BB7-BA5D-204E-A9E3-312F1DE0D376}" type="slidenum">
              <a:rPr lang="en-US" smtClean="0"/>
              <a:t>10</a:t>
            </a:fld>
            <a:endParaRPr lang="en-US"/>
          </a:p>
        </p:txBody>
      </p:sp>
    </p:spTree>
    <p:extLst>
      <p:ext uri="{BB962C8B-B14F-4D97-AF65-F5344CB8AC3E}">
        <p14:creationId xmlns:p14="http://schemas.microsoft.com/office/powerpoint/2010/main" val="16260263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Standard ACLs - Because standard ACLs do not specify destination addresses, place them as close to the destination as possible. Placing a standard ACL at the source of the traffic will effectively prevent that traffic from reaching any other networks through the interface where the ACL is applied.</a:t>
            </a:r>
          </a:p>
          <a:p>
            <a:endParaRPr lang="en-US" dirty="0"/>
          </a:p>
        </p:txBody>
      </p:sp>
      <p:sp>
        <p:nvSpPr>
          <p:cNvPr id="4" name="Slide Number Placeholder 3"/>
          <p:cNvSpPr>
            <a:spLocks noGrp="1"/>
          </p:cNvSpPr>
          <p:nvPr>
            <p:ph type="sldNum" sz="quarter" idx="10"/>
          </p:nvPr>
        </p:nvSpPr>
        <p:spPr/>
        <p:txBody>
          <a:bodyPr/>
          <a:lstStyle/>
          <a:p>
            <a:fld id="{70389BB7-BA5D-204E-A9E3-312F1DE0D376}" type="slidenum">
              <a:rPr lang="en-US" smtClean="0"/>
              <a:t>16</a:t>
            </a:fld>
            <a:endParaRPr lang="en-US"/>
          </a:p>
        </p:txBody>
      </p:sp>
    </p:spTree>
    <p:extLst>
      <p:ext uri="{BB962C8B-B14F-4D97-AF65-F5344CB8AC3E}">
        <p14:creationId xmlns:p14="http://schemas.microsoft.com/office/powerpoint/2010/main" val="21423995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Extended ACLs - Locate extended ACLs as close as possible to the source of the traffic to be filtered. This way, undesirable traffic is denied close to the source network without crossing the network infrastructure.</a:t>
            </a:r>
          </a:p>
          <a:p>
            <a:endParaRPr lang="en-US" dirty="0"/>
          </a:p>
        </p:txBody>
      </p:sp>
      <p:sp>
        <p:nvSpPr>
          <p:cNvPr id="4" name="Slide Number Placeholder 3"/>
          <p:cNvSpPr>
            <a:spLocks noGrp="1"/>
          </p:cNvSpPr>
          <p:nvPr>
            <p:ph type="sldNum" sz="quarter" idx="10"/>
          </p:nvPr>
        </p:nvSpPr>
        <p:spPr/>
        <p:txBody>
          <a:bodyPr/>
          <a:lstStyle/>
          <a:p>
            <a:fld id="{70389BB7-BA5D-204E-A9E3-312F1DE0D376}" type="slidenum">
              <a:rPr lang="en-US" smtClean="0"/>
              <a:t>18</a:t>
            </a:fld>
            <a:endParaRPr lang="en-US"/>
          </a:p>
        </p:txBody>
      </p:sp>
    </p:spTree>
    <p:extLst>
      <p:ext uri="{BB962C8B-B14F-4D97-AF65-F5344CB8AC3E}">
        <p14:creationId xmlns:p14="http://schemas.microsoft.com/office/powerpoint/2010/main" val="33227407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extent of the network administrator’s control - Placement of the ACL can depend on whether or not the network administrator has control of both the source and destination networks.</a:t>
            </a:r>
          </a:p>
          <a:p>
            <a:r>
              <a:rPr lang="en-US" dirty="0" smtClean="0"/>
              <a:t>Bandwidth of the networks involved - Filtering unwanted traffic at the source prevents transmission of the traffic before it consumes bandwidth on the path to a destination. This is especially important in low bandwidth networks.</a:t>
            </a:r>
          </a:p>
          <a:p>
            <a:r>
              <a:rPr lang="en-US" dirty="0" smtClean="0"/>
              <a:t>Ease of configuration - If a network administrator wants to deny traffic coming from several networks, one option is to use a single standard ACL on the router closest to the destination. The disadvantage is that traffic from these networks will use bandwidth unnecessarily. An extended ACL could be used on each router where the traffic originated. This will save bandwidth by filtering the traffic at the source but requires creating extended ACLs on multiple routers.</a:t>
            </a:r>
            <a:endParaRPr lang="en-US" dirty="0"/>
          </a:p>
        </p:txBody>
      </p:sp>
      <p:sp>
        <p:nvSpPr>
          <p:cNvPr id="4" name="Slide Number Placeholder 3"/>
          <p:cNvSpPr>
            <a:spLocks noGrp="1"/>
          </p:cNvSpPr>
          <p:nvPr>
            <p:ph type="sldNum" sz="quarter" idx="10"/>
          </p:nvPr>
        </p:nvSpPr>
        <p:spPr/>
        <p:txBody>
          <a:bodyPr/>
          <a:lstStyle/>
          <a:p>
            <a:fld id="{70389BB7-BA5D-204E-A9E3-312F1DE0D376}" type="slidenum">
              <a:rPr lang="en-US" smtClean="0"/>
              <a:t>20</a:t>
            </a:fld>
            <a:endParaRPr lang="en-US"/>
          </a:p>
        </p:txBody>
      </p:sp>
    </p:spTree>
    <p:extLst>
      <p:ext uri="{BB962C8B-B14F-4D97-AF65-F5344CB8AC3E}">
        <p14:creationId xmlns:p14="http://schemas.microsoft.com/office/powerpoint/2010/main" val="23295447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4/17/16</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normAutofit/>
          </a:body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C4E34B-4193-BD47-A271-302C8D8292D0}" type="datetimeFigureOut">
              <a:rPr lang="en-US" smtClean="0"/>
              <a:t>4/17/16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796057-16C3-5643-A212-426F235A03A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C4E34B-4193-BD47-A271-302C8D8292D0}" type="datetimeFigureOut">
              <a:rPr lang="en-US" smtClean="0"/>
              <a:t>4/17/16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796057-16C3-5643-A212-426F235A03A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CC4E34B-4193-BD47-A271-302C8D8292D0}" type="datetimeFigureOut">
              <a:rPr lang="en-US" smtClean="0"/>
              <a:t>4/17/16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796057-16C3-5643-A212-426F235A03A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4/17/16</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CC4E34B-4193-BD47-A271-302C8D8292D0}" type="datetimeFigureOut">
              <a:rPr lang="en-US" smtClean="0"/>
              <a:t>4/17/16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796057-16C3-5643-A212-426F235A03A4}" type="slidenum">
              <a:rPr lang="en-US" smtClean="0"/>
              <a:t>‹#›</a:t>
            </a:fld>
            <a:endParaRPr lang="en-US"/>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3CC4E34B-4193-BD47-A271-302C8D8292D0}" type="datetimeFigureOut">
              <a:rPr lang="en-US" smtClean="0"/>
              <a:t>4/17/16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796057-16C3-5643-A212-426F235A03A4}" type="slidenum">
              <a:rPr lang="en-US" smtClean="0"/>
              <a:t>‹#›</a:t>
            </a:fld>
            <a:endParaRPr lang="en-US"/>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3CC4E34B-4193-BD47-A271-302C8D8292D0}" type="datetimeFigureOut">
              <a:rPr lang="en-US" smtClean="0"/>
              <a:t>4/17/16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796057-16C3-5643-A212-426F235A03A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3CC4E34B-4193-BD47-A271-302C8D8292D0}" type="datetimeFigureOut">
              <a:rPr lang="en-US" smtClean="0"/>
              <a:t>4/17/16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796057-16C3-5643-A212-426F235A03A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CC4E34B-4193-BD47-A271-302C8D8292D0}" type="datetimeFigureOut">
              <a:rPr lang="en-US" smtClean="0"/>
              <a:t>4/17/16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796057-16C3-5643-A212-426F235A03A4}" type="slidenum">
              <a:rPr lang="en-US" smtClean="0"/>
              <a:t>‹#›</a:t>
            </a:fld>
            <a:endParaRPr lang="en-US"/>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CC4E34B-4193-BD47-A271-302C8D8292D0}" type="datetimeFigureOut">
              <a:rPr lang="en-US" smtClean="0"/>
              <a:t>4/17/16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796057-16C3-5643-A212-426F235A03A4}" type="slidenum">
              <a:rPr lang="en-US" smtClean="0"/>
              <a:t>‹#›</a:t>
            </a:fld>
            <a:endParaRPr lang="en-US"/>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3CC4E34B-4193-BD47-A271-302C8D8292D0}" type="datetimeFigureOut">
              <a:rPr lang="en-US" smtClean="0"/>
              <a:t>4/17/16</a:t>
            </a:fld>
            <a:endParaRPr lang="en-US"/>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AA796057-16C3-5643-A212-426F235A03A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02100" y="1676400"/>
            <a:ext cx="6456100" cy="1524000"/>
          </a:xfrm>
        </p:spPr>
        <p:txBody>
          <a:bodyPr/>
          <a:lstStyle/>
          <a:p>
            <a:r>
              <a:rPr lang="en-US" dirty="0" smtClean="0"/>
              <a:t>Access control list</a:t>
            </a:r>
            <a:endParaRPr lang="en-US" dirty="0"/>
          </a:p>
        </p:txBody>
      </p:sp>
      <p:sp>
        <p:nvSpPr>
          <p:cNvPr id="3" name="Subtitle 2"/>
          <p:cNvSpPr>
            <a:spLocks noGrp="1"/>
          </p:cNvSpPr>
          <p:nvPr>
            <p:ph type="subTitle" idx="1"/>
          </p:nvPr>
        </p:nvSpPr>
        <p:spPr>
          <a:xfrm>
            <a:off x="2863218" y="3203574"/>
            <a:ext cx="5594982" cy="1825625"/>
          </a:xfrm>
        </p:spPr>
        <p:txBody>
          <a:bodyPr/>
          <a:lstStyle/>
          <a:p>
            <a:r>
              <a:rPr lang="en-US" dirty="0" smtClean="0"/>
              <a:t>2</a:t>
            </a:r>
            <a:r>
              <a:rPr lang="en-US" baseline="30000" dirty="0" smtClean="0"/>
              <a:t>nd</a:t>
            </a:r>
            <a:r>
              <a:rPr lang="en-US" dirty="0" smtClean="0"/>
              <a:t> semester 1436-1437</a:t>
            </a:r>
            <a:endParaRPr lang="en-US" dirty="0"/>
          </a:p>
        </p:txBody>
      </p:sp>
    </p:spTree>
    <p:extLst>
      <p:ext uri="{BB962C8B-B14F-4D97-AF65-F5344CB8AC3E}">
        <p14:creationId xmlns:p14="http://schemas.microsoft.com/office/powerpoint/2010/main" val="333846880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Inbound </a:t>
            </a:r>
            <a:r>
              <a:rPr lang="en-US" dirty="0" smtClean="0"/>
              <a:t>and </a:t>
            </a:r>
            <a:r>
              <a:rPr lang="en-US" dirty="0"/>
              <a:t>Outbound </a:t>
            </a:r>
            <a:r>
              <a:rPr lang="en-US" dirty="0" smtClean="0"/>
              <a:t>ACLs </a:t>
            </a:r>
            <a:endParaRPr lang="en-US" dirty="0"/>
          </a:p>
        </p:txBody>
      </p:sp>
      <p:sp>
        <p:nvSpPr>
          <p:cNvPr id="3" name="Content Placeholder 2"/>
          <p:cNvSpPr>
            <a:spLocks noGrp="1"/>
          </p:cNvSpPr>
          <p:nvPr>
            <p:ph idx="1"/>
          </p:nvPr>
        </p:nvSpPr>
        <p:spPr/>
        <p:txBody>
          <a:bodyPr/>
          <a:lstStyle/>
          <a:p>
            <a:r>
              <a:rPr lang="en-US" dirty="0" smtClean="0"/>
              <a:t>ACLs </a:t>
            </a:r>
            <a:r>
              <a:rPr lang="en-US" dirty="0"/>
              <a:t>are configured to apply to inbound traffic or to apply to outbound </a:t>
            </a:r>
            <a:r>
              <a:rPr lang="en-US" dirty="0" smtClean="0"/>
              <a:t>traffic.</a:t>
            </a:r>
          </a:p>
          <a:p>
            <a:endParaRPr lang="en-US" dirty="0"/>
          </a:p>
          <a:p>
            <a:endParaRPr lang="en-US" dirty="0"/>
          </a:p>
        </p:txBody>
      </p:sp>
      <p:pic>
        <p:nvPicPr>
          <p:cNvPr id="4" name="Picture 3"/>
          <p:cNvPicPr>
            <a:picLocks noChangeAspect="1"/>
          </p:cNvPicPr>
          <p:nvPr/>
        </p:nvPicPr>
        <p:blipFill>
          <a:blip r:embed="rId3">
            <a:clrChange>
              <a:clrFrom>
                <a:srgbClr val="FFFFFF"/>
              </a:clrFrom>
              <a:clrTo>
                <a:srgbClr val="FFFFFF">
                  <a:alpha val="0"/>
                </a:srgbClr>
              </a:clrTo>
            </a:clrChange>
          </a:blip>
          <a:stretch>
            <a:fillRect/>
          </a:stretch>
        </p:blipFill>
        <p:spPr>
          <a:xfrm>
            <a:off x="703680" y="2051699"/>
            <a:ext cx="7754520" cy="3127852"/>
          </a:xfrm>
          <a:prstGeom prst="rect">
            <a:avLst/>
          </a:prstGeom>
        </p:spPr>
      </p:pic>
      <p:sp>
        <p:nvSpPr>
          <p:cNvPr id="5" name="Rectangle 4"/>
          <p:cNvSpPr/>
          <p:nvPr/>
        </p:nvSpPr>
        <p:spPr>
          <a:xfrm>
            <a:off x="1738001" y="5334001"/>
            <a:ext cx="7018848" cy="369332"/>
          </a:xfrm>
          <a:prstGeom prst="rect">
            <a:avLst/>
          </a:prstGeom>
        </p:spPr>
        <p:txBody>
          <a:bodyPr wrap="square">
            <a:spAutoFit/>
          </a:bodyPr>
          <a:lstStyle/>
          <a:p>
            <a:r>
              <a:rPr lang="en-US" dirty="0"/>
              <a:t> ACLs do not act on packets that originate from the router itself</a:t>
            </a:r>
          </a:p>
        </p:txBody>
      </p:sp>
    </p:spTree>
    <p:extLst>
      <p:ext uri="{BB962C8B-B14F-4D97-AF65-F5344CB8AC3E}">
        <p14:creationId xmlns:p14="http://schemas.microsoft.com/office/powerpoint/2010/main" val="22432966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Inbound ACLs </a:t>
            </a:r>
          </a:p>
        </p:txBody>
      </p:sp>
      <p:sp>
        <p:nvSpPr>
          <p:cNvPr id="3" name="Content Placeholder 2"/>
          <p:cNvSpPr>
            <a:spLocks noGrp="1"/>
          </p:cNvSpPr>
          <p:nvPr>
            <p:ph idx="1"/>
          </p:nvPr>
        </p:nvSpPr>
        <p:spPr/>
        <p:txBody>
          <a:bodyPr>
            <a:normAutofit/>
          </a:bodyPr>
          <a:lstStyle/>
          <a:p>
            <a:pPr>
              <a:spcAft>
                <a:spcPts val="1200"/>
              </a:spcAft>
            </a:pPr>
            <a:r>
              <a:rPr lang="en-US" sz="2400" dirty="0" smtClean="0">
                <a:latin typeface="Calibri"/>
                <a:cs typeface="Calibri"/>
              </a:rPr>
              <a:t> </a:t>
            </a:r>
            <a:r>
              <a:rPr lang="en-US" sz="2400" dirty="0">
                <a:latin typeface="Calibri"/>
                <a:cs typeface="Calibri"/>
              </a:rPr>
              <a:t>Incoming packets are processed before they are routed to the outbound interface. </a:t>
            </a:r>
            <a:endParaRPr lang="en-US" sz="2400" dirty="0" smtClean="0">
              <a:latin typeface="Calibri"/>
              <a:cs typeface="Calibri"/>
            </a:endParaRPr>
          </a:p>
          <a:p>
            <a:pPr>
              <a:spcAft>
                <a:spcPts val="1200"/>
              </a:spcAft>
            </a:pPr>
            <a:r>
              <a:rPr lang="en-US" sz="2400" dirty="0" smtClean="0">
                <a:latin typeface="Calibri"/>
                <a:cs typeface="Calibri"/>
              </a:rPr>
              <a:t>An </a:t>
            </a:r>
            <a:r>
              <a:rPr lang="en-US" sz="2400" dirty="0">
                <a:latin typeface="Calibri"/>
                <a:cs typeface="Calibri"/>
              </a:rPr>
              <a:t>inbound ACL is efficient because it saves the overhead of routing lookups if the packet is discarded. If the packet is permitted by the tests, it is then processed for routing</a:t>
            </a:r>
            <a:r>
              <a:rPr lang="en-US" sz="2400" dirty="0" smtClean="0">
                <a:latin typeface="Calibri"/>
                <a:cs typeface="Calibri"/>
              </a:rPr>
              <a:t>.</a:t>
            </a:r>
          </a:p>
          <a:p>
            <a:pPr>
              <a:spcAft>
                <a:spcPts val="1200"/>
              </a:spcAft>
            </a:pPr>
            <a:r>
              <a:rPr lang="en-US" sz="2400" dirty="0" smtClean="0">
                <a:latin typeface="Calibri"/>
                <a:cs typeface="Calibri"/>
              </a:rPr>
              <a:t> </a:t>
            </a:r>
            <a:r>
              <a:rPr lang="en-US" sz="2400" dirty="0">
                <a:latin typeface="Calibri"/>
                <a:cs typeface="Calibri"/>
              </a:rPr>
              <a:t>Inbound ACLs are best used to filter packets when the network attached to an inbound interface is the only source of the packets needed to be examined.</a:t>
            </a:r>
          </a:p>
        </p:txBody>
      </p:sp>
    </p:spTree>
    <p:extLst>
      <p:ext uri="{BB962C8B-B14F-4D97-AF65-F5344CB8AC3E}">
        <p14:creationId xmlns:p14="http://schemas.microsoft.com/office/powerpoint/2010/main" val="41926822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Outbound ACLs </a:t>
            </a:r>
          </a:p>
        </p:txBody>
      </p:sp>
      <p:sp>
        <p:nvSpPr>
          <p:cNvPr id="3" name="Content Placeholder 2"/>
          <p:cNvSpPr>
            <a:spLocks noGrp="1"/>
          </p:cNvSpPr>
          <p:nvPr>
            <p:ph idx="1"/>
          </p:nvPr>
        </p:nvSpPr>
        <p:spPr/>
        <p:txBody>
          <a:bodyPr>
            <a:normAutofit/>
          </a:bodyPr>
          <a:lstStyle/>
          <a:p>
            <a:pPr>
              <a:spcAft>
                <a:spcPts val="1200"/>
              </a:spcAft>
            </a:pPr>
            <a:r>
              <a:rPr lang="en-US" sz="2400" dirty="0" smtClean="0">
                <a:latin typeface="Calibri"/>
                <a:cs typeface="Calibri"/>
              </a:rPr>
              <a:t> </a:t>
            </a:r>
            <a:r>
              <a:rPr lang="en-US" sz="2400" dirty="0">
                <a:latin typeface="Calibri"/>
                <a:cs typeface="Calibri"/>
              </a:rPr>
              <a:t>Incoming packets are routed to the outbound interface, and then they are processed through the outbound </a:t>
            </a:r>
            <a:r>
              <a:rPr lang="en-US" sz="2400" dirty="0" smtClean="0">
                <a:latin typeface="Calibri"/>
                <a:cs typeface="Calibri"/>
              </a:rPr>
              <a:t>ACL.</a:t>
            </a:r>
          </a:p>
          <a:p>
            <a:pPr>
              <a:spcAft>
                <a:spcPts val="1200"/>
              </a:spcAft>
            </a:pPr>
            <a:r>
              <a:rPr lang="en-US" sz="2400" dirty="0" smtClean="0">
                <a:latin typeface="Calibri"/>
                <a:cs typeface="Calibri"/>
              </a:rPr>
              <a:t> Outbound </a:t>
            </a:r>
            <a:r>
              <a:rPr lang="en-US" sz="2400" dirty="0">
                <a:latin typeface="Calibri"/>
                <a:cs typeface="Calibri"/>
              </a:rPr>
              <a:t>ACLs are best used when the same filter will be applied to packets coming from multiple inbound interfaces before exiting the same outbound interface.</a:t>
            </a:r>
          </a:p>
        </p:txBody>
      </p:sp>
    </p:spTree>
    <p:extLst>
      <p:ext uri="{BB962C8B-B14F-4D97-AF65-F5344CB8AC3E}">
        <p14:creationId xmlns:p14="http://schemas.microsoft.com/office/powerpoint/2010/main" val="4527242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 and Extended </a:t>
            </a:r>
            <a:r>
              <a:rPr lang="en-US" dirty="0"/>
              <a:t>ACLs</a:t>
            </a:r>
          </a:p>
        </p:txBody>
      </p:sp>
      <p:sp>
        <p:nvSpPr>
          <p:cNvPr id="3" name="Content Placeholder 2"/>
          <p:cNvSpPr>
            <a:spLocks noGrp="1"/>
          </p:cNvSpPr>
          <p:nvPr>
            <p:ph idx="1"/>
          </p:nvPr>
        </p:nvSpPr>
        <p:spPr/>
        <p:txBody>
          <a:bodyPr>
            <a:normAutofit/>
          </a:bodyPr>
          <a:lstStyle/>
          <a:p>
            <a:r>
              <a:rPr lang="en-US" dirty="0"/>
              <a:t>The two types of </a:t>
            </a:r>
            <a:r>
              <a:rPr lang="en-US" dirty="0" smtClean="0"/>
              <a:t>ACLs </a:t>
            </a:r>
            <a:r>
              <a:rPr lang="en-US" dirty="0"/>
              <a:t>are </a:t>
            </a:r>
            <a:r>
              <a:rPr lang="en-US" dirty="0">
                <a:solidFill>
                  <a:schemeClr val="accent2"/>
                </a:solidFill>
              </a:rPr>
              <a:t>standard</a:t>
            </a:r>
            <a:r>
              <a:rPr lang="en-US" dirty="0"/>
              <a:t> and </a:t>
            </a:r>
            <a:r>
              <a:rPr lang="en-US" dirty="0">
                <a:solidFill>
                  <a:schemeClr val="tx2"/>
                </a:solidFill>
              </a:rPr>
              <a:t>extended</a:t>
            </a:r>
            <a:r>
              <a:rPr lang="en-US" dirty="0" smtClean="0"/>
              <a:t>.</a:t>
            </a:r>
          </a:p>
          <a:p>
            <a:pPr marL="68580" indent="0">
              <a:buNone/>
            </a:pPr>
            <a:endParaRPr lang="en-US" dirty="0" smtClean="0"/>
          </a:p>
          <a:p>
            <a:pPr marL="68580" indent="0">
              <a:buNone/>
            </a:pPr>
            <a:endParaRPr lang="en-US" dirty="0"/>
          </a:p>
          <a:p>
            <a:pPr marL="68580" indent="0">
              <a:buNone/>
            </a:pPr>
            <a:r>
              <a:rPr lang="en-US" b="1" dirty="0" smtClean="0">
                <a:solidFill>
                  <a:schemeClr val="accent2"/>
                </a:solidFill>
              </a:rPr>
              <a:t>Standard </a:t>
            </a:r>
            <a:r>
              <a:rPr lang="en-US" b="1" dirty="0">
                <a:solidFill>
                  <a:schemeClr val="accent2"/>
                </a:solidFill>
              </a:rPr>
              <a:t>ACLs</a:t>
            </a:r>
          </a:p>
          <a:p>
            <a:endParaRPr lang="en-US" dirty="0"/>
          </a:p>
          <a:p>
            <a:r>
              <a:rPr lang="en-US" dirty="0"/>
              <a:t>Standard ACLs can be used </a:t>
            </a:r>
            <a:r>
              <a:rPr lang="en-US" dirty="0" smtClean="0"/>
              <a:t>to permits </a:t>
            </a:r>
            <a:r>
              <a:rPr lang="en-US" dirty="0"/>
              <a:t>or denies packets based on source IP address. The destination of the packet and the ports involved are not evaluated. </a:t>
            </a:r>
          </a:p>
        </p:txBody>
      </p:sp>
    </p:spTree>
    <p:extLst>
      <p:ext uri="{BB962C8B-B14F-4D97-AF65-F5344CB8AC3E}">
        <p14:creationId xmlns:p14="http://schemas.microsoft.com/office/powerpoint/2010/main" val="39549320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Standard and Extended ACLs</a:t>
            </a:r>
          </a:p>
        </p:txBody>
      </p:sp>
      <p:sp>
        <p:nvSpPr>
          <p:cNvPr id="3" name="Content Placeholder 2"/>
          <p:cNvSpPr>
            <a:spLocks noGrp="1"/>
          </p:cNvSpPr>
          <p:nvPr>
            <p:ph idx="1"/>
          </p:nvPr>
        </p:nvSpPr>
        <p:spPr/>
        <p:txBody>
          <a:bodyPr>
            <a:normAutofit/>
          </a:bodyPr>
          <a:lstStyle/>
          <a:p>
            <a:pPr marL="68580" indent="0">
              <a:buNone/>
            </a:pPr>
            <a:r>
              <a:rPr lang="en-US" b="1" dirty="0">
                <a:solidFill>
                  <a:schemeClr val="tx2"/>
                </a:solidFill>
              </a:rPr>
              <a:t>Extended ACLs</a:t>
            </a:r>
          </a:p>
          <a:p>
            <a:endParaRPr lang="en-US" dirty="0"/>
          </a:p>
          <a:p>
            <a:r>
              <a:rPr lang="en-US" dirty="0"/>
              <a:t>Extended ACLs filter </a:t>
            </a:r>
            <a:r>
              <a:rPr lang="en-US" dirty="0" smtClean="0"/>
              <a:t>packets </a:t>
            </a:r>
            <a:r>
              <a:rPr lang="en-US" dirty="0"/>
              <a:t>based on several attributes</a:t>
            </a:r>
            <a:r>
              <a:rPr lang="en-US" dirty="0" smtClean="0"/>
              <a:t>:</a:t>
            </a:r>
            <a:endParaRPr lang="en-US" dirty="0"/>
          </a:p>
          <a:p>
            <a:pPr lvl="1"/>
            <a:r>
              <a:rPr lang="en-US" dirty="0"/>
              <a:t>Protocol type</a:t>
            </a:r>
          </a:p>
          <a:p>
            <a:pPr lvl="1"/>
            <a:r>
              <a:rPr lang="en-US" dirty="0"/>
              <a:t>Source </a:t>
            </a:r>
            <a:r>
              <a:rPr lang="en-US" dirty="0" smtClean="0"/>
              <a:t>IP </a:t>
            </a:r>
            <a:r>
              <a:rPr lang="en-US" dirty="0"/>
              <a:t>address</a:t>
            </a:r>
          </a:p>
          <a:p>
            <a:pPr lvl="1"/>
            <a:r>
              <a:rPr lang="en-US" dirty="0"/>
              <a:t>Destination </a:t>
            </a:r>
            <a:r>
              <a:rPr lang="en-US" dirty="0" smtClean="0"/>
              <a:t>IP </a:t>
            </a:r>
            <a:r>
              <a:rPr lang="en-US" dirty="0"/>
              <a:t>address</a:t>
            </a:r>
          </a:p>
          <a:p>
            <a:pPr lvl="1"/>
            <a:r>
              <a:rPr lang="en-US" dirty="0"/>
              <a:t>Source TCP or UDP ports</a:t>
            </a:r>
          </a:p>
          <a:p>
            <a:pPr lvl="1"/>
            <a:r>
              <a:rPr lang="en-US" dirty="0"/>
              <a:t>Destination TCP or UDP ports</a:t>
            </a:r>
          </a:p>
          <a:p>
            <a:pPr lvl="1"/>
            <a:r>
              <a:rPr lang="en-US" dirty="0"/>
              <a:t>Optional protocol type information for finer control</a:t>
            </a:r>
          </a:p>
        </p:txBody>
      </p:sp>
    </p:spTree>
    <p:extLst>
      <p:ext uri="{BB962C8B-B14F-4D97-AF65-F5344CB8AC3E}">
        <p14:creationId xmlns:p14="http://schemas.microsoft.com/office/powerpoint/2010/main" val="7656599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Where to Place ACLs</a:t>
            </a:r>
          </a:p>
        </p:txBody>
      </p:sp>
      <p:sp>
        <p:nvSpPr>
          <p:cNvPr id="3" name="Content Placeholder 2"/>
          <p:cNvSpPr>
            <a:spLocks noGrp="1"/>
          </p:cNvSpPr>
          <p:nvPr>
            <p:ph idx="1"/>
          </p:nvPr>
        </p:nvSpPr>
        <p:spPr/>
        <p:txBody>
          <a:bodyPr/>
          <a:lstStyle/>
          <a:p>
            <a:r>
              <a:rPr lang="en-US" dirty="0">
                <a:latin typeface="Calibri"/>
                <a:cs typeface="Calibri"/>
              </a:rPr>
              <a:t>Every ACL should be placed where it has the greatest impact on </a:t>
            </a:r>
            <a:r>
              <a:rPr lang="en-US" dirty="0" smtClean="0">
                <a:latin typeface="Calibri"/>
                <a:cs typeface="Calibri"/>
              </a:rPr>
              <a:t>network efficiency</a:t>
            </a:r>
            <a:r>
              <a:rPr lang="en-US" dirty="0">
                <a:latin typeface="Calibri"/>
                <a:cs typeface="Calibri"/>
              </a:rPr>
              <a:t>.</a:t>
            </a:r>
          </a:p>
          <a:p>
            <a:r>
              <a:rPr lang="en-US" dirty="0" smtClean="0">
                <a:latin typeface="Calibri"/>
                <a:cs typeface="Calibri"/>
              </a:rPr>
              <a:t>The </a:t>
            </a:r>
            <a:r>
              <a:rPr lang="en-US" dirty="0">
                <a:latin typeface="Calibri"/>
                <a:cs typeface="Calibri"/>
              </a:rPr>
              <a:t>proper placement of an ACL can make the network operate more efficiently</a:t>
            </a:r>
            <a:r>
              <a:rPr lang="en-US" dirty="0" smtClean="0">
                <a:latin typeface="Calibri"/>
                <a:cs typeface="Calibri"/>
              </a:rPr>
              <a:t>.   An </a:t>
            </a:r>
            <a:r>
              <a:rPr lang="en-US" dirty="0">
                <a:latin typeface="Calibri"/>
                <a:cs typeface="Calibri"/>
              </a:rPr>
              <a:t>ACL can be placed to reduce unnecessary traffic</a:t>
            </a:r>
            <a:r>
              <a:rPr lang="en-US" dirty="0" smtClean="0">
                <a:latin typeface="Calibri"/>
                <a:cs typeface="Calibri"/>
              </a:rPr>
              <a:t>.</a:t>
            </a:r>
          </a:p>
        </p:txBody>
      </p:sp>
      <p:pic>
        <p:nvPicPr>
          <p:cNvPr id="4" name="Picture 3"/>
          <p:cNvPicPr>
            <a:picLocks noChangeAspect="1"/>
          </p:cNvPicPr>
          <p:nvPr/>
        </p:nvPicPr>
        <p:blipFill>
          <a:blip r:embed="rId2"/>
          <a:stretch>
            <a:fillRect/>
          </a:stretch>
        </p:blipFill>
        <p:spPr>
          <a:xfrm>
            <a:off x="1822340" y="3331225"/>
            <a:ext cx="5522312" cy="2392593"/>
          </a:xfrm>
          <a:prstGeom prst="rect">
            <a:avLst/>
          </a:prstGeom>
        </p:spPr>
      </p:pic>
    </p:spTree>
    <p:extLst>
      <p:ext uri="{BB962C8B-B14F-4D97-AF65-F5344CB8AC3E}">
        <p14:creationId xmlns:p14="http://schemas.microsoft.com/office/powerpoint/2010/main" val="23205264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Standard ACL Placement</a:t>
            </a:r>
          </a:p>
        </p:txBody>
      </p:sp>
      <p:sp>
        <p:nvSpPr>
          <p:cNvPr id="3" name="Content Placeholder 2"/>
          <p:cNvSpPr>
            <a:spLocks noGrp="1"/>
          </p:cNvSpPr>
          <p:nvPr>
            <p:ph idx="1"/>
          </p:nvPr>
        </p:nvSpPr>
        <p:spPr/>
        <p:txBody>
          <a:bodyPr/>
          <a:lstStyle/>
          <a:p>
            <a:r>
              <a:rPr lang="en-US" dirty="0"/>
              <a:t>A standard ACL can only filter traffic based on a source address. </a:t>
            </a:r>
            <a:endParaRPr lang="en-US" dirty="0" smtClean="0"/>
          </a:p>
          <a:p>
            <a:pPr marL="68580" indent="0">
              <a:buNone/>
            </a:pPr>
            <a:endParaRPr lang="en-US" dirty="0" smtClean="0"/>
          </a:p>
          <a:p>
            <a:endParaRPr lang="en-US" dirty="0"/>
          </a:p>
          <a:p>
            <a:r>
              <a:rPr lang="en-US" dirty="0" smtClean="0">
                <a:solidFill>
                  <a:srgbClr val="3366FF"/>
                </a:solidFill>
              </a:rPr>
              <a:t>The </a:t>
            </a:r>
            <a:r>
              <a:rPr lang="en-US" dirty="0">
                <a:solidFill>
                  <a:srgbClr val="3366FF"/>
                </a:solidFill>
              </a:rPr>
              <a:t>basic rule for placement of a standard ACL is to place the ACL as close as possible to the destination network</a:t>
            </a:r>
            <a:r>
              <a:rPr lang="en-US" dirty="0" smtClean="0">
                <a:solidFill>
                  <a:srgbClr val="3366FF"/>
                </a:solidFill>
              </a:rPr>
              <a:t>.</a:t>
            </a:r>
          </a:p>
          <a:p>
            <a:endParaRPr lang="en-US" dirty="0" smtClean="0"/>
          </a:p>
          <a:p>
            <a:endParaRPr lang="en-US" dirty="0"/>
          </a:p>
          <a:p>
            <a:r>
              <a:rPr lang="en-US" dirty="0" smtClean="0"/>
              <a:t>This </a:t>
            </a:r>
            <a:r>
              <a:rPr lang="en-US" dirty="0"/>
              <a:t>allows the traffic to reach all other networks except the network where the packets will be filtered.</a:t>
            </a:r>
          </a:p>
        </p:txBody>
      </p:sp>
    </p:spTree>
    <p:extLst>
      <p:ext uri="{BB962C8B-B14F-4D97-AF65-F5344CB8AC3E}">
        <p14:creationId xmlns:p14="http://schemas.microsoft.com/office/powerpoint/2010/main" val="37929543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77800" y="0"/>
            <a:ext cx="8785654" cy="4766782"/>
          </a:xfrm>
          <a:prstGeom prst="rect">
            <a:avLst/>
          </a:prstGeom>
        </p:spPr>
      </p:pic>
      <p:sp>
        <p:nvSpPr>
          <p:cNvPr id="2" name="Rectangle 1"/>
          <p:cNvSpPr/>
          <p:nvPr/>
        </p:nvSpPr>
        <p:spPr>
          <a:xfrm>
            <a:off x="654915" y="5038528"/>
            <a:ext cx="8308539" cy="646331"/>
          </a:xfrm>
          <a:prstGeom prst="rect">
            <a:avLst/>
          </a:prstGeom>
        </p:spPr>
        <p:txBody>
          <a:bodyPr wrap="square">
            <a:spAutoFit/>
          </a:bodyPr>
          <a:lstStyle/>
          <a:p>
            <a:pPr>
              <a:defRPr/>
            </a:pPr>
            <a:r>
              <a:rPr lang="en-US" dirty="0">
                <a:solidFill>
                  <a:srgbClr val="000000"/>
                </a:solidFill>
              </a:rPr>
              <a:t>Placing a standard ACL at the source of the traffic will effectively prevent that traffic from reaching any other networks through the interface where the ACL is applied.</a:t>
            </a:r>
          </a:p>
        </p:txBody>
      </p:sp>
    </p:spTree>
    <p:extLst>
      <p:ext uri="{BB962C8B-B14F-4D97-AF65-F5344CB8AC3E}">
        <p14:creationId xmlns:p14="http://schemas.microsoft.com/office/powerpoint/2010/main" val="8176922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Extended ACL Placement</a:t>
            </a:r>
          </a:p>
        </p:txBody>
      </p:sp>
      <p:sp>
        <p:nvSpPr>
          <p:cNvPr id="3" name="Content Placeholder 2"/>
          <p:cNvSpPr>
            <a:spLocks noGrp="1"/>
          </p:cNvSpPr>
          <p:nvPr>
            <p:ph idx="1"/>
          </p:nvPr>
        </p:nvSpPr>
        <p:spPr>
          <a:xfrm>
            <a:off x="685800" y="1600201"/>
            <a:ext cx="7772400" cy="4114386"/>
          </a:xfrm>
        </p:spPr>
        <p:txBody>
          <a:bodyPr>
            <a:normAutofit/>
          </a:bodyPr>
          <a:lstStyle/>
          <a:p>
            <a:r>
              <a:rPr lang="en-US" dirty="0"/>
              <a:t>Like a standard ACL, an extended ACL can filter traffic based on the source address. However, an extended ACL can also filter traffic based on the destination address, protocol, and port number. </a:t>
            </a:r>
            <a:endParaRPr lang="en-US" dirty="0" smtClean="0"/>
          </a:p>
          <a:p>
            <a:r>
              <a:rPr lang="en-US" dirty="0" smtClean="0"/>
              <a:t>This </a:t>
            </a:r>
            <a:r>
              <a:rPr lang="en-US" dirty="0"/>
              <a:t>allows network administrators more flexibility in the type of traffic that can be filtered and where to place the ACL. </a:t>
            </a:r>
            <a:endParaRPr lang="en-US" dirty="0" smtClean="0"/>
          </a:p>
          <a:p>
            <a:pPr marL="68580" indent="0">
              <a:buNone/>
            </a:pPr>
            <a:endParaRPr lang="en-US" dirty="0" smtClean="0"/>
          </a:p>
          <a:p>
            <a:r>
              <a:rPr lang="en-US" dirty="0" smtClean="0">
                <a:solidFill>
                  <a:srgbClr val="3366FF"/>
                </a:solidFill>
              </a:rPr>
              <a:t>The </a:t>
            </a:r>
            <a:r>
              <a:rPr lang="en-US" dirty="0">
                <a:solidFill>
                  <a:srgbClr val="3366FF"/>
                </a:solidFill>
              </a:rPr>
              <a:t>basic rule for placing an extended ACL is to place it as close to the source as possible</a:t>
            </a:r>
            <a:r>
              <a:rPr lang="en-US" dirty="0" smtClean="0"/>
              <a:t>.</a:t>
            </a:r>
          </a:p>
          <a:p>
            <a:pPr marL="68580" indent="0">
              <a:buNone/>
            </a:pPr>
            <a:endParaRPr lang="en-US" dirty="0" smtClean="0"/>
          </a:p>
          <a:p>
            <a:r>
              <a:rPr lang="en-US" dirty="0" smtClean="0"/>
              <a:t> </a:t>
            </a:r>
            <a:r>
              <a:rPr lang="en-US" dirty="0"/>
              <a:t>This prevents unwanted traffic from being sent across multiple networks only to be denied when it reaches its destination.</a:t>
            </a:r>
          </a:p>
        </p:txBody>
      </p:sp>
    </p:spTree>
    <p:extLst>
      <p:ext uri="{BB962C8B-B14F-4D97-AF65-F5344CB8AC3E}">
        <p14:creationId xmlns:p14="http://schemas.microsoft.com/office/powerpoint/2010/main" val="24197745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Extended ACL Placement</a:t>
            </a:r>
          </a:p>
        </p:txBody>
      </p:sp>
      <p:sp>
        <p:nvSpPr>
          <p:cNvPr id="3" name="Content Placeholder 2"/>
          <p:cNvSpPr>
            <a:spLocks noGrp="1"/>
          </p:cNvSpPr>
          <p:nvPr>
            <p:ph idx="1"/>
          </p:nvPr>
        </p:nvSpPr>
        <p:spPr/>
        <p:txBody>
          <a:bodyPr/>
          <a:lstStyle/>
          <a:p>
            <a:r>
              <a:rPr lang="en-US" dirty="0"/>
              <a:t>Network administrators can only place ACLs on devices that they control. Therefore, placement must be determined in the context of where the control of the network administrator extends.</a:t>
            </a:r>
          </a:p>
        </p:txBody>
      </p:sp>
      <p:pic>
        <p:nvPicPr>
          <p:cNvPr id="4" name="Picture 3"/>
          <p:cNvPicPr>
            <a:picLocks noChangeAspect="1"/>
          </p:cNvPicPr>
          <p:nvPr/>
        </p:nvPicPr>
        <p:blipFill>
          <a:blip r:embed="rId2"/>
          <a:stretch>
            <a:fillRect/>
          </a:stretch>
        </p:blipFill>
        <p:spPr>
          <a:xfrm>
            <a:off x="0" y="2777923"/>
            <a:ext cx="9144000" cy="4080077"/>
          </a:xfrm>
          <a:prstGeom prst="rect">
            <a:avLst/>
          </a:prstGeom>
        </p:spPr>
      </p:pic>
    </p:spTree>
    <p:extLst>
      <p:ext uri="{BB962C8B-B14F-4D97-AF65-F5344CB8AC3E}">
        <p14:creationId xmlns:p14="http://schemas.microsoft.com/office/powerpoint/2010/main" val="3682034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a:t>What is an ACL</a:t>
            </a:r>
            <a:r>
              <a:rPr lang="en-US" dirty="0" smtClean="0"/>
              <a:t>?</a:t>
            </a:r>
          </a:p>
          <a:p>
            <a:r>
              <a:rPr lang="en-US" dirty="0"/>
              <a:t>Purpose of </a:t>
            </a:r>
            <a:r>
              <a:rPr lang="en-US" dirty="0" smtClean="0"/>
              <a:t>ACLs</a:t>
            </a:r>
          </a:p>
          <a:p>
            <a:r>
              <a:rPr lang="en-US" dirty="0"/>
              <a:t>Router and </a:t>
            </a:r>
            <a:r>
              <a:rPr lang="en-US" dirty="0" smtClean="0"/>
              <a:t>ACL</a:t>
            </a:r>
          </a:p>
          <a:p>
            <a:r>
              <a:rPr lang="en-US" dirty="0"/>
              <a:t>Packet </a:t>
            </a:r>
            <a:r>
              <a:rPr lang="en-US" dirty="0" smtClean="0"/>
              <a:t>Filtering</a:t>
            </a:r>
          </a:p>
          <a:p>
            <a:r>
              <a:rPr lang="en-US" dirty="0"/>
              <a:t>Inbound and Outbound </a:t>
            </a:r>
            <a:r>
              <a:rPr lang="en-US" dirty="0" smtClean="0"/>
              <a:t>ACLs</a:t>
            </a:r>
          </a:p>
          <a:p>
            <a:r>
              <a:rPr lang="en-US" dirty="0"/>
              <a:t>Standard and Extended </a:t>
            </a:r>
            <a:r>
              <a:rPr lang="en-US" dirty="0" smtClean="0"/>
              <a:t>ACLs</a:t>
            </a:r>
          </a:p>
          <a:p>
            <a:r>
              <a:rPr lang="en-US"/>
              <a:t>ACL Placement</a:t>
            </a:r>
            <a:endParaRPr lang="en-US" dirty="0"/>
          </a:p>
        </p:txBody>
      </p:sp>
    </p:spTree>
    <p:extLst>
      <p:ext uri="{BB962C8B-B14F-4D97-AF65-F5344CB8AC3E}">
        <p14:creationId xmlns:p14="http://schemas.microsoft.com/office/powerpoint/2010/main" val="3338209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ACL Placement</a:t>
            </a:r>
          </a:p>
        </p:txBody>
      </p:sp>
      <p:sp>
        <p:nvSpPr>
          <p:cNvPr id="3" name="Content Placeholder 2"/>
          <p:cNvSpPr>
            <a:spLocks noGrp="1"/>
          </p:cNvSpPr>
          <p:nvPr>
            <p:ph idx="1"/>
          </p:nvPr>
        </p:nvSpPr>
        <p:spPr/>
        <p:txBody>
          <a:bodyPr>
            <a:normAutofit/>
          </a:bodyPr>
          <a:lstStyle/>
          <a:p>
            <a:pPr marL="68580" indent="0">
              <a:spcAft>
                <a:spcPts val="1200"/>
              </a:spcAft>
              <a:buNone/>
            </a:pPr>
            <a:r>
              <a:rPr lang="en-US" sz="2400" dirty="0">
                <a:latin typeface="Calibri"/>
                <a:cs typeface="Calibri"/>
              </a:rPr>
              <a:t>Placement of the ACL and therefore the type of ACL used may also depend on</a:t>
            </a:r>
            <a:r>
              <a:rPr lang="en-US" sz="2400" dirty="0" smtClean="0">
                <a:latin typeface="Calibri"/>
                <a:cs typeface="Calibri"/>
              </a:rPr>
              <a:t>:</a:t>
            </a:r>
          </a:p>
          <a:p>
            <a:pPr>
              <a:spcAft>
                <a:spcPts val="1200"/>
              </a:spcAft>
            </a:pPr>
            <a:r>
              <a:rPr lang="en-US" sz="2400" dirty="0">
                <a:latin typeface="Calibri"/>
                <a:cs typeface="Calibri"/>
              </a:rPr>
              <a:t>The extent of the network administrator’s </a:t>
            </a:r>
            <a:r>
              <a:rPr lang="en-US" sz="2400" dirty="0" smtClean="0">
                <a:latin typeface="Calibri"/>
                <a:cs typeface="Calibri"/>
              </a:rPr>
              <a:t>control</a:t>
            </a:r>
          </a:p>
          <a:p>
            <a:pPr>
              <a:spcAft>
                <a:spcPts val="1200"/>
              </a:spcAft>
            </a:pPr>
            <a:r>
              <a:rPr lang="en-US" sz="2400" dirty="0">
                <a:latin typeface="Calibri"/>
                <a:cs typeface="Calibri"/>
              </a:rPr>
              <a:t>Bandwidth of the networks involved </a:t>
            </a:r>
            <a:endParaRPr lang="en-US" sz="2400" dirty="0" smtClean="0">
              <a:latin typeface="Calibri"/>
              <a:cs typeface="Calibri"/>
            </a:endParaRPr>
          </a:p>
          <a:p>
            <a:pPr>
              <a:spcAft>
                <a:spcPts val="1200"/>
              </a:spcAft>
            </a:pPr>
            <a:r>
              <a:rPr lang="en-US" sz="2400" dirty="0">
                <a:latin typeface="Calibri"/>
                <a:cs typeface="Calibri"/>
              </a:rPr>
              <a:t>Ease of configuration </a:t>
            </a:r>
          </a:p>
        </p:txBody>
      </p:sp>
    </p:spTree>
    <p:extLst>
      <p:ext uri="{BB962C8B-B14F-4D97-AF65-F5344CB8AC3E}">
        <p14:creationId xmlns:p14="http://schemas.microsoft.com/office/powerpoint/2010/main" val="1013390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Guidelines for </a:t>
            </a:r>
            <a:r>
              <a:rPr lang="en-US" dirty="0" smtClean="0"/>
              <a:t>ACLs</a:t>
            </a:r>
            <a:endParaRPr lang="en-US" dirty="0"/>
          </a:p>
        </p:txBody>
      </p:sp>
      <p:sp>
        <p:nvSpPr>
          <p:cNvPr id="3" name="Content Placeholder 2"/>
          <p:cNvSpPr>
            <a:spLocks noGrp="1"/>
          </p:cNvSpPr>
          <p:nvPr>
            <p:ph idx="1"/>
          </p:nvPr>
        </p:nvSpPr>
        <p:spPr/>
        <p:txBody>
          <a:bodyPr/>
          <a:lstStyle/>
          <a:p>
            <a:pPr>
              <a:spcAft>
                <a:spcPts val="1200"/>
              </a:spcAft>
            </a:pPr>
            <a:r>
              <a:rPr lang="en-US" sz="2400" dirty="0">
                <a:latin typeface="Calibri"/>
                <a:cs typeface="Calibri"/>
              </a:rPr>
              <a:t>Access lists should be used in firewall routers, which are often positioned between your internal network and an external network such as the Internet</a:t>
            </a:r>
            <a:r>
              <a:rPr lang="en-US" sz="2400" dirty="0" smtClean="0">
                <a:latin typeface="Calibri"/>
                <a:cs typeface="Calibri"/>
              </a:rPr>
              <a:t>.</a:t>
            </a:r>
          </a:p>
          <a:p>
            <a:pPr>
              <a:spcAft>
                <a:spcPts val="1200"/>
              </a:spcAft>
            </a:pPr>
            <a:r>
              <a:rPr lang="en-US" sz="2400" dirty="0">
                <a:latin typeface="Calibri"/>
                <a:cs typeface="Calibri"/>
              </a:rPr>
              <a:t>You can also use access lists on a router positioned between two parts of your network, to control traffic entering or exiting a specific part of your internal network.</a:t>
            </a:r>
          </a:p>
          <a:p>
            <a:pPr marL="68580" indent="0">
              <a:buNone/>
            </a:pPr>
            <a:endParaRPr lang="en-US" dirty="0"/>
          </a:p>
          <a:p>
            <a:endParaRPr lang="en-US" dirty="0"/>
          </a:p>
        </p:txBody>
      </p:sp>
    </p:spTree>
    <p:extLst>
      <p:ext uri="{BB962C8B-B14F-4D97-AF65-F5344CB8AC3E}">
        <p14:creationId xmlns:p14="http://schemas.microsoft.com/office/powerpoint/2010/main" val="37922049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an ACL?</a:t>
            </a:r>
          </a:p>
        </p:txBody>
      </p:sp>
      <p:sp>
        <p:nvSpPr>
          <p:cNvPr id="3" name="Content Placeholder 2"/>
          <p:cNvSpPr>
            <a:spLocks noGrp="1"/>
          </p:cNvSpPr>
          <p:nvPr>
            <p:ph idx="1"/>
          </p:nvPr>
        </p:nvSpPr>
        <p:spPr>
          <a:xfrm>
            <a:off x="838200" y="2038388"/>
            <a:ext cx="7754520" cy="3951337"/>
          </a:xfrm>
        </p:spPr>
        <p:txBody>
          <a:bodyPr>
            <a:normAutofit/>
          </a:bodyPr>
          <a:lstStyle/>
          <a:p>
            <a:pPr>
              <a:spcAft>
                <a:spcPts val="2400"/>
              </a:spcAft>
            </a:pPr>
            <a:r>
              <a:rPr lang="en-US" dirty="0">
                <a:latin typeface="Calibri"/>
                <a:cs typeface="Calibri"/>
              </a:rPr>
              <a:t>Access Control lists (ACL) </a:t>
            </a:r>
            <a:r>
              <a:rPr lang="en-US" dirty="0" smtClean="0">
                <a:latin typeface="Calibri"/>
                <a:cs typeface="Calibri"/>
              </a:rPr>
              <a:t>is </a:t>
            </a:r>
            <a:r>
              <a:rPr lang="en-US" dirty="0">
                <a:latin typeface="Calibri"/>
                <a:cs typeface="Calibri"/>
              </a:rPr>
              <a:t>is a series of </a:t>
            </a:r>
            <a:r>
              <a:rPr lang="en-US" dirty="0" smtClean="0">
                <a:latin typeface="Calibri"/>
                <a:cs typeface="Calibri"/>
              </a:rPr>
              <a:t>commands </a:t>
            </a:r>
            <a:r>
              <a:rPr lang="en-US" dirty="0">
                <a:latin typeface="Calibri"/>
                <a:cs typeface="Calibri"/>
              </a:rPr>
              <a:t>that </a:t>
            </a:r>
            <a:r>
              <a:rPr lang="en-US" dirty="0" smtClean="0">
                <a:latin typeface="Calibri"/>
                <a:cs typeface="Calibri"/>
              </a:rPr>
              <a:t>enable a router to filter </a:t>
            </a:r>
            <a:r>
              <a:rPr lang="en-US" dirty="0">
                <a:latin typeface="Calibri"/>
                <a:cs typeface="Calibri"/>
              </a:rPr>
              <a:t>network traffic </a:t>
            </a:r>
            <a:r>
              <a:rPr lang="en-US" dirty="0" smtClean="0">
                <a:latin typeface="Calibri"/>
                <a:cs typeface="Calibri"/>
              </a:rPr>
              <a:t>based </a:t>
            </a:r>
            <a:r>
              <a:rPr lang="en-US" dirty="0">
                <a:latin typeface="Calibri"/>
                <a:cs typeface="Calibri"/>
              </a:rPr>
              <a:t>on information found in </a:t>
            </a:r>
            <a:r>
              <a:rPr lang="en-US" dirty="0" smtClean="0">
                <a:latin typeface="Calibri"/>
                <a:cs typeface="Calibri"/>
              </a:rPr>
              <a:t>the packets.</a:t>
            </a:r>
            <a:endParaRPr lang="en-US" dirty="0">
              <a:latin typeface="Calibri"/>
              <a:cs typeface="Calibri"/>
            </a:endParaRPr>
          </a:p>
          <a:p>
            <a:r>
              <a:rPr lang="en-US" dirty="0" smtClean="0">
                <a:latin typeface="Calibri"/>
                <a:cs typeface="Calibri"/>
              </a:rPr>
              <a:t>Filter </a:t>
            </a:r>
            <a:r>
              <a:rPr lang="en-US" dirty="0" smtClean="0">
                <a:latin typeface="Calibri"/>
                <a:cs typeface="Calibri"/>
                <a:sym typeface="Wingdings"/>
              </a:rPr>
              <a:t> permit specific traffic /  stop specific </a:t>
            </a:r>
            <a:r>
              <a:rPr lang="en-US" dirty="0">
                <a:latin typeface="Calibri"/>
                <a:cs typeface="Calibri"/>
                <a:sym typeface="Wingdings"/>
              </a:rPr>
              <a:t>traffic </a:t>
            </a:r>
          </a:p>
          <a:p>
            <a:pPr marL="0" indent="0">
              <a:buNone/>
            </a:pPr>
            <a:r>
              <a:rPr lang="en-US" dirty="0">
                <a:latin typeface="Calibri"/>
                <a:cs typeface="Calibri"/>
                <a:sym typeface="Wingdings"/>
              </a:rPr>
              <a:t> </a:t>
            </a:r>
            <a:r>
              <a:rPr lang="en-US" dirty="0" smtClean="0">
                <a:latin typeface="Calibri"/>
                <a:cs typeface="Calibri"/>
                <a:sym typeface="Wingdings"/>
              </a:rPr>
              <a:t>                </a:t>
            </a:r>
            <a:r>
              <a:rPr lang="en-US" dirty="0" smtClean="0">
                <a:latin typeface="Calibri"/>
                <a:cs typeface="Calibri"/>
              </a:rPr>
              <a:t>a </a:t>
            </a:r>
            <a:r>
              <a:rPr lang="en-US" dirty="0">
                <a:latin typeface="Calibri"/>
                <a:cs typeface="Calibri"/>
              </a:rPr>
              <a:t>router forwards </a:t>
            </a:r>
            <a:r>
              <a:rPr lang="en-US" dirty="0" smtClean="0">
                <a:latin typeface="Calibri"/>
                <a:cs typeface="Calibri"/>
              </a:rPr>
              <a:t>/  drops packets</a:t>
            </a:r>
          </a:p>
          <a:p>
            <a:pPr marL="0" indent="0">
              <a:buNone/>
            </a:pPr>
            <a:r>
              <a:rPr lang="en-US" dirty="0">
                <a:latin typeface="Calibri"/>
                <a:cs typeface="Calibri"/>
              </a:rPr>
              <a:t> </a:t>
            </a:r>
            <a:r>
              <a:rPr lang="en-US" dirty="0" smtClean="0">
                <a:latin typeface="Calibri"/>
                <a:cs typeface="Calibri"/>
              </a:rPr>
              <a:t>            </a:t>
            </a:r>
            <a:r>
              <a:rPr lang="en-US" dirty="0">
                <a:latin typeface="Calibri"/>
                <a:cs typeface="Calibri"/>
              </a:rPr>
              <a:t>based on addresses or upper-layer protocols </a:t>
            </a:r>
            <a:r>
              <a:rPr lang="en-US" dirty="0" smtClean="0">
                <a:latin typeface="Calibri"/>
                <a:cs typeface="Calibri"/>
              </a:rPr>
              <a:t>(</a:t>
            </a:r>
            <a:r>
              <a:rPr lang="en-US" dirty="0" smtClean="0">
                <a:solidFill>
                  <a:srgbClr val="FF0000"/>
                </a:solidFill>
                <a:latin typeface="Calibri"/>
                <a:cs typeface="Calibri"/>
              </a:rPr>
              <a:t>type of traffi</a:t>
            </a:r>
            <a:r>
              <a:rPr lang="en-US" dirty="0" smtClean="0">
                <a:latin typeface="Calibri"/>
                <a:cs typeface="Calibri"/>
              </a:rPr>
              <a:t>c)</a:t>
            </a:r>
          </a:p>
          <a:p>
            <a:pPr>
              <a:spcBef>
                <a:spcPts val="2376"/>
              </a:spcBef>
              <a:spcAft>
                <a:spcPts val="2400"/>
              </a:spcAft>
            </a:pPr>
            <a:r>
              <a:rPr lang="en-US" dirty="0">
                <a:latin typeface="Calibri"/>
                <a:cs typeface="Calibri"/>
              </a:rPr>
              <a:t>ACLs provide a powerful way to control traffic into and out of a network.</a:t>
            </a:r>
          </a:p>
        </p:txBody>
      </p:sp>
    </p:spTree>
    <p:extLst>
      <p:ext uri="{BB962C8B-B14F-4D97-AF65-F5344CB8AC3E}">
        <p14:creationId xmlns:p14="http://schemas.microsoft.com/office/powerpoint/2010/main" val="168831333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an ACL?</a:t>
            </a:r>
          </a:p>
        </p:txBody>
      </p:sp>
      <p:sp>
        <p:nvSpPr>
          <p:cNvPr id="3" name="Content Placeholder 2"/>
          <p:cNvSpPr>
            <a:spLocks noGrp="1"/>
          </p:cNvSpPr>
          <p:nvPr>
            <p:ph idx="1"/>
          </p:nvPr>
        </p:nvSpPr>
        <p:spPr/>
        <p:txBody>
          <a:bodyPr/>
          <a:lstStyle/>
          <a:p>
            <a:pPr>
              <a:spcAft>
                <a:spcPts val="1200"/>
              </a:spcAft>
            </a:pPr>
            <a:r>
              <a:rPr lang="en-US" sz="2400" dirty="0">
                <a:latin typeface="Calibri"/>
                <a:cs typeface="Calibri"/>
              </a:rPr>
              <a:t>In addition to either permitting or denying traffic, ACLs can be used for selecting types of traffic to be </a:t>
            </a:r>
            <a:r>
              <a:rPr lang="en-US" sz="2400" dirty="0" smtClean="0">
                <a:latin typeface="Calibri"/>
                <a:cs typeface="Calibri"/>
              </a:rPr>
              <a:t>analyzed</a:t>
            </a:r>
            <a:r>
              <a:rPr lang="en-US" sz="2400" dirty="0">
                <a:latin typeface="Calibri"/>
                <a:cs typeface="Calibri"/>
              </a:rPr>
              <a:t> </a:t>
            </a:r>
            <a:r>
              <a:rPr lang="en-US" sz="2400" dirty="0" smtClean="0">
                <a:latin typeface="Calibri"/>
                <a:cs typeface="Calibri"/>
              </a:rPr>
              <a:t>or </a:t>
            </a:r>
            <a:r>
              <a:rPr lang="en-US" sz="2400" dirty="0">
                <a:latin typeface="Calibri"/>
                <a:cs typeface="Calibri"/>
              </a:rPr>
              <a:t>processed in other ways.</a:t>
            </a:r>
          </a:p>
          <a:p>
            <a:pPr>
              <a:spcAft>
                <a:spcPts val="1200"/>
              </a:spcAft>
            </a:pPr>
            <a:r>
              <a:rPr lang="en-US" sz="2400" dirty="0">
                <a:latin typeface="Calibri"/>
                <a:cs typeface="Calibri"/>
              </a:rPr>
              <a:t> For example, ACLs can be used to classify traffic to enable priority processing</a:t>
            </a:r>
            <a:r>
              <a:rPr lang="en-US" sz="2400" dirty="0" smtClean="0">
                <a:latin typeface="Calibri"/>
                <a:cs typeface="Calibri"/>
              </a:rPr>
              <a:t>.</a:t>
            </a:r>
          </a:p>
          <a:p>
            <a:pPr>
              <a:spcAft>
                <a:spcPts val="1200"/>
              </a:spcAft>
            </a:pPr>
            <a:r>
              <a:rPr lang="en-US" sz="2400" dirty="0">
                <a:latin typeface="Calibri"/>
                <a:cs typeface="Calibri"/>
              </a:rPr>
              <a:t>The most important reason to configure ACLs is to provide security for a network. </a:t>
            </a:r>
          </a:p>
          <a:p>
            <a:endParaRPr lang="en-US" sz="2400" dirty="0">
              <a:latin typeface="Calibri"/>
              <a:cs typeface="Calibri"/>
            </a:endParaRPr>
          </a:p>
          <a:p>
            <a:endParaRPr lang="en-US" dirty="0"/>
          </a:p>
        </p:txBody>
      </p:sp>
    </p:spTree>
    <p:extLst>
      <p:ext uri="{BB962C8B-B14F-4D97-AF65-F5344CB8AC3E}">
        <p14:creationId xmlns:p14="http://schemas.microsoft.com/office/powerpoint/2010/main" val="3318790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Purpose of ACLs</a:t>
            </a:r>
          </a:p>
        </p:txBody>
      </p:sp>
      <p:sp>
        <p:nvSpPr>
          <p:cNvPr id="3" name="Content Placeholder 2"/>
          <p:cNvSpPr>
            <a:spLocks noGrp="1"/>
          </p:cNvSpPr>
          <p:nvPr>
            <p:ph idx="1"/>
          </p:nvPr>
        </p:nvSpPr>
        <p:spPr>
          <a:xfrm>
            <a:off x="838200" y="2038388"/>
            <a:ext cx="7754520" cy="3951337"/>
          </a:xfrm>
        </p:spPr>
        <p:txBody>
          <a:bodyPr>
            <a:normAutofit/>
          </a:bodyPr>
          <a:lstStyle/>
          <a:p>
            <a:pPr marL="0" indent="0">
              <a:buNone/>
            </a:pPr>
            <a:r>
              <a:rPr lang="en-US" dirty="0"/>
              <a:t>ACLs perform the following tasks:</a:t>
            </a:r>
          </a:p>
          <a:p>
            <a:endParaRPr lang="en-US" dirty="0"/>
          </a:p>
          <a:p>
            <a:r>
              <a:rPr lang="en-US" dirty="0"/>
              <a:t>Provide a basic level of security for network access.</a:t>
            </a:r>
          </a:p>
          <a:p>
            <a:r>
              <a:rPr lang="en-US" dirty="0"/>
              <a:t>Screen hosts to permit or deny access to network </a:t>
            </a:r>
            <a:r>
              <a:rPr lang="en-US" dirty="0" smtClean="0"/>
              <a:t>services</a:t>
            </a:r>
          </a:p>
          <a:p>
            <a:pPr marL="68580" indent="0">
              <a:buNone/>
            </a:pPr>
            <a:endParaRPr lang="en-US" dirty="0" smtClean="0"/>
          </a:p>
          <a:p>
            <a:r>
              <a:rPr lang="en-US" dirty="0"/>
              <a:t>Filter traffic based on traffic type. </a:t>
            </a:r>
          </a:p>
          <a:p>
            <a:r>
              <a:rPr lang="en-US" dirty="0" smtClean="0"/>
              <a:t>Increase </a:t>
            </a:r>
            <a:r>
              <a:rPr lang="en-US" dirty="0"/>
              <a:t>network </a:t>
            </a:r>
            <a:r>
              <a:rPr lang="en-US" dirty="0" smtClean="0"/>
              <a:t>performance by limiting some </a:t>
            </a:r>
            <a:r>
              <a:rPr lang="en-US" dirty="0"/>
              <a:t>network traffic </a:t>
            </a:r>
            <a:endParaRPr lang="en-US" dirty="0" smtClean="0"/>
          </a:p>
          <a:p>
            <a:r>
              <a:rPr lang="en-US" dirty="0" smtClean="0"/>
              <a:t> Provide </a:t>
            </a:r>
            <a:r>
              <a:rPr lang="en-US" dirty="0"/>
              <a:t>traffic flow control. </a:t>
            </a:r>
            <a:endParaRPr lang="en-US" dirty="0" smtClean="0"/>
          </a:p>
          <a:p>
            <a:pPr marL="68580" indent="0">
              <a:buNone/>
            </a:pPr>
            <a:endParaRPr lang="en-US" dirty="0"/>
          </a:p>
        </p:txBody>
      </p:sp>
    </p:spTree>
    <p:extLst>
      <p:ext uri="{BB962C8B-B14F-4D97-AF65-F5344CB8AC3E}">
        <p14:creationId xmlns:p14="http://schemas.microsoft.com/office/powerpoint/2010/main" val="13416598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Router and ACL</a:t>
            </a:r>
            <a:endParaRPr lang="en-US" dirty="0"/>
          </a:p>
        </p:txBody>
      </p:sp>
      <p:sp>
        <p:nvSpPr>
          <p:cNvPr id="3" name="Content Placeholder 2"/>
          <p:cNvSpPr>
            <a:spLocks noGrp="1"/>
          </p:cNvSpPr>
          <p:nvPr>
            <p:ph idx="1"/>
          </p:nvPr>
        </p:nvSpPr>
        <p:spPr>
          <a:xfrm>
            <a:off x="685800" y="1760461"/>
            <a:ext cx="7772400" cy="3573540"/>
          </a:xfrm>
        </p:spPr>
        <p:txBody>
          <a:bodyPr/>
          <a:lstStyle/>
          <a:p>
            <a:pPr>
              <a:spcAft>
                <a:spcPts val="1200"/>
              </a:spcAft>
            </a:pPr>
            <a:r>
              <a:rPr lang="en-US" dirty="0"/>
              <a:t>By default, a router does not have ACLs </a:t>
            </a:r>
            <a:r>
              <a:rPr lang="en-US" dirty="0" smtClean="0"/>
              <a:t>configured.</a:t>
            </a:r>
          </a:p>
          <a:p>
            <a:pPr>
              <a:spcAft>
                <a:spcPts val="1200"/>
              </a:spcAft>
            </a:pPr>
            <a:r>
              <a:rPr lang="en-US" dirty="0"/>
              <a:t>Traffic that enters the router is routed solely based on information within the routing table</a:t>
            </a:r>
            <a:r>
              <a:rPr lang="en-US" dirty="0" smtClean="0"/>
              <a:t>.</a:t>
            </a:r>
          </a:p>
          <a:p>
            <a:pPr>
              <a:spcAft>
                <a:spcPts val="1200"/>
              </a:spcAft>
            </a:pPr>
            <a:r>
              <a:rPr lang="en-US" dirty="0"/>
              <a:t>However, when an ACL is applied to an </a:t>
            </a:r>
            <a:r>
              <a:rPr lang="en-US" i="1" dirty="0"/>
              <a:t>interface</a:t>
            </a:r>
            <a:r>
              <a:rPr lang="en-US" dirty="0"/>
              <a:t>, the router performs the additional task of evaluating all network packets as they pass through the interface to determine if the packet can be forwarded.</a:t>
            </a:r>
          </a:p>
        </p:txBody>
      </p:sp>
    </p:spTree>
    <p:extLst>
      <p:ext uri="{BB962C8B-B14F-4D97-AF65-F5344CB8AC3E}">
        <p14:creationId xmlns:p14="http://schemas.microsoft.com/office/powerpoint/2010/main" val="300317974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clrChange>
              <a:clrFrom>
                <a:srgbClr val="FFFFFF"/>
              </a:clrFrom>
              <a:clrTo>
                <a:srgbClr val="FFFFFF">
                  <a:alpha val="0"/>
                </a:srgbClr>
              </a:clrTo>
            </a:clrChange>
          </a:blip>
          <a:stretch>
            <a:fillRect/>
          </a:stretch>
        </p:blipFill>
        <p:spPr>
          <a:xfrm>
            <a:off x="4222288" y="993845"/>
            <a:ext cx="4735100" cy="3912729"/>
          </a:xfrm>
          <a:prstGeom prst="rect">
            <a:avLst/>
          </a:prstGeom>
        </p:spPr>
      </p:pic>
      <p:pic>
        <p:nvPicPr>
          <p:cNvPr id="5" name="Picture 4"/>
          <p:cNvPicPr>
            <a:picLocks noChangeAspect="1"/>
          </p:cNvPicPr>
          <p:nvPr/>
        </p:nvPicPr>
        <p:blipFill>
          <a:blip r:embed="rId4"/>
          <a:stretch>
            <a:fillRect/>
          </a:stretch>
        </p:blipFill>
        <p:spPr>
          <a:xfrm>
            <a:off x="154474" y="1298415"/>
            <a:ext cx="4067814" cy="2614313"/>
          </a:xfrm>
          <a:prstGeom prst="rect">
            <a:avLst/>
          </a:prstGeom>
        </p:spPr>
      </p:pic>
    </p:spTree>
    <p:extLst>
      <p:ext uri="{BB962C8B-B14F-4D97-AF65-F5344CB8AC3E}">
        <p14:creationId xmlns:p14="http://schemas.microsoft.com/office/powerpoint/2010/main" val="396787423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Packet Filtering</a:t>
            </a:r>
          </a:p>
        </p:txBody>
      </p:sp>
      <p:sp>
        <p:nvSpPr>
          <p:cNvPr id="3" name="Content Placeholder 2"/>
          <p:cNvSpPr>
            <a:spLocks noGrp="1"/>
          </p:cNvSpPr>
          <p:nvPr>
            <p:ph idx="1"/>
          </p:nvPr>
        </p:nvSpPr>
        <p:spPr/>
        <p:txBody>
          <a:bodyPr>
            <a:normAutofit/>
          </a:bodyPr>
          <a:lstStyle/>
          <a:p>
            <a:pPr>
              <a:spcAft>
                <a:spcPts val="1800"/>
              </a:spcAft>
            </a:pPr>
            <a:r>
              <a:rPr lang="en-US" sz="2400" dirty="0">
                <a:latin typeface="Calibri"/>
                <a:cs typeface="Calibri"/>
              </a:rPr>
              <a:t>Packet filtering, sometimes called static packet filtering, controls access to a network by </a:t>
            </a:r>
            <a:r>
              <a:rPr lang="en-US" sz="2400" dirty="0">
                <a:solidFill>
                  <a:schemeClr val="accent3"/>
                </a:solidFill>
                <a:latin typeface="Calibri"/>
                <a:cs typeface="Calibri"/>
              </a:rPr>
              <a:t>analyzing</a:t>
            </a:r>
            <a:r>
              <a:rPr lang="en-US" sz="2400" dirty="0">
                <a:latin typeface="Calibri"/>
                <a:cs typeface="Calibri"/>
              </a:rPr>
              <a:t> the </a:t>
            </a:r>
            <a:r>
              <a:rPr lang="en-US" sz="2400" dirty="0">
                <a:solidFill>
                  <a:schemeClr val="accent5">
                    <a:lumMod val="60000"/>
                    <a:lumOff val="40000"/>
                  </a:schemeClr>
                </a:solidFill>
                <a:latin typeface="Calibri"/>
                <a:cs typeface="Calibri"/>
              </a:rPr>
              <a:t>incoming and outgoing </a:t>
            </a:r>
            <a:r>
              <a:rPr lang="en-US" sz="2400" dirty="0">
                <a:latin typeface="Calibri"/>
                <a:cs typeface="Calibri"/>
              </a:rPr>
              <a:t>packets and </a:t>
            </a:r>
            <a:r>
              <a:rPr lang="en-US" sz="2400" dirty="0">
                <a:solidFill>
                  <a:schemeClr val="accent1"/>
                </a:solidFill>
                <a:latin typeface="Calibri"/>
                <a:cs typeface="Calibri"/>
              </a:rPr>
              <a:t>passing or dropping </a:t>
            </a:r>
            <a:r>
              <a:rPr lang="en-US" sz="2400" dirty="0">
                <a:latin typeface="Calibri"/>
                <a:cs typeface="Calibri"/>
              </a:rPr>
              <a:t>them based on given </a:t>
            </a:r>
            <a:r>
              <a:rPr lang="en-US" sz="2400" dirty="0">
                <a:solidFill>
                  <a:schemeClr val="accent6"/>
                </a:solidFill>
                <a:latin typeface="Calibri"/>
                <a:cs typeface="Calibri"/>
              </a:rPr>
              <a:t>criteria</a:t>
            </a:r>
            <a:r>
              <a:rPr lang="en-US" sz="2400" dirty="0">
                <a:latin typeface="Calibri"/>
                <a:cs typeface="Calibri"/>
              </a:rPr>
              <a:t>, such as the source IP address, destination IP addresses, and the protocol carried within the packet</a:t>
            </a:r>
            <a:r>
              <a:rPr lang="en-US" sz="2400" dirty="0" smtClean="0">
                <a:latin typeface="Calibri"/>
                <a:cs typeface="Calibri"/>
              </a:rPr>
              <a:t>.</a:t>
            </a:r>
          </a:p>
          <a:p>
            <a:pPr>
              <a:spcAft>
                <a:spcPts val="1800"/>
              </a:spcAft>
            </a:pPr>
            <a:r>
              <a:rPr lang="en-US" sz="2400" dirty="0">
                <a:latin typeface="Calibri"/>
                <a:cs typeface="Calibri"/>
              </a:rPr>
              <a:t>A router acts as a packet filter when it forwards or denies packets according to filtering rules. </a:t>
            </a:r>
          </a:p>
        </p:txBody>
      </p:sp>
    </p:spTree>
    <p:extLst>
      <p:ext uri="{BB962C8B-B14F-4D97-AF65-F5344CB8AC3E}">
        <p14:creationId xmlns:p14="http://schemas.microsoft.com/office/powerpoint/2010/main" val="153096214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Packet Filtering</a:t>
            </a:r>
          </a:p>
        </p:txBody>
      </p:sp>
      <p:sp>
        <p:nvSpPr>
          <p:cNvPr id="3" name="Content Placeholder 2"/>
          <p:cNvSpPr>
            <a:spLocks noGrp="1"/>
          </p:cNvSpPr>
          <p:nvPr>
            <p:ph idx="1"/>
          </p:nvPr>
        </p:nvSpPr>
        <p:spPr/>
        <p:txBody>
          <a:bodyPr>
            <a:normAutofit/>
          </a:bodyPr>
          <a:lstStyle/>
          <a:p>
            <a:r>
              <a:rPr lang="en-US" sz="2400" dirty="0" smtClean="0">
                <a:latin typeface="Calibri"/>
                <a:cs typeface="Calibri"/>
              </a:rPr>
              <a:t>Packet </a:t>
            </a:r>
            <a:r>
              <a:rPr lang="en-US" sz="2400" dirty="0">
                <a:latin typeface="Calibri"/>
                <a:cs typeface="Calibri"/>
              </a:rPr>
              <a:t>filtering can work at different layers of the OSI model, or at the internet layer of TCP/IP</a:t>
            </a:r>
            <a:r>
              <a:rPr lang="en-US" sz="2400" dirty="0" smtClean="0">
                <a:latin typeface="Calibri"/>
                <a:cs typeface="Calibri"/>
              </a:rPr>
              <a:t>.</a:t>
            </a:r>
          </a:p>
        </p:txBody>
      </p:sp>
      <p:pic>
        <p:nvPicPr>
          <p:cNvPr id="4" name="Picture 3"/>
          <p:cNvPicPr>
            <a:picLocks noChangeAspect="1"/>
          </p:cNvPicPr>
          <p:nvPr/>
        </p:nvPicPr>
        <p:blipFill>
          <a:blip r:embed="rId3">
            <a:clrChange>
              <a:clrFrom>
                <a:srgbClr val="FFFFFF"/>
              </a:clrFrom>
              <a:clrTo>
                <a:srgbClr val="FFFFFF">
                  <a:alpha val="0"/>
                </a:srgbClr>
              </a:clrTo>
            </a:clrChange>
          </a:blip>
          <a:stretch>
            <a:fillRect/>
          </a:stretch>
        </p:blipFill>
        <p:spPr>
          <a:xfrm>
            <a:off x="975467" y="2620071"/>
            <a:ext cx="4185818" cy="3129284"/>
          </a:xfrm>
          <a:prstGeom prst="rect">
            <a:avLst/>
          </a:prstGeom>
        </p:spPr>
      </p:pic>
      <p:sp>
        <p:nvSpPr>
          <p:cNvPr id="5" name="Rectangle 4"/>
          <p:cNvSpPr/>
          <p:nvPr/>
        </p:nvSpPr>
        <p:spPr>
          <a:xfrm>
            <a:off x="5565571" y="3474267"/>
            <a:ext cx="2589663" cy="1477328"/>
          </a:xfrm>
          <a:prstGeom prst="rect">
            <a:avLst/>
          </a:prstGeom>
        </p:spPr>
        <p:txBody>
          <a:bodyPr wrap="square">
            <a:spAutoFit/>
          </a:bodyPr>
          <a:lstStyle/>
          <a:p>
            <a:pPr algn="ctr"/>
            <a:r>
              <a:rPr lang="en-US" dirty="0">
                <a:latin typeface="Calibri"/>
                <a:cs typeface="Calibri"/>
              </a:rPr>
              <a:t>The router can filter packets based on the source port and destination port of the TCP or UDP segment</a:t>
            </a:r>
            <a:endParaRPr lang="en-US" dirty="0"/>
          </a:p>
        </p:txBody>
      </p:sp>
    </p:spTree>
    <p:extLst>
      <p:ext uri="{BB962C8B-B14F-4D97-AF65-F5344CB8AC3E}">
        <p14:creationId xmlns:p14="http://schemas.microsoft.com/office/powerpoint/2010/main" val="233642710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Urban Pop">
  <a:themeElements>
    <a:clrScheme name="Summer">
      <a:dk1>
        <a:sysClr val="windowText" lastClr="000000"/>
      </a:dk1>
      <a:lt1>
        <a:sysClr val="window" lastClr="FFFFFF"/>
      </a:lt1>
      <a:dk2>
        <a:srgbClr val="D16207"/>
      </a:dk2>
      <a:lt2>
        <a:srgbClr val="F0B31E"/>
      </a:lt2>
      <a:accent1>
        <a:srgbClr val="51A6C2"/>
      </a:accent1>
      <a:accent2>
        <a:srgbClr val="51C2A9"/>
      </a:accent2>
      <a:accent3>
        <a:srgbClr val="7EC251"/>
      </a:accent3>
      <a:accent4>
        <a:srgbClr val="E1DC53"/>
      </a:accent4>
      <a:accent5>
        <a:srgbClr val="B54721"/>
      </a:accent5>
      <a:accent6>
        <a:srgbClr val="A16BB1"/>
      </a:accent6>
      <a:hlink>
        <a:srgbClr val="A40A06"/>
      </a:hlink>
      <a:folHlink>
        <a:srgbClr val="837F16"/>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Urban Pop.thmx</Template>
  <TotalTime>1568</TotalTime>
  <Words>1604</Words>
  <Application>Microsoft Macintosh PowerPoint</Application>
  <PresentationFormat>On-screen Show (4:3)</PresentationFormat>
  <Paragraphs>125</Paragraphs>
  <Slides>21</Slides>
  <Notes>9</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Urban Pop</vt:lpstr>
      <vt:lpstr>Access control list</vt:lpstr>
      <vt:lpstr>outline</vt:lpstr>
      <vt:lpstr>What is an ACL?</vt:lpstr>
      <vt:lpstr>What is an ACL?</vt:lpstr>
      <vt:lpstr>Purpose of ACLs</vt:lpstr>
      <vt:lpstr>Router and ACL</vt:lpstr>
      <vt:lpstr>PowerPoint Presentation</vt:lpstr>
      <vt:lpstr>Packet Filtering</vt:lpstr>
      <vt:lpstr>Packet Filtering</vt:lpstr>
      <vt:lpstr>Inbound and Outbound ACLs </vt:lpstr>
      <vt:lpstr>Inbound ACLs </vt:lpstr>
      <vt:lpstr>Outbound ACLs </vt:lpstr>
      <vt:lpstr>Standard and Extended ACLs</vt:lpstr>
      <vt:lpstr>Standard and Extended ACLs</vt:lpstr>
      <vt:lpstr>Where to Place ACLs</vt:lpstr>
      <vt:lpstr>Standard ACL Placement</vt:lpstr>
      <vt:lpstr>PowerPoint Presentation</vt:lpstr>
      <vt:lpstr>Extended ACL Placement</vt:lpstr>
      <vt:lpstr>Extended ACL Placement</vt:lpstr>
      <vt:lpstr>ACL Placement</vt:lpstr>
      <vt:lpstr>Guidelines for ACLs</vt:lpstr>
    </vt:vector>
  </TitlesOfParts>
  <Company>KSU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Nour Alhariqi</dc:creator>
  <cp:lastModifiedBy>Nour Alhariqi</cp:lastModifiedBy>
  <cp:revision>87</cp:revision>
  <dcterms:created xsi:type="dcterms:W3CDTF">2016-04-15T07:42:17Z</dcterms:created>
  <dcterms:modified xsi:type="dcterms:W3CDTF">2016-04-17T16:48:16Z</dcterms:modified>
</cp:coreProperties>
</file>