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24"/>
  </p:notesMasterIdLst>
  <p:handoutMasterIdLst>
    <p:handoutMasterId r:id="rId25"/>
  </p:handoutMasterIdLst>
  <p:sldIdLst>
    <p:sldId id="256" r:id="rId2"/>
    <p:sldId id="257" r:id="rId3"/>
    <p:sldId id="308" r:id="rId4"/>
    <p:sldId id="326" r:id="rId5"/>
    <p:sldId id="309" r:id="rId6"/>
    <p:sldId id="310" r:id="rId7"/>
    <p:sldId id="311" r:id="rId8"/>
    <p:sldId id="325" r:id="rId9"/>
    <p:sldId id="312" r:id="rId10"/>
    <p:sldId id="313" r:id="rId11"/>
    <p:sldId id="324" r:id="rId12"/>
    <p:sldId id="314" r:id="rId13"/>
    <p:sldId id="315" r:id="rId14"/>
    <p:sldId id="316" r:id="rId15"/>
    <p:sldId id="317" r:id="rId16"/>
    <p:sldId id="318" r:id="rId17"/>
    <p:sldId id="322" r:id="rId18"/>
    <p:sldId id="305" r:id="rId19"/>
    <p:sldId id="306" r:id="rId20"/>
    <p:sldId id="319" r:id="rId21"/>
    <p:sldId id="320" r:id="rId22"/>
    <p:sldId id="321" r:id="rId23"/>
  </p:sldIdLst>
  <p:sldSz cx="9144000" cy="6858000" type="screen4x3"/>
  <p:notesSz cx="6818313" cy="9128125"/>
  <p:defaultTextStyle>
    <a:defPPr>
      <a:defRPr lang="en-US"/>
    </a:defPPr>
    <a:lvl1pPr algn="ctr"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1pPr>
    <a:lvl2pPr marL="457200" algn="ctr"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2pPr>
    <a:lvl3pPr marL="914400" algn="ctr"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3pPr>
    <a:lvl4pPr marL="1371600" algn="ctr"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4pPr>
    <a:lvl5pPr marL="1828800" algn="ctr"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5pPr>
    <a:lvl6pPr marL="2286000" algn="l" defTabSz="914400" rtl="0" eaLnBrk="1" latinLnBrk="0" hangingPunct="1">
      <a:defRPr b="1" kern="1200">
        <a:solidFill>
          <a:schemeClr val="tx1"/>
        </a:solidFill>
        <a:latin typeface="Arial" pitchFamily="34" charset="0"/>
        <a:ea typeface="+mn-ea"/>
        <a:cs typeface="+mn-cs"/>
      </a:defRPr>
    </a:lvl6pPr>
    <a:lvl7pPr marL="2743200" algn="l" defTabSz="914400" rtl="0" eaLnBrk="1" latinLnBrk="0" hangingPunct="1">
      <a:defRPr b="1" kern="1200">
        <a:solidFill>
          <a:schemeClr val="tx1"/>
        </a:solidFill>
        <a:latin typeface="Arial" pitchFamily="34" charset="0"/>
        <a:ea typeface="+mn-ea"/>
        <a:cs typeface="+mn-cs"/>
      </a:defRPr>
    </a:lvl7pPr>
    <a:lvl8pPr marL="3200400" algn="l" defTabSz="914400" rtl="0" eaLnBrk="1" latinLnBrk="0" hangingPunct="1">
      <a:defRPr b="1" kern="1200">
        <a:solidFill>
          <a:schemeClr val="tx1"/>
        </a:solidFill>
        <a:latin typeface="Arial" pitchFamily="34" charset="0"/>
        <a:ea typeface="+mn-ea"/>
        <a:cs typeface="+mn-cs"/>
      </a:defRPr>
    </a:lvl8pPr>
    <a:lvl9pPr marL="3657600" algn="l" defTabSz="914400" rtl="0" eaLnBrk="1" latinLnBrk="0" hangingPunct="1">
      <a:defRPr b="1"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99"/>
    <a:srgbClr val="99CCCC"/>
    <a:srgbClr val="CCCC99"/>
    <a:srgbClr val="99CC99"/>
    <a:srgbClr val="FFFF00"/>
    <a:srgbClr val="CCCCFF"/>
    <a:srgbClr val="FFCCFF"/>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32787"/>
    <p:restoredTop sz="74194" autoAdjust="0"/>
  </p:normalViewPr>
  <p:slideViewPr>
    <p:cSldViewPr>
      <p:cViewPr>
        <p:scale>
          <a:sx n="66" d="100"/>
          <a:sy n="66" d="100"/>
        </p:scale>
        <p:origin x="-1992" y="126"/>
      </p:cViewPr>
      <p:guideLst>
        <p:guide orient="horz" pos="2160"/>
        <p:guide orient="horz" pos="1200"/>
        <p:guide orient="horz" pos="576"/>
        <p:guide orient="horz" pos="1392"/>
        <p:guide pos="2880"/>
        <p:guide pos="528"/>
        <p:guide pos="4224"/>
        <p:guide pos="912"/>
        <p:guide pos="3216"/>
        <p:guide pos="624"/>
      </p:guideLst>
    </p:cSldViewPr>
  </p:slideViewPr>
  <p:outlineViewPr>
    <p:cViewPr>
      <p:scale>
        <a:sx n="33" d="100"/>
        <a:sy n="33" d="100"/>
      </p:scale>
      <p:origin x="0" y="0"/>
    </p:cViewPr>
    <p:sldLst>
      <p:sld r:id="rId1" collapse="1"/>
      <p:sld r:id="rId2" collapse="1"/>
      <p:sld r:id="rId3" collapse="1"/>
      <p:sld r:id="rId4" collapse="1"/>
      <p:sld r:id="rId5" collapse="1"/>
      <p:sld r:id="rId6" collapse="1"/>
    </p:sldLst>
  </p:outlineViewPr>
  <p:notesTextViewPr>
    <p:cViewPr>
      <p:scale>
        <a:sx n="100" d="100"/>
        <a:sy n="100" d="100"/>
      </p:scale>
      <p:origin x="0" y="0"/>
    </p:cViewPr>
  </p:notesTextViewPr>
  <p:sorterViewPr>
    <p:cViewPr>
      <p:scale>
        <a:sx n="100" d="100"/>
        <a:sy n="100" d="100"/>
      </p:scale>
      <p:origin x="0" y="5736"/>
    </p:cViewPr>
  </p:sorterViewPr>
  <p:notesViewPr>
    <p:cSldViewPr>
      <p:cViewPr>
        <p:scale>
          <a:sx n="100" d="100"/>
          <a:sy n="100" d="100"/>
        </p:scale>
        <p:origin x="-1890" y="-78"/>
      </p:cViewPr>
      <p:guideLst>
        <p:guide orient="horz" pos="3264"/>
        <p:guide orient="horz" pos="288"/>
        <p:guide orient="horz" pos="3072"/>
        <p:guide pos="2148"/>
        <p:guide pos="432"/>
        <p:guide pos="336"/>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_rels/viewProps.xml.rels><?xml version="1.0" encoding="UTF-8" standalone="yes"?>
<Relationships xmlns="http://schemas.openxmlformats.org/package/2006/relationships"><Relationship Id="rId3" Type="http://schemas.openxmlformats.org/officeDocument/2006/relationships/slide" Target="slides/slide9.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18.xml"/><Relationship Id="rId5" Type="http://schemas.openxmlformats.org/officeDocument/2006/relationships/slide" Target="slides/slide16.xml"/><Relationship Id="rId4" Type="http://schemas.openxmlformats.org/officeDocument/2006/relationships/slide" Target="slides/slide1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bwMode="auto">
          <a:xfrm>
            <a:off x="0" y="0"/>
            <a:ext cx="2954338" cy="455613"/>
          </a:xfrm>
          <a:prstGeom prst="rect">
            <a:avLst/>
          </a:prstGeom>
          <a:noFill/>
          <a:ln w="9525">
            <a:noFill/>
            <a:miter lim="800000"/>
            <a:headEnd/>
            <a:tailEnd/>
          </a:ln>
          <a:effectLst/>
        </p:spPr>
        <p:txBody>
          <a:bodyPr vert="horz" wrap="square" lIns="91116" tIns="45558" rIns="91116" bIns="45558" numCol="1" anchor="t" anchorCtr="0" compatLnSpc="1">
            <a:prstTxWarp prst="textNoShape">
              <a:avLst/>
            </a:prstTxWarp>
          </a:bodyPr>
          <a:lstStyle>
            <a:lvl1pPr algn="l" defTabSz="911225">
              <a:spcBef>
                <a:spcPct val="0"/>
              </a:spcBef>
              <a:buClr>
                <a:srgbClr val="000000"/>
              </a:buClr>
              <a:defRPr sz="1200"/>
            </a:lvl1pPr>
          </a:lstStyle>
          <a:p>
            <a:endParaRPr lang="en-US"/>
          </a:p>
        </p:txBody>
      </p:sp>
      <p:sp>
        <p:nvSpPr>
          <p:cNvPr id="115715" name="Rectangle 3"/>
          <p:cNvSpPr>
            <a:spLocks noGrp="1" noChangeArrowheads="1"/>
          </p:cNvSpPr>
          <p:nvPr>
            <p:ph type="dt" sz="quarter" idx="1"/>
          </p:nvPr>
        </p:nvSpPr>
        <p:spPr bwMode="auto">
          <a:xfrm>
            <a:off x="3863975" y="0"/>
            <a:ext cx="2954338" cy="455613"/>
          </a:xfrm>
          <a:prstGeom prst="rect">
            <a:avLst/>
          </a:prstGeom>
          <a:noFill/>
          <a:ln w="9525">
            <a:noFill/>
            <a:miter lim="800000"/>
            <a:headEnd/>
            <a:tailEnd/>
          </a:ln>
          <a:effectLst/>
        </p:spPr>
        <p:txBody>
          <a:bodyPr vert="horz" wrap="square" lIns="91116" tIns="45558" rIns="91116" bIns="45558" numCol="1" anchor="t" anchorCtr="0" compatLnSpc="1">
            <a:prstTxWarp prst="textNoShape">
              <a:avLst/>
            </a:prstTxWarp>
          </a:bodyPr>
          <a:lstStyle>
            <a:lvl1pPr algn="r" defTabSz="911225">
              <a:spcBef>
                <a:spcPct val="0"/>
              </a:spcBef>
              <a:buClr>
                <a:srgbClr val="000000"/>
              </a:buClr>
              <a:defRPr sz="1200"/>
            </a:lvl1pPr>
          </a:lstStyle>
          <a:p>
            <a:endParaRPr lang="en-US"/>
          </a:p>
        </p:txBody>
      </p:sp>
      <p:sp>
        <p:nvSpPr>
          <p:cNvPr id="115716" name="Rectangle 4"/>
          <p:cNvSpPr>
            <a:spLocks noGrp="1" noChangeArrowheads="1"/>
          </p:cNvSpPr>
          <p:nvPr>
            <p:ph type="ftr" sz="quarter" idx="2"/>
          </p:nvPr>
        </p:nvSpPr>
        <p:spPr bwMode="auto">
          <a:xfrm>
            <a:off x="0" y="8672513"/>
            <a:ext cx="2954338" cy="455612"/>
          </a:xfrm>
          <a:prstGeom prst="rect">
            <a:avLst/>
          </a:prstGeom>
          <a:noFill/>
          <a:ln w="9525">
            <a:noFill/>
            <a:miter lim="800000"/>
            <a:headEnd/>
            <a:tailEnd/>
          </a:ln>
          <a:effectLst/>
        </p:spPr>
        <p:txBody>
          <a:bodyPr vert="horz" wrap="square" lIns="91116" tIns="45558" rIns="91116" bIns="45558" numCol="1" anchor="b" anchorCtr="0" compatLnSpc="1">
            <a:prstTxWarp prst="textNoShape">
              <a:avLst/>
            </a:prstTxWarp>
          </a:bodyPr>
          <a:lstStyle>
            <a:lvl1pPr algn="l" defTabSz="911225">
              <a:spcBef>
                <a:spcPct val="0"/>
              </a:spcBef>
              <a:buClr>
                <a:srgbClr val="000000"/>
              </a:buClr>
              <a:defRPr sz="1200"/>
            </a:lvl1pPr>
          </a:lstStyle>
          <a:p>
            <a:endParaRPr lang="en-US"/>
          </a:p>
        </p:txBody>
      </p:sp>
      <p:sp>
        <p:nvSpPr>
          <p:cNvPr id="115717" name="Rectangle 5"/>
          <p:cNvSpPr>
            <a:spLocks noGrp="1" noChangeArrowheads="1"/>
          </p:cNvSpPr>
          <p:nvPr>
            <p:ph type="sldNum" sz="quarter" idx="3"/>
          </p:nvPr>
        </p:nvSpPr>
        <p:spPr bwMode="auto">
          <a:xfrm>
            <a:off x="3863975" y="8672513"/>
            <a:ext cx="2954338" cy="455612"/>
          </a:xfrm>
          <a:prstGeom prst="rect">
            <a:avLst/>
          </a:prstGeom>
          <a:noFill/>
          <a:ln w="9525">
            <a:noFill/>
            <a:miter lim="800000"/>
            <a:headEnd/>
            <a:tailEnd/>
          </a:ln>
          <a:effectLst/>
        </p:spPr>
        <p:txBody>
          <a:bodyPr vert="horz" wrap="square" lIns="91116" tIns="45558" rIns="91116" bIns="45558" numCol="1" anchor="b" anchorCtr="0" compatLnSpc="1">
            <a:prstTxWarp prst="textNoShape">
              <a:avLst/>
            </a:prstTxWarp>
          </a:bodyPr>
          <a:lstStyle>
            <a:lvl1pPr algn="r" defTabSz="911225">
              <a:spcBef>
                <a:spcPct val="0"/>
              </a:spcBef>
              <a:buClr>
                <a:srgbClr val="000000"/>
              </a:buClr>
              <a:defRPr sz="1200"/>
            </a:lvl1pPr>
          </a:lstStyle>
          <a:p>
            <a:fld id="{D119A488-3D7E-4226-B2DE-E1C885BE26C7}"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0" name="Slide_Image_Placeholder"/>
          <p:cNvSpPr>
            <a:spLocks noGrp="1" noRot="1" noChangeAspect="1" noChangeArrowheads="1" noTextEdit="1"/>
          </p:cNvSpPr>
          <p:nvPr>
            <p:ph type="sldImg" idx="2"/>
          </p:nvPr>
        </p:nvSpPr>
        <p:spPr bwMode="auto">
          <a:xfrm>
            <a:off x="441325" y="455613"/>
            <a:ext cx="5935663" cy="4451350"/>
          </a:xfrm>
          <a:prstGeom prst="rect">
            <a:avLst/>
          </a:prstGeom>
          <a:noFill/>
          <a:ln w="9525">
            <a:solidFill>
              <a:srgbClr val="000000"/>
            </a:solidFill>
            <a:miter lim="800000"/>
            <a:headEnd/>
            <a:tailEnd/>
          </a:ln>
          <a:effectLst/>
        </p:spPr>
      </p:sp>
      <p:sp>
        <p:nvSpPr>
          <p:cNvPr id="4101" name="Notes_TextBox_Placeholder"/>
          <p:cNvSpPr>
            <a:spLocks noGrp="1" noChangeArrowheads="1"/>
          </p:cNvSpPr>
          <p:nvPr>
            <p:ph type="body" sz="quarter" idx="3"/>
          </p:nvPr>
        </p:nvSpPr>
        <p:spPr bwMode="auto">
          <a:xfrm>
            <a:off x="568325" y="5133975"/>
            <a:ext cx="5681663" cy="3409950"/>
          </a:xfrm>
          <a:prstGeom prst="rect">
            <a:avLst/>
          </a:prstGeom>
          <a:noFill/>
          <a:ln w="9525">
            <a:noFill/>
            <a:miter lim="800000"/>
            <a:headEnd/>
            <a:tailEnd/>
          </a:ln>
          <a:effectLst/>
        </p:spPr>
        <p:txBody>
          <a:bodyPr vert="horz" wrap="square" lIns="12655" tIns="12655" rIns="12655" bIns="1265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5" name="Notes_Footer"/>
          <p:cNvSpPr>
            <a:spLocks noChangeArrowheads="1"/>
          </p:cNvSpPr>
          <p:nvPr/>
        </p:nvSpPr>
        <p:spPr bwMode="gray">
          <a:xfrm>
            <a:off x="631825" y="8747125"/>
            <a:ext cx="5694363" cy="177800"/>
          </a:xfrm>
          <a:prstGeom prst="rect">
            <a:avLst/>
          </a:prstGeom>
          <a:solidFill>
            <a:srgbClr val="FFFFFF"/>
          </a:solidFill>
          <a:ln w="9525">
            <a:solidFill>
              <a:srgbClr val="FFFFFF"/>
            </a:solidFill>
            <a:miter lim="800000"/>
            <a:headEnd/>
            <a:tailEnd/>
          </a:ln>
          <a:effectLst/>
        </p:spPr>
        <p:txBody>
          <a:bodyPr wrap="none" lIns="91116" tIns="45558" rIns="91116" bIns="45558" anchor="ctr"/>
          <a:lstStyle/>
          <a:p>
            <a:pPr defTabSz="911225">
              <a:spcBef>
                <a:spcPct val="0"/>
              </a:spcBef>
              <a:buClrTx/>
              <a:buFontTx/>
              <a:buNone/>
            </a:pPr>
            <a:r>
              <a:rPr lang="en-US" sz="1100"/>
              <a:t>Oracle Forms Developer 10</a:t>
            </a:r>
            <a:r>
              <a:rPr lang="en-US" sz="1100" i="1"/>
              <a:t>g</a:t>
            </a:r>
            <a:r>
              <a:rPr lang="en-US" sz="1100"/>
              <a:t>: Build Internet Applications   5-</a:t>
            </a:r>
            <a:fld id="{FE617EB2-36B4-4688-A79E-139093836E92}" type="slidenum">
              <a:rPr lang="en-US" sz="1100"/>
              <a:pPr defTabSz="911225">
                <a:spcBef>
                  <a:spcPct val="0"/>
                </a:spcBef>
                <a:buClrTx/>
                <a:buFontTx/>
                <a:buNone/>
              </a:pPr>
              <a:t>‹#›</a:t>
            </a:fld>
            <a:endParaRPr lang="en-US" sz="1100"/>
          </a:p>
        </p:txBody>
      </p:sp>
    </p:spTree>
  </p:cSld>
  <p:clrMap bg1="lt1" tx1="dk1" bg2="lt2" tx2="dk2" accent1="accent1" accent2="accent2" accent3="accent3" accent4="accent4" accent5="accent5" accent6="accent6" hlink="hlink" folHlink="folHlink"/>
  <p:notesStyle>
    <a:lvl1pPr algn="l" defTabSz="457200" rtl="0" fontAlgn="base">
      <a:spcBef>
        <a:spcPct val="50000"/>
      </a:spcBef>
      <a:spcAft>
        <a:spcPct val="0"/>
      </a:spcAft>
      <a:buSzPct val="100000"/>
      <a:buFont typeface="Arial" pitchFamily="34" charset="0"/>
      <a:defRPr sz="1200" b="1" kern="1200">
        <a:solidFill>
          <a:schemeClr val="tx1"/>
        </a:solidFill>
        <a:latin typeface="Arial" pitchFamily="34" charset="0"/>
        <a:ea typeface="+mn-ea"/>
        <a:cs typeface="+mn-cs"/>
      </a:defRPr>
    </a:lvl1pPr>
    <a:lvl2pPr marL="114300" algn="l" defTabSz="457200" rtl="0" fontAlgn="base">
      <a:spcBef>
        <a:spcPct val="25000"/>
      </a:spcBef>
      <a:spcAft>
        <a:spcPct val="0"/>
      </a:spcAft>
      <a:buSzPct val="100000"/>
      <a:buFont typeface="Times New Roman" pitchFamily="18" charset="0"/>
      <a:defRPr sz="1200" kern="1200">
        <a:solidFill>
          <a:srgbClr val="000000"/>
        </a:solidFill>
        <a:latin typeface="Times New Roman" pitchFamily="18" charset="0"/>
        <a:ea typeface="+mn-ea"/>
        <a:cs typeface="+mn-cs"/>
      </a:defRPr>
    </a:lvl2pPr>
    <a:lvl3pPr marL="457200" indent="-228600" algn="l" defTabSz="457200" rtl="0" fontAlgn="base">
      <a:spcBef>
        <a:spcPct val="0"/>
      </a:spcBef>
      <a:spcAft>
        <a:spcPct val="0"/>
      </a:spcAft>
      <a:buSzPct val="100000"/>
      <a:buChar char="•"/>
      <a:defRPr sz="1200" kern="1200">
        <a:solidFill>
          <a:srgbClr val="000000"/>
        </a:solidFill>
        <a:latin typeface="Times New Roman" pitchFamily="18" charset="0"/>
        <a:ea typeface="+mn-ea"/>
        <a:cs typeface="+mn-cs"/>
      </a:defRPr>
    </a:lvl3pPr>
    <a:lvl4pPr marL="800100" indent="-228600" algn="l" defTabSz="457200" rtl="0" fontAlgn="base">
      <a:spcBef>
        <a:spcPct val="0"/>
      </a:spcBef>
      <a:spcAft>
        <a:spcPct val="0"/>
      </a:spcAft>
      <a:buSzPct val="100000"/>
      <a:buFont typeface="New Times Roman"/>
      <a:buChar char="-"/>
      <a:defRPr sz="1200" kern="1200">
        <a:solidFill>
          <a:srgbClr val="000000"/>
        </a:solidFill>
        <a:latin typeface="Times New Roman" pitchFamily="18" charset="0"/>
        <a:ea typeface="+mn-ea"/>
        <a:cs typeface="+mn-cs"/>
      </a:defRPr>
    </a:lvl4pPr>
    <a:lvl5pPr marL="914400" algn="l" defTabSz="457200" rtl="0" fontAlgn="base">
      <a:spcBef>
        <a:spcPct val="0"/>
      </a:spcBef>
      <a:spcAft>
        <a:spcPct val="0"/>
      </a:spcAft>
      <a:buSzPct val="100000"/>
      <a:buFont typeface="Courier New" pitchFamily="49" charset="0"/>
      <a:defRPr sz="1100" kern="1200">
        <a:solidFill>
          <a:srgbClr val="000000"/>
        </a:solidFill>
        <a:latin typeface="Courier New" pitchFamily="49"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slide" Target="../slides/slide13.xml"/><Relationship Id="rId2" Type="http://schemas.openxmlformats.org/officeDocument/2006/relationships/notesMaster" Target="../notesMasters/notesMaster1.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slide" Target="../slides/slide15.xml"/><Relationship Id="rId2" Type="http://schemas.openxmlformats.org/officeDocument/2006/relationships/notesMaster" Target="../notesMasters/notesMaster1.xml"/><Relationship Id="rId1" Type="http://schemas.openxmlformats.org/officeDocument/2006/relationships/vmlDrawing" Target="../drawings/vmlDrawing2.vml"/><Relationship Id="rId4" Type="http://schemas.openxmlformats.org/officeDocument/2006/relationships/oleObject" Target="../embeddings/Microsoft_Office_Word_97_-_2003_Document2.doc"/></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42" name="Rectangle 2"/>
          <p:cNvSpPr>
            <a:spLocks noChangeArrowheads="1"/>
          </p:cNvSpPr>
          <p:nvPr/>
        </p:nvSpPr>
        <p:spPr bwMode="auto">
          <a:xfrm>
            <a:off x="3860800" y="0"/>
            <a:ext cx="2957513" cy="455613"/>
          </a:xfrm>
          <a:prstGeom prst="rect">
            <a:avLst/>
          </a:prstGeom>
          <a:noFill/>
          <a:ln w="9525">
            <a:noFill/>
            <a:miter lim="800000"/>
            <a:headEnd/>
            <a:tailEnd/>
          </a:ln>
          <a:effectLst/>
        </p:spPr>
        <p:txBody>
          <a:bodyPr wrap="none" anchor="ctr"/>
          <a:lstStyle/>
          <a:p>
            <a:endParaRPr lang="en-US"/>
          </a:p>
        </p:txBody>
      </p:sp>
      <p:sp>
        <p:nvSpPr>
          <p:cNvPr id="266243" name="Rectangle 3"/>
          <p:cNvSpPr>
            <a:spLocks noChangeArrowheads="1"/>
          </p:cNvSpPr>
          <p:nvPr/>
        </p:nvSpPr>
        <p:spPr bwMode="auto">
          <a:xfrm>
            <a:off x="-1588" y="0"/>
            <a:ext cx="2954338" cy="455613"/>
          </a:xfrm>
          <a:prstGeom prst="rect">
            <a:avLst/>
          </a:prstGeom>
          <a:noFill/>
          <a:ln w="9525">
            <a:noFill/>
            <a:miter lim="800000"/>
            <a:headEnd/>
            <a:tailEnd/>
          </a:ln>
          <a:effectLst/>
        </p:spPr>
        <p:txBody>
          <a:bodyPr wrap="none" anchor="ctr"/>
          <a:lstStyle/>
          <a:p>
            <a:endParaRPr lang="en-US"/>
          </a:p>
        </p:txBody>
      </p:sp>
      <p:sp>
        <p:nvSpPr>
          <p:cNvPr id="266246" name="Rectangle 6"/>
          <p:cNvSpPr>
            <a:spLocks noGrp="1" noRot="1" noChangeAspect="1" noChangeArrowheads="1" noTextEdit="1"/>
          </p:cNvSpPr>
          <p:nvPr>
            <p:ph type="sldImg"/>
          </p:nvPr>
        </p:nvSpPr>
        <p:spPr>
          <a:ln/>
        </p:spPr>
      </p:sp>
      <p:sp>
        <p:nvSpPr>
          <p:cNvPr id="266247" name="Rectangle 7"/>
          <p:cNvSpPr>
            <a:spLocks noGrp="1" noChangeArrowheads="1"/>
          </p:cNvSpPr>
          <p:nvPr>
            <p:ph type="body" idx="1"/>
          </p:nvPr>
        </p:nvSpPr>
        <p:spPr/>
        <p:txBody>
          <a:bodyPr/>
          <a:lstStyle/>
          <a:p>
            <a:endParaRPr lang="en-US" dirty="0">
              <a:solidFill>
                <a:srgbClr val="0000FF"/>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533" name="Rectangle 5"/>
          <p:cNvSpPr>
            <a:spLocks noGrp="1" noRot="1" noChangeAspect="1" noChangeArrowheads="1" noTextEdit="1"/>
          </p:cNvSpPr>
          <p:nvPr>
            <p:ph type="sldImg"/>
          </p:nvPr>
        </p:nvSpPr>
        <p:spPr>
          <a:ln/>
        </p:spPr>
      </p:sp>
      <p:sp>
        <p:nvSpPr>
          <p:cNvPr id="406534" name="Rectangle 6"/>
          <p:cNvSpPr>
            <a:spLocks noGrp="1" noChangeArrowheads="1"/>
          </p:cNvSpPr>
          <p:nvPr>
            <p:ph type="body" idx="1"/>
          </p:nvPr>
        </p:nvSpPr>
        <p:spPr/>
        <p:txBody>
          <a:bodyPr/>
          <a:lstStyle/>
          <a:p>
            <a:endParaRPr lang="en-US" dirty="0"/>
          </a:p>
        </p:txBody>
      </p:sp>
      <p:graphicFrame>
        <p:nvGraphicFramePr>
          <p:cNvPr id="406532" name="Object 4"/>
          <p:cNvGraphicFramePr>
            <a:graphicFrameLocks/>
          </p:cNvGraphicFramePr>
          <p:nvPr/>
        </p:nvGraphicFramePr>
        <p:xfrm>
          <a:off x="609600" y="6381750"/>
          <a:ext cx="5543550" cy="1219200"/>
        </p:xfrm>
        <a:graphic>
          <a:graphicData uri="http://schemas.openxmlformats.org/presentationml/2006/ole">
            <p:oleObj spid="_x0000_s406532" name="Document" r:id="rId4" imgW="5852160" imgH="1304640" progId="Word.Document.8">
              <p:embed/>
            </p:oleObj>
          </a:graphicData>
        </a:graphic>
      </p:graphicFrame>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80" name="Rectangle 4"/>
          <p:cNvSpPr>
            <a:spLocks noGrp="1" noRot="1" noChangeAspect="1" noChangeArrowheads="1" noTextEdit="1"/>
          </p:cNvSpPr>
          <p:nvPr>
            <p:ph type="sldImg"/>
          </p:nvPr>
        </p:nvSpPr>
        <p:spPr>
          <a:ln/>
        </p:spPr>
      </p:sp>
      <p:sp>
        <p:nvSpPr>
          <p:cNvPr id="408581" name="Rectangle 5"/>
          <p:cNvSpPr>
            <a:spLocks noGrp="1" noChangeArrowheads="1"/>
          </p:cNvSpPr>
          <p:nvPr>
            <p:ph type="body" idx="1"/>
          </p:nvPr>
        </p:nvSpPr>
        <p:spPr/>
        <p:txBody>
          <a:bodyPr/>
          <a:lstStyle/>
          <a:p>
            <a:pPr lvl="2"/>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29" name="Rectangle 5"/>
          <p:cNvSpPr>
            <a:spLocks noGrp="1" noRot="1" noChangeAspect="1" noChangeArrowheads="1" noTextEdit="1"/>
          </p:cNvSpPr>
          <p:nvPr>
            <p:ph type="sldImg"/>
          </p:nvPr>
        </p:nvSpPr>
        <p:spPr>
          <a:ln/>
        </p:spPr>
      </p:sp>
      <p:sp>
        <p:nvSpPr>
          <p:cNvPr id="410630" name="Rectangle 6"/>
          <p:cNvSpPr>
            <a:spLocks noGrp="1" noChangeArrowheads="1"/>
          </p:cNvSpPr>
          <p:nvPr>
            <p:ph type="body" idx="1"/>
          </p:nvPr>
        </p:nvSpPr>
        <p:spPr/>
        <p:txBody>
          <a:bodyPr/>
          <a:lstStyle/>
          <a:p>
            <a:endParaRPr lang="en-US" dirty="0"/>
          </a:p>
        </p:txBody>
      </p:sp>
      <p:graphicFrame>
        <p:nvGraphicFramePr>
          <p:cNvPr id="410628" name="Object 4"/>
          <p:cNvGraphicFramePr>
            <a:graphicFrameLocks/>
          </p:cNvGraphicFramePr>
          <p:nvPr/>
        </p:nvGraphicFramePr>
        <p:xfrm>
          <a:off x="600075" y="6000750"/>
          <a:ext cx="5716588" cy="2287588"/>
        </p:xfrm>
        <a:graphic>
          <a:graphicData uri="http://schemas.openxmlformats.org/presentationml/2006/ole">
            <p:oleObj spid="_x0000_s410628" name="Document" r:id="rId4" imgW="5786280" imgH="2585880" progId="Word.Document.8">
              <p:embed/>
            </p:oleObj>
          </a:graphicData>
        </a:graphic>
      </p:graphicFrame>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676" name="Rectangle 4"/>
          <p:cNvSpPr>
            <a:spLocks noGrp="1" noRot="1" noChangeAspect="1" noChangeArrowheads="1" noTextEdit="1"/>
          </p:cNvSpPr>
          <p:nvPr>
            <p:ph type="sldImg"/>
          </p:nvPr>
        </p:nvSpPr>
        <p:spPr>
          <a:ln/>
        </p:spPr>
      </p:sp>
      <p:sp>
        <p:nvSpPr>
          <p:cNvPr id="412677"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52" name="Rectangle 4"/>
          <p:cNvSpPr>
            <a:spLocks noGrp="1" noRot="1" noChangeAspect="1" noChangeArrowheads="1" noTextEdit="1"/>
          </p:cNvSpPr>
          <p:nvPr>
            <p:ph type="sldImg"/>
          </p:nvPr>
        </p:nvSpPr>
        <p:spPr>
          <a:ln/>
        </p:spPr>
      </p:sp>
      <p:sp>
        <p:nvSpPr>
          <p:cNvPr id="386053"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100" name="Rectangle 4"/>
          <p:cNvSpPr>
            <a:spLocks noGrp="1" noRot="1" noChangeAspect="1" noChangeArrowheads="1" noTextEdit="1"/>
          </p:cNvSpPr>
          <p:nvPr>
            <p:ph type="sldImg"/>
          </p:nvPr>
        </p:nvSpPr>
        <p:spPr>
          <a:ln/>
        </p:spPr>
      </p:sp>
      <p:sp>
        <p:nvSpPr>
          <p:cNvPr id="388101" name="Rectangle 5"/>
          <p:cNvSpPr>
            <a:spLocks noGrp="1" noChangeArrowheads="1"/>
          </p:cNvSpPr>
          <p:nvPr>
            <p:ph type="body" idx="1"/>
          </p:nvPr>
        </p:nvSpPr>
        <p:spPr/>
        <p:txBody>
          <a:bodyPr/>
          <a:lstStyle/>
          <a:p>
            <a:pPr lvl="1">
              <a:spcBef>
                <a:spcPct val="20000"/>
              </a:spcBef>
            </a:pP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4" name="Rectangle 1028"/>
          <p:cNvSpPr>
            <a:spLocks noGrp="1" noRot="1" noChangeAspect="1" noChangeArrowheads="1" noTextEdit="1"/>
          </p:cNvSpPr>
          <p:nvPr>
            <p:ph type="sldImg"/>
          </p:nvPr>
        </p:nvSpPr>
        <p:spPr>
          <a:ln/>
        </p:spPr>
      </p:sp>
      <p:sp>
        <p:nvSpPr>
          <p:cNvPr id="414725" name="Rectangle 1029"/>
          <p:cNvSpPr>
            <a:spLocks noGrp="1" noChangeArrowheads="1"/>
          </p:cNvSpPr>
          <p:nvPr>
            <p:ph type="body" idx="1"/>
          </p:nvPr>
        </p:nvSpPr>
        <p:spPr/>
        <p:txBody>
          <a:bodyPr/>
          <a:lstStyle/>
          <a:p>
            <a:r>
              <a:rPr lang="en-US"/>
              <a:t>Practice 5 Overview</a:t>
            </a:r>
          </a:p>
          <a:p>
            <a:pPr lvl="1"/>
            <a:r>
              <a:rPr lang="en-US"/>
              <a:t>In this practice you will create a new form module that displays master-detail information.</a:t>
            </a:r>
          </a:p>
          <a:p>
            <a:pPr lvl="2"/>
            <a:r>
              <a:rPr lang="en-US"/>
              <a:t>Create a master-detail form module called </a:t>
            </a:r>
            <a:r>
              <a:rPr lang="en-US">
                <a:latin typeface="Courier New" pitchFamily="49" charset="0"/>
              </a:rPr>
              <a:t>ORDERS</a:t>
            </a:r>
            <a:r>
              <a:rPr lang="en-US"/>
              <a:t>. Create a master block based on the </a:t>
            </a:r>
            <a:r>
              <a:rPr lang="en-US">
                <a:latin typeface="Courier New" pitchFamily="49" charset="0"/>
              </a:rPr>
              <a:t>ORDERS</a:t>
            </a:r>
            <a:r>
              <a:rPr lang="en-US"/>
              <a:t> table and a detail block based on the </a:t>
            </a:r>
            <a:r>
              <a:rPr lang="en-US">
                <a:latin typeface="Courier New" pitchFamily="49" charset="0"/>
              </a:rPr>
              <a:t>ITEMS</a:t>
            </a:r>
            <a:r>
              <a:rPr lang="en-US"/>
              <a:t> table. Create a third data block that is not related to any other block in the form module. Base this block on the </a:t>
            </a:r>
            <a:r>
              <a:rPr lang="en-US">
                <a:latin typeface="Courier New" pitchFamily="49" charset="0"/>
              </a:rPr>
              <a:t>INVENTORIES</a:t>
            </a:r>
            <a:r>
              <a:rPr lang="en-US"/>
              <a:t> table, and manually create a relation with the block based on the item table. Use the Forms Builder wizards to create all three data blocks. </a:t>
            </a:r>
          </a:p>
          <a:p>
            <a:pPr lvl="2"/>
            <a:r>
              <a:rPr lang="en-US"/>
              <a:t>Invoke the Layout Wizard in reentrant mode, and change the layout of the </a:t>
            </a:r>
            <a:r>
              <a:rPr lang="en-US">
                <a:latin typeface="Courier New" pitchFamily="49" charset="0"/>
              </a:rPr>
              <a:t>ITEMS</a:t>
            </a:r>
            <a:r>
              <a:rPr lang="en-US"/>
              <a:t> and </a:t>
            </a:r>
            <a:r>
              <a:rPr lang="en-US">
                <a:latin typeface="Courier New" pitchFamily="49" charset="0"/>
              </a:rPr>
              <a:t>INVENTORIES</a:t>
            </a:r>
            <a:r>
              <a:rPr lang="en-US"/>
              <a:t> data blocks.</a:t>
            </a:r>
          </a:p>
          <a:p>
            <a:pPr lvl="2"/>
            <a:r>
              <a:rPr lang="en-US"/>
              <a:t>Save and run the new form module on the Web. </a:t>
            </a:r>
          </a:p>
          <a:p>
            <a:pPr lvl="1"/>
            <a:r>
              <a:rPr lang="en-US" b="1"/>
              <a:t>Note:</a:t>
            </a:r>
            <a:r>
              <a:rPr lang="en-US"/>
              <a:t> For solutions to this practice, see Practice 5 in Appendix A, “Practice Solutions.”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772" name="Rectangle 4"/>
          <p:cNvSpPr>
            <a:spLocks noGrp="1" noChangeArrowheads="1"/>
          </p:cNvSpPr>
          <p:nvPr>
            <p:ph type="body" idx="1"/>
          </p:nvPr>
        </p:nvSpPr>
        <p:spPr>
          <a:xfrm>
            <a:off x="568325" y="457200"/>
            <a:ext cx="5681663" cy="8162925"/>
          </a:xfrm>
        </p:spPr>
        <p:txBody>
          <a:bodyPr/>
          <a:lstStyle/>
          <a:p>
            <a:pPr>
              <a:spcBef>
                <a:spcPct val="0"/>
              </a:spcBef>
            </a:pPr>
            <a:r>
              <a:rPr lang="en-US" dirty="0"/>
              <a:t>Practice 5</a:t>
            </a:r>
          </a:p>
          <a:p>
            <a:pPr lvl="2">
              <a:spcBef>
                <a:spcPct val="25000"/>
              </a:spcBef>
              <a:spcAft>
                <a:spcPts val="300"/>
              </a:spcAft>
              <a:buFontTx/>
              <a:buNone/>
            </a:pPr>
            <a:r>
              <a:rPr lang="en-US" dirty="0"/>
              <a:t>1.	Create a new form module. </a:t>
            </a:r>
            <a:br>
              <a:rPr lang="en-US" dirty="0"/>
            </a:br>
            <a:r>
              <a:rPr lang="en-US" dirty="0"/>
              <a:t>Create a new block by using the Data Block Wizard.</a:t>
            </a:r>
            <a:br>
              <a:rPr lang="en-US" dirty="0"/>
            </a:br>
            <a:r>
              <a:rPr lang="en-US" dirty="0"/>
              <a:t>Base it on the </a:t>
            </a:r>
            <a:r>
              <a:rPr lang="en-US" dirty="0">
                <a:latin typeface="Courier New" pitchFamily="49" charset="0"/>
              </a:rPr>
              <a:t>ORDERS</a:t>
            </a:r>
            <a:r>
              <a:rPr lang="en-US" dirty="0"/>
              <a:t> table and include all columns except </a:t>
            </a:r>
            <a:r>
              <a:rPr lang="en-US" dirty="0">
                <a:latin typeface="Courier New" pitchFamily="49" charset="0"/>
              </a:rPr>
              <a:t>ORDER_TOTAL</a:t>
            </a:r>
            <a:r>
              <a:rPr lang="en-US" dirty="0"/>
              <a:t> and </a:t>
            </a:r>
            <a:r>
              <a:rPr lang="en-US" dirty="0">
                <a:latin typeface="Courier New" pitchFamily="49" charset="0"/>
              </a:rPr>
              <a:t>PROMOTION_ID</a:t>
            </a:r>
            <a:r>
              <a:rPr lang="en-US" dirty="0"/>
              <a:t>.</a:t>
            </a:r>
            <a:br>
              <a:rPr lang="en-US" dirty="0"/>
            </a:br>
            <a:r>
              <a:rPr lang="en-US" dirty="0"/>
              <a:t>Display the ORDERS block on a new content canvas called </a:t>
            </a:r>
            <a:r>
              <a:rPr lang="en-US" dirty="0">
                <a:latin typeface="Courier New" pitchFamily="49" charset="0"/>
              </a:rPr>
              <a:t>CV_ORDER</a:t>
            </a:r>
            <a:r>
              <a:rPr lang="en-US" dirty="0"/>
              <a:t> and show just one record at a time. Use a form style layout. Set the frame title to Orders.</a:t>
            </a:r>
          </a:p>
          <a:p>
            <a:pPr lvl="2">
              <a:spcAft>
                <a:spcPts val="300"/>
              </a:spcAft>
              <a:buFontTx/>
              <a:buNone/>
            </a:pPr>
            <a:r>
              <a:rPr lang="en-US" dirty="0"/>
              <a:t>2.	Create a new block by using the Data Block Wizard.</a:t>
            </a:r>
            <a:br>
              <a:rPr lang="en-US" dirty="0"/>
            </a:br>
            <a:r>
              <a:rPr lang="en-US" dirty="0"/>
              <a:t>Base the block on the </a:t>
            </a:r>
            <a:r>
              <a:rPr lang="en-US" dirty="0">
                <a:latin typeface="Courier New" pitchFamily="49" charset="0"/>
              </a:rPr>
              <a:t>ORDER_ITEMS</a:t>
            </a:r>
            <a:r>
              <a:rPr lang="en-US" dirty="0"/>
              <a:t> table and include all columns.</a:t>
            </a:r>
            <a:br>
              <a:rPr lang="en-US" dirty="0"/>
            </a:br>
            <a:r>
              <a:rPr lang="en-US" dirty="0"/>
              <a:t>Create a relationship and select the master block as </a:t>
            </a:r>
            <a:r>
              <a:rPr lang="en-US" dirty="0">
                <a:latin typeface="Courier New" pitchFamily="49" charset="0"/>
              </a:rPr>
              <a:t>ORDERS</a:t>
            </a:r>
            <a:r>
              <a:rPr lang="en-US" dirty="0"/>
              <a:t>.</a:t>
            </a:r>
            <a:br>
              <a:rPr lang="en-US" dirty="0"/>
            </a:br>
            <a:r>
              <a:rPr lang="en-US" dirty="0"/>
              <a:t>Display all items except </a:t>
            </a:r>
            <a:r>
              <a:rPr lang="en-US" dirty="0">
                <a:latin typeface="Courier New" pitchFamily="49" charset="0"/>
              </a:rPr>
              <a:t>ORDER_ID</a:t>
            </a:r>
            <a:r>
              <a:rPr lang="en-US" dirty="0"/>
              <a:t> on the </a:t>
            </a:r>
            <a:r>
              <a:rPr lang="en-US" dirty="0">
                <a:latin typeface="Courier New" pitchFamily="49" charset="0"/>
              </a:rPr>
              <a:t>CV_ORDER</a:t>
            </a:r>
            <a:r>
              <a:rPr lang="en-US" dirty="0"/>
              <a:t> canvas.</a:t>
            </a:r>
            <a:br>
              <a:rPr lang="en-US" dirty="0"/>
            </a:br>
            <a:r>
              <a:rPr lang="en-US" dirty="0"/>
              <a:t>Display six records in this detail block on the same canvas as the master block.</a:t>
            </a:r>
            <a:br>
              <a:rPr lang="en-US" dirty="0"/>
            </a:br>
            <a:r>
              <a:rPr lang="en-US" dirty="0"/>
              <a:t>Use a tabular style layout and include a scroll bar.</a:t>
            </a:r>
            <a:br>
              <a:rPr lang="en-US" dirty="0"/>
            </a:br>
            <a:r>
              <a:rPr lang="en-US" dirty="0"/>
              <a:t>Change the order of the blocks in the Object Navigator, moving the </a:t>
            </a:r>
            <a:r>
              <a:rPr lang="en-US" dirty="0">
                <a:latin typeface="Courier New" pitchFamily="49" charset="0"/>
              </a:rPr>
              <a:t>ORDER_ITEMS</a:t>
            </a:r>
            <a:r>
              <a:rPr lang="en-US" dirty="0"/>
              <a:t> block after the </a:t>
            </a:r>
            <a:r>
              <a:rPr lang="en-US" dirty="0">
                <a:latin typeface="Courier New" pitchFamily="49" charset="0"/>
              </a:rPr>
              <a:t>ORDERS</a:t>
            </a:r>
            <a:r>
              <a:rPr lang="en-US" dirty="0"/>
              <a:t> block. Set the frame title to Items.</a:t>
            </a:r>
          </a:p>
          <a:p>
            <a:pPr lvl="2">
              <a:spcAft>
                <a:spcPts val="300"/>
              </a:spcAft>
              <a:buFontTx/>
              <a:buNone/>
            </a:pPr>
            <a:r>
              <a:rPr lang="en-US" dirty="0"/>
              <a:t>3.	Save the new module to a file called </a:t>
            </a:r>
            <a:r>
              <a:rPr lang="en-US" dirty="0">
                <a:latin typeface="Courier New" pitchFamily="49" charset="0"/>
              </a:rPr>
              <a:t>ORDG</a:t>
            </a:r>
            <a:r>
              <a:rPr lang="en-US" i="1" dirty="0"/>
              <a:t>XX</a:t>
            </a:r>
            <a:r>
              <a:rPr lang="en-US" dirty="0"/>
              <a:t>, where </a:t>
            </a:r>
            <a:r>
              <a:rPr lang="en-US" i="1" dirty="0"/>
              <a:t>XX</a:t>
            </a:r>
            <a:r>
              <a:rPr lang="en-US" dirty="0"/>
              <a:t> is the group number that your instructor has assigned to you.</a:t>
            </a:r>
          </a:p>
          <a:p>
            <a:pPr lvl="2">
              <a:spcAft>
                <a:spcPts val="300"/>
              </a:spcAft>
              <a:buFontTx/>
              <a:buNone/>
            </a:pPr>
            <a:r>
              <a:rPr lang="en-US" dirty="0"/>
              <a:t>4.	Create a new block based on </a:t>
            </a:r>
            <a:r>
              <a:rPr lang="en-US" dirty="0">
                <a:latin typeface="Courier New" pitchFamily="49" charset="0"/>
              </a:rPr>
              <a:t>INVENTORIES</a:t>
            </a:r>
            <a:r>
              <a:rPr lang="en-US" dirty="0"/>
              <a:t> (do not create any relationships with other blocks at this time) to display on a different canvas.</a:t>
            </a:r>
            <a:br>
              <a:rPr lang="en-US" dirty="0"/>
            </a:br>
            <a:r>
              <a:rPr lang="en-US" dirty="0"/>
              <a:t>Base it on the </a:t>
            </a:r>
            <a:r>
              <a:rPr lang="en-US" dirty="0">
                <a:latin typeface="Courier New" pitchFamily="49" charset="0"/>
              </a:rPr>
              <a:t>INVENTORIES</a:t>
            </a:r>
            <a:r>
              <a:rPr lang="en-US" dirty="0"/>
              <a:t> table.</a:t>
            </a:r>
            <a:br>
              <a:rPr lang="en-US" dirty="0"/>
            </a:br>
            <a:r>
              <a:rPr lang="en-US" dirty="0"/>
              <a:t>Display four records in this block and ensure that they are displayed on a new content canvas called </a:t>
            </a:r>
            <a:r>
              <a:rPr lang="en-US" dirty="0">
                <a:latin typeface="Courier New" pitchFamily="49" charset="0"/>
              </a:rPr>
              <a:t>CV_INVENTORY</a:t>
            </a:r>
            <a:r>
              <a:rPr lang="en-US" dirty="0"/>
              <a:t>.</a:t>
            </a:r>
            <a:br>
              <a:rPr lang="en-US" dirty="0"/>
            </a:br>
            <a:r>
              <a:rPr lang="en-US" dirty="0"/>
              <a:t>Use a tabular style layout, and include a scroll bar.</a:t>
            </a:r>
            <a:br>
              <a:rPr lang="en-US" dirty="0"/>
            </a:br>
            <a:r>
              <a:rPr lang="en-US" dirty="0"/>
              <a:t>In the Object Navigator, move the </a:t>
            </a:r>
            <a:r>
              <a:rPr lang="en-US" dirty="0">
                <a:latin typeface="Courier New" pitchFamily="49" charset="0"/>
              </a:rPr>
              <a:t>INVENTORIES</a:t>
            </a:r>
            <a:r>
              <a:rPr lang="en-US" dirty="0"/>
              <a:t> block after the </a:t>
            </a:r>
            <a:r>
              <a:rPr lang="en-US" dirty="0">
                <a:latin typeface="Courier New" pitchFamily="49" charset="0"/>
              </a:rPr>
              <a:t>ORDER_ITEMS</a:t>
            </a:r>
            <a:r>
              <a:rPr lang="en-US" dirty="0"/>
              <a:t> block. Set the frame title to Stock.</a:t>
            </a:r>
            <a:br>
              <a:rPr lang="en-US" dirty="0"/>
            </a:br>
            <a:r>
              <a:rPr lang="en-US" dirty="0"/>
              <a:t>Do not create any relationships between blocks at this stage.</a:t>
            </a:r>
          </a:p>
          <a:p>
            <a:pPr lvl="2">
              <a:spcAft>
                <a:spcPts val="300"/>
              </a:spcAft>
              <a:buFontTx/>
              <a:buNone/>
            </a:pPr>
            <a:r>
              <a:rPr lang="en-US" dirty="0"/>
              <a:t>5.	Explicitly create a relation called </a:t>
            </a:r>
            <a:r>
              <a:rPr lang="en-US" dirty="0" err="1"/>
              <a:t>Order_Items_Inventories</a:t>
            </a:r>
            <a:r>
              <a:rPr lang="en-US" dirty="0"/>
              <a:t> between the </a:t>
            </a:r>
            <a:r>
              <a:rPr lang="en-US" dirty="0">
                <a:latin typeface="Courier New" pitchFamily="49" charset="0"/>
              </a:rPr>
              <a:t>ORDER_ITEMS</a:t>
            </a:r>
            <a:r>
              <a:rPr lang="en-US" dirty="0"/>
              <a:t> and </a:t>
            </a:r>
            <a:r>
              <a:rPr lang="en-US" dirty="0">
                <a:latin typeface="Courier New" pitchFamily="49" charset="0"/>
              </a:rPr>
              <a:t>INVENTORIES</a:t>
            </a:r>
            <a:r>
              <a:rPr lang="en-US" dirty="0"/>
              <a:t> blocks.</a:t>
            </a:r>
            <a:br>
              <a:rPr lang="en-US" dirty="0"/>
            </a:br>
            <a:r>
              <a:rPr lang="en-US" dirty="0"/>
              <a:t>Ensure that line item records can be deleted independently of any related inventory.</a:t>
            </a:r>
            <a:br>
              <a:rPr lang="en-US" dirty="0"/>
            </a:br>
            <a:r>
              <a:rPr lang="en-US" dirty="0"/>
              <a:t>Set the coordination so that the Inventories block is not queried until you explicitly execute a query.</a:t>
            </a:r>
          </a:p>
          <a:p>
            <a:pPr lvl="2">
              <a:spcAft>
                <a:spcPts val="300"/>
              </a:spcAft>
              <a:buFontTx/>
              <a:buNone/>
            </a:pPr>
            <a:r>
              <a:rPr lang="en-US" dirty="0"/>
              <a:t>6.	On the </a:t>
            </a:r>
            <a:r>
              <a:rPr lang="en-US" dirty="0">
                <a:latin typeface="Courier New" pitchFamily="49" charset="0"/>
              </a:rPr>
              <a:t>ORDER_ITEMS</a:t>
            </a:r>
            <a:r>
              <a:rPr lang="en-US" dirty="0"/>
              <a:t> block, change the prompt for the Line Item ID item to Item# by using the reentrant Layout Wizard. First select the relevant frame in the Layout Editor, and then use the Layout Wizard.</a:t>
            </a:r>
          </a:p>
          <a:p>
            <a:pPr lvl="2">
              <a:spcAft>
                <a:spcPts val="300"/>
              </a:spcAft>
              <a:buFontTx/>
              <a:buNone/>
            </a:pPr>
            <a:r>
              <a:rPr lang="en-US" dirty="0"/>
              <a:t>7.	In the </a:t>
            </a:r>
            <a:r>
              <a:rPr lang="en-US" dirty="0">
                <a:latin typeface="Courier New" pitchFamily="49" charset="0"/>
              </a:rPr>
              <a:t>INVENTORIES</a:t>
            </a:r>
            <a:r>
              <a:rPr lang="en-US" dirty="0"/>
              <a:t> data block, change the prompt for Quantity on Hand to In Stock by using the Layout Wizard.</a:t>
            </a:r>
          </a:p>
          <a:p>
            <a:pPr lvl="2">
              <a:spcAft>
                <a:spcPts val="300"/>
              </a:spcAft>
              <a:buFontTx/>
              <a:buNone/>
            </a:pPr>
            <a:r>
              <a:rPr lang="en-US" dirty="0"/>
              <a:t>8.	Save and compile your form module.</a:t>
            </a:r>
            <a:br>
              <a:rPr lang="en-US" dirty="0"/>
            </a:br>
            <a:r>
              <a:rPr lang="en-US" dirty="0"/>
              <a:t>Click Run Form to run your form.</a:t>
            </a:r>
            <a:br>
              <a:rPr lang="en-US" dirty="0"/>
            </a:br>
            <a:r>
              <a:rPr lang="en-US" dirty="0"/>
              <a:t>Execute a query.</a:t>
            </a:r>
            <a:br>
              <a:rPr lang="en-US" dirty="0"/>
            </a:br>
            <a:r>
              <a:rPr lang="en-US" dirty="0"/>
              <a:t>Navigate through the blocks so that you see the </a:t>
            </a:r>
            <a:r>
              <a:rPr lang="en-US" dirty="0">
                <a:latin typeface="Courier New" pitchFamily="49" charset="0"/>
              </a:rPr>
              <a:t>INVENTORIES</a:t>
            </a:r>
            <a:r>
              <a:rPr lang="en-US" dirty="0"/>
              <a:t> block.</a:t>
            </a:r>
            <a:br>
              <a:rPr lang="en-US" dirty="0"/>
            </a:br>
            <a:r>
              <a:rPr lang="en-US" dirty="0"/>
              <a:t>Exit the run-time session, close the browser, and return to Forms Builder.</a:t>
            </a:r>
          </a:p>
          <a:p>
            <a:pPr lvl="2">
              <a:spcAft>
                <a:spcPts val="300"/>
              </a:spcAft>
              <a:buFontTx/>
              <a:buNone/>
            </a:pPr>
            <a:r>
              <a:rPr lang="en-US" dirty="0"/>
              <a:t>9.	Change the form module name in the Object Navigator to </a:t>
            </a:r>
            <a:r>
              <a:rPr lang="en-US" dirty="0">
                <a:latin typeface="Courier New" pitchFamily="49" charset="0"/>
              </a:rPr>
              <a:t>ORDERS</a:t>
            </a:r>
            <a:r>
              <a:rPr lang="en-US" dirty="0"/>
              <a:t> and save.</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Rectangle 2"/>
          <p:cNvSpPr>
            <a:spLocks noChangeArrowheads="1"/>
          </p:cNvSpPr>
          <p:nvPr/>
        </p:nvSpPr>
        <p:spPr bwMode="auto">
          <a:xfrm>
            <a:off x="3860800" y="0"/>
            <a:ext cx="2957513" cy="455613"/>
          </a:xfrm>
          <a:prstGeom prst="rect">
            <a:avLst/>
          </a:prstGeom>
          <a:noFill/>
          <a:ln w="9525">
            <a:noFill/>
            <a:miter lim="800000"/>
            <a:headEnd/>
            <a:tailEnd/>
          </a:ln>
          <a:effectLst/>
        </p:spPr>
        <p:txBody>
          <a:bodyPr wrap="none" anchor="ctr"/>
          <a:lstStyle/>
          <a:p>
            <a:endParaRPr lang="en-US"/>
          </a:p>
        </p:txBody>
      </p:sp>
      <p:sp>
        <p:nvSpPr>
          <p:cNvPr id="268291" name="Rectangle 3"/>
          <p:cNvSpPr>
            <a:spLocks noChangeArrowheads="1"/>
          </p:cNvSpPr>
          <p:nvPr/>
        </p:nvSpPr>
        <p:spPr bwMode="auto">
          <a:xfrm>
            <a:off x="-1588" y="0"/>
            <a:ext cx="2954338" cy="455613"/>
          </a:xfrm>
          <a:prstGeom prst="rect">
            <a:avLst/>
          </a:prstGeom>
          <a:noFill/>
          <a:ln w="9525">
            <a:noFill/>
            <a:miter lim="800000"/>
            <a:headEnd/>
            <a:tailEnd/>
          </a:ln>
          <a:effectLst/>
        </p:spPr>
        <p:txBody>
          <a:bodyPr wrap="none" anchor="ctr"/>
          <a:lstStyle/>
          <a:p>
            <a:endParaRPr lang="en-US"/>
          </a:p>
        </p:txBody>
      </p:sp>
      <p:sp>
        <p:nvSpPr>
          <p:cNvPr id="268298" name="Rectangle 10"/>
          <p:cNvSpPr>
            <a:spLocks noGrp="1" noRot="1" noChangeAspect="1" noChangeArrowheads="1" noTextEdit="1"/>
          </p:cNvSpPr>
          <p:nvPr>
            <p:ph type="sldImg"/>
          </p:nvPr>
        </p:nvSpPr>
        <p:spPr>
          <a:ln/>
        </p:spPr>
      </p:sp>
      <p:sp>
        <p:nvSpPr>
          <p:cNvPr id="268299" name="Rectangle 11"/>
          <p:cNvSpPr>
            <a:spLocks noGrp="1" noChangeArrowheads="1"/>
          </p:cNvSpPr>
          <p:nvPr>
            <p:ph type="body" idx="1"/>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6" name="Rectangle 2052"/>
          <p:cNvSpPr>
            <a:spLocks noGrp="1" noRot="1" noChangeAspect="1" noChangeArrowheads="1" noTextEdit="1"/>
          </p:cNvSpPr>
          <p:nvPr>
            <p:ph type="sldImg"/>
          </p:nvPr>
        </p:nvSpPr>
        <p:spPr>
          <a:ln/>
        </p:spPr>
      </p:sp>
      <p:sp>
        <p:nvSpPr>
          <p:cNvPr id="392197" name="Rectangle 2053"/>
          <p:cNvSpPr>
            <a:spLocks noGrp="1" noChangeArrowheads="1"/>
          </p:cNvSpPr>
          <p:nvPr>
            <p:ph type="body" idx="1"/>
          </p:nvPr>
        </p:nvSpPr>
        <p:spPr/>
        <p:txBody>
          <a:bodyPr/>
          <a:lstStyle/>
          <a:p>
            <a:pPr lvl="1"/>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4" name="Rectangle 4"/>
          <p:cNvSpPr>
            <a:spLocks noGrp="1" noRot="1" noChangeAspect="1" noChangeArrowheads="1" noTextEdit="1"/>
          </p:cNvSpPr>
          <p:nvPr>
            <p:ph type="sldImg"/>
          </p:nvPr>
        </p:nvSpPr>
        <p:spPr>
          <a:ln/>
        </p:spPr>
      </p:sp>
      <p:sp>
        <p:nvSpPr>
          <p:cNvPr id="394245" name="Rectangle 5"/>
          <p:cNvSpPr>
            <a:spLocks noGrp="1" noChangeArrowheads="1"/>
          </p:cNvSpPr>
          <p:nvPr>
            <p:ph type="body" idx="1"/>
          </p:nvPr>
        </p:nvSpPr>
        <p:spPr/>
        <p:txBody>
          <a:bodyPr/>
          <a:lstStyle/>
          <a:p>
            <a:endParaRPr lang="en-US" dirty="0">
              <a:solidFill>
                <a:srgbClr val="0000FF"/>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292" name="Rectangle 4"/>
          <p:cNvSpPr>
            <a:spLocks noGrp="1" noRot="1" noChangeAspect="1" noChangeArrowheads="1" noTextEdit="1"/>
          </p:cNvSpPr>
          <p:nvPr>
            <p:ph type="sldImg"/>
          </p:nvPr>
        </p:nvSpPr>
        <p:spPr>
          <a:ln/>
        </p:spPr>
      </p:sp>
      <p:sp>
        <p:nvSpPr>
          <p:cNvPr id="396293" name="Rectangle 5"/>
          <p:cNvSpPr>
            <a:spLocks noGrp="1" noChangeArrowheads="1"/>
          </p:cNvSpPr>
          <p:nvPr>
            <p:ph type="body" idx="1"/>
          </p:nvPr>
        </p:nvSpPr>
        <p:spPr/>
        <p:txBody>
          <a:bodyPr/>
          <a:lstStyle/>
          <a:p>
            <a:pPr lvl="1"/>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40" name="Rectangle 4"/>
          <p:cNvSpPr>
            <a:spLocks noGrp="1" noChangeArrowheads="1"/>
          </p:cNvSpPr>
          <p:nvPr>
            <p:ph type="body" idx="1"/>
          </p:nvPr>
        </p:nvSpPr>
        <p:spPr>
          <a:xfrm>
            <a:off x="568325" y="466725"/>
            <a:ext cx="5681663" cy="8086725"/>
          </a:xfrm>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8" name="Rectangle 4"/>
          <p:cNvSpPr>
            <a:spLocks noGrp="1" noRot="1" noChangeAspect="1" noChangeArrowheads="1" noTextEdit="1"/>
          </p:cNvSpPr>
          <p:nvPr>
            <p:ph type="sldImg"/>
          </p:nvPr>
        </p:nvSpPr>
        <p:spPr>
          <a:ln/>
        </p:spPr>
      </p:sp>
      <p:sp>
        <p:nvSpPr>
          <p:cNvPr id="400389"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438" name="Rectangle 6"/>
          <p:cNvSpPr>
            <a:spLocks noGrp="1" noRot="1" noChangeAspect="1" noChangeArrowheads="1" noTextEdit="1"/>
          </p:cNvSpPr>
          <p:nvPr>
            <p:ph type="sldImg"/>
          </p:nvPr>
        </p:nvSpPr>
        <p:spPr>
          <a:ln/>
        </p:spPr>
      </p:sp>
      <p:sp>
        <p:nvSpPr>
          <p:cNvPr id="402439" name="Rectangle 7"/>
          <p:cNvSpPr>
            <a:spLocks noGrp="1" noChangeArrowheads="1"/>
          </p:cNvSpPr>
          <p:nvPr>
            <p:ph type="body" idx="1"/>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484" name="Rectangle 4"/>
          <p:cNvSpPr>
            <a:spLocks noGrp="1" noRot="1" noChangeAspect="1" noChangeArrowheads="1" noTextEdit="1"/>
          </p:cNvSpPr>
          <p:nvPr>
            <p:ph type="sldImg"/>
          </p:nvPr>
        </p:nvSpPr>
        <p:spPr>
          <a:ln/>
        </p:spPr>
      </p:sp>
      <p:sp>
        <p:nvSpPr>
          <p:cNvPr id="404485" name="Rectangle 5"/>
          <p:cNvSpPr>
            <a:spLocks noGrp="1" noChangeArrowheads="1"/>
          </p:cNvSpPr>
          <p:nvPr>
            <p:ph type="body" idx="1"/>
          </p:nvPr>
        </p:nvSpPr>
        <p:spPr/>
        <p:txBody>
          <a:bodyPr/>
          <a:lstStyle/>
          <a:p>
            <a:endParaRPr lang="en-US" dirty="0">
              <a:solidFill>
                <a:srgbClr val="0000FF"/>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63170" name="Title_Gray_Number"/>
          <p:cNvSpPr>
            <a:spLocks noChangeArrowheads="1"/>
          </p:cNvSpPr>
          <p:nvPr/>
        </p:nvSpPr>
        <p:spPr bwMode="gray">
          <a:xfrm>
            <a:off x="939800" y="952500"/>
            <a:ext cx="7302500" cy="4318000"/>
          </a:xfrm>
          <a:prstGeom prst="rect">
            <a:avLst/>
          </a:prstGeom>
          <a:solidFill>
            <a:srgbClr val="FFFFFF"/>
          </a:solidFill>
          <a:ln w="9525">
            <a:solidFill>
              <a:srgbClr val="FFFFFF"/>
            </a:solidFill>
            <a:miter lim="800000"/>
            <a:headEnd/>
            <a:tailEnd/>
          </a:ln>
          <a:effectLst/>
        </p:spPr>
        <p:txBody>
          <a:bodyPr wrap="none" lIns="12700" tIns="12700" rIns="12700" bIns="12700" anchor="ctr"/>
          <a:lstStyle/>
          <a:p>
            <a:pPr defTabSz="228600">
              <a:spcBef>
                <a:spcPct val="0"/>
              </a:spcBef>
              <a:buClr>
                <a:srgbClr val="000000"/>
              </a:buClr>
            </a:pPr>
            <a:r>
              <a:rPr lang="en-US" sz="27700">
                <a:solidFill>
                  <a:srgbClr val="CCCCCC"/>
                </a:solidFill>
                <a:latin typeface="Times New Roman" pitchFamily="18" charset="0"/>
              </a:rPr>
              <a:t>5</a:t>
            </a:r>
          </a:p>
        </p:txBody>
      </p:sp>
      <p:sp>
        <p:nvSpPr>
          <p:cNvPr id="263171" name="Default_Title"/>
          <p:cNvSpPr>
            <a:spLocks noGrp="1" noChangeArrowheads="1"/>
          </p:cNvSpPr>
          <p:nvPr>
            <p:ph type="ctrTitle"/>
          </p:nvPr>
        </p:nvSpPr>
        <p:spPr>
          <a:xfrm>
            <a:off x="914400" y="2667000"/>
            <a:ext cx="7315200" cy="1181100"/>
          </a:xfrm>
        </p:spPr>
        <p:txBody>
          <a:bodyPr/>
          <a:lstStyle>
            <a:lvl1pPr>
              <a:spcBef>
                <a:spcPct val="0"/>
              </a:spcBef>
              <a:defRPr/>
            </a:lvl1pPr>
          </a:lstStyle>
          <a:p>
            <a:r>
              <a:rPr lang="en-US"/>
              <a:t>&lt;Insert Lesson, Module, Course Title&gt;</a:t>
            </a:r>
          </a:p>
        </p:txBody>
      </p:sp>
      <p:sp>
        <p:nvSpPr>
          <p:cNvPr id="263172" name="Title_PlaceholderSubtitle"/>
          <p:cNvSpPr>
            <a:spLocks noGrp="1" noChangeArrowheads="1"/>
          </p:cNvSpPr>
          <p:nvPr>
            <p:ph type="subTitle" idx="1"/>
          </p:nvPr>
        </p:nvSpPr>
        <p:spPr>
          <a:xfrm>
            <a:off x="927100" y="4419600"/>
            <a:ext cx="7302500" cy="431800"/>
          </a:xfrm>
        </p:spPr>
        <p:txBody>
          <a:bodyPr/>
          <a:lstStyle>
            <a:lvl1pPr algn="ctr">
              <a:defRPr/>
            </a:lvl1pPr>
          </a:lstStyle>
          <a:p>
            <a:r>
              <a:rPr lang="en-US"/>
              <a:t>&lt;Insert Subtitle&gt;</a:t>
            </a:r>
          </a:p>
        </p:txBody>
      </p:sp>
      <p:pic>
        <p:nvPicPr>
          <p:cNvPr id="263173" name="Oracle_banner"/>
          <p:cNvPicPr>
            <a:picLocks noChangeArrowheads="1"/>
          </p:cNvPicPr>
          <p:nvPr/>
        </p:nvPicPr>
        <p:blipFill>
          <a:blip r:embed="rId2" cstate="print"/>
          <a:srcRect/>
          <a:stretch>
            <a:fillRect/>
          </a:stretch>
        </p:blipFill>
        <p:spPr bwMode="auto">
          <a:xfrm>
            <a:off x="0" y="6370638"/>
            <a:ext cx="9182100" cy="309562"/>
          </a:xfrm>
          <a:prstGeom prst="rect">
            <a:avLst/>
          </a:prstGeom>
          <a:noFill/>
          <a:ln w="9525">
            <a:noFill/>
            <a:miter lim="800000"/>
            <a:headEnd/>
            <a:tailEnd/>
          </a:ln>
          <a:effectLst/>
        </p:spPr>
      </p:pic>
      <p:sp>
        <p:nvSpPr>
          <p:cNvPr id="263180" name="Slide_Copyright"/>
          <p:cNvSpPr>
            <a:spLocks noChangeArrowheads="1"/>
          </p:cNvSpPr>
          <p:nvPr userDrawn="1"/>
        </p:nvSpPr>
        <p:spPr bwMode="auto">
          <a:xfrm>
            <a:off x="2527300" y="6654800"/>
            <a:ext cx="4102100" cy="190500"/>
          </a:xfrm>
          <a:prstGeom prst="rect">
            <a:avLst/>
          </a:prstGeom>
          <a:noFill/>
          <a:ln w="9525">
            <a:noFill/>
            <a:miter lim="800000"/>
            <a:headEnd/>
            <a:tailEnd/>
          </a:ln>
          <a:effectLst/>
        </p:spPr>
        <p:txBody>
          <a:bodyPr wrap="none" anchor="ctr"/>
          <a:lstStyle/>
          <a:p>
            <a:pPr>
              <a:spcBef>
                <a:spcPct val="0"/>
              </a:spcBef>
              <a:buClrTx/>
              <a:buFontTx/>
              <a:buNone/>
            </a:pPr>
            <a:r>
              <a:rPr lang="en-US" sz="1200" b="0">
                <a:solidFill>
                  <a:srgbClr val="000000"/>
                </a:solidFill>
              </a:rPr>
              <a:t>Copyright © 2004, Oracle.  All rights reserved.</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8100" y="533400"/>
            <a:ext cx="1841500" cy="31400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63600" y="533400"/>
            <a:ext cx="5372100" cy="3140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636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28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2146" name="Slide_PlaceholderTitle"/>
          <p:cNvSpPr>
            <a:spLocks noGrp="1" noChangeArrowheads="1"/>
          </p:cNvSpPr>
          <p:nvPr>
            <p:ph type="title"/>
          </p:nvPr>
        </p:nvSpPr>
        <p:spPr bwMode="auto">
          <a:xfrm>
            <a:off x="914400" y="533400"/>
            <a:ext cx="7315200" cy="876300"/>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bodyPr>
          <a:lstStyle/>
          <a:p>
            <a:pPr lvl="0"/>
            <a:r>
              <a:rPr lang="en-US" smtClean="0"/>
              <a:t>Click to edit Master title style</a:t>
            </a:r>
          </a:p>
        </p:txBody>
      </p:sp>
      <p:sp>
        <p:nvSpPr>
          <p:cNvPr id="262147" name="Slide_PlaceholderText"/>
          <p:cNvSpPr>
            <a:spLocks noGrp="1" noChangeArrowheads="1"/>
          </p:cNvSpPr>
          <p:nvPr>
            <p:ph type="body" idx="1"/>
          </p:nvPr>
        </p:nvSpPr>
        <p:spPr bwMode="auto">
          <a:xfrm>
            <a:off x="863600" y="1816100"/>
            <a:ext cx="7366000" cy="1857375"/>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62148" name="Oracle_banner"/>
          <p:cNvPicPr>
            <a:picLocks noChangeArrowheads="1"/>
          </p:cNvPicPr>
          <p:nvPr/>
        </p:nvPicPr>
        <p:blipFill>
          <a:blip r:embed="rId13" cstate="print"/>
          <a:srcRect/>
          <a:stretch>
            <a:fillRect/>
          </a:stretch>
        </p:blipFill>
        <p:spPr bwMode="auto">
          <a:xfrm>
            <a:off x="0" y="6370638"/>
            <a:ext cx="9182100" cy="309562"/>
          </a:xfrm>
          <a:prstGeom prst="rect">
            <a:avLst/>
          </a:prstGeom>
          <a:noFill/>
          <a:ln w="9525">
            <a:noFill/>
            <a:miter lim="800000"/>
            <a:headEnd/>
            <a:tailEnd/>
          </a:ln>
          <a:effectLst/>
        </p:spPr>
      </p:pic>
      <p:sp>
        <p:nvSpPr>
          <p:cNvPr id="262149" name="Slide_Page_Number"/>
          <p:cNvSpPr>
            <a:spLocks noChangeArrowheads="1"/>
          </p:cNvSpPr>
          <p:nvPr/>
        </p:nvSpPr>
        <p:spPr bwMode="hidden">
          <a:xfrm>
            <a:off x="457200" y="6654800"/>
            <a:ext cx="965200" cy="182563"/>
          </a:xfrm>
          <a:prstGeom prst="rect">
            <a:avLst/>
          </a:prstGeom>
          <a:noFill/>
          <a:ln w="9525">
            <a:noFill/>
            <a:miter lim="800000"/>
            <a:headEnd/>
            <a:tailEnd/>
          </a:ln>
          <a:effectLst/>
        </p:spPr>
        <p:txBody>
          <a:bodyPr wrap="none" anchor="ctr"/>
          <a:lstStyle/>
          <a:p>
            <a:pPr algn="just">
              <a:spcBef>
                <a:spcPct val="0"/>
              </a:spcBef>
              <a:buClrTx/>
              <a:buFontTx/>
              <a:buNone/>
            </a:pPr>
            <a:r>
              <a:rPr lang="en-US" sz="1200" b="0"/>
              <a:t>5-</a:t>
            </a:r>
            <a:fld id="{5F08EE73-0E80-4684-BDDB-57C2F1EA86BA}" type="slidenum">
              <a:rPr lang="en-US" sz="1200" b="0"/>
              <a:pPr algn="just">
                <a:spcBef>
                  <a:spcPct val="0"/>
                </a:spcBef>
                <a:buClrTx/>
                <a:buFontTx/>
                <a:buNone/>
              </a:pPr>
              <a:t>‹#›</a:t>
            </a:fld>
            <a:endParaRPr lang="en-US" sz="1200" b="0"/>
          </a:p>
        </p:txBody>
      </p:sp>
      <p:sp>
        <p:nvSpPr>
          <p:cNvPr id="262157" name="Slide_Copyright"/>
          <p:cNvSpPr>
            <a:spLocks noChangeArrowheads="1"/>
          </p:cNvSpPr>
          <p:nvPr userDrawn="1"/>
        </p:nvSpPr>
        <p:spPr bwMode="auto">
          <a:xfrm>
            <a:off x="2527300" y="6654800"/>
            <a:ext cx="4102100" cy="190500"/>
          </a:xfrm>
          <a:prstGeom prst="rect">
            <a:avLst/>
          </a:prstGeom>
          <a:noFill/>
          <a:ln w="9525">
            <a:noFill/>
            <a:miter lim="800000"/>
            <a:headEnd/>
            <a:tailEnd/>
          </a:ln>
          <a:effectLst/>
        </p:spPr>
        <p:txBody>
          <a:bodyPr wrap="none" anchor="ctr"/>
          <a:lstStyle/>
          <a:p>
            <a:pPr>
              <a:spcBef>
                <a:spcPct val="0"/>
              </a:spcBef>
              <a:buClrTx/>
              <a:buFontTx/>
              <a:buNone/>
            </a:pPr>
            <a:r>
              <a:rPr lang="en-US" sz="1200" b="0">
                <a:solidFill>
                  <a:srgbClr val="000000"/>
                </a:solidFill>
              </a:rPr>
              <a:t>Copyright © 2004, Oracle.  All rights reserved.</a:t>
            </a: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228600" rtl="0" fontAlgn="base">
        <a:spcBef>
          <a:spcPct val="20000"/>
        </a:spcBef>
        <a:spcAft>
          <a:spcPct val="0"/>
        </a:spcAft>
        <a:buClr>
          <a:srgbClr val="000000"/>
        </a:buClr>
        <a:buFont typeface="Arial" pitchFamily="34" charset="0"/>
        <a:defRPr sz="2800" b="1">
          <a:solidFill>
            <a:schemeClr val="tx1"/>
          </a:solidFill>
          <a:latin typeface="+mj-lt"/>
          <a:ea typeface="+mj-ea"/>
          <a:cs typeface="+mj-cs"/>
        </a:defRPr>
      </a:lvl1pPr>
      <a:lvl2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2pPr>
      <a:lvl3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3pPr>
      <a:lvl4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4pPr>
      <a:lvl5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5pPr>
      <a:lvl6pPr marL="4572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6pPr>
      <a:lvl7pPr marL="9144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7pPr>
      <a:lvl8pPr marL="13716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8pPr>
      <a:lvl9pPr marL="18288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9pPr>
    </p:titleStyle>
    <p:bodyStyle>
      <a:lvl1pPr algn="l" defTabSz="228600" rtl="0" fontAlgn="base">
        <a:spcBef>
          <a:spcPct val="20000"/>
        </a:spcBef>
        <a:spcAft>
          <a:spcPct val="0"/>
        </a:spcAft>
        <a:buClr>
          <a:srgbClr val="000000"/>
        </a:buClr>
        <a:buFont typeface="Arial" pitchFamily="34" charset="0"/>
        <a:defRPr sz="2200" b="1">
          <a:solidFill>
            <a:schemeClr val="tx1"/>
          </a:solidFill>
          <a:latin typeface="+mn-lt"/>
          <a:ea typeface="+mn-ea"/>
          <a:cs typeface="+mn-cs"/>
        </a:defRPr>
      </a:lvl1pPr>
      <a:lvl2pPr marL="571500" indent="-457200" algn="l" defTabSz="228600" rtl="0" fontAlgn="base">
        <a:spcBef>
          <a:spcPct val="20000"/>
        </a:spcBef>
        <a:spcAft>
          <a:spcPct val="0"/>
        </a:spcAft>
        <a:buClr>
          <a:srgbClr val="FF0000"/>
        </a:buClr>
        <a:buFont typeface="Arial" pitchFamily="34" charset="0"/>
        <a:buChar char="•"/>
        <a:defRPr sz="2200" b="1">
          <a:solidFill>
            <a:schemeClr val="tx1"/>
          </a:solidFill>
          <a:latin typeface="+mn-lt"/>
        </a:defRPr>
      </a:lvl2pPr>
      <a:lvl3pPr marL="1028700" indent="-342900" algn="l" defTabSz="228600" rtl="0" fontAlgn="base">
        <a:spcBef>
          <a:spcPct val="20000"/>
        </a:spcBef>
        <a:spcAft>
          <a:spcPct val="0"/>
        </a:spcAft>
        <a:buClr>
          <a:srgbClr val="FF0000"/>
        </a:buClr>
        <a:buFont typeface="Arial" pitchFamily="34" charset="0"/>
        <a:buChar char="–"/>
        <a:defRPr sz="2000" b="1">
          <a:solidFill>
            <a:schemeClr val="tx1"/>
          </a:solidFill>
          <a:latin typeface="+mn-lt"/>
        </a:defRPr>
      </a:lvl3pPr>
      <a:lvl4pPr marL="1143000" algn="l" defTabSz="228600" rtl="0" fontAlgn="base">
        <a:spcBef>
          <a:spcPct val="20000"/>
        </a:spcBef>
        <a:spcAft>
          <a:spcPct val="0"/>
        </a:spcAft>
        <a:buClr>
          <a:srgbClr val="000000"/>
        </a:buClr>
        <a:buFont typeface="Arial" pitchFamily="34" charset="0"/>
        <a:defRPr sz="2000" b="1">
          <a:solidFill>
            <a:srgbClr val="FF0000"/>
          </a:solidFill>
          <a:latin typeface="+mn-lt"/>
        </a:defRPr>
      </a:lvl4pPr>
      <a:lvl5pPr marL="1257300" algn="l" defTabSz="228600" rtl="0" fontAlgn="base">
        <a:spcBef>
          <a:spcPct val="20000"/>
        </a:spcBef>
        <a:spcAft>
          <a:spcPct val="0"/>
        </a:spcAft>
        <a:buClr>
          <a:srgbClr val="000000"/>
        </a:buClr>
        <a:buFont typeface="Arial" pitchFamily="34" charset="0"/>
        <a:defRPr sz="2000" b="1">
          <a:solidFill>
            <a:schemeClr val="tx1"/>
          </a:solidFill>
          <a:latin typeface="+mn-lt"/>
        </a:defRPr>
      </a:lvl5pPr>
      <a:lvl6pPr marL="1714500" algn="l" defTabSz="228600" rtl="0" fontAlgn="base">
        <a:spcBef>
          <a:spcPct val="20000"/>
        </a:spcBef>
        <a:spcAft>
          <a:spcPct val="0"/>
        </a:spcAft>
        <a:buClr>
          <a:srgbClr val="000000"/>
        </a:buClr>
        <a:buFont typeface="Arial" pitchFamily="34" charset="0"/>
        <a:defRPr sz="2000" b="1">
          <a:solidFill>
            <a:schemeClr val="tx1"/>
          </a:solidFill>
          <a:latin typeface="+mn-lt"/>
        </a:defRPr>
      </a:lvl6pPr>
      <a:lvl7pPr marL="2171700" algn="l" defTabSz="228600" rtl="0" fontAlgn="base">
        <a:spcBef>
          <a:spcPct val="20000"/>
        </a:spcBef>
        <a:spcAft>
          <a:spcPct val="0"/>
        </a:spcAft>
        <a:buClr>
          <a:srgbClr val="000000"/>
        </a:buClr>
        <a:buFont typeface="Arial" pitchFamily="34" charset="0"/>
        <a:defRPr sz="2000" b="1">
          <a:solidFill>
            <a:schemeClr val="tx1"/>
          </a:solidFill>
          <a:latin typeface="+mn-lt"/>
        </a:defRPr>
      </a:lvl7pPr>
      <a:lvl8pPr marL="2628900" algn="l" defTabSz="228600" rtl="0" fontAlgn="base">
        <a:spcBef>
          <a:spcPct val="20000"/>
        </a:spcBef>
        <a:spcAft>
          <a:spcPct val="0"/>
        </a:spcAft>
        <a:buClr>
          <a:srgbClr val="000000"/>
        </a:buClr>
        <a:buFont typeface="Arial" pitchFamily="34" charset="0"/>
        <a:defRPr sz="2000" b="1">
          <a:solidFill>
            <a:schemeClr val="tx1"/>
          </a:solidFill>
          <a:latin typeface="+mn-lt"/>
        </a:defRPr>
      </a:lvl8pPr>
      <a:lvl9pPr marL="3086100" algn="l" defTabSz="228600" rtl="0" fontAlgn="base">
        <a:spcBef>
          <a:spcPct val="20000"/>
        </a:spcBef>
        <a:spcAft>
          <a:spcPct val="0"/>
        </a:spcAft>
        <a:buClr>
          <a:srgbClr val="000000"/>
        </a:buClr>
        <a:buFont typeface="Arial" pitchFamily="34" charset="0"/>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21" name="Rectangle 5"/>
          <p:cNvSpPr>
            <a:spLocks noGrp="1" noChangeArrowheads="1"/>
          </p:cNvSpPr>
          <p:nvPr>
            <p:ph type="ctrTitle"/>
          </p:nvPr>
        </p:nvSpPr>
        <p:spPr/>
        <p:txBody>
          <a:bodyPr/>
          <a:lstStyle/>
          <a:p>
            <a:r>
              <a:rPr lang="en-US"/>
              <a:t>Creating a Master-Detail Form</a:t>
            </a:r>
          </a:p>
        </p:txBody>
      </p:sp>
    </p:spTree>
  </p:cSld>
  <p:clrMapOvr>
    <a:overrideClrMapping bg1="lt1" tx1="dk1" bg2="lt2" tx2="dk2" accent1="accent1" accent2="accent2" accent3="accent3" accent4="accent4" accent5="accent5" accent6="accent6" hlink="hlink" folHlink="folHlink"/>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1410" name="Picture 2" descr="D:\Data\CurrDev\BIA10g\images\0435.GIF"/>
          <p:cNvPicPr>
            <a:picLocks noChangeAspect="1" noChangeArrowheads="1"/>
          </p:cNvPicPr>
          <p:nvPr/>
        </p:nvPicPr>
        <p:blipFill>
          <a:blip r:embed="rId3" cstate="print"/>
          <a:srcRect/>
          <a:stretch>
            <a:fillRect/>
          </a:stretch>
        </p:blipFill>
        <p:spPr bwMode="gray">
          <a:xfrm>
            <a:off x="914400" y="1776413"/>
            <a:ext cx="4038600" cy="3487737"/>
          </a:xfrm>
          <a:prstGeom prst="rect">
            <a:avLst/>
          </a:prstGeom>
          <a:noFill/>
        </p:spPr>
      </p:pic>
      <p:sp>
        <p:nvSpPr>
          <p:cNvPr id="401411" name="Rectangle 3"/>
          <p:cNvSpPr>
            <a:spLocks noGrp="1" noChangeArrowheads="1"/>
          </p:cNvSpPr>
          <p:nvPr>
            <p:ph type="title"/>
          </p:nvPr>
        </p:nvSpPr>
        <p:spPr/>
        <p:txBody>
          <a:bodyPr/>
          <a:lstStyle/>
          <a:p>
            <a:r>
              <a:rPr lang="en-US"/>
              <a:t>Creating a Relation Manually</a:t>
            </a:r>
          </a:p>
        </p:txBody>
      </p:sp>
      <p:pic>
        <p:nvPicPr>
          <p:cNvPr id="401414" name="Picture 6" descr="D:\Data\CurrDev\BIA10g\images\0507.GIF"/>
          <p:cNvPicPr>
            <a:picLocks noChangeAspect="1" noChangeArrowheads="1"/>
          </p:cNvPicPr>
          <p:nvPr/>
        </p:nvPicPr>
        <p:blipFill>
          <a:blip r:embed="rId4" cstate="print"/>
          <a:srcRect/>
          <a:stretch>
            <a:fillRect/>
          </a:stretch>
        </p:blipFill>
        <p:spPr bwMode="gray">
          <a:xfrm>
            <a:off x="5372100" y="2328863"/>
            <a:ext cx="2857500" cy="3943350"/>
          </a:xfrm>
          <a:prstGeom prst="rect">
            <a:avLst/>
          </a:prstGeom>
          <a:noFill/>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Relation Manually</a:t>
            </a:r>
            <a:br>
              <a:rPr lang="en-US" dirty="0" smtClean="0"/>
            </a:br>
            <a:endParaRPr lang="en-US" dirty="0"/>
          </a:p>
        </p:txBody>
      </p:sp>
      <p:sp>
        <p:nvSpPr>
          <p:cNvPr id="3" name="Content Placeholder 2"/>
          <p:cNvSpPr>
            <a:spLocks noGrp="1"/>
          </p:cNvSpPr>
          <p:nvPr>
            <p:ph idx="1"/>
          </p:nvPr>
        </p:nvSpPr>
        <p:spPr>
          <a:xfrm>
            <a:off x="838200" y="1371600"/>
            <a:ext cx="7366000" cy="5479449"/>
          </a:xfrm>
        </p:spPr>
        <p:txBody>
          <a:bodyPr/>
          <a:lstStyle/>
          <a:p>
            <a:pPr lvl="1"/>
            <a:r>
              <a:rPr lang="en-US" sz="1800" dirty="0" smtClean="0"/>
              <a:t>If </a:t>
            </a:r>
            <a:r>
              <a:rPr lang="en-US" sz="1800" dirty="0" smtClean="0"/>
              <a:t>a relation is not established when default blocks are created, you can create your own. To explicitly create a relation, perform the following steps:</a:t>
            </a:r>
          </a:p>
          <a:p>
            <a:pPr lvl="2">
              <a:buFontTx/>
              <a:buNone/>
            </a:pPr>
            <a:r>
              <a:rPr lang="en-US" sz="1800" dirty="0" smtClean="0"/>
              <a:t>1.	Select the Relations node under the master block entry in the Object Navigator.</a:t>
            </a:r>
          </a:p>
          <a:p>
            <a:pPr lvl="2">
              <a:buFontTx/>
              <a:buNone/>
            </a:pPr>
            <a:r>
              <a:rPr lang="en-US" sz="1800" dirty="0" smtClean="0"/>
              <a:t>2.	Click the Create icon. The New Relation window is displayed.</a:t>
            </a:r>
          </a:p>
          <a:p>
            <a:pPr lvl="2">
              <a:buFontTx/>
              <a:buNone/>
            </a:pPr>
            <a:r>
              <a:rPr lang="en-US" sz="1800" dirty="0" smtClean="0"/>
              <a:t>3.	Specify the name of the detail block.</a:t>
            </a:r>
          </a:p>
          <a:p>
            <a:pPr lvl="2">
              <a:buFontTx/>
              <a:buNone/>
            </a:pPr>
            <a:r>
              <a:rPr lang="en-US" sz="1800" dirty="0" smtClean="0"/>
              <a:t>4.	Choose your master delete property.</a:t>
            </a:r>
          </a:p>
          <a:p>
            <a:pPr lvl="2">
              <a:buFontTx/>
              <a:buNone/>
            </a:pPr>
            <a:r>
              <a:rPr lang="en-US" sz="1800" dirty="0" smtClean="0"/>
              <a:t>5.	Choose your coordination property.</a:t>
            </a:r>
          </a:p>
          <a:p>
            <a:pPr lvl="2">
              <a:buFontTx/>
              <a:buNone/>
            </a:pPr>
            <a:r>
              <a:rPr lang="en-US" sz="1800" dirty="0" smtClean="0"/>
              <a:t>6.	Specify the join condition.</a:t>
            </a:r>
          </a:p>
          <a:p>
            <a:pPr lvl="2">
              <a:buFontTx/>
              <a:buNone/>
            </a:pPr>
            <a:r>
              <a:rPr lang="en-US" sz="1800" dirty="0" smtClean="0"/>
              <a:t>7.	Click OK.</a:t>
            </a:r>
          </a:p>
          <a:p>
            <a:pPr lvl="1"/>
            <a:r>
              <a:rPr lang="en-US" sz="1400" dirty="0" smtClean="0"/>
              <a:t>The new relation, new triggers, and new program units are highlighted in the Object Navigator. Like implicitly created relations, the relation is given the default name of </a:t>
            </a:r>
            <a:r>
              <a:rPr lang="en-US" sz="1400" dirty="0" err="1" smtClean="0"/>
              <a:t>MasterDataBlock_DetailDataBlock</a:t>
            </a:r>
            <a:r>
              <a:rPr lang="en-US" sz="1400" dirty="0" smtClean="0"/>
              <a:t>, for example </a:t>
            </a:r>
            <a:r>
              <a:rPr lang="en-US" sz="1400" dirty="0" smtClean="0">
                <a:latin typeface="Courier New" pitchFamily="49" charset="0"/>
              </a:rPr>
              <a:t>CUSTOMERS_ORDERS</a:t>
            </a:r>
            <a:r>
              <a:rPr lang="en-US" sz="1400" dirty="0" smtClean="0"/>
              <a:t>. The same PL/SQL program units and triggers are created automatically when you explicitly create a relation as when the relation is created implicitly.</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9" name="Rectangle 3"/>
          <p:cNvSpPr>
            <a:spLocks noGrp="1" noChangeArrowheads="1"/>
          </p:cNvSpPr>
          <p:nvPr>
            <p:ph type="title"/>
          </p:nvPr>
        </p:nvSpPr>
        <p:spPr/>
        <p:txBody>
          <a:bodyPr/>
          <a:lstStyle/>
          <a:p>
            <a:r>
              <a:rPr lang="en-US"/>
              <a:t>Join Condition</a:t>
            </a:r>
          </a:p>
        </p:txBody>
      </p:sp>
      <p:sp>
        <p:nvSpPr>
          <p:cNvPr id="403460" name="Rectangle 4"/>
          <p:cNvSpPr>
            <a:spLocks noGrp="1" noChangeArrowheads="1"/>
          </p:cNvSpPr>
          <p:nvPr>
            <p:ph type="body" idx="1"/>
          </p:nvPr>
        </p:nvSpPr>
        <p:spPr>
          <a:xfrm>
            <a:off x="863600" y="1816100"/>
            <a:ext cx="7366000" cy="2497138"/>
          </a:xfrm>
        </p:spPr>
        <p:txBody>
          <a:bodyPr/>
          <a:lstStyle/>
          <a:p>
            <a:pPr lvl="1"/>
            <a:r>
              <a:rPr lang="en-US"/>
              <a:t>The join condition creates primary-foreign key link between blocks</a:t>
            </a:r>
          </a:p>
          <a:p>
            <a:pPr lvl="1"/>
            <a:r>
              <a:rPr lang="en-US"/>
              <a:t>Define a join condition using:</a:t>
            </a:r>
          </a:p>
          <a:p>
            <a:pPr lvl="2"/>
            <a:r>
              <a:rPr lang="en-US"/>
              <a:t>Block and item names (not table and column names)</a:t>
            </a:r>
          </a:p>
          <a:p>
            <a:pPr lvl="2"/>
            <a:r>
              <a:rPr lang="en-US"/>
              <a:t>Do not precede names with colon</a:t>
            </a:r>
          </a:p>
          <a:p>
            <a:pPr lvl="2"/>
            <a:r>
              <a:rPr lang="en-US"/>
              <a:t>SQL equijoin syntax</a:t>
            </a:r>
          </a:p>
        </p:txBody>
      </p:sp>
      <p:pic>
        <p:nvPicPr>
          <p:cNvPr id="403461" name="Picture 5" descr="D:\Data\CurrDev\BIA10g\images\0436.GIF"/>
          <p:cNvPicPr>
            <a:picLocks noChangeAspect="1" noChangeArrowheads="1"/>
          </p:cNvPicPr>
          <p:nvPr/>
        </p:nvPicPr>
        <p:blipFill>
          <a:blip r:embed="rId3" cstate="print"/>
          <a:srcRect/>
          <a:stretch>
            <a:fillRect/>
          </a:stretch>
        </p:blipFill>
        <p:spPr bwMode="gray">
          <a:xfrm>
            <a:off x="2239963" y="4495800"/>
            <a:ext cx="4664075" cy="1325563"/>
          </a:xfrm>
          <a:prstGeom prst="rect">
            <a:avLst/>
          </a:prstGeom>
          <a:noFill/>
        </p:spPr>
      </p:pic>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506" name="Rectangle 2"/>
          <p:cNvSpPr>
            <a:spLocks noGrp="1" noChangeArrowheads="1"/>
          </p:cNvSpPr>
          <p:nvPr>
            <p:ph type="title"/>
          </p:nvPr>
        </p:nvSpPr>
        <p:spPr/>
        <p:txBody>
          <a:bodyPr/>
          <a:lstStyle/>
          <a:p>
            <a:r>
              <a:rPr lang="en-US"/>
              <a:t>Deletion Properties</a:t>
            </a:r>
          </a:p>
        </p:txBody>
      </p:sp>
      <p:sp>
        <p:nvSpPr>
          <p:cNvPr id="405507" name="Line 3"/>
          <p:cNvSpPr>
            <a:spLocks noChangeShapeType="1"/>
          </p:cNvSpPr>
          <p:nvPr/>
        </p:nvSpPr>
        <p:spPr bwMode="blackWhite">
          <a:xfrm>
            <a:off x="3576638" y="2774950"/>
            <a:ext cx="4459287" cy="0"/>
          </a:xfrm>
          <a:prstGeom prst="line">
            <a:avLst/>
          </a:prstGeom>
          <a:noFill/>
          <a:ln w="25400">
            <a:solidFill>
              <a:schemeClr val="tx1"/>
            </a:solidFill>
            <a:prstDash val="dash"/>
            <a:round/>
            <a:headEnd type="none" w="sm" len="sm"/>
            <a:tailEnd type="none" w="sm" len="sm"/>
          </a:ln>
          <a:effectLst/>
        </p:spPr>
        <p:txBody>
          <a:bodyPr/>
          <a:lstStyle/>
          <a:p>
            <a:endParaRPr lang="en-US"/>
          </a:p>
        </p:txBody>
      </p:sp>
      <p:sp>
        <p:nvSpPr>
          <p:cNvPr id="405508" name="Rectangle 4"/>
          <p:cNvSpPr>
            <a:spLocks noChangeArrowheads="1"/>
          </p:cNvSpPr>
          <p:nvPr/>
        </p:nvSpPr>
        <p:spPr bwMode="gray">
          <a:xfrm>
            <a:off x="3657600" y="1800225"/>
            <a:ext cx="1660525" cy="412750"/>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405509" name="Rectangle 5"/>
          <p:cNvSpPr>
            <a:spLocks noChangeArrowheads="1"/>
          </p:cNvSpPr>
          <p:nvPr/>
        </p:nvSpPr>
        <p:spPr bwMode="blackWhite">
          <a:xfrm>
            <a:off x="3657600" y="2209800"/>
            <a:ext cx="1660525" cy="412750"/>
          </a:xfrm>
          <a:prstGeom prst="rect">
            <a:avLst/>
          </a:prstGeom>
          <a:solidFill>
            <a:srgbClr val="99CCFF"/>
          </a:solidFill>
          <a:ln w="28575">
            <a:solidFill>
              <a:schemeClr val="bg2"/>
            </a:solidFill>
            <a:miter lim="800000"/>
            <a:headEnd/>
            <a:tailEnd/>
          </a:ln>
          <a:effectLst/>
        </p:spPr>
        <p:txBody>
          <a:bodyPr wrap="none" anchor="ctr"/>
          <a:lstStyle/>
          <a:p>
            <a:endParaRPr lang="en-US"/>
          </a:p>
        </p:txBody>
      </p:sp>
      <p:sp>
        <p:nvSpPr>
          <p:cNvPr id="405510" name="Rectangle 6"/>
          <p:cNvSpPr>
            <a:spLocks noChangeArrowheads="1"/>
          </p:cNvSpPr>
          <p:nvPr/>
        </p:nvSpPr>
        <p:spPr bwMode="blackWhite">
          <a:xfrm>
            <a:off x="5380038" y="1914525"/>
            <a:ext cx="2508250" cy="641350"/>
          </a:xfrm>
          <a:prstGeom prst="rect">
            <a:avLst/>
          </a:prstGeom>
          <a:noFill/>
          <a:ln w="25400">
            <a:noFill/>
            <a:miter lim="800000"/>
            <a:headEnd/>
            <a:tailEnd/>
          </a:ln>
          <a:effectLst/>
        </p:spPr>
        <p:txBody>
          <a:bodyPr wrap="none" lIns="92075" tIns="46038" rIns="92075" bIns="46038">
            <a:spAutoFit/>
          </a:bodyPr>
          <a:lstStyle/>
          <a:p>
            <a:pPr algn="l" eaLnBrk="0" hangingPunct="0">
              <a:spcBef>
                <a:spcPct val="0"/>
              </a:spcBef>
              <a:buClrTx/>
              <a:buFontTx/>
              <a:buNone/>
            </a:pPr>
            <a:r>
              <a:rPr lang="en-US"/>
              <a:t>Isolated: Only master</a:t>
            </a:r>
            <a:br>
              <a:rPr lang="en-US"/>
            </a:br>
            <a:r>
              <a:rPr lang="en-US"/>
              <a:t>is deleted</a:t>
            </a:r>
          </a:p>
        </p:txBody>
      </p:sp>
      <p:sp>
        <p:nvSpPr>
          <p:cNvPr id="405511" name="Line 7"/>
          <p:cNvSpPr>
            <a:spLocks noChangeShapeType="1"/>
          </p:cNvSpPr>
          <p:nvPr/>
        </p:nvSpPr>
        <p:spPr bwMode="blackWhite">
          <a:xfrm>
            <a:off x="3576638" y="3922713"/>
            <a:ext cx="4459287" cy="0"/>
          </a:xfrm>
          <a:prstGeom prst="line">
            <a:avLst/>
          </a:prstGeom>
          <a:noFill/>
          <a:ln w="25400">
            <a:solidFill>
              <a:schemeClr val="tx1"/>
            </a:solidFill>
            <a:prstDash val="dash"/>
            <a:round/>
            <a:headEnd type="none" w="sm" len="sm"/>
            <a:tailEnd type="none" w="sm" len="sm"/>
          </a:ln>
          <a:effectLst/>
        </p:spPr>
        <p:txBody>
          <a:bodyPr/>
          <a:lstStyle/>
          <a:p>
            <a:endParaRPr lang="en-US"/>
          </a:p>
        </p:txBody>
      </p:sp>
      <p:sp>
        <p:nvSpPr>
          <p:cNvPr id="405512" name="Rectangle 8"/>
          <p:cNvSpPr>
            <a:spLocks noChangeArrowheads="1"/>
          </p:cNvSpPr>
          <p:nvPr/>
        </p:nvSpPr>
        <p:spPr bwMode="gray">
          <a:xfrm>
            <a:off x="3657600" y="2947988"/>
            <a:ext cx="1660525" cy="412750"/>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405513" name="Rectangle 9"/>
          <p:cNvSpPr>
            <a:spLocks noChangeArrowheads="1"/>
          </p:cNvSpPr>
          <p:nvPr/>
        </p:nvSpPr>
        <p:spPr bwMode="gray">
          <a:xfrm>
            <a:off x="3657600" y="3357563"/>
            <a:ext cx="1660525" cy="412750"/>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405514" name="Rectangle 10"/>
          <p:cNvSpPr>
            <a:spLocks noChangeArrowheads="1"/>
          </p:cNvSpPr>
          <p:nvPr/>
        </p:nvSpPr>
        <p:spPr bwMode="blackWhite">
          <a:xfrm>
            <a:off x="5380038" y="3057525"/>
            <a:ext cx="2686050" cy="641350"/>
          </a:xfrm>
          <a:prstGeom prst="rect">
            <a:avLst/>
          </a:prstGeom>
          <a:noFill/>
          <a:ln w="25400">
            <a:noFill/>
            <a:miter lim="800000"/>
            <a:headEnd/>
            <a:tailEnd/>
          </a:ln>
          <a:effectLst/>
        </p:spPr>
        <p:txBody>
          <a:bodyPr wrap="none" lIns="92075" tIns="46038" rIns="92075" bIns="46038">
            <a:spAutoFit/>
          </a:bodyPr>
          <a:lstStyle/>
          <a:p>
            <a:pPr algn="l" eaLnBrk="0" hangingPunct="0">
              <a:spcBef>
                <a:spcPct val="0"/>
              </a:spcBef>
              <a:buClrTx/>
              <a:buFontTx/>
              <a:buNone/>
            </a:pPr>
            <a:r>
              <a:rPr lang="en-US"/>
              <a:t>Cascading: Master and</a:t>
            </a:r>
            <a:br>
              <a:rPr lang="en-US"/>
            </a:br>
            <a:r>
              <a:rPr lang="en-US"/>
              <a:t>all details are deleted</a:t>
            </a:r>
          </a:p>
        </p:txBody>
      </p:sp>
      <p:sp>
        <p:nvSpPr>
          <p:cNvPr id="405515" name="Line 11"/>
          <p:cNvSpPr>
            <a:spLocks noChangeShapeType="1"/>
          </p:cNvSpPr>
          <p:nvPr/>
        </p:nvSpPr>
        <p:spPr bwMode="blackWhite">
          <a:xfrm>
            <a:off x="3576638" y="5068888"/>
            <a:ext cx="4459287" cy="0"/>
          </a:xfrm>
          <a:prstGeom prst="line">
            <a:avLst/>
          </a:prstGeom>
          <a:noFill/>
          <a:ln w="25400">
            <a:solidFill>
              <a:schemeClr val="tx1"/>
            </a:solidFill>
            <a:prstDash val="dash"/>
            <a:round/>
            <a:headEnd type="none" w="sm" len="sm"/>
            <a:tailEnd type="none" w="sm" len="sm"/>
          </a:ln>
          <a:effectLst/>
        </p:spPr>
        <p:txBody>
          <a:bodyPr/>
          <a:lstStyle/>
          <a:p>
            <a:endParaRPr lang="en-US"/>
          </a:p>
        </p:txBody>
      </p:sp>
      <p:sp>
        <p:nvSpPr>
          <p:cNvPr id="405516" name="Rectangle 12"/>
          <p:cNvSpPr>
            <a:spLocks noChangeArrowheads="1"/>
          </p:cNvSpPr>
          <p:nvPr/>
        </p:nvSpPr>
        <p:spPr bwMode="gray">
          <a:xfrm>
            <a:off x="3657600" y="4094163"/>
            <a:ext cx="1660525" cy="412750"/>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405517" name="Rectangle 13"/>
          <p:cNvSpPr>
            <a:spLocks noChangeArrowheads="1"/>
          </p:cNvSpPr>
          <p:nvPr/>
        </p:nvSpPr>
        <p:spPr bwMode="blackWhite">
          <a:xfrm>
            <a:off x="3657600" y="4503738"/>
            <a:ext cx="1660525" cy="412750"/>
          </a:xfrm>
          <a:prstGeom prst="rect">
            <a:avLst/>
          </a:prstGeom>
          <a:noFill/>
          <a:ln w="28575">
            <a:solidFill>
              <a:schemeClr val="bg2"/>
            </a:solidFill>
            <a:prstDash val="dash"/>
            <a:miter lim="800000"/>
            <a:headEnd/>
            <a:tailEnd/>
          </a:ln>
          <a:effectLst/>
        </p:spPr>
        <p:txBody>
          <a:bodyPr wrap="none" anchor="ctr"/>
          <a:lstStyle/>
          <a:p>
            <a:endParaRPr lang="en-US"/>
          </a:p>
        </p:txBody>
      </p:sp>
      <p:sp>
        <p:nvSpPr>
          <p:cNvPr id="405518" name="Rectangle 14"/>
          <p:cNvSpPr>
            <a:spLocks noChangeArrowheads="1"/>
          </p:cNvSpPr>
          <p:nvPr/>
        </p:nvSpPr>
        <p:spPr bwMode="blackWhite">
          <a:xfrm>
            <a:off x="5380038" y="4200525"/>
            <a:ext cx="2889250" cy="641350"/>
          </a:xfrm>
          <a:prstGeom prst="rect">
            <a:avLst/>
          </a:prstGeom>
          <a:noFill/>
          <a:ln w="25400">
            <a:noFill/>
            <a:miter lim="800000"/>
            <a:headEnd/>
            <a:tailEnd/>
          </a:ln>
          <a:effectLst/>
        </p:spPr>
        <p:txBody>
          <a:bodyPr wrap="none" lIns="92075" tIns="46038" rIns="92075" bIns="46038">
            <a:spAutoFit/>
          </a:bodyPr>
          <a:lstStyle/>
          <a:p>
            <a:pPr algn="l" eaLnBrk="0" hangingPunct="0">
              <a:spcBef>
                <a:spcPct val="0"/>
              </a:spcBef>
              <a:buClrTx/>
              <a:buFontTx/>
              <a:buNone/>
            </a:pPr>
            <a:r>
              <a:rPr lang="en-US"/>
              <a:t>Non-isolated: If no detail</a:t>
            </a:r>
            <a:br>
              <a:rPr lang="en-US"/>
            </a:br>
            <a:r>
              <a:rPr lang="en-US"/>
              <a:t>record, master is deleted</a:t>
            </a:r>
          </a:p>
        </p:txBody>
      </p:sp>
      <p:sp>
        <p:nvSpPr>
          <p:cNvPr id="405519" name="Line 15"/>
          <p:cNvSpPr>
            <a:spLocks noChangeShapeType="1"/>
          </p:cNvSpPr>
          <p:nvPr/>
        </p:nvSpPr>
        <p:spPr bwMode="blackWhite">
          <a:xfrm>
            <a:off x="3576638" y="6216650"/>
            <a:ext cx="4459287" cy="0"/>
          </a:xfrm>
          <a:prstGeom prst="line">
            <a:avLst/>
          </a:prstGeom>
          <a:noFill/>
          <a:ln w="25400">
            <a:solidFill>
              <a:schemeClr val="tx1"/>
            </a:solidFill>
            <a:prstDash val="dash"/>
            <a:round/>
            <a:headEnd type="none" w="sm" len="sm"/>
            <a:tailEnd type="none" w="sm" len="sm"/>
          </a:ln>
          <a:effectLst/>
        </p:spPr>
        <p:txBody>
          <a:bodyPr/>
          <a:lstStyle/>
          <a:p>
            <a:endParaRPr lang="en-US"/>
          </a:p>
        </p:txBody>
      </p:sp>
      <p:sp>
        <p:nvSpPr>
          <p:cNvPr id="405520" name="Rectangle 16"/>
          <p:cNvSpPr>
            <a:spLocks noChangeArrowheads="1"/>
          </p:cNvSpPr>
          <p:nvPr/>
        </p:nvSpPr>
        <p:spPr bwMode="blackWhite">
          <a:xfrm>
            <a:off x="3657600" y="5241925"/>
            <a:ext cx="1660525" cy="412750"/>
          </a:xfrm>
          <a:prstGeom prst="rect">
            <a:avLst/>
          </a:prstGeom>
          <a:solidFill>
            <a:srgbClr val="99CCFF"/>
          </a:solidFill>
          <a:ln w="28575">
            <a:solidFill>
              <a:schemeClr val="bg2"/>
            </a:solidFill>
            <a:miter lim="800000"/>
            <a:headEnd/>
            <a:tailEnd/>
          </a:ln>
          <a:effectLst/>
        </p:spPr>
        <p:txBody>
          <a:bodyPr wrap="none" anchor="ctr"/>
          <a:lstStyle/>
          <a:p>
            <a:endParaRPr lang="en-US"/>
          </a:p>
        </p:txBody>
      </p:sp>
      <p:sp>
        <p:nvSpPr>
          <p:cNvPr id="405521" name="Rectangle 17"/>
          <p:cNvSpPr>
            <a:spLocks noChangeArrowheads="1"/>
          </p:cNvSpPr>
          <p:nvPr/>
        </p:nvSpPr>
        <p:spPr bwMode="blackWhite">
          <a:xfrm>
            <a:off x="3657600" y="5651500"/>
            <a:ext cx="1660525" cy="412750"/>
          </a:xfrm>
          <a:prstGeom prst="rect">
            <a:avLst/>
          </a:prstGeom>
          <a:solidFill>
            <a:srgbClr val="99CCFF"/>
          </a:solidFill>
          <a:ln w="28575">
            <a:solidFill>
              <a:schemeClr val="bg2"/>
            </a:solidFill>
            <a:miter lim="800000"/>
            <a:headEnd/>
            <a:tailEnd/>
          </a:ln>
          <a:effectLst/>
        </p:spPr>
        <p:txBody>
          <a:bodyPr wrap="none" anchor="ctr"/>
          <a:lstStyle/>
          <a:p>
            <a:endParaRPr lang="en-US"/>
          </a:p>
        </p:txBody>
      </p:sp>
      <p:sp>
        <p:nvSpPr>
          <p:cNvPr id="405522" name="Rectangle 18"/>
          <p:cNvSpPr>
            <a:spLocks noChangeArrowheads="1"/>
          </p:cNvSpPr>
          <p:nvPr/>
        </p:nvSpPr>
        <p:spPr bwMode="blackWhite">
          <a:xfrm>
            <a:off x="5380038" y="5267325"/>
            <a:ext cx="2698750" cy="915988"/>
          </a:xfrm>
          <a:prstGeom prst="rect">
            <a:avLst/>
          </a:prstGeom>
          <a:noFill/>
          <a:ln w="25400">
            <a:noFill/>
            <a:miter lim="800000"/>
            <a:headEnd/>
            <a:tailEnd/>
          </a:ln>
          <a:effectLst/>
        </p:spPr>
        <p:txBody>
          <a:bodyPr wrap="none" lIns="92075" tIns="46038" rIns="92075" bIns="46038">
            <a:spAutoFit/>
          </a:bodyPr>
          <a:lstStyle/>
          <a:p>
            <a:pPr algn="l" eaLnBrk="0" hangingPunct="0">
              <a:spcBef>
                <a:spcPct val="0"/>
              </a:spcBef>
              <a:buClrTx/>
              <a:buFontTx/>
              <a:buNone/>
            </a:pPr>
            <a:r>
              <a:rPr lang="en-US"/>
              <a:t>Non-isolated: Master is</a:t>
            </a:r>
            <a:br>
              <a:rPr lang="en-US"/>
            </a:br>
            <a:r>
              <a:rPr lang="en-US"/>
              <a:t>not deleted if there are</a:t>
            </a:r>
            <a:br>
              <a:rPr lang="en-US"/>
            </a:br>
            <a:r>
              <a:rPr lang="en-US"/>
              <a:t>any detail records</a:t>
            </a:r>
          </a:p>
        </p:txBody>
      </p:sp>
      <p:sp>
        <p:nvSpPr>
          <p:cNvPr id="405523" name="Rectangle 19"/>
          <p:cNvSpPr>
            <a:spLocks noChangeArrowheads="1"/>
          </p:cNvSpPr>
          <p:nvPr/>
        </p:nvSpPr>
        <p:spPr bwMode="blackWhite">
          <a:xfrm>
            <a:off x="1385888" y="3946525"/>
            <a:ext cx="1660525" cy="412750"/>
          </a:xfrm>
          <a:prstGeom prst="rect">
            <a:avLst/>
          </a:prstGeom>
          <a:solidFill>
            <a:srgbClr val="99CCFF"/>
          </a:solidFill>
          <a:ln w="28575">
            <a:solidFill>
              <a:schemeClr val="bg2"/>
            </a:solidFill>
            <a:miter lim="800000"/>
            <a:headEnd/>
            <a:tailEnd/>
          </a:ln>
          <a:effectLst/>
        </p:spPr>
        <p:txBody>
          <a:bodyPr wrap="none" anchor="ctr"/>
          <a:lstStyle/>
          <a:p>
            <a:endParaRPr lang="en-US"/>
          </a:p>
        </p:txBody>
      </p:sp>
      <p:sp>
        <p:nvSpPr>
          <p:cNvPr id="405524" name="Rectangle 20"/>
          <p:cNvSpPr>
            <a:spLocks noChangeArrowheads="1"/>
          </p:cNvSpPr>
          <p:nvPr/>
        </p:nvSpPr>
        <p:spPr bwMode="blackWhite">
          <a:xfrm>
            <a:off x="1385888" y="4356100"/>
            <a:ext cx="1660525" cy="412750"/>
          </a:xfrm>
          <a:prstGeom prst="rect">
            <a:avLst/>
          </a:prstGeom>
          <a:solidFill>
            <a:srgbClr val="99CCFF"/>
          </a:solidFill>
          <a:ln w="28575">
            <a:solidFill>
              <a:schemeClr val="bg2"/>
            </a:solidFill>
            <a:miter lim="800000"/>
            <a:headEnd/>
            <a:tailEnd/>
          </a:ln>
          <a:effectLst/>
        </p:spPr>
        <p:txBody>
          <a:bodyPr wrap="none" anchor="ctr"/>
          <a:lstStyle/>
          <a:p>
            <a:endParaRPr lang="en-US"/>
          </a:p>
        </p:txBody>
      </p:sp>
      <p:sp>
        <p:nvSpPr>
          <p:cNvPr id="405525" name="Rectangle 21"/>
          <p:cNvSpPr>
            <a:spLocks noChangeArrowheads="1"/>
          </p:cNvSpPr>
          <p:nvPr/>
        </p:nvSpPr>
        <p:spPr bwMode="gray">
          <a:xfrm>
            <a:off x="1385888" y="1927225"/>
            <a:ext cx="393700" cy="361950"/>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405526" name="Rectangle 22"/>
          <p:cNvSpPr>
            <a:spLocks noChangeArrowheads="1"/>
          </p:cNvSpPr>
          <p:nvPr/>
        </p:nvSpPr>
        <p:spPr bwMode="blackWhite">
          <a:xfrm>
            <a:off x="1809750" y="1936750"/>
            <a:ext cx="1206500" cy="366713"/>
          </a:xfrm>
          <a:prstGeom prst="rect">
            <a:avLst/>
          </a:prstGeom>
          <a:noFill/>
          <a:ln w="25400">
            <a:noFill/>
            <a:miter lim="800000"/>
            <a:headEnd/>
            <a:tailEnd/>
          </a:ln>
          <a:effectLst/>
        </p:spPr>
        <p:txBody>
          <a:bodyPr wrap="none" lIns="92075" tIns="46038" rIns="92075" bIns="46038">
            <a:spAutoFit/>
          </a:bodyPr>
          <a:lstStyle/>
          <a:p>
            <a:pPr algn="l" eaLnBrk="0" hangingPunct="0">
              <a:spcBef>
                <a:spcPct val="0"/>
              </a:spcBef>
              <a:buClrTx/>
              <a:buFontTx/>
              <a:buNone/>
            </a:pPr>
            <a:r>
              <a:rPr lang="en-US"/>
              <a:t>= Deleted</a:t>
            </a:r>
          </a:p>
        </p:txBody>
      </p:sp>
      <p:sp>
        <p:nvSpPr>
          <p:cNvPr id="405527" name="Rectangle 23"/>
          <p:cNvSpPr>
            <a:spLocks noChangeArrowheads="1"/>
          </p:cNvSpPr>
          <p:nvPr/>
        </p:nvSpPr>
        <p:spPr bwMode="blackWhite">
          <a:xfrm>
            <a:off x="1408113" y="4895850"/>
            <a:ext cx="1619250" cy="641350"/>
          </a:xfrm>
          <a:prstGeom prst="rect">
            <a:avLst/>
          </a:prstGeom>
          <a:noFill/>
          <a:ln w="25400">
            <a:noFill/>
            <a:miter lim="800000"/>
            <a:headEnd/>
            <a:tailEnd/>
          </a:ln>
          <a:effectLst/>
        </p:spPr>
        <p:txBody>
          <a:bodyPr wrap="none" lIns="92075" tIns="46038" rIns="92075" bIns="46038">
            <a:spAutoFit/>
          </a:bodyPr>
          <a:lstStyle/>
          <a:p>
            <a:pPr eaLnBrk="0" hangingPunct="0">
              <a:spcBef>
                <a:spcPct val="0"/>
              </a:spcBef>
              <a:buClrTx/>
              <a:buFontTx/>
              <a:buNone/>
            </a:pPr>
            <a:r>
              <a:rPr lang="en-US"/>
              <a:t>Master-Detail</a:t>
            </a:r>
          </a:p>
          <a:p>
            <a:pPr eaLnBrk="0" hangingPunct="0">
              <a:spcBef>
                <a:spcPct val="0"/>
              </a:spcBef>
              <a:buClrTx/>
              <a:buFontTx/>
              <a:buNone/>
            </a:pPr>
            <a:r>
              <a:rPr lang="en-US"/>
              <a:t>Records</a:t>
            </a:r>
          </a:p>
        </p:txBody>
      </p:sp>
      <p:sp>
        <p:nvSpPr>
          <p:cNvPr id="405528" name="Line 24"/>
          <p:cNvSpPr>
            <a:spLocks noChangeShapeType="1"/>
          </p:cNvSpPr>
          <p:nvPr/>
        </p:nvSpPr>
        <p:spPr bwMode="blackWhite">
          <a:xfrm>
            <a:off x="3798888" y="2011363"/>
            <a:ext cx="720725" cy="0"/>
          </a:xfrm>
          <a:prstGeom prst="line">
            <a:avLst/>
          </a:prstGeom>
          <a:noFill/>
          <a:ln w="28575">
            <a:solidFill>
              <a:schemeClr val="bg2"/>
            </a:solidFill>
            <a:round/>
            <a:headEnd type="none" w="sm" len="sm"/>
            <a:tailEnd type="none" w="sm" len="sm"/>
          </a:ln>
          <a:effectLst/>
        </p:spPr>
        <p:txBody>
          <a:bodyPr/>
          <a:lstStyle/>
          <a:p>
            <a:endParaRPr lang="en-US"/>
          </a:p>
        </p:txBody>
      </p:sp>
      <p:sp>
        <p:nvSpPr>
          <p:cNvPr id="405529" name="Line 25"/>
          <p:cNvSpPr>
            <a:spLocks noChangeShapeType="1"/>
          </p:cNvSpPr>
          <p:nvPr/>
        </p:nvSpPr>
        <p:spPr bwMode="blackWhite">
          <a:xfrm>
            <a:off x="3798888" y="2357438"/>
            <a:ext cx="720725" cy="0"/>
          </a:xfrm>
          <a:prstGeom prst="line">
            <a:avLst/>
          </a:prstGeom>
          <a:noFill/>
          <a:ln w="28575">
            <a:solidFill>
              <a:schemeClr val="bg2"/>
            </a:solidFill>
            <a:round/>
            <a:headEnd type="none" w="sm" len="sm"/>
            <a:tailEnd type="none" w="sm" len="sm"/>
          </a:ln>
          <a:effectLst/>
        </p:spPr>
        <p:txBody>
          <a:bodyPr/>
          <a:lstStyle/>
          <a:p>
            <a:endParaRPr lang="en-US"/>
          </a:p>
        </p:txBody>
      </p:sp>
      <p:sp>
        <p:nvSpPr>
          <p:cNvPr id="405530" name="Line 26"/>
          <p:cNvSpPr>
            <a:spLocks noChangeShapeType="1"/>
          </p:cNvSpPr>
          <p:nvPr/>
        </p:nvSpPr>
        <p:spPr bwMode="blackWhite">
          <a:xfrm>
            <a:off x="3798888" y="2489200"/>
            <a:ext cx="720725" cy="0"/>
          </a:xfrm>
          <a:prstGeom prst="line">
            <a:avLst/>
          </a:prstGeom>
          <a:noFill/>
          <a:ln w="28575">
            <a:solidFill>
              <a:schemeClr val="bg2"/>
            </a:solidFill>
            <a:round/>
            <a:headEnd type="none" w="sm" len="sm"/>
            <a:tailEnd type="none" w="sm" len="sm"/>
          </a:ln>
          <a:effectLst/>
        </p:spPr>
        <p:txBody>
          <a:bodyPr/>
          <a:lstStyle/>
          <a:p>
            <a:endParaRPr lang="en-US"/>
          </a:p>
        </p:txBody>
      </p:sp>
      <p:sp>
        <p:nvSpPr>
          <p:cNvPr id="405531" name="Line 27"/>
          <p:cNvSpPr>
            <a:spLocks noChangeShapeType="1"/>
          </p:cNvSpPr>
          <p:nvPr/>
        </p:nvSpPr>
        <p:spPr bwMode="blackWhite">
          <a:xfrm>
            <a:off x="3798888" y="3151188"/>
            <a:ext cx="720725" cy="0"/>
          </a:xfrm>
          <a:prstGeom prst="line">
            <a:avLst/>
          </a:prstGeom>
          <a:noFill/>
          <a:ln w="28575">
            <a:solidFill>
              <a:schemeClr val="bg2"/>
            </a:solidFill>
            <a:round/>
            <a:headEnd type="none" w="sm" len="sm"/>
            <a:tailEnd type="none" w="sm" len="sm"/>
          </a:ln>
          <a:effectLst/>
        </p:spPr>
        <p:txBody>
          <a:bodyPr/>
          <a:lstStyle/>
          <a:p>
            <a:endParaRPr lang="en-US"/>
          </a:p>
        </p:txBody>
      </p:sp>
      <p:sp>
        <p:nvSpPr>
          <p:cNvPr id="405532" name="Line 28"/>
          <p:cNvSpPr>
            <a:spLocks noChangeShapeType="1"/>
          </p:cNvSpPr>
          <p:nvPr/>
        </p:nvSpPr>
        <p:spPr bwMode="blackWhite">
          <a:xfrm>
            <a:off x="3798888" y="3497263"/>
            <a:ext cx="720725" cy="0"/>
          </a:xfrm>
          <a:prstGeom prst="line">
            <a:avLst/>
          </a:prstGeom>
          <a:noFill/>
          <a:ln w="28575">
            <a:solidFill>
              <a:schemeClr val="bg2"/>
            </a:solidFill>
            <a:round/>
            <a:headEnd type="none" w="sm" len="sm"/>
            <a:tailEnd type="none" w="sm" len="sm"/>
          </a:ln>
          <a:effectLst/>
        </p:spPr>
        <p:txBody>
          <a:bodyPr/>
          <a:lstStyle/>
          <a:p>
            <a:endParaRPr lang="en-US"/>
          </a:p>
        </p:txBody>
      </p:sp>
      <p:sp>
        <p:nvSpPr>
          <p:cNvPr id="405533" name="Line 29"/>
          <p:cNvSpPr>
            <a:spLocks noChangeShapeType="1"/>
          </p:cNvSpPr>
          <p:nvPr/>
        </p:nvSpPr>
        <p:spPr bwMode="blackWhite">
          <a:xfrm>
            <a:off x="3798888" y="3629025"/>
            <a:ext cx="720725" cy="0"/>
          </a:xfrm>
          <a:prstGeom prst="line">
            <a:avLst/>
          </a:prstGeom>
          <a:noFill/>
          <a:ln w="28575">
            <a:solidFill>
              <a:schemeClr val="bg2"/>
            </a:solidFill>
            <a:round/>
            <a:headEnd type="none" w="sm" len="sm"/>
            <a:tailEnd type="none" w="sm" len="sm"/>
          </a:ln>
          <a:effectLst/>
        </p:spPr>
        <p:txBody>
          <a:bodyPr/>
          <a:lstStyle/>
          <a:p>
            <a:endParaRPr lang="en-US"/>
          </a:p>
        </p:txBody>
      </p:sp>
      <p:sp>
        <p:nvSpPr>
          <p:cNvPr id="405534" name="Line 30"/>
          <p:cNvSpPr>
            <a:spLocks noChangeShapeType="1"/>
          </p:cNvSpPr>
          <p:nvPr/>
        </p:nvSpPr>
        <p:spPr bwMode="blackWhite">
          <a:xfrm>
            <a:off x="3798888" y="4291013"/>
            <a:ext cx="720725" cy="0"/>
          </a:xfrm>
          <a:prstGeom prst="line">
            <a:avLst/>
          </a:prstGeom>
          <a:noFill/>
          <a:ln w="28575">
            <a:solidFill>
              <a:schemeClr val="bg2"/>
            </a:solidFill>
            <a:round/>
            <a:headEnd type="none" w="sm" len="sm"/>
            <a:tailEnd type="none" w="sm" len="sm"/>
          </a:ln>
          <a:effectLst/>
        </p:spPr>
        <p:txBody>
          <a:bodyPr/>
          <a:lstStyle/>
          <a:p>
            <a:endParaRPr lang="en-US"/>
          </a:p>
        </p:txBody>
      </p:sp>
      <p:sp>
        <p:nvSpPr>
          <p:cNvPr id="405535" name="Line 31"/>
          <p:cNvSpPr>
            <a:spLocks noChangeShapeType="1"/>
          </p:cNvSpPr>
          <p:nvPr/>
        </p:nvSpPr>
        <p:spPr bwMode="blackWhite">
          <a:xfrm>
            <a:off x="3798888" y="4637088"/>
            <a:ext cx="720725" cy="0"/>
          </a:xfrm>
          <a:prstGeom prst="line">
            <a:avLst/>
          </a:prstGeom>
          <a:noFill/>
          <a:ln w="28575">
            <a:solidFill>
              <a:schemeClr val="bg2"/>
            </a:solidFill>
            <a:prstDash val="dash"/>
            <a:round/>
            <a:headEnd type="none" w="sm" len="sm"/>
            <a:tailEnd type="none" w="sm" len="sm"/>
          </a:ln>
          <a:effectLst/>
        </p:spPr>
        <p:txBody>
          <a:bodyPr/>
          <a:lstStyle/>
          <a:p>
            <a:endParaRPr lang="en-US"/>
          </a:p>
        </p:txBody>
      </p:sp>
      <p:sp>
        <p:nvSpPr>
          <p:cNvPr id="405536" name="Line 32"/>
          <p:cNvSpPr>
            <a:spLocks noChangeShapeType="1"/>
          </p:cNvSpPr>
          <p:nvPr/>
        </p:nvSpPr>
        <p:spPr bwMode="blackWhite">
          <a:xfrm>
            <a:off x="3798888" y="4768850"/>
            <a:ext cx="720725" cy="0"/>
          </a:xfrm>
          <a:prstGeom prst="line">
            <a:avLst/>
          </a:prstGeom>
          <a:noFill/>
          <a:ln w="28575">
            <a:solidFill>
              <a:schemeClr val="bg2"/>
            </a:solidFill>
            <a:prstDash val="dash"/>
            <a:round/>
            <a:headEnd type="none" w="sm" len="sm"/>
            <a:tailEnd type="none" w="sm" len="sm"/>
          </a:ln>
          <a:effectLst/>
        </p:spPr>
        <p:txBody>
          <a:bodyPr/>
          <a:lstStyle/>
          <a:p>
            <a:endParaRPr lang="en-US"/>
          </a:p>
        </p:txBody>
      </p:sp>
      <p:sp>
        <p:nvSpPr>
          <p:cNvPr id="405537" name="Line 33"/>
          <p:cNvSpPr>
            <a:spLocks noChangeShapeType="1"/>
          </p:cNvSpPr>
          <p:nvPr/>
        </p:nvSpPr>
        <p:spPr bwMode="blackWhite">
          <a:xfrm>
            <a:off x="3798888" y="5445125"/>
            <a:ext cx="720725" cy="0"/>
          </a:xfrm>
          <a:prstGeom prst="line">
            <a:avLst/>
          </a:prstGeom>
          <a:noFill/>
          <a:ln w="28575">
            <a:solidFill>
              <a:schemeClr val="bg2"/>
            </a:solidFill>
            <a:round/>
            <a:headEnd type="none" w="sm" len="sm"/>
            <a:tailEnd type="none" w="sm" len="sm"/>
          </a:ln>
          <a:effectLst/>
        </p:spPr>
        <p:txBody>
          <a:bodyPr/>
          <a:lstStyle/>
          <a:p>
            <a:endParaRPr lang="en-US"/>
          </a:p>
        </p:txBody>
      </p:sp>
      <p:sp>
        <p:nvSpPr>
          <p:cNvPr id="405538" name="Line 34"/>
          <p:cNvSpPr>
            <a:spLocks noChangeShapeType="1"/>
          </p:cNvSpPr>
          <p:nvPr/>
        </p:nvSpPr>
        <p:spPr bwMode="blackWhite">
          <a:xfrm>
            <a:off x="3798888" y="5791200"/>
            <a:ext cx="720725" cy="0"/>
          </a:xfrm>
          <a:prstGeom prst="line">
            <a:avLst/>
          </a:prstGeom>
          <a:noFill/>
          <a:ln w="28575">
            <a:solidFill>
              <a:schemeClr val="bg2"/>
            </a:solidFill>
            <a:round/>
            <a:headEnd type="none" w="sm" len="sm"/>
            <a:tailEnd type="none" w="sm" len="sm"/>
          </a:ln>
          <a:effectLst/>
        </p:spPr>
        <p:txBody>
          <a:bodyPr/>
          <a:lstStyle/>
          <a:p>
            <a:endParaRPr lang="en-US"/>
          </a:p>
        </p:txBody>
      </p:sp>
      <p:sp>
        <p:nvSpPr>
          <p:cNvPr id="405539" name="Line 35"/>
          <p:cNvSpPr>
            <a:spLocks noChangeShapeType="1"/>
          </p:cNvSpPr>
          <p:nvPr/>
        </p:nvSpPr>
        <p:spPr bwMode="blackWhite">
          <a:xfrm>
            <a:off x="3798888" y="5922963"/>
            <a:ext cx="720725" cy="0"/>
          </a:xfrm>
          <a:prstGeom prst="line">
            <a:avLst/>
          </a:prstGeom>
          <a:noFill/>
          <a:ln w="28575">
            <a:solidFill>
              <a:schemeClr val="bg2"/>
            </a:solidFill>
            <a:round/>
            <a:headEnd type="none" w="sm" len="sm"/>
            <a:tailEnd type="none" w="sm" len="sm"/>
          </a:ln>
          <a:effectLst/>
        </p:spPr>
        <p:txBody>
          <a:bodyPr/>
          <a:lstStyle/>
          <a:p>
            <a:endParaRPr lang="en-US"/>
          </a:p>
        </p:txBody>
      </p:sp>
      <p:sp>
        <p:nvSpPr>
          <p:cNvPr id="405540" name="Line 36"/>
          <p:cNvSpPr>
            <a:spLocks noChangeShapeType="1"/>
          </p:cNvSpPr>
          <p:nvPr/>
        </p:nvSpPr>
        <p:spPr bwMode="blackWhite">
          <a:xfrm>
            <a:off x="1512888" y="4146550"/>
            <a:ext cx="720725" cy="0"/>
          </a:xfrm>
          <a:prstGeom prst="line">
            <a:avLst/>
          </a:prstGeom>
          <a:noFill/>
          <a:ln w="28575">
            <a:solidFill>
              <a:schemeClr val="bg2"/>
            </a:solidFill>
            <a:round/>
            <a:headEnd type="none" w="sm" len="sm"/>
            <a:tailEnd type="none" w="sm" len="sm"/>
          </a:ln>
          <a:effectLst/>
        </p:spPr>
        <p:txBody>
          <a:bodyPr/>
          <a:lstStyle/>
          <a:p>
            <a:endParaRPr lang="en-US"/>
          </a:p>
        </p:txBody>
      </p:sp>
      <p:sp>
        <p:nvSpPr>
          <p:cNvPr id="405541" name="Line 37"/>
          <p:cNvSpPr>
            <a:spLocks noChangeShapeType="1"/>
          </p:cNvSpPr>
          <p:nvPr/>
        </p:nvSpPr>
        <p:spPr bwMode="blackWhite">
          <a:xfrm>
            <a:off x="1512888" y="4492625"/>
            <a:ext cx="720725" cy="0"/>
          </a:xfrm>
          <a:prstGeom prst="line">
            <a:avLst/>
          </a:prstGeom>
          <a:noFill/>
          <a:ln w="28575">
            <a:solidFill>
              <a:schemeClr val="bg2"/>
            </a:solidFill>
            <a:round/>
            <a:headEnd type="none" w="sm" len="sm"/>
            <a:tailEnd type="none" w="sm" len="sm"/>
          </a:ln>
          <a:effectLst/>
        </p:spPr>
        <p:txBody>
          <a:bodyPr/>
          <a:lstStyle/>
          <a:p>
            <a:endParaRPr lang="en-US"/>
          </a:p>
        </p:txBody>
      </p:sp>
      <p:sp>
        <p:nvSpPr>
          <p:cNvPr id="405542" name="Line 38"/>
          <p:cNvSpPr>
            <a:spLocks noChangeShapeType="1"/>
          </p:cNvSpPr>
          <p:nvPr/>
        </p:nvSpPr>
        <p:spPr bwMode="blackWhite">
          <a:xfrm>
            <a:off x="1512888" y="4624388"/>
            <a:ext cx="720725" cy="0"/>
          </a:xfrm>
          <a:prstGeom prst="line">
            <a:avLst/>
          </a:prstGeom>
          <a:noFill/>
          <a:ln w="28575">
            <a:solidFill>
              <a:schemeClr val="bg2"/>
            </a:solidFill>
            <a:round/>
            <a:headEnd type="none" w="sm" len="sm"/>
            <a:tailEnd type="none" w="sm" len="sm"/>
          </a:ln>
          <a:effectLst/>
        </p:spPr>
        <p:txBody>
          <a:bodyPr/>
          <a:lstStyle/>
          <a:p>
            <a:endParaRPr lang="en-US"/>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7554" name="Picture 2" descr="D:\Data\CurrDev\BIA10g\images\0438b.gif"/>
          <p:cNvPicPr>
            <a:picLocks noChangeAspect="1" noChangeArrowheads="1"/>
          </p:cNvPicPr>
          <p:nvPr/>
        </p:nvPicPr>
        <p:blipFill>
          <a:blip r:embed="rId3" cstate="print"/>
          <a:srcRect/>
          <a:stretch>
            <a:fillRect/>
          </a:stretch>
        </p:blipFill>
        <p:spPr bwMode="gray">
          <a:xfrm>
            <a:off x="4038600" y="1828800"/>
            <a:ext cx="3121025" cy="3143250"/>
          </a:xfrm>
          <a:prstGeom prst="rect">
            <a:avLst/>
          </a:prstGeom>
          <a:noFill/>
          <a:ln w="28575">
            <a:solidFill>
              <a:schemeClr val="tx1"/>
            </a:solidFill>
            <a:miter lim="800000"/>
            <a:headEnd/>
            <a:tailEnd/>
          </a:ln>
        </p:spPr>
      </p:pic>
      <p:pic>
        <p:nvPicPr>
          <p:cNvPr id="407555" name="Picture 3" descr="D:\Data\CurrDev\BIA10g\images\0438c.gif"/>
          <p:cNvPicPr>
            <a:picLocks noChangeAspect="1" noChangeArrowheads="1"/>
          </p:cNvPicPr>
          <p:nvPr/>
        </p:nvPicPr>
        <p:blipFill>
          <a:blip r:embed="rId4" cstate="print"/>
          <a:srcRect/>
          <a:stretch>
            <a:fillRect/>
          </a:stretch>
        </p:blipFill>
        <p:spPr bwMode="gray">
          <a:xfrm>
            <a:off x="5108575" y="3105150"/>
            <a:ext cx="3121025" cy="3143250"/>
          </a:xfrm>
          <a:prstGeom prst="rect">
            <a:avLst/>
          </a:prstGeom>
          <a:noFill/>
          <a:ln w="28575">
            <a:solidFill>
              <a:schemeClr val="tx1"/>
            </a:solidFill>
            <a:miter lim="800000"/>
            <a:headEnd/>
            <a:tailEnd/>
          </a:ln>
        </p:spPr>
      </p:pic>
      <p:pic>
        <p:nvPicPr>
          <p:cNvPr id="407556" name="Picture 4" descr="D:\Data\CurrDev\BIA10g\images\0438a.gif"/>
          <p:cNvPicPr>
            <a:picLocks noChangeAspect="1" noChangeArrowheads="1"/>
          </p:cNvPicPr>
          <p:nvPr/>
        </p:nvPicPr>
        <p:blipFill>
          <a:blip r:embed="rId5" cstate="print"/>
          <a:srcRect/>
          <a:stretch>
            <a:fillRect/>
          </a:stretch>
        </p:blipFill>
        <p:spPr bwMode="gray">
          <a:xfrm>
            <a:off x="914400" y="1538288"/>
            <a:ext cx="2982913" cy="4572000"/>
          </a:xfrm>
          <a:prstGeom prst="rect">
            <a:avLst/>
          </a:prstGeom>
          <a:noFill/>
        </p:spPr>
      </p:pic>
      <p:sp>
        <p:nvSpPr>
          <p:cNvPr id="407557" name="Rectangle 5"/>
          <p:cNvSpPr>
            <a:spLocks noGrp="1" noChangeArrowheads="1"/>
          </p:cNvSpPr>
          <p:nvPr>
            <p:ph type="title"/>
          </p:nvPr>
        </p:nvSpPr>
        <p:spPr/>
        <p:txBody>
          <a:bodyPr/>
          <a:lstStyle/>
          <a:p>
            <a:r>
              <a:rPr lang="en-US"/>
              <a:t>Modifying a Relation</a:t>
            </a:r>
          </a:p>
        </p:txBody>
      </p:sp>
      <p:sp>
        <p:nvSpPr>
          <p:cNvPr id="407558" name="Line 6"/>
          <p:cNvSpPr>
            <a:spLocks noChangeShapeType="1"/>
          </p:cNvSpPr>
          <p:nvPr/>
        </p:nvSpPr>
        <p:spPr bwMode="auto">
          <a:xfrm>
            <a:off x="3505200" y="4652963"/>
            <a:ext cx="617538" cy="0"/>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407559" name="Line 7"/>
          <p:cNvSpPr>
            <a:spLocks noChangeShapeType="1"/>
          </p:cNvSpPr>
          <p:nvPr/>
        </p:nvSpPr>
        <p:spPr bwMode="auto">
          <a:xfrm rot="-5400000">
            <a:off x="3075781" y="3629819"/>
            <a:ext cx="2078038" cy="0"/>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407560" name="Line 8"/>
          <p:cNvSpPr>
            <a:spLocks noChangeShapeType="1"/>
          </p:cNvSpPr>
          <p:nvPr/>
        </p:nvSpPr>
        <p:spPr bwMode="auto">
          <a:xfrm>
            <a:off x="4106863" y="2590800"/>
            <a:ext cx="693737"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
        <p:nvSpPr>
          <p:cNvPr id="407561" name="Line 9"/>
          <p:cNvSpPr>
            <a:spLocks noChangeShapeType="1"/>
          </p:cNvSpPr>
          <p:nvPr/>
        </p:nvSpPr>
        <p:spPr bwMode="auto">
          <a:xfrm>
            <a:off x="3505200" y="4773613"/>
            <a:ext cx="1184275" cy="0"/>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407562" name="Line 10"/>
          <p:cNvSpPr>
            <a:spLocks noChangeShapeType="1"/>
          </p:cNvSpPr>
          <p:nvPr/>
        </p:nvSpPr>
        <p:spPr bwMode="auto">
          <a:xfrm rot="-5400000">
            <a:off x="4118769" y="4220369"/>
            <a:ext cx="1125538" cy="0"/>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407563" name="Line 11"/>
          <p:cNvSpPr>
            <a:spLocks noChangeShapeType="1"/>
          </p:cNvSpPr>
          <p:nvPr/>
        </p:nvSpPr>
        <p:spPr bwMode="auto">
          <a:xfrm>
            <a:off x="4683125" y="3662363"/>
            <a:ext cx="1260475"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02" name="Rectangle 2"/>
          <p:cNvSpPr>
            <a:spLocks noGrp="1" noChangeArrowheads="1"/>
          </p:cNvSpPr>
          <p:nvPr>
            <p:ph type="title"/>
          </p:nvPr>
        </p:nvSpPr>
        <p:spPr/>
        <p:txBody>
          <a:bodyPr/>
          <a:lstStyle/>
          <a:p>
            <a:r>
              <a:rPr lang="en-US"/>
              <a:t>Coordination Properties</a:t>
            </a:r>
          </a:p>
        </p:txBody>
      </p:sp>
      <p:sp>
        <p:nvSpPr>
          <p:cNvPr id="409603" name="Rectangle 3"/>
          <p:cNvSpPr>
            <a:spLocks noChangeArrowheads="1"/>
          </p:cNvSpPr>
          <p:nvPr/>
        </p:nvSpPr>
        <p:spPr bwMode="blackWhite">
          <a:xfrm>
            <a:off x="1343025" y="2351088"/>
            <a:ext cx="1660525" cy="412750"/>
          </a:xfrm>
          <a:prstGeom prst="rect">
            <a:avLst/>
          </a:prstGeom>
          <a:solidFill>
            <a:srgbClr val="99CCFF"/>
          </a:solidFill>
          <a:ln w="28575">
            <a:solidFill>
              <a:schemeClr val="bg2"/>
            </a:solidFill>
            <a:miter lim="800000"/>
            <a:headEnd/>
            <a:tailEnd/>
          </a:ln>
          <a:effectLst/>
        </p:spPr>
        <p:txBody>
          <a:bodyPr wrap="none" anchor="ctr"/>
          <a:lstStyle/>
          <a:p>
            <a:endParaRPr lang="en-US"/>
          </a:p>
        </p:txBody>
      </p:sp>
      <p:sp>
        <p:nvSpPr>
          <p:cNvPr id="409604" name="Rectangle 4"/>
          <p:cNvSpPr>
            <a:spLocks noChangeArrowheads="1"/>
          </p:cNvSpPr>
          <p:nvPr/>
        </p:nvSpPr>
        <p:spPr bwMode="blackWhite">
          <a:xfrm>
            <a:off x="1343025" y="2760663"/>
            <a:ext cx="1660525" cy="412750"/>
          </a:xfrm>
          <a:prstGeom prst="rect">
            <a:avLst/>
          </a:prstGeom>
          <a:solidFill>
            <a:srgbClr val="99CCFF"/>
          </a:solidFill>
          <a:ln w="28575">
            <a:solidFill>
              <a:schemeClr val="bg2"/>
            </a:solidFill>
            <a:miter lim="800000"/>
            <a:headEnd/>
            <a:tailEnd/>
          </a:ln>
          <a:effectLst/>
        </p:spPr>
        <p:txBody>
          <a:bodyPr wrap="none" anchor="ctr"/>
          <a:lstStyle/>
          <a:p>
            <a:endParaRPr lang="en-US"/>
          </a:p>
        </p:txBody>
      </p:sp>
      <p:sp>
        <p:nvSpPr>
          <p:cNvPr id="409605" name="Rectangle 5"/>
          <p:cNvSpPr>
            <a:spLocks noChangeArrowheads="1"/>
          </p:cNvSpPr>
          <p:nvPr/>
        </p:nvSpPr>
        <p:spPr bwMode="blackWhite">
          <a:xfrm>
            <a:off x="1697038" y="3352800"/>
            <a:ext cx="958850" cy="366713"/>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a:t>Default</a:t>
            </a:r>
          </a:p>
        </p:txBody>
      </p:sp>
      <p:sp>
        <p:nvSpPr>
          <p:cNvPr id="409606" name="Line 6"/>
          <p:cNvSpPr>
            <a:spLocks noChangeShapeType="1"/>
          </p:cNvSpPr>
          <p:nvPr/>
        </p:nvSpPr>
        <p:spPr bwMode="blackWhite">
          <a:xfrm>
            <a:off x="1484313" y="2547938"/>
            <a:ext cx="720725" cy="0"/>
          </a:xfrm>
          <a:prstGeom prst="line">
            <a:avLst/>
          </a:prstGeom>
          <a:noFill/>
          <a:ln w="28575">
            <a:solidFill>
              <a:schemeClr val="bg2"/>
            </a:solidFill>
            <a:round/>
            <a:headEnd type="none" w="sm" len="sm"/>
            <a:tailEnd type="none" w="sm" len="sm"/>
          </a:ln>
          <a:effectLst/>
        </p:spPr>
        <p:txBody>
          <a:bodyPr/>
          <a:lstStyle/>
          <a:p>
            <a:endParaRPr lang="en-US"/>
          </a:p>
        </p:txBody>
      </p:sp>
      <p:sp>
        <p:nvSpPr>
          <p:cNvPr id="409607" name="Rectangle 7"/>
          <p:cNvSpPr>
            <a:spLocks noChangeArrowheads="1"/>
          </p:cNvSpPr>
          <p:nvPr/>
        </p:nvSpPr>
        <p:spPr bwMode="blackWhite">
          <a:xfrm>
            <a:off x="3767138" y="2351088"/>
            <a:ext cx="1660525" cy="412750"/>
          </a:xfrm>
          <a:prstGeom prst="rect">
            <a:avLst/>
          </a:prstGeom>
          <a:solidFill>
            <a:srgbClr val="99CCFF"/>
          </a:solidFill>
          <a:ln w="28575">
            <a:solidFill>
              <a:schemeClr val="tx1"/>
            </a:solidFill>
            <a:miter lim="800000"/>
            <a:headEnd/>
            <a:tailEnd/>
          </a:ln>
          <a:effectLst/>
        </p:spPr>
        <p:txBody>
          <a:bodyPr wrap="none" anchor="ctr"/>
          <a:lstStyle/>
          <a:p>
            <a:endParaRPr lang="en-US"/>
          </a:p>
        </p:txBody>
      </p:sp>
      <p:sp>
        <p:nvSpPr>
          <p:cNvPr id="409608" name="Rectangle 8"/>
          <p:cNvSpPr>
            <a:spLocks noChangeArrowheads="1"/>
          </p:cNvSpPr>
          <p:nvPr/>
        </p:nvSpPr>
        <p:spPr bwMode="blackWhite">
          <a:xfrm>
            <a:off x="3767138" y="2760663"/>
            <a:ext cx="1660525" cy="412750"/>
          </a:xfrm>
          <a:prstGeom prst="rect">
            <a:avLst/>
          </a:prstGeom>
          <a:solidFill>
            <a:srgbClr val="99CCFF"/>
          </a:solidFill>
          <a:ln w="28575">
            <a:solidFill>
              <a:schemeClr val="tx1"/>
            </a:solidFill>
            <a:miter lim="800000"/>
            <a:headEnd/>
            <a:tailEnd/>
          </a:ln>
          <a:effectLst/>
        </p:spPr>
        <p:txBody>
          <a:bodyPr wrap="none" anchor="ctr"/>
          <a:lstStyle/>
          <a:p>
            <a:endParaRPr lang="en-US"/>
          </a:p>
        </p:txBody>
      </p:sp>
      <p:sp>
        <p:nvSpPr>
          <p:cNvPr id="409609" name="Rectangle 9"/>
          <p:cNvSpPr>
            <a:spLocks noChangeArrowheads="1"/>
          </p:cNvSpPr>
          <p:nvPr/>
        </p:nvSpPr>
        <p:spPr bwMode="blackWhite">
          <a:xfrm>
            <a:off x="3433763" y="3352800"/>
            <a:ext cx="2362200" cy="641350"/>
          </a:xfrm>
          <a:prstGeom prst="rect">
            <a:avLst/>
          </a:prstGeom>
          <a:noFill/>
          <a:ln w="9525">
            <a:noFill/>
            <a:miter lim="800000"/>
            <a:headEnd/>
            <a:tailEnd/>
          </a:ln>
          <a:effectLst/>
        </p:spPr>
        <p:txBody>
          <a:bodyPr lIns="92075" tIns="46038" rIns="92075" bIns="46038">
            <a:spAutoFit/>
          </a:bodyPr>
          <a:lstStyle/>
          <a:p>
            <a:pPr eaLnBrk="0" hangingPunct="0">
              <a:spcBef>
                <a:spcPct val="0"/>
              </a:spcBef>
              <a:buClrTx/>
              <a:buFontTx/>
              <a:buNone/>
            </a:pPr>
            <a:r>
              <a:rPr lang="en-US"/>
              <a:t>Deferred</a:t>
            </a:r>
          </a:p>
          <a:p>
            <a:pPr eaLnBrk="0" hangingPunct="0">
              <a:spcBef>
                <a:spcPct val="0"/>
              </a:spcBef>
              <a:buClrTx/>
              <a:buFontTx/>
              <a:buNone/>
            </a:pPr>
            <a:r>
              <a:rPr lang="en-US"/>
              <a:t>with auto query</a:t>
            </a:r>
          </a:p>
        </p:txBody>
      </p:sp>
      <p:sp>
        <p:nvSpPr>
          <p:cNvPr id="409610" name="Line 10"/>
          <p:cNvSpPr>
            <a:spLocks noChangeShapeType="1"/>
          </p:cNvSpPr>
          <p:nvPr/>
        </p:nvSpPr>
        <p:spPr bwMode="blackWhite">
          <a:xfrm>
            <a:off x="3908425" y="2976563"/>
            <a:ext cx="720725" cy="0"/>
          </a:xfrm>
          <a:prstGeom prst="line">
            <a:avLst/>
          </a:prstGeom>
          <a:noFill/>
          <a:ln w="28575">
            <a:solidFill>
              <a:schemeClr val="tx1"/>
            </a:solidFill>
            <a:round/>
            <a:headEnd type="none" w="sm" len="sm"/>
            <a:tailEnd type="none" w="sm" len="sm"/>
          </a:ln>
          <a:effectLst/>
        </p:spPr>
        <p:txBody>
          <a:bodyPr/>
          <a:lstStyle/>
          <a:p>
            <a:endParaRPr lang="en-US"/>
          </a:p>
        </p:txBody>
      </p:sp>
      <p:sp>
        <p:nvSpPr>
          <p:cNvPr id="409611" name="Rectangle 11"/>
          <p:cNvSpPr>
            <a:spLocks noChangeArrowheads="1"/>
          </p:cNvSpPr>
          <p:nvPr/>
        </p:nvSpPr>
        <p:spPr bwMode="blackWhite">
          <a:xfrm>
            <a:off x="6191250" y="2351088"/>
            <a:ext cx="1660525" cy="412750"/>
          </a:xfrm>
          <a:prstGeom prst="rect">
            <a:avLst/>
          </a:prstGeom>
          <a:solidFill>
            <a:srgbClr val="99CCFF"/>
          </a:solidFill>
          <a:ln w="28575">
            <a:solidFill>
              <a:schemeClr val="bg2"/>
            </a:solidFill>
            <a:miter lim="800000"/>
            <a:headEnd/>
            <a:tailEnd/>
          </a:ln>
          <a:effectLst/>
        </p:spPr>
        <p:txBody>
          <a:bodyPr wrap="none" anchor="ctr"/>
          <a:lstStyle/>
          <a:p>
            <a:endParaRPr lang="en-US"/>
          </a:p>
        </p:txBody>
      </p:sp>
      <p:sp>
        <p:nvSpPr>
          <p:cNvPr id="409612" name="Rectangle 12"/>
          <p:cNvSpPr>
            <a:spLocks noChangeArrowheads="1"/>
          </p:cNvSpPr>
          <p:nvPr/>
        </p:nvSpPr>
        <p:spPr bwMode="gray">
          <a:xfrm>
            <a:off x="6191250" y="2760663"/>
            <a:ext cx="1660525" cy="412750"/>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409613" name="Rectangle 13"/>
          <p:cNvSpPr>
            <a:spLocks noChangeArrowheads="1"/>
          </p:cNvSpPr>
          <p:nvPr/>
        </p:nvSpPr>
        <p:spPr bwMode="blackWhite">
          <a:xfrm>
            <a:off x="6348413" y="3352800"/>
            <a:ext cx="1352550" cy="915988"/>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a:t>Deferred</a:t>
            </a:r>
          </a:p>
          <a:p>
            <a:pPr eaLnBrk="0" hangingPunct="0">
              <a:spcBef>
                <a:spcPct val="0"/>
              </a:spcBef>
              <a:buClrTx/>
              <a:buFontTx/>
              <a:buNone/>
            </a:pPr>
            <a:r>
              <a:rPr lang="en-US"/>
              <a:t>without</a:t>
            </a:r>
          </a:p>
          <a:p>
            <a:pPr eaLnBrk="0" hangingPunct="0">
              <a:spcBef>
                <a:spcPct val="0"/>
              </a:spcBef>
              <a:buClrTx/>
              <a:buFontTx/>
              <a:buNone/>
            </a:pPr>
            <a:r>
              <a:rPr lang="en-US"/>
              <a:t>auto query</a:t>
            </a:r>
          </a:p>
        </p:txBody>
      </p:sp>
      <p:sp>
        <p:nvSpPr>
          <p:cNvPr id="409614" name="Line 14"/>
          <p:cNvSpPr>
            <a:spLocks noChangeShapeType="1"/>
          </p:cNvSpPr>
          <p:nvPr/>
        </p:nvSpPr>
        <p:spPr bwMode="blackWhite">
          <a:xfrm>
            <a:off x="6332538" y="2976563"/>
            <a:ext cx="720725" cy="0"/>
          </a:xfrm>
          <a:prstGeom prst="line">
            <a:avLst/>
          </a:prstGeom>
          <a:noFill/>
          <a:ln w="28575">
            <a:solidFill>
              <a:schemeClr val="bg2"/>
            </a:solidFill>
            <a:round/>
            <a:headEnd type="none" w="sm" len="sm"/>
            <a:tailEnd type="none" w="sm" len="sm"/>
          </a:ln>
          <a:effectLst/>
        </p:spPr>
        <p:txBody>
          <a:bodyPr/>
          <a:lstStyle/>
          <a:p>
            <a:endParaRPr lang="en-US"/>
          </a:p>
        </p:txBody>
      </p:sp>
      <p:sp>
        <p:nvSpPr>
          <p:cNvPr id="409615" name="Line 15"/>
          <p:cNvSpPr>
            <a:spLocks noChangeShapeType="1"/>
          </p:cNvSpPr>
          <p:nvPr/>
        </p:nvSpPr>
        <p:spPr bwMode="blackWhite">
          <a:xfrm>
            <a:off x="3200400" y="2965450"/>
            <a:ext cx="549275"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409616" name="Line 16"/>
          <p:cNvSpPr>
            <a:spLocks noChangeShapeType="1"/>
          </p:cNvSpPr>
          <p:nvPr/>
        </p:nvSpPr>
        <p:spPr bwMode="blackWhite">
          <a:xfrm>
            <a:off x="3209925" y="2586038"/>
            <a:ext cx="0" cy="381000"/>
          </a:xfrm>
          <a:prstGeom prst="line">
            <a:avLst/>
          </a:prstGeom>
          <a:noFill/>
          <a:ln w="28575">
            <a:solidFill>
              <a:schemeClr val="tx1"/>
            </a:solidFill>
            <a:round/>
            <a:headEnd type="none" w="sm" len="sm"/>
            <a:tailEnd type="none" w="sm" len="sm"/>
          </a:ln>
          <a:effectLst/>
        </p:spPr>
        <p:txBody>
          <a:bodyPr/>
          <a:lstStyle/>
          <a:p>
            <a:endParaRPr lang="en-US"/>
          </a:p>
        </p:txBody>
      </p:sp>
      <p:sp>
        <p:nvSpPr>
          <p:cNvPr id="409617" name="Line 17"/>
          <p:cNvSpPr>
            <a:spLocks noChangeShapeType="1"/>
          </p:cNvSpPr>
          <p:nvPr/>
        </p:nvSpPr>
        <p:spPr bwMode="blackWhite">
          <a:xfrm>
            <a:off x="3200400" y="2592388"/>
            <a:ext cx="566738" cy="0"/>
          </a:xfrm>
          <a:prstGeom prst="line">
            <a:avLst/>
          </a:prstGeom>
          <a:noFill/>
          <a:ln w="28575">
            <a:solidFill>
              <a:schemeClr val="tx1"/>
            </a:solidFill>
            <a:round/>
            <a:headEnd type="none" w="sm" len="sm"/>
            <a:tailEnd type="none" w="sm" len="sm"/>
          </a:ln>
          <a:effectLst/>
        </p:spPr>
        <p:txBody>
          <a:bodyPr/>
          <a:lstStyle/>
          <a:p>
            <a:endParaRPr lang="en-US"/>
          </a:p>
        </p:txBody>
      </p:sp>
      <p:sp>
        <p:nvSpPr>
          <p:cNvPr id="409618" name="Line 18"/>
          <p:cNvSpPr>
            <a:spLocks noChangeShapeType="1"/>
          </p:cNvSpPr>
          <p:nvPr/>
        </p:nvSpPr>
        <p:spPr bwMode="blackWhite">
          <a:xfrm>
            <a:off x="5638800" y="2965450"/>
            <a:ext cx="549275"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409619" name="Line 19"/>
          <p:cNvSpPr>
            <a:spLocks noChangeShapeType="1"/>
          </p:cNvSpPr>
          <p:nvPr/>
        </p:nvSpPr>
        <p:spPr bwMode="blackWhite">
          <a:xfrm>
            <a:off x="5643563" y="2586038"/>
            <a:ext cx="0" cy="381000"/>
          </a:xfrm>
          <a:prstGeom prst="line">
            <a:avLst/>
          </a:prstGeom>
          <a:noFill/>
          <a:ln w="28575">
            <a:solidFill>
              <a:schemeClr val="tx1"/>
            </a:solidFill>
            <a:round/>
            <a:headEnd type="none" w="sm" len="sm"/>
            <a:tailEnd type="none" w="sm" len="sm"/>
          </a:ln>
          <a:effectLst/>
        </p:spPr>
        <p:txBody>
          <a:bodyPr/>
          <a:lstStyle/>
          <a:p>
            <a:endParaRPr lang="en-US"/>
          </a:p>
        </p:txBody>
      </p:sp>
      <p:sp>
        <p:nvSpPr>
          <p:cNvPr id="409620" name="Line 20"/>
          <p:cNvSpPr>
            <a:spLocks noChangeShapeType="1"/>
          </p:cNvSpPr>
          <p:nvPr/>
        </p:nvSpPr>
        <p:spPr bwMode="blackWhite">
          <a:xfrm>
            <a:off x="5638800" y="2592388"/>
            <a:ext cx="549275" cy="0"/>
          </a:xfrm>
          <a:prstGeom prst="line">
            <a:avLst/>
          </a:prstGeom>
          <a:noFill/>
          <a:ln w="28575">
            <a:solidFill>
              <a:schemeClr val="tx1"/>
            </a:solidFill>
            <a:round/>
            <a:headEnd type="none" w="sm" len="sm"/>
            <a:tailEnd type="none" w="sm" len="sm"/>
          </a:ln>
          <a:effectLst/>
        </p:spPr>
        <p:txBody>
          <a:bodyPr/>
          <a:lstStyle/>
          <a:p>
            <a:endParaRPr lang="en-US"/>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1650" name="Picture 2" descr="D:\Data\CurrDev\Forms9iCourse\images\4-41.GIF"/>
          <p:cNvPicPr>
            <a:picLocks noChangeAspect="1" noChangeArrowheads="1"/>
          </p:cNvPicPr>
          <p:nvPr/>
        </p:nvPicPr>
        <p:blipFill>
          <a:blip r:embed="rId3" cstate="print"/>
          <a:srcRect/>
          <a:stretch>
            <a:fillRect/>
          </a:stretch>
        </p:blipFill>
        <p:spPr bwMode="gray">
          <a:xfrm>
            <a:off x="4854575" y="1858963"/>
            <a:ext cx="2994025" cy="3932237"/>
          </a:xfrm>
          <a:prstGeom prst="rect">
            <a:avLst/>
          </a:prstGeom>
          <a:noFill/>
        </p:spPr>
      </p:pic>
      <p:sp>
        <p:nvSpPr>
          <p:cNvPr id="411651" name="Rectangle 3"/>
          <p:cNvSpPr>
            <a:spLocks noGrp="1" noChangeArrowheads="1"/>
          </p:cNvSpPr>
          <p:nvPr>
            <p:ph type="title"/>
          </p:nvPr>
        </p:nvSpPr>
        <p:spPr/>
        <p:txBody>
          <a:bodyPr/>
          <a:lstStyle/>
          <a:p>
            <a:r>
              <a:rPr lang="en-US"/>
              <a:t>Running a Master-Detail Form Module</a:t>
            </a:r>
          </a:p>
        </p:txBody>
      </p:sp>
      <p:sp>
        <p:nvSpPr>
          <p:cNvPr id="411652" name="Rectangle 4"/>
          <p:cNvSpPr>
            <a:spLocks noGrp="1" noChangeArrowheads="1"/>
          </p:cNvSpPr>
          <p:nvPr>
            <p:ph type="body" idx="1"/>
          </p:nvPr>
        </p:nvSpPr>
        <p:spPr>
          <a:xfrm>
            <a:off x="863600" y="1816100"/>
            <a:ext cx="3937000" cy="2832100"/>
          </a:xfrm>
        </p:spPr>
        <p:txBody>
          <a:bodyPr/>
          <a:lstStyle/>
          <a:p>
            <a:pPr lvl="1"/>
            <a:r>
              <a:rPr lang="en-US"/>
              <a:t>Automatic block linking for:</a:t>
            </a:r>
          </a:p>
          <a:p>
            <a:pPr lvl="2"/>
            <a:r>
              <a:rPr lang="en-US"/>
              <a:t>Querying</a:t>
            </a:r>
          </a:p>
          <a:p>
            <a:pPr lvl="2"/>
            <a:r>
              <a:rPr lang="en-US"/>
              <a:t>Inserting</a:t>
            </a:r>
          </a:p>
          <a:p>
            <a:pPr lvl="1"/>
            <a:r>
              <a:rPr lang="en-US"/>
              <a:t>Default deletion rules: Cannot delete master record if detail records exist</a:t>
            </a:r>
          </a:p>
        </p:txBody>
      </p:sp>
      <p:sp>
        <p:nvSpPr>
          <p:cNvPr id="411653" name="Line 5"/>
          <p:cNvSpPr>
            <a:spLocks noChangeShapeType="1"/>
          </p:cNvSpPr>
          <p:nvPr/>
        </p:nvSpPr>
        <p:spPr bwMode="auto">
          <a:xfrm>
            <a:off x="3124200" y="3124200"/>
            <a:ext cx="1524000" cy="0"/>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411654" name="Line 6"/>
          <p:cNvSpPr>
            <a:spLocks noChangeShapeType="1"/>
          </p:cNvSpPr>
          <p:nvPr/>
        </p:nvSpPr>
        <p:spPr bwMode="auto">
          <a:xfrm>
            <a:off x="4648200" y="2819400"/>
            <a:ext cx="0" cy="2667000"/>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411655" name="Line 7"/>
          <p:cNvSpPr>
            <a:spLocks noChangeShapeType="1"/>
          </p:cNvSpPr>
          <p:nvPr/>
        </p:nvSpPr>
        <p:spPr bwMode="auto">
          <a:xfrm>
            <a:off x="4648200" y="5472113"/>
            <a:ext cx="3810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
        <p:nvSpPr>
          <p:cNvPr id="411656" name="Line 8"/>
          <p:cNvSpPr>
            <a:spLocks noChangeShapeType="1"/>
          </p:cNvSpPr>
          <p:nvPr/>
        </p:nvSpPr>
        <p:spPr bwMode="auto">
          <a:xfrm flipV="1">
            <a:off x="4648200" y="2362200"/>
            <a:ext cx="0" cy="457200"/>
          </a:xfrm>
          <a:prstGeom prst="line">
            <a:avLst/>
          </a:prstGeom>
          <a:noFill/>
          <a:ln w="25400">
            <a:solidFill>
              <a:schemeClr val="accent2"/>
            </a:solidFill>
            <a:round/>
            <a:headEnd/>
            <a:tailEnd/>
          </a:ln>
          <a:effectLst/>
        </p:spPr>
        <p:txBody>
          <a:bodyPr lIns="12700" tIns="12700" rIns="12700" bIns="12700">
            <a:spAutoFit/>
          </a:bodyPr>
          <a:lstStyle/>
          <a:p>
            <a:endParaRPr lang="en-US"/>
          </a:p>
        </p:txBody>
      </p:sp>
      <p:sp>
        <p:nvSpPr>
          <p:cNvPr id="411657" name="Line 9"/>
          <p:cNvSpPr>
            <a:spLocks noChangeShapeType="1"/>
          </p:cNvSpPr>
          <p:nvPr/>
        </p:nvSpPr>
        <p:spPr bwMode="auto">
          <a:xfrm>
            <a:off x="4648200" y="2376488"/>
            <a:ext cx="9906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Running a Master-Detail Form Module</a:t>
            </a:r>
            <a:br>
              <a:rPr lang="en-US" dirty="0" smtClean="0"/>
            </a:br>
            <a:endParaRPr lang="en-US" dirty="0"/>
          </a:p>
        </p:txBody>
      </p:sp>
      <p:sp>
        <p:nvSpPr>
          <p:cNvPr id="3" name="Content Placeholder 2"/>
          <p:cNvSpPr>
            <a:spLocks noGrp="1"/>
          </p:cNvSpPr>
          <p:nvPr>
            <p:ph idx="1"/>
          </p:nvPr>
        </p:nvSpPr>
        <p:spPr>
          <a:xfrm>
            <a:off x="863600" y="1816100"/>
            <a:ext cx="7366000" cy="3755900"/>
          </a:xfrm>
        </p:spPr>
        <p:txBody>
          <a:bodyPr/>
          <a:lstStyle/>
          <a:p>
            <a:pPr lvl="1"/>
            <a:r>
              <a:rPr lang="en-US" dirty="0" smtClean="0"/>
              <a:t>When </a:t>
            </a:r>
            <a:r>
              <a:rPr lang="en-US" dirty="0" smtClean="0"/>
              <a:t>you run your master-detail form module you will find that:</a:t>
            </a:r>
          </a:p>
          <a:p>
            <a:pPr lvl="2"/>
            <a:r>
              <a:rPr lang="en-US" dirty="0" smtClean="0"/>
              <a:t>Querying the master data block immediately retrieves corresponding detail records.</a:t>
            </a:r>
          </a:p>
          <a:p>
            <a:pPr lvl="2"/>
            <a:r>
              <a:rPr lang="en-US" dirty="0" smtClean="0"/>
              <a:t>Deleting a master record is prevented if detail records exist.</a:t>
            </a:r>
            <a:br>
              <a:rPr lang="en-US" dirty="0" smtClean="0"/>
            </a:br>
            <a:r>
              <a:rPr lang="en-US" dirty="0" smtClean="0"/>
              <a:t>Note: You can change the above behavior by modifying the relation object properties.</a:t>
            </a:r>
          </a:p>
          <a:p>
            <a:pPr lvl="2"/>
            <a:r>
              <a:rPr lang="en-US" dirty="0" smtClean="0"/>
              <a:t>Inserting a detail record automatically associates it with the currently displayed master.</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5040" name="Picture 16" descr="D:\Data\CurrDev\BIA10g\images\0514b.gif"/>
          <p:cNvPicPr>
            <a:picLocks noChangeAspect="1" noChangeArrowheads="1"/>
          </p:cNvPicPr>
          <p:nvPr/>
        </p:nvPicPr>
        <p:blipFill>
          <a:blip r:embed="rId3" cstate="print"/>
          <a:srcRect/>
          <a:stretch>
            <a:fillRect/>
          </a:stretch>
        </p:blipFill>
        <p:spPr bwMode="gray">
          <a:xfrm>
            <a:off x="6372225" y="2895600"/>
            <a:ext cx="1817688" cy="2446338"/>
          </a:xfrm>
          <a:prstGeom prst="rect">
            <a:avLst/>
          </a:prstGeom>
          <a:noFill/>
        </p:spPr>
      </p:pic>
      <p:pic>
        <p:nvPicPr>
          <p:cNvPr id="385039" name="Picture 15" descr="D:\Data\CurrDev\BIA10g\images\0514.GIF"/>
          <p:cNvPicPr>
            <a:picLocks noChangeAspect="1" noChangeArrowheads="1"/>
          </p:cNvPicPr>
          <p:nvPr/>
        </p:nvPicPr>
        <p:blipFill>
          <a:blip r:embed="rId4" cstate="print"/>
          <a:srcRect/>
          <a:stretch>
            <a:fillRect/>
          </a:stretch>
        </p:blipFill>
        <p:spPr bwMode="gray">
          <a:xfrm>
            <a:off x="6453188" y="1827213"/>
            <a:ext cx="1736725" cy="879475"/>
          </a:xfrm>
          <a:prstGeom prst="rect">
            <a:avLst/>
          </a:prstGeom>
          <a:noFill/>
          <a:ln w="9525">
            <a:noFill/>
            <a:miter lim="800000"/>
            <a:headEnd/>
            <a:tailEnd/>
          </a:ln>
        </p:spPr>
      </p:pic>
      <p:pic>
        <p:nvPicPr>
          <p:cNvPr id="385026" name="Picture 2" descr="D:\Data\CurrDev\Forms9iCourse\images\4-11d.gif"/>
          <p:cNvPicPr>
            <a:picLocks noChangeAspect="1" noChangeArrowheads="1"/>
          </p:cNvPicPr>
          <p:nvPr/>
        </p:nvPicPr>
        <p:blipFill>
          <a:blip r:embed="rId5" cstate="print"/>
          <a:srcRect/>
          <a:stretch>
            <a:fillRect/>
          </a:stretch>
        </p:blipFill>
        <p:spPr bwMode="gray">
          <a:xfrm>
            <a:off x="7165975" y="5546725"/>
            <a:ext cx="1063625" cy="549275"/>
          </a:xfrm>
          <a:prstGeom prst="rect">
            <a:avLst/>
          </a:prstGeom>
          <a:noFill/>
        </p:spPr>
      </p:pic>
      <p:sp>
        <p:nvSpPr>
          <p:cNvPr id="385043" name="Rectangle 19"/>
          <p:cNvSpPr>
            <a:spLocks noGrp="1" noChangeArrowheads="1"/>
          </p:cNvSpPr>
          <p:nvPr>
            <p:ph type="title"/>
          </p:nvPr>
        </p:nvSpPr>
        <p:spPr/>
        <p:txBody>
          <a:bodyPr/>
          <a:lstStyle/>
          <a:p>
            <a:r>
              <a:rPr lang="en-US"/>
              <a:t>Modifying the Structure of a Data Block</a:t>
            </a:r>
          </a:p>
        </p:txBody>
      </p:sp>
      <p:sp>
        <p:nvSpPr>
          <p:cNvPr id="385044" name="Rectangle 20"/>
          <p:cNvSpPr>
            <a:spLocks noGrp="1" noChangeArrowheads="1"/>
          </p:cNvSpPr>
          <p:nvPr>
            <p:ph type="body" idx="1"/>
          </p:nvPr>
        </p:nvSpPr>
        <p:spPr>
          <a:xfrm>
            <a:off x="863600" y="1816100"/>
            <a:ext cx="7366000" cy="4413250"/>
          </a:xfrm>
        </p:spPr>
        <p:txBody>
          <a:bodyPr/>
          <a:lstStyle/>
          <a:p>
            <a:pPr lvl="1">
              <a:spcBef>
                <a:spcPct val="0"/>
              </a:spcBef>
            </a:pPr>
            <a:r>
              <a:rPr lang="en-US"/>
              <a:t>Reentrant Data Block Wizard:</a:t>
            </a:r>
          </a:p>
          <a:p>
            <a:pPr lvl="2">
              <a:spcBef>
                <a:spcPct val="0"/>
              </a:spcBef>
              <a:buFont typeface="Arial" pitchFamily="34" charset="0"/>
              <a:buNone/>
            </a:pPr>
            <a:r>
              <a:rPr lang="en-US"/>
              <a:t>1.	Select frame or object in Layout </a:t>
            </a:r>
            <a:br>
              <a:rPr lang="en-US"/>
            </a:br>
            <a:r>
              <a:rPr lang="en-US"/>
              <a:t>Editor, or data block or frame in </a:t>
            </a:r>
            <a:br>
              <a:rPr lang="en-US"/>
            </a:br>
            <a:r>
              <a:rPr lang="en-US"/>
              <a:t>Object  Navigator </a:t>
            </a:r>
          </a:p>
          <a:p>
            <a:pPr lvl="2">
              <a:spcBef>
                <a:spcPct val="0"/>
              </a:spcBef>
              <a:buFont typeface="Arial" pitchFamily="34" charset="0"/>
              <a:buNone/>
            </a:pPr>
            <a:r>
              <a:rPr lang="en-US"/>
              <a:t>2.	Select Tools </a:t>
            </a:r>
            <a:r>
              <a:rPr lang="en-US">
                <a:sym typeface="Wingdings" pitchFamily="2" charset="2"/>
              </a:rPr>
              <a:t>&gt; </a:t>
            </a:r>
            <a:r>
              <a:rPr lang="en-US"/>
              <a:t>Data Block </a:t>
            </a:r>
            <a:br>
              <a:rPr lang="en-US"/>
            </a:br>
            <a:r>
              <a:rPr lang="en-US"/>
              <a:t>Wizard	           OR</a:t>
            </a:r>
          </a:p>
          <a:p>
            <a:pPr lvl="2">
              <a:spcBef>
                <a:spcPct val="0"/>
              </a:spcBef>
              <a:buFont typeface="Arial" pitchFamily="34" charset="0"/>
              <a:buNone/>
            </a:pPr>
            <a:r>
              <a:rPr lang="en-US"/>
              <a:t>	Right-click and select Data</a:t>
            </a:r>
            <a:br>
              <a:rPr lang="en-US"/>
            </a:br>
            <a:r>
              <a:rPr lang="en-US"/>
              <a:t>Block Wizard   OR</a:t>
            </a:r>
          </a:p>
          <a:p>
            <a:pPr lvl="2">
              <a:spcBef>
                <a:spcPct val="0"/>
              </a:spcBef>
              <a:buFont typeface="Arial" pitchFamily="34" charset="0"/>
              <a:buNone/>
            </a:pPr>
            <a:r>
              <a:rPr lang="en-US"/>
              <a:t>	Click Data Block Wizard</a:t>
            </a:r>
          </a:p>
          <a:p>
            <a:pPr lvl="1">
              <a:spcBef>
                <a:spcPct val="0"/>
              </a:spcBef>
            </a:pPr>
            <a:r>
              <a:rPr lang="en-US"/>
              <a:t>Object Navigator: </a:t>
            </a:r>
          </a:p>
          <a:p>
            <a:pPr lvl="2">
              <a:spcBef>
                <a:spcPct val="0"/>
              </a:spcBef>
            </a:pPr>
            <a:r>
              <a:rPr lang="en-US"/>
              <a:t>Create or delete items</a:t>
            </a:r>
          </a:p>
          <a:p>
            <a:pPr lvl="2">
              <a:spcBef>
                <a:spcPct val="0"/>
              </a:spcBef>
            </a:pPr>
            <a:r>
              <a:rPr lang="en-US"/>
              <a:t>Change item properties</a:t>
            </a:r>
          </a:p>
          <a:p>
            <a:pPr lvl="1">
              <a:spcBef>
                <a:spcPct val="0"/>
              </a:spcBef>
            </a:pPr>
            <a:r>
              <a:rPr lang="en-US"/>
              <a:t>Block Property Palette: Change </a:t>
            </a:r>
            <a:br>
              <a:rPr lang="en-US"/>
            </a:br>
            <a:r>
              <a:rPr lang="en-US"/>
              <a:t>property values</a:t>
            </a:r>
          </a:p>
        </p:txBody>
      </p:sp>
      <p:sp>
        <p:nvSpPr>
          <p:cNvPr id="385029" name="Line 5"/>
          <p:cNvSpPr>
            <a:spLocks noChangeShapeType="1"/>
          </p:cNvSpPr>
          <p:nvPr/>
        </p:nvSpPr>
        <p:spPr bwMode="auto">
          <a:xfrm>
            <a:off x="5181600" y="3871913"/>
            <a:ext cx="12954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
        <p:nvSpPr>
          <p:cNvPr id="385030" name="Line 6"/>
          <p:cNvSpPr>
            <a:spLocks noChangeShapeType="1"/>
          </p:cNvSpPr>
          <p:nvPr/>
        </p:nvSpPr>
        <p:spPr bwMode="auto">
          <a:xfrm>
            <a:off x="5181600" y="3186113"/>
            <a:ext cx="685800" cy="0"/>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385031" name="Line 7"/>
          <p:cNvSpPr>
            <a:spLocks noChangeShapeType="1"/>
          </p:cNvSpPr>
          <p:nvPr/>
        </p:nvSpPr>
        <p:spPr bwMode="auto">
          <a:xfrm flipV="1">
            <a:off x="5867400" y="2209800"/>
            <a:ext cx="0" cy="990600"/>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385032" name="Line 8"/>
          <p:cNvSpPr>
            <a:spLocks noChangeShapeType="1"/>
          </p:cNvSpPr>
          <p:nvPr/>
        </p:nvSpPr>
        <p:spPr bwMode="auto">
          <a:xfrm>
            <a:off x="5867400" y="2209800"/>
            <a:ext cx="6096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
        <p:nvSpPr>
          <p:cNvPr id="385035" name="Line 11"/>
          <p:cNvSpPr>
            <a:spLocks noChangeShapeType="1"/>
          </p:cNvSpPr>
          <p:nvPr/>
        </p:nvSpPr>
        <p:spPr bwMode="auto">
          <a:xfrm>
            <a:off x="5867400" y="5638800"/>
            <a:ext cx="18288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
        <p:nvSpPr>
          <p:cNvPr id="385045" name="Line 21"/>
          <p:cNvSpPr>
            <a:spLocks noChangeShapeType="1"/>
          </p:cNvSpPr>
          <p:nvPr/>
        </p:nvSpPr>
        <p:spPr bwMode="auto">
          <a:xfrm>
            <a:off x="5181600" y="4433888"/>
            <a:ext cx="685800" cy="0"/>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385046" name="Line 22"/>
          <p:cNvSpPr>
            <a:spLocks noChangeShapeType="1"/>
          </p:cNvSpPr>
          <p:nvPr/>
        </p:nvSpPr>
        <p:spPr bwMode="auto">
          <a:xfrm flipV="1">
            <a:off x="5867400" y="4433888"/>
            <a:ext cx="0" cy="1219200"/>
          </a:xfrm>
          <a:prstGeom prst="line">
            <a:avLst/>
          </a:prstGeom>
          <a:noFill/>
          <a:ln w="28575">
            <a:solidFill>
              <a:schemeClr val="accent2"/>
            </a:solidFill>
            <a:round/>
            <a:headEnd/>
            <a:tailEnd/>
          </a:ln>
          <a:effectLst/>
        </p:spPr>
        <p:txBody>
          <a:bodyPr lIns="12700" tIns="12700" rIns="12700" bIns="12700">
            <a:spAutoFit/>
          </a:bodyPr>
          <a:lstStyle/>
          <a:p>
            <a:endParaRPr lang="en-US"/>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7086" name="Picture 14" descr="D:\Data\CurrDev\BIA10g\images\0515b.gif"/>
          <p:cNvPicPr>
            <a:picLocks noChangeAspect="1" noChangeArrowheads="1"/>
          </p:cNvPicPr>
          <p:nvPr/>
        </p:nvPicPr>
        <p:blipFill>
          <a:blip r:embed="rId3" cstate="print"/>
          <a:srcRect/>
          <a:stretch>
            <a:fillRect/>
          </a:stretch>
        </p:blipFill>
        <p:spPr bwMode="gray">
          <a:xfrm>
            <a:off x="6370638" y="2897188"/>
            <a:ext cx="1817687" cy="2446337"/>
          </a:xfrm>
          <a:prstGeom prst="rect">
            <a:avLst/>
          </a:prstGeom>
          <a:noFill/>
          <a:ln w="9525">
            <a:noFill/>
            <a:miter lim="800000"/>
            <a:headEnd/>
            <a:tailEnd/>
          </a:ln>
        </p:spPr>
      </p:pic>
      <p:pic>
        <p:nvPicPr>
          <p:cNvPr id="387087" name="Picture 15" descr="D:\Data\CurrDev\BIA10g\images\0515a.gif"/>
          <p:cNvPicPr>
            <a:picLocks noChangeAspect="1" noChangeArrowheads="1"/>
          </p:cNvPicPr>
          <p:nvPr/>
        </p:nvPicPr>
        <p:blipFill>
          <a:blip r:embed="rId4" cstate="print"/>
          <a:srcRect/>
          <a:stretch>
            <a:fillRect/>
          </a:stretch>
        </p:blipFill>
        <p:spPr bwMode="gray">
          <a:xfrm>
            <a:off x="6450013" y="1824038"/>
            <a:ext cx="1703387" cy="879475"/>
          </a:xfrm>
          <a:prstGeom prst="rect">
            <a:avLst/>
          </a:prstGeom>
          <a:noFill/>
        </p:spPr>
      </p:pic>
      <p:pic>
        <p:nvPicPr>
          <p:cNvPr id="387074" name="Picture 2" descr="D:\Data\CurrDev\Forms9iCourse\images\4-19c.gif"/>
          <p:cNvPicPr>
            <a:picLocks noChangeAspect="1" noChangeArrowheads="1"/>
          </p:cNvPicPr>
          <p:nvPr/>
        </p:nvPicPr>
        <p:blipFill>
          <a:blip r:embed="rId5" cstate="print"/>
          <a:srcRect/>
          <a:stretch>
            <a:fillRect/>
          </a:stretch>
        </p:blipFill>
        <p:spPr bwMode="gray">
          <a:xfrm>
            <a:off x="7165975" y="5548313"/>
            <a:ext cx="914400" cy="525462"/>
          </a:xfrm>
          <a:prstGeom prst="rect">
            <a:avLst/>
          </a:prstGeom>
          <a:noFill/>
          <a:ln w="9525">
            <a:noFill/>
            <a:miter lim="800000"/>
            <a:headEnd/>
            <a:tailEnd/>
          </a:ln>
        </p:spPr>
      </p:pic>
      <p:sp>
        <p:nvSpPr>
          <p:cNvPr id="387103" name="Rectangle 31"/>
          <p:cNvSpPr>
            <a:spLocks noGrp="1" noChangeArrowheads="1"/>
          </p:cNvSpPr>
          <p:nvPr>
            <p:ph type="title"/>
          </p:nvPr>
        </p:nvSpPr>
        <p:spPr/>
        <p:txBody>
          <a:bodyPr/>
          <a:lstStyle/>
          <a:p>
            <a:r>
              <a:rPr lang="en-US"/>
              <a:t>Modifying the Layout of a Data Block</a:t>
            </a:r>
          </a:p>
        </p:txBody>
      </p:sp>
      <p:sp>
        <p:nvSpPr>
          <p:cNvPr id="387104" name="Rectangle 32"/>
          <p:cNvSpPr>
            <a:spLocks noGrp="1" noChangeArrowheads="1"/>
          </p:cNvSpPr>
          <p:nvPr>
            <p:ph type="body" idx="1"/>
          </p:nvPr>
        </p:nvSpPr>
        <p:spPr>
          <a:xfrm>
            <a:off x="863600" y="1816100"/>
            <a:ext cx="7366000" cy="4108450"/>
          </a:xfrm>
        </p:spPr>
        <p:txBody>
          <a:bodyPr/>
          <a:lstStyle/>
          <a:p>
            <a:pPr lvl="1">
              <a:spcBef>
                <a:spcPct val="0"/>
              </a:spcBef>
            </a:pPr>
            <a:r>
              <a:rPr lang="en-US"/>
              <a:t>Reentrant Layout Wizard:</a:t>
            </a:r>
          </a:p>
          <a:p>
            <a:pPr lvl="2">
              <a:spcBef>
                <a:spcPct val="0"/>
              </a:spcBef>
            </a:pPr>
            <a:r>
              <a:rPr lang="en-US"/>
              <a:t>Select frame in Object </a:t>
            </a:r>
            <a:br>
              <a:rPr lang="en-US"/>
            </a:br>
            <a:r>
              <a:rPr lang="en-US"/>
              <a:t>Navigator or Layout Editor</a:t>
            </a:r>
          </a:p>
          <a:p>
            <a:pPr lvl="2">
              <a:spcBef>
                <a:spcPct val="0"/>
              </a:spcBef>
            </a:pPr>
            <a:r>
              <a:rPr lang="en-US"/>
              <a:t>Select Tools </a:t>
            </a:r>
            <a:r>
              <a:rPr lang="en-US">
                <a:sym typeface="Wingdings" pitchFamily="2" charset="2"/>
              </a:rPr>
              <a:t>&gt; </a:t>
            </a:r>
            <a:r>
              <a:rPr lang="en-US"/>
              <a:t>Layout Wizard</a:t>
            </a:r>
          </a:p>
          <a:p>
            <a:pPr lvl="2">
              <a:spcBef>
                <a:spcPct val="0"/>
              </a:spcBef>
            </a:pPr>
            <a:r>
              <a:rPr lang="en-US"/>
              <a:t>  						OR</a:t>
            </a:r>
          </a:p>
          <a:p>
            <a:pPr lvl="2">
              <a:spcBef>
                <a:spcPct val="0"/>
              </a:spcBef>
            </a:pPr>
            <a:r>
              <a:rPr lang="en-US"/>
              <a:t>Right-click and select Layout</a:t>
            </a:r>
            <a:br>
              <a:rPr lang="en-US"/>
            </a:br>
            <a:r>
              <a:rPr lang="en-US"/>
              <a:t>Wizard   OR</a:t>
            </a:r>
          </a:p>
          <a:p>
            <a:pPr lvl="2">
              <a:spcBef>
                <a:spcPct val="0"/>
              </a:spcBef>
            </a:pPr>
            <a:r>
              <a:rPr lang="en-US"/>
              <a:t>Click Layout Wizard</a:t>
            </a:r>
          </a:p>
          <a:p>
            <a:pPr lvl="1">
              <a:spcBef>
                <a:spcPct val="0"/>
              </a:spcBef>
            </a:pPr>
            <a:r>
              <a:rPr lang="en-US"/>
              <a:t>Layout Editor:</a:t>
            </a:r>
          </a:p>
          <a:p>
            <a:pPr lvl="2">
              <a:spcBef>
                <a:spcPct val="0"/>
              </a:spcBef>
            </a:pPr>
            <a:r>
              <a:rPr lang="en-US"/>
              <a:t>Select Tools </a:t>
            </a:r>
            <a:r>
              <a:rPr lang="en-US">
                <a:sym typeface="Wingdings" pitchFamily="2" charset="2"/>
              </a:rPr>
              <a:t>&gt; </a:t>
            </a:r>
            <a:r>
              <a:rPr lang="en-US"/>
              <a:t>Layout Editor</a:t>
            </a:r>
          </a:p>
          <a:p>
            <a:pPr lvl="2">
              <a:spcBef>
                <a:spcPct val="0"/>
              </a:spcBef>
            </a:pPr>
            <a:r>
              <a:rPr lang="en-US"/>
              <a:t>Make changes manually</a:t>
            </a:r>
          </a:p>
          <a:p>
            <a:pPr lvl="1">
              <a:spcBef>
                <a:spcPct val="0"/>
              </a:spcBef>
            </a:pPr>
            <a:r>
              <a:rPr lang="en-US"/>
              <a:t>Frame Property Palette: Change</a:t>
            </a:r>
            <a:br>
              <a:rPr lang="en-US"/>
            </a:br>
            <a:r>
              <a:rPr lang="en-US"/>
              <a:t>property values</a:t>
            </a:r>
          </a:p>
        </p:txBody>
      </p:sp>
      <p:sp>
        <p:nvSpPr>
          <p:cNvPr id="387077" name="Line 5"/>
          <p:cNvSpPr>
            <a:spLocks noChangeShapeType="1"/>
          </p:cNvSpPr>
          <p:nvPr/>
        </p:nvSpPr>
        <p:spPr bwMode="auto">
          <a:xfrm>
            <a:off x="5529263" y="3548063"/>
            <a:ext cx="8382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
        <p:nvSpPr>
          <p:cNvPr id="387078" name="Line 6"/>
          <p:cNvSpPr>
            <a:spLocks noChangeShapeType="1"/>
          </p:cNvSpPr>
          <p:nvPr/>
        </p:nvSpPr>
        <p:spPr bwMode="auto">
          <a:xfrm>
            <a:off x="5486400" y="2914650"/>
            <a:ext cx="347663" cy="0"/>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387079" name="Line 7"/>
          <p:cNvSpPr>
            <a:spLocks noChangeShapeType="1"/>
          </p:cNvSpPr>
          <p:nvPr/>
        </p:nvSpPr>
        <p:spPr bwMode="auto">
          <a:xfrm flipV="1">
            <a:off x="5819775" y="2381250"/>
            <a:ext cx="0" cy="533400"/>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387080" name="Line 8"/>
          <p:cNvSpPr>
            <a:spLocks noChangeShapeType="1"/>
          </p:cNvSpPr>
          <p:nvPr/>
        </p:nvSpPr>
        <p:spPr bwMode="auto">
          <a:xfrm>
            <a:off x="5819775" y="2381250"/>
            <a:ext cx="6096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
        <p:nvSpPr>
          <p:cNvPr id="387081" name="Line 9"/>
          <p:cNvSpPr>
            <a:spLocks noChangeShapeType="1"/>
          </p:cNvSpPr>
          <p:nvPr/>
        </p:nvSpPr>
        <p:spPr bwMode="auto">
          <a:xfrm>
            <a:off x="5486400" y="4267200"/>
            <a:ext cx="319088" cy="0"/>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387082" name="Line 10"/>
          <p:cNvSpPr>
            <a:spLocks noChangeShapeType="1"/>
          </p:cNvSpPr>
          <p:nvPr/>
        </p:nvSpPr>
        <p:spPr bwMode="auto">
          <a:xfrm flipV="1">
            <a:off x="5805488" y="4267200"/>
            <a:ext cx="0" cy="1371600"/>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387083" name="Line 11"/>
          <p:cNvSpPr>
            <a:spLocks noChangeShapeType="1"/>
          </p:cNvSpPr>
          <p:nvPr/>
        </p:nvSpPr>
        <p:spPr bwMode="auto">
          <a:xfrm>
            <a:off x="5805488" y="5638800"/>
            <a:ext cx="17526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8" name="Rectangle 4"/>
          <p:cNvSpPr>
            <a:spLocks noGrp="1" noChangeArrowheads="1"/>
          </p:cNvSpPr>
          <p:nvPr>
            <p:ph type="title"/>
          </p:nvPr>
        </p:nvSpPr>
        <p:spPr/>
        <p:txBody>
          <a:bodyPr/>
          <a:lstStyle/>
          <a:p>
            <a:r>
              <a:rPr lang="en-US"/>
              <a:t>Objectives</a:t>
            </a:r>
          </a:p>
        </p:txBody>
      </p:sp>
      <p:sp>
        <p:nvSpPr>
          <p:cNvPr id="267269" name="Rectangle 5"/>
          <p:cNvSpPr>
            <a:spLocks noGrp="1" noChangeArrowheads="1"/>
          </p:cNvSpPr>
          <p:nvPr>
            <p:ph type="body" idx="1"/>
          </p:nvPr>
        </p:nvSpPr>
        <p:spPr>
          <a:xfrm>
            <a:off x="863600" y="1816100"/>
            <a:ext cx="7366000" cy="2301875"/>
          </a:xfrm>
        </p:spPr>
        <p:txBody>
          <a:bodyPr/>
          <a:lstStyle/>
          <a:p>
            <a:r>
              <a:rPr lang="en-US"/>
              <a:t>After completing this lesson, you should be able to do the following:</a:t>
            </a:r>
          </a:p>
          <a:p>
            <a:pPr lvl="1"/>
            <a:r>
              <a:rPr lang="en-US"/>
              <a:t>Create data blocks with relationships</a:t>
            </a:r>
          </a:p>
          <a:p>
            <a:pPr lvl="1"/>
            <a:r>
              <a:rPr lang="en-US"/>
              <a:t>Modify a data block</a:t>
            </a:r>
          </a:p>
          <a:p>
            <a:pPr lvl="1"/>
            <a:r>
              <a:rPr lang="en-US"/>
              <a:t>Modify the layout of a data block</a:t>
            </a:r>
          </a:p>
          <a:p>
            <a:pPr lvl="1"/>
            <a:r>
              <a:rPr lang="en-US"/>
              <a:t>Run a master-detail form</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Rectangle 2"/>
          <p:cNvSpPr>
            <a:spLocks noGrp="1" noChangeArrowheads="1"/>
          </p:cNvSpPr>
          <p:nvPr>
            <p:ph type="title"/>
          </p:nvPr>
        </p:nvSpPr>
        <p:spPr/>
        <p:txBody>
          <a:bodyPr/>
          <a:lstStyle/>
          <a:p>
            <a:r>
              <a:rPr lang="en-US"/>
              <a:t>Practice 5 Overview</a:t>
            </a:r>
          </a:p>
        </p:txBody>
      </p:sp>
      <p:sp>
        <p:nvSpPr>
          <p:cNvPr id="413699" name="Rectangle 3"/>
          <p:cNvSpPr>
            <a:spLocks noGrp="1" noChangeArrowheads="1"/>
          </p:cNvSpPr>
          <p:nvPr>
            <p:ph type="body" idx="1"/>
          </p:nvPr>
        </p:nvSpPr>
        <p:spPr>
          <a:xfrm>
            <a:off x="863600" y="1816100"/>
            <a:ext cx="7366000" cy="1900238"/>
          </a:xfrm>
        </p:spPr>
        <p:txBody>
          <a:bodyPr/>
          <a:lstStyle/>
          <a:p>
            <a:r>
              <a:rPr lang="en-US"/>
              <a:t>This practice covers the following topics:</a:t>
            </a:r>
          </a:p>
          <a:p>
            <a:pPr lvl="1"/>
            <a:r>
              <a:rPr lang="en-US"/>
              <a:t>Creating a master-detail form module</a:t>
            </a:r>
          </a:p>
          <a:p>
            <a:pPr lvl="1"/>
            <a:r>
              <a:rPr lang="en-US"/>
              <a:t>Modifying data block layout by using the Layout Wizard in reentrant mode</a:t>
            </a:r>
          </a:p>
          <a:p>
            <a:pPr lvl="1"/>
            <a:r>
              <a:rPr lang="en-US"/>
              <a:t>Saving and running the form module</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15746" name="Rectangle 2"/>
          <p:cNvSpPr>
            <a:spLocks noGrp="1" noChangeArrowheads="1"/>
          </p:cNvSpPr>
          <p:nvPr>
            <p:ph type="title"/>
          </p:nvPr>
        </p:nvSpPr>
        <p:spPr/>
        <p:txBody>
          <a:bodyPr/>
          <a:lstStyle/>
          <a:p>
            <a:endParaRPr lang="en-US"/>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170" name="Line 2"/>
          <p:cNvSpPr>
            <a:spLocks noChangeShapeType="1"/>
          </p:cNvSpPr>
          <p:nvPr/>
        </p:nvSpPr>
        <p:spPr bwMode="blackWhite">
          <a:xfrm>
            <a:off x="6081713" y="2795588"/>
            <a:ext cx="0" cy="673100"/>
          </a:xfrm>
          <a:prstGeom prst="line">
            <a:avLst/>
          </a:prstGeom>
          <a:noFill/>
          <a:ln w="28575">
            <a:solidFill>
              <a:schemeClr val="tx1"/>
            </a:solidFill>
            <a:round/>
            <a:headEnd type="none" w="sm" len="sm"/>
            <a:tailEnd type="none" w="sm" len="sm"/>
          </a:ln>
          <a:effectLst/>
        </p:spPr>
        <p:txBody>
          <a:bodyPr/>
          <a:lstStyle/>
          <a:p>
            <a:endParaRPr lang="en-US"/>
          </a:p>
        </p:txBody>
      </p:sp>
      <p:sp>
        <p:nvSpPr>
          <p:cNvPr id="391171" name="Line 3"/>
          <p:cNvSpPr>
            <a:spLocks noChangeShapeType="1"/>
          </p:cNvSpPr>
          <p:nvPr/>
        </p:nvSpPr>
        <p:spPr bwMode="blackWhite">
          <a:xfrm>
            <a:off x="6729413" y="2795588"/>
            <a:ext cx="0" cy="673100"/>
          </a:xfrm>
          <a:prstGeom prst="line">
            <a:avLst/>
          </a:prstGeom>
          <a:noFill/>
          <a:ln w="28575">
            <a:solidFill>
              <a:schemeClr val="tx1"/>
            </a:solidFill>
            <a:round/>
            <a:headEnd type="none" w="sm" len="sm"/>
            <a:tailEnd type="none" w="sm" len="sm"/>
          </a:ln>
          <a:effectLst/>
        </p:spPr>
        <p:txBody>
          <a:bodyPr/>
          <a:lstStyle/>
          <a:p>
            <a:endParaRPr lang="en-US"/>
          </a:p>
        </p:txBody>
      </p:sp>
      <p:sp>
        <p:nvSpPr>
          <p:cNvPr id="391172" name="Line 4"/>
          <p:cNvSpPr>
            <a:spLocks noChangeShapeType="1"/>
          </p:cNvSpPr>
          <p:nvPr/>
        </p:nvSpPr>
        <p:spPr bwMode="blackWhite">
          <a:xfrm>
            <a:off x="1874838" y="2795588"/>
            <a:ext cx="0" cy="673100"/>
          </a:xfrm>
          <a:prstGeom prst="line">
            <a:avLst/>
          </a:prstGeom>
          <a:noFill/>
          <a:ln w="28575">
            <a:solidFill>
              <a:schemeClr val="tx1"/>
            </a:solidFill>
            <a:round/>
            <a:headEnd type="none" w="sm" len="sm"/>
            <a:tailEnd type="none" w="sm" len="sm"/>
          </a:ln>
          <a:effectLst/>
        </p:spPr>
        <p:txBody>
          <a:bodyPr/>
          <a:lstStyle/>
          <a:p>
            <a:endParaRPr lang="en-US"/>
          </a:p>
        </p:txBody>
      </p:sp>
      <p:sp>
        <p:nvSpPr>
          <p:cNvPr id="391173" name="Line 5"/>
          <p:cNvSpPr>
            <a:spLocks noChangeShapeType="1"/>
          </p:cNvSpPr>
          <p:nvPr/>
        </p:nvSpPr>
        <p:spPr bwMode="blackWhite">
          <a:xfrm>
            <a:off x="3657600" y="2795588"/>
            <a:ext cx="0" cy="673100"/>
          </a:xfrm>
          <a:prstGeom prst="line">
            <a:avLst/>
          </a:prstGeom>
          <a:noFill/>
          <a:ln w="28575">
            <a:solidFill>
              <a:schemeClr val="tx1"/>
            </a:solidFill>
            <a:round/>
            <a:headEnd type="none" w="sm" len="sm"/>
            <a:tailEnd type="none" w="sm" len="sm"/>
          </a:ln>
          <a:effectLst/>
        </p:spPr>
        <p:txBody>
          <a:bodyPr/>
          <a:lstStyle/>
          <a:p>
            <a:endParaRPr lang="en-US"/>
          </a:p>
        </p:txBody>
      </p:sp>
      <p:sp>
        <p:nvSpPr>
          <p:cNvPr id="391174" name="Line 6"/>
          <p:cNvSpPr>
            <a:spLocks noChangeShapeType="1"/>
          </p:cNvSpPr>
          <p:nvPr/>
        </p:nvSpPr>
        <p:spPr bwMode="blackWhite">
          <a:xfrm>
            <a:off x="3657600" y="4027488"/>
            <a:ext cx="0" cy="673100"/>
          </a:xfrm>
          <a:prstGeom prst="line">
            <a:avLst/>
          </a:prstGeom>
          <a:noFill/>
          <a:ln w="28575">
            <a:solidFill>
              <a:schemeClr val="tx1"/>
            </a:solidFill>
            <a:round/>
            <a:headEnd type="none" w="sm" len="sm"/>
            <a:tailEnd type="none" w="sm" len="sm"/>
          </a:ln>
          <a:effectLst/>
        </p:spPr>
        <p:txBody>
          <a:bodyPr/>
          <a:lstStyle/>
          <a:p>
            <a:endParaRPr lang="en-US"/>
          </a:p>
        </p:txBody>
      </p:sp>
      <p:sp>
        <p:nvSpPr>
          <p:cNvPr id="391175" name="Rectangle 7"/>
          <p:cNvSpPr>
            <a:spLocks noGrp="1" noChangeArrowheads="1"/>
          </p:cNvSpPr>
          <p:nvPr>
            <p:ph type="title"/>
          </p:nvPr>
        </p:nvSpPr>
        <p:spPr/>
        <p:txBody>
          <a:bodyPr/>
          <a:lstStyle/>
          <a:p>
            <a:r>
              <a:rPr lang="en-US"/>
              <a:t>Form Block Relationships</a:t>
            </a:r>
          </a:p>
        </p:txBody>
      </p:sp>
      <p:sp>
        <p:nvSpPr>
          <p:cNvPr id="391176" name="Rectangle 8"/>
          <p:cNvSpPr>
            <a:spLocks noChangeArrowheads="1"/>
          </p:cNvSpPr>
          <p:nvPr/>
        </p:nvSpPr>
        <p:spPr bwMode="blackWhite">
          <a:xfrm>
            <a:off x="1098550" y="2217738"/>
            <a:ext cx="1554163" cy="584200"/>
          </a:xfrm>
          <a:prstGeom prst="rect">
            <a:avLst/>
          </a:prstGeom>
          <a:solidFill>
            <a:srgbClr val="99CC99"/>
          </a:solidFill>
          <a:ln w="28575">
            <a:solidFill>
              <a:schemeClr val="tx1"/>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Master</a:t>
            </a:r>
          </a:p>
        </p:txBody>
      </p:sp>
      <p:sp>
        <p:nvSpPr>
          <p:cNvPr id="391177" name="Rectangle 9"/>
          <p:cNvSpPr>
            <a:spLocks noChangeArrowheads="1"/>
          </p:cNvSpPr>
          <p:nvPr/>
        </p:nvSpPr>
        <p:spPr bwMode="blackWhite">
          <a:xfrm>
            <a:off x="1098550" y="3449638"/>
            <a:ext cx="1554163" cy="584200"/>
          </a:xfrm>
          <a:prstGeom prst="rect">
            <a:avLst/>
          </a:prstGeom>
          <a:solidFill>
            <a:srgbClr val="99CCCC"/>
          </a:solidFill>
          <a:ln w="28575">
            <a:solidFill>
              <a:schemeClr val="tx1"/>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Detail</a:t>
            </a:r>
          </a:p>
        </p:txBody>
      </p:sp>
      <p:sp>
        <p:nvSpPr>
          <p:cNvPr id="391178" name="Rectangle 10"/>
          <p:cNvSpPr>
            <a:spLocks noChangeArrowheads="1"/>
          </p:cNvSpPr>
          <p:nvPr/>
        </p:nvSpPr>
        <p:spPr bwMode="blackWhite">
          <a:xfrm>
            <a:off x="2881313" y="2217738"/>
            <a:ext cx="1554162" cy="584200"/>
          </a:xfrm>
          <a:prstGeom prst="rect">
            <a:avLst/>
          </a:prstGeom>
          <a:solidFill>
            <a:srgbClr val="99CC99"/>
          </a:solidFill>
          <a:ln w="28575">
            <a:solidFill>
              <a:schemeClr val="tx1"/>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Master</a:t>
            </a:r>
          </a:p>
        </p:txBody>
      </p:sp>
      <p:sp>
        <p:nvSpPr>
          <p:cNvPr id="391179" name="Rectangle 11"/>
          <p:cNvSpPr>
            <a:spLocks noChangeArrowheads="1"/>
          </p:cNvSpPr>
          <p:nvPr/>
        </p:nvSpPr>
        <p:spPr bwMode="blackWhite">
          <a:xfrm>
            <a:off x="2898775" y="3449638"/>
            <a:ext cx="1554163" cy="584200"/>
          </a:xfrm>
          <a:prstGeom prst="rect">
            <a:avLst/>
          </a:prstGeom>
          <a:solidFill>
            <a:srgbClr val="99CCCC"/>
          </a:solidFill>
          <a:ln w="28575">
            <a:solidFill>
              <a:schemeClr val="tx1"/>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Detail </a:t>
            </a:r>
            <a:r>
              <a:rPr lang="en-US">
                <a:solidFill>
                  <a:schemeClr val="bg2"/>
                </a:solidFill>
                <a:sym typeface="Symbol" pitchFamily="18" charset="2"/>
              </a:rPr>
              <a:t></a:t>
            </a:r>
            <a:r>
              <a:rPr lang="en-US">
                <a:solidFill>
                  <a:schemeClr val="bg2"/>
                </a:solidFill>
              </a:rPr>
              <a:t> </a:t>
            </a:r>
            <a:br>
              <a:rPr lang="en-US">
                <a:solidFill>
                  <a:schemeClr val="bg2"/>
                </a:solidFill>
              </a:rPr>
            </a:br>
            <a:r>
              <a:rPr lang="en-US">
                <a:solidFill>
                  <a:schemeClr val="bg2"/>
                </a:solidFill>
              </a:rPr>
              <a:t>Master </a:t>
            </a:r>
            <a:r>
              <a:rPr lang="en-US">
                <a:solidFill>
                  <a:schemeClr val="bg2"/>
                </a:solidFill>
                <a:sym typeface="Symbol" pitchFamily="18" charset="2"/>
              </a:rPr>
              <a:t></a:t>
            </a:r>
            <a:endParaRPr lang="en-US">
              <a:solidFill>
                <a:schemeClr val="bg2"/>
              </a:solidFill>
            </a:endParaRPr>
          </a:p>
        </p:txBody>
      </p:sp>
      <p:sp>
        <p:nvSpPr>
          <p:cNvPr id="391181" name="Rectangle 13"/>
          <p:cNvSpPr>
            <a:spLocks noChangeArrowheads="1"/>
          </p:cNvSpPr>
          <p:nvPr/>
        </p:nvSpPr>
        <p:spPr bwMode="blackWhite">
          <a:xfrm>
            <a:off x="5664200" y="2230438"/>
            <a:ext cx="1554163" cy="584200"/>
          </a:xfrm>
          <a:prstGeom prst="rect">
            <a:avLst/>
          </a:prstGeom>
          <a:solidFill>
            <a:srgbClr val="99CC99"/>
          </a:solidFill>
          <a:ln w="28575">
            <a:solidFill>
              <a:schemeClr val="tx1"/>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Master</a:t>
            </a:r>
          </a:p>
        </p:txBody>
      </p:sp>
      <p:sp>
        <p:nvSpPr>
          <p:cNvPr id="391182" name="Rectangle 14"/>
          <p:cNvSpPr>
            <a:spLocks noChangeArrowheads="1"/>
          </p:cNvSpPr>
          <p:nvPr/>
        </p:nvSpPr>
        <p:spPr bwMode="blackWhite">
          <a:xfrm>
            <a:off x="4706938" y="3449638"/>
            <a:ext cx="1554162" cy="584200"/>
          </a:xfrm>
          <a:prstGeom prst="rect">
            <a:avLst/>
          </a:prstGeom>
          <a:solidFill>
            <a:srgbClr val="99CCCC"/>
          </a:solidFill>
          <a:ln w="28575">
            <a:solidFill>
              <a:schemeClr val="tx1"/>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Detail</a:t>
            </a:r>
          </a:p>
        </p:txBody>
      </p:sp>
      <p:sp>
        <p:nvSpPr>
          <p:cNvPr id="391183" name="Rectangle 15"/>
          <p:cNvSpPr>
            <a:spLocks noChangeArrowheads="1"/>
          </p:cNvSpPr>
          <p:nvPr/>
        </p:nvSpPr>
        <p:spPr bwMode="blackWhite">
          <a:xfrm>
            <a:off x="6515100" y="3449638"/>
            <a:ext cx="1554163" cy="584200"/>
          </a:xfrm>
          <a:prstGeom prst="rect">
            <a:avLst/>
          </a:prstGeom>
          <a:solidFill>
            <a:srgbClr val="99CCCC"/>
          </a:solidFill>
          <a:ln w="28575">
            <a:solidFill>
              <a:schemeClr val="tx1"/>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Detail</a:t>
            </a:r>
          </a:p>
        </p:txBody>
      </p:sp>
      <p:sp>
        <p:nvSpPr>
          <p:cNvPr id="391184" name="Rectangle 16"/>
          <p:cNvSpPr>
            <a:spLocks noChangeArrowheads="1"/>
          </p:cNvSpPr>
          <p:nvPr/>
        </p:nvSpPr>
        <p:spPr bwMode="blackWhite">
          <a:xfrm>
            <a:off x="2879725" y="4694238"/>
            <a:ext cx="1554163" cy="584200"/>
          </a:xfrm>
          <a:prstGeom prst="rect">
            <a:avLst/>
          </a:prstGeom>
          <a:solidFill>
            <a:srgbClr val="CCCCCC"/>
          </a:solidFill>
          <a:ln w="28575">
            <a:solidFill>
              <a:schemeClr val="tx1"/>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Detail</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Creating Data Blocks with Relationships</a:t>
            </a:r>
            <a:br>
              <a:rPr lang="en-US" dirty="0" smtClean="0"/>
            </a:br>
            <a:r>
              <a:rPr lang="en-US" dirty="0" smtClean="0"/>
              <a:t/>
            </a:r>
            <a:br>
              <a:rPr lang="en-US" dirty="0" smtClean="0"/>
            </a:br>
            <a:endParaRPr lang="en-US" dirty="0"/>
          </a:p>
        </p:txBody>
      </p:sp>
      <p:sp>
        <p:nvSpPr>
          <p:cNvPr id="4" name="Content Placeholder 3"/>
          <p:cNvSpPr>
            <a:spLocks noGrp="1"/>
          </p:cNvSpPr>
          <p:nvPr>
            <p:ph idx="1"/>
          </p:nvPr>
        </p:nvSpPr>
        <p:spPr>
          <a:xfrm>
            <a:off x="863600" y="1816100"/>
            <a:ext cx="7366000" cy="4402231"/>
          </a:xfrm>
        </p:spPr>
        <p:txBody>
          <a:bodyPr/>
          <a:lstStyle/>
          <a:p>
            <a:pPr lvl="1"/>
            <a:r>
              <a:rPr lang="en-US" sz="1800" dirty="0" smtClean="0"/>
              <a:t>A form module can contain one or more data blocks. Each data block can stand alone or be related to another data block.</a:t>
            </a:r>
          </a:p>
          <a:p>
            <a:pPr lvl="1"/>
            <a:r>
              <a:rPr lang="en-US" sz="1800" dirty="0" smtClean="0"/>
              <a:t>Master-Detail Relationship</a:t>
            </a:r>
          </a:p>
          <a:p>
            <a:pPr lvl="1"/>
            <a:r>
              <a:rPr lang="en-US" sz="1800" dirty="0" smtClean="0"/>
              <a:t>A master-detail relationship is an association between two data blocks that reflects a primary-foreign key relationship between the database tables on which the two data blocks are based. The master data block is based on the table with the primary key, and the detail data block is based on the table with the foreign key. A master-detail relationship equates to the one-to-many relationship in the entity relationship diagram.</a:t>
            </a:r>
          </a:p>
          <a:p>
            <a:pPr lvl="1"/>
            <a:r>
              <a:rPr lang="en-US" sz="1800" dirty="0" smtClean="0"/>
              <a:t>A Detail Block Can Be a Master</a:t>
            </a:r>
          </a:p>
          <a:p>
            <a:pPr lvl="1"/>
            <a:r>
              <a:rPr lang="en-US" sz="1800" dirty="0" smtClean="0"/>
              <a:t>You can create block relationships in which the detail of one master-detail link is the master for another link.</a:t>
            </a:r>
            <a:endParaRPr lang="en-US" sz="1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37" name="Line 21"/>
          <p:cNvSpPr>
            <a:spLocks noChangeShapeType="1"/>
          </p:cNvSpPr>
          <p:nvPr/>
        </p:nvSpPr>
        <p:spPr bwMode="blackWhite">
          <a:xfrm>
            <a:off x="6081713" y="2795588"/>
            <a:ext cx="0" cy="673100"/>
          </a:xfrm>
          <a:prstGeom prst="line">
            <a:avLst/>
          </a:prstGeom>
          <a:noFill/>
          <a:ln w="28575">
            <a:solidFill>
              <a:schemeClr val="tx1"/>
            </a:solidFill>
            <a:round/>
            <a:headEnd type="none" w="sm" len="sm"/>
            <a:tailEnd type="none" w="sm" len="sm"/>
          </a:ln>
          <a:effectLst/>
        </p:spPr>
        <p:txBody>
          <a:bodyPr/>
          <a:lstStyle/>
          <a:p>
            <a:endParaRPr lang="en-US"/>
          </a:p>
        </p:txBody>
      </p:sp>
      <p:sp>
        <p:nvSpPr>
          <p:cNvPr id="393238" name="Line 22"/>
          <p:cNvSpPr>
            <a:spLocks noChangeShapeType="1"/>
          </p:cNvSpPr>
          <p:nvPr/>
        </p:nvSpPr>
        <p:spPr bwMode="blackWhite">
          <a:xfrm>
            <a:off x="6729413" y="2795588"/>
            <a:ext cx="0" cy="673100"/>
          </a:xfrm>
          <a:prstGeom prst="line">
            <a:avLst/>
          </a:prstGeom>
          <a:noFill/>
          <a:ln w="28575">
            <a:solidFill>
              <a:schemeClr val="tx1"/>
            </a:solidFill>
            <a:round/>
            <a:headEnd type="none" w="sm" len="sm"/>
            <a:tailEnd type="none" w="sm" len="sm"/>
          </a:ln>
          <a:effectLst/>
        </p:spPr>
        <p:txBody>
          <a:bodyPr/>
          <a:lstStyle/>
          <a:p>
            <a:endParaRPr lang="en-US"/>
          </a:p>
        </p:txBody>
      </p:sp>
      <p:sp>
        <p:nvSpPr>
          <p:cNvPr id="393239" name="Rectangle 23"/>
          <p:cNvSpPr>
            <a:spLocks noChangeArrowheads="1"/>
          </p:cNvSpPr>
          <p:nvPr/>
        </p:nvSpPr>
        <p:spPr bwMode="blackWhite">
          <a:xfrm>
            <a:off x="5664200" y="2230438"/>
            <a:ext cx="1554163" cy="584200"/>
          </a:xfrm>
          <a:prstGeom prst="rect">
            <a:avLst/>
          </a:prstGeom>
          <a:solidFill>
            <a:srgbClr val="99CC99"/>
          </a:solidFill>
          <a:ln w="28575">
            <a:solidFill>
              <a:schemeClr val="tx1"/>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Customers</a:t>
            </a:r>
          </a:p>
        </p:txBody>
      </p:sp>
      <p:sp>
        <p:nvSpPr>
          <p:cNvPr id="393232" name="Line 16"/>
          <p:cNvSpPr>
            <a:spLocks noChangeShapeType="1"/>
          </p:cNvSpPr>
          <p:nvPr/>
        </p:nvSpPr>
        <p:spPr bwMode="blackWhite">
          <a:xfrm>
            <a:off x="1874838" y="2795588"/>
            <a:ext cx="0" cy="673100"/>
          </a:xfrm>
          <a:prstGeom prst="line">
            <a:avLst/>
          </a:prstGeom>
          <a:noFill/>
          <a:ln w="28575">
            <a:solidFill>
              <a:schemeClr val="tx1"/>
            </a:solidFill>
            <a:round/>
            <a:headEnd type="none" w="sm" len="sm"/>
            <a:tailEnd type="none" w="sm" len="sm"/>
          </a:ln>
          <a:effectLst/>
        </p:spPr>
        <p:txBody>
          <a:bodyPr/>
          <a:lstStyle/>
          <a:p>
            <a:endParaRPr lang="en-US"/>
          </a:p>
        </p:txBody>
      </p:sp>
      <p:sp>
        <p:nvSpPr>
          <p:cNvPr id="393233" name="Rectangle 17"/>
          <p:cNvSpPr>
            <a:spLocks noChangeArrowheads="1"/>
          </p:cNvSpPr>
          <p:nvPr/>
        </p:nvSpPr>
        <p:spPr bwMode="blackWhite">
          <a:xfrm>
            <a:off x="1098550" y="2217738"/>
            <a:ext cx="1554163" cy="584200"/>
          </a:xfrm>
          <a:prstGeom prst="rect">
            <a:avLst/>
          </a:prstGeom>
          <a:solidFill>
            <a:srgbClr val="99CC99"/>
          </a:solidFill>
          <a:ln w="28575">
            <a:solidFill>
              <a:schemeClr val="tx1"/>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Orders</a:t>
            </a:r>
          </a:p>
        </p:txBody>
      </p:sp>
      <p:sp>
        <p:nvSpPr>
          <p:cNvPr id="393234" name="Rectangle 18"/>
          <p:cNvSpPr>
            <a:spLocks noChangeArrowheads="1"/>
          </p:cNvSpPr>
          <p:nvPr/>
        </p:nvSpPr>
        <p:spPr bwMode="blackWhite">
          <a:xfrm>
            <a:off x="1098550" y="3449638"/>
            <a:ext cx="1554163" cy="584200"/>
          </a:xfrm>
          <a:prstGeom prst="rect">
            <a:avLst/>
          </a:prstGeom>
          <a:solidFill>
            <a:srgbClr val="99CCCC"/>
          </a:solidFill>
          <a:ln w="28575">
            <a:solidFill>
              <a:schemeClr val="tx1"/>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Items</a:t>
            </a:r>
          </a:p>
        </p:txBody>
      </p:sp>
      <p:sp>
        <p:nvSpPr>
          <p:cNvPr id="393218" name="Rectangle 2"/>
          <p:cNvSpPr>
            <a:spLocks noGrp="1" noChangeArrowheads="1"/>
          </p:cNvSpPr>
          <p:nvPr>
            <p:ph type="title"/>
          </p:nvPr>
        </p:nvSpPr>
        <p:spPr/>
        <p:txBody>
          <a:bodyPr/>
          <a:lstStyle/>
          <a:p>
            <a:r>
              <a:rPr lang="en-US"/>
              <a:t>Form Block Relationships</a:t>
            </a:r>
          </a:p>
        </p:txBody>
      </p:sp>
      <p:sp>
        <p:nvSpPr>
          <p:cNvPr id="393227" name="Rectangle 11"/>
          <p:cNvSpPr>
            <a:spLocks noChangeArrowheads="1"/>
          </p:cNvSpPr>
          <p:nvPr/>
        </p:nvSpPr>
        <p:spPr bwMode="blackWhite">
          <a:xfrm>
            <a:off x="2903538" y="3449638"/>
            <a:ext cx="1554162" cy="584200"/>
          </a:xfrm>
          <a:prstGeom prst="rect">
            <a:avLst/>
          </a:prstGeom>
          <a:solidFill>
            <a:srgbClr val="99CCCC"/>
          </a:solidFill>
          <a:ln w="28575">
            <a:solidFill>
              <a:schemeClr val="tx1"/>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Orders</a:t>
            </a:r>
          </a:p>
        </p:txBody>
      </p:sp>
      <p:sp>
        <p:nvSpPr>
          <p:cNvPr id="393228" name="Rectangle 12"/>
          <p:cNvSpPr>
            <a:spLocks noChangeArrowheads="1"/>
          </p:cNvSpPr>
          <p:nvPr/>
        </p:nvSpPr>
        <p:spPr bwMode="blackWhite">
          <a:xfrm>
            <a:off x="2879725" y="4694238"/>
            <a:ext cx="1554163" cy="584200"/>
          </a:xfrm>
          <a:prstGeom prst="rect">
            <a:avLst/>
          </a:prstGeom>
          <a:solidFill>
            <a:srgbClr val="CCCCCC"/>
          </a:solidFill>
          <a:ln w="28575">
            <a:solidFill>
              <a:schemeClr val="tx1"/>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Items</a:t>
            </a:r>
          </a:p>
        </p:txBody>
      </p:sp>
      <p:sp>
        <p:nvSpPr>
          <p:cNvPr id="393230" name="Rectangle 14"/>
          <p:cNvSpPr>
            <a:spLocks noChangeArrowheads="1"/>
          </p:cNvSpPr>
          <p:nvPr/>
        </p:nvSpPr>
        <p:spPr bwMode="blackWhite">
          <a:xfrm>
            <a:off x="4708525" y="3449638"/>
            <a:ext cx="1554163" cy="584200"/>
          </a:xfrm>
          <a:prstGeom prst="rect">
            <a:avLst/>
          </a:prstGeom>
          <a:solidFill>
            <a:srgbClr val="99CCCC"/>
          </a:solidFill>
          <a:ln w="28575">
            <a:solidFill>
              <a:schemeClr val="tx1"/>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Orders</a:t>
            </a:r>
          </a:p>
        </p:txBody>
      </p:sp>
      <p:sp>
        <p:nvSpPr>
          <p:cNvPr id="393235" name="Rectangle 19"/>
          <p:cNvSpPr>
            <a:spLocks noChangeArrowheads="1"/>
          </p:cNvSpPr>
          <p:nvPr/>
        </p:nvSpPr>
        <p:spPr bwMode="blackWhite">
          <a:xfrm>
            <a:off x="6515100" y="3449638"/>
            <a:ext cx="1554163" cy="584200"/>
          </a:xfrm>
          <a:prstGeom prst="rect">
            <a:avLst/>
          </a:prstGeom>
          <a:solidFill>
            <a:srgbClr val="99CCCC"/>
          </a:solidFill>
          <a:ln w="28575">
            <a:solidFill>
              <a:schemeClr val="tx1"/>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Account Rep</a:t>
            </a:r>
          </a:p>
        </p:txBody>
      </p:sp>
      <p:sp>
        <p:nvSpPr>
          <p:cNvPr id="393242" name="Line 26"/>
          <p:cNvSpPr>
            <a:spLocks noChangeShapeType="1"/>
          </p:cNvSpPr>
          <p:nvPr/>
        </p:nvSpPr>
        <p:spPr bwMode="blackWhite">
          <a:xfrm>
            <a:off x="3657600" y="2795588"/>
            <a:ext cx="0" cy="673100"/>
          </a:xfrm>
          <a:prstGeom prst="line">
            <a:avLst/>
          </a:prstGeom>
          <a:noFill/>
          <a:ln w="28575">
            <a:solidFill>
              <a:schemeClr val="tx1"/>
            </a:solidFill>
            <a:round/>
            <a:headEnd type="none" w="sm" len="sm"/>
            <a:tailEnd type="none" w="sm" len="sm"/>
          </a:ln>
          <a:effectLst/>
        </p:spPr>
        <p:txBody>
          <a:bodyPr/>
          <a:lstStyle/>
          <a:p>
            <a:endParaRPr lang="en-US"/>
          </a:p>
        </p:txBody>
      </p:sp>
      <p:sp>
        <p:nvSpPr>
          <p:cNvPr id="393243" name="Line 27"/>
          <p:cNvSpPr>
            <a:spLocks noChangeShapeType="1"/>
          </p:cNvSpPr>
          <p:nvPr/>
        </p:nvSpPr>
        <p:spPr bwMode="blackWhite">
          <a:xfrm>
            <a:off x="3657600" y="4027488"/>
            <a:ext cx="0" cy="673100"/>
          </a:xfrm>
          <a:prstGeom prst="line">
            <a:avLst/>
          </a:prstGeom>
          <a:noFill/>
          <a:ln w="28575">
            <a:solidFill>
              <a:schemeClr val="tx1"/>
            </a:solidFill>
            <a:round/>
            <a:headEnd type="none" w="sm" len="sm"/>
            <a:tailEnd type="none" w="sm" len="sm"/>
          </a:ln>
          <a:effectLst/>
        </p:spPr>
        <p:txBody>
          <a:bodyPr/>
          <a:lstStyle/>
          <a:p>
            <a:endParaRPr lang="en-US"/>
          </a:p>
        </p:txBody>
      </p:sp>
      <p:sp>
        <p:nvSpPr>
          <p:cNvPr id="393248" name="Rectangle 32"/>
          <p:cNvSpPr>
            <a:spLocks noChangeArrowheads="1"/>
          </p:cNvSpPr>
          <p:nvPr/>
        </p:nvSpPr>
        <p:spPr bwMode="blackWhite">
          <a:xfrm>
            <a:off x="2881313" y="2217738"/>
            <a:ext cx="1554162" cy="584200"/>
          </a:xfrm>
          <a:prstGeom prst="rect">
            <a:avLst/>
          </a:prstGeom>
          <a:solidFill>
            <a:srgbClr val="99CC99"/>
          </a:solidFill>
          <a:ln w="28575">
            <a:solidFill>
              <a:schemeClr val="tx1"/>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Customers</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Rectangle 2"/>
          <p:cNvSpPr>
            <a:spLocks noGrp="1" noChangeArrowheads="1"/>
          </p:cNvSpPr>
          <p:nvPr>
            <p:ph type="title"/>
          </p:nvPr>
        </p:nvSpPr>
        <p:spPr/>
        <p:txBody>
          <a:bodyPr/>
          <a:lstStyle/>
          <a:p>
            <a:r>
              <a:rPr lang="en-US"/>
              <a:t>Data Block Wizard: </a:t>
            </a:r>
            <a:br>
              <a:rPr lang="en-US"/>
            </a:br>
            <a:r>
              <a:rPr lang="en-US"/>
              <a:t>Master-Detail Page</a:t>
            </a:r>
          </a:p>
        </p:txBody>
      </p:sp>
      <p:pic>
        <p:nvPicPr>
          <p:cNvPr id="395267" name="Picture 3" descr="D:\Data\CurrDev\BIA10g\images\0432.GIF"/>
          <p:cNvPicPr>
            <a:picLocks noChangeAspect="1" noChangeArrowheads="1"/>
          </p:cNvPicPr>
          <p:nvPr/>
        </p:nvPicPr>
        <p:blipFill>
          <a:blip r:embed="rId3" cstate="print"/>
          <a:srcRect/>
          <a:stretch>
            <a:fillRect/>
          </a:stretch>
        </p:blipFill>
        <p:spPr bwMode="gray">
          <a:xfrm>
            <a:off x="1447800" y="1552575"/>
            <a:ext cx="6280150" cy="4737100"/>
          </a:xfrm>
          <a:prstGeom prst="rect">
            <a:avLst/>
          </a:prstGeom>
          <a:noFill/>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4" name="Rectangle 2"/>
          <p:cNvSpPr>
            <a:spLocks noGrp="1" noChangeArrowheads="1"/>
          </p:cNvSpPr>
          <p:nvPr>
            <p:ph type="title"/>
          </p:nvPr>
        </p:nvSpPr>
        <p:spPr/>
        <p:txBody>
          <a:bodyPr/>
          <a:lstStyle/>
          <a:p>
            <a:r>
              <a:rPr lang="en-US" dirty="0" smtClean="0"/>
              <a:t>Creating a Master-Detail Form Module with the Data Block Wizard</a:t>
            </a:r>
            <a:br>
              <a:rPr lang="en-US" dirty="0" smtClean="0"/>
            </a:br>
            <a:endParaRPr lang="en-US" dirty="0"/>
          </a:p>
        </p:txBody>
      </p:sp>
      <p:sp>
        <p:nvSpPr>
          <p:cNvPr id="3" name="Content Placeholder 2"/>
          <p:cNvSpPr>
            <a:spLocks noGrp="1"/>
          </p:cNvSpPr>
          <p:nvPr>
            <p:ph idx="1"/>
          </p:nvPr>
        </p:nvSpPr>
        <p:spPr>
          <a:xfrm>
            <a:off x="863600" y="1816100"/>
            <a:ext cx="7366000" cy="4556119"/>
          </a:xfrm>
        </p:spPr>
        <p:txBody>
          <a:bodyPr/>
          <a:lstStyle/>
          <a:p>
            <a:pPr lvl="2">
              <a:buFontTx/>
              <a:buNone/>
            </a:pPr>
            <a:r>
              <a:rPr lang="en-US" dirty="0" smtClean="0"/>
              <a:t>1.	Create the master block as described earlier in this lesson in the topic Creating a New Data Block.</a:t>
            </a:r>
          </a:p>
          <a:p>
            <a:pPr lvl="2">
              <a:buFontTx/>
              <a:buNone/>
            </a:pPr>
            <a:r>
              <a:rPr lang="en-US" dirty="0" smtClean="0"/>
              <a:t>2.	Invoke the Data Block Wizard in the Object Navigator.</a:t>
            </a:r>
          </a:p>
          <a:p>
            <a:pPr lvl="2">
              <a:buFontTx/>
              <a:buNone/>
            </a:pPr>
            <a:r>
              <a:rPr lang="en-US" dirty="0" smtClean="0"/>
              <a:t>3.	Follow the same steps as before to create a new data block in the Data Block Wizard until you come to the Master-Detail page. On this page, select the “Auto-join data blocks” check box and click Create Relationship.</a:t>
            </a:r>
            <a:br>
              <a:rPr lang="en-US" dirty="0" smtClean="0"/>
            </a:br>
            <a:r>
              <a:rPr lang="en-US" dirty="0" smtClean="0"/>
              <a:t>Note: If the “Auto-join data blocks” check box is clear, the Data Block dialog is displayed with a list of all data blocks in the form without any foreign key constraint names.</a:t>
            </a:r>
          </a:p>
          <a:p>
            <a:endParaRPr lang="en-US"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762000"/>
            <a:ext cx="7366000" cy="5454827"/>
          </a:xfrm>
        </p:spPr>
        <p:txBody>
          <a:bodyPr/>
          <a:lstStyle/>
          <a:p>
            <a:pPr lvl="2">
              <a:spcBef>
                <a:spcPct val="25000"/>
              </a:spcBef>
              <a:buFontTx/>
              <a:buNone/>
            </a:pPr>
            <a:r>
              <a:rPr lang="en-US" sz="1800" dirty="0" smtClean="0"/>
              <a:t>4.	Select a master data block in the Data Block dialog and click OK. The wizard automatically creates the join condition between the detail and master data blocks in the Join Condition field and displays the name of the master data block in the Master Data Blocks field.</a:t>
            </a:r>
            <a:br>
              <a:rPr lang="en-US" sz="1800" dirty="0" smtClean="0"/>
            </a:br>
            <a:r>
              <a:rPr lang="en-US" sz="1800" dirty="0" smtClean="0"/>
              <a:t>Note: If the “Auto-join data blocks” check box is clear, the wizard does not automatically create the join condition between the detail and master data blocks. You must use the Detail Item and Master Item pop-up lists to create a join condition manually.</a:t>
            </a:r>
          </a:p>
          <a:p>
            <a:pPr lvl="2">
              <a:buFontTx/>
              <a:buNone/>
            </a:pPr>
            <a:r>
              <a:rPr lang="en-US" sz="1800" dirty="0" smtClean="0"/>
              <a:t>5.	Click Next; then complete the Data Block Wizard steps. Go through the Layout Wizard steps as described earlier in the previous lesson to finish creating and laying out the detail data block.</a:t>
            </a:r>
            <a:br>
              <a:rPr lang="en-US" sz="1800" dirty="0" smtClean="0"/>
            </a:br>
            <a:r>
              <a:rPr lang="en-US" sz="1800" dirty="0" smtClean="0"/>
              <a:t>Note: The master data block must exist in the form module before you create the detail block.</a:t>
            </a:r>
          </a:p>
          <a:p>
            <a:pPr lvl="1"/>
            <a:r>
              <a:rPr lang="en-US" sz="1800" dirty="0" smtClean="0"/>
              <a:t>You can also create a relation by invoking the Data Block Wizard in reentrant mode.</a:t>
            </a:r>
          </a:p>
          <a:p>
            <a:endParaRPr lang="en-US" sz="1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0" name="Picture 10" descr="D:\Data\CurrDev\BIA10g\images\0507.GIF"/>
          <p:cNvPicPr>
            <a:picLocks noChangeAspect="1" noChangeArrowheads="1"/>
          </p:cNvPicPr>
          <p:nvPr/>
        </p:nvPicPr>
        <p:blipFill>
          <a:blip r:embed="rId3" cstate="print"/>
          <a:srcRect/>
          <a:stretch>
            <a:fillRect/>
          </a:stretch>
        </p:blipFill>
        <p:spPr bwMode="gray">
          <a:xfrm>
            <a:off x="5372100" y="1771650"/>
            <a:ext cx="2857500" cy="3943350"/>
          </a:xfrm>
          <a:prstGeom prst="rect">
            <a:avLst/>
          </a:prstGeom>
          <a:noFill/>
        </p:spPr>
      </p:pic>
      <p:sp>
        <p:nvSpPr>
          <p:cNvPr id="399371" name="Rectangle 11"/>
          <p:cNvSpPr>
            <a:spLocks noGrp="1" noChangeArrowheads="1"/>
          </p:cNvSpPr>
          <p:nvPr>
            <p:ph type="title"/>
          </p:nvPr>
        </p:nvSpPr>
        <p:spPr/>
        <p:txBody>
          <a:bodyPr/>
          <a:lstStyle/>
          <a:p>
            <a:r>
              <a:rPr lang="en-US"/>
              <a:t>Relation Object</a:t>
            </a:r>
          </a:p>
        </p:txBody>
      </p:sp>
      <p:sp>
        <p:nvSpPr>
          <p:cNvPr id="399372" name="Rectangle 12"/>
          <p:cNvSpPr>
            <a:spLocks noGrp="1" noChangeArrowheads="1"/>
          </p:cNvSpPr>
          <p:nvPr>
            <p:ph type="body" idx="1"/>
          </p:nvPr>
        </p:nvSpPr>
        <p:spPr>
          <a:xfrm>
            <a:off x="863600" y="1816100"/>
            <a:ext cx="3708400" cy="4178300"/>
          </a:xfrm>
        </p:spPr>
        <p:txBody>
          <a:bodyPr/>
          <a:lstStyle/>
          <a:p>
            <a:pPr lvl="1"/>
            <a:r>
              <a:rPr lang="en-US"/>
              <a:t>New relation object created in Object Navigator under master data block node</a:t>
            </a:r>
          </a:p>
          <a:p>
            <a:pPr lvl="1"/>
            <a:r>
              <a:rPr lang="en-US"/>
              <a:t>Default name assigned:      </a:t>
            </a:r>
            <a:r>
              <a:rPr lang="en-US">
                <a:latin typeface="Courier New" pitchFamily="49" charset="0"/>
              </a:rPr>
              <a:t>MasterDataBlock_</a:t>
            </a:r>
            <a:br>
              <a:rPr lang="en-US">
                <a:latin typeface="Courier New" pitchFamily="49" charset="0"/>
              </a:rPr>
            </a:br>
            <a:r>
              <a:rPr lang="en-US">
                <a:latin typeface="Courier New" pitchFamily="49" charset="0"/>
              </a:rPr>
              <a:t>DetailDataBlock</a:t>
            </a:r>
          </a:p>
          <a:p>
            <a:pPr lvl="1"/>
            <a:r>
              <a:rPr lang="en-US"/>
              <a:t>Triggers and program units generated automatically</a:t>
            </a:r>
          </a:p>
        </p:txBody>
      </p:sp>
      <p:sp>
        <p:nvSpPr>
          <p:cNvPr id="399365" name="Rectangle 5"/>
          <p:cNvSpPr>
            <a:spLocks noChangeArrowheads="1"/>
          </p:cNvSpPr>
          <p:nvPr/>
        </p:nvSpPr>
        <p:spPr bwMode="auto">
          <a:xfrm>
            <a:off x="6184900" y="2616200"/>
            <a:ext cx="1219200" cy="152400"/>
          </a:xfrm>
          <a:prstGeom prst="rect">
            <a:avLst/>
          </a:prstGeom>
          <a:noFill/>
          <a:ln w="25400">
            <a:solidFill>
              <a:schemeClr val="accent2"/>
            </a:solidFill>
            <a:miter lim="800000"/>
            <a:headEnd/>
            <a:tailEnd/>
          </a:ln>
          <a:effectLst/>
        </p:spPr>
        <p:txBody>
          <a:bodyPr lIns="12700" tIns="12700" rIns="12700" bIns="12700" anchor="ctr">
            <a:spAutoFit/>
          </a:bodyPr>
          <a:lstStyle/>
          <a:p>
            <a:endParaRPr lang="en-US"/>
          </a:p>
        </p:txBody>
      </p:sp>
      <p:sp>
        <p:nvSpPr>
          <p:cNvPr id="399366" name="Rectangle 6"/>
          <p:cNvSpPr>
            <a:spLocks noChangeArrowheads="1"/>
          </p:cNvSpPr>
          <p:nvPr/>
        </p:nvSpPr>
        <p:spPr bwMode="auto">
          <a:xfrm>
            <a:off x="6438900" y="3397250"/>
            <a:ext cx="1676400" cy="300038"/>
          </a:xfrm>
          <a:prstGeom prst="rect">
            <a:avLst/>
          </a:prstGeom>
          <a:noFill/>
          <a:ln w="25400">
            <a:solidFill>
              <a:schemeClr val="accent2"/>
            </a:solidFill>
            <a:miter lim="800000"/>
            <a:headEnd/>
            <a:tailEnd/>
          </a:ln>
          <a:effectLst/>
        </p:spPr>
        <p:txBody>
          <a:bodyPr lIns="12700" tIns="12700" rIns="12700" bIns="12700" anchor="ctr">
            <a:spAutoFit/>
          </a:bodyPr>
          <a:lstStyle/>
          <a:p>
            <a:endParaRPr lang="en-US"/>
          </a:p>
        </p:txBody>
      </p:sp>
      <p:sp>
        <p:nvSpPr>
          <p:cNvPr id="399367" name="Rectangle 7"/>
          <p:cNvSpPr>
            <a:spLocks noChangeArrowheads="1"/>
          </p:cNvSpPr>
          <p:nvPr/>
        </p:nvSpPr>
        <p:spPr bwMode="auto">
          <a:xfrm>
            <a:off x="6546850" y="3922713"/>
            <a:ext cx="1371600" cy="166687"/>
          </a:xfrm>
          <a:prstGeom prst="rect">
            <a:avLst/>
          </a:prstGeom>
          <a:noFill/>
          <a:ln w="25400">
            <a:solidFill>
              <a:schemeClr val="accent2"/>
            </a:solidFill>
            <a:miter lim="800000"/>
            <a:headEnd/>
            <a:tailEnd/>
          </a:ln>
          <a:effectLst/>
        </p:spPr>
        <p:txBody>
          <a:bodyPr lIns="12700" tIns="12700" rIns="12700" bIns="12700" anchor="ctr">
            <a:spAutoFit/>
          </a:bodyPr>
          <a:lstStyle/>
          <a:p>
            <a:endParaRPr lang="en-US"/>
          </a:p>
        </p:txBody>
      </p:sp>
      <p:sp>
        <p:nvSpPr>
          <p:cNvPr id="399368" name="Rectangle 8"/>
          <p:cNvSpPr>
            <a:spLocks noChangeArrowheads="1"/>
          </p:cNvSpPr>
          <p:nvPr/>
        </p:nvSpPr>
        <p:spPr bwMode="auto">
          <a:xfrm>
            <a:off x="6172200" y="5105400"/>
            <a:ext cx="1943100" cy="438150"/>
          </a:xfrm>
          <a:prstGeom prst="rect">
            <a:avLst/>
          </a:prstGeom>
          <a:noFill/>
          <a:ln w="25400">
            <a:solidFill>
              <a:schemeClr val="accent2"/>
            </a:solidFill>
            <a:miter lim="800000"/>
            <a:headEnd/>
            <a:tailEnd/>
          </a:ln>
          <a:effectLst/>
        </p:spPr>
        <p:txBody>
          <a:bodyPr lIns="12700" tIns="12700" rIns="12700" bIns="12700" anchor="ctr">
            <a:spAutoFit/>
          </a:bodyPr>
          <a:lstStyle/>
          <a:p>
            <a:endParaRPr lang="en-US"/>
          </a:p>
        </p:txBody>
      </p:sp>
      <p:sp>
        <p:nvSpPr>
          <p:cNvPr id="399369" name="Line 9"/>
          <p:cNvSpPr>
            <a:spLocks noChangeShapeType="1"/>
          </p:cNvSpPr>
          <p:nvPr/>
        </p:nvSpPr>
        <p:spPr bwMode="auto">
          <a:xfrm>
            <a:off x="2819400" y="4038600"/>
            <a:ext cx="37338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Tree>
  </p:cSld>
  <p:clrMapOvr>
    <a:masterClrMapping/>
  </p:clrMapOvr>
  <p:transition/>
</p:sld>
</file>

<file path=ppt/theme/theme1.xml><?xml version="1.0" encoding="utf-8"?>
<a:theme xmlns:a="http://schemas.openxmlformats.org/drawingml/2006/main" name="OU5_1.1">
  <a:themeElements>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U5_1.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solidFill>
            <a:schemeClr val="tx1"/>
          </a:solidFill>
          <a:prstDash val="solid"/>
          <a:round/>
          <a:headEnd type="none" w="med" len="med"/>
          <a:tailEnd type="none" w="med" len="med"/>
        </a:ln>
        <a:effectLst/>
      </a:spPr>
      <a:bodyPr vert="horz" wrap="square" lIns="12700" tIns="12700" rIns="12700" bIns="12700" numCol="1" anchor="t" anchorCtr="0" compatLnSpc="1">
        <a:prstTxWarp prst="textNoShape">
          <a:avLst/>
        </a:prstTxWarp>
        <a:spAutoFit/>
      </a:bodyPr>
      <a:lstStyle>
        <a:defPPr marL="0" marR="0" indent="0" algn="ctr"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8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25400" cap="flat" cmpd="sng" algn="ctr">
          <a:solidFill>
            <a:schemeClr val="tx1"/>
          </a:solidFill>
          <a:prstDash val="solid"/>
          <a:round/>
          <a:headEnd type="none" w="med" len="med"/>
          <a:tailEnd type="none" w="med" len="med"/>
        </a:ln>
        <a:effectLst/>
      </a:spPr>
      <a:bodyPr vert="horz" wrap="square" lIns="12700" tIns="12700" rIns="12700" bIns="12700" numCol="1" anchor="t" anchorCtr="0" compatLnSpc="1">
        <a:prstTxWarp prst="textNoShape">
          <a:avLst/>
        </a:prstTxWarp>
        <a:spAutoFit/>
      </a:bodyPr>
      <a:lstStyle>
        <a:defPPr marL="0" marR="0" indent="0" algn="ctr"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8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themeOverride>
</file>

<file path=docProps/app.xml><?xml version="1.0" encoding="utf-8"?>
<Properties xmlns="http://schemas.openxmlformats.org/officeDocument/2006/extended-properties" xmlns:vt="http://schemas.openxmlformats.org/officeDocument/2006/docPropsVTypes">
  <Template>C:\TEMP\Templates\OU5\OU5_1.1.ppt</Template>
  <TotalTime>5454</TotalTime>
  <Words>621</Words>
  <Application>Microsoft Office PowerPoint</Application>
  <PresentationFormat>On-screen Show (4:3)</PresentationFormat>
  <Paragraphs>128</Paragraphs>
  <Slides>22</Slides>
  <Notes>18</Notes>
  <HiddenSlides>2</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4" baseType="lpstr">
      <vt:lpstr>OU5_1.1</vt:lpstr>
      <vt:lpstr>Document</vt:lpstr>
      <vt:lpstr>Creating a Master-Detail Form</vt:lpstr>
      <vt:lpstr>Objectives</vt:lpstr>
      <vt:lpstr>Form Block Relationships</vt:lpstr>
      <vt:lpstr>Creating Data Blocks with Relationships  </vt:lpstr>
      <vt:lpstr>Form Block Relationships</vt:lpstr>
      <vt:lpstr>Data Block Wizard:  Master-Detail Page</vt:lpstr>
      <vt:lpstr>Creating a Master-Detail Form Module with the Data Block Wizard </vt:lpstr>
      <vt:lpstr>Slide 8</vt:lpstr>
      <vt:lpstr>Relation Object</vt:lpstr>
      <vt:lpstr>Creating a Relation Manually</vt:lpstr>
      <vt:lpstr>Creating a Relation Manually </vt:lpstr>
      <vt:lpstr>Join Condition</vt:lpstr>
      <vt:lpstr>Deletion Properties</vt:lpstr>
      <vt:lpstr>Modifying a Relation</vt:lpstr>
      <vt:lpstr>Coordination Properties</vt:lpstr>
      <vt:lpstr>Running a Master-Detail Form Module</vt:lpstr>
      <vt:lpstr>Running a Master-Detail Form Module </vt:lpstr>
      <vt:lpstr>Modifying the Structure of a Data Block</vt:lpstr>
      <vt:lpstr>Modifying the Layout of a Data Block</vt:lpstr>
      <vt:lpstr>Practice 5 Overview</vt:lpstr>
      <vt:lpstr>Slide 21</vt:lpstr>
      <vt:lpstr>Slide 22</vt:lpstr>
    </vt:vector>
  </TitlesOfParts>
  <Company>Oracle Corp.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Oracle</dc:creator>
  <cp:lastModifiedBy>Mashael</cp:lastModifiedBy>
  <cp:revision>407</cp:revision>
  <cp:lastPrinted>2004-06-15T07:20:48Z</cp:lastPrinted>
  <dcterms:created xsi:type="dcterms:W3CDTF">2001-07-03T17:11:09Z</dcterms:created>
  <dcterms:modified xsi:type="dcterms:W3CDTF">2014-10-11T20:46:53Z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home_page">
    <vt:lpwstr>http://ap337sun.us.oracle.com/powerpoint</vt:lpwstr>
  </property>
  <property fmtid="{D5CDD505-2E9C-101B-9397-08002B2CF9AE}" pid="3" name="Version">
    <vt:lpwstr>1.00</vt:lpwstr>
  </property>
  <property fmtid="{D5CDD505-2E9C-101B-9397-08002B2CF9AE}" pid="4" name="Build_version">
    <vt:lpwstr> 111</vt:lpwstr>
  </property>
  <property fmtid="{D5CDD505-2E9C-101B-9397-08002B2CF9AE}" pid="5" name="Build_Date">
    <vt:filetime>2001-07-03T07:00:00Z</vt:filetime>
  </property>
  <property fmtid="{D5CDD505-2E9C-101B-9397-08002B2CF9AE}" pid="6" name="Build_Time">
    <vt:lpwstr>10:11:09 AM</vt:lpwstr>
  </property>
  <property fmtid="{D5CDD505-2E9C-101B-9397-08002B2CF9AE}" pid="7" name="Install_dir">
    <vt:lpwstr/>
  </property>
</Properties>
</file>