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8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ssim ammour" initials="na" lastIdx="1" clrIdx="0">
    <p:extLst>
      <p:ext uri="{19B8F6BF-5375-455C-9EA6-DF929625EA0E}">
        <p15:presenceInfo xmlns:p15="http://schemas.microsoft.com/office/powerpoint/2012/main" userId="f86abe116215b04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22" autoAdjust="0"/>
    <p:restoredTop sz="94660"/>
  </p:normalViewPr>
  <p:slideViewPr>
    <p:cSldViewPr snapToGrid="0">
      <p:cViewPr varScale="1">
        <p:scale>
          <a:sx n="94" d="100"/>
          <a:sy n="94" d="100"/>
        </p:scale>
        <p:origin x="9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95AF0-7374-45EB-B4FD-C6CB88E5E0D1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810DFC-59F3-4535-8C19-6A3E24402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347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10DFC-59F3-4535-8C19-6A3E24402FA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02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49628-D2E6-43DB-ABDC-0470FBF6B1A7}" type="datetime1">
              <a:rPr lang="en-US" smtClean="0"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737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D1CC6-D419-4185-AF32-173C1F307263}" type="datetime1">
              <a:rPr lang="en-US" smtClean="0"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082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D28BE-DCCD-46F1-ABFC-AE252E50DB5A}" type="datetime1">
              <a:rPr lang="en-US" smtClean="0"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021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B145-E863-47CB-A5D4-9E228C42F331}" type="datetime1">
              <a:rPr lang="en-US" smtClean="0"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483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3189-D141-4EF9-A19C-BFA2684898F9}" type="datetime1">
              <a:rPr lang="en-US" smtClean="0"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337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A1E74-1C78-4F8B-B329-2C9D7ED862A8}" type="datetime1">
              <a:rPr lang="en-US" smtClean="0"/>
              <a:t>10/30/2016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37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CF64B-CF8C-4515-98F9-30C9157F0DF8}" type="datetime1">
              <a:rPr lang="en-US" smtClean="0"/>
              <a:t>10/30/2016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70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611E-325D-4911-A2B6-9FBF71306CE3}" type="datetime1">
              <a:rPr lang="en-US" smtClean="0"/>
              <a:t>10/30/2016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120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2C6E9-0CEE-41B3-93A8-B166C14B668B}" type="datetime1">
              <a:rPr lang="en-US" smtClean="0"/>
              <a:t>10/30/2016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062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3900-3A14-4B5F-A411-51A4E23319D3}" type="datetime1">
              <a:rPr lang="en-US" smtClean="0"/>
              <a:t>10/30/2016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582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04855-198F-48F5-B1A0-7CA28BA18106}" type="datetime1">
              <a:rPr lang="en-US" smtClean="0"/>
              <a:t>10/30/2016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580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57D0F-E902-43F0-A416-6E81CB99791A}" type="datetime1">
              <a:rPr lang="en-US" smtClean="0"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3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2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12" Type="http://schemas.openxmlformats.org/officeDocument/2006/relationships/image" Target="../media/image6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4.png"/><Relationship Id="rId7" Type="http://schemas.openxmlformats.org/officeDocument/2006/relationships/image" Target="../media/image67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0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10" Type="http://schemas.openxmlformats.org/officeDocument/2006/relationships/image" Target="../media/image85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12" Type="http://schemas.openxmlformats.org/officeDocument/2006/relationships/image" Target="../media/image98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png"/><Relationship Id="rId11" Type="http://schemas.openxmlformats.org/officeDocument/2006/relationships/image" Target="../media/image97.png"/><Relationship Id="rId5" Type="http://schemas.openxmlformats.org/officeDocument/2006/relationships/image" Target="../media/image91.png"/><Relationship Id="rId10" Type="http://schemas.openxmlformats.org/officeDocument/2006/relationships/image" Target="../media/image96.png"/><Relationship Id="rId4" Type="http://schemas.openxmlformats.org/officeDocument/2006/relationships/image" Target="../media/image90.png"/><Relationship Id="rId9" Type="http://schemas.openxmlformats.org/officeDocument/2006/relationships/image" Target="../media/image9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99.png"/><Relationship Id="rId7" Type="http://schemas.openxmlformats.org/officeDocument/2006/relationships/image" Target="../media/image103.png"/><Relationship Id="rId2" Type="http://schemas.openxmlformats.org/officeDocument/2006/relationships/image" Target="../media/image97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110.png"/><Relationship Id="rId7" Type="http://schemas.openxmlformats.org/officeDocument/2006/relationships/image" Target="../media/image113.png"/><Relationship Id="rId2" Type="http://schemas.openxmlformats.org/officeDocument/2006/relationships/image" Target="../media/image10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image" Target="../media/image108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7" Type="http://schemas.openxmlformats.org/officeDocument/2006/relationships/image" Target="../media/image120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9.png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13" Type="http://schemas.openxmlformats.org/officeDocument/2006/relationships/image" Target="../media/image130.png"/><Relationship Id="rId3" Type="http://schemas.openxmlformats.org/officeDocument/2006/relationships/image" Target="../media/image122.png"/><Relationship Id="rId7" Type="http://schemas.openxmlformats.org/officeDocument/2006/relationships/image" Target="../media/image126.png"/><Relationship Id="rId12" Type="http://schemas.openxmlformats.org/officeDocument/2006/relationships/image" Target="../media/image12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5.png"/><Relationship Id="rId11" Type="http://schemas.openxmlformats.org/officeDocument/2006/relationships/image" Target="../media/image121.png"/><Relationship Id="rId5" Type="http://schemas.openxmlformats.org/officeDocument/2006/relationships/image" Target="../media/image124.pn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123.png"/><Relationship Id="rId9" Type="http://schemas.openxmlformats.org/officeDocument/2006/relationships/image" Target="../media/image12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3" Type="http://schemas.openxmlformats.org/officeDocument/2006/relationships/image" Target="../media/image132.png"/><Relationship Id="rId7" Type="http://schemas.openxmlformats.org/officeDocument/2006/relationships/image" Target="../media/image136.png"/><Relationship Id="rId12" Type="http://schemas.openxmlformats.org/officeDocument/2006/relationships/image" Target="../media/image141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5.png"/><Relationship Id="rId11" Type="http://schemas.openxmlformats.org/officeDocument/2006/relationships/image" Target="../media/image140.png"/><Relationship Id="rId5" Type="http://schemas.openxmlformats.org/officeDocument/2006/relationships/image" Target="../media/image134.png"/><Relationship Id="rId10" Type="http://schemas.openxmlformats.org/officeDocument/2006/relationships/image" Target="../media/image139.png"/><Relationship Id="rId4" Type="http://schemas.openxmlformats.org/officeDocument/2006/relationships/image" Target="../media/image133.png"/><Relationship Id="rId9" Type="http://schemas.openxmlformats.org/officeDocument/2006/relationships/image" Target="../media/image13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8.png"/><Relationship Id="rId3" Type="http://schemas.openxmlformats.org/officeDocument/2006/relationships/image" Target="../media/image143.png"/><Relationship Id="rId7" Type="http://schemas.openxmlformats.org/officeDocument/2006/relationships/image" Target="../media/image147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6.png"/><Relationship Id="rId5" Type="http://schemas.openxmlformats.org/officeDocument/2006/relationships/image" Target="../media/image145.png"/><Relationship Id="rId4" Type="http://schemas.openxmlformats.org/officeDocument/2006/relationships/image" Target="../media/image144.png"/><Relationship Id="rId9" Type="http://schemas.openxmlformats.org/officeDocument/2006/relationships/image" Target="../media/image14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png"/><Relationship Id="rId3" Type="http://schemas.openxmlformats.org/officeDocument/2006/relationships/image" Target="../media/image151.png"/><Relationship Id="rId7" Type="http://schemas.openxmlformats.org/officeDocument/2006/relationships/image" Target="../media/image154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3.png"/><Relationship Id="rId5" Type="http://schemas.openxmlformats.org/officeDocument/2006/relationships/image" Target="../media/image152.png"/><Relationship Id="rId10" Type="http://schemas.openxmlformats.org/officeDocument/2006/relationships/image" Target="../media/image157.png"/><Relationship Id="rId4" Type="http://schemas.openxmlformats.org/officeDocument/2006/relationships/image" Target="../media/image1470.png"/><Relationship Id="rId9" Type="http://schemas.openxmlformats.org/officeDocument/2006/relationships/image" Target="../media/image1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0.png"/><Relationship Id="rId7" Type="http://schemas.openxmlformats.org/officeDocument/2006/relationships/image" Target="../media/image165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4.png"/><Relationship Id="rId5" Type="http://schemas.openxmlformats.org/officeDocument/2006/relationships/image" Target="../media/image163.png"/><Relationship Id="rId4" Type="http://schemas.openxmlformats.org/officeDocument/2006/relationships/image" Target="../media/image16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7" Type="http://schemas.openxmlformats.org/officeDocument/2006/relationships/image" Target="../media/image171.pn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0.png"/><Relationship Id="rId5" Type="http://schemas.openxmlformats.org/officeDocument/2006/relationships/image" Target="../media/image169.png"/><Relationship Id="rId4" Type="http://schemas.openxmlformats.org/officeDocument/2006/relationships/image" Target="../media/image16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7.png"/><Relationship Id="rId3" Type="http://schemas.openxmlformats.org/officeDocument/2006/relationships/image" Target="../media/image173.png"/><Relationship Id="rId7" Type="http://schemas.openxmlformats.org/officeDocument/2006/relationships/image" Target="../media/image176.png"/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30.png"/><Relationship Id="rId5" Type="http://schemas.openxmlformats.org/officeDocument/2006/relationships/image" Target="../media/image175.emf"/><Relationship Id="rId4" Type="http://schemas.openxmlformats.org/officeDocument/2006/relationships/image" Target="../media/image17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31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9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30.png"/><Relationship Id="rId7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0.png"/><Relationship Id="rId7" Type="http://schemas.openxmlformats.org/officeDocument/2006/relationships/image" Target="../media/image4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0.png"/><Relationship Id="rId5" Type="http://schemas.openxmlformats.org/officeDocument/2006/relationships/image" Target="../media/image43.png"/><Relationship Id="rId10" Type="http://schemas.openxmlformats.org/officeDocument/2006/relationships/image" Target="../media/image47.png"/><Relationship Id="rId4" Type="http://schemas.openxmlformats.org/officeDocument/2006/relationships/image" Target="../media/image411.png"/><Relationship Id="rId9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08738" y="61207"/>
            <a:ext cx="389516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72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Chapter 5</a:t>
            </a:r>
            <a:endParaRPr lang="en-US" sz="7200" dirty="0"/>
          </a:p>
        </p:txBody>
      </p:sp>
      <p:sp>
        <p:nvSpPr>
          <p:cNvPr id="3" name="Rectangle 2"/>
          <p:cNvSpPr/>
          <p:nvPr/>
        </p:nvSpPr>
        <p:spPr>
          <a:xfrm>
            <a:off x="3850026" y="1165425"/>
            <a:ext cx="5012591" cy="9417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GB" sz="4800" b="1" dirty="0" smtClean="0">
                <a:solidFill>
                  <a:srgbClr val="002060"/>
                </a:solidFill>
                <a:effectLst/>
                <a:latin typeface="AdvTGLIGHT"/>
                <a:ea typeface="Times New Roman" panose="02020603050405020304" pitchFamily="18" charset="0"/>
                <a:cs typeface="AdvTGLIGHT"/>
              </a:rPr>
              <a:t>The Z Transform</a:t>
            </a:r>
            <a:endParaRPr lang="en-US" sz="4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253145" y="2499866"/>
            <a:ext cx="9685710" cy="3189391"/>
            <a:chOff x="1760561" y="3589361"/>
            <a:chExt cx="9266830" cy="2210938"/>
          </a:xfrm>
        </p:grpSpPr>
        <p:sp>
          <p:nvSpPr>
            <p:cNvPr id="4" name="Rectangle 3"/>
            <p:cNvSpPr/>
            <p:nvPr/>
          </p:nvSpPr>
          <p:spPr>
            <a:xfrm>
              <a:off x="1950562" y="3787465"/>
              <a:ext cx="8913055" cy="17912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lvl="0" indent="-342900">
                <a:lnSpc>
                  <a:spcPct val="115000"/>
                </a:lnSpc>
                <a:buFont typeface="+mj-lt"/>
                <a:buAutoNum type="arabicPeriod"/>
              </a:pPr>
              <a:r>
                <a:rPr lang="en-GB" sz="2400" b="1" dirty="0">
                  <a:solidFill>
                    <a:srgbClr val="0070C0"/>
                  </a:solidFill>
                  <a:latin typeface="AdvTGBOLD"/>
                  <a:ea typeface="Times New Roman" panose="02020603050405020304" pitchFamily="18" charset="0"/>
                  <a:cs typeface="AdvTGBOLD"/>
                </a:rPr>
                <a:t>Definition</a:t>
              </a:r>
              <a:endParaRPr lang="en-US" sz="2400" dirty="0" smtClean="0">
                <a:solidFill>
                  <a:srgbClr val="0070C0"/>
                </a:solidFill>
                <a:effectLst/>
                <a:latin typeface="AdvTGBOLD"/>
                <a:ea typeface="Times New Roman" panose="02020603050405020304" pitchFamily="18" charset="0"/>
                <a:cs typeface="AdvTGBOLD"/>
              </a:endParaRPr>
            </a:p>
            <a:p>
              <a:pPr marL="342900" marR="0" lvl="0" indent="-34290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en-GB" sz="2400" b="1" dirty="0">
                  <a:solidFill>
                    <a:srgbClr val="0070C0"/>
                  </a:solidFill>
                  <a:latin typeface="AdvTGBOLD"/>
                  <a:ea typeface="Times New Roman" panose="02020603050405020304" pitchFamily="18" charset="0"/>
                  <a:cs typeface="AdvTGBOLD"/>
                </a:rPr>
                <a:t>Properties of the z-Transform</a:t>
              </a:r>
              <a:endParaRPr lang="en-US" sz="2400" dirty="0" smtClean="0">
                <a:solidFill>
                  <a:srgbClr val="0070C0"/>
                </a:solidFill>
                <a:effectLst/>
                <a:latin typeface="AdvTGBOLD"/>
                <a:ea typeface="Times New Roman" panose="02020603050405020304" pitchFamily="18" charset="0"/>
                <a:cs typeface="AdvTGBOLD"/>
              </a:endParaRPr>
            </a:p>
            <a:p>
              <a:pPr marL="342900" marR="0" lvl="0" indent="-34290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en-GB" sz="2400" b="1" dirty="0">
                  <a:solidFill>
                    <a:srgbClr val="0070C0"/>
                  </a:solidFill>
                  <a:latin typeface="AdvTGBOLD"/>
                  <a:ea typeface="Times New Roman" panose="02020603050405020304" pitchFamily="18" charset="0"/>
                  <a:cs typeface="AdvTGBOLD"/>
                </a:rPr>
                <a:t>Inverse z-Transform</a:t>
              </a:r>
              <a:endParaRPr lang="en-US" sz="2400" dirty="0" smtClean="0">
                <a:solidFill>
                  <a:srgbClr val="0070C0"/>
                </a:solidFill>
                <a:effectLst/>
                <a:latin typeface="AdvTGBOLD"/>
                <a:ea typeface="Times New Roman" panose="02020603050405020304" pitchFamily="18" charset="0"/>
                <a:cs typeface="AdvTGBOLD"/>
              </a:endParaRPr>
            </a:p>
            <a:p>
              <a:pPr marL="342900" marR="0" lvl="0" indent="-34290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Font typeface="+mj-lt"/>
                <a:buAutoNum type="arabicPeriod" startAt="4"/>
              </a:pPr>
              <a:r>
                <a:rPr lang="en-GB" sz="2400" b="1" dirty="0">
                  <a:solidFill>
                    <a:srgbClr val="0070C0"/>
                  </a:solidFill>
                  <a:latin typeface="AdvTGBOLD"/>
                  <a:ea typeface="Times New Roman" panose="02020603050405020304" pitchFamily="18" charset="0"/>
                  <a:cs typeface="AdvTGBOLD"/>
                </a:rPr>
                <a:t>Solution of Difference Equations Using the z-Transform</a:t>
              </a:r>
              <a:endParaRPr lang="en-US" sz="24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1760561" y="3589361"/>
              <a:ext cx="9266830" cy="2210938"/>
            </a:xfrm>
            <a:prstGeom prst="rect">
              <a:avLst/>
            </a:pr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0867405" y="6356350"/>
            <a:ext cx="410819" cy="365125"/>
          </a:xfrm>
        </p:spPr>
        <p:txBody>
          <a:bodyPr/>
          <a:lstStyle/>
          <a:p>
            <a:fld id="{707F886B-644D-4758-9B34-3F41B762DB7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18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67122" y="118996"/>
            <a:ext cx="24753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5</a:t>
            </a:r>
          </a:p>
        </p:txBody>
      </p:sp>
      <p:sp>
        <p:nvSpPr>
          <p:cNvPr id="6" name="Rectangle 5"/>
          <p:cNvSpPr/>
          <p:nvPr/>
        </p:nvSpPr>
        <p:spPr>
          <a:xfrm>
            <a:off x="433953" y="616479"/>
            <a:ext cx="1795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0" i="0" u="none" strike="noStrike" baseline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Problem:</a:t>
            </a:r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433953" y="1944539"/>
            <a:ext cx="1770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Solution: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70429" y="1125751"/>
            <a:ext cx="7053729" cy="537168"/>
            <a:chOff x="570429" y="1125751"/>
            <a:chExt cx="7053729" cy="537168"/>
          </a:xfrm>
        </p:grpSpPr>
        <p:sp>
          <p:nvSpPr>
            <p:cNvPr id="8" name="Rectangle 7"/>
            <p:cNvSpPr/>
            <p:nvPr/>
          </p:nvSpPr>
          <p:spPr>
            <a:xfrm>
              <a:off x="570429" y="1201254"/>
              <a:ext cx="39182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Determine the z-transform of </a:t>
              </a:r>
              <a:endPara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pic>
          <p:nvPicPr>
            <p:cNvPr id="9" name="Picture 8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567841" y="1125751"/>
              <a:ext cx="3056317" cy="537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" name="Picture 1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25839" y="1722655"/>
            <a:ext cx="5307285" cy="39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570429" y="2580101"/>
            <a:ext cx="27261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Using shift theorem,</a:t>
            </a:r>
          </a:p>
        </p:txBody>
      </p:sp>
      <p:pic>
        <p:nvPicPr>
          <p:cNvPr id="13" name="Picture 1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96625" y="3209565"/>
            <a:ext cx="4955274" cy="763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461249" y="4193889"/>
            <a:ext cx="40076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Using z-transform table,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line 6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</p:txBody>
      </p:sp>
      <p:pic>
        <p:nvPicPr>
          <p:cNvPr id="15" name="Picture 1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56447" y="4763421"/>
            <a:ext cx="3686033" cy="803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4554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67398" y="132645"/>
            <a:ext cx="65934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Z-Transform Properties </a:t>
            </a:r>
            <a: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(3) </a:t>
            </a:r>
            <a:endParaRPr lang="en-US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67899" y="778976"/>
            <a:ext cx="19924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0" u="none" strike="noStrike" baseline="0" dirty="0" smtClean="0">
                <a:solidFill>
                  <a:srgbClr val="0070C0"/>
                </a:solidFill>
                <a:latin typeface="Calibri" panose="020F0502020204030204" pitchFamily="34" charset="0"/>
              </a:rPr>
              <a:t>Convolution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6582" y="1680581"/>
            <a:ext cx="22124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GB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time 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domain,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67942" y="1590493"/>
            <a:ext cx="5172573" cy="69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94305" y="2646891"/>
            <a:ext cx="3059235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Z-transform 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domain,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750653" y="2652240"/>
            <a:ext cx="2554613" cy="517065"/>
            <a:chOff x="3750653" y="2889986"/>
            <a:chExt cx="2554613" cy="517065"/>
          </a:xfrm>
        </p:grpSpPr>
        <p:pic>
          <p:nvPicPr>
            <p:cNvPr id="10" name="Picture 9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91597" y="2905424"/>
              <a:ext cx="2434491" cy="501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3750653" y="2889986"/>
              <a:ext cx="2554613" cy="51706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02379" y="2743337"/>
            <a:ext cx="5589621" cy="45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213107" y="3196600"/>
            <a:ext cx="19978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alibri" panose="020F0502020204030204" pitchFamily="34" charset="0"/>
              </a:rPr>
              <a:t>Verification: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21896" y="3802644"/>
            <a:ext cx="41781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Taking the z-transform of eq.(1)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610600" y="1680580"/>
            <a:ext cx="9877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eq.(1) 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18" name="Picture 17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5316" y="4663233"/>
            <a:ext cx="4184552" cy="891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20911" y="4577051"/>
            <a:ext cx="4488265" cy="884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AutoShape 26"/>
          <p:cNvSpPr>
            <a:spLocks noChangeArrowheads="1"/>
          </p:cNvSpPr>
          <p:nvPr/>
        </p:nvSpPr>
        <p:spPr bwMode="auto">
          <a:xfrm>
            <a:off x="6910127" y="4926237"/>
            <a:ext cx="390525" cy="276225"/>
          </a:xfrm>
          <a:prstGeom prst="rightArrow">
            <a:avLst>
              <a:gd name="adj1" fmla="val 50000"/>
              <a:gd name="adj2" fmla="val 35345"/>
            </a:avLst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pic>
        <p:nvPicPr>
          <p:cNvPr id="22" name="Picture 21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50653" y="5562301"/>
            <a:ext cx="3952654" cy="810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3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57642" y="5717753"/>
            <a:ext cx="3507688" cy="545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AutoShape 26"/>
          <p:cNvSpPr>
            <a:spLocks noChangeArrowheads="1"/>
          </p:cNvSpPr>
          <p:nvPr/>
        </p:nvSpPr>
        <p:spPr bwMode="auto">
          <a:xfrm>
            <a:off x="5961146" y="5852152"/>
            <a:ext cx="390525" cy="276225"/>
          </a:xfrm>
          <a:prstGeom prst="rightArrow">
            <a:avLst>
              <a:gd name="adj1" fmla="val 50000"/>
              <a:gd name="adj2" fmla="val 35345"/>
            </a:avLst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496828" y="5484769"/>
            <a:ext cx="1300599" cy="648416"/>
            <a:chOff x="496828" y="5484769"/>
            <a:chExt cx="1300599" cy="648416"/>
          </a:xfrm>
        </p:grpSpPr>
        <p:sp>
          <p:nvSpPr>
            <p:cNvPr id="23" name="AutoShape 26"/>
            <p:cNvSpPr>
              <a:spLocks noChangeArrowheads="1"/>
            </p:cNvSpPr>
            <p:nvPr/>
          </p:nvSpPr>
          <p:spPr bwMode="auto">
            <a:xfrm>
              <a:off x="496828" y="5802166"/>
              <a:ext cx="1274905" cy="331019"/>
            </a:xfrm>
            <a:prstGeom prst="rightArrow">
              <a:avLst>
                <a:gd name="adj1" fmla="val 50000"/>
                <a:gd name="adj2" fmla="val 35345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pic>
          <p:nvPicPr>
            <p:cNvPr id="27" name="Picture 26"/>
            <p:cNvPicPr/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30602" y="5484769"/>
              <a:ext cx="1266825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" name="Group 29"/>
          <p:cNvGrpSpPr/>
          <p:nvPr/>
        </p:nvGrpSpPr>
        <p:grpSpPr>
          <a:xfrm>
            <a:off x="394305" y="4545427"/>
            <a:ext cx="2005293" cy="611535"/>
            <a:chOff x="394305" y="4545427"/>
            <a:chExt cx="2005293" cy="611535"/>
          </a:xfrm>
        </p:grpSpPr>
        <p:sp>
          <p:nvSpPr>
            <p:cNvPr id="19" name="AutoShape 26"/>
            <p:cNvSpPr>
              <a:spLocks noChangeArrowheads="1"/>
            </p:cNvSpPr>
            <p:nvPr/>
          </p:nvSpPr>
          <p:spPr bwMode="auto">
            <a:xfrm>
              <a:off x="500023" y="4897648"/>
              <a:ext cx="1886695" cy="259314"/>
            </a:xfrm>
            <a:prstGeom prst="rightArrow">
              <a:avLst>
                <a:gd name="adj1" fmla="val 50000"/>
                <a:gd name="adj2" fmla="val 35345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394305" y="4545427"/>
                  <a:ext cx="2005293" cy="3808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4305" y="4545427"/>
                  <a:ext cx="2005293" cy="380810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Group 31"/>
          <p:cNvGrpSpPr/>
          <p:nvPr/>
        </p:nvGrpSpPr>
        <p:grpSpPr>
          <a:xfrm>
            <a:off x="4489877" y="3281680"/>
            <a:ext cx="5108493" cy="1232189"/>
            <a:chOff x="4489877" y="3281680"/>
            <a:chExt cx="5108493" cy="1232189"/>
          </a:xfrm>
        </p:grpSpPr>
        <p:pic>
          <p:nvPicPr>
            <p:cNvPr id="17" name="Picture 16"/>
            <p:cNvPicPr/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489877" y="3699343"/>
              <a:ext cx="4932102" cy="8145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8" name="Group 27"/>
            <p:cNvGrpSpPr/>
            <p:nvPr/>
          </p:nvGrpSpPr>
          <p:grpSpPr>
            <a:xfrm>
              <a:off x="7172958" y="3281680"/>
              <a:ext cx="2425412" cy="672080"/>
              <a:chOff x="7172958" y="3281680"/>
              <a:chExt cx="2425412" cy="672080"/>
            </a:xfrm>
          </p:grpSpPr>
          <p:sp>
            <p:nvSpPr>
              <p:cNvPr id="4" name="Right Brace 3"/>
              <p:cNvSpPr/>
              <p:nvPr/>
            </p:nvSpPr>
            <p:spPr>
              <a:xfrm rot="16200000" flipV="1">
                <a:off x="7816962" y="2850242"/>
                <a:ext cx="459514" cy="1747521"/>
              </a:xfrm>
              <a:prstGeom prst="righ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6" name="Rectangular Callout 25"/>
                  <p:cNvSpPr/>
                  <p:nvPr/>
                </p:nvSpPr>
                <p:spPr>
                  <a:xfrm>
                    <a:off x="8351519" y="3281680"/>
                    <a:ext cx="1246851" cy="241016"/>
                  </a:xfrm>
                  <a:prstGeom prst="wedgeRectCallout">
                    <a:avLst>
                      <a:gd name="adj1" fmla="val -51096"/>
                      <a:gd name="adj2" fmla="val 80357"/>
                    </a:avLst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2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1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𝑓𝑟𝑜𝑚</m:t>
                          </m:r>
                          <m:r>
                            <a:rPr lang="en-US" sz="1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𝑒𝑞</m:t>
                          </m:r>
                          <m:r>
                            <a:rPr lang="en-US" sz="1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. (1)</m:t>
                          </m:r>
                        </m:oMath>
                      </m:oMathPara>
                    </a14:m>
                    <a:endParaRPr lang="en-US" sz="1200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26" name="Rectangular Callout 2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351519" y="3281680"/>
                    <a:ext cx="1246851" cy="241016"/>
                  </a:xfrm>
                  <a:prstGeom prst="wedgeRectCallout">
                    <a:avLst>
                      <a:gd name="adj1" fmla="val -51096"/>
                      <a:gd name="adj2" fmla="val 80357"/>
                    </a:avLst>
                  </a:prstGeom>
                  <a:blipFill rotWithShape="0">
                    <a:blip r:embed="rId13"/>
                    <a:stretch>
                      <a:fillRect r="-92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2566874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67122" y="118996"/>
            <a:ext cx="24753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6</a:t>
            </a:r>
            <a:endParaRPr lang="en-US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3953" y="616479"/>
            <a:ext cx="1795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0" i="0" u="none" strike="noStrike" baseline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Problem:</a:t>
            </a:r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459409" y="2234456"/>
            <a:ext cx="1770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Solution: </a:t>
            </a:r>
          </a:p>
        </p:txBody>
      </p:sp>
      <p:sp>
        <p:nvSpPr>
          <p:cNvPr id="7" name="Rectangle 6"/>
          <p:cNvSpPr/>
          <p:nvPr/>
        </p:nvSpPr>
        <p:spPr>
          <a:xfrm>
            <a:off x="433953" y="1342064"/>
            <a:ext cx="28522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Given the sequences,</a:t>
            </a:r>
            <a:endParaRPr lang="en-US" sz="2400" dirty="0"/>
          </a:p>
        </p:txBody>
      </p:sp>
      <p:pic>
        <p:nvPicPr>
          <p:cNvPr id="8" name="Picture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4436" y="1251113"/>
            <a:ext cx="2431564" cy="555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0032" y="1803729"/>
            <a:ext cx="2365968" cy="509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6984484" y="1373002"/>
            <a:ext cx="2794739" cy="8614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Find the z-transform </a:t>
            </a:r>
            <a:endParaRPr lang="en-GB" sz="24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of 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the 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convolution.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9409" y="2927541"/>
            <a:ext cx="6105261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Applying the z-transform 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of the two sequences,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268254" y="3432243"/>
            <a:ext cx="4083282" cy="1004512"/>
            <a:chOff x="2901202" y="3832399"/>
            <a:chExt cx="4083282" cy="1004512"/>
          </a:xfrm>
        </p:grpSpPr>
        <p:pic>
          <p:nvPicPr>
            <p:cNvPr id="12" name="Picture 11"/>
            <p:cNvPicPr/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786057" y="3832399"/>
              <a:ext cx="2198427" cy="4405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2"/>
            <p:cNvPicPr/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86057" y="4237338"/>
              <a:ext cx="2092415" cy="5995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Right Arrow 17"/>
            <p:cNvSpPr/>
            <p:nvPr/>
          </p:nvSpPr>
          <p:spPr>
            <a:xfrm>
              <a:off x="4029149" y="3910206"/>
              <a:ext cx="637973" cy="28493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/>
                <p:cNvSpPr/>
                <p:nvPr/>
              </p:nvSpPr>
              <p:spPr>
                <a:xfrm>
                  <a:off x="2901202" y="3868006"/>
                  <a:ext cx="102906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𝑍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[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𝑛</m:t>
                          </m:r>
                        </m:e>
                      </m:d>
                    </m:oMath>
                  </a14:m>
                  <a:r>
                    <a:rPr lang="en-US" dirty="0" smtClean="0"/>
                    <a:t>]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19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01202" y="3868006"/>
                  <a:ext cx="1029064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t="-10000" r="-4734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/>
                <p:cNvSpPr/>
                <p:nvPr/>
              </p:nvSpPr>
              <p:spPr>
                <a:xfrm>
                  <a:off x="2901202" y="4392317"/>
                  <a:ext cx="102906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𝑍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[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𝑛</m:t>
                          </m:r>
                        </m:e>
                      </m:d>
                    </m:oMath>
                  </a14:m>
                  <a:r>
                    <a:rPr lang="en-US" dirty="0" smtClean="0"/>
                    <a:t>]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20" name="Rectangle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01202" y="4392317"/>
                  <a:ext cx="1029064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t="-10000" r="-5325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Right Arrow 20"/>
            <p:cNvSpPr/>
            <p:nvPr/>
          </p:nvSpPr>
          <p:spPr>
            <a:xfrm>
              <a:off x="4038600" y="4453661"/>
              <a:ext cx="637973" cy="28493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662541" y="4652536"/>
            <a:ext cx="23950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Therefore we get,</a:t>
            </a:r>
          </a:p>
        </p:txBody>
      </p:sp>
      <p:pic>
        <p:nvPicPr>
          <p:cNvPr id="24" name="Picture 23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57620" y="4986855"/>
            <a:ext cx="4586999" cy="1085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7176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1675" y="2875779"/>
            <a:ext cx="4000500" cy="725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632111" y="187236"/>
            <a:ext cx="73500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Inverse z-Transform: Examples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70453" y="870192"/>
                <a:ext cx="7536294" cy="4911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15000"/>
                  </a:lnSpc>
                </a:pPr>
                <a:r>
                  <a:rPr lang="en-GB" sz="24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The inverse z-transform for the function </a:t>
                </a:r>
                <a14:m>
                  <m:oMath xmlns:m="http://schemas.openxmlformats.org/officeDocument/2006/math">
                    <m:r>
                      <a:rPr lang="en-GB" sz="24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GB" sz="24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4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sz="24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4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is defined as:</a:t>
                </a:r>
                <a:endParaRPr lang="en-US" sz="2400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453" y="870192"/>
                <a:ext cx="7536294" cy="491160"/>
              </a:xfrm>
              <a:prstGeom prst="rect">
                <a:avLst/>
              </a:prstGeom>
              <a:blipFill rotWithShape="0">
                <a:blip r:embed="rId3"/>
                <a:stretch>
                  <a:fillRect l="-1213" t="-3750" r="-243" b="-28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06747" y="815600"/>
            <a:ext cx="2438614" cy="560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156753" y="3780429"/>
            <a:ext cx="1112292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444975" y="1672289"/>
            <a:ext cx="40829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Find the inverse z-transform of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2175" y="1598369"/>
            <a:ext cx="2937252" cy="66191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56753" y="1641512"/>
            <a:ext cx="17107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2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7</a:t>
            </a:r>
            <a:endParaRPr lang="en-US" sz="24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0453" y="2383337"/>
            <a:ext cx="1359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Solution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1630121" y="2414114"/>
            <a:ext cx="11437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We get,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9789" y="2330104"/>
            <a:ext cx="5637610" cy="63874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116647" y="2955883"/>
            <a:ext cx="1657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Using table,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156753" y="1458467"/>
            <a:ext cx="1112292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56753" y="3998296"/>
            <a:ext cx="17107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2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8</a:t>
            </a:r>
            <a:endParaRPr lang="en-US" sz="24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81579" y="4833190"/>
            <a:ext cx="1359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Solution</a:t>
            </a:r>
            <a:endParaRPr lang="en-US" sz="2400" dirty="0"/>
          </a:p>
        </p:txBody>
      </p:sp>
      <p:sp>
        <p:nvSpPr>
          <p:cNvPr id="20" name="Rectangle 19"/>
          <p:cNvSpPr/>
          <p:nvPr/>
        </p:nvSpPr>
        <p:spPr>
          <a:xfrm>
            <a:off x="2013023" y="4024765"/>
            <a:ext cx="40829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Find the inverse z-transform of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8095" y="3998296"/>
            <a:ext cx="3277303" cy="733081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707900" y="4833189"/>
            <a:ext cx="11437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We get,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89789" y="4804233"/>
            <a:ext cx="6668217" cy="786209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1038853" y="5635986"/>
            <a:ext cx="1657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Using table,</a:t>
            </a:r>
          </a:p>
        </p:txBody>
      </p:sp>
      <p:pic>
        <p:nvPicPr>
          <p:cNvPr id="26" name="Picture 25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1675" y="5663298"/>
            <a:ext cx="3095421" cy="573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6994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420955" y="0"/>
            <a:ext cx="73500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Inverse z-Transform: Examples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230874" y="931828"/>
            <a:ext cx="17107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2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9</a:t>
            </a:r>
            <a:endParaRPr lang="en-US" sz="24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4574" y="1673653"/>
            <a:ext cx="1359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Solution</a:t>
            </a:r>
            <a:endParaRPr lang="en-US" sz="2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0874" y="748783"/>
            <a:ext cx="1112292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4202878"/>
            <a:ext cx="1112292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013022" y="988310"/>
            <a:ext cx="40829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Find the inverse z-transform of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23191" y="1701365"/>
            <a:ext cx="918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Since,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5128" y="2247767"/>
            <a:ext cx="31761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By coefficient matching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,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901602"/>
            <a:ext cx="2240254" cy="7269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8077" y="1747284"/>
            <a:ext cx="4577228" cy="548372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4685" y="2309467"/>
            <a:ext cx="1772006" cy="399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75988" y="2796041"/>
            <a:ext cx="3214302" cy="407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6236" y="2834559"/>
            <a:ext cx="3019152" cy="330866"/>
          </a:xfrm>
          <a:prstGeom prst="rect">
            <a:avLst/>
          </a:prstGeom>
        </p:spPr>
      </p:pic>
      <p:sp>
        <p:nvSpPr>
          <p:cNvPr id="18" name="Right Arrow 17"/>
          <p:cNvSpPr/>
          <p:nvPr/>
        </p:nvSpPr>
        <p:spPr>
          <a:xfrm>
            <a:off x="4172324" y="2870265"/>
            <a:ext cx="436728" cy="320451"/>
          </a:xfrm>
          <a:prstGeom prst="rightArrow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24408" y="3403468"/>
            <a:ext cx="14898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Therefore,</a:t>
            </a:r>
          </a:p>
        </p:txBody>
      </p:sp>
      <p:pic>
        <p:nvPicPr>
          <p:cNvPr id="20" name="Picture 19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02433" y="3351549"/>
            <a:ext cx="6787132" cy="63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201639" y="4328336"/>
            <a:ext cx="1898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2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10</a:t>
            </a:r>
            <a:endParaRPr lang="en-US" sz="24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15339" y="5070161"/>
            <a:ext cx="1359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Solution</a:t>
            </a:r>
            <a:endParaRPr lang="en-US" sz="2400" dirty="0"/>
          </a:p>
        </p:txBody>
      </p:sp>
      <p:sp>
        <p:nvSpPr>
          <p:cNvPr id="23" name="Rectangle 22"/>
          <p:cNvSpPr/>
          <p:nvPr/>
        </p:nvSpPr>
        <p:spPr>
          <a:xfrm>
            <a:off x="2182611" y="4371124"/>
            <a:ext cx="40829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Find the inverse z-transform of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48283" y="4232585"/>
            <a:ext cx="3466637" cy="78787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83782" y="5031109"/>
            <a:ext cx="4777083" cy="652607"/>
          </a:xfrm>
          <a:prstGeom prst="rect">
            <a:avLst/>
          </a:prstGeom>
        </p:spPr>
      </p:pic>
      <p:sp>
        <p:nvSpPr>
          <p:cNvPr id="27" name="Right Arrow 26"/>
          <p:cNvSpPr/>
          <p:nvPr/>
        </p:nvSpPr>
        <p:spPr>
          <a:xfrm>
            <a:off x="1984227" y="5935533"/>
            <a:ext cx="436728" cy="320451"/>
          </a:xfrm>
          <a:prstGeom prst="rightArrow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14303" y="5839655"/>
            <a:ext cx="4728633" cy="51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28"/>
          <p:cNvSpPr/>
          <p:nvPr/>
        </p:nvSpPr>
        <p:spPr>
          <a:xfrm>
            <a:off x="156642" y="5794319"/>
            <a:ext cx="16770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Using Table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087341" y="1878435"/>
            <a:ext cx="2381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From line 9 in the Table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3380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219592" y="95485"/>
            <a:ext cx="101809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Inverse z-Transform: Using Partial Fraction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592" y="908216"/>
            <a:ext cx="9438172" cy="4469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ular Callout 5"/>
              <p:cNvSpPr/>
              <p:nvPr/>
            </p:nvSpPr>
            <p:spPr>
              <a:xfrm>
                <a:off x="5472574" y="4094480"/>
                <a:ext cx="1246851" cy="241016"/>
              </a:xfrm>
              <a:prstGeom prst="wedgeRectCallout">
                <a:avLst>
                  <a:gd name="adj1" fmla="val -68208"/>
                  <a:gd name="adj2" fmla="val 206822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1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𝑓𝑟𝑜𝑚</m:t>
                      </m:r>
                      <m:r>
                        <a:rPr lang="en-US" sz="1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1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𝑡𝑜</m:t>
                      </m:r>
                      <m:r>
                        <a:rPr lang="en-US" sz="1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1</m:t>
                      </m:r>
                    </m:oMath>
                  </m:oMathPara>
                </a14:m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6" name="Rectangular Callout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2574" y="4094480"/>
                <a:ext cx="1246851" cy="241016"/>
              </a:xfrm>
              <a:prstGeom prst="wedgeRectCallout">
                <a:avLst>
                  <a:gd name="adj1" fmla="val -68208"/>
                  <a:gd name="adj2" fmla="val 206822"/>
                </a:avLst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79620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5898" y="4092427"/>
            <a:ext cx="2891095" cy="883806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96100" y="6405484"/>
            <a:ext cx="4114800" cy="365125"/>
          </a:xfrm>
        </p:spPr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672548" y="6402498"/>
            <a:ext cx="681251" cy="318977"/>
          </a:xfrm>
        </p:spPr>
        <p:txBody>
          <a:bodyPr/>
          <a:lstStyle/>
          <a:p>
            <a:fld id="{707F886B-644D-4758-9B34-3F41B762DB70}" type="slidenum">
              <a:rPr lang="en-US" smtClean="0"/>
              <a:t>16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011008" y="18141"/>
            <a:ext cx="101809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Inverse z-Transform: Using Partial Fraction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9815441" y="1442302"/>
            <a:ext cx="21836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11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6328" y="867949"/>
            <a:ext cx="1795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0" i="0" u="none" strike="noStrike" baseline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Problem:</a:t>
            </a:r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116328" y="1555911"/>
            <a:ext cx="1770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Solution: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818609" y="991610"/>
            <a:ext cx="40829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Find the inverse z-transform of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1586" y="822180"/>
            <a:ext cx="3300413" cy="809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1791824" y="1653899"/>
            <a:ext cx="50385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First eliminate the negative power of z.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501945" y="2017375"/>
            <a:ext cx="6167766" cy="989247"/>
            <a:chOff x="5144964" y="2257749"/>
            <a:chExt cx="5966055" cy="745731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44964" y="2307958"/>
              <a:ext cx="3691617" cy="695522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53380" y="2257749"/>
              <a:ext cx="2257639" cy="699140"/>
            </a:xfrm>
            <a:prstGeom prst="rect">
              <a:avLst/>
            </a:prstGeom>
          </p:spPr>
        </p:pic>
      </p:grpSp>
      <p:sp>
        <p:nvSpPr>
          <p:cNvPr id="18" name="Rectangle 17"/>
          <p:cNvSpPr/>
          <p:nvPr/>
        </p:nvSpPr>
        <p:spPr>
          <a:xfrm>
            <a:off x="299166" y="3100609"/>
            <a:ext cx="31743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Dividing both sides by 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z,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90869" y="4131820"/>
            <a:ext cx="158408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Finding 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the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constants:</a:t>
            </a:r>
          </a:p>
        </p:txBody>
      </p:sp>
      <p:pic>
        <p:nvPicPr>
          <p:cNvPr id="26" name="Picture 25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27264" y="4863335"/>
            <a:ext cx="3208362" cy="76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" name="Group 40"/>
          <p:cNvGrpSpPr/>
          <p:nvPr/>
        </p:nvGrpSpPr>
        <p:grpSpPr>
          <a:xfrm>
            <a:off x="2468048" y="3883639"/>
            <a:ext cx="4518856" cy="1530927"/>
            <a:chOff x="2453347" y="4043637"/>
            <a:chExt cx="4518856" cy="1530927"/>
          </a:xfrm>
        </p:grpSpPr>
        <p:pic>
          <p:nvPicPr>
            <p:cNvPr id="23" name="Picture 22"/>
            <p:cNvPicPr/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494240" y="4043637"/>
              <a:ext cx="4091588" cy="715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3"/>
            <p:cNvPicPr/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53347" y="4744167"/>
              <a:ext cx="4403821" cy="830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Right Brace 24"/>
            <p:cNvSpPr/>
            <p:nvPr/>
          </p:nvSpPr>
          <p:spPr>
            <a:xfrm>
              <a:off x="6727867" y="4130816"/>
              <a:ext cx="244336" cy="1366826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59847" y="5785090"/>
            <a:ext cx="2861010" cy="496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Straight Arrow Connector 29"/>
          <p:cNvCxnSpPr/>
          <p:nvPr/>
        </p:nvCxnSpPr>
        <p:spPr>
          <a:xfrm>
            <a:off x="8244296" y="4200789"/>
            <a:ext cx="366304" cy="20076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7192677" y="4570206"/>
            <a:ext cx="1378186" cy="25842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3515315" y="2964589"/>
            <a:ext cx="6112866" cy="943538"/>
            <a:chOff x="3463639" y="3127458"/>
            <a:chExt cx="6112866" cy="943538"/>
          </a:xfrm>
        </p:grpSpPr>
        <p:grpSp>
          <p:nvGrpSpPr>
            <p:cNvPr id="21" name="Group 20"/>
            <p:cNvGrpSpPr/>
            <p:nvPr/>
          </p:nvGrpSpPr>
          <p:grpSpPr>
            <a:xfrm>
              <a:off x="3463639" y="3150115"/>
              <a:ext cx="5932779" cy="793455"/>
              <a:chOff x="3521392" y="3655503"/>
              <a:chExt cx="5932779" cy="793455"/>
            </a:xfrm>
          </p:grpSpPr>
          <p:pic>
            <p:nvPicPr>
              <p:cNvPr id="19" name="Picture 18"/>
              <p:cNvPicPr/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3521392" y="3655503"/>
                <a:ext cx="3247145" cy="7934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799697" y="3682586"/>
                <a:ext cx="2654474" cy="746122"/>
              </a:xfrm>
              <a:prstGeom prst="rect">
                <a:avLst/>
              </a:prstGeom>
            </p:spPr>
          </p:pic>
        </p:grpSp>
        <p:sp>
          <p:nvSpPr>
            <p:cNvPr id="37" name="Oval 36"/>
            <p:cNvSpPr/>
            <p:nvPr/>
          </p:nvSpPr>
          <p:spPr>
            <a:xfrm>
              <a:off x="6741944" y="3127458"/>
              <a:ext cx="2834561" cy="943538"/>
            </a:xfrm>
            <a:prstGeom prst="ellipse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Rectangle 38"/>
          <p:cNvSpPr/>
          <p:nvPr/>
        </p:nvSpPr>
        <p:spPr>
          <a:xfrm>
            <a:off x="671414" y="5752431"/>
            <a:ext cx="4312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Therefore, inverse z-transform is: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276170" y="5631590"/>
            <a:ext cx="70488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ular Callout 31"/>
              <p:cNvSpPr/>
              <p:nvPr/>
            </p:nvSpPr>
            <p:spPr>
              <a:xfrm>
                <a:off x="7097940" y="5006446"/>
                <a:ext cx="1246851" cy="241016"/>
              </a:xfrm>
              <a:prstGeom prst="wedgeRectCallout">
                <a:avLst>
                  <a:gd name="adj1" fmla="val 63798"/>
                  <a:gd name="adj2" fmla="val 29771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𝑚𝑢𝑙𝑡𝑖𝑝𝑙𝑦𝑖𝑛𝑔</m:t>
                      </m:r>
                      <m:r>
                        <a:rPr lang="en-US" sz="1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𝑏𝑦</m:t>
                      </m:r>
                      <m:r>
                        <a:rPr lang="en-US" sz="1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32" name="Rectangular Callout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7940" y="5006446"/>
                <a:ext cx="1246851" cy="241016"/>
              </a:xfrm>
              <a:prstGeom prst="wedgeRectCallout">
                <a:avLst>
                  <a:gd name="adj1" fmla="val 63798"/>
                  <a:gd name="adj2" fmla="val 29771"/>
                </a:avLst>
              </a:prstGeom>
              <a:blipFill rotWithShape="0">
                <a:blip r:embed="rId12"/>
                <a:stretch>
                  <a:fillRect l="-1660"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96632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38052" y="0"/>
            <a:ext cx="101809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Inverse z-Transform: Using Partial Fraction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9735433" y="970724"/>
            <a:ext cx="21836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12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6328" y="867949"/>
            <a:ext cx="1795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0" i="0" u="none" strike="noStrike" baseline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Problem:</a:t>
            </a:r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116328" y="1683556"/>
            <a:ext cx="1770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Solution: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911820" y="954895"/>
                <a:ext cx="1635256" cy="5170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2400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Find 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𝑦</m:t>
                    </m:r>
                    <m:d>
                      <m:dPr>
                        <m:ctrlPr>
                          <a:rPr lang="en-US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GB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𝑛</m:t>
                        </m:r>
                      </m:e>
                    </m:d>
                    <m:r>
                      <a:rPr lang="en-GB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sz="24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if</a:t>
                </a:r>
                <a:endParaRPr lang="en-US" sz="2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1820" y="954895"/>
                <a:ext cx="1635256" cy="517065"/>
              </a:xfrm>
              <a:prstGeom prst="rect">
                <a:avLst/>
              </a:prstGeom>
              <a:blipFill rotWithShape="0">
                <a:blip r:embed="rId2"/>
                <a:stretch>
                  <a:fillRect l="-5970" t="-3571" r="-4478" b="-22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36338" y="812630"/>
            <a:ext cx="3252788" cy="801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>
          <a:xfrm>
            <a:off x="116328" y="1751794"/>
            <a:ext cx="118027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25156" y="2201964"/>
            <a:ext cx="24257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Dividing Y(z) by z,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9776" y="2093703"/>
            <a:ext cx="3748088" cy="854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335220" y="3787981"/>
            <a:ext cx="20321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first find B:</a:t>
            </a:r>
          </a:p>
        </p:txBody>
      </p:sp>
      <p:pic>
        <p:nvPicPr>
          <p:cNvPr id="15" name="Picture 1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6524" y="2943171"/>
            <a:ext cx="5508151" cy="749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ight Arrow 15"/>
          <p:cNvSpPr/>
          <p:nvPr/>
        </p:nvSpPr>
        <p:spPr>
          <a:xfrm>
            <a:off x="5186888" y="3131418"/>
            <a:ext cx="465264" cy="3181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0" y="3038741"/>
            <a:ext cx="5159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Applying the partial fraction 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expansion,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8" name="Picture 1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44974" y="3785036"/>
            <a:ext cx="6414355" cy="642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711733" y="4573972"/>
            <a:ext cx="16556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find A:</a:t>
            </a:r>
          </a:p>
        </p:txBody>
      </p:sp>
      <p:pic>
        <p:nvPicPr>
          <p:cNvPr id="20" name="Picture 19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44974" y="4436538"/>
            <a:ext cx="6780665" cy="89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29448" y="5359963"/>
            <a:ext cx="6065011" cy="99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34552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910926" y="0"/>
            <a:ext cx="45720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12 –contd.</a:t>
            </a:r>
          </a:p>
        </p:txBody>
      </p:sp>
      <p:sp>
        <p:nvSpPr>
          <p:cNvPr id="5" name="Rectangle 4"/>
          <p:cNvSpPr/>
          <p:nvPr/>
        </p:nvSpPr>
        <p:spPr>
          <a:xfrm>
            <a:off x="314250" y="883272"/>
            <a:ext cx="29016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Using the polar form,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942" y="746272"/>
            <a:ext cx="6820892" cy="119733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5096" y="2043543"/>
            <a:ext cx="7037710" cy="507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685848" y="2866579"/>
            <a:ext cx="1948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Now we have:</a:t>
            </a:r>
          </a:p>
        </p:txBody>
      </p:sp>
      <p:pic>
        <p:nvPicPr>
          <p:cNvPr id="10" name="Picture 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34587" y="2866579"/>
            <a:ext cx="4498004" cy="762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83685" y="3841660"/>
            <a:ext cx="47999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Therefore, the inverse z-transform is:</a:t>
            </a:r>
          </a:p>
        </p:txBody>
      </p:sp>
      <p:pic>
        <p:nvPicPr>
          <p:cNvPr id="12" name="Picture 1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33805" y="4671159"/>
            <a:ext cx="7934279" cy="110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ight Arrow 12"/>
          <p:cNvSpPr/>
          <p:nvPr/>
        </p:nvSpPr>
        <p:spPr>
          <a:xfrm>
            <a:off x="685849" y="4991483"/>
            <a:ext cx="1593328" cy="6291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14250" y="4665220"/>
            <a:ext cx="2141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from Line 15 in Table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626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718162" y="4121198"/>
            <a:ext cx="10295581" cy="1004175"/>
            <a:chOff x="718162" y="4121198"/>
            <a:chExt cx="10755676" cy="124035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8162" y="4182352"/>
              <a:ext cx="10755676" cy="11792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67585" y="4121198"/>
              <a:ext cx="228600" cy="161925"/>
            </a:xfrm>
            <a:prstGeom prst="rect">
              <a:avLst/>
            </a:prstGeom>
          </p:spPr>
        </p:pic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317979" y="6465562"/>
            <a:ext cx="4114800" cy="365125"/>
          </a:xfrm>
        </p:spPr>
        <p:txBody>
          <a:bodyPr/>
          <a:lstStyle/>
          <a:p>
            <a:r>
              <a:rPr lang="en-US" dirty="0" smtClean="0"/>
              <a:t>CEN352, Dr. Nassim Ammour, King Saud University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19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65097" y="0"/>
            <a:ext cx="101809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Inverse z-Transform: Using Partial Fraction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9735433" y="970724"/>
            <a:ext cx="21836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13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8514" y="727676"/>
            <a:ext cx="1795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0" i="0" u="none" strike="noStrike" baseline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Problem:</a:t>
            </a:r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116328" y="1683556"/>
            <a:ext cx="1770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Solution: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94642" y="1715732"/>
            <a:ext cx="118027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962219" y="829241"/>
                <a:ext cx="1700209" cy="5170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2400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Find 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𝑥</m:t>
                    </m:r>
                    <m:d>
                      <m:dPr>
                        <m:ctrlPr>
                          <a:rPr lang="en-US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GB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𝑛</m:t>
                        </m:r>
                      </m:e>
                    </m:d>
                    <m:r>
                      <a:rPr lang="en-GB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sz="24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if</a:t>
                </a:r>
                <a:endParaRPr lang="en-US" sz="2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2219" y="829241"/>
                <a:ext cx="1700209" cy="517065"/>
              </a:xfrm>
              <a:prstGeom prst="rect">
                <a:avLst/>
              </a:prstGeom>
              <a:blipFill rotWithShape="0">
                <a:blip r:embed="rId4"/>
                <a:stretch>
                  <a:fillRect l="-5735" t="-3529" r="-3943" b="-2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89111" y="761028"/>
            <a:ext cx="2952750" cy="92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609098" y="2300507"/>
            <a:ext cx="3187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Dividing both sides by z:</a:t>
            </a:r>
          </a:p>
        </p:txBody>
      </p:sp>
      <p:pic>
        <p:nvPicPr>
          <p:cNvPr id="12" name="Picture 1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38600" y="2052982"/>
            <a:ext cx="5506019" cy="1025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2202707" y="3174492"/>
            <a:ext cx="1108765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Where,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89976" y="3174492"/>
            <a:ext cx="4375601" cy="761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138514" y="3801213"/>
            <a:ext cx="44494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Using</a:t>
            </a:r>
            <a:r>
              <a:rPr lang="en-GB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formulas for </a:t>
            </a:r>
            <a:r>
              <a:rPr lang="en-GB" sz="24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en-GB" sz="2400" baseline="300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-order,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20" name="Picture 19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0132" y="4916387"/>
            <a:ext cx="5245450" cy="1790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Elbow Connector 21"/>
          <p:cNvCxnSpPr/>
          <p:nvPr/>
        </p:nvCxnSpPr>
        <p:spPr>
          <a:xfrm rot="10800000" flipV="1">
            <a:off x="5704765" y="5022375"/>
            <a:ext cx="2060815" cy="510942"/>
          </a:xfrm>
          <a:prstGeom prst="bentConnector3">
            <a:avLst>
              <a:gd name="adj1" fmla="val 331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147412" y="5071652"/>
            <a:ext cx="15888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m=2, p=0.5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976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717837" y="6356350"/>
            <a:ext cx="4114800" cy="365125"/>
          </a:xfrm>
        </p:spPr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972800" y="6356350"/>
            <a:ext cx="381000" cy="365125"/>
          </a:xfrm>
        </p:spPr>
        <p:txBody>
          <a:bodyPr/>
          <a:lstStyle/>
          <a:p>
            <a:fld id="{707F886B-644D-4758-9B34-3F41B762DB70}" type="slidenum">
              <a:rPr lang="en-US" smtClean="0"/>
              <a:t>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270234" y="976810"/>
            <a:ext cx="1656607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Z-transform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62928" y="916176"/>
            <a:ext cx="2355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Generalizing DFT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Right Arrow 6"/>
          <p:cNvSpPr/>
          <p:nvPr/>
        </p:nvSpPr>
        <p:spPr>
          <a:xfrm rot="10800000">
            <a:off x="3897042" y="2840407"/>
            <a:ext cx="1601550" cy="2680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087824" y="2397309"/>
                <a:ext cx="2449645" cy="7698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𝑋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=+∞</m:t>
                          </m:r>
                        </m:sup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]</m:t>
                          </m:r>
                        </m:e>
                      </m:nary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7824" y="2397309"/>
                <a:ext cx="2449645" cy="76989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ounded Rectangular Callout 8"/>
          <p:cNvSpPr/>
          <p:nvPr/>
        </p:nvSpPr>
        <p:spPr>
          <a:xfrm>
            <a:off x="1652961" y="1481467"/>
            <a:ext cx="2244081" cy="406009"/>
          </a:xfrm>
          <a:prstGeom prst="wedgeRoundRectCallout">
            <a:avLst>
              <a:gd name="adj1" fmla="val -5225"/>
              <a:gd name="adj2" fmla="val 8983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Eigen function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Unit circle in the complex space</a:t>
            </a:r>
            <a:endParaRPr lang="en-US" sz="12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712652" y="3728654"/>
                <a:ext cx="2283381" cy="7698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+∞</m:t>
                          </m:r>
                        </m:sup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]</m:t>
                          </m:r>
                        </m:e>
                      </m:nary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2652" y="3728654"/>
                <a:ext cx="2283381" cy="76989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775001" y="2008134"/>
                <a:ext cx="689997" cy="3782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5001" y="2008134"/>
                <a:ext cx="689997" cy="37824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008253" y="2075032"/>
                <a:ext cx="1109727" cy="3782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8253" y="2075032"/>
                <a:ext cx="1109727" cy="37824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ounded Rectangular Callout 13"/>
          <p:cNvSpPr/>
          <p:nvPr/>
        </p:nvSpPr>
        <p:spPr>
          <a:xfrm>
            <a:off x="6306468" y="1506280"/>
            <a:ext cx="1716636" cy="347253"/>
          </a:xfrm>
          <a:prstGeom prst="wedgeRoundRectCallout">
            <a:avLst>
              <a:gd name="adj1" fmla="val -17845"/>
              <a:gd name="adj2" fmla="val 8576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Add module r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All the complex space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15" name="Rounded Rectangular Callout 14"/>
          <p:cNvSpPr/>
          <p:nvPr/>
        </p:nvSpPr>
        <p:spPr>
          <a:xfrm>
            <a:off x="593227" y="3462901"/>
            <a:ext cx="612173" cy="181326"/>
          </a:xfrm>
          <a:prstGeom prst="wedgeRoundRectCallout">
            <a:avLst>
              <a:gd name="adj1" fmla="val 22405"/>
              <a:gd name="adj2" fmla="val 17483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input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16" name="Rounded Rectangular Callout 15"/>
          <p:cNvSpPr/>
          <p:nvPr/>
        </p:nvSpPr>
        <p:spPr>
          <a:xfrm>
            <a:off x="2034893" y="3391807"/>
            <a:ext cx="1078605" cy="320606"/>
          </a:xfrm>
          <a:prstGeom prst="wedgeRoundRectCallout">
            <a:avLst>
              <a:gd name="adj1" fmla="val -17123"/>
              <a:gd name="adj2" fmla="val 8834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Output (convolution)</a:t>
            </a:r>
            <a:endParaRPr lang="en-US" sz="12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35690" y="3647011"/>
                <a:ext cx="2111860" cy="7698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+∞</m:t>
                          </m:r>
                        </m:sup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]</m:t>
                          </m:r>
                        </m:e>
                      </m:nary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690" y="3647011"/>
                <a:ext cx="2111860" cy="76989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ight Brace 17"/>
          <p:cNvSpPr/>
          <p:nvPr/>
        </p:nvSpPr>
        <p:spPr>
          <a:xfrm rot="5400000">
            <a:off x="5183479" y="3843121"/>
            <a:ext cx="243839" cy="155469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4986643" y="4764884"/>
                <a:ext cx="72038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6643" y="4764884"/>
                <a:ext cx="720389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6865298" y="4056241"/>
                <a:ext cx="158376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5298" y="4056241"/>
                <a:ext cx="1583767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ounded Rectangular Callout 21"/>
          <p:cNvSpPr/>
          <p:nvPr/>
        </p:nvSpPr>
        <p:spPr>
          <a:xfrm>
            <a:off x="6644482" y="3621750"/>
            <a:ext cx="612173" cy="181326"/>
          </a:xfrm>
          <a:prstGeom prst="wedgeRoundRectCallout">
            <a:avLst>
              <a:gd name="adj1" fmla="val 22405"/>
              <a:gd name="adj2" fmla="val 17483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input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23" name="Rounded Rectangular Callout 22"/>
          <p:cNvSpPr/>
          <p:nvPr/>
        </p:nvSpPr>
        <p:spPr>
          <a:xfrm>
            <a:off x="7598536" y="3659701"/>
            <a:ext cx="849136" cy="216062"/>
          </a:xfrm>
          <a:prstGeom prst="wedgeRoundRectCallout">
            <a:avLst>
              <a:gd name="adj1" fmla="val -17123"/>
              <a:gd name="adj2" fmla="val 11655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Output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24" name="Right Arrow 23"/>
          <p:cNvSpPr/>
          <p:nvPr/>
        </p:nvSpPr>
        <p:spPr>
          <a:xfrm rot="10800000" flipH="1">
            <a:off x="8484631" y="4206753"/>
            <a:ext cx="447264" cy="2608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9162428" y="3854564"/>
                <a:ext cx="2354042" cy="8622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=+∞</m:t>
                          </m:r>
                        </m:sup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]</m:t>
                          </m:r>
                        </m:e>
                      </m:nary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2428" y="3854564"/>
                <a:ext cx="2354042" cy="86222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ounded Rectangular Callout 26"/>
          <p:cNvSpPr/>
          <p:nvPr/>
        </p:nvSpPr>
        <p:spPr>
          <a:xfrm>
            <a:off x="10550304" y="3391807"/>
            <a:ext cx="1006565" cy="231625"/>
          </a:xfrm>
          <a:prstGeom prst="wedgeRoundRectCallout">
            <a:avLst>
              <a:gd name="adj1" fmla="val -36016"/>
              <a:gd name="adj2" fmla="val 16057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Z-transform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997294" y="18032"/>
            <a:ext cx="6104555" cy="72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From DFT to Z-transform</a:t>
            </a:r>
            <a:endParaRPr lang="en-US" sz="3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9" name="Right Arrow 28"/>
          <p:cNvSpPr/>
          <p:nvPr/>
        </p:nvSpPr>
        <p:spPr>
          <a:xfrm rot="10800000" flipH="1">
            <a:off x="3032283" y="4056241"/>
            <a:ext cx="447264" cy="2608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 rot="10800000" flipH="1">
            <a:off x="6226566" y="4076341"/>
            <a:ext cx="447264" cy="2608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5986761" y="2544948"/>
                <a:ext cx="2199256" cy="7698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𝑋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=+∞</m:t>
                          </m:r>
                        </m:sup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]</m:t>
                          </m:r>
                        </m:e>
                      </m:nary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6761" y="2544948"/>
                <a:ext cx="2199256" cy="76989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ight Arrow 31"/>
          <p:cNvSpPr/>
          <p:nvPr/>
        </p:nvSpPr>
        <p:spPr>
          <a:xfrm>
            <a:off x="4398512" y="1147008"/>
            <a:ext cx="791397" cy="2524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4088655" y="2527126"/>
                <a:ext cx="1216743" cy="2830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sz="12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2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2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m:rPr>
                              <m:sty m:val="p"/>
                            </m:rPr>
                            <a:rPr lang="el-GR" sz="12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sup>
                      </m:sSup>
                      <m:r>
                        <a:rPr lang="en-US" sz="1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1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en-US" sz="1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=1)</m:t>
                      </m:r>
                    </m:oMath>
                  </m:oMathPara>
                </a14:m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8655" y="2527126"/>
                <a:ext cx="1216743" cy="283026"/>
              </a:xfrm>
              <a:prstGeom prst="rect">
                <a:avLst/>
              </a:prstGeom>
              <a:blipFill rotWithShape="0">
                <a:blip r:embed="rId11"/>
                <a:stretch>
                  <a:fillRect b="-10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ight Arrow 34"/>
          <p:cNvSpPr/>
          <p:nvPr/>
        </p:nvSpPr>
        <p:spPr>
          <a:xfrm>
            <a:off x="4458643" y="2033882"/>
            <a:ext cx="791397" cy="2524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806269" y="5215208"/>
                <a:ext cx="3073149" cy="7698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𝑋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=+∞</m:t>
                          </m:r>
                        </m:sup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nary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269" y="5215208"/>
                <a:ext cx="3073149" cy="769891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ight Brace 36"/>
          <p:cNvSpPr/>
          <p:nvPr/>
        </p:nvSpPr>
        <p:spPr>
          <a:xfrm rot="5400000">
            <a:off x="3211641" y="5484088"/>
            <a:ext cx="224676" cy="77734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2775001" y="6027011"/>
                <a:ext cx="1177374" cy="3782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5001" y="6027011"/>
                <a:ext cx="1177374" cy="37824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ight Arrow 39"/>
          <p:cNvSpPr/>
          <p:nvPr/>
        </p:nvSpPr>
        <p:spPr>
          <a:xfrm rot="10800000" flipH="1">
            <a:off x="4249762" y="5484460"/>
            <a:ext cx="447264" cy="2608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4794210" y="5190745"/>
                <a:ext cx="2431628" cy="8622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=+∞</m:t>
                          </m:r>
                        </m:sup>
                        <m:e>
                          <m:r>
                            <a:rPr lang="en-US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nary>
                      <m:sSup>
                        <m:sSupPr>
                          <m:ctrlPr>
                            <a:rPr lang="en-US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210" y="5190745"/>
                <a:ext cx="2431628" cy="862224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ounded Rectangular Callout 41"/>
              <p:cNvSpPr/>
              <p:nvPr/>
            </p:nvSpPr>
            <p:spPr>
              <a:xfrm>
                <a:off x="6673830" y="4843492"/>
                <a:ext cx="2220647" cy="347253"/>
              </a:xfrm>
              <a:prstGeom prst="wedgeRoundRectCallout">
                <a:avLst>
                  <a:gd name="adj1" fmla="val -47887"/>
                  <a:gd name="adj2" fmla="val 106831"/>
                  <a:gd name="adj3" fmla="val 16667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Fourier transform of </a:t>
                </a:r>
                <a14:m>
                  <m:oMath xmlns:m="http://schemas.openxmlformats.org/officeDocument/2006/math">
                    <m:r>
                      <a:rPr lang="en-US" sz="1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d>
                      <m:dPr>
                        <m:begChr m:val="["/>
                        <m:endChr m:val="]"/>
                        <m:ctrlPr>
                          <a:rPr lang="en-US" sz="1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sSup>
                      <m:sSupPr>
                        <m:ctrlPr>
                          <a:rPr lang="en-US" sz="12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12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2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2" name="Rounded Rectangular Callout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3830" y="4843492"/>
                <a:ext cx="2220647" cy="347253"/>
              </a:xfrm>
              <a:prstGeom prst="wedgeRoundRectCallout">
                <a:avLst>
                  <a:gd name="adj1" fmla="val -47887"/>
                  <a:gd name="adj2" fmla="val 106831"/>
                  <a:gd name="adj3" fmla="val 16667"/>
                </a:avLst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/>
              <p:cNvSpPr/>
              <p:nvPr/>
            </p:nvSpPr>
            <p:spPr>
              <a:xfrm>
                <a:off x="8447672" y="5542792"/>
                <a:ext cx="3435171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𝐷𝐹𝑇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sSup>
                        <m:sSupPr>
                          <m:ctrlP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3" name="Rectangle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7672" y="5542792"/>
                <a:ext cx="3435171" cy="404983"/>
              </a:xfrm>
              <a:prstGeom prst="rect">
                <a:avLst/>
              </a:prstGeom>
              <a:blipFill rotWithShape="0">
                <a:blip r:embed="rId16"/>
                <a:stretch>
                  <a:fillRect b="-10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ight Arrow 44"/>
          <p:cNvSpPr/>
          <p:nvPr/>
        </p:nvSpPr>
        <p:spPr>
          <a:xfrm rot="10800000" flipH="1">
            <a:off x="7816184" y="5616727"/>
            <a:ext cx="447264" cy="2608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532168" y="154276"/>
            <a:ext cx="3357184" cy="283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61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20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809957" y="159939"/>
            <a:ext cx="45720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13 –contd.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5596" y="948093"/>
            <a:ext cx="4927909" cy="1385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277912" y="2609410"/>
            <a:ext cx="889987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247900" algn="l"/>
              </a:tabLst>
            </a:pPr>
            <a:r>
              <a:rPr lang="en-GB" sz="24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Then,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38198" y="2475590"/>
            <a:ext cx="4872535" cy="94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190406" y="4103269"/>
            <a:ext cx="16464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From </a:t>
            </a:r>
            <a:r>
              <a:rPr lang="en-US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Table,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9020" y="3420627"/>
            <a:ext cx="2308323" cy="68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36522" y="4003087"/>
            <a:ext cx="2572959" cy="69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36522" y="4685729"/>
            <a:ext cx="2986015" cy="77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899667" y="5687284"/>
            <a:ext cx="19682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Finally we get,</a:t>
            </a:r>
          </a:p>
        </p:txBody>
      </p:sp>
      <p:pic>
        <p:nvPicPr>
          <p:cNvPr id="13" name="Picture 12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19020" y="5639138"/>
            <a:ext cx="4882629" cy="64158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4" name="Left Brace 13"/>
          <p:cNvSpPr/>
          <p:nvPr/>
        </p:nvSpPr>
        <p:spPr>
          <a:xfrm>
            <a:off x="2954384" y="3420627"/>
            <a:ext cx="359033" cy="1915648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02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364701" y="6425689"/>
            <a:ext cx="4114800" cy="365125"/>
          </a:xfrm>
        </p:spPr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21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323699" y="0"/>
            <a:ext cx="9544601" cy="6860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GB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Partial Fraction Expansion Using MATLAB</a:t>
            </a:r>
            <a:endParaRPr lang="en-US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35433" y="970724"/>
            <a:ext cx="21836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14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8514" y="727676"/>
            <a:ext cx="1795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0" i="0" u="none" strike="noStrike" baseline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Problem:</a:t>
            </a:r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116328" y="1683556"/>
            <a:ext cx="1770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Solution: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94642" y="1715732"/>
            <a:ext cx="118027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49602" y="690164"/>
            <a:ext cx="3394384" cy="86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934006" y="884837"/>
            <a:ext cx="38155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Find the partial expansion of 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194642" y="2425987"/>
            <a:ext cx="388010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The denominator polynomial </a:t>
            </a:r>
            <a:endParaRPr lang="en-US" sz="24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can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be found using MATLAB:</a:t>
            </a:r>
            <a:endParaRPr lang="en-US" sz="2400" dirty="0"/>
          </a:p>
        </p:txBody>
      </p:sp>
      <p:pic>
        <p:nvPicPr>
          <p:cNvPr id="12" name="Picture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4743" y="2349754"/>
            <a:ext cx="3533775" cy="109836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644797" y="3650183"/>
            <a:ext cx="14898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Therefore,</a:t>
            </a:r>
          </a:p>
        </p:txBody>
      </p:sp>
      <p:pic>
        <p:nvPicPr>
          <p:cNvPr id="14" name="Picture 13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1822" y="3488861"/>
            <a:ext cx="6369097" cy="784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1278057" y="4424524"/>
            <a:ext cx="655949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marR="0" indent="-45720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and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6" name="Picture 15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4692" y="4290011"/>
            <a:ext cx="2957157" cy="81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5891610" y="5763060"/>
            <a:ext cx="2073003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The solution 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is: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20" name="Picture 19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95456" y="5750240"/>
            <a:ext cx="2831782" cy="68439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2" name="Picture 21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28111" y="5160847"/>
            <a:ext cx="2438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" name="Straight Arrow Connector 25"/>
          <p:cNvCxnSpPr/>
          <p:nvPr/>
        </p:nvCxnSpPr>
        <p:spPr>
          <a:xfrm flipH="1">
            <a:off x="5749603" y="5214550"/>
            <a:ext cx="1139638" cy="33452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6889241" y="4420453"/>
            <a:ext cx="5260475" cy="1116340"/>
            <a:chOff x="6889241" y="4420453"/>
            <a:chExt cx="5260475" cy="1116340"/>
          </a:xfrm>
        </p:grpSpPr>
        <p:grpSp>
          <p:nvGrpSpPr>
            <p:cNvPr id="24" name="Group 23"/>
            <p:cNvGrpSpPr/>
            <p:nvPr/>
          </p:nvGrpSpPr>
          <p:grpSpPr>
            <a:xfrm>
              <a:off x="6889241" y="4420453"/>
              <a:ext cx="5260475" cy="1116340"/>
              <a:chOff x="6889241" y="4420453"/>
              <a:chExt cx="5260475" cy="1116340"/>
            </a:xfrm>
          </p:grpSpPr>
          <p:pic>
            <p:nvPicPr>
              <p:cNvPr id="21" name="Picture 20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928112" y="4420453"/>
                <a:ext cx="3821387" cy="637976"/>
              </a:xfrm>
              <a:prstGeom prst="rect">
                <a:avLst/>
              </a:prstGeom>
            </p:spPr>
          </p:pic>
          <p:sp>
            <p:nvSpPr>
              <p:cNvPr id="23" name="Rounded Rectangle 22"/>
              <p:cNvSpPr/>
              <p:nvPr/>
            </p:nvSpPr>
            <p:spPr>
              <a:xfrm>
                <a:off x="6889241" y="4434449"/>
                <a:ext cx="5260475" cy="1102344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9467763" y="4880827"/>
              <a:ext cx="268195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00B0F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MATLAB performs the</a:t>
              </a:r>
            </a:p>
            <a:p>
              <a:pPr algn="ctr"/>
              <a:r>
                <a:rPr lang="en-GB" dirty="0" smtClean="0">
                  <a:solidFill>
                    <a:srgbClr val="00B0F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partial fraction expansion </a:t>
              </a:r>
              <a:endParaRPr lang="en-US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81315" y="5168696"/>
            <a:ext cx="4848472" cy="1552779"/>
            <a:chOff x="481315" y="5168696"/>
            <a:chExt cx="4848472" cy="1552779"/>
          </a:xfrm>
        </p:grpSpPr>
        <p:graphicFrame>
          <p:nvGraphicFramePr>
            <p:cNvPr id="18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48619898"/>
                </p:ext>
              </p:extLst>
            </p:nvPr>
          </p:nvGraphicFramePr>
          <p:xfrm>
            <a:off x="1001346" y="5168696"/>
            <a:ext cx="4328441" cy="11675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5" name="Bitmap Image" r:id="rId10" imgW="2895238" imgH="781159" progId="Paint.Picture">
                    <p:embed/>
                  </p:oleObj>
                </mc:Choice>
                <mc:Fallback>
                  <p:oleObj name="Bitmap Image" r:id="rId10" imgW="2895238" imgH="781159" progId="Paint.Picture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1346" y="5168696"/>
                          <a:ext cx="4328441" cy="116754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Rectangle 16"/>
            <p:cNvSpPr/>
            <p:nvPr/>
          </p:nvSpPr>
          <p:spPr>
            <a:xfrm>
              <a:off x="481315" y="6279232"/>
              <a:ext cx="76335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00B0F0"/>
                  </a:solidFill>
                  <a:latin typeface="Arial" panose="020B0604020202020204" pitchFamily="34" charset="0"/>
                </a:rPr>
                <a:t>residues</a:t>
              </a:r>
              <a:endParaRPr lang="en-US" sz="1200" dirty="0">
                <a:solidFill>
                  <a:srgbClr val="00B0F0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194576" y="6444476"/>
              <a:ext cx="55015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00B0F0"/>
                  </a:solidFill>
                  <a:latin typeface="Arial" panose="020B0604020202020204" pitchFamily="34" charset="0"/>
                </a:rPr>
                <a:t>poles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927312" y="6417731"/>
              <a:ext cx="91082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00B0F0"/>
                  </a:solidFill>
                  <a:latin typeface="Arial" panose="020B0604020202020204" pitchFamily="34" charset="0"/>
                </a:rPr>
                <a:t>direct term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1004416" y="6035248"/>
              <a:ext cx="216523" cy="25204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2552831" y="6016894"/>
              <a:ext cx="119817" cy="43460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4365748" y="5969099"/>
              <a:ext cx="119817" cy="43460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7827710" y="2027429"/>
            <a:ext cx="3130265" cy="1134262"/>
            <a:chOff x="7827710" y="2027429"/>
            <a:chExt cx="3130265" cy="113426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8838805" y="2117443"/>
                  <a:ext cx="211917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n-US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p>
                          <m:sSup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>
                    <a:solidFill>
                      <a:srgbClr val="0070C0"/>
                    </a:solidFill>
                  </a:endParaRPr>
                </a:p>
              </p:txBody>
            </p:sp>
          </mc:Choice>
          <mc:Fallback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38805" y="2117443"/>
                  <a:ext cx="2119170" cy="276999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l="-3448" t="-4348" r="-3736" b="-326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9370265" y="2697497"/>
                  <a:ext cx="104086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[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lang="en-US" dirty="0">
                    <a:solidFill>
                      <a:srgbClr val="0070C0"/>
                    </a:solidFill>
                  </a:endParaRPr>
                </a:p>
              </p:txBody>
            </p:sp>
          </mc:Choice>
          <mc:Fallback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70265" y="2697497"/>
                  <a:ext cx="1040861" cy="276999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l="-7602" t="-4444" r="-7602" b="-3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Down Arrow 31"/>
            <p:cNvSpPr/>
            <p:nvPr/>
          </p:nvSpPr>
          <p:spPr>
            <a:xfrm>
              <a:off x="9735433" y="2452274"/>
              <a:ext cx="246767" cy="24522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Brace 32"/>
            <p:cNvSpPr/>
            <p:nvPr/>
          </p:nvSpPr>
          <p:spPr>
            <a:xfrm flipH="1">
              <a:off x="8621805" y="2027429"/>
              <a:ext cx="319533" cy="1134262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H="1" flipV="1">
              <a:off x="7827710" y="2543868"/>
              <a:ext cx="690288" cy="243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409027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326242" y="3347940"/>
            <a:ext cx="4360221" cy="729879"/>
            <a:chOff x="375217" y="3954159"/>
            <a:chExt cx="4157891" cy="505426"/>
          </a:xfrm>
        </p:grpSpPr>
        <p:pic>
          <p:nvPicPr>
            <p:cNvPr id="14" name="Picture 13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75217" y="4112865"/>
              <a:ext cx="4157891" cy="346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7668" y="3954159"/>
              <a:ext cx="3280932" cy="225813"/>
            </a:xfrm>
            <a:prstGeom prst="rect">
              <a:avLst/>
            </a:prstGeom>
          </p:spPr>
        </p:pic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22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323699" y="0"/>
            <a:ext cx="9544601" cy="6860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GB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Partial Fraction Expansion Using MATLAB</a:t>
            </a:r>
            <a:endParaRPr lang="en-US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35433" y="970724"/>
            <a:ext cx="21836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15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8514" y="727676"/>
            <a:ext cx="1795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0" i="0" u="none" strike="noStrike" baseline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Problem:</a:t>
            </a:r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138514" y="1576849"/>
            <a:ext cx="1770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Solution: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585142" y="3554811"/>
            <a:ext cx="6053015" cy="1546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934006" y="904637"/>
            <a:ext cx="38736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Find the partial expansion of </a:t>
            </a:r>
            <a:endParaRPr lang="en-US" sz="2400" dirty="0"/>
          </a:p>
        </p:txBody>
      </p:sp>
      <p:pic>
        <p:nvPicPr>
          <p:cNvPr id="10" name="Picture 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89" y="820692"/>
            <a:ext cx="3219450" cy="725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1018" y="2088688"/>
            <a:ext cx="3227990" cy="145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5999" y="2317289"/>
            <a:ext cx="5057956" cy="78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AutoShape 31"/>
          <p:cNvSpPr>
            <a:spLocks noChangeArrowheads="1"/>
          </p:cNvSpPr>
          <p:nvPr/>
        </p:nvSpPr>
        <p:spPr bwMode="auto">
          <a:xfrm>
            <a:off x="5087175" y="2281591"/>
            <a:ext cx="780314" cy="715218"/>
          </a:xfrm>
          <a:prstGeom prst="rightArrow">
            <a:avLst>
              <a:gd name="adj1" fmla="val 50000"/>
              <a:gd name="adj2" fmla="val 48750"/>
            </a:avLst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pic>
        <p:nvPicPr>
          <p:cNvPr id="15" name="Picture 14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1351" y="4147124"/>
            <a:ext cx="2365309" cy="2344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AutoShape 31"/>
          <p:cNvSpPr>
            <a:spLocks noChangeArrowheads="1"/>
          </p:cNvSpPr>
          <p:nvPr/>
        </p:nvSpPr>
        <p:spPr bwMode="auto">
          <a:xfrm>
            <a:off x="5477332" y="5181748"/>
            <a:ext cx="780314" cy="715218"/>
          </a:xfrm>
          <a:prstGeom prst="rightArrow">
            <a:avLst>
              <a:gd name="adj1" fmla="val 50000"/>
              <a:gd name="adj2" fmla="val 48750"/>
            </a:avLst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pic>
        <p:nvPicPr>
          <p:cNvPr id="21" name="Picture 20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99304" y="4689454"/>
            <a:ext cx="4182650" cy="16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675621" y="3762840"/>
            <a:ext cx="3553602" cy="79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Connector 22"/>
          <p:cNvCxnSpPr/>
          <p:nvPr/>
        </p:nvCxnSpPr>
        <p:spPr>
          <a:xfrm>
            <a:off x="194641" y="1601311"/>
            <a:ext cx="118027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5807631" y="3716237"/>
            <a:ext cx="434325" cy="557033"/>
            <a:chOff x="5785938" y="3746619"/>
            <a:chExt cx="434325" cy="557033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807630" y="3746619"/>
              <a:ext cx="412633" cy="293604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879351" y="4046477"/>
              <a:ext cx="209550" cy="257175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785938" y="3989747"/>
              <a:ext cx="414196" cy="100951"/>
            </a:xfrm>
            <a:prstGeom prst="rect">
              <a:avLst/>
            </a:prstGeom>
          </p:spPr>
        </p:pic>
      </p:grpSp>
      <p:cxnSp>
        <p:nvCxnSpPr>
          <p:cNvPr id="27" name="Straight Arrow Connector 26"/>
          <p:cNvCxnSpPr/>
          <p:nvPr/>
        </p:nvCxnSpPr>
        <p:spPr>
          <a:xfrm flipH="1" flipV="1">
            <a:off x="5011947" y="3863039"/>
            <a:ext cx="552091" cy="963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43884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19837" y="686022"/>
            <a:ext cx="2704669" cy="904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23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323699" y="0"/>
            <a:ext cx="9544601" cy="6860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GB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Partial Fraction Expansion Using MATLAB</a:t>
            </a:r>
            <a:endParaRPr lang="en-US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35433" y="970724"/>
            <a:ext cx="21836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16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8514" y="727676"/>
            <a:ext cx="1795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0" i="0" u="none" strike="noStrike" baseline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Problem:</a:t>
            </a:r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138514" y="1590527"/>
            <a:ext cx="1770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Solution: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94641" y="1632181"/>
            <a:ext cx="118027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934006" y="943119"/>
            <a:ext cx="38155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Find the partial expansion of </a:t>
            </a:r>
            <a:endParaRPr lang="en-US" sz="2400" dirty="0"/>
          </a:p>
        </p:txBody>
      </p:sp>
      <p:sp>
        <p:nvSpPr>
          <p:cNvPr id="14" name="Rectangle 13"/>
          <p:cNvSpPr/>
          <p:nvPr/>
        </p:nvSpPr>
        <p:spPr>
          <a:xfrm>
            <a:off x="629738" y="3040535"/>
            <a:ext cx="813043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Then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905000" y="1762391"/>
            <a:ext cx="4267200" cy="1220435"/>
            <a:chOff x="372072" y="2225250"/>
            <a:chExt cx="4267200" cy="1220435"/>
          </a:xfrm>
        </p:grpSpPr>
        <p:grpSp>
          <p:nvGrpSpPr>
            <p:cNvPr id="15" name="Group 14"/>
            <p:cNvGrpSpPr/>
            <p:nvPr/>
          </p:nvGrpSpPr>
          <p:grpSpPr>
            <a:xfrm>
              <a:off x="446141" y="2410443"/>
              <a:ext cx="4167423" cy="1035242"/>
              <a:chOff x="446141" y="2410443"/>
              <a:chExt cx="4167423" cy="1035242"/>
            </a:xfrm>
          </p:grpSpPr>
          <p:pic>
            <p:nvPicPr>
              <p:cNvPr id="11" name="Picture 10"/>
              <p:cNvPicPr/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81025" y="2410443"/>
                <a:ext cx="4032539" cy="3189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11"/>
              <p:cNvPicPr/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46141" y="2803613"/>
                <a:ext cx="3395663" cy="6420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6" name="Rectangle 15"/>
            <p:cNvSpPr/>
            <p:nvPr/>
          </p:nvSpPr>
          <p:spPr>
            <a:xfrm>
              <a:off x="372072" y="2225250"/>
              <a:ext cx="4267200" cy="1187075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628238" y="2976228"/>
            <a:ext cx="9036507" cy="790640"/>
            <a:chOff x="1355967" y="3389422"/>
            <a:chExt cx="9036507" cy="790640"/>
          </a:xfrm>
        </p:grpSpPr>
        <p:pic>
          <p:nvPicPr>
            <p:cNvPr id="13" name="Picture 12"/>
            <p:cNvPicPr/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55967" y="3389422"/>
              <a:ext cx="5171228" cy="790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ight Arrow 16"/>
            <p:cNvSpPr/>
            <p:nvPr/>
          </p:nvSpPr>
          <p:spPr>
            <a:xfrm>
              <a:off x="6644106" y="3579366"/>
              <a:ext cx="511153" cy="41075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17"/>
            <p:cNvPicPr/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272170" y="3469498"/>
              <a:ext cx="3120304" cy="677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5" name="Group 24"/>
          <p:cNvGrpSpPr/>
          <p:nvPr/>
        </p:nvGrpSpPr>
        <p:grpSpPr>
          <a:xfrm>
            <a:off x="212442" y="3829169"/>
            <a:ext cx="3734775" cy="2892305"/>
            <a:chOff x="212442" y="3829169"/>
            <a:chExt cx="3734775" cy="2892305"/>
          </a:xfrm>
        </p:grpSpPr>
        <p:grpSp>
          <p:nvGrpSpPr>
            <p:cNvPr id="23" name="Group 22"/>
            <p:cNvGrpSpPr/>
            <p:nvPr/>
          </p:nvGrpSpPr>
          <p:grpSpPr>
            <a:xfrm>
              <a:off x="280689" y="3895625"/>
              <a:ext cx="3666528" cy="2792407"/>
              <a:chOff x="280689" y="3895625"/>
              <a:chExt cx="3666528" cy="2792407"/>
            </a:xfrm>
          </p:grpSpPr>
          <p:pic>
            <p:nvPicPr>
              <p:cNvPr id="19" name="Picture 18"/>
              <p:cNvPicPr/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280689" y="3895625"/>
                <a:ext cx="3666528" cy="279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19"/>
              <p:cNvPicPr/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510656" y="4200944"/>
                <a:ext cx="1256282" cy="2487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4" name="Rectangle 23"/>
            <p:cNvSpPr/>
            <p:nvPr/>
          </p:nvSpPr>
          <p:spPr>
            <a:xfrm>
              <a:off x="212442" y="3829169"/>
              <a:ext cx="3734775" cy="2892305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ight Arrow 25"/>
          <p:cNvSpPr/>
          <p:nvPr/>
        </p:nvSpPr>
        <p:spPr>
          <a:xfrm>
            <a:off x="4270627" y="4883887"/>
            <a:ext cx="511153" cy="4107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105190" y="4747000"/>
            <a:ext cx="3843358" cy="769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803488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24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352779" y="0"/>
            <a:ext cx="91550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Difference Equation Using Z-Transform</a:t>
            </a:r>
          </a:p>
        </p:txBody>
      </p:sp>
      <p:sp>
        <p:nvSpPr>
          <p:cNvPr id="5" name="Rectangle 4"/>
          <p:cNvSpPr/>
          <p:nvPr/>
        </p:nvSpPr>
        <p:spPr>
          <a:xfrm>
            <a:off x="237859" y="1011514"/>
            <a:ext cx="8372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procedure to solve difference equation using Z-Transform: 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9199" y="1858178"/>
            <a:ext cx="10134601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en-GB" sz="24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Apply the z-transform to the difference equation.</a:t>
            </a: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endParaRPr lang="en-US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4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Substitute the initial conditions.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4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Solve for the difference equation in the z-transform domain.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4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Find the solution in the time domain by applying the inverse z-transform.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5289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0741" y="5780243"/>
            <a:ext cx="4622656" cy="755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61512" y="992458"/>
            <a:ext cx="3649807" cy="571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599" y="6433006"/>
            <a:ext cx="4114800" cy="365125"/>
          </a:xfrm>
        </p:spPr>
        <p:txBody>
          <a:bodyPr/>
          <a:lstStyle/>
          <a:p>
            <a:r>
              <a:rPr lang="en-US" dirty="0" smtClean="0"/>
              <a:t>CEN352, Dr. Nassim Ammour, King Saud University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25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553833" y="0"/>
            <a:ext cx="2757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17</a:t>
            </a:r>
            <a:endParaRPr lang="en-US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6609" y="495056"/>
            <a:ext cx="1795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0" i="0" u="none" strike="noStrike" baseline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Problem:</a:t>
            </a:r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138514" y="1590527"/>
            <a:ext cx="1770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Solution: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94641" y="1632181"/>
            <a:ext cx="118027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078181" y="595190"/>
                <a:ext cx="9705109" cy="5170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24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Solve the difference equation when the initial condition is </a:t>
                </a:r>
                <a14:m>
                  <m:oMath xmlns:m="http://schemas.openxmlformats.org/officeDocument/2006/math">
                    <m:r>
                      <a:rPr lang="en-GB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𝑦</m:t>
                    </m:r>
                    <m:d>
                      <m:dPr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GB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−1</m:t>
                        </m:r>
                      </m:e>
                    </m:d>
                    <m:r>
                      <a:rPr lang="en-GB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=1.</m:t>
                    </m:r>
                  </m:oMath>
                </a14:m>
                <a:endParaRPr lang="en-US" sz="2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8181" y="595190"/>
                <a:ext cx="9705109" cy="517065"/>
              </a:xfrm>
              <a:prstGeom prst="rect">
                <a:avLst/>
              </a:prstGeom>
              <a:blipFill rotWithShape="0">
                <a:blip r:embed="rId4"/>
                <a:stretch>
                  <a:fillRect l="-1005" t="-3571" b="-22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356618" y="2145700"/>
            <a:ext cx="13338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have 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2078180" y="1909653"/>
            <a:ext cx="5680365" cy="151190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6"/>
          <a:stretch>
            <a:fillRect/>
          </a:stretch>
        </p:blipFill>
        <p:spPr>
          <a:xfrm>
            <a:off x="8780230" y="2976058"/>
            <a:ext cx="3374447" cy="478859"/>
          </a:xfrm>
          <a:prstGeom prst="rect">
            <a:avLst/>
          </a:prstGeom>
        </p:spPr>
      </p:pic>
      <p:sp>
        <p:nvSpPr>
          <p:cNvPr id="13" name="AutoShape 37"/>
          <p:cNvSpPr>
            <a:spLocks noChangeArrowheads="1"/>
          </p:cNvSpPr>
          <p:nvPr/>
        </p:nvSpPr>
        <p:spPr bwMode="auto">
          <a:xfrm>
            <a:off x="7928175" y="3081209"/>
            <a:ext cx="682425" cy="268559"/>
          </a:xfrm>
          <a:prstGeom prst="rightArrow">
            <a:avLst>
              <a:gd name="adj1" fmla="val 50000"/>
              <a:gd name="adj2" fmla="val 48750"/>
            </a:avLst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3561479"/>
            <a:ext cx="4320798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Taking z-transform on both sides: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20798" y="3547764"/>
            <a:ext cx="4573820" cy="602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0" y="4150498"/>
            <a:ext cx="1163781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Substituting the initial condition and z-transform on right hand side using Table: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7" name="Picture 16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89921" y="4666512"/>
            <a:ext cx="4346952" cy="530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-6205" y="5132676"/>
            <a:ext cx="4168770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Arranging Y(z) on left hand side: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9" name="Picture 18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38600" y="5201895"/>
            <a:ext cx="3996604" cy="49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AutoShape 39"/>
          <p:cNvSpPr>
            <a:spLocks noChangeArrowheads="1"/>
          </p:cNvSpPr>
          <p:nvPr/>
        </p:nvSpPr>
        <p:spPr bwMode="auto">
          <a:xfrm>
            <a:off x="356618" y="5982898"/>
            <a:ext cx="390525" cy="228600"/>
          </a:xfrm>
          <a:prstGeom prst="rightArrow">
            <a:avLst>
              <a:gd name="adj1" fmla="val 50000"/>
              <a:gd name="adj2" fmla="val 42708"/>
            </a:avLst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pic>
        <p:nvPicPr>
          <p:cNvPr id="22" name="Picture 21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189302" y="5849285"/>
            <a:ext cx="4229316" cy="72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AutoShape 39"/>
          <p:cNvSpPr>
            <a:spLocks noChangeArrowheads="1"/>
          </p:cNvSpPr>
          <p:nvPr/>
        </p:nvSpPr>
        <p:spPr bwMode="auto">
          <a:xfrm>
            <a:off x="5581087" y="6097198"/>
            <a:ext cx="390525" cy="228600"/>
          </a:xfrm>
          <a:prstGeom prst="rightArrow">
            <a:avLst>
              <a:gd name="adj1" fmla="val 50000"/>
              <a:gd name="adj2" fmla="val 42708"/>
            </a:avLst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2970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3010" y="1235717"/>
            <a:ext cx="6954117" cy="2144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26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692236" y="0"/>
            <a:ext cx="45720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17 –contd.</a:t>
            </a:r>
          </a:p>
        </p:txBody>
      </p:sp>
      <p:sp>
        <p:nvSpPr>
          <p:cNvPr id="5" name="Rectangle 4"/>
          <p:cNvSpPr/>
          <p:nvPr/>
        </p:nvSpPr>
        <p:spPr>
          <a:xfrm>
            <a:off x="478829" y="909850"/>
            <a:ext cx="2605137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Solving for A and B: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0306" y="3611486"/>
            <a:ext cx="1489895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Therefore,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49415" y="3451406"/>
            <a:ext cx="3578370" cy="908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610306" y="4430568"/>
            <a:ext cx="6087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Taking inverse z-transform, we get the solution: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64376" y="5219335"/>
            <a:ext cx="5952259" cy="658562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222492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27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553833" y="0"/>
            <a:ext cx="2757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18</a:t>
            </a:r>
            <a:endParaRPr lang="en-US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1587" y="253786"/>
            <a:ext cx="1795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0" i="0" u="none" strike="noStrike" baseline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Problem:</a:t>
            </a:r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131587" y="3033736"/>
            <a:ext cx="1770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Solution: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31587" y="3017466"/>
            <a:ext cx="118027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63236" y="605749"/>
            <a:ext cx="11734121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GB" sz="24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DSP system is described by the following differential equation with zero initial condition: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48970" y="1063943"/>
            <a:ext cx="5021840" cy="624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31587" y="1598656"/>
                <a:ext cx="11865770" cy="13839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-342900">
                  <a:lnSpc>
                    <a:spcPct val="115000"/>
                  </a:lnSpc>
                  <a:spcAft>
                    <a:spcPts val="1000"/>
                  </a:spcAft>
                  <a:buFont typeface="+mj-lt"/>
                  <a:buAutoNum type="alphaLcPeriod"/>
                </a:pPr>
                <a:r>
                  <a:rPr lang="en-GB" sz="24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Determine the impulse response </a:t>
                </a:r>
                <a14:m>
                  <m:oMath xmlns:m="http://schemas.openxmlformats.org/officeDocument/2006/math"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𝑦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due to the impulse sequence</a:t>
                </a:r>
                <a14:m>
                  <m:oMath xmlns:m="http://schemas.openxmlformats.org/officeDocument/2006/math"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𝑥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GB" sz="2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𝑛</m:t>
                        </m:r>
                      </m:e>
                    </m:d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𝛿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.</a:t>
                </a:r>
                <a:endParaRPr lang="en-US" sz="2400" dirty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r>
                  <a:rPr lang="en-GB" sz="24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b.  Determine </a:t>
                </a:r>
                <a:r>
                  <a:rPr lang="en-GB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the system response</a:t>
                </a:r>
                <a14:m>
                  <m:oMath xmlns:m="http://schemas.openxmlformats.org/officeDocument/2006/math"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𝑦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due to the unit step function excitation, </a:t>
                </a:r>
                <a:r>
                  <a:rPr lang="en-GB" sz="24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w</a:t>
                </a:r>
                <a:r>
                  <a:rPr lang="en-GB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here</a:t>
                </a:r>
                <a:r>
                  <a:rPr lang="en-GB" sz="24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    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𝑢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GB" sz="2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𝑛</m:t>
                        </m:r>
                      </m:e>
                    </m:d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=1 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𝑓𝑜𝑟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≥0</m:t>
                    </m:r>
                  </m:oMath>
                </a14:m>
                <a:endParaRPr lang="en-US" sz="2400" dirty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587" y="1598656"/>
                <a:ext cx="11865770" cy="1383969"/>
              </a:xfrm>
              <a:prstGeom prst="rect">
                <a:avLst/>
              </a:prstGeom>
              <a:blipFill rotWithShape="0">
                <a:blip r:embed="rId3"/>
                <a:stretch>
                  <a:fillRect l="-822" t="-1762" b="-5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480058" y="3561340"/>
            <a:ext cx="5399620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GB" sz="2400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a. </a:t>
            </a: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Applying 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z-transform on both sides: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32945" y="3458467"/>
            <a:ext cx="5206279" cy="598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856646" y="4225243"/>
            <a:ext cx="12731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Applying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62926" y="4222317"/>
            <a:ext cx="2290907" cy="464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AutoShape 43"/>
          <p:cNvSpPr>
            <a:spLocks noChangeArrowheads="1"/>
          </p:cNvSpPr>
          <p:nvPr/>
        </p:nvSpPr>
        <p:spPr bwMode="auto">
          <a:xfrm>
            <a:off x="2948970" y="4930854"/>
            <a:ext cx="677414" cy="375879"/>
          </a:xfrm>
          <a:prstGeom prst="rightArrow">
            <a:avLst>
              <a:gd name="adj1" fmla="val 50000"/>
              <a:gd name="adj2" fmla="val 59783"/>
            </a:avLst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659471" y="4208328"/>
            <a:ext cx="17783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 right side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7" name="Picture 16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68577" y="4838848"/>
            <a:ext cx="4454845" cy="55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38600" y="5415873"/>
            <a:ext cx="3119196" cy="923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AutoShape 43"/>
          <p:cNvSpPr>
            <a:spLocks noChangeArrowheads="1"/>
          </p:cNvSpPr>
          <p:nvPr/>
        </p:nvSpPr>
        <p:spPr bwMode="auto">
          <a:xfrm>
            <a:off x="3004549" y="5828593"/>
            <a:ext cx="677414" cy="375879"/>
          </a:xfrm>
          <a:prstGeom prst="rightArrow">
            <a:avLst>
              <a:gd name="adj1" fmla="val 50000"/>
              <a:gd name="adj2" fmla="val 59783"/>
            </a:avLst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789218" y="6399693"/>
            <a:ext cx="4114800" cy="365125"/>
          </a:xfrm>
        </p:spPr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28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038515" y="0"/>
            <a:ext cx="45720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18 –contd.</a:t>
            </a:r>
          </a:p>
        </p:txBody>
      </p:sp>
      <p:sp>
        <p:nvSpPr>
          <p:cNvPr id="5" name="Rectangle 4"/>
          <p:cNvSpPr/>
          <p:nvPr/>
        </p:nvSpPr>
        <p:spPr>
          <a:xfrm>
            <a:off x="293398" y="799013"/>
            <a:ext cx="6490495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multiply the numerator and denominator by z</a:t>
            </a:r>
            <a:r>
              <a:rPr lang="en-GB" sz="2400" baseline="300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58452" y="1243279"/>
            <a:ext cx="4795838" cy="955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45"/>
          <p:cNvSpPr>
            <a:spLocks noChangeArrowheads="1"/>
          </p:cNvSpPr>
          <p:nvPr/>
        </p:nvSpPr>
        <p:spPr bwMode="auto">
          <a:xfrm>
            <a:off x="2566987" y="1604592"/>
            <a:ext cx="633413" cy="348898"/>
          </a:xfrm>
          <a:prstGeom prst="rightArrow">
            <a:avLst>
              <a:gd name="adj1" fmla="val 50000"/>
              <a:gd name="adj2" fmla="val 59783"/>
            </a:avLst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3289" y="2329117"/>
            <a:ext cx="46877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Using the partial fraction expansion 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AutoShape 45"/>
          <p:cNvSpPr>
            <a:spLocks noChangeArrowheads="1"/>
          </p:cNvSpPr>
          <p:nvPr/>
        </p:nvSpPr>
        <p:spPr bwMode="auto">
          <a:xfrm>
            <a:off x="4801047" y="2390705"/>
            <a:ext cx="633413" cy="348898"/>
          </a:xfrm>
          <a:prstGeom prst="rightArrow">
            <a:avLst>
              <a:gd name="adj1" fmla="val 50000"/>
              <a:gd name="adj2" fmla="val 59783"/>
            </a:avLst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pic>
        <p:nvPicPr>
          <p:cNvPr id="10" name="Picture 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0431" y="2117380"/>
            <a:ext cx="4831340" cy="88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636827" y="3333229"/>
            <a:ext cx="2605137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Solving for A and B: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396456" y="3195608"/>
            <a:ext cx="5728391" cy="1411758"/>
            <a:chOff x="3396456" y="3195608"/>
            <a:chExt cx="5728391" cy="141175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96456" y="3195608"/>
              <a:ext cx="5617257" cy="80455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96456" y="3877547"/>
              <a:ext cx="5728391" cy="729819"/>
            </a:xfrm>
            <a:prstGeom prst="rect">
              <a:avLst/>
            </a:prstGeom>
          </p:spPr>
        </p:pic>
      </p:grpSp>
      <p:sp>
        <p:nvSpPr>
          <p:cNvPr id="16" name="Rectangle 15"/>
          <p:cNvSpPr/>
          <p:nvPr/>
        </p:nvSpPr>
        <p:spPr>
          <a:xfrm>
            <a:off x="1077092" y="4700257"/>
            <a:ext cx="1489895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Therefore,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7" name="Picture 16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3304" y="4539766"/>
            <a:ext cx="3173067" cy="813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222923" y="5695798"/>
            <a:ext cx="37899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Hence the </a:t>
            </a: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impulse 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response</a:t>
            </a:r>
            <a:r>
              <a:rPr lang="en-GB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9" name="Picture 18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53994" y="5640204"/>
            <a:ext cx="5643995" cy="572852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016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9127" y="3571405"/>
            <a:ext cx="5732318" cy="816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515" y="6465981"/>
            <a:ext cx="4114800" cy="365125"/>
          </a:xfrm>
        </p:spPr>
        <p:txBody>
          <a:bodyPr/>
          <a:lstStyle/>
          <a:p>
            <a:r>
              <a:rPr lang="en-US" dirty="0" smtClean="0"/>
              <a:t>CEN352, Dr. Nassim Ammour, King Saud University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831950" y="6356350"/>
            <a:ext cx="521849" cy="365125"/>
          </a:xfrm>
        </p:spPr>
        <p:txBody>
          <a:bodyPr/>
          <a:lstStyle/>
          <a:p>
            <a:fld id="{707F886B-644D-4758-9B34-3F41B762DB70}" type="slidenum">
              <a:rPr lang="en-US" smtClean="0"/>
              <a:t>29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038515" y="0"/>
            <a:ext cx="45720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18 –contd.</a:t>
            </a:r>
          </a:p>
        </p:txBody>
      </p:sp>
      <p:sp>
        <p:nvSpPr>
          <p:cNvPr id="5" name="Rectangle 4"/>
          <p:cNvSpPr/>
          <p:nvPr/>
        </p:nvSpPr>
        <p:spPr>
          <a:xfrm>
            <a:off x="566003" y="1117668"/>
            <a:ext cx="4308808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GB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b. </a:t>
            </a:r>
            <a:r>
              <a:rPr lang="en-GB" sz="24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input is step unit function: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4811" y="1117668"/>
            <a:ext cx="1882054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255359" y="1860009"/>
            <a:ext cx="3619452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Corresponding z-transform: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88666" y="1852507"/>
            <a:ext cx="2084157" cy="765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17265" y="2603238"/>
            <a:ext cx="1582806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Notice that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7350" y="2603238"/>
            <a:ext cx="7031232" cy="57054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9451445" y="2753404"/>
            <a:ext cx="13805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</a:rPr>
              <a:t>[Slide </a:t>
            </a:r>
            <a:r>
              <a:rPr lang="en-US" sz="24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27]</a:t>
            </a:r>
            <a:endParaRPr lang="en-US" sz="24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95069" y="3209805"/>
                <a:ext cx="663874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Then the z-transform of the output sequence </a:t>
                </a:r>
                <a14:m>
                  <m:oMath xmlns:m="http://schemas.openxmlformats.org/officeDocument/2006/math"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𝑦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en-GB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GB" sz="24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,</a:t>
                </a:r>
                <a:r>
                  <a:rPr lang="en-GB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endParaRPr lang="en-US" sz="2400" dirty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069" y="3209805"/>
                <a:ext cx="6638740" cy="461665"/>
              </a:xfrm>
              <a:prstGeom prst="rect">
                <a:avLst/>
              </a:prstGeom>
              <a:blipFill rotWithShape="0">
                <a:blip r:embed="rId6"/>
                <a:stretch>
                  <a:fillRect l="-1377"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195069" y="4539848"/>
            <a:ext cx="4618829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Using the partial fraction expansion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6" name="Picture 15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13898" y="4522548"/>
            <a:ext cx="4089079" cy="726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67716" y="5265855"/>
            <a:ext cx="6256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 the system response is found by using Table: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8" name="Picture 17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08093" y="5828601"/>
            <a:ext cx="6294884" cy="525804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1826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72740" y="269122"/>
            <a:ext cx="37096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0" u="none" strike="noStrike" baseline="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Z - Transform 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259739"/>
            <a:ext cx="118189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</a:t>
            </a:r>
            <a:r>
              <a:rPr lang="en-GB" sz="2400" i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Z-transform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plays the same role in the analysis of </a:t>
            </a:r>
            <a:r>
              <a:rPr lang="en-GB" sz="2400" i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discrete-time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signals and LTI systems as the </a:t>
            </a:r>
            <a:r>
              <a:rPr lang="en-GB" sz="2400" i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Laplace transform 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does in the </a:t>
            </a:r>
            <a:r>
              <a:rPr lang="en-GB" sz="2400" i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continuous-time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signals and LTI systems.</a:t>
            </a:r>
            <a:endParaRPr lang="en-GB" sz="24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It offers the techniques for digital filter design and frequency analysis of digital signals. 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353379" y="3144558"/>
            <a:ext cx="40498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0" u="none" strike="noStrike" baseline="0" dirty="0" smtClean="0">
                <a:solidFill>
                  <a:srgbClr val="0070C0"/>
                </a:solidFill>
                <a:latin typeface="Calibri" panose="020F0502020204030204" pitchFamily="34" charset="0"/>
              </a:rPr>
              <a:t>Definition of z-transform: 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3379" y="698269"/>
            <a:ext cx="20444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  <a:latin typeface="Calibri" panose="020F0502020204030204" pitchFamily="34" charset="0"/>
              </a:rPr>
              <a:t>Introduction</a:t>
            </a:r>
            <a:endParaRPr lang="en-US" sz="28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245786" y="3940558"/>
                <a:ext cx="2513765" cy="8476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𝑋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]∙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5786" y="3940558"/>
                <a:ext cx="2513765" cy="84760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53379" y="3738231"/>
                <a:ext cx="5152693" cy="4108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15000"/>
                  </a:lnSpc>
                </a:pPr>
                <a:r>
                  <a:rPr lang="en-GB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The z-transform of the discrete-time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b="1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b="1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GB" b="1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GB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is given by:</a:t>
                </a:r>
                <a:endParaRPr lang="en-US" sz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379" y="3738231"/>
                <a:ext cx="5152693" cy="410882"/>
              </a:xfrm>
              <a:prstGeom prst="rect">
                <a:avLst/>
              </a:prstGeom>
              <a:blipFill rotWithShape="0">
                <a:blip r:embed="rId3"/>
                <a:stretch>
                  <a:fillRect l="-1065" t="-1471" r="-355" b="-17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8969005" y="4085526"/>
            <a:ext cx="20263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</a:rPr>
              <a:t>Where z is </a:t>
            </a:r>
            <a:endParaRPr lang="en-US" b="1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a 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</a:rPr>
              <a:t>complex variable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16667" y="5072332"/>
            <a:ext cx="2379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 a </a:t>
            </a:r>
            <a:r>
              <a:rPr lang="en-GB" b="1" i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causal</a:t>
            </a:r>
            <a:r>
              <a:rPr lang="en-GB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sequence: 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15111" y="4833576"/>
            <a:ext cx="4661351" cy="1246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126408" y="5441664"/>
                <a:ext cx="215956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=0 </m:t>
                      </m:r>
                      <m:r>
                        <a:rPr lang="en-US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en-US" i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6408" y="5441664"/>
                <a:ext cx="2159566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1026994" y="6063059"/>
            <a:ext cx="103268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All the values of z that make the summation to exist form a </a:t>
            </a:r>
            <a:r>
              <a:rPr lang="en-US" b="1" i="1" dirty="0">
                <a:solidFill>
                  <a:srgbClr val="0070C0"/>
                </a:solidFill>
                <a:latin typeface="Calibri" panose="020F0502020204030204" pitchFamily="34" charset="0"/>
              </a:rPr>
              <a:t>region of </a:t>
            </a:r>
            <a:r>
              <a:rPr lang="en-US" b="1" i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convergence </a:t>
            </a:r>
            <a:r>
              <a:rPr lang="en-GB" dirty="0">
                <a:solidFill>
                  <a:srgbClr val="0070C0"/>
                </a:solidFill>
              </a:rPr>
              <a:t>(</a:t>
            </a:r>
            <a:r>
              <a:rPr lang="en-GB" b="1" i="1" dirty="0">
                <a:solidFill>
                  <a:srgbClr val="0070C0"/>
                </a:solidFill>
              </a:rPr>
              <a:t>ROC</a:t>
            </a:r>
            <a:r>
              <a:rPr lang="en-GB" dirty="0">
                <a:solidFill>
                  <a:srgbClr val="0070C0"/>
                </a:solidFill>
              </a:rPr>
              <a:t>)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3</a:t>
            </a:fld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1626280" y="4157931"/>
            <a:ext cx="2030683" cy="530147"/>
            <a:chOff x="1126408" y="4157962"/>
            <a:chExt cx="2030683" cy="530147"/>
          </a:xfrm>
        </p:grpSpPr>
        <p:grpSp>
          <p:nvGrpSpPr>
            <p:cNvPr id="19" name="Group 18"/>
            <p:cNvGrpSpPr/>
            <p:nvPr/>
          </p:nvGrpSpPr>
          <p:grpSpPr>
            <a:xfrm>
              <a:off x="1126408" y="4294580"/>
              <a:ext cx="2030683" cy="393529"/>
              <a:chOff x="1148479" y="4306678"/>
              <a:chExt cx="2030683" cy="39352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Rectangle 14"/>
                  <p:cNvSpPr/>
                  <p:nvPr/>
                </p:nvSpPr>
                <p:spPr>
                  <a:xfrm>
                    <a:off x="2479099" y="4330875"/>
                    <a:ext cx="700063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5" name="Rectangle 1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79099" y="4330875"/>
                    <a:ext cx="700063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Rectangle 15"/>
                  <p:cNvSpPr/>
                  <p:nvPr/>
                </p:nvSpPr>
                <p:spPr>
                  <a:xfrm>
                    <a:off x="1148479" y="4306678"/>
                    <a:ext cx="66531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]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6" name="Rectangle 1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48479" y="4306678"/>
                    <a:ext cx="665310" cy="369332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b="-1475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7" name="Right Arrow 16"/>
              <p:cNvSpPr/>
              <p:nvPr/>
            </p:nvSpPr>
            <p:spPr>
              <a:xfrm>
                <a:off x="1813789" y="4440085"/>
                <a:ext cx="584060" cy="15091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1851344" y="4157962"/>
              <a:ext cx="38504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>
                  <a:solidFill>
                    <a:srgbClr val="0070C0"/>
                  </a:solidFill>
                  <a:latin typeface="Blackadder ITC" panose="04020505051007020D02" pitchFamily="82" charset="0"/>
                </a:rPr>
                <a:t>Z</a:t>
              </a:r>
              <a:endParaRPr lang="en-US" i="1" dirty="0">
                <a:solidFill>
                  <a:srgbClr val="0070C0"/>
                </a:solidFill>
                <a:latin typeface="Blackadder ITC" panose="04020505051007020D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837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26610" y="187235"/>
            <a:ext cx="26757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1 </a:t>
            </a:r>
          </a:p>
        </p:txBody>
      </p:sp>
      <p:sp>
        <p:nvSpPr>
          <p:cNvPr id="3" name="Rectangle 2"/>
          <p:cNvSpPr/>
          <p:nvPr/>
        </p:nvSpPr>
        <p:spPr>
          <a:xfrm>
            <a:off x="336827" y="833566"/>
            <a:ext cx="17554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0" i="0" u="none" strike="noStrike" baseline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Problem: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839012" y="1418341"/>
                <a:ext cx="10401437" cy="5878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2800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Given the sequence,   </a:t>
                </a:r>
                <a:r>
                  <a:rPr lang="en-GB" sz="2800" dirty="0" smtClean="0">
                    <a:effectLst/>
                    <a:latin typeface="AdvTGROMAN"/>
                    <a:ea typeface="Times New Roman" panose="02020603050405020304" pitchFamily="18" charset="0"/>
                    <a:cs typeface="AdvTGROMAN"/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𝑥</m:t>
                    </m:r>
                    <m:d>
                      <m:dPr>
                        <m:ctrlPr>
                          <a:rPr lang="en-US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GB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𝑛</m:t>
                        </m:r>
                      </m:e>
                    </m:d>
                    <m:r>
                      <a:rPr lang="en-GB" sz="2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GB" sz="2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𝑢</m:t>
                    </m:r>
                    <m:r>
                      <a:rPr lang="en-GB" sz="2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GB" sz="2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en-GB" sz="2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GB" sz="2800" dirty="0" smtClean="0">
                    <a:solidFill>
                      <a:srgbClr val="000000"/>
                    </a:solidFill>
                    <a:effectLst/>
                    <a:latin typeface="AdvTGROMAN"/>
                    <a:ea typeface="Times New Roman" panose="02020603050405020304" pitchFamily="18" charset="0"/>
                    <a:cs typeface="AdvTGROMAN"/>
                  </a:rPr>
                  <a:t>,</a:t>
                </a:r>
                <a:r>
                  <a:rPr lang="en-GB" sz="2800" dirty="0">
                    <a:solidFill>
                      <a:srgbClr val="000000"/>
                    </a:solidFill>
                    <a:effectLst/>
                    <a:latin typeface="AdvTGROMAN"/>
                    <a:ea typeface="Times New Roman" panose="02020603050405020304" pitchFamily="18" charset="0"/>
                    <a:cs typeface="AdvTGROMAN"/>
                  </a:rPr>
                  <a:t> </a:t>
                </a:r>
                <a:r>
                  <a:rPr lang="en-GB" sz="2800" dirty="0" smtClean="0">
                    <a:solidFill>
                      <a:srgbClr val="000000"/>
                    </a:solidFill>
                    <a:effectLst/>
                    <a:latin typeface="AdvTGROMAN"/>
                    <a:ea typeface="Times New Roman" panose="02020603050405020304" pitchFamily="18" charset="0"/>
                    <a:cs typeface="AdvTGROMAN"/>
                  </a:rPr>
                  <a:t>       </a:t>
                </a:r>
                <a:r>
                  <a:rPr lang="en-GB" sz="2800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find </a:t>
                </a:r>
                <a:r>
                  <a:rPr lang="en-GB" sz="28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the z-transform of</a:t>
                </a:r>
                <a:r>
                  <a:rPr lang="en-GB" sz="2800" dirty="0">
                    <a:effectLst/>
                    <a:latin typeface="AdvTGROMAN"/>
                    <a:ea typeface="Times New Roman" panose="02020603050405020304" pitchFamily="18" charset="0"/>
                    <a:cs typeface="AdvTGROMAN"/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𝑥</m:t>
                    </m:r>
                    <m:d>
                      <m:dPr>
                        <m:ctrlPr>
                          <a:rPr lang="en-US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GB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𝑛</m:t>
                        </m:r>
                      </m:e>
                    </m:d>
                  </m:oMath>
                </a14:m>
                <a:endParaRPr lang="en-US" sz="28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012" y="1418341"/>
                <a:ext cx="10401437" cy="587853"/>
              </a:xfrm>
              <a:prstGeom prst="rect">
                <a:avLst/>
              </a:prstGeom>
              <a:blipFill rotWithShape="0">
                <a:blip r:embed="rId2"/>
                <a:stretch>
                  <a:fillRect l="-1231" t="-8333" b="-239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322208" y="2006194"/>
            <a:ext cx="1770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Solution: </a:t>
            </a:r>
          </a:p>
        </p:txBody>
      </p:sp>
      <p:sp>
        <p:nvSpPr>
          <p:cNvPr id="6" name="Rectangle 5"/>
          <p:cNvSpPr/>
          <p:nvPr/>
        </p:nvSpPr>
        <p:spPr>
          <a:xfrm>
            <a:off x="336827" y="2661757"/>
            <a:ext cx="5012078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From the definition of the z-transform: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15127" y="3060815"/>
            <a:ext cx="7074019" cy="926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064142" y="4377098"/>
            <a:ext cx="13565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know,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00770" y="4141644"/>
            <a:ext cx="4255935" cy="73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930772" y="5211519"/>
            <a:ext cx="1489895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Therefore,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05254" y="5048617"/>
            <a:ext cx="4051679" cy="1310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7402342" y="5337360"/>
            <a:ext cx="10823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When, </a:t>
            </a:r>
          </a:p>
        </p:txBody>
      </p:sp>
      <p:pic>
        <p:nvPicPr>
          <p:cNvPr id="14" name="Picture 13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84691" y="5337360"/>
            <a:ext cx="19285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Group 19"/>
          <p:cNvGrpSpPr/>
          <p:nvPr/>
        </p:nvGrpSpPr>
        <p:grpSpPr>
          <a:xfrm>
            <a:off x="7943516" y="3964553"/>
            <a:ext cx="3733870" cy="1372807"/>
            <a:chOff x="7943516" y="3964553"/>
            <a:chExt cx="3733870" cy="1372807"/>
          </a:xfrm>
        </p:grpSpPr>
        <p:sp>
          <p:nvSpPr>
            <p:cNvPr id="12" name="Rectangle 11"/>
            <p:cNvSpPr/>
            <p:nvPr/>
          </p:nvSpPr>
          <p:spPr>
            <a:xfrm>
              <a:off x="7943516" y="3964553"/>
              <a:ext cx="3733870" cy="7294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GB" b="1" dirty="0" smtClean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ROC: Region of Convergence </a:t>
              </a:r>
            </a:p>
            <a:p>
              <a:pPr algn="ctr">
                <a:lnSpc>
                  <a:spcPct val="115000"/>
                </a:lnSpc>
              </a:pPr>
              <a:r>
                <a:rPr lang="en-GB" b="1" dirty="0" smtClean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(values of z for the convergence)</a:t>
              </a:r>
              <a:endPara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6" name="Straight Arrow Connector 15"/>
            <p:cNvCxnSpPr>
              <a:endCxn id="14" idx="0"/>
            </p:cNvCxnSpPr>
            <p:nvPr/>
          </p:nvCxnSpPr>
          <p:spPr>
            <a:xfrm flipH="1">
              <a:off x="9448967" y="4754412"/>
              <a:ext cx="120346" cy="58294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381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176986" y="269122"/>
            <a:ext cx="26757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2 </a:t>
            </a:r>
          </a:p>
        </p:txBody>
      </p:sp>
      <p:sp>
        <p:nvSpPr>
          <p:cNvPr id="5" name="Rectangle 4"/>
          <p:cNvSpPr/>
          <p:nvPr/>
        </p:nvSpPr>
        <p:spPr>
          <a:xfrm>
            <a:off x="336827" y="833566"/>
            <a:ext cx="17554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0" i="0" u="none" strike="noStrike" baseline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Problem: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22208" y="2006194"/>
            <a:ext cx="1770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Solution: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22208" y="1481408"/>
                <a:ext cx="10591104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Consider the exponential sequence,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GB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GB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400" dirty="0"/>
                  <a:t>, find the z-transform of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2400" i="1" dirty="0" smtClean="0"/>
                  <a:t>.</a:t>
                </a:r>
                <a:endParaRPr lang="en-US" sz="2400" i="1" dirty="0"/>
              </a:p>
              <a:p>
                <a:r>
                  <a:rPr lang="en-GB" sz="2400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endParaRPr lang="en-US" sz="24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208" y="1481408"/>
                <a:ext cx="10591104" cy="830997"/>
              </a:xfrm>
              <a:prstGeom prst="rect">
                <a:avLst/>
              </a:prstGeom>
              <a:blipFill rotWithShape="0">
                <a:blip r:embed="rId2"/>
                <a:stretch>
                  <a:fillRect l="-921" t="-5882" r="-8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77359" y="3142824"/>
            <a:ext cx="6718893" cy="767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77732" y="2647527"/>
            <a:ext cx="49992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From the definition of the z-transform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906" y="3910440"/>
            <a:ext cx="5345694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Since this is a geometric series Therefore,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01856" y="4484613"/>
            <a:ext cx="3295650" cy="1129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2092244" y="5519294"/>
            <a:ext cx="29461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that will 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converge for,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07414" y="5412513"/>
            <a:ext cx="2913158" cy="767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13"/>
          <p:cNvGrpSpPr/>
          <p:nvPr/>
        </p:nvGrpSpPr>
        <p:grpSpPr>
          <a:xfrm>
            <a:off x="8733430" y="4838340"/>
            <a:ext cx="1891783" cy="911787"/>
            <a:chOff x="9348666" y="4243215"/>
            <a:chExt cx="1891783" cy="911787"/>
          </a:xfrm>
        </p:grpSpPr>
        <p:sp>
          <p:nvSpPr>
            <p:cNvPr id="15" name="Rectangle 14"/>
            <p:cNvSpPr/>
            <p:nvPr/>
          </p:nvSpPr>
          <p:spPr>
            <a:xfrm>
              <a:off x="9348666" y="4243215"/>
              <a:ext cx="1891783" cy="7294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GB" b="1" dirty="0" smtClean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Region of</a:t>
              </a:r>
              <a:endParaRPr lang="en-US" sz="14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  <a:p>
              <a:pPr algn="ctr">
                <a:lnSpc>
                  <a:spcPct val="115000"/>
                </a:lnSpc>
              </a:pPr>
              <a:r>
                <a:rPr lang="en-GB" b="1" dirty="0" smtClean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Convergence</a:t>
              </a:r>
              <a:endPara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>
              <a:off x="9571797" y="4916128"/>
              <a:ext cx="186352" cy="23887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6202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990052" y="6356350"/>
            <a:ext cx="363747" cy="365125"/>
          </a:xfrm>
        </p:spPr>
        <p:txBody>
          <a:bodyPr/>
          <a:lstStyle/>
          <a:p>
            <a:fld id="{707F886B-644D-4758-9B34-3F41B762DB70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3061" y="0"/>
            <a:ext cx="6636992" cy="681271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52669" y="484011"/>
            <a:ext cx="261642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i="0" u="none" strike="noStrike" baseline="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Z-Transform </a:t>
            </a:r>
          </a:p>
          <a:p>
            <a:pPr algn="ctr"/>
            <a:r>
              <a:rPr lang="en-US" sz="2800" b="1" i="0" u="none" strike="noStrike" baseline="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Table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849" y="3406359"/>
            <a:ext cx="2288939" cy="91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16" y="3641167"/>
            <a:ext cx="1104900" cy="50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43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858321" y="214531"/>
            <a:ext cx="24753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0" u="none" strike="noStrike" baseline="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Example 3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2208" y="1227930"/>
            <a:ext cx="7312258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Find the z-transform for each of the following sequences: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2208" y="694578"/>
            <a:ext cx="17554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0" i="0" u="none" strike="noStrike" baseline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Problem: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2208" y="2298276"/>
            <a:ext cx="1770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Solution: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19550" y="1740793"/>
            <a:ext cx="3702270" cy="461665"/>
            <a:chOff x="583127" y="1904532"/>
            <a:chExt cx="3702270" cy="461665"/>
          </a:xfrm>
        </p:grpSpPr>
        <p:pic>
          <p:nvPicPr>
            <p:cNvPr id="8" name="Picture 7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01831" y="1987116"/>
              <a:ext cx="3283566" cy="379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583127" y="1904532"/>
              <a:ext cx="41870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b="1" dirty="0" smtClean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a.</a:t>
              </a:r>
              <a:endParaRPr lang="en-US" sz="2400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2485" y="1793780"/>
            <a:ext cx="3492963" cy="461665"/>
            <a:chOff x="5016133" y="1945823"/>
            <a:chExt cx="3492963" cy="461665"/>
          </a:xfrm>
        </p:grpSpPr>
        <p:pic>
          <p:nvPicPr>
            <p:cNvPr id="9" name="Picture 8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447661" y="1987116"/>
              <a:ext cx="3061435" cy="374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5016133" y="1945823"/>
              <a:ext cx="43152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b="1" dirty="0">
                  <a:solidFill>
                    <a:srgbClr val="0070C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b.</a:t>
              </a:r>
              <a:endParaRPr lang="en-US" sz="24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</p:grpSp>
      <p:pic>
        <p:nvPicPr>
          <p:cNvPr id="15" name="Picture 1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78337" y="2978869"/>
            <a:ext cx="4938144" cy="1511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Group 19"/>
          <p:cNvGrpSpPr/>
          <p:nvPr/>
        </p:nvGrpSpPr>
        <p:grpSpPr>
          <a:xfrm>
            <a:off x="247170" y="2978869"/>
            <a:ext cx="3483389" cy="530323"/>
            <a:chOff x="201534" y="2955121"/>
            <a:chExt cx="3483389" cy="530323"/>
          </a:xfrm>
        </p:grpSpPr>
        <p:sp>
          <p:nvSpPr>
            <p:cNvPr id="14" name="Rectangle 13"/>
            <p:cNvSpPr/>
            <p:nvPr/>
          </p:nvSpPr>
          <p:spPr>
            <a:xfrm>
              <a:off x="499564" y="2968379"/>
              <a:ext cx="3185359" cy="5170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240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From </a:t>
              </a:r>
              <a:r>
                <a:rPr lang="en-GB" sz="2400" dirty="0">
                  <a:solidFill>
                    <a:srgbClr val="0070C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line</a:t>
              </a:r>
              <a:r>
                <a:rPr lang="en-GB" sz="240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r>
                <a:rPr lang="en-GB" sz="2400" dirty="0">
                  <a:solidFill>
                    <a:srgbClr val="0070C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9</a:t>
              </a:r>
              <a:r>
                <a:rPr lang="en-GB" sz="240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in the </a:t>
              </a:r>
              <a:r>
                <a:rPr lang="en-GB" sz="2400" dirty="0" smtClean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Table:</a:t>
              </a:r>
              <a:endPara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01534" y="2955121"/>
              <a:ext cx="41870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b="1" dirty="0" smtClean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a.</a:t>
              </a:r>
              <a:endParaRPr lang="en-US" sz="2400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47170" y="4728040"/>
            <a:ext cx="3791430" cy="517065"/>
            <a:chOff x="247170" y="4542304"/>
            <a:chExt cx="3791430" cy="517065"/>
          </a:xfrm>
        </p:grpSpPr>
        <p:sp>
          <p:nvSpPr>
            <p:cNvPr id="17" name="Rectangle 16"/>
            <p:cNvSpPr/>
            <p:nvPr/>
          </p:nvSpPr>
          <p:spPr>
            <a:xfrm>
              <a:off x="247170" y="4575254"/>
              <a:ext cx="43152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b="1" dirty="0" smtClean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b.</a:t>
              </a:r>
              <a:endParaRPr lang="en-US" sz="2400" b="1" dirty="0">
                <a:solidFill>
                  <a:srgbClr val="0070C0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97749" y="4542304"/>
              <a:ext cx="3340851" cy="5170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240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From </a:t>
              </a:r>
              <a:r>
                <a:rPr lang="en-GB" sz="2400" dirty="0">
                  <a:solidFill>
                    <a:srgbClr val="0070C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line </a:t>
              </a:r>
              <a:r>
                <a:rPr lang="en-GB" sz="2400" dirty="0" smtClean="0">
                  <a:solidFill>
                    <a:srgbClr val="0070C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14 </a:t>
              </a:r>
              <a:r>
                <a:rPr lang="en-GB" sz="240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in the </a:t>
              </a:r>
              <a:r>
                <a:rPr lang="en-GB" sz="2400" dirty="0" smtClean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Table:</a:t>
              </a:r>
              <a:endPara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</p:grpSp>
      <p:pic>
        <p:nvPicPr>
          <p:cNvPr id="21" name="Picture 20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57651" y="4650925"/>
            <a:ext cx="6123579" cy="1586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4768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667398" y="132645"/>
            <a:ext cx="65934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Z-Transform Properties (1) </a:t>
            </a:r>
          </a:p>
        </p:txBody>
      </p:sp>
      <p:sp>
        <p:nvSpPr>
          <p:cNvPr id="5" name="Rectangle 4"/>
          <p:cNvSpPr/>
          <p:nvPr/>
        </p:nvSpPr>
        <p:spPr>
          <a:xfrm>
            <a:off x="684934" y="1169874"/>
            <a:ext cx="15872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i="1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Linearity:</a:t>
            </a:r>
            <a:endParaRPr lang="en-US" sz="2800" dirty="0"/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398" y="1169874"/>
            <a:ext cx="5288945" cy="67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73555" y="1745853"/>
                <a:ext cx="1078115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n-GB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a:rPr lang="en-GB" sz="24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GB" sz="24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en-GB" sz="24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GB" sz="2400" dirty="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n-GB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r>
                      <a:rPr lang="en-GB" sz="24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GB" sz="24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en-GB" sz="24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GB" sz="2400" dirty="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denote the sampled sequences</a:t>
                </a:r>
                <a:r>
                  <a:rPr lang="en-GB" sz="2400" dirty="0" smtClean="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, </a:t>
                </a:r>
                <a:r>
                  <a:rPr lang="en-GB" sz="2400" b="1" i="1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</a:t>
                </a:r>
                <a:r>
                  <a:rPr lang="en-GB" sz="2400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and </a:t>
                </a:r>
                <a:r>
                  <a:rPr lang="en-GB" sz="2400" b="1" i="1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b</a:t>
                </a:r>
                <a:r>
                  <a:rPr lang="en-GB" sz="2400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are the arbitrary</a:t>
                </a:r>
                <a:r>
                  <a:rPr lang="en-GB" sz="2400" dirty="0" smtClean="0">
                    <a:effectLst/>
                    <a:latin typeface="AdvPSA88A"/>
                    <a:ea typeface="Times New Roman" panose="02020603050405020304" pitchFamily="18" charset="0"/>
                    <a:cs typeface="AdvPSA88A"/>
                  </a:rPr>
                  <a:t> </a:t>
                </a:r>
                <a:r>
                  <a:rPr lang="en-GB" sz="2400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constants.</a:t>
                </a:r>
                <a:endParaRPr lang="en-US" sz="240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555" y="1745853"/>
                <a:ext cx="10781157" cy="461665"/>
              </a:xfrm>
              <a:prstGeom prst="rect">
                <a:avLst/>
              </a:prstGeom>
              <a:blipFill rotWithShape="0">
                <a:blip r:embed="rId3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573555" y="2398361"/>
            <a:ext cx="17131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Example 4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2192" y="2882007"/>
            <a:ext cx="1795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0" i="0" u="none" strike="noStrike" baseline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Problem:</a:t>
            </a:r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3200" dirty="0"/>
          </a:p>
        </p:txBody>
      </p:sp>
      <p:sp>
        <p:nvSpPr>
          <p:cNvPr id="11" name="Rectangle 10"/>
          <p:cNvSpPr/>
          <p:nvPr/>
        </p:nvSpPr>
        <p:spPr>
          <a:xfrm>
            <a:off x="502192" y="3840139"/>
            <a:ext cx="1770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Solution: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02192" y="3405227"/>
            <a:ext cx="30512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Find the z-transform of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69186" y="3358849"/>
            <a:ext cx="2922381" cy="609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390265" y="4364844"/>
            <a:ext cx="51848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Applying the linearity of the z-transform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87009" y="4255400"/>
            <a:ext cx="3889328" cy="60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390265" y="5322976"/>
            <a:ext cx="3126562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Using z-transform Table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516827" y="4872355"/>
            <a:ext cx="3125776" cy="1528786"/>
            <a:chOff x="4203510" y="4875744"/>
            <a:chExt cx="3125776" cy="1528786"/>
          </a:xfrm>
        </p:grpSpPr>
        <p:pic>
          <p:nvPicPr>
            <p:cNvPr id="18" name="Picture 17"/>
            <p:cNvPicPr/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358126" y="5580879"/>
              <a:ext cx="1909123" cy="823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/>
            <p:cNvPicPr/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404116" y="4875744"/>
              <a:ext cx="1815508" cy="709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AutoShape 18"/>
            <p:cNvSpPr>
              <a:spLocks/>
            </p:cNvSpPr>
            <p:nvPr/>
          </p:nvSpPr>
          <p:spPr bwMode="auto">
            <a:xfrm>
              <a:off x="4203510" y="5145322"/>
              <a:ext cx="152981" cy="980195"/>
            </a:xfrm>
            <a:prstGeom prst="leftBrace">
              <a:avLst>
                <a:gd name="adj1" fmla="val 79167"/>
                <a:gd name="adj2" fmla="val 50000"/>
              </a:avLst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>
                <a:solidFill>
                  <a:srgbClr val="0070C0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512607" y="5073045"/>
              <a:ext cx="742511" cy="4108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dirty="0" smtClean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Line 3</a:t>
              </a:r>
              <a:endPara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586775" y="5787263"/>
              <a:ext cx="742511" cy="3921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dirty="0" smtClean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Line 6</a:t>
              </a:r>
              <a:endPara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6861418" y="5289577"/>
            <a:ext cx="2540952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Therefore, we 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get,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24" name="Picture 23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439321" y="5205707"/>
            <a:ext cx="2583051" cy="743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763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94633" y="1126700"/>
            <a:ext cx="23727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Shift Theorem:</a:t>
            </a:r>
          </a:p>
        </p:txBody>
      </p:sp>
      <p:sp>
        <p:nvSpPr>
          <p:cNvPr id="5" name="Rectangle 4"/>
          <p:cNvSpPr/>
          <p:nvPr/>
        </p:nvSpPr>
        <p:spPr>
          <a:xfrm>
            <a:off x="2667398" y="132645"/>
            <a:ext cx="65934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Z-Transform Properties </a:t>
            </a:r>
            <a: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(2) </a:t>
            </a:r>
            <a:endParaRPr lang="en-US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3639" y="1126700"/>
            <a:ext cx="2995399" cy="600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71723" y="1997644"/>
            <a:ext cx="19956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Verification: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7869046" y="954223"/>
            <a:ext cx="2783647" cy="707886"/>
            <a:chOff x="7366224" y="942034"/>
            <a:chExt cx="2783647" cy="707886"/>
          </a:xfrm>
        </p:grpSpPr>
        <p:sp>
          <p:nvSpPr>
            <p:cNvPr id="10" name="Rectangle 9"/>
            <p:cNvSpPr/>
            <p:nvPr/>
          </p:nvSpPr>
          <p:spPr>
            <a:xfrm>
              <a:off x="8066287" y="942034"/>
              <a:ext cx="140275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i="1" dirty="0" smtClean="0">
                  <a:solidFill>
                    <a:srgbClr val="0070C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Z-Transform</a:t>
              </a:r>
              <a:endParaRPr lang="en-US" dirty="0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7366224" y="1242356"/>
              <a:ext cx="2783647" cy="407564"/>
              <a:chOff x="7366224" y="1242356"/>
              <a:chExt cx="2783647" cy="407564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Rectangle 7"/>
                  <p:cNvSpPr/>
                  <p:nvPr/>
                </p:nvSpPr>
                <p:spPr>
                  <a:xfrm>
                    <a:off x="9398511" y="1280588"/>
                    <a:ext cx="75136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GB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𝑋</m:t>
                        </m:r>
                        <m:d>
                          <m:dPr>
                            <m:ctrlPr>
                              <a:rPr lang="en-GB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en-GB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𝑧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 </m:t>
                        </m:r>
                      </m:oMath>
                    </a14:m>
                    <a:r>
                      <a:rPr lang="en-GB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 </a:t>
                    </a:r>
                    <a:endParaRPr lang="en-US" dirty="0"/>
                  </a:p>
                </p:txBody>
              </p:sp>
            </mc:Choice>
            <mc:Fallback xmlns="">
              <p:sp>
                <p:nvSpPr>
                  <p:cNvPr id="8" name="Rectangle 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98511" y="1280588"/>
                    <a:ext cx="751360" cy="369332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9" name="Right Arrow 8"/>
              <p:cNvSpPr/>
              <p:nvPr/>
            </p:nvSpPr>
            <p:spPr>
              <a:xfrm>
                <a:off x="8153400" y="1326755"/>
                <a:ext cx="1107470" cy="2308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Rectangle 10"/>
                  <p:cNvSpPr/>
                  <p:nvPr/>
                </p:nvSpPr>
                <p:spPr>
                  <a:xfrm>
                    <a:off x="7366224" y="1242356"/>
                    <a:ext cx="700063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GB" i="1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e>
                          </m:d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1" name="Rectangle 1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66224" y="1242356"/>
                    <a:ext cx="700063" cy="369332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pic>
        <p:nvPicPr>
          <p:cNvPr id="14" name="Picture 13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18297" y="1867584"/>
            <a:ext cx="7301482" cy="135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16"/>
          <p:cNvGrpSpPr/>
          <p:nvPr/>
        </p:nvGrpSpPr>
        <p:grpSpPr>
          <a:xfrm>
            <a:off x="187087" y="3261675"/>
            <a:ext cx="9795113" cy="571936"/>
            <a:chOff x="187087" y="3261675"/>
            <a:chExt cx="9795113" cy="57193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187087" y="3357949"/>
                  <a:ext cx="4587346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2400" dirty="0">
                      <a:solidFill>
                        <a:srgbClr val="000000"/>
                      </a:solidFill>
                      <a:latin typeface="Calibri" panose="020F050202020403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Since </a:t>
                  </a:r>
                  <a14:m>
                    <m:oMath xmlns:m="http://schemas.openxmlformats.org/officeDocument/2006/math">
                      <m:r>
                        <a:rPr lang="en-GB" sz="24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𝑥</m:t>
                      </m:r>
                      <m:r>
                        <a:rPr lang="en-GB" sz="24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en-GB" sz="24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𝑛</m:t>
                      </m:r>
                      <m:r>
                        <a:rPr lang="en-GB" sz="24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)</m:t>
                      </m:r>
                    </m:oMath>
                  </a14:m>
                  <a:r>
                    <a:rPr lang="en-GB" sz="2400" dirty="0">
                      <a:solidFill>
                        <a:srgbClr val="000000"/>
                      </a:solidFill>
                      <a:latin typeface="Calibri" panose="020F050202020403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 is assumed to be </a:t>
                  </a:r>
                  <a:r>
                    <a:rPr lang="en-GB" sz="2400" dirty="0" smtClean="0">
                      <a:solidFill>
                        <a:srgbClr val="000000"/>
                      </a:solidFill>
                      <a:latin typeface="Calibri" panose="020F050202020403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causal:</a:t>
                  </a:r>
                  <a:endParaRPr lang="en-US" sz="2400" dirty="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7087" y="3357949"/>
                  <a:ext cx="4587346" cy="461665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2128" t="-10526" r="-1064" b="-289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6" name="Picture 15"/>
            <p:cNvPicPr/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774433" y="3261675"/>
              <a:ext cx="5207767" cy="571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" name="Group 19"/>
          <p:cNvGrpSpPr/>
          <p:nvPr/>
        </p:nvGrpSpPr>
        <p:grpSpPr>
          <a:xfrm>
            <a:off x="1122483" y="4014304"/>
            <a:ext cx="8087474" cy="526484"/>
            <a:chOff x="1122483" y="4014304"/>
            <a:chExt cx="8087474" cy="526484"/>
          </a:xfrm>
        </p:grpSpPr>
        <p:sp>
          <p:nvSpPr>
            <p:cNvPr id="18" name="Rectangle 17"/>
            <p:cNvSpPr/>
            <p:nvPr/>
          </p:nvSpPr>
          <p:spPr>
            <a:xfrm>
              <a:off x="1122483" y="4014304"/>
              <a:ext cx="2351156" cy="5170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5000"/>
                </a:lnSpc>
              </a:pPr>
              <a:r>
                <a:rPr lang="en-GB" sz="240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Then we </a:t>
              </a:r>
              <a:r>
                <a:rPr lang="en-GB" sz="2400" dirty="0" smtClean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achieve,</a:t>
              </a:r>
              <a:endPara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pic>
          <p:nvPicPr>
            <p:cNvPr id="19" name="Picture 18"/>
            <p:cNvPicPr/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468574" y="4028301"/>
              <a:ext cx="5741383" cy="512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246667" y="4787691"/>
                <a:ext cx="4762714" cy="5170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15000"/>
                  </a:lnSpc>
                </a:pPr>
                <a:r>
                  <a:rPr lang="en-GB" sz="2400" dirty="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Factoring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𝑧</m:t>
                        </m:r>
                      </m:e>
                      <m:sup>
                        <m:r>
                          <a:rPr lang="en-GB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n-GB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𝑚</m:t>
                        </m:r>
                      </m:sup>
                    </m:sSup>
                    <m:r>
                      <a:rPr lang="en-GB" sz="24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sz="2400" dirty="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from Equation we </a:t>
                </a:r>
                <a:r>
                  <a:rPr lang="en-GB" sz="2400" dirty="0" smtClean="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get,</a:t>
                </a:r>
                <a:endParaRPr lang="en-US" sz="240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667" y="4787691"/>
                <a:ext cx="4762714" cy="517065"/>
              </a:xfrm>
              <a:prstGeom prst="rect">
                <a:avLst/>
              </a:prstGeom>
              <a:blipFill rotWithShape="0">
                <a:blip r:embed="rId9"/>
                <a:stretch>
                  <a:fillRect l="-1918" t="-3529" r="-1151" b="-2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641671" y="5390090"/>
            <a:ext cx="7122021" cy="538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>
          <a:xfrm>
            <a:off x="3468574" y="1126700"/>
            <a:ext cx="3000464" cy="6006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515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1331</Words>
  <Application>Microsoft Office PowerPoint</Application>
  <PresentationFormat>Widescreen</PresentationFormat>
  <Paragraphs>322</Paragraphs>
  <Slides>29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2" baseType="lpstr">
      <vt:lpstr>AdvPSA88A</vt:lpstr>
      <vt:lpstr>AdvTGBOLD</vt:lpstr>
      <vt:lpstr>AdvTGLIGHT</vt:lpstr>
      <vt:lpstr>AdvTGROMAN</vt:lpstr>
      <vt:lpstr>Arial</vt:lpstr>
      <vt:lpstr>Blackadder ITC</vt:lpstr>
      <vt:lpstr>Calibri</vt:lpstr>
      <vt:lpstr>Calibri Light</vt:lpstr>
      <vt:lpstr>Cambria Math</vt:lpstr>
      <vt:lpstr>Comic Sans MS</vt:lpstr>
      <vt:lpstr>Times New Roman</vt:lpstr>
      <vt:lpstr>Office Theme</vt:lpstr>
      <vt:lpstr>Bitmap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nassim ammour</dc:creator>
  <cp:lastModifiedBy>nassim ammour</cp:lastModifiedBy>
  <cp:revision>59</cp:revision>
  <dcterms:created xsi:type="dcterms:W3CDTF">2016-02-23T05:28:13Z</dcterms:created>
  <dcterms:modified xsi:type="dcterms:W3CDTF">2016-10-30T07:08:51Z</dcterms:modified>
</cp:coreProperties>
</file>