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6A214-7D4D-4026-A3A6-9350C9FC04E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E6CD4-1637-4FEE-B0C6-539CC75ED84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F619D-FAA0-4808-B638-6288C745615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CFFA5-3E64-40EB-A700-129759FCB21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CD0A0-CF68-4BAE-BA6F-5FCDD720706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2572D-B029-46AA-AE78-67D38E1CBE2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8DEDF-CD3B-4BB3-82B2-F6B9CEBA09F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21FA2-895E-4877-A3FE-BF39B99833D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82C31-ADCC-461D-8262-BCEC7C1277D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896CC-A21C-4D5E-80CD-E7C6E0DA7D8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FC556-C706-4F58-9A79-23F3CB4D3B1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24D5AD8F-3571-4D71-A938-B876794E44AA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Other database objects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/>
              <a:t>(Index and synonyms)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4000" b="1"/>
              <a:t>Creating and Removing Synonyms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b="1"/>
              <a:t>Syntax: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b="1"/>
              <a:t>CREATE [PUBLIC] SYNONYM </a:t>
            </a:r>
            <a:r>
              <a:rPr lang="en-US" b="1">
                <a:solidFill>
                  <a:schemeClr val="accent2"/>
                </a:solidFill>
              </a:rPr>
              <a:t>synonym</a:t>
            </a:r>
            <a:r>
              <a:rPr lang="en-US">
                <a:solidFill>
                  <a:schemeClr val="accent2"/>
                </a:solidFill>
              </a:rPr>
              <a:t/>
            </a:r>
            <a:br>
              <a:rPr lang="en-US">
                <a:solidFill>
                  <a:schemeClr val="accent2"/>
                </a:solidFill>
              </a:rPr>
            </a:br>
            <a:r>
              <a:rPr lang="en-US" b="1"/>
              <a:t>FOR    </a:t>
            </a:r>
            <a:r>
              <a:rPr lang="en-US" b="1">
                <a:solidFill>
                  <a:schemeClr val="accent2"/>
                </a:solidFill>
              </a:rPr>
              <a:t>objectname</a:t>
            </a:r>
            <a:r>
              <a:rPr lang="en-US" b="1"/>
              <a:t>;</a:t>
            </a:r>
            <a:r>
              <a:rPr lang="en-US"/>
              <a:t/>
            </a:r>
            <a:br>
              <a:rPr lang="en-US"/>
            </a:br>
            <a:endParaRPr lang="en-US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/>
              <a:t>EX:Create a shortened name for the </a:t>
            </a:r>
            <a:br>
              <a:rPr lang="en-US"/>
            </a:br>
            <a:r>
              <a:rPr lang="en-US"/>
              <a:t>system.bank table</a:t>
            </a:r>
            <a:r>
              <a:rPr lang="en-US" b="1"/>
              <a:t>.</a:t>
            </a:r>
            <a:r>
              <a:rPr lang="en-US"/>
              <a:t/>
            </a:r>
            <a:br>
              <a:rPr lang="en-US"/>
            </a:br>
            <a:r>
              <a:rPr lang="en-US" b="1"/>
              <a:t>CREATE SYNONYM  sbank</a:t>
            </a:r>
            <a:r>
              <a:rPr lang="en-US"/>
              <a:t/>
            </a:r>
            <a:br>
              <a:rPr lang="en-US"/>
            </a:br>
            <a:r>
              <a:rPr lang="en-US" b="1"/>
              <a:t>FOR system.bank;</a:t>
            </a:r>
            <a:r>
              <a:rPr lang="en-US"/>
              <a:t/>
            </a:r>
            <a:br>
              <a:rPr lang="en-US"/>
            </a:br>
            <a:endParaRPr lang="en-US"/>
          </a:p>
          <a:p>
            <a:pPr algn="l" rtl="0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Removing a Synonym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To drop a synonym, use the DROP SYNONYM statement.</a:t>
            </a:r>
          </a:p>
          <a:p>
            <a:pPr algn="l" rtl="0">
              <a:buFontTx/>
              <a:buNone/>
            </a:pPr>
            <a:r>
              <a:rPr lang="en-US"/>
              <a:t>SYNTAX: DROP SYNONYM </a:t>
            </a:r>
            <a:r>
              <a:rPr lang="en-US">
                <a:solidFill>
                  <a:schemeClr val="accent2"/>
                </a:solidFill>
              </a:rPr>
              <a:t>synonym</a:t>
            </a:r>
            <a:r>
              <a:rPr lang="en-US"/>
              <a:t> </a:t>
            </a:r>
          </a:p>
          <a:p>
            <a:pPr algn="l" rtl="0">
              <a:buFontTx/>
              <a:buNone/>
            </a:pPr>
            <a:r>
              <a:rPr lang="en-US"/>
              <a:t>EX:DROP SYNONYM  sbank;</a:t>
            </a:r>
          </a:p>
          <a:p>
            <a:pPr algn="l" rtl="0"/>
            <a:r>
              <a:rPr lang="en-US"/>
              <a:t>Only the database administrator can drop a public synonym or the user who has DROP PUBLIC SYNONYM privilege.</a:t>
            </a:r>
          </a:p>
          <a:p>
            <a:pPr algn="l" rtl="0">
              <a:buFontTx/>
              <a:buNone/>
            </a:pPr>
            <a:r>
              <a:rPr lang="en-US"/>
              <a:t>EX:DROP PUBLIC SYNONYM emp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index?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/>
              <a:t>An index: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Is a schema object</a:t>
            </a:r>
            <a:br>
              <a:rPr lang="en-US" sz="2800"/>
            </a:br>
            <a:r>
              <a:rPr lang="en-US" sz="2800"/>
              <a:t>• Is used by the Oracle Server to speed up the </a:t>
            </a:r>
            <a:r>
              <a:rPr lang="en-US" sz="2800" b="1"/>
              <a:t>retrieval of rows by using a pointer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Is independent of the table it indexesThis means that they can be created or dropped at any time and have no effect on the base tables or other indexes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/>
              <a:t>Note: When you drop a table, corresponding indexes are also dropped.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How Are Indexes Created?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/>
              <a:t>  • Automatically: A unique index is created </a:t>
            </a:r>
            <a:br>
              <a:rPr lang="en-US"/>
            </a:br>
            <a:r>
              <a:rPr lang="en-US" b="1"/>
              <a:t>automatically when you define a PRIMARY KEY or UNIQUE constraint in a table definition.</a:t>
            </a:r>
            <a:r>
              <a:rPr lang="en-US"/>
              <a:t/>
            </a:r>
            <a:br>
              <a:rPr lang="en-US"/>
            </a:br>
            <a:r>
              <a:rPr lang="en-US"/>
              <a:t>• Manually: Users can create nonunique indexes on columns to speed up access to the rows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Creating an Index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800"/>
              <a:t>   • Create an index on one or more columns.</a:t>
            </a:r>
            <a:br>
              <a:rPr lang="en-US" sz="2800"/>
            </a:br>
            <a:r>
              <a:rPr lang="en-US" sz="2800"/>
              <a:t>Syntax:</a:t>
            </a:r>
            <a:r>
              <a:rPr lang="en-US" sz="2800" b="1"/>
              <a:t>CREATE INDEX </a:t>
            </a:r>
            <a:r>
              <a:rPr lang="en-US" sz="2800" b="1">
                <a:solidFill>
                  <a:schemeClr val="accent2"/>
                </a:solidFill>
              </a:rPr>
              <a:t>indexname</a:t>
            </a:r>
            <a:r>
              <a:rPr lang="en-US" sz="2800"/>
              <a:t/>
            </a:r>
            <a:br>
              <a:rPr lang="en-US" sz="2800"/>
            </a:br>
            <a:r>
              <a:rPr lang="en-US" sz="2800" b="1"/>
              <a:t>ON </a:t>
            </a:r>
            <a:r>
              <a:rPr lang="en-US" sz="2800" b="1">
                <a:solidFill>
                  <a:schemeClr val="accent2"/>
                </a:solidFill>
              </a:rPr>
              <a:t>table (column[, column]...)</a:t>
            </a:r>
            <a:r>
              <a:rPr lang="en-US" sz="2800" b="1"/>
              <a:t>;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EX:Improve the speed of query access to the </a:t>
            </a:r>
            <a:br>
              <a:rPr lang="en-US" sz="2800"/>
            </a:br>
            <a:r>
              <a:rPr lang="en-US" sz="2800" b="1"/>
              <a:t>LAST_NAME column in the EMPLOYEES table:</a:t>
            </a:r>
          </a:p>
          <a:p>
            <a:pPr algn="l" rtl="0">
              <a:buFontTx/>
              <a:buNone/>
            </a:pPr>
            <a:r>
              <a:rPr lang="en-US" sz="2800" b="1"/>
              <a:t>   CREATE INDEX  emp_last_name_idx</a:t>
            </a:r>
            <a:r>
              <a:rPr lang="en-US" sz="2800"/>
              <a:t/>
            </a:r>
            <a:br>
              <a:rPr lang="en-US" sz="2800"/>
            </a:br>
            <a:r>
              <a:rPr lang="en-US" sz="2800" b="1"/>
              <a:t>ON  employees(last_name);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More Is Not Always Better</a:t>
            </a:r>
            <a:r>
              <a:rPr lang="en-US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More indexes on a table does not mean faster queries. Each DML operation that is committed on a table with indexes means that the indexes must be updated. The more indexes you have associated with a table, the more effort the Oracle server must make to update all the indexes after a DML operation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When to Create an Index</a:t>
            </a:r>
            <a:r>
              <a:rPr lang="en-US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/>
              <a:t>You should create an index if: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A column contains a wide range of values</a:t>
            </a:r>
            <a:br>
              <a:rPr lang="en-US" sz="2800"/>
            </a:br>
            <a:r>
              <a:rPr lang="en-US" sz="2800"/>
              <a:t>• A column contains a large number of null values</a:t>
            </a:r>
            <a:br>
              <a:rPr lang="en-US" sz="2800"/>
            </a:br>
            <a:r>
              <a:rPr lang="en-US" sz="2800"/>
              <a:t>• One or more columns are frequently used together </a:t>
            </a:r>
            <a:r>
              <a:rPr lang="en-US" sz="2800" b="1"/>
              <a:t>in a WHERE clause or a join condition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The table is large and most queries are expected </a:t>
            </a:r>
            <a:r>
              <a:rPr lang="en-US" sz="2800" b="1"/>
              <a:t>to retrieve less than 2 to 4% of the rows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When Not to Create an Index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800" b="1"/>
              <a:t>It is usually not worth creating an index if: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• The table is small</a:t>
            </a:r>
            <a:br>
              <a:rPr lang="en-US" sz="2800"/>
            </a:br>
            <a:r>
              <a:rPr lang="en-US" sz="2800"/>
              <a:t>• The columns are not often used as a condition in the query</a:t>
            </a:r>
            <a:br>
              <a:rPr lang="en-US" sz="2800"/>
            </a:br>
            <a:r>
              <a:rPr lang="en-US" sz="2800"/>
              <a:t>• Most queries are expected to retrieve more than 2 to 4% of the rows in the table</a:t>
            </a:r>
            <a:br>
              <a:rPr lang="en-US" sz="2800"/>
            </a:br>
            <a:r>
              <a:rPr lang="en-US" sz="2800"/>
              <a:t>• The table is updated frequently</a:t>
            </a:r>
            <a:br>
              <a:rPr lang="en-US" sz="2800"/>
            </a:br>
            <a:r>
              <a:rPr lang="en-US" sz="2800"/>
              <a:t>• The indexed columns are referenced as part of an </a:t>
            </a:r>
            <a:r>
              <a:rPr lang="en-US" sz="2800" b="1"/>
              <a:t>expression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Removing an Index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2800"/>
              <a:t>Remove an index from the data dictionary by </a:t>
            </a:r>
            <a:br>
              <a:rPr lang="en-US" sz="2800"/>
            </a:br>
            <a:r>
              <a:rPr lang="en-US" sz="2800" b="1"/>
              <a:t>using the DROP INDEX command Syntax:</a:t>
            </a:r>
          </a:p>
          <a:p>
            <a:pPr algn="l" rtl="0">
              <a:buFontTx/>
              <a:buNone/>
            </a:pPr>
            <a:r>
              <a:rPr lang="en-US" sz="2800" b="1"/>
              <a:t>    DROP INDEX </a:t>
            </a:r>
            <a:r>
              <a:rPr lang="en-US" sz="2800" b="1">
                <a:solidFill>
                  <a:schemeClr val="accent2"/>
                </a:solidFill>
              </a:rPr>
              <a:t>indexname</a:t>
            </a:r>
            <a:r>
              <a:rPr lang="en-US" sz="2800" b="1"/>
              <a:t>;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 EX:Remove the UPPER_LAST_NAME_IDX index</a:t>
            </a:r>
            <a:r>
              <a:rPr lang="en-US" sz="2800" b="1"/>
              <a:t>.</a:t>
            </a:r>
            <a:r>
              <a:rPr lang="en-US" sz="2800"/>
              <a:t/>
            </a:r>
            <a:br>
              <a:rPr lang="en-US" sz="2800"/>
            </a:br>
            <a:r>
              <a:rPr lang="en-US" sz="2800" b="1"/>
              <a:t>DROP INDEX upper_last_name_idx;</a:t>
            </a:r>
          </a:p>
          <a:p>
            <a:pPr algn="l" rtl="0"/>
            <a:r>
              <a:rPr lang="en-US" sz="2800"/>
              <a:t>To drop an index, you must be the owner of the </a:t>
            </a:r>
            <a:br>
              <a:rPr lang="en-US" sz="2800"/>
            </a:br>
            <a:r>
              <a:rPr lang="en-US" sz="2800"/>
              <a:t>index or have the DROP ANY INDEX privilege.</a:t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Synonyms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b="1"/>
              <a:t>Simplify access to objects by creating a synonym (another name for an object). With synonyms, you can:</a:t>
            </a:r>
            <a:r>
              <a:rPr lang="en-US"/>
              <a:t/>
            </a:r>
            <a:br>
              <a:rPr lang="en-US"/>
            </a:br>
            <a:r>
              <a:rPr lang="en-US"/>
              <a:t>• Ease referring to a table owned by another user</a:t>
            </a:r>
            <a:br>
              <a:rPr lang="en-US"/>
            </a:br>
            <a:r>
              <a:rPr lang="en-US"/>
              <a:t>• Shorten lengthy object names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A255B5B6F40547B8CF05B3D43DDC27" ma:contentTypeVersion="0" ma:contentTypeDescription="Create a new document." ma:contentTypeScope="" ma:versionID="1ac6d799515e1ca86824c264849e175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8E66C3-FD2B-4871-A1FC-E60431E3C9A0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5586119-CCBD-4316-BD04-5CF621FFB6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81A7279-0509-4B13-B722-09FBC8993F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225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Other database objects</vt:lpstr>
      <vt:lpstr>What is an index?</vt:lpstr>
      <vt:lpstr>How Are Indexes Created? </vt:lpstr>
      <vt:lpstr>Creating an Index </vt:lpstr>
      <vt:lpstr>More Is Not Always Better </vt:lpstr>
      <vt:lpstr>When to Create an Index </vt:lpstr>
      <vt:lpstr>When Not to Create an Index </vt:lpstr>
      <vt:lpstr>Removing an Index </vt:lpstr>
      <vt:lpstr>Synonyms </vt:lpstr>
      <vt:lpstr>Creating and Removing Synonyms </vt:lpstr>
      <vt:lpstr>Removing a Synonym </vt:lpstr>
    </vt:vector>
  </TitlesOfParts>
  <Company>Asad Haneef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database objects</dc:title>
  <dc:creator>Mr</dc:creator>
  <cp:lastModifiedBy>DELL</cp:lastModifiedBy>
  <cp:revision>27</cp:revision>
  <dcterms:created xsi:type="dcterms:W3CDTF">2008-04-14T18:35:38Z</dcterms:created>
  <dcterms:modified xsi:type="dcterms:W3CDTF">2013-11-25T05:00:17Z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0x0101006EA255B5B6F40547B8CF05B3D43DDC27</vt:lpwstr>
  </property>
</Properties>
</file>