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1"/>
  </p:notesMasterIdLst>
  <p:handoutMasterIdLst>
    <p:handoutMasterId r:id="rId32"/>
  </p:handoutMasterIdLst>
  <p:sldIdLst>
    <p:sldId id="256" r:id="rId2"/>
    <p:sldId id="257" r:id="rId3"/>
    <p:sldId id="298" r:id="rId4"/>
    <p:sldId id="306" r:id="rId5"/>
    <p:sldId id="260" r:id="rId6"/>
    <p:sldId id="261" r:id="rId7"/>
    <p:sldId id="262" r:id="rId8"/>
    <p:sldId id="302" r:id="rId9"/>
    <p:sldId id="263" r:id="rId10"/>
    <p:sldId id="307" r:id="rId11"/>
    <p:sldId id="305" r:id="rId12"/>
    <p:sldId id="308" r:id="rId13"/>
    <p:sldId id="264" r:id="rId14"/>
    <p:sldId id="265" r:id="rId15"/>
    <p:sldId id="267" r:id="rId16"/>
    <p:sldId id="309" r:id="rId17"/>
    <p:sldId id="270" r:id="rId18"/>
    <p:sldId id="310" r:id="rId19"/>
    <p:sldId id="271" r:id="rId20"/>
    <p:sldId id="268" r:id="rId21"/>
    <p:sldId id="285" r:id="rId22"/>
    <p:sldId id="273" r:id="rId23"/>
    <p:sldId id="274" r:id="rId24"/>
    <p:sldId id="276" r:id="rId25"/>
    <p:sldId id="311" r:id="rId26"/>
    <p:sldId id="277" r:id="rId27"/>
    <p:sldId id="312" r:id="rId28"/>
    <p:sldId id="278" r:id="rId29"/>
    <p:sldId id="313" r:id="rId30"/>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r" defTabSz="914400" rtl="1" eaLnBrk="1" latinLnBrk="0" hangingPunct="1">
      <a:defRPr b="1" kern="1200">
        <a:solidFill>
          <a:schemeClr val="tx1"/>
        </a:solidFill>
        <a:latin typeface="Arial" pitchFamily="34" charset="0"/>
        <a:ea typeface="+mn-ea"/>
        <a:cs typeface="+mn-cs"/>
      </a:defRPr>
    </a:lvl6pPr>
    <a:lvl7pPr marL="2743200" algn="r" defTabSz="914400" rtl="1" eaLnBrk="1" latinLnBrk="0" hangingPunct="1">
      <a:defRPr b="1" kern="1200">
        <a:solidFill>
          <a:schemeClr val="tx1"/>
        </a:solidFill>
        <a:latin typeface="Arial" pitchFamily="34" charset="0"/>
        <a:ea typeface="+mn-ea"/>
        <a:cs typeface="+mn-cs"/>
      </a:defRPr>
    </a:lvl7pPr>
    <a:lvl8pPr marL="3200400" algn="r" defTabSz="914400" rtl="1" eaLnBrk="1" latinLnBrk="0" hangingPunct="1">
      <a:defRPr b="1" kern="1200">
        <a:solidFill>
          <a:schemeClr val="tx1"/>
        </a:solidFill>
        <a:latin typeface="Arial" pitchFamily="34" charset="0"/>
        <a:ea typeface="+mn-ea"/>
        <a:cs typeface="+mn-cs"/>
      </a:defRPr>
    </a:lvl8pPr>
    <a:lvl9pPr marL="3657600" algn="r" defTabSz="914400" rtl="1"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99CCCC"/>
    <a:srgbClr val="CCCC99"/>
    <a:srgbClr val="99CC99"/>
    <a:srgbClr val="FFFF00"/>
    <a:srgbClr val="CCCCFF"/>
    <a:srgbClr val="FFCCFF"/>
    <a:srgbClr val="FFCC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32787"/>
    <p:restoredTop sz="77957" autoAdjust="0"/>
  </p:normalViewPr>
  <p:slideViewPr>
    <p:cSldViewPr>
      <p:cViewPr>
        <p:scale>
          <a:sx n="66" d="100"/>
          <a:sy n="66" d="100"/>
        </p:scale>
        <p:origin x="-1956" y="0"/>
      </p:cViewPr>
      <p:guideLst>
        <p:guide orient="horz" pos="2160"/>
        <p:guide orient="horz" pos="1200"/>
        <p:guide orient="horz" pos="576"/>
        <p:guide pos="2880"/>
        <p:guide pos="912"/>
        <p:guide pos="4224"/>
        <p:guide pos="2496"/>
        <p:guide pos="3216"/>
        <p:guide pos="528"/>
        <p:guide pos="624"/>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00" d="100"/>
        <a:sy n="100" d="100"/>
      </p:scale>
      <p:origin x="0" y="0"/>
    </p:cViewPr>
  </p:notesTextViewPr>
  <p:sorterViewPr>
    <p:cViewPr>
      <p:scale>
        <a:sx n="100" d="100"/>
        <a:sy n="100" d="100"/>
      </p:scale>
      <p:origin x="0" y="528"/>
    </p:cViewPr>
  </p:sorterViewPr>
  <p:notesViewPr>
    <p:cSldViewPr>
      <p:cViewPr>
        <p:scale>
          <a:sx n="100" d="100"/>
          <a:sy n="100" d="100"/>
        </p:scale>
        <p:origin x="-2124" y="1644"/>
      </p:cViewPr>
      <p:guideLst>
        <p:guide orient="horz" pos="3264"/>
        <p:guide orient="horz" pos="288"/>
        <p:guide pos="2148"/>
        <p:guide pos="336"/>
        <p:guide pos="4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3" Type="http://schemas.openxmlformats.org/officeDocument/2006/relationships/slide" Target="slides/slide3.xml"/><Relationship Id="rId7" Type="http://schemas.openxmlformats.org/officeDocument/2006/relationships/slide" Target="slides/slide9.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28.xml"/><Relationship Id="rId5" Type="http://schemas.openxmlformats.org/officeDocument/2006/relationships/slide" Target="slides/slide7.xml"/><Relationship Id="rId10" Type="http://schemas.openxmlformats.org/officeDocument/2006/relationships/slide" Target="slides/slide26.xml"/><Relationship Id="rId4" Type="http://schemas.openxmlformats.org/officeDocument/2006/relationships/slide" Target="slides/slide5.xml"/><Relationship Id="rId9" Type="http://schemas.openxmlformats.org/officeDocument/2006/relationships/slide" Target="slides/slide2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sz="1200"/>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sz="1200"/>
            </a:lvl1pPr>
          </a:lstStyle>
          <a:p>
            <a:fld id="{63112FC5-16F7-4216-B0EC-68DEC180BE8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defTabSz="911225">
              <a:spcBef>
                <a:spcPct val="0"/>
              </a:spcBef>
              <a:buClrTx/>
              <a:buFontTx/>
              <a:buNone/>
            </a:pPr>
            <a:r>
              <a:rPr lang="en-US" sz="1100"/>
              <a:t>Oracle Forms Developer 10</a:t>
            </a:r>
            <a:r>
              <a:rPr lang="en-US" sz="1100" i="1"/>
              <a:t>g</a:t>
            </a:r>
            <a:r>
              <a:rPr lang="en-US" sz="1100"/>
              <a:t>: Build Internet Applications   6-</a:t>
            </a:r>
            <a:fld id="{809D2E9D-4D26-4FD8-BACD-3DE25770C90A}" type="slidenum">
              <a:rPr lang="en-US" sz="1100"/>
              <a:pPr defTabSz="911225">
                <a:spcBef>
                  <a:spcPct val="0"/>
                </a:spcBef>
                <a:buClrTx/>
                <a:buFontTx/>
                <a:buNone/>
              </a:pPr>
              <a:t>‹#›</a:t>
            </a:fld>
            <a:endParaRPr lang="en-US" sz="11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2"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ar-SA"/>
          </a:p>
        </p:txBody>
      </p:sp>
      <p:sp>
        <p:nvSpPr>
          <p:cNvPr id="266243"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ar-SA"/>
          </a:p>
        </p:txBody>
      </p:sp>
      <p:sp>
        <p:nvSpPr>
          <p:cNvPr id="266248" name="Rectangle 8"/>
          <p:cNvSpPr>
            <a:spLocks noGrp="1" noRot="1" noChangeAspect="1" noChangeArrowheads="1" noTextEdit="1"/>
          </p:cNvSpPr>
          <p:nvPr>
            <p:ph type="sldImg"/>
          </p:nvPr>
        </p:nvSpPr>
        <p:spPr>
          <a:ln/>
        </p:spPr>
      </p:sp>
      <p:sp>
        <p:nvSpPr>
          <p:cNvPr id="266249" name="Rectangle 9"/>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0" name="Rectangle 6"/>
          <p:cNvSpPr>
            <a:spLocks noGrp="1" noRot="1" noChangeAspect="1" noChangeArrowheads="1" noTextEdit="1"/>
          </p:cNvSpPr>
          <p:nvPr>
            <p:ph type="sldImg"/>
          </p:nvPr>
        </p:nvSpPr>
        <p:spPr>
          <a:ln/>
        </p:spPr>
      </p:sp>
      <p:sp>
        <p:nvSpPr>
          <p:cNvPr id="282631"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8" name="Rectangle 6"/>
          <p:cNvSpPr>
            <a:spLocks noGrp="1" noRot="1" noChangeAspect="1" noChangeArrowheads="1" noTextEdit="1"/>
          </p:cNvSpPr>
          <p:nvPr>
            <p:ph type="sldImg"/>
          </p:nvPr>
        </p:nvSpPr>
        <p:spPr>
          <a:ln/>
        </p:spPr>
      </p:sp>
      <p:sp>
        <p:nvSpPr>
          <p:cNvPr id="28467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Grp="1" noRot="1" noChangeAspect="1" noChangeArrowheads="1" noTextEdit="1"/>
          </p:cNvSpPr>
          <p:nvPr>
            <p:ph type="sldImg"/>
          </p:nvPr>
        </p:nvSpPr>
        <p:spPr>
          <a:ln/>
        </p:spPr>
      </p:sp>
      <p:sp>
        <p:nvSpPr>
          <p:cNvPr id="28877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Grp="1" noRot="1" noChangeAspect="1" noChangeArrowheads="1" noTextEdit="1"/>
          </p:cNvSpPr>
          <p:nvPr>
            <p:ph type="sldImg"/>
          </p:nvPr>
        </p:nvSpPr>
        <p:spPr>
          <a:ln/>
        </p:spPr>
      </p:sp>
      <p:sp>
        <p:nvSpPr>
          <p:cNvPr id="294917" name="Rectangle 5"/>
          <p:cNvSpPr>
            <a:spLocks noGrp="1" noChangeArrowheads="1"/>
          </p:cNvSpPr>
          <p:nvPr>
            <p:ph type="body" idx="1"/>
          </p:nvPr>
        </p:nvSpPr>
        <p:spPr/>
        <p:txBody>
          <a:bodyPr/>
          <a:lstStyle/>
          <a:p>
            <a:pPr lvl="2">
              <a:spcBef>
                <a:spcPct val="25000"/>
              </a:spcBef>
              <a:buNone/>
            </a:pPr>
            <a:endParaRPr lang="en-US" dirty="0">
              <a:solidFill>
                <a:srgbClr val="0000FF"/>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6" name="Rectangle 6"/>
          <p:cNvSpPr>
            <a:spLocks noGrp="1" noRot="1" noChangeAspect="1" noChangeArrowheads="1" noTextEdit="1"/>
          </p:cNvSpPr>
          <p:nvPr>
            <p:ph type="sldImg"/>
          </p:nvPr>
        </p:nvSpPr>
        <p:spPr>
          <a:ln/>
        </p:spPr>
      </p:sp>
      <p:sp>
        <p:nvSpPr>
          <p:cNvPr id="296967"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spect="1" noChangeArrowheads="1" noTextEdit="1"/>
          </p:cNvSpPr>
          <p:nvPr>
            <p:ph type="sldImg"/>
          </p:nvPr>
        </p:nvSpPr>
        <p:spPr>
          <a:ln/>
        </p:spPr>
      </p:sp>
      <p:sp>
        <p:nvSpPr>
          <p:cNvPr id="290821"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3" name="Rectangle 3"/>
          <p:cNvSpPr>
            <a:spLocks noGrp="1" noChangeArrowheads="1"/>
          </p:cNvSpPr>
          <p:nvPr>
            <p:ph type="body" idx="1"/>
          </p:nvPr>
        </p:nvSpPr>
        <p:spPr>
          <a:xfrm>
            <a:off x="568325" y="468313"/>
            <a:ext cx="5681663" cy="8094662"/>
          </a:xfrm>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060" name="Rectangle 4"/>
          <p:cNvSpPr>
            <a:spLocks noGrp="1" noRot="1" noChangeAspect="1" noChangeArrowheads="1" noTextEdit="1"/>
          </p:cNvSpPr>
          <p:nvPr>
            <p:ph type="sldImg"/>
          </p:nvPr>
        </p:nvSpPr>
        <p:spPr>
          <a:ln/>
        </p:spPr>
      </p:sp>
      <p:sp>
        <p:nvSpPr>
          <p:cNvPr id="301061"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10" name="Rectangle 6"/>
          <p:cNvSpPr>
            <a:spLocks noGrp="1" noRot="1" noChangeAspect="1" noChangeArrowheads="1" noTextEdit="1"/>
          </p:cNvSpPr>
          <p:nvPr>
            <p:ph type="sldImg"/>
          </p:nvPr>
        </p:nvSpPr>
        <p:spPr>
          <a:ln/>
        </p:spPr>
      </p:sp>
      <p:sp>
        <p:nvSpPr>
          <p:cNvPr id="303111"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ar-SA"/>
          </a:p>
        </p:txBody>
      </p:sp>
      <p:sp>
        <p:nvSpPr>
          <p:cNvPr id="268291"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ar-SA"/>
          </a:p>
        </p:txBody>
      </p:sp>
      <p:sp>
        <p:nvSpPr>
          <p:cNvPr id="268294" name="Rectangle 6"/>
          <p:cNvSpPr>
            <a:spLocks noGrp="1" noRot="1" noChangeAspect="1" noChangeArrowheads="1" noTextEdit="1"/>
          </p:cNvSpPr>
          <p:nvPr>
            <p:ph type="sldImg"/>
          </p:nvPr>
        </p:nvSpPr>
        <p:spPr>
          <a:ln/>
        </p:spPr>
      </p:sp>
      <p:sp>
        <p:nvSpPr>
          <p:cNvPr id="268295" name="Rectangle 7"/>
          <p:cNvSpPr>
            <a:spLocks noGrp="1" noChangeArrowheads="1"/>
          </p:cNvSpPr>
          <p:nvPr>
            <p:ph type="body" idx="1"/>
          </p:nvPr>
        </p:nvSpPr>
        <p:spPr/>
        <p:txBody>
          <a:bodyPr/>
          <a:lstStyle/>
          <a:p>
            <a:r>
              <a:rPr lang="en-US"/>
              <a:t>Introduction</a:t>
            </a:r>
          </a:p>
          <a:p>
            <a:pPr lvl="1"/>
            <a:r>
              <a:rPr lang="en-US" b="1"/>
              <a:t>Overview</a:t>
            </a:r>
          </a:p>
          <a:p>
            <a:pPr lvl="1"/>
            <a:r>
              <a:rPr lang="en-US"/>
              <a:t>In this lesson you will learn how to customize existing data blocks and modify frames. You will also learn how to include blocks that are not associated with the database.</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04" name="Rectangle 4"/>
          <p:cNvSpPr>
            <a:spLocks noGrp="1" noRot="1" noChangeAspect="1" noChangeArrowheads="1" noTextEdit="1"/>
          </p:cNvSpPr>
          <p:nvPr>
            <p:ph type="sldImg"/>
          </p:nvPr>
        </p:nvSpPr>
        <p:spPr>
          <a:ln/>
        </p:spPr>
      </p:sp>
      <p:sp>
        <p:nvSpPr>
          <p:cNvPr id="30720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4" name="Rectangle 6"/>
          <p:cNvSpPr>
            <a:spLocks noGrp="1" noRot="1" noChangeAspect="1" noChangeArrowheads="1" noTextEdit="1"/>
          </p:cNvSpPr>
          <p:nvPr>
            <p:ph type="sldImg"/>
          </p:nvPr>
        </p:nvSpPr>
        <p:spPr>
          <a:ln/>
        </p:spPr>
      </p:sp>
      <p:sp>
        <p:nvSpPr>
          <p:cNvPr id="309255" name="Rectangle 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300" name="Rectangle 4"/>
          <p:cNvSpPr>
            <a:spLocks noGrp="1" noRot="1" noChangeAspect="1" noChangeArrowheads="1" noTextEdit="1"/>
          </p:cNvSpPr>
          <p:nvPr>
            <p:ph type="sldImg"/>
          </p:nvPr>
        </p:nvSpPr>
        <p:spPr>
          <a:ln/>
        </p:spPr>
      </p:sp>
      <p:sp>
        <p:nvSpPr>
          <p:cNvPr id="311301"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4" name="Rectangle 1026"/>
          <p:cNvSpPr>
            <a:spLocks noGrp="1" noRot="1" noChangeAspect="1" noChangeArrowheads="1" noTextEdit="1"/>
          </p:cNvSpPr>
          <p:nvPr>
            <p:ph type="sldImg"/>
          </p:nvPr>
        </p:nvSpPr>
        <p:spPr>
          <a:ln/>
        </p:spPr>
      </p:sp>
      <p:sp>
        <p:nvSpPr>
          <p:cNvPr id="351235" name="Rectangle 1027"/>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7" name="Rectangle 5"/>
          <p:cNvSpPr>
            <a:spLocks noGrp="1" noRot="1" noChangeAspect="1" noChangeArrowheads="1" noTextEdit="1"/>
          </p:cNvSpPr>
          <p:nvPr>
            <p:ph type="sldImg"/>
          </p:nvPr>
        </p:nvSpPr>
        <p:spPr>
          <a:ln/>
        </p:spPr>
      </p:sp>
      <p:sp>
        <p:nvSpPr>
          <p:cNvPr id="274438" name="Rectangle 6"/>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9" name="Rectangle 9"/>
          <p:cNvSpPr>
            <a:spLocks noGrp="1" noRot="1" noChangeAspect="1" noChangeArrowheads="1" noTextEdit="1"/>
          </p:cNvSpPr>
          <p:nvPr>
            <p:ph type="sldImg"/>
          </p:nvPr>
        </p:nvSpPr>
        <p:spPr>
          <a:ln/>
        </p:spPr>
      </p:sp>
      <p:sp>
        <p:nvSpPr>
          <p:cNvPr id="276490" name="Rectangle 10"/>
          <p:cNvSpPr>
            <a:spLocks noGrp="1" noChangeArrowheads="1"/>
          </p:cNvSpPr>
          <p:nvPr>
            <p:ph type="body" idx="1"/>
          </p:nvPr>
        </p:nvSpPr>
        <p:spPr/>
        <p:txBody>
          <a:bodyPr/>
          <a:lstStyle/>
          <a:p>
            <a:endParaRPr lang="en-US" dirty="0"/>
          </a:p>
        </p:txBody>
      </p:sp>
      <p:graphicFrame>
        <p:nvGraphicFramePr>
          <p:cNvPr id="276488" name="Object 8"/>
          <p:cNvGraphicFramePr>
            <a:graphicFrameLocks/>
          </p:cNvGraphicFramePr>
          <p:nvPr/>
        </p:nvGraphicFramePr>
        <p:xfrm>
          <a:off x="600075" y="5686425"/>
          <a:ext cx="5800725" cy="2771775"/>
        </p:xfrm>
        <a:graphic>
          <a:graphicData uri="http://schemas.openxmlformats.org/presentationml/2006/ole">
            <p:oleObj spid="_x0000_s276488" name="Document" r:id="rId4" imgW="5900400" imgH="2819520"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4" name="Rectangle 6"/>
          <p:cNvSpPr>
            <a:spLocks noGrp="1" noRot="1" noChangeAspect="1" noChangeArrowheads="1" noTextEdit="1"/>
          </p:cNvSpPr>
          <p:nvPr>
            <p:ph type="sldImg"/>
          </p:nvPr>
        </p:nvSpPr>
        <p:spPr>
          <a:ln/>
        </p:spPr>
      </p:sp>
      <p:sp>
        <p:nvSpPr>
          <p:cNvPr id="278535" name="Rectangle 7"/>
          <p:cNvSpPr>
            <a:spLocks noGrp="1" noChangeArrowheads="1"/>
          </p:cNvSpPr>
          <p:nvPr>
            <p:ph type="body" idx="1"/>
          </p:nvPr>
        </p:nvSpPr>
        <p:spPr/>
        <p:txBody>
          <a:bodyPr/>
          <a:lstStyle/>
          <a:p>
            <a:endParaRPr lang="en-US" dirty="0"/>
          </a:p>
        </p:txBody>
      </p:sp>
      <p:graphicFrame>
        <p:nvGraphicFramePr>
          <p:cNvPr id="278538" name="Object 10"/>
          <p:cNvGraphicFramePr>
            <a:graphicFrameLocks/>
          </p:cNvGraphicFramePr>
          <p:nvPr/>
        </p:nvGraphicFramePr>
        <p:xfrm>
          <a:off x="600075" y="6015038"/>
          <a:ext cx="5724525" cy="2733675"/>
        </p:xfrm>
        <a:graphic>
          <a:graphicData uri="http://schemas.openxmlformats.org/presentationml/2006/ole">
            <p:oleObj spid="_x0000_s278538" name="Document" r:id="rId4" imgW="5720040" imgH="2766240" progId="Word.Document.8">
              <p:embed/>
            </p:oleObj>
          </a:graphicData>
        </a:graphic>
      </p:graphicFrame>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2" name="Rectangle 1026"/>
          <p:cNvSpPr>
            <a:spLocks noGrp="1" noRot="1" noChangeAspect="1" noChangeArrowheads="1" noTextEdit="1"/>
          </p:cNvSpPr>
          <p:nvPr>
            <p:ph type="sldImg"/>
          </p:nvPr>
        </p:nvSpPr>
        <p:spPr>
          <a:ln/>
        </p:spPr>
      </p:sp>
      <p:sp>
        <p:nvSpPr>
          <p:cNvPr id="368643" name="Rectangle 1027"/>
          <p:cNvSpPr>
            <a:spLocks noGrp="1" noChangeArrowheads="1"/>
          </p:cNvSpPr>
          <p:nvPr>
            <p:ph type="body" idx="1"/>
          </p:nvPr>
        </p:nvSpPr>
        <p:spPr/>
        <p:txBody>
          <a:bodyPr/>
          <a:lstStyle/>
          <a:p>
            <a:endParaRPr lang="en-US" dirty="0"/>
          </a:p>
        </p:txBody>
      </p:sp>
      <p:graphicFrame>
        <p:nvGraphicFramePr>
          <p:cNvPr id="368645" name="Object 1029"/>
          <p:cNvGraphicFramePr>
            <a:graphicFrameLocks/>
          </p:cNvGraphicFramePr>
          <p:nvPr/>
        </p:nvGraphicFramePr>
        <p:xfrm>
          <a:off x="600075" y="5810250"/>
          <a:ext cx="5829300" cy="1847850"/>
        </p:xfrm>
        <a:graphic>
          <a:graphicData uri="http://schemas.openxmlformats.org/presentationml/2006/ole">
            <p:oleObj spid="_x0000_s368645" name="Document" r:id="rId4" imgW="5837040" imgH="1848960" progId="Word.Document.8">
              <p:embed/>
            </p:oleObj>
          </a:graphicData>
        </a:graphic>
      </p:graphicFrame>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4" name="Rectangle 8"/>
          <p:cNvSpPr>
            <a:spLocks noGrp="1" noRot="1" noChangeAspect="1" noChangeArrowheads="1" noTextEdit="1"/>
          </p:cNvSpPr>
          <p:nvPr>
            <p:ph type="sldImg"/>
          </p:nvPr>
        </p:nvSpPr>
        <p:spPr>
          <a:ln/>
        </p:spPr>
      </p:sp>
      <p:sp>
        <p:nvSpPr>
          <p:cNvPr id="280585" name="Rectangle 9"/>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978" name="Rectangle 1026"/>
          <p:cNvSpPr>
            <a:spLocks noGrp="1" noRot="1" noChangeAspect="1" noChangeArrowheads="1" noTextEdit="1"/>
          </p:cNvSpPr>
          <p:nvPr>
            <p:ph type="sldImg"/>
          </p:nvPr>
        </p:nvSpPr>
        <p:spPr>
          <a:ln/>
        </p:spPr>
      </p:sp>
      <p:sp>
        <p:nvSpPr>
          <p:cNvPr id="382979" name="Rectangle 102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6</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6-</a:t>
            </a:r>
            <a:fld id="{811FA190-040A-4D09-9160-90FBEFDAC5F2}" type="slidenum">
              <a:rPr lang="en-US" sz="1200" b="0"/>
              <a:pPr algn="just">
                <a:spcBef>
                  <a:spcPct val="0"/>
                </a:spcBef>
                <a:buClrTx/>
                <a:buFontTx/>
                <a:buNone/>
              </a:pPr>
              <a:t>‹#›</a:t>
            </a:fld>
            <a:endParaRPr lang="en-US" sz="1200" b="0"/>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Working with Data Blocks and Frames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Attributes</a:t>
            </a:r>
            <a:br>
              <a:rPr lang="en-US" dirty="0" smtClean="0"/>
            </a:br>
            <a:endParaRPr lang="ar-SA" dirty="0"/>
          </a:p>
        </p:txBody>
      </p:sp>
      <p:sp>
        <p:nvSpPr>
          <p:cNvPr id="3" name="Content Placeholder 2"/>
          <p:cNvSpPr>
            <a:spLocks noGrp="1"/>
          </p:cNvSpPr>
          <p:nvPr>
            <p:ph idx="1"/>
          </p:nvPr>
        </p:nvSpPr>
        <p:spPr>
          <a:xfrm>
            <a:off x="914400" y="1143000"/>
            <a:ext cx="7366000" cy="5177828"/>
          </a:xfrm>
        </p:spPr>
        <p:txBody>
          <a:bodyPr/>
          <a:lstStyle/>
          <a:p>
            <a:pPr lvl="1"/>
            <a:r>
              <a:rPr lang="en-US" sz="1800" i="1" dirty="0" smtClean="0"/>
              <a:t>Visual attributes</a:t>
            </a:r>
            <a:r>
              <a:rPr lang="en-US" sz="1800" dirty="0" smtClean="0"/>
              <a:t> are the font, color, and pattern properties that you set for form and menu objects.</a:t>
            </a:r>
          </a:p>
          <a:p>
            <a:pPr lvl="1"/>
            <a:r>
              <a:rPr lang="en-US" sz="1800" dirty="0" smtClean="0"/>
              <a:t>A visual attribute is another object that you can create in the Object Navigator with properties such as font, color, and pattern combinations. Set the Visual Attribute Type property of the Visual Attribute to Title if you plan to apply it to objects such as frame titles, or to Prompt if it will be used for prompts. Otherwise, set Visual Attribute Type to Common, which is the default.</a:t>
            </a:r>
          </a:p>
          <a:p>
            <a:pPr lvl="1"/>
            <a:r>
              <a:rPr lang="en-US" sz="1800" dirty="0" smtClean="0"/>
              <a:t>Every interface object in a forms application has a property called Visual Attribute Group, which determines how the individual Visual Attribute settings of an object are derived. The Visual Attribute Group property can be set to Default, NULL, or the name of a Visual Attribute object. Blocks have a Current Record Visual Attribute Group property that defines the Visual Attribute to be used for the current record in the block.</a:t>
            </a:r>
          </a:p>
          <a:p>
            <a:endParaRPr lang="ar-SA"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1970" name="Picture 1042" descr="D:\Data\CurrDev\BIA10g\images\0609a3.gif"/>
          <p:cNvPicPr>
            <a:picLocks noChangeAspect="1" noChangeArrowheads="1"/>
          </p:cNvPicPr>
          <p:nvPr/>
        </p:nvPicPr>
        <p:blipFill>
          <a:blip r:embed="rId3" cstate="print"/>
          <a:srcRect/>
          <a:stretch>
            <a:fillRect/>
          </a:stretch>
        </p:blipFill>
        <p:spPr bwMode="gray">
          <a:xfrm>
            <a:off x="990600" y="3238500"/>
            <a:ext cx="2914650" cy="3086100"/>
          </a:xfrm>
          <a:prstGeom prst="rect">
            <a:avLst/>
          </a:prstGeom>
          <a:noFill/>
        </p:spPr>
      </p:pic>
      <p:sp>
        <p:nvSpPr>
          <p:cNvPr id="381972" name="Rectangle 1044"/>
          <p:cNvSpPr>
            <a:spLocks noGrp="1" noChangeArrowheads="1"/>
          </p:cNvSpPr>
          <p:nvPr>
            <p:ph type="title"/>
          </p:nvPr>
        </p:nvSpPr>
        <p:spPr/>
        <p:txBody>
          <a:bodyPr/>
          <a:lstStyle/>
          <a:p>
            <a:r>
              <a:rPr lang="en-US"/>
              <a:t>How to Use Visual Attributes</a:t>
            </a:r>
          </a:p>
        </p:txBody>
      </p:sp>
      <p:sp>
        <p:nvSpPr>
          <p:cNvPr id="381956" name="Rectangle 1028"/>
          <p:cNvSpPr>
            <a:spLocks noGrp="1" noChangeArrowheads="1"/>
          </p:cNvSpPr>
          <p:nvPr>
            <p:ph type="body" idx="4294967295"/>
          </p:nvPr>
        </p:nvSpPr>
        <p:spPr>
          <a:xfrm>
            <a:off x="914400" y="1371600"/>
            <a:ext cx="7315200" cy="1498600"/>
          </a:xfrm>
        </p:spPr>
        <p:txBody>
          <a:bodyPr/>
          <a:lstStyle/>
          <a:p>
            <a:pPr lvl="1">
              <a:buFont typeface="Arial" pitchFamily="34" charset="0"/>
              <a:buNone/>
            </a:pPr>
            <a:r>
              <a:rPr lang="en-US"/>
              <a:t>1.	Create a Visual Attribute.</a:t>
            </a:r>
          </a:p>
          <a:p>
            <a:pPr lvl="1">
              <a:buFont typeface="Arial" pitchFamily="34" charset="0"/>
              <a:buNone/>
            </a:pPr>
            <a:r>
              <a:rPr lang="en-US"/>
              <a:t>2.	Set the Visual Attribute</a:t>
            </a:r>
            <a:r>
              <a:rPr lang="en-US">
                <a:cs typeface="Arial" pitchFamily="34" charset="0"/>
              </a:rPr>
              <a:t>–</a:t>
            </a:r>
            <a:r>
              <a:rPr lang="en-US"/>
              <a:t>related property of an object to the desired Visual Attribute.</a:t>
            </a:r>
          </a:p>
          <a:p>
            <a:pPr lvl="1">
              <a:buFont typeface="Arial" pitchFamily="34" charset="0"/>
              <a:buNone/>
            </a:pPr>
            <a:r>
              <a:rPr lang="en-US"/>
              <a:t>3.	Run the form to see the effect.</a:t>
            </a:r>
          </a:p>
        </p:txBody>
      </p:sp>
      <p:pic>
        <p:nvPicPr>
          <p:cNvPr id="381957" name="Picture 1029"/>
          <p:cNvPicPr>
            <a:picLocks noChangeAspect="1" noChangeArrowheads="1"/>
          </p:cNvPicPr>
          <p:nvPr/>
        </p:nvPicPr>
        <p:blipFill>
          <a:blip r:embed="rId4" cstate="print"/>
          <a:srcRect/>
          <a:stretch>
            <a:fillRect/>
          </a:stretch>
        </p:blipFill>
        <p:spPr bwMode="gray">
          <a:xfrm>
            <a:off x="5692775" y="2590800"/>
            <a:ext cx="2536825" cy="2743200"/>
          </a:xfrm>
          <a:prstGeom prst="rect">
            <a:avLst/>
          </a:prstGeom>
          <a:noFill/>
          <a:ln w="25400">
            <a:noFill/>
            <a:miter lim="800000"/>
            <a:headEnd/>
            <a:tailEnd/>
          </a:ln>
          <a:effectLst/>
        </p:spPr>
      </p:pic>
      <p:pic>
        <p:nvPicPr>
          <p:cNvPr id="381958" name="Picture 1030"/>
          <p:cNvPicPr>
            <a:picLocks noChangeAspect="1" noChangeArrowheads="1"/>
          </p:cNvPicPr>
          <p:nvPr/>
        </p:nvPicPr>
        <p:blipFill>
          <a:blip r:embed="rId5" cstate="print"/>
          <a:srcRect/>
          <a:stretch>
            <a:fillRect/>
          </a:stretch>
        </p:blipFill>
        <p:spPr bwMode="gray">
          <a:xfrm>
            <a:off x="5105400" y="5518150"/>
            <a:ext cx="1524000" cy="654050"/>
          </a:xfrm>
          <a:prstGeom prst="rect">
            <a:avLst/>
          </a:prstGeom>
          <a:noFill/>
          <a:ln w="28575">
            <a:solidFill>
              <a:schemeClr val="tx1"/>
            </a:solidFill>
            <a:miter lim="800000"/>
            <a:headEnd/>
            <a:tailEnd/>
          </a:ln>
          <a:effectLst/>
        </p:spPr>
      </p:pic>
      <p:pic>
        <p:nvPicPr>
          <p:cNvPr id="381971" name="Picture 1043" descr="D:\Data\CurrDev\BIA10g\images\0609b3.gif"/>
          <p:cNvPicPr>
            <a:picLocks noChangeAspect="1" noChangeArrowheads="1"/>
          </p:cNvPicPr>
          <p:nvPr/>
        </p:nvPicPr>
        <p:blipFill>
          <a:blip r:embed="rId6" cstate="print"/>
          <a:srcRect/>
          <a:stretch>
            <a:fillRect/>
          </a:stretch>
        </p:blipFill>
        <p:spPr bwMode="gray">
          <a:xfrm>
            <a:off x="2514600" y="2971800"/>
            <a:ext cx="2365375" cy="2811463"/>
          </a:xfrm>
          <a:prstGeom prst="rect">
            <a:avLst/>
          </a:prstGeom>
          <a:noFill/>
        </p:spPr>
      </p:pic>
      <p:sp>
        <p:nvSpPr>
          <p:cNvPr id="381959" name="Oval 1031"/>
          <p:cNvSpPr>
            <a:spLocks noChangeArrowheads="1"/>
          </p:cNvSpPr>
          <p:nvPr/>
        </p:nvSpPr>
        <p:spPr bwMode="blackWhite">
          <a:xfrm>
            <a:off x="5486400" y="4229100"/>
            <a:ext cx="490538" cy="493713"/>
          </a:xfrm>
          <a:prstGeom prst="ellipse">
            <a:avLst/>
          </a:prstGeom>
          <a:solidFill>
            <a:srgbClr val="CCCCFF"/>
          </a:solidFill>
          <a:ln w="25400">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2</a:t>
            </a:r>
          </a:p>
        </p:txBody>
      </p:sp>
      <p:sp>
        <p:nvSpPr>
          <p:cNvPr id="381962" name="Oval 1034"/>
          <p:cNvSpPr>
            <a:spLocks noChangeArrowheads="1"/>
          </p:cNvSpPr>
          <p:nvPr/>
        </p:nvSpPr>
        <p:spPr bwMode="blackWhite">
          <a:xfrm>
            <a:off x="2362200" y="4229100"/>
            <a:ext cx="493713" cy="493713"/>
          </a:xfrm>
          <a:prstGeom prst="ellipse">
            <a:avLst/>
          </a:prstGeom>
          <a:solidFill>
            <a:srgbClr val="CCCCFF"/>
          </a:solidFill>
          <a:ln w="25400">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1</a:t>
            </a:r>
          </a:p>
        </p:txBody>
      </p:sp>
      <p:sp>
        <p:nvSpPr>
          <p:cNvPr id="381960" name="Oval 1032"/>
          <p:cNvSpPr>
            <a:spLocks noChangeArrowheads="1"/>
          </p:cNvSpPr>
          <p:nvPr/>
        </p:nvSpPr>
        <p:spPr bwMode="blackWhite">
          <a:xfrm>
            <a:off x="6477000" y="5583238"/>
            <a:ext cx="493713" cy="493712"/>
          </a:xfrm>
          <a:prstGeom prst="ellipse">
            <a:avLst/>
          </a:prstGeom>
          <a:solidFill>
            <a:srgbClr val="CCCCFF"/>
          </a:solidFill>
          <a:ln w="25400">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3</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Visual Attributes</a:t>
            </a:r>
            <a:br>
              <a:rPr lang="en-US" dirty="0" smtClean="0"/>
            </a:br>
            <a:endParaRPr lang="ar-SA" dirty="0"/>
          </a:p>
        </p:txBody>
      </p:sp>
      <p:sp>
        <p:nvSpPr>
          <p:cNvPr id="3" name="Content Placeholder 2"/>
          <p:cNvSpPr>
            <a:spLocks noGrp="1"/>
          </p:cNvSpPr>
          <p:nvPr>
            <p:ph idx="1"/>
          </p:nvPr>
        </p:nvSpPr>
        <p:spPr>
          <a:xfrm>
            <a:off x="762000" y="1143000"/>
            <a:ext cx="7366000" cy="5504071"/>
          </a:xfrm>
        </p:spPr>
        <p:txBody>
          <a:bodyPr/>
          <a:lstStyle/>
          <a:p>
            <a:pPr lvl="1"/>
            <a:r>
              <a:rPr lang="en-US" sz="2000" dirty="0" smtClean="0">
                <a:solidFill>
                  <a:schemeClr val="tx1"/>
                </a:solidFill>
              </a:rPr>
              <a:t>To use a Visual Attribute, perform the following steps:</a:t>
            </a:r>
          </a:p>
          <a:p>
            <a:pPr lvl="2">
              <a:buFontTx/>
              <a:buNone/>
            </a:pPr>
            <a:r>
              <a:rPr lang="en-US" dirty="0" smtClean="0">
                <a:solidFill>
                  <a:schemeClr val="tx1"/>
                </a:solidFill>
              </a:rPr>
              <a:t>1.	Create the Visual Attribute:</a:t>
            </a:r>
          </a:p>
          <a:p>
            <a:pPr lvl="3"/>
            <a:r>
              <a:rPr lang="en-US" dirty="0" smtClean="0">
                <a:solidFill>
                  <a:schemeClr val="tx1"/>
                </a:solidFill>
              </a:rPr>
              <a:t>Select the Visual Attributes node in the Object Navigator</a:t>
            </a:r>
          </a:p>
          <a:p>
            <a:pPr lvl="3"/>
            <a:r>
              <a:rPr lang="en-US" dirty="0" smtClean="0">
                <a:solidFill>
                  <a:schemeClr val="tx1"/>
                </a:solidFill>
              </a:rPr>
              <a:t>Click Create</a:t>
            </a:r>
          </a:p>
          <a:p>
            <a:pPr lvl="3"/>
            <a:r>
              <a:rPr lang="en-US" dirty="0" smtClean="0">
                <a:solidFill>
                  <a:schemeClr val="tx1"/>
                </a:solidFill>
              </a:rPr>
              <a:t>Invoke the Property Palette for the Visual Attribute and set the desired font, color, and pattern properties</a:t>
            </a:r>
          </a:p>
          <a:p>
            <a:pPr lvl="2">
              <a:buFontTx/>
              <a:buNone/>
            </a:pPr>
            <a:r>
              <a:rPr lang="en-US" dirty="0" smtClean="0">
                <a:solidFill>
                  <a:schemeClr val="tx1"/>
                </a:solidFill>
              </a:rPr>
              <a:t>2.	Set the object properties to use the new Visual Attribute:</a:t>
            </a:r>
          </a:p>
          <a:p>
            <a:pPr lvl="3"/>
            <a:r>
              <a:rPr lang="en-US" dirty="0" smtClean="0">
                <a:solidFill>
                  <a:schemeClr val="tx1"/>
                </a:solidFill>
              </a:rPr>
              <a:t>For items and canvases, set the Visual Attribute Group property</a:t>
            </a:r>
          </a:p>
          <a:p>
            <a:pPr lvl="3"/>
            <a:r>
              <a:rPr lang="en-US" dirty="0" smtClean="0">
                <a:solidFill>
                  <a:schemeClr val="tx1"/>
                </a:solidFill>
              </a:rPr>
              <a:t>For blocks, set the Current Record Visual Attribute Group property</a:t>
            </a:r>
          </a:p>
          <a:p>
            <a:pPr lvl="2">
              <a:buFontTx/>
              <a:buAutoNum type="arabicPeriod" startAt="3"/>
            </a:pPr>
            <a:r>
              <a:rPr lang="en-US" dirty="0" smtClean="0">
                <a:solidFill>
                  <a:schemeClr val="tx1"/>
                </a:solidFill>
              </a:rPr>
              <a:t>Run the form to see the changes.</a:t>
            </a:r>
          </a:p>
          <a:p>
            <a:endParaRPr lang="ar-SA" sz="20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19" name="Picture 19" descr="D:\Data\CurrDev\Forms9iCourse\images\5-10a.gif"/>
          <p:cNvPicPr>
            <a:picLocks noChangeAspect="1" noChangeArrowheads="1"/>
          </p:cNvPicPr>
          <p:nvPr/>
        </p:nvPicPr>
        <p:blipFill>
          <a:blip r:embed="rId3" cstate="print"/>
          <a:srcRect/>
          <a:stretch>
            <a:fillRect/>
          </a:stretch>
        </p:blipFill>
        <p:spPr bwMode="gray">
          <a:xfrm>
            <a:off x="914400" y="1336675"/>
            <a:ext cx="3303588" cy="4835525"/>
          </a:xfrm>
          <a:prstGeom prst="rect">
            <a:avLst/>
          </a:prstGeom>
          <a:noFill/>
        </p:spPr>
      </p:pic>
      <p:sp>
        <p:nvSpPr>
          <p:cNvPr id="281602" name="Freeform 2"/>
          <p:cNvSpPr>
            <a:spLocks/>
          </p:cNvSpPr>
          <p:nvPr/>
        </p:nvSpPr>
        <p:spPr bwMode="blackWhite">
          <a:xfrm>
            <a:off x="3949700" y="3157538"/>
            <a:ext cx="1308100" cy="1033462"/>
          </a:xfrm>
          <a:custGeom>
            <a:avLst/>
            <a:gdLst/>
            <a:ahLst/>
            <a:cxnLst>
              <a:cxn ang="0">
                <a:pos x="650" y="0"/>
              </a:cxn>
              <a:cxn ang="0">
                <a:pos x="466" y="0"/>
              </a:cxn>
              <a:cxn ang="0">
                <a:pos x="466" y="945"/>
              </a:cxn>
              <a:cxn ang="0">
                <a:pos x="0" y="945"/>
              </a:cxn>
            </a:cxnLst>
            <a:rect l="0" t="0" r="r" b="b"/>
            <a:pathLst>
              <a:path w="651" h="946">
                <a:moveTo>
                  <a:pt x="650" y="0"/>
                </a:moveTo>
                <a:lnTo>
                  <a:pt x="466" y="0"/>
                </a:lnTo>
                <a:lnTo>
                  <a:pt x="466" y="945"/>
                </a:lnTo>
                <a:lnTo>
                  <a:pt x="0" y="945"/>
                </a:lnTo>
              </a:path>
            </a:pathLst>
          </a:custGeom>
          <a:noFill/>
          <a:ln w="28575" cap="rnd" cmpd="sng">
            <a:solidFill>
              <a:schemeClr val="hlink"/>
            </a:solidFill>
            <a:prstDash val="solid"/>
            <a:round/>
            <a:headEnd type="none" w="sm" len="sm"/>
            <a:tailEnd type="triangle" w="sm" len="sm"/>
          </a:ln>
          <a:effectLst/>
        </p:spPr>
        <p:txBody>
          <a:bodyPr/>
          <a:lstStyle/>
          <a:p>
            <a:endParaRPr lang="ar-SA"/>
          </a:p>
        </p:txBody>
      </p:sp>
      <p:sp>
        <p:nvSpPr>
          <p:cNvPr id="281603" name="Freeform 3"/>
          <p:cNvSpPr>
            <a:spLocks/>
          </p:cNvSpPr>
          <p:nvPr/>
        </p:nvSpPr>
        <p:spPr bwMode="blackWhite">
          <a:xfrm>
            <a:off x="3886200" y="2314575"/>
            <a:ext cx="766763" cy="1419225"/>
          </a:xfrm>
          <a:custGeom>
            <a:avLst/>
            <a:gdLst/>
            <a:ahLst/>
            <a:cxnLst>
              <a:cxn ang="0">
                <a:pos x="600" y="0"/>
              </a:cxn>
              <a:cxn ang="0">
                <a:pos x="300" y="0"/>
              </a:cxn>
              <a:cxn ang="0">
                <a:pos x="300" y="1242"/>
              </a:cxn>
              <a:cxn ang="0">
                <a:pos x="0" y="1242"/>
              </a:cxn>
            </a:cxnLst>
            <a:rect l="0" t="0" r="r" b="b"/>
            <a:pathLst>
              <a:path w="601" h="1243">
                <a:moveTo>
                  <a:pt x="600" y="0"/>
                </a:moveTo>
                <a:lnTo>
                  <a:pt x="300" y="0"/>
                </a:lnTo>
                <a:lnTo>
                  <a:pt x="300" y="1242"/>
                </a:lnTo>
                <a:lnTo>
                  <a:pt x="0" y="1242"/>
                </a:lnTo>
              </a:path>
            </a:pathLst>
          </a:custGeom>
          <a:noFill/>
          <a:ln w="28575" cap="rnd" cmpd="sng">
            <a:solidFill>
              <a:schemeClr val="hlink"/>
            </a:solidFill>
            <a:prstDash val="solid"/>
            <a:round/>
            <a:headEnd type="none" w="sm" len="sm"/>
            <a:tailEnd type="triangle" w="sm" len="sm"/>
          </a:ln>
          <a:effectLst/>
        </p:spPr>
        <p:txBody>
          <a:bodyPr/>
          <a:lstStyle/>
          <a:p>
            <a:endParaRPr lang="ar-SA"/>
          </a:p>
        </p:txBody>
      </p:sp>
      <p:sp>
        <p:nvSpPr>
          <p:cNvPr id="281610" name="Rectangle 10"/>
          <p:cNvSpPr>
            <a:spLocks noGrp="1" noChangeArrowheads="1"/>
          </p:cNvSpPr>
          <p:nvPr>
            <p:ph type="title"/>
          </p:nvPr>
        </p:nvSpPr>
        <p:spPr/>
        <p:txBody>
          <a:bodyPr/>
          <a:lstStyle/>
          <a:p>
            <a:r>
              <a:rPr lang="en-US"/>
              <a:t>Font, Pattern, and Color Pickers</a:t>
            </a:r>
          </a:p>
        </p:txBody>
      </p:sp>
      <p:sp>
        <p:nvSpPr>
          <p:cNvPr id="281622" name="Line 22"/>
          <p:cNvSpPr>
            <a:spLocks noChangeShapeType="1"/>
          </p:cNvSpPr>
          <p:nvPr/>
        </p:nvSpPr>
        <p:spPr bwMode="auto">
          <a:xfrm flipH="1">
            <a:off x="3962400" y="4419600"/>
            <a:ext cx="1371600" cy="0"/>
          </a:xfrm>
          <a:prstGeom prst="line">
            <a:avLst/>
          </a:prstGeom>
          <a:noFill/>
          <a:ln w="28575">
            <a:solidFill>
              <a:schemeClr val="hlink"/>
            </a:solidFill>
            <a:round/>
            <a:headEnd/>
            <a:tailEnd type="triangle" w="sm" len="sm"/>
          </a:ln>
          <a:effectLst/>
        </p:spPr>
        <p:txBody>
          <a:bodyPr lIns="12700" tIns="12700" rIns="12700" bIns="12700">
            <a:spAutoFit/>
          </a:bodyPr>
          <a:lstStyle/>
          <a:p>
            <a:endParaRPr lang="ar-SA"/>
          </a:p>
        </p:txBody>
      </p:sp>
      <p:pic>
        <p:nvPicPr>
          <p:cNvPr id="281626" name="Picture 26" descr="D:\Data\CurrDev\BIA10g\images\0610c.gif"/>
          <p:cNvPicPr>
            <a:picLocks noChangeAspect="1" noChangeArrowheads="1"/>
          </p:cNvPicPr>
          <p:nvPr/>
        </p:nvPicPr>
        <p:blipFill>
          <a:blip r:embed="rId4" cstate="print"/>
          <a:srcRect/>
          <a:stretch>
            <a:fillRect/>
          </a:stretch>
        </p:blipFill>
        <p:spPr bwMode="gray">
          <a:xfrm>
            <a:off x="5200650" y="3810000"/>
            <a:ext cx="2297113" cy="1965325"/>
          </a:xfrm>
          <a:prstGeom prst="rect">
            <a:avLst/>
          </a:prstGeom>
          <a:noFill/>
        </p:spPr>
      </p:pic>
      <p:pic>
        <p:nvPicPr>
          <p:cNvPr id="281624" name="Picture 24" descr="D:\Data\CurrDev\BIA10g\images\0610.GIF"/>
          <p:cNvPicPr>
            <a:picLocks noChangeAspect="1" noChangeArrowheads="1"/>
          </p:cNvPicPr>
          <p:nvPr/>
        </p:nvPicPr>
        <p:blipFill>
          <a:blip r:embed="rId5" cstate="print"/>
          <a:srcRect/>
          <a:stretch>
            <a:fillRect/>
          </a:stretch>
        </p:blipFill>
        <p:spPr bwMode="gray">
          <a:xfrm>
            <a:off x="4572000" y="1752600"/>
            <a:ext cx="3578225" cy="846138"/>
          </a:xfrm>
          <a:prstGeom prst="rect">
            <a:avLst/>
          </a:prstGeom>
          <a:noFill/>
        </p:spPr>
      </p:pic>
      <p:pic>
        <p:nvPicPr>
          <p:cNvPr id="281627" name="Picture 27" descr="D:\Data\CurrDev\Forms9iCourse\images\va3.gif"/>
          <p:cNvPicPr>
            <a:picLocks noChangeAspect="1" noChangeArrowheads="1"/>
          </p:cNvPicPr>
          <p:nvPr/>
        </p:nvPicPr>
        <p:blipFill>
          <a:blip r:embed="rId6" cstate="print"/>
          <a:srcRect/>
          <a:stretch>
            <a:fillRect/>
          </a:stretch>
        </p:blipFill>
        <p:spPr bwMode="gray">
          <a:xfrm>
            <a:off x="4572000" y="2743200"/>
            <a:ext cx="3581400" cy="812800"/>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2" name="Rectangle 4"/>
          <p:cNvSpPr>
            <a:spLocks noGrp="1" noChangeArrowheads="1"/>
          </p:cNvSpPr>
          <p:nvPr>
            <p:ph type="title"/>
          </p:nvPr>
        </p:nvSpPr>
        <p:spPr/>
        <p:txBody>
          <a:bodyPr/>
          <a:lstStyle/>
          <a:p>
            <a:r>
              <a:rPr lang="en-US"/>
              <a:t>Controlling Data Block Behavior</a:t>
            </a:r>
            <a:br>
              <a:rPr lang="en-US"/>
            </a:br>
            <a:r>
              <a:rPr lang="en-US"/>
              <a:t>and Appearance</a:t>
            </a:r>
          </a:p>
        </p:txBody>
      </p:sp>
      <p:sp>
        <p:nvSpPr>
          <p:cNvPr id="283655" name="Rectangle 7"/>
          <p:cNvSpPr>
            <a:spLocks noGrp="1" noChangeArrowheads="1"/>
          </p:cNvSpPr>
          <p:nvPr>
            <p:ph type="body" idx="1"/>
          </p:nvPr>
        </p:nvSpPr>
        <p:spPr>
          <a:xfrm>
            <a:off x="863600" y="1816100"/>
            <a:ext cx="7366000" cy="3975100"/>
          </a:xfrm>
        </p:spPr>
        <p:txBody>
          <a:bodyPr/>
          <a:lstStyle/>
          <a:p>
            <a:r>
              <a:rPr lang="en-US"/>
              <a:t>Data Block Property Groups:</a:t>
            </a:r>
          </a:p>
          <a:p>
            <a:pPr lvl="1"/>
            <a:r>
              <a:rPr lang="en-US"/>
              <a:t>General</a:t>
            </a:r>
          </a:p>
          <a:p>
            <a:pPr lvl="1"/>
            <a:r>
              <a:rPr lang="en-US"/>
              <a:t>Navigation</a:t>
            </a:r>
          </a:p>
          <a:p>
            <a:pPr lvl="1"/>
            <a:r>
              <a:rPr lang="en-US"/>
              <a:t>Records</a:t>
            </a:r>
          </a:p>
          <a:p>
            <a:pPr lvl="1"/>
            <a:r>
              <a:rPr lang="en-US"/>
              <a:t>Database</a:t>
            </a:r>
          </a:p>
          <a:p>
            <a:pPr lvl="1"/>
            <a:r>
              <a:rPr lang="en-US"/>
              <a:t>Advanced Database</a:t>
            </a:r>
          </a:p>
          <a:p>
            <a:pPr lvl="1"/>
            <a:r>
              <a:rPr lang="en-US"/>
              <a:t>Scrollbar</a:t>
            </a:r>
          </a:p>
          <a:p>
            <a:pPr lvl="1"/>
            <a:r>
              <a:rPr lang="en-US"/>
              <a:t>Visual Attributes</a:t>
            </a:r>
          </a:p>
          <a:p>
            <a:pPr lvl="1"/>
            <a:r>
              <a:rPr lang="en-US"/>
              <a:t>Color</a:t>
            </a:r>
          </a:p>
          <a:p>
            <a:pPr lvl="1"/>
            <a:r>
              <a:rPr lang="en-US"/>
              <a:t>International	</a:t>
            </a:r>
          </a:p>
        </p:txBody>
      </p:sp>
      <p:pic>
        <p:nvPicPr>
          <p:cNvPr id="283654" name="Picture 6" descr="D:\Data\CurrDev\Forms9iCourse\images\5-11.GIF"/>
          <p:cNvPicPr>
            <a:picLocks noChangeAspect="1" noChangeArrowheads="1"/>
          </p:cNvPicPr>
          <p:nvPr/>
        </p:nvPicPr>
        <p:blipFill>
          <a:blip r:embed="rId3" cstate="print"/>
          <a:srcRect/>
          <a:stretch>
            <a:fillRect/>
          </a:stretch>
        </p:blipFill>
        <p:spPr bwMode="gray">
          <a:xfrm>
            <a:off x="5029200" y="1828800"/>
            <a:ext cx="3106738" cy="4114800"/>
          </a:xfrm>
          <a:prstGeom prst="rect">
            <a:avLst/>
          </a:prstGeo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2"/>
          <p:cNvSpPr>
            <a:spLocks noChangeArrowheads="1"/>
          </p:cNvSpPr>
          <p:nvPr/>
        </p:nvSpPr>
        <p:spPr bwMode="blackWhite">
          <a:xfrm>
            <a:off x="2149475" y="4108450"/>
            <a:ext cx="5607050" cy="1765300"/>
          </a:xfrm>
          <a:prstGeom prst="rect">
            <a:avLst/>
          </a:prstGeom>
          <a:gradFill rotWithShape="0">
            <a:gsLst>
              <a:gs pos="0">
                <a:srgbClr val="D3EAF8">
                  <a:gamma/>
                  <a:shade val="89804"/>
                  <a:invGamma/>
                </a:srgbClr>
              </a:gs>
              <a:gs pos="50000">
                <a:srgbClr val="D3EAF8"/>
              </a:gs>
              <a:gs pos="100000">
                <a:srgbClr val="D3EAF8">
                  <a:gamma/>
                  <a:shade val="89804"/>
                  <a:invGamma/>
                </a:srgbClr>
              </a:gs>
            </a:gsLst>
            <a:lin ang="18900000" scaled="1"/>
          </a:gradFill>
          <a:ln w="28575">
            <a:solidFill>
              <a:schemeClr val="bg2"/>
            </a:solidFill>
            <a:miter lim="800000"/>
            <a:headEnd/>
            <a:tailEnd/>
          </a:ln>
          <a:effectLst/>
        </p:spPr>
        <p:txBody>
          <a:bodyPr wrap="none" anchor="ctr"/>
          <a:lstStyle/>
          <a:p>
            <a:endParaRPr lang="ar-SA"/>
          </a:p>
        </p:txBody>
      </p:sp>
      <p:sp>
        <p:nvSpPr>
          <p:cNvPr id="287789" name="Rectangle 45"/>
          <p:cNvSpPr>
            <a:spLocks noGrp="1" noChangeArrowheads="1"/>
          </p:cNvSpPr>
          <p:nvPr>
            <p:ph type="title"/>
          </p:nvPr>
        </p:nvSpPr>
        <p:spPr/>
        <p:txBody>
          <a:bodyPr/>
          <a:lstStyle/>
          <a:p>
            <a:r>
              <a:rPr lang="en-US" dirty="0"/>
              <a:t>Navigation Properties</a:t>
            </a:r>
          </a:p>
        </p:txBody>
      </p:sp>
      <p:sp>
        <p:nvSpPr>
          <p:cNvPr id="287748" name="Rectangle 4"/>
          <p:cNvSpPr>
            <a:spLocks noChangeArrowheads="1"/>
          </p:cNvSpPr>
          <p:nvPr/>
        </p:nvSpPr>
        <p:spPr bwMode="auto">
          <a:xfrm>
            <a:off x="1866900" y="1809750"/>
            <a:ext cx="5716588" cy="241300"/>
          </a:xfrm>
          <a:prstGeom prst="rect">
            <a:avLst/>
          </a:prstGeom>
          <a:solidFill>
            <a:srgbClr val="A7CCF1"/>
          </a:solidFill>
          <a:ln w="25400">
            <a:solidFill>
              <a:schemeClr val="bg2"/>
            </a:solidFill>
            <a:miter lim="800000"/>
            <a:headEnd/>
            <a:tailEnd/>
          </a:ln>
          <a:effectLst/>
        </p:spPr>
        <p:txBody>
          <a:bodyPr wrap="none" lIns="92075" tIns="46038" rIns="92075" bIns="46038" anchor="ctr"/>
          <a:lstStyle/>
          <a:p>
            <a:pPr defTabSz="822325" eaLnBrk="0" hangingPunct="0">
              <a:spcBef>
                <a:spcPct val="50000"/>
              </a:spcBef>
              <a:buClrTx/>
              <a:buFontTx/>
              <a:buNone/>
            </a:pPr>
            <a:r>
              <a:rPr lang="en-US">
                <a:solidFill>
                  <a:schemeClr val="bg2"/>
                </a:solidFill>
              </a:rPr>
              <a:t>ORDERS</a:t>
            </a:r>
          </a:p>
        </p:txBody>
      </p:sp>
      <p:sp>
        <p:nvSpPr>
          <p:cNvPr id="287749" name="Rectangle 5"/>
          <p:cNvSpPr>
            <a:spLocks noChangeArrowheads="1"/>
          </p:cNvSpPr>
          <p:nvPr/>
        </p:nvSpPr>
        <p:spPr bwMode="blackWhite">
          <a:xfrm>
            <a:off x="946150" y="1651000"/>
            <a:ext cx="7226300" cy="4610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87750" name="Rectangle 6"/>
          <p:cNvSpPr>
            <a:spLocks noChangeArrowheads="1"/>
          </p:cNvSpPr>
          <p:nvPr/>
        </p:nvSpPr>
        <p:spPr bwMode="blackWhite">
          <a:xfrm>
            <a:off x="2092325" y="2152650"/>
            <a:ext cx="5656263" cy="1409700"/>
          </a:xfrm>
          <a:prstGeom prst="rect">
            <a:avLst/>
          </a:prstGeom>
          <a:solidFill>
            <a:srgbClr val="FFCC99"/>
          </a:solidFill>
          <a:ln w="28575">
            <a:solidFill>
              <a:schemeClr val="bg2"/>
            </a:solidFill>
            <a:miter lim="800000"/>
            <a:headEnd/>
            <a:tailEnd/>
          </a:ln>
          <a:effectLst/>
        </p:spPr>
        <p:txBody>
          <a:bodyPr wrap="none" anchor="ctr"/>
          <a:lstStyle/>
          <a:p>
            <a:endParaRPr lang="ar-SA"/>
          </a:p>
        </p:txBody>
      </p:sp>
      <p:grpSp>
        <p:nvGrpSpPr>
          <p:cNvPr id="287751" name="Group 7"/>
          <p:cNvGrpSpPr>
            <a:grpSpLocks/>
          </p:cNvGrpSpPr>
          <p:nvPr/>
        </p:nvGrpSpPr>
        <p:grpSpPr bwMode="auto">
          <a:xfrm>
            <a:off x="6397625" y="2414588"/>
            <a:ext cx="901700" cy="703262"/>
            <a:chOff x="3892" y="1345"/>
            <a:chExt cx="568" cy="443"/>
          </a:xfrm>
        </p:grpSpPr>
        <p:sp>
          <p:nvSpPr>
            <p:cNvPr id="287752" name="Rectangle 8"/>
            <p:cNvSpPr>
              <a:spLocks noChangeArrowheads="1"/>
            </p:cNvSpPr>
            <p:nvPr/>
          </p:nvSpPr>
          <p:spPr bwMode="blackWhite">
            <a:xfrm>
              <a:off x="3892" y="1345"/>
              <a:ext cx="568" cy="443"/>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3" name="Rectangle 9"/>
            <p:cNvSpPr>
              <a:spLocks noChangeArrowheads="1"/>
            </p:cNvSpPr>
            <p:nvPr/>
          </p:nvSpPr>
          <p:spPr bwMode="blackWhite">
            <a:xfrm>
              <a:off x="3936" y="1545"/>
              <a:ext cx="169" cy="149"/>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4" name="Rectangle 10"/>
            <p:cNvSpPr>
              <a:spLocks noChangeArrowheads="1"/>
            </p:cNvSpPr>
            <p:nvPr/>
          </p:nvSpPr>
          <p:spPr bwMode="blackWhite">
            <a:xfrm>
              <a:off x="4113" y="1420"/>
              <a:ext cx="288" cy="86"/>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5" name="Oval 11"/>
            <p:cNvSpPr>
              <a:spLocks noChangeArrowheads="1"/>
            </p:cNvSpPr>
            <p:nvPr/>
          </p:nvSpPr>
          <p:spPr bwMode="blackWhite">
            <a:xfrm>
              <a:off x="3965" y="1389"/>
              <a:ext cx="229" cy="180"/>
            </a:xfrm>
            <a:prstGeom prst="ellipse">
              <a:avLst/>
            </a:prstGeom>
            <a:solidFill>
              <a:srgbClr val="CCCCFF"/>
            </a:solidFill>
            <a:ln w="28575">
              <a:solidFill>
                <a:schemeClr val="bg2"/>
              </a:solidFill>
              <a:round/>
              <a:headEnd/>
              <a:tailEnd/>
            </a:ln>
            <a:effectLst/>
          </p:spPr>
          <p:txBody>
            <a:bodyPr wrap="none" anchor="ctr"/>
            <a:lstStyle/>
            <a:p>
              <a:endParaRPr lang="ar-SA"/>
            </a:p>
          </p:txBody>
        </p:sp>
      </p:grpSp>
      <p:sp>
        <p:nvSpPr>
          <p:cNvPr id="287756" name="Rectangle 12"/>
          <p:cNvSpPr>
            <a:spLocks noChangeArrowheads="1"/>
          </p:cNvSpPr>
          <p:nvPr/>
        </p:nvSpPr>
        <p:spPr bwMode="blackWhite">
          <a:xfrm>
            <a:off x="2066925" y="4076700"/>
            <a:ext cx="5664200" cy="1701800"/>
          </a:xfrm>
          <a:prstGeom prst="rect">
            <a:avLst/>
          </a:prstGeom>
          <a:solidFill>
            <a:srgbClr val="FFCC99"/>
          </a:solidFill>
          <a:ln w="28575">
            <a:solidFill>
              <a:schemeClr val="bg2"/>
            </a:solidFill>
            <a:miter lim="800000"/>
            <a:headEnd/>
            <a:tailEnd/>
          </a:ln>
          <a:effectLst/>
        </p:spPr>
        <p:txBody>
          <a:bodyPr wrap="none" anchor="ctr"/>
          <a:lstStyle/>
          <a:p>
            <a:endParaRPr lang="ar-SA"/>
          </a:p>
        </p:txBody>
      </p:sp>
      <p:sp>
        <p:nvSpPr>
          <p:cNvPr id="287757" name="Rectangle 13"/>
          <p:cNvSpPr>
            <a:spLocks noChangeArrowheads="1"/>
          </p:cNvSpPr>
          <p:nvPr/>
        </p:nvSpPr>
        <p:spPr bwMode="blackWhite">
          <a:xfrm>
            <a:off x="2309813" y="3048000"/>
            <a:ext cx="2346325" cy="27305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58" name="Rectangle 14"/>
          <p:cNvSpPr>
            <a:spLocks noChangeArrowheads="1"/>
          </p:cNvSpPr>
          <p:nvPr/>
        </p:nvSpPr>
        <p:spPr bwMode="blackWhite">
          <a:xfrm>
            <a:off x="2335213" y="2520950"/>
            <a:ext cx="53181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287759" name="Rectangle 15"/>
          <p:cNvSpPr>
            <a:spLocks noChangeArrowheads="1"/>
          </p:cNvSpPr>
          <p:nvPr/>
        </p:nvSpPr>
        <p:spPr bwMode="auto">
          <a:xfrm>
            <a:off x="2070100" y="2109788"/>
            <a:ext cx="1914525" cy="366712"/>
          </a:xfrm>
          <a:prstGeom prst="rect">
            <a:avLst/>
          </a:prstGeom>
          <a:noFill/>
          <a:ln w="25400">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Order</a:t>
            </a:r>
          </a:p>
        </p:txBody>
      </p:sp>
      <p:sp>
        <p:nvSpPr>
          <p:cNvPr id="287760" name="Rectangle 16"/>
          <p:cNvSpPr>
            <a:spLocks noChangeArrowheads="1"/>
          </p:cNvSpPr>
          <p:nvPr/>
        </p:nvSpPr>
        <p:spPr bwMode="auto">
          <a:xfrm>
            <a:off x="2044700" y="4046538"/>
            <a:ext cx="1552575" cy="366712"/>
          </a:xfrm>
          <a:prstGeom prst="rect">
            <a:avLst/>
          </a:prstGeom>
          <a:noFill/>
          <a:ln w="25400">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Item</a:t>
            </a:r>
          </a:p>
        </p:txBody>
      </p:sp>
      <p:sp>
        <p:nvSpPr>
          <p:cNvPr id="287761" name="Rectangle 17"/>
          <p:cNvSpPr>
            <a:spLocks noChangeArrowheads="1"/>
          </p:cNvSpPr>
          <p:nvPr/>
        </p:nvSpPr>
        <p:spPr bwMode="blackWhite">
          <a:xfrm>
            <a:off x="3122613" y="2533650"/>
            <a:ext cx="98266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287762" name="Rectangle 18"/>
          <p:cNvSpPr>
            <a:spLocks noChangeArrowheads="1"/>
          </p:cNvSpPr>
          <p:nvPr/>
        </p:nvSpPr>
        <p:spPr bwMode="blackWhite">
          <a:xfrm>
            <a:off x="4583113" y="2520950"/>
            <a:ext cx="531812" cy="292100"/>
          </a:xfrm>
          <a:prstGeom prst="rect">
            <a:avLst/>
          </a:prstGeom>
          <a:solidFill>
            <a:srgbClr val="FFCCFF"/>
          </a:solidFill>
          <a:ln w="28575">
            <a:solidFill>
              <a:schemeClr val="bg2"/>
            </a:solidFill>
            <a:miter lim="800000"/>
            <a:headEnd/>
            <a:tailEnd/>
          </a:ln>
          <a:effectLst/>
        </p:spPr>
        <p:txBody>
          <a:bodyPr wrap="none" anchor="ctr"/>
          <a:lstStyle/>
          <a:p>
            <a:endParaRPr lang="ar-SA"/>
          </a:p>
        </p:txBody>
      </p:sp>
      <p:sp>
        <p:nvSpPr>
          <p:cNvPr id="287763" name="Rectangle 19"/>
          <p:cNvSpPr>
            <a:spLocks noChangeArrowheads="1"/>
          </p:cNvSpPr>
          <p:nvPr/>
        </p:nvSpPr>
        <p:spPr bwMode="blackWhite">
          <a:xfrm>
            <a:off x="4976813" y="3048000"/>
            <a:ext cx="412750" cy="27305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287764" name="Rectangle 20"/>
          <p:cNvSpPr>
            <a:spLocks noChangeArrowheads="1"/>
          </p:cNvSpPr>
          <p:nvPr/>
        </p:nvSpPr>
        <p:spPr bwMode="blackWhite">
          <a:xfrm>
            <a:off x="2295525" y="4381500"/>
            <a:ext cx="5156200" cy="1092200"/>
          </a:xfrm>
          <a:prstGeom prst="rect">
            <a:avLst/>
          </a:prstGeom>
          <a:solidFill>
            <a:srgbClr val="99CC99"/>
          </a:solidFill>
          <a:ln w="28575">
            <a:solidFill>
              <a:schemeClr val="bg2"/>
            </a:solidFill>
            <a:miter lim="800000"/>
            <a:headEnd/>
            <a:tailEnd/>
          </a:ln>
          <a:effectLst/>
        </p:spPr>
        <p:txBody>
          <a:bodyPr wrap="none" anchor="ctr"/>
          <a:lstStyle/>
          <a:p>
            <a:endParaRPr lang="ar-SA"/>
          </a:p>
        </p:txBody>
      </p:sp>
      <p:sp>
        <p:nvSpPr>
          <p:cNvPr id="287765" name="Line 21"/>
          <p:cNvSpPr>
            <a:spLocks noChangeShapeType="1"/>
          </p:cNvSpPr>
          <p:nvPr/>
        </p:nvSpPr>
        <p:spPr bwMode="blackWhite">
          <a:xfrm>
            <a:off x="2289175" y="4641850"/>
            <a:ext cx="5156200" cy="0"/>
          </a:xfrm>
          <a:prstGeom prst="line">
            <a:avLst/>
          </a:prstGeom>
          <a:noFill/>
          <a:ln w="28575">
            <a:solidFill>
              <a:schemeClr val="bg2"/>
            </a:solidFill>
            <a:round/>
            <a:headEnd type="none" w="sm" len="sm"/>
            <a:tailEnd type="none" w="sm" len="sm"/>
          </a:ln>
          <a:effectLst/>
        </p:spPr>
        <p:txBody>
          <a:bodyPr/>
          <a:lstStyle/>
          <a:p>
            <a:endParaRPr lang="ar-SA"/>
          </a:p>
        </p:txBody>
      </p:sp>
      <p:sp>
        <p:nvSpPr>
          <p:cNvPr id="287766" name="Line 22"/>
          <p:cNvSpPr>
            <a:spLocks noChangeShapeType="1"/>
          </p:cNvSpPr>
          <p:nvPr/>
        </p:nvSpPr>
        <p:spPr bwMode="blackWhite">
          <a:xfrm>
            <a:off x="2289175" y="4933950"/>
            <a:ext cx="5156200" cy="0"/>
          </a:xfrm>
          <a:prstGeom prst="line">
            <a:avLst/>
          </a:prstGeom>
          <a:noFill/>
          <a:ln w="28575">
            <a:solidFill>
              <a:schemeClr val="bg2"/>
            </a:solidFill>
            <a:round/>
            <a:headEnd type="none" w="sm" len="sm"/>
            <a:tailEnd type="none" w="sm" len="sm"/>
          </a:ln>
          <a:effectLst/>
        </p:spPr>
        <p:txBody>
          <a:bodyPr/>
          <a:lstStyle/>
          <a:p>
            <a:endParaRPr lang="ar-SA"/>
          </a:p>
        </p:txBody>
      </p:sp>
      <p:sp>
        <p:nvSpPr>
          <p:cNvPr id="287767" name="Line 23"/>
          <p:cNvSpPr>
            <a:spLocks noChangeShapeType="1"/>
          </p:cNvSpPr>
          <p:nvPr/>
        </p:nvSpPr>
        <p:spPr bwMode="blackWhite">
          <a:xfrm>
            <a:off x="2289175" y="5226050"/>
            <a:ext cx="5156200" cy="0"/>
          </a:xfrm>
          <a:prstGeom prst="line">
            <a:avLst/>
          </a:prstGeom>
          <a:noFill/>
          <a:ln w="28575">
            <a:solidFill>
              <a:schemeClr val="bg2"/>
            </a:solidFill>
            <a:round/>
            <a:headEnd type="none" w="sm" len="sm"/>
            <a:tailEnd type="none" w="sm" len="sm"/>
          </a:ln>
          <a:effectLst/>
        </p:spPr>
        <p:txBody>
          <a:bodyPr/>
          <a:lstStyle/>
          <a:p>
            <a:endParaRPr lang="ar-SA"/>
          </a:p>
        </p:txBody>
      </p:sp>
      <p:sp>
        <p:nvSpPr>
          <p:cNvPr id="287768" name="Line 24"/>
          <p:cNvSpPr>
            <a:spLocks noChangeShapeType="1"/>
          </p:cNvSpPr>
          <p:nvPr/>
        </p:nvSpPr>
        <p:spPr bwMode="blackWhite">
          <a:xfrm>
            <a:off x="28479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69" name="Line 25"/>
          <p:cNvSpPr>
            <a:spLocks noChangeShapeType="1"/>
          </p:cNvSpPr>
          <p:nvPr/>
        </p:nvSpPr>
        <p:spPr bwMode="blackWhite">
          <a:xfrm>
            <a:off x="49053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70" name="Line 26"/>
          <p:cNvSpPr>
            <a:spLocks noChangeShapeType="1"/>
          </p:cNvSpPr>
          <p:nvPr/>
        </p:nvSpPr>
        <p:spPr bwMode="blackWhite">
          <a:xfrm>
            <a:off x="54133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71" name="Line 27"/>
          <p:cNvSpPr>
            <a:spLocks noChangeShapeType="1"/>
          </p:cNvSpPr>
          <p:nvPr/>
        </p:nvSpPr>
        <p:spPr bwMode="blackWhite">
          <a:xfrm>
            <a:off x="6569075" y="4387850"/>
            <a:ext cx="0" cy="1104900"/>
          </a:xfrm>
          <a:prstGeom prst="line">
            <a:avLst/>
          </a:prstGeom>
          <a:noFill/>
          <a:ln w="28575">
            <a:solidFill>
              <a:schemeClr val="bg2"/>
            </a:solidFill>
            <a:round/>
            <a:headEnd type="none" w="sm" len="sm"/>
            <a:tailEnd type="none" w="sm" len="sm"/>
          </a:ln>
          <a:effectLst/>
        </p:spPr>
        <p:txBody>
          <a:bodyPr/>
          <a:lstStyle/>
          <a:p>
            <a:endParaRPr lang="ar-SA"/>
          </a:p>
        </p:txBody>
      </p:sp>
      <p:sp>
        <p:nvSpPr>
          <p:cNvPr id="287773" name="Freeform 29"/>
          <p:cNvSpPr>
            <a:spLocks/>
          </p:cNvSpPr>
          <p:nvPr/>
        </p:nvSpPr>
        <p:spPr bwMode="blackWhite">
          <a:xfrm>
            <a:off x="1976438" y="3930650"/>
            <a:ext cx="5643562" cy="560388"/>
          </a:xfrm>
          <a:custGeom>
            <a:avLst/>
            <a:gdLst/>
            <a:ahLst/>
            <a:cxnLst>
              <a:cxn ang="0">
                <a:pos x="3208" y="352"/>
              </a:cxn>
              <a:cxn ang="0">
                <a:pos x="3528" y="352"/>
              </a:cxn>
              <a:cxn ang="0">
                <a:pos x="3528" y="0"/>
              </a:cxn>
              <a:cxn ang="0">
                <a:pos x="0" y="0"/>
              </a:cxn>
              <a:cxn ang="0">
                <a:pos x="0" y="345"/>
              </a:cxn>
              <a:cxn ang="0">
                <a:pos x="272" y="345"/>
              </a:cxn>
            </a:cxnLst>
            <a:rect l="0" t="0" r="r" b="b"/>
            <a:pathLst>
              <a:path w="3529" h="353">
                <a:moveTo>
                  <a:pt x="3208" y="352"/>
                </a:moveTo>
                <a:lnTo>
                  <a:pt x="3528" y="352"/>
                </a:lnTo>
                <a:lnTo>
                  <a:pt x="3528" y="0"/>
                </a:lnTo>
                <a:lnTo>
                  <a:pt x="0" y="0"/>
                </a:lnTo>
                <a:lnTo>
                  <a:pt x="0" y="345"/>
                </a:lnTo>
                <a:lnTo>
                  <a:pt x="272" y="345"/>
                </a:lnTo>
              </a:path>
            </a:pathLst>
          </a:custGeom>
          <a:noFill/>
          <a:ln w="28575" cap="rnd" cmpd="sng">
            <a:solidFill>
              <a:schemeClr val="tx1"/>
            </a:solidFill>
            <a:prstDash val="solid"/>
            <a:round/>
            <a:headEnd type="none" w="sm" len="sm"/>
            <a:tailEnd type="triangle" w="sm" len="sm"/>
          </a:ln>
          <a:effectLst/>
        </p:spPr>
        <p:txBody>
          <a:bodyPr/>
          <a:lstStyle/>
          <a:p>
            <a:endParaRPr lang="ar-SA"/>
          </a:p>
        </p:txBody>
      </p:sp>
      <p:sp>
        <p:nvSpPr>
          <p:cNvPr id="287774" name="Rectangle 30"/>
          <p:cNvSpPr>
            <a:spLocks noChangeArrowheads="1"/>
          </p:cNvSpPr>
          <p:nvPr/>
        </p:nvSpPr>
        <p:spPr bwMode="blackWhite">
          <a:xfrm>
            <a:off x="990600" y="4248150"/>
            <a:ext cx="971550" cy="641350"/>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Same</a:t>
            </a:r>
            <a:br>
              <a:rPr lang="en-US">
                <a:solidFill>
                  <a:schemeClr val="bg2"/>
                </a:solidFill>
              </a:rPr>
            </a:br>
            <a:r>
              <a:rPr lang="en-US">
                <a:solidFill>
                  <a:schemeClr val="bg2"/>
                </a:solidFill>
              </a:rPr>
              <a:t>Record</a:t>
            </a:r>
          </a:p>
        </p:txBody>
      </p:sp>
      <p:sp>
        <p:nvSpPr>
          <p:cNvPr id="287779" name="Rectangle 35"/>
          <p:cNvSpPr>
            <a:spLocks noChangeArrowheads="1"/>
          </p:cNvSpPr>
          <p:nvPr/>
        </p:nvSpPr>
        <p:spPr bwMode="blackWhite">
          <a:xfrm>
            <a:off x="990600" y="4911725"/>
            <a:ext cx="971550" cy="641350"/>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Next</a:t>
            </a:r>
            <a:br>
              <a:rPr lang="en-US">
                <a:solidFill>
                  <a:schemeClr val="bg2"/>
                </a:solidFill>
              </a:rPr>
            </a:br>
            <a:r>
              <a:rPr lang="en-US">
                <a:solidFill>
                  <a:schemeClr val="bg2"/>
                </a:solidFill>
              </a:rPr>
              <a:t>Record</a:t>
            </a:r>
          </a:p>
        </p:txBody>
      </p:sp>
      <p:sp>
        <p:nvSpPr>
          <p:cNvPr id="287782" name="Line 38"/>
          <p:cNvSpPr>
            <a:spLocks noChangeShapeType="1"/>
          </p:cNvSpPr>
          <p:nvPr/>
        </p:nvSpPr>
        <p:spPr bwMode="blackWhite">
          <a:xfrm>
            <a:off x="2686050" y="3409950"/>
            <a:ext cx="0" cy="1028700"/>
          </a:xfrm>
          <a:prstGeom prst="line">
            <a:avLst/>
          </a:prstGeom>
          <a:noFill/>
          <a:ln w="28575">
            <a:solidFill>
              <a:schemeClr val="tx1"/>
            </a:solidFill>
            <a:round/>
            <a:headEnd type="triangle" w="sm" len="sm"/>
            <a:tailEnd type="none" w="sm" len="sm"/>
          </a:ln>
          <a:effectLst/>
        </p:spPr>
        <p:txBody>
          <a:bodyPr/>
          <a:lstStyle/>
          <a:p>
            <a:endParaRPr lang="ar-SA"/>
          </a:p>
        </p:txBody>
      </p:sp>
      <p:sp>
        <p:nvSpPr>
          <p:cNvPr id="287783" name="Rectangle 39"/>
          <p:cNvSpPr>
            <a:spLocks noChangeArrowheads="1"/>
          </p:cNvSpPr>
          <p:nvPr/>
        </p:nvSpPr>
        <p:spPr bwMode="blackWhite">
          <a:xfrm>
            <a:off x="1590675" y="3576638"/>
            <a:ext cx="36258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Previous Navigation Data Block</a:t>
            </a:r>
          </a:p>
        </p:txBody>
      </p:sp>
      <p:sp>
        <p:nvSpPr>
          <p:cNvPr id="287786" name="Line 42"/>
          <p:cNvSpPr>
            <a:spLocks noChangeShapeType="1"/>
          </p:cNvSpPr>
          <p:nvPr/>
        </p:nvSpPr>
        <p:spPr bwMode="blackWhite">
          <a:xfrm>
            <a:off x="7272338" y="5327650"/>
            <a:ext cx="0" cy="901700"/>
          </a:xfrm>
          <a:prstGeom prst="line">
            <a:avLst/>
          </a:prstGeom>
          <a:noFill/>
          <a:ln w="28575">
            <a:solidFill>
              <a:schemeClr val="tx1"/>
            </a:solidFill>
            <a:round/>
            <a:headEnd type="none" w="sm" len="sm"/>
            <a:tailEnd type="triangle" w="sm" len="sm"/>
          </a:ln>
          <a:effectLst/>
        </p:spPr>
        <p:txBody>
          <a:bodyPr/>
          <a:lstStyle/>
          <a:p>
            <a:endParaRPr lang="ar-SA"/>
          </a:p>
        </p:txBody>
      </p:sp>
      <p:sp>
        <p:nvSpPr>
          <p:cNvPr id="287787" name="Rectangle 43"/>
          <p:cNvSpPr>
            <a:spLocks noChangeArrowheads="1"/>
          </p:cNvSpPr>
          <p:nvPr/>
        </p:nvSpPr>
        <p:spPr bwMode="blackWhite">
          <a:xfrm>
            <a:off x="4845050" y="5749925"/>
            <a:ext cx="31559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Next Navigation Data Block</a:t>
            </a:r>
          </a:p>
        </p:txBody>
      </p:sp>
      <p:pic>
        <p:nvPicPr>
          <p:cNvPr id="287792" name="Picture 48"/>
          <p:cNvPicPr preferRelativeResize="0">
            <a:picLocks noChangeAspect="1" noChangeArrowheads="1"/>
          </p:cNvPicPr>
          <p:nvPr/>
        </p:nvPicPr>
        <p:blipFill>
          <a:blip r:embed="rId3" cstate="print"/>
          <a:srcRect/>
          <a:stretch>
            <a:fillRect/>
          </a:stretch>
        </p:blipFill>
        <p:spPr bwMode="gray">
          <a:xfrm>
            <a:off x="3111500" y="1276350"/>
            <a:ext cx="2895600" cy="792163"/>
          </a:xfrm>
          <a:prstGeom prst="rect">
            <a:avLst/>
          </a:prstGeom>
          <a:noFill/>
          <a:ln w="28575">
            <a:solidFill>
              <a:schemeClr val="tx1"/>
            </a:solidFill>
            <a:miter lim="800000"/>
            <a:headEnd/>
            <a:tailEnd/>
          </a:ln>
          <a:effectLst/>
        </p:spPr>
      </p:pic>
      <p:sp>
        <p:nvSpPr>
          <p:cNvPr id="287793" name="Freeform 49"/>
          <p:cNvSpPr>
            <a:spLocks/>
          </p:cNvSpPr>
          <p:nvPr/>
        </p:nvSpPr>
        <p:spPr bwMode="blackWhite">
          <a:xfrm>
            <a:off x="1976438" y="4283075"/>
            <a:ext cx="434975" cy="547688"/>
          </a:xfrm>
          <a:custGeom>
            <a:avLst/>
            <a:gdLst/>
            <a:ahLst/>
            <a:cxnLst>
              <a:cxn ang="0">
                <a:pos x="0" y="0"/>
              </a:cxn>
              <a:cxn ang="0">
                <a:pos x="0" y="345"/>
              </a:cxn>
              <a:cxn ang="0">
                <a:pos x="274" y="345"/>
              </a:cxn>
            </a:cxnLst>
            <a:rect l="0" t="0" r="r" b="b"/>
            <a:pathLst>
              <a:path w="274" h="345">
                <a:moveTo>
                  <a:pt x="0" y="0"/>
                </a:moveTo>
                <a:lnTo>
                  <a:pt x="0" y="345"/>
                </a:lnTo>
                <a:lnTo>
                  <a:pt x="274" y="345"/>
                </a:lnTo>
              </a:path>
            </a:pathLst>
          </a:custGeom>
          <a:noFill/>
          <a:ln w="28575" cap="rnd" cmpd="sng">
            <a:solidFill>
              <a:schemeClr val="tx1"/>
            </a:solidFill>
            <a:prstDash val="solid"/>
            <a:round/>
            <a:headEnd type="none" w="sm" len="sm"/>
            <a:tailEnd type="triangle" w="sm" len="sm"/>
          </a:ln>
          <a:effectLst/>
        </p:spPr>
        <p:txBody>
          <a:bodyPr/>
          <a:lstStyle/>
          <a:p>
            <a:endParaRPr lang="ar-SA"/>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Controlling the Behavior of Data Blocks: Setting Navigation Properties</a:t>
            </a:r>
            <a:br>
              <a:rPr lang="en-US" dirty="0" smtClean="0"/>
            </a:br>
            <a:endParaRPr lang="ar-SA" dirty="0"/>
          </a:p>
        </p:txBody>
      </p:sp>
      <p:sp>
        <p:nvSpPr>
          <p:cNvPr id="3" name="Content Placeholder 2"/>
          <p:cNvSpPr>
            <a:spLocks noGrp="1"/>
          </p:cNvSpPr>
          <p:nvPr>
            <p:ph idx="1"/>
          </p:nvPr>
        </p:nvSpPr>
        <p:spPr>
          <a:xfrm>
            <a:off x="914400" y="1524000"/>
            <a:ext cx="7366000" cy="4679230"/>
          </a:xfrm>
        </p:spPr>
        <p:txBody>
          <a:bodyPr/>
          <a:lstStyle/>
          <a:p>
            <a:pPr lvl="1"/>
            <a:r>
              <a:rPr lang="en-US" sz="1800" dirty="0"/>
              <a:t>Navigation Style</a:t>
            </a:r>
          </a:p>
          <a:p>
            <a:pPr lvl="1"/>
            <a:r>
              <a:rPr lang="en-US" sz="1800" dirty="0" smtClean="0"/>
              <a:t>Normally, when you navigate beyond the last item in a record, Forms returns you to the beginning of the same record. With this property you can change this behavior to navigate to the next record or data block instead. The valid settings are: Same Record (default), Change Record, or Change Data Block.</a:t>
            </a:r>
          </a:p>
          <a:p>
            <a:pPr lvl="1"/>
            <a:r>
              <a:rPr lang="en-US" sz="1800" dirty="0"/>
              <a:t>Note:</a:t>
            </a:r>
            <a:r>
              <a:rPr lang="en-US" sz="1800" dirty="0" smtClean="0"/>
              <a:t> If you want the cursor to move to the next record when you reach the end of the current record, set the Navigation Style property for the block to Change Record.</a:t>
            </a:r>
          </a:p>
          <a:p>
            <a:pPr lvl="1"/>
            <a:r>
              <a:rPr lang="en-US" sz="1800" dirty="0"/>
              <a:t>Previous/Next Navigation Data Block</a:t>
            </a:r>
          </a:p>
          <a:p>
            <a:pPr lvl="1"/>
            <a:r>
              <a:rPr lang="en-US" sz="1800" dirty="0" smtClean="0"/>
              <a:t>Normally, when you perform an operation to move to the previous or next data block at run time, Forms moves control to the previous or next adjacent data block in sequence. These properties enable you to name the previous or next data block.</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3961" name="Picture 73" descr="D:\Data\CurrDev\BIA10g\images\0613_2.GIF"/>
          <p:cNvPicPr>
            <a:picLocks noChangeAspect="1" noChangeArrowheads="1"/>
          </p:cNvPicPr>
          <p:nvPr/>
        </p:nvPicPr>
        <p:blipFill>
          <a:blip r:embed="rId3" cstate="print"/>
          <a:srcRect/>
          <a:stretch>
            <a:fillRect/>
          </a:stretch>
        </p:blipFill>
        <p:spPr bwMode="gray">
          <a:xfrm>
            <a:off x="944563" y="974725"/>
            <a:ext cx="3246437" cy="3063875"/>
          </a:xfrm>
          <a:prstGeom prst="rect">
            <a:avLst/>
          </a:prstGeom>
          <a:noFill/>
        </p:spPr>
      </p:pic>
      <p:sp>
        <p:nvSpPr>
          <p:cNvPr id="293921" name="Rectangle 33"/>
          <p:cNvSpPr>
            <a:spLocks noGrp="1" noChangeArrowheads="1"/>
          </p:cNvSpPr>
          <p:nvPr>
            <p:ph type="title"/>
          </p:nvPr>
        </p:nvSpPr>
        <p:spPr/>
        <p:txBody>
          <a:bodyPr/>
          <a:lstStyle/>
          <a:p>
            <a:r>
              <a:rPr lang="en-US"/>
              <a:t>Records Properties</a:t>
            </a:r>
          </a:p>
        </p:txBody>
      </p:sp>
      <p:sp>
        <p:nvSpPr>
          <p:cNvPr id="293930" name="Rectangle 42"/>
          <p:cNvSpPr>
            <a:spLocks noChangeArrowheads="1"/>
          </p:cNvSpPr>
          <p:nvPr/>
        </p:nvSpPr>
        <p:spPr bwMode="blackWhite">
          <a:xfrm>
            <a:off x="971550" y="3289300"/>
            <a:ext cx="7194550" cy="2959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93931" name="Rectangle 43"/>
          <p:cNvSpPr>
            <a:spLocks noChangeArrowheads="1"/>
          </p:cNvSpPr>
          <p:nvPr/>
        </p:nvSpPr>
        <p:spPr bwMode="auto">
          <a:xfrm>
            <a:off x="1463675" y="3348038"/>
            <a:ext cx="1552575" cy="366712"/>
          </a:xfrm>
          <a:prstGeom prst="rect">
            <a:avLst/>
          </a:prstGeom>
          <a:noFill/>
          <a:ln w="9525">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a:solidFill>
                  <a:schemeClr val="bg2"/>
                </a:solidFill>
              </a:rPr>
              <a:t>Item</a:t>
            </a:r>
          </a:p>
        </p:txBody>
      </p:sp>
      <p:sp>
        <p:nvSpPr>
          <p:cNvPr id="293932" name="Rectangle 44"/>
          <p:cNvSpPr>
            <a:spLocks noChangeArrowheads="1"/>
          </p:cNvSpPr>
          <p:nvPr/>
        </p:nvSpPr>
        <p:spPr bwMode="blackWhite">
          <a:xfrm>
            <a:off x="2535238" y="4000500"/>
            <a:ext cx="4635500" cy="1866900"/>
          </a:xfrm>
          <a:prstGeom prst="rect">
            <a:avLst/>
          </a:prstGeom>
          <a:solidFill>
            <a:srgbClr val="99CCCC"/>
          </a:solidFill>
          <a:ln w="28575">
            <a:solidFill>
              <a:schemeClr val="bg2"/>
            </a:solidFill>
            <a:miter lim="800000"/>
            <a:headEnd/>
            <a:tailEnd/>
          </a:ln>
          <a:effectLst/>
        </p:spPr>
        <p:txBody>
          <a:bodyPr wrap="none" anchor="ctr"/>
          <a:lstStyle/>
          <a:p>
            <a:endParaRPr lang="ar-SA"/>
          </a:p>
        </p:txBody>
      </p:sp>
      <p:sp>
        <p:nvSpPr>
          <p:cNvPr id="293933" name="Rectangle 45"/>
          <p:cNvSpPr>
            <a:spLocks noChangeArrowheads="1"/>
          </p:cNvSpPr>
          <p:nvPr/>
        </p:nvSpPr>
        <p:spPr bwMode="gray">
          <a:xfrm>
            <a:off x="2535238" y="4610100"/>
            <a:ext cx="4635500" cy="2794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3934" name="Line 46"/>
          <p:cNvSpPr>
            <a:spLocks noChangeShapeType="1"/>
          </p:cNvSpPr>
          <p:nvPr/>
        </p:nvSpPr>
        <p:spPr bwMode="blackWhite">
          <a:xfrm>
            <a:off x="3087688" y="4006850"/>
            <a:ext cx="0" cy="1879600"/>
          </a:xfrm>
          <a:prstGeom prst="line">
            <a:avLst/>
          </a:prstGeom>
          <a:noFill/>
          <a:ln w="28575">
            <a:solidFill>
              <a:schemeClr val="bg2"/>
            </a:solidFill>
            <a:round/>
            <a:headEnd type="none" w="sm" len="sm"/>
            <a:tailEnd type="none" w="sm" len="sm"/>
          </a:ln>
          <a:effectLst/>
        </p:spPr>
        <p:txBody>
          <a:bodyPr/>
          <a:lstStyle/>
          <a:p>
            <a:endParaRPr lang="ar-SA"/>
          </a:p>
        </p:txBody>
      </p:sp>
      <p:sp>
        <p:nvSpPr>
          <p:cNvPr id="293935" name="Line 47"/>
          <p:cNvSpPr>
            <a:spLocks noChangeShapeType="1"/>
          </p:cNvSpPr>
          <p:nvPr/>
        </p:nvSpPr>
        <p:spPr bwMode="blackWhite">
          <a:xfrm>
            <a:off x="4954588" y="4006850"/>
            <a:ext cx="0" cy="1866900"/>
          </a:xfrm>
          <a:prstGeom prst="line">
            <a:avLst/>
          </a:prstGeom>
          <a:noFill/>
          <a:ln w="28575">
            <a:solidFill>
              <a:schemeClr val="bg2"/>
            </a:solidFill>
            <a:round/>
            <a:headEnd type="none" w="sm" len="sm"/>
            <a:tailEnd type="none" w="sm" len="sm"/>
          </a:ln>
          <a:effectLst/>
        </p:spPr>
        <p:txBody>
          <a:bodyPr/>
          <a:lstStyle/>
          <a:p>
            <a:endParaRPr lang="ar-SA"/>
          </a:p>
        </p:txBody>
      </p:sp>
      <p:sp>
        <p:nvSpPr>
          <p:cNvPr id="293936" name="Line 48"/>
          <p:cNvSpPr>
            <a:spLocks noChangeShapeType="1"/>
          </p:cNvSpPr>
          <p:nvPr/>
        </p:nvSpPr>
        <p:spPr bwMode="blackWhite">
          <a:xfrm>
            <a:off x="5653088" y="4006850"/>
            <a:ext cx="0" cy="1854200"/>
          </a:xfrm>
          <a:prstGeom prst="line">
            <a:avLst/>
          </a:prstGeom>
          <a:noFill/>
          <a:ln w="28575">
            <a:solidFill>
              <a:schemeClr val="bg2"/>
            </a:solidFill>
            <a:round/>
            <a:headEnd type="none" w="sm" len="sm"/>
            <a:tailEnd type="none" w="sm" len="sm"/>
          </a:ln>
          <a:effectLst/>
        </p:spPr>
        <p:txBody>
          <a:bodyPr/>
          <a:lstStyle/>
          <a:p>
            <a:endParaRPr lang="ar-SA"/>
          </a:p>
        </p:txBody>
      </p:sp>
      <p:sp>
        <p:nvSpPr>
          <p:cNvPr id="293937" name="Line 49"/>
          <p:cNvSpPr>
            <a:spLocks noChangeShapeType="1"/>
          </p:cNvSpPr>
          <p:nvPr/>
        </p:nvSpPr>
        <p:spPr bwMode="blackWhite">
          <a:xfrm>
            <a:off x="6808788" y="4006850"/>
            <a:ext cx="0" cy="1879600"/>
          </a:xfrm>
          <a:prstGeom prst="line">
            <a:avLst/>
          </a:prstGeom>
          <a:noFill/>
          <a:ln w="28575">
            <a:solidFill>
              <a:schemeClr val="bg2"/>
            </a:solidFill>
            <a:round/>
            <a:headEnd type="none" w="sm" len="sm"/>
            <a:tailEnd type="none" w="sm" len="sm"/>
          </a:ln>
          <a:effectLst/>
        </p:spPr>
        <p:txBody>
          <a:bodyPr/>
          <a:lstStyle/>
          <a:p>
            <a:endParaRPr lang="ar-SA"/>
          </a:p>
        </p:txBody>
      </p:sp>
      <p:sp>
        <p:nvSpPr>
          <p:cNvPr id="293938" name="Line 50"/>
          <p:cNvSpPr>
            <a:spLocks noChangeShapeType="1"/>
          </p:cNvSpPr>
          <p:nvPr/>
        </p:nvSpPr>
        <p:spPr bwMode="blackWhite">
          <a:xfrm>
            <a:off x="2554288" y="5238750"/>
            <a:ext cx="45878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3939" name="Line 51"/>
          <p:cNvSpPr>
            <a:spLocks noChangeShapeType="1"/>
          </p:cNvSpPr>
          <p:nvPr/>
        </p:nvSpPr>
        <p:spPr bwMode="blackWhite">
          <a:xfrm>
            <a:off x="2554288" y="5568950"/>
            <a:ext cx="4606925" cy="0"/>
          </a:xfrm>
          <a:prstGeom prst="line">
            <a:avLst/>
          </a:prstGeom>
          <a:noFill/>
          <a:ln w="28575">
            <a:solidFill>
              <a:schemeClr val="bg2"/>
            </a:solidFill>
            <a:round/>
            <a:headEnd type="none" w="sm" len="sm"/>
            <a:tailEnd type="none" w="sm" len="sm"/>
          </a:ln>
          <a:effectLst/>
        </p:spPr>
        <p:txBody>
          <a:bodyPr/>
          <a:lstStyle/>
          <a:p>
            <a:endParaRPr lang="ar-SA"/>
          </a:p>
        </p:txBody>
      </p:sp>
      <p:sp>
        <p:nvSpPr>
          <p:cNvPr id="293940" name="Rectangle 52"/>
          <p:cNvSpPr>
            <a:spLocks noChangeArrowheads="1"/>
          </p:cNvSpPr>
          <p:nvPr/>
        </p:nvSpPr>
        <p:spPr bwMode="blackWhite">
          <a:xfrm>
            <a:off x="1006475" y="4516438"/>
            <a:ext cx="1377950" cy="11922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Number </a:t>
            </a:r>
          </a:p>
          <a:p>
            <a:pPr algn="l" defTabSz="822325" eaLnBrk="0" hangingPunct="0">
              <a:spcBef>
                <a:spcPct val="50000"/>
              </a:spcBef>
              <a:buClrTx/>
              <a:buFontTx/>
              <a:buNone/>
            </a:pPr>
            <a:r>
              <a:rPr lang="en-US">
                <a:solidFill>
                  <a:schemeClr val="bg2"/>
                </a:solidFill>
              </a:rPr>
              <a:t>of Records</a:t>
            </a:r>
          </a:p>
          <a:p>
            <a:pPr algn="l" defTabSz="822325" eaLnBrk="0" hangingPunct="0">
              <a:spcBef>
                <a:spcPct val="50000"/>
              </a:spcBef>
              <a:buClrTx/>
              <a:buFontTx/>
              <a:buNone/>
            </a:pPr>
            <a:r>
              <a:rPr lang="en-US">
                <a:solidFill>
                  <a:schemeClr val="bg2"/>
                </a:solidFill>
              </a:rPr>
              <a:t>Displayed</a:t>
            </a:r>
          </a:p>
        </p:txBody>
      </p:sp>
      <p:sp>
        <p:nvSpPr>
          <p:cNvPr id="293941" name="Line 53"/>
          <p:cNvSpPr>
            <a:spLocks noChangeShapeType="1"/>
          </p:cNvSpPr>
          <p:nvPr/>
        </p:nvSpPr>
        <p:spPr bwMode="blackWhite">
          <a:xfrm>
            <a:off x="2376488" y="4121150"/>
            <a:ext cx="0" cy="1600200"/>
          </a:xfrm>
          <a:prstGeom prst="line">
            <a:avLst/>
          </a:prstGeom>
          <a:noFill/>
          <a:ln w="28575">
            <a:solidFill>
              <a:schemeClr val="tx1"/>
            </a:solidFill>
            <a:round/>
            <a:headEnd type="none" w="sm" len="sm"/>
            <a:tailEnd type="none" w="sm" len="sm"/>
          </a:ln>
          <a:effectLst/>
        </p:spPr>
        <p:txBody>
          <a:bodyPr/>
          <a:lstStyle/>
          <a:p>
            <a:endParaRPr lang="ar-SA"/>
          </a:p>
        </p:txBody>
      </p:sp>
      <p:sp>
        <p:nvSpPr>
          <p:cNvPr id="293942" name="Line 54"/>
          <p:cNvSpPr>
            <a:spLocks noChangeShapeType="1"/>
          </p:cNvSpPr>
          <p:nvPr/>
        </p:nvSpPr>
        <p:spPr bwMode="blackWhite">
          <a:xfrm>
            <a:off x="2363788" y="5734050"/>
            <a:ext cx="36830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3943" name="Rectangle 55"/>
          <p:cNvSpPr>
            <a:spLocks noChangeArrowheads="1"/>
          </p:cNvSpPr>
          <p:nvPr/>
        </p:nvSpPr>
        <p:spPr bwMode="blackWhite">
          <a:xfrm>
            <a:off x="4964113" y="3505200"/>
            <a:ext cx="18605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solidFill>
                  <a:schemeClr val="bg2"/>
                </a:solidFill>
              </a:rPr>
              <a:t>Current Record</a:t>
            </a:r>
          </a:p>
        </p:txBody>
      </p:sp>
      <p:sp>
        <p:nvSpPr>
          <p:cNvPr id="293944" name="Rectangle 56"/>
          <p:cNvSpPr>
            <a:spLocks noChangeArrowheads="1"/>
          </p:cNvSpPr>
          <p:nvPr/>
        </p:nvSpPr>
        <p:spPr bwMode="gray">
          <a:xfrm>
            <a:off x="7285038" y="4000500"/>
            <a:ext cx="254000" cy="18669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3945" name="Line 57"/>
          <p:cNvSpPr>
            <a:spLocks noChangeShapeType="1"/>
          </p:cNvSpPr>
          <p:nvPr/>
        </p:nvSpPr>
        <p:spPr bwMode="blackWhite">
          <a:xfrm>
            <a:off x="7412038" y="5562600"/>
            <a:ext cx="0" cy="279400"/>
          </a:xfrm>
          <a:prstGeom prst="line">
            <a:avLst/>
          </a:prstGeom>
          <a:noFill/>
          <a:ln w="28575">
            <a:solidFill>
              <a:schemeClr val="bg2"/>
            </a:solidFill>
            <a:round/>
            <a:headEnd type="none" w="sm" len="sm"/>
            <a:tailEnd type="triangle" w="sm" len="sm"/>
          </a:ln>
          <a:effectLst/>
        </p:spPr>
        <p:txBody>
          <a:bodyPr/>
          <a:lstStyle/>
          <a:p>
            <a:endParaRPr lang="ar-SA"/>
          </a:p>
        </p:txBody>
      </p:sp>
      <p:sp>
        <p:nvSpPr>
          <p:cNvPr id="293946" name="Line 58"/>
          <p:cNvSpPr>
            <a:spLocks noChangeShapeType="1"/>
          </p:cNvSpPr>
          <p:nvPr/>
        </p:nvSpPr>
        <p:spPr bwMode="blackWhite">
          <a:xfrm>
            <a:off x="7412038" y="3994150"/>
            <a:ext cx="0" cy="279400"/>
          </a:xfrm>
          <a:prstGeom prst="line">
            <a:avLst/>
          </a:prstGeom>
          <a:noFill/>
          <a:ln w="28575">
            <a:solidFill>
              <a:schemeClr val="bg2"/>
            </a:solidFill>
            <a:round/>
            <a:headEnd type="triangle" w="sm" len="sm"/>
            <a:tailEnd type="none" w="sm" len="sm"/>
          </a:ln>
          <a:effectLst/>
        </p:spPr>
        <p:txBody>
          <a:bodyPr/>
          <a:lstStyle/>
          <a:p>
            <a:endParaRPr lang="ar-SA"/>
          </a:p>
        </p:txBody>
      </p:sp>
      <p:sp>
        <p:nvSpPr>
          <p:cNvPr id="293947" name="Line 59"/>
          <p:cNvSpPr>
            <a:spLocks noChangeShapeType="1"/>
          </p:cNvSpPr>
          <p:nvPr/>
        </p:nvSpPr>
        <p:spPr bwMode="blackWhite">
          <a:xfrm>
            <a:off x="2368550" y="4133850"/>
            <a:ext cx="365125"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3948" name="Line 60"/>
          <p:cNvSpPr>
            <a:spLocks noChangeShapeType="1"/>
          </p:cNvSpPr>
          <p:nvPr/>
        </p:nvSpPr>
        <p:spPr bwMode="blackWhite">
          <a:xfrm>
            <a:off x="2528888" y="4311650"/>
            <a:ext cx="4587875" cy="0"/>
          </a:xfrm>
          <a:prstGeom prst="line">
            <a:avLst/>
          </a:prstGeom>
          <a:noFill/>
          <a:ln w="28575">
            <a:solidFill>
              <a:schemeClr val="bg2"/>
            </a:solidFill>
            <a:round/>
            <a:headEnd type="none" w="sm" len="sm"/>
            <a:tailEnd type="none" w="sm" len="sm"/>
          </a:ln>
          <a:effectLst/>
        </p:spPr>
        <p:txBody>
          <a:bodyPr/>
          <a:lstStyle/>
          <a:p>
            <a:endParaRPr lang="ar-SA"/>
          </a:p>
        </p:txBody>
      </p:sp>
      <p:sp>
        <p:nvSpPr>
          <p:cNvPr id="293949" name="Line 61"/>
          <p:cNvSpPr>
            <a:spLocks noChangeShapeType="1"/>
          </p:cNvSpPr>
          <p:nvPr/>
        </p:nvSpPr>
        <p:spPr bwMode="blackWhite">
          <a:xfrm flipV="1">
            <a:off x="5932488" y="3829050"/>
            <a:ext cx="0" cy="914400"/>
          </a:xfrm>
          <a:prstGeom prst="line">
            <a:avLst/>
          </a:prstGeom>
          <a:noFill/>
          <a:ln w="28575">
            <a:solidFill>
              <a:schemeClr val="tx1"/>
            </a:solidFill>
            <a:round/>
            <a:headEnd type="triangle" w="sm" len="sm"/>
            <a:tailEnd type="none" w="sm" len="sm"/>
          </a:ln>
          <a:effectLst/>
        </p:spPr>
        <p:txBody>
          <a:bodyPr/>
          <a:lstStyle/>
          <a:p>
            <a:endParaRPr lang="ar-SA"/>
          </a:p>
        </p:txBody>
      </p:sp>
      <p:sp>
        <p:nvSpPr>
          <p:cNvPr id="293951" name="Line 63"/>
          <p:cNvSpPr>
            <a:spLocks noChangeShapeType="1"/>
          </p:cNvSpPr>
          <p:nvPr/>
        </p:nvSpPr>
        <p:spPr bwMode="auto">
          <a:xfrm>
            <a:off x="3962400" y="2286000"/>
            <a:ext cx="19812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93952" name="Line 64"/>
          <p:cNvSpPr>
            <a:spLocks noChangeShapeType="1"/>
          </p:cNvSpPr>
          <p:nvPr/>
        </p:nvSpPr>
        <p:spPr bwMode="auto">
          <a:xfrm>
            <a:off x="5943600" y="2286000"/>
            <a:ext cx="0" cy="1219200"/>
          </a:xfrm>
          <a:prstGeom prst="line">
            <a:avLst/>
          </a:prstGeom>
          <a:noFill/>
          <a:ln w="28575">
            <a:solidFill>
              <a:schemeClr val="tx1"/>
            </a:solidFill>
            <a:round/>
            <a:headEnd/>
            <a:tailEnd type="triangle" w="sm" len="sm"/>
          </a:ln>
          <a:effectLst/>
        </p:spPr>
        <p:txBody>
          <a:bodyPr lIns="12700" tIns="12700" rIns="12700" bIns="12700">
            <a:spAutoFit/>
          </a:bodyPr>
          <a:lstStyle/>
          <a:p>
            <a:endParaRPr lang="ar-SA"/>
          </a:p>
        </p:txBody>
      </p:sp>
      <p:sp>
        <p:nvSpPr>
          <p:cNvPr id="293953" name="Line 65"/>
          <p:cNvSpPr>
            <a:spLocks noChangeShapeType="1"/>
          </p:cNvSpPr>
          <p:nvPr/>
        </p:nvSpPr>
        <p:spPr bwMode="auto">
          <a:xfrm flipH="1">
            <a:off x="2209800" y="3067050"/>
            <a:ext cx="0" cy="1733550"/>
          </a:xfrm>
          <a:prstGeom prst="line">
            <a:avLst/>
          </a:prstGeom>
          <a:noFill/>
          <a:ln w="28575">
            <a:solidFill>
              <a:schemeClr val="tx1"/>
            </a:solidFill>
            <a:round/>
            <a:headEnd/>
            <a:tailEnd type="none" w="med" len="lg"/>
          </a:ln>
          <a:effectLst/>
        </p:spPr>
        <p:txBody>
          <a:bodyPr lIns="12700" tIns="12700" rIns="12700" bIns="12700">
            <a:spAutoFit/>
          </a:bodyPr>
          <a:lstStyle/>
          <a:p>
            <a:endParaRPr lang="ar-SA"/>
          </a:p>
        </p:txBody>
      </p:sp>
      <p:sp>
        <p:nvSpPr>
          <p:cNvPr id="293954" name="Line 66"/>
          <p:cNvSpPr>
            <a:spLocks noChangeShapeType="1"/>
          </p:cNvSpPr>
          <p:nvPr/>
        </p:nvSpPr>
        <p:spPr bwMode="auto">
          <a:xfrm>
            <a:off x="2209800" y="4800600"/>
            <a:ext cx="1524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Controlling the Behavior of Data Blocks: Setting Record Properties</a:t>
            </a:r>
            <a:br>
              <a:rPr lang="en-US" dirty="0" smtClean="0"/>
            </a:br>
            <a:endParaRPr lang="ar-SA" dirty="0"/>
          </a:p>
        </p:txBody>
      </p:sp>
      <p:sp>
        <p:nvSpPr>
          <p:cNvPr id="3" name="Content Placeholder 2"/>
          <p:cNvSpPr>
            <a:spLocks noGrp="1"/>
          </p:cNvSpPr>
          <p:nvPr>
            <p:ph idx="1"/>
          </p:nvPr>
        </p:nvSpPr>
        <p:spPr>
          <a:xfrm>
            <a:off x="914400" y="1600200"/>
            <a:ext cx="7366000" cy="4845429"/>
          </a:xfrm>
        </p:spPr>
        <p:txBody>
          <a:bodyPr/>
          <a:lstStyle/>
          <a:p>
            <a:pPr lvl="2">
              <a:spcBef>
                <a:spcPct val="25000"/>
              </a:spcBef>
            </a:pPr>
            <a:r>
              <a:rPr lang="en-US" sz="1800" dirty="0"/>
              <a:t>Current Record Visual Attribute Group: </a:t>
            </a:r>
            <a:r>
              <a:rPr lang="en-US" sz="1800" dirty="0" smtClean="0"/>
              <a:t>The Visual Attribute that will be used to highlight the current record in the data block.</a:t>
            </a:r>
          </a:p>
          <a:p>
            <a:pPr lvl="2"/>
            <a:r>
              <a:rPr lang="en-US" sz="1800" dirty="0"/>
              <a:t>Query Array Size: </a:t>
            </a:r>
            <a:r>
              <a:rPr lang="en-US" sz="1800" dirty="0" smtClean="0"/>
              <a:t>Specifies the maximum number of records that Forms should fetch from the database at one time. A lower value in this property value means faster response time; however, a larger value means fewer calls to the database for records, thereby resulting in reduced overall processing time. When set to 0 this property defaults to the Number of Records Displayed.</a:t>
            </a:r>
          </a:p>
          <a:p>
            <a:pPr lvl="2"/>
            <a:r>
              <a:rPr lang="en-US" sz="1800" dirty="0"/>
              <a:t>Number of Records Buffered: </a:t>
            </a:r>
            <a:r>
              <a:rPr lang="en-US" sz="1800" dirty="0" smtClean="0"/>
              <a:t>Is the minimum amount of buffer space retained for holding queried records in the data block. The minimum setting allowed is the value of the Number of Records Displayed property plus 3. Forms buffers any additional records to a temporary disk file. A higher value improves processing speed, but uses more memory.</a:t>
            </a:r>
            <a:endParaRPr lang="ar-SA" sz="1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008" name="Picture 72" descr="D:\Data\CurrDev\BIA10g\images\0613_2.GIF"/>
          <p:cNvPicPr>
            <a:picLocks noChangeAspect="1" noChangeArrowheads="1"/>
          </p:cNvPicPr>
          <p:nvPr/>
        </p:nvPicPr>
        <p:blipFill>
          <a:blip r:embed="rId3" cstate="print"/>
          <a:srcRect/>
          <a:stretch>
            <a:fillRect/>
          </a:stretch>
        </p:blipFill>
        <p:spPr bwMode="gray">
          <a:xfrm>
            <a:off x="868363" y="1366838"/>
            <a:ext cx="3246437" cy="3063875"/>
          </a:xfrm>
          <a:prstGeom prst="rect">
            <a:avLst/>
          </a:prstGeom>
          <a:noFill/>
        </p:spPr>
      </p:pic>
      <p:sp>
        <p:nvSpPr>
          <p:cNvPr id="295961" name="Rectangle 25"/>
          <p:cNvSpPr>
            <a:spLocks noGrp="1" noChangeArrowheads="1"/>
          </p:cNvSpPr>
          <p:nvPr>
            <p:ph type="title"/>
          </p:nvPr>
        </p:nvSpPr>
        <p:spPr/>
        <p:txBody>
          <a:bodyPr/>
          <a:lstStyle/>
          <a:p>
            <a:r>
              <a:rPr lang="en-US"/>
              <a:t>Records Properties</a:t>
            </a:r>
          </a:p>
        </p:txBody>
      </p:sp>
      <p:sp>
        <p:nvSpPr>
          <p:cNvPr id="295943" name="Line 7"/>
          <p:cNvSpPr>
            <a:spLocks noChangeShapeType="1"/>
          </p:cNvSpPr>
          <p:nvPr/>
        </p:nvSpPr>
        <p:spPr bwMode="blackWhite">
          <a:xfrm>
            <a:off x="2459038" y="3505200"/>
            <a:ext cx="4625975" cy="0"/>
          </a:xfrm>
          <a:prstGeom prst="line">
            <a:avLst/>
          </a:prstGeom>
          <a:noFill/>
          <a:ln w="9525">
            <a:noFill/>
            <a:round/>
            <a:headEnd type="none" w="sm" len="sm"/>
            <a:tailEnd type="none" w="sm" len="sm"/>
          </a:ln>
          <a:effectLst/>
        </p:spPr>
        <p:txBody>
          <a:bodyPr/>
          <a:lstStyle/>
          <a:p>
            <a:endParaRPr lang="ar-SA"/>
          </a:p>
        </p:txBody>
      </p:sp>
      <p:sp>
        <p:nvSpPr>
          <p:cNvPr id="295973" name="Rectangle 37"/>
          <p:cNvSpPr>
            <a:spLocks noChangeArrowheads="1"/>
          </p:cNvSpPr>
          <p:nvPr/>
        </p:nvSpPr>
        <p:spPr bwMode="blackWhite">
          <a:xfrm>
            <a:off x="3251200" y="1822450"/>
            <a:ext cx="4762500" cy="13208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74" name="Line 38"/>
          <p:cNvSpPr>
            <a:spLocks noChangeShapeType="1"/>
          </p:cNvSpPr>
          <p:nvPr/>
        </p:nvSpPr>
        <p:spPr bwMode="blackWhite">
          <a:xfrm>
            <a:off x="3270250" y="2501900"/>
            <a:ext cx="47498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5975" name="Line 39"/>
          <p:cNvSpPr>
            <a:spLocks noChangeShapeType="1"/>
          </p:cNvSpPr>
          <p:nvPr/>
        </p:nvSpPr>
        <p:spPr bwMode="blackWhite">
          <a:xfrm>
            <a:off x="3270250" y="2844800"/>
            <a:ext cx="47498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5976" name="Line 40"/>
          <p:cNvSpPr>
            <a:spLocks noChangeShapeType="1"/>
          </p:cNvSpPr>
          <p:nvPr/>
        </p:nvSpPr>
        <p:spPr bwMode="blackWhite">
          <a:xfrm flipH="1">
            <a:off x="3714750" y="1827213"/>
            <a:ext cx="7938" cy="1309687"/>
          </a:xfrm>
          <a:prstGeom prst="line">
            <a:avLst/>
          </a:prstGeom>
          <a:noFill/>
          <a:ln w="28575">
            <a:solidFill>
              <a:schemeClr val="bg2"/>
            </a:solidFill>
            <a:round/>
            <a:headEnd type="none" w="sm" len="sm"/>
            <a:tailEnd type="none" w="sm" len="sm"/>
          </a:ln>
          <a:effectLst/>
        </p:spPr>
        <p:txBody>
          <a:bodyPr/>
          <a:lstStyle/>
          <a:p>
            <a:endParaRPr lang="ar-SA"/>
          </a:p>
        </p:txBody>
      </p:sp>
      <p:sp>
        <p:nvSpPr>
          <p:cNvPr id="295977" name="Line 41"/>
          <p:cNvSpPr>
            <a:spLocks noChangeShapeType="1"/>
          </p:cNvSpPr>
          <p:nvPr/>
        </p:nvSpPr>
        <p:spPr bwMode="blackWhite">
          <a:xfrm>
            <a:off x="5175250" y="1817688"/>
            <a:ext cx="0" cy="1333500"/>
          </a:xfrm>
          <a:prstGeom prst="line">
            <a:avLst/>
          </a:prstGeom>
          <a:noFill/>
          <a:ln w="28575">
            <a:solidFill>
              <a:schemeClr val="bg2"/>
            </a:solidFill>
            <a:round/>
            <a:headEnd type="none" w="sm" len="sm"/>
            <a:tailEnd type="none" w="sm" len="sm"/>
          </a:ln>
          <a:effectLst/>
        </p:spPr>
        <p:txBody>
          <a:bodyPr/>
          <a:lstStyle/>
          <a:p>
            <a:endParaRPr lang="ar-SA"/>
          </a:p>
        </p:txBody>
      </p:sp>
      <p:sp>
        <p:nvSpPr>
          <p:cNvPr id="295978" name="Line 42"/>
          <p:cNvSpPr>
            <a:spLocks noChangeShapeType="1"/>
          </p:cNvSpPr>
          <p:nvPr/>
        </p:nvSpPr>
        <p:spPr bwMode="blackWhite">
          <a:xfrm>
            <a:off x="6457950" y="1817688"/>
            <a:ext cx="0" cy="1333500"/>
          </a:xfrm>
          <a:prstGeom prst="line">
            <a:avLst/>
          </a:prstGeom>
          <a:noFill/>
          <a:ln w="28575">
            <a:solidFill>
              <a:schemeClr val="bg2"/>
            </a:solidFill>
            <a:round/>
            <a:headEnd type="none" w="sm" len="sm"/>
            <a:tailEnd type="none" w="sm" len="sm"/>
          </a:ln>
          <a:effectLst/>
        </p:spPr>
        <p:txBody>
          <a:bodyPr/>
          <a:lstStyle/>
          <a:p>
            <a:endParaRPr lang="ar-SA"/>
          </a:p>
        </p:txBody>
      </p:sp>
      <p:sp>
        <p:nvSpPr>
          <p:cNvPr id="295979" name="Line 43"/>
          <p:cNvSpPr>
            <a:spLocks noChangeShapeType="1"/>
          </p:cNvSpPr>
          <p:nvPr/>
        </p:nvSpPr>
        <p:spPr bwMode="blackWhite">
          <a:xfrm>
            <a:off x="7386638" y="1812925"/>
            <a:ext cx="0" cy="1341438"/>
          </a:xfrm>
          <a:prstGeom prst="line">
            <a:avLst/>
          </a:prstGeom>
          <a:noFill/>
          <a:ln w="28575">
            <a:solidFill>
              <a:schemeClr val="bg2"/>
            </a:solidFill>
            <a:round/>
            <a:headEnd type="none" w="sm" len="sm"/>
            <a:tailEnd type="none" w="sm" len="sm"/>
          </a:ln>
          <a:effectLst/>
        </p:spPr>
        <p:txBody>
          <a:bodyPr/>
          <a:lstStyle/>
          <a:p>
            <a:endParaRPr lang="ar-SA"/>
          </a:p>
        </p:txBody>
      </p:sp>
      <p:sp>
        <p:nvSpPr>
          <p:cNvPr id="295980" name="Rectangle 44"/>
          <p:cNvSpPr>
            <a:spLocks noChangeArrowheads="1"/>
          </p:cNvSpPr>
          <p:nvPr/>
        </p:nvSpPr>
        <p:spPr bwMode="blackWhite">
          <a:xfrm>
            <a:off x="3187700" y="4133850"/>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1" name="Rectangle 45"/>
          <p:cNvSpPr>
            <a:spLocks noChangeArrowheads="1"/>
          </p:cNvSpPr>
          <p:nvPr/>
        </p:nvSpPr>
        <p:spPr bwMode="blackWhite">
          <a:xfrm>
            <a:off x="3187700"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2" name="Rectangle 46"/>
          <p:cNvSpPr>
            <a:spLocks noChangeArrowheads="1"/>
          </p:cNvSpPr>
          <p:nvPr/>
        </p:nvSpPr>
        <p:spPr bwMode="blackWhite">
          <a:xfrm>
            <a:off x="3187700" y="4830763"/>
            <a:ext cx="10033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3" name="Rectangle 47"/>
          <p:cNvSpPr>
            <a:spLocks noChangeArrowheads="1"/>
          </p:cNvSpPr>
          <p:nvPr/>
        </p:nvSpPr>
        <p:spPr bwMode="blackWhite">
          <a:xfrm>
            <a:off x="3187700" y="5184775"/>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4" name="Rectangle 48"/>
          <p:cNvSpPr>
            <a:spLocks noChangeArrowheads="1"/>
          </p:cNvSpPr>
          <p:nvPr/>
        </p:nvSpPr>
        <p:spPr bwMode="blackWhite">
          <a:xfrm>
            <a:off x="3187700" y="5538788"/>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5" name="Rectangle 49"/>
          <p:cNvSpPr>
            <a:spLocks noChangeArrowheads="1"/>
          </p:cNvSpPr>
          <p:nvPr/>
        </p:nvSpPr>
        <p:spPr bwMode="blackWhite">
          <a:xfrm>
            <a:off x="4454525" y="4121150"/>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6" name="Rectangle 50"/>
          <p:cNvSpPr>
            <a:spLocks noChangeArrowheads="1"/>
          </p:cNvSpPr>
          <p:nvPr/>
        </p:nvSpPr>
        <p:spPr bwMode="blackWhite">
          <a:xfrm>
            <a:off x="4454525" y="4832350"/>
            <a:ext cx="10541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7" name="Rectangle 51"/>
          <p:cNvSpPr>
            <a:spLocks noChangeArrowheads="1"/>
          </p:cNvSpPr>
          <p:nvPr/>
        </p:nvSpPr>
        <p:spPr bwMode="blackWhite">
          <a:xfrm>
            <a:off x="4454525" y="5186363"/>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8" name="Rectangle 52"/>
          <p:cNvSpPr>
            <a:spLocks noChangeArrowheads="1"/>
          </p:cNvSpPr>
          <p:nvPr/>
        </p:nvSpPr>
        <p:spPr bwMode="blackWhite">
          <a:xfrm>
            <a:off x="4454525" y="5540375"/>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89" name="Rectangle 53"/>
          <p:cNvSpPr>
            <a:spLocks noChangeArrowheads="1"/>
          </p:cNvSpPr>
          <p:nvPr/>
        </p:nvSpPr>
        <p:spPr bwMode="blackWhite">
          <a:xfrm>
            <a:off x="5707063" y="4122738"/>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0" name="Rectangle 54"/>
          <p:cNvSpPr>
            <a:spLocks noChangeArrowheads="1"/>
          </p:cNvSpPr>
          <p:nvPr/>
        </p:nvSpPr>
        <p:spPr bwMode="blackWhite">
          <a:xfrm>
            <a:off x="5707063" y="4819650"/>
            <a:ext cx="10541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1" name="Rectangle 55"/>
          <p:cNvSpPr>
            <a:spLocks noChangeArrowheads="1"/>
          </p:cNvSpPr>
          <p:nvPr/>
        </p:nvSpPr>
        <p:spPr bwMode="blackWhite">
          <a:xfrm>
            <a:off x="5707063" y="5173663"/>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2" name="Rectangle 56"/>
          <p:cNvSpPr>
            <a:spLocks noChangeArrowheads="1"/>
          </p:cNvSpPr>
          <p:nvPr/>
        </p:nvSpPr>
        <p:spPr bwMode="blackWhite">
          <a:xfrm>
            <a:off x="5707063" y="5527675"/>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3" name="Rectangle 57"/>
          <p:cNvSpPr>
            <a:spLocks noChangeArrowheads="1"/>
          </p:cNvSpPr>
          <p:nvPr/>
        </p:nvSpPr>
        <p:spPr bwMode="blackWhite">
          <a:xfrm>
            <a:off x="6961188" y="4121150"/>
            <a:ext cx="4572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4" name="Rectangle 58"/>
          <p:cNvSpPr>
            <a:spLocks noChangeArrowheads="1"/>
          </p:cNvSpPr>
          <p:nvPr/>
        </p:nvSpPr>
        <p:spPr bwMode="blackWhite">
          <a:xfrm>
            <a:off x="6961188" y="4832350"/>
            <a:ext cx="10541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5" name="Rectangle 59"/>
          <p:cNvSpPr>
            <a:spLocks noChangeArrowheads="1"/>
          </p:cNvSpPr>
          <p:nvPr/>
        </p:nvSpPr>
        <p:spPr bwMode="blackWhite">
          <a:xfrm>
            <a:off x="6961188" y="5186363"/>
            <a:ext cx="6985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6" name="Rectangle 60"/>
          <p:cNvSpPr>
            <a:spLocks noChangeArrowheads="1"/>
          </p:cNvSpPr>
          <p:nvPr/>
        </p:nvSpPr>
        <p:spPr bwMode="blackWhite">
          <a:xfrm>
            <a:off x="6961188" y="5540375"/>
            <a:ext cx="5334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7" name="Line 61"/>
          <p:cNvSpPr>
            <a:spLocks noChangeShapeType="1"/>
          </p:cNvSpPr>
          <p:nvPr/>
        </p:nvSpPr>
        <p:spPr bwMode="blackWhite">
          <a:xfrm>
            <a:off x="3257550" y="2146300"/>
            <a:ext cx="47625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5998" name="Rectangle 62"/>
          <p:cNvSpPr>
            <a:spLocks noChangeArrowheads="1"/>
          </p:cNvSpPr>
          <p:nvPr/>
        </p:nvSpPr>
        <p:spPr bwMode="blackWhite">
          <a:xfrm>
            <a:off x="4454525"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5999" name="Rectangle 63"/>
          <p:cNvSpPr>
            <a:spLocks noChangeArrowheads="1"/>
          </p:cNvSpPr>
          <p:nvPr/>
        </p:nvSpPr>
        <p:spPr bwMode="blackWhite">
          <a:xfrm>
            <a:off x="5707063"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6000" name="Rectangle 64"/>
          <p:cNvSpPr>
            <a:spLocks noChangeArrowheads="1"/>
          </p:cNvSpPr>
          <p:nvPr/>
        </p:nvSpPr>
        <p:spPr bwMode="blackWhite">
          <a:xfrm>
            <a:off x="6959600" y="4476750"/>
            <a:ext cx="1270000" cy="355600"/>
          </a:xfrm>
          <a:prstGeom prst="rect">
            <a:avLst/>
          </a:prstGeom>
          <a:solidFill>
            <a:srgbClr val="CCCC99"/>
          </a:solidFill>
          <a:ln w="28575">
            <a:solidFill>
              <a:schemeClr val="bg2"/>
            </a:solidFill>
            <a:miter lim="800000"/>
            <a:headEnd/>
            <a:tailEnd/>
          </a:ln>
          <a:effectLst/>
        </p:spPr>
        <p:txBody>
          <a:bodyPr wrap="none" anchor="ctr"/>
          <a:lstStyle/>
          <a:p>
            <a:endParaRPr lang="ar-SA"/>
          </a:p>
        </p:txBody>
      </p:sp>
      <p:sp>
        <p:nvSpPr>
          <p:cNvPr id="296001" name="Rectangle 65"/>
          <p:cNvSpPr>
            <a:spLocks noChangeArrowheads="1"/>
          </p:cNvSpPr>
          <p:nvPr/>
        </p:nvSpPr>
        <p:spPr bwMode="blackWhite">
          <a:xfrm>
            <a:off x="4232275" y="1347788"/>
            <a:ext cx="31432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Vertical Record Orientation</a:t>
            </a:r>
          </a:p>
        </p:txBody>
      </p:sp>
      <p:sp>
        <p:nvSpPr>
          <p:cNvPr id="296002" name="Rectangle 66"/>
          <p:cNvSpPr>
            <a:spLocks noChangeArrowheads="1"/>
          </p:cNvSpPr>
          <p:nvPr/>
        </p:nvSpPr>
        <p:spPr bwMode="blackWhite">
          <a:xfrm>
            <a:off x="4232275" y="3582988"/>
            <a:ext cx="34353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Horizontal Record Orientation</a:t>
            </a:r>
          </a:p>
        </p:txBody>
      </p:sp>
      <p:sp>
        <p:nvSpPr>
          <p:cNvPr id="296003" name="Line 67"/>
          <p:cNvSpPr>
            <a:spLocks noChangeShapeType="1"/>
          </p:cNvSpPr>
          <p:nvPr/>
        </p:nvSpPr>
        <p:spPr bwMode="auto">
          <a:xfrm>
            <a:off x="3657600" y="3848100"/>
            <a:ext cx="5334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296004" name="Line 68"/>
          <p:cNvSpPr>
            <a:spLocks noChangeShapeType="1"/>
          </p:cNvSpPr>
          <p:nvPr/>
        </p:nvSpPr>
        <p:spPr bwMode="auto">
          <a:xfrm>
            <a:off x="4191000" y="3200400"/>
            <a:ext cx="0" cy="1219200"/>
          </a:xfrm>
          <a:prstGeom prst="line">
            <a:avLst/>
          </a:prstGeom>
          <a:noFill/>
          <a:ln w="28575">
            <a:solidFill>
              <a:schemeClr val="tx1"/>
            </a:solidFill>
            <a:round/>
            <a:headEnd type="triangle" w="sm" len="sm"/>
            <a:tailEnd type="triangle" w="sm" len="sm"/>
          </a:ln>
          <a:effectLst/>
        </p:spPr>
        <p:txBody>
          <a:bodyPr lIns="12700" tIns="12700" rIns="12700" bIns="12700">
            <a:spAutoFit/>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Grp="1" noChangeArrowheads="1"/>
          </p:cNvSpPr>
          <p:nvPr>
            <p:ph type="title"/>
          </p:nvPr>
        </p:nvSpPr>
        <p:spPr/>
        <p:txBody>
          <a:bodyPr/>
          <a:lstStyle/>
          <a:p>
            <a:r>
              <a:rPr lang="en-US"/>
              <a:t>Objectives</a:t>
            </a:r>
          </a:p>
        </p:txBody>
      </p:sp>
      <p:sp>
        <p:nvSpPr>
          <p:cNvPr id="267271" name="Rectangle 7"/>
          <p:cNvSpPr>
            <a:spLocks noGrp="1" noChangeArrowheads="1"/>
          </p:cNvSpPr>
          <p:nvPr>
            <p:ph type="body" idx="1"/>
          </p:nvPr>
        </p:nvSpPr>
        <p:spPr>
          <a:xfrm>
            <a:off x="863600" y="1816100"/>
            <a:ext cx="7366000" cy="4176713"/>
          </a:xfrm>
        </p:spPr>
        <p:txBody>
          <a:bodyPr/>
          <a:lstStyle/>
          <a:p>
            <a:r>
              <a:rPr lang="en-US"/>
              <a:t>After completing this lesson, you should be able to do the following:</a:t>
            </a:r>
          </a:p>
          <a:p>
            <a:pPr lvl="1"/>
            <a:r>
              <a:rPr lang="en-US"/>
              <a:t>Identify the components of the Property Palette</a:t>
            </a:r>
          </a:p>
          <a:p>
            <a:pPr lvl="1"/>
            <a:r>
              <a:rPr lang="en-US"/>
              <a:t>Manage object properties</a:t>
            </a:r>
          </a:p>
          <a:p>
            <a:pPr lvl="1"/>
            <a:r>
              <a:rPr lang="en-US"/>
              <a:t>Create and use Visual Attributes</a:t>
            </a:r>
          </a:p>
          <a:p>
            <a:pPr lvl="1"/>
            <a:r>
              <a:rPr lang="en-US"/>
              <a:t>Control the behavior and appearance of data blocks</a:t>
            </a:r>
          </a:p>
          <a:p>
            <a:pPr lvl="1"/>
            <a:r>
              <a:rPr lang="en-US"/>
              <a:t>Control frame properties</a:t>
            </a:r>
          </a:p>
          <a:p>
            <a:pPr lvl="1"/>
            <a:r>
              <a:rPr lang="en-US"/>
              <a:t>Create blocks that do not directly correspond to database tables</a:t>
            </a:r>
          </a:p>
          <a:p>
            <a:pPr lvl="1"/>
            <a:r>
              <a:rPr lang="en-US"/>
              <a:t>Delete data blocks and their components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807" name="Picture 15" descr="D:\Data\CurrDev\BIA10g\images\0615.GIF"/>
          <p:cNvPicPr>
            <a:picLocks noChangeAspect="1" noChangeArrowheads="1"/>
          </p:cNvPicPr>
          <p:nvPr/>
        </p:nvPicPr>
        <p:blipFill>
          <a:blip r:embed="rId3" cstate="print"/>
          <a:srcRect/>
          <a:stretch>
            <a:fillRect/>
          </a:stretch>
        </p:blipFill>
        <p:spPr bwMode="gray">
          <a:xfrm>
            <a:off x="5105400" y="1219200"/>
            <a:ext cx="3017838" cy="5040313"/>
          </a:xfrm>
          <a:prstGeom prst="rect">
            <a:avLst/>
          </a:prstGeom>
          <a:noFill/>
          <a:ln w="9525">
            <a:solidFill>
              <a:schemeClr val="tx1"/>
            </a:solidFill>
            <a:miter lim="800000"/>
            <a:headEnd/>
            <a:tailEnd/>
          </a:ln>
        </p:spPr>
      </p:pic>
      <p:sp>
        <p:nvSpPr>
          <p:cNvPr id="289808" name="Rectangle 16"/>
          <p:cNvSpPr>
            <a:spLocks noGrp="1" noChangeArrowheads="1"/>
          </p:cNvSpPr>
          <p:nvPr>
            <p:ph type="title"/>
          </p:nvPr>
        </p:nvSpPr>
        <p:spPr/>
        <p:txBody>
          <a:bodyPr/>
          <a:lstStyle/>
          <a:p>
            <a:r>
              <a:rPr lang="en-US" dirty="0"/>
              <a:t>Database Properties</a:t>
            </a:r>
          </a:p>
        </p:txBody>
      </p:sp>
      <p:sp>
        <p:nvSpPr>
          <p:cNvPr id="289809" name="Rectangle 17"/>
          <p:cNvSpPr>
            <a:spLocks noGrp="1" noChangeArrowheads="1"/>
          </p:cNvSpPr>
          <p:nvPr>
            <p:ph type="body" idx="1"/>
          </p:nvPr>
        </p:nvSpPr>
        <p:spPr>
          <a:xfrm>
            <a:off x="863600" y="1816100"/>
            <a:ext cx="4165600" cy="4379913"/>
          </a:xfrm>
        </p:spPr>
        <p:txBody>
          <a:bodyPr/>
          <a:lstStyle/>
          <a:p>
            <a:pPr>
              <a:spcBef>
                <a:spcPct val="0"/>
              </a:spcBef>
            </a:pPr>
            <a:r>
              <a:rPr lang="en-US"/>
              <a:t>Use properties in the Database group to control:</a:t>
            </a:r>
          </a:p>
          <a:p>
            <a:pPr lvl="1">
              <a:spcBef>
                <a:spcPct val="0"/>
              </a:spcBef>
            </a:pPr>
            <a:r>
              <a:rPr lang="en-US"/>
              <a:t>Type of block—data or control block</a:t>
            </a:r>
          </a:p>
          <a:p>
            <a:pPr lvl="1">
              <a:spcBef>
                <a:spcPct val="0"/>
              </a:spcBef>
            </a:pPr>
            <a:r>
              <a:rPr lang="en-US"/>
              <a:t>Query, insert, update, and delete operations on the </a:t>
            </a:r>
            <a:br>
              <a:rPr lang="en-US"/>
            </a:br>
            <a:r>
              <a:rPr lang="en-US"/>
              <a:t>data block</a:t>
            </a:r>
          </a:p>
          <a:p>
            <a:pPr lvl="1">
              <a:spcBef>
                <a:spcPct val="0"/>
              </a:spcBef>
            </a:pPr>
            <a:r>
              <a:rPr lang="en-US"/>
              <a:t>Data block’s data source</a:t>
            </a:r>
          </a:p>
          <a:p>
            <a:pPr lvl="1">
              <a:spcBef>
                <a:spcPct val="0"/>
              </a:spcBef>
            </a:pPr>
            <a:r>
              <a:rPr lang="en-US"/>
              <a:t>Query search criteria and default sort order</a:t>
            </a:r>
          </a:p>
          <a:p>
            <a:pPr lvl="1">
              <a:spcBef>
                <a:spcPct val="0"/>
              </a:spcBef>
            </a:pPr>
            <a:r>
              <a:rPr lang="en-US"/>
              <a:t>Maximum query time</a:t>
            </a:r>
          </a:p>
          <a:p>
            <a:pPr lvl="1">
              <a:spcBef>
                <a:spcPct val="0"/>
              </a:spcBef>
            </a:pPr>
            <a:r>
              <a:rPr lang="en-US"/>
              <a:t>Maximum number of </a:t>
            </a:r>
            <a:br>
              <a:rPr lang="en-US"/>
            </a:br>
            <a:r>
              <a:rPr lang="en-US"/>
              <a:t>records fetched</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Rectangle 2"/>
          <p:cNvSpPr>
            <a:spLocks noGrp="1" noChangeArrowheads="1"/>
          </p:cNvSpPr>
          <p:nvPr>
            <p:ph type="title"/>
          </p:nvPr>
        </p:nvSpPr>
        <p:spPr/>
        <p:txBody>
          <a:bodyPr/>
          <a:lstStyle/>
          <a:p>
            <a:r>
              <a:rPr lang="en-US" dirty="0" smtClean="0"/>
              <a:t>Database Properties</a:t>
            </a:r>
            <a:endParaRPr lang="ar-SA" dirty="0"/>
          </a:p>
        </p:txBody>
      </p:sp>
      <p:sp>
        <p:nvSpPr>
          <p:cNvPr id="326659" name="Rectangle 3"/>
          <p:cNvSpPr>
            <a:spLocks noGrp="1" noChangeArrowheads="1"/>
          </p:cNvSpPr>
          <p:nvPr>
            <p:ph type="body" idx="1"/>
          </p:nvPr>
        </p:nvSpPr>
        <p:spPr>
          <a:xfrm>
            <a:off x="990600" y="1169263"/>
            <a:ext cx="7366000" cy="5953425"/>
          </a:xfrm>
        </p:spPr>
        <p:txBody>
          <a:bodyPr/>
          <a:lstStyle/>
          <a:p>
            <a:r>
              <a:rPr lang="en-US" sz="1800" dirty="0" smtClean="0"/>
              <a:t>Controlling the Behavior of Data Blocks: Setting Database Properties</a:t>
            </a:r>
          </a:p>
          <a:p>
            <a:pPr lvl="1"/>
            <a:r>
              <a:rPr lang="en-US" sz="1800" dirty="0" smtClean="0"/>
              <a:t>In the Database group of the Property Palette, you can set numerous properties to control interaction with the database server. Some of these properties are:</a:t>
            </a:r>
          </a:p>
          <a:p>
            <a:pPr lvl="2"/>
            <a:r>
              <a:rPr lang="en-US" sz="1800" dirty="0"/>
              <a:t>Database Data Block: </a:t>
            </a:r>
            <a:r>
              <a:rPr lang="en-US" sz="1800" dirty="0" smtClean="0"/>
              <a:t>Set to Yes if the data block is based on a database object and No if it is a control block.</a:t>
            </a:r>
          </a:p>
          <a:p>
            <a:pPr lvl="2"/>
            <a:r>
              <a:rPr lang="en-US" sz="1800" dirty="0"/>
              <a:t>Enforce Primary Key: </a:t>
            </a:r>
            <a:r>
              <a:rPr lang="en-US" sz="1800" dirty="0" smtClean="0"/>
              <a:t>Controls whether Forms checks for uniqueness before inserting or updating records in the base table, in order to avoid committing duplicate rows in the database. A value of Yes means that the form checks that inserted or updated records are unique before an attempt is made to commit possible duplicate rows.</a:t>
            </a:r>
          </a:p>
          <a:p>
            <a:pPr lvl="2"/>
            <a:r>
              <a:rPr lang="en-US" sz="1800" dirty="0"/>
              <a:t>Query/Insert/Update/Delete Allowed: </a:t>
            </a:r>
            <a:r>
              <a:rPr lang="en-US" sz="1800" dirty="0" smtClean="0"/>
              <a:t>Control whether the associated operations can be performed on the data block records.</a:t>
            </a:r>
          </a:p>
          <a:p>
            <a:pPr lvl="2"/>
            <a:r>
              <a:rPr lang="en-US" sz="1800" dirty="0" smtClean="0"/>
              <a:t>Where condition</a:t>
            </a:r>
          </a:p>
          <a:p>
            <a:pPr lvl="2"/>
            <a:r>
              <a:rPr lang="en-US" sz="1800" dirty="0" smtClean="0"/>
              <a:t>You can select any property and press [F1] to get context-sensitive help about it.</a:t>
            </a:r>
          </a:p>
          <a:p>
            <a:endParaRPr lang="ar-SA" sz="1800"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81" name="Rectangle 49"/>
          <p:cNvSpPr>
            <a:spLocks noGrp="1" noChangeArrowheads="1"/>
          </p:cNvSpPr>
          <p:nvPr>
            <p:ph type="title"/>
          </p:nvPr>
        </p:nvSpPr>
        <p:spPr/>
        <p:txBody>
          <a:bodyPr/>
          <a:lstStyle/>
          <a:p>
            <a:r>
              <a:rPr lang="en-US"/>
              <a:t>Controlling Frame Properties</a:t>
            </a:r>
          </a:p>
        </p:txBody>
      </p:sp>
      <p:sp>
        <p:nvSpPr>
          <p:cNvPr id="300084" name="AutoShape 52"/>
          <p:cNvSpPr>
            <a:spLocks noChangeArrowheads="1"/>
          </p:cNvSpPr>
          <p:nvPr/>
        </p:nvSpPr>
        <p:spPr bwMode="gray">
          <a:xfrm rot="5400000">
            <a:off x="1943100" y="3162300"/>
            <a:ext cx="5257800" cy="1066800"/>
          </a:xfrm>
          <a:custGeom>
            <a:avLst/>
            <a:gdLst>
              <a:gd name="G0" fmla="+- 5400 0 0"/>
              <a:gd name="G1" fmla="+- 21600 0 5400"/>
              <a:gd name="G2" fmla="*/ 5400 1 2"/>
              <a:gd name="G3" fmla="+- 21600 0 G2"/>
              <a:gd name="G4" fmla="+/ 5400 21600 2"/>
              <a:gd name="G5" fmla="+/ G1 0 2"/>
              <a:gd name="G6" fmla="*/ 21600 21600 5400"/>
              <a:gd name="G7" fmla="*/ G6 1 2"/>
              <a:gd name="G8" fmla="+- 21600 0 G7"/>
              <a:gd name="G9" fmla="*/ 21600 1 2"/>
              <a:gd name="G10" fmla="+- 5400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400" y="21600"/>
                </a:lnTo>
                <a:lnTo>
                  <a:pt x="16200" y="21600"/>
                </a:lnTo>
                <a:lnTo>
                  <a:pt x="21600" y="0"/>
                </a:lnTo>
                <a:close/>
              </a:path>
            </a:pathLst>
          </a:custGeom>
          <a:solidFill>
            <a:srgbClr val="FFCC99">
              <a:alpha val="50000"/>
            </a:srgbClr>
          </a:solidFill>
          <a:ln w="25400">
            <a:noFill/>
            <a:miter lim="800000"/>
            <a:headEnd/>
            <a:tailEnd/>
          </a:ln>
          <a:effectLst/>
        </p:spPr>
        <p:txBody>
          <a:bodyPr lIns="12700" tIns="12700" rIns="12700" bIns="12700" anchor="ctr">
            <a:spAutoFit/>
          </a:bodyPr>
          <a:lstStyle/>
          <a:p>
            <a:endParaRPr lang="ar-SA"/>
          </a:p>
        </p:txBody>
      </p:sp>
      <p:pic>
        <p:nvPicPr>
          <p:cNvPr id="300085" name="Picture 53"/>
          <p:cNvPicPr>
            <a:picLocks noChangeAspect="1" noChangeArrowheads="1"/>
          </p:cNvPicPr>
          <p:nvPr/>
        </p:nvPicPr>
        <p:blipFill>
          <a:blip r:embed="rId3" cstate="print"/>
          <a:srcRect/>
          <a:stretch>
            <a:fillRect/>
          </a:stretch>
        </p:blipFill>
        <p:spPr bwMode="gray">
          <a:xfrm>
            <a:off x="1219200" y="2171700"/>
            <a:ext cx="3143250" cy="3162300"/>
          </a:xfrm>
          <a:prstGeom prst="rect">
            <a:avLst/>
          </a:prstGeom>
          <a:noFill/>
          <a:ln w="25400">
            <a:noFill/>
            <a:miter lim="800000"/>
            <a:headEnd/>
            <a:tailEnd/>
          </a:ln>
          <a:effectLst/>
        </p:spPr>
      </p:pic>
      <p:pic>
        <p:nvPicPr>
          <p:cNvPr id="300083" name="Picture 51"/>
          <p:cNvPicPr>
            <a:picLocks noChangeAspect="1" noChangeArrowheads="1"/>
          </p:cNvPicPr>
          <p:nvPr/>
        </p:nvPicPr>
        <p:blipFill>
          <a:blip r:embed="rId4" cstate="print"/>
          <a:srcRect r="16693" b="16708"/>
          <a:stretch>
            <a:fillRect/>
          </a:stretch>
        </p:blipFill>
        <p:spPr bwMode="gray">
          <a:xfrm>
            <a:off x="5029200" y="1123950"/>
            <a:ext cx="3054350" cy="5121275"/>
          </a:xfrm>
          <a:prstGeom prst="rect">
            <a:avLst/>
          </a:prstGeom>
          <a:noFill/>
          <a:ln w="28575">
            <a:solidFill>
              <a:schemeClr val="tx1"/>
            </a:solidFill>
            <a:miter lim="800000"/>
            <a:headEnd/>
            <a:tailEnd/>
          </a:ln>
          <a:effectLst/>
        </p:spPr>
      </p:pic>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4" name="Rectangle 4"/>
          <p:cNvSpPr>
            <a:spLocks noGrp="1" noChangeArrowheads="1"/>
          </p:cNvSpPr>
          <p:nvPr>
            <p:ph type="title"/>
          </p:nvPr>
        </p:nvSpPr>
        <p:spPr/>
        <p:txBody>
          <a:bodyPr/>
          <a:lstStyle/>
          <a:p>
            <a:r>
              <a:rPr lang="en-US"/>
              <a:t>Displaying Multiple Property Palettes</a:t>
            </a:r>
          </a:p>
        </p:txBody>
      </p:sp>
      <p:sp>
        <p:nvSpPr>
          <p:cNvPr id="302085" name="Rectangle 5"/>
          <p:cNvSpPr>
            <a:spLocks noGrp="1" noChangeArrowheads="1"/>
          </p:cNvSpPr>
          <p:nvPr>
            <p:ph type="body" idx="1"/>
          </p:nvPr>
        </p:nvSpPr>
        <p:spPr>
          <a:xfrm>
            <a:off x="1054100" y="1604963"/>
            <a:ext cx="3200400" cy="300037"/>
          </a:xfrm>
        </p:spPr>
        <p:txBody>
          <a:bodyPr/>
          <a:lstStyle/>
          <a:p>
            <a:pPr lvl="1">
              <a:buFont typeface="Arial" pitchFamily="34" charset="0"/>
              <a:buNone/>
            </a:pPr>
            <a:r>
              <a:rPr lang="en-US" sz="1800"/>
              <a:t>Two Palettes for Two Items: </a:t>
            </a:r>
          </a:p>
        </p:txBody>
      </p:sp>
      <p:sp>
        <p:nvSpPr>
          <p:cNvPr id="302088" name="Rectangle 8"/>
          <p:cNvSpPr>
            <a:spLocks noChangeArrowheads="1"/>
          </p:cNvSpPr>
          <p:nvPr/>
        </p:nvSpPr>
        <p:spPr bwMode="white">
          <a:xfrm>
            <a:off x="4876800" y="5321300"/>
            <a:ext cx="590550" cy="847725"/>
          </a:xfrm>
          <a:prstGeom prst="rect">
            <a:avLst/>
          </a:prstGeom>
          <a:solidFill>
            <a:schemeClr val="bg1"/>
          </a:solidFill>
          <a:ln w="25400">
            <a:noFill/>
            <a:miter lim="800000"/>
            <a:headEnd/>
            <a:tailEnd/>
          </a:ln>
          <a:effectLst/>
        </p:spPr>
        <p:txBody>
          <a:bodyPr lIns="12700" tIns="12700" rIns="12700" bIns="12700" anchor="ctr">
            <a:spAutoFit/>
          </a:bodyPr>
          <a:lstStyle/>
          <a:p>
            <a:endParaRPr lang="ar-SA"/>
          </a:p>
        </p:txBody>
      </p:sp>
      <p:sp>
        <p:nvSpPr>
          <p:cNvPr id="302089" name="Rectangle 9"/>
          <p:cNvSpPr>
            <a:spLocks noChangeArrowheads="1"/>
          </p:cNvSpPr>
          <p:nvPr/>
        </p:nvSpPr>
        <p:spPr bwMode="white">
          <a:xfrm>
            <a:off x="7334250" y="1984375"/>
            <a:ext cx="590550" cy="904875"/>
          </a:xfrm>
          <a:prstGeom prst="rect">
            <a:avLst/>
          </a:prstGeom>
          <a:solidFill>
            <a:schemeClr val="bg1"/>
          </a:solidFill>
          <a:ln w="25400">
            <a:noFill/>
            <a:miter lim="800000"/>
            <a:headEnd/>
            <a:tailEnd/>
          </a:ln>
          <a:effectLst/>
        </p:spPr>
        <p:txBody>
          <a:bodyPr lIns="12700" tIns="12700" rIns="12700" bIns="12700" anchor="ctr">
            <a:spAutoFit/>
          </a:bodyPr>
          <a:lstStyle/>
          <a:p>
            <a:endParaRPr lang="ar-SA"/>
          </a:p>
        </p:txBody>
      </p:sp>
      <p:sp>
        <p:nvSpPr>
          <p:cNvPr id="302093" name="Rectangle 13"/>
          <p:cNvSpPr>
            <a:spLocks noChangeArrowheads="1"/>
          </p:cNvSpPr>
          <p:nvPr/>
        </p:nvSpPr>
        <p:spPr bwMode="white">
          <a:xfrm>
            <a:off x="1066800" y="5256213"/>
            <a:ext cx="633413" cy="909637"/>
          </a:xfrm>
          <a:prstGeom prst="rect">
            <a:avLst/>
          </a:prstGeom>
          <a:solidFill>
            <a:schemeClr val="bg1"/>
          </a:solidFill>
          <a:ln w="25400">
            <a:noFill/>
            <a:miter lim="800000"/>
            <a:headEnd/>
            <a:tailEnd/>
          </a:ln>
          <a:effectLst/>
        </p:spPr>
        <p:txBody>
          <a:bodyPr wrap="none" lIns="12700" tIns="12700" rIns="12700" bIns="12700" anchor="ctr">
            <a:spAutoFit/>
          </a:bodyPr>
          <a:lstStyle/>
          <a:p>
            <a:endParaRPr lang="ar-SA"/>
          </a:p>
        </p:txBody>
      </p:sp>
      <p:sp>
        <p:nvSpPr>
          <p:cNvPr id="302096" name="Rectangle 16"/>
          <p:cNvSpPr>
            <a:spLocks noChangeArrowheads="1"/>
          </p:cNvSpPr>
          <p:nvPr/>
        </p:nvSpPr>
        <p:spPr bwMode="auto">
          <a:xfrm>
            <a:off x="4948238" y="1600200"/>
            <a:ext cx="3200400" cy="300038"/>
          </a:xfrm>
          <a:prstGeom prst="rect">
            <a:avLst/>
          </a:prstGeom>
          <a:noFill/>
          <a:ln w="9525">
            <a:noFill/>
            <a:miter lim="800000"/>
            <a:headEnd/>
            <a:tailEnd/>
          </a:ln>
          <a:effectLst/>
        </p:spPr>
        <p:txBody>
          <a:bodyPr lIns="12700" tIns="12700" rIns="12700" bIns="12700">
            <a:spAutoFit/>
          </a:bodyPr>
          <a:lstStyle/>
          <a:p>
            <a:pPr marL="571500" lvl="1" indent="-457200" algn="l" defTabSz="228600"/>
            <a:r>
              <a:rPr lang="en-US"/>
              <a:t>Two Palettes for One Item: </a:t>
            </a:r>
          </a:p>
        </p:txBody>
      </p:sp>
      <p:pic>
        <p:nvPicPr>
          <p:cNvPr id="302106" name="Picture 26" descr="D:\Data\CurrDev\BIA10g\images\0621b.gif"/>
          <p:cNvPicPr>
            <a:picLocks noChangeAspect="1" noChangeArrowheads="1"/>
          </p:cNvPicPr>
          <p:nvPr/>
        </p:nvPicPr>
        <p:blipFill>
          <a:blip r:embed="rId3" cstate="print"/>
          <a:srcRect/>
          <a:stretch>
            <a:fillRect/>
          </a:stretch>
        </p:blipFill>
        <p:spPr bwMode="gray">
          <a:xfrm>
            <a:off x="4638675" y="2057400"/>
            <a:ext cx="3819525" cy="4038600"/>
          </a:xfrm>
          <a:prstGeom prst="rect">
            <a:avLst/>
          </a:prstGeom>
          <a:noFill/>
        </p:spPr>
      </p:pic>
      <p:grpSp>
        <p:nvGrpSpPr>
          <p:cNvPr id="302111" name="Group 31"/>
          <p:cNvGrpSpPr>
            <a:grpSpLocks/>
          </p:cNvGrpSpPr>
          <p:nvPr/>
        </p:nvGrpSpPr>
        <p:grpSpPr bwMode="auto">
          <a:xfrm>
            <a:off x="914400" y="2133600"/>
            <a:ext cx="3478213" cy="4194175"/>
            <a:chOff x="576" y="1344"/>
            <a:chExt cx="2191" cy="2642"/>
          </a:xfrm>
        </p:grpSpPr>
        <p:pic>
          <p:nvPicPr>
            <p:cNvPr id="302108" name="Picture 28" descr="D:\Data\CurrDev\BIA10g\images\0621a.gif"/>
            <p:cNvPicPr>
              <a:picLocks noChangeAspect="1" noChangeArrowheads="1"/>
            </p:cNvPicPr>
            <p:nvPr/>
          </p:nvPicPr>
          <p:blipFill>
            <a:blip r:embed="rId4" cstate="print"/>
            <a:srcRect/>
            <a:stretch>
              <a:fillRect/>
            </a:stretch>
          </p:blipFill>
          <p:spPr bwMode="gray">
            <a:xfrm>
              <a:off x="576" y="1344"/>
              <a:ext cx="1692" cy="1771"/>
            </a:xfrm>
            <a:prstGeom prst="rect">
              <a:avLst/>
            </a:prstGeom>
            <a:noFill/>
          </p:spPr>
        </p:pic>
        <p:sp>
          <p:nvSpPr>
            <p:cNvPr id="302097" name="Rectangle 17"/>
            <p:cNvSpPr>
              <a:spLocks noChangeArrowheads="1"/>
            </p:cNvSpPr>
            <p:nvPr/>
          </p:nvSpPr>
          <p:spPr bwMode="gray">
            <a:xfrm>
              <a:off x="2016" y="1536"/>
              <a:ext cx="192" cy="192"/>
            </a:xfrm>
            <a:prstGeom prst="rect">
              <a:avLst/>
            </a:prstGeom>
            <a:noFill/>
            <a:ln w="25400">
              <a:solidFill>
                <a:schemeClr val="accent2"/>
              </a:solidFill>
              <a:miter lim="800000"/>
              <a:headEnd/>
              <a:tailEnd/>
            </a:ln>
            <a:effectLst/>
          </p:spPr>
          <p:txBody>
            <a:bodyPr wrap="none" lIns="12700" tIns="12700" rIns="12700" bIns="12700" anchor="ctr">
              <a:spAutoFit/>
            </a:bodyPr>
            <a:lstStyle/>
            <a:p>
              <a:endParaRPr lang="ar-SA"/>
            </a:p>
          </p:txBody>
        </p:sp>
        <p:pic>
          <p:nvPicPr>
            <p:cNvPr id="302110" name="Picture 30" descr="D:\Data\CurrDev\BIA10g\images\0621b.gif"/>
            <p:cNvPicPr>
              <a:picLocks noChangeAspect="1" noChangeArrowheads="1"/>
            </p:cNvPicPr>
            <p:nvPr/>
          </p:nvPicPr>
          <p:blipFill>
            <a:blip r:embed="rId5" cstate="print"/>
            <a:srcRect/>
            <a:stretch>
              <a:fillRect/>
            </a:stretch>
          </p:blipFill>
          <p:spPr bwMode="gray">
            <a:xfrm>
              <a:off x="1104" y="2208"/>
              <a:ext cx="1663" cy="1778"/>
            </a:xfrm>
            <a:prstGeom prst="rect">
              <a:avLst/>
            </a:prstGeom>
            <a:noFill/>
          </p:spPr>
        </p:pic>
      </p:gr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Line 2"/>
          <p:cNvSpPr>
            <a:spLocks noChangeShapeType="1"/>
          </p:cNvSpPr>
          <p:nvPr/>
        </p:nvSpPr>
        <p:spPr bwMode="blackWhite">
          <a:xfrm>
            <a:off x="2146300"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79" name="Line 3"/>
          <p:cNvSpPr>
            <a:spLocks noChangeShapeType="1"/>
          </p:cNvSpPr>
          <p:nvPr/>
        </p:nvSpPr>
        <p:spPr bwMode="blackWhite">
          <a:xfrm>
            <a:off x="1497013"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80" name="Line 4"/>
          <p:cNvSpPr>
            <a:spLocks noChangeShapeType="1"/>
          </p:cNvSpPr>
          <p:nvPr/>
        </p:nvSpPr>
        <p:spPr bwMode="blackWhite">
          <a:xfrm>
            <a:off x="2751138"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81" name="Line 5"/>
          <p:cNvSpPr>
            <a:spLocks noChangeShapeType="1"/>
          </p:cNvSpPr>
          <p:nvPr/>
        </p:nvSpPr>
        <p:spPr bwMode="blackWhite">
          <a:xfrm>
            <a:off x="6415088"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182" name="Line 6"/>
          <p:cNvSpPr>
            <a:spLocks noChangeShapeType="1"/>
          </p:cNvSpPr>
          <p:nvPr/>
        </p:nvSpPr>
        <p:spPr bwMode="blackWhite">
          <a:xfrm>
            <a:off x="7554913" y="4121150"/>
            <a:ext cx="0" cy="1168400"/>
          </a:xfrm>
          <a:prstGeom prst="line">
            <a:avLst/>
          </a:prstGeom>
          <a:noFill/>
          <a:ln w="28575">
            <a:solidFill>
              <a:schemeClr val="tx1"/>
            </a:solidFill>
            <a:prstDash val="dash"/>
            <a:round/>
            <a:headEnd type="none" w="sm" len="sm"/>
            <a:tailEnd type="none" w="sm" len="sm"/>
          </a:ln>
          <a:effectLst/>
        </p:spPr>
        <p:txBody>
          <a:bodyPr/>
          <a:lstStyle/>
          <a:p>
            <a:endParaRPr lang="ar-SA"/>
          </a:p>
        </p:txBody>
      </p:sp>
      <p:sp>
        <p:nvSpPr>
          <p:cNvPr id="306253" name="Rectangle 77"/>
          <p:cNvSpPr>
            <a:spLocks noGrp="1" noChangeArrowheads="1"/>
          </p:cNvSpPr>
          <p:nvPr>
            <p:ph type="title"/>
          </p:nvPr>
        </p:nvSpPr>
        <p:spPr/>
        <p:txBody>
          <a:bodyPr/>
          <a:lstStyle/>
          <a:p>
            <a:r>
              <a:rPr lang="en-US" dirty="0"/>
              <a:t>Copying Properties</a:t>
            </a:r>
          </a:p>
        </p:txBody>
      </p:sp>
      <p:sp>
        <p:nvSpPr>
          <p:cNvPr id="306184" name="Rectangle 8"/>
          <p:cNvSpPr>
            <a:spLocks noChangeArrowheads="1"/>
          </p:cNvSpPr>
          <p:nvPr/>
        </p:nvSpPr>
        <p:spPr bwMode="blackWhite">
          <a:xfrm>
            <a:off x="3073400" y="1358900"/>
            <a:ext cx="2946400" cy="1079500"/>
          </a:xfrm>
          <a:prstGeom prst="rect">
            <a:avLst/>
          </a:prstGeom>
          <a:solidFill>
            <a:srgbClr val="99CCFF"/>
          </a:solidFill>
          <a:ln w="28575">
            <a:solidFill>
              <a:schemeClr val="bg2"/>
            </a:solidFill>
            <a:prstDash val="dash"/>
            <a:miter lim="800000"/>
            <a:headEnd/>
            <a:tailEnd/>
          </a:ln>
          <a:effectLst/>
        </p:spPr>
        <p:txBody>
          <a:bodyPr wrap="none" anchor="ctr"/>
          <a:lstStyle/>
          <a:p>
            <a:endParaRPr lang="ar-SA"/>
          </a:p>
        </p:txBody>
      </p:sp>
      <p:sp>
        <p:nvSpPr>
          <p:cNvPr id="306185" name="Rectangle 9"/>
          <p:cNvSpPr>
            <a:spLocks noChangeArrowheads="1"/>
          </p:cNvSpPr>
          <p:nvPr/>
        </p:nvSpPr>
        <p:spPr bwMode="blackWhite">
          <a:xfrm>
            <a:off x="3184525" y="1447800"/>
            <a:ext cx="1171575" cy="850900"/>
          </a:xfrm>
          <a:prstGeom prst="rect">
            <a:avLst/>
          </a:prstGeom>
          <a:solidFill>
            <a:srgbClr val="99CCCC"/>
          </a:solidFill>
          <a:ln w="28575">
            <a:solidFill>
              <a:schemeClr val="bg2"/>
            </a:solidFill>
            <a:miter lim="800000"/>
            <a:headEnd/>
            <a:tailEnd/>
          </a:ln>
          <a:effectLst/>
        </p:spPr>
        <p:txBody>
          <a:bodyPr wrap="none" anchor="ctr"/>
          <a:lstStyle/>
          <a:p>
            <a:endParaRPr lang="ar-SA"/>
          </a:p>
        </p:txBody>
      </p:sp>
      <p:sp>
        <p:nvSpPr>
          <p:cNvPr id="306186" name="Rectangle 10"/>
          <p:cNvSpPr>
            <a:spLocks noChangeArrowheads="1"/>
          </p:cNvSpPr>
          <p:nvPr/>
        </p:nvSpPr>
        <p:spPr bwMode="blackWhite">
          <a:xfrm>
            <a:off x="4657725" y="1447800"/>
            <a:ext cx="1171575" cy="850900"/>
          </a:xfrm>
          <a:prstGeom prst="rect">
            <a:avLst/>
          </a:prstGeom>
          <a:solidFill>
            <a:srgbClr val="99CCCC"/>
          </a:solidFill>
          <a:ln w="28575">
            <a:solidFill>
              <a:schemeClr val="bg2"/>
            </a:solidFill>
            <a:miter lim="800000"/>
            <a:headEnd/>
            <a:tailEnd/>
          </a:ln>
          <a:effectLst/>
        </p:spPr>
        <p:txBody>
          <a:bodyPr wrap="none" anchor="ctr"/>
          <a:lstStyle/>
          <a:p>
            <a:endParaRPr lang="ar-SA"/>
          </a:p>
        </p:txBody>
      </p:sp>
      <p:sp>
        <p:nvSpPr>
          <p:cNvPr id="306187" name="Line 11"/>
          <p:cNvSpPr>
            <a:spLocks noChangeShapeType="1"/>
          </p:cNvSpPr>
          <p:nvPr/>
        </p:nvSpPr>
        <p:spPr bwMode="blackWhite">
          <a:xfrm>
            <a:off x="4508500" y="1371600"/>
            <a:ext cx="0" cy="1092200"/>
          </a:xfrm>
          <a:prstGeom prst="line">
            <a:avLst/>
          </a:prstGeom>
          <a:noFill/>
          <a:ln w="28575">
            <a:solidFill>
              <a:schemeClr val="bg2"/>
            </a:solidFill>
            <a:prstDash val="dash"/>
            <a:round/>
            <a:headEnd type="none" w="sm" len="sm"/>
            <a:tailEnd type="none" w="sm" len="sm"/>
          </a:ln>
          <a:effectLst/>
        </p:spPr>
        <p:txBody>
          <a:bodyPr/>
          <a:lstStyle/>
          <a:p>
            <a:endParaRPr lang="ar-SA"/>
          </a:p>
        </p:txBody>
      </p:sp>
      <p:sp>
        <p:nvSpPr>
          <p:cNvPr id="306188" name="Rectangle 12"/>
          <p:cNvSpPr>
            <a:spLocks noChangeArrowheads="1"/>
          </p:cNvSpPr>
          <p:nvPr/>
        </p:nvSpPr>
        <p:spPr bwMode="blackWhite">
          <a:xfrm>
            <a:off x="3270250" y="1581150"/>
            <a:ext cx="266700" cy="139700"/>
          </a:xfrm>
          <a:prstGeom prst="rect">
            <a:avLst/>
          </a:prstGeom>
          <a:solidFill>
            <a:srgbClr val="DDDDDD"/>
          </a:solidFill>
          <a:ln w="28575">
            <a:solidFill>
              <a:schemeClr val="bg2"/>
            </a:solidFill>
            <a:miter lim="800000"/>
            <a:headEnd/>
            <a:tailEnd/>
          </a:ln>
          <a:effectLst/>
        </p:spPr>
        <p:txBody>
          <a:bodyPr wrap="none" anchor="ctr"/>
          <a:lstStyle/>
          <a:p>
            <a:endParaRPr lang="ar-SA"/>
          </a:p>
        </p:txBody>
      </p:sp>
      <p:sp>
        <p:nvSpPr>
          <p:cNvPr id="306189" name="Rectangle 13"/>
          <p:cNvSpPr>
            <a:spLocks noChangeArrowheads="1"/>
          </p:cNvSpPr>
          <p:nvPr/>
        </p:nvSpPr>
        <p:spPr bwMode="blackWhite">
          <a:xfrm>
            <a:off x="3956050" y="1681163"/>
            <a:ext cx="266700" cy="139700"/>
          </a:xfrm>
          <a:prstGeom prst="rect">
            <a:avLst/>
          </a:prstGeom>
          <a:solidFill>
            <a:srgbClr val="DDDDDD"/>
          </a:solidFill>
          <a:ln w="28575">
            <a:solidFill>
              <a:schemeClr val="bg2"/>
            </a:solidFill>
            <a:miter lim="800000"/>
            <a:headEnd/>
            <a:tailEnd/>
          </a:ln>
          <a:effectLst/>
        </p:spPr>
        <p:txBody>
          <a:bodyPr wrap="none" anchor="ctr"/>
          <a:lstStyle/>
          <a:p>
            <a:endParaRPr lang="ar-SA"/>
          </a:p>
        </p:txBody>
      </p:sp>
      <p:sp>
        <p:nvSpPr>
          <p:cNvPr id="306190" name="Rectangle 14"/>
          <p:cNvSpPr>
            <a:spLocks noChangeArrowheads="1"/>
          </p:cNvSpPr>
          <p:nvPr/>
        </p:nvSpPr>
        <p:spPr bwMode="blackWhite">
          <a:xfrm>
            <a:off x="3282950" y="20002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191" name="Rectangle 15"/>
          <p:cNvSpPr>
            <a:spLocks noChangeArrowheads="1"/>
          </p:cNvSpPr>
          <p:nvPr/>
        </p:nvSpPr>
        <p:spPr bwMode="blackWhite">
          <a:xfrm>
            <a:off x="3943350" y="21145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192" name="Line 16"/>
          <p:cNvSpPr>
            <a:spLocks noChangeShapeType="1"/>
          </p:cNvSpPr>
          <p:nvPr/>
        </p:nvSpPr>
        <p:spPr bwMode="blackWhite">
          <a:xfrm>
            <a:off x="3530600" y="1638300"/>
            <a:ext cx="5588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193" name="Line 17"/>
          <p:cNvSpPr>
            <a:spLocks noChangeShapeType="1"/>
          </p:cNvSpPr>
          <p:nvPr/>
        </p:nvSpPr>
        <p:spPr bwMode="blackWhite">
          <a:xfrm>
            <a:off x="3568700" y="2057400"/>
            <a:ext cx="5588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194" name="Line 18"/>
          <p:cNvSpPr>
            <a:spLocks noChangeShapeType="1"/>
          </p:cNvSpPr>
          <p:nvPr/>
        </p:nvSpPr>
        <p:spPr bwMode="blackWhite">
          <a:xfrm>
            <a:off x="4089400" y="1625600"/>
            <a:ext cx="0" cy="50800"/>
          </a:xfrm>
          <a:prstGeom prst="line">
            <a:avLst/>
          </a:prstGeom>
          <a:noFill/>
          <a:ln w="28575">
            <a:solidFill>
              <a:schemeClr val="bg2"/>
            </a:solidFill>
            <a:round/>
            <a:headEnd type="none" w="sm" len="sm"/>
            <a:tailEnd type="none" w="sm" len="sm"/>
          </a:ln>
          <a:effectLst/>
        </p:spPr>
        <p:txBody>
          <a:bodyPr/>
          <a:lstStyle/>
          <a:p>
            <a:endParaRPr lang="ar-SA"/>
          </a:p>
        </p:txBody>
      </p:sp>
      <p:sp>
        <p:nvSpPr>
          <p:cNvPr id="306195" name="Line 19"/>
          <p:cNvSpPr>
            <a:spLocks noChangeShapeType="1"/>
          </p:cNvSpPr>
          <p:nvPr/>
        </p:nvSpPr>
        <p:spPr bwMode="blackWhite">
          <a:xfrm>
            <a:off x="4127500" y="2044700"/>
            <a:ext cx="0" cy="63500"/>
          </a:xfrm>
          <a:prstGeom prst="line">
            <a:avLst/>
          </a:prstGeom>
          <a:noFill/>
          <a:ln w="28575">
            <a:solidFill>
              <a:schemeClr val="bg2"/>
            </a:solidFill>
            <a:round/>
            <a:headEnd type="none" w="sm" len="sm"/>
            <a:tailEnd type="none" w="sm" len="sm"/>
          </a:ln>
          <a:effectLst/>
        </p:spPr>
        <p:txBody>
          <a:bodyPr/>
          <a:lstStyle/>
          <a:p>
            <a:endParaRPr lang="ar-SA"/>
          </a:p>
        </p:txBody>
      </p:sp>
      <p:sp>
        <p:nvSpPr>
          <p:cNvPr id="306196" name="Rectangle 20"/>
          <p:cNvSpPr>
            <a:spLocks noChangeArrowheads="1"/>
          </p:cNvSpPr>
          <p:nvPr/>
        </p:nvSpPr>
        <p:spPr bwMode="blackWhite">
          <a:xfrm>
            <a:off x="4749800" y="1549400"/>
            <a:ext cx="469900" cy="546100"/>
          </a:xfrm>
          <a:prstGeom prst="rect">
            <a:avLst/>
          </a:prstGeom>
          <a:solidFill>
            <a:srgbClr val="F1CCA7"/>
          </a:solidFill>
          <a:ln w="28575">
            <a:solidFill>
              <a:schemeClr val="bg2"/>
            </a:solidFill>
            <a:miter lim="800000"/>
            <a:headEnd/>
            <a:tailEnd/>
          </a:ln>
          <a:effectLst/>
        </p:spPr>
        <p:txBody>
          <a:bodyPr wrap="none" anchor="ctr"/>
          <a:lstStyle/>
          <a:p>
            <a:endParaRPr lang="ar-SA"/>
          </a:p>
        </p:txBody>
      </p:sp>
      <p:sp>
        <p:nvSpPr>
          <p:cNvPr id="306197" name="Line 21"/>
          <p:cNvSpPr>
            <a:spLocks noChangeShapeType="1"/>
          </p:cNvSpPr>
          <p:nvPr/>
        </p:nvSpPr>
        <p:spPr bwMode="blackWhite">
          <a:xfrm>
            <a:off x="4762500" y="1651000"/>
            <a:ext cx="4572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198" name="Rectangle 22"/>
          <p:cNvSpPr>
            <a:spLocks noChangeArrowheads="1"/>
          </p:cNvSpPr>
          <p:nvPr/>
        </p:nvSpPr>
        <p:spPr bwMode="blackWhite">
          <a:xfrm>
            <a:off x="4819650" y="18732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199" name="Rectangle 23"/>
          <p:cNvSpPr>
            <a:spLocks noChangeArrowheads="1"/>
          </p:cNvSpPr>
          <p:nvPr/>
        </p:nvSpPr>
        <p:spPr bwMode="blackWhite">
          <a:xfrm>
            <a:off x="5454650" y="2012950"/>
            <a:ext cx="266700" cy="139700"/>
          </a:xfrm>
          <a:prstGeom prst="rect">
            <a:avLst/>
          </a:prstGeom>
          <a:solidFill>
            <a:srgbClr val="CCCCFF"/>
          </a:solidFill>
          <a:ln w="28575">
            <a:solidFill>
              <a:schemeClr val="bg2"/>
            </a:solidFill>
            <a:miter lim="800000"/>
            <a:headEnd/>
            <a:tailEnd/>
          </a:ln>
          <a:effectLst/>
        </p:spPr>
        <p:txBody>
          <a:bodyPr wrap="none" anchor="ctr"/>
          <a:lstStyle/>
          <a:p>
            <a:endParaRPr lang="ar-SA"/>
          </a:p>
        </p:txBody>
      </p:sp>
      <p:sp>
        <p:nvSpPr>
          <p:cNvPr id="306200" name="Line 24"/>
          <p:cNvSpPr>
            <a:spLocks noChangeShapeType="1"/>
          </p:cNvSpPr>
          <p:nvPr/>
        </p:nvSpPr>
        <p:spPr bwMode="blackWhite">
          <a:xfrm>
            <a:off x="5080000" y="1928813"/>
            <a:ext cx="558800" cy="0"/>
          </a:xfrm>
          <a:prstGeom prst="line">
            <a:avLst/>
          </a:prstGeom>
          <a:noFill/>
          <a:ln w="28575">
            <a:solidFill>
              <a:schemeClr val="bg2"/>
            </a:solidFill>
            <a:round/>
            <a:headEnd type="none" w="sm" len="sm"/>
            <a:tailEnd type="none" w="sm" len="sm"/>
          </a:ln>
          <a:effectLst/>
        </p:spPr>
        <p:txBody>
          <a:bodyPr/>
          <a:lstStyle/>
          <a:p>
            <a:endParaRPr lang="ar-SA"/>
          </a:p>
        </p:txBody>
      </p:sp>
      <p:sp>
        <p:nvSpPr>
          <p:cNvPr id="306201" name="Line 25"/>
          <p:cNvSpPr>
            <a:spLocks noChangeShapeType="1"/>
          </p:cNvSpPr>
          <p:nvPr/>
        </p:nvSpPr>
        <p:spPr bwMode="blackWhite">
          <a:xfrm>
            <a:off x="5624513" y="1930400"/>
            <a:ext cx="0" cy="76200"/>
          </a:xfrm>
          <a:prstGeom prst="line">
            <a:avLst/>
          </a:prstGeom>
          <a:noFill/>
          <a:ln w="28575">
            <a:solidFill>
              <a:schemeClr val="bg2"/>
            </a:solidFill>
            <a:round/>
            <a:headEnd type="none" w="sm" len="sm"/>
            <a:tailEnd type="none" w="sm" len="sm"/>
          </a:ln>
          <a:effectLst/>
        </p:spPr>
        <p:txBody>
          <a:bodyPr/>
          <a:lstStyle/>
          <a:p>
            <a:endParaRPr lang="ar-SA"/>
          </a:p>
        </p:txBody>
      </p:sp>
      <p:sp>
        <p:nvSpPr>
          <p:cNvPr id="306202" name="Rectangle 26"/>
          <p:cNvSpPr>
            <a:spLocks noChangeArrowheads="1"/>
          </p:cNvSpPr>
          <p:nvPr/>
        </p:nvSpPr>
        <p:spPr bwMode="blackWhite">
          <a:xfrm>
            <a:off x="2244725" y="1284288"/>
            <a:ext cx="7556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Copy</a:t>
            </a:r>
          </a:p>
        </p:txBody>
      </p:sp>
      <p:sp>
        <p:nvSpPr>
          <p:cNvPr id="306203" name="Rectangle 27"/>
          <p:cNvSpPr>
            <a:spLocks noChangeArrowheads="1"/>
          </p:cNvSpPr>
          <p:nvPr/>
        </p:nvSpPr>
        <p:spPr bwMode="blackWhite">
          <a:xfrm>
            <a:off x="6105525" y="1284288"/>
            <a:ext cx="7937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Paste</a:t>
            </a:r>
          </a:p>
        </p:txBody>
      </p:sp>
      <p:sp>
        <p:nvSpPr>
          <p:cNvPr id="306204" name="Rectangle 28"/>
          <p:cNvSpPr>
            <a:spLocks noChangeArrowheads="1"/>
          </p:cNvSpPr>
          <p:nvPr/>
        </p:nvSpPr>
        <p:spPr bwMode="blackWhite">
          <a:xfrm>
            <a:off x="1279525" y="5867400"/>
            <a:ext cx="18224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Source objects</a:t>
            </a:r>
          </a:p>
        </p:txBody>
      </p:sp>
      <p:sp>
        <p:nvSpPr>
          <p:cNvPr id="306205" name="Rectangle 29"/>
          <p:cNvSpPr>
            <a:spLocks noChangeArrowheads="1"/>
          </p:cNvSpPr>
          <p:nvPr/>
        </p:nvSpPr>
        <p:spPr bwMode="blackWhite">
          <a:xfrm>
            <a:off x="5788025" y="5867400"/>
            <a:ext cx="2292350"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Destination objects</a:t>
            </a:r>
          </a:p>
        </p:txBody>
      </p:sp>
      <p:sp>
        <p:nvSpPr>
          <p:cNvPr id="306206" name="Rectangle 30"/>
          <p:cNvSpPr>
            <a:spLocks noChangeArrowheads="1"/>
          </p:cNvSpPr>
          <p:nvPr/>
        </p:nvSpPr>
        <p:spPr bwMode="blackWhite">
          <a:xfrm>
            <a:off x="3865563" y="4389438"/>
            <a:ext cx="1314450" cy="366712"/>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Properties</a:t>
            </a:r>
          </a:p>
        </p:txBody>
      </p:sp>
      <p:sp>
        <p:nvSpPr>
          <p:cNvPr id="306222" name="Rectangle 46"/>
          <p:cNvSpPr>
            <a:spLocks noChangeArrowheads="1"/>
          </p:cNvSpPr>
          <p:nvPr/>
        </p:nvSpPr>
        <p:spPr bwMode="blackWhite">
          <a:xfrm>
            <a:off x="6096000" y="2498725"/>
            <a:ext cx="1704975" cy="366713"/>
          </a:xfrm>
          <a:prstGeom prst="rect">
            <a:avLst/>
          </a:prstGeom>
          <a:noFill/>
          <a:ln w="25400">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Name	ITEMS</a:t>
            </a:r>
          </a:p>
        </p:txBody>
      </p:sp>
      <p:sp>
        <p:nvSpPr>
          <p:cNvPr id="306246" name="Rectangle 70"/>
          <p:cNvSpPr>
            <a:spLocks noChangeArrowheads="1"/>
          </p:cNvSpPr>
          <p:nvPr/>
        </p:nvSpPr>
        <p:spPr bwMode="gray">
          <a:xfrm>
            <a:off x="5105400" y="2860675"/>
            <a:ext cx="3090863" cy="1406525"/>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306247" name="Rectangle 71"/>
          <p:cNvSpPr>
            <a:spLocks noChangeArrowheads="1"/>
          </p:cNvSpPr>
          <p:nvPr/>
        </p:nvSpPr>
        <p:spPr bwMode="blackWhite">
          <a:xfrm>
            <a:off x="5105400" y="3155950"/>
            <a:ext cx="3094038" cy="280988"/>
          </a:xfrm>
          <a:prstGeom prst="rect">
            <a:avLst/>
          </a:prstGeom>
          <a:solidFill>
            <a:srgbClr val="FFCC99"/>
          </a:solidFill>
          <a:ln w="28575">
            <a:solidFill>
              <a:schemeClr val="bg2"/>
            </a:solidFill>
            <a:miter lim="800000"/>
            <a:headEnd/>
            <a:tailEnd/>
          </a:ln>
          <a:effectLst/>
        </p:spPr>
        <p:txBody>
          <a:bodyPr wrap="none" anchor="ctr"/>
          <a:lstStyle/>
          <a:p>
            <a:endParaRPr lang="ar-SA"/>
          </a:p>
        </p:txBody>
      </p:sp>
      <p:sp>
        <p:nvSpPr>
          <p:cNvPr id="306248" name="Rectangle 72"/>
          <p:cNvSpPr>
            <a:spLocks noChangeArrowheads="1"/>
          </p:cNvSpPr>
          <p:nvPr/>
        </p:nvSpPr>
        <p:spPr bwMode="blackWhite">
          <a:xfrm>
            <a:off x="5105400" y="3984625"/>
            <a:ext cx="3087688" cy="280988"/>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49" name="Rectangle 73"/>
          <p:cNvSpPr>
            <a:spLocks noChangeArrowheads="1"/>
          </p:cNvSpPr>
          <p:nvPr/>
        </p:nvSpPr>
        <p:spPr bwMode="blackWhite">
          <a:xfrm>
            <a:off x="5105400" y="3711575"/>
            <a:ext cx="3087688" cy="279400"/>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50" name="Rectangle 74"/>
          <p:cNvSpPr>
            <a:spLocks noChangeArrowheads="1"/>
          </p:cNvSpPr>
          <p:nvPr/>
        </p:nvSpPr>
        <p:spPr bwMode="gray">
          <a:xfrm>
            <a:off x="5105400" y="2857500"/>
            <a:ext cx="3106738" cy="1446213"/>
          </a:xfrm>
          <a:prstGeom prst="rect">
            <a:avLst/>
          </a:prstGeom>
          <a:noFill/>
          <a:ln w="28575">
            <a:noFill/>
            <a:miter lim="800000"/>
            <a:headEnd/>
            <a:tailEnd/>
          </a:ln>
          <a:effectLst/>
        </p:spPr>
        <p:txBody>
          <a:bodyPr wrap="none" anchor="ctr"/>
          <a:lstStyle/>
          <a:p>
            <a:endParaRPr lang="ar-SA"/>
          </a:p>
        </p:txBody>
      </p:sp>
      <p:sp>
        <p:nvSpPr>
          <p:cNvPr id="306251" name="Line 75"/>
          <p:cNvSpPr>
            <a:spLocks noChangeShapeType="1"/>
          </p:cNvSpPr>
          <p:nvPr/>
        </p:nvSpPr>
        <p:spPr bwMode="blackWhite">
          <a:xfrm>
            <a:off x="7453313" y="2854325"/>
            <a:ext cx="0" cy="1435100"/>
          </a:xfrm>
          <a:prstGeom prst="line">
            <a:avLst/>
          </a:prstGeom>
          <a:noFill/>
          <a:ln w="28575">
            <a:solidFill>
              <a:schemeClr val="bg2"/>
            </a:solidFill>
            <a:round/>
            <a:headEnd type="none" w="sm" len="sm"/>
            <a:tailEnd type="none" w="sm" len="sm"/>
          </a:ln>
          <a:effectLst/>
        </p:spPr>
        <p:txBody>
          <a:bodyPr/>
          <a:lstStyle/>
          <a:p>
            <a:endParaRPr lang="ar-SA"/>
          </a:p>
        </p:txBody>
      </p:sp>
      <p:sp>
        <p:nvSpPr>
          <p:cNvPr id="306252" name="Rectangle 76"/>
          <p:cNvSpPr>
            <a:spLocks noChangeArrowheads="1"/>
          </p:cNvSpPr>
          <p:nvPr/>
        </p:nvSpPr>
        <p:spPr bwMode="blackWhite">
          <a:xfrm>
            <a:off x="5119688" y="2849563"/>
            <a:ext cx="3057525" cy="1446212"/>
          </a:xfrm>
          <a:prstGeom prst="rect">
            <a:avLst/>
          </a:prstGeom>
          <a:noFill/>
          <a:ln w="25400">
            <a:noFill/>
            <a:miter lim="800000"/>
            <a:headEnd/>
            <a:tailEnd/>
          </a:ln>
          <a:effectLst/>
        </p:spPr>
        <p:txBody>
          <a:bodyPr wrap="none" lIns="92075" tIns="46038" rIns="92075" bIns="46038" anchor="ctr"/>
          <a:lstStyle/>
          <a:p>
            <a:pPr algn="l" defTabSz="822325" eaLnBrk="0" hangingPunct="0">
              <a:spcBef>
                <a:spcPct val="0"/>
              </a:spcBef>
              <a:buClrTx/>
              <a:buFontTx/>
              <a:buNone/>
            </a:pPr>
            <a:r>
              <a:rPr lang="en-US"/>
              <a:t>Query All Records	Yes</a:t>
            </a:r>
          </a:p>
          <a:p>
            <a:pPr algn="l" defTabSz="822325" eaLnBrk="0" hangingPunct="0">
              <a:spcBef>
                <a:spcPct val="0"/>
              </a:spcBef>
              <a:buClrTx/>
              <a:buFontTx/>
              <a:buNone/>
            </a:pPr>
            <a:r>
              <a:rPr lang="en-US"/>
              <a:t>Query Allowed		Yes</a:t>
            </a:r>
          </a:p>
          <a:p>
            <a:pPr algn="l" defTabSz="822325" eaLnBrk="0" hangingPunct="0">
              <a:spcBef>
                <a:spcPct val="0"/>
              </a:spcBef>
              <a:buClrTx/>
              <a:buFontTx/>
              <a:buNone/>
            </a:pPr>
            <a:r>
              <a:rPr lang="en-US"/>
              <a:t>Insert Allowed		Yes</a:t>
            </a:r>
          </a:p>
          <a:p>
            <a:pPr algn="l" defTabSz="822325" eaLnBrk="0" hangingPunct="0">
              <a:spcBef>
                <a:spcPct val="0"/>
              </a:spcBef>
              <a:buClrTx/>
              <a:buFontTx/>
              <a:buNone/>
            </a:pPr>
            <a:r>
              <a:rPr lang="en-US"/>
              <a:t>Update Allowed	No</a:t>
            </a:r>
          </a:p>
          <a:p>
            <a:pPr algn="l" defTabSz="822325" eaLnBrk="0" hangingPunct="0">
              <a:spcBef>
                <a:spcPct val="0"/>
              </a:spcBef>
              <a:buClrTx/>
              <a:buFontTx/>
              <a:buNone/>
            </a:pPr>
            <a:r>
              <a:rPr lang="en-US"/>
              <a:t>Delete Allowed		Yes</a:t>
            </a:r>
          </a:p>
        </p:txBody>
      </p:sp>
      <p:sp>
        <p:nvSpPr>
          <p:cNvPr id="306254" name="Line 78"/>
          <p:cNvSpPr>
            <a:spLocks noChangeShapeType="1"/>
          </p:cNvSpPr>
          <p:nvPr/>
        </p:nvSpPr>
        <p:spPr bwMode="blackWhite">
          <a:xfrm>
            <a:off x="2376488" y="1889125"/>
            <a:ext cx="0" cy="1143000"/>
          </a:xfrm>
          <a:prstGeom prst="line">
            <a:avLst/>
          </a:prstGeom>
          <a:noFill/>
          <a:ln w="28575">
            <a:solidFill>
              <a:schemeClr val="tx1"/>
            </a:solidFill>
            <a:round/>
            <a:headEnd type="none" w="sm" len="sm"/>
            <a:tailEnd type="none" w="sm" len="sm"/>
          </a:ln>
          <a:effectLst/>
        </p:spPr>
        <p:txBody>
          <a:bodyPr/>
          <a:lstStyle/>
          <a:p>
            <a:endParaRPr lang="ar-SA"/>
          </a:p>
        </p:txBody>
      </p:sp>
      <p:sp>
        <p:nvSpPr>
          <p:cNvPr id="306255" name="Line 79"/>
          <p:cNvSpPr>
            <a:spLocks noChangeShapeType="1"/>
          </p:cNvSpPr>
          <p:nvPr/>
        </p:nvSpPr>
        <p:spPr bwMode="blackWhite">
          <a:xfrm>
            <a:off x="2368550" y="1892300"/>
            <a:ext cx="639763"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306259" name="Line 83"/>
          <p:cNvSpPr>
            <a:spLocks noChangeShapeType="1"/>
          </p:cNvSpPr>
          <p:nvPr/>
        </p:nvSpPr>
        <p:spPr bwMode="blackWhite">
          <a:xfrm>
            <a:off x="6045200" y="1892300"/>
            <a:ext cx="887413" cy="0"/>
          </a:xfrm>
          <a:prstGeom prst="line">
            <a:avLst/>
          </a:prstGeom>
          <a:noFill/>
          <a:ln w="28575">
            <a:solidFill>
              <a:schemeClr val="tx1"/>
            </a:solidFill>
            <a:round/>
            <a:headEnd type="none" w="sm" len="sm"/>
            <a:tailEnd type="none" w="sm" len="sm"/>
          </a:ln>
          <a:effectLst/>
        </p:spPr>
        <p:txBody>
          <a:bodyPr/>
          <a:lstStyle/>
          <a:p>
            <a:endParaRPr lang="ar-SA"/>
          </a:p>
        </p:txBody>
      </p:sp>
      <p:sp>
        <p:nvSpPr>
          <p:cNvPr id="306260" name="Line 84"/>
          <p:cNvSpPr>
            <a:spLocks noChangeShapeType="1"/>
          </p:cNvSpPr>
          <p:nvPr/>
        </p:nvSpPr>
        <p:spPr bwMode="blackWhite">
          <a:xfrm>
            <a:off x="6924675" y="1887538"/>
            <a:ext cx="0" cy="914400"/>
          </a:xfrm>
          <a:prstGeom prst="line">
            <a:avLst/>
          </a:prstGeom>
          <a:noFill/>
          <a:ln w="28575">
            <a:solidFill>
              <a:schemeClr val="tx1"/>
            </a:solidFill>
            <a:round/>
            <a:headEnd type="none" w="sm" len="sm"/>
            <a:tailEnd type="triangle" w="sm" len="sm"/>
          </a:ln>
          <a:effectLst/>
        </p:spPr>
        <p:txBody>
          <a:bodyPr/>
          <a:lstStyle/>
          <a:p>
            <a:endParaRPr lang="ar-SA"/>
          </a:p>
        </p:txBody>
      </p:sp>
      <p:sp>
        <p:nvSpPr>
          <p:cNvPr id="306221" name="Rectangle 45"/>
          <p:cNvSpPr>
            <a:spLocks noChangeArrowheads="1"/>
          </p:cNvSpPr>
          <p:nvPr/>
        </p:nvSpPr>
        <p:spPr bwMode="gray">
          <a:xfrm>
            <a:off x="908050" y="2854325"/>
            <a:ext cx="3130550" cy="1336675"/>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306241" name="Rectangle 65"/>
          <p:cNvSpPr>
            <a:spLocks noChangeArrowheads="1"/>
          </p:cNvSpPr>
          <p:nvPr/>
        </p:nvSpPr>
        <p:spPr bwMode="blackWhite">
          <a:xfrm>
            <a:off x="909638" y="3160713"/>
            <a:ext cx="3128962" cy="276225"/>
          </a:xfrm>
          <a:prstGeom prst="rect">
            <a:avLst/>
          </a:prstGeom>
          <a:solidFill>
            <a:srgbClr val="FFCC99"/>
          </a:solidFill>
          <a:ln w="28575">
            <a:solidFill>
              <a:schemeClr val="bg2"/>
            </a:solidFill>
            <a:miter lim="800000"/>
            <a:headEnd/>
            <a:tailEnd/>
          </a:ln>
          <a:effectLst/>
        </p:spPr>
        <p:txBody>
          <a:bodyPr wrap="none" anchor="ctr"/>
          <a:lstStyle/>
          <a:p>
            <a:endParaRPr lang="ar-SA"/>
          </a:p>
        </p:txBody>
      </p:sp>
      <p:sp>
        <p:nvSpPr>
          <p:cNvPr id="306242" name="Rectangle 66"/>
          <p:cNvSpPr>
            <a:spLocks noChangeArrowheads="1"/>
          </p:cNvSpPr>
          <p:nvPr/>
        </p:nvSpPr>
        <p:spPr bwMode="blackWhite">
          <a:xfrm>
            <a:off x="915988" y="3976688"/>
            <a:ext cx="3122612" cy="276225"/>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43" name="Rectangle 67"/>
          <p:cNvSpPr>
            <a:spLocks noChangeArrowheads="1"/>
          </p:cNvSpPr>
          <p:nvPr/>
        </p:nvSpPr>
        <p:spPr bwMode="blackWhite">
          <a:xfrm>
            <a:off x="915988" y="3702050"/>
            <a:ext cx="3122612" cy="276225"/>
          </a:xfrm>
          <a:prstGeom prst="rect">
            <a:avLst/>
          </a:prstGeom>
          <a:solidFill>
            <a:srgbClr val="FFCC99"/>
          </a:solidFill>
          <a:ln w="28575">
            <a:solidFill>
              <a:schemeClr val="tx1"/>
            </a:solidFill>
            <a:miter lim="800000"/>
            <a:headEnd/>
            <a:tailEnd/>
          </a:ln>
          <a:effectLst/>
        </p:spPr>
        <p:txBody>
          <a:bodyPr wrap="none" anchor="ctr"/>
          <a:lstStyle/>
          <a:p>
            <a:endParaRPr lang="ar-SA"/>
          </a:p>
        </p:txBody>
      </p:sp>
      <p:sp>
        <p:nvSpPr>
          <p:cNvPr id="306244" name="Rectangle 68"/>
          <p:cNvSpPr>
            <a:spLocks noChangeArrowheads="1"/>
          </p:cNvSpPr>
          <p:nvPr/>
        </p:nvSpPr>
        <p:spPr bwMode="blackWhite">
          <a:xfrm>
            <a:off x="869950" y="2840038"/>
            <a:ext cx="3057525" cy="1446212"/>
          </a:xfrm>
          <a:prstGeom prst="rect">
            <a:avLst/>
          </a:prstGeom>
          <a:noFill/>
          <a:ln w="25400">
            <a:noFill/>
            <a:miter lim="800000"/>
            <a:headEnd/>
            <a:tailEnd/>
          </a:ln>
          <a:effectLst/>
        </p:spPr>
        <p:txBody>
          <a:bodyPr wrap="none" lIns="92075" tIns="46038" rIns="92075" bIns="46038" anchor="ctr"/>
          <a:lstStyle/>
          <a:p>
            <a:pPr algn="l" defTabSz="822325" eaLnBrk="0" hangingPunct="0">
              <a:spcBef>
                <a:spcPct val="0"/>
              </a:spcBef>
              <a:buClrTx/>
              <a:buFontTx/>
              <a:buNone/>
            </a:pPr>
            <a:r>
              <a:rPr lang="en-US">
                <a:solidFill>
                  <a:schemeClr val="bg2"/>
                </a:solidFill>
              </a:rPr>
              <a:t>Query All Records	No</a:t>
            </a:r>
          </a:p>
          <a:p>
            <a:pPr algn="l" defTabSz="822325" eaLnBrk="0" hangingPunct="0">
              <a:spcBef>
                <a:spcPct val="0"/>
              </a:spcBef>
              <a:buClrTx/>
              <a:buFontTx/>
              <a:buNone/>
            </a:pPr>
            <a:r>
              <a:rPr lang="en-US">
                <a:solidFill>
                  <a:schemeClr val="bg2"/>
                </a:solidFill>
              </a:rPr>
              <a:t>Query Allowed		Yes</a:t>
            </a:r>
          </a:p>
          <a:p>
            <a:pPr algn="l" defTabSz="822325" eaLnBrk="0" hangingPunct="0">
              <a:spcBef>
                <a:spcPct val="0"/>
              </a:spcBef>
              <a:buClrTx/>
              <a:buFontTx/>
              <a:buNone/>
            </a:pPr>
            <a:r>
              <a:rPr lang="en-US">
                <a:solidFill>
                  <a:schemeClr val="bg2"/>
                </a:solidFill>
              </a:rPr>
              <a:t>Insert Allowed		Yes</a:t>
            </a:r>
          </a:p>
          <a:p>
            <a:pPr algn="l" defTabSz="822325" eaLnBrk="0" hangingPunct="0">
              <a:spcBef>
                <a:spcPct val="0"/>
              </a:spcBef>
              <a:buClrTx/>
              <a:buFontTx/>
              <a:buNone/>
            </a:pPr>
            <a:r>
              <a:rPr lang="en-US">
                <a:solidFill>
                  <a:schemeClr val="bg2"/>
                </a:solidFill>
              </a:rPr>
              <a:t>Update Allowed	Yes</a:t>
            </a:r>
          </a:p>
          <a:p>
            <a:pPr algn="l" defTabSz="822325" eaLnBrk="0" hangingPunct="0">
              <a:spcBef>
                <a:spcPct val="0"/>
              </a:spcBef>
              <a:buClrTx/>
              <a:buFontTx/>
              <a:buNone/>
            </a:pPr>
            <a:r>
              <a:rPr lang="en-US">
                <a:solidFill>
                  <a:schemeClr val="bg2"/>
                </a:solidFill>
              </a:rPr>
              <a:t>Delete Allowed		Yes</a:t>
            </a:r>
          </a:p>
        </p:txBody>
      </p:sp>
      <p:sp>
        <p:nvSpPr>
          <p:cNvPr id="306245" name="Line 69"/>
          <p:cNvSpPr>
            <a:spLocks noChangeShapeType="1"/>
          </p:cNvSpPr>
          <p:nvPr/>
        </p:nvSpPr>
        <p:spPr bwMode="blackWhite">
          <a:xfrm>
            <a:off x="3209925" y="2854325"/>
            <a:ext cx="0" cy="1411288"/>
          </a:xfrm>
          <a:prstGeom prst="line">
            <a:avLst/>
          </a:prstGeom>
          <a:noFill/>
          <a:ln w="28575">
            <a:solidFill>
              <a:schemeClr val="bg2"/>
            </a:solidFill>
            <a:round/>
            <a:headEnd type="none" w="sm" len="sm"/>
            <a:tailEnd type="none" w="sm" len="sm"/>
          </a:ln>
          <a:effectLst/>
        </p:spPr>
        <p:txBody>
          <a:bodyPr/>
          <a:lstStyle/>
          <a:p>
            <a:endParaRPr lang="ar-SA"/>
          </a:p>
        </p:txBody>
      </p:sp>
      <p:pic>
        <p:nvPicPr>
          <p:cNvPr id="306262" name="Picture 86" descr="Cube: Small Box, Green"/>
          <p:cNvPicPr>
            <a:picLocks noChangeAspect="1" noChangeArrowheads="1"/>
          </p:cNvPicPr>
          <p:nvPr/>
        </p:nvPicPr>
        <p:blipFill>
          <a:blip r:embed="rId3" cstate="print"/>
          <a:srcRect/>
          <a:stretch>
            <a:fillRect/>
          </a:stretch>
        </p:blipFill>
        <p:spPr bwMode="gray">
          <a:xfrm>
            <a:off x="1168400" y="5181600"/>
            <a:ext cx="639763" cy="674688"/>
          </a:xfrm>
          <a:prstGeom prst="rect">
            <a:avLst/>
          </a:prstGeom>
          <a:noFill/>
        </p:spPr>
      </p:pic>
      <p:pic>
        <p:nvPicPr>
          <p:cNvPr id="306267" name="Picture 91" descr="Cube: Small Box, Green"/>
          <p:cNvPicPr>
            <a:picLocks noChangeAspect="1" noChangeArrowheads="1"/>
          </p:cNvPicPr>
          <p:nvPr/>
        </p:nvPicPr>
        <p:blipFill>
          <a:blip r:embed="rId3" cstate="print"/>
          <a:srcRect/>
          <a:stretch>
            <a:fillRect/>
          </a:stretch>
        </p:blipFill>
        <p:spPr bwMode="gray">
          <a:xfrm>
            <a:off x="1816100" y="5181600"/>
            <a:ext cx="639763" cy="674688"/>
          </a:xfrm>
          <a:prstGeom prst="rect">
            <a:avLst/>
          </a:prstGeom>
          <a:noFill/>
        </p:spPr>
      </p:pic>
      <p:pic>
        <p:nvPicPr>
          <p:cNvPr id="306268" name="Picture 92" descr="Cube: Small Box, Green"/>
          <p:cNvPicPr>
            <a:picLocks noChangeAspect="1" noChangeArrowheads="1"/>
          </p:cNvPicPr>
          <p:nvPr/>
        </p:nvPicPr>
        <p:blipFill>
          <a:blip r:embed="rId3" cstate="print"/>
          <a:srcRect/>
          <a:stretch>
            <a:fillRect/>
          </a:stretch>
        </p:blipFill>
        <p:spPr bwMode="gray">
          <a:xfrm>
            <a:off x="2463800" y="5181600"/>
            <a:ext cx="639763" cy="674688"/>
          </a:xfrm>
          <a:prstGeom prst="rect">
            <a:avLst/>
          </a:prstGeom>
          <a:noFill/>
        </p:spPr>
      </p:pic>
      <p:pic>
        <p:nvPicPr>
          <p:cNvPr id="306269" name="Picture 93" descr="Cube: Small Box, Green"/>
          <p:cNvPicPr>
            <a:picLocks noChangeAspect="1" noChangeArrowheads="1"/>
          </p:cNvPicPr>
          <p:nvPr/>
        </p:nvPicPr>
        <p:blipFill>
          <a:blip r:embed="rId3" cstate="print"/>
          <a:srcRect/>
          <a:stretch>
            <a:fillRect/>
          </a:stretch>
        </p:blipFill>
        <p:spPr bwMode="gray">
          <a:xfrm>
            <a:off x="6096000" y="5181600"/>
            <a:ext cx="639763" cy="674688"/>
          </a:xfrm>
          <a:prstGeom prst="rect">
            <a:avLst/>
          </a:prstGeom>
          <a:noFill/>
        </p:spPr>
      </p:pic>
      <p:pic>
        <p:nvPicPr>
          <p:cNvPr id="306270" name="Picture 94" descr="Cube: Small Box, Green"/>
          <p:cNvPicPr>
            <a:picLocks noChangeAspect="1" noChangeArrowheads="1"/>
          </p:cNvPicPr>
          <p:nvPr/>
        </p:nvPicPr>
        <p:blipFill>
          <a:blip r:embed="rId3" cstate="print"/>
          <a:srcRect/>
          <a:stretch>
            <a:fillRect/>
          </a:stretch>
        </p:blipFill>
        <p:spPr bwMode="gray">
          <a:xfrm>
            <a:off x="7234238" y="5181600"/>
            <a:ext cx="639762" cy="674688"/>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Copying Properties</a:t>
            </a:r>
            <a:endParaRPr lang="ar-SA" dirty="0"/>
          </a:p>
        </p:txBody>
      </p:sp>
      <p:sp>
        <p:nvSpPr>
          <p:cNvPr id="3" name="Content Placeholder 2"/>
          <p:cNvSpPr>
            <a:spLocks noGrp="1"/>
          </p:cNvSpPr>
          <p:nvPr>
            <p:ph idx="1"/>
          </p:nvPr>
        </p:nvSpPr>
        <p:spPr>
          <a:xfrm>
            <a:off x="838200" y="990600"/>
            <a:ext cx="7366000" cy="5676426"/>
          </a:xfrm>
        </p:spPr>
        <p:txBody>
          <a:bodyPr/>
          <a:lstStyle/>
          <a:p>
            <a:pPr lvl="1"/>
            <a:r>
              <a:rPr lang="en-US" sz="1800" dirty="0" smtClean="0"/>
              <a:t>You can copy the properties and values from the Property Palette to a buffer, so that they can be applied (pasted) to other objects in your design session. To copy properties, perform the following steps:</a:t>
            </a:r>
          </a:p>
          <a:p>
            <a:pPr lvl="2">
              <a:buFontTx/>
              <a:buNone/>
            </a:pPr>
            <a:r>
              <a:rPr lang="en-US" sz="1800" dirty="0" smtClean="0"/>
              <a:t>1.	In the Property Palette, display and set the properties that are to be copied. This may be from one object or a combination of objects.</a:t>
            </a:r>
          </a:p>
          <a:p>
            <a:pPr lvl="3"/>
            <a:r>
              <a:rPr lang="en-US" sz="1800" dirty="0" smtClean="0"/>
              <a:t>To copy all property settings from the Property Palette, select Edit </a:t>
            </a:r>
            <a:r>
              <a:rPr lang="en-US" sz="1800" dirty="0" smtClean="0">
                <a:sym typeface="Wingdings" pitchFamily="2" charset="2"/>
              </a:rPr>
              <a:t>&gt; </a:t>
            </a:r>
            <a:r>
              <a:rPr lang="en-US" sz="1800" dirty="0" smtClean="0"/>
              <a:t>Select All.</a:t>
            </a:r>
          </a:p>
          <a:p>
            <a:pPr lvl="3"/>
            <a:r>
              <a:rPr lang="en-US" sz="1800" dirty="0" smtClean="0"/>
              <a:t>To copy the selected property settings only, press and hold [Ctrl] while you click each property individually.</a:t>
            </a:r>
          </a:p>
          <a:p>
            <a:pPr lvl="2">
              <a:buFontTx/>
              <a:buNone/>
            </a:pPr>
            <a:r>
              <a:rPr lang="en-US" sz="1800" dirty="0" smtClean="0"/>
              <a:t>2.	Click Copy Properties on the toolbar of the Property Palette.</a:t>
            </a:r>
          </a:p>
          <a:p>
            <a:pPr lvl="2">
              <a:buFontTx/>
              <a:buNone/>
            </a:pPr>
            <a:r>
              <a:rPr lang="en-US" sz="1800" dirty="0" smtClean="0"/>
              <a:t>3.	From the Object Navigator select the object into which the properties are to be copied.</a:t>
            </a:r>
          </a:p>
          <a:p>
            <a:pPr lvl="2">
              <a:buFontTx/>
              <a:buNone/>
            </a:pPr>
            <a:r>
              <a:rPr lang="en-US" sz="1800" dirty="0" smtClean="0"/>
              <a:t>4.	In the Property Palette, click Paste Properties. The selected object receives values from all copied properties that are relevant to their object types.</a:t>
            </a:r>
          </a:p>
          <a:p>
            <a:endParaRPr lang="ar-SA"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8" name="Rectangle 4"/>
          <p:cNvSpPr>
            <a:spLocks noGrp="1" noChangeArrowheads="1"/>
          </p:cNvSpPr>
          <p:nvPr>
            <p:ph type="title"/>
          </p:nvPr>
        </p:nvSpPr>
        <p:spPr/>
        <p:txBody>
          <a:bodyPr/>
          <a:lstStyle/>
          <a:p>
            <a:r>
              <a:rPr lang="en-US"/>
              <a:t>Creating a Control Block</a:t>
            </a:r>
          </a:p>
        </p:txBody>
      </p:sp>
      <p:sp>
        <p:nvSpPr>
          <p:cNvPr id="308229" name="Rectangle 5"/>
          <p:cNvSpPr>
            <a:spLocks noGrp="1" noChangeArrowheads="1"/>
          </p:cNvSpPr>
          <p:nvPr>
            <p:ph type="body" idx="1"/>
          </p:nvPr>
        </p:nvSpPr>
        <p:spPr>
          <a:xfrm>
            <a:off x="863600" y="1816100"/>
            <a:ext cx="7366000" cy="2503488"/>
          </a:xfrm>
        </p:spPr>
        <p:txBody>
          <a:bodyPr/>
          <a:lstStyle/>
          <a:p>
            <a:pPr lvl="1"/>
            <a:r>
              <a:rPr lang="en-US"/>
              <a:t>Click the Data Blocks node</a:t>
            </a:r>
          </a:p>
          <a:p>
            <a:pPr lvl="1"/>
            <a:r>
              <a:rPr lang="en-US"/>
              <a:t>Click the Create icon</a:t>
            </a:r>
            <a:br>
              <a:rPr lang="en-US"/>
            </a:br>
            <a:r>
              <a:rPr lang="en-US"/>
              <a:t>      				OR</a:t>
            </a:r>
            <a:br>
              <a:rPr lang="en-US"/>
            </a:br>
            <a:r>
              <a:rPr lang="en-US"/>
              <a:t>Select Edit </a:t>
            </a:r>
            <a:r>
              <a:rPr lang="en-US">
                <a:sym typeface="Wingdings" pitchFamily="2" charset="2"/>
              </a:rPr>
              <a:t>&gt; </a:t>
            </a:r>
            <a:r>
              <a:rPr lang="en-US"/>
              <a:t>Create.</a:t>
            </a:r>
          </a:p>
          <a:p>
            <a:pPr lvl="1"/>
            <a:r>
              <a:rPr lang="en-US"/>
              <a:t>Select the “Build a new data </a:t>
            </a:r>
            <a:br>
              <a:rPr lang="en-US"/>
            </a:br>
            <a:r>
              <a:rPr lang="en-US"/>
              <a:t>block manually” option in the </a:t>
            </a:r>
            <a:br>
              <a:rPr lang="en-US"/>
            </a:br>
            <a:r>
              <a:rPr lang="en-US"/>
              <a:t>New Data Block dialog box.</a:t>
            </a:r>
          </a:p>
        </p:txBody>
      </p:sp>
      <p:pic>
        <p:nvPicPr>
          <p:cNvPr id="308230" name="Picture 6"/>
          <p:cNvPicPr>
            <a:picLocks noChangeAspect="1" noChangeArrowheads="1"/>
          </p:cNvPicPr>
          <p:nvPr/>
        </p:nvPicPr>
        <p:blipFill>
          <a:blip r:embed="rId3" cstate="print"/>
          <a:srcRect/>
          <a:stretch>
            <a:fillRect/>
          </a:stretch>
        </p:blipFill>
        <p:spPr bwMode="gray">
          <a:xfrm>
            <a:off x="1447800" y="4530725"/>
            <a:ext cx="3810000" cy="1641475"/>
          </a:xfrm>
          <a:prstGeom prst="rect">
            <a:avLst/>
          </a:prstGeom>
          <a:noFill/>
          <a:ln w="25400">
            <a:noFill/>
            <a:miter lim="800000"/>
            <a:headEnd/>
            <a:tailEnd/>
          </a:ln>
          <a:effectLst/>
        </p:spPr>
      </p:pic>
      <p:pic>
        <p:nvPicPr>
          <p:cNvPr id="308234" name="Picture 10" descr="D:\Data\CurrDev\BIA10g\images\0626.GIF"/>
          <p:cNvPicPr>
            <a:picLocks noChangeAspect="1" noChangeArrowheads="1"/>
          </p:cNvPicPr>
          <p:nvPr/>
        </p:nvPicPr>
        <p:blipFill>
          <a:blip r:embed="rId4" cstate="print"/>
          <a:srcRect/>
          <a:stretch>
            <a:fillRect/>
          </a:stretch>
        </p:blipFill>
        <p:spPr bwMode="gray">
          <a:xfrm>
            <a:off x="5486400" y="1905000"/>
            <a:ext cx="2743200" cy="1989138"/>
          </a:xfrm>
          <a:prstGeom prst="rect">
            <a:avLst/>
          </a:prstGeom>
          <a:noFill/>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Control Blocks</a:t>
            </a:r>
            <a:br>
              <a:rPr lang="en-US" dirty="0" smtClean="0"/>
            </a:br>
            <a:endParaRPr lang="ar-SA" dirty="0"/>
          </a:p>
        </p:txBody>
      </p:sp>
      <p:sp>
        <p:nvSpPr>
          <p:cNvPr id="3" name="Content Placeholder 2"/>
          <p:cNvSpPr>
            <a:spLocks noGrp="1"/>
          </p:cNvSpPr>
          <p:nvPr>
            <p:ph idx="1"/>
          </p:nvPr>
        </p:nvSpPr>
        <p:spPr>
          <a:xfrm>
            <a:off x="838200" y="1143000"/>
            <a:ext cx="7366000" cy="5122428"/>
          </a:xfrm>
        </p:spPr>
        <p:txBody>
          <a:bodyPr/>
          <a:lstStyle/>
          <a:p>
            <a:pPr lvl="1">
              <a:lnSpc>
                <a:spcPct val="96000"/>
              </a:lnSpc>
            </a:pPr>
            <a:r>
              <a:rPr lang="en-US" sz="2000" dirty="0" smtClean="0"/>
              <a:t>A control block is a block that is not associated with any database, and its items do not relate to any columns within any database table.</a:t>
            </a:r>
          </a:p>
          <a:p>
            <a:pPr lvl="1">
              <a:lnSpc>
                <a:spcPct val="96000"/>
              </a:lnSpc>
            </a:pPr>
            <a:r>
              <a:rPr lang="en-US" sz="2000" dirty="0" smtClean="0"/>
              <a:t>This means that Forms does not perform an automatic query when the operator issues an Enter Query or Execute Query command, nor does it issue an automatic Insert, Update, or Delete for the block when the operator saves changes to the database.</a:t>
            </a:r>
          </a:p>
          <a:p>
            <a:pPr lvl="1">
              <a:lnSpc>
                <a:spcPct val="96000"/>
              </a:lnSpc>
            </a:pPr>
            <a:r>
              <a:rPr lang="en-US" sz="2000" dirty="0" smtClean="0"/>
              <a:t>How to Create a Control Block</a:t>
            </a:r>
          </a:p>
          <a:p>
            <a:pPr lvl="2">
              <a:lnSpc>
                <a:spcPct val="96000"/>
              </a:lnSpc>
              <a:buFontTx/>
              <a:buNone/>
            </a:pPr>
            <a:r>
              <a:rPr lang="en-US" dirty="0" smtClean="0"/>
              <a:t>1.	Click the Data Blocks node in the Object Navigator.</a:t>
            </a:r>
          </a:p>
          <a:p>
            <a:pPr lvl="2">
              <a:lnSpc>
                <a:spcPct val="96000"/>
              </a:lnSpc>
              <a:buFontTx/>
              <a:buNone/>
            </a:pPr>
            <a:r>
              <a:rPr lang="en-US" dirty="0" smtClean="0"/>
              <a:t>2.	Click the Create icon on the toolbar, or Select Edit </a:t>
            </a:r>
            <a:r>
              <a:rPr lang="en-US" dirty="0" smtClean="0">
                <a:sym typeface="Wingdings" pitchFamily="2" charset="2"/>
              </a:rPr>
              <a:t>&gt; </a:t>
            </a:r>
            <a:r>
              <a:rPr lang="en-US" dirty="0" smtClean="0"/>
              <a:t>Create from the menu.</a:t>
            </a:r>
          </a:p>
          <a:p>
            <a:pPr lvl="2">
              <a:lnSpc>
                <a:spcPct val="96000"/>
              </a:lnSpc>
              <a:buFontTx/>
              <a:buNone/>
            </a:pPr>
            <a:r>
              <a:rPr lang="en-US" dirty="0" smtClean="0"/>
              <a:t>3.	In the New Data Block dialog box, select the “Build a new data block manually” option.</a:t>
            </a:r>
          </a:p>
          <a:p>
            <a:pPr lvl="2">
              <a:lnSpc>
                <a:spcPct val="96000"/>
              </a:lnSpc>
              <a:buFontTx/>
              <a:buNone/>
            </a:pPr>
            <a:r>
              <a:rPr lang="en-US" dirty="0" smtClean="0"/>
              <a:t>4.	Open the Property Palette of the new data block and change its name.</a:t>
            </a:r>
            <a:endParaRPr lang="ar-SA"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6" name="Rectangle 4"/>
          <p:cNvSpPr>
            <a:spLocks noGrp="1" noChangeArrowheads="1"/>
          </p:cNvSpPr>
          <p:nvPr>
            <p:ph type="title"/>
          </p:nvPr>
        </p:nvSpPr>
        <p:spPr/>
        <p:txBody>
          <a:bodyPr/>
          <a:lstStyle/>
          <a:p>
            <a:r>
              <a:rPr lang="en-US"/>
              <a:t>Deleting a Data Block</a:t>
            </a:r>
          </a:p>
        </p:txBody>
      </p:sp>
      <p:sp>
        <p:nvSpPr>
          <p:cNvPr id="310277" name="Rectangle 5"/>
          <p:cNvSpPr>
            <a:spLocks noGrp="1" noChangeArrowheads="1"/>
          </p:cNvSpPr>
          <p:nvPr>
            <p:ph type="body" idx="1"/>
          </p:nvPr>
        </p:nvSpPr>
        <p:spPr>
          <a:xfrm>
            <a:off x="863600" y="1816100"/>
            <a:ext cx="7366000" cy="1833563"/>
          </a:xfrm>
        </p:spPr>
        <p:txBody>
          <a:bodyPr/>
          <a:lstStyle/>
          <a:p>
            <a:pPr lvl="1"/>
            <a:r>
              <a:rPr lang="en-US"/>
              <a:t>Select a data block for deletion</a:t>
            </a:r>
          </a:p>
          <a:p>
            <a:pPr lvl="1"/>
            <a:r>
              <a:rPr lang="en-US"/>
              <a:t>Click the Delete icon</a:t>
            </a:r>
            <a:br>
              <a:rPr lang="en-US"/>
            </a:br>
            <a:r>
              <a:rPr lang="en-US"/>
              <a:t>      				OR</a:t>
            </a:r>
            <a:br>
              <a:rPr lang="en-US"/>
            </a:br>
            <a:r>
              <a:rPr lang="en-US"/>
              <a:t>Press [Delete]</a:t>
            </a:r>
          </a:p>
          <a:p>
            <a:pPr lvl="1"/>
            <a:r>
              <a:rPr lang="en-US"/>
              <a:t>Click Yes in the alert box.</a:t>
            </a:r>
          </a:p>
        </p:txBody>
      </p:sp>
      <p:pic>
        <p:nvPicPr>
          <p:cNvPr id="310278" name="Picture 6"/>
          <p:cNvPicPr>
            <a:picLocks noChangeAspect="1" noChangeArrowheads="1"/>
          </p:cNvPicPr>
          <p:nvPr/>
        </p:nvPicPr>
        <p:blipFill>
          <a:blip r:embed="rId3" cstate="print"/>
          <a:srcRect/>
          <a:stretch>
            <a:fillRect/>
          </a:stretch>
        </p:blipFill>
        <p:spPr bwMode="gray">
          <a:xfrm>
            <a:off x="5867400" y="1905000"/>
            <a:ext cx="2124075" cy="1703388"/>
          </a:xfrm>
          <a:prstGeom prst="rect">
            <a:avLst/>
          </a:prstGeom>
          <a:noFill/>
          <a:ln w="28575">
            <a:solidFill>
              <a:schemeClr val="tx1"/>
            </a:solidFill>
            <a:miter lim="800000"/>
            <a:headEnd/>
            <a:tailEnd/>
          </a:ln>
          <a:effectLst/>
        </p:spPr>
      </p:pic>
      <p:pic>
        <p:nvPicPr>
          <p:cNvPr id="310279" name="Picture 7"/>
          <p:cNvPicPr>
            <a:picLocks noChangeAspect="1" noChangeArrowheads="1"/>
          </p:cNvPicPr>
          <p:nvPr/>
        </p:nvPicPr>
        <p:blipFill>
          <a:blip r:embed="rId4" cstate="print"/>
          <a:srcRect/>
          <a:stretch>
            <a:fillRect/>
          </a:stretch>
        </p:blipFill>
        <p:spPr bwMode="gray">
          <a:xfrm>
            <a:off x="1447800" y="4038600"/>
            <a:ext cx="4267200" cy="1187450"/>
          </a:xfrm>
          <a:prstGeom prst="rect">
            <a:avLst/>
          </a:prstGeom>
          <a:noFill/>
          <a:ln w="25400">
            <a:noFill/>
            <a:miter lim="800000"/>
            <a:headEnd/>
            <a:tailEnd/>
          </a:ln>
          <a:effec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Deleting Data Blocks</a:t>
            </a:r>
            <a:br>
              <a:rPr lang="en-US" dirty="0" smtClean="0"/>
            </a:br>
            <a:endParaRPr lang="ar-SA" dirty="0"/>
          </a:p>
        </p:txBody>
      </p:sp>
      <p:sp>
        <p:nvSpPr>
          <p:cNvPr id="3" name="Content Placeholder 2"/>
          <p:cNvSpPr>
            <a:spLocks noGrp="1"/>
          </p:cNvSpPr>
          <p:nvPr>
            <p:ph idx="1"/>
          </p:nvPr>
        </p:nvSpPr>
        <p:spPr>
          <a:xfrm>
            <a:off x="838200" y="1295400"/>
            <a:ext cx="7366000" cy="5208605"/>
          </a:xfrm>
        </p:spPr>
        <p:txBody>
          <a:bodyPr/>
          <a:lstStyle/>
          <a:p>
            <a:pPr lvl="1"/>
            <a:r>
              <a:rPr lang="en-US" dirty="0" smtClean="0"/>
              <a:t>To delete a data block:</a:t>
            </a:r>
          </a:p>
          <a:p>
            <a:pPr lvl="2">
              <a:buFontTx/>
              <a:buNone/>
            </a:pPr>
            <a:r>
              <a:rPr lang="en-US" dirty="0" smtClean="0"/>
              <a:t>1.	Select the data block to be deleted in the Object Navigator.</a:t>
            </a:r>
          </a:p>
          <a:p>
            <a:pPr lvl="2">
              <a:buFontTx/>
              <a:buNone/>
            </a:pPr>
            <a:r>
              <a:rPr lang="en-US" dirty="0" smtClean="0"/>
              <a:t>2.	Click the Delete icon on the toolbar.</a:t>
            </a:r>
            <a:br>
              <a:rPr lang="en-US" dirty="0" smtClean="0"/>
            </a:br>
            <a:r>
              <a:rPr lang="en-US" dirty="0" smtClean="0"/>
              <a:t>or</a:t>
            </a:r>
            <a:br>
              <a:rPr lang="en-US" dirty="0" smtClean="0"/>
            </a:br>
            <a:r>
              <a:rPr lang="en-US" dirty="0" smtClean="0"/>
              <a:t>Press [Delete].</a:t>
            </a:r>
          </a:p>
          <a:p>
            <a:pPr lvl="2">
              <a:buFontTx/>
              <a:buNone/>
            </a:pPr>
            <a:r>
              <a:rPr lang="en-US" dirty="0" smtClean="0"/>
              <a:t>3.	An alert is displayed for delete confirmation. Click Yes to delete the data block.</a:t>
            </a:r>
          </a:p>
          <a:p>
            <a:pPr lvl="1"/>
            <a:r>
              <a:rPr lang="en-US" dirty="0"/>
              <a:t>Note:</a:t>
            </a:r>
            <a:r>
              <a:rPr lang="en-US" dirty="0" smtClean="0"/>
              <a:t> Deleting a data block also deletes its subordinate objects (items and triggers). If the data block was a master or detail block in a relation, the relation is also deleted. However, the frame border and its title will remain. </a:t>
            </a:r>
            <a:r>
              <a:rPr lang="en-US" dirty="0" smtClean="0">
                <a:solidFill>
                  <a:srgbClr val="FF0000"/>
                </a:solidFill>
              </a:rPr>
              <a:t>Delete the frame manually in the Layout Editor.</a:t>
            </a:r>
          </a:p>
          <a:p>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1026"/>
          <p:cNvSpPr>
            <a:spLocks noGrp="1" noChangeArrowheads="1"/>
          </p:cNvSpPr>
          <p:nvPr>
            <p:ph type="title"/>
          </p:nvPr>
        </p:nvSpPr>
        <p:spPr/>
        <p:txBody>
          <a:bodyPr/>
          <a:lstStyle/>
          <a:p>
            <a:r>
              <a:rPr lang="en-US"/>
              <a:t>Managing Object Properties</a:t>
            </a:r>
          </a:p>
        </p:txBody>
      </p:sp>
      <p:sp>
        <p:nvSpPr>
          <p:cNvPr id="347139" name="Rectangle 1027"/>
          <p:cNvSpPr>
            <a:spLocks noGrp="1" noChangeArrowheads="1"/>
          </p:cNvSpPr>
          <p:nvPr>
            <p:ph type="body" idx="1"/>
          </p:nvPr>
        </p:nvSpPr>
        <p:spPr>
          <a:xfrm>
            <a:off x="863600" y="1816100"/>
            <a:ext cx="7366000" cy="1893888"/>
          </a:xfrm>
        </p:spPr>
        <p:txBody>
          <a:bodyPr/>
          <a:lstStyle/>
          <a:p>
            <a:pPr lvl="1"/>
            <a:r>
              <a:rPr lang="en-US"/>
              <a:t>Reentrant Wizard</a:t>
            </a:r>
          </a:p>
          <a:p>
            <a:pPr lvl="2"/>
            <a:r>
              <a:rPr lang="en-US"/>
              <a:t>Data Block Wizard</a:t>
            </a:r>
          </a:p>
          <a:p>
            <a:pPr lvl="2"/>
            <a:r>
              <a:rPr lang="en-US"/>
              <a:t>Layout Wizard</a:t>
            </a:r>
          </a:p>
          <a:p>
            <a:pPr lvl="1"/>
            <a:r>
              <a:rPr lang="en-US"/>
              <a:t>Layout Editor</a:t>
            </a:r>
          </a:p>
          <a:p>
            <a:pPr lvl="1"/>
            <a:r>
              <a:rPr lang="en-US"/>
              <a:t>Property Palette</a:t>
            </a:r>
          </a:p>
        </p:txBody>
      </p:sp>
      <p:pic>
        <p:nvPicPr>
          <p:cNvPr id="347140" name="Picture 1028"/>
          <p:cNvPicPr>
            <a:picLocks noChangeAspect="1" noChangeArrowheads="1"/>
          </p:cNvPicPr>
          <p:nvPr/>
        </p:nvPicPr>
        <p:blipFill>
          <a:blip r:embed="rId3" cstate="print"/>
          <a:srcRect/>
          <a:stretch>
            <a:fillRect/>
          </a:stretch>
        </p:blipFill>
        <p:spPr bwMode="gray">
          <a:xfrm>
            <a:off x="4422775" y="1447800"/>
            <a:ext cx="3797300" cy="3886200"/>
          </a:xfrm>
          <a:prstGeom prst="rect">
            <a:avLst/>
          </a:prstGeom>
          <a:noFill/>
          <a:ln w="9525">
            <a:solidFill>
              <a:schemeClr val="tx1"/>
            </a:solidFill>
            <a:miter lim="800000"/>
            <a:headEnd/>
            <a:tailEnd/>
          </a:ln>
          <a:effectLst/>
        </p:spPr>
      </p:pic>
      <p:pic>
        <p:nvPicPr>
          <p:cNvPr id="347141" name="Picture 1029"/>
          <p:cNvPicPr>
            <a:picLocks noChangeAspect="1" noChangeArrowheads="1"/>
          </p:cNvPicPr>
          <p:nvPr/>
        </p:nvPicPr>
        <p:blipFill>
          <a:blip r:embed="rId4" cstate="print"/>
          <a:srcRect/>
          <a:stretch>
            <a:fillRect/>
          </a:stretch>
        </p:blipFill>
        <p:spPr bwMode="gray">
          <a:xfrm>
            <a:off x="5181600" y="4652963"/>
            <a:ext cx="2286000" cy="1511300"/>
          </a:xfrm>
          <a:prstGeom prst="rect">
            <a:avLst/>
          </a:prstGeom>
          <a:noFill/>
          <a:ln w="9525">
            <a:solidFill>
              <a:schemeClr val="tx1"/>
            </a:solidFill>
            <a:miter lim="800000"/>
            <a:headEnd/>
            <a:tailEnd/>
          </a:ln>
          <a:effectLst/>
        </p:spPr>
      </p:pic>
      <p:pic>
        <p:nvPicPr>
          <p:cNvPr id="347142" name="Picture 1030"/>
          <p:cNvPicPr>
            <a:picLocks noChangeAspect="1" noChangeArrowheads="1"/>
          </p:cNvPicPr>
          <p:nvPr/>
        </p:nvPicPr>
        <p:blipFill>
          <a:blip r:embed="rId5" cstate="print"/>
          <a:srcRect/>
          <a:stretch>
            <a:fillRect/>
          </a:stretch>
        </p:blipFill>
        <p:spPr bwMode="gray">
          <a:xfrm>
            <a:off x="990600" y="4810125"/>
            <a:ext cx="3962400" cy="1354138"/>
          </a:xfrm>
          <a:prstGeom prst="rect">
            <a:avLst/>
          </a:prstGeom>
          <a:noFill/>
          <a:ln w="9525">
            <a:solidFill>
              <a:schemeClr val="tx1"/>
            </a:solidFill>
            <a:miter lim="800000"/>
            <a:headEnd/>
            <a:tailEnd/>
          </a:ln>
          <a:effectLst/>
        </p:spPr>
      </p:pic>
      <p:sp>
        <p:nvSpPr>
          <p:cNvPr id="347143" name="Oval 1031"/>
          <p:cNvSpPr>
            <a:spLocks noChangeArrowheads="1"/>
          </p:cNvSpPr>
          <p:nvPr/>
        </p:nvSpPr>
        <p:spPr bwMode="blackWhite">
          <a:xfrm>
            <a:off x="3886200" y="4840288"/>
            <a:ext cx="493713" cy="493712"/>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1</a:t>
            </a:r>
          </a:p>
        </p:txBody>
      </p:sp>
      <p:sp>
        <p:nvSpPr>
          <p:cNvPr id="347144" name="Oval 1032"/>
          <p:cNvSpPr>
            <a:spLocks noChangeArrowheads="1"/>
          </p:cNvSpPr>
          <p:nvPr/>
        </p:nvSpPr>
        <p:spPr bwMode="blackWhite">
          <a:xfrm>
            <a:off x="6629400" y="4838700"/>
            <a:ext cx="490538"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2</a:t>
            </a:r>
          </a:p>
        </p:txBody>
      </p:sp>
      <p:sp>
        <p:nvSpPr>
          <p:cNvPr id="347145" name="Oval 1033"/>
          <p:cNvSpPr>
            <a:spLocks noChangeArrowheads="1"/>
          </p:cNvSpPr>
          <p:nvPr/>
        </p:nvSpPr>
        <p:spPr bwMode="blackWhite">
          <a:xfrm>
            <a:off x="5830888" y="1639888"/>
            <a:ext cx="493712" cy="493712"/>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a:t>3</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Managing Object Properties</a:t>
            </a:r>
            <a:br>
              <a:rPr lang="en-US" dirty="0" smtClean="0"/>
            </a:br>
            <a:endParaRPr lang="ar-SA" dirty="0"/>
          </a:p>
        </p:txBody>
      </p:sp>
      <p:sp>
        <p:nvSpPr>
          <p:cNvPr id="3" name="Content Placeholder 2"/>
          <p:cNvSpPr>
            <a:spLocks noGrp="1"/>
          </p:cNvSpPr>
          <p:nvPr>
            <p:ph idx="1"/>
          </p:nvPr>
        </p:nvSpPr>
        <p:spPr>
          <a:xfrm>
            <a:off x="762000" y="1066800"/>
            <a:ext cx="7366000" cy="5011628"/>
          </a:xfrm>
        </p:spPr>
        <p:txBody>
          <a:bodyPr/>
          <a:lstStyle/>
          <a:p>
            <a:pPr lvl="1"/>
            <a:r>
              <a:rPr lang="en-US" sz="1800" dirty="0" smtClean="0"/>
              <a:t>There are three ways to modify properties of Forms Builder objects:</a:t>
            </a:r>
          </a:p>
          <a:p>
            <a:pPr lvl="2"/>
            <a:r>
              <a:rPr lang="en-US" sz="1800" dirty="0"/>
              <a:t>Reentrant Wizards:</a:t>
            </a:r>
            <a:r>
              <a:rPr lang="en-US" sz="1800" dirty="0" smtClean="0"/>
              <a:t> You can modify data block and layout properties through the reentrant wizards, as explained in the previous lesson.</a:t>
            </a:r>
          </a:p>
          <a:p>
            <a:pPr lvl="2"/>
            <a:r>
              <a:rPr lang="en-US" sz="1800" dirty="0"/>
              <a:t>Layout Editor:</a:t>
            </a:r>
            <a:r>
              <a:rPr lang="en-US" sz="1800" dirty="0" smtClean="0"/>
              <a:t> If the object appears on a canvas, you can modify properties by using the graphical Layout Editor.</a:t>
            </a:r>
          </a:p>
          <a:p>
            <a:pPr lvl="2"/>
            <a:r>
              <a:rPr lang="en-US" sz="1800" dirty="0"/>
              <a:t>Property Palette:</a:t>
            </a:r>
            <a:r>
              <a:rPr lang="en-US" sz="1800" dirty="0" smtClean="0"/>
              <a:t> You can set individual properties for each Forms Builder object in its Property Palette.</a:t>
            </a:r>
          </a:p>
          <a:p>
            <a:pPr lvl="1"/>
            <a:r>
              <a:rPr lang="en-US" sz="1800" dirty="0" smtClean="0"/>
              <a:t>The wizards, the Layout Editor, and the Property Palette all depict object properties. Changes made in one tools are reflected in the others</a:t>
            </a:r>
          </a:p>
          <a:p>
            <a:pPr lvl="1"/>
            <a:r>
              <a:rPr lang="en-US" sz="1800" dirty="0" smtClean="0"/>
              <a:t>You can use the Property Palette to control the behavior and appearance of any Forms Builder object with a greater degree of granularity. In the Property Palette you can fine-tune objects that you have initially created in the wizards or the Layout Editor.</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23" name="Picture 15" descr="D:\Data\CurrDev\BIA10g\images\0604.GIF"/>
          <p:cNvPicPr>
            <a:picLocks noChangeAspect="1" noChangeArrowheads="1"/>
          </p:cNvPicPr>
          <p:nvPr/>
        </p:nvPicPr>
        <p:blipFill>
          <a:blip r:embed="rId3" cstate="print"/>
          <a:srcRect/>
          <a:stretch>
            <a:fillRect/>
          </a:stretch>
        </p:blipFill>
        <p:spPr bwMode="gray">
          <a:xfrm>
            <a:off x="1028700" y="1524000"/>
            <a:ext cx="1714500" cy="2732088"/>
          </a:xfrm>
          <a:prstGeom prst="rect">
            <a:avLst/>
          </a:prstGeom>
          <a:noFill/>
        </p:spPr>
      </p:pic>
      <p:sp>
        <p:nvSpPr>
          <p:cNvPr id="273412" name="Rectangle 4"/>
          <p:cNvSpPr>
            <a:spLocks noGrp="1" noChangeArrowheads="1"/>
          </p:cNvSpPr>
          <p:nvPr>
            <p:ph type="title"/>
          </p:nvPr>
        </p:nvSpPr>
        <p:spPr/>
        <p:txBody>
          <a:bodyPr/>
          <a:lstStyle/>
          <a:p>
            <a:r>
              <a:rPr lang="en-US"/>
              <a:t>Displaying the Property Palette</a:t>
            </a:r>
          </a:p>
        </p:txBody>
      </p:sp>
      <p:sp>
        <p:nvSpPr>
          <p:cNvPr id="273413" name="Rectangle 5"/>
          <p:cNvSpPr>
            <a:spLocks noGrp="1" noChangeArrowheads="1"/>
          </p:cNvSpPr>
          <p:nvPr>
            <p:ph type="body" idx="1"/>
          </p:nvPr>
        </p:nvSpPr>
        <p:spPr>
          <a:xfrm>
            <a:off x="2971800" y="1676400"/>
            <a:ext cx="5257800" cy="2905125"/>
          </a:xfrm>
        </p:spPr>
        <p:txBody>
          <a:bodyPr/>
          <a:lstStyle/>
          <a:p>
            <a:r>
              <a:rPr lang="en-US"/>
              <a:t>To display the Property Palette, use one of the following methods:</a:t>
            </a:r>
          </a:p>
          <a:p>
            <a:pPr lvl="1"/>
            <a:r>
              <a:rPr lang="en-US"/>
              <a:t>Select Tools </a:t>
            </a:r>
            <a:r>
              <a:rPr lang="en-US">
                <a:sym typeface="Wingdings" pitchFamily="2" charset="2"/>
              </a:rPr>
              <a:t>&gt; </a:t>
            </a:r>
            <a:r>
              <a:rPr lang="en-US"/>
              <a:t>Property Palette (or use the shortcut key).</a:t>
            </a:r>
          </a:p>
          <a:p>
            <a:pPr lvl="1"/>
            <a:r>
              <a:rPr lang="en-US"/>
              <a:t>Double-click the object icon in the Object Navigator.</a:t>
            </a:r>
          </a:p>
          <a:p>
            <a:pPr lvl="1"/>
            <a:r>
              <a:rPr lang="en-US"/>
              <a:t>Double-click the object in the Layout Editor.</a:t>
            </a:r>
          </a:p>
        </p:txBody>
      </p:sp>
      <p:pic>
        <p:nvPicPr>
          <p:cNvPr id="273416" name="Picture 8"/>
          <p:cNvPicPr preferRelativeResize="0">
            <a:picLocks noChangeAspect="1" noChangeArrowheads="1"/>
          </p:cNvPicPr>
          <p:nvPr/>
        </p:nvPicPr>
        <p:blipFill>
          <a:blip r:embed="rId4" cstate="print"/>
          <a:srcRect t="2808"/>
          <a:stretch>
            <a:fillRect/>
          </a:stretch>
        </p:blipFill>
        <p:spPr bwMode="gray">
          <a:xfrm>
            <a:off x="6019800" y="4541838"/>
            <a:ext cx="2105025" cy="1706562"/>
          </a:xfrm>
          <a:prstGeom prst="rect">
            <a:avLst/>
          </a:prstGeom>
          <a:noFill/>
          <a:ln w="28575">
            <a:solidFill>
              <a:schemeClr val="tx1"/>
            </a:solidFill>
            <a:miter lim="800000"/>
            <a:headEnd/>
            <a:tailEnd/>
          </a:ln>
          <a:effectLst/>
        </p:spPr>
      </p:pic>
      <p:sp>
        <p:nvSpPr>
          <p:cNvPr id="273417" name="Rectangle 9"/>
          <p:cNvSpPr>
            <a:spLocks noChangeArrowheads="1"/>
          </p:cNvSpPr>
          <p:nvPr/>
        </p:nvSpPr>
        <p:spPr bwMode="auto">
          <a:xfrm>
            <a:off x="1028700" y="4668838"/>
            <a:ext cx="4953000" cy="1431925"/>
          </a:xfrm>
          <a:prstGeom prst="rect">
            <a:avLst/>
          </a:prstGeom>
          <a:noFill/>
          <a:ln w="9525">
            <a:noFill/>
            <a:miter lim="800000"/>
            <a:headEnd/>
            <a:tailEnd/>
          </a:ln>
          <a:effectLst/>
        </p:spPr>
        <p:txBody>
          <a:bodyPr lIns="12700" tIns="12700" rIns="12700" bIns="12700">
            <a:spAutoFit/>
          </a:bodyPr>
          <a:lstStyle/>
          <a:p>
            <a:pPr marL="571500" lvl="1" indent="-457200" algn="l" defTabSz="228600">
              <a:buClr>
                <a:schemeClr val="accent2"/>
              </a:buClr>
              <a:buFont typeface="Arial" pitchFamily="34" charset="0"/>
              <a:buChar char="•"/>
            </a:pPr>
            <a:r>
              <a:rPr lang="en-US" sz="2200"/>
              <a:t>Right-click the object icon in </a:t>
            </a:r>
            <a:br>
              <a:rPr lang="en-US" sz="2200"/>
            </a:br>
            <a:r>
              <a:rPr lang="en-US" sz="2200"/>
              <a:t>the Object Navigator.</a:t>
            </a:r>
          </a:p>
          <a:p>
            <a:pPr marL="571500" lvl="1" indent="-457200" algn="l" defTabSz="228600">
              <a:buClr>
                <a:schemeClr val="accent2"/>
              </a:buClr>
              <a:buFont typeface="Arial" pitchFamily="34" charset="0"/>
              <a:buChar char="•"/>
            </a:pPr>
            <a:r>
              <a:rPr lang="en-US" sz="2200"/>
              <a:t>Right-click the object in the Layout Editor.</a:t>
            </a:r>
          </a:p>
        </p:txBody>
      </p:sp>
      <p:sp>
        <p:nvSpPr>
          <p:cNvPr id="273418" name="Line 10"/>
          <p:cNvSpPr>
            <a:spLocks noChangeShapeType="1"/>
          </p:cNvSpPr>
          <p:nvPr/>
        </p:nvSpPr>
        <p:spPr bwMode="gray">
          <a:xfrm flipH="1">
            <a:off x="2892425" y="2741613"/>
            <a:ext cx="608013" cy="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273419" name="Line 11"/>
          <p:cNvSpPr>
            <a:spLocks noChangeShapeType="1"/>
          </p:cNvSpPr>
          <p:nvPr/>
        </p:nvSpPr>
        <p:spPr bwMode="gray">
          <a:xfrm>
            <a:off x="2895600" y="2743200"/>
            <a:ext cx="0" cy="68580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273420" name="Line 12"/>
          <p:cNvSpPr>
            <a:spLocks noChangeShapeType="1"/>
          </p:cNvSpPr>
          <p:nvPr/>
        </p:nvSpPr>
        <p:spPr bwMode="gray">
          <a:xfrm flipH="1">
            <a:off x="2422525" y="3429000"/>
            <a:ext cx="485775"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3422" name="Line 14"/>
          <p:cNvSpPr>
            <a:spLocks noChangeShapeType="1"/>
          </p:cNvSpPr>
          <p:nvPr/>
        </p:nvSpPr>
        <p:spPr bwMode="gray">
          <a:xfrm>
            <a:off x="5537200" y="4876800"/>
            <a:ext cx="609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509" name="Picture 53" descr="D:\Data\CurrDev\BIA10g\images\0605a.gif"/>
          <p:cNvPicPr>
            <a:picLocks noChangeAspect="1" noChangeArrowheads="1"/>
          </p:cNvPicPr>
          <p:nvPr/>
        </p:nvPicPr>
        <p:blipFill>
          <a:blip r:embed="rId3" cstate="print"/>
          <a:srcRect/>
          <a:stretch>
            <a:fillRect/>
          </a:stretch>
        </p:blipFill>
        <p:spPr bwMode="gray">
          <a:xfrm>
            <a:off x="2446338" y="1249363"/>
            <a:ext cx="4251325" cy="5075237"/>
          </a:xfrm>
          <a:prstGeom prst="rect">
            <a:avLst/>
          </a:prstGeom>
          <a:noFill/>
        </p:spPr>
      </p:pic>
      <p:sp>
        <p:nvSpPr>
          <p:cNvPr id="275489" name="Rectangle 33"/>
          <p:cNvSpPr>
            <a:spLocks noGrp="1" noChangeArrowheads="1"/>
          </p:cNvSpPr>
          <p:nvPr>
            <p:ph type="title"/>
          </p:nvPr>
        </p:nvSpPr>
        <p:spPr/>
        <p:txBody>
          <a:bodyPr/>
          <a:lstStyle/>
          <a:p>
            <a:r>
              <a:rPr lang="en-US"/>
              <a:t>Property Palette: Features</a:t>
            </a:r>
          </a:p>
        </p:txBody>
      </p:sp>
      <p:sp>
        <p:nvSpPr>
          <p:cNvPr id="275461" name="Line 5"/>
          <p:cNvSpPr>
            <a:spLocks noChangeShapeType="1"/>
          </p:cNvSpPr>
          <p:nvPr/>
        </p:nvSpPr>
        <p:spPr bwMode="gray">
          <a:xfrm>
            <a:off x="2057400" y="3452813"/>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62" name="Rectangle 6"/>
          <p:cNvSpPr>
            <a:spLocks noChangeArrowheads="1"/>
          </p:cNvSpPr>
          <p:nvPr/>
        </p:nvSpPr>
        <p:spPr bwMode="blackWhite">
          <a:xfrm>
            <a:off x="993775" y="3276600"/>
            <a:ext cx="11239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Property</a:t>
            </a:r>
            <a:br>
              <a:rPr lang="en-US"/>
            </a:br>
            <a:r>
              <a:rPr lang="en-US"/>
              <a:t>name</a:t>
            </a:r>
          </a:p>
        </p:txBody>
      </p:sp>
      <p:sp>
        <p:nvSpPr>
          <p:cNvPr id="275465" name="Line 9"/>
          <p:cNvSpPr>
            <a:spLocks noChangeShapeType="1"/>
          </p:cNvSpPr>
          <p:nvPr/>
        </p:nvSpPr>
        <p:spPr bwMode="gray">
          <a:xfrm>
            <a:off x="5638800" y="3429000"/>
            <a:ext cx="12192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75466" name="Rectangle 10"/>
          <p:cNvSpPr>
            <a:spLocks noChangeArrowheads="1"/>
          </p:cNvSpPr>
          <p:nvPr/>
        </p:nvSpPr>
        <p:spPr bwMode="blackWhite">
          <a:xfrm>
            <a:off x="6856413" y="3289300"/>
            <a:ext cx="11874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dirty="0"/>
              <a:t>Property </a:t>
            </a:r>
            <a:br>
              <a:rPr lang="en-US" dirty="0"/>
            </a:br>
            <a:r>
              <a:rPr lang="en-US" dirty="0"/>
              <a:t>value</a:t>
            </a:r>
          </a:p>
        </p:txBody>
      </p:sp>
      <p:sp>
        <p:nvSpPr>
          <p:cNvPr id="275469" name="Line 13"/>
          <p:cNvSpPr>
            <a:spLocks noChangeShapeType="1"/>
          </p:cNvSpPr>
          <p:nvPr/>
        </p:nvSpPr>
        <p:spPr bwMode="gray">
          <a:xfrm>
            <a:off x="2032000" y="1739900"/>
            <a:ext cx="5588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70" name="Rectangle 14"/>
          <p:cNvSpPr>
            <a:spLocks noChangeArrowheads="1"/>
          </p:cNvSpPr>
          <p:nvPr/>
        </p:nvSpPr>
        <p:spPr bwMode="blackWhite">
          <a:xfrm>
            <a:off x="1044575" y="1550988"/>
            <a:ext cx="10223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Toolbar</a:t>
            </a:r>
          </a:p>
        </p:txBody>
      </p:sp>
      <p:sp>
        <p:nvSpPr>
          <p:cNvPr id="275472" name="Line 16"/>
          <p:cNvSpPr>
            <a:spLocks noChangeShapeType="1"/>
          </p:cNvSpPr>
          <p:nvPr/>
        </p:nvSpPr>
        <p:spPr bwMode="gray">
          <a:xfrm>
            <a:off x="2057400" y="2222500"/>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73" name="Rectangle 17"/>
          <p:cNvSpPr>
            <a:spLocks noChangeArrowheads="1"/>
          </p:cNvSpPr>
          <p:nvPr/>
        </p:nvSpPr>
        <p:spPr bwMode="blackWhite">
          <a:xfrm>
            <a:off x="1006475" y="1995488"/>
            <a:ext cx="10985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Expand/</a:t>
            </a:r>
            <a:br>
              <a:rPr lang="en-US"/>
            </a:br>
            <a:r>
              <a:rPr lang="en-US"/>
              <a:t>collapse</a:t>
            </a:r>
          </a:p>
        </p:txBody>
      </p:sp>
      <p:sp>
        <p:nvSpPr>
          <p:cNvPr id="275477" name="Rectangle 21"/>
          <p:cNvSpPr>
            <a:spLocks noChangeArrowheads="1"/>
          </p:cNvSpPr>
          <p:nvPr/>
        </p:nvSpPr>
        <p:spPr bwMode="blackWhite">
          <a:xfrm>
            <a:off x="6850063" y="1385888"/>
            <a:ext cx="1200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a:t>Find field</a:t>
            </a:r>
          </a:p>
        </p:txBody>
      </p:sp>
      <p:sp>
        <p:nvSpPr>
          <p:cNvPr id="275476" name="Line 20"/>
          <p:cNvSpPr>
            <a:spLocks noChangeShapeType="1"/>
          </p:cNvSpPr>
          <p:nvPr/>
        </p:nvSpPr>
        <p:spPr bwMode="gray">
          <a:xfrm>
            <a:off x="5715000" y="1143000"/>
            <a:ext cx="1498600"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5478" name="Line 22"/>
          <p:cNvSpPr>
            <a:spLocks noChangeShapeType="1"/>
          </p:cNvSpPr>
          <p:nvPr/>
        </p:nvSpPr>
        <p:spPr bwMode="gray">
          <a:xfrm>
            <a:off x="7204075" y="1143000"/>
            <a:ext cx="0" cy="228600"/>
          </a:xfrm>
          <a:prstGeom prst="line">
            <a:avLst/>
          </a:prstGeom>
          <a:noFill/>
          <a:ln w="28575">
            <a:solidFill>
              <a:schemeClr val="hlink"/>
            </a:solidFill>
            <a:round/>
            <a:headEnd type="none" w="sm" len="sm"/>
            <a:tailEnd type="none" w="sm" len="sm"/>
          </a:ln>
          <a:effectLst/>
        </p:spPr>
        <p:txBody>
          <a:bodyPr/>
          <a:lstStyle/>
          <a:p>
            <a:endParaRPr lang="ar-SA"/>
          </a:p>
        </p:txBody>
      </p:sp>
      <p:sp>
        <p:nvSpPr>
          <p:cNvPr id="275479" name="Line 23"/>
          <p:cNvSpPr>
            <a:spLocks noChangeShapeType="1"/>
          </p:cNvSpPr>
          <p:nvPr/>
        </p:nvSpPr>
        <p:spPr bwMode="gray">
          <a:xfrm>
            <a:off x="5722938" y="1154113"/>
            <a:ext cx="0" cy="46990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81" name="Line 25"/>
          <p:cNvSpPr>
            <a:spLocks noChangeShapeType="1"/>
          </p:cNvSpPr>
          <p:nvPr/>
        </p:nvSpPr>
        <p:spPr bwMode="gray">
          <a:xfrm flipH="1">
            <a:off x="6180138" y="1819275"/>
            <a:ext cx="0" cy="879475"/>
          </a:xfrm>
          <a:prstGeom prst="line">
            <a:avLst/>
          </a:prstGeom>
          <a:noFill/>
          <a:ln w="28575">
            <a:solidFill>
              <a:schemeClr val="hlink"/>
            </a:solidFill>
            <a:round/>
            <a:headEnd type="triangle" w="sm" len="sm"/>
            <a:tailEnd type="none" w="sm" len="sm"/>
          </a:ln>
          <a:effectLst/>
        </p:spPr>
        <p:txBody>
          <a:bodyPr/>
          <a:lstStyle/>
          <a:p>
            <a:endParaRPr lang="ar-SA"/>
          </a:p>
        </p:txBody>
      </p:sp>
      <p:sp>
        <p:nvSpPr>
          <p:cNvPr id="275483" name="Line 27"/>
          <p:cNvSpPr>
            <a:spLocks noChangeShapeType="1"/>
          </p:cNvSpPr>
          <p:nvPr/>
        </p:nvSpPr>
        <p:spPr bwMode="gray">
          <a:xfrm>
            <a:off x="6172200" y="2708275"/>
            <a:ext cx="762000"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5486" name="Rectangle 30"/>
          <p:cNvSpPr>
            <a:spLocks noChangeArrowheads="1"/>
          </p:cNvSpPr>
          <p:nvPr/>
        </p:nvSpPr>
        <p:spPr bwMode="blackWhite">
          <a:xfrm>
            <a:off x="6831013" y="1981200"/>
            <a:ext cx="12382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Search</a:t>
            </a:r>
            <a:br>
              <a:rPr lang="en-US"/>
            </a:br>
            <a:r>
              <a:rPr lang="en-US"/>
              <a:t>backward</a:t>
            </a:r>
          </a:p>
        </p:txBody>
      </p:sp>
      <p:sp>
        <p:nvSpPr>
          <p:cNvPr id="275488" name="Rectangle 32"/>
          <p:cNvSpPr>
            <a:spLocks noChangeArrowheads="1"/>
          </p:cNvSpPr>
          <p:nvPr/>
        </p:nvSpPr>
        <p:spPr bwMode="blackWhite">
          <a:xfrm>
            <a:off x="6938963" y="2514600"/>
            <a:ext cx="10223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Search</a:t>
            </a:r>
            <a:br>
              <a:rPr lang="en-US"/>
            </a:br>
            <a:r>
              <a:rPr lang="en-US"/>
              <a:t>forward</a:t>
            </a:r>
          </a:p>
        </p:txBody>
      </p:sp>
      <p:sp>
        <p:nvSpPr>
          <p:cNvPr id="275484" name="Line 28"/>
          <p:cNvSpPr>
            <a:spLocks noChangeShapeType="1"/>
          </p:cNvSpPr>
          <p:nvPr/>
        </p:nvSpPr>
        <p:spPr bwMode="gray">
          <a:xfrm>
            <a:off x="6491288" y="2252663"/>
            <a:ext cx="442912"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5492" name="Line 36"/>
          <p:cNvSpPr>
            <a:spLocks noChangeShapeType="1"/>
          </p:cNvSpPr>
          <p:nvPr/>
        </p:nvSpPr>
        <p:spPr bwMode="gray">
          <a:xfrm flipV="1">
            <a:off x="6491288" y="1828800"/>
            <a:ext cx="0" cy="43180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5498" name="Line 42"/>
          <p:cNvSpPr>
            <a:spLocks noChangeShapeType="1"/>
          </p:cNvSpPr>
          <p:nvPr/>
        </p:nvSpPr>
        <p:spPr bwMode="gray">
          <a:xfrm>
            <a:off x="5638800" y="4348163"/>
            <a:ext cx="12192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75499" name="Rectangle 43"/>
          <p:cNvSpPr>
            <a:spLocks noChangeArrowheads="1"/>
          </p:cNvSpPr>
          <p:nvPr/>
        </p:nvSpPr>
        <p:spPr bwMode="blackWhite">
          <a:xfrm>
            <a:off x="6705600" y="4311650"/>
            <a:ext cx="1489075" cy="1616469"/>
          </a:xfrm>
          <a:prstGeom prst="rect">
            <a:avLst/>
          </a:prstGeom>
          <a:noFill/>
          <a:ln w="9525">
            <a:noFill/>
            <a:miter lim="800000"/>
            <a:headEnd/>
            <a:tailEnd/>
          </a:ln>
          <a:effectLst/>
        </p:spPr>
        <p:txBody>
          <a:bodyPr lIns="92075" tIns="46038" rIns="92075" bIns="46038">
            <a:spAutoFit/>
          </a:bodyPr>
          <a:lstStyle/>
          <a:p>
            <a:pPr algn="l" defTabSz="822325" eaLnBrk="0" hangingPunct="0">
              <a:spcBef>
                <a:spcPct val="50000"/>
              </a:spcBef>
              <a:buClrTx/>
              <a:buFontTx/>
              <a:buNone/>
            </a:pPr>
            <a:r>
              <a:rPr lang="en-US" dirty="0"/>
              <a:t>Help: </a:t>
            </a:r>
            <a:br>
              <a:rPr lang="en-US" dirty="0"/>
            </a:br>
            <a:r>
              <a:rPr lang="en-US" dirty="0"/>
              <a:t>Press [F1</a:t>
            </a:r>
            <a:r>
              <a:rPr lang="en-US" dirty="0" smtClean="0"/>
              <a:t>] to display a description</a:t>
            </a:r>
          </a:p>
          <a:p>
            <a:pPr algn="l" defTabSz="822325" eaLnBrk="0" hangingPunct="0">
              <a:spcBef>
                <a:spcPct val="50000"/>
              </a:spcBef>
              <a:buClrTx/>
              <a:buFontTx/>
              <a:buNone/>
            </a:pPr>
            <a:endParaRPr lang="en-US" dirty="0"/>
          </a:p>
        </p:txBody>
      </p:sp>
      <p:pic>
        <p:nvPicPr>
          <p:cNvPr id="275511" name="Picture 55" descr="D:\Data\CurrDev\BIA10g\images\0605b.gif"/>
          <p:cNvPicPr>
            <a:picLocks noChangeAspect="1" noChangeArrowheads="1"/>
          </p:cNvPicPr>
          <p:nvPr/>
        </p:nvPicPr>
        <p:blipFill>
          <a:blip r:embed="rId4" cstate="print"/>
          <a:srcRect/>
          <a:stretch>
            <a:fillRect/>
          </a:stretch>
        </p:blipFill>
        <p:spPr bwMode="gray">
          <a:xfrm>
            <a:off x="1104900" y="4038600"/>
            <a:ext cx="2222500" cy="2286000"/>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29" name="Picture 25" descr="D:\Data\CurrDev\BIA10g\images\0606a.gif"/>
          <p:cNvPicPr>
            <a:picLocks noChangeAspect="1" noChangeArrowheads="1"/>
          </p:cNvPicPr>
          <p:nvPr/>
        </p:nvPicPr>
        <p:blipFill>
          <a:blip r:embed="rId3" cstate="print"/>
          <a:srcRect/>
          <a:stretch>
            <a:fillRect/>
          </a:stretch>
        </p:blipFill>
        <p:spPr bwMode="gray">
          <a:xfrm>
            <a:off x="879475" y="1841500"/>
            <a:ext cx="3006725" cy="2079625"/>
          </a:xfrm>
          <a:prstGeom prst="rect">
            <a:avLst/>
          </a:prstGeom>
          <a:noFill/>
        </p:spPr>
      </p:pic>
      <p:pic>
        <p:nvPicPr>
          <p:cNvPr id="277530" name="Picture 26" descr="D:\Data\CurrDev\BIA10g\images\0606b.gif"/>
          <p:cNvPicPr>
            <a:picLocks noChangeAspect="1" noChangeArrowheads="1"/>
          </p:cNvPicPr>
          <p:nvPr/>
        </p:nvPicPr>
        <p:blipFill>
          <a:blip r:embed="rId4" cstate="print"/>
          <a:srcRect/>
          <a:stretch>
            <a:fillRect/>
          </a:stretch>
        </p:blipFill>
        <p:spPr bwMode="gray">
          <a:xfrm>
            <a:off x="2217738" y="2397125"/>
            <a:ext cx="2354262" cy="1793875"/>
          </a:xfrm>
          <a:prstGeom prst="rect">
            <a:avLst/>
          </a:prstGeom>
          <a:noFill/>
        </p:spPr>
      </p:pic>
      <p:sp>
        <p:nvSpPr>
          <p:cNvPr id="277508" name="Rectangle 4"/>
          <p:cNvSpPr>
            <a:spLocks noGrp="1" noChangeArrowheads="1"/>
          </p:cNvSpPr>
          <p:nvPr>
            <p:ph type="title"/>
          </p:nvPr>
        </p:nvSpPr>
        <p:spPr/>
        <p:txBody>
          <a:bodyPr/>
          <a:lstStyle/>
          <a:p>
            <a:r>
              <a:rPr lang="en-US"/>
              <a:t>Property Controls</a:t>
            </a:r>
          </a:p>
        </p:txBody>
      </p:sp>
      <p:sp>
        <p:nvSpPr>
          <p:cNvPr id="277513" name="Rectangle 9"/>
          <p:cNvSpPr>
            <a:spLocks noChangeArrowheads="1"/>
          </p:cNvSpPr>
          <p:nvPr/>
        </p:nvSpPr>
        <p:spPr bwMode="auto">
          <a:xfrm>
            <a:off x="1868488" y="1447800"/>
            <a:ext cx="1028700" cy="300038"/>
          </a:xfrm>
          <a:prstGeom prst="rect">
            <a:avLst/>
          </a:prstGeom>
          <a:noFill/>
          <a:ln w="25400">
            <a:noFill/>
            <a:miter lim="800000"/>
            <a:headEnd/>
            <a:tailEnd/>
          </a:ln>
          <a:effectLst/>
        </p:spPr>
        <p:txBody>
          <a:bodyPr wrap="none" lIns="12700" tIns="12700" rIns="12700" bIns="12700">
            <a:spAutoFit/>
          </a:bodyPr>
          <a:lstStyle/>
          <a:p>
            <a:pPr algn="l" defTabSz="228600"/>
            <a:r>
              <a:rPr lang="en-US"/>
              <a:t>Text field</a:t>
            </a:r>
          </a:p>
        </p:txBody>
      </p:sp>
      <p:sp>
        <p:nvSpPr>
          <p:cNvPr id="277514" name="Rectangle 10"/>
          <p:cNvSpPr>
            <a:spLocks noChangeArrowheads="1"/>
          </p:cNvSpPr>
          <p:nvPr/>
        </p:nvSpPr>
        <p:spPr bwMode="auto">
          <a:xfrm>
            <a:off x="6007100" y="3429000"/>
            <a:ext cx="1397000" cy="300038"/>
          </a:xfrm>
          <a:prstGeom prst="rect">
            <a:avLst/>
          </a:prstGeom>
          <a:noFill/>
          <a:ln w="25400">
            <a:noFill/>
            <a:miter lim="800000"/>
            <a:headEnd/>
            <a:tailEnd/>
          </a:ln>
          <a:effectLst/>
        </p:spPr>
        <p:txBody>
          <a:bodyPr wrap="none" lIns="12700" tIns="12700" rIns="12700" bIns="12700">
            <a:spAutoFit/>
          </a:bodyPr>
          <a:lstStyle/>
          <a:p>
            <a:pPr algn="l" defTabSz="228600"/>
            <a:r>
              <a:rPr lang="en-US"/>
              <a:t>LOV window</a:t>
            </a:r>
          </a:p>
        </p:txBody>
      </p:sp>
      <p:sp>
        <p:nvSpPr>
          <p:cNvPr id="277516" name="Rectangle 12"/>
          <p:cNvSpPr>
            <a:spLocks noChangeArrowheads="1"/>
          </p:cNvSpPr>
          <p:nvPr/>
        </p:nvSpPr>
        <p:spPr bwMode="auto">
          <a:xfrm>
            <a:off x="1855788" y="4465638"/>
            <a:ext cx="1206500" cy="300037"/>
          </a:xfrm>
          <a:prstGeom prst="rect">
            <a:avLst/>
          </a:prstGeom>
          <a:noFill/>
          <a:ln w="25400">
            <a:noFill/>
            <a:miter lim="800000"/>
            <a:headEnd/>
            <a:tailEnd/>
          </a:ln>
          <a:effectLst/>
        </p:spPr>
        <p:txBody>
          <a:bodyPr wrap="none" lIns="12700" tIns="12700" rIns="12700" bIns="12700">
            <a:spAutoFit/>
          </a:bodyPr>
          <a:lstStyle/>
          <a:p>
            <a:pPr algn="l" defTabSz="228600"/>
            <a:r>
              <a:rPr lang="en-US"/>
              <a:t>Pop-up list</a:t>
            </a:r>
          </a:p>
        </p:txBody>
      </p:sp>
      <p:sp>
        <p:nvSpPr>
          <p:cNvPr id="277523" name="Rectangle 19"/>
          <p:cNvSpPr>
            <a:spLocks noChangeArrowheads="1"/>
          </p:cNvSpPr>
          <p:nvPr/>
        </p:nvSpPr>
        <p:spPr bwMode="auto">
          <a:xfrm>
            <a:off x="4343400" y="1990725"/>
            <a:ext cx="1346200" cy="300038"/>
          </a:xfrm>
          <a:prstGeom prst="rect">
            <a:avLst/>
          </a:prstGeom>
          <a:noFill/>
          <a:ln w="25400">
            <a:noFill/>
            <a:miter lim="800000"/>
            <a:headEnd/>
            <a:tailEnd/>
          </a:ln>
          <a:effectLst/>
        </p:spPr>
        <p:txBody>
          <a:bodyPr wrap="none" lIns="12700" tIns="12700" rIns="12700" bIns="12700">
            <a:spAutoFit/>
          </a:bodyPr>
          <a:lstStyle/>
          <a:p>
            <a:pPr algn="l" defTabSz="228600"/>
            <a:r>
              <a:rPr lang="en-US"/>
              <a:t>More button</a:t>
            </a:r>
          </a:p>
        </p:txBody>
      </p:sp>
      <p:sp>
        <p:nvSpPr>
          <p:cNvPr id="277524" name="Line 20"/>
          <p:cNvSpPr>
            <a:spLocks noChangeShapeType="1"/>
          </p:cNvSpPr>
          <p:nvPr/>
        </p:nvSpPr>
        <p:spPr bwMode="gray">
          <a:xfrm flipH="1">
            <a:off x="3886200" y="2143125"/>
            <a:ext cx="457200" cy="0"/>
          </a:xfrm>
          <a:prstGeom prst="line">
            <a:avLst/>
          </a:prstGeom>
          <a:noFill/>
          <a:ln w="28575">
            <a:solidFill>
              <a:schemeClr val="hlink"/>
            </a:solidFill>
            <a:round/>
            <a:headEnd/>
            <a:tailEnd type="triangle" w="sm" len="sm"/>
          </a:ln>
          <a:effectLst/>
        </p:spPr>
        <p:txBody>
          <a:bodyPr lIns="12700" tIns="12700" rIns="12700" bIns="12700">
            <a:spAutoFit/>
          </a:bodyPr>
          <a:lstStyle/>
          <a:p>
            <a:endParaRPr lang="ar-SA"/>
          </a:p>
        </p:txBody>
      </p:sp>
      <p:pic>
        <p:nvPicPr>
          <p:cNvPr id="277531" name="Picture 27" descr="D:\Data\CurrDev\BIA10g\images\0606c.gif"/>
          <p:cNvPicPr>
            <a:picLocks noChangeAspect="1" noChangeArrowheads="1"/>
          </p:cNvPicPr>
          <p:nvPr/>
        </p:nvPicPr>
        <p:blipFill>
          <a:blip r:embed="rId5" cstate="print"/>
          <a:srcRect/>
          <a:stretch>
            <a:fillRect/>
          </a:stretch>
        </p:blipFill>
        <p:spPr bwMode="gray">
          <a:xfrm>
            <a:off x="5202238" y="3810000"/>
            <a:ext cx="3006725" cy="1428750"/>
          </a:xfrm>
          <a:prstGeom prst="rect">
            <a:avLst/>
          </a:prstGeom>
          <a:noFill/>
        </p:spPr>
      </p:pic>
      <p:pic>
        <p:nvPicPr>
          <p:cNvPr id="277532" name="Picture 28" descr="D:\Data\CurrDev\BIA10g\images\0606d.gif"/>
          <p:cNvPicPr>
            <a:picLocks noChangeAspect="1" noChangeArrowheads="1"/>
          </p:cNvPicPr>
          <p:nvPr/>
        </p:nvPicPr>
        <p:blipFill>
          <a:blip r:embed="rId6" cstate="print"/>
          <a:srcRect/>
          <a:stretch>
            <a:fillRect/>
          </a:stretch>
        </p:blipFill>
        <p:spPr bwMode="gray">
          <a:xfrm>
            <a:off x="5943600" y="4343400"/>
            <a:ext cx="2263775" cy="2000250"/>
          </a:xfrm>
          <a:prstGeom prst="rect">
            <a:avLst/>
          </a:prstGeom>
          <a:noFill/>
        </p:spPr>
      </p:pic>
      <p:pic>
        <p:nvPicPr>
          <p:cNvPr id="277533" name="Picture 29" descr="D:\Data\CurrDev\BIA10g\images\0606e.gif"/>
          <p:cNvPicPr>
            <a:picLocks noChangeAspect="1" noChangeArrowheads="1"/>
          </p:cNvPicPr>
          <p:nvPr/>
        </p:nvPicPr>
        <p:blipFill>
          <a:blip r:embed="rId7" cstate="print"/>
          <a:srcRect/>
          <a:stretch>
            <a:fillRect/>
          </a:stretch>
        </p:blipFill>
        <p:spPr bwMode="gray">
          <a:xfrm>
            <a:off x="955675" y="4922838"/>
            <a:ext cx="3006725" cy="1096962"/>
          </a:xfrm>
          <a:prstGeom prst="rect">
            <a:avLst/>
          </a:prstGeom>
          <a:noFill/>
          <a:ln w="9525">
            <a:solidFill>
              <a:schemeClr val="tx1"/>
            </a:solidFill>
            <a:miter lim="800000"/>
            <a:headEnd/>
            <a:tailEnd/>
          </a:ln>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39" name="Rectangle 1047"/>
          <p:cNvSpPr>
            <a:spLocks noGrp="1" noChangeArrowheads="1"/>
          </p:cNvSpPr>
          <p:nvPr>
            <p:ph type="title"/>
          </p:nvPr>
        </p:nvSpPr>
        <p:spPr/>
        <p:txBody>
          <a:bodyPr/>
          <a:lstStyle/>
          <a:p>
            <a:r>
              <a:rPr lang="en-US"/>
              <a:t>Property Controls</a:t>
            </a:r>
          </a:p>
        </p:txBody>
      </p:sp>
      <p:grpSp>
        <p:nvGrpSpPr>
          <p:cNvPr id="367634" name="Group 1042"/>
          <p:cNvGrpSpPr>
            <a:grpSpLocks/>
          </p:cNvGrpSpPr>
          <p:nvPr/>
        </p:nvGrpSpPr>
        <p:grpSpPr bwMode="auto">
          <a:xfrm>
            <a:off x="2057400" y="2736850"/>
            <a:ext cx="1244600" cy="1525588"/>
            <a:chOff x="808" y="1724"/>
            <a:chExt cx="784" cy="961"/>
          </a:xfrm>
        </p:grpSpPr>
        <p:sp>
          <p:nvSpPr>
            <p:cNvPr id="367630" name="Text Box 1038"/>
            <p:cNvSpPr txBox="1">
              <a:spLocks noChangeArrowheads="1"/>
            </p:cNvSpPr>
            <p:nvPr/>
          </p:nvSpPr>
          <p:spPr bwMode="auto">
            <a:xfrm>
              <a:off x="808" y="1724"/>
              <a:ext cx="632" cy="189"/>
            </a:xfrm>
            <a:prstGeom prst="rect">
              <a:avLst/>
            </a:prstGeom>
            <a:noFill/>
            <a:ln w="25400">
              <a:noFill/>
              <a:miter lim="800000"/>
              <a:headEnd/>
              <a:tailEnd/>
            </a:ln>
            <a:effectLst/>
          </p:spPr>
          <p:txBody>
            <a:bodyPr wrap="none" lIns="12700" tIns="12700" rIns="12700" bIns="12700">
              <a:spAutoFit/>
            </a:bodyPr>
            <a:lstStyle/>
            <a:p>
              <a:pPr algn="l" defTabSz="228600"/>
              <a:r>
                <a:rPr lang="en-US"/>
                <a:t>Changed</a:t>
              </a:r>
            </a:p>
          </p:txBody>
        </p:sp>
        <p:sp>
          <p:nvSpPr>
            <p:cNvPr id="367631" name="Text Box 1039"/>
            <p:cNvSpPr txBox="1">
              <a:spLocks noChangeArrowheads="1"/>
            </p:cNvSpPr>
            <p:nvPr/>
          </p:nvSpPr>
          <p:spPr bwMode="auto">
            <a:xfrm>
              <a:off x="808" y="1981"/>
              <a:ext cx="504" cy="189"/>
            </a:xfrm>
            <a:prstGeom prst="rect">
              <a:avLst/>
            </a:prstGeom>
            <a:noFill/>
            <a:ln w="25400">
              <a:noFill/>
              <a:miter lim="800000"/>
              <a:headEnd/>
              <a:tailEnd/>
            </a:ln>
            <a:effectLst/>
          </p:spPr>
          <p:txBody>
            <a:bodyPr wrap="none" lIns="12700" tIns="12700" rIns="12700" bIns="12700">
              <a:spAutoFit/>
            </a:bodyPr>
            <a:lstStyle/>
            <a:p>
              <a:pPr algn="l" defTabSz="228600"/>
              <a:r>
                <a:rPr lang="en-US"/>
                <a:t>Default</a:t>
              </a:r>
            </a:p>
          </p:txBody>
        </p:sp>
        <p:sp>
          <p:nvSpPr>
            <p:cNvPr id="367632" name="Text Box 1040"/>
            <p:cNvSpPr txBox="1">
              <a:spLocks noChangeArrowheads="1"/>
            </p:cNvSpPr>
            <p:nvPr/>
          </p:nvSpPr>
          <p:spPr bwMode="auto">
            <a:xfrm>
              <a:off x="808" y="2238"/>
              <a:ext cx="784" cy="189"/>
            </a:xfrm>
            <a:prstGeom prst="rect">
              <a:avLst/>
            </a:prstGeom>
            <a:noFill/>
            <a:ln w="25400">
              <a:noFill/>
              <a:miter lim="800000"/>
              <a:headEnd/>
              <a:tailEnd/>
            </a:ln>
            <a:effectLst/>
          </p:spPr>
          <p:txBody>
            <a:bodyPr wrap="none" lIns="12700" tIns="12700" rIns="12700" bIns="12700">
              <a:spAutoFit/>
            </a:bodyPr>
            <a:lstStyle/>
            <a:p>
              <a:pPr algn="l" defTabSz="228600"/>
              <a:r>
                <a:rPr lang="en-US"/>
                <a:t>Overridden</a:t>
              </a:r>
            </a:p>
          </p:txBody>
        </p:sp>
        <p:sp>
          <p:nvSpPr>
            <p:cNvPr id="367633" name="Text Box 1041"/>
            <p:cNvSpPr txBox="1">
              <a:spLocks noChangeArrowheads="1"/>
            </p:cNvSpPr>
            <p:nvPr/>
          </p:nvSpPr>
          <p:spPr bwMode="auto">
            <a:xfrm>
              <a:off x="808" y="2496"/>
              <a:ext cx="624" cy="189"/>
            </a:xfrm>
            <a:prstGeom prst="rect">
              <a:avLst/>
            </a:prstGeom>
            <a:noFill/>
            <a:ln w="25400">
              <a:noFill/>
              <a:miter lim="800000"/>
              <a:headEnd/>
              <a:tailEnd/>
            </a:ln>
            <a:effectLst/>
          </p:spPr>
          <p:txBody>
            <a:bodyPr wrap="none" lIns="12700" tIns="12700" rIns="12700" bIns="12700">
              <a:spAutoFit/>
            </a:bodyPr>
            <a:lstStyle/>
            <a:p>
              <a:pPr algn="l" defTabSz="228600"/>
              <a:r>
                <a:rPr lang="en-US"/>
                <a:t>Inherited</a:t>
              </a:r>
            </a:p>
          </p:txBody>
        </p:sp>
      </p:grpSp>
      <p:sp>
        <p:nvSpPr>
          <p:cNvPr id="367636" name="Line 1044"/>
          <p:cNvSpPr>
            <a:spLocks noChangeShapeType="1"/>
          </p:cNvSpPr>
          <p:nvPr/>
        </p:nvSpPr>
        <p:spPr bwMode="auto">
          <a:xfrm>
            <a:off x="3343275" y="3733800"/>
            <a:ext cx="579438"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367638" name="Line 1046"/>
          <p:cNvSpPr>
            <a:spLocks noChangeShapeType="1"/>
          </p:cNvSpPr>
          <p:nvPr/>
        </p:nvSpPr>
        <p:spPr bwMode="auto">
          <a:xfrm>
            <a:off x="2951163" y="3276600"/>
            <a:ext cx="914400" cy="0"/>
          </a:xfrm>
          <a:prstGeom prst="line">
            <a:avLst/>
          </a:prstGeom>
          <a:noFill/>
          <a:ln w="28575">
            <a:solidFill>
              <a:schemeClr val="tx1"/>
            </a:solidFill>
            <a:round/>
            <a:headEnd/>
            <a:tailEnd/>
          </a:ln>
          <a:effectLst/>
        </p:spPr>
        <p:txBody>
          <a:bodyPr lIns="12700" tIns="12700" rIns="12700" bIns="12700">
            <a:spAutoFit/>
          </a:bodyPr>
          <a:lstStyle/>
          <a:p>
            <a:endParaRPr lang="ar-SA"/>
          </a:p>
        </p:txBody>
      </p:sp>
      <p:sp>
        <p:nvSpPr>
          <p:cNvPr id="367641" name="Freeform 1049"/>
          <p:cNvSpPr>
            <a:spLocks/>
          </p:cNvSpPr>
          <p:nvPr/>
        </p:nvSpPr>
        <p:spPr bwMode="auto">
          <a:xfrm>
            <a:off x="3076575" y="2905125"/>
            <a:ext cx="762000" cy="152400"/>
          </a:xfrm>
          <a:custGeom>
            <a:avLst/>
            <a:gdLst/>
            <a:ahLst/>
            <a:cxnLst>
              <a:cxn ang="0">
                <a:pos x="0" y="0"/>
              </a:cxn>
              <a:cxn ang="0">
                <a:pos x="240" y="0"/>
              </a:cxn>
              <a:cxn ang="0">
                <a:pos x="240" y="96"/>
              </a:cxn>
              <a:cxn ang="0">
                <a:pos x="480" y="96"/>
              </a:cxn>
            </a:cxnLst>
            <a:rect l="0" t="0" r="r" b="b"/>
            <a:pathLst>
              <a:path w="480" h="96">
                <a:moveTo>
                  <a:pt x="0" y="0"/>
                </a:moveTo>
                <a:lnTo>
                  <a:pt x="240" y="0"/>
                </a:lnTo>
                <a:lnTo>
                  <a:pt x="240" y="96"/>
                </a:lnTo>
                <a:lnTo>
                  <a:pt x="480" y="96"/>
                </a:lnTo>
              </a:path>
            </a:pathLst>
          </a:custGeom>
          <a:noFill/>
          <a:ln w="28575" cap="flat" cmpd="sng">
            <a:solidFill>
              <a:schemeClr val="tx1"/>
            </a:solidFill>
            <a:prstDash val="solid"/>
            <a:round/>
            <a:headEnd type="none" w="med" len="med"/>
            <a:tailEnd type="none" w="med" len="med"/>
          </a:ln>
          <a:effectLst/>
        </p:spPr>
        <p:txBody>
          <a:bodyPr lIns="12700" tIns="12700" rIns="12700" bIns="12700">
            <a:spAutoFit/>
          </a:bodyPr>
          <a:lstStyle/>
          <a:p>
            <a:endParaRPr lang="ar-SA"/>
          </a:p>
        </p:txBody>
      </p:sp>
      <p:sp>
        <p:nvSpPr>
          <p:cNvPr id="367642" name="Freeform 1050"/>
          <p:cNvSpPr>
            <a:spLocks/>
          </p:cNvSpPr>
          <p:nvPr/>
        </p:nvSpPr>
        <p:spPr bwMode="auto">
          <a:xfrm>
            <a:off x="3048000" y="3962400"/>
            <a:ext cx="838200" cy="152400"/>
          </a:xfrm>
          <a:custGeom>
            <a:avLst/>
            <a:gdLst/>
            <a:ahLst/>
            <a:cxnLst>
              <a:cxn ang="0">
                <a:pos x="0" y="96"/>
              </a:cxn>
              <a:cxn ang="0">
                <a:pos x="240" y="96"/>
              </a:cxn>
              <a:cxn ang="0">
                <a:pos x="240" y="0"/>
              </a:cxn>
              <a:cxn ang="0">
                <a:pos x="528" y="0"/>
              </a:cxn>
            </a:cxnLst>
            <a:rect l="0" t="0" r="r" b="b"/>
            <a:pathLst>
              <a:path w="528" h="96">
                <a:moveTo>
                  <a:pt x="0" y="96"/>
                </a:moveTo>
                <a:lnTo>
                  <a:pt x="240" y="96"/>
                </a:lnTo>
                <a:lnTo>
                  <a:pt x="240" y="0"/>
                </a:lnTo>
                <a:lnTo>
                  <a:pt x="528" y="0"/>
                </a:lnTo>
              </a:path>
            </a:pathLst>
          </a:custGeom>
          <a:noFill/>
          <a:ln w="28575" cap="flat" cmpd="sng">
            <a:solidFill>
              <a:schemeClr val="tx1"/>
            </a:solidFill>
            <a:prstDash val="solid"/>
            <a:round/>
            <a:headEnd type="none" w="med" len="med"/>
            <a:tailEnd type="none" w="med" len="med"/>
          </a:ln>
          <a:effectLst/>
        </p:spPr>
        <p:txBody>
          <a:bodyPr lIns="12700" tIns="12700" rIns="12700" bIns="12700">
            <a:spAutoFit/>
          </a:bodyPr>
          <a:lstStyle/>
          <a:p>
            <a:endParaRPr lang="ar-SA"/>
          </a:p>
        </p:txBody>
      </p:sp>
      <p:pic>
        <p:nvPicPr>
          <p:cNvPr id="367629" name="Picture 1037" descr="D:\Data\CurrDev\Forms9iCourse\images\ppIcons.gif"/>
          <p:cNvPicPr>
            <a:picLocks noChangeAspect="1" noChangeArrowheads="1"/>
          </p:cNvPicPr>
          <p:nvPr/>
        </p:nvPicPr>
        <p:blipFill>
          <a:blip r:embed="rId3" cstate="print"/>
          <a:srcRect/>
          <a:stretch>
            <a:fillRect/>
          </a:stretch>
        </p:blipFill>
        <p:spPr bwMode="gray">
          <a:xfrm>
            <a:off x="3843338" y="2922588"/>
            <a:ext cx="3006725" cy="1154112"/>
          </a:xfrm>
          <a:prstGeom prst="rect">
            <a:avLst/>
          </a:prstGeom>
          <a:noFill/>
          <a:ln w="9525">
            <a:solidFill>
              <a:schemeClr val="tx1"/>
            </a:solidFill>
            <a:miter lim="800000"/>
            <a:headEnd/>
            <a:tailEnd/>
          </a:ln>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81" name="Rectangle 29"/>
          <p:cNvSpPr>
            <a:spLocks noGrp="1" noChangeArrowheads="1"/>
          </p:cNvSpPr>
          <p:nvPr>
            <p:ph type="title"/>
          </p:nvPr>
        </p:nvSpPr>
        <p:spPr/>
        <p:txBody>
          <a:bodyPr/>
          <a:lstStyle/>
          <a:p>
            <a:r>
              <a:rPr lang="en-US"/>
              <a:t>Visual Attributes</a:t>
            </a:r>
          </a:p>
        </p:txBody>
      </p:sp>
      <p:sp>
        <p:nvSpPr>
          <p:cNvPr id="279590" name="Rectangle 38"/>
          <p:cNvSpPr>
            <a:spLocks noGrp="1" noChangeArrowheads="1"/>
          </p:cNvSpPr>
          <p:nvPr>
            <p:ph type="body" idx="1"/>
          </p:nvPr>
        </p:nvSpPr>
        <p:spPr>
          <a:xfrm>
            <a:off x="5638800" y="1498600"/>
            <a:ext cx="2667000" cy="2235200"/>
          </a:xfrm>
        </p:spPr>
        <p:txBody>
          <a:bodyPr/>
          <a:lstStyle/>
          <a:p>
            <a:r>
              <a:rPr lang="en-US"/>
              <a:t>A Visual Attribute is a named set of properties defining:</a:t>
            </a:r>
          </a:p>
          <a:p>
            <a:pPr lvl="1"/>
            <a:r>
              <a:rPr lang="en-US"/>
              <a:t>Font</a:t>
            </a:r>
          </a:p>
          <a:p>
            <a:pPr lvl="1"/>
            <a:r>
              <a:rPr lang="en-US"/>
              <a:t>Color</a:t>
            </a:r>
          </a:p>
          <a:p>
            <a:pPr lvl="1"/>
            <a:r>
              <a:rPr lang="en-US"/>
              <a:t>Pattern</a:t>
            </a:r>
          </a:p>
        </p:txBody>
      </p:sp>
      <p:pic>
        <p:nvPicPr>
          <p:cNvPr id="279584" name="Picture 32" descr="D:\Data\CurrDev\Forms9iCourse\images\va2.gif"/>
          <p:cNvPicPr>
            <a:picLocks noChangeAspect="1" noChangeArrowheads="1"/>
          </p:cNvPicPr>
          <p:nvPr/>
        </p:nvPicPr>
        <p:blipFill>
          <a:blip r:embed="rId3" cstate="print"/>
          <a:srcRect/>
          <a:stretch>
            <a:fillRect/>
          </a:stretch>
        </p:blipFill>
        <p:spPr bwMode="gray">
          <a:xfrm>
            <a:off x="914400" y="1524000"/>
            <a:ext cx="4583113" cy="3932238"/>
          </a:xfrm>
          <a:prstGeom prst="rect">
            <a:avLst/>
          </a:prstGeom>
          <a:noFill/>
        </p:spPr>
      </p:pic>
      <p:pic>
        <p:nvPicPr>
          <p:cNvPr id="279585" name="Picture 33" descr="D:\Data\CurrDev\Forms9iCourse\images\va3.gif"/>
          <p:cNvPicPr>
            <a:picLocks noChangeAspect="1" noChangeArrowheads="1"/>
          </p:cNvPicPr>
          <p:nvPr/>
        </p:nvPicPr>
        <p:blipFill>
          <a:blip r:embed="rId4" cstate="print"/>
          <a:srcRect/>
          <a:stretch>
            <a:fillRect/>
          </a:stretch>
        </p:blipFill>
        <p:spPr bwMode="gray">
          <a:xfrm>
            <a:off x="2949575" y="5029200"/>
            <a:ext cx="5280025" cy="1200150"/>
          </a:xfrm>
          <a:prstGeom prst="rect">
            <a:avLst/>
          </a:prstGeom>
          <a:noFill/>
        </p:spPr>
      </p:pic>
      <p:pic>
        <p:nvPicPr>
          <p:cNvPr id="279583" name="Picture 31" descr="D:\Data\CurrDev\Forms9iCourse\images\va1.gif"/>
          <p:cNvPicPr>
            <a:picLocks noChangeAspect="1" noChangeArrowheads="1"/>
          </p:cNvPicPr>
          <p:nvPr/>
        </p:nvPicPr>
        <p:blipFill>
          <a:blip r:embed="rId5" cstate="print"/>
          <a:srcRect/>
          <a:stretch>
            <a:fillRect/>
          </a:stretch>
        </p:blipFill>
        <p:spPr bwMode="gray">
          <a:xfrm>
            <a:off x="3725863" y="3886200"/>
            <a:ext cx="4503737" cy="1063625"/>
          </a:xfrm>
          <a:prstGeom prst="rect">
            <a:avLst/>
          </a:prstGeom>
          <a:noFill/>
        </p:spPr>
      </p:pic>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5310</TotalTime>
  <Words>1334</Words>
  <Application>Microsoft Office PowerPoint</Application>
  <PresentationFormat>On-screen Show (4:3)</PresentationFormat>
  <Paragraphs>187</Paragraphs>
  <Slides>29</Slides>
  <Notes>22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1" baseType="lpstr">
      <vt:lpstr>OU5_1.1</vt:lpstr>
      <vt:lpstr>Document</vt:lpstr>
      <vt:lpstr>Working with Data Blocks and Frames</vt:lpstr>
      <vt:lpstr>Objectives</vt:lpstr>
      <vt:lpstr>Managing Object Properties</vt:lpstr>
      <vt:lpstr>Managing Object Properties </vt:lpstr>
      <vt:lpstr>Displaying the Property Palette</vt:lpstr>
      <vt:lpstr>Property Palette: Features</vt:lpstr>
      <vt:lpstr>Property Controls</vt:lpstr>
      <vt:lpstr>Property Controls</vt:lpstr>
      <vt:lpstr>Visual Attributes</vt:lpstr>
      <vt:lpstr>Visual Attributes </vt:lpstr>
      <vt:lpstr>How to Use Visual Attributes</vt:lpstr>
      <vt:lpstr>Using Visual Attributes </vt:lpstr>
      <vt:lpstr>Font, Pattern, and Color Pickers</vt:lpstr>
      <vt:lpstr>Controlling Data Block Behavior and Appearance</vt:lpstr>
      <vt:lpstr>Navigation Properties</vt:lpstr>
      <vt:lpstr>Controlling the Behavior of Data Blocks: Setting Navigation Properties </vt:lpstr>
      <vt:lpstr>Records Properties</vt:lpstr>
      <vt:lpstr>Controlling the Behavior of Data Blocks: Setting Record Properties </vt:lpstr>
      <vt:lpstr>Records Properties</vt:lpstr>
      <vt:lpstr>Database Properties</vt:lpstr>
      <vt:lpstr>Database Properties</vt:lpstr>
      <vt:lpstr>Controlling Frame Properties</vt:lpstr>
      <vt:lpstr>Displaying Multiple Property Palettes</vt:lpstr>
      <vt:lpstr>Copying Properties</vt:lpstr>
      <vt:lpstr>Copying Properties</vt:lpstr>
      <vt:lpstr>Creating a Control Block</vt:lpstr>
      <vt:lpstr>Creating Control Blocks </vt:lpstr>
      <vt:lpstr>Deleting a Data Block</vt:lpstr>
      <vt:lpstr>Deleting Data Blocks </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455</cp:revision>
  <cp:lastPrinted>2004-06-15T07:34:28Z</cp:lastPrinted>
  <dcterms:created xsi:type="dcterms:W3CDTF">2001-07-03T17:11:09Z</dcterms:created>
  <dcterms:modified xsi:type="dcterms:W3CDTF">2015-10-10T16:06:42Z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