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8"/>
  </p:notesMasterIdLst>
  <p:handoutMasterIdLst>
    <p:handoutMasterId r:id="rId29"/>
  </p:handoutMasterIdLst>
  <p:sldIdLst>
    <p:sldId id="256" r:id="rId2"/>
    <p:sldId id="257" r:id="rId3"/>
    <p:sldId id="298" r:id="rId4"/>
    <p:sldId id="260" r:id="rId5"/>
    <p:sldId id="261" r:id="rId6"/>
    <p:sldId id="262" r:id="rId7"/>
    <p:sldId id="302" r:id="rId8"/>
    <p:sldId id="263" r:id="rId9"/>
    <p:sldId id="305" r:id="rId10"/>
    <p:sldId id="264" r:id="rId11"/>
    <p:sldId id="265" r:id="rId12"/>
    <p:sldId id="267" r:id="rId13"/>
    <p:sldId id="270" r:id="rId14"/>
    <p:sldId id="271" r:id="rId15"/>
    <p:sldId id="268" r:id="rId16"/>
    <p:sldId id="269" r:id="rId17"/>
    <p:sldId id="272" r:id="rId18"/>
    <p:sldId id="273" r:id="rId19"/>
    <p:sldId id="287" r:id="rId20"/>
    <p:sldId id="274" r:id="rId21"/>
    <p:sldId id="275" r:id="rId22"/>
    <p:sldId id="276" r:id="rId23"/>
    <p:sldId id="277" r:id="rId24"/>
    <p:sldId id="278" r:id="rId25"/>
    <p:sldId id="279" r:id="rId26"/>
    <p:sldId id="281" r:id="rId27"/>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r" defTabSz="914400" rtl="1" eaLnBrk="1" latinLnBrk="0" hangingPunct="1">
      <a:defRPr b="1" kern="1200">
        <a:solidFill>
          <a:schemeClr val="tx1"/>
        </a:solidFill>
        <a:latin typeface="Arial" pitchFamily="34" charset="0"/>
        <a:ea typeface="+mn-ea"/>
        <a:cs typeface="+mn-cs"/>
      </a:defRPr>
    </a:lvl6pPr>
    <a:lvl7pPr marL="2743200" algn="r" defTabSz="914400" rtl="1" eaLnBrk="1" latinLnBrk="0" hangingPunct="1">
      <a:defRPr b="1" kern="1200">
        <a:solidFill>
          <a:schemeClr val="tx1"/>
        </a:solidFill>
        <a:latin typeface="Arial" pitchFamily="34" charset="0"/>
        <a:ea typeface="+mn-ea"/>
        <a:cs typeface="+mn-cs"/>
      </a:defRPr>
    </a:lvl7pPr>
    <a:lvl8pPr marL="3200400" algn="r" defTabSz="914400" rtl="1" eaLnBrk="1" latinLnBrk="0" hangingPunct="1">
      <a:defRPr b="1" kern="1200">
        <a:solidFill>
          <a:schemeClr val="tx1"/>
        </a:solidFill>
        <a:latin typeface="Arial" pitchFamily="34" charset="0"/>
        <a:ea typeface="+mn-ea"/>
        <a:cs typeface="+mn-cs"/>
      </a:defRPr>
    </a:lvl8pPr>
    <a:lvl9pPr marL="3657600" algn="r" defTabSz="914400" rtl="1"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99CCCC"/>
    <a:srgbClr val="CCCC99"/>
    <a:srgbClr val="99CC99"/>
    <a:srgbClr val="FFFF00"/>
    <a:srgbClr val="CCCCFF"/>
    <a:srgbClr val="FFCCFF"/>
    <a:srgbClr val="FFCC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65" autoAdjust="0"/>
    <p:restoredTop sz="68007" autoAdjust="0"/>
  </p:normalViewPr>
  <p:slideViewPr>
    <p:cSldViewPr>
      <p:cViewPr>
        <p:scale>
          <a:sx n="66" d="100"/>
          <a:sy n="66" d="100"/>
        </p:scale>
        <p:origin x="-1302" y="210"/>
      </p:cViewPr>
      <p:guideLst>
        <p:guide orient="horz" pos="2160"/>
        <p:guide orient="horz" pos="1200"/>
        <p:guide orient="horz" pos="576"/>
        <p:guide pos="2880"/>
        <p:guide pos="912"/>
        <p:guide pos="4224"/>
        <p:guide pos="2496"/>
        <p:guide pos="3216"/>
        <p:guide pos="528"/>
        <p:guide pos="624"/>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100" d="100"/>
        <a:sy n="100" d="100"/>
      </p:scale>
      <p:origin x="0" y="528"/>
    </p:cViewPr>
  </p:sorterViewPr>
  <p:notesViewPr>
    <p:cSldViewPr>
      <p:cViewPr>
        <p:scale>
          <a:sx n="100" d="100"/>
          <a:sy n="100" d="100"/>
        </p:scale>
        <p:origin x="-1902" y="-48"/>
      </p:cViewPr>
      <p:guideLst>
        <p:guide orient="horz" pos="3264"/>
        <p:guide orient="horz" pos="288"/>
        <p:guide pos="214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5.xml"/><Relationship Id="rId13" Type="http://schemas.openxmlformats.org/officeDocument/2006/relationships/slide" Target="slides/slide26.xml"/><Relationship Id="rId3" Type="http://schemas.openxmlformats.org/officeDocument/2006/relationships/slide" Target="slides/slide3.xml"/><Relationship Id="rId7" Type="http://schemas.openxmlformats.org/officeDocument/2006/relationships/slide" Target="slides/slide8.xml"/><Relationship Id="rId12" Type="http://schemas.openxmlformats.org/officeDocument/2006/relationships/slide" Target="slides/slide25.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24.xml"/><Relationship Id="rId5" Type="http://schemas.openxmlformats.org/officeDocument/2006/relationships/slide" Target="slides/slide6.xml"/><Relationship Id="rId10" Type="http://schemas.openxmlformats.org/officeDocument/2006/relationships/slide" Target="slides/slide23.xml"/><Relationship Id="rId4" Type="http://schemas.openxmlformats.org/officeDocument/2006/relationships/slide" Target="slides/slide4.xml"/><Relationship Id="rId9"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63112FC5-16F7-4216-B0EC-68DEC180BE8B}" type="slidenum">
              <a:rPr lang="en-US"/>
              <a:pPr/>
              <a:t>‹#›</a:t>
            </a:fld>
            <a:endParaRPr lang="en-US"/>
          </a:p>
        </p:txBody>
      </p:sp>
    </p:spTree>
    <p:extLst>
      <p:ext uri="{BB962C8B-B14F-4D97-AF65-F5344CB8AC3E}">
        <p14:creationId xmlns:p14="http://schemas.microsoft.com/office/powerpoint/2010/main" xmlns="" val="1825836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t>Oracle Forms Developer 10</a:t>
            </a:r>
            <a:r>
              <a:rPr lang="en-US" sz="1100" i="1"/>
              <a:t>g</a:t>
            </a:r>
            <a:r>
              <a:rPr lang="en-US" sz="1100"/>
              <a:t>: Build Internet Applications   6-</a:t>
            </a:r>
            <a:fld id="{809D2E9D-4D26-4FD8-BACD-3DE25770C90A}" type="slidenum">
              <a:rPr lang="en-US" sz="1100"/>
              <a:pPr defTabSz="911225">
                <a:spcBef>
                  <a:spcPct val="0"/>
                </a:spcBef>
                <a:buClrTx/>
                <a:buFontTx/>
                <a:buNone/>
              </a:pPr>
              <a:t>‹#›</a:t>
            </a:fld>
            <a:endParaRPr lang="en-US" sz="1100"/>
          </a:p>
        </p:txBody>
      </p:sp>
    </p:spTree>
    <p:extLst>
      <p:ext uri="{BB962C8B-B14F-4D97-AF65-F5344CB8AC3E}">
        <p14:creationId xmlns:p14="http://schemas.microsoft.com/office/powerpoint/2010/main" xmlns="" val="1952329625"/>
      </p:ext>
    </p:extLst>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image" Target="../media/image40.png"/></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2"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ar-SA"/>
          </a:p>
        </p:txBody>
      </p:sp>
      <p:sp>
        <p:nvSpPr>
          <p:cNvPr id="266243"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ar-SA"/>
          </a:p>
        </p:txBody>
      </p:sp>
      <p:sp>
        <p:nvSpPr>
          <p:cNvPr id="266248" name="Rectangle 8"/>
          <p:cNvSpPr>
            <a:spLocks noGrp="1" noRot="1" noChangeAspect="1" noChangeArrowheads="1" noTextEdit="1"/>
          </p:cNvSpPr>
          <p:nvPr>
            <p:ph type="sldImg"/>
          </p:nvPr>
        </p:nvSpPr>
        <p:spPr>
          <a:ln/>
        </p:spPr>
      </p:sp>
      <p:sp>
        <p:nvSpPr>
          <p:cNvPr id="266249" name="Rectangle 9"/>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45 minutes	Lecture</a:t>
            </a:r>
          </a:p>
          <a:p>
            <a:pPr lvl="1"/>
            <a:r>
              <a:rPr lang="en-US">
                <a:solidFill>
                  <a:srgbClr val="0000FF"/>
                </a:solidFill>
              </a:rPr>
              <a:t>		40 minutes	Practice</a:t>
            </a:r>
          </a:p>
          <a:p>
            <a:pPr lvl="1"/>
            <a:r>
              <a:rPr lang="en-US">
                <a:solidFill>
                  <a:srgbClr val="0000FF"/>
                </a:solidFill>
              </a:rPr>
              <a:t>		85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Rot="1" noChangeAspect="1" noChangeArrowheads="1" noTextEdit="1"/>
          </p:cNvSpPr>
          <p:nvPr>
            <p:ph type="sldImg"/>
          </p:nvPr>
        </p:nvSpPr>
        <p:spPr>
          <a:ln/>
        </p:spPr>
      </p:sp>
      <p:sp>
        <p:nvSpPr>
          <p:cNvPr id="282631" name="Rectangle 7"/>
          <p:cNvSpPr>
            <a:spLocks noGrp="1" noChangeArrowheads="1"/>
          </p:cNvSpPr>
          <p:nvPr>
            <p:ph type="body" idx="1"/>
          </p:nvPr>
        </p:nvSpPr>
        <p:spPr/>
        <p:txBody>
          <a:bodyPr/>
          <a:lstStyle/>
          <a:p>
            <a:r>
              <a:rPr lang="en-US"/>
              <a:t>Font, Pattern, and Color Picker</a:t>
            </a:r>
          </a:p>
          <a:p>
            <a:pPr lvl="1"/>
            <a:r>
              <a:rPr lang="en-US"/>
              <a:t>When you create Visual Attributes, you can use the Font, Pattern, and Color Pickers to select the font, pattern, and color.</a:t>
            </a:r>
          </a:p>
          <a:p>
            <a:pPr lvl="1"/>
            <a:r>
              <a:rPr lang="en-US"/>
              <a:t>When changing a font from the Property Palette, you can click the Font group itself to invoke the Font Picker. This enables you to select all font properties from one window; otherwise you can select each font property and invoke individual windows or pop-up lists that are specific to the property.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8" name="Rectangle 6"/>
          <p:cNvSpPr>
            <a:spLocks noGrp="1" noRot="1" noChangeAspect="1" noChangeArrowheads="1" noTextEdit="1"/>
          </p:cNvSpPr>
          <p:nvPr>
            <p:ph type="sldImg"/>
          </p:nvPr>
        </p:nvSpPr>
        <p:spPr>
          <a:ln/>
        </p:spPr>
      </p:sp>
      <p:sp>
        <p:nvSpPr>
          <p:cNvPr id="284679" name="Rectangle 7"/>
          <p:cNvSpPr>
            <a:spLocks noGrp="1" noChangeArrowheads="1"/>
          </p:cNvSpPr>
          <p:nvPr>
            <p:ph type="body" idx="1"/>
          </p:nvPr>
        </p:nvSpPr>
        <p:spPr/>
        <p:txBody>
          <a:bodyPr/>
          <a:lstStyle/>
          <a:p>
            <a:r>
              <a:rPr lang="en-US"/>
              <a:t>Data Block Properties</a:t>
            </a:r>
          </a:p>
          <a:p>
            <a:pPr lvl="1"/>
            <a:r>
              <a:rPr lang="en-US"/>
              <a:t>Each data block has several properties. These properties are divided into groups as shown in the slide.</a:t>
            </a:r>
          </a:p>
          <a:p>
            <a:pPr lvl="1"/>
            <a:r>
              <a:rPr lang="en-US"/>
              <a:t>You can modify the properties of the data block to control both the appearance and the behavior of the block.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Rot="1" noChangeAspect="1" noChangeArrowheads="1" noTextEdit="1"/>
          </p:cNvSpPr>
          <p:nvPr>
            <p:ph type="sldImg"/>
          </p:nvPr>
        </p:nvSpPr>
        <p:spPr>
          <a:ln/>
        </p:spPr>
      </p:sp>
      <p:sp>
        <p:nvSpPr>
          <p:cNvPr id="288773" name="Rectangle 5"/>
          <p:cNvSpPr>
            <a:spLocks noGrp="1" noChangeArrowheads="1"/>
          </p:cNvSpPr>
          <p:nvPr>
            <p:ph type="body" idx="1"/>
          </p:nvPr>
        </p:nvSpPr>
        <p:spPr/>
        <p:txBody>
          <a:bodyPr/>
          <a:lstStyle/>
          <a:p>
            <a:r>
              <a:rPr lang="en-US"/>
              <a:t>Controlling the Behavior of Data Blocks: Setting Navigation Properties</a:t>
            </a:r>
          </a:p>
          <a:p>
            <a:pPr lvl="1"/>
            <a:r>
              <a:rPr lang="en-US" b="1"/>
              <a:t>Navigation Style</a:t>
            </a:r>
          </a:p>
          <a:p>
            <a:pPr lvl="1"/>
            <a:r>
              <a:rPr lang="en-US"/>
              <a:t>Normally, when you navigate beyond the last item in a record, Forms returns you to the beginning of the same record. With this property you can change this behavior to navigate to the next record or data block instead. The valid settings are: Same Record (default), Change Record, or Change Data Block.</a:t>
            </a:r>
          </a:p>
          <a:p>
            <a:pPr lvl="1"/>
            <a:r>
              <a:rPr lang="en-US" b="1"/>
              <a:t>Note:</a:t>
            </a:r>
            <a:r>
              <a:rPr lang="en-US"/>
              <a:t> If you want the cursor to move to the next record when you reach the end of the current record, set the Navigation Style property for the block to Change Record.</a:t>
            </a:r>
          </a:p>
          <a:p>
            <a:pPr lvl="1"/>
            <a:r>
              <a:rPr lang="en-US" b="1"/>
              <a:t>Previous/Next Navigation Data Block</a:t>
            </a:r>
          </a:p>
          <a:p>
            <a:pPr lvl="1"/>
            <a:r>
              <a:rPr lang="en-US"/>
              <a:t>Normally, when you perform an operation to move to the previous or next data block at run time, Forms moves control to the previous or next adjacent data block in sequence. These properties enable you to name the previous or next data block.</a:t>
            </a:r>
          </a:p>
          <a:p>
            <a:r>
              <a:rPr lang="en-US">
                <a:solidFill>
                  <a:srgbClr val="0000FF"/>
                </a:solidFill>
              </a:rPr>
              <a:t>Instructor Note</a:t>
            </a:r>
          </a:p>
          <a:p>
            <a:pPr lvl="1"/>
            <a:r>
              <a:rPr lang="en-US" b="1">
                <a:solidFill>
                  <a:srgbClr val="0000FF"/>
                </a:solidFill>
              </a:rPr>
              <a:t>Demonstration: </a:t>
            </a:r>
            <a:r>
              <a:rPr lang="en-US">
                <a:solidFill>
                  <a:srgbClr val="0000FF"/>
                </a:solidFill>
              </a:rPr>
              <a:t>Use the </a:t>
            </a:r>
            <a:r>
              <a:rPr lang="en-US">
                <a:solidFill>
                  <a:srgbClr val="0000FF"/>
                </a:solidFill>
                <a:latin typeface="Courier New" pitchFamily="49" charset="0"/>
              </a:rPr>
              <a:t>ordwk04.fmb</a:t>
            </a:r>
            <a:r>
              <a:rPr lang="en-US">
                <a:solidFill>
                  <a:srgbClr val="0000FF"/>
                </a:solidFill>
              </a:rPr>
              <a:t> file to show the run-time effect of changing the Navigation Style property on the ITEMS block.</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Rot="1" noChangeAspect="1" noChangeArrowheads="1" noTextEdit="1"/>
          </p:cNvSpPr>
          <p:nvPr>
            <p:ph type="sldImg"/>
          </p:nvPr>
        </p:nvSpPr>
        <p:spPr>
          <a:ln/>
        </p:spPr>
      </p:sp>
      <p:sp>
        <p:nvSpPr>
          <p:cNvPr id="294917" name="Rectangle 5"/>
          <p:cNvSpPr>
            <a:spLocks noGrp="1" noChangeArrowheads="1"/>
          </p:cNvSpPr>
          <p:nvPr>
            <p:ph type="body" idx="1"/>
          </p:nvPr>
        </p:nvSpPr>
        <p:spPr/>
        <p:txBody>
          <a:bodyPr/>
          <a:lstStyle/>
          <a:p>
            <a:r>
              <a:rPr lang="en-US"/>
              <a:t>Controlling the Behavior of Data Blocks: Setting Record Properties</a:t>
            </a:r>
          </a:p>
          <a:p>
            <a:pPr lvl="2">
              <a:spcBef>
                <a:spcPct val="25000"/>
              </a:spcBef>
            </a:pPr>
            <a:r>
              <a:rPr lang="en-US" b="1"/>
              <a:t>Current Record Visual Attribute Group: </a:t>
            </a:r>
            <a:r>
              <a:rPr lang="en-US"/>
              <a:t>The Visual Attribute that will be used to highlight the current record in the data block.</a:t>
            </a:r>
          </a:p>
          <a:p>
            <a:pPr lvl="2"/>
            <a:r>
              <a:rPr lang="en-US" b="1"/>
              <a:t>Query Array Size: </a:t>
            </a:r>
            <a:r>
              <a:rPr lang="en-US"/>
              <a:t>Specifies the maximum number of records that Forms should fetch from the database at one time. A lower value in this property value means faster response time; however, a larger value means fewer calls to the database for records, thereby resulting in reduced overall processing time. When set to 0 this property defaults to the Number of Records Displayed.</a:t>
            </a:r>
          </a:p>
          <a:p>
            <a:pPr lvl="2"/>
            <a:r>
              <a:rPr lang="en-US" b="1"/>
              <a:t>Number of Records Buffered: </a:t>
            </a:r>
            <a:r>
              <a:rPr lang="en-US"/>
              <a:t>Is the minimum amount of buffer space retained for holding queried records in the data block. The minimum setting allowed is the value of the Number of Records Displayed property plus 3. Forms buffers any additional records to a temporary disk file. A higher value improves processing speed, but uses more memory.</a:t>
            </a:r>
          </a:p>
          <a:p>
            <a:r>
              <a:rPr lang="en-US">
                <a:solidFill>
                  <a:srgbClr val="0000FF"/>
                </a:solidFill>
              </a:rPr>
              <a:t>Instructor Note</a:t>
            </a:r>
            <a:endParaRPr lang="en-US" b="0">
              <a:solidFill>
                <a:srgbClr val="0000FF"/>
              </a:solidFill>
            </a:endParaRPr>
          </a:p>
          <a:p>
            <a:pPr lvl="1"/>
            <a:r>
              <a:rPr lang="en-US" b="1">
                <a:solidFill>
                  <a:srgbClr val="0000FF"/>
                </a:solidFill>
              </a:rPr>
              <a:t>Demonstration: </a:t>
            </a:r>
            <a:r>
              <a:rPr lang="en-US">
                <a:solidFill>
                  <a:srgbClr val="0000FF"/>
                </a:solidFill>
              </a:rPr>
              <a:t>Using the </a:t>
            </a:r>
            <a:r>
              <a:rPr lang="en-US">
                <a:solidFill>
                  <a:srgbClr val="0000FF"/>
                </a:solidFill>
                <a:latin typeface="Courier New" pitchFamily="49" charset="0"/>
              </a:rPr>
              <a:t>ordwk04.fmb</a:t>
            </a:r>
            <a:r>
              <a:rPr lang="en-US">
                <a:solidFill>
                  <a:srgbClr val="0000FF"/>
                </a:solidFill>
              </a:rPr>
              <a:t>, assign the Visual Attribute created earlier to the ITEMS block property Current Record Visual Attribute Group. Show the run time effect of doing this. Also show how to increase or decrease the number of records displayed in a data block.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6" name="Rectangle 6"/>
          <p:cNvSpPr>
            <a:spLocks noGrp="1" noRot="1" noChangeAspect="1" noChangeArrowheads="1" noTextEdit="1"/>
          </p:cNvSpPr>
          <p:nvPr>
            <p:ph type="sldImg"/>
          </p:nvPr>
        </p:nvSpPr>
        <p:spPr>
          <a:ln/>
        </p:spPr>
      </p:sp>
      <p:sp>
        <p:nvSpPr>
          <p:cNvPr id="296967" name="Rectangle 7"/>
          <p:cNvSpPr>
            <a:spLocks noGrp="1" noChangeArrowheads="1"/>
          </p:cNvSpPr>
          <p:nvPr>
            <p:ph type="body" idx="1"/>
          </p:nvPr>
        </p:nvSpPr>
        <p:spPr/>
        <p:txBody>
          <a:bodyPr/>
          <a:lstStyle/>
          <a:p>
            <a:r>
              <a:rPr lang="en-US"/>
              <a:t>Controlling the Behavior of Data Blocks: Setting Record Properties (continued)</a:t>
            </a:r>
          </a:p>
          <a:p>
            <a:pPr lvl="2">
              <a:spcBef>
                <a:spcPct val="25000"/>
              </a:spcBef>
            </a:pPr>
            <a:r>
              <a:rPr lang="en-US" b="1"/>
              <a:t>Number of Records Displayed:</a:t>
            </a:r>
            <a:r>
              <a:rPr lang="en-US"/>
              <a:t> This property specifies the maximum number of records the data block can display on the canvas at one time and how many records you can see at once. If you change this value, make sure there is enough room on the canvas layout for the number of records, or objects may overlap.</a:t>
            </a:r>
          </a:p>
          <a:p>
            <a:pPr lvl="2"/>
            <a:r>
              <a:rPr lang="en-US" b="1"/>
              <a:t>Query All Records:</a:t>
            </a:r>
            <a:r>
              <a:rPr lang="en-US"/>
              <a:t> This property specifies whether all the records matching the query criteria should be fetched when a query is executed. (This property is necessary to support the Calculated Field feature.)</a:t>
            </a:r>
          </a:p>
          <a:p>
            <a:pPr lvl="2"/>
            <a:r>
              <a:rPr lang="en-US" b="1"/>
              <a:t>Record Orientation:</a:t>
            </a:r>
            <a:r>
              <a:rPr lang="en-US"/>
              <a:t> This property determines the orientation of records in the data block—horizontal or vertical. When you set this property, Forms Builder adjusts the display position of items in the data block accordingly.</a:t>
            </a:r>
          </a:p>
          <a:p>
            <a:pPr lvl="2"/>
            <a:r>
              <a:rPr lang="en-US" b="1"/>
              <a:t>Single Record:</a:t>
            </a:r>
            <a:r>
              <a:rPr lang="en-US"/>
              <a:t> This property specifies that the control block should always contain one record. Set this property to Yes for a control block that contains a summary calculated item. You cannot set this property to Yes for a data block.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ln/>
        </p:spPr>
      </p:sp>
      <p:sp>
        <p:nvSpPr>
          <p:cNvPr id="290821" name="Rectangle 5"/>
          <p:cNvSpPr>
            <a:spLocks noGrp="1" noChangeArrowheads="1"/>
          </p:cNvSpPr>
          <p:nvPr>
            <p:ph type="body" idx="1"/>
          </p:nvPr>
        </p:nvSpPr>
        <p:spPr/>
        <p:txBody>
          <a:bodyPr/>
          <a:lstStyle/>
          <a:p>
            <a:r>
              <a:rPr lang="en-US"/>
              <a:t>Controlling the Behavior of Data Blocks: Setting Database Properties</a:t>
            </a:r>
          </a:p>
          <a:p>
            <a:pPr lvl="1"/>
            <a:r>
              <a:rPr lang="en-US"/>
              <a:t>In the Database group of the Property Palette, you can set numerous properties to control interaction with the database server. Some of these properties are:</a:t>
            </a:r>
          </a:p>
          <a:p>
            <a:pPr lvl="2"/>
            <a:r>
              <a:rPr lang="en-US" b="1"/>
              <a:t>Database Data Block: </a:t>
            </a:r>
            <a:r>
              <a:rPr lang="en-US"/>
              <a:t>Set to Yes if the data block is based on a database object and No if it is a control block.</a:t>
            </a:r>
          </a:p>
          <a:p>
            <a:pPr lvl="2"/>
            <a:r>
              <a:rPr lang="en-US" b="1"/>
              <a:t>Enforce Primary Key: </a:t>
            </a:r>
            <a:r>
              <a:rPr lang="en-US"/>
              <a:t>Controls whether Forms checks for uniqueness before inserting or updating records in the base table, in order to avoid committing duplicate rows in the database. A value of Yes means that the form checks that inserted or updated records are unique before an attempt is made to commit possible duplicate rows.</a:t>
            </a:r>
          </a:p>
          <a:p>
            <a:pPr lvl="2"/>
            <a:r>
              <a:rPr lang="en-US" b="1"/>
              <a:t>Query/Insert/Update/Delete Allowed: </a:t>
            </a:r>
            <a:r>
              <a:rPr lang="en-US"/>
              <a:t>Control whether the associated operations can be performed on the data block records.</a:t>
            </a:r>
          </a:p>
          <a:p>
            <a:r>
              <a:rPr lang="en-US">
                <a:solidFill>
                  <a:srgbClr val="0000FF"/>
                </a:solidFill>
              </a:rPr>
              <a:t>Instructor Note</a:t>
            </a:r>
          </a:p>
          <a:p>
            <a:pPr lvl="1"/>
            <a:r>
              <a:rPr lang="en-US">
                <a:solidFill>
                  <a:srgbClr val="0000FF"/>
                </a:solidFill>
              </a:rPr>
              <a:t>Due to time constraints, discuss only the properties depicted on the slides. Remind students that they can select any property and press [F1] to get context-sensitive help about it.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Rot="1" noChangeAspect="1" noChangeArrowheads="1" noTextEdit="1"/>
          </p:cNvSpPr>
          <p:nvPr>
            <p:ph type="sldImg"/>
          </p:nvPr>
        </p:nvSpPr>
        <p:spPr>
          <a:ln/>
        </p:spPr>
      </p:sp>
      <p:sp>
        <p:nvSpPr>
          <p:cNvPr id="292869" name="Rectangle 5"/>
          <p:cNvSpPr>
            <a:spLocks noGrp="1" noChangeArrowheads="1"/>
          </p:cNvSpPr>
          <p:nvPr>
            <p:ph type="body" idx="1"/>
          </p:nvPr>
        </p:nvSpPr>
        <p:spPr/>
        <p:txBody>
          <a:bodyPr/>
          <a:lstStyle/>
          <a:p>
            <a:r>
              <a:rPr lang="en-US"/>
              <a:t>Controlling the Behavior of Data Blocks: Setting Database Properties (continued)</a:t>
            </a:r>
          </a:p>
          <a:p>
            <a:pPr lvl="2">
              <a:spcBef>
                <a:spcPct val="25000"/>
              </a:spcBef>
            </a:pPr>
            <a:r>
              <a:rPr lang="en-US" b="1"/>
              <a:t>Enforce Column Security: </a:t>
            </a:r>
            <a:r>
              <a:rPr lang="en-US"/>
              <a:t>When this property is set to Yes, items in the data block can be updated only if the current user has privileges to update the corresponding database columns.</a:t>
            </a:r>
          </a:p>
          <a:p>
            <a:pPr lvl="2"/>
            <a:r>
              <a:rPr lang="en-US" b="1"/>
              <a:t>Maximum Query Time: </a:t>
            </a:r>
            <a:r>
              <a:rPr lang="en-US"/>
              <a:t>Provides the option to abort a query when the elapsed time of the query exceeds the value of this property; useful when the Query All Records property is set to Yes.</a:t>
            </a:r>
          </a:p>
          <a:p>
            <a:pPr lvl="2"/>
            <a:r>
              <a:rPr lang="en-US" b="1"/>
              <a:t>Maximum Records Fetched: </a:t>
            </a:r>
            <a:r>
              <a:rPr lang="en-US"/>
              <a:t>Provides the option to abort a query when the number of records fetched exceeds the value of this property; useful when the Query All Records property is set to Yes.</a:t>
            </a:r>
          </a:p>
          <a:p>
            <a:r>
              <a:rPr lang="en-US">
                <a:solidFill>
                  <a:srgbClr val="0000FF"/>
                </a:solidFill>
              </a:rPr>
              <a:t>Instructor Note</a:t>
            </a:r>
          </a:p>
          <a:p>
            <a:pPr lvl="1"/>
            <a:r>
              <a:rPr lang="en-US">
                <a:solidFill>
                  <a:srgbClr val="0000FF"/>
                </a:solidFill>
              </a:rPr>
              <a:t>When Update Changed Columns Only is set to No, Forms Builder can reuse the same SQL statement for multiple updates without the database having to reparse each time in its system global area (SGA). Changing this property value to Yes can degrade performance because the database must reparse the </a:t>
            </a:r>
            <a:r>
              <a:rPr lang="en-US">
                <a:solidFill>
                  <a:srgbClr val="0000FF"/>
                </a:solidFill>
                <a:latin typeface="Courier New" pitchFamily="49" charset="0"/>
              </a:rPr>
              <a:t>UPDATE</a:t>
            </a:r>
            <a:r>
              <a:rPr lang="en-US">
                <a:solidFill>
                  <a:srgbClr val="0000FF"/>
                </a:solidFill>
              </a:rPr>
              <a:t> statement each time.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noRot="1" noChangeAspect="1" noChangeArrowheads="1" noTextEdit="1"/>
          </p:cNvSpPr>
          <p:nvPr>
            <p:ph type="sldImg"/>
          </p:nvPr>
        </p:nvSpPr>
        <p:spPr>
          <a:ln/>
        </p:spPr>
      </p:sp>
      <p:sp>
        <p:nvSpPr>
          <p:cNvPr id="299013" name="Rectangle 5"/>
          <p:cNvSpPr>
            <a:spLocks noGrp="1" noChangeArrowheads="1"/>
          </p:cNvSpPr>
          <p:nvPr>
            <p:ph type="body" idx="1"/>
          </p:nvPr>
        </p:nvSpPr>
        <p:spPr/>
        <p:txBody>
          <a:bodyPr/>
          <a:lstStyle/>
          <a:p>
            <a:r>
              <a:rPr lang="en-US"/>
              <a:t>Controlling the Behavior of Data Blocks: Setting Scroll Bar Properties</a:t>
            </a:r>
          </a:p>
          <a:p>
            <a:pPr lvl="1"/>
            <a:r>
              <a:rPr lang="en-US"/>
              <a:t>In the Scrollbar group of the Property Palette, you can set numerous properties to the appearance and function of the data block’s scroll bar. Some of these properties are:</a:t>
            </a:r>
          </a:p>
          <a:p>
            <a:pPr lvl="2"/>
            <a:r>
              <a:rPr lang="en-US" b="1"/>
              <a:t>Show Scroll Bar:</a:t>
            </a:r>
            <a:r>
              <a:rPr lang="en-US"/>
              <a:t> Specifies whether Forms Builder should create a scroll bar for the data block. To delete an existing scroll bar, set this property to No.</a:t>
            </a:r>
          </a:p>
          <a:p>
            <a:pPr lvl="2"/>
            <a:r>
              <a:rPr lang="en-US" b="1"/>
              <a:t>Scroll Bar Canvas:</a:t>
            </a:r>
            <a:r>
              <a:rPr lang="en-US"/>
              <a:t> Specifies the canvas on which the data block scroll bar will be displayed. The specified canvas must exist in the form.</a:t>
            </a:r>
          </a:p>
          <a:p>
            <a:pPr lvl="2"/>
            <a:r>
              <a:rPr lang="en-US" b="1"/>
              <a:t>Scroll Bar Orientation:</a:t>
            </a:r>
            <a:r>
              <a:rPr lang="en-US"/>
              <a:t> Specifies whether the scroll bar should be displayed horizontally or vertically.</a:t>
            </a:r>
          </a:p>
          <a:p>
            <a:pPr lvl="2"/>
            <a:r>
              <a:rPr lang="en-US" b="1"/>
              <a:t>Scroll Bar X/Y Position:</a:t>
            </a:r>
            <a:r>
              <a:rPr lang="en-US"/>
              <a:t> Specifies the x and y coordinates (measured in the coordination system units of the form) where the scroll bar will display on the canvas. The default value for both coordinates is 0.</a:t>
            </a:r>
          </a:p>
          <a:p>
            <a:pPr lvl="2"/>
            <a:r>
              <a:rPr lang="en-US" b="1"/>
              <a:t>Scroll Bar Width/Height:</a:t>
            </a:r>
            <a:r>
              <a:rPr lang="en-US"/>
              <a:t> Specifies the width and height of the scroll bar.</a:t>
            </a:r>
            <a:endParaRPr lang="en-US">
              <a:solidFill>
                <a:srgbClr val="0000FF"/>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0" name="Rectangle 4"/>
          <p:cNvSpPr>
            <a:spLocks noGrp="1" noRot="1" noChangeAspect="1" noChangeArrowheads="1" noTextEdit="1"/>
          </p:cNvSpPr>
          <p:nvPr>
            <p:ph type="sldImg"/>
          </p:nvPr>
        </p:nvSpPr>
        <p:spPr>
          <a:ln/>
        </p:spPr>
      </p:sp>
      <p:sp>
        <p:nvSpPr>
          <p:cNvPr id="301061" name="Rectangle 5"/>
          <p:cNvSpPr>
            <a:spLocks noGrp="1" noChangeArrowheads="1"/>
          </p:cNvSpPr>
          <p:nvPr>
            <p:ph type="body" idx="1"/>
          </p:nvPr>
        </p:nvSpPr>
        <p:spPr/>
        <p:txBody>
          <a:bodyPr/>
          <a:lstStyle/>
          <a:p>
            <a:r>
              <a:rPr lang="en-US"/>
              <a:t>Controlling Frame Properties</a:t>
            </a:r>
          </a:p>
          <a:p>
            <a:pPr lvl="1"/>
            <a:r>
              <a:rPr lang="en-US"/>
              <a:t>The selections that you make in the Layout Wizard when creating a data block are recorded as properties of the resulting layout frame object. You can change frame properties to modify the arrangements of items within a data block. The main frame properties are as follows:</a:t>
            </a:r>
          </a:p>
          <a:p>
            <a:pPr lvl="2"/>
            <a:r>
              <a:rPr lang="en-US" b="1"/>
              <a:t>Layout Data Block:</a:t>
            </a:r>
            <a:r>
              <a:rPr lang="en-US"/>
              <a:t> Specifies the name of the data block with which the frame is associated. The items within this data block are arranged within the frame. </a:t>
            </a:r>
            <a:br>
              <a:rPr lang="en-US"/>
            </a:br>
            <a:r>
              <a:rPr lang="en-US" b="1"/>
              <a:t>Note:</a:t>
            </a:r>
            <a:r>
              <a:rPr lang="en-US"/>
              <a:t> A data block can be associated with only one frame. You cannot arrange a block item within multiple frames.</a:t>
            </a:r>
          </a:p>
          <a:p>
            <a:pPr lvl="2"/>
            <a:r>
              <a:rPr lang="en-US" b="1"/>
              <a:t>Update Layout:</a:t>
            </a:r>
            <a:r>
              <a:rPr lang="en-US"/>
              <a:t> Specifies when the frame layout is updated. Valid settings are:</a:t>
            </a:r>
          </a:p>
          <a:p>
            <a:pPr lvl="3"/>
            <a:r>
              <a:rPr lang="en-US"/>
              <a:t>Automatically: The layout is updated whenever you move or resize the frame, or modify any frame layout property.</a:t>
            </a:r>
          </a:p>
          <a:p>
            <a:pPr lvl="3"/>
            <a:r>
              <a:rPr lang="en-US"/>
              <a:t>Manually: The layout is updated whenever you use the Layout Wizard to modify the frame, or in the Layout Editor, when you click Update Layout or select the Layout </a:t>
            </a:r>
            <a:r>
              <a:rPr lang="en-US">
                <a:sym typeface="Wingdings" pitchFamily="2" charset="2"/>
              </a:rPr>
              <a:t>&gt; </a:t>
            </a:r>
            <a:r>
              <a:rPr lang="en-US"/>
              <a:t>Update Layout menu option.</a:t>
            </a:r>
          </a:p>
          <a:p>
            <a:pPr lvl="3"/>
            <a:r>
              <a:rPr lang="en-US"/>
              <a:t>Locked: The layout is locked and cannot be updated.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0" name="Rectangle 4"/>
          <p:cNvSpPr>
            <a:spLocks noGrp="1" noRot="1" noChangeAspect="1" noChangeArrowheads="1" noTextEdit="1"/>
          </p:cNvSpPr>
          <p:nvPr>
            <p:ph type="sldImg"/>
          </p:nvPr>
        </p:nvSpPr>
        <p:spPr>
          <a:ln/>
        </p:spPr>
      </p:sp>
      <p:sp>
        <p:nvSpPr>
          <p:cNvPr id="331781" name="Rectangle 5"/>
          <p:cNvSpPr>
            <a:spLocks noGrp="1" noChangeArrowheads="1"/>
          </p:cNvSpPr>
          <p:nvPr>
            <p:ph type="body" idx="1"/>
          </p:nvPr>
        </p:nvSpPr>
        <p:spPr>
          <a:ln/>
        </p:spPr>
        <p:txBody>
          <a:bodyPr/>
          <a:lstStyle/>
          <a:p>
            <a:r>
              <a:rPr lang="en-US"/>
              <a:t>Controlling Frame Properties (continued)</a:t>
            </a:r>
          </a:p>
          <a:p>
            <a:pPr lvl="2">
              <a:spcBef>
                <a:spcPct val="25000"/>
              </a:spcBef>
            </a:pPr>
            <a:r>
              <a:rPr lang="en-US" b="1"/>
              <a:t>Layout Style:</a:t>
            </a:r>
            <a:r>
              <a:rPr lang="en-US"/>
              <a:t> Specifies the layout style for the items within the frame. Choose between Form and Tabular styles.</a:t>
            </a:r>
          </a:p>
          <a:p>
            <a:pPr lvl="2"/>
            <a:r>
              <a:rPr lang="en-US" b="1"/>
              <a:t>Distance Between Records:</a:t>
            </a:r>
            <a:r>
              <a:rPr lang="en-US"/>
              <a:t> Specifies the physical distance (measured in the form’s coordination system units) with which to separate records displayed in the frame.</a:t>
            </a:r>
          </a:p>
          <a:p>
            <a:pPr lvl="2"/>
            <a:r>
              <a:rPr lang="en-US" b="1"/>
              <a:t>X/Y Position:</a:t>
            </a:r>
            <a:r>
              <a:rPr lang="en-US"/>
              <a:t> Specifies the x and y coordinates (measured in the form’s coordination system units) of the frame’s position on the canvas.</a:t>
            </a:r>
          </a:p>
          <a:p>
            <a:pPr lvl="2"/>
            <a:r>
              <a:rPr lang="en-US" b="1"/>
              <a:t>Width/Height:</a:t>
            </a:r>
            <a:r>
              <a:rPr lang="en-US"/>
              <a:t> Specifies the width and height of the frame (measured in the form’s coordination system units).</a:t>
            </a:r>
          </a:p>
          <a:p>
            <a:pPr lvl="1"/>
            <a:r>
              <a:rPr lang="en-US" b="1"/>
              <a:t>Note:</a:t>
            </a:r>
            <a:r>
              <a:rPr lang="en-US"/>
              <a:t> You can arrange a frame as well as the objects within it manually in the Layout Editor.</a:t>
            </a:r>
          </a:p>
          <a:p>
            <a:r>
              <a:rPr lang="en-US">
                <a:solidFill>
                  <a:srgbClr val="0000FF"/>
                </a:solidFill>
              </a:rPr>
              <a:t>Instructor Note</a:t>
            </a:r>
          </a:p>
          <a:p>
            <a:pPr lvl="1"/>
            <a:r>
              <a:rPr lang="en-US">
                <a:solidFill>
                  <a:srgbClr val="0000FF"/>
                </a:solidFill>
              </a:rPr>
              <a:t>Stress the importance of the Update Layout property.</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ar-SA"/>
          </a:p>
        </p:txBody>
      </p:sp>
      <p:sp>
        <p:nvSpPr>
          <p:cNvPr id="268291"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ar-SA"/>
          </a:p>
        </p:txBody>
      </p:sp>
      <p:sp>
        <p:nvSpPr>
          <p:cNvPr id="268294" name="Rectangle 6"/>
          <p:cNvSpPr>
            <a:spLocks noGrp="1" noRot="1" noChangeAspect="1" noChangeArrowheads="1" noTextEdit="1"/>
          </p:cNvSpPr>
          <p:nvPr>
            <p:ph type="sldImg"/>
          </p:nvPr>
        </p:nvSpPr>
        <p:spPr>
          <a:ln/>
        </p:spPr>
      </p:sp>
      <p:sp>
        <p:nvSpPr>
          <p:cNvPr id="268295" name="Rectangle 7"/>
          <p:cNvSpPr>
            <a:spLocks noGrp="1" noChangeArrowheads="1"/>
          </p:cNvSpPr>
          <p:nvPr>
            <p:ph type="body" idx="1"/>
          </p:nvPr>
        </p:nvSpPr>
        <p:spPr/>
        <p:txBody>
          <a:bodyPr/>
          <a:lstStyle/>
          <a:p>
            <a:r>
              <a:rPr lang="en-US"/>
              <a:t>Introduction</a:t>
            </a:r>
          </a:p>
          <a:p>
            <a:pPr lvl="1"/>
            <a:r>
              <a:rPr lang="en-US" b="1"/>
              <a:t>Overview</a:t>
            </a:r>
          </a:p>
          <a:p>
            <a:pPr lvl="1"/>
            <a:r>
              <a:rPr lang="en-US"/>
              <a:t>In this lesson you will learn how to customize existing data blocks and modify frames. You will also learn how to include blocks that are not associated with the database.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10" name="Rectangle 6"/>
          <p:cNvSpPr>
            <a:spLocks noGrp="1" noRot="1" noChangeAspect="1" noChangeArrowheads="1" noTextEdit="1"/>
          </p:cNvSpPr>
          <p:nvPr>
            <p:ph type="sldImg"/>
          </p:nvPr>
        </p:nvSpPr>
        <p:spPr>
          <a:ln/>
        </p:spPr>
      </p:sp>
      <p:sp>
        <p:nvSpPr>
          <p:cNvPr id="303111" name="Rectangle 7"/>
          <p:cNvSpPr>
            <a:spLocks noGrp="1" noChangeArrowheads="1"/>
          </p:cNvSpPr>
          <p:nvPr>
            <p:ph type="body" idx="1"/>
          </p:nvPr>
        </p:nvSpPr>
        <p:spPr/>
        <p:txBody>
          <a:bodyPr/>
          <a:lstStyle/>
          <a:p>
            <a:r>
              <a:rPr lang="en-US"/>
              <a:t>Displaying Multiple Property Palettes</a:t>
            </a:r>
          </a:p>
          <a:p>
            <a:pPr lvl="1"/>
            <a:r>
              <a:rPr lang="en-US" b="1"/>
              <a:t>More Than One Property Palette for One Object</a:t>
            </a:r>
          </a:p>
          <a:p>
            <a:pPr lvl="1"/>
            <a:r>
              <a:rPr lang="en-US"/>
              <a:t>You may want to see more properties for an object than there is room for in a single Property Palette. To display the properties of an object in multiple Property Palettes, perform the following steps:</a:t>
            </a:r>
          </a:p>
          <a:p>
            <a:pPr lvl="2">
              <a:buFontTx/>
              <a:buNone/>
            </a:pPr>
            <a:r>
              <a:rPr lang="en-US"/>
              <a:t>1.	Open a Property Palette for the object.</a:t>
            </a:r>
          </a:p>
          <a:p>
            <a:pPr lvl="2">
              <a:buFontTx/>
              <a:buNone/>
            </a:pPr>
            <a:r>
              <a:rPr lang="en-US"/>
              <a:t>2.	Hold down the [Shift] key and double-click the object icon for the object in the Object Navigator.</a:t>
            </a:r>
          </a:p>
          <a:p>
            <a:pPr lvl="1"/>
            <a:r>
              <a:rPr lang="en-US" b="1"/>
              <a:t>More Than One Property Palette for Multiple Objects</a:t>
            </a:r>
          </a:p>
          <a:p>
            <a:pPr lvl="1"/>
            <a:r>
              <a:rPr lang="en-US"/>
              <a:t>You may want to display properties for multiple objects simultaneously. To display the Property Palettes for multiple objects at the same time, perform the following steps:</a:t>
            </a:r>
          </a:p>
          <a:p>
            <a:pPr lvl="2">
              <a:buFontTx/>
              <a:buNone/>
            </a:pPr>
            <a:r>
              <a:rPr lang="en-US"/>
              <a:t>1.	Open the Property Palette of the first object.</a:t>
            </a:r>
          </a:p>
          <a:p>
            <a:pPr lvl="2">
              <a:buFontTx/>
              <a:buNone/>
            </a:pPr>
            <a:r>
              <a:rPr lang="en-US"/>
              <a:t>2.	Click Pin/Unpin on the toolbar to “freeze” this palette.</a:t>
            </a:r>
          </a:p>
          <a:p>
            <a:pPr lvl="2">
              <a:buFontTx/>
              <a:buNone/>
            </a:pPr>
            <a:r>
              <a:rPr lang="en-US"/>
              <a:t>3.	Invoke the Property Palette for another object. This Property Palette appears in a separate window.</a:t>
            </a:r>
          </a:p>
          <a:p>
            <a:pPr lvl="1"/>
            <a:r>
              <a:rPr lang="en-US"/>
              <a:t>If the second window is on top of the first one, drag it so that both windows are visible.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60" name="Rectangle 8"/>
          <p:cNvSpPr>
            <a:spLocks noGrp="1" noRot="1" noChangeAspect="1" noChangeArrowheads="1" noTextEdit="1"/>
          </p:cNvSpPr>
          <p:nvPr>
            <p:ph type="sldImg"/>
          </p:nvPr>
        </p:nvSpPr>
        <p:spPr>
          <a:ln/>
        </p:spPr>
      </p:sp>
      <p:sp>
        <p:nvSpPr>
          <p:cNvPr id="305161" name="Rectangle 9"/>
          <p:cNvSpPr>
            <a:spLocks noGrp="1" noChangeArrowheads="1"/>
          </p:cNvSpPr>
          <p:nvPr>
            <p:ph type="body" idx="1"/>
          </p:nvPr>
        </p:nvSpPr>
        <p:spPr/>
        <p:txBody>
          <a:bodyPr/>
          <a:lstStyle/>
          <a:p>
            <a:r>
              <a:rPr lang="en-US"/>
              <a:t>Setting Properties on Multiple Objects</a:t>
            </a:r>
          </a:p>
          <a:p>
            <a:pPr lvl="1"/>
            <a:r>
              <a:rPr lang="en-US"/>
              <a:t>You can view and set the properties of several objects simultaneously, whether they are the same or different object types. You can select the objects in the Object Navigator and display a combination of the properties in the Property Palette. The combination may be:</a:t>
            </a:r>
          </a:p>
          <a:p>
            <a:pPr lvl="2">
              <a:buFontTx/>
              <a:buNone/>
            </a:pPr>
            <a:r>
              <a:rPr lang="en-US" b="1"/>
              <a:t>	Intersection:</a:t>
            </a:r>
            <a:r>
              <a:rPr lang="en-US"/>
              <a:t> A subset in which you display only the common properties of the selected objects (This is the default set operator.)</a:t>
            </a:r>
          </a:p>
          <a:p>
            <a:pPr lvl="2">
              <a:buFontTx/>
              <a:buNone/>
            </a:pPr>
            <a:r>
              <a:rPr lang="en-US" b="1"/>
              <a:t>	Union:</a:t>
            </a:r>
            <a:r>
              <a:rPr lang="en-US"/>
              <a:t> A superset in which you display both the common properties and the unique properties of the selected objects</a:t>
            </a:r>
          </a:p>
          <a:p>
            <a:pPr lvl="1"/>
            <a:r>
              <a:rPr lang="en-US"/>
              <a:t>Where there are differing values for a property across the selected objects, you will see ***** in the property value. This changes to a definitive value once you enter a new value in the Property Palette. This new value then applies to each of the selected objects to which the property is relevant.</a:t>
            </a:r>
          </a:p>
        </p:txBody>
      </p:sp>
      <p:pic>
        <p:nvPicPr>
          <p:cNvPr id="305158" name="Picture 6"/>
          <p:cNvPicPr>
            <a:picLocks noChangeAspect="1" noChangeArrowheads="1"/>
          </p:cNvPicPr>
          <p:nvPr/>
        </p:nvPicPr>
        <p:blipFill>
          <a:blip r:embed="rId3"/>
          <a:srcRect/>
          <a:stretch>
            <a:fillRect/>
          </a:stretch>
        </p:blipFill>
        <p:spPr bwMode="auto">
          <a:xfrm>
            <a:off x="742950" y="5943600"/>
            <a:ext cx="204788" cy="206375"/>
          </a:xfrm>
          <a:prstGeom prst="rect">
            <a:avLst/>
          </a:prstGeom>
          <a:noFill/>
          <a:ln w="25400">
            <a:noFill/>
            <a:miter lim="800000"/>
            <a:headEnd/>
            <a:tailEnd/>
          </a:ln>
          <a:effectLst/>
        </p:spPr>
      </p:pic>
      <p:pic>
        <p:nvPicPr>
          <p:cNvPr id="305159" name="Picture 7"/>
          <p:cNvPicPr>
            <a:picLocks noChangeAspect="1" noChangeArrowheads="1"/>
          </p:cNvPicPr>
          <p:nvPr/>
        </p:nvPicPr>
        <p:blipFill>
          <a:blip r:embed="rId4"/>
          <a:srcRect/>
          <a:stretch>
            <a:fillRect/>
          </a:stretch>
        </p:blipFill>
        <p:spPr bwMode="auto">
          <a:xfrm>
            <a:off x="742950" y="6318250"/>
            <a:ext cx="204788" cy="206375"/>
          </a:xfrm>
          <a:prstGeom prst="rect">
            <a:avLst/>
          </a:prstGeom>
          <a:noFill/>
          <a:ln w="25400">
            <a:noFill/>
            <a:miter lim="800000"/>
            <a:headEnd/>
            <a:tailEnd/>
          </a:ln>
          <a:effectLst/>
        </p:spPr>
      </p:pic>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4" name="Rectangle 4"/>
          <p:cNvSpPr>
            <a:spLocks noGrp="1" noRot="1" noChangeAspect="1" noChangeArrowheads="1" noTextEdit="1"/>
          </p:cNvSpPr>
          <p:nvPr>
            <p:ph type="sldImg"/>
          </p:nvPr>
        </p:nvSpPr>
        <p:spPr>
          <a:ln/>
        </p:spPr>
      </p:sp>
      <p:sp>
        <p:nvSpPr>
          <p:cNvPr id="307205" name="Rectangle 5"/>
          <p:cNvSpPr>
            <a:spLocks noGrp="1" noChangeArrowheads="1"/>
          </p:cNvSpPr>
          <p:nvPr>
            <p:ph type="body" idx="1"/>
          </p:nvPr>
        </p:nvSpPr>
        <p:spPr/>
        <p:txBody>
          <a:bodyPr/>
          <a:lstStyle/>
          <a:p>
            <a:r>
              <a:rPr lang="en-US"/>
              <a:t>Copying Properties</a:t>
            </a:r>
          </a:p>
          <a:p>
            <a:pPr lvl="1"/>
            <a:r>
              <a:rPr lang="en-US"/>
              <a:t>You can copy the properties and values from the Property Palette to a buffer, so that they can be applied (pasted) to other objects in your design session. To copy properties, perform the following steps:</a:t>
            </a:r>
          </a:p>
          <a:p>
            <a:pPr lvl="2">
              <a:buFontTx/>
              <a:buNone/>
            </a:pPr>
            <a:r>
              <a:rPr lang="en-US"/>
              <a:t>1.	In the Property Palette, display and set the properties that are to be copied. This may be from one object or a combination of objects.</a:t>
            </a:r>
          </a:p>
          <a:p>
            <a:pPr lvl="3"/>
            <a:r>
              <a:rPr lang="en-US"/>
              <a:t>To copy all property settings from the Property Palette, select Edit </a:t>
            </a:r>
            <a:r>
              <a:rPr lang="en-US">
                <a:sym typeface="Wingdings" pitchFamily="2" charset="2"/>
              </a:rPr>
              <a:t>&gt; </a:t>
            </a:r>
            <a:r>
              <a:rPr lang="en-US"/>
              <a:t>Select All.</a:t>
            </a:r>
          </a:p>
          <a:p>
            <a:pPr lvl="3"/>
            <a:r>
              <a:rPr lang="en-US"/>
              <a:t>To copy the selected property settings only, press and hold [Ctrl] while you click each property individually.</a:t>
            </a:r>
          </a:p>
          <a:p>
            <a:pPr lvl="2">
              <a:buFontTx/>
              <a:buNone/>
            </a:pPr>
            <a:r>
              <a:rPr lang="en-US"/>
              <a:t>2.	Click Copy Properties on the toolbar of the Property Palette.</a:t>
            </a:r>
          </a:p>
          <a:p>
            <a:pPr lvl="2">
              <a:buFontTx/>
              <a:buNone/>
            </a:pPr>
            <a:r>
              <a:rPr lang="en-US"/>
              <a:t>3.	From the Object Navigator select the object into which the properties are to be copied.</a:t>
            </a:r>
          </a:p>
          <a:p>
            <a:pPr lvl="2">
              <a:buFontTx/>
              <a:buNone/>
            </a:pPr>
            <a:r>
              <a:rPr lang="en-US"/>
              <a:t>4.	In the Property Palette, click Paste Properties. The selected object receives values from all copied properties that are relevant to their object types.</a:t>
            </a:r>
          </a:p>
          <a:p>
            <a:pPr lvl="1"/>
            <a:r>
              <a:rPr lang="en-US" b="1"/>
              <a:t>Note:</a:t>
            </a:r>
            <a:r>
              <a:rPr lang="en-US"/>
              <a:t> It is possible to copy the property settings of an object to objects of different types. In this case, properties that do not apply to the target object are ignored.</a:t>
            </a:r>
            <a:endParaRPr lang="en-US">
              <a:solidFill>
                <a:srgbClr val="0000FF"/>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4" name="Rectangle 6"/>
          <p:cNvSpPr>
            <a:spLocks noGrp="1" noRot="1" noChangeAspect="1" noChangeArrowheads="1" noTextEdit="1"/>
          </p:cNvSpPr>
          <p:nvPr>
            <p:ph type="sldImg"/>
          </p:nvPr>
        </p:nvSpPr>
        <p:spPr>
          <a:ln/>
        </p:spPr>
      </p:sp>
      <p:sp>
        <p:nvSpPr>
          <p:cNvPr id="309255" name="Rectangle 7"/>
          <p:cNvSpPr>
            <a:spLocks noGrp="1" noChangeArrowheads="1"/>
          </p:cNvSpPr>
          <p:nvPr>
            <p:ph type="body" idx="1"/>
          </p:nvPr>
        </p:nvSpPr>
        <p:spPr/>
        <p:txBody>
          <a:bodyPr/>
          <a:lstStyle/>
          <a:p>
            <a:r>
              <a:rPr lang="en-US"/>
              <a:t>Creating Control Blocks</a:t>
            </a:r>
          </a:p>
          <a:p>
            <a:pPr lvl="1">
              <a:lnSpc>
                <a:spcPct val="96000"/>
              </a:lnSpc>
            </a:pPr>
            <a:r>
              <a:rPr lang="en-US"/>
              <a:t>A control block is a block that is not associated with any database, and its items do not relate to any columns within any database table.</a:t>
            </a:r>
          </a:p>
          <a:p>
            <a:pPr lvl="1">
              <a:lnSpc>
                <a:spcPct val="96000"/>
              </a:lnSpc>
            </a:pPr>
            <a:r>
              <a:rPr lang="en-US"/>
              <a:t>This means that Forms does not perform an automatic query when the operator issues an Enter Query or Execute Query command, nor does it issue an automatic Insert, Update, or Delete for the block when the operator saves changes to the database.</a:t>
            </a:r>
          </a:p>
          <a:p>
            <a:pPr lvl="1">
              <a:lnSpc>
                <a:spcPct val="96000"/>
              </a:lnSpc>
            </a:pPr>
            <a:r>
              <a:rPr lang="en-US"/>
              <a:t>How to Create a Control Block</a:t>
            </a:r>
          </a:p>
          <a:p>
            <a:pPr lvl="2">
              <a:lnSpc>
                <a:spcPct val="96000"/>
              </a:lnSpc>
              <a:buFontTx/>
              <a:buNone/>
            </a:pPr>
            <a:r>
              <a:rPr lang="en-US"/>
              <a:t>1.	Click the Data Blocks node in the Object Navigator.</a:t>
            </a:r>
          </a:p>
          <a:p>
            <a:pPr lvl="2">
              <a:lnSpc>
                <a:spcPct val="96000"/>
              </a:lnSpc>
              <a:buFontTx/>
              <a:buNone/>
            </a:pPr>
            <a:r>
              <a:rPr lang="en-US"/>
              <a:t>2.	Click the Create icon on the toolbar, or Select Edit </a:t>
            </a:r>
            <a:r>
              <a:rPr lang="en-US">
                <a:sym typeface="Wingdings" pitchFamily="2" charset="2"/>
              </a:rPr>
              <a:t>&gt; </a:t>
            </a:r>
            <a:r>
              <a:rPr lang="en-US"/>
              <a:t>Create from the menu.</a:t>
            </a:r>
          </a:p>
          <a:p>
            <a:pPr lvl="2">
              <a:lnSpc>
                <a:spcPct val="96000"/>
              </a:lnSpc>
              <a:buFontTx/>
              <a:buNone/>
            </a:pPr>
            <a:r>
              <a:rPr lang="en-US"/>
              <a:t>3.	In the New Data Block dialog box, select the “Build a new data block manually” option.</a:t>
            </a:r>
          </a:p>
          <a:p>
            <a:pPr lvl="2">
              <a:lnSpc>
                <a:spcPct val="96000"/>
              </a:lnSpc>
              <a:buFontTx/>
              <a:buNone/>
            </a:pPr>
            <a:r>
              <a:rPr lang="en-US"/>
              <a:t>4.	Open the Property Palette of the new data block and change its name.</a:t>
            </a:r>
          </a:p>
          <a:p>
            <a:pPr lvl="1">
              <a:lnSpc>
                <a:spcPct val="96000"/>
              </a:lnSpc>
            </a:pPr>
            <a:r>
              <a:rPr lang="en-US" b="1"/>
              <a:t>Note:</a:t>
            </a:r>
            <a:r>
              <a:rPr lang="en-US"/>
              <a:t> Because there are no database columns on which to base control block items, a control block has no items until you manually add them later.</a:t>
            </a:r>
          </a:p>
          <a:p>
            <a:pPr>
              <a:lnSpc>
                <a:spcPct val="96000"/>
              </a:lnSpc>
            </a:pPr>
            <a:r>
              <a:rPr lang="en-US">
                <a:solidFill>
                  <a:srgbClr val="0000FF"/>
                </a:solidFill>
              </a:rPr>
              <a:t>Instructor Note</a:t>
            </a:r>
          </a:p>
          <a:p>
            <a:pPr lvl="1">
              <a:lnSpc>
                <a:spcPct val="96000"/>
              </a:lnSpc>
            </a:pPr>
            <a:r>
              <a:rPr lang="en-US" b="1">
                <a:solidFill>
                  <a:srgbClr val="0000FF"/>
                </a:solidFill>
              </a:rPr>
              <a:t>Demonstration:</a:t>
            </a:r>
            <a:r>
              <a:rPr lang="en-US">
                <a:solidFill>
                  <a:srgbClr val="0000FF"/>
                </a:solidFill>
              </a:rPr>
              <a:t> Create a control block in the form module, using the </a:t>
            </a:r>
            <a:r>
              <a:rPr lang="en-US">
                <a:solidFill>
                  <a:srgbClr val="0000FF"/>
                </a:solidFill>
                <a:latin typeface="Courier New" pitchFamily="49" charset="0"/>
              </a:rPr>
              <a:t>ordwk04.fmb</a:t>
            </a:r>
            <a:r>
              <a:rPr lang="en-US">
                <a:solidFill>
                  <a:srgbClr val="0000FF"/>
                </a:solidFill>
              </a:rPr>
              <a:t> file.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0" name="Rectangle 4"/>
          <p:cNvSpPr>
            <a:spLocks noGrp="1" noRot="1" noChangeAspect="1" noChangeArrowheads="1" noTextEdit="1"/>
          </p:cNvSpPr>
          <p:nvPr>
            <p:ph type="sldImg"/>
          </p:nvPr>
        </p:nvSpPr>
        <p:spPr>
          <a:ln/>
        </p:spPr>
      </p:sp>
      <p:sp>
        <p:nvSpPr>
          <p:cNvPr id="311301" name="Rectangle 5"/>
          <p:cNvSpPr>
            <a:spLocks noGrp="1" noChangeArrowheads="1"/>
          </p:cNvSpPr>
          <p:nvPr>
            <p:ph type="body" idx="1"/>
          </p:nvPr>
        </p:nvSpPr>
        <p:spPr/>
        <p:txBody>
          <a:bodyPr/>
          <a:lstStyle/>
          <a:p>
            <a:r>
              <a:rPr lang="en-US"/>
              <a:t>Deleting Data Blocks</a:t>
            </a:r>
          </a:p>
          <a:p>
            <a:pPr lvl="1"/>
            <a:r>
              <a:rPr lang="en-US"/>
              <a:t>To delete a data block:</a:t>
            </a:r>
          </a:p>
          <a:p>
            <a:pPr lvl="2">
              <a:buFontTx/>
              <a:buNone/>
            </a:pPr>
            <a:r>
              <a:rPr lang="en-US"/>
              <a:t>1.	Select the data block to be deleted in the Object Navigator.</a:t>
            </a:r>
          </a:p>
          <a:p>
            <a:pPr lvl="2">
              <a:buFontTx/>
              <a:buNone/>
            </a:pPr>
            <a:r>
              <a:rPr lang="en-US"/>
              <a:t>2.	Click the Delete icon on the toolbar.</a:t>
            </a:r>
            <a:br>
              <a:rPr lang="en-US"/>
            </a:br>
            <a:r>
              <a:rPr lang="en-US"/>
              <a:t>or</a:t>
            </a:r>
            <a:br>
              <a:rPr lang="en-US"/>
            </a:br>
            <a:r>
              <a:rPr lang="en-US"/>
              <a:t>Press [Delete].</a:t>
            </a:r>
          </a:p>
          <a:p>
            <a:pPr lvl="2">
              <a:buFontTx/>
              <a:buNone/>
            </a:pPr>
            <a:r>
              <a:rPr lang="en-US"/>
              <a:t>3.	An alert is displayed for delete confirmation. Click Yes to delete the data block.</a:t>
            </a:r>
          </a:p>
          <a:p>
            <a:pPr lvl="1"/>
            <a:r>
              <a:rPr lang="en-US" b="1"/>
              <a:t>Note:</a:t>
            </a:r>
            <a:r>
              <a:rPr lang="en-US"/>
              <a:t> Deleting a data block also deletes its subordinate objects (items and triggers). If the data block was a master or detail block in a relation, the relation is also deleted. However, the frame border and its title will remain. Delete the frame manually in the Layout Editor.</a:t>
            </a:r>
          </a:p>
          <a:p>
            <a:r>
              <a:rPr lang="en-US">
                <a:solidFill>
                  <a:srgbClr val="0000FF"/>
                </a:solidFill>
              </a:rPr>
              <a:t>Instructor Note</a:t>
            </a:r>
          </a:p>
          <a:p>
            <a:pPr lvl="1"/>
            <a:r>
              <a:rPr lang="en-US" b="1">
                <a:solidFill>
                  <a:srgbClr val="0000FF"/>
                </a:solidFill>
              </a:rPr>
              <a:t>Demonstration: </a:t>
            </a:r>
            <a:r>
              <a:rPr lang="en-US">
                <a:solidFill>
                  <a:srgbClr val="0000FF"/>
                </a:solidFill>
              </a:rPr>
              <a:t>Delete the ITEMS data block in the </a:t>
            </a:r>
            <a:r>
              <a:rPr lang="en-US">
                <a:solidFill>
                  <a:srgbClr val="0000FF"/>
                </a:solidFill>
                <a:latin typeface="Courier New" pitchFamily="49" charset="0"/>
              </a:rPr>
              <a:t>ordwk04.fmb</a:t>
            </a:r>
            <a:r>
              <a:rPr lang="en-US">
                <a:solidFill>
                  <a:srgbClr val="0000FF"/>
                </a:solidFill>
              </a:rPr>
              <a:t> file. Show the effect of doing this in the Layout Editor. Do not save the effects of this demonstration.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Grp="1" noRot="1" noChangeAspect="1" noChangeArrowheads="1" noTextEdit="1"/>
          </p:cNvSpPr>
          <p:nvPr>
            <p:ph type="sldImg"/>
          </p:nvPr>
        </p:nvSpPr>
        <p:spPr>
          <a:ln/>
        </p:spPr>
      </p:sp>
      <p:sp>
        <p:nvSpPr>
          <p:cNvPr id="313349" name="Rectangle 5"/>
          <p:cNvSpPr>
            <a:spLocks noGrp="1" noChangeArrowheads="1"/>
          </p:cNvSpPr>
          <p:nvPr>
            <p:ph type="body" idx="1"/>
          </p:nvPr>
        </p:nvSpPr>
        <p:spPr/>
        <p:txBody>
          <a:bodyPr/>
          <a:lstStyle/>
          <a:p>
            <a:r>
              <a:rPr lang="en-US"/>
              <a:t>Summary</a:t>
            </a:r>
          </a:p>
          <a:p>
            <a:pPr lvl="2">
              <a:spcBef>
                <a:spcPct val="25000"/>
              </a:spcBef>
            </a:pPr>
            <a:r>
              <a:rPr lang="en-US"/>
              <a:t>Modify the data block properties in its Property Palette to change its behavior at run time.</a:t>
            </a:r>
          </a:p>
          <a:p>
            <a:pPr lvl="2"/>
            <a:r>
              <a:rPr lang="en-US"/>
              <a:t>Data blocks have Navigation, Database, Records, Scrollbar, and other properties.</a:t>
            </a:r>
          </a:p>
          <a:p>
            <a:pPr lvl="2"/>
            <a:r>
              <a:rPr lang="en-US"/>
              <a:t>Database properties include </a:t>
            </a:r>
            <a:r>
              <a:rPr lang="en-US">
                <a:latin typeface="Courier New" pitchFamily="49" charset="0"/>
              </a:rPr>
              <a:t>WHERE</a:t>
            </a:r>
            <a:r>
              <a:rPr lang="en-US"/>
              <a:t> Clause, Query Data Source Type, and Maximum Records Fetched.</a:t>
            </a:r>
          </a:p>
          <a:p>
            <a:pPr lvl="2"/>
            <a:r>
              <a:rPr lang="en-US"/>
              <a:t>You can change frame properties to modify the arrangements of items within a data block.</a:t>
            </a:r>
          </a:p>
          <a:p>
            <a:pPr lvl="2"/>
            <a:r>
              <a:rPr lang="en-US"/>
              <a:t>You can copy properties between data blocks and other objects.</a:t>
            </a:r>
          </a:p>
          <a:p>
            <a:pPr lvl="2"/>
            <a:r>
              <a:rPr lang="en-US"/>
              <a:t>You can view and change the properties of several objects together. You can use Intersection or Union settings to connect their properties in the Property Palette.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8" name="Rectangle 8"/>
          <p:cNvSpPr>
            <a:spLocks noGrp="1" noRot="1" noChangeAspect="1" noChangeArrowheads="1" noTextEdit="1"/>
          </p:cNvSpPr>
          <p:nvPr>
            <p:ph type="sldImg"/>
          </p:nvPr>
        </p:nvSpPr>
        <p:spPr>
          <a:ln/>
        </p:spPr>
      </p:sp>
      <p:sp>
        <p:nvSpPr>
          <p:cNvPr id="317449" name="Rectangle 9"/>
          <p:cNvSpPr>
            <a:spLocks noGrp="1" noChangeArrowheads="1"/>
          </p:cNvSpPr>
          <p:nvPr>
            <p:ph type="body" idx="1"/>
          </p:nvPr>
        </p:nvSpPr>
        <p:spPr/>
        <p:txBody>
          <a:bodyPr/>
          <a:lstStyle/>
          <a:p>
            <a:r>
              <a:rPr lang="en-US"/>
              <a:t>Practice 6 Overview</a:t>
            </a:r>
          </a:p>
          <a:p>
            <a:pPr lvl="1"/>
            <a:r>
              <a:rPr lang="en-US"/>
              <a:t>In this practice, you will perform the following tasks:</a:t>
            </a:r>
          </a:p>
          <a:p>
            <a:pPr lvl="2"/>
            <a:r>
              <a:rPr lang="en-US"/>
              <a:t>Create a control block in the CUSTOMERS form.</a:t>
            </a:r>
          </a:p>
          <a:p>
            <a:pPr lvl="2"/>
            <a:r>
              <a:rPr lang="en-US"/>
              <a:t>Explore property definitions using online Help from the Property Palette.</a:t>
            </a:r>
          </a:p>
          <a:p>
            <a:pPr lvl="2"/>
            <a:r>
              <a:rPr lang="en-US"/>
              <a:t>Change properties in the CUSTOMERS data block and frame to change run-time appearance and behavior and design time behavior of the frame.</a:t>
            </a:r>
          </a:p>
          <a:p>
            <a:pPr lvl="2"/>
            <a:r>
              <a:rPr lang="en-US"/>
              <a:t>Create a control block in the ORDERS form.</a:t>
            </a:r>
          </a:p>
          <a:p>
            <a:pPr lvl="2"/>
            <a:r>
              <a:rPr lang="en-US"/>
              <a:t>Create a Visual Attribute in the ORDERS form and use it to highlight the current record in the ITEMS and INVENTORIES data blocks at run time. Use the multiple selection feature in the Property Palette.</a:t>
            </a:r>
          </a:p>
          <a:p>
            <a:pPr lvl="2"/>
            <a:r>
              <a:rPr lang="en-US"/>
              <a:t>Change properties in the ITEMS and INVENTORIES data blocks to change their run-time appearance and behavior. Change the frame properties of all the data blocks in the ORDERS form to change their run-time appearance and to keep any layout changes you make manually in the Layout Editor.</a:t>
            </a:r>
          </a:p>
          <a:p>
            <a:pPr lvl="2"/>
            <a:r>
              <a:rPr lang="en-US"/>
              <a:t>Save and run the forms after the changes are applied. </a:t>
            </a:r>
          </a:p>
          <a:p>
            <a:pPr lvl="1"/>
            <a:r>
              <a:rPr lang="en-US" b="1"/>
              <a:t>Note:</a:t>
            </a:r>
            <a:r>
              <a:rPr lang="en-US"/>
              <a:t> For solutions to this practice, see Practice 6 in Appendix A, “Practice Solutions.”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1026"/>
          <p:cNvSpPr>
            <a:spLocks noGrp="1" noRot="1" noChangeAspect="1" noChangeArrowheads="1" noTextEdit="1"/>
          </p:cNvSpPr>
          <p:nvPr>
            <p:ph type="sldImg"/>
          </p:nvPr>
        </p:nvSpPr>
        <p:spPr>
          <a:ln/>
        </p:spPr>
      </p:sp>
      <p:sp>
        <p:nvSpPr>
          <p:cNvPr id="351235" name="Rectangle 1027"/>
          <p:cNvSpPr>
            <a:spLocks noGrp="1" noChangeArrowheads="1"/>
          </p:cNvSpPr>
          <p:nvPr>
            <p:ph type="body" idx="1"/>
          </p:nvPr>
        </p:nvSpPr>
        <p:spPr/>
        <p:txBody>
          <a:bodyPr/>
          <a:lstStyle/>
          <a:p>
            <a:r>
              <a:rPr lang="en-US"/>
              <a:t>Managing Object Properties</a:t>
            </a:r>
          </a:p>
          <a:p>
            <a:pPr lvl="1"/>
            <a:r>
              <a:rPr lang="en-US"/>
              <a:t>There are three ways to modify properties of Forms Builder objects:</a:t>
            </a:r>
          </a:p>
          <a:p>
            <a:pPr lvl="2"/>
            <a:r>
              <a:rPr lang="en-US" b="1"/>
              <a:t>Reentrant Wizards:</a:t>
            </a:r>
            <a:r>
              <a:rPr lang="en-US"/>
              <a:t> You can modify data block and layout properties through the reentrant wizards, as explained in the previous lesson.</a:t>
            </a:r>
          </a:p>
          <a:p>
            <a:pPr lvl="2"/>
            <a:r>
              <a:rPr lang="en-US" b="1"/>
              <a:t>Layout Editor:</a:t>
            </a:r>
            <a:r>
              <a:rPr lang="en-US"/>
              <a:t> If the object appears on a canvas, you can modify properties by using the graphical Layout Editor.</a:t>
            </a:r>
          </a:p>
          <a:p>
            <a:pPr lvl="2"/>
            <a:r>
              <a:rPr lang="en-US" b="1"/>
              <a:t>Property Palette:</a:t>
            </a:r>
            <a:r>
              <a:rPr lang="en-US"/>
              <a:t> You can set individual properties for each Forms Builder object in its Property Palette.</a:t>
            </a:r>
          </a:p>
          <a:p>
            <a:pPr lvl="1"/>
            <a:r>
              <a:rPr lang="en-US"/>
              <a:t>The wizards, the Layout Editor, and the Property Palette all depict object properties. Changes made in one tools are reflected in the others. In the example above, the prompt for </a:t>
            </a:r>
            <a:r>
              <a:rPr lang="en-US">
                <a:latin typeface="Courier New" pitchFamily="49" charset="0"/>
              </a:rPr>
              <a:t>ORDER_ID</a:t>
            </a:r>
            <a:r>
              <a:rPr lang="en-US"/>
              <a:t> is shown identically in:</a:t>
            </a:r>
          </a:p>
          <a:p>
            <a:pPr lvl="2">
              <a:buFontTx/>
              <a:buNone/>
            </a:pPr>
            <a:r>
              <a:rPr lang="en-US"/>
              <a:t>1.	Reentrant Layout Wizard</a:t>
            </a:r>
          </a:p>
          <a:p>
            <a:pPr lvl="2">
              <a:buFontTx/>
              <a:buNone/>
            </a:pPr>
            <a:r>
              <a:rPr lang="en-US"/>
              <a:t>2.	Layout Editor</a:t>
            </a:r>
          </a:p>
          <a:p>
            <a:pPr lvl="2">
              <a:buFontTx/>
              <a:buNone/>
            </a:pPr>
            <a:r>
              <a:rPr lang="en-US"/>
              <a:t>3.	Property Palette</a:t>
            </a:r>
          </a:p>
          <a:p>
            <a:pPr lvl="1"/>
            <a:r>
              <a:rPr lang="en-US"/>
              <a:t>You can use the Property Palette to control the behavior and appearance of any Forms Builder object with a greater degree of granularity. In the Property Palette you can fine-tune objects that you have initially created in the wizards or the Layout Editor.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7" name="Rectangle 5"/>
          <p:cNvSpPr>
            <a:spLocks noGrp="1" noRot="1" noChangeAspect="1" noChangeArrowheads="1" noTextEdit="1"/>
          </p:cNvSpPr>
          <p:nvPr>
            <p:ph type="sldImg"/>
          </p:nvPr>
        </p:nvSpPr>
        <p:spPr>
          <a:ln/>
        </p:spPr>
      </p:sp>
      <p:sp>
        <p:nvSpPr>
          <p:cNvPr id="274438" name="Rectangle 6"/>
          <p:cNvSpPr>
            <a:spLocks noGrp="1" noChangeArrowheads="1"/>
          </p:cNvSpPr>
          <p:nvPr>
            <p:ph type="body" idx="1"/>
          </p:nvPr>
        </p:nvSpPr>
        <p:spPr/>
        <p:txBody>
          <a:bodyPr/>
          <a:lstStyle/>
          <a:p>
            <a:r>
              <a:rPr lang="en-US"/>
              <a:t>Property Palette</a:t>
            </a:r>
          </a:p>
          <a:p>
            <a:pPr lvl="1"/>
            <a:r>
              <a:rPr lang="en-US"/>
              <a:t>Every object in a form module, as well as the form module itself, has properties that dictate the object’s behavior. When an object is first created, it is automatically assigned several property values by default. You can change these property values in the Property Palette.</a:t>
            </a:r>
          </a:p>
          <a:p>
            <a:pPr lvl="1"/>
            <a:r>
              <a:rPr lang="en-US" b="1"/>
              <a:t>Displaying the Property Palette</a:t>
            </a:r>
          </a:p>
          <a:p>
            <a:pPr lvl="1"/>
            <a:r>
              <a:rPr lang="en-US"/>
              <a:t>To display the Property Palette of an object, use one of the following methods:</a:t>
            </a:r>
          </a:p>
          <a:p>
            <a:pPr lvl="2"/>
            <a:r>
              <a:rPr lang="en-US"/>
              <a:t>Select the object in the Object Navigator and then select Tools </a:t>
            </a:r>
            <a:r>
              <a:rPr lang="en-US">
                <a:sym typeface="Wingdings" pitchFamily="2" charset="2"/>
              </a:rPr>
              <a:t>&gt; </a:t>
            </a:r>
            <a:r>
              <a:rPr lang="en-US"/>
              <a:t>Property Palette from the menu.</a:t>
            </a:r>
          </a:p>
          <a:p>
            <a:pPr lvl="2"/>
            <a:r>
              <a:rPr lang="en-US"/>
              <a:t>Double-click the object icon for the object in the Object Navigator (except for code objects and canvases).</a:t>
            </a:r>
          </a:p>
          <a:p>
            <a:pPr lvl="2"/>
            <a:r>
              <a:rPr lang="en-US"/>
              <a:t>Double-click an item in the Layout Editor.</a:t>
            </a:r>
          </a:p>
          <a:p>
            <a:pPr lvl="2"/>
            <a:r>
              <a:rPr lang="en-US"/>
              <a:t>Right-click the object in the Layout Editor or the object icon in Object Navigator. From the pop-up menu, select the Property Palette option.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9" name="Rectangle 9"/>
          <p:cNvSpPr>
            <a:spLocks noGrp="1" noRot="1" noChangeAspect="1" noChangeArrowheads="1" noTextEdit="1"/>
          </p:cNvSpPr>
          <p:nvPr>
            <p:ph type="sldImg"/>
          </p:nvPr>
        </p:nvSpPr>
        <p:spPr>
          <a:ln/>
        </p:spPr>
      </p:sp>
      <p:sp>
        <p:nvSpPr>
          <p:cNvPr id="276490" name="Rectangle 10"/>
          <p:cNvSpPr>
            <a:spLocks noGrp="1" noChangeArrowheads="1"/>
          </p:cNvSpPr>
          <p:nvPr>
            <p:ph type="body" idx="1"/>
          </p:nvPr>
        </p:nvSpPr>
        <p:spPr/>
        <p:txBody>
          <a:bodyPr/>
          <a:lstStyle/>
          <a:p>
            <a:r>
              <a:rPr lang="en-US"/>
              <a:t>Property Palette: Features</a:t>
            </a:r>
          </a:p>
          <a:p>
            <a:pPr lvl="1"/>
            <a:r>
              <a:rPr lang="en-US"/>
              <a:t>Features of the Property Palette include the following:</a:t>
            </a:r>
          </a:p>
        </p:txBody>
      </p:sp>
      <p:graphicFrame>
        <p:nvGraphicFramePr>
          <p:cNvPr id="276488" name="Object 8"/>
          <p:cNvGraphicFramePr>
            <a:graphicFrameLocks/>
          </p:cNvGraphicFramePr>
          <p:nvPr/>
        </p:nvGraphicFramePr>
        <p:xfrm>
          <a:off x="600075" y="5686425"/>
          <a:ext cx="5800725" cy="2771775"/>
        </p:xfrm>
        <a:graphic>
          <a:graphicData uri="http://schemas.openxmlformats.org/presentationml/2006/ole">
            <p:oleObj spid="_x0000_s276490" name="Document" r:id="rId4" imgW="5900420" imgH="281940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4" name="Rectangle 6"/>
          <p:cNvSpPr>
            <a:spLocks noGrp="1" noRot="1" noChangeAspect="1" noChangeArrowheads="1" noTextEdit="1"/>
          </p:cNvSpPr>
          <p:nvPr>
            <p:ph type="sldImg"/>
          </p:nvPr>
        </p:nvSpPr>
        <p:spPr>
          <a:ln/>
        </p:spPr>
      </p:sp>
      <p:sp>
        <p:nvSpPr>
          <p:cNvPr id="278535" name="Rectangle 7"/>
          <p:cNvSpPr>
            <a:spLocks noGrp="1" noChangeArrowheads="1"/>
          </p:cNvSpPr>
          <p:nvPr>
            <p:ph type="body" idx="1"/>
          </p:nvPr>
        </p:nvSpPr>
        <p:spPr/>
        <p:txBody>
          <a:bodyPr/>
          <a:lstStyle/>
          <a:p>
            <a:r>
              <a:rPr lang="en-US"/>
              <a:t>Using the Property Palette</a:t>
            </a:r>
          </a:p>
          <a:p>
            <a:pPr lvl="1"/>
            <a:r>
              <a:rPr lang="en-US"/>
              <a:t>Each form object has various types of properties. Properties are manipulated differently, depending on the property type. The following is a summary of the controls that are used in the Property Palette:</a:t>
            </a:r>
          </a:p>
        </p:txBody>
      </p:sp>
      <p:graphicFrame>
        <p:nvGraphicFramePr>
          <p:cNvPr id="278538" name="Object 10"/>
          <p:cNvGraphicFramePr>
            <a:graphicFrameLocks/>
          </p:cNvGraphicFramePr>
          <p:nvPr/>
        </p:nvGraphicFramePr>
        <p:xfrm>
          <a:off x="600075" y="6015038"/>
          <a:ext cx="5724525" cy="2733675"/>
        </p:xfrm>
        <a:graphic>
          <a:graphicData uri="http://schemas.openxmlformats.org/presentationml/2006/ole">
            <p:oleObj spid="_x0000_s278540" name="Document" r:id="rId4" imgW="5720080" imgH="2766060" progId="Word.Document.8">
              <p:embed/>
            </p:oleObj>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1026"/>
          <p:cNvSpPr>
            <a:spLocks noGrp="1" noRot="1" noChangeAspect="1" noChangeArrowheads="1" noTextEdit="1"/>
          </p:cNvSpPr>
          <p:nvPr>
            <p:ph type="sldImg"/>
          </p:nvPr>
        </p:nvSpPr>
        <p:spPr>
          <a:ln/>
        </p:spPr>
      </p:sp>
      <p:sp>
        <p:nvSpPr>
          <p:cNvPr id="368643" name="Rectangle 1027"/>
          <p:cNvSpPr>
            <a:spLocks noGrp="1" noChangeArrowheads="1"/>
          </p:cNvSpPr>
          <p:nvPr>
            <p:ph type="body" idx="1"/>
          </p:nvPr>
        </p:nvSpPr>
        <p:spPr/>
        <p:txBody>
          <a:bodyPr/>
          <a:lstStyle/>
          <a:p>
            <a:r>
              <a:rPr lang="en-US"/>
              <a:t>Property Palette Icons</a:t>
            </a:r>
          </a:p>
          <a:p>
            <a:pPr lvl="1"/>
            <a:r>
              <a:rPr lang="en-US"/>
              <a:t>Each property in a Property Palette has an icon to its left. The following is a summary of these icons and their description:</a:t>
            </a:r>
          </a:p>
          <a:p>
            <a:pPr lvl="1"/>
            <a:endParaRPr lang="en-US"/>
          </a:p>
          <a:p>
            <a:pPr lvl="1"/>
            <a:endParaRPr lang="en-US"/>
          </a:p>
          <a:p>
            <a:pPr lvl="1"/>
            <a:endParaRPr lang="en-US"/>
          </a:p>
          <a:p>
            <a:pPr lvl="1"/>
            <a:endParaRPr lang="en-US"/>
          </a:p>
          <a:p>
            <a:pPr lvl="1"/>
            <a:endParaRPr lang="en-US"/>
          </a:p>
          <a:p>
            <a:pPr lvl="1"/>
            <a:endParaRPr lang="en-US"/>
          </a:p>
          <a:p>
            <a:pPr lvl="1"/>
            <a:endParaRPr lang="en-US" sz="1000"/>
          </a:p>
          <a:p>
            <a:pPr lvl="1"/>
            <a:r>
              <a:rPr lang="en-US" b="1"/>
              <a:t>Note: </a:t>
            </a:r>
            <a:r>
              <a:rPr lang="en-US"/>
              <a:t>Once you activate the Property Palette, its window remains open until you close it. The window automatically displays the properties of each object you visit in the Layout Editor or Object Navigator. This is because, by default, the list of properties in the Property Palette is synchronized whenever you select an object.</a:t>
            </a:r>
          </a:p>
          <a:p>
            <a:pPr lvl="1"/>
            <a:r>
              <a:rPr lang="en-US"/>
              <a:t>You can turn the synchronization on or off for a specific palette by clicking Pin/Unpin in the Property Palette toolbar.</a:t>
            </a:r>
          </a:p>
        </p:txBody>
      </p:sp>
      <p:graphicFrame>
        <p:nvGraphicFramePr>
          <p:cNvPr id="368645" name="Object 1029"/>
          <p:cNvGraphicFramePr>
            <a:graphicFrameLocks/>
          </p:cNvGraphicFramePr>
          <p:nvPr/>
        </p:nvGraphicFramePr>
        <p:xfrm>
          <a:off x="600075" y="5810250"/>
          <a:ext cx="5829300" cy="1847850"/>
        </p:xfrm>
        <a:graphic>
          <a:graphicData uri="http://schemas.openxmlformats.org/presentationml/2006/ole">
            <p:oleObj spid="_x0000_s368647" name="Document" r:id="rId4" imgW="5836920" imgH="1849120" progId="Word.Document.8">
              <p:embed/>
            </p:oleObj>
          </a:graphicData>
        </a:graphic>
      </p:graphicFrame>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4" name="Rectangle 8"/>
          <p:cNvSpPr>
            <a:spLocks noGrp="1" noRot="1" noChangeAspect="1" noChangeArrowheads="1" noTextEdit="1"/>
          </p:cNvSpPr>
          <p:nvPr>
            <p:ph type="sldImg"/>
          </p:nvPr>
        </p:nvSpPr>
        <p:spPr>
          <a:ln/>
        </p:spPr>
      </p:sp>
      <p:sp>
        <p:nvSpPr>
          <p:cNvPr id="280585" name="Rectangle 9"/>
          <p:cNvSpPr>
            <a:spLocks noGrp="1" noChangeArrowheads="1"/>
          </p:cNvSpPr>
          <p:nvPr>
            <p:ph type="body" idx="1"/>
          </p:nvPr>
        </p:nvSpPr>
        <p:spPr/>
        <p:txBody>
          <a:bodyPr/>
          <a:lstStyle/>
          <a:p>
            <a:r>
              <a:rPr lang="en-US"/>
              <a:t>Visual Attributes</a:t>
            </a:r>
          </a:p>
          <a:p>
            <a:pPr lvl="1"/>
            <a:r>
              <a:rPr lang="en-US" i="1"/>
              <a:t>Visual attributes</a:t>
            </a:r>
            <a:r>
              <a:rPr lang="en-US"/>
              <a:t> are the font, color, and pattern properties that you set for form and menu objects.</a:t>
            </a:r>
          </a:p>
          <a:p>
            <a:pPr lvl="1"/>
            <a:r>
              <a:rPr lang="en-US"/>
              <a:t>A visual attribute is another object that you can create in the Object Navigator with properties such as font, color, and pattern combinations. Set the Visual Attribute Type property of the Visual Attribute to Title if you plan to apply it to objects such as frame titles, or to Prompt if it will be used for prompts. Otherwise, set Visual Attribute Type to Common, which is the default.</a:t>
            </a:r>
          </a:p>
          <a:p>
            <a:pPr lvl="1"/>
            <a:r>
              <a:rPr lang="en-US"/>
              <a:t>Every interface object in a forms application has a property called Visual Attribute Group, which determines how the individual Visual Attribute settings of an object are derived. The Visual Attribute Group property can be set to Default, NULL, or the name of a Visual Attribute object. Blocks have a Current Record Visual Attribute Group property that defines the Visual Attribute to be used for the current record in the block.</a:t>
            </a:r>
          </a:p>
          <a:p>
            <a:pPr lvl="1"/>
            <a:r>
              <a:rPr lang="en-US" b="1"/>
              <a:t>Partial Visual Attributes</a:t>
            </a:r>
          </a:p>
          <a:p>
            <a:pPr lvl="1"/>
            <a:r>
              <a:rPr lang="en-US"/>
              <a:t>You can define a Visual Attribute by setting only the properties that you want to be inherited by the objects that use them. This means that you can apply a Visual Attribute that changes the font color without having to set the font name.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1026"/>
          <p:cNvSpPr>
            <a:spLocks noGrp="1" noRot="1" noChangeAspect="1" noChangeArrowheads="1" noTextEdit="1"/>
          </p:cNvSpPr>
          <p:nvPr>
            <p:ph type="sldImg"/>
          </p:nvPr>
        </p:nvSpPr>
        <p:spPr>
          <a:ln/>
        </p:spPr>
      </p:sp>
      <p:sp>
        <p:nvSpPr>
          <p:cNvPr id="382979" name="Rectangle 1027"/>
          <p:cNvSpPr>
            <a:spLocks noGrp="1" noChangeArrowheads="1"/>
          </p:cNvSpPr>
          <p:nvPr>
            <p:ph type="body" idx="1"/>
          </p:nvPr>
        </p:nvSpPr>
        <p:spPr/>
        <p:txBody>
          <a:bodyPr/>
          <a:lstStyle/>
          <a:p>
            <a:r>
              <a:rPr lang="en-US"/>
              <a:t>Using Visual Attributes</a:t>
            </a:r>
          </a:p>
          <a:p>
            <a:pPr lvl="1"/>
            <a:r>
              <a:rPr lang="en-US">
                <a:solidFill>
                  <a:schemeClr val="tx1"/>
                </a:solidFill>
              </a:rPr>
              <a:t>To use a Visual Attribute, perform the following steps:</a:t>
            </a:r>
          </a:p>
          <a:p>
            <a:pPr lvl="2">
              <a:buFontTx/>
              <a:buNone/>
            </a:pPr>
            <a:r>
              <a:rPr lang="en-US">
                <a:solidFill>
                  <a:schemeClr val="tx1"/>
                </a:solidFill>
              </a:rPr>
              <a:t>1.	Create the Visual Attribute:</a:t>
            </a:r>
          </a:p>
          <a:p>
            <a:pPr lvl="3"/>
            <a:r>
              <a:rPr lang="en-US">
                <a:solidFill>
                  <a:schemeClr val="tx1"/>
                </a:solidFill>
              </a:rPr>
              <a:t>Select the Visual Attributes node in the Object Navigator</a:t>
            </a:r>
          </a:p>
          <a:p>
            <a:pPr lvl="3"/>
            <a:r>
              <a:rPr lang="en-US">
                <a:solidFill>
                  <a:schemeClr val="tx1"/>
                </a:solidFill>
              </a:rPr>
              <a:t>Click Create</a:t>
            </a:r>
          </a:p>
          <a:p>
            <a:pPr lvl="3"/>
            <a:r>
              <a:rPr lang="en-US">
                <a:solidFill>
                  <a:schemeClr val="tx1"/>
                </a:solidFill>
              </a:rPr>
              <a:t>Invoke the Property Palette for the Visual Attribute and set the desired font, color, and pattern properties</a:t>
            </a:r>
          </a:p>
          <a:p>
            <a:pPr lvl="2">
              <a:buFontTx/>
              <a:buNone/>
            </a:pPr>
            <a:r>
              <a:rPr lang="en-US">
                <a:solidFill>
                  <a:schemeClr val="tx1"/>
                </a:solidFill>
              </a:rPr>
              <a:t>2.	Set the object properties to use the new Visual Attribute:</a:t>
            </a:r>
          </a:p>
          <a:p>
            <a:pPr lvl="3"/>
            <a:r>
              <a:rPr lang="en-US">
                <a:solidFill>
                  <a:schemeClr val="tx1"/>
                </a:solidFill>
              </a:rPr>
              <a:t>For items and canvases, set the Visual Attribute Group property</a:t>
            </a:r>
          </a:p>
          <a:p>
            <a:pPr lvl="3"/>
            <a:r>
              <a:rPr lang="en-US">
                <a:solidFill>
                  <a:schemeClr val="tx1"/>
                </a:solidFill>
              </a:rPr>
              <a:t>For blocks, set the Current Record Visual Attribute Group property</a:t>
            </a:r>
          </a:p>
          <a:p>
            <a:pPr lvl="2">
              <a:buFontTx/>
              <a:buAutoNum type="arabicPeriod" startAt="3"/>
            </a:pPr>
            <a:r>
              <a:rPr lang="en-US">
                <a:solidFill>
                  <a:schemeClr val="tx1"/>
                </a:solidFill>
              </a:rPr>
              <a:t>Run the form to see the changes.</a:t>
            </a:r>
          </a:p>
          <a:p>
            <a:r>
              <a:rPr lang="en-US">
                <a:solidFill>
                  <a:srgbClr val="0000FF"/>
                </a:solidFill>
              </a:rPr>
              <a:t>Instructor Note</a:t>
            </a:r>
          </a:p>
          <a:p>
            <a:pPr lvl="1"/>
            <a:r>
              <a:rPr lang="en-US" b="1">
                <a:solidFill>
                  <a:srgbClr val="0000FF"/>
                </a:solidFill>
              </a:rPr>
              <a:t>Demonstration:</a:t>
            </a:r>
            <a:r>
              <a:rPr lang="en-US">
                <a:solidFill>
                  <a:srgbClr val="0000FF"/>
                </a:solidFill>
              </a:rPr>
              <a:t> Create a Visual Attribute to be used later in this lesson. Use the Color, Pattern, and Font pickers. Use the </a:t>
            </a:r>
            <a:r>
              <a:rPr lang="en-US">
                <a:solidFill>
                  <a:srgbClr val="0000FF"/>
                </a:solidFill>
                <a:latin typeface="Courier New" pitchFamily="49" charset="0"/>
              </a:rPr>
              <a:t>ordwk04.fmb</a:t>
            </a:r>
            <a:r>
              <a:rPr lang="en-US">
                <a:solidFill>
                  <a:srgbClr val="0000FF"/>
                </a:solidFill>
              </a:rPr>
              <a:t> file.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6</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6-</a:t>
            </a:r>
            <a:fld id="{811FA190-040A-4D09-9160-90FBEFDAC5F2}"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Working with Data Blocks and Frames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19" name="Picture 19" descr="D:\Data\CurrDev\Forms9iCourse\images\5-10a.gif"/>
          <p:cNvPicPr>
            <a:picLocks noChangeAspect="1" noChangeArrowheads="1"/>
          </p:cNvPicPr>
          <p:nvPr/>
        </p:nvPicPr>
        <p:blipFill>
          <a:blip r:embed="rId3" cstate="print"/>
          <a:srcRect/>
          <a:stretch>
            <a:fillRect/>
          </a:stretch>
        </p:blipFill>
        <p:spPr bwMode="gray">
          <a:xfrm>
            <a:off x="914400" y="1336675"/>
            <a:ext cx="3303588" cy="4835525"/>
          </a:xfrm>
          <a:prstGeom prst="rect">
            <a:avLst/>
          </a:prstGeom>
          <a:noFill/>
        </p:spPr>
      </p:pic>
      <p:sp>
        <p:nvSpPr>
          <p:cNvPr id="281602" name="Freeform 2"/>
          <p:cNvSpPr>
            <a:spLocks/>
          </p:cNvSpPr>
          <p:nvPr/>
        </p:nvSpPr>
        <p:spPr bwMode="blackWhite">
          <a:xfrm>
            <a:off x="3949700" y="3157538"/>
            <a:ext cx="1308100" cy="1033462"/>
          </a:xfrm>
          <a:custGeom>
            <a:avLst/>
            <a:gdLst/>
            <a:ahLst/>
            <a:cxnLst>
              <a:cxn ang="0">
                <a:pos x="650" y="0"/>
              </a:cxn>
              <a:cxn ang="0">
                <a:pos x="466" y="0"/>
              </a:cxn>
              <a:cxn ang="0">
                <a:pos x="466" y="945"/>
              </a:cxn>
              <a:cxn ang="0">
                <a:pos x="0" y="945"/>
              </a:cxn>
            </a:cxnLst>
            <a:rect l="0" t="0" r="r" b="b"/>
            <a:pathLst>
              <a:path w="651" h="946">
                <a:moveTo>
                  <a:pt x="650" y="0"/>
                </a:moveTo>
                <a:lnTo>
                  <a:pt x="466" y="0"/>
                </a:lnTo>
                <a:lnTo>
                  <a:pt x="466" y="945"/>
                </a:lnTo>
                <a:lnTo>
                  <a:pt x="0" y="945"/>
                </a:lnTo>
              </a:path>
            </a:pathLst>
          </a:custGeom>
          <a:noFill/>
          <a:ln w="28575" cap="rnd" cmpd="sng">
            <a:solidFill>
              <a:schemeClr val="hlink"/>
            </a:solidFill>
            <a:prstDash val="solid"/>
            <a:round/>
            <a:headEnd type="none" w="sm" len="sm"/>
            <a:tailEnd type="triangle" w="sm" len="sm"/>
          </a:ln>
          <a:effectLst/>
        </p:spPr>
        <p:txBody>
          <a:bodyPr/>
          <a:lstStyle/>
          <a:p>
            <a:endParaRPr lang="ar-SA"/>
          </a:p>
        </p:txBody>
      </p:sp>
      <p:sp>
        <p:nvSpPr>
          <p:cNvPr id="281603" name="Freeform 3"/>
          <p:cNvSpPr>
            <a:spLocks/>
          </p:cNvSpPr>
          <p:nvPr/>
        </p:nvSpPr>
        <p:spPr bwMode="blackWhite">
          <a:xfrm>
            <a:off x="3886200" y="2314575"/>
            <a:ext cx="766763" cy="1419225"/>
          </a:xfrm>
          <a:custGeom>
            <a:avLst/>
            <a:gdLst/>
            <a:ahLst/>
            <a:cxnLst>
              <a:cxn ang="0">
                <a:pos x="600" y="0"/>
              </a:cxn>
              <a:cxn ang="0">
                <a:pos x="300" y="0"/>
              </a:cxn>
              <a:cxn ang="0">
                <a:pos x="300" y="1242"/>
              </a:cxn>
              <a:cxn ang="0">
                <a:pos x="0" y="1242"/>
              </a:cxn>
            </a:cxnLst>
            <a:rect l="0" t="0" r="r" b="b"/>
            <a:pathLst>
              <a:path w="601" h="1243">
                <a:moveTo>
                  <a:pt x="600" y="0"/>
                </a:moveTo>
                <a:lnTo>
                  <a:pt x="300" y="0"/>
                </a:lnTo>
                <a:lnTo>
                  <a:pt x="300" y="1242"/>
                </a:lnTo>
                <a:lnTo>
                  <a:pt x="0" y="1242"/>
                </a:lnTo>
              </a:path>
            </a:pathLst>
          </a:custGeom>
          <a:noFill/>
          <a:ln w="28575" cap="rnd" cmpd="sng">
            <a:solidFill>
              <a:schemeClr val="hlink"/>
            </a:solidFill>
            <a:prstDash val="solid"/>
            <a:round/>
            <a:headEnd type="none" w="sm" len="sm"/>
            <a:tailEnd type="triangle" w="sm" len="sm"/>
          </a:ln>
          <a:effectLst/>
        </p:spPr>
        <p:txBody>
          <a:bodyPr/>
          <a:lstStyle/>
          <a:p>
            <a:endParaRPr lang="ar-SA"/>
          </a:p>
        </p:txBody>
      </p:sp>
      <p:sp>
        <p:nvSpPr>
          <p:cNvPr id="281610" name="Rectangle 10"/>
          <p:cNvSpPr>
            <a:spLocks noGrp="1" noChangeArrowheads="1"/>
          </p:cNvSpPr>
          <p:nvPr>
            <p:ph type="title"/>
          </p:nvPr>
        </p:nvSpPr>
        <p:spPr/>
        <p:txBody>
          <a:bodyPr/>
          <a:lstStyle/>
          <a:p>
            <a:r>
              <a:rPr lang="en-US"/>
              <a:t>Font, Pattern, and Color Pickers</a:t>
            </a:r>
          </a:p>
        </p:txBody>
      </p:sp>
      <p:sp>
        <p:nvSpPr>
          <p:cNvPr id="281622" name="Line 22"/>
          <p:cNvSpPr>
            <a:spLocks noChangeShapeType="1"/>
          </p:cNvSpPr>
          <p:nvPr/>
        </p:nvSpPr>
        <p:spPr bwMode="auto">
          <a:xfrm flipH="1">
            <a:off x="3962400" y="4419600"/>
            <a:ext cx="13716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ar-SA"/>
          </a:p>
        </p:txBody>
      </p:sp>
      <p:pic>
        <p:nvPicPr>
          <p:cNvPr id="281626" name="Picture 26" descr="D:\Data\CurrDev\BIA10g\images\0610c.gif"/>
          <p:cNvPicPr>
            <a:picLocks noChangeAspect="1" noChangeArrowheads="1"/>
          </p:cNvPicPr>
          <p:nvPr/>
        </p:nvPicPr>
        <p:blipFill>
          <a:blip r:embed="rId4" cstate="print"/>
          <a:srcRect/>
          <a:stretch>
            <a:fillRect/>
          </a:stretch>
        </p:blipFill>
        <p:spPr bwMode="gray">
          <a:xfrm>
            <a:off x="5200650" y="3810000"/>
            <a:ext cx="2297113" cy="1965325"/>
          </a:xfrm>
          <a:prstGeom prst="rect">
            <a:avLst/>
          </a:prstGeom>
          <a:noFill/>
        </p:spPr>
      </p:pic>
      <p:pic>
        <p:nvPicPr>
          <p:cNvPr id="281624" name="Picture 24" descr="D:\Data\CurrDev\BIA10g\images\0610.GIF"/>
          <p:cNvPicPr>
            <a:picLocks noChangeAspect="1" noChangeArrowheads="1"/>
          </p:cNvPicPr>
          <p:nvPr/>
        </p:nvPicPr>
        <p:blipFill>
          <a:blip r:embed="rId5" cstate="print"/>
          <a:srcRect/>
          <a:stretch>
            <a:fillRect/>
          </a:stretch>
        </p:blipFill>
        <p:spPr bwMode="gray">
          <a:xfrm>
            <a:off x="4572000" y="1752600"/>
            <a:ext cx="3578225" cy="846138"/>
          </a:xfrm>
          <a:prstGeom prst="rect">
            <a:avLst/>
          </a:prstGeom>
          <a:noFill/>
        </p:spPr>
      </p:pic>
      <p:pic>
        <p:nvPicPr>
          <p:cNvPr id="281627" name="Picture 27" descr="D:\Data\CurrDev\Forms9iCourse\images\va3.gif"/>
          <p:cNvPicPr>
            <a:picLocks noChangeAspect="1" noChangeArrowheads="1"/>
          </p:cNvPicPr>
          <p:nvPr/>
        </p:nvPicPr>
        <p:blipFill>
          <a:blip r:embed="rId6" cstate="print"/>
          <a:srcRect/>
          <a:stretch>
            <a:fillRect/>
          </a:stretch>
        </p:blipFill>
        <p:spPr bwMode="gray">
          <a:xfrm>
            <a:off x="4572000" y="2743200"/>
            <a:ext cx="3581400" cy="81280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2" name="Rectangle 4"/>
          <p:cNvSpPr>
            <a:spLocks noGrp="1" noChangeArrowheads="1"/>
          </p:cNvSpPr>
          <p:nvPr>
            <p:ph type="title"/>
          </p:nvPr>
        </p:nvSpPr>
        <p:spPr/>
        <p:txBody>
          <a:bodyPr/>
          <a:lstStyle/>
          <a:p>
            <a:r>
              <a:rPr lang="en-US"/>
              <a:t>Controlling Data Block Behavior</a:t>
            </a:r>
            <a:br>
              <a:rPr lang="en-US"/>
            </a:br>
            <a:r>
              <a:rPr lang="en-US"/>
              <a:t>and Appearance</a:t>
            </a:r>
          </a:p>
        </p:txBody>
      </p:sp>
      <p:sp>
        <p:nvSpPr>
          <p:cNvPr id="283655" name="Rectangle 7"/>
          <p:cNvSpPr>
            <a:spLocks noGrp="1" noChangeArrowheads="1"/>
          </p:cNvSpPr>
          <p:nvPr>
            <p:ph type="body" idx="1"/>
          </p:nvPr>
        </p:nvSpPr>
        <p:spPr>
          <a:xfrm>
            <a:off x="863600" y="1816100"/>
            <a:ext cx="7366000" cy="3975100"/>
          </a:xfrm>
        </p:spPr>
        <p:txBody>
          <a:bodyPr/>
          <a:lstStyle/>
          <a:p>
            <a:r>
              <a:rPr lang="en-US"/>
              <a:t>Data Block Property Groups:</a:t>
            </a:r>
          </a:p>
          <a:p>
            <a:pPr lvl="1"/>
            <a:r>
              <a:rPr lang="en-US"/>
              <a:t>General</a:t>
            </a:r>
          </a:p>
          <a:p>
            <a:pPr lvl="1"/>
            <a:r>
              <a:rPr lang="en-US"/>
              <a:t>Navigation</a:t>
            </a:r>
          </a:p>
          <a:p>
            <a:pPr lvl="1"/>
            <a:r>
              <a:rPr lang="en-US"/>
              <a:t>Records</a:t>
            </a:r>
          </a:p>
          <a:p>
            <a:pPr lvl="1"/>
            <a:r>
              <a:rPr lang="en-US"/>
              <a:t>Database</a:t>
            </a:r>
          </a:p>
          <a:p>
            <a:pPr lvl="1"/>
            <a:r>
              <a:rPr lang="en-US"/>
              <a:t>Advanced Database</a:t>
            </a:r>
          </a:p>
          <a:p>
            <a:pPr lvl="1"/>
            <a:r>
              <a:rPr lang="en-US"/>
              <a:t>Scrollbar</a:t>
            </a:r>
          </a:p>
          <a:p>
            <a:pPr lvl="1"/>
            <a:r>
              <a:rPr lang="en-US"/>
              <a:t>Visual Attributes</a:t>
            </a:r>
          </a:p>
          <a:p>
            <a:pPr lvl="1"/>
            <a:r>
              <a:rPr lang="en-US"/>
              <a:t>Color</a:t>
            </a:r>
          </a:p>
          <a:p>
            <a:pPr lvl="1"/>
            <a:r>
              <a:rPr lang="en-US"/>
              <a:t>International	</a:t>
            </a:r>
          </a:p>
        </p:txBody>
      </p:sp>
      <p:pic>
        <p:nvPicPr>
          <p:cNvPr id="283654" name="Picture 6" descr="D:\Data\CurrDev\Forms9iCourse\images\5-11.GIF"/>
          <p:cNvPicPr>
            <a:picLocks noChangeAspect="1" noChangeArrowheads="1"/>
          </p:cNvPicPr>
          <p:nvPr/>
        </p:nvPicPr>
        <p:blipFill>
          <a:blip r:embed="rId3" cstate="print"/>
          <a:srcRect/>
          <a:stretch>
            <a:fillRect/>
          </a:stretch>
        </p:blipFill>
        <p:spPr bwMode="gray">
          <a:xfrm>
            <a:off x="5029200" y="1828800"/>
            <a:ext cx="3106738" cy="4114800"/>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ChangeArrowheads="1"/>
          </p:cNvSpPr>
          <p:nvPr/>
        </p:nvSpPr>
        <p:spPr bwMode="blackWhite">
          <a:xfrm>
            <a:off x="2149475" y="4108450"/>
            <a:ext cx="5607050" cy="1765300"/>
          </a:xfrm>
          <a:prstGeom prst="rect">
            <a:avLst/>
          </a:prstGeom>
          <a:gradFill rotWithShape="0">
            <a:gsLst>
              <a:gs pos="0">
                <a:srgbClr val="D3EAF8">
                  <a:gamma/>
                  <a:shade val="89804"/>
                  <a:invGamma/>
                </a:srgbClr>
              </a:gs>
              <a:gs pos="50000">
                <a:srgbClr val="D3EAF8"/>
              </a:gs>
              <a:gs pos="100000">
                <a:srgbClr val="D3EAF8">
                  <a:gamma/>
                  <a:shade val="89804"/>
                  <a:invGamma/>
                </a:srgbClr>
              </a:gs>
            </a:gsLst>
            <a:lin ang="18900000" scaled="1"/>
          </a:gradFill>
          <a:ln w="28575">
            <a:solidFill>
              <a:schemeClr val="bg2"/>
            </a:solidFill>
            <a:miter lim="800000"/>
            <a:headEnd/>
            <a:tailEnd/>
          </a:ln>
          <a:effectLst/>
        </p:spPr>
        <p:txBody>
          <a:bodyPr wrap="none" anchor="ctr"/>
          <a:lstStyle/>
          <a:p>
            <a:endParaRPr lang="ar-SA"/>
          </a:p>
        </p:txBody>
      </p:sp>
      <p:sp>
        <p:nvSpPr>
          <p:cNvPr id="287789" name="Rectangle 45"/>
          <p:cNvSpPr>
            <a:spLocks noGrp="1" noChangeArrowheads="1"/>
          </p:cNvSpPr>
          <p:nvPr>
            <p:ph type="title"/>
          </p:nvPr>
        </p:nvSpPr>
        <p:spPr/>
        <p:txBody>
          <a:bodyPr/>
          <a:lstStyle/>
          <a:p>
            <a:r>
              <a:rPr lang="en-US"/>
              <a:t>Navigation Properties</a:t>
            </a:r>
          </a:p>
        </p:txBody>
      </p:sp>
      <p:sp>
        <p:nvSpPr>
          <p:cNvPr id="287748" name="Rectangle 4"/>
          <p:cNvSpPr>
            <a:spLocks noChangeArrowheads="1"/>
          </p:cNvSpPr>
          <p:nvPr/>
        </p:nvSpPr>
        <p:spPr bwMode="auto">
          <a:xfrm>
            <a:off x="1866900" y="1809750"/>
            <a:ext cx="5716588" cy="241300"/>
          </a:xfrm>
          <a:prstGeom prst="rect">
            <a:avLst/>
          </a:prstGeom>
          <a:solidFill>
            <a:srgbClr val="A7CCF1"/>
          </a:solidFill>
          <a:ln w="25400">
            <a:solidFill>
              <a:schemeClr val="bg2"/>
            </a:solidFill>
            <a:miter lim="800000"/>
            <a:headEnd/>
            <a:tailEnd/>
          </a:ln>
          <a:effectLst/>
        </p:spPr>
        <p:txBody>
          <a:bodyPr wrap="none" lIns="92075" tIns="46038" rIns="92075" bIns="46038" anchor="ctr"/>
          <a:lstStyle/>
          <a:p>
            <a:pPr defTabSz="822325" eaLnBrk="0" hangingPunct="0">
              <a:spcBef>
                <a:spcPct val="50000"/>
              </a:spcBef>
              <a:buClrTx/>
              <a:buFontTx/>
              <a:buNone/>
            </a:pPr>
            <a:r>
              <a:rPr lang="en-US">
                <a:solidFill>
                  <a:schemeClr val="bg2"/>
                </a:solidFill>
              </a:rPr>
              <a:t>ORDERS</a:t>
            </a:r>
          </a:p>
        </p:txBody>
      </p:sp>
      <p:sp>
        <p:nvSpPr>
          <p:cNvPr id="287749" name="Rectangle 5"/>
          <p:cNvSpPr>
            <a:spLocks noChangeArrowheads="1"/>
          </p:cNvSpPr>
          <p:nvPr/>
        </p:nvSpPr>
        <p:spPr bwMode="blackWhite">
          <a:xfrm>
            <a:off x="946150" y="1651000"/>
            <a:ext cx="7226300" cy="4610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87750" name="Rectangle 6"/>
          <p:cNvSpPr>
            <a:spLocks noChangeArrowheads="1"/>
          </p:cNvSpPr>
          <p:nvPr/>
        </p:nvSpPr>
        <p:spPr bwMode="blackWhite">
          <a:xfrm>
            <a:off x="2092325" y="2152650"/>
            <a:ext cx="5656263" cy="1409700"/>
          </a:xfrm>
          <a:prstGeom prst="rect">
            <a:avLst/>
          </a:prstGeom>
          <a:solidFill>
            <a:srgbClr val="FFCC99"/>
          </a:solidFill>
          <a:ln w="28575">
            <a:solidFill>
              <a:schemeClr val="bg2"/>
            </a:solidFill>
            <a:miter lim="800000"/>
            <a:headEnd/>
            <a:tailEnd/>
          </a:ln>
          <a:effectLst/>
        </p:spPr>
        <p:txBody>
          <a:bodyPr wrap="none" anchor="ctr"/>
          <a:lstStyle/>
          <a:p>
            <a:endParaRPr lang="ar-SA"/>
          </a:p>
        </p:txBody>
      </p:sp>
      <p:grpSp>
        <p:nvGrpSpPr>
          <p:cNvPr id="287751" name="Group 7"/>
          <p:cNvGrpSpPr>
            <a:grpSpLocks/>
          </p:cNvGrpSpPr>
          <p:nvPr/>
        </p:nvGrpSpPr>
        <p:grpSpPr bwMode="auto">
          <a:xfrm>
            <a:off x="6397625" y="2414588"/>
            <a:ext cx="901700" cy="703262"/>
            <a:chOff x="3892" y="1345"/>
            <a:chExt cx="568" cy="443"/>
          </a:xfrm>
        </p:grpSpPr>
        <p:sp>
          <p:nvSpPr>
            <p:cNvPr id="287752" name="Rectangle 8"/>
            <p:cNvSpPr>
              <a:spLocks noChangeArrowheads="1"/>
            </p:cNvSpPr>
            <p:nvPr/>
          </p:nvSpPr>
          <p:spPr bwMode="blackWhite">
            <a:xfrm>
              <a:off x="3892" y="1345"/>
              <a:ext cx="568" cy="443"/>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3" name="Rectangle 9"/>
            <p:cNvSpPr>
              <a:spLocks noChangeArrowheads="1"/>
            </p:cNvSpPr>
            <p:nvPr/>
          </p:nvSpPr>
          <p:spPr bwMode="blackWhite">
            <a:xfrm>
              <a:off x="3936" y="1545"/>
              <a:ext cx="169" cy="149"/>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4" name="Rectangle 10"/>
            <p:cNvSpPr>
              <a:spLocks noChangeArrowheads="1"/>
            </p:cNvSpPr>
            <p:nvPr/>
          </p:nvSpPr>
          <p:spPr bwMode="blackWhite">
            <a:xfrm>
              <a:off x="4113" y="1420"/>
              <a:ext cx="288" cy="86"/>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5" name="Oval 11"/>
            <p:cNvSpPr>
              <a:spLocks noChangeArrowheads="1"/>
            </p:cNvSpPr>
            <p:nvPr/>
          </p:nvSpPr>
          <p:spPr bwMode="blackWhite">
            <a:xfrm>
              <a:off x="3965" y="1389"/>
              <a:ext cx="229" cy="180"/>
            </a:xfrm>
            <a:prstGeom prst="ellipse">
              <a:avLst/>
            </a:prstGeom>
            <a:solidFill>
              <a:srgbClr val="CCCCFF"/>
            </a:solidFill>
            <a:ln w="28575">
              <a:solidFill>
                <a:schemeClr val="bg2"/>
              </a:solidFill>
              <a:round/>
              <a:headEnd/>
              <a:tailEnd/>
            </a:ln>
            <a:effectLst/>
          </p:spPr>
          <p:txBody>
            <a:bodyPr wrap="none" anchor="ctr"/>
            <a:lstStyle/>
            <a:p>
              <a:endParaRPr lang="ar-SA"/>
            </a:p>
          </p:txBody>
        </p:sp>
      </p:grpSp>
      <p:sp>
        <p:nvSpPr>
          <p:cNvPr id="287756" name="Rectangle 12"/>
          <p:cNvSpPr>
            <a:spLocks noChangeArrowheads="1"/>
          </p:cNvSpPr>
          <p:nvPr/>
        </p:nvSpPr>
        <p:spPr bwMode="blackWhite">
          <a:xfrm>
            <a:off x="2066925" y="4076700"/>
            <a:ext cx="5664200" cy="1701800"/>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287757" name="Rectangle 13"/>
          <p:cNvSpPr>
            <a:spLocks noChangeArrowheads="1"/>
          </p:cNvSpPr>
          <p:nvPr/>
        </p:nvSpPr>
        <p:spPr bwMode="blackWhite">
          <a:xfrm>
            <a:off x="2309813" y="3048000"/>
            <a:ext cx="2346325"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8" name="Rectangle 14"/>
          <p:cNvSpPr>
            <a:spLocks noChangeArrowheads="1"/>
          </p:cNvSpPr>
          <p:nvPr/>
        </p:nvSpPr>
        <p:spPr bwMode="blackWhite">
          <a:xfrm>
            <a:off x="2335213" y="25209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59" name="Rectangle 15"/>
          <p:cNvSpPr>
            <a:spLocks noChangeArrowheads="1"/>
          </p:cNvSpPr>
          <p:nvPr/>
        </p:nvSpPr>
        <p:spPr bwMode="auto">
          <a:xfrm>
            <a:off x="2070100" y="2109788"/>
            <a:ext cx="1914525" cy="366712"/>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Order</a:t>
            </a:r>
          </a:p>
        </p:txBody>
      </p:sp>
      <p:sp>
        <p:nvSpPr>
          <p:cNvPr id="287760" name="Rectangle 16"/>
          <p:cNvSpPr>
            <a:spLocks noChangeArrowheads="1"/>
          </p:cNvSpPr>
          <p:nvPr/>
        </p:nvSpPr>
        <p:spPr bwMode="auto">
          <a:xfrm>
            <a:off x="2044700" y="4046538"/>
            <a:ext cx="1552575" cy="366712"/>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Item</a:t>
            </a:r>
          </a:p>
        </p:txBody>
      </p:sp>
      <p:sp>
        <p:nvSpPr>
          <p:cNvPr id="287761" name="Rectangle 17"/>
          <p:cNvSpPr>
            <a:spLocks noChangeArrowheads="1"/>
          </p:cNvSpPr>
          <p:nvPr/>
        </p:nvSpPr>
        <p:spPr bwMode="blackWhite">
          <a:xfrm>
            <a:off x="3122613" y="2533650"/>
            <a:ext cx="98266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62" name="Rectangle 18"/>
          <p:cNvSpPr>
            <a:spLocks noChangeArrowheads="1"/>
          </p:cNvSpPr>
          <p:nvPr/>
        </p:nvSpPr>
        <p:spPr bwMode="blackWhite">
          <a:xfrm>
            <a:off x="4583113" y="25209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63" name="Rectangle 19"/>
          <p:cNvSpPr>
            <a:spLocks noChangeArrowheads="1"/>
          </p:cNvSpPr>
          <p:nvPr/>
        </p:nvSpPr>
        <p:spPr bwMode="blackWhite">
          <a:xfrm>
            <a:off x="4976813" y="3048000"/>
            <a:ext cx="412750"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64" name="Rectangle 20"/>
          <p:cNvSpPr>
            <a:spLocks noChangeArrowheads="1"/>
          </p:cNvSpPr>
          <p:nvPr/>
        </p:nvSpPr>
        <p:spPr bwMode="blackWhite">
          <a:xfrm>
            <a:off x="2295525" y="4381500"/>
            <a:ext cx="5156200" cy="10922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287765" name="Line 21"/>
          <p:cNvSpPr>
            <a:spLocks noChangeShapeType="1"/>
          </p:cNvSpPr>
          <p:nvPr/>
        </p:nvSpPr>
        <p:spPr bwMode="blackWhite">
          <a:xfrm>
            <a:off x="2289175" y="46418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6" name="Line 22"/>
          <p:cNvSpPr>
            <a:spLocks noChangeShapeType="1"/>
          </p:cNvSpPr>
          <p:nvPr/>
        </p:nvSpPr>
        <p:spPr bwMode="blackWhite">
          <a:xfrm>
            <a:off x="2289175" y="49339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7" name="Line 23"/>
          <p:cNvSpPr>
            <a:spLocks noChangeShapeType="1"/>
          </p:cNvSpPr>
          <p:nvPr/>
        </p:nvSpPr>
        <p:spPr bwMode="blackWhite">
          <a:xfrm>
            <a:off x="2289175" y="52260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8" name="Line 24"/>
          <p:cNvSpPr>
            <a:spLocks noChangeShapeType="1"/>
          </p:cNvSpPr>
          <p:nvPr/>
        </p:nvSpPr>
        <p:spPr bwMode="blackWhite">
          <a:xfrm>
            <a:off x="28479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69" name="Line 25"/>
          <p:cNvSpPr>
            <a:spLocks noChangeShapeType="1"/>
          </p:cNvSpPr>
          <p:nvPr/>
        </p:nvSpPr>
        <p:spPr bwMode="blackWhite">
          <a:xfrm>
            <a:off x="49053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0" name="Line 26"/>
          <p:cNvSpPr>
            <a:spLocks noChangeShapeType="1"/>
          </p:cNvSpPr>
          <p:nvPr/>
        </p:nvSpPr>
        <p:spPr bwMode="blackWhite">
          <a:xfrm>
            <a:off x="54133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1" name="Line 27"/>
          <p:cNvSpPr>
            <a:spLocks noChangeShapeType="1"/>
          </p:cNvSpPr>
          <p:nvPr/>
        </p:nvSpPr>
        <p:spPr bwMode="blackWhite">
          <a:xfrm>
            <a:off x="65690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3" name="Freeform 29"/>
          <p:cNvSpPr>
            <a:spLocks/>
          </p:cNvSpPr>
          <p:nvPr/>
        </p:nvSpPr>
        <p:spPr bwMode="blackWhite">
          <a:xfrm>
            <a:off x="1976438" y="3930650"/>
            <a:ext cx="5643562" cy="560388"/>
          </a:xfrm>
          <a:custGeom>
            <a:avLst/>
            <a:gdLst/>
            <a:ahLst/>
            <a:cxnLst>
              <a:cxn ang="0">
                <a:pos x="3208" y="352"/>
              </a:cxn>
              <a:cxn ang="0">
                <a:pos x="3528" y="352"/>
              </a:cxn>
              <a:cxn ang="0">
                <a:pos x="3528" y="0"/>
              </a:cxn>
              <a:cxn ang="0">
                <a:pos x="0" y="0"/>
              </a:cxn>
              <a:cxn ang="0">
                <a:pos x="0" y="345"/>
              </a:cxn>
              <a:cxn ang="0">
                <a:pos x="272" y="345"/>
              </a:cxn>
            </a:cxnLst>
            <a:rect l="0" t="0" r="r" b="b"/>
            <a:pathLst>
              <a:path w="3529" h="353">
                <a:moveTo>
                  <a:pt x="3208" y="352"/>
                </a:moveTo>
                <a:lnTo>
                  <a:pt x="3528" y="352"/>
                </a:lnTo>
                <a:lnTo>
                  <a:pt x="3528" y="0"/>
                </a:lnTo>
                <a:lnTo>
                  <a:pt x="0" y="0"/>
                </a:lnTo>
                <a:lnTo>
                  <a:pt x="0" y="345"/>
                </a:lnTo>
                <a:lnTo>
                  <a:pt x="272" y="345"/>
                </a:lnTo>
              </a:path>
            </a:pathLst>
          </a:custGeom>
          <a:noFill/>
          <a:ln w="28575" cap="rnd" cmpd="sng">
            <a:solidFill>
              <a:schemeClr val="tx1"/>
            </a:solidFill>
            <a:prstDash val="solid"/>
            <a:round/>
            <a:headEnd type="none" w="sm" len="sm"/>
            <a:tailEnd type="triangle" w="sm" len="sm"/>
          </a:ln>
          <a:effectLst/>
        </p:spPr>
        <p:txBody>
          <a:bodyPr/>
          <a:lstStyle/>
          <a:p>
            <a:endParaRPr lang="ar-SA"/>
          </a:p>
        </p:txBody>
      </p:sp>
      <p:sp>
        <p:nvSpPr>
          <p:cNvPr id="287774" name="Rectangle 30"/>
          <p:cNvSpPr>
            <a:spLocks noChangeArrowheads="1"/>
          </p:cNvSpPr>
          <p:nvPr/>
        </p:nvSpPr>
        <p:spPr bwMode="blackWhite">
          <a:xfrm>
            <a:off x="990600" y="4248150"/>
            <a:ext cx="971550" cy="641350"/>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Same</a:t>
            </a:r>
            <a:br>
              <a:rPr lang="en-US">
                <a:solidFill>
                  <a:schemeClr val="bg2"/>
                </a:solidFill>
              </a:rPr>
            </a:br>
            <a:r>
              <a:rPr lang="en-US">
                <a:solidFill>
                  <a:schemeClr val="bg2"/>
                </a:solidFill>
              </a:rPr>
              <a:t>Record</a:t>
            </a:r>
          </a:p>
        </p:txBody>
      </p:sp>
      <p:sp>
        <p:nvSpPr>
          <p:cNvPr id="287779" name="Rectangle 35"/>
          <p:cNvSpPr>
            <a:spLocks noChangeArrowheads="1"/>
          </p:cNvSpPr>
          <p:nvPr/>
        </p:nvSpPr>
        <p:spPr bwMode="blackWhite">
          <a:xfrm>
            <a:off x="990600" y="4911725"/>
            <a:ext cx="971550" cy="641350"/>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Next</a:t>
            </a:r>
            <a:br>
              <a:rPr lang="en-US">
                <a:solidFill>
                  <a:schemeClr val="bg2"/>
                </a:solidFill>
              </a:rPr>
            </a:br>
            <a:r>
              <a:rPr lang="en-US">
                <a:solidFill>
                  <a:schemeClr val="bg2"/>
                </a:solidFill>
              </a:rPr>
              <a:t>Record</a:t>
            </a:r>
          </a:p>
        </p:txBody>
      </p:sp>
      <p:sp>
        <p:nvSpPr>
          <p:cNvPr id="287782" name="Line 38"/>
          <p:cNvSpPr>
            <a:spLocks noChangeShapeType="1"/>
          </p:cNvSpPr>
          <p:nvPr/>
        </p:nvSpPr>
        <p:spPr bwMode="blackWhite">
          <a:xfrm>
            <a:off x="2686050" y="3409950"/>
            <a:ext cx="0" cy="1028700"/>
          </a:xfrm>
          <a:prstGeom prst="line">
            <a:avLst/>
          </a:prstGeom>
          <a:noFill/>
          <a:ln w="28575">
            <a:solidFill>
              <a:schemeClr val="tx1"/>
            </a:solidFill>
            <a:round/>
            <a:headEnd type="triangle" w="sm" len="sm"/>
            <a:tailEnd type="none" w="sm" len="sm"/>
          </a:ln>
          <a:effectLst/>
        </p:spPr>
        <p:txBody>
          <a:bodyPr/>
          <a:lstStyle/>
          <a:p>
            <a:endParaRPr lang="ar-SA"/>
          </a:p>
        </p:txBody>
      </p:sp>
      <p:sp>
        <p:nvSpPr>
          <p:cNvPr id="287783" name="Rectangle 39"/>
          <p:cNvSpPr>
            <a:spLocks noChangeArrowheads="1"/>
          </p:cNvSpPr>
          <p:nvPr/>
        </p:nvSpPr>
        <p:spPr bwMode="blackWhite">
          <a:xfrm>
            <a:off x="1590675" y="3576638"/>
            <a:ext cx="36258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Previous Navigation Data Block</a:t>
            </a:r>
          </a:p>
        </p:txBody>
      </p:sp>
      <p:sp>
        <p:nvSpPr>
          <p:cNvPr id="287786" name="Line 42"/>
          <p:cNvSpPr>
            <a:spLocks noChangeShapeType="1"/>
          </p:cNvSpPr>
          <p:nvPr/>
        </p:nvSpPr>
        <p:spPr bwMode="blackWhite">
          <a:xfrm>
            <a:off x="7272338" y="5327650"/>
            <a:ext cx="0" cy="901700"/>
          </a:xfrm>
          <a:prstGeom prst="line">
            <a:avLst/>
          </a:prstGeom>
          <a:noFill/>
          <a:ln w="28575">
            <a:solidFill>
              <a:schemeClr val="tx1"/>
            </a:solidFill>
            <a:round/>
            <a:headEnd type="none" w="sm" len="sm"/>
            <a:tailEnd type="triangle" w="sm" len="sm"/>
          </a:ln>
          <a:effectLst/>
        </p:spPr>
        <p:txBody>
          <a:bodyPr/>
          <a:lstStyle/>
          <a:p>
            <a:endParaRPr lang="ar-SA"/>
          </a:p>
        </p:txBody>
      </p:sp>
      <p:sp>
        <p:nvSpPr>
          <p:cNvPr id="287787" name="Rectangle 43"/>
          <p:cNvSpPr>
            <a:spLocks noChangeArrowheads="1"/>
          </p:cNvSpPr>
          <p:nvPr/>
        </p:nvSpPr>
        <p:spPr bwMode="blackWhite">
          <a:xfrm>
            <a:off x="4845050" y="5749925"/>
            <a:ext cx="31559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Next Navigation Data Block</a:t>
            </a:r>
          </a:p>
        </p:txBody>
      </p:sp>
      <p:pic>
        <p:nvPicPr>
          <p:cNvPr id="287792" name="Picture 48"/>
          <p:cNvPicPr preferRelativeResize="0">
            <a:picLocks noChangeAspect="1" noChangeArrowheads="1"/>
          </p:cNvPicPr>
          <p:nvPr/>
        </p:nvPicPr>
        <p:blipFill>
          <a:blip r:embed="rId3" cstate="print"/>
          <a:srcRect/>
          <a:stretch>
            <a:fillRect/>
          </a:stretch>
        </p:blipFill>
        <p:spPr bwMode="gray">
          <a:xfrm>
            <a:off x="3111500" y="1276350"/>
            <a:ext cx="2895600" cy="792163"/>
          </a:xfrm>
          <a:prstGeom prst="rect">
            <a:avLst/>
          </a:prstGeom>
          <a:noFill/>
          <a:ln w="28575">
            <a:solidFill>
              <a:schemeClr val="tx1"/>
            </a:solidFill>
            <a:miter lim="800000"/>
            <a:headEnd/>
            <a:tailEnd/>
          </a:ln>
          <a:effectLst/>
        </p:spPr>
      </p:pic>
      <p:sp>
        <p:nvSpPr>
          <p:cNvPr id="287793" name="Freeform 49"/>
          <p:cNvSpPr>
            <a:spLocks/>
          </p:cNvSpPr>
          <p:nvPr/>
        </p:nvSpPr>
        <p:spPr bwMode="blackWhite">
          <a:xfrm>
            <a:off x="1976438" y="4283075"/>
            <a:ext cx="434975" cy="547688"/>
          </a:xfrm>
          <a:custGeom>
            <a:avLst/>
            <a:gdLst/>
            <a:ahLst/>
            <a:cxnLst>
              <a:cxn ang="0">
                <a:pos x="0" y="0"/>
              </a:cxn>
              <a:cxn ang="0">
                <a:pos x="0" y="345"/>
              </a:cxn>
              <a:cxn ang="0">
                <a:pos x="274" y="345"/>
              </a:cxn>
            </a:cxnLst>
            <a:rect l="0" t="0" r="r" b="b"/>
            <a:pathLst>
              <a:path w="274" h="345">
                <a:moveTo>
                  <a:pt x="0" y="0"/>
                </a:moveTo>
                <a:lnTo>
                  <a:pt x="0" y="345"/>
                </a:lnTo>
                <a:lnTo>
                  <a:pt x="274" y="345"/>
                </a:lnTo>
              </a:path>
            </a:pathLst>
          </a:custGeom>
          <a:noFill/>
          <a:ln w="28575" cap="rnd" cmpd="sng">
            <a:solidFill>
              <a:schemeClr val="tx1"/>
            </a:solidFill>
            <a:prstDash val="solid"/>
            <a:round/>
            <a:headEnd type="none" w="sm" len="sm"/>
            <a:tailEnd type="triangle" w="sm" len="sm"/>
          </a:ln>
          <a:effectLst/>
        </p:spPr>
        <p:txBody>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961" name="Picture 73" descr="D:\Data\CurrDev\BIA10g\images\0613_2.GIF"/>
          <p:cNvPicPr>
            <a:picLocks noChangeAspect="1" noChangeArrowheads="1"/>
          </p:cNvPicPr>
          <p:nvPr/>
        </p:nvPicPr>
        <p:blipFill>
          <a:blip r:embed="rId3" cstate="print"/>
          <a:srcRect/>
          <a:stretch>
            <a:fillRect/>
          </a:stretch>
        </p:blipFill>
        <p:spPr bwMode="gray">
          <a:xfrm>
            <a:off x="944563" y="974725"/>
            <a:ext cx="3246437" cy="3063875"/>
          </a:xfrm>
          <a:prstGeom prst="rect">
            <a:avLst/>
          </a:prstGeom>
          <a:noFill/>
        </p:spPr>
      </p:pic>
      <p:sp>
        <p:nvSpPr>
          <p:cNvPr id="293921" name="Rectangle 33"/>
          <p:cNvSpPr>
            <a:spLocks noGrp="1" noChangeArrowheads="1"/>
          </p:cNvSpPr>
          <p:nvPr>
            <p:ph type="title"/>
          </p:nvPr>
        </p:nvSpPr>
        <p:spPr/>
        <p:txBody>
          <a:bodyPr/>
          <a:lstStyle/>
          <a:p>
            <a:r>
              <a:rPr lang="en-US"/>
              <a:t>Records Properties</a:t>
            </a:r>
          </a:p>
        </p:txBody>
      </p:sp>
      <p:sp>
        <p:nvSpPr>
          <p:cNvPr id="293930" name="Rectangle 42"/>
          <p:cNvSpPr>
            <a:spLocks noChangeArrowheads="1"/>
          </p:cNvSpPr>
          <p:nvPr/>
        </p:nvSpPr>
        <p:spPr bwMode="blackWhite">
          <a:xfrm>
            <a:off x="971550" y="3289300"/>
            <a:ext cx="7194550" cy="2959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3931" name="Rectangle 43"/>
          <p:cNvSpPr>
            <a:spLocks noChangeArrowheads="1"/>
          </p:cNvSpPr>
          <p:nvPr/>
        </p:nvSpPr>
        <p:spPr bwMode="auto">
          <a:xfrm>
            <a:off x="1463675" y="3348038"/>
            <a:ext cx="1552575" cy="366712"/>
          </a:xfrm>
          <a:prstGeom prst="rect">
            <a:avLst/>
          </a:prstGeom>
          <a:noFill/>
          <a:ln w="9525">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Item</a:t>
            </a:r>
          </a:p>
        </p:txBody>
      </p:sp>
      <p:sp>
        <p:nvSpPr>
          <p:cNvPr id="293932" name="Rectangle 44"/>
          <p:cNvSpPr>
            <a:spLocks noChangeArrowheads="1"/>
          </p:cNvSpPr>
          <p:nvPr/>
        </p:nvSpPr>
        <p:spPr bwMode="blackWhite">
          <a:xfrm>
            <a:off x="2535238" y="4000500"/>
            <a:ext cx="4635500" cy="1866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293933" name="Rectangle 45"/>
          <p:cNvSpPr>
            <a:spLocks noChangeArrowheads="1"/>
          </p:cNvSpPr>
          <p:nvPr/>
        </p:nvSpPr>
        <p:spPr bwMode="gray">
          <a:xfrm>
            <a:off x="2535238" y="4610100"/>
            <a:ext cx="4635500" cy="2794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3934" name="Line 46"/>
          <p:cNvSpPr>
            <a:spLocks noChangeShapeType="1"/>
          </p:cNvSpPr>
          <p:nvPr/>
        </p:nvSpPr>
        <p:spPr bwMode="blackWhite">
          <a:xfrm>
            <a:off x="3087688" y="4006850"/>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3935" name="Line 47"/>
          <p:cNvSpPr>
            <a:spLocks noChangeShapeType="1"/>
          </p:cNvSpPr>
          <p:nvPr/>
        </p:nvSpPr>
        <p:spPr bwMode="blackWhite">
          <a:xfrm>
            <a:off x="4954588" y="4006850"/>
            <a:ext cx="0" cy="1866900"/>
          </a:xfrm>
          <a:prstGeom prst="line">
            <a:avLst/>
          </a:prstGeom>
          <a:noFill/>
          <a:ln w="28575">
            <a:solidFill>
              <a:schemeClr val="bg2"/>
            </a:solidFill>
            <a:round/>
            <a:headEnd type="none" w="sm" len="sm"/>
            <a:tailEnd type="none" w="sm" len="sm"/>
          </a:ln>
          <a:effectLst/>
        </p:spPr>
        <p:txBody>
          <a:bodyPr/>
          <a:lstStyle/>
          <a:p>
            <a:endParaRPr lang="ar-SA"/>
          </a:p>
        </p:txBody>
      </p:sp>
      <p:sp>
        <p:nvSpPr>
          <p:cNvPr id="293936" name="Line 48"/>
          <p:cNvSpPr>
            <a:spLocks noChangeShapeType="1"/>
          </p:cNvSpPr>
          <p:nvPr/>
        </p:nvSpPr>
        <p:spPr bwMode="blackWhite">
          <a:xfrm>
            <a:off x="5653088" y="4006850"/>
            <a:ext cx="0" cy="1854200"/>
          </a:xfrm>
          <a:prstGeom prst="line">
            <a:avLst/>
          </a:prstGeom>
          <a:noFill/>
          <a:ln w="28575">
            <a:solidFill>
              <a:schemeClr val="bg2"/>
            </a:solidFill>
            <a:round/>
            <a:headEnd type="none" w="sm" len="sm"/>
            <a:tailEnd type="none" w="sm" len="sm"/>
          </a:ln>
          <a:effectLst/>
        </p:spPr>
        <p:txBody>
          <a:bodyPr/>
          <a:lstStyle/>
          <a:p>
            <a:endParaRPr lang="ar-SA"/>
          </a:p>
        </p:txBody>
      </p:sp>
      <p:sp>
        <p:nvSpPr>
          <p:cNvPr id="293937" name="Line 49"/>
          <p:cNvSpPr>
            <a:spLocks noChangeShapeType="1"/>
          </p:cNvSpPr>
          <p:nvPr/>
        </p:nvSpPr>
        <p:spPr bwMode="blackWhite">
          <a:xfrm>
            <a:off x="6808788" y="4006850"/>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3938" name="Line 50"/>
          <p:cNvSpPr>
            <a:spLocks noChangeShapeType="1"/>
          </p:cNvSpPr>
          <p:nvPr/>
        </p:nvSpPr>
        <p:spPr bwMode="blackWhite">
          <a:xfrm>
            <a:off x="2554288" y="5238750"/>
            <a:ext cx="45878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39" name="Line 51"/>
          <p:cNvSpPr>
            <a:spLocks noChangeShapeType="1"/>
          </p:cNvSpPr>
          <p:nvPr/>
        </p:nvSpPr>
        <p:spPr bwMode="blackWhite">
          <a:xfrm>
            <a:off x="2554288" y="5568950"/>
            <a:ext cx="460692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40" name="Rectangle 52"/>
          <p:cNvSpPr>
            <a:spLocks noChangeArrowheads="1"/>
          </p:cNvSpPr>
          <p:nvPr/>
        </p:nvSpPr>
        <p:spPr bwMode="blackWhite">
          <a:xfrm>
            <a:off x="1006475" y="4516438"/>
            <a:ext cx="1377950" cy="11922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Number </a:t>
            </a:r>
          </a:p>
          <a:p>
            <a:pPr algn="l" defTabSz="822325" eaLnBrk="0" hangingPunct="0">
              <a:spcBef>
                <a:spcPct val="50000"/>
              </a:spcBef>
              <a:buClrTx/>
              <a:buFontTx/>
              <a:buNone/>
            </a:pPr>
            <a:r>
              <a:rPr lang="en-US">
                <a:solidFill>
                  <a:schemeClr val="bg2"/>
                </a:solidFill>
              </a:rPr>
              <a:t>of Records</a:t>
            </a:r>
          </a:p>
          <a:p>
            <a:pPr algn="l" defTabSz="822325" eaLnBrk="0" hangingPunct="0">
              <a:spcBef>
                <a:spcPct val="50000"/>
              </a:spcBef>
              <a:buClrTx/>
              <a:buFontTx/>
              <a:buNone/>
            </a:pPr>
            <a:r>
              <a:rPr lang="en-US">
                <a:solidFill>
                  <a:schemeClr val="bg2"/>
                </a:solidFill>
              </a:rPr>
              <a:t>Displayed</a:t>
            </a:r>
          </a:p>
        </p:txBody>
      </p:sp>
      <p:sp>
        <p:nvSpPr>
          <p:cNvPr id="293941" name="Line 53"/>
          <p:cNvSpPr>
            <a:spLocks noChangeShapeType="1"/>
          </p:cNvSpPr>
          <p:nvPr/>
        </p:nvSpPr>
        <p:spPr bwMode="blackWhite">
          <a:xfrm>
            <a:off x="2376488" y="4121150"/>
            <a:ext cx="0" cy="1600200"/>
          </a:xfrm>
          <a:prstGeom prst="line">
            <a:avLst/>
          </a:prstGeom>
          <a:noFill/>
          <a:ln w="28575">
            <a:solidFill>
              <a:schemeClr val="tx1"/>
            </a:solidFill>
            <a:round/>
            <a:headEnd type="none" w="sm" len="sm"/>
            <a:tailEnd type="none" w="sm" len="sm"/>
          </a:ln>
          <a:effectLst/>
        </p:spPr>
        <p:txBody>
          <a:bodyPr/>
          <a:lstStyle/>
          <a:p>
            <a:endParaRPr lang="ar-SA"/>
          </a:p>
        </p:txBody>
      </p:sp>
      <p:sp>
        <p:nvSpPr>
          <p:cNvPr id="293942" name="Line 54"/>
          <p:cNvSpPr>
            <a:spLocks noChangeShapeType="1"/>
          </p:cNvSpPr>
          <p:nvPr/>
        </p:nvSpPr>
        <p:spPr bwMode="blackWhite">
          <a:xfrm>
            <a:off x="2363788" y="5734050"/>
            <a:ext cx="3683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3943" name="Rectangle 55"/>
          <p:cNvSpPr>
            <a:spLocks noChangeArrowheads="1"/>
          </p:cNvSpPr>
          <p:nvPr/>
        </p:nvSpPr>
        <p:spPr bwMode="blackWhite">
          <a:xfrm>
            <a:off x="4964113" y="3505200"/>
            <a:ext cx="1860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Current Record</a:t>
            </a:r>
          </a:p>
        </p:txBody>
      </p:sp>
      <p:sp>
        <p:nvSpPr>
          <p:cNvPr id="293944" name="Rectangle 56"/>
          <p:cNvSpPr>
            <a:spLocks noChangeArrowheads="1"/>
          </p:cNvSpPr>
          <p:nvPr/>
        </p:nvSpPr>
        <p:spPr bwMode="gray">
          <a:xfrm>
            <a:off x="7285038" y="4000500"/>
            <a:ext cx="254000" cy="18669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3945" name="Line 57"/>
          <p:cNvSpPr>
            <a:spLocks noChangeShapeType="1"/>
          </p:cNvSpPr>
          <p:nvPr/>
        </p:nvSpPr>
        <p:spPr bwMode="blackWhite">
          <a:xfrm>
            <a:off x="7412038" y="5562600"/>
            <a:ext cx="0" cy="279400"/>
          </a:xfrm>
          <a:prstGeom prst="line">
            <a:avLst/>
          </a:prstGeom>
          <a:noFill/>
          <a:ln w="28575">
            <a:solidFill>
              <a:schemeClr val="bg2"/>
            </a:solidFill>
            <a:round/>
            <a:headEnd type="none" w="sm" len="sm"/>
            <a:tailEnd type="triangle" w="sm" len="sm"/>
          </a:ln>
          <a:effectLst/>
        </p:spPr>
        <p:txBody>
          <a:bodyPr/>
          <a:lstStyle/>
          <a:p>
            <a:endParaRPr lang="ar-SA"/>
          </a:p>
        </p:txBody>
      </p:sp>
      <p:sp>
        <p:nvSpPr>
          <p:cNvPr id="293946" name="Line 58"/>
          <p:cNvSpPr>
            <a:spLocks noChangeShapeType="1"/>
          </p:cNvSpPr>
          <p:nvPr/>
        </p:nvSpPr>
        <p:spPr bwMode="blackWhite">
          <a:xfrm>
            <a:off x="7412038" y="3994150"/>
            <a:ext cx="0" cy="279400"/>
          </a:xfrm>
          <a:prstGeom prst="line">
            <a:avLst/>
          </a:prstGeom>
          <a:noFill/>
          <a:ln w="28575">
            <a:solidFill>
              <a:schemeClr val="bg2"/>
            </a:solidFill>
            <a:round/>
            <a:headEnd type="triangle" w="sm" len="sm"/>
            <a:tailEnd type="none" w="sm" len="sm"/>
          </a:ln>
          <a:effectLst/>
        </p:spPr>
        <p:txBody>
          <a:bodyPr/>
          <a:lstStyle/>
          <a:p>
            <a:endParaRPr lang="ar-SA"/>
          </a:p>
        </p:txBody>
      </p:sp>
      <p:sp>
        <p:nvSpPr>
          <p:cNvPr id="293947" name="Line 59"/>
          <p:cNvSpPr>
            <a:spLocks noChangeShapeType="1"/>
          </p:cNvSpPr>
          <p:nvPr/>
        </p:nvSpPr>
        <p:spPr bwMode="blackWhite">
          <a:xfrm>
            <a:off x="2368550" y="4133850"/>
            <a:ext cx="365125"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3948" name="Line 60"/>
          <p:cNvSpPr>
            <a:spLocks noChangeShapeType="1"/>
          </p:cNvSpPr>
          <p:nvPr/>
        </p:nvSpPr>
        <p:spPr bwMode="blackWhite">
          <a:xfrm>
            <a:off x="2528888" y="4311650"/>
            <a:ext cx="45878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49" name="Line 61"/>
          <p:cNvSpPr>
            <a:spLocks noChangeShapeType="1"/>
          </p:cNvSpPr>
          <p:nvPr/>
        </p:nvSpPr>
        <p:spPr bwMode="blackWhite">
          <a:xfrm flipV="1">
            <a:off x="5932488" y="3829050"/>
            <a:ext cx="0" cy="914400"/>
          </a:xfrm>
          <a:prstGeom prst="line">
            <a:avLst/>
          </a:prstGeom>
          <a:noFill/>
          <a:ln w="28575">
            <a:solidFill>
              <a:schemeClr val="tx1"/>
            </a:solidFill>
            <a:round/>
            <a:headEnd type="triangle" w="sm" len="sm"/>
            <a:tailEnd type="none" w="sm" len="sm"/>
          </a:ln>
          <a:effectLst/>
        </p:spPr>
        <p:txBody>
          <a:bodyPr/>
          <a:lstStyle/>
          <a:p>
            <a:endParaRPr lang="ar-SA"/>
          </a:p>
        </p:txBody>
      </p:sp>
      <p:sp>
        <p:nvSpPr>
          <p:cNvPr id="293951" name="Line 63"/>
          <p:cNvSpPr>
            <a:spLocks noChangeShapeType="1"/>
          </p:cNvSpPr>
          <p:nvPr/>
        </p:nvSpPr>
        <p:spPr bwMode="auto">
          <a:xfrm>
            <a:off x="3962400" y="2286000"/>
            <a:ext cx="19812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93952" name="Line 64"/>
          <p:cNvSpPr>
            <a:spLocks noChangeShapeType="1"/>
          </p:cNvSpPr>
          <p:nvPr/>
        </p:nvSpPr>
        <p:spPr bwMode="auto">
          <a:xfrm>
            <a:off x="5943600" y="2286000"/>
            <a:ext cx="0" cy="1219200"/>
          </a:xfrm>
          <a:prstGeom prst="line">
            <a:avLst/>
          </a:prstGeom>
          <a:noFill/>
          <a:ln w="28575">
            <a:solidFill>
              <a:schemeClr val="tx1"/>
            </a:solidFill>
            <a:round/>
            <a:headEnd/>
            <a:tailEnd type="triangle" w="sm" len="sm"/>
          </a:ln>
          <a:effectLst/>
        </p:spPr>
        <p:txBody>
          <a:bodyPr lIns="12700" tIns="12700" rIns="12700" bIns="12700">
            <a:spAutoFit/>
          </a:bodyPr>
          <a:lstStyle/>
          <a:p>
            <a:endParaRPr lang="ar-SA"/>
          </a:p>
        </p:txBody>
      </p:sp>
      <p:sp>
        <p:nvSpPr>
          <p:cNvPr id="293953" name="Line 65"/>
          <p:cNvSpPr>
            <a:spLocks noChangeShapeType="1"/>
          </p:cNvSpPr>
          <p:nvPr/>
        </p:nvSpPr>
        <p:spPr bwMode="auto">
          <a:xfrm flipH="1">
            <a:off x="2209800" y="3067050"/>
            <a:ext cx="0" cy="1733550"/>
          </a:xfrm>
          <a:prstGeom prst="line">
            <a:avLst/>
          </a:prstGeom>
          <a:noFill/>
          <a:ln w="28575">
            <a:solidFill>
              <a:schemeClr val="tx1"/>
            </a:solidFill>
            <a:round/>
            <a:headEnd/>
            <a:tailEnd type="none" w="med" len="lg"/>
          </a:ln>
          <a:effectLst/>
        </p:spPr>
        <p:txBody>
          <a:bodyPr lIns="12700" tIns="12700" rIns="12700" bIns="12700">
            <a:spAutoFit/>
          </a:bodyPr>
          <a:lstStyle/>
          <a:p>
            <a:endParaRPr lang="ar-SA"/>
          </a:p>
        </p:txBody>
      </p:sp>
      <p:sp>
        <p:nvSpPr>
          <p:cNvPr id="293954" name="Line 66"/>
          <p:cNvSpPr>
            <a:spLocks noChangeShapeType="1"/>
          </p:cNvSpPr>
          <p:nvPr/>
        </p:nvSpPr>
        <p:spPr bwMode="auto">
          <a:xfrm>
            <a:off x="2209800" y="4800600"/>
            <a:ext cx="152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008" name="Picture 72" descr="D:\Data\CurrDev\BIA10g\images\0613_2.GIF"/>
          <p:cNvPicPr>
            <a:picLocks noChangeAspect="1" noChangeArrowheads="1"/>
          </p:cNvPicPr>
          <p:nvPr/>
        </p:nvPicPr>
        <p:blipFill>
          <a:blip r:embed="rId3" cstate="print"/>
          <a:srcRect/>
          <a:stretch>
            <a:fillRect/>
          </a:stretch>
        </p:blipFill>
        <p:spPr bwMode="gray">
          <a:xfrm>
            <a:off x="868363" y="1366838"/>
            <a:ext cx="3246437" cy="3063875"/>
          </a:xfrm>
          <a:prstGeom prst="rect">
            <a:avLst/>
          </a:prstGeom>
          <a:noFill/>
        </p:spPr>
      </p:pic>
      <p:sp>
        <p:nvSpPr>
          <p:cNvPr id="295961" name="Rectangle 25"/>
          <p:cNvSpPr>
            <a:spLocks noGrp="1" noChangeArrowheads="1"/>
          </p:cNvSpPr>
          <p:nvPr>
            <p:ph type="title"/>
          </p:nvPr>
        </p:nvSpPr>
        <p:spPr/>
        <p:txBody>
          <a:bodyPr/>
          <a:lstStyle/>
          <a:p>
            <a:r>
              <a:rPr lang="en-US"/>
              <a:t>Records Properties</a:t>
            </a:r>
          </a:p>
        </p:txBody>
      </p:sp>
      <p:sp>
        <p:nvSpPr>
          <p:cNvPr id="295943" name="Line 7"/>
          <p:cNvSpPr>
            <a:spLocks noChangeShapeType="1"/>
          </p:cNvSpPr>
          <p:nvPr/>
        </p:nvSpPr>
        <p:spPr bwMode="blackWhite">
          <a:xfrm>
            <a:off x="2459038" y="3505200"/>
            <a:ext cx="4625975" cy="0"/>
          </a:xfrm>
          <a:prstGeom prst="line">
            <a:avLst/>
          </a:prstGeom>
          <a:noFill/>
          <a:ln w="9525">
            <a:noFill/>
            <a:round/>
            <a:headEnd type="none" w="sm" len="sm"/>
            <a:tailEnd type="none" w="sm" len="sm"/>
          </a:ln>
          <a:effectLst/>
        </p:spPr>
        <p:txBody>
          <a:bodyPr/>
          <a:lstStyle/>
          <a:p>
            <a:endParaRPr lang="ar-SA"/>
          </a:p>
        </p:txBody>
      </p:sp>
      <p:sp>
        <p:nvSpPr>
          <p:cNvPr id="295973" name="Rectangle 37"/>
          <p:cNvSpPr>
            <a:spLocks noChangeArrowheads="1"/>
          </p:cNvSpPr>
          <p:nvPr/>
        </p:nvSpPr>
        <p:spPr bwMode="blackWhite">
          <a:xfrm>
            <a:off x="3251200" y="1822450"/>
            <a:ext cx="4762500" cy="13208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74" name="Line 38"/>
          <p:cNvSpPr>
            <a:spLocks noChangeShapeType="1"/>
          </p:cNvSpPr>
          <p:nvPr/>
        </p:nvSpPr>
        <p:spPr bwMode="blackWhite">
          <a:xfrm>
            <a:off x="3270250" y="2501900"/>
            <a:ext cx="4749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75" name="Line 39"/>
          <p:cNvSpPr>
            <a:spLocks noChangeShapeType="1"/>
          </p:cNvSpPr>
          <p:nvPr/>
        </p:nvSpPr>
        <p:spPr bwMode="blackWhite">
          <a:xfrm>
            <a:off x="3270250" y="2844800"/>
            <a:ext cx="4749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76" name="Line 40"/>
          <p:cNvSpPr>
            <a:spLocks noChangeShapeType="1"/>
          </p:cNvSpPr>
          <p:nvPr/>
        </p:nvSpPr>
        <p:spPr bwMode="blackWhite">
          <a:xfrm flipH="1">
            <a:off x="3714750" y="1827213"/>
            <a:ext cx="7938" cy="1309687"/>
          </a:xfrm>
          <a:prstGeom prst="line">
            <a:avLst/>
          </a:prstGeom>
          <a:noFill/>
          <a:ln w="28575">
            <a:solidFill>
              <a:schemeClr val="bg2"/>
            </a:solidFill>
            <a:round/>
            <a:headEnd type="none" w="sm" len="sm"/>
            <a:tailEnd type="none" w="sm" len="sm"/>
          </a:ln>
          <a:effectLst/>
        </p:spPr>
        <p:txBody>
          <a:bodyPr/>
          <a:lstStyle/>
          <a:p>
            <a:endParaRPr lang="ar-SA"/>
          </a:p>
        </p:txBody>
      </p:sp>
      <p:sp>
        <p:nvSpPr>
          <p:cNvPr id="295977" name="Line 41"/>
          <p:cNvSpPr>
            <a:spLocks noChangeShapeType="1"/>
          </p:cNvSpPr>
          <p:nvPr/>
        </p:nvSpPr>
        <p:spPr bwMode="blackWhite">
          <a:xfrm>
            <a:off x="5175250" y="1817688"/>
            <a:ext cx="0" cy="1333500"/>
          </a:xfrm>
          <a:prstGeom prst="line">
            <a:avLst/>
          </a:prstGeom>
          <a:noFill/>
          <a:ln w="28575">
            <a:solidFill>
              <a:schemeClr val="bg2"/>
            </a:solidFill>
            <a:round/>
            <a:headEnd type="none" w="sm" len="sm"/>
            <a:tailEnd type="none" w="sm" len="sm"/>
          </a:ln>
          <a:effectLst/>
        </p:spPr>
        <p:txBody>
          <a:bodyPr/>
          <a:lstStyle/>
          <a:p>
            <a:endParaRPr lang="ar-SA"/>
          </a:p>
        </p:txBody>
      </p:sp>
      <p:sp>
        <p:nvSpPr>
          <p:cNvPr id="295978" name="Line 42"/>
          <p:cNvSpPr>
            <a:spLocks noChangeShapeType="1"/>
          </p:cNvSpPr>
          <p:nvPr/>
        </p:nvSpPr>
        <p:spPr bwMode="blackWhite">
          <a:xfrm>
            <a:off x="6457950" y="1817688"/>
            <a:ext cx="0" cy="1333500"/>
          </a:xfrm>
          <a:prstGeom prst="line">
            <a:avLst/>
          </a:prstGeom>
          <a:noFill/>
          <a:ln w="28575">
            <a:solidFill>
              <a:schemeClr val="bg2"/>
            </a:solidFill>
            <a:round/>
            <a:headEnd type="none" w="sm" len="sm"/>
            <a:tailEnd type="none" w="sm" len="sm"/>
          </a:ln>
          <a:effectLst/>
        </p:spPr>
        <p:txBody>
          <a:bodyPr/>
          <a:lstStyle/>
          <a:p>
            <a:endParaRPr lang="ar-SA"/>
          </a:p>
        </p:txBody>
      </p:sp>
      <p:sp>
        <p:nvSpPr>
          <p:cNvPr id="295979" name="Line 43"/>
          <p:cNvSpPr>
            <a:spLocks noChangeShapeType="1"/>
          </p:cNvSpPr>
          <p:nvPr/>
        </p:nvSpPr>
        <p:spPr bwMode="blackWhite">
          <a:xfrm>
            <a:off x="7386638" y="1812925"/>
            <a:ext cx="0" cy="1341438"/>
          </a:xfrm>
          <a:prstGeom prst="line">
            <a:avLst/>
          </a:prstGeom>
          <a:noFill/>
          <a:ln w="28575">
            <a:solidFill>
              <a:schemeClr val="bg2"/>
            </a:solidFill>
            <a:round/>
            <a:headEnd type="none" w="sm" len="sm"/>
            <a:tailEnd type="none" w="sm" len="sm"/>
          </a:ln>
          <a:effectLst/>
        </p:spPr>
        <p:txBody>
          <a:bodyPr/>
          <a:lstStyle/>
          <a:p>
            <a:endParaRPr lang="ar-SA"/>
          </a:p>
        </p:txBody>
      </p:sp>
      <p:sp>
        <p:nvSpPr>
          <p:cNvPr id="295980" name="Rectangle 44"/>
          <p:cNvSpPr>
            <a:spLocks noChangeArrowheads="1"/>
          </p:cNvSpPr>
          <p:nvPr/>
        </p:nvSpPr>
        <p:spPr bwMode="blackWhite">
          <a:xfrm>
            <a:off x="3187700" y="41338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1" name="Rectangle 45"/>
          <p:cNvSpPr>
            <a:spLocks noChangeArrowheads="1"/>
          </p:cNvSpPr>
          <p:nvPr/>
        </p:nvSpPr>
        <p:spPr bwMode="blackWhite">
          <a:xfrm>
            <a:off x="3187700"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2" name="Rectangle 46"/>
          <p:cNvSpPr>
            <a:spLocks noChangeArrowheads="1"/>
          </p:cNvSpPr>
          <p:nvPr/>
        </p:nvSpPr>
        <p:spPr bwMode="blackWhite">
          <a:xfrm>
            <a:off x="3187700" y="4830763"/>
            <a:ext cx="10033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3" name="Rectangle 47"/>
          <p:cNvSpPr>
            <a:spLocks noChangeArrowheads="1"/>
          </p:cNvSpPr>
          <p:nvPr/>
        </p:nvSpPr>
        <p:spPr bwMode="blackWhite">
          <a:xfrm>
            <a:off x="3187700" y="5184775"/>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4" name="Rectangle 48"/>
          <p:cNvSpPr>
            <a:spLocks noChangeArrowheads="1"/>
          </p:cNvSpPr>
          <p:nvPr/>
        </p:nvSpPr>
        <p:spPr bwMode="blackWhite">
          <a:xfrm>
            <a:off x="3187700" y="5538788"/>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5" name="Rectangle 49"/>
          <p:cNvSpPr>
            <a:spLocks noChangeArrowheads="1"/>
          </p:cNvSpPr>
          <p:nvPr/>
        </p:nvSpPr>
        <p:spPr bwMode="blackWhite">
          <a:xfrm>
            <a:off x="4454525" y="41211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6" name="Rectangle 50"/>
          <p:cNvSpPr>
            <a:spLocks noChangeArrowheads="1"/>
          </p:cNvSpPr>
          <p:nvPr/>
        </p:nvSpPr>
        <p:spPr bwMode="blackWhite">
          <a:xfrm>
            <a:off x="4454525" y="48323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7" name="Rectangle 51"/>
          <p:cNvSpPr>
            <a:spLocks noChangeArrowheads="1"/>
          </p:cNvSpPr>
          <p:nvPr/>
        </p:nvSpPr>
        <p:spPr bwMode="blackWhite">
          <a:xfrm>
            <a:off x="4454525" y="51863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8" name="Rectangle 52"/>
          <p:cNvSpPr>
            <a:spLocks noChangeArrowheads="1"/>
          </p:cNvSpPr>
          <p:nvPr/>
        </p:nvSpPr>
        <p:spPr bwMode="blackWhite">
          <a:xfrm>
            <a:off x="4454525" y="55403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9" name="Rectangle 53"/>
          <p:cNvSpPr>
            <a:spLocks noChangeArrowheads="1"/>
          </p:cNvSpPr>
          <p:nvPr/>
        </p:nvSpPr>
        <p:spPr bwMode="blackWhite">
          <a:xfrm>
            <a:off x="5707063" y="4122738"/>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0" name="Rectangle 54"/>
          <p:cNvSpPr>
            <a:spLocks noChangeArrowheads="1"/>
          </p:cNvSpPr>
          <p:nvPr/>
        </p:nvSpPr>
        <p:spPr bwMode="blackWhite">
          <a:xfrm>
            <a:off x="5707063" y="48196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1" name="Rectangle 55"/>
          <p:cNvSpPr>
            <a:spLocks noChangeArrowheads="1"/>
          </p:cNvSpPr>
          <p:nvPr/>
        </p:nvSpPr>
        <p:spPr bwMode="blackWhite">
          <a:xfrm>
            <a:off x="5707063" y="51736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2" name="Rectangle 56"/>
          <p:cNvSpPr>
            <a:spLocks noChangeArrowheads="1"/>
          </p:cNvSpPr>
          <p:nvPr/>
        </p:nvSpPr>
        <p:spPr bwMode="blackWhite">
          <a:xfrm>
            <a:off x="5707063" y="55276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3" name="Rectangle 57"/>
          <p:cNvSpPr>
            <a:spLocks noChangeArrowheads="1"/>
          </p:cNvSpPr>
          <p:nvPr/>
        </p:nvSpPr>
        <p:spPr bwMode="blackWhite">
          <a:xfrm>
            <a:off x="6961188" y="41211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4" name="Rectangle 58"/>
          <p:cNvSpPr>
            <a:spLocks noChangeArrowheads="1"/>
          </p:cNvSpPr>
          <p:nvPr/>
        </p:nvSpPr>
        <p:spPr bwMode="blackWhite">
          <a:xfrm>
            <a:off x="6961188" y="48323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5" name="Rectangle 59"/>
          <p:cNvSpPr>
            <a:spLocks noChangeArrowheads="1"/>
          </p:cNvSpPr>
          <p:nvPr/>
        </p:nvSpPr>
        <p:spPr bwMode="blackWhite">
          <a:xfrm>
            <a:off x="6961188" y="51863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6" name="Rectangle 60"/>
          <p:cNvSpPr>
            <a:spLocks noChangeArrowheads="1"/>
          </p:cNvSpPr>
          <p:nvPr/>
        </p:nvSpPr>
        <p:spPr bwMode="blackWhite">
          <a:xfrm>
            <a:off x="6961188" y="55403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7" name="Line 61"/>
          <p:cNvSpPr>
            <a:spLocks noChangeShapeType="1"/>
          </p:cNvSpPr>
          <p:nvPr/>
        </p:nvSpPr>
        <p:spPr bwMode="blackWhite">
          <a:xfrm>
            <a:off x="3257550" y="2146300"/>
            <a:ext cx="47625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98" name="Rectangle 62"/>
          <p:cNvSpPr>
            <a:spLocks noChangeArrowheads="1"/>
          </p:cNvSpPr>
          <p:nvPr/>
        </p:nvSpPr>
        <p:spPr bwMode="blackWhite">
          <a:xfrm>
            <a:off x="4454525"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9" name="Rectangle 63"/>
          <p:cNvSpPr>
            <a:spLocks noChangeArrowheads="1"/>
          </p:cNvSpPr>
          <p:nvPr/>
        </p:nvSpPr>
        <p:spPr bwMode="blackWhite">
          <a:xfrm>
            <a:off x="5707063"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6000" name="Rectangle 64"/>
          <p:cNvSpPr>
            <a:spLocks noChangeArrowheads="1"/>
          </p:cNvSpPr>
          <p:nvPr/>
        </p:nvSpPr>
        <p:spPr bwMode="blackWhite">
          <a:xfrm>
            <a:off x="6959600"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6001" name="Rectangle 65"/>
          <p:cNvSpPr>
            <a:spLocks noChangeArrowheads="1"/>
          </p:cNvSpPr>
          <p:nvPr/>
        </p:nvSpPr>
        <p:spPr bwMode="blackWhite">
          <a:xfrm>
            <a:off x="4232275" y="1347788"/>
            <a:ext cx="3143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Vertical Record Orientation</a:t>
            </a:r>
          </a:p>
        </p:txBody>
      </p:sp>
      <p:sp>
        <p:nvSpPr>
          <p:cNvPr id="296002" name="Rectangle 66"/>
          <p:cNvSpPr>
            <a:spLocks noChangeArrowheads="1"/>
          </p:cNvSpPr>
          <p:nvPr/>
        </p:nvSpPr>
        <p:spPr bwMode="blackWhite">
          <a:xfrm>
            <a:off x="4232275" y="3582988"/>
            <a:ext cx="3435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Horizontal Record Orientation</a:t>
            </a:r>
          </a:p>
        </p:txBody>
      </p:sp>
      <p:sp>
        <p:nvSpPr>
          <p:cNvPr id="296003" name="Line 67"/>
          <p:cNvSpPr>
            <a:spLocks noChangeShapeType="1"/>
          </p:cNvSpPr>
          <p:nvPr/>
        </p:nvSpPr>
        <p:spPr bwMode="auto">
          <a:xfrm>
            <a:off x="3657600" y="3848100"/>
            <a:ext cx="533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96004" name="Line 68"/>
          <p:cNvSpPr>
            <a:spLocks noChangeShapeType="1"/>
          </p:cNvSpPr>
          <p:nvPr/>
        </p:nvSpPr>
        <p:spPr bwMode="auto">
          <a:xfrm>
            <a:off x="4191000" y="3200400"/>
            <a:ext cx="0" cy="1219200"/>
          </a:xfrm>
          <a:prstGeom prst="line">
            <a:avLst/>
          </a:prstGeom>
          <a:noFill/>
          <a:ln w="28575">
            <a:solidFill>
              <a:schemeClr val="tx1"/>
            </a:solidFill>
            <a:round/>
            <a:headEnd type="triangle" w="sm" len="sm"/>
            <a:tailEnd type="triangle" w="sm" len="sm"/>
          </a:ln>
          <a:effectLst/>
        </p:spPr>
        <p:txBody>
          <a:bodyPr lIns="12700" tIns="12700" rIns="12700" bIns="12700">
            <a:spAutoFit/>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807" name="Picture 15" descr="D:\Data\CurrDev\BIA10g\images\0615.GIF"/>
          <p:cNvPicPr>
            <a:picLocks noChangeAspect="1" noChangeArrowheads="1"/>
          </p:cNvPicPr>
          <p:nvPr/>
        </p:nvPicPr>
        <p:blipFill>
          <a:blip r:embed="rId3" cstate="print"/>
          <a:srcRect/>
          <a:stretch>
            <a:fillRect/>
          </a:stretch>
        </p:blipFill>
        <p:spPr bwMode="gray">
          <a:xfrm>
            <a:off x="5105400" y="1219200"/>
            <a:ext cx="3017838" cy="5040313"/>
          </a:xfrm>
          <a:prstGeom prst="rect">
            <a:avLst/>
          </a:prstGeom>
          <a:noFill/>
          <a:ln w="9525">
            <a:solidFill>
              <a:schemeClr val="tx1"/>
            </a:solidFill>
            <a:miter lim="800000"/>
            <a:headEnd/>
            <a:tailEnd/>
          </a:ln>
        </p:spPr>
      </p:pic>
      <p:sp>
        <p:nvSpPr>
          <p:cNvPr id="289808" name="Rectangle 16"/>
          <p:cNvSpPr>
            <a:spLocks noGrp="1" noChangeArrowheads="1"/>
          </p:cNvSpPr>
          <p:nvPr>
            <p:ph type="title"/>
          </p:nvPr>
        </p:nvSpPr>
        <p:spPr/>
        <p:txBody>
          <a:bodyPr/>
          <a:lstStyle/>
          <a:p>
            <a:r>
              <a:rPr lang="en-US"/>
              <a:t>Database Properties</a:t>
            </a:r>
          </a:p>
        </p:txBody>
      </p:sp>
      <p:sp>
        <p:nvSpPr>
          <p:cNvPr id="289809" name="Rectangle 17"/>
          <p:cNvSpPr>
            <a:spLocks noGrp="1" noChangeArrowheads="1"/>
          </p:cNvSpPr>
          <p:nvPr>
            <p:ph type="body" idx="1"/>
          </p:nvPr>
        </p:nvSpPr>
        <p:spPr>
          <a:xfrm>
            <a:off x="863600" y="1816100"/>
            <a:ext cx="4165600" cy="4379913"/>
          </a:xfrm>
        </p:spPr>
        <p:txBody>
          <a:bodyPr/>
          <a:lstStyle/>
          <a:p>
            <a:pPr>
              <a:spcBef>
                <a:spcPct val="0"/>
              </a:spcBef>
            </a:pPr>
            <a:r>
              <a:rPr lang="en-US"/>
              <a:t>Use properties in the Database group to control:</a:t>
            </a:r>
          </a:p>
          <a:p>
            <a:pPr lvl="1">
              <a:spcBef>
                <a:spcPct val="0"/>
              </a:spcBef>
            </a:pPr>
            <a:r>
              <a:rPr lang="en-US"/>
              <a:t>Type of block—data or control block</a:t>
            </a:r>
          </a:p>
          <a:p>
            <a:pPr lvl="1">
              <a:spcBef>
                <a:spcPct val="0"/>
              </a:spcBef>
            </a:pPr>
            <a:r>
              <a:rPr lang="en-US"/>
              <a:t>Query, insert, update, and delete operations on the </a:t>
            </a:r>
            <a:br>
              <a:rPr lang="en-US"/>
            </a:br>
            <a:r>
              <a:rPr lang="en-US"/>
              <a:t>data block</a:t>
            </a:r>
          </a:p>
          <a:p>
            <a:pPr lvl="1">
              <a:spcBef>
                <a:spcPct val="0"/>
              </a:spcBef>
            </a:pPr>
            <a:r>
              <a:rPr lang="en-US"/>
              <a:t>Data block’s data source</a:t>
            </a:r>
          </a:p>
          <a:p>
            <a:pPr lvl="1">
              <a:spcBef>
                <a:spcPct val="0"/>
              </a:spcBef>
            </a:pPr>
            <a:r>
              <a:rPr lang="en-US"/>
              <a:t>Query search criteria and default sort order</a:t>
            </a:r>
          </a:p>
          <a:p>
            <a:pPr lvl="1">
              <a:spcBef>
                <a:spcPct val="0"/>
              </a:spcBef>
            </a:pPr>
            <a:r>
              <a:rPr lang="en-US"/>
              <a:t>Maximum query time</a:t>
            </a:r>
          </a:p>
          <a:p>
            <a:pPr lvl="1">
              <a:spcBef>
                <a:spcPct val="0"/>
              </a:spcBef>
            </a:pPr>
            <a:r>
              <a:rPr lang="en-US"/>
              <a:t>Maximum number of </a:t>
            </a:r>
            <a:br>
              <a:rPr lang="en-US"/>
            </a:br>
            <a:r>
              <a:rPr lang="en-US"/>
              <a:t>records fetched</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ChangeArrowheads="1"/>
          </p:cNvSpPr>
          <p:nvPr/>
        </p:nvSpPr>
        <p:spPr bwMode="blackWhite">
          <a:xfrm>
            <a:off x="1090613" y="3670300"/>
            <a:ext cx="3043237" cy="12954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algn="l" defTabSz="822325" eaLnBrk="0" hangingPunct="0">
              <a:spcBef>
                <a:spcPct val="50000"/>
              </a:spcBef>
              <a:buClrTx/>
              <a:buFontTx/>
              <a:buNone/>
            </a:pPr>
            <a:r>
              <a:rPr lang="en-US" sz="2000">
                <a:latin typeface="Courier New" pitchFamily="49" charset="0"/>
              </a:rPr>
              <a:t>SELECT ....</a:t>
            </a:r>
          </a:p>
          <a:p>
            <a:pPr algn="l" defTabSz="822325" eaLnBrk="0" hangingPunct="0">
              <a:spcBef>
                <a:spcPct val="50000"/>
              </a:spcBef>
              <a:buClrTx/>
              <a:buFontTx/>
              <a:buNone/>
            </a:pPr>
            <a:r>
              <a:rPr lang="en-US" sz="2000">
                <a:latin typeface="Courier New" pitchFamily="49" charset="0"/>
              </a:rPr>
              <a:t>WHERE Clause</a:t>
            </a:r>
          </a:p>
          <a:p>
            <a:pPr algn="l" defTabSz="822325" eaLnBrk="0" hangingPunct="0">
              <a:spcBef>
                <a:spcPct val="50000"/>
              </a:spcBef>
              <a:buClrTx/>
              <a:buFontTx/>
              <a:buNone/>
            </a:pPr>
            <a:r>
              <a:rPr lang="en-US" sz="2000">
                <a:latin typeface="Courier New" pitchFamily="49" charset="0"/>
              </a:rPr>
              <a:t>[ORDER BY Clause]</a:t>
            </a:r>
          </a:p>
        </p:txBody>
      </p:sp>
      <p:sp>
        <p:nvSpPr>
          <p:cNvPr id="291883" name="Rectangle 43"/>
          <p:cNvSpPr>
            <a:spLocks noGrp="1" noChangeArrowheads="1"/>
          </p:cNvSpPr>
          <p:nvPr>
            <p:ph type="title"/>
          </p:nvPr>
        </p:nvSpPr>
        <p:spPr/>
        <p:txBody>
          <a:bodyPr/>
          <a:lstStyle/>
          <a:p>
            <a:r>
              <a:rPr lang="en-US"/>
              <a:t>Database Properties</a:t>
            </a:r>
          </a:p>
        </p:txBody>
      </p:sp>
      <p:sp>
        <p:nvSpPr>
          <p:cNvPr id="291845" name="Rectangle 5"/>
          <p:cNvSpPr>
            <a:spLocks noChangeArrowheads="1"/>
          </p:cNvSpPr>
          <p:nvPr/>
        </p:nvSpPr>
        <p:spPr bwMode="blackWhite">
          <a:xfrm>
            <a:off x="1090613" y="1835150"/>
            <a:ext cx="1181100" cy="16637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91846" name="Rectangle 6"/>
          <p:cNvSpPr>
            <a:spLocks noChangeArrowheads="1"/>
          </p:cNvSpPr>
          <p:nvPr/>
        </p:nvSpPr>
        <p:spPr bwMode="gray">
          <a:xfrm>
            <a:off x="1117600" y="2330450"/>
            <a:ext cx="1139825" cy="952500"/>
          </a:xfrm>
          <a:prstGeom prst="rect">
            <a:avLst/>
          </a:prstGeom>
          <a:solidFill>
            <a:srgbClr val="CCCC99"/>
          </a:solidFill>
          <a:ln w="28575">
            <a:noFill/>
            <a:miter lim="800000"/>
            <a:headEnd/>
            <a:tailEnd/>
          </a:ln>
          <a:effectLst/>
        </p:spPr>
        <p:txBody>
          <a:bodyPr wrap="none" anchor="ctr"/>
          <a:lstStyle/>
          <a:p>
            <a:endParaRPr lang="ar-SA"/>
          </a:p>
        </p:txBody>
      </p:sp>
      <p:sp>
        <p:nvSpPr>
          <p:cNvPr id="291847" name="Line 7"/>
          <p:cNvSpPr>
            <a:spLocks noChangeShapeType="1"/>
          </p:cNvSpPr>
          <p:nvPr/>
        </p:nvSpPr>
        <p:spPr bwMode="blackWhite">
          <a:xfrm>
            <a:off x="1477963" y="1841500"/>
            <a:ext cx="0" cy="1663700"/>
          </a:xfrm>
          <a:prstGeom prst="line">
            <a:avLst/>
          </a:prstGeom>
          <a:noFill/>
          <a:ln w="28575">
            <a:solidFill>
              <a:schemeClr val="bg2"/>
            </a:solidFill>
            <a:round/>
            <a:headEnd type="none" w="sm" len="sm"/>
            <a:tailEnd type="none" w="sm" len="sm"/>
          </a:ln>
          <a:effectLst/>
        </p:spPr>
        <p:txBody>
          <a:bodyPr/>
          <a:lstStyle/>
          <a:p>
            <a:endParaRPr lang="ar-SA"/>
          </a:p>
        </p:txBody>
      </p:sp>
      <p:sp>
        <p:nvSpPr>
          <p:cNvPr id="291848" name="Line 8"/>
          <p:cNvSpPr>
            <a:spLocks noChangeShapeType="1"/>
          </p:cNvSpPr>
          <p:nvPr/>
        </p:nvSpPr>
        <p:spPr bwMode="blackWhite">
          <a:xfrm>
            <a:off x="1884363" y="1828800"/>
            <a:ext cx="0" cy="1663700"/>
          </a:xfrm>
          <a:prstGeom prst="line">
            <a:avLst/>
          </a:prstGeom>
          <a:noFill/>
          <a:ln w="28575">
            <a:solidFill>
              <a:schemeClr val="bg2"/>
            </a:solidFill>
            <a:round/>
            <a:headEnd type="none" w="sm" len="sm"/>
            <a:tailEnd type="none" w="sm" len="sm"/>
          </a:ln>
          <a:effectLst/>
        </p:spPr>
        <p:txBody>
          <a:bodyPr/>
          <a:lstStyle/>
          <a:p>
            <a:endParaRPr lang="ar-SA"/>
          </a:p>
        </p:txBody>
      </p:sp>
      <p:sp>
        <p:nvSpPr>
          <p:cNvPr id="291849" name="Line 9"/>
          <p:cNvSpPr>
            <a:spLocks noChangeShapeType="1"/>
          </p:cNvSpPr>
          <p:nvPr/>
        </p:nvSpPr>
        <p:spPr bwMode="blackWhite">
          <a:xfrm>
            <a:off x="1096963" y="2108200"/>
            <a:ext cx="1179512"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50" name="Line 10"/>
          <p:cNvSpPr>
            <a:spLocks noChangeShapeType="1"/>
          </p:cNvSpPr>
          <p:nvPr/>
        </p:nvSpPr>
        <p:spPr bwMode="blackWhite">
          <a:xfrm>
            <a:off x="2265363" y="2333625"/>
            <a:ext cx="241300" cy="0"/>
          </a:xfrm>
          <a:prstGeom prst="line">
            <a:avLst/>
          </a:prstGeom>
          <a:noFill/>
          <a:ln w="28575">
            <a:solidFill>
              <a:schemeClr val="tx1"/>
            </a:solidFill>
            <a:round/>
            <a:headEnd type="none" w="sm" len="sm"/>
            <a:tailEnd type="none" w="sm" len="sm"/>
          </a:ln>
          <a:effectLst/>
        </p:spPr>
        <p:txBody>
          <a:bodyPr/>
          <a:lstStyle/>
          <a:p>
            <a:endParaRPr lang="ar-SA"/>
          </a:p>
        </p:txBody>
      </p:sp>
      <p:sp>
        <p:nvSpPr>
          <p:cNvPr id="291851" name="Line 11"/>
          <p:cNvSpPr>
            <a:spLocks noChangeShapeType="1"/>
          </p:cNvSpPr>
          <p:nvPr/>
        </p:nvSpPr>
        <p:spPr bwMode="blackWhite">
          <a:xfrm>
            <a:off x="2265363" y="3276600"/>
            <a:ext cx="241300" cy="0"/>
          </a:xfrm>
          <a:prstGeom prst="line">
            <a:avLst/>
          </a:prstGeom>
          <a:noFill/>
          <a:ln w="28575">
            <a:solidFill>
              <a:schemeClr val="tx1"/>
            </a:solidFill>
            <a:round/>
            <a:headEnd type="none" w="sm" len="sm"/>
            <a:tailEnd type="none" w="sm" len="sm"/>
          </a:ln>
          <a:effectLst/>
        </p:spPr>
        <p:txBody>
          <a:bodyPr/>
          <a:lstStyle/>
          <a:p>
            <a:endParaRPr lang="ar-SA"/>
          </a:p>
        </p:txBody>
      </p:sp>
      <p:sp>
        <p:nvSpPr>
          <p:cNvPr id="291852" name="Line 12"/>
          <p:cNvSpPr>
            <a:spLocks noChangeShapeType="1"/>
          </p:cNvSpPr>
          <p:nvPr/>
        </p:nvSpPr>
        <p:spPr bwMode="blackWhite">
          <a:xfrm>
            <a:off x="2490788" y="2332038"/>
            <a:ext cx="0" cy="941387"/>
          </a:xfrm>
          <a:prstGeom prst="line">
            <a:avLst/>
          </a:prstGeom>
          <a:noFill/>
          <a:ln w="28575">
            <a:solidFill>
              <a:schemeClr val="tx1"/>
            </a:solidFill>
            <a:round/>
            <a:headEnd type="none" w="sm" len="sm"/>
            <a:tailEnd type="none" w="sm" len="sm"/>
          </a:ln>
          <a:effectLst/>
        </p:spPr>
        <p:txBody>
          <a:bodyPr/>
          <a:lstStyle/>
          <a:p>
            <a:endParaRPr lang="ar-SA"/>
          </a:p>
        </p:txBody>
      </p:sp>
      <p:sp>
        <p:nvSpPr>
          <p:cNvPr id="291853" name="Line 13"/>
          <p:cNvSpPr>
            <a:spLocks noChangeShapeType="1"/>
          </p:cNvSpPr>
          <p:nvPr/>
        </p:nvSpPr>
        <p:spPr bwMode="gray">
          <a:xfrm>
            <a:off x="1109663" y="2336800"/>
            <a:ext cx="1160462"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54" name="Line 14"/>
          <p:cNvSpPr>
            <a:spLocks noChangeShapeType="1"/>
          </p:cNvSpPr>
          <p:nvPr/>
        </p:nvSpPr>
        <p:spPr bwMode="gray">
          <a:xfrm>
            <a:off x="1096963" y="2578100"/>
            <a:ext cx="11811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55" name="Line 15"/>
          <p:cNvSpPr>
            <a:spLocks noChangeShapeType="1"/>
          </p:cNvSpPr>
          <p:nvPr/>
        </p:nvSpPr>
        <p:spPr bwMode="gray">
          <a:xfrm>
            <a:off x="1092200" y="2832100"/>
            <a:ext cx="1193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56" name="Line 16"/>
          <p:cNvSpPr>
            <a:spLocks noChangeShapeType="1"/>
          </p:cNvSpPr>
          <p:nvPr/>
        </p:nvSpPr>
        <p:spPr bwMode="gray">
          <a:xfrm>
            <a:off x="1092200" y="3073400"/>
            <a:ext cx="1193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57" name="Line 17"/>
          <p:cNvSpPr>
            <a:spLocks noChangeShapeType="1"/>
          </p:cNvSpPr>
          <p:nvPr/>
        </p:nvSpPr>
        <p:spPr bwMode="gray">
          <a:xfrm>
            <a:off x="1104900" y="3289300"/>
            <a:ext cx="1160463"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43" name="Rectangle 3"/>
          <p:cNvSpPr>
            <a:spLocks noChangeArrowheads="1"/>
          </p:cNvSpPr>
          <p:nvPr/>
        </p:nvSpPr>
        <p:spPr bwMode="gray">
          <a:xfrm>
            <a:off x="3619500" y="2349500"/>
            <a:ext cx="1981200" cy="939800"/>
          </a:xfrm>
          <a:prstGeom prst="rect">
            <a:avLst/>
          </a:prstGeom>
          <a:solidFill>
            <a:srgbClr val="CCCC99"/>
          </a:solidFill>
          <a:ln w="28575">
            <a:solidFill>
              <a:schemeClr val="bg2"/>
            </a:solidFill>
            <a:prstDash val="dash"/>
            <a:miter lim="800000"/>
            <a:headEnd/>
            <a:tailEnd/>
          </a:ln>
          <a:effectLst/>
        </p:spPr>
        <p:txBody>
          <a:bodyPr wrap="none" anchor="ctr"/>
          <a:lstStyle/>
          <a:p>
            <a:endParaRPr lang="ar-SA"/>
          </a:p>
        </p:txBody>
      </p:sp>
      <p:sp>
        <p:nvSpPr>
          <p:cNvPr id="291858" name="Line 18"/>
          <p:cNvSpPr>
            <a:spLocks noChangeShapeType="1"/>
          </p:cNvSpPr>
          <p:nvPr/>
        </p:nvSpPr>
        <p:spPr bwMode="blackWhite">
          <a:xfrm>
            <a:off x="3630613" y="2578100"/>
            <a:ext cx="1943100" cy="0"/>
          </a:xfrm>
          <a:prstGeom prst="line">
            <a:avLst/>
          </a:prstGeom>
          <a:noFill/>
          <a:ln w="28575">
            <a:solidFill>
              <a:schemeClr val="bg2"/>
            </a:solidFill>
            <a:prstDash val="dash"/>
            <a:round/>
            <a:headEnd type="none" w="sm" len="sm"/>
            <a:tailEnd type="none" w="sm" len="sm"/>
          </a:ln>
          <a:effectLst/>
        </p:spPr>
        <p:txBody>
          <a:bodyPr/>
          <a:lstStyle/>
          <a:p>
            <a:endParaRPr lang="ar-SA"/>
          </a:p>
        </p:txBody>
      </p:sp>
      <p:sp>
        <p:nvSpPr>
          <p:cNvPr id="291859" name="Line 19"/>
          <p:cNvSpPr>
            <a:spLocks noChangeShapeType="1"/>
          </p:cNvSpPr>
          <p:nvPr/>
        </p:nvSpPr>
        <p:spPr bwMode="blackWhite">
          <a:xfrm>
            <a:off x="3643313" y="2832100"/>
            <a:ext cx="1941512" cy="0"/>
          </a:xfrm>
          <a:prstGeom prst="line">
            <a:avLst/>
          </a:prstGeom>
          <a:noFill/>
          <a:ln w="28575">
            <a:solidFill>
              <a:schemeClr val="bg2"/>
            </a:solidFill>
            <a:prstDash val="dash"/>
            <a:round/>
            <a:headEnd type="none" w="sm" len="sm"/>
            <a:tailEnd type="none" w="sm" len="sm"/>
          </a:ln>
          <a:effectLst/>
        </p:spPr>
        <p:txBody>
          <a:bodyPr/>
          <a:lstStyle/>
          <a:p>
            <a:endParaRPr lang="ar-SA"/>
          </a:p>
        </p:txBody>
      </p:sp>
      <p:sp>
        <p:nvSpPr>
          <p:cNvPr id="291860" name="Line 20"/>
          <p:cNvSpPr>
            <a:spLocks noChangeShapeType="1"/>
          </p:cNvSpPr>
          <p:nvPr/>
        </p:nvSpPr>
        <p:spPr bwMode="blackWhite">
          <a:xfrm>
            <a:off x="3643313" y="3086100"/>
            <a:ext cx="1941512" cy="0"/>
          </a:xfrm>
          <a:prstGeom prst="line">
            <a:avLst/>
          </a:prstGeom>
          <a:noFill/>
          <a:ln w="28575">
            <a:solidFill>
              <a:schemeClr val="bg2"/>
            </a:solidFill>
            <a:prstDash val="dash"/>
            <a:round/>
            <a:headEnd type="none" w="sm" len="sm"/>
            <a:tailEnd type="none" w="sm" len="sm"/>
          </a:ln>
          <a:effectLst/>
        </p:spPr>
        <p:txBody>
          <a:bodyPr/>
          <a:lstStyle/>
          <a:p>
            <a:endParaRPr lang="ar-SA"/>
          </a:p>
        </p:txBody>
      </p:sp>
      <p:sp>
        <p:nvSpPr>
          <p:cNvPr id="291861" name="Rectangle 21"/>
          <p:cNvSpPr>
            <a:spLocks noChangeArrowheads="1"/>
          </p:cNvSpPr>
          <p:nvPr/>
        </p:nvSpPr>
        <p:spPr bwMode="blackWhite">
          <a:xfrm>
            <a:off x="6348413" y="2305050"/>
            <a:ext cx="1803400" cy="8890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1862" name="Rectangle 22"/>
          <p:cNvSpPr>
            <a:spLocks noChangeArrowheads="1"/>
          </p:cNvSpPr>
          <p:nvPr/>
        </p:nvSpPr>
        <p:spPr bwMode="gray">
          <a:xfrm>
            <a:off x="6499225" y="2463800"/>
            <a:ext cx="1235075" cy="56515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1863" name="Line 23"/>
          <p:cNvSpPr>
            <a:spLocks noChangeShapeType="1"/>
          </p:cNvSpPr>
          <p:nvPr/>
        </p:nvSpPr>
        <p:spPr bwMode="blackWhite">
          <a:xfrm>
            <a:off x="6497638" y="2654300"/>
            <a:ext cx="1236662"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64" name="Line 24"/>
          <p:cNvSpPr>
            <a:spLocks noChangeShapeType="1"/>
          </p:cNvSpPr>
          <p:nvPr/>
        </p:nvSpPr>
        <p:spPr bwMode="blackWhite">
          <a:xfrm>
            <a:off x="6484938" y="2857500"/>
            <a:ext cx="1262062" cy="0"/>
          </a:xfrm>
          <a:prstGeom prst="line">
            <a:avLst/>
          </a:prstGeom>
          <a:noFill/>
          <a:ln w="28575">
            <a:solidFill>
              <a:schemeClr val="bg2"/>
            </a:solidFill>
            <a:round/>
            <a:headEnd type="none" w="sm" len="sm"/>
            <a:tailEnd type="none" w="sm" len="sm"/>
          </a:ln>
          <a:effectLst/>
        </p:spPr>
        <p:txBody>
          <a:bodyPr/>
          <a:lstStyle/>
          <a:p>
            <a:endParaRPr lang="ar-SA"/>
          </a:p>
        </p:txBody>
      </p:sp>
      <p:sp>
        <p:nvSpPr>
          <p:cNvPr id="291865" name="Line 25"/>
          <p:cNvSpPr>
            <a:spLocks noChangeShapeType="1"/>
          </p:cNvSpPr>
          <p:nvPr/>
        </p:nvSpPr>
        <p:spPr bwMode="blackWhite">
          <a:xfrm>
            <a:off x="6718300" y="2476500"/>
            <a:ext cx="0" cy="571500"/>
          </a:xfrm>
          <a:prstGeom prst="line">
            <a:avLst/>
          </a:prstGeom>
          <a:noFill/>
          <a:ln w="28575">
            <a:solidFill>
              <a:schemeClr val="bg2"/>
            </a:solidFill>
            <a:round/>
            <a:headEnd type="none" w="sm" len="sm"/>
            <a:tailEnd type="none" w="sm" len="sm"/>
          </a:ln>
          <a:effectLst/>
        </p:spPr>
        <p:txBody>
          <a:bodyPr/>
          <a:lstStyle/>
          <a:p>
            <a:endParaRPr lang="ar-SA"/>
          </a:p>
        </p:txBody>
      </p:sp>
      <p:sp>
        <p:nvSpPr>
          <p:cNvPr id="291866" name="Line 26"/>
          <p:cNvSpPr>
            <a:spLocks noChangeShapeType="1"/>
          </p:cNvSpPr>
          <p:nvPr/>
        </p:nvSpPr>
        <p:spPr bwMode="blackWhite">
          <a:xfrm>
            <a:off x="7086600" y="2463800"/>
            <a:ext cx="0" cy="571500"/>
          </a:xfrm>
          <a:prstGeom prst="line">
            <a:avLst/>
          </a:prstGeom>
          <a:noFill/>
          <a:ln w="28575">
            <a:solidFill>
              <a:schemeClr val="bg2"/>
            </a:solidFill>
            <a:round/>
            <a:headEnd type="none" w="sm" len="sm"/>
            <a:tailEnd type="none" w="sm" len="sm"/>
          </a:ln>
          <a:effectLst/>
        </p:spPr>
        <p:txBody>
          <a:bodyPr/>
          <a:lstStyle/>
          <a:p>
            <a:endParaRPr lang="ar-SA"/>
          </a:p>
        </p:txBody>
      </p:sp>
      <p:sp>
        <p:nvSpPr>
          <p:cNvPr id="291871" name="Rectangle 31"/>
          <p:cNvSpPr>
            <a:spLocks noChangeArrowheads="1"/>
          </p:cNvSpPr>
          <p:nvPr/>
        </p:nvSpPr>
        <p:spPr bwMode="blackWhite">
          <a:xfrm>
            <a:off x="4035425" y="5880100"/>
            <a:ext cx="11493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a:t>Work file</a:t>
            </a:r>
          </a:p>
        </p:txBody>
      </p:sp>
      <p:sp>
        <p:nvSpPr>
          <p:cNvPr id="291872" name="Rectangle 32"/>
          <p:cNvSpPr>
            <a:spLocks noChangeArrowheads="1"/>
          </p:cNvSpPr>
          <p:nvPr/>
        </p:nvSpPr>
        <p:spPr bwMode="blackWhite">
          <a:xfrm>
            <a:off x="6421438" y="3214688"/>
            <a:ext cx="16573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a:t>Block display</a:t>
            </a:r>
          </a:p>
        </p:txBody>
      </p:sp>
      <p:sp>
        <p:nvSpPr>
          <p:cNvPr id="291873" name="Rectangle 33"/>
          <p:cNvSpPr>
            <a:spLocks noChangeArrowheads="1"/>
          </p:cNvSpPr>
          <p:nvPr/>
        </p:nvSpPr>
        <p:spPr bwMode="blackWhite">
          <a:xfrm>
            <a:off x="2463800" y="2008188"/>
            <a:ext cx="10985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Records</a:t>
            </a:r>
          </a:p>
          <a:p>
            <a:pPr eaLnBrk="0" hangingPunct="0">
              <a:spcBef>
                <a:spcPct val="0"/>
              </a:spcBef>
              <a:buClrTx/>
              <a:buFontTx/>
              <a:buNone/>
            </a:pPr>
            <a:r>
              <a:rPr lang="en-US"/>
              <a:t>fetched</a:t>
            </a:r>
          </a:p>
        </p:txBody>
      </p:sp>
      <p:sp>
        <p:nvSpPr>
          <p:cNvPr id="291874" name="Rectangle 34"/>
          <p:cNvSpPr>
            <a:spLocks noChangeArrowheads="1"/>
          </p:cNvSpPr>
          <p:nvPr/>
        </p:nvSpPr>
        <p:spPr bwMode="blackWhite">
          <a:xfrm>
            <a:off x="3571875" y="1917700"/>
            <a:ext cx="20764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a:t>Records buffered</a:t>
            </a:r>
          </a:p>
        </p:txBody>
      </p:sp>
      <p:sp>
        <p:nvSpPr>
          <p:cNvPr id="291875" name="Rectangle 35"/>
          <p:cNvSpPr>
            <a:spLocks noChangeArrowheads="1"/>
          </p:cNvSpPr>
          <p:nvPr/>
        </p:nvSpPr>
        <p:spPr bwMode="gray">
          <a:xfrm>
            <a:off x="7854950" y="2457450"/>
            <a:ext cx="152400" cy="5969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91876" name="Line 36"/>
          <p:cNvSpPr>
            <a:spLocks noChangeShapeType="1"/>
          </p:cNvSpPr>
          <p:nvPr/>
        </p:nvSpPr>
        <p:spPr bwMode="blackWhite">
          <a:xfrm>
            <a:off x="7923213" y="2438400"/>
            <a:ext cx="0" cy="215900"/>
          </a:xfrm>
          <a:prstGeom prst="line">
            <a:avLst/>
          </a:prstGeom>
          <a:noFill/>
          <a:ln w="28575">
            <a:solidFill>
              <a:schemeClr val="bg2"/>
            </a:solidFill>
            <a:round/>
            <a:headEnd type="triangle" w="sm" len="sm"/>
            <a:tailEnd type="none" w="sm" len="sm"/>
          </a:ln>
          <a:effectLst/>
        </p:spPr>
        <p:txBody>
          <a:bodyPr/>
          <a:lstStyle/>
          <a:p>
            <a:endParaRPr lang="ar-SA"/>
          </a:p>
        </p:txBody>
      </p:sp>
      <p:sp>
        <p:nvSpPr>
          <p:cNvPr id="291877" name="Line 37"/>
          <p:cNvSpPr>
            <a:spLocks noChangeShapeType="1"/>
          </p:cNvSpPr>
          <p:nvPr/>
        </p:nvSpPr>
        <p:spPr bwMode="blackWhite">
          <a:xfrm>
            <a:off x="7923213" y="2874963"/>
            <a:ext cx="0" cy="165100"/>
          </a:xfrm>
          <a:prstGeom prst="line">
            <a:avLst/>
          </a:prstGeom>
          <a:noFill/>
          <a:ln w="28575">
            <a:solidFill>
              <a:schemeClr val="bg2"/>
            </a:solidFill>
            <a:round/>
            <a:headEnd type="none" w="sm" len="sm"/>
            <a:tailEnd type="triangle" w="sm" len="sm"/>
          </a:ln>
          <a:effectLst/>
        </p:spPr>
        <p:txBody>
          <a:bodyPr/>
          <a:lstStyle/>
          <a:p>
            <a:endParaRPr lang="ar-SA"/>
          </a:p>
        </p:txBody>
      </p:sp>
      <p:sp>
        <p:nvSpPr>
          <p:cNvPr id="291889" name="Line 49"/>
          <p:cNvSpPr>
            <a:spLocks noChangeShapeType="1"/>
          </p:cNvSpPr>
          <p:nvPr/>
        </p:nvSpPr>
        <p:spPr bwMode="blackWhite">
          <a:xfrm>
            <a:off x="4610100" y="3289300"/>
            <a:ext cx="0" cy="1905000"/>
          </a:xfrm>
          <a:prstGeom prst="line">
            <a:avLst/>
          </a:prstGeom>
          <a:noFill/>
          <a:ln w="28575">
            <a:solidFill>
              <a:schemeClr val="tx1"/>
            </a:solidFill>
            <a:round/>
            <a:headEnd type="triangle" w="sm" len="sm"/>
            <a:tailEnd type="triangle" w="sm" len="sm"/>
          </a:ln>
          <a:effectLst/>
        </p:spPr>
        <p:txBody>
          <a:bodyPr/>
          <a:lstStyle/>
          <a:p>
            <a:endParaRPr lang="ar-SA"/>
          </a:p>
        </p:txBody>
      </p:sp>
      <p:sp>
        <p:nvSpPr>
          <p:cNvPr id="291893" name="Line 53"/>
          <p:cNvSpPr>
            <a:spLocks noChangeShapeType="1"/>
          </p:cNvSpPr>
          <p:nvPr/>
        </p:nvSpPr>
        <p:spPr bwMode="blackWhite">
          <a:xfrm flipH="1">
            <a:off x="5638800" y="2679700"/>
            <a:ext cx="685800" cy="0"/>
          </a:xfrm>
          <a:prstGeom prst="line">
            <a:avLst/>
          </a:prstGeom>
          <a:noFill/>
          <a:ln w="28575">
            <a:solidFill>
              <a:schemeClr val="tx1"/>
            </a:solidFill>
            <a:round/>
            <a:headEnd type="triangle" w="sm" len="sm"/>
            <a:tailEnd type="triangle" w="sm" len="sm"/>
          </a:ln>
          <a:effectLst/>
        </p:spPr>
        <p:txBody>
          <a:bodyPr/>
          <a:lstStyle/>
          <a:p>
            <a:endParaRPr lang="ar-SA"/>
          </a:p>
        </p:txBody>
      </p:sp>
      <p:sp>
        <p:nvSpPr>
          <p:cNvPr id="291894" name="Line 54"/>
          <p:cNvSpPr>
            <a:spLocks noChangeShapeType="1"/>
          </p:cNvSpPr>
          <p:nvPr/>
        </p:nvSpPr>
        <p:spPr bwMode="blackWhite">
          <a:xfrm>
            <a:off x="2492375" y="2679700"/>
            <a:ext cx="1114425" cy="0"/>
          </a:xfrm>
          <a:prstGeom prst="line">
            <a:avLst/>
          </a:prstGeom>
          <a:noFill/>
          <a:ln w="28575">
            <a:solidFill>
              <a:schemeClr val="tx1"/>
            </a:solidFill>
            <a:round/>
            <a:headEnd type="none" w="sm" len="sm"/>
            <a:tailEnd type="triangle" w="sm" len="sm"/>
          </a:ln>
          <a:effectLst/>
        </p:spPr>
        <p:txBody>
          <a:bodyPr/>
          <a:lstStyle/>
          <a:p>
            <a:endParaRPr lang="ar-SA"/>
          </a:p>
        </p:txBody>
      </p:sp>
      <p:grpSp>
        <p:nvGrpSpPr>
          <p:cNvPr id="291895" name="Group 55"/>
          <p:cNvGrpSpPr>
            <a:grpSpLocks/>
          </p:cNvGrpSpPr>
          <p:nvPr/>
        </p:nvGrpSpPr>
        <p:grpSpPr bwMode="auto">
          <a:xfrm>
            <a:off x="4187825" y="5208588"/>
            <a:ext cx="844550" cy="654050"/>
            <a:chOff x="288" y="2982"/>
            <a:chExt cx="532" cy="412"/>
          </a:xfrm>
        </p:grpSpPr>
        <p:sp>
          <p:nvSpPr>
            <p:cNvPr id="291896" name="Rectangle 56"/>
            <p:cNvSpPr>
              <a:spLocks noChangeArrowheads="1"/>
            </p:cNvSpPr>
            <p:nvPr/>
          </p:nvSpPr>
          <p:spPr bwMode="gray">
            <a:xfrm>
              <a:off x="288" y="3066"/>
              <a:ext cx="532" cy="246"/>
            </a:xfrm>
            <a:prstGeom prst="rect">
              <a:avLst/>
            </a:prstGeom>
            <a:solidFill>
              <a:srgbClr val="9999FF"/>
            </a:solidFill>
            <a:ln w="3175">
              <a:solidFill>
                <a:srgbClr val="9999FF"/>
              </a:solidFill>
              <a:miter lim="800000"/>
              <a:headEnd/>
              <a:tailEnd/>
            </a:ln>
            <a:effectLst/>
          </p:spPr>
          <p:txBody>
            <a:bodyPr wrap="none" anchor="ctr"/>
            <a:lstStyle/>
            <a:p>
              <a:endParaRPr lang="ar-SA"/>
            </a:p>
          </p:txBody>
        </p:sp>
        <p:sp>
          <p:nvSpPr>
            <p:cNvPr id="291897" name="Oval 57"/>
            <p:cNvSpPr>
              <a:spLocks noChangeArrowheads="1"/>
            </p:cNvSpPr>
            <p:nvPr/>
          </p:nvSpPr>
          <p:spPr bwMode="gray">
            <a:xfrm>
              <a:off x="288" y="2982"/>
              <a:ext cx="532" cy="158"/>
            </a:xfrm>
            <a:prstGeom prst="ellipse">
              <a:avLst/>
            </a:prstGeom>
            <a:solidFill>
              <a:srgbClr val="CCCCFF"/>
            </a:solidFill>
            <a:ln w="3175">
              <a:solidFill>
                <a:srgbClr val="9999FF"/>
              </a:solidFill>
              <a:round/>
              <a:headEnd/>
              <a:tailEnd/>
            </a:ln>
            <a:effectLst/>
          </p:spPr>
          <p:txBody>
            <a:bodyPr wrap="none" anchor="ctr"/>
            <a:lstStyle/>
            <a:p>
              <a:endParaRPr lang="ar-SA"/>
            </a:p>
          </p:txBody>
        </p:sp>
        <p:sp>
          <p:nvSpPr>
            <p:cNvPr id="291898" name="Oval 58"/>
            <p:cNvSpPr>
              <a:spLocks noChangeArrowheads="1"/>
            </p:cNvSpPr>
            <p:nvPr/>
          </p:nvSpPr>
          <p:spPr bwMode="gray">
            <a:xfrm>
              <a:off x="288" y="3236"/>
              <a:ext cx="532" cy="158"/>
            </a:xfrm>
            <a:prstGeom prst="ellipse">
              <a:avLst/>
            </a:prstGeom>
            <a:solidFill>
              <a:srgbClr val="9999FF"/>
            </a:solidFill>
            <a:ln w="3175">
              <a:solidFill>
                <a:srgbClr val="9999FF"/>
              </a:solidFill>
              <a:round/>
              <a:headEnd/>
              <a:tailEnd/>
            </a:ln>
            <a:effectLst/>
          </p:spPr>
          <p:txBody>
            <a:bodyPr wrap="none" anchor="ctr"/>
            <a:lstStyle/>
            <a:p>
              <a:endParaRPr lang="ar-SA"/>
            </a:p>
          </p:txBody>
        </p: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017" name="Rectangle 33"/>
          <p:cNvSpPr>
            <a:spLocks noGrp="1" noChangeArrowheads="1"/>
          </p:cNvSpPr>
          <p:nvPr>
            <p:ph type="title"/>
          </p:nvPr>
        </p:nvSpPr>
        <p:spPr/>
        <p:txBody>
          <a:bodyPr/>
          <a:lstStyle/>
          <a:p>
            <a:r>
              <a:rPr lang="en-US"/>
              <a:t>Scroll Bar Properties</a:t>
            </a:r>
          </a:p>
        </p:txBody>
      </p:sp>
      <p:sp>
        <p:nvSpPr>
          <p:cNvPr id="297987" name="Rectangle 3"/>
          <p:cNvSpPr>
            <a:spLocks noChangeArrowheads="1"/>
          </p:cNvSpPr>
          <p:nvPr/>
        </p:nvSpPr>
        <p:spPr bwMode="blackWhite">
          <a:xfrm>
            <a:off x="914400" y="1998663"/>
            <a:ext cx="7315200" cy="33020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7988" name="Rectangle 4"/>
          <p:cNvSpPr>
            <a:spLocks noChangeArrowheads="1"/>
          </p:cNvSpPr>
          <p:nvPr/>
        </p:nvSpPr>
        <p:spPr bwMode="auto">
          <a:xfrm>
            <a:off x="914400" y="2762250"/>
            <a:ext cx="1006475" cy="366713"/>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Record</a:t>
            </a:r>
          </a:p>
        </p:txBody>
      </p:sp>
      <p:sp>
        <p:nvSpPr>
          <p:cNvPr id="297989" name="Rectangle 5"/>
          <p:cNvSpPr>
            <a:spLocks noChangeArrowheads="1"/>
          </p:cNvSpPr>
          <p:nvPr/>
        </p:nvSpPr>
        <p:spPr bwMode="blackWhite">
          <a:xfrm>
            <a:off x="1925638" y="2824163"/>
            <a:ext cx="4635500" cy="1866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297990" name="Rectangle 6"/>
          <p:cNvSpPr>
            <a:spLocks noChangeArrowheads="1"/>
          </p:cNvSpPr>
          <p:nvPr/>
        </p:nvSpPr>
        <p:spPr bwMode="gray">
          <a:xfrm>
            <a:off x="1925638" y="2824163"/>
            <a:ext cx="4635500" cy="2794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7991" name="Line 7"/>
          <p:cNvSpPr>
            <a:spLocks noChangeShapeType="1"/>
          </p:cNvSpPr>
          <p:nvPr/>
        </p:nvSpPr>
        <p:spPr bwMode="blackWhite">
          <a:xfrm>
            <a:off x="1919288" y="3414713"/>
            <a:ext cx="46259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7992" name="Line 8"/>
          <p:cNvSpPr>
            <a:spLocks noChangeShapeType="1"/>
          </p:cNvSpPr>
          <p:nvPr/>
        </p:nvSpPr>
        <p:spPr bwMode="blackWhite">
          <a:xfrm>
            <a:off x="1919288" y="3732213"/>
            <a:ext cx="46259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7993" name="Line 9"/>
          <p:cNvSpPr>
            <a:spLocks noChangeShapeType="1"/>
          </p:cNvSpPr>
          <p:nvPr/>
        </p:nvSpPr>
        <p:spPr bwMode="blackWhite">
          <a:xfrm>
            <a:off x="2478088" y="2830513"/>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7994" name="Line 10"/>
          <p:cNvSpPr>
            <a:spLocks noChangeShapeType="1"/>
          </p:cNvSpPr>
          <p:nvPr/>
        </p:nvSpPr>
        <p:spPr bwMode="blackWhite">
          <a:xfrm>
            <a:off x="4344988" y="2830513"/>
            <a:ext cx="0" cy="1866900"/>
          </a:xfrm>
          <a:prstGeom prst="line">
            <a:avLst/>
          </a:prstGeom>
          <a:noFill/>
          <a:ln w="28575">
            <a:solidFill>
              <a:schemeClr val="bg2"/>
            </a:solidFill>
            <a:round/>
            <a:headEnd type="none" w="sm" len="sm"/>
            <a:tailEnd type="none" w="sm" len="sm"/>
          </a:ln>
          <a:effectLst/>
        </p:spPr>
        <p:txBody>
          <a:bodyPr/>
          <a:lstStyle/>
          <a:p>
            <a:endParaRPr lang="ar-SA"/>
          </a:p>
        </p:txBody>
      </p:sp>
      <p:sp>
        <p:nvSpPr>
          <p:cNvPr id="297995" name="Line 11"/>
          <p:cNvSpPr>
            <a:spLocks noChangeShapeType="1"/>
          </p:cNvSpPr>
          <p:nvPr/>
        </p:nvSpPr>
        <p:spPr bwMode="blackWhite">
          <a:xfrm>
            <a:off x="5043488" y="2830513"/>
            <a:ext cx="0" cy="1854200"/>
          </a:xfrm>
          <a:prstGeom prst="line">
            <a:avLst/>
          </a:prstGeom>
          <a:noFill/>
          <a:ln w="28575">
            <a:solidFill>
              <a:schemeClr val="bg2"/>
            </a:solidFill>
            <a:round/>
            <a:headEnd type="none" w="sm" len="sm"/>
            <a:tailEnd type="none" w="sm" len="sm"/>
          </a:ln>
          <a:effectLst/>
        </p:spPr>
        <p:txBody>
          <a:bodyPr/>
          <a:lstStyle/>
          <a:p>
            <a:endParaRPr lang="ar-SA"/>
          </a:p>
        </p:txBody>
      </p:sp>
      <p:sp>
        <p:nvSpPr>
          <p:cNvPr id="297996" name="Line 12"/>
          <p:cNvSpPr>
            <a:spLocks noChangeShapeType="1"/>
          </p:cNvSpPr>
          <p:nvPr/>
        </p:nvSpPr>
        <p:spPr bwMode="blackWhite">
          <a:xfrm>
            <a:off x="6042025" y="2830513"/>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7997" name="Line 13"/>
          <p:cNvSpPr>
            <a:spLocks noChangeShapeType="1"/>
          </p:cNvSpPr>
          <p:nvPr/>
        </p:nvSpPr>
        <p:spPr bwMode="blackWhite">
          <a:xfrm>
            <a:off x="1944688" y="4062413"/>
            <a:ext cx="46259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7998" name="Line 14"/>
          <p:cNvSpPr>
            <a:spLocks noChangeShapeType="1"/>
          </p:cNvSpPr>
          <p:nvPr/>
        </p:nvSpPr>
        <p:spPr bwMode="blackWhite">
          <a:xfrm>
            <a:off x="1944688" y="4392613"/>
            <a:ext cx="46259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7999" name="Rectangle 15"/>
          <p:cNvSpPr>
            <a:spLocks noChangeArrowheads="1"/>
          </p:cNvSpPr>
          <p:nvPr/>
        </p:nvSpPr>
        <p:spPr bwMode="gray">
          <a:xfrm>
            <a:off x="6648450" y="2824163"/>
            <a:ext cx="508000" cy="18669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8003" name="Line 19"/>
          <p:cNvSpPr>
            <a:spLocks noChangeShapeType="1"/>
          </p:cNvSpPr>
          <p:nvPr/>
        </p:nvSpPr>
        <p:spPr bwMode="blackWhite">
          <a:xfrm>
            <a:off x="6667500" y="4343400"/>
            <a:ext cx="4953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8004" name="Rectangle 20"/>
          <p:cNvSpPr>
            <a:spLocks noChangeArrowheads="1"/>
          </p:cNvSpPr>
          <p:nvPr/>
        </p:nvSpPr>
        <p:spPr bwMode="blackWhite">
          <a:xfrm>
            <a:off x="6661150" y="3128963"/>
            <a:ext cx="495300" cy="3429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98006" name="Line 22"/>
          <p:cNvSpPr>
            <a:spLocks noChangeShapeType="1"/>
          </p:cNvSpPr>
          <p:nvPr/>
        </p:nvSpPr>
        <p:spPr bwMode="blackWhite">
          <a:xfrm>
            <a:off x="6642100" y="2309813"/>
            <a:ext cx="0" cy="495300"/>
          </a:xfrm>
          <a:prstGeom prst="line">
            <a:avLst/>
          </a:prstGeom>
          <a:noFill/>
          <a:ln w="28575">
            <a:solidFill>
              <a:schemeClr val="tx1"/>
            </a:solidFill>
            <a:round/>
            <a:headEnd type="none" w="sm" len="sm"/>
            <a:tailEnd type="triangle" w="sm" len="sm"/>
          </a:ln>
          <a:effectLst/>
        </p:spPr>
        <p:txBody>
          <a:bodyPr/>
          <a:lstStyle/>
          <a:p>
            <a:endParaRPr lang="ar-SA"/>
          </a:p>
        </p:txBody>
      </p:sp>
      <p:sp>
        <p:nvSpPr>
          <p:cNvPr id="298007" name="Rectangle 23"/>
          <p:cNvSpPr>
            <a:spLocks noChangeArrowheads="1"/>
          </p:cNvSpPr>
          <p:nvPr/>
        </p:nvSpPr>
        <p:spPr bwMode="blackWhite">
          <a:xfrm>
            <a:off x="5376863" y="1981200"/>
            <a:ext cx="16954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Scroll Bar X/Y</a:t>
            </a:r>
          </a:p>
        </p:txBody>
      </p:sp>
      <p:sp>
        <p:nvSpPr>
          <p:cNvPr id="298008" name="Rectangle 24"/>
          <p:cNvSpPr>
            <a:spLocks noChangeArrowheads="1"/>
          </p:cNvSpPr>
          <p:nvPr/>
        </p:nvSpPr>
        <p:spPr bwMode="blackWhite">
          <a:xfrm>
            <a:off x="5414963" y="2184400"/>
            <a:ext cx="10858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Position</a:t>
            </a:r>
          </a:p>
        </p:txBody>
      </p:sp>
      <p:sp>
        <p:nvSpPr>
          <p:cNvPr id="298010" name="Line 26"/>
          <p:cNvSpPr>
            <a:spLocks noChangeShapeType="1"/>
          </p:cNvSpPr>
          <p:nvPr/>
        </p:nvSpPr>
        <p:spPr bwMode="blackWhite">
          <a:xfrm>
            <a:off x="6503988" y="4862513"/>
            <a:ext cx="735012" cy="4762"/>
          </a:xfrm>
          <a:prstGeom prst="line">
            <a:avLst/>
          </a:prstGeom>
          <a:noFill/>
          <a:ln w="28575">
            <a:solidFill>
              <a:schemeClr val="tx1"/>
            </a:solidFill>
            <a:round/>
            <a:headEnd type="triangle" w="sm" len="sm"/>
            <a:tailEnd type="triangle" w="sm" len="sm"/>
          </a:ln>
          <a:effectLst/>
        </p:spPr>
        <p:txBody>
          <a:bodyPr/>
          <a:lstStyle/>
          <a:p>
            <a:endParaRPr lang="ar-SA"/>
          </a:p>
        </p:txBody>
      </p:sp>
      <p:sp>
        <p:nvSpPr>
          <p:cNvPr id="298011" name="Rectangle 27"/>
          <p:cNvSpPr>
            <a:spLocks noChangeArrowheads="1"/>
          </p:cNvSpPr>
          <p:nvPr/>
        </p:nvSpPr>
        <p:spPr bwMode="blackWhite">
          <a:xfrm>
            <a:off x="5961063" y="4914900"/>
            <a:ext cx="19621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Scroll Bar Width</a:t>
            </a:r>
          </a:p>
        </p:txBody>
      </p:sp>
      <p:sp>
        <p:nvSpPr>
          <p:cNvPr id="298013" name="Line 29"/>
          <p:cNvSpPr>
            <a:spLocks noChangeShapeType="1"/>
          </p:cNvSpPr>
          <p:nvPr/>
        </p:nvSpPr>
        <p:spPr bwMode="blackWhite">
          <a:xfrm>
            <a:off x="7315200" y="2786063"/>
            <a:ext cx="0" cy="1892300"/>
          </a:xfrm>
          <a:prstGeom prst="line">
            <a:avLst/>
          </a:prstGeom>
          <a:noFill/>
          <a:ln w="28575">
            <a:solidFill>
              <a:schemeClr val="tx1"/>
            </a:solidFill>
            <a:round/>
            <a:headEnd type="triangle" w="sm" len="sm"/>
            <a:tailEnd type="triangle" w="sm" len="sm"/>
          </a:ln>
          <a:effectLst/>
        </p:spPr>
        <p:txBody>
          <a:bodyPr/>
          <a:lstStyle/>
          <a:p>
            <a:endParaRPr lang="ar-SA"/>
          </a:p>
        </p:txBody>
      </p:sp>
      <p:sp>
        <p:nvSpPr>
          <p:cNvPr id="298014" name="Rectangle 30"/>
          <p:cNvSpPr>
            <a:spLocks noChangeArrowheads="1"/>
          </p:cNvSpPr>
          <p:nvPr/>
        </p:nvSpPr>
        <p:spPr bwMode="blackWhite">
          <a:xfrm>
            <a:off x="7334250" y="3124200"/>
            <a:ext cx="895350" cy="915988"/>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Scroll</a:t>
            </a:r>
            <a:br>
              <a:rPr lang="en-US">
                <a:solidFill>
                  <a:schemeClr val="bg2"/>
                </a:solidFill>
              </a:rPr>
            </a:br>
            <a:r>
              <a:rPr lang="en-US">
                <a:solidFill>
                  <a:schemeClr val="bg2"/>
                </a:solidFill>
              </a:rPr>
              <a:t>Bar</a:t>
            </a:r>
            <a:br>
              <a:rPr lang="en-US">
                <a:solidFill>
                  <a:schemeClr val="bg2"/>
                </a:solidFill>
              </a:rPr>
            </a:br>
            <a:r>
              <a:rPr lang="en-US">
                <a:solidFill>
                  <a:schemeClr val="bg2"/>
                </a:solidFill>
              </a:rPr>
              <a:t>Height</a:t>
            </a:r>
          </a:p>
        </p:txBody>
      </p:sp>
      <p:sp>
        <p:nvSpPr>
          <p:cNvPr id="298025" name="AutoShape 41"/>
          <p:cNvSpPr>
            <a:spLocks noChangeArrowheads="1"/>
          </p:cNvSpPr>
          <p:nvPr/>
        </p:nvSpPr>
        <p:spPr bwMode="gray">
          <a:xfrm>
            <a:off x="6781800" y="2819400"/>
            <a:ext cx="228600" cy="304800"/>
          </a:xfrm>
          <a:prstGeom prst="triangle">
            <a:avLst>
              <a:gd name="adj" fmla="val 50000"/>
            </a:avLst>
          </a:prstGeom>
          <a:solidFill>
            <a:schemeClr val="tx1"/>
          </a:solidFill>
          <a:ln w="28575">
            <a:solidFill>
              <a:schemeClr val="tx1"/>
            </a:solidFill>
            <a:miter lim="800000"/>
            <a:headEnd/>
            <a:tailEnd/>
          </a:ln>
          <a:effectLst/>
        </p:spPr>
        <p:txBody>
          <a:bodyPr lIns="12700" tIns="12700" rIns="12700" bIns="12700" anchor="ctr">
            <a:spAutoFit/>
          </a:bodyPr>
          <a:lstStyle/>
          <a:p>
            <a:endParaRPr lang="ar-SA"/>
          </a:p>
        </p:txBody>
      </p:sp>
      <p:sp>
        <p:nvSpPr>
          <p:cNvPr id="298026" name="AutoShape 42"/>
          <p:cNvSpPr>
            <a:spLocks noChangeArrowheads="1"/>
          </p:cNvSpPr>
          <p:nvPr/>
        </p:nvSpPr>
        <p:spPr bwMode="gray">
          <a:xfrm flipV="1">
            <a:off x="6781800" y="4343400"/>
            <a:ext cx="228600" cy="304800"/>
          </a:xfrm>
          <a:prstGeom prst="triangle">
            <a:avLst>
              <a:gd name="adj" fmla="val 50000"/>
            </a:avLst>
          </a:prstGeom>
          <a:solidFill>
            <a:schemeClr val="tx1"/>
          </a:solidFill>
          <a:ln w="28575">
            <a:solidFill>
              <a:schemeClr val="tx1"/>
            </a:solidFill>
            <a:miter lim="800000"/>
            <a:headEnd/>
            <a:tailEnd/>
          </a:ln>
          <a:effectLst/>
        </p:spPr>
        <p:txBody>
          <a:bodyPr lIns="12700" tIns="12700" rIns="12700" bIns="12700" anchor="ctr">
            <a:spAutoFit/>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81" name="Rectangle 49"/>
          <p:cNvSpPr>
            <a:spLocks noGrp="1" noChangeArrowheads="1"/>
          </p:cNvSpPr>
          <p:nvPr>
            <p:ph type="title"/>
          </p:nvPr>
        </p:nvSpPr>
        <p:spPr/>
        <p:txBody>
          <a:bodyPr/>
          <a:lstStyle/>
          <a:p>
            <a:r>
              <a:rPr lang="en-US"/>
              <a:t>Controlling Frame Properties</a:t>
            </a:r>
          </a:p>
        </p:txBody>
      </p:sp>
      <p:sp>
        <p:nvSpPr>
          <p:cNvPr id="300084" name="AutoShape 52"/>
          <p:cNvSpPr>
            <a:spLocks noChangeArrowheads="1"/>
          </p:cNvSpPr>
          <p:nvPr/>
        </p:nvSpPr>
        <p:spPr bwMode="gray">
          <a:xfrm rot="5400000">
            <a:off x="1943100" y="3162300"/>
            <a:ext cx="5257800" cy="10668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CC99">
              <a:alpha val="50000"/>
            </a:srgbClr>
          </a:solidFill>
          <a:ln w="25400">
            <a:noFill/>
            <a:miter lim="800000"/>
            <a:headEnd/>
            <a:tailEnd/>
          </a:ln>
          <a:effectLst/>
        </p:spPr>
        <p:txBody>
          <a:bodyPr lIns="12700" tIns="12700" rIns="12700" bIns="12700" anchor="ctr">
            <a:spAutoFit/>
          </a:bodyPr>
          <a:lstStyle/>
          <a:p>
            <a:endParaRPr lang="ar-SA"/>
          </a:p>
        </p:txBody>
      </p:sp>
      <p:pic>
        <p:nvPicPr>
          <p:cNvPr id="300085" name="Picture 53"/>
          <p:cNvPicPr>
            <a:picLocks noChangeAspect="1" noChangeArrowheads="1"/>
          </p:cNvPicPr>
          <p:nvPr/>
        </p:nvPicPr>
        <p:blipFill>
          <a:blip r:embed="rId3" cstate="print"/>
          <a:srcRect/>
          <a:stretch>
            <a:fillRect/>
          </a:stretch>
        </p:blipFill>
        <p:spPr bwMode="gray">
          <a:xfrm>
            <a:off x="1219200" y="2171700"/>
            <a:ext cx="3143250" cy="3162300"/>
          </a:xfrm>
          <a:prstGeom prst="rect">
            <a:avLst/>
          </a:prstGeom>
          <a:noFill/>
          <a:ln w="25400">
            <a:noFill/>
            <a:miter lim="800000"/>
            <a:headEnd/>
            <a:tailEnd/>
          </a:ln>
          <a:effectLst/>
        </p:spPr>
      </p:pic>
      <p:pic>
        <p:nvPicPr>
          <p:cNvPr id="300083" name="Picture 51"/>
          <p:cNvPicPr>
            <a:picLocks noChangeAspect="1" noChangeArrowheads="1"/>
          </p:cNvPicPr>
          <p:nvPr/>
        </p:nvPicPr>
        <p:blipFill>
          <a:blip r:embed="rId4" cstate="print"/>
          <a:srcRect r="16693" b="16708"/>
          <a:stretch>
            <a:fillRect/>
          </a:stretch>
        </p:blipFill>
        <p:spPr bwMode="gray">
          <a:xfrm>
            <a:off x="5029200" y="1123950"/>
            <a:ext cx="3054350" cy="5121275"/>
          </a:xfrm>
          <a:prstGeom prst="rect">
            <a:avLst/>
          </a:prstGeom>
          <a:noFill/>
          <a:ln w="28575">
            <a:solidFill>
              <a:schemeClr val="tx1"/>
            </a:solid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r>
              <a:rPr lang="en-US"/>
              <a:t>Controlling Frame Properties</a:t>
            </a:r>
          </a:p>
        </p:txBody>
      </p:sp>
      <p:sp>
        <p:nvSpPr>
          <p:cNvPr id="330755" name="Rectangle 3"/>
          <p:cNvSpPr>
            <a:spLocks noChangeArrowheads="1"/>
          </p:cNvSpPr>
          <p:nvPr/>
        </p:nvSpPr>
        <p:spPr bwMode="blackWhite">
          <a:xfrm>
            <a:off x="1930400" y="3975100"/>
            <a:ext cx="5607050" cy="1765300"/>
          </a:xfrm>
          <a:prstGeom prst="rect">
            <a:avLst/>
          </a:prstGeom>
          <a:gradFill rotWithShape="0">
            <a:gsLst>
              <a:gs pos="0">
                <a:srgbClr val="D3EAF8">
                  <a:gamma/>
                  <a:shade val="89804"/>
                  <a:invGamma/>
                </a:srgbClr>
              </a:gs>
              <a:gs pos="50000">
                <a:srgbClr val="D3EAF8"/>
              </a:gs>
              <a:gs pos="100000">
                <a:srgbClr val="D3EAF8">
                  <a:gamma/>
                  <a:shade val="89804"/>
                  <a:invGamma/>
                </a:srgbClr>
              </a:gs>
            </a:gsLst>
            <a:lin ang="18900000" scaled="1"/>
          </a:gradFill>
          <a:ln w="28575">
            <a:solidFill>
              <a:schemeClr val="bg2"/>
            </a:solidFill>
            <a:miter lim="800000"/>
            <a:headEnd/>
            <a:tailEnd/>
          </a:ln>
          <a:effectLst/>
        </p:spPr>
        <p:txBody>
          <a:bodyPr wrap="none" anchor="ctr"/>
          <a:lstStyle/>
          <a:p>
            <a:endParaRPr lang="ar-SA"/>
          </a:p>
        </p:txBody>
      </p:sp>
      <p:sp>
        <p:nvSpPr>
          <p:cNvPr id="330757" name="Rectangle 5"/>
          <p:cNvSpPr>
            <a:spLocks noChangeArrowheads="1"/>
          </p:cNvSpPr>
          <p:nvPr/>
        </p:nvSpPr>
        <p:spPr bwMode="blackWhite">
          <a:xfrm>
            <a:off x="1085850" y="1543050"/>
            <a:ext cx="6985000" cy="4610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30758" name="Freeform 6"/>
          <p:cNvSpPr>
            <a:spLocks/>
          </p:cNvSpPr>
          <p:nvPr/>
        </p:nvSpPr>
        <p:spPr bwMode="blackWhite">
          <a:xfrm>
            <a:off x="2095500" y="3789363"/>
            <a:ext cx="4876800" cy="1989137"/>
          </a:xfrm>
          <a:custGeom>
            <a:avLst/>
            <a:gdLst/>
            <a:ahLst/>
            <a:cxnLst>
              <a:cxn ang="0">
                <a:pos x="737" y="11"/>
              </a:cxn>
              <a:cxn ang="0">
                <a:pos x="3072" y="11"/>
              </a:cxn>
              <a:cxn ang="0">
                <a:pos x="3072" y="1253"/>
              </a:cxn>
              <a:cxn ang="0">
                <a:pos x="0" y="1253"/>
              </a:cxn>
              <a:cxn ang="0">
                <a:pos x="0" y="0"/>
              </a:cxn>
              <a:cxn ang="0">
                <a:pos x="356" y="0"/>
              </a:cxn>
              <a:cxn ang="0">
                <a:pos x="357" y="1"/>
              </a:cxn>
            </a:cxnLst>
            <a:rect l="0" t="0" r="r" b="b"/>
            <a:pathLst>
              <a:path w="3072" h="1253">
                <a:moveTo>
                  <a:pt x="737" y="11"/>
                </a:moveTo>
                <a:lnTo>
                  <a:pt x="3072" y="11"/>
                </a:lnTo>
                <a:lnTo>
                  <a:pt x="3072" y="1253"/>
                </a:lnTo>
                <a:lnTo>
                  <a:pt x="0" y="1253"/>
                </a:lnTo>
                <a:lnTo>
                  <a:pt x="0" y="0"/>
                </a:lnTo>
                <a:lnTo>
                  <a:pt x="356" y="0"/>
                </a:lnTo>
                <a:lnTo>
                  <a:pt x="357" y="1"/>
                </a:lnTo>
              </a:path>
            </a:pathLst>
          </a:custGeom>
          <a:solidFill>
            <a:srgbClr val="FFCC99"/>
          </a:solidFill>
          <a:ln w="28575" cap="rnd" cmpd="sng">
            <a:solidFill>
              <a:schemeClr val="bg2"/>
            </a:solidFill>
            <a:prstDash val="solid"/>
            <a:round/>
            <a:headEnd type="none" w="sm" len="sm"/>
            <a:tailEnd type="none" w="med" len="lg"/>
          </a:ln>
          <a:effectLst/>
        </p:spPr>
        <p:txBody>
          <a:bodyPr/>
          <a:lstStyle/>
          <a:p>
            <a:endParaRPr lang="ar-SA"/>
          </a:p>
        </p:txBody>
      </p:sp>
      <p:sp>
        <p:nvSpPr>
          <p:cNvPr id="330759" name="Freeform 7"/>
          <p:cNvSpPr>
            <a:spLocks/>
          </p:cNvSpPr>
          <p:nvPr/>
        </p:nvSpPr>
        <p:spPr bwMode="blackWhite">
          <a:xfrm>
            <a:off x="2108200" y="1879600"/>
            <a:ext cx="4813300" cy="1422400"/>
          </a:xfrm>
          <a:custGeom>
            <a:avLst/>
            <a:gdLst/>
            <a:ahLst/>
            <a:cxnLst>
              <a:cxn ang="0">
                <a:pos x="728" y="8"/>
              </a:cxn>
              <a:cxn ang="0">
                <a:pos x="3032" y="8"/>
              </a:cxn>
              <a:cxn ang="0">
                <a:pos x="3032" y="896"/>
              </a:cxn>
              <a:cxn ang="0">
                <a:pos x="0" y="896"/>
              </a:cxn>
              <a:cxn ang="0">
                <a:pos x="0" y="0"/>
              </a:cxn>
              <a:cxn ang="0">
                <a:pos x="307" y="1"/>
              </a:cxn>
              <a:cxn ang="0">
                <a:pos x="295" y="4"/>
              </a:cxn>
            </a:cxnLst>
            <a:rect l="0" t="0" r="r" b="b"/>
            <a:pathLst>
              <a:path w="3032" h="896">
                <a:moveTo>
                  <a:pt x="728" y="8"/>
                </a:moveTo>
                <a:lnTo>
                  <a:pt x="3032" y="8"/>
                </a:lnTo>
                <a:lnTo>
                  <a:pt x="3032" y="896"/>
                </a:lnTo>
                <a:lnTo>
                  <a:pt x="0" y="896"/>
                </a:lnTo>
                <a:lnTo>
                  <a:pt x="0" y="0"/>
                </a:lnTo>
                <a:lnTo>
                  <a:pt x="307" y="1"/>
                </a:lnTo>
                <a:lnTo>
                  <a:pt x="295" y="4"/>
                </a:lnTo>
              </a:path>
            </a:pathLst>
          </a:custGeom>
          <a:solidFill>
            <a:srgbClr val="FFCC99"/>
          </a:solidFill>
          <a:ln w="28575" cap="rnd" cmpd="sng">
            <a:solidFill>
              <a:schemeClr val="bg2"/>
            </a:solidFill>
            <a:prstDash val="solid"/>
            <a:round/>
            <a:headEnd type="none" w="sm" len="sm"/>
            <a:tailEnd type="none" w="med" len="lg"/>
          </a:ln>
          <a:effectLst/>
        </p:spPr>
        <p:txBody>
          <a:bodyPr/>
          <a:lstStyle/>
          <a:p>
            <a:endParaRPr lang="ar-SA"/>
          </a:p>
        </p:txBody>
      </p:sp>
      <p:sp>
        <p:nvSpPr>
          <p:cNvPr id="330760" name="Rectangle 8"/>
          <p:cNvSpPr>
            <a:spLocks noChangeArrowheads="1"/>
          </p:cNvSpPr>
          <p:nvPr/>
        </p:nvSpPr>
        <p:spPr bwMode="blackWhite">
          <a:xfrm>
            <a:off x="2573338" y="2768600"/>
            <a:ext cx="2346325"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30761" name="Rectangle 9"/>
          <p:cNvSpPr>
            <a:spLocks noChangeArrowheads="1"/>
          </p:cNvSpPr>
          <p:nvPr/>
        </p:nvSpPr>
        <p:spPr bwMode="blackWhite">
          <a:xfrm>
            <a:off x="2598738" y="22415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330762" name="Rectangle 10"/>
          <p:cNvSpPr>
            <a:spLocks noChangeArrowheads="1"/>
          </p:cNvSpPr>
          <p:nvPr/>
        </p:nvSpPr>
        <p:spPr bwMode="auto">
          <a:xfrm>
            <a:off x="2644775" y="3619500"/>
            <a:ext cx="1317625" cy="366713"/>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Item</a:t>
            </a:r>
          </a:p>
        </p:txBody>
      </p:sp>
      <p:sp>
        <p:nvSpPr>
          <p:cNvPr id="330763" name="Rectangle 11"/>
          <p:cNvSpPr>
            <a:spLocks noChangeArrowheads="1"/>
          </p:cNvSpPr>
          <p:nvPr/>
        </p:nvSpPr>
        <p:spPr bwMode="blackWhite">
          <a:xfrm>
            <a:off x="3386138" y="2254250"/>
            <a:ext cx="98266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330764" name="Rectangle 12"/>
          <p:cNvSpPr>
            <a:spLocks noChangeArrowheads="1"/>
          </p:cNvSpPr>
          <p:nvPr/>
        </p:nvSpPr>
        <p:spPr bwMode="blackWhite">
          <a:xfrm>
            <a:off x="4846638" y="22415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330765" name="Rectangle 13"/>
          <p:cNvSpPr>
            <a:spLocks noChangeArrowheads="1"/>
          </p:cNvSpPr>
          <p:nvPr/>
        </p:nvSpPr>
        <p:spPr bwMode="blackWhite">
          <a:xfrm>
            <a:off x="5240338" y="2768600"/>
            <a:ext cx="412750"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30766" name="Rectangle 14"/>
          <p:cNvSpPr>
            <a:spLocks noChangeArrowheads="1"/>
          </p:cNvSpPr>
          <p:nvPr/>
        </p:nvSpPr>
        <p:spPr bwMode="blackWhite">
          <a:xfrm>
            <a:off x="2405063" y="3994150"/>
            <a:ext cx="4370387" cy="2413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330767" name="Line 15"/>
          <p:cNvSpPr>
            <a:spLocks noChangeShapeType="1"/>
          </p:cNvSpPr>
          <p:nvPr/>
        </p:nvSpPr>
        <p:spPr bwMode="blackWhite">
          <a:xfrm>
            <a:off x="2921000" y="40005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68" name="Line 16"/>
          <p:cNvSpPr>
            <a:spLocks noChangeShapeType="1"/>
          </p:cNvSpPr>
          <p:nvPr/>
        </p:nvSpPr>
        <p:spPr bwMode="blackWhite">
          <a:xfrm>
            <a:off x="4229100" y="40005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69" name="Line 17"/>
          <p:cNvSpPr>
            <a:spLocks noChangeShapeType="1"/>
          </p:cNvSpPr>
          <p:nvPr/>
        </p:nvSpPr>
        <p:spPr bwMode="blackWhite">
          <a:xfrm>
            <a:off x="4737100" y="40005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0" name="Line 18"/>
          <p:cNvSpPr>
            <a:spLocks noChangeShapeType="1"/>
          </p:cNvSpPr>
          <p:nvPr/>
        </p:nvSpPr>
        <p:spPr bwMode="blackWhite">
          <a:xfrm>
            <a:off x="5892800" y="40005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1" name="Rectangle 19"/>
          <p:cNvSpPr>
            <a:spLocks noChangeArrowheads="1"/>
          </p:cNvSpPr>
          <p:nvPr/>
        </p:nvSpPr>
        <p:spPr bwMode="blackWhite">
          <a:xfrm>
            <a:off x="2405063" y="4451350"/>
            <a:ext cx="4370387" cy="2413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330772" name="Line 20"/>
          <p:cNvSpPr>
            <a:spLocks noChangeShapeType="1"/>
          </p:cNvSpPr>
          <p:nvPr/>
        </p:nvSpPr>
        <p:spPr bwMode="blackWhite">
          <a:xfrm>
            <a:off x="2933700" y="44577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3" name="Line 21"/>
          <p:cNvSpPr>
            <a:spLocks noChangeShapeType="1"/>
          </p:cNvSpPr>
          <p:nvPr/>
        </p:nvSpPr>
        <p:spPr bwMode="blackWhite">
          <a:xfrm>
            <a:off x="4229100" y="44577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4" name="Line 22"/>
          <p:cNvSpPr>
            <a:spLocks noChangeShapeType="1"/>
          </p:cNvSpPr>
          <p:nvPr/>
        </p:nvSpPr>
        <p:spPr bwMode="blackWhite">
          <a:xfrm>
            <a:off x="4737100" y="44577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5" name="Line 23"/>
          <p:cNvSpPr>
            <a:spLocks noChangeShapeType="1"/>
          </p:cNvSpPr>
          <p:nvPr/>
        </p:nvSpPr>
        <p:spPr bwMode="blackWhite">
          <a:xfrm>
            <a:off x="5892800" y="44577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6" name="Rectangle 24"/>
          <p:cNvSpPr>
            <a:spLocks noChangeArrowheads="1"/>
          </p:cNvSpPr>
          <p:nvPr/>
        </p:nvSpPr>
        <p:spPr bwMode="blackWhite">
          <a:xfrm>
            <a:off x="2405063" y="4921250"/>
            <a:ext cx="4370387" cy="2413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330777" name="Line 25"/>
          <p:cNvSpPr>
            <a:spLocks noChangeShapeType="1"/>
          </p:cNvSpPr>
          <p:nvPr/>
        </p:nvSpPr>
        <p:spPr bwMode="blackWhite">
          <a:xfrm>
            <a:off x="2933700" y="49276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8" name="Line 26"/>
          <p:cNvSpPr>
            <a:spLocks noChangeShapeType="1"/>
          </p:cNvSpPr>
          <p:nvPr/>
        </p:nvSpPr>
        <p:spPr bwMode="blackWhite">
          <a:xfrm>
            <a:off x="4229100" y="49276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79" name="Line 27"/>
          <p:cNvSpPr>
            <a:spLocks noChangeShapeType="1"/>
          </p:cNvSpPr>
          <p:nvPr/>
        </p:nvSpPr>
        <p:spPr bwMode="blackWhite">
          <a:xfrm>
            <a:off x="4737100" y="49276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0" name="Line 28"/>
          <p:cNvSpPr>
            <a:spLocks noChangeShapeType="1"/>
          </p:cNvSpPr>
          <p:nvPr/>
        </p:nvSpPr>
        <p:spPr bwMode="blackWhite">
          <a:xfrm>
            <a:off x="5892800" y="49276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1" name="Rectangle 29"/>
          <p:cNvSpPr>
            <a:spLocks noChangeArrowheads="1"/>
          </p:cNvSpPr>
          <p:nvPr/>
        </p:nvSpPr>
        <p:spPr bwMode="blackWhite">
          <a:xfrm>
            <a:off x="2405063" y="5378450"/>
            <a:ext cx="4370387" cy="2413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330782" name="Line 30"/>
          <p:cNvSpPr>
            <a:spLocks noChangeShapeType="1"/>
          </p:cNvSpPr>
          <p:nvPr/>
        </p:nvSpPr>
        <p:spPr bwMode="blackWhite">
          <a:xfrm>
            <a:off x="2933700" y="53848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3" name="Line 31"/>
          <p:cNvSpPr>
            <a:spLocks noChangeShapeType="1"/>
          </p:cNvSpPr>
          <p:nvPr/>
        </p:nvSpPr>
        <p:spPr bwMode="blackWhite">
          <a:xfrm>
            <a:off x="4229100" y="53848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4" name="Line 32"/>
          <p:cNvSpPr>
            <a:spLocks noChangeShapeType="1"/>
          </p:cNvSpPr>
          <p:nvPr/>
        </p:nvSpPr>
        <p:spPr bwMode="blackWhite">
          <a:xfrm>
            <a:off x="4737100" y="53848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5" name="Line 33"/>
          <p:cNvSpPr>
            <a:spLocks noChangeShapeType="1"/>
          </p:cNvSpPr>
          <p:nvPr/>
        </p:nvSpPr>
        <p:spPr bwMode="blackWhite">
          <a:xfrm>
            <a:off x="5892800" y="5384800"/>
            <a:ext cx="0" cy="254000"/>
          </a:xfrm>
          <a:prstGeom prst="line">
            <a:avLst/>
          </a:prstGeom>
          <a:noFill/>
          <a:ln w="28575">
            <a:solidFill>
              <a:schemeClr val="bg2"/>
            </a:solidFill>
            <a:round/>
            <a:headEnd type="none" w="sm" len="sm"/>
            <a:tailEnd type="none" w="sm" len="sm"/>
          </a:ln>
          <a:effectLst/>
        </p:spPr>
        <p:txBody>
          <a:bodyPr/>
          <a:lstStyle/>
          <a:p>
            <a:endParaRPr lang="ar-SA"/>
          </a:p>
        </p:txBody>
      </p:sp>
      <p:sp>
        <p:nvSpPr>
          <p:cNvPr id="330786" name="Rectangle 34"/>
          <p:cNvSpPr>
            <a:spLocks noChangeArrowheads="1"/>
          </p:cNvSpPr>
          <p:nvPr/>
        </p:nvSpPr>
        <p:spPr bwMode="blackWhite">
          <a:xfrm>
            <a:off x="1050925" y="2020888"/>
            <a:ext cx="7556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Form</a:t>
            </a:r>
          </a:p>
        </p:txBody>
      </p:sp>
      <p:sp>
        <p:nvSpPr>
          <p:cNvPr id="330787" name="Rectangle 35"/>
          <p:cNvSpPr>
            <a:spLocks noChangeArrowheads="1"/>
          </p:cNvSpPr>
          <p:nvPr/>
        </p:nvSpPr>
        <p:spPr bwMode="blackWhite">
          <a:xfrm>
            <a:off x="1050925" y="2249488"/>
            <a:ext cx="9334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Layout</a:t>
            </a:r>
          </a:p>
        </p:txBody>
      </p:sp>
      <p:sp>
        <p:nvSpPr>
          <p:cNvPr id="330788" name="Rectangle 36"/>
          <p:cNvSpPr>
            <a:spLocks noChangeArrowheads="1"/>
          </p:cNvSpPr>
          <p:nvPr/>
        </p:nvSpPr>
        <p:spPr bwMode="blackWhite">
          <a:xfrm>
            <a:off x="1050925" y="2503488"/>
            <a:ext cx="7302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Style</a:t>
            </a:r>
          </a:p>
        </p:txBody>
      </p:sp>
      <p:sp>
        <p:nvSpPr>
          <p:cNvPr id="330789" name="Rectangle 37"/>
          <p:cNvSpPr>
            <a:spLocks noChangeArrowheads="1"/>
          </p:cNvSpPr>
          <p:nvPr/>
        </p:nvSpPr>
        <p:spPr bwMode="blackWhite">
          <a:xfrm>
            <a:off x="1038225" y="4090988"/>
            <a:ext cx="10096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Tabular</a:t>
            </a:r>
          </a:p>
        </p:txBody>
      </p:sp>
      <p:sp>
        <p:nvSpPr>
          <p:cNvPr id="330790" name="Rectangle 38"/>
          <p:cNvSpPr>
            <a:spLocks noChangeArrowheads="1"/>
          </p:cNvSpPr>
          <p:nvPr/>
        </p:nvSpPr>
        <p:spPr bwMode="blackWhite">
          <a:xfrm>
            <a:off x="1038225" y="4357688"/>
            <a:ext cx="9334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Layout</a:t>
            </a:r>
          </a:p>
        </p:txBody>
      </p:sp>
      <p:sp>
        <p:nvSpPr>
          <p:cNvPr id="330791" name="Rectangle 39"/>
          <p:cNvSpPr>
            <a:spLocks noChangeArrowheads="1"/>
          </p:cNvSpPr>
          <p:nvPr/>
        </p:nvSpPr>
        <p:spPr bwMode="blackWhite">
          <a:xfrm>
            <a:off x="1038225" y="4624388"/>
            <a:ext cx="7302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Style</a:t>
            </a:r>
          </a:p>
        </p:txBody>
      </p:sp>
      <p:sp>
        <p:nvSpPr>
          <p:cNvPr id="330792" name="Line 40"/>
          <p:cNvSpPr>
            <a:spLocks noChangeShapeType="1"/>
          </p:cNvSpPr>
          <p:nvPr/>
        </p:nvSpPr>
        <p:spPr bwMode="blackWhite">
          <a:xfrm>
            <a:off x="6426200" y="4343400"/>
            <a:ext cx="1066800" cy="0"/>
          </a:xfrm>
          <a:prstGeom prst="line">
            <a:avLst/>
          </a:prstGeom>
          <a:noFill/>
          <a:ln w="28575">
            <a:solidFill>
              <a:schemeClr val="tx1"/>
            </a:solidFill>
            <a:round/>
            <a:headEnd type="none" w="sm" len="sm"/>
            <a:tailEnd type="none" w="sm" len="sm"/>
          </a:ln>
          <a:effectLst/>
        </p:spPr>
        <p:txBody>
          <a:bodyPr/>
          <a:lstStyle/>
          <a:p>
            <a:endParaRPr lang="ar-SA"/>
          </a:p>
        </p:txBody>
      </p:sp>
      <p:sp>
        <p:nvSpPr>
          <p:cNvPr id="330793" name="Line 41"/>
          <p:cNvSpPr>
            <a:spLocks noChangeShapeType="1"/>
          </p:cNvSpPr>
          <p:nvPr/>
        </p:nvSpPr>
        <p:spPr bwMode="blackWhite">
          <a:xfrm>
            <a:off x="7493000" y="4343400"/>
            <a:ext cx="0" cy="546100"/>
          </a:xfrm>
          <a:prstGeom prst="line">
            <a:avLst/>
          </a:prstGeom>
          <a:noFill/>
          <a:ln w="28575">
            <a:solidFill>
              <a:schemeClr val="tx1"/>
            </a:solidFill>
            <a:round/>
            <a:headEnd type="none" w="sm" len="sm"/>
            <a:tailEnd type="triangle" w="sm" len="sm"/>
          </a:ln>
          <a:effectLst/>
        </p:spPr>
        <p:txBody>
          <a:bodyPr/>
          <a:lstStyle/>
          <a:p>
            <a:endParaRPr lang="ar-SA"/>
          </a:p>
        </p:txBody>
      </p:sp>
      <p:sp>
        <p:nvSpPr>
          <p:cNvPr id="330794" name="Rectangle 42"/>
          <p:cNvSpPr>
            <a:spLocks noChangeArrowheads="1"/>
          </p:cNvSpPr>
          <p:nvPr/>
        </p:nvSpPr>
        <p:spPr bwMode="blackWhite">
          <a:xfrm>
            <a:off x="6934200" y="4840288"/>
            <a:ext cx="11366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Distance</a:t>
            </a:r>
          </a:p>
        </p:txBody>
      </p:sp>
      <p:sp>
        <p:nvSpPr>
          <p:cNvPr id="330795" name="Rectangle 43"/>
          <p:cNvSpPr>
            <a:spLocks noChangeArrowheads="1"/>
          </p:cNvSpPr>
          <p:nvPr/>
        </p:nvSpPr>
        <p:spPr bwMode="blackWhite">
          <a:xfrm>
            <a:off x="6946900" y="5081588"/>
            <a:ext cx="10985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between</a:t>
            </a:r>
          </a:p>
        </p:txBody>
      </p:sp>
      <p:sp>
        <p:nvSpPr>
          <p:cNvPr id="330796" name="Rectangle 44"/>
          <p:cNvSpPr>
            <a:spLocks noChangeArrowheads="1"/>
          </p:cNvSpPr>
          <p:nvPr/>
        </p:nvSpPr>
        <p:spPr bwMode="blackWhite">
          <a:xfrm>
            <a:off x="6934200" y="5310188"/>
            <a:ext cx="10223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records</a:t>
            </a:r>
          </a:p>
        </p:txBody>
      </p:sp>
      <p:sp>
        <p:nvSpPr>
          <p:cNvPr id="330797" name="Rectangle 45"/>
          <p:cNvSpPr>
            <a:spLocks noChangeArrowheads="1"/>
          </p:cNvSpPr>
          <p:nvPr/>
        </p:nvSpPr>
        <p:spPr bwMode="blackWhite">
          <a:xfrm>
            <a:off x="5570538" y="2241550"/>
            <a:ext cx="10652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330798" name="Rectangle 46"/>
          <p:cNvSpPr>
            <a:spLocks noChangeArrowheads="1"/>
          </p:cNvSpPr>
          <p:nvPr/>
        </p:nvSpPr>
        <p:spPr bwMode="blackWhite">
          <a:xfrm>
            <a:off x="6002338" y="2768600"/>
            <a:ext cx="412750"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30799" name="Rectangle 47"/>
          <p:cNvSpPr>
            <a:spLocks noChangeArrowheads="1"/>
          </p:cNvSpPr>
          <p:nvPr/>
        </p:nvSpPr>
        <p:spPr bwMode="auto">
          <a:xfrm>
            <a:off x="2519363" y="1695450"/>
            <a:ext cx="1914525" cy="366713"/>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Order</a:t>
            </a:r>
          </a:p>
        </p:txBody>
      </p:sp>
      <p:sp>
        <p:nvSpPr>
          <p:cNvPr id="330800" name="Line 48"/>
          <p:cNvSpPr>
            <a:spLocks noChangeShapeType="1"/>
          </p:cNvSpPr>
          <p:nvPr/>
        </p:nvSpPr>
        <p:spPr bwMode="gray">
          <a:xfrm>
            <a:off x="6426200" y="4219575"/>
            <a:ext cx="0" cy="228600"/>
          </a:xfrm>
          <a:prstGeom prst="line">
            <a:avLst/>
          </a:prstGeom>
          <a:noFill/>
          <a:ln w="28575">
            <a:solidFill>
              <a:schemeClr val="hlink"/>
            </a:solidFill>
            <a:round/>
            <a:headEnd type="none" w="sm" len="sm"/>
            <a:tailEnd type="none" w="sm" len="sm"/>
          </a:ln>
          <a:effectLst/>
        </p:spPr>
        <p:txBody>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ChangeArrowheads="1"/>
          </p:cNvSpPr>
          <p:nvPr>
            <p:ph type="title"/>
          </p:nvPr>
        </p:nvSpPr>
        <p:spPr/>
        <p:txBody>
          <a:bodyPr/>
          <a:lstStyle/>
          <a:p>
            <a:r>
              <a:rPr lang="en-US"/>
              <a:t>Objectives</a:t>
            </a:r>
          </a:p>
        </p:txBody>
      </p:sp>
      <p:sp>
        <p:nvSpPr>
          <p:cNvPr id="267271" name="Rectangle 7"/>
          <p:cNvSpPr>
            <a:spLocks noGrp="1" noChangeArrowheads="1"/>
          </p:cNvSpPr>
          <p:nvPr>
            <p:ph type="body" idx="1"/>
          </p:nvPr>
        </p:nvSpPr>
        <p:spPr>
          <a:xfrm>
            <a:off x="863600" y="1816100"/>
            <a:ext cx="7366000" cy="4176713"/>
          </a:xfrm>
        </p:spPr>
        <p:txBody>
          <a:bodyPr/>
          <a:lstStyle/>
          <a:p>
            <a:r>
              <a:rPr lang="en-US"/>
              <a:t>After completing this lesson, you should be able to do the following:</a:t>
            </a:r>
          </a:p>
          <a:p>
            <a:pPr lvl="1"/>
            <a:r>
              <a:rPr lang="en-US"/>
              <a:t>Identify the components of the Property Palette</a:t>
            </a:r>
          </a:p>
          <a:p>
            <a:pPr lvl="1"/>
            <a:r>
              <a:rPr lang="en-US"/>
              <a:t>Manage object properties</a:t>
            </a:r>
          </a:p>
          <a:p>
            <a:pPr lvl="1"/>
            <a:r>
              <a:rPr lang="en-US"/>
              <a:t>Create and use Visual Attributes</a:t>
            </a:r>
          </a:p>
          <a:p>
            <a:pPr lvl="1"/>
            <a:r>
              <a:rPr lang="en-US"/>
              <a:t>Control the behavior and appearance of data blocks</a:t>
            </a:r>
          </a:p>
          <a:p>
            <a:pPr lvl="1"/>
            <a:r>
              <a:rPr lang="en-US"/>
              <a:t>Control frame properties</a:t>
            </a:r>
          </a:p>
          <a:p>
            <a:pPr lvl="1"/>
            <a:r>
              <a:rPr lang="en-US"/>
              <a:t>Create blocks that do not directly correspond to database tables</a:t>
            </a:r>
          </a:p>
          <a:p>
            <a:pPr lvl="1"/>
            <a:r>
              <a:rPr lang="en-US"/>
              <a:t>Delete data blocks and their components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title"/>
          </p:nvPr>
        </p:nvSpPr>
        <p:spPr/>
        <p:txBody>
          <a:bodyPr/>
          <a:lstStyle/>
          <a:p>
            <a:r>
              <a:rPr lang="en-US"/>
              <a:t>Displaying Multiple Property Palettes</a:t>
            </a:r>
          </a:p>
        </p:txBody>
      </p:sp>
      <p:sp>
        <p:nvSpPr>
          <p:cNvPr id="302085" name="Rectangle 5"/>
          <p:cNvSpPr>
            <a:spLocks noGrp="1" noChangeArrowheads="1"/>
          </p:cNvSpPr>
          <p:nvPr>
            <p:ph type="body" idx="1"/>
          </p:nvPr>
        </p:nvSpPr>
        <p:spPr>
          <a:xfrm>
            <a:off x="1054100" y="1604963"/>
            <a:ext cx="3200400" cy="300037"/>
          </a:xfrm>
        </p:spPr>
        <p:txBody>
          <a:bodyPr/>
          <a:lstStyle/>
          <a:p>
            <a:pPr lvl="1">
              <a:buFont typeface="Arial" pitchFamily="34" charset="0"/>
              <a:buNone/>
            </a:pPr>
            <a:r>
              <a:rPr lang="en-US" sz="1800"/>
              <a:t>Two Palettes for Two Items: </a:t>
            </a:r>
          </a:p>
        </p:txBody>
      </p:sp>
      <p:sp>
        <p:nvSpPr>
          <p:cNvPr id="302088" name="Rectangle 8"/>
          <p:cNvSpPr>
            <a:spLocks noChangeArrowheads="1"/>
          </p:cNvSpPr>
          <p:nvPr/>
        </p:nvSpPr>
        <p:spPr bwMode="white">
          <a:xfrm>
            <a:off x="4876800" y="5321300"/>
            <a:ext cx="590550" cy="847725"/>
          </a:xfrm>
          <a:prstGeom prst="rect">
            <a:avLst/>
          </a:prstGeom>
          <a:solidFill>
            <a:schemeClr val="bg1"/>
          </a:solidFill>
          <a:ln w="25400">
            <a:noFill/>
            <a:miter lim="800000"/>
            <a:headEnd/>
            <a:tailEnd/>
          </a:ln>
          <a:effectLst/>
        </p:spPr>
        <p:txBody>
          <a:bodyPr lIns="12700" tIns="12700" rIns="12700" bIns="12700" anchor="ctr">
            <a:spAutoFit/>
          </a:bodyPr>
          <a:lstStyle/>
          <a:p>
            <a:endParaRPr lang="ar-SA"/>
          </a:p>
        </p:txBody>
      </p:sp>
      <p:sp>
        <p:nvSpPr>
          <p:cNvPr id="302089" name="Rectangle 9"/>
          <p:cNvSpPr>
            <a:spLocks noChangeArrowheads="1"/>
          </p:cNvSpPr>
          <p:nvPr/>
        </p:nvSpPr>
        <p:spPr bwMode="white">
          <a:xfrm>
            <a:off x="7334250" y="1984375"/>
            <a:ext cx="590550" cy="904875"/>
          </a:xfrm>
          <a:prstGeom prst="rect">
            <a:avLst/>
          </a:prstGeom>
          <a:solidFill>
            <a:schemeClr val="bg1"/>
          </a:solidFill>
          <a:ln w="25400">
            <a:noFill/>
            <a:miter lim="800000"/>
            <a:headEnd/>
            <a:tailEnd/>
          </a:ln>
          <a:effectLst/>
        </p:spPr>
        <p:txBody>
          <a:bodyPr lIns="12700" tIns="12700" rIns="12700" bIns="12700" anchor="ctr">
            <a:spAutoFit/>
          </a:bodyPr>
          <a:lstStyle/>
          <a:p>
            <a:endParaRPr lang="ar-SA"/>
          </a:p>
        </p:txBody>
      </p:sp>
      <p:sp>
        <p:nvSpPr>
          <p:cNvPr id="302093" name="Rectangle 13"/>
          <p:cNvSpPr>
            <a:spLocks noChangeArrowheads="1"/>
          </p:cNvSpPr>
          <p:nvPr/>
        </p:nvSpPr>
        <p:spPr bwMode="white">
          <a:xfrm>
            <a:off x="1066800" y="5256213"/>
            <a:ext cx="633413" cy="909637"/>
          </a:xfrm>
          <a:prstGeom prst="rect">
            <a:avLst/>
          </a:prstGeom>
          <a:solidFill>
            <a:schemeClr val="bg1"/>
          </a:solidFill>
          <a:ln w="25400">
            <a:noFill/>
            <a:miter lim="800000"/>
            <a:headEnd/>
            <a:tailEnd/>
          </a:ln>
          <a:effectLst/>
        </p:spPr>
        <p:txBody>
          <a:bodyPr wrap="none" lIns="12700" tIns="12700" rIns="12700" bIns="12700" anchor="ctr">
            <a:spAutoFit/>
          </a:bodyPr>
          <a:lstStyle/>
          <a:p>
            <a:endParaRPr lang="ar-SA"/>
          </a:p>
        </p:txBody>
      </p:sp>
      <p:sp>
        <p:nvSpPr>
          <p:cNvPr id="302096" name="Rectangle 16"/>
          <p:cNvSpPr>
            <a:spLocks noChangeArrowheads="1"/>
          </p:cNvSpPr>
          <p:nvPr/>
        </p:nvSpPr>
        <p:spPr bwMode="auto">
          <a:xfrm>
            <a:off x="4948238" y="1600200"/>
            <a:ext cx="3200400" cy="300038"/>
          </a:xfrm>
          <a:prstGeom prst="rect">
            <a:avLst/>
          </a:prstGeom>
          <a:noFill/>
          <a:ln w="9525">
            <a:noFill/>
            <a:miter lim="800000"/>
            <a:headEnd/>
            <a:tailEnd/>
          </a:ln>
          <a:effectLst/>
        </p:spPr>
        <p:txBody>
          <a:bodyPr lIns="12700" tIns="12700" rIns="12700" bIns="12700">
            <a:spAutoFit/>
          </a:bodyPr>
          <a:lstStyle/>
          <a:p>
            <a:pPr marL="571500" lvl="1" indent="-457200" algn="l" defTabSz="228600"/>
            <a:r>
              <a:rPr lang="en-US"/>
              <a:t>Two Palettes for One Item: </a:t>
            </a:r>
          </a:p>
        </p:txBody>
      </p:sp>
      <p:pic>
        <p:nvPicPr>
          <p:cNvPr id="302106" name="Picture 26" descr="D:\Data\CurrDev\BIA10g\images\0621b.gif"/>
          <p:cNvPicPr>
            <a:picLocks noChangeAspect="1" noChangeArrowheads="1"/>
          </p:cNvPicPr>
          <p:nvPr/>
        </p:nvPicPr>
        <p:blipFill>
          <a:blip r:embed="rId3" cstate="print"/>
          <a:srcRect/>
          <a:stretch>
            <a:fillRect/>
          </a:stretch>
        </p:blipFill>
        <p:spPr bwMode="gray">
          <a:xfrm>
            <a:off x="4638675" y="2057400"/>
            <a:ext cx="3819525" cy="4038600"/>
          </a:xfrm>
          <a:prstGeom prst="rect">
            <a:avLst/>
          </a:prstGeom>
          <a:noFill/>
        </p:spPr>
      </p:pic>
      <p:grpSp>
        <p:nvGrpSpPr>
          <p:cNvPr id="302111" name="Group 31"/>
          <p:cNvGrpSpPr>
            <a:grpSpLocks/>
          </p:cNvGrpSpPr>
          <p:nvPr/>
        </p:nvGrpSpPr>
        <p:grpSpPr bwMode="auto">
          <a:xfrm>
            <a:off x="914400" y="2133600"/>
            <a:ext cx="3478213" cy="4194175"/>
            <a:chOff x="576" y="1344"/>
            <a:chExt cx="2191" cy="2642"/>
          </a:xfrm>
        </p:grpSpPr>
        <p:pic>
          <p:nvPicPr>
            <p:cNvPr id="302108" name="Picture 28" descr="D:\Data\CurrDev\BIA10g\images\0621a.gif"/>
            <p:cNvPicPr>
              <a:picLocks noChangeAspect="1" noChangeArrowheads="1"/>
            </p:cNvPicPr>
            <p:nvPr/>
          </p:nvPicPr>
          <p:blipFill>
            <a:blip r:embed="rId4" cstate="print"/>
            <a:srcRect/>
            <a:stretch>
              <a:fillRect/>
            </a:stretch>
          </p:blipFill>
          <p:spPr bwMode="gray">
            <a:xfrm>
              <a:off x="576" y="1344"/>
              <a:ext cx="1692" cy="1771"/>
            </a:xfrm>
            <a:prstGeom prst="rect">
              <a:avLst/>
            </a:prstGeom>
            <a:noFill/>
          </p:spPr>
        </p:pic>
        <p:sp>
          <p:nvSpPr>
            <p:cNvPr id="302097" name="Rectangle 17"/>
            <p:cNvSpPr>
              <a:spLocks noChangeArrowheads="1"/>
            </p:cNvSpPr>
            <p:nvPr/>
          </p:nvSpPr>
          <p:spPr bwMode="gray">
            <a:xfrm>
              <a:off x="2016" y="1536"/>
              <a:ext cx="192" cy="192"/>
            </a:xfrm>
            <a:prstGeom prst="rect">
              <a:avLst/>
            </a:prstGeom>
            <a:noFill/>
            <a:ln w="25400">
              <a:solidFill>
                <a:schemeClr val="accent2"/>
              </a:solidFill>
              <a:miter lim="800000"/>
              <a:headEnd/>
              <a:tailEnd/>
            </a:ln>
            <a:effectLst/>
          </p:spPr>
          <p:txBody>
            <a:bodyPr wrap="none" lIns="12700" tIns="12700" rIns="12700" bIns="12700" anchor="ctr">
              <a:spAutoFit/>
            </a:bodyPr>
            <a:lstStyle/>
            <a:p>
              <a:endParaRPr lang="ar-SA"/>
            </a:p>
          </p:txBody>
        </p:sp>
        <p:pic>
          <p:nvPicPr>
            <p:cNvPr id="302110" name="Picture 30" descr="D:\Data\CurrDev\BIA10g\images\0621b.gif"/>
            <p:cNvPicPr>
              <a:picLocks noChangeAspect="1" noChangeArrowheads="1"/>
            </p:cNvPicPr>
            <p:nvPr/>
          </p:nvPicPr>
          <p:blipFill>
            <a:blip r:embed="rId5" cstate="print"/>
            <a:srcRect/>
            <a:stretch>
              <a:fillRect/>
            </a:stretch>
          </p:blipFill>
          <p:spPr bwMode="gray">
            <a:xfrm>
              <a:off x="1104" y="2208"/>
              <a:ext cx="1663" cy="1778"/>
            </a:xfrm>
            <a:prstGeom prst="rect">
              <a:avLst/>
            </a:prstGeom>
            <a:noFill/>
          </p:spPr>
        </p:pic>
      </p:gr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148" name="Picture 20"/>
          <p:cNvPicPr>
            <a:picLocks noChangeAspect="1" noChangeArrowheads="1"/>
          </p:cNvPicPr>
          <p:nvPr/>
        </p:nvPicPr>
        <p:blipFill>
          <a:blip r:embed="rId3" cstate="print"/>
          <a:srcRect/>
          <a:stretch>
            <a:fillRect/>
          </a:stretch>
        </p:blipFill>
        <p:spPr bwMode="gray">
          <a:xfrm>
            <a:off x="4786313" y="1295400"/>
            <a:ext cx="3443287" cy="4419600"/>
          </a:xfrm>
          <a:prstGeom prst="rect">
            <a:avLst/>
          </a:prstGeom>
          <a:noFill/>
          <a:ln w="25400">
            <a:noFill/>
            <a:miter lim="800000"/>
            <a:headEnd/>
            <a:tailEnd/>
          </a:ln>
          <a:effectLst/>
        </p:spPr>
      </p:pic>
      <p:pic>
        <p:nvPicPr>
          <p:cNvPr id="304144" name="Picture 16"/>
          <p:cNvPicPr>
            <a:picLocks noChangeAspect="1" noChangeArrowheads="1"/>
          </p:cNvPicPr>
          <p:nvPr/>
        </p:nvPicPr>
        <p:blipFill>
          <a:blip r:embed="rId4" cstate="print"/>
          <a:srcRect/>
          <a:stretch>
            <a:fillRect/>
          </a:stretch>
        </p:blipFill>
        <p:spPr bwMode="gray">
          <a:xfrm>
            <a:off x="914400" y="1314450"/>
            <a:ext cx="3230563" cy="4400550"/>
          </a:xfrm>
          <a:prstGeom prst="rect">
            <a:avLst/>
          </a:prstGeom>
          <a:noFill/>
          <a:ln w="25400">
            <a:noFill/>
            <a:miter lim="800000"/>
            <a:headEnd/>
            <a:tailEnd/>
          </a:ln>
          <a:effectLst/>
        </p:spPr>
      </p:pic>
      <p:sp>
        <p:nvSpPr>
          <p:cNvPr id="304141" name="Rectangle 13"/>
          <p:cNvSpPr>
            <a:spLocks noGrp="1" noChangeArrowheads="1"/>
          </p:cNvSpPr>
          <p:nvPr>
            <p:ph type="title"/>
          </p:nvPr>
        </p:nvSpPr>
        <p:spPr/>
        <p:txBody>
          <a:bodyPr/>
          <a:lstStyle/>
          <a:p>
            <a:r>
              <a:rPr lang="en-US"/>
              <a:t>Setting Properties on Multiple Objects</a:t>
            </a:r>
          </a:p>
        </p:txBody>
      </p:sp>
      <p:sp>
        <p:nvSpPr>
          <p:cNvPr id="304137" name="Line 9"/>
          <p:cNvSpPr>
            <a:spLocks noChangeShapeType="1"/>
          </p:cNvSpPr>
          <p:nvPr/>
        </p:nvSpPr>
        <p:spPr bwMode="blackWhite">
          <a:xfrm>
            <a:off x="2625725" y="3810000"/>
            <a:ext cx="14605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304138" name="Line 10"/>
          <p:cNvSpPr>
            <a:spLocks noChangeShapeType="1"/>
          </p:cNvSpPr>
          <p:nvPr/>
        </p:nvSpPr>
        <p:spPr bwMode="blackWhite">
          <a:xfrm flipV="1">
            <a:off x="3443288" y="4875213"/>
            <a:ext cx="642937" cy="1587"/>
          </a:xfrm>
          <a:prstGeom prst="line">
            <a:avLst/>
          </a:prstGeom>
          <a:noFill/>
          <a:ln w="28575">
            <a:solidFill>
              <a:schemeClr val="hlink"/>
            </a:solidFill>
            <a:round/>
            <a:headEnd type="none" w="sm" len="sm"/>
            <a:tailEnd type="triangle" w="sm" len="sm"/>
          </a:ln>
          <a:effectLst/>
        </p:spPr>
        <p:txBody>
          <a:bodyPr/>
          <a:lstStyle/>
          <a:p>
            <a:endParaRPr lang="ar-SA"/>
          </a:p>
        </p:txBody>
      </p:sp>
      <p:sp>
        <p:nvSpPr>
          <p:cNvPr id="304139" name="Line 11"/>
          <p:cNvSpPr>
            <a:spLocks noChangeShapeType="1"/>
          </p:cNvSpPr>
          <p:nvPr/>
        </p:nvSpPr>
        <p:spPr bwMode="blackWhite">
          <a:xfrm>
            <a:off x="3494088" y="5178425"/>
            <a:ext cx="592137" cy="3175"/>
          </a:xfrm>
          <a:prstGeom prst="line">
            <a:avLst/>
          </a:prstGeom>
          <a:noFill/>
          <a:ln w="28575">
            <a:solidFill>
              <a:schemeClr val="hlink"/>
            </a:solidFill>
            <a:round/>
            <a:headEnd type="none" w="sm" len="sm"/>
            <a:tailEnd type="triangle" w="sm" len="sm"/>
          </a:ln>
          <a:effectLst/>
        </p:spPr>
        <p:txBody>
          <a:bodyPr/>
          <a:lstStyle/>
          <a:p>
            <a:endParaRPr lang="ar-SA"/>
          </a:p>
        </p:txBody>
      </p:sp>
      <p:sp>
        <p:nvSpPr>
          <p:cNvPr id="304142" name="Line 14"/>
          <p:cNvSpPr>
            <a:spLocks noChangeShapeType="1"/>
          </p:cNvSpPr>
          <p:nvPr/>
        </p:nvSpPr>
        <p:spPr bwMode="auto">
          <a:xfrm>
            <a:off x="4191000" y="3505200"/>
            <a:ext cx="0" cy="18288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304143" name="Line 15"/>
          <p:cNvSpPr>
            <a:spLocks noChangeShapeType="1"/>
          </p:cNvSpPr>
          <p:nvPr/>
        </p:nvSpPr>
        <p:spPr bwMode="auto">
          <a:xfrm flipV="1">
            <a:off x="6791325" y="1870075"/>
            <a:ext cx="0" cy="704850"/>
          </a:xfrm>
          <a:prstGeom prst="line">
            <a:avLst/>
          </a:prstGeom>
          <a:noFill/>
          <a:ln w="28575">
            <a:solidFill>
              <a:schemeClr val="hlink"/>
            </a:solidFill>
            <a:round/>
            <a:headEnd/>
            <a:tailEnd type="triangle" w="sm" len="sm"/>
          </a:ln>
          <a:effectLst/>
        </p:spPr>
        <p:txBody>
          <a:bodyPr lIns="12700" tIns="12700" rIns="12700" bIns="12700">
            <a:spAutoFit/>
          </a:bodyPr>
          <a:lstStyle/>
          <a:p>
            <a:endParaRPr lang="ar-SA"/>
          </a:p>
        </p:txBody>
      </p:sp>
      <p:sp>
        <p:nvSpPr>
          <p:cNvPr id="304136" name="Rectangle 8"/>
          <p:cNvSpPr>
            <a:spLocks noChangeArrowheads="1"/>
          </p:cNvSpPr>
          <p:nvPr/>
        </p:nvSpPr>
        <p:spPr bwMode="blackWhite">
          <a:xfrm>
            <a:off x="6000750" y="2517775"/>
            <a:ext cx="1543050" cy="682625"/>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Intersection/</a:t>
            </a:r>
          </a:p>
          <a:p>
            <a:pPr defTabSz="822325" eaLnBrk="0" hangingPunct="0">
              <a:spcBef>
                <a:spcPct val="0"/>
              </a:spcBef>
              <a:buClrTx/>
              <a:buFontTx/>
              <a:buNone/>
            </a:pPr>
            <a:r>
              <a:rPr lang="en-US">
                <a:solidFill>
                  <a:schemeClr val="bg2"/>
                </a:solidFill>
              </a:rPr>
              <a:t>Union</a:t>
            </a:r>
          </a:p>
        </p:txBody>
      </p:sp>
      <p:sp>
        <p:nvSpPr>
          <p:cNvPr id="304149" name="Line 21"/>
          <p:cNvSpPr>
            <a:spLocks noChangeShapeType="1"/>
          </p:cNvSpPr>
          <p:nvPr/>
        </p:nvSpPr>
        <p:spPr bwMode="blackWhite">
          <a:xfrm flipV="1">
            <a:off x="4192588" y="4395788"/>
            <a:ext cx="642937" cy="1587"/>
          </a:xfrm>
          <a:prstGeom prst="line">
            <a:avLst/>
          </a:prstGeom>
          <a:noFill/>
          <a:ln w="28575">
            <a:solidFill>
              <a:schemeClr val="hlink"/>
            </a:solidFill>
            <a:round/>
            <a:headEnd type="none" w="sm" len="sm"/>
            <a:tailEnd type="triangle" w="sm" len="sm"/>
          </a:ln>
          <a:effectLst/>
        </p:spPr>
        <p:txBody>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Line 2"/>
          <p:cNvSpPr>
            <a:spLocks noChangeShapeType="1"/>
          </p:cNvSpPr>
          <p:nvPr/>
        </p:nvSpPr>
        <p:spPr bwMode="blackWhite">
          <a:xfrm>
            <a:off x="2146300"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79" name="Line 3"/>
          <p:cNvSpPr>
            <a:spLocks noChangeShapeType="1"/>
          </p:cNvSpPr>
          <p:nvPr/>
        </p:nvSpPr>
        <p:spPr bwMode="blackWhite">
          <a:xfrm>
            <a:off x="1497013"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0" name="Line 4"/>
          <p:cNvSpPr>
            <a:spLocks noChangeShapeType="1"/>
          </p:cNvSpPr>
          <p:nvPr/>
        </p:nvSpPr>
        <p:spPr bwMode="blackWhite">
          <a:xfrm>
            <a:off x="2751138"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1" name="Line 5"/>
          <p:cNvSpPr>
            <a:spLocks noChangeShapeType="1"/>
          </p:cNvSpPr>
          <p:nvPr/>
        </p:nvSpPr>
        <p:spPr bwMode="blackWhite">
          <a:xfrm>
            <a:off x="6415088"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2" name="Line 6"/>
          <p:cNvSpPr>
            <a:spLocks noChangeShapeType="1"/>
          </p:cNvSpPr>
          <p:nvPr/>
        </p:nvSpPr>
        <p:spPr bwMode="blackWhite">
          <a:xfrm>
            <a:off x="7554913"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253" name="Rectangle 77"/>
          <p:cNvSpPr>
            <a:spLocks noGrp="1" noChangeArrowheads="1"/>
          </p:cNvSpPr>
          <p:nvPr>
            <p:ph type="title"/>
          </p:nvPr>
        </p:nvSpPr>
        <p:spPr/>
        <p:txBody>
          <a:bodyPr/>
          <a:lstStyle/>
          <a:p>
            <a:r>
              <a:rPr lang="en-US"/>
              <a:t>Copying Properties</a:t>
            </a:r>
          </a:p>
        </p:txBody>
      </p:sp>
      <p:sp>
        <p:nvSpPr>
          <p:cNvPr id="306184" name="Rectangle 8"/>
          <p:cNvSpPr>
            <a:spLocks noChangeArrowheads="1"/>
          </p:cNvSpPr>
          <p:nvPr/>
        </p:nvSpPr>
        <p:spPr bwMode="blackWhite">
          <a:xfrm>
            <a:off x="3073400" y="1358900"/>
            <a:ext cx="2946400" cy="1079500"/>
          </a:xfrm>
          <a:prstGeom prst="rect">
            <a:avLst/>
          </a:prstGeom>
          <a:solidFill>
            <a:srgbClr val="99CCFF"/>
          </a:solidFill>
          <a:ln w="28575">
            <a:solidFill>
              <a:schemeClr val="bg2"/>
            </a:solidFill>
            <a:prstDash val="dash"/>
            <a:miter lim="800000"/>
            <a:headEnd/>
            <a:tailEnd/>
          </a:ln>
          <a:effectLst/>
        </p:spPr>
        <p:txBody>
          <a:bodyPr wrap="none" anchor="ctr"/>
          <a:lstStyle/>
          <a:p>
            <a:endParaRPr lang="ar-SA"/>
          </a:p>
        </p:txBody>
      </p:sp>
      <p:sp>
        <p:nvSpPr>
          <p:cNvPr id="306185" name="Rectangle 9"/>
          <p:cNvSpPr>
            <a:spLocks noChangeArrowheads="1"/>
          </p:cNvSpPr>
          <p:nvPr/>
        </p:nvSpPr>
        <p:spPr bwMode="blackWhite">
          <a:xfrm>
            <a:off x="3184525" y="1447800"/>
            <a:ext cx="1171575" cy="850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306186" name="Rectangle 10"/>
          <p:cNvSpPr>
            <a:spLocks noChangeArrowheads="1"/>
          </p:cNvSpPr>
          <p:nvPr/>
        </p:nvSpPr>
        <p:spPr bwMode="blackWhite">
          <a:xfrm>
            <a:off x="4657725" y="1447800"/>
            <a:ext cx="1171575" cy="850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306187" name="Line 11"/>
          <p:cNvSpPr>
            <a:spLocks noChangeShapeType="1"/>
          </p:cNvSpPr>
          <p:nvPr/>
        </p:nvSpPr>
        <p:spPr bwMode="blackWhite">
          <a:xfrm>
            <a:off x="4508500" y="1371600"/>
            <a:ext cx="0" cy="1092200"/>
          </a:xfrm>
          <a:prstGeom prst="line">
            <a:avLst/>
          </a:prstGeom>
          <a:noFill/>
          <a:ln w="28575">
            <a:solidFill>
              <a:schemeClr val="bg2"/>
            </a:solidFill>
            <a:prstDash val="dash"/>
            <a:round/>
            <a:headEnd type="none" w="sm" len="sm"/>
            <a:tailEnd type="none" w="sm" len="sm"/>
          </a:ln>
          <a:effectLst/>
        </p:spPr>
        <p:txBody>
          <a:bodyPr/>
          <a:lstStyle/>
          <a:p>
            <a:endParaRPr lang="ar-SA"/>
          </a:p>
        </p:txBody>
      </p:sp>
      <p:sp>
        <p:nvSpPr>
          <p:cNvPr id="306188" name="Rectangle 12"/>
          <p:cNvSpPr>
            <a:spLocks noChangeArrowheads="1"/>
          </p:cNvSpPr>
          <p:nvPr/>
        </p:nvSpPr>
        <p:spPr bwMode="blackWhite">
          <a:xfrm>
            <a:off x="3270250" y="1581150"/>
            <a:ext cx="266700" cy="139700"/>
          </a:xfrm>
          <a:prstGeom prst="rect">
            <a:avLst/>
          </a:prstGeom>
          <a:solidFill>
            <a:srgbClr val="DDDDDD"/>
          </a:solidFill>
          <a:ln w="28575">
            <a:solidFill>
              <a:schemeClr val="bg2"/>
            </a:solidFill>
            <a:miter lim="800000"/>
            <a:headEnd/>
            <a:tailEnd/>
          </a:ln>
          <a:effectLst/>
        </p:spPr>
        <p:txBody>
          <a:bodyPr wrap="none" anchor="ctr"/>
          <a:lstStyle/>
          <a:p>
            <a:endParaRPr lang="ar-SA"/>
          </a:p>
        </p:txBody>
      </p:sp>
      <p:sp>
        <p:nvSpPr>
          <p:cNvPr id="306189" name="Rectangle 13"/>
          <p:cNvSpPr>
            <a:spLocks noChangeArrowheads="1"/>
          </p:cNvSpPr>
          <p:nvPr/>
        </p:nvSpPr>
        <p:spPr bwMode="blackWhite">
          <a:xfrm>
            <a:off x="3956050" y="1681163"/>
            <a:ext cx="266700" cy="139700"/>
          </a:xfrm>
          <a:prstGeom prst="rect">
            <a:avLst/>
          </a:prstGeom>
          <a:solidFill>
            <a:srgbClr val="DDDDDD"/>
          </a:solidFill>
          <a:ln w="28575">
            <a:solidFill>
              <a:schemeClr val="bg2"/>
            </a:solidFill>
            <a:miter lim="800000"/>
            <a:headEnd/>
            <a:tailEnd/>
          </a:ln>
          <a:effectLst/>
        </p:spPr>
        <p:txBody>
          <a:bodyPr wrap="none" anchor="ctr"/>
          <a:lstStyle/>
          <a:p>
            <a:endParaRPr lang="ar-SA"/>
          </a:p>
        </p:txBody>
      </p:sp>
      <p:sp>
        <p:nvSpPr>
          <p:cNvPr id="306190" name="Rectangle 14"/>
          <p:cNvSpPr>
            <a:spLocks noChangeArrowheads="1"/>
          </p:cNvSpPr>
          <p:nvPr/>
        </p:nvSpPr>
        <p:spPr bwMode="blackWhite">
          <a:xfrm>
            <a:off x="3282950" y="20002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1" name="Rectangle 15"/>
          <p:cNvSpPr>
            <a:spLocks noChangeArrowheads="1"/>
          </p:cNvSpPr>
          <p:nvPr/>
        </p:nvSpPr>
        <p:spPr bwMode="blackWhite">
          <a:xfrm>
            <a:off x="3943350" y="21145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2" name="Line 16"/>
          <p:cNvSpPr>
            <a:spLocks noChangeShapeType="1"/>
          </p:cNvSpPr>
          <p:nvPr/>
        </p:nvSpPr>
        <p:spPr bwMode="blackWhite">
          <a:xfrm>
            <a:off x="3530600" y="1638300"/>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3" name="Line 17"/>
          <p:cNvSpPr>
            <a:spLocks noChangeShapeType="1"/>
          </p:cNvSpPr>
          <p:nvPr/>
        </p:nvSpPr>
        <p:spPr bwMode="blackWhite">
          <a:xfrm>
            <a:off x="3568700" y="2057400"/>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4" name="Line 18"/>
          <p:cNvSpPr>
            <a:spLocks noChangeShapeType="1"/>
          </p:cNvSpPr>
          <p:nvPr/>
        </p:nvSpPr>
        <p:spPr bwMode="blackWhite">
          <a:xfrm>
            <a:off x="4089400" y="1625600"/>
            <a:ext cx="0" cy="50800"/>
          </a:xfrm>
          <a:prstGeom prst="line">
            <a:avLst/>
          </a:prstGeom>
          <a:noFill/>
          <a:ln w="28575">
            <a:solidFill>
              <a:schemeClr val="bg2"/>
            </a:solidFill>
            <a:round/>
            <a:headEnd type="none" w="sm" len="sm"/>
            <a:tailEnd type="none" w="sm" len="sm"/>
          </a:ln>
          <a:effectLst/>
        </p:spPr>
        <p:txBody>
          <a:bodyPr/>
          <a:lstStyle/>
          <a:p>
            <a:endParaRPr lang="ar-SA"/>
          </a:p>
        </p:txBody>
      </p:sp>
      <p:sp>
        <p:nvSpPr>
          <p:cNvPr id="306195" name="Line 19"/>
          <p:cNvSpPr>
            <a:spLocks noChangeShapeType="1"/>
          </p:cNvSpPr>
          <p:nvPr/>
        </p:nvSpPr>
        <p:spPr bwMode="blackWhite">
          <a:xfrm>
            <a:off x="4127500" y="2044700"/>
            <a:ext cx="0" cy="63500"/>
          </a:xfrm>
          <a:prstGeom prst="line">
            <a:avLst/>
          </a:prstGeom>
          <a:noFill/>
          <a:ln w="28575">
            <a:solidFill>
              <a:schemeClr val="bg2"/>
            </a:solidFill>
            <a:round/>
            <a:headEnd type="none" w="sm" len="sm"/>
            <a:tailEnd type="none" w="sm" len="sm"/>
          </a:ln>
          <a:effectLst/>
        </p:spPr>
        <p:txBody>
          <a:bodyPr/>
          <a:lstStyle/>
          <a:p>
            <a:endParaRPr lang="ar-SA"/>
          </a:p>
        </p:txBody>
      </p:sp>
      <p:sp>
        <p:nvSpPr>
          <p:cNvPr id="306196" name="Rectangle 20"/>
          <p:cNvSpPr>
            <a:spLocks noChangeArrowheads="1"/>
          </p:cNvSpPr>
          <p:nvPr/>
        </p:nvSpPr>
        <p:spPr bwMode="blackWhite">
          <a:xfrm>
            <a:off x="4749800" y="1549400"/>
            <a:ext cx="469900" cy="546100"/>
          </a:xfrm>
          <a:prstGeom prst="rect">
            <a:avLst/>
          </a:prstGeom>
          <a:solidFill>
            <a:srgbClr val="F1CCA7"/>
          </a:solidFill>
          <a:ln w="28575">
            <a:solidFill>
              <a:schemeClr val="bg2"/>
            </a:solidFill>
            <a:miter lim="800000"/>
            <a:headEnd/>
            <a:tailEnd/>
          </a:ln>
          <a:effectLst/>
        </p:spPr>
        <p:txBody>
          <a:bodyPr wrap="none" anchor="ctr"/>
          <a:lstStyle/>
          <a:p>
            <a:endParaRPr lang="ar-SA"/>
          </a:p>
        </p:txBody>
      </p:sp>
      <p:sp>
        <p:nvSpPr>
          <p:cNvPr id="306197" name="Line 21"/>
          <p:cNvSpPr>
            <a:spLocks noChangeShapeType="1"/>
          </p:cNvSpPr>
          <p:nvPr/>
        </p:nvSpPr>
        <p:spPr bwMode="blackWhite">
          <a:xfrm>
            <a:off x="4762500" y="1651000"/>
            <a:ext cx="4572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8" name="Rectangle 22"/>
          <p:cNvSpPr>
            <a:spLocks noChangeArrowheads="1"/>
          </p:cNvSpPr>
          <p:nvPr/>
        </p:nvSpPr>
        <p:spPr bwMode="blackWhite">
          <a:xfrm>
            <a:off x="4819650" y="18732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9" name="Rectangle 23"/>
          <p:cNvSpPr>
            <a:spLocks noChangeArrowheads="1"/>
          </p:cNvSpPr>
          <p:nvPr/>
        </p:nvSpPr>
        <p:spPr bwMode="blackWhite">
          <a:xfrm>
            <a:off x="5454650" y="20129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200" name="Line 24"/>
          <p:cNvSpPr>
            <a:spLocks noChangeShapeType="1"/>
          </p:cNvSpPr>
          <p:nvPr/>
        </p:nvSpPr>
        <p:spPr bwMode="blackWhite">
          <a:xfrm>
            <a:off x="5080000" y="1928813"/>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201" name="Line 25"/>
          <p:cNvSpPr>
            <a:spLocks noChangeShapeType="1"/>
          </p:cNvSpPr>
          <p:nvPr/>
        </p:nvSpPr>
        <p:spPr bwMode="blackWhite">
          <a:xfrm>
            <a:off x="5624513" y="1930400"/>
            <a:ext cx="0" cy="76200"/>
          </a:xfrm>
          <a:prstGeom prst="line">
            <a:avLst/>
          </a:prstGeom>
          <a:noFill/>
          <a:ln w="28575">
            <a:solidFill>
              <a:schemeClr val="bg2"/>
            </a:solidFill>
            <a:round/>
            <a:headEnd type="none" w="sm" len="sm"/>
            <a:tailEnd type="none" w="sm" len="sm"/>
          </a:ln>
          <a:effectLst/>
        </p:spPr>
        <p:txBody>
          <a:bodyPr/>
          <a:lstStyle/>
          <a:p>
            <a:endParaRPr lang="ar-SA"/>
          </a:p>
        </p:txBody>
      </p:sp>
      <p:sp>
        <p:nvSpPr>
          <p:cNvPr id="306202" name="Rectangle 26"/>
          <p:cNvSpPr>
            <a:spLocks noChangeArrowheads="1"/>
          </p:cNvSpPr>
          <p:nvPr/>
        </p:nvSpPr>
        <p:spPr bwMode="blackWhite">
          <a:xfrm>
            <a:off x="2244725" y="1284288"/>
            <a:ext cx="7556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Copy</a:t>
            </a:r>
          </a:p>
        </p:txBody>
      </p:sp>
      <p:sp>
        <p:nvSpPr>
          <p:cNvPr id="306203" name="Rectangle 27"/>
          <p:cNvSpPr>
            <a:spLocks noChangeArrowheads="1"/>
          </p:cNvSpPr>
          <p:nvPr/>
        </p:nvSpPr>
        <p:spPr bwMode="blackWhite">
          <a:xfrm>
            <a:off x="6105525" y="1284288"/>
            <a:ext cx="7937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Paste</a:t>
            </a:r>
          </a:p>
        </p:txBody>
      </p:sp>
      <p:sp>
        <p:nvSpPr>
          <p:cNvPr id="306204" name="Rectangle 28"/>
          <p:cNvSpPr>
            <a:spLocks noChangeArrowheads="1"/>
          </p:cNvSpPr>
          <p:nvPr/>
        </p:nvSpPr>
        <p:spPr bwMode="blackWhite">
          <a:xfrm>
            <a:off x="1279525" y="5867400"/>
            <a:ext cx="18224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Source objects</a:t>
            </a:r>
          </a:p>
        </p:txBody>
      </p:sp>
      <p:sp>
        <p:nvSpPr>
          <p:cNvPr id="306205" name="Rectangle 29"/>
          <p:cNvSpPr>
            <a:spLocks noChangeArrowheads="1"/>
          </p:cNvSpPr>
          <p:nvPr/>
        </p:nvSpPr>
        <p:spPr bwMode="blackWhite">
          <a:xfrm>
            <a:off x="5788025" y="5867400"/>
            <a:ext cx="22923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Destination objects</a:t>
            </a:r>
          </a:p>
        </p:txBody>
      </p:sp>
      <p:sp>
        <p:nvSpPr>
          <p:cNvPr id="306206" name="Rectangle 30"/>
          <p:cNvSpPr>
            <a:spLocks noChangeArrowheads="1"/>
          </p:cNvSpPr>
          <p:nvPr/>
        </p:nvSpPr>
        <p:spPr bwMode="blackWhite">
          <a:xfrm>
            <a:off x="3865563" y="4389438"/>
            <a:ext cx="13144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Properties</a:t>
            </a:r>
          </a:p>
        </p:txBody>
      </p:sp>
      <p:sp>
        <p:nvSpPr>
          <p:cNvPr id="306222" name="Rectangle 46"/>
          <p:cNvSpPr>
            <a:spLocks noChangeArrowheads="1"/>
          </p:cNvSpPr>
          <p:nvPr/>
        </p:nvSpPr>
        <p:spPr bwMode="blackWhite">
          <a:xfrm>
            <a:off x="6096000" y="2498725"/>
            <a:ext cx="1704975"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Name	ITEMS</a:t>
            </a:r>
          </a:p>
        </p:txBody>
      </p:sp>
      <p:sp>
        <p:nvSpPr>
          <p:cNvPr id="306246" name="Rectangle 70"/>
          <p:cNvSpPr>
            <a:spLocks noChangeArrowheads="1"/>
          </p:cNvSpPr>
          <p:nvPr/>
        </p:nvSpPr>
        <p:spPr bwMode="gray">
          <a:xfrm>
            <a:off x="5105400" y="2860675"/>
            <a:ext cx="3090863" cy="140652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6247" name="Rectangle 71"/>
          <p:cNvSpPr>
            <a:spLocks noChangeArrowheads="1"/>
          </p:cNvSpPr>
          <p:nvPr/>
        </p:nvSpPr>
        <p:spPr bwMode="blackWhite">
          <a:xfrm>
            <a:off x="5105400" y="3155950"/>
            <a:ext cx="3094038" cy="280988"/>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306248" name="Rectangle 72"/>
          <p:cNvSpPr>
            <a:spLocks noChangeArrowheads="1"/>
          </p:cNvSpPr>
          <p:nvPr/>
        </p:nvSpPr>
        <p:spPr bwMode="blackWhite">
          <a:xfrm>
            <a:off x="5105400" y="3984625"/>
            <a:ext cx="3087688" cy="280988"/>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9" name="Rectangle 73"/>
          <p:cNvSpPr>
            <a:spLocks noChangeArrowheads="1"/>
          </p:cNvSpPr>
          <p:nvPr/>
        </p:nvSpPr>
        <p:spPr bwMode="blackWhite">
          <a:xfrm>
            <a:off x="5105400" y="3711575"/>
            <a:ext cx="3087688" cy="279400"/>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50" name="Rectangle 74"/>
          <p:cNvSpPr>
            <a:spLocks noChangeArrowheads="1"/>
          </p:cNvSpPr>
          <p:nvPr/>
        </p:nvSpPr>
        <p:spPr bwMode="gray">
          <a:xfrm>
            <a:off x="5105400" y="2857500"/>
            <a:ext cx="3106738" cy="1446213"/>
          </a:xfrm>
          <a:prstGeom prst="rect">
            <a:avLst/>
          </a:prstGeom>
          <a:noFill/>
          <a:ln w="28575">
            <a:noFill/>
            <a:miter lim="800000"/>
            <a:headEnd/>
            <a:tailEnd/>
          </a:ln>
          <a:effectLst/>
        </p:spPr>
        <p:txBody>
          <a:bodyPr wrap="none" anchor="ctr"/>
          <a:lstStyle/>
          <a:p>
            <a:endParaRPr lang="ar-SA"/>
          </a:p>
        </p:txBody>
      </p:sp>
      <p:sp>
        <p:nvSpPr>
          <p:cNvPr id="306251" name="Line 75"/>
          <p:cNvSpPr>
            <a:spLocks noChangeShapeType="1"/>
          </p:cNvSpPr>
          <p:nvPr/>
        </p:nvSpPr>
        <p:spPr bwMode="blackWhite">
          <a:xfrm>
            <a:off x="7453313" y="2854325"/>
            <a:ext cx="0" cy="1435100"/>
          </a:xfrm>
          <a:prstGeom prst="line">
            <a:avLst/>
          </a:prstGeom>
          <a:noFill/>
          <a:ln w="28575">
            <a:solidFill>
              <a:schemeClr val="bg2"/>
            </a:solidFill>
            <a:round/>
            <a:headEnd type="none" w="sm" len="sm"/>
            <a:tailEnd type="none" w="sm" len="sm"/>
          </a:ln>
          <a:effectLst/>
        </p:spPr>
        <p:txBody>
          <a:bodyPr/>
          <a:lstStyle/>
          <a:p>
            <a:endParaRPr lang="ar-SA"/>
          </a:p>
        </p:txBody>
      </p:sp>
      <p:sp>
        <p:nvSpPr>
          <p:cNvPr id="306252" name="Rectangle 76"/>
          <p:cNvSpPr>
            <a:spLocks noChangeArrowheads="1"/>
          </p:cNvSpPr>
          <p:nvPr/>
        </p:nvSpPr>
        <p:spPr bwMode="blackWhite">
          <a:xfrm>
            <a:off x="5119688" y="2849563"/>
            <a:ext cx="3057525" cy="1446212"/>
          </a:xfrm>
          <a:prstGeom prst="rect">
            <a:avLst/>
          </a:prstGeom>
          <a:noFill/>
          <a:ln w="25400">
            <a:noFill/>
            <a:miter lim="800000"/>
            <a:headEnd/>
            <a:tailEnd/>
          </a:ln>
          <a:effectLst/>
        </p:spPr>
        <p:txBody>
          <a:bodyPr wrap="none" lIns="92075" tIns="46038" rIns="92075" bIns="46038" anchor="ctr"/>
          <a:lstStyle/>
          <a:p>
            <a:pPr algn="l" defTabSz="822325" eaLnBrk="0" hangingPunct="0">
              <a:spcBef>
                <a:spcPct val="0"/>
              </a:spcBef>
              <a:buClrTx/>
              <a:buFontTx/>
              <a:buNone/>
            </a:pPr>
            <a:r>
              <a:rPr lang="en-US"/>
              <a:t>Query All Records	Yes</a:t>
            </a:r>
          </a:p>
          <a:p>
            <a:pPr algn="l" defTabSz="822325" eaLnBrk="0" hangingPunct="0">
              <a:spcBef>
                <a:spcPct val="0"/>
              </a:spcBef>
              <a:buClrTx/>
              <a:buFontTx/>
              <a:buNone/>
            </a:pPr>
            <a:r>
              <a:rPr lang="en-US"/>
              <a:t>Query Allowed		Yes</a:t>
            </a:r>
          </a:p>
          <a:p>
            <a:pPr algn="l" defTabSz="822325" eaLnBrk="0" hangingPunct="0">
              <a:spcBef>
                <a:spcPct val="0"/>
              </a:spcBef>
              <a:buClrTx/>
              <a:buFontTx/>
              <a:buNone/>
            </a:pPr>
            <a:r>
              <a:rPr lang="en-US"/>
              <a:t>Insert Allowed		Yes</a:t>
            </a:r>
          </a:p>
          <a:p>
            <a:pPr algn="l" defTabSz="822325" eaLnBrk="0" hangingPunct="0">
              <a:spcBef>
                <a:spcPct val="0"/>
              </a:spcBef>
              <a:buClrTx/>
              <a:buFontTx/>
              <a:buNone/>
            </a:pPr>
            <a:r>
              <a:rPr lang="en-US"/>
              <a:t>Update Allowed	No</a:t>
            </a:r>
          </a:p>
          <a:p>
            <a:pPr algn="l" defTabSz="822325" eaLnBrk="0" hangingPunct="0">
              <a:spcBef>
                <a:spcPct val="0"/>
              </a:spcBef>
              <a:buClrTx/>
              <a:buFontTx/>
              <a:buNone/>
            </a:pPr>
            <a:r>
              <a:rPr lang="en-US"/>
              <a:t>Delete Allowed		Yes</a:t>
            </a:r>
          </a:p>
        </p:txBody>
      </p:sp>
      <p:sp>
        <p:nvSpPr>
          <p:cNvPr id="306254" name="Line 78"/>
          <p:cNvSpPr>
            <a:spLocks noChangeShapeType="1"/>
          </p:cNvSpPr>
          <p:nvPr/>
        </p:nvSpPr>
        <p:spPr bwMode="blackWhite">
          <a:xfrm>
            <a:off x="2376488" y="1889125"/>
            <a:ext cx="0" cy="1143000"/>
          </a:xfrm>
          <a:prstGeom prst="line">
            <a:avLst/>
          </a:prstGeom>
          <a:noFill/>
          <a:ln w="28575">
            <a:solidFill>
              <a:schemeClr val="tx1"/>
            </a:solidFill>
            <a:round/>
            <a:headEnd type="none" w="sm" len="sm"/>
            <a:tailEnd type="none" w="sm" len="sm"/>
          </a:ln>
          <a:effectLst/>
        </p:spPr>
        <p:txBody>
          <a:bodyPr/>
          <a:lstStyle/>
          <a:p>
            <a:endParaRPr lang="ar-SA"/>
          </a:p>
        </p:txBody>
      </p:sp>
      <p:sp>
        <p:nvSpPr>
          <p:cNvPr id="306255" name="Line 79"/>
          <p:cNvSpPr>
            <a:spLocks noChangeShapeType="1"/>
          </p:cNvSpPr>
          <p:nvPr/>
        </p:nvSpPr>
        <p:spPr bwMode="blackWhite">
          <a:xfrm>
            <a:off x="2368550" y="1892300"/>
            <a:ext cx="639763"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306259" name="Line 83"/>
          <p:cNvSpPr>
            <a:spLocks noChangeShapeType="1"/>
          </p:cNvSpPr>
          <p:nvPr/>
        </p:nvSpPr>
        <p:spPr bwMode="blackWhite">
          <a:xfrm>
            <a:off x="6045200" y="1892300"/>
            <a:ext cx="887413" cy="0"/>
          </a:xfrm>
          <a:prstGeom prst="line">
            <a:avLst/>
          </a:prstGeom>
          <a:noFill/>
          <a:ln w="28575">
            <a:solidFill>
              <a:schemeClr val="tx1"/>
            </a:solidFill>
            <a:round/>
            <a:headEnd type="none" w="sm" len="sm"/>
            <a:tailEnd type="none" w="sm" len="sm"/>
          </a:ln>
          <a:effectLst/>
        </p:spPr>
        <p:txBody>
          <a:bodyPr/>
          <a:lstStyle/>
          <a:p>
            <a:endParaRPr lang="ar-SA"/>
          </a:p>
        </p:txBody>
      </p:sp>
      <p:sp>
        <p:nvSpPr>
          <p:cNvPr id="306260" name="Line 84"/>
          <p:cNvSpPr>
            <a:spLocks noChangeShapeType="1"/>
          </p:cNvSpPr>
          <p:nvPr/>
        </p:nvSpPr>
        <p:spPr bwMode="blackWhite">
          <a:xfrm>
            <a:off x="6924675" y="1887538"/>
            <a:ext cx="0" cy="914400"/>
          </a:xfrm>
          <a:prstGeom prst="line">
            <a:avLst/>
          </a:prstGeom>
          <a:noFill/>
          <a:ln w="28575">
            <a:solidFill>
              <a:schemeClr val="tx1"/>
            </a:solidFill>
            <a:round/>
            <a:headEnd type="none" w="sm" len="sm"/>
            <a:tailEnd type="triangle" w="sm" len="sm"/>
          </a:ln>
          <a:effectLst/>
        </p:spPr>
        <p:txBody>
          <a:bodyPr/>
          <a:lstStyle/>
          <a:p>
            <a:endParaRPr lang="ar-SA"/>
          </a:p>
        </p:txBody>
      </p:sp>
      <p:sp>
        <p:nvSpPr>
          <p:cNvPr id="306221" name="Rectangle 45"/>
          <p:cNvSpPr>
            <a:spLocks noChangeArrowheads="1"/>
          </p:cNvSpPr>
          <p:nvPr/>
        </p:nvSpPr>
        <p:spPr bwMode="gray">
          <a:xfrm>
            <a:off x="908050" y="2854325"/>
            <a:ext cx="3130550" cy="133667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6241" name="Rectangle 65"/>
          <p:cNvSpPr>
            <a:spLocks noChangeArrowheads="1"/>
          </p:cNvSpPr>
          <p:nvPr/>
        </p:nvSpPr>
        <p:spPr bwMode="blackWhite">
          <a:xfrm>
            <a:off x="909638" y="3160713"/>
            <a:ext cx="3128962" cy="276225"/>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306242" name="Rectangle 66"/>
          <p:cNvSpPr>
            <a:spLocks noChangeArrowheads="1"/>
          </p:cNvSpPr>
          <p:nvPr/>
        </p:nvSpPr>
        <p:spPr bwMode="blackWhite">
          <a:xfrm>
            <a:off x="915988" y="3976688"/>
            <a:ext cx="3122612" cy="276225"/>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3" name="Rectangle 67"/>
          <p:cNvSpPr>
            <a:spLocks noChangeArrowheads="1"/>
          </p:cNvSpPr>
          <p:nvPr/>
        </p:nvSpPr>
        <p:spPr bwMode="blackWhite">
          <a:xfrm>
            <a:off x="915988" y="3702050"/>
            <a:ext cx="3122612" cy="276225"/>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4" name="Rectangle 68"/>
          <p:cNvSpPr>
            <a:spLocks noChangeArrowheads="1"/>
          </p:cNvSpPr>
          <p:nvPr/>
        </p:nvSpPr>
        <p:spPr bwMode="blackWhite">
          <a:xfrm>
            <a:off x="869950" y="2840038"/>
            <a:ext cx="3057525" cy="1446212"/>
          </a:xfrm>
          <a:prstGeom prst="rect">
            <a:avLst/>
          </a:prstGeom>
          <a:noFill/>
          <a:ln w="25400">
            <a:noFill/>
            <a:miter lim="800000"/>
            <a:headEnd/>
            <a:tailEnd/>
          </a:ln>
          <a:effectLst/>
        </p:spPr>
        <p:txBody>
          <a:bodyPr wrap="none" lIns="92075" tIns="46038" rIns="92075" bIns="46038" anchor="ctr"/>
          <a:lstStyle/>
          <a:p>
            <a:pPr algn="l" defTabSz="822325" eaLnBrk="0" hangingPunct="0">
              <a:spcBef>
                <a:spcPct val="0"/>
              </a:spcBef>
              <a:buClrTx/>
              <a:buFontTx/>
              <a:buNone/>
            </a:pPr>
            <a:r>
              <a:rPr lang="en-US">
                <a:solidFill>
                  <a:schemeClr val="bg2"/>
                </a:solidFill>
              </a:rPr>
              <a:t>Query All Records	No</a:t>
            </a:r>
          </a:p>
          <a:p>
            <a:pPr algn="l" defTabSz="822325" eaLnBrk="0" hangingPunct="0">
              <a:spcBef>
                <a:spcPct val="0"/>
              </a:spcBef>
              <a:buClrTx/>
              <a:buFontTx/>
              <a:buNone/>
            </a:pPr>
            <a:r>
              <a:rPr lang="en-US">
                <a:solidFill>
                  <a:schemeClr val="bg2"/>
                </a:solidFill>
              </a:rPr>
              <a:t>Query Allowed		Yes</a:t>
            </a:r>
          </a:p>
          <a:p>
            <a:pPr algn="l" defTabSz="822325" eaLnBrk="0" hangingPunct="0">
              <a:spcBef>
                <a:spcPct val="0"/>
              </a:spcBef>
              <a:buClrTx/>
              <a:buFontTx/>
              <a:buNone/>
            </a:pPr>
            <a:r>
              <a:rPr lang="en-US">
                <a:solidFill>
                  <a:schemeClr val="bg2"/>
                </a:solidFill>
              </a:rPr>
              <a:t>Insert Allowed		Yes</a:t>
            </a:r>
          </a:p>
          <a:p>
            <a:pPr algn="l" defTabSz="822325" eaLnBrk="0" hangingPunct="0">
              <a:spcBef>
                <a:spcPct val="0"/>
              </a:spcBef>
              <a:buClrTx/>
              <a:buFontTx/>
              <a:buNone/>
            </a:pPr>
            <a:r>
              <a:rPr lang="en-US">
                <a:solidFill>
                  <a:schemeClr val="bg2"/>
                </a:solidFill>
              </a:rPr>
              <a:t>Update Allowed	Yes</a:t>
            </a:r>
          </a:p>
          <a:p>
            <a:pPr algn="l" defTabSz="822325" eaLnBrk="0" hangingPunct="0">
              <a:spcBef>
                <a:spcPct val="0"/>
              </a:spcBef>
              <a:buClrTx/>
              <a:buFontTx/>
              <a:buNone/>
            </a:pPr>
            <a:r>
              <a:rPr lang="en-US">
                <a:solidFill>
                  <a:schemeClr val="bg2"/>
                </a:solidFill>
              </a:rPr>
              <a:t>Delete Allowed		Yes</a:t>
            </a:r>
          </a:p>
        </p:txBody>
      </p:sp>
      <p:sp>
        <p:nvSpPr>
          <p:cNvPr id="306245" name="Line 69"/>
          <p:cNvSpPr>
            <a:spLocks noChangeShapeType="1"/>
          </p:cNvSpPr>
          <p:nvPr/>
        </p:nvSpPr>
        <p:spPr bwMode="blackWhite">
          <a:xfrm>
            <a:off x="3209925" y="2854325"/>
            <a:ext cx="0" cy="1411288"/>
          </a:xfrm>
          <a:prstGeom prst="line">
            <a:avLst/>
          </a:prstGeom>
          <a:noFill/>
          <a:ln w="28575">
            <a:solidFill>
              <a:schemeClr val="bg2"/>
            </a:solidFill>
            <a:round/>
            <a:headEnd type="none" w="sm" len="sm"/>
            <a:tailEnd type="none" w="sm" len="sm"/>
          </a:ln>
          <a:effectLst/>
        </p:spPr>
        <p:txBody>
          <a:bodyPr/>
          <a:lstStyle/>
          <a:p>
            <a:endParaRPr lang="ar-SA"/>
          </a:p>
        </p:txBody>
      </p:sp>
      <p:pic>
        <p:nvPicPr>
          <p:cNvPr id="306262" name="Picture 86" descr="Cube: Small Box, Green"/>
          <p:cNvPicPr>
            <a:picLocks noChangeAspect="1" noChangeArrowheads="1"/>
          </p:cNvPicPr>
          <p:nvPr/>
        </p:nvPicPr>
        <p:blipFill>
          <a:blip r:embed="rId3" cstate="print"/>
          <a:srcRect/>
          <a:stretch>
            <a:fillRect/>
          </a:stretch>
        </p:blipFill>
        <p:spPr bwMode="gray">
          <a:xfrm>
            <a:off x="1168400" y="5181600"/>
            <a:ext cx="639763" cy="674688"/>
          </a:xfrm>
          <a:prstGeom prst="rect">
            <a:avLst/>
          </a:prstGeom>
          <a:noFill/>
        </p:spPr>
      </p:pic>
      <p:pic>
        <p:nvPicPr>
          <p:cNvPr id="306267" name="Picture 91" descr="Cube: Small Box, Green"/>
          <p:cNvPicPr>
            <a:picLocks noChangeAspect="1" noChangeArrowheads="1"/>
          </p:cNvPicPr>
          <p:nvPr/>
        </p:nvPicPr>
        <p:blipFill>
          <a:blip r:embed="rId3" cstate="print"/>
          <a:srcRect/>
          <a:stretch>
            <a:fillRect/>
          </a:stretch>
        </p:blipFill>
        <p:spPr bwMode="gray">
          <a:xfrm>
            <a:off x="1816100" y="5181600"/>
            <a:ext cx="639763" cy="674688"/>
          </a:xfrm>
          <a:prstGeom prst="rect">
            <a:avLst/>
          </a:prstGeom>
          <a:noFill/>
        </p:spPr>
      </p:pic>
      <p:pic>
        <p:nvPicPr>
          <p:cNvPr id="306268" name="Picture 92" descr="Cube: Small Box, Green"/>
          <p:cNvPicPr>
            <a:picLocks noChangeAspect="1" noChangeArrowheads="1"/>
          </p:cNvPicPr>
          <p:nvPr/>
        </p:nvPicPr>
        <p:blipFill>
          <a:blip r:embed="rId3" cstate="print"/>
          <a:srcRect/>
          <a:stretch>
            <a:fillRect/>
          </a:stretch>
        </p:blipFill>
        <p:spPr bwMode="gray">
          <a:xfrm>
            <a:off x="2463800" y="5181600"/>
            <a:ext cx="639763" cy="674688"/>
          </a:xfrm>
          <a:prstGeom prst="rect">
            <a:avLst/>
          </a:prstGeom>
          <a:noFill/>
        </p:spPr>
      </p:pic>
      <p:pic>
        <p:nvPicPr>
          <p:cNvPr id="306269" name="Picture 93" descr="Cube: Small Box, Green"/>
          <p:cNvPicPr>
            <a:picLocks noChangeAspect="1" noChangeArrowheads="1"/>
          </p:cNvPicPr>
          <p:nvPr/>
        </p:nvPicPr>
        <p:blipFill>
          <a:blip r:embed="rId3" cstate="print"/>
          <a:srcRect/>
          <a:stretch>
            <a:fillRect/>
          </a:stretch>
        </p:blipFill>
        <p:spPr bwMode="gray">
          <a:xfrm>
            <a:off x="6096000" y="5181600"/>
            <a:ext cx="639763" cy="674688"/>
          </a:xfrm>
          <a:prstGeom prst="rect">
            <a:avLst/>
          </a:prstGeom>
          <a:noFill/>
        </p:spPr>
      </p:pic>
      <p:pic>
        <p:nvPicPr>
          <p:cNvPr id="306270" name="Picture 94" descr="Cube: Small Box, Green"/>
          <p:cNvPicPr>
            <a:picLocks noChangeAspect="1" noChangeArrowheads="1"/>
          </p:cNvPicPr>
          <p:nvPr/>
        </p:nvPicPr>
        <p:blipFill>
          <a:blip r:embed="rId3" cstate="print"/>
          <a:srcRect/>
          <a:stretch>
            <a:fillRect/>
          </a:stretch>
        </p:blipFill>
        <p:spPr bwMode="gray">
          <a:xfrm>
            <a:off x="7234238" y="5181600"/>
            <a:ext cx="639762" cy="674688"/>
          </a:xfrm>
          <a:prstGeom prst="rect">
            <a:avLst/>
          </a:prstGeom>
          <a:noFill/>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8" name="Rectangle 4"/>
          <p:cNvSpPr>
            <a:spLocks noGrp="1" noChangeArrowheads="1"/>
          </p:cNvSpPr>
          <p:nvPr>
            <p:ph type="title"/>
          </p:nvPr>
        </p:nvSpPr>
        <p:spPr/>
        <p:txBody>
          <a:bodyPr/>
          <a:lstStyle/>
          <a:p>
            <a:r>
              <a:rPr lang="en-US"/>
              <a:t>Creating a Control Block</a:t>
            </a:r>
          </a:p>
        </p:txBody>
      </p:sp>
      <p:sp>
        <p:nvSpPr>
          <p:cNvPr id="308229" name="Rectangle 5"/>
          <p:cNvSpPr>
            <a:spLocks noGrp="1" noChangeArrowheads="1"/>
          </p:cNvSpPr>
          <p:nvPr>
            <p:ph type="body" idx="1"/>
          </p:nvPr>
        </p:nvSpPr>
        <p:spPr>
          <a:xfrm>
            <a:off x="863600" y="1816100"/>
            <a:ext cx="7366000" cy="2503488"/>
          </a:xfrm>
        </p:spPr>
        <p:txBody>
          <a:bodyPr/>
          <a:lstStyle/>
          <a:p>
            <a:pPr lvl="1"/>
            <a:r>
              <a:rPr lang="en-US"/>
              <a:t>Click the Data Blocks node</a:t>
            </a:r>
          </a:p>
          <a:p>
            <a:pPr lvl="1"/>
            <a:r>
              <a:rPr lang="en-US"/>
              <a:t>Click the Create icon</a:t>
            </a:r>
            <a:br>
              <a:rPr lang="en-US"/>
            </a:br>
            <a:r>
              <a:rPr lang="en-US"/>
              <a:t>      				OR</a:t>
            </a:r>
            <a:br>
              <a:rPr lang="en-US"/>
            </a:br>
            <a:r>
              <a:rPr lang="en-US"/>
              <a:t>Select Edit </a:t>
            </a:r>
            <a:r>
              <a:rPr lang="en-US">
                <a:sym typeface="Wingdings" pitchFamily="2" charset="2"/>
              </a:rPr>
              <a:t>&gt; </a:t>
            </a:r>
            <a:r>
              <a:rPr lang="en-US"/>
              <a:t>Create.</a:t>
            </a:r>
          </a:p>
          <a:p>
            <a:pPr lvl="1"/>
            <a:r>
              <a:rPr lang="en-US"/>
              <a:t>Select the “Build a new data </a:t>
            </a:r>
            <a:br>
              <a:rPr lang="en-US"/>
            </a:br>
            <a:r>
              <a:rPr lang="en-US"/>
              <a:t>block manually” option in the </a:t>
            </a:r>
            <a:br>
              <a:rPr lang="en-US"/>
            </a:br>
            <a:r>
              <a:rPr lang="en-US"/>
              <a:t>New Data Block dialog box.</a:t>
            </a:r>
          </a:p>
        </p:txBody>
      </p:sp>
      <p:pic>
        <p:nvPicPr>
          <p:cNvPr id="308230" name="Picture 6"/>
          <p:cNvPicPr>
            <a:picLocks noChangeAspect="1" noChangeArrowheads="1"/>
          </p:cNvPicPr>
          <p:nvPr/>
        </p:nvPicPr>
        <p:blipFill>
          <a:blip r:embed="rId3" cstate="print"/>
          <a:srcRect/>
          <a:stretch>
            <a:fillRect/>
          </a:stretch>
        </p:blipFill>
        <p:spPr bwMode="gray">
          <a:xfrm>
            <a:off x="1447800" y="4530725"/>
            <a:ext cx="3810000" cy="1641475"/>
          </a:xfrm>
          <a:prstGeom prst="rect">
            <a:avLst/>
          </a:prstGeom>
          <a:noFill/>
          <a:ln w="25400">
            <a:noFill/>
            <a:miter lim="800000"/>
            <a:headEnd/>
            <a:tailEnd/>
          </a:ln>
          <a:effectLst/>
        </p:spPr>
      </p:pic>
      <p:pic>
        <p:nvPicPr>
          <p:cNvPr id="308234" name="Picture 10" descr="D:\Data\CurrDev\BIA10g\images\0626.GIF"/>
          <p:cNvPicPr>
            <a:picLocks noChangeAspect="1" noChangeArrowheads="1"/>
          </p:cNvPicPr>
          <p:nvPr/>
        </p:nvPicPr>
        <p:blipFill>
          <a:blip r:embed="rId4" cstate="print"/>
          <a:srcRect/>
          <a:stretch>
            <a:fillRect/>
          </a:stretch>
        </p:blipFill>
        <p:spPr bwMode="gray">
          <a:xfrm>
            <a:off x="5486400" y="1905000"/>
            <a:ext cx="2743200" cy="1989138"/>
          </a:xfrm>
          <a:prstGeom prst="rect">
            <a:avLst/>
          </a:prstGeom>
          <a:noFill/>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Rectangle 4"/>
          <p:cNvSpPr>
            <a:spLocks noGrp="1" noChangeArrowheads="1"/>
          </p:cNvSpPr>
          <p:nvPr>
            <p:ph type="title"/>
          </p:nvPr>
        </p:nvSpPr>
        <p:spPr/>
        <p:txBody>
          <a:bodyPr/>
          <a:lstStyle/>
          <a:p>
            <a:r>
              <a:rPr lang="en-US"/>
              <a:t>Deleting a Data Block</a:t>
            </a:r>
          </a:p>
        </p:txBody>
      </p:sp>
      <p:sp>
        <p:nvSpPr>
          <p:cNvPr id="310277" name="Rectangle 5"/>
          <p:cNvSpPr>
            <a:spLocks noGrp="1" noChangeArrowheads="1"/>
          </p:cNvSpPr>
          <p:nvPr>
            <p:ph type="body" idx="1"/>
          </p:nvPr>
        </p:nvSpPr>
        <p:spPr>
          <a:xfrm>
            <a:off x="863600" y="1816100"/>
            <a:ext cx="7366000" cy="1833563"/>
          </a:xfrm>
        </p:spPr>
        <p:txBody>
          <a:bodyPr/>
          <a:lstStyle/>
          <a:p>
            <a:pPr lvl="1"/>
            <a:r>
              <a:rPr lang="en-US"/>
              <a:t>Select a data block for deletion</a:t>
            </a:r>
          </a:p>
          <a:p>
            <a:pPr lvl="1"/>
            <a:r>
              <a:rPr lang="en-US"/>
              <a:t>Click the Delete icon</a:t>
            </a:r>
            <a:br>
              <a:rPr lang="en-US"/>
            </a:br>
            <a:r>
              <a:rPr lang="en-US"/>
              <a:t>      				OR</a:t>
            </a:r>
            <a:br>
              <a:rPr lang="en-US"/>
            </a:br>
            <a:r>
              <a:rPr lang="en-US"/>
              <a:t>Press [Delete]</a:t>
            </a:r>
          </a:p>
          <a:p>
            <a:pPr lvl="1"/>
            <a:r>
              <a:rPr lang="en-US"/>
              <a:t>Click Yes in the alert box.</a:t>
            </a:r>
          </a:p>
        </p:txBody>
      </p:sp>
      <p:pic>
        <p:nvPicPr>
          <p:cNvPr id="310278" name="Picture 6"/>
          <p:cNvPicPr>
            <a:picLocks noChangeAspect="1" noChangeArrowheads="1"/>
          </p:cNvPicPr>
          <p:nvPr/>
        </p:nvPicPr>
        <p:blipFill>
          <a:blip r:embed="rId3" cstate="print"/>
          <a:srcRect/>
          <a:stretch>
            <a:fillRect/>
          </a:stretch>
        </p:blipFill>
        <p:spPr bwMode="gray">
          <a:xfrm>
            <a:off x="5867400" y="1905000"/>
            <a:ext cx="2124075" cy="1703388"/>
          </a:xfrm>
          <a:prstGeom prst="rect">
            <a:avLst/>
          </a:prstGeom>
          <a:noFill/>
          <a:ln w="28575">
            <a:solidFill>
              <a:schemeClr val="tx1"/>
            </a:solidFill>
            <a:miter lim="800000"/>
            <a:headEnd/>
            <a:tailEnd/>
          </a:ln>
          <a:effectLst/>
        </p:spPr>
      </p:pic>
      <p:pic>
        <p:nvPicPr>
          <p:cNvPr id="310279" name="Picture 7"/>
          <p:cNvPicPr>
            <a:picLocks noChangeAspect="1" noChangeArrowheads="1"/>
          </p:cNvPicPr>
          <p:nvPr/>
        </p:nvPicPr>
        <p:blipFill>
          <a:blip r:embed="rId4" cstate="print"/>
          <a:srcRect/>
          <a:stretch>
            <a:fillRect/>
          </a:stretch>
        </p:blipFill>
        <p:spPr bwMode="gray">
          <a:xfrm>
            <a:off x="1447800" y="4038600"/>
            <a:ext cx="4267200" cy="1187450"/>
          </a:xfrm>
          <a:prstGeom prst="rect">
            <a:avLst/>
          </a:prstGeom>
          <a:noFill/>
          <a:ln w="25400">
            <a:noFill/>
            <a:miter lim="800000"/>
            <a:headEnd/>
            <a:tailEnd/>
          </a:ln>
          <a:effec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30" name="Rectangle 10"/>
          <p:cNvSpPr>
            <a:spLocks noGrp="1" noChangeArrowheads="1"/>
          </p:cNvSpPr>
          <p:nvPr>
            <p:ph type="title"/>
          </p:nvPr>
        </p:nvSpPr>
        <p:spPr/>
        <p:txBody>
          <a:bodyPr/>
          <a:lstStyle/>
          <a:p>
            <a:r>
              <a:rPr lang="en-US"/>
              <a:t>Summary</a:t>
            </a:r>
          </a:p>
        </p:txBody>
      </p:sp>
      <p:sp>
        <p:nvSpPr>
          <p:cNvPr id="312331" name="Rectangle 11"/>
          <p:cNvSpPr>
            <a:spLocks noGrp="1" noChangeArrowheads="1"/>
          </p:cNvSpPr>
          <p:nvPr>
            <p:ph type="body" idx="1"/>
          </p:nvPr>
        </p:nvSpPr>
        <p:spPr>
          <a:xfrm>
            <a:off x="863600" y="1816100"/>
            <a:ext cx="7366000" cy="4448175"/>
          </a:xfrm>
        </p:spPr>
        <p:txBody>
          <a:bodyPr/>
          <a:lstStyle/>
          <a:p>
            <a:pPr>
              <a:lnSpc>
                <a:spcPct val="95000"/>
              </a:lnSpc>
              <a:spcBef>
                <a:spcPct val="0"/>
              </a:spcBef>
            </a:pPr>
            <a:r>
              <a:rPr lang="en-US" sz="2000"/>
              <a:t>In this lesson, you should have learned that:</a:t>
            </a:r>
          </a:p>
          <a:p>
            <a:pPr lvl="1">
              <a:lnSpc>
                <a:spcPct val="95000"/>
              </a:lnSpc>
              <a:spcBef>
                <a:spcPct val="0"/>
              </a:spcBef>
            </a:pPr>
            <a:r>
              <a:rPr lang="en-US" sz="2000"/>
              <a:t>The Property Palette:</a:t>
            </a:r>
          </a:p>
          <a:p>
            <a:pPr lvl="2">
              <a:lnSpc>
                <a:spcPct val="95000"/>
              </a:lnSpc>
              <a:spcBef>
                <a:spcPct val="0"/>
              </a:spcBef>
            </a:pPr>
            <a:r>
              <a:rPr lang="en-US" sz="1800"/>
              <a:t>Contains property names and values that enable you to modify Forms objects</a:t>
            </a:r>
          </a:p>
          <a:p>
            <a:pPr lvl="2">
              <a:lnSpc>
                <a:spcPct val="95000"/>
              </a:lnSpc>
              <a:spcBef>
                <a:spcPct val="0"/>
              </a:spcBef>
            </a:pPr>
            <a:r>
              <a:rPr lang="en-US" sz="1800"/>
              <a:t>Has tools to search for properties, inherit properties, expand or collapse property categories, and pop up lists and dialog boxes for various properties</a:t>
            </a:r>
          </a:p>
          <a:p>
            <a:pPr lvl="2">
              <a:lnSpc>
                <a:spcPct val="95000"/>
              </a:lnSpc>
              <a:spcBef>
                <a:spcPct val="0"/>
              </a:spcBef>
            </a:pPr>
            <a:r>
              <a:rPr lang="en-US" sz="1800"/>
              <a:t>Shows different icons for default, changed, inherited, and overridden properties</a:t>
            </a:r>
          </a:p>
          <a:p>
            <a:pPr lvl="1">
              <a:lnSpc>
                <a:spcPct val="95000"/>
              </a:lnSpc>
              <a:spcBef>
                <a:spcPct val="0"/>
              </a:spcBef>
            </a:pPr>
            <a:r>
              <a:rPr lang="en-US" sz="2000"/>
              <a:t>Block properties control the behavior and appearance of data blocks</a:t>
            </a:r>
          </a:p>
          <a:p>
            <a:pPr lvl="1">
              <a:lnSpc>
                <a:spcPct val="95000"/>
              </a:lnSpc>
              <a:spcBef>
                <a:spcPct val="0"/>
              </a:spcBef>
            </a:pPr>
            <a:r>
              <a:rPr lang="en-US" sz="2000"/>
              <a:t>Frame properties control how block items are arranged</a:t>
            </a:r>
          </a:p>
          <a:p>
            <a:pPr lvl="1">
              <a:lnSpc>
                <a:spcPct val="95000"/>
              </a:lnSpc>
              <a:spcBef>
                <a:spcPct val="0"/>
              </a:spcBef>
            </a:pPr>
            <a:r>
              <a:rPr lang="en-US" sz="2000"/>
              <a:t>You can create blocks that do not directly correspond to database tables by choosing to create the block manually rather than using the Data Block Wizard</a:t>
            </a:r>
          </a:p>
          <a:p>
            <a:pPr lvl="1">
              <a:lnSpc>
                <a:spcPct val="95000"/>
              </a:lnSpc>
              <a:spcBef>
                <a:spcPct val="0"/>
              </a:spcBef>
            </a:pPr>
            <a:r>
              <a:rPr lang="en-US" sz="2000"/>
              <a:t>Deleting a data block deletes all of its components</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0" name="Rectangle 4"/>
          <p:cNvSpPr>
            <a:spLocks noGrp="1" noChangeArrowheads="1"/>
          </p:cNvSpPr>
          <p:nvPr>
            <p:ph type="title"/>
          </p:nvPr>
        </p:nvSpPr>
        <p:spPr/>
        <p:txBody>
          <a:bodyPr/>
          <a:lstStyle/>
          <a:p>
            <a:r>
              <a:rPr lang="en-US"/>
              <a:t>Practice 6 Overview</a:t>
            </a:r>
          </a:p>
        </p:txBody>
      </p:sp>
      <p:sp>
        <p:nvSpPr>
          <p:cNvPr id="316421" name="Rectangle 5"/>
          <p:cNvSpPr>
            <a:spLocks noGrp="1" noChangeArrowheads="1"/>
          </p:cNvSpPr>
          <p:nvPr>
            <p:ph type="body" idx="1"/>
          </p:nvPr>
        </p:nvSpPr>
        <p:spPr>
          <a:xfrm>
            <a:off x="863600" y="1816100"/>
            <a:ext cx="7366000" cy="2703513"/>
          </a:xfrm>
        </p:spPr>
        <p:txBody>
          <a:bodyPr/>
          <a:lstStyle/>
          <a:p>
            <a:r>
              <a:rPr lang="en-US"/>
              <a:t>This practice covers the following topics:</a:t>
            </a:r>
          </a:p>
          <a:p>
            <a:pPr lvl="1"/>
            <a:r>
              <a:rPr lang="en-US"/>
              <a:t>Creating a control block</a:t>
            </a:r>
          </a:p>
          <a:p>
            <a:pPr lvl="1"/>
            <a:r>
              <a:rPr lang="en-US"/>
              <a:t>Creating a Visual Attribute</a:t>
            </a:r>
          </a:p>
          <a:p>
            <a:pPr lvl="1"/>
            <a:r>
              <a:rPr lang="en-US"/>
              <a:t>Invoking context-sensitive help from the Property Palette</a:t>
            </a:r>
          </a:p>
          <a:p>
            <a:pPr lvl="1"/>
            <a:r>
              <a:rPr lang="en-US"/>
              <a:t>Modifying data block properties</a:t>
            </a:r>
          </a:p>
          <a:p>
            <a:pPr lvl="1"/>
            <a:r>
              <a:rPr lang="en-US"/>
              <a:t>Modifying frame properties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1026"/>
          <p:cNvSpPr>
            <a:spLocks noGrp="1" noChangeArrowheads="1"/>
          </p:cNvSpPr>
          <p:nvPr>
            <p:ph type="title"/>
          </p:nvPr>
        </p:nvSpPr>
        <p:spPr/>
        <p:txBody>
          <a:bodyPr/>
          <a:lstStyle/>
          <a:p>
            <a:r>
              <a:rPr lang="en-US"/>
              <a:t>Managing Object Properties</a:t>
            </a:r>
          </a:p>
        </p:txBody>
      </p:sp>
      <p:sp>
        <p:nvSpPr>
          <p:cNvPr id="347139" name="Rectangle 1027"/>
          <p:cNvSpPr>
            <a:spLocks noGrp="1" noChangeArrowheads="1"/>
          </p:cNvSpPr>
          <p:nvPr>
            <p:ph type="body" idx="1"/>
          </p:nvPr>
        </p:nvSpPr>
        <p:spPr>
          <a:xfrm>
            <a:off x="863600" y="1816100"/>
            <a:ext cx="7366000" cy="1893888"/>
          </a:xfrm>
        </p:spPr>
        <p:txBody>
          <a:bodyPr/>
          <a:lstStyle/>
          <a:p>
            <a:pPr lvl="1"/>
            <a:r>
              <a:rPr lang="en-US" dirty="0"/>
              <a:t>Reentrant Wizard</a:t>
            </a:r>
          </a:p>
          <a:p>
            <a:pPr lvl="2"/>
            <a:r>
              <a:rPr lang="en-US" dirty="0"/>
              <a:t>Data Block Wizard</a:t>
            </a:r>
          </a:p>
          <a:p>
            <a:pPr lvl="2"/>
            <a:r>
              <a:rPr lang="en-US" dirty="0"/>
              <a:t>Layout Wizard</a:t>
            </a:r>
          </a:p>
          <a:p>
            <a:pPr lvl="1"/>
            <a:r>
              <a:rPr lang="en-US" dirty="0"/>
              <a:t>Layout Editor</a:t>
            </a:r>
          </a:p>
          <a:p>
            <a:pPr lvl="1"/>
            <a:r>
              <a:rPr lang="en-US" dirty="0"/>
              <a:t>Property Palette</a:t>
            </a:r>
          </a:p>
        </p:txBody>
      </p:sp>
      <p:pic>
        <p:nvPicPr>
          <p:cNvPr id="347140" name="Picture 1028"/>
          <p:cNvPicPr>
            <a:picLocks noChangeAspect="1" noChangeArrowheads="1"/>
          </p:cNvPicPr>
          <p:nvPr/>
        </p:nvPicPr>
        <p:blipFill>
          <a:blip r:embed="rId3" cstate="print"/>
          <a:srcRect/>
          <a:stretch>
            <a:fillRect/>
          </a:stretch>
        </p:blipFill>
        <p:spPr bwMode="gray">
          <a:xfrm>
            <a:off x="4422775" y="1447800"/>
            <a:ext cx="3797300" cy="3886200"/>
          </a:xfrm>
          <a:prstGeom prst="rect">
            <a:avLst/>
          </a:prstGeom>
          <a:noFill/>
          <a:ln w="9525">
            <a:solidFill>
              <a:schemeClr val="tx1"/>
            </a:solidFill>
            <a:miter lim="800000"/>
            <a:headEnd/>
            <a:tailEnd/>
          </a:ln>
          <a:effectLst/>
        </p:spPr>
      </p:pic>
      <p:pic>
        <p:nvPicPr>
          <p:cNvPr id="347141" name="Picture 1029"/>
          <p:cNvPicPr>
            <a:picLocks noChangeAspect="1" noChangeArrowheads="1"/>
          </p:cNvPicPr>
          <p:nvPr/>
        </p:nvPicPr>
        <p:blipFill>
          <a:blip r:embed="rId4" cstate="print"/>
          <a:srcRect/>
          <a:stretch>
            <a:fillRect/>
          </a:stretch>
        </p:blipFill>
        <p:spPr bwMode="gray">
          <a:xfrm>
            <a:off x="5181600" y="4652963"/>
            <a:ext cx="2286000" cy="1511300"/>
          </a:xfrm>
          <a:prstGeom prst="rect">
            <a:avLst/>
          </a:prstGeom>
          <a:noFill/>
          <a:ln w="9525">
            <a:solidFill>
              <a:schemeClr val="tx1"/>
            </a:solidFill>
            <a:miter lim="800000"/>
            <a:headEnd/>
            <a:tailEnd/>
          </a:ln>
          <a:effectLst/>
        </p:spPr>
      </p:pic>
      <p:pic>
        <p:nvPicPr>
          <p:cNvPr id="347142" name="Picture 1030"/>
          <p:cNvPicPr>
            <a:picLocks noChangeAspect="1" noChangeArrowheads="1"/>
          </p:cNvPicPr>
          <p:nvPr/>
        </p:nvPicPr>
        <p:blipFill>
          <a:blip r:embed="rId5" cstate="print"/>
          <a:srcRect/>
          <a:stretch>
            <a:fillRect/>
          </a:stretch>
        </p:blipFill>
        <p:spPr bwMode="gray">
          <a:xfrm>
            <a:off x="990600" y="4810125"/>
            <a:ext cx="3962400" cy="1354138"/>
          </a:xfrm>
          <a:prstGeom prst="rect">
            <a:avLst/>
          </a:prstGeom>
          <a:noFill/>
          <a:ln w="9525">
            <a:solidFill>
              <a:schemeClr val="tx1"/>
            </a:solidFill>
            <a:miter lim="800000"/>
            <a:headEnd/>
            <a:tailEnd/>
          </a:ln>
          <a:effectLst/>
        </p:spPr>
      </p:pic>
      <p:sp>
        <p:nvSpPr>
          <p:cNvPr id="347143" name="Oval 1031"/>
          <p:cNvSpPr>
            <a:spLocks noChangeArrowheads="1"/>
          </p:cNvSpPr>
          <p:nvPr/>
        </p:nvSpPr>
        <p:spPr bwMode="blackWhite">
          <a:xfrm>
            <a:off x="3886200" y="4840288"/>
            <a:ext cx="493713"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1</a:t>
            </a:r>
          </a:p>
        </p:txBody>
      </p:sp>
      <p:sp>
        <p:nvSpPr>
          <p:cNvPr id="347144" name="Oval 1032"/>
          <p:cNvSpPr>
            <a:spLocks noChangeArrowheads="1"/>
          </p:cNvSpPr>
          <p:nvPr/>
        </p:nvSpPr>
        <p:spPr bwMode="blackWhite">
          <a:xfrm>
            <a:off x="6629400" y="4838700"/>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2</a:t>
            </a:r>
          </a:p>
        </p:txBody>
      </p:sp>
      <p:sp>
        <p:nvSpPr>
          <p:cNvPr id="347145" name="Oval 1033"/>
          <p:cNvSpPr>
            <a:spLocks noChangeArrowheads="1"/>
          </p:cNvSpPr>
          <p:nvPr/>
        </p:nvSpPr>
        <p:spPr bwMode="blackWhite">
          <a:xfrm>
            <a:off x="5830888" y="1639888"/>
            <a:ext cx="493712"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23" name="Picture 15" descr="D:\Data\CurrDev\BIA10g\images\0604.GIF"/>
          <p:cNvPicPr>
            <a:picLocks noChangeAspect="1" noChangeArrowheads="1"/>
          </p:cNvPicPr>
          <p:nvPr/>
        </p:nvPicPr>
        <p:blipFill>
          <a:blip r:embed="rId3" cstate="print"/>
          <a:srcRect/>
          <a:stretch>
            <a:fillRect/>
          </a:stretch>
        </p:blipFill>
        <p:spPr bwMode="gray">
          <a:xfrm>
            <a:off x="1028700" y="1524000"/>
            <a:ext cx="1714500" cy="2732088"/>
          </a:xfrm>
          <a:prstGeom prst="rect">
            <a:avLst/>
          </a:prstGeom>
          <a:noFill/>
        </p:spPr>
      </p:pic>
      <p:sp>
        <p:nvSpPr>
          <p:cNvPr id="273412" name="Rectangle 4"/>
          <p:cNvSpPr>
            <a:spLocks noGrp="1" noChangeArrowheads="1"/>
          </p:cNvSpPr>
          <p:nvPr>
            <p:ph type="title"/>
          </p:nvPr>
        </p:nvSpPr>
        <p:spPr/>
        <p:txBody>
          <a:bodyPr/>
          <a:lstStyle/>
          <a:p>
            <a:r>
              <a:rPr lang="en-US"/>
              <a:t>Displaying the Property Palette</a:t>
            </a:r>
          </a:p>
        </p:txBody>
      </p:sp>
      <p:sp>
        <p:nvSpPr>
          <p:cNvPr id="273413" name="Rectangle 5"/>
          <p:cNvSpPr>
            <a:spLocks noGrp="1" noChangeArrowheads="1"/>
          </p:cNvSpPr>
          <p:nvPr>
            <p:ph type="body" idx="1"/>
          </p:nvPr>
        </p:nvSpPr>
        <p:spPr>
          <a:xfrm>
            <a:off x="2971800" y="1676400"/>
            <a:ext cx="5257800" cy="2905125"/>
          </a:xfrm>
        </p:spPr>
        <p:txBody>
          <a:bodyPr/>
          <a:lstStyle/>
          <a:p>
            <a:r>
              <a:rPr lang="en-US"/>
              <a:t>To display the Property Palette, use one of the following methods:</a:t>
            </a:r>
          </a:p>
          <a:p>
            <a:pPr lvl="1"/>
            <a:r>
              <a:rPr lang="en-US"/>
              <a:t>Select Tools </a:t>
            </a:r>
            <a:r>
              <a:rPr lang="en-US">
                <a:sym typeface="Wingdings" pitchFamily="2" charset="2"/>
              </a:rPr>
              <a:t>&gt; </a:t>
            </a:r>
            <a:r>
              <a:rPr lang="en-US"/>
              <a:t>Property Palette (or use the shortcut key).</a:t>
            </a:r>
          </a:p>
          <a:p>
            <a:pPr lvl="1"/>
            <a:r>
              <a:rPr lang="en-US"/>
              <a:t>Double-click the object icon in the Object Navigator.</a:t>
            </a:r>
          </a:p>
          <a:p>
            <a:pPr lvl="1"/>
            <a:r>
              <a:rPr lang="en-US"/>
              <a:t>Double-click the object in the Layout Editor.</a:t>
            </a:r>
          </a:p>
        </p:txBody>
      </p:sp>
      <p:pic>
        <p:nvPicPr>
          <p:cNvPr id="273416" name="Picture 8"/>
          <p:cNvPicPr preferRelativeResize="0">
            <a:picLocks noChangeAspect="1" noChangeArrowheads="1"/>
          </p:cNvPicPr>
          <p:nvPr/>
        </p:nvPicPr>
        <p:blipFill>
          <a:blip r:embed="rId4" cstate="print"/>
          <a:srcRect t="2808"/>
          <a:stretch>
            <a:fillRect/>
          </a:stretch>
        </p:blipFill>
        <p:spPr bwMode="gray">
          <a:xfrm>
            <a:off x="6019800" y="4541838"/>
            <a:ext cx="2105025" cy="1706562"/>
          </a:xfrm>
          <a:prstGeom prst="rect">
            <a:avLst/>
          </a:prstGeom>
          <a:noFill/>
          <a:ln w="28575">
            <a:solidFill>
              <a:schemeClr val="tx1"/>
            </a:solidFill>
            <a:miter lim="800000"/>
            <a:headEnd/>
            <a:tailEnd/>
          </a:ln>
          <a:effectLst/>
        </p:spPr>
      </p:pic>
      <p:sp>
        <p:nvSpPr>
          <p:cNvPr id="273417" name="Rectangle 9"/>
          <p:cNvSpPr>
            <a:spLocks noChangeArrowheads="1"/>
          </p:cNvSpPr>
          <p:nvPr/>
        </p:nvSpPr>
        <p:spPr bwMode="auto">
          <a:xfrm>
            <a:off x="1028700" y="4668838"/>
            <a:ext cx="4953000" cy="1431925"/>
          </a:xfrm>
          <a:prstGeom prst="rect">
            <a:avLst/>
          </a:prstGeom>
          <a:noFill/>
          <a:ln w="9525">
            <a:noFill/>
            <a:miter lim="800000"/>
            <a:headEnd/>
            <a:tailEnd/>
          </a:ln>
          <a:effectLst/>
        </p:spPr>
        <p:txBody>
          <a:bodyPr lIns="12700" tIns="12700" rIns="12700" bIns="12700">
            <a:spAutoFit/>
          </a:bodyPr>
          <a:lstStyle/>
          <a:p>
            <a:pPr marL="571500" lvl="1" indent="-457200" algn="l" defTabSz="228600">
              <a:buClr>
                <a:schemeClr val="accent2"/>
              </a:buClr>
              <a:buFont typeface="Arial" pitchFamily="34" charset="0"/>
              <a:buChar char="•"/>
            </a:pPr>
            <a:r>
              <a:rPr lang="en-US" sz="2200"/>
              <a:t>Right-click the object icon in </a:t>
            </a:r>
            <a:br>
              <a:rPr lang="en-US" sz="2200"/>
            </a:br>
            <a:r>
              <a:rPr lang="en-US" sz="2200"/>
              <a:t>the Object Navigator.</a:t>
            </a:r>
          </a:p>
          <a:p>
            <a:pPr marL="571500" lvl="1" indent="-457200" algn="l" defTabSz="228600">
              <a:buClr>
                <a:schemeClr val="accent2"/>
              </a:buClr>
              <a:buFont typeface="Arial" pitchFamily="34" charset="0"/>
              <a:buChar char="•"/>
            </a:pPr>
            <a:r>
              <a:rPr lang="en-US" sz="2200"/>
              <a:t>Right-click the object in the Layout Editor.</a:t>
            </a:r>
          </a:p>
        </p:txBody>
      </p:sp>
      <p:sp>
        <p:nvSpPr>
          <p:cNvPr id="273418" name="Line 10"/>
          <p:cNvSpPr>
            <a:spLocks noChangeShapeType="1"/>
          </p:cNvSpPr>
          <p:nvPr/>
        </p:nvSpPr>
        <p:spPr bwMode="gray">
          <a:xfrm flipH="1">
            <a:off x="2892425" y="2741613"/>
            <a:ext cx="608013" cy="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273419" name="Line 11"/>
          <p:cNvSpPr>
            <a:spLocks noChangeShapeType="1"/>
          </p:cNvSpPr>
          <p:nvPr/>
        </p:nvSpPr>
        <p:spPr bwMode="gray">
          <a:xfrm>
            <a:off x="2895600" y="2743200"/>
            <a:ext cx="0" cy="6858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273420" name="Line 12"/>
          <p:cNvSpPr>
            <a:spLocks noChangeShapeType="1"/>
          </p:cNvSpPr>
          <p:nvPr/>
        </p:nvSpPr>
        <p:spPr bwMode="gray">
          <a:xfrm flipH="1">
            <a:off x="2422525" y="3429000"/>
            <a:ext cx="485775"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3422" name="Line 14"/>
          <p:cNvSpPr>
            <a:spLocks noChangeShapeType="1"/>
          </p:cNvSpPr>
          <p:nvPr/>
        </p:nvSpPr>
        <p:spPr bwMode="gray">
          <a:xfrm>
            <a:off x="5537200" y="487680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509" name="Picture 53" descr="D:\Data\CurrDev\BIA10g\images\0605a.gif"/>
          <p:cNvPicPr>
            <a:picLocks noChangeAspect="1" noChangeArrowheads="1"/>
          </p:cNvPicPr>
          <p:nvPr/>
        </p:nvPicPr>
        <p:blipFill>
          <a:blip r:embed="rId3" cstate="print"/>
          <a:srcRect/>
          <a:stretch>
            <a:fillRect/>
          </a:stretch>
        </p:blipFill>
        <p:spPr bwMode="gray">
          <a:xfrm>
            <a:off x="2446338" y="1249363"/>
            <a:ext cx="4251325" cy="5075237"/>
          </a:xfrm>
          <a:prstGeom prst="rect">
            <a:avLst/>
          </a:prstGeom>
          <a:noFill/>
        </p:spPr>
      </p:pic>
      <p:sp>
        <p:nvSpPr>
          <p:cNvPr id="275489" name="Rectangle 33"/>
          <p:cNvSpPr>
            <a:spLocks noGrp="1" noChangeArrowheads="1"/>
          </p:cNvSpPr>
          <p:nvPr>
            <p:ph type="title"/>
          </p:nvPr>
        </p:nvSpPr>
        <p:spPr/>
        <p:txBody>
          <a:bodyPr/>
          <a:lstStyle/>
          <a:p>
            <a:r>
              <a:rPr lang="en-US"/>
              <a:t>Property Palette: Features</a:t>
            </a:r>
          </a:p>
        </p:txBody>
      </p:sp>
      <p:sp>
        <p:nvSpPr>
          <p:cNvPr id="275461" name="Line 5"/>
          <p:cNvSpPr>
            <a:spLocks noChangeShapeType="1"/>
          </p:cNvSpPr>
          <p:nvPr/>
        </p:nvSpPr>
        <p:spPr bwMode="gray">
          <a:xfrm>
            <a:off x="2057400" y="3452813"/>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62" name="Rectangle 6"/>
          <p:cNvSpPr>
            <a:spLocks noChangeArrowheads="1"/>
          </p:cNvSpPr>
          <p:nvPr/>
        </p:nvSpPr>
        <p:spPr bwMode="blackWhite">
          <a:xfrm>
            <a:off x="993775" y="3276600"/>
            <a:ext cx="11239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Property</a:t>
            </a:r>
            <a:br>
              <a:rPr lang="en-US"/>
            </a:br>
            <a:r>
              <a:rPr lang="en-US"/>
              <a:t>name</a:t>
            </a:r>
          </a:p>
        </p:txBody>
      </p:sp>
      <p:sp>
        <p:nvSpPr>
          <p:cNvPr id="275465" name="Line 9"/>
          <p:cNvSpPr>
            <a:spLocks noChangeShapeType="1"/>
          </p:cNvSpPr>
          <p:nvPr/>
        </p:nvSpPr>
        <p:spPr bwMode="gray">
          <a:xfrm>
            <a:off x="5638800" y="3429000"/>
            <a:ext cx="1219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66" name="Rectangle 10"/>
          <p:cNvSpPr>
            <a:spLocks noChangeArrowheads="1"/>
          </p:cNvSpPr>
          <p:nvPr/>
        </p:nvSpPr>
        <p:spPr bwMode="blackWhite">
          <a:xfrm>
            <a:off x="6856413" y="3289300"/>
            <a:ext cx="11874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Property </a:t>
            </a:r>
            <a:br>
              <a:rPr lang="en-US"/>
            </a:br>
            <a:r>
              <a:rPr lang="en-US"/>
              <a:t>value</a:t>
            </a:r>
          </a:p>
        </p:txBody>
      </p:sp>
      <p:sp>
        <p:nvSpPr>
          <p:cNvPr id="275469" name="Line 13"/>
          <p:cNvSpPr>
            <a:spLocks noChangeShapeType="1"/>
          </p:cNvSpPr>
          <p:nvPr/>
        </p:nvSpPr>
        <p:spPr bwMode="gray">
          <a:xfrm>
            <a:off x="2032000" y="1739900"/>
            <a:ext cx="5588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70" name="Rectangle 14"/>
          <p:cNvSpPr>
            <a:spLocks noChangeArrowheads="1"/>
          </p:cNvSpPr>
          <p:nvPr/>
        </p:nvSpPr>
        <p:spPr bwMode="blackWhite">
          <a:xfrm>
            <a:off x="1044575" y="1550988"/>
            <a:ext cx="1022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Toolbar</a:t>
            </a:r>
          </a:p>
        </p:txBody>
      </p:sp>
      <p:sp>
        <p:nvSpPr>
          <p:cNvPr id="275472" name="Line 16"/>
          <p:cNvSpPr>
            <a:spLocks noChangeShapeType="1"/>
          </p:cNvSpPr>
          <p:nvPr/>
        </p:nvSpPr>
        <p:spPr bwMode="gray">
          <a:xfrm>
            <a:off x="2057400" y="222250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73" name="Rectangle 17"/>
          <p:cNvSpPr>
            <a:spLocks noChangeArrowheads="1"/>
          </p:cNvSpPr>
          <p:nvPr/>
        </p:nvSpPr>
        <p:spPr bwMode="blackWhite">
          <a:xfrm>
            <a:off x="1006475" y="1995488"/>
            <a:ext cx="10985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Expand/</a:t>
            </a:r>
            <a:br>
              <a:rPr lang="en-US"/>
            </a:br>
            <a:r>
              <a:rPr lang="en-US"/>
              <a:t>collapse</a:t>
            </a:r>
          </a:p>
        </p:txBody>
      </p:sp>
      <p:sp>
        <p:nvSpPr>
          <p:cNvPr id="275477" name="Rectangle 21"/>
          <p:cNvSpPr>
            <a:spLocks noChangeArrowheads="1"/>
          </p:cNvSpPr>
          <p:nvPr/>
        </p:nvSpPr>
        <p:spPr bwMode="blackWhite">
          <a:xfrm>
            <a:off x="6850063" y="1385888"/>
            <a:ext cx="1200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Find field</a:t>
            </a:r>
          </a:p>
        </p:txBody>
      </p:sp>
      <p:sp>
        <p:nvSpPr>
          <p:cNvPr id="275476" name="Line 20"/>
          <p:cNvSpPr>
            <a:spLocks noChangeShapeType="1"/>
          </p:cNvSpPr>
          <p:nvPr/>
        </p:nvSpPr>
        <p:spPr bwMode="gray">
          <a:xfrm>
            <a:off x="5715000" y="1143000"/>
            <a:ext cx="14986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78" name="Line 22"/>
          <p:cNvSpPr>
            <a:spLocks noChangeShapeType="1"/>
          </p:cNvSpPr>
          <p:nvPr/>
        </p:nvSpPr>
        <p:spPr bwMode="gray">
          <a:xfrm>
            <a:off x="7204075" y="1143000"/>
            <a:ext cx="0" cy="228600"/>
          </a:xfrm>
          <a:prstGeom prst="line">
            <a:avLst/>
          </a:prstGeom>
          <a:noFill/>
          <a:ln w="28575">
            <a:solidFill>
              <a:schemeClr val="hlink"/>
            </a:solidFill>
            <a:round/>
            <a:headEnd type="none" w="sm" len="sm"/>
            <a:tailEnd type="none" w="sm" len="sm"/>
          </a:ln>
          <a:effectLst/>
        </p:spPr>
        <p:txBody>
          <a:bodyPr/>
          <a:lstStyle/>
          <a:p>
            <a:endParaRPr lang="ar-SA"/>
          </a:p>
        </p:txBody>
      </p:sp>
      <p:sp>
        <p:nvSpPr>
          <p:cNvPr id="275479" name="Line 23"/>
          <p:cNvSpPr>
            <a:spLocks noChangeShapeType="1"/>
          </p:cNvSpPr>
          <p:nvPr/>
        </p:nvSpPr>
        <p:spPr bwMode="gray">
          <a:xfrm>
            <a:off x="5722938" y="1154113"/>
            <a:ext cx="0" cy="46990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81" name="Line 25"/>
          <p:cNvSpPr>
            <a:spLocks noChangeShapeType="1"/>
          </p:cNvSpPr>
          <p:nvPr/>
        </p:nvSpPr>
        <p:spPr bwMode="gray">
          <a:xfrm flipH="1">
            <a:off x="6180138" y="1819275"/>
            <a:ext cx="0" cy="879475"/>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83" name="Line 27"/>
          <p:cNvSpPr>
            <a:spLocks noChangeShapeType="1"/>
          </p:cNvSpPr>
          <p:nvPr/>
        </p:nvSpPr>
        <p:spPr bwMode="gray">
          <a:xfrm>
            <a:off x="6172200" y="2708275"/>
            <a:ext cx="7620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86" name="Rectangle 30"/>
          <p:cNvSpPr>
            <a:spLocks noChangeArrowheads="1"/>
          </p:cNvSpPr>
          <p:nvPr/>
        </p:nvSpPr>
        <p:spPr bwMode="blackWhite">
          <a:xfrm>
            <a:off x="6831013" y="1981200"/>
            <a:ext cx="12382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Search</a:t>
            </a:r>
            <a:br>
              <a:rPr lang="en-US"/>
            </a:br>
            <a:r>
              <a:rPr lang="en-US"/>
              <a:t>backward</a:t>
            </a:r>
          </a:p>
        </p:txBody>
      </p:sp>
      <p:sp>
        <p:nvSpPr>
          <p:cNvPr id="275488" name="Rectangle 32"/>
          <p:cNvSpPr>
            <a:spLocks noChangeArrowheads="1"/>
          </p:cNvSpPr>
          <p:nvPr/>
        </p:nvSpPr>
        <p:spPr bwMode="blackWhite">
          <a:xfrm>
            <a:off x="6938963" y="2514600"/>
            <a:ext cx="10223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Search</a:t>
            </a:r>
            <a:br>
              <a:rPr lang="en-US"/>
            </a:br>
            <a:r>
              <a:rPr lang="en-US"/>
              <a:t>forward</a:t>
            </a:r>
          </a:p>
        </p:txBody>
      </p:sp>
      <p:sp>
        <p:nvSpPr>
          <p:cNvPr id="275484" name="Line 28"/>
          <p:cNvSpPr>
            <a:spLocks noChangeShapeType="1"/>
          </p:cNvSpPr>
          <p:nvPr/>
        </p:nvSpPr>
        <p:spPr bwMode="gray">
          <a:xfrm>
            <a:off x="6491288" y="2252663"/>
            <a:ext cx="442912"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92" name="Line 36"/>
          <p:cNvSpPr>
            <a:spLocks noChangeShapeType="1"/>
          </p:cNvSpPr>
          <p:nvPr/>
        </p:nvSpPr>
        <p:spPr bwMode="gray">
          <a:xfrm flipV="1">
            <a:off x="6491288" y="1828800"/>
            <a:ext cx="0" cy="43180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98" name="Line 42"/>
          <p:cNvSpPr>
            <a:spLocks noChangeShapeType="1"/>
          </p:cNvSpPr>
          <p:nvPr/>
        </p:nvSpPr>
        <p:spPr bwMode="gray">
          <a:xfrm>
            <a:off x="5638800" y="4348163"/>
            <a:ext cx="1219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99" name="Rectangle 43"/>
          <p:cNvSpPr>
            <a:spLocks noChangeArrowheads="1"/>
          </p:cNvSpPr>
          <p:nvPr/>
        </p:nvSpPr>
        <p:spPr bwMode="blackWhite">
          <a:xfrm>
            <a:off x="6705600" y="4311650"/>
            <a:ext cx="1489075" cy="641350"/>
          </a:xfrm>
          <a:prstGeom prst="rect">
            <a:avLst/>
          </a:prstGeom>
          <a:noFill/>
          <a:ln w="9525">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t>Help: </a:t>
            </a:r>
            <a:br>
              <a:rPr lang="en-US"/>
            </a:br>
            <a:r>
              <a:rPr lang="en-US"/>
              <a:t>Press [F1]</a:t>
            </a:r>
          </a:p>
        </p:txBody>
      </p:sp>
      <p:pic>
        <p:nvPicPr>
          <p:cNvPr id="275511" name="Picture 55" descr="D:\Data\CurrDev\BIA10g\images\0605b.gif"/>
          <p:cNvPicPr>
            <a:picLocks noChangeAspect="1" noChangeArrowheads="1"/>
          </p:cNvPicPr>
          <p:nvPr/>
        </p:nvPicPr>
        <p:blipFill>
          <a:blip r:embed="rId4" cstate="print"/>
          <a:srcRect/>
          <a:stretch>
            <a:fillRect/>
          </a:stretch>
        </p:blipFill>
        <p:spPr bwMode="gray">
          <a:xfrm>
            <a:off x="1104900" y="4038600"/>
            <a:ext cx="2222500" cy="2286000"/>
          </a:xfrm>
          <a:prstGeom prst="rect">
            <a:avLst/>
          </a:prstGeom>
          <a:noFill/>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29" name="Picture 25" descr="D:\Data\CurrDev\BIA10g\images\0606a.gif"/>
          <p:cNvPicPr>
            <a:picLocks noChangeAspect="1" noChangeArrowheads="1"/>
          </p:cNvPicPr>
          <p:nvPr/>
        </p:nvPicPr>
        <p:blipFill>
          <a:blip r:embed="rId3" cstate="print"/>
          <a:srcRect/>
          <a:stretch>
            <a:fillRect/>
          </a:stretch>
        </p:blipFill>
        <p:spPr bwMode="gray">
          <a:xfrm>
            <a:off x="879475" y="1841500"/>
            <a:ext cx="3006725" cy="2079625"/>
          </a:xfrm>
          <a:prstGeom prst="rect">
            <a:avLst/>
          </a:prstGeom>
          <a:noFill/>
        </p:spPr>
      </p:pic>
      <p:pic>
        <p:nvPicPr>
          <p:cNvPr id="277530" name="Picture 26" descr="D:\Data\CurrDev\BIA10g\images\0606b.gif"/>
          <p:cNvPicPr>
            <a:picLocks noChangeAspect="1" noChangeArrowheads="1"/>
          </p:cNvPicPr>
          <p:nvPr/>
        </p:nvPicPr>
        <p:blipFill>
          <a:blip r:embed="rId4" cstate="print"/>
          <a:srcRect/>
          <a:stretch>
            <a:fillRect/>
          </a:stretch>
        </p:blipFill>
        <p:spPr bwMode="gray">
          <a:xfrm>
            <a:off x="2217738" y="2397125"/>
            <a:ext cx="2354262" cy="1793875"/>
          </a:xfrm>
          <a:prstGeom prst="rect">
            <a:avLst/>
          </a:prstGeom>
          <a:noFill/>
        </p:spPr>
      </p:pic>
      <p:sp>
        <p:nvSpPr>
          <p:cNvPr id="277508" name="Rectangle 4"/>
          <p:cNvSpPr>
            <a:spLocks noGrp="1" noChangeArrowheads="1"/>
          </p:cNvSpPr>
          <p:nvPr>
            <p:ph type="title"/>
          </p:nvPr>
        </p:nvSpPr>
        <p:spPr/>
        <p:txBody>
          <a:bodyPr/>
          <a:lstStyle/>
          <a:p>
            <a:r>
              <a:rPr lang="en-US"/>
              <a:t>Property Controls</a:t>
            </a:r>
          </a:p>
        </p:txBody>
      </p:sp>
      <p:sp>
        <p:nvSpPr>
          <p:cNvPr id="277513" name="Rectangle 9"/>
          <p:cNvSpPr>
            <a:spLocks noChangeArrowheads="1"/>
          </p:cNvSpPr>
          <p:nvPr/>
        </p:nvSpPr>
        <p:spPr bwMode="auto">
          <a:xfrm>
            <a:off x="1868488" y="1447800"/>
            <a:ext cx="1028700" cy="300038"/>
          </a:xfrm>
          <a:prstGeom prst="rect">
            <a:avLst/>
          </a:prstGeom>
          <a:noFill/>
          <a:ln w="25400">
            <a:noFill/>
            <a:miter lim="800000"/>
            <a:headEnd/>
            <a:tailEnd/>
          </a:ln>
          <a:effectLst/>
        </p:spPr>
        <p:txBody>
          <a:bodyPr wrap="none" lIns="12700" tIns="12700" rIns="12700" bIns="12700">
            <a:spAutoFit/>
          </a:bodyPr>
          <a:lstStyle/>
          <a:p>
            <a:pPr algn="l" defTabSz="228600"/>
            <a:r>
              <a:rPr lang="en-US"/>
              <a:t>Text field</a:t>
            </a:r>
          </a:p>
        </p:txBody>
      </p:sp>
      <p:sp>
        <p:nvSpPr>
          <p:cNvPr id="277514" name="Rectangle 10"/>
          <p:cNvSpPr>
            <a:spLocks noChangeArrowheads="1"/>
          </p:cNvSpPr>
          <p:nvPr/>
        </p:nvSpPr>
        <p:spPr bwMode="auto">
          <a:xfrm>
            <a:off x="6007100" y="3429000"/>
            <a:ext cx="1397000" cy="300038"/>
          </a:xfrm>
          <a:prstGeom prst="rect">
            <a:avLst/>
          </a:prstGeom>
          <a:noFill/>
          <a:ln w="25400">
            <a:noFill/>
            <a:miter lim="800000"/>
            <a:headEnd/>
            <a:tailEnd/>
          </a:ln>
          <a:effectLst/>
        </p:spPr>
        <p:txBody>
          <a:bodyPr wrap="none" lIns="12700" tIns="12700" rIns="12700" bIns="12700">
            <a:spAutoFit/>
          </a:bodyPr>
          <a:lstStyle/>
          <a:p>
            <a:pPr algn="l" defTabSz="228600"/>
            <a:r>
              <a:rPr lang="en-US"/>
              <a:t>LOV window</a:t>
            </a:r>
          </a:p>
        </p:txBody>
      </p:sp>
      <p:sp>
        <p:nvSpPr>
          <p:cNvPr id="277516" name="Rectangle 12"/>
          <p:cNvSpPr>
            <a:spLocks noChangeArrowheads="1"/>
          </p:cNvSpPr>
          <p:nvPr/>
        </p:nvSpPr>
        <p:spPr bwMode="auto">
          <a:xfrm>
            <a:off x="1855788" y="4465638"/>
            <a:ext cx="1206500" cy="300037"/>
          </a:xfrm>
          <a:prstGeom prst="rect">
            <a:avLst/>
          </a:prstGeom>
          <a:noFill/>
          <a:ln w="25400">
            <a:noFill/>
            <a:miter lim="800000"/>
            <a:headEnd/>
            <a:tailEnd/>
          </a:ln>
          <a:effectLst/>
        </p:spPr>
        <p:txBody>
          <a:bodyPr wrap="none" lIns="12700" tIns="12700" rIns="12700" bIns="12700">
            <a:spAutoFit/>
          </a:bodyPr>
          <a:lstStyle/>
          <a:p>
            <a:pPr algn="l" defTabSz="228600"/>
            <a:r>
              <a:rPr lang="en-US"/>
              <a:t>Pop-up list</a:t>
            </a:r>
          </a:p>
        </p:txBody>
      </p:sp>
      <p:sp>
        <p:nvSpPr>
          <p:cNvPr id="277523" name="Rectangle 19"/>
          <p:cNvSpPr>
            <a:spLocks noChangeArrowheads="1"/>
          </p:cNvSpPr>
          <p:nvPr/>
        </p:nvSpPr>
        <p:spPr bwMode="auto">
          <a:xfrm>
            <a:off x="4343400" y="1990725"/>
            <a:ext cx="1346200" cy="300038"/>
          </a:xfrm>
          <a:prstGeom prst="rect">
            <a:avLst/>
          </a:prstGeom>
          <a:noFill/>
          <a:ln w="25400">
            <a:noFill/>
            <a:miter lim="800000"/>
            <a:headEnd/>
            <a:tailEnd/>
          </a:ln>
          <a:effectLst/>
        </p:spPr>
        <p:txBody>
          <a:bodyPr wrap="none" lIns="12700" tIns="12700" rIns="12700" bIns="12700">
            <a:spAutoFit/>
          </a:bodyPr>
          <a:lstStyle/>
          <a:p>
            <a:pPr algn="l" defTabSz="228600"/>
            <a:r>
              <a:rPr lang="en-US"/>
              <a:t>More button</a:t>
            </a:r>
          </a:p>
        </p:txBody>
      </p:sp>
      <p:sp>
        <p:nvSpPr>
          <p:cNvPr id="277524" name="Line 20"/>
          <p:cNvSpPr>
            <a:spLocks noChangeShapeType="1"/>
          </p:cNvSpPr>
          <p:nvPr/>
        </p:nvSpPr>
        <p:spPr bwMode="gray">
          <a:xfrm flipH="1">
            <a:off x="3886200" y="2143125"/>
            <a:ext cx="4572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ar-SA"/>
          </a:p>
        </p:txBody>
      </p:sp>
      <p:pic>
        <p:nvPicPr>
          <p:cNvPr id="277531" name="Picture 27" descr="D:\Data\CurrDev\BIA10g\images\0606c.gif"/>
          <p:cNvPicPr>
            <a:picLocks noChangeAspect="1" noChangeArrowheads="1"/>
          </p:cNvPicPr>
          <p:nvPr/>
        </p:nvPicPr>
        <p:blipFill>
          <a:blip r:embed="rId5" cstate="print"/>
          <a:srcRect/>
          <a:stretch>
            <a:fillRect/>
          </a:stretch>
        </p:blipFill>
        <p:spPr bwMode="gray">
          <a:xfrm>
            <a:off x="5202238" y="3810000"/>
            <a:ext cx="3006725" cy="1428750"/>
          </a:xfrm>
          <a:prstGeom prst="rect">
            <a:avLst/>
          </a:prstGeom>
          <a:noFill/>
        </p:spPr>
      </p:pic>
      <p:pic>
        <p:nvPicPr>
          <p:cNvPr id="277532" name="Picture 28" descr="D:\Data\CurrDev\BIA10g\images\0606d.gif"/>
          <p:cNvPicPr>
            <a:picLocks noChangeAspect="1" noChangeArrowheads="1"/>
          </p:cNvPicPr>
          <p:nvPr/>
        </p:nvPicPr>
        <p:blipFill>
          <a:blip r:embed="rId6" cstate="print"/>
          <a:srcRect/>
          <a:stretch>
            <a:fillRect/>
          </a:stretch>
        </p:blipFill>
        <p:spPr bwMode="gray">
          <a:xfrm>
            <a:off x="5943600" y="4343400"/>
            <a:ext cx="2263775" cy="2000250"/>
          </a:xfrm>
          <a:prstGeom prst="rect">
            <a:avLst/>
          </a:prstGeom>
          <a:noFill/>
        </p:spPr>
      </p:pic>
      <p:pic>
        <p:nvPicPr>
          <p:cNvPr id="277533" name="Picture 29" descr="D:\Data\CurrDev\BIA10g\images\0606e.gif"/>
          <p:cNvPicPr>
            <a:picLocks noChangeAspect="1" noChangeArrowheads="1"/>
          </p:cNvPicPr>
          <p:nvPr/>
        </p:nvPicPr>
        <p:blipFill>
          <a:blip r:embed="rId7" cstate="print"/>
          <a:srcRect/>
          <a:stretch>
            <a:fillRect/>
          </a:stretch>
        </p:blipFill>
        <p:spPr bwMode="gray">
          <a:xfrm>
            <a:off x="955675" y="4922838"/>
            <a:ext cx="3006725" cy="1096962"/>
          </a:xfrm>
          <a:prstGeom prst="rect">
            <a:avLst/>
          </a:prstGeom>
          <a:noFill/>
          <a:ln w="9525">
            <a:solidFill>
              <a:schemeClr val="tx1"/>
            </a:solid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39" name="Rectangle 1047"/>
          <p:cNvSpPr>
            <a:spLocks noGrp="1" noChangeArrowheads="1"/>
          </p:cNvSpPr>
          <p:nvPr>
            <p:ph type="title"/>
          </p:nvPr>
        </p:nvSpPr>
        <p:spPr/>
        <p:txBody>
          <a:bodyPr/>
          <a:lstStyle/>
          <a:p>
            <a:r>
              <a:rPr lang="en-US"/>
              <a:t>Property Controls</a:t>
            </a:r>
          </a:p>
        </p:txBody>
      </p:sp>
      <p:grpSp>
        <p:nvGrpSpPr>
          <p:cNvPr id="367634" name="Group 1042"/>
          <p:cNvGrpSpPr>
            <a:grpSpLocks/>
          </p:cNvGrpSpPr>
          <p:nvPr/>
        </p:nvGrpSpPr>
        <p:grpSpPr bwMode="auto">
          <a:xfrm>
            <a:off x="2057400" y="2736850"/>
            <a:ext cx="1244600" cy="1525588"/>
            <a:chOff x="808" y="1724"/>
            <a:chExt cx="784" cy="961"/>
          </a:xfrm>
        </p:grpSpPr>
        <p:sp>
          <p:nvSpPr>
            <p:cNvPr id="367630" name="Text Box 1038"/>
            <p:cNvSpPr txBox="1">
              <a:spLocks noChangeArrowheads="1"/>
            </p:cNvSpPr>
            <p:nvPr/>
          </p:nvSpPr>
          <p:spPr bwMode="auto">
            <a:xfrm>
              <a:off x="808" y="1724"/>
              <a:ext cx="632" cy="189"/>
            </a:xfrm>
            <a:prstGeom prst="rect">
              <a:avLst/>
            </a:prstGeom>
            <a:noFill/>
            <a:ln w="25400">
              <a:noFill/>
              <a:miter lim="800000"/>
              <a:headEnd/>
              <a:tailEnd/>
            </a:ln>
            <a:effectLst/>
          </p:spPr>
          <p:txBody>
            <a:bodyPr wrap="none" lIns="12700" tIns="12700" rIns="12700" bIns="12700">
              <a:spAutoFit/>
            </a:bodyPr>
            <a:lstStyle/>
            <a:p>
              <a:pPr algn="l" defTabSz="228600"/>
              <a:r>
                <a:rPr lang="en-US"/>
                <a:t>Changed</a:t>
              </a:r>
            </a:p>
          </p:txBody>
        </p:sp>
        <p:sp>
          <p:nvSpPr>
            <p:cNvPr id="367631" name="Text Box 1039"/>
            <p:cNvSpPr txBox="1">
              <a:spLocks noChangeArrowheads="1"/>
            </p:cNvSpPr>
            <p:nvPr/>
          </p:nvSpPr>
          <p:spPr bwMode="auto">
            <a:xfrm>
              <a:off x="808" y="1981"/>
              <a:ext cx="504" cy="189"/>
            </a:xfrm>
            <a:prstGeom prst="rect">
              <a:avLst/>
            </a:prstGeom>
            <a:noFill/>
            <a:ln w="25400">
              <a:noFill/>
              <a:miter lim="800000"/>
              <a:headEnd/>
              <a:tailEnd/>
            </a:ln>
            <a:effectLst/>
          </p:spPr>
          <p:txBody>
            <a:bodyPr wrap="none" lIns="12700" tIns="12700" rIns="12700" bIns="12700">
              <a:spAutoFit/>
            </a:bodyPr>
            <a:lstStyle/>
            <a:p>
              <a:pPr algn="l" defTabSz="228600"/>
              <a:r>
                <a:rPr lang="en-US"/>
                <a:t>Default</a:t>
              </a:r>
            </a:p>
          </p:txBody>
        </p:sp>
        <p:sp>
          <p:nvSpPr>
            <p:cNvPr id="367632" name="Text Box 1040"/>
            <p:cNvSpPr txBox="1">
              <a:spLocks noChangeArrowheads="1"/>
            </p:cNvSpPr>
            <p:nvPr/>
          </p:nvSpPr>
          <p:spPr bwMode="auto">
            <a:xfrm>
              <a:off x="808" y="2238"/>
              <a:ext cx="784" cy="189"/>
            </a:xfrm>
            <a:prstGeom prst="rect">
              <a:avLst/>
            </a:prstGeom>
            <a:noFill/>
            <a:ln w="25400">
              <a:noFill/>
              <a:miter lim="800000"/>
              <a:headEnd/>
              <a:tailEnd/>
            </a:ln>
            <a:effectLst/>
          </p:spPr>
          <p:txBody>
            <a:bodyPr wrap="none" lIns="12700" tIns="12700" rIns="12700" bIns="12700">
              <a:spAutoFit/>
            </a:bodyPr>
            <a:lstStyle/>
            <a:p>
              <a:pPr algn="l" defTabSz="228600"/>
              <a:r>
                <a:rPr lang="en-US"/>
                <a:t>Overridden</a:t>
              </a:r>
            </a:p>
          </p:txBody>
        </p:sp>
        <p:sp>
          <p:nvSpPr>
            <p:cNvPr id="367633" name="Text Box 1041"/>
            <p:cNvSpPr txBox="1">
              <a:spLocks noChangeArrowheads="1"/>
            </p:cNvSpPr>
            <p:nvPr/>
          </p:nvSpPr>
          <p:spPr bwMode="auto">
            <a:xfrm>
              <a:off x="808" y="2496"/>
              <a:ext cx="624" cy="189"/>
            </a:xfrm>
            <a:prstGeom prst="rect">
              <a:avLst/>
            </a:prstGeom>
            <a:noFill/>
            <a:ln w="25400">
              <a:noFill/>
              <a:miter lim="800000"/>
              <a:headEnd/>
              <a:tailEnd/>
            </a:ln>
            <a:effectLst/>
          </p:spPr>
          <p:txBody>
            <a:bodyPr wrap="none" lIns="12700" tIns="12700" rIns="12700" bIns="12700">
              <a:spAutoFit/>
            </a:bodyPr>
            <a:lstStyle/>
            <a:p>
              <a:pPr algn="l" defTabSz="228600"/>
              <a:r>
                <a:rPr lang="en-US"/>
                <a:t>Inherited</a:t>
              </a:r>
            </a:p>
          </p:txBody>
        </p:sp>
      </p:grpSp>
      <p:sp>
        <p:nvSpPr>
          <p:cNvPr id="367636" name="Line 1044"/>
          <p:cNvSpPr>
            <a:spLocks noChangeShapeType="1"/>
          </p:cNvSpPr>
          <p:nvPr/>
        </p:nvSpPr>
        <p:spPr bwMode="auto">
          <a:xfrm>
            <a:off x="3343275" y="3733800"/>
            <a:ext cx="579438"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367638" name="Line 1046"/>
          <p:cNvSpPr>
            <a:spLocks noChangeShapeType="1"/>
          </p:cNvSpPr>
          <p:nvPr/>
        </p:nvSpPr>
        <p:spPr bwMode="auto">
          <a:xfrm>
            <a:off x="2951163" y="3276600"/>
            <a:ext cx="914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367641" name="Freeform 1049"/>
          <p:cNvSpPr>
            <a:spLocks/>
          </p:cNvSpPr>
          <p:nvPr/>
        </p:nvSpPr>
        <p:spPr bwMode="auto">
          <a:xfrm>
            <a:off x="3076575" y="2905125"/>
            <a:ext cx="762000" cy="152400"/>
          </a:xfrm>
          <a:custGeom>
            <a:avLst/>
            <a:gdLst/>
            <a:ahLst/>
            <a:cxnLst>
              <a:cxn ang="0">
                <a:pos x="0" y="0"/>
              </a:cxn>
              <a:cxn ang="0">
                <a:pos x="240" y="0"/>
              </a:cxn>
              <a:cxn ang="0">
                <a:pos x="240" y="96"/>
              </a:cxn>
              <a:cxn ang="0">
                <a:pos x="480" y="96"/>
              </a:cxn>
            </a:cxnLst>
            <a:rect l="0" t="0" r="r" b="b"/>
            <a:pathLst>
              <a:path w="480" h="96">
                <a:moveTo>
                  <a:pt x="0" y="0"/>
                </a:moveTo>
                <a:lnTo>
                  <a:pt x="240" y="0"/>
                </a:lnTo>
                <a:lnTo>
                  <a:pt x="240" y="96"/>
                </a:lnTo>
                <a:lnTo>
                  <a:pt x="480" y="96"/>
                </a:lnTo>
              </a:path>
            </a:pathLst>
          </a:custGeom>
          <a:noFill/>
          <a:ln w="28575" cap="flat" cmpd="sng">
            <a:solidFill>
              <a:schemeClr val="tx1"/>
            </a:solidFill>
            <a:prstDash val="solid"/>
            <a:round/>
            <a:headEnd type="none" w="med" len="med"/>
            <a:tailEnd type="none" w="med" len="med"/>
          </a:ln>
          <a:effectLst/>
        </p:spPr>
        <p:txBody>
          <a:bodyPr lIns="12700" tIns="12700" rIns="12700" bIns="12700">
            <a:spAutoFit/>
          </a:bodyPr>
          <a:lstStyle/>
          <a:p>
            <a:endParaRPr lang="ar-SA"/>
          </a:p>
        </p:txBody>
      </p:sp>
      <p:sp>
        <p:nvSpPr>
          <p:cNvPr id="367642" name="Freeform 1050"/>
          <p:cNvSpPr>
            <a:spLocks/>
          </p:cNvSpPr>
          <p:nvPr/>
        </p:nvSpPr>
        <p:spPr bwMode="auto">
          <a:xfrm>
            <a:off x="3048000" y="3962400"/>
            <a:ext cx="838200" cy="152400"/>
          </a:xfrm>
          <a:custGeom>
            <a:avLst/>
            <a:gdLst/>
            <a:ahLst/>
            <a:cxnLst>
              <a:cxn ang="0">
                <a:pos x="0" y="96"/>
              </a:cxn>
              <a:cxn ang="0">
                <a:pos x="240" y="96"/>
              </a:cxn>
              <a:cxn ang="0">
                <a:pos x="240" y="0"/>
              </a:cxn>
              <a:cxn ang="0">
                <a:pos x="528" y="0"/>
              </a:cxn>
            </a:cxnLst>
            <a:rect l="0" t="0" r="r" b="b"/>
            <a:pathLst>
              <a:path w="528" h="96">
                <a:moveTo>
                  <a:pt x="0" y="96"/>
                </a:moveTo>
                <a:lnTo>
                  <a:pt x="240" y="96"/>
                </a:lnTo>
                <a:lnTo>
                  <a:pt x="240" y="0"/>
                </a:lnTo>
                <a:lnTo>
                  <a:pt x="528" y="0"/>
                </a:lnTo>
              </a:path>
            </a:pathLst>
          </a:custGeom>
          <a:noFill/>
          <a:ln w="28575" cap="flat" cmpd="sng">
            <a:solidFill>
              <a:schemeClr val="tx1"/>
            </a:solidFill>
            <a:prstDash val="solid"/>
            <a:round/>
            <a:headEnd type="none" w="med" len="med"/>
            <a:tailEnd type="none" w="med" len="med"/>
          </a:ln>
          <a:effectLst/>
        </p:spPr>
        <p:txBody>
          <a:bodyPr lIns="12700" tIns="12700" rIns="12700" bIns="12700">
            <a:spAutoFit/>
          </a:bodyPr>
          <a:lstStyle/>
          <a:p>
            <a:endParaRPr lang="ar-SA"/>
          </a:p>
        </p:txBody>
      </p:sp>
      <p:pic>
        <p:nvPicPr>
          <p:cNvPr id="367629" name="Picture 1037" descr="D:\Data\CurrDev\Forms9iCourse\images\ppIcons.gif"/>
          <p:cNvPicPr>
            <a:picLocks noChangeAspect="1" noChangeArrowheads="1"/>
          </p:cNvPicPr>
          <p:nvPr/>
        </p:nvPicPr>
        <p:blipFill>
          <a:blip r:embed="rId3" cstate="print"/>
          <a:srcRect/>
          <a:stretch>
            <a:fillRect/>
          </a:stretch>
        </p:blipFill>
        <p:spPr bwMode="gray">
          <a:xfrm>
            <a:off x="3843338" y="2922588"/>
            <a:ext cx="3006725" cy="1154112"/>
          </a:xfrm>
          <a:prstGeom prst="rect">
            <a:avLst/>
          </a:prstGeom>
          <a:noFill/>
          <a:ln w="9525">
            <a:solidFill>
              <a:schemeClr val="tx1"/>
            </a:solid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81" name="Rectangle 29"/>
          <p:cNvSpPr>
            <a:spLocks noGrp="1" noChangeArrowheads="1"/>
          </p:cNvSpPr>
          <p:nvPr>
            <p:ph type="title"/>
          </p:nvPr>
        </p:nvSpPr>
        <p:spPr/>
        <p:txBody>
          <a:bodyPr/>
          <a:lstStyle/>
          <a:p>
            <a:r>
              <a:rPr lang="en-US"/>
              <a:t>Visual Attributes</a:t>
            </a:r>
          </a:p>
        </p:txBody>
      </p:sp>
      <p:sp>
        <p:nvSpPr>
          <p:cNvPr id="279590" name="Rectangle 38"/>
          <p:cNvSpPr>
            <a:spLocks noGrp="1" noChangeArrowheads="1"/>
          </p:cNvSpPr>
          <p:nvPr>
            <p:ph type="body" idx="1"/>
          </p:nvPr>
        </p:nvSpPr>
        <p:spPr>
          <a:xfrm>
            <a:off x="5638800" y="1498600"/>
            <a:ext cx="2667000" cy="2235200"/>
          </a:xfrm>
        </p:spPr>
        <p:txBody>
          <a:bodyPr/>
          <a:lstStyle/>
          <a:p>
            <a:r>
              <a:rPr lang="en-US"/>
              <a:t>A Visual Attribute is a named set of properties defining:</a:t>
            </a:r>
          </a:p>
          <a:p>
            <a:pPr lvl="1"/>
            <a:r>
              <a:rPr lang="en-US"/>
              <a:t>Font</a:t>
            </a:r>
          </a:p>
          <a:p>
            <a:pPr lvl="1"/>
            <a:r>
              <a:rPr lang="en-US"/>
              <a:t>Color</a:t>
            </a:r>
          </a:p>
          <a:p>
            <a:pPr lvl="1"/>
            <a:r>
              <a:rPr lang="en-US"/>
              <a:t>Pattern</a:t>
            </a:r>
          </a:p>
        </p:txBody>
      </p:sp>
      <p:pic>
        <p:nvPicPr>
          <p:cNvPr id="279584" name="Picture 32" descr="D:\Data\CurrDev\Forms9iCourse\images\va2.gif"/>
          <p:cNvPicPr>
            <a:picLocks noChangeAspect="1" noChangeArrowheads="1"/>
          </p:cNvPicPr>
          <p:nvPr/>
        </p:nvPicPr>
        <p:blipFill>
          <a:blip r:embed="rId3" cstate="print"/>
          <a:srcRect/>
          <a:stretch>
            <a:fillRect/>
          </a:stretch>
        </p:blipFill>
        <p:spPr bwMode="gray">
          <a:xfrm>
            <a:off x="914400" y="1524000"/>
            <a:ext cx="4583113" cy="3932238"/>
          </a:xfrm>
          <a:prstGeom prst="rect">
            <a:avLst/>
          </a:prstGeom>
          <a:noFill/>
        </p:spPr>
      </p:pic>
      <p:pic>
        <p:nvPicPr>
          <p:cNvPr id="279585" name="Picture 33" descr="D:\Data\CurrDev\Forms9iCourse\images\va3.gif"/>
          <p:cNvPicPr>
            <a:picLocks noChangeAspect="1" noChangeArrowheads="1"/>
          </p:cNvPicPr>
          <p:nvPr/>
        </p:nvPicPr>
        <p:blipFill>
          <a:blip r:embed="rId4" cstate="print"/>
          <a:srcRect/>
          <a:stretch>
            <a:fillRect/>
          </a:stretch>
        </p:blipFill>
        <p:spPr bwMode="gray">
          <a:xfrm>
            <a:off x="2949575" y="5029200"/>
            <a:ext cx="5280025" cy="1200150"/>
          </a:xfrm>
          <a:prstGeom prst="rect">
            <a:avLst/>
          </a:prstGeom>
          <a:noFill/>
        </p:spPr>
      </p:pic>
      <p:pic>
        <p:nvPicPr>
          <p:cNvPr id="279583" name="Picture 31" descr="D:\Data\CurrDev\Forms9iCourse\images\va1.gif"/>
          <p:cNvPicPr>
            <a:picLocks noChangeAspect="1" noChangeArrowheads="1"/>
          </p:cNvPicPr>
          <p:nvPr/>
        </p:nvPicPr>
        <p:blipFill>
          <a:blip r:embed="rId5" cstate="print"/>
          <a:srcRect/>
          <a:stretch>
            <a:fillRect/>
          </a:stretch>
        </p:blipFill>
        <p:spPr bwMode="gray">
          <a:xfrm>
            <a:off x="3725863" y="3886200"/>
            <a:ext cx="4503737" cy="1063625"/>
          </a:xfrm>
          <a:prstGeom prst="rect">
            <a:avLst/>
          </a:prstGeom>
          <a:noFill/>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970" name="Picture 1042" descr="D:\Data\CurrDev\BIA10g\images\0609a3.gif"/>
          <p:cNvPicPr>
            <a:picLocks noChangeAspect="1" noChangeArrowheads="1"/>
          </p:cNvPicPr>
          <p:nvPr/>
        </p:nvPicPr>
        <p:blipFill>
          <a:blip r:embed="rId3" cstate="print"/>
          <a:srcRect/>
          <a:stretch>
            <a:fillRect/>
          </a:stretch>
        </p:blipFill>
        <p:spPr bwMode="gray">
          <a:xfrm>
            <a:off x="990600" y="3238500"/>
            <a:ext cx="2914650" cy="3086100"/>
          </a:xfrm>
          <a:prstGeom prst="rect">
            <a:avLst/>
          </a:prstGeom>
          <a:noFill/>
        </p:spPr>
      </p:pic>
      <p:sp>
        <p:nvSpPr>
          <p:cNvPr id="381972" name="Rectangle 1044"/>
          <p:cNvSpPr>
            <a:spLocks noGrp="1" noChangeArrowheads="1"/>
          </p:cNvSpPr>
          <p:nvPr>
            <p:ph type="title"/>
          </p:nvPr>
        </p:nvSpPr>
        <p:spPr/>
        <p:txBody>
          <a:bodyPr/>
          <a:lstStyle/>
          <a:p>
            <a:r>
              <a:rPr lang="en-US"/>
              <a:t>How to Use Visual Attributes</a:t>
            </a:r>
          </a:p>
        </p:txBody>
      </p:sp>
      <p:sp>
        <p:nvSpPr>
          <p:cNvPr id="381956" name="Rectangle 1028"/>
          <p:cNvSpPr>
            <a:spLocks noGrp="1" noChangeArrowheads="1"/>
          </p:cNvSpPr>
          <p:nvPr>
            <p:ph type="body" idx="4294967295"/>
          </p:nvPr>
        </p:nvSpPr>
        <p:spPr>
          <a:xfrm>
            <a:off x="914400" y="1371600"/>
            <a:ext cx="7315200" cy="1498600"/>
          </a:xfrm>
        </p:spPr>
        <p:txBody>
          <a:bodyPr/>
          <a:lstStyle/>
          <a:p>
            <a:pPr lvl="1">
              <a:buFont typeface="Arial" pitchFamily="34" charset="0"/>
              <a:buNone/>
            </a:pPr>
            <a:r>
              <a:rPr lang="en-US"/>
              <a:t>1.	Create a Visual Attribute.</a:t>
            </a:r>
          </a:p>
          <a:p>
            <a:pPr lvl="1">
              <a:buFont typeface="Arial" pitchFamily="34" charset="0"/>
              <a:buNone/>
            </a:pPr>
            <a:r>
              <a:rPr lang="en-US"/>
              <a:t>2.	Set the Visual Attribute</a:t>
            </a:r>
            <a:r>
              <a:rPr lang="en-US">
                <a:cs typeface="Arial" pitchFamily="34" charset="0"/>
              </a:rPr>
              <a:t>–</a:t>
            </a:r>
            <a:r>
              <a:rPr lang="en-US"/>
              <a:t>related property of an object to the desired Visual Attribute.</a:t>
            </a:r>
          </a:p>
          <a:p>
            <a:pPr lvl="1">
              <a:buFont typeface="Arial" pitchFamily="34" charset="0"/>
              <a:buNone/>
            </a:pPr>
            <a:r>
              <a:rPr lang="en-US"/>
              <a:t>3.	Run the form to see the effect.</a:t>
            </a:r>
          </a:p>
        </p:txBody>
      </p:sp>
      <p:pic>
        <p:nvPicPr>
          <p:cNvPr id="381957" name="Picture 1029"/>
          <p:cNvPicPr>
            <a:picLocks noChangeAspect="1" noChangeArrowheads="1"/>
          </p:cNvPicPr>
          <p:nvPr/>
        </p:nvPicPr>
        <p:blipFill>
          <a:blip r:embed="rId4" cstate="print"/>
          <a:srcRect/>
          <a:stretch>
            <a:fillRect/>
          </a:stretch>
        </p:blipFill>
        <p:spPr bwMode="gray">
          <a:xfrm>
            <a:off x="5692775" y="2590800"/>
            <a:ext cx="2536825" cy="2743200"/>
          </a:xfrm>
          <a:prstGeom prst="rect">
            <a:avLst/>
          </a:prstGeom>
          <a:noFill/>
          <a:ln w="25400">
            <a:noFill/>
            <a:miter lim="800000"/>
            <a:headEnd/>
            <a:tailEnd/>
          </a:ln>
          <a:effectLst/>
        </p:spPr>
      </p:pic>
      <p:pic>
        <p:nvPicPr>
          <p:cNvPr id="381958" name="Picture 1030"/>
          <p:cNvPicPr>
            <a:picLocks noChangeAspect="1" noChangeArrowheads="1"/>
          </p:cNvPicPr>
          <p:nvPr/>
        </p:nvPicPr>
        <p:blipFill>
          <a:blip r:embed="rId5" cstate="print"/>
          <a:srcRect/>
          <a:stretch>
            <a:fillRect/>
          </a:stretch>
        </p:blipFill>
        <p:spPr bwMode="gray">
          <a:xfrm>
            <a:off x="5105400" y="5518150"/>
            <a:ext cx="1524000" cy="654050"/>
          </a:xfrm>
          <a:prstGeom prst="rect">
            <a:avLst/>
          </a:prstGeom>
          <a:noFill/>
          <a:ln w="28575">
            <a:solidFill>
              <a:schemeClr val="tx1"/>
            </a:solidFill>
            <a:miter lim="800000"/>
            <a:headEnd/>
            <a:tailEnd/>
          </a:ln>
          <a:effectLst/>
        </p:spPr>
      </p:pic>
      <p:pic>
        <p:nvPicPr>
          <p:cNvPr id="381971" name="Picture 1043" descr="D:\Data\CurrDev\BIA10g\images\0609b3.gif"/>
          <p:cNvPicPr>
            <a:picLocks noChangeAspect="1" noChangeArrowheads="1"/>
          </p:cNvPicPr>
          <p:nvPr/>
        </p:nvPicPr>
        <p:blipFill>
          <a:blip r:embed="rId6" cstate="print"/>
          <a:srcRect/>
          <a:stretch>
            <a:fillRect/>
          </a:stretch>
        </p:blipFill>
        <p:spPr bwMode="gray">
          <a:xfrm>
            <a:off x="2514600" y="2971800"/>
            <a:ext cx="2365375" cy="2811463"/>
          </a:xfrm>
          <a:prstGeom prst="rect">
            <a:avLst/>
          </a:prstGeom>
          <a:noFill/>
        </p:spPr>
      </p:pic>
      <p:sp>
        <p:nvSpPr>
          <p:cNvPr id="381959" name="Oval 1031"/>
          <p:cNvSpPr>
            <a:spLocks noChangeArrowheads="1"/>
          </p:cNvSpPr>
          <p:nvPr/>
        </p:nvSpPr>
        <p:spPr bwMode="blackWhite">
          <a:xfrm>
            <a:off x="5486400" y="4229100"/>
            <a:ext cx="490538" cy="493713"/>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2</a:t>
            </a:r>
          </a:p>
        </p:txBody>
      </p:sp>
      <p:sp>
        <p:nvSpPr>
          <p:cNvPr id="381962" name="Oval 1034"/>
          <p:cNvSpPr>
            <a:spLocks noChangeArrowheads="1"/>
          </p:cNvSpPr>
          <p:nvPr/>
        </p:nvSpPr>
        <p:spPr bwMode="blackWhite">
          <a:xfrm>
            <a:off x="2362200" y="4229100"/>
            <a:ext cx="493713" cy="493713"/>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1</a:t>
            </a:r>
          </a:p>
        </p:txBody>
      </p:sp>
      <p:sp>
        <p:nvSpPr>
          <p:cNvPr id="381960" name="Oval 1032"/>
          <p:cNvSpPr>
            <a:spLocks noChangeArrowheads="1"/>
          </p:cNvSpPr>
          <p:nvPr/>
        </p:nvSpPr>
        <p:spPr bwMode="blackWhite">
          <a:xfrm>
            <a:off x="6477000" y="5583238"/>
            <a:ext cx="493713" cy="493712"/>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3</a:t>
            </a:r>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5241</TotalTime>
  <Words>3234</Words>
  <Application>Microsoft Office PowerPoint</Application>
  <PresentationFormat>On-screen Show (4:3)</PresentationFormat>
  <Paragraphs>349</Paragraphs>
  <Slides>26</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OU5_1.1</vt:lpstr>
      <vt:lpstr>Document</vt:lpstr>
      <vt:lpstr>Working with Data Blocks and Frames</vt:lpstr>
      <vt:lpstr>Objectives</vt:lpstr>
      <vt:lpstr>Managing Object Properties</vt:lpstr>
      <vt:lpstr>Displaying the Property Palette</vt:lpstr>
      <vt:lpstr>Property Palette: Features</vt:lpstr>
      <vt:lpstr>Property Controls</vt:lpstr>
      <vt:lpstr>Property Controls</vt:lpstr>
      <vt:lpstr>Visual Attributes</vt:lpstr>
      <vt:lpstr>How to Use Visual Attributes</vt:lpstr>
      <vt:lpstr>Font, Pattern, and Color Pickers</vt:lpstr>
      <vt:lpstr>Controlling Data Block Behavior and Appearance</vt:lpstr>
      <vt:lpstr>Navigation Properties</vt:lpstr>
      <vt:lpstr>Records Properties</vt:lpstr>
      <vt:lpstr>Records Properties</vt:lpstr>
      <vt:lpstr>Database Properties</vt:lpstr>
      <vt:lpstr>Database Properties</vt:lpstr>
      <vt:lpstr>Scroll Bar Properties</vt:lpstr>
      <vt:lpstr>Controlling Frame Properties</vt:lpstr>
      <vt:lpstr>Controlling Frame Properties</vt:lpstr>
      <vt:lpstr>Displaying Multiple Property Palettes</vt:lpstr>
      <vt:lpstr>Setting Properties on Multiple Objects</vt:lpstr>
      <vt:lpstr>Copying Properties</vt:lpstr>
      <vt:lpstr>Creating a Control Block</vt:lpstr>
      <vt:lpstr>Deleting a Data Block</vt:lpstr>
      <vt:lpstr>Summary</vt:lpstr>
      <vt:lpstr>Practice 6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446</cp:revision>
  <cp:lastPrinted>2004-06-15T07:34:28Z</cp:lastPrinted>
  <dcterms:created xsi:type="dcterms:W3CDTF">2001-07-03T17:11:09Z</dcterms:created>
  <dcterms:modified xsi:type="dcterms:W3CDTF">2017-10-22T19:42:47Z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