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34"/>
  </p:notesMasterIdLst>
  <p:handoutMasterIdLst>
    <p:handoutMasterId r:id="rId35"/>
  </p:handoutMasterIdLst>
  <p:sldIdLst>
    <p:sldId id="331" r:id="rId2"/>
    <p:sldId id="332" r:id="rId3"/>
    <p:sldId id="333" r:id="rId4"/>
    <p:sldId id="334" r:id="rId5"/>
    <p:sldId id="335" r:id="rId6"/>
    <p:sldId id="336" r:id="rId7"/>
    <p:sldId id="337" r:id="rId8"/>
    <p:sldId id="338" r:id="rId9"/>
    <p:sldId id="339" r:id="rId10"/>
    <p:sldId id="340" r:id="rId11"/>
    <p:sldId id="341" r:id="rId12"/>
    <p:sldId id="342" r:id="rId13"/>
    <p:sldId id="343" r:id="rId14"/>
    <p:sldId id="344" r:id="rId15"/>
    <p:sldId id="345" r:id="rId16"/>
    <p:sldId id="346" r:id="rId17"/>
    <p:sldId id="347" r:id="rId18"/>
    <p:sldId id="348" r:id="rId19"/>
    <p:sldId id="349" r:id="rId20"/>
    <p:sldId id="350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58" r:id="rId29"/>
    <p:sldId id="359" r:id="rId30"/>
    <p:sldId id="360" r:id="rId31"/>
    <p:sldId id="361" r:id="rId32"/>
    <p:sldId id="397" r:id="rId33"/>
  </p:sldIdLst>
  <p:sldSz cx="9144000" cy="6858000" type="screen4x3"/>
  <p:notesSz cx="7086600" cy="93726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>
          <p15:clr>
            <a:srgbClr val="A4A3A4"/>
          </p15:clr>
        </p15:guide>
        <p15:guide id="2" pos="4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2">
          <p15:clr>
            <a:srgbClr val="A4A3A4"/>
          </p15:clr>
        </p15:guide>
        <p15:guide id="2" pos="223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ECFF"/>
    <a:srgbClr val="66CCFF"/>
    <a:srgbClr val="CCFFFF"/>
    <a:srgbClr val="F8F8F8"/>
    <a:srgbClr val="EAEAEA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71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16" y="66"/>
      </p:cViewPr>
      <p:guideLst>
        <p:guide orient="horz" pos="816"/>
        <p:guide pos="4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3300" y="-120"/>
      </p:cViewPr>
      <p:guideLst>
        <p:guide orient="horz" pos="2952"/>
        <p:guide pos="22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06738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9090" tIns="44546" rIns="89090" bIns="44546" numCol="1" anchor="ctr" anchorCtr="0" compatLnSpc="1">
            <a:prstTxWarp prst="textNoShape">
              <a:avLst/>
            </a:prstTxWarp>
          </a:bodyPr>
          <a:lstStyle>
            <a:lvl1pPr defTabSz="891460">
              <a:defRPr sz="1100"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4150" y="0"/>
            <a:ext cx="310515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9090" tIns="44546" rIns="89090" bIns="44546" numCol="1" anchor="ctr" anchorCtr="0" compatLnSpc="1">
            <a:prstTxWarp prst="textNoShape">
              <a:avLst/>
            </a:prstTxWarp>
          </a:bodyPr>
          <a:lstStyle>
            <a:lvl1pPr algn="r" defTabSz="891460">
              <a:defRPr sz="1100"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39213"/>
            <a:ext cx="3106738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9090" tIns="44546" rIns="89090" bIns="44546" numCol="1" anchor="b" anchorCtr="0" compatLnSpc="1">
            <a:prstTxWarp prst="textNoShape">
              <a:avLst/>
            </a:prstTxWarp>
          </a:bodyPr>
          <a:lstStyle>
            <a:lvl1pPr defTabSz="891460">
              <a:defRPr sz="1100"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4150" y="8939213"/>
            <a:ext cx="310515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9090" tIns="44546" rIns="89090" bIns="44546" numCol="1" anchor="b" anchorCtr="0" compatLnSpc="1">
            <a:prstTxWarp prst="textNoShape">
              <a:avLst/>
            </a:prstTxWarp>
          </a:bodyPr>
          <a:lstStyle>
            <a:lvl1pPr algn="r" defTabSz="890588">
              <a:defRPr sz="1100">
                <a:latin typeface="Helvetica" panose="020B0604020202020204" pitchFamily="34" charset="0"/>
              </a:defRPr>
            </a:lvl1pPr>
          </a:lstStyle>
          <a:p>
            <a:fld id="{B1184993-9583-4C40-BBBE-73A9810C78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351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4035" tIns="47017" rIns="94035" bIns="47017" numCol="1" anchor="ctr" anchorCtr="0" compatLnSpc="1">
            <a:prstTxWarp prst="textNoShape">
              <a:avLst/>
            </a:prstTxWarp>
          </a:bodyPr>
          <a:lstStyle>
            <a:lvl1pPr defTabSz="939909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6375" y="0"/>
            <a:ext cx="3070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4035" tIns="47017" rIns="94035" bIns="47017" numCol="1" anchor="ctr" anchorCtr="0" compatLnSpc="1">
            <a:prstTxWarp prst="textNoShape">
              <a:avLst/>
            </a:prstTxWarp>
          </a:bodyPr>
          <a:lstStyle>
            <a:lvl1pPr algn="r" defTabSz="939909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00150" y="704850"/>
            <a:ext cx="4687888" cy="3514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452938"/>
            <a:ext cx="51974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4035" tIns="47017" rIns="94035" bIns="470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5875"/>
            <a:ext cx="3070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4035" tIns="47017" rIns="94035" bIns="47017" numCol="1" anchor="b" anchorCtr="0" compatLnSpc="1">
            <a:prstTxWarp prst="textNoShape">
              <a:avLst/>
            </a:prstTxWarp>
          </a:bodyPr>
          <a:lstStyle>
            <a:lvl1pPr defTabSz="939909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6375" y="8905875"/>
            <a:ext cx="3070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4035" tIns="47017" rIns="94035" bIns="47017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Times New Roman" panose="02020603050405020304" pitchFamily="18" charset="0"/>
              </a:defRPr>
            </a:lvl1pPr>
          </a:lstStyle>
          <a:p>
            <a:fld id="{D1BE5E79-A217-4D88-AA21-AA7FBF74E7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591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FB1E121D-0710-4D02-9334-7C4DF56163F3}" type="slidenum">
              <a:rPr lang="en-US" altLang="en-US">
                <a:latin typeface="Times New Roman" panose="02020603050405020304" pitchFamily="18" charset="0"/>
              </a:rPr>
              <a:pPr/>
              <a:t>1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077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BE826F6C-2617-427C-AD0E-7B4A7218E13B}" type="slidenum">
              <a:rPr lang="en-US" altLang="en-US">
                <a:latin typeface="Times New Roman" panose="02020603050405020304" pitchFamily="18" charset="0"/>
              </a:rPr>
              <a:pPr/>
              <a:t>10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7557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A694C7F7-CFA4-46EE-84EF-4329889522EC}" type="slidenum">
              <a:rPr lang="en-US" altLang="en-US">
                <a:latin typeface="Times New Roman" panose="02020603050405020304" pitchFamily="18" charset="0"/>
              </a:rPr>
              <a:pPr/>
              <a:t>11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9102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060369FC-909A-4F84-8E3E-712FAE040434}" type="slidenum">
              <a:rPr lang="en-US" altLang="en-US">
                <a:latin typeface="Times New Roman" panose="02020603050405020304" pitchFamily="18" charset="0"/>
              </a:rPr>
              <a:pPr/>
              <a:t>12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288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B928718A-91F7-4D3A-9ED1-A95740B98D59}" type="slidenum">
              <a:rPr lang="en-US" altLang="en-US">
                <a:latin typeface="Times New Roman" panose="02020603050405020304" pitchFamily="18" charset="0"/>
              </a:rPr>
              <a:pPr/>
              <a:t>13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491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7505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4AB289B9-6D05-4784-9367-C78EE90B6A9B}" type="slidenum">
              <a:rPr lang="en-US" altLang="en-US">
                <a:latin typeface="Times New Roman" panose="02020603050405020304" pitchFamily="18" charset="0"/>
              </a:rPr>
              <a:pPr/>
              <a:t>14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01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1983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7FC5B7C6-CD0C-4421-ABF6-190066BB85E1}" type="slidenum">
              <a:rPr lang="en-US" altLang="en-US">
                <a:latin typeface="Times New Roman" panose="02020603050405020304" pitchFamily="18" charset="0"/>
              </a:rPr>
              <a:pPr/>
              <a:t>15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12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7070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12361FCE-0C1D-4D37-BFB2-189B8753E37A}" type="slidenum">
              <a:rPr lang="en-US" altLang="en-US">
                <a:latin typeface="Times New Roman" panose="02020603050405020304" pitchFamily="18" charset="0"/>
              </a:rPr>
              <a:pPr/>
              <a:t>16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22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7780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D839E793-0E84-492C-A1C0-E8DF77008A7C}" type="slidenum">
              <a:rPr lang="en-US" altLang="en-US">
                <a:latin typeface="Times New Roman" panose="02020603050405020304" pitchFamily="18" charset="0"/>
              </a:rPr>
              <a:pPr/>
              <a:t>17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32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5319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CB234E3C-FC3E-45EF-A780-4482013A8072}" type="slidenum">
              <a:rPr lang="en-US" altLang="en-US">
                <a:latin typeface="Times New Roman" panose="02020603050405020304" pitchFamily="18" charset="0"/>
              </a:rPr>
              <a:pPr/>
              <a:t>18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42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1561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9A54E1BE-9FBB-4E7F-AD13-945DB9C8918D}" type="slidenum">
              <a:rPr lang="en-US" altLang="en-US">
                <a:latin typeface="Times New Roman" panose="02020603050405020304" pitchFamily="18" charset="0"/>
              </a:rPr>
              <a:pPr/>
              <a:t>19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52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831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7FE102A2-61D7-448B-B373-2E3A7F5C1196}" type="slidenum">
              <a:rPr lang="en-US" altLang="en-US">
                <a:latin typeface="Times New Roman" panose="02020603050405020304" pitchFamily="18" charset="0"/>
              </a:rPr>
              <a:pPr/>
              <a:t>2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8383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53EB3A30-B927-48EA-87A4-8B9FA3F6FC87}" type="slidenum">
              <a:rPr lang="en-US" altLang="en-US">
                <a:latin typeface="Times New Roman" panose="02020603050405020304" pitchFamily="18" charset="0"/>
              </a:rPr>
              <a:pPr/>
              <a:t>20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63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7414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E9A416A5-2694-4CA1-A1FE-4A86A05D9413}" type="slidenum">
              <a:rPr lang="en-US" altLang="en-US">
                <a:latin typeface="Times New Roman" panose="02020603050405020304" pitchFamily="18" charset="0"/>
              </a:rPr>
              <a:pPr/>
              <a:t>21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73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748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ED0DF89C-9A15-40CF-A631-532DD09FEDFD}" type="slidenum">
              <a:rPr lang="en-US" altLang="en-US">
                <a:latin typeface="Times New Roman" panose="02020603050405020304" pitchFamily="18" charset="0"/>
              </a:rPr>
              <a:pPr/>
              <a:t>22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83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7850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213D9882-868E-437B-950E-718785E10935}" type="slidenum">
              <a:rPr lang="en-US" altLang="en-US">
                <a:latin typeface="Times New Roman" panose="02020603050405020304" pitchFamily="18" charset="0"/>
              </a:rPr>
              <a:pPr/>
              <a:t>23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4558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29611CF9-F2F2-43BA-9003-8CAE84EC0C5D}" type="slidenum">
              <a:rPr lang="en-US" altLang="en-US">
                <a:latin typeface="Times New Roman" panose="02020603050405020304" pitchFamily="18" charset="0"/>
              </a:rPr>
              <a:pPr/>
              <a:t>24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04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9315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6454661E-CDF9-4AB9-A689-EFD9C25CE78F}" type="slidenum">
              <a:rPr lang="en-US" altLang="en-US">
                <a:latin typeface="Times New Roman" panose="02020603050405020304" pitchFamily="18" charset="0"/>
              </a:rPr>
              <a:pPr/>
              <a:t>25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14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731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D5A0A826-360E-4BE8-AB40-144331A106CF}" type="slidenum">
              <a:rPr lang="en-US" altLang="en-US">
                <a:latin typeface="Times New Roman" panose="02020603050405020304" pitchFamily="18" charset="0"/>
              </a:rPr>
              <a:pPr/>
              <a:t>26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24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3015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469615B4-0203-46B9-9F81-155754CC60E4}" type="slidenum">
              <a:rPr lang="en-US" altLang="en-US">
                <a:latin typeface="Times New Roman" panose="02020603050405020304" pitchFamily="18" charset="0"/>
              </a:rPr>
              <a:pPr/>
              <a:t>27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34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3765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F78D825C-B726-496A-9192-5CB48E4686BC}" type="slidenum">
              <a:rPr lang="en-US" altLang="en-US">
                <a:latin typeface="Times New Roman" panose="02020603050405020304" pitchFamily="18" charset="0"/>
              </a:rPr>
              <a:pPr/>
              <a:t>28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45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7903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A39BAD8A-8C59-4F55-BBE2-8E00D078DA2B}" type="slidenum">
              <a:rPr lang="en-US" altLang="en-US">
                <a:latin typeface="Times New Roman" panose="02020603050405020304" pitchFamily="18" charset="0"/>
              </a:rPr>
              <a:pPr/>
              <a:t>29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55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028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155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AC1D33E1-3AB0-4B08-9C6D-DE535BA28BBB}" type="slidenum">
              <a:rPr lang="en-US" altLang="en-US">
                <a:latin typeface="Times New Roman" panose="02020603050405020304" pitchFamily="18" charset="0"/>
              </a:rPr>
              <a:pPr/>
              <a:t>30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65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53974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079DC9E7-E975-45F0-BC44-B7D53348EC62}" type="slidenum">
              <a:rPr lang="en-US" altLang="en-US">
                <a:latin typeface="Times New Roman" panose="02020603050405020304" pitchFamily="18" charset="0"/>
              </a:rPr>
              <a:pPr/>
              <a:t>31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75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6043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2E383730-6DAF-445B-96F7-C5F249B9931B}" type="slidenum">
              <a:rPr lang="en-US" altLang="en-US">
                <a:latin typeface="Times New Roman" panose="02020603050405020304" pitchFamily="18" charset="0"/>
              </a:rPr>
              <a:pPr/>
              <a:t>32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86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777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9D829CFE-8A92-4104-8915-F2FC924AA25D}" type="slidenum">
              <a:rPr lang="en-US" altLang="en-US">
                <a:latin typeface="Times New Roman" panose="02020603050405020304" pitchFamily="18" charset="0"/>
              </a:rPr>
              <a:pPr/>
              <a:t>4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836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6D5F0493-BB80-485A-AA9A-6D53E02BE04C}" type="slidenum">
              <a:rPr lang="en-US" altLang="en-US">
                <a:latin typeface="Times New Roman" panose="02020603050405020304" pitchFamily="18" charset="0"/>
              </a:rPr>
              <a:pPr/>
              <a:t>5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16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2D7E783D-75D8-494A-BBDD-897E23FDA391}" type="slidenum">
              <a:rPr lang="en-US" altLang="en-US">
                <a:latin typeface="Times New Roman" panose="02020603050405020304" pitchFamily="18" charset="0"/>
              </a:rPr>
              <a:pPr/>
              <a:t>6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849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5B26CC4C-DA4A-4540-BBDC-6E90999F554C}" type="slidenum">
              <a:rPr lang="en-US" altLang="en-US">
                <a:latin typeface="Times New Roman" panose="02020603050405020304" pitchFamily="18" charset="0"/>
              </a:rPr>
              <a:pPr/>
              <a:t>7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430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2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B7FB3161-E88D-400F-AFAD-49FE5924D418}" type="slidenum">
              <a:rPr lang="en-US" altLang="en-US">
                <a:latin typeface="Times New Roman" panose="02020603050405020304" pitchFamily="18" charset="0"/>
              </a:rPr>
              <a:pPr/>
              <a:t>8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2877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DC585EA2-CF84-4DEF-9163-082843C3BBFB}" type="slidenum">
              <a:rPr lang="en-US" altLang="en-US">
                <a:latin typeface="Times New Roman" panose="02020603050405020304" pitchFamily="18" charset="0"/>
              </a:rPr>
              <a:pPr/>
              <a:t>9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089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98438" y="2960688"/>
            <a:ext cx="8610600" cy="201612"/>
            <a:chOff x="125" y="1865"/>
            <a:chExt cx="5424" cy="127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25" y="1865"/>
              <a:ext cx="1808" cy="127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33" y="1865"/>
              <a:ext cx="1808" cy="1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741" y="1865"/>
              <a:ext cx="1808" cy="127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89700" y="6588125"/>
            <a:ext cx="2713038" cy="2444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en-US" sz="1000" b="1" smtClean="0">
                <a:solidFill>
                  <a:srgbClr val="336699"/>
                </a:solidFill>
                <a:latin typeface="Helvetica" pitchFamily="-84" charset="0"/>
              </a:rPr>
              <a:t>Silberschatz, Galvin and Gagne ©2013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6988" y="6613525"/>
            <a:ext cx="2695575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sz="1000" b="1" smtClean="0">
                <a:solidFill>
                  <a:srgbClr val="336699"/>
                </a:solidFill>
                <a:latin typeface="Helvetica" pitchFamily="-84" charset="0"/>
              </a:rPr>
              <a:t>Operating System Concepts – 9</a:t>
            </a:r>
            <a:r>
              <a:rPr lang="en-US" altLang="en-US" sz="1000" b="1" baseline="30000" smtClean="0">
                <a:solidFill>
                  <a:srgbClr val="336699"/>
                </a:solidFill>
                <a:latin typeface="Helvetica" pitchFamily="-84" charset="0"/>
              </a:rPr>
              <a:t>th</a:t>
            </a:r>
            <a:r>
              <a:rPr lang="en-US" altLang="en-US" sz="1000" b="1" smtClean="0">
                <a:solidFill>
                  <a:srgbClr val="336699"/>
                </a:solidFill>
                <a:latin typeface="Helvetica" pitchFamily="-84" charset="0"/>
              </a:rPr>
              <a:t> Edition</a:t>
            </a:r>
          </a:p>
        </p:txBody>
      </p:sp>
      <p:pic>
        <p:nvPicPr>
          <p:cNvPr id="9" name="Picture 9" descr="dino_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4157663"/>
            <a:ext cx="2062162" cy="1593850"/>
          </a:xfrm>
          <a:prstGeom prst="rect">
            <a:avLst/>
          </a:prstGeom>
          <a:noFill/>
          <a:ln w="762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224213" y="4006850"/>
            <a:ext cx="2336800" cy="1887538"/>
          </a:xfrm>
          <a:prstGeom prst="rect">
            <a:avLst/>
          </a:prstGeom>
          <a:noFill/>
          <a:ln w="57150" cmpd="thinThick">
            <a:solidFill>
              <a:srgbClr val="66CCFF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>
              <a:defRPr sz="43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12021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64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1338" y="277813"/>
            <a:ext cx="214471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281738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95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683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974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6450" y="1233488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7450" y="1233488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80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1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12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8096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2196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1571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ino_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0"/>
            <a:ext cx="119538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6450" y="1233488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rgbClr val="336699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457200" y="860425"/>
            <a:ext cx="8077200" cy="0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rgbClr val="99CC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rgbClr val="336699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4256088" y="6613525"/>
            <a:ext cx="447675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000" b="1">
                <a:solidFill>
                  <a:srgbClr val="006699"/>
                </a:solidFill>
                <a:latin typeface="Helvetica" panose="020B0604020202020204" pitchFamily="34" charset="0"/>
              </a:rPr>
              <a:t>6.</a:t>
            </a:r>
            <a:fld id="{32BFB721-59B4-4BE8-9352-F998385D5CB9}" type="slidenum">
              <a:rPr lang="en-US" altLang="en-US" sz="1000" b="1">
                <a:solidFill>
                  <a:srgbClr val="006699"/>
                </a:solidFill>
                <a:latin typeface="Helvetica" panose="020B0604020202020204" pitchFamily="34" charset="0"/>
              </a:rPr>
              <a:pPr algn="ctr">
                <a:spcBef>
                  <a:spcPct val="50000"/>
                </a:spcBef>
              </a:pPr>
              <a:t>‹#›</a:t>
            </a:fld>
            <a:endParaRPr lang="en-US" altLang="en-US" sz="1000" b="1">
              <a:solidFill>
                <a:srgbClr val="006699"/>
              </a:solidFill>
              <a:latin typeface="Helvetica" panose="020B0604020202020204" pitchFamily="34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489700" y="6588125"/>
            <a:ext cx="2713038" cy="2444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en-US" sz="1000" b="1" smtClean="0">
                <a:solidFill>
                  <a:srgbClr val="006699"/>
                </a:solidFill>
                <a:latin typeface="Helvetica" pitchFamily="-84" charset="0"/>
              </a:rPr>
              <a:t>Silberschatz, Galvin and Gagne ©2013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85738" y="6621463"/>
            <a:ext cx="2638425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sz="1000" b="1" smtClean="0">
                <a:solidFill>
                  <a:srgbClr val="006699"/>
                </a:solidFill>
                <a:latin typeface="Helvetica" pitchFamily="-84" charset="0"/>
              </a:rPr>
              <a:t>Operating System Concepts – 9</a:t>
            </a:r>
            <a:r>
              <a:rPr lang="en-US" altLang="en-US" sz="1000" b="1" baseline="30000" smtClean="0">
                <a:solidFill>
                  <a:srgbClr val="006699"/>
                </a:solidFill>
                <a:latin typeface="Helvetica" pitchFamily="-84" charset="0"/>
              </a:rPr>
              <a:t>th</a:t>
            </a:r>
            <a:r>
              <a:rPr lang="en-US" altLang="en-US" sz="1000" b="1" smtClean="0">
                <a:solidFill>
                  <a:srgbClr val="006699"/>
                </a:solidFill>
                <a:latin typeface="Helvetica" pitchFamily="-84" charset="0"/>
              </a:rPr>
              <a:t> Edition</a:t>
            </a:r>
          </a:p>
        </p:txBody>
      </p:sp>
      <p:pic>
        <p:nvPicPr>
          <p:cNvPr id="2060" name="Picture 12" descr="dino_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5849938"/>
            <a:ext cx="1284287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+mj-lt"/>
          <a:ea typeface="MS PGothic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MS PGothic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MS PGothic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MS PGothic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MS PGothic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35000"/>
        </a:spcBef>
        <a:spcAft>
          <a:spcPct val="0"/>
        </a:spcAft>
        <a:buClr>
          <a:srgbClr val="993300"/>
        </a:buClr>
        <a:buSzPct val="90000"/>
        <a:buFont typeface="Monotype Sorts" pitchFamily="-84" charset="2"/>
        <a:buChar char="n"/>
        <a:defRPr kumimoji="1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35000"/>
        </a:spcBef>
        <a:spcAft>
          <a:spcPct val="0"/>
        </a:spcAft>
        <a:buClr>
          <a:srgbClr val="CC6600"/>
        </a:buClr>
        <a:buSzPct val="80000"/>
        <a:buFont typeface="Monotype Sorts" pitchFamily="-84" charset="2"/>
        <a:buChar char="l"/>
        <a:defRPr kumimoji="1">
          <a:solidFill>
            <a:schemeClr val="tx1"/>
          </a:solidFill>
          <a:latin typeface="+mn-lt"/>
          <a:ea typeface="MS PGothic" pitchFamily="34" charset="-128"/>
        </a:defRPr>
      </a:lvl2pPr>
      <a:lvl3pPr marL="1085850" indent="-228600" algn="l" rtl="0" eaLnBrk="0" fontAlgn="base" hangingPunct="0">
        <a:spcBef>
          <a:spcPct val="35000"/>
        </a:spcBef>
        <a:spcAft>
          <a:spcPct val="0"/>
        </a:spcAft>
        <a:buClr>
          <a:srgbClr val="009900"/>
        </a:buClr>
        <a:buSzPct val="75000"/>
        <a:buFont typeface="Webdings" panose="05030102010509060703" pitchFamily="18" charset="2"/>
        <a:buChar char="4"/>
        <a:defRPr kumimoji="1">
          <a:solidFill>
            <a:schemeClr val="tx1"/>
          </a:solidFill>
          <a:latin typeface="+mn-lt"/>
          <a:ea typeface="MS PGothic" pitchFamily="34" charset="-128"/>
        </a:defRPr>
      </a:lvl3pPr>
      <a:lvl4pPr marL="1428750" indent="-228600" algn="l" rtl="0" eaLnBrk="0" fontAlgn="base" hangingPunct="0">
        <a:spcBef>
          <a:spcPct val="35000"/>
        </a:spcBef>
        <a:spcAft>
          <a:spcPct val="0"/>
        </a:spcAft>
        <a:buClr>
          <a:schemeClr val="hlink"/>
        </a:buClr>
        <a:buSzPct val="75000"/>
        <a:buChar char="–"/>
        <a:defRPr kumimoji="1">
          <a:solidFill>
            <a:schemeClr val="tx1"/>
          </a:solidFill>
          <a:latin typeface="+mn-lt"/>
          <a:ea typeface="MS PGothic" pitchFamily="34" charset="-128"/>
        </a:defRPr>
      </a:lvl4pPr>
      <a:lvl5pPr marL="17716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MS PGothic" pitchFamily="34" charset="-128"/>
        </a:defRPr>
      </a:lvl5pPr>
      <a:lvl6pPr marL="22288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82638"/>
            <a:ext cx="7772400" cy="2127250"/>
          </a:xfrm>
        </p:spPr>
        <p:txBody>
          <a:bodyPr/>
          <a:lstStyle/>
          <a:p>
            <a:pPr eaLnBrk="1" hangingPunct="1"/>
            <a:r>
              <a:rPr lang="en-US" altLang="en-US" smtClean="0"/>
              <a:t>Topic 5</a:t>
            </a:r>
            <a:br>
              <a:rPr lang="en-US" altLang="en-US" smtClean="0"/>
            </a:br>
            <a:r>
              <a:rPr lang="en-US" altLang="en-US" smtClean="0"/>
              <a:t>(Textbook - Chapter 6)  </a:t>
            </a:r>
            <a:br>
              <a:rPr lang="en-US" altLang="en-US" smtClean="0"/>
            </a:br>
            <a:r>
              <a:rPr lang="en-US" altLang="en-US" smtClean="0"/>
              <a:t>CPU Scheduling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68288"/>
            <a:ext cx="7997825" cy="4572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First- Come, First-Served (FCFS) Scheduling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3438" y="1250950"/>
            <a:ext cx="7566025" cy="4114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3028950" algn="ctr"/>
                <a:tab pos="4633913" algn="ctr"/>
              </a:tabLst>
            </a:pPr>
            <a:r>
              <a:rPr lang="en-US" altLang="en-US" sz="1600" smtClean="0"/>
              <a:t>		</a:t>
            </a:r>
            <a:r>
              <a:rPr lang="en-US" altLang="en-US" u="sng" smtClean="0"/>
              <a:t>Process</a:t>
            </a:r>
            <a:r>
              <a:rPr lang="en-US" altLang="en-US" smtClean="0"/>
              <a:t>	</a:t>
            </a:r>
            <a:r>
              <a:rPr lang="en-US" altLang="en-US" u="sng" smtClean="0"/>
              <a:t>Burst Time	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3028950" algn="ctr"/>
                <a:tab pos="4633913" algn="ctr"/>
              </a:tabLst>
            </a:pPr>
            <a:r>
              <a:rPr lang="en-US" altLang="en-US" smtClean="0"/>
              <a:t>		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1</a:t>
            </a:r>
            <a:r>
              <a:rPr lang="en-US" altLang="en-US" smtClean="0"/>
              <a:t>	24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3028950" algn="ctr"/>
                <a:tab pos="4633913" algn="ctr"/>
              </a:tabLst>
            </a:pPr>
            <a:r>
              <a:rPr lang="en-US" altLang="en-US" smtClean="0"/>
              <a:t>		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2</a:t>
            </a:r>
            <a:r>
              <a:rPr lang="en-US" altLang="en-US" smtClean="0"/>
              <a:t> 	3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3028950" algn="ctr"/>
                <a:tab pos="4633913" algn="ctr"/>
              </a:tabLst>
            </a:pPr>
            <a:r>
              <a:rPr lang="en-US" altLang="en-US" smtClean="0"/>
              <a:t>		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3	 </a:t>
            </a:r>
            <a:r>
              <a:rPr lang="en-US" altLang="en-US" smtClean="0"/>
              <a:t>3</a:t>
            </a:r>
            <a:r>
              <a:rPr lang="en-US" altLang="en-US" i="1" baseline="-25000" smtClean="0"/>
              <a:t> </a:t>
            </a:r>
          </a:p>
          <a:p>
            <a:pPr>
              <a:lnSpc>
                <a:spcPct val="90000"/>
              </a:lnSpc>
              <a:tabLst>
                <a:tab pos="3028950" algn="ctr"/>
                <a:tab pos="4633913" algn="ctr"/>
              </a:tabLst>
            </a:pPr>
            <a:r>
              <a:rPr lang="en-US" altLang="en-US" smtClean="0"/>
              <a:t>Suppose that the processes arrive in the order: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1</a:t>
            </a:r>
            <a:r>
              <a:rPr lang="en-US" altLang="en-US" smtClean="0"/>
              <a:t> ,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2</a:t>
            </a:r>
            <a:r>
              <a:rPr lang="en-US" altLang="en-US" smtClean="0"/>
              <a:t> ,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3  </a:t>
            </a:r>
            <a:br>
              <a:rPr lang="en-US" altLang="en-US" i="1" baseline="-25000" smtClean="0"/>
            </a:br>
            <a:r>
              <a:rPr lang="en-US" altLang="en-US" smtClean="0"/>
              <a:t>The Gantt Chart for the schedule is:</a:t>
            </a:r>
            <a:br>
              <a:rPr lang="en-US" altLang="en-US" smtClean="0"/>
            </a:br>
            <a:r>
              <a:rPr lang="en-US" altLang="en-US" sz="1600" smtClean="0"/>
              <a:t/>
            </a:r>
            <a:br>
              <a:rPr lang="en-US" altLang="en-US" sz="1600" smtClean="0"/>
            </a:br>
            <a:r>
              <a:rPr lang="en-US" altLang="en-US" sz="1600" smtClean="0"/>
              <a:t/>
            </a:r>
            <a:br>
              <a:rPr lang="en-US" altLang="en-US" sz="1600" smtClean="0"/>
            </a:br>
            <a:r>
              <a:rPr lang="en-US" altLang="en-US" sz="1600" smtClean="0"/>
              <a:t/>
            </a:r>
            <a:br>
              <a:rPr lang="en-US" altLang="en-US" sz="1600" smtClean="0"/>
            </a:br>
            <a:r>
              <a:rPr lang="en-US" altLang="en-US" sz="1600" smtClean="0"/>
              <a:t/>
            </a:r>
            <a:br>
              <a:rPr lang="en-US" altLang="en-US" sz="1600" smtClean="0"/>
            </a:br>
            <a:endParaRPr lang="en-US" altLang="en-US" sz="1600" smtClean="0"/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3028950" algn="ctr"/>
                <a:tab pos="4633913" algn="ctr"/>
              </a:tabLst>
            </a:pPr>
            <a:endParaRPr lang="en-US" altLang="en-US" sz="1600" smtClean="0"/>
          </a:p>
          <a:p>
            <a:pPr>
              <a:lnSpc>
                <a:spcPct val="90000"/>
              </a:lnSpc>
              <a:tabLst>
                <a:tab pos="3028950" algn="ctr"/>
                <a:tab pos="4633913" algn="ctr"/>
              </a:tabLst>
            </a:pPr>
            <a:r>
              <a:rPr lang="en-US" altLang="en-US" smtClean="0"/>
              <a:t>Waiting time for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1</a:t>
            </a:r>
            <a:r>
              <a:rPr lang="en-US" altLang="en-US" smtClean="0"/>
              <a:t>  = 0;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2</a:t>
            </a:r>
            <a:r>
              <a:rPr lang="en-US" altLang="en-US" smtClean="0"/>
              <a:t>  = 24;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3 </a:t>
            </a:r>
            <a:r>
              <a:rPr lang="en-US" altLang="en-US" smtClean="0"/>
              <a:t>= 27</a:t>
            </a:r>
          </a:p>
          <a:p>
            <a:pPr>
              <a:lnSpc>
                <a:spcPct val="90000"/>
              </a:lnSpc>
              <a:tabLst>
                <a:tab pos="3028950" algn="ctr"/>
                <a:tab pos="4633913" algn="ctr"/>
              </a:tabLst>
            </a:pPr>
            <a:r>
              <a:rPr lang="en-US" altLang="en-US" smtClean="0"/>
              <a:t>Average waiting time:  (0 + 24 + 27)/3 = 17</a:t>
            </a:r>
          </a:p>
        </p:txBody>
      </p:sp>
      <p:pic>
        <p:nvPicPr>
          <p:cNvPr id="1331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75" y="3479800"/>
            <a:ext cx="6954838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82663" y="277813"/>
            <a:ext cx="7704137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FCFS Scheduling (Cont.)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1233488"/>
            <a:ext cx="7651750" cy="4530725"/>
          </a:xfrm>
        </p:spPr>
        <p:txBody>
          <a:bodyPr/>
          <a:lstStyle/>
          <a:p>
            <a:pPr>
              <a:buFont typeface="Monotype Sorts" pitchFamily="-84" charset="2"/>
              <a:buNone/>
              <a:tabLst>
                <a:tab pos="3649345" algn="ctr"/>
              </a:tabLst>
              <a:defRPr/>
            </a:pPr>
            <a:r>
              <a:rPr lang="en-US" altLang="en-US" dirty="0" smtClean="0"/>
              <a:t>Suppose that the processes arrive in the order:</a:t>
            </a:r>
          </a:p>
          <a:p>
            <a:pPr>
              <a:buFont typeface="Monotype Sorts" pitchFamily="-84" charset="2"/>
              <a:buNone/>
              <a:tabLst>
                <a:tab pos="3649345" algn="ctr"/>
              </a:tabLst>
              <a:defRPr/>
            </a:pPr>
            <a:r>
              <a:rPr lang="en-US" altLang="en-US" dirty="0" smtClean="0"/>
              <a:t>		 </a:t>
            </a:r>
            <a:r>
              <a:rPr lang="en-US" altLang="en-US" i="1" dirty="0" smtClean="0"/>
              <a:t>P</a:t>
            </a:r>
            <a:r>
              <a:rPr lang="en-US" altLang="en-US" i="1" baseline="-25000" dirty="0" smtClean="0"/>
              <a:t>2</a:t>
            </a:r>
            <a:r>
              <a:rPr lang="en-US" altLang="en-US" dirty="0" smtClean="0"/>
              <a:t> , </a:t>
            </a:r>
            <a:r>
              <a:rPr lang="en-US" altLang="en-US" i="1" dirty="0" smtClean="0"/>
              <a:t>P</a:t>
            </a:r>
            <a:r>
              <a:rPr lang="en-US" altLang="en-US" i="1" baseline="-25000" dirty="0" smtClean="0"/>
              <a:t>3</a:t>
            </a:r>
            <a:r>
              <a:rPr lang="en-US" altLang="en-US" dirty="0" smtClean="0"/>
              <a:t> , </a:t>
            </a:r>
            <a:r>
              <a:rPr lang="en-US" altLang="en-US" i="1" dirty="0" smtClean="0"/>
              <a:t>P</a:t>
            </a:r>
            <a:r>
              <a:rPr lang="en-US" altLang="en-US" i="1" baseline="-25000" dirty="0" smtClean="0"/>
              <a:t>1</a:t>
            </a:r>
            <a:r>
              <a:rPr lang="en-US" altLang="en-US" dirty="0" smtClean="0"/>
              <a:t> </a:t>
            </a:r>
          </a:p>
          <a:p>
            <a:pPr>
              <a:tabLst>
                <a:tab pos="3649345" algn="ctr"/>
              </a:tabLst>
              <a:defRPr/>
            </a:pPr>
            <a:r>
              <a:rPr lang="en-US" altLang="en-US" dirty="0" smtClean="0"/>
              <a:t>The Gantt chart for the schedule is:</a:t>
            </a:r>
            <a:br>
              <a:rPr lang="en-US" altLang="en-US" dirty="0" smtClean="0"/>
            </a:br>
            <a:endParaRPr lang="en-US" altLang="en-US" dirty="0" smtClean="0"/>
          </a:p>
          <a:p>
            <a:pPr>
              <a:tabLst>
                <a:tab pos="3649345" algn="ctr"/>
              </a:tabLst>
              <a:defRPr/>
            </a:pPr>
            <a:endParaRPr lang="en-US" altLang="en-US" dirty="0" smtClean="0"/>
          </a:p>
          <a:p>
            <a:pPr>
              <a:tabLst>
                <a:tab pos="3649345" algn="ctr"/>
              </a:tabLst>
              <a:defRPr/>
            </a:pPr>
            <a:endParaRPr lang="en-US" altLang="en-US" dirty="0" smtClean="0"/>
          </a:p>
          <a:p>
            <a:pPr marL="0" indent="0">
              <a:buFont typeface="Monotype Sorts" pitchFamily="-84" charset="2"/>
              <a:buNone/>
              <a:tabLst>
                <a:tab pos="3649345" algn="ctr"/>
              </a:tabLst>
              <a:defRPr/>
            </a:pPr>
            <a:endParaRPr lang="en-US" altLang="en-US" dirty="0" smtClean="0"/>
          </a:p>
          <a:p>
            <a:pPr>
              <a:tabLst>
                <a:tab pos="3649345" algn="ctr"/>
              </a:tabLst>
              <a:defRPr/>
            </a:pPr>
            <a:r>
              <a:rPr lang="en-US" altLang="en-US" dirty="0" smtClean="0"/>
              <a:t>Waiting time for </a:t>
            </a:r>
            <a:r>
              <a:rPr lang="en-US" altLang="en-US" i="1" dirty="0" smtClean="0"/>
              <a:t>P</a:t>
            </a:r>
            <a:r>
              <a:rPr lang="en-US" altLang="en-US" i="1" baseline="-25000" dirty="0" smtClean="0"/>
              <a:t>1 </a:t>
            </a:r>
            <a:r>
              <a:rPr lang="en-US" altLang="en-US" i="1" dirty="0" smtClean="0"/>
              <a:t>=</a:t>
            </a:r>
            <a:r>
              <a:rPr lang="en-US" altLang="en-US" dirty="0" smtClean="0"/>
              <a:t> 6</a:t>
            </a:r>
            <a:r>
              <a:rPr lang="en-US" altLang="en-US" i="1" dirty="0" smtClean="0"/>
              <a:t>;</a:t>
            </a:r>
            <a:r>
              <a:rPr lang="en-US" altLang="en-US" i="1" baseline="-25000" dirty="0" smtClean="0"/>
              <a:t> </a:t>
            </a:r>
            <a:r>
              <a:rPr lang="en-US" altLang="en-US" i="1" dirty="0" smtClean="0"/>
              <a:t>P</a:t>
            </a:r>
            <a:r>
              <a:rPr lang="en-US" altLang="en-US" i="1" baseline="-25000" dirty="0" smtClean="0"/>
              <a:t>2</a:t>
            </a:r>
            <a:r>
              <a:rPr lang="en-US" altLang="en-US" dirty="0" smtClean="0"/>
              <a:t> = 0</a:t>
            </a:r>
            <a:r>
              <a:rPr lang="en-US" altLang="en-US" i="1" baseline="-25000" dirty="0" smtClean="0"/>
              <a:t>; </a:t>
            </a:r>
            <a:r>
              <a:rPr lang="en-US" altLang="en-US" i="1" dirty="0" smtClean="0"/>
              <a:t>P</a:t>
            </a:r>
            <a:r>
              <a:rPr lang="en-US" altLang="en-US" i="1" baseline="-25000" dirty="0" smtClean="0"/>
              <a:t>3 </a:t>
            </a:r>
            <a:r>
              <a:rPr lang="en-US" altLang="en-US" i="1" dirty="0" smtClean="0"/>
              <a:t>= </a:t>
            </a:r>
            <a:r>
              <a:rPr lang="en-US" altLang="en-US" dirty="0" smtClean="0"/>
              <a:t>3</a:t>
            </a:r>
            <a:endParaRPr lang="en-US" altLang="en-US" i="1" dirty="0" smtClean="0"/>
          </a:p>
          <a:p>
            <a:pPr>
              <a:tabLst>
                <a:tab pos="3649345" algn="ctr"/>
              </a:tabLst>
              <a:defRPr/>
            </a:pPr>
            <a:r>
              <a:rPr lang="en-US" altLang="en-US" dirty="0" smtClean="0"/>
              <a:t>Average waiting time:   (6 + 0 + 3)/3 = 3</a:t>
            </a:r>
          </a:p>
          <a:p>
            <a:pPr>
              <a:tabLst>
                <a:tab pos="3649345" algn="ctr"/>
              </a:tabLst>
              <a:defRPr/>
            </a:pPr>
            <a:r>
              <a:rPr lang="en-US" altLang="en-US" dirty="0" smtClean="0"/>
              <a:t>Much better than previous case</a:t>
            </a:r>
          </a:p>
          <a:p>
            <a:pPr>
              <a:tabLst>
                <a:tab pos="3649345" algn="ctr"/>
              </a:tabLst>
              <a:defRPr/>
            </a:pPr>
            <a:r>
              <a:rPr lang="en-US" altLang="en-US" b="1" dirty="0" smtClean="0">
                <a:solidFill>
                  <a:srgbClr val="3366FF"/>
                </a:solidFill>
              </a:rPr>
              <a:t>Convoy effect </a:t>
            </a:r>
            <a:r>
              <a:rPr lang="en-US" altLang="en-US" dirty="0" smtClean="0"/>
              <a:t>- short process behind long process</a:t>
            </a:r>
          </a:p>
          <a:p>
            <a:pPr lvl="1">
              <a:tabLst>
                <a:tab pos="3649345" algn="ctr"/>
              </a:tabLst>
              <a:defRPr/>
            </a:pPr>
            <a:r>
              <a:rPr lang="en-US" altLang="en-US" dirty="0" smtClean="0"/>
              <a:t>Consider one CPU-bound and many I/O-bound processes</a:t>
            </a:r>
          </a:p>
        </p:txBody>
      </p:sp>
      <p:pic>
        <p:nvPicPr>
          <p:cNvPr id="1434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2632075"/>
            <a:ext cx="7123113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58863" y="188913"/>
            <a:ext cx="7704137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Shortest-Job-First (SJF) Scheduling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1233488"/>
            <a:ext cx="7143750" cy="4530725"/>
          </a:xfrm>
        </p:spPr>
        <p:txBody>
          <a:bodyPr/>
          <a:lstStyle/>
          <a:p>
            <a:r>
              <a:rPr lang="en-US" altLang="en-US" smtClean="0"/>
              <a:t>Associate with each process the length of its next CPU burst</a:t>
            </a:r>
          </a:p>
          <a:p>
            <a:pPr lvl="1"/>
            <a:r>
              <a:rPr lang="en-US" altLang="en-US" smtClean="0"/>
              <a:t> Use these lengths to schedule the process with the shortest time</a:t>
            </a:r>
          </a:p>
          <a:p>
            <a:r>
              <a:rPr lang="en-US" altLang="en-US" smtClean="0"/>
              <a:t>SJF is optimal – gives minimum average waiting time for a given set of processes</a:t>
            </a:r>
          </a:p>
          <a:p>
            <a:pPr lvl="1"/>
            <a:r>
              <a:rPr lang="en-US" altLang="en-US" smtClean="0"/>
              <a:t>The difficulty is knowing the length of the next CPU request</a:t>
            </a:r>
          </a:p>
          <a:p>
            <a:pPr lvl="1"/>
            <a:r>
              <a:rPr lang="en-US" altLang="en-US" smtClean="0"/>
              <a:t>Could ask the user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16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Example of SJF</a:t>
            </a:r>
          </a:p>
        </p:txBody>
      </p:sp>
      <p:sp>
        <p:nvSpPr>
          <p:cNvPr id="16387" name="Rectangle 36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buFont typeface="Monotype Sorts" pitchFamily="-84" charset="2"/>
              <a:buNone/>
              <a:tabLst>
                <a:tab pos="1600200" algn="ctr"/>
                <a:tab pos="3251200" algn="ctr"/>
                <a:tab pos="5140325" algn="ctr"/>
              </a:tabLst>
            </a:pPr>
            <a:r>
              <a:rPr lang="en-US" altLang="en-US" smtClean="0"/>
              <a:t>	      	                </a:t>
            </a:r>
            <a:r>
              <a:rPr lang="en-US" altLang="en-US" u="sng" smtClean="0"/>
              <a:t>Process</a:t>
            </a:r>
            <a:r>
              <a:rPr lang="en-US" altLang="en-US" u="sng" smtClean="0">
                <a:solidFill>
                  <a:schemeClr val="bg1"/>
                </a:solidFill>
              </a:rPr>
              <a:t>Arriva	l Time</a:t>
            </a:r>
            <a:r>
              <a:rPr lang="en-US" altLang="en-US" smtClean="0"/>
              <a:t>	</a:t>
            </a:r>
            <a:r>
              <a:rPr lang="en-US" altLang="en-US" u="sng" smtClean="0"/>
              <a:t>Burst Time</a:t>
            </a:r>
            <a:endParaRPr lang="en-US" altLang="en-US" smtClean="0"/>
          </a:p>
          <a:p>
            <a:pPr>
              <a:buFont typeface="Monotype Sorts" pitchFamily="-84" charset="2"/>
              <a:buNone/>
              <a:tabLst>
                <a:tab pos="1600200" algn="ctr"/>
                <a:tab pos="3251200" algn="ctr"/>
                <a:tab pos="5140325" algn="ctr"/>
              </a:tabLst>
            </a:pPr>
            <a:r>
              <a:rPr lang="en-US" altLang="en-US" smtClean="0"/>
              <a:t>		            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1</a:t>
            </a:r>
            <a:r>
              <a:rPr lang="en-US" altLang="en-US" smtClean="0"/>
              <a:t>	</a:t>
            </a:r>
            <a:r>
              <a:rPr lang="en-US" altLang="en-US" smtClean="0">
                <a:solidFill>
                  <a:schemeClr val="bg1"/>
                </a:solidFill>
              </a:rPr>
              <a:t>0.0</a:t>
            </a:r>
            <a:r>
              <a:rPr lang="en-US" altLang="en-US" smtClean="0"/>
              <a:t>	6</a:t>
            </a:r>
          </a:p>
          <a:p>
            <a:pPr>
              <a:buFont typeface="Monotype Sorts" pitchFamily="-84" charset="2"/>
              <a:buNone/>
              <a:tabLst>
                <a:tab pos="1600200" algn="ctr"/>
                <a:tab pos="3251200" algn="ctr"/>
                <a:tab pos="5140325" algn="ctr"/>
              </a:tabLst>
            </a:pPr>
            <a:r>
              <a:rPr lang="en-US" altLang="en-US" smtClean="0"/>
              <a:t>		           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2 	</a:t>
            </a:r>
            <a:r>
              <a:rPr lang="en-US" altLang="en-US" smtClean="0">
                <a:solidFill>
                  <a:schemeClr val="bg1"/>
                </a:solidFill>
              </a:rPr>
              <a:t>2.0</a:t>
            </a:r>
            <a:r>
              <a:rPr lang="en-US" altLang="en-US" smtClean="0"/>
              <a:t>	8</a:t>
            </a:r>
          </a:p>
          <a:p>
            <a:pPr>
              <a:buFont typeface="Monotype Sorts" pitchFamily="-84" charset="2"/>
              <a:buNone/>
              <a:tabLst>
                <a:tab pos="1600200" algn="ctr"/>
                <a:tab pos="3251200" algn="ctr"/>
                <a:tab pos="5140325" algn="ctr"/>
              </a:tabLst>
            </a:pPr>
            <a:r>
              <a:rPr lang="en-US" altLang="en-US" smtClean="0"/>
              <a:t>		           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3</a:t>
            </a:r>
            <a:r>
              <a:rPr lang="en-US" altLang="en-US" smtClean="0"/>
              <a:t>	</a:t>
            </a:r>
            <a:r>
              <a:rPr lang="en-US" altLang="en-US" smtClean="0">
                <a:solidFill>
                  <a:schemeClr val="bg1"/>
                </a:solidFill>
              </a:rPr>
              <a:t>4.0</a:t>
            </a:r>
            <a:r>
              <a:rPr lang="en-US" altLang="en-US" smtClean="0"/>
              <a:t>	7</a:t>
            </a:r>
          </a:p>
          <a:p>
            <a:pPr>
              <a:buFont typeface="Monotype Sorts" pitchFamily="-84" charset="2"/>
              <a:buNone/>
              <a:tabLst>
                <a:tab pos="1600200" algn="ctr"/>
                <a:tab pos="3251200" algn="ctr"/>
                <a:tab pos="5140325" algn="ctr"/>
              </a:tabLst>
            </a:pPr>
            <a:r>
              <a:rPr lang="en-US" altLang="en-US" smtClean="0"/>
              <a:t>		           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4</a:t>
            </a:r>
            <a:r>
              <a:rPr lang="en-US" altLang="en-US" smtClean="0"/>
              <a:t>	</a:t>
            </a:r>
            <a:r>
              <a:rPr lang="en-US" altLang="en-US" smtClean="0">
                <a:solidFill>
                  <a:schemeClr val="bg1"/>
                </a:solidFill>
              </a:rPr>
              <a:t>5.0</a:t>
            </a:r>
            <a:r>
              <a:rPr lang="en-US" altLang="en-US" smtClean="0"/>
              <a:t>	3</a:t>
            </a:r>
          </a:p>
          <a:p>
            <a:pPr>
              <a:buFont typeface="Monotype Sorts" pitchFamily="-84" charset="2"/>
              <a:buNone/>
              <a:tabLst>
                <a:tab pos="1600200" algn="ctr"/>
                <a:tab pos="3251200" algn="ctr"/>
                <a:tab pos="5140325" algn="ctr"/>
              </a:tabLst>
            </a:pPr>
            <a:endParaRPr lang="en-US" altLang="en-US" smtClean="0"/>
          </a:p>
          <a:p>
            <a:pPr>
              <a:tabLst>
                <a:tab pos="1600200" algn="ctr"/>
                <a:tab pos="3251200" algn="ctr"/>
                <a:tab pos="5140325" algn="ctr"/>
              </a:tabLst>
            </a:pPr>
            <a:r>
              <a:rPr lang="en-US" altLang="en-US" smtClean="0"/>
              <a:t>SJF scheduling chart</a:t>
            </a:r>
          </a:p>
          <a:p>
            <a:pPr>
              <a:tabLst>
                <a:tab pos="1600200" algn="ctr"/>
                <a:tab pos="3251200" algn="ctr"/>
                <a:tab pos="5140325" algn="ctr"/>
              </a:tabLst>
            </a:pPr>
            <a:endParaRPr lang="en-US" altLang="en-US" smtClean="0"/>
          </a:p>
          <a:p>
            <a:pPr>
              <a:tabLst>
                <a:tab pos="1600200" algn="ctr"/>
                <a:tab pos="3251200" algn="ctr"/>
                <a:tab pos="5140325" algn="ctr"/>
              </a:tabLst>
            </a:pPr>
            <a:endParaRPr lang="en-US" altLang="en-US" smtClean="0"/>
          </a:p>
          <a:p>
            <a:pPr>
              <a:tabLst>
                <a:tab pos="1600200" algn="ctr"/>
                <a:tab pos="3251200" algn="ctr"/>
                <a:tab pos="5140325" algn="ctr"/>
              </a:tabLst>
            </a:pPr>
            <a:endParaRPr lang="en-US" altLang="en-US" smtClean="0"/>
          </a:p>
          <a:p>
            <a:pPr>
              <a:buFont typeface="Monotype Sorts" pitchFamily="-84" charset="2"/>
              <a:buNone/>
              <a:tabLst>
                <a:tab pos="1600200" algn="ctr"/>
                <a:tab pos="3251200" algn="ctr"/>
                <a:tab pos="5140325" algn="ctr"/>
              </a:tabLst>
            </a:pPr>
            <a:endParaRPr lang="en-US" altLang="en-US" smtClean="0"/>
          </a:p>
          <a:p>
            <a:pPr>
              <a:tabLst>
                <a:tab pos="1600200" algn="ctr"/>
                <a:tab pos="3251200" algn="ctr"/>
                <a:tab pos="5140325" algn="ctr"/>
              </a:tabLst>
            </a:pPr>
            <a:r>
              <a:rPr lang="en-US" altLang="en-US" smtClean="0"/>
              <a:t>Average waiting time = (3 + 16 + 9 + 0) / 4 = 7</a:t>
            </a:r>
            <a:endParaRPr lang="en-US" altLang="en-US" i="1" baseline="-25000" smtClean="0"/>
          </a:p>
        </p:txBody>
      </p:sp>
      <p:pic>
        <p:nvPicPr>
          <p:cNvPr id="1638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463" y="4076700"/>
            <a:ext cx="6796087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1279525" y="153988"/>
            <a:ext cx="7772400" cy="611187"/>
          </a:xfrm>
        </p:spPr>
        <p:txBody>
          <a:bodyPr/>
          <a:lstStyle/>
          <a:p>
            <a:pPr eaLnBrk="1" hangingPunct="1"/>
            <a:r>
              <a:rPr lang="en-US" altLang="en-US" smtClean="0"/>
              <a:t>Determining Length of Next CPU Burst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7750" y="1233488"/>
            <a:ext cx="7435850" cy="4935537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Can only estimate the length – should be similar to the previous one</a:t>
            </a:r>
          </a:p>
          <a:p>
            <a:pPr lvl="1">
              <a:defRPr/>
            </a:pPr>
            <a:r>
              <a:rPr lang="en-US" altLang="en-US" dirty="0" smtClean="0"/>
              <a:t>Then pick process with shortest predicted next CPU burst</a:t>
            </a:r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r>
              <a:rPr lang="en-US" altLang="en-US" dirty="0" smtClean="0"/>
              <a:t>Can be done by using the length of previous CPU bursts, using exponential averaging</a:t>
            </a:r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 marL="0" indent="0">
              <a:buFont typeface="Monotype Sorts" pitchFamily="-84" charset="2"/>
              <a:buNone/>
              <a:defRPr/>
            </a:pPr>
            <a:endParaRPr lang="en-US" altLang="en-US" dirty="0" smtClean="0"/>
          </a:p>
          <a:p>
            <a:pPr>
              <a:defRPr/>
            </a:pPr>
            <a:r>
              <a:rPr lang="en-US" altLang="en-US" dirty="0" smtClean="0"/>
              <a:t>Commonly, </a:t>
            </a:r>
            <a:r>
              <a:rPr lang="en-US" altLang="en-US" dirty="0" smtClean="0">
                <a:latin typeface="Lucida Grande" pitchFamily="-84" charset="0"/>
              </a:rPr>
              <a:t>α </a:t>
            </a:r>
            <a:r>
              <a:rPr lang="en-US" altLang="en-US" dirty="0" smtClean="0"/>
              <a:t>set to ½</a:t>
            </a:r>
          </a:p>
          <a:p>
            <a:pPr>
              <a:defRPr/>
            </a:pPr>
            <a:r>
              <a:rPr lang="en-US" altLang="en-US" dirty="0" smtClean="0"/>
              <a:t>Preemptive version called </a:t>
            </a:r>
            <a:r>
              <a:rPr lang="en-US" altLang="en-US" b="1" dirty="0" smtClean="0">
                <a:solidFill>
                  <a:srgbClr val="3366FF"/>
                </a:solidFill>
              </a:rPr>
              <a:t>shortest-remaining-time-first</a:t>
            </a:r>
          </a:p>
          <a:p>
            <a:pPr lvl="1">
              <a:buFont typeface="Monotype Sorts" pitchFamily="-84" charset="2"/>
              <a:buNone/>
              <a:defRPr/>
            </a:pPr>
            <a:endParaRPr lang="en-US" altLang="en-US" dirty="0" smtClean="0"/>
          </a:p>
          <a:p>
            <a:pPr lvl="1">
              <a:buFont typeface="Monotype Sorts" pitchFamily="-84" charset="2"/>
              <a:buNone/>
              <a:defRPr/>
            </a:pPr>
            <a:endParaRPr lang="en-US" altLang="en-US" dirty="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331913" y="2990850"/>
          <a:ext cx="4356100" cy="1306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4" imgW="3022560" imgH="888840" progId="Equation.3">
                  <p:embed/>
                </p:oleObj>
              </mc:Choice>
              <mc:Fallback>
                <p:oleObj name="Equation" r:id="rId4" imgW="3022560" imgH="8888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990850"/>
                        <a:ext cx="4356100" cy="1306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401888" y="3968750"/>
          <a:ext cx="2325687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6" imgW="1320480" imgH="228600" progId="Equation.3">
                  <p:embed/>
                </p:oleObj>
              </mc:Choice>
              <mc:Fallback>
                <p:oleObj name="Equation" r:id="rId6" imgW="132048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1888" y="3968750"/>
                        <a:ext cx="2325687" cy="398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50913" y="-17463"/>
            <a:ext cx="8223250" cy="677863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Prediction of the Length of the Next CPU Burst</a:t>
            </a:r>
          </a:p>
        </p:txBody>
      </p:sp>
      <p:pic>
        <p:nvPicPr>
          <p:cNvPr id="17411" name="Picture 1" descr="6_0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1282700"/>
            <a:ext cx="5387975" cy="43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362075" y="201613"/>
            <a:ext cx="7451725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Examples of Exponential Averaging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1233488"/>
            <a:ext cx="724535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>
                <a:sym typeface="Symbol" panose="05050102010706020507" pitchFamily="18" charset="2"/>
              </a:rPr>
              <a:t> =0</a:t>
            </a:r>
          </a:p>
          <a:p>
            <a:pPr lvl="1">
              <a:lnSpc>
                <a:spcPct val="90000"/>
              </a:lnSpc>
            </a:pPr>
            <a:r>
              <a:rPr lang="en-US" altLang="en-US" smtClean="0">
                <a:sym typeface="Symbol" panose="05050102010706020507" pitchFamily="18" charset="2"/>
              </a:rPr>
              <a:t></a:t>
            </a:r>
            <a:r>
              <a:rPr lang="en-US" altLang="en-US" baseline="-25000" smtClean="0">
                <a:sym typeface="Symbol" panose="05050102010706020507" pitchFamily="18" charset="2"/>
              </a:rPr>
              <a:t>n+1</a:t>
            </a:r>
            <a:r>
              <a:rPr lang="en-US" altLang="en-US" smtClean="0">
                <a:sym typeface="Symbol" panose="05050102010706020507" pitchFamily="18" charset="2"/>
              </a:rPr>
              <a:t> = </a:t>
            </a:r>
            <a:r>
              <a:rPr lang="en-US" altLang="en-US" baseline="-25000" smtClean="0">
                <a:sym typeface="Symbol" panose="05050102010706020507" pitchFamily="18" charset="2"/>
              </a:rPr>
              <a:t>n</a:t>
            </a:r>
          </a:p>
          <a:p>
            <a:pPr lvl="1">
              <a:lnSpc>
                <a:spcPct val="90000"/>
              </a:lnSpc>
            </a:pPr>
            <a:r>
              <a:rPr lang="en-US" altLang="en-US" smtClean="0">
                <a:sym typeface="Symbol" panose="05050102010706020507" pitchFamily="18" charset="2"/>
              </a:rPr>
              <a:t>Recent history does not count</a:t>
            </a:r>
          </a:p>
          <a:p>
            <a:pPr>
              <a:lnSpc>
                <a:spcPct val="90000"/>
              </a:lnSpc>
            </a:pPr>
            <a:r>
              <a:rPr lang="en-US" altLang="en-US" smtClean="0">
                <a:sym typeface="Symbol" panose="05050102010706020507" pitchFamily="18" charset="2"/>
              </a:rPr>
              <a:t> =1</a:t>
            </a:r>
          </a:p>
          <a:p>
            <a:pPr lvl="1">
              <a:lnSpc>
                <a:spcPct val="90000"/>
              </a:lnSpc>
            </a:pPr>
            <a:r>
              <a:rPr lang="en-US" altLang="en-US" smtClean="0">
                <a:sym typeface="Symbol" panose="05050102010706020507" pitchFamily="18" charset="2"/>
              </a:rPr>
              <a:t> </a:t>
            </a:r>
            <a:r>
              <a:rPr lang="en-US" altLang="en-US" baseline="-25000" smtClean="0">
                <a:sym typeface="Symbol" panose="05050102010706020507" pitchFamily="18" charset="2"/>
              </a:rPr>
              <a:t>n+1</a:t>
            </a:r>
            <a:r>
              <a:rPr lang="en-US" altLang="en-US" smtClean="0">
                <a:sym typeface="Symbol" panose="05050102010706020507" pitchFamily="18" charset="2"/>
              </a:rPr>
              <a:t> =  </a:t>
            </a:r>
            <a:r>
              <a:rPr lang="en-US" altLang="en-US" i="1" smtClean="0">
                <a:sym typeface="Symbol" panose="05050102010706020507" pitchFamily="18" charset="2"/>
              </a:rPr>
              <a:t>t</a:t>
            </a:r>
            <a:r>
              <a:rPr lang="en-US" altLang="en-US" baseline="-25000" smtClean="0">
                <a:sym typeface="Symbol" panose="05050102010706020507" pitchFamily="18" charset="2"/>
              </a:rPr>
              <a:t>n</a:t>
            </a:r>
          </a:p>
          <a:p>
            <a:pPr lvl="1">
              <a:lnSpc>
                <a:spcPct val="90000"/>
              </a:lnSpc>
            </a:pPr>
            <a:r>
              <a:rPr lang="en-US" altLang="en-US" smtClean="0">
                <a:sym typeface="Symbol" panose="05050102010706020507" pitchFamily="18" charset="2"/>
              </a:rPr>
              <a:t>Only the actual last CPU burst counts</a:t>
            </a:r>
          </a:p>
          <a:p>
            <a:pPr>
              <a:lnSpc>
                <a:spcPct val="90000"/>
              </a:lnSpc>
            </a:pPr>
            <a:r>
              <a:rPr lang="en-US" altLang="en-US" smtClean="0">
                <a:sym typeface="Symbol" panose="05050102010706020507" pitchFamily="18" charset="2"/>
              </a:rPr>
              <a:t>If we expand the formula, we get:</a:t>
            </a:r>
          </a:p>
          <a:p>
            <a:pPr lvl="2">
              <a:lnSpc>
                <a:spcPct val="90000"/>
              </a:lnSpc>
              <a:buFont typeface="Webdings" panose="05030102010509060703" pitchFamily="18" charset="2"/>
              <a:buNone/>
            </a:pPr>
            <a:r>
              <a:rPr lang="en-US" altLang="en-US" smtClean="0">
                <a:sym typeface="Symbol" panose="05050102010706020507" pitchFamily="18" charset="2"/>
              </a:rPr>
              <a:t></a:t>
            </a:r>
            <a:r>
              <a:rPr lang="en-US" altLang="en-US" i="1" baseline="-25000" smtClean="0">
                <a:sym typeface="Symbol" panose="05050102010706020507" pitchFamily="18" charset="2"/>
              </a:rPr>
              <a:t>n</a:t>
            </a:r>
            <a:r>
              <a:rPr lang="en-US" altLang="en-US" baseline="-25000" smtClean="0">
                <a:sym typeface="Symbol" panose="05050102010706020507" pitchFamily="18" charset="2"/>
              </a:rPr>
              <a:t>+1</a:t>
            </a:r>
            <a:r>
              <a:rPr lang="en-US" altLang="en-US" smtClean="0">
                <a:sym typeface="Symbol" panose="05050102010706020507" pitchFamily="18" charset="2"/>
              </a:rPr>
              <a:t> =  t</a:t>
            </a:r>
            <a:r>
              <a:rPr lang="en-US" altLang="en-US" i="1" baseline="-25000" smtClean="0">
                <a:sym typeface="Symbol" panose="05050102010706020507" pitchFamily="18" charset="2"/>
              </a:rPr>
              <a:t>n</a:t>
            </a:r>
            <a:r>
              <a:rPr lang="en-US" altLang="en-US" smtClean="0">
                <a:sym typeface="Symbol" panose="05050102010706020507" pitchFamily="18" charset="2"/>
              </a:rPr>
              <a:t>+(1</a:t>
            </a:r>
            <a:r>
              <a:rPr lang="en-US" altLang="en-US" i="1" smtClean="0">
                <a:sym typeface="Symbol" panose="05050102010706020507" pitchFamily="18" charset="2"/>
              </a:rPr>
              <a:t> - </a:t>
            </a:r>
            <a:r>
              <a:rPr lang="en-US" altLang="en-US" smtClean="0">
                <a:sym typeface="Symbol" panose="05050102010706020507" pitchFamily="18" charset="2"/>
              </a:rPr>
              <a:t></a:t>
            </a:r>
            <a:r>
              <a:rPr lang="en-US" altLang="en-US" i="1" smtClean="0">
                <a:sym typeface="Symbol" panose="05050102010706020507" pitchFamily="18" charset="2"/>
              </a:rPr>
              <a:t>)</a:t>
            </a:r>
            <a:r>
              <a:rPr lang="en-US" altLang="en-US" smtClean="0">
                <a:sym typeface="Symbol" panose="05050102010706020507" pitchFamily="18" charset="2"/>
              </a:rPr>
              <a:t> </a:t>
            </a:r>
            <a:r>
              <a:rPr lang="en-US" altLang="en-US" i="1" smtClean="0">
                <a:sym typeface="Symbol" panose="05050102010706020507" pitchFamily="18" charset="2"/>
              </a:rPr>
              <a:t>t</a:t>
            </a:r>
            <a:r>
              <a:rPr lang="en-US" altLang="en-US" i="1" baseline="-25000" smtClean="0">
                <a:sym typeface="Symbol" panose="05050102010706020507" pitchFamily="18" charset="2"/>
              </a:rPr>
              <a:t>n</a:t>
            </a:r>
            <a:r>
              <a:rPr lang="en-US" altLang="en-US" i="1" smtClean="0">
                <a:sym typeface="Symbol" panose="05050102010706020507" pitchFamily="18" charset="2"/>
              </a:rPr>
              <a:t> </a:t>
            </a:r>
            <a:r>
              <a:rPr lang="en-US" altLang="en-US" baseline="-25000" smtClean="0">
                <a:sym typeface="Symbol" panose="05050102010706020507" pitchFamily="18" charset="2"/>
              </a:rPr>
              <a:t>-1</a:t>
            </a:r>
            <a:r>
              <a:rPr lang="en-US" altLang="en-US" i="1" baseline="-25000" smtClean="0">
                <a:sym typeface="Symbol" panose="05050102010706020507" pitchFamily="18" charset="2"/>
              </a:rPr>
              <a:t> </a:t>
            </a:r>
            <a:r>
              <a:rPr lang="en-US" altLang="en-US" smtClean="0">
                <a:sym typeface="Symbol" panose="05050102010706020507" pitchFamily="18" charset="2"/>
              </a:rPr>
              <a:t>+ …</a:t>
            </a:r>
          </a:p>
          <a:p>
            <a:pPr lvl="2">
              <a:lnSpc>
                <a:spcPct val="90000"/>
              </a:lnSpc>
              <a:buFont typeface="Webdings" panose="05030102010509060703" pitchFamily="18" charset="2"/>
              <a:buNone/>
            </a:pPr>
            <a:r>
              <a:rPr lang="en-US" altLang="en-US" smtClean="0">
                <a:sym typeface="Symbol" panose="05050102010706020507" pitchFamily="18" charset="2"/>
              </a:rPr>
              <a:t>            </a:t>
            </a:r>
            <a:r>
              <a:rPr lang="en-US" altLang="en-US" i="1" smtClean="0">
                <a:sym typeface="Symbol" panose="05050102010706020507" pitchFamily="18" charset="2"/>
              </a:rPr>
              <a:t>+(</a:t>
            </a:r>
            <a:r>
              <a:rPr lang="en-US" altLang="en-US" smtClean="0">
                <a:sym typeface="Symbol" panose="05050102010706020507" pitchFamily="18" charset="2"/>
              </a:rPr>
              <a:t>1 -  </a:t>
            </a:r>
            <a:r>
              <a:rPr lang="en-US" altLang="en-US" i="1" smtClean="0">
                <a:sym typeface="Symbol" panose="05050102010706020507" pitchFamily="18" charset="2"/>
              </a:rPr>
              <a:t>)</a:t>
            </a:r>
            <a:r>
              <a:rPr lang="en-US" altLang="en-US" i="1" baseline="30000" smtClean="0">
                <a:sym typeface="Symbol" panose="05050102010706020507" pitchFamily="18" charset="2"/>
              </a:rPr>
              <a:t>j</a:t>
            </a:r>
            <a:r>
              <a:rPr lang="en-US" altLang="en-US" baseline="30000" smtClean="0">
                <a:sym typeface="Symbol" panose="05050102010706020507" pitchFamily="18" charset="2"/>
              </a:rPr>
              <a:t> </a:t>
            </a:r>
            <a:r>
              <a:rPr lang="en-US" altLang="en-US" smtClean="0">
                <a:sym typeface="Symbol" panose="05050102010706020507" pitchFamily="18" charset="2"/>
              </a:rPr>
              <a:t> </a:t>
            </a:r>
            <a:r>
              <a:rPr lang="en-US" altLang="en-US" i="1" smtClean="0">
                <a:sym typeface="Symbol" panose="05050102010706020507" pitchFamily="18" charset="2"/>
              </a:rPr>
              <a:t>t</a:t>
            </a:r>
            <a:r>
              <a:rPr lang="en-US" altLang="en-US" i="1" baseline="-25000" smtClean="0">
                <a:sym typeface="Symbol" panose="05050102010706020507" pitchFamily="18" charset="2"/>
              </a:rPr>
              <a:t>n</a:t>
            </a:r>
            <a:r>
              <a:rPr lang="en-US" altLang="en-US" smtClean="0">
                <a:sym typeface="Symbol" panose="05050102010706020507" pitchFamily="18" charset="2"/>
              </a:rPr>
              <a:t> </a:t>
            </a:r>
            <a:r>
              <a:rPr lang="en-US" altLang="en-US" baseline="-25000" smtClean="0">
                <a:sym typeface="Symbol" panose="05050102010706020507" pitchFamily="18" charset="2"/>
              </a:rPr>
              <a:t>-</a:t>
            </a:r>
            <a:r>
              <a:rPr lang="en-US" altLang="en-US" i="1" baseline="-25000" smtClean="0">
                <a:sym typeface="Symbol" panose="05050102010706020507" pitchFamily="18" charset="2"/>
              </a:rPr>
              <a:t>j</a:t>
            </a:r>
            <a:r>
              <a:rPr lang="en-US" altLang="en-US" i="1" smtClean="0">
                <a:sym typeface="Symbol" panose="05050102010706020507" pitchFamily="18" charset="2"/>
              </a:rPr>
              <a:t> </a:t>
            </a:r>
            <a:r>
              <a:rPr lang="en-US" altLang="en-US" smtClean="0">
                <a:sym typeface="Symbol" panose="05050102010706020507" pitchFamily="18" charset="2"/>
              </a:rPr>
              <a:t>+ …</a:t>
            </a:r>
          </a:p>
          <a:p>
            <a:pPr lvl="2">
              <a:lnSpc>
                <a:spcPct val="90000"/>
              </a:lnSpc>
              <a:buFont typeface="Webdings" panose="05030102010509060703" pitchFamily="18" charset="2"/>
              <a:buNone/>
            </a:pPr>
            <a:r>
              <a:rPr lang="en-US" altLang="en-US" smtClean="0">
                <a:sym typeface="Symbol" panose="05050102010706020507" pitchFamily="18" charset="2"/>
              </a:rPr>
              <a:t>            </a:t>
            </a:r>
            <a:r>
              <a:rPr lang="en-US" altLang="en-US" i="1" smtClean="0">
                <a:sym typeface="Symbol" panose="05050102010706020507" pitchFamily="18" charset="2"/>
              </a:rPr>
              <a:t>+(</a:t>
            </a:r>
            <a:r>
              <a:rPr lang="en-US" altLang="en-US" smtClean="0">
                <a:sym typeface="Symbol" panose="05050102010706020507" pitchFamily="18" charset="2"/>
              </a:rPr>
              <a:t>1 -  </a:t>
            </a:r>
            <a:r>
              <a:rPr lang="en-US" altLang="en-US" i="1" smtClean="0">
                <a:sym typeface="Symbol" panose="05050102010706020507" pitchFamily="18" charset="2"/>
              </a:rPr>
              <a:t>)</a:t>
            </a:r>
            <a:r>
              <a:rPr lang="en-US" altLang="en-US" i="1" baseline="30000" smtClean="0">
                <a:sym typeface="Symbol" panose="05050102010706020507" pitchFamily="18" charset="2"/>
              </a:rPr>
              <a:t>n</a:t>
            </a:r>
            <a:r>
              <a:rPr lang="en-US" altLang="en-US" baseline="30000" smtClean="0">
                <a:sym typeface="Symbol" panose="05050102010706020507" pitchFamily="18" charset="2"/>
              </a:rPr>
              <a:t> +1 </a:t>
            </a:r>
            <a:r>
              <a:rPr lang="en-US" altLang="en-US" smtClean="0">
                <a:sym typeface="Symbol" panose="05050102010706020507" pitchFamily="18" charset="2"/>
              </a:rPr>
              <a:t></a:t>
            </a:r>
            <a:r>
              <a:rPr lang="en-US" altLang="en-US" baseline="-25000" smtClean="0">
                <a:sym typeface="Symbol" panose="05050102010706020507" pitchFamily="18" charset="2"/>
              </a:rPr>
              <a:t>0</a:t>
            </a:r>
            <a:br>
              <a:rPr lang="en-US" altLang="en-US" baseline="-25000" smtClean="0">
                <a:sym typeface="Symbol" panose="05050102010706020507" pitchFamily="18" charset="2"/>
              </a:rPr>
            </a:br>
            <a:endParaRPr lang="en-US" altLang="en-US" baseline="-25000" smtClean="0">
              <a:sym typeface="Symbol" panose="05050102010706020507" pitchFamily="18" charset="2"/>
            </a:endParaRPr>
          </a:p>
          <a:p>
            <a:pPr>
              <a:lnSpc>
                <a:spcPct val="90000"/>
              </a:lnSpc>
            </a:pPr>
            <a:r>
              <a:rPr lang="en-US" altLang="en-US" smtClean="0">
                <a:sym typeface="Symbol" panose="05050102010706020507" pitchFamily="18" charset="2"/>
              </a:rPr>
              <a:t>Since both  and (1 - ) are less than or equal to 1, each successive term has less weight than its predecessor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</a:pPr>
            <a:endParaRPr lang="en-US" altLang="en-US" smtClean="0"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2200" y="277813"/>
            <a:ext cx="7594600" cy="576262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Example of Shortest-remaining-time-first</a:t>
            </a:r>
          </a:p>
        </p:txBody>
      </p:sp>
      <p:sp>
        <p:nvSpPr>
          <p:cNvPr id="19459" name="Rectangle 36"/>
          <p:cNvSpPr>
            <a:spLocks noGrp="1" noChangeArrowheads="1"/>
          </p:cNvSpPr>
          <p:nvPr>
            <p:ph type="body" idx="1"/>
          </p:nvPr>
        </p:nvSpPr>
        <p:spPr>
          <a:xfrm>
            <a:off x="1073150" y="1233488"/>
            <a:ext cx="7600950" cy="4530725"/>
          </a:xfrm>
        </p:spPr>
        <p:txBody>
          <a:bodyPr/>
          <a:lstStyle/>
          <a:p>
            <a:pPr>
              <a:tabLst>
                <a:tab pos="1601312" algn="ctr"/>
                <a:tab pos="3252629" algn="ctr"/>
                <a:tab pos="5141754" algn="ctr"/>
              </a:tabLst>
              <a:defRPr/>
            </a:pPr>
            <a:r>
              <a:rPr lang="en-US" altLang="en-US" dirty="0" smtClean="0"/>
              <a:t>Now we add the concepts of varying arrival times and preemption to the analysis</a:t>
            </a:r>
          </a:p>
          <a:p>
            <a:pPr>
              <a:buFont typeface="Monotype Sorts" pitchFamily="-84" charset="2"/>
              <a:buNone/>
              <a:tabLst>
                <a:tab pos="1601312" algn="ctr"/>
                <a:tab pos="3252629" algn="ctr"/>
                <a:tab pos="5141754" algn="ctr"/>
              </a:tabLst>
              <a:defRPr/>
            </a:pPr>
            <a:r>
              <a:rPr lang="en-US" altLang="en-US" dirty="0" smtClean="0"/>
              <a:t>		         </a:t>
            </a:r>
            <a:r>
              <a:rPr lang="en-US" altLang="en-US" u="sng" dirty="0" err="1" smtClean="0"/>
              <a:t>Process</a:t>
            </a:r>
            <a:r>
              <a:rPr lang="en-US" altLang="en-US" u="sng" dirty="0" err="1" smtClean="0">
                <a:solidFill>
                  <a:schemeClr val="bg1"/>
                </a:solidFill>
              </a:rPr>
              <a:t>A</a:t>
            </a:r>
            <a:r>
              <a:rPr lang="en-US" altLang="en-US" u="sng" dirty="0" smtClean="0">
                <a:solidFill>
                  <a:schemeClr val="bg1"/>
                </a:solidFill>
              </a:rPr>
              <a:t>	</a:t>
            </a:r>
            <a:r>
              <a:rPr lang="en-US" altLang="en-US" u="sng" dirty="0" err="1" smtClean="0">
                <a:solidFill>
                  <a:schemeClr val="bg1"/>
                </a:solidFill>
              </a:rPr>
              <a:t>arri</a:t>
            </a:r>
            <a:r>
              <a:rPr lang="en-US" altLang="en-US" u="sng" dirty="0" smtClean="0">
                <a:solidFill>
                  <a:schemeClr val="bg1"/>
                </a:solidFill>
              </a:rPr>
              <a:t> </a:t>
            </a:r>
            <a:r>
              <a:rPr lang="en-US" altLang="en-US" i="1" u="sng" dirty="0" smtClean="0"/>
              <a:t>Arrival </a:t>
            </a:r>
            <a:r>
              <a:rPr lang="en-US" altLang="en-US" u="sng" dirty="0" err="1" smtClean="0"/>
              <a:t>Time</a:t>
            </a:r>
            <a:r>
              <a:rPr lang="en-US" altLang="en-US" u="sng" dirty="0" err="1" smtClean="0">
                <a:solidFill>
                  <a:schemeClr val="bg1"/>
                </a:solidFill>
              </a:rPr>
              <a:t>T</a:t>
            </a:r>
            <a:r>
              <a:rPr lang="en-US" altLang="en-US" dirty="0" smtClean="0"/>
              <a:t>	</a:t>
            </a:r>
            <a:r>
              <a:rPr lang="en-US" altLang="en-US" u="sng" dirty="0" smtClean="0"/>
              <a:t>Burst Time</a:t>
            </a:r>
            <a:endParaRPr lang="en-US" altLang="en-US" dirty="0" smtClean="0"/>
          </a:p>
          <a:p>
            <a:pPr>
              <a:buFont typeface="Monotype Sorts" pitchFamily="-84" charset="2"/>
              <a:buNone/>
              <a:tabLst>
                <a:tab pos="1601312" algn="ctr"/>
                <a:tab pos="3252629" algn="ctr"/>
                <a:tab pos="5141754" algn="ctr"/>
              </a:tabLst>
              <a:defRPr/>
            </a:pPr>
            <a:r>
              <a:rPr lang="en-US" altLang="en-US" dirty="0" smtClean="0"/>
              <a:t>		 </a:t>
            </a:r>
            <a:r>
              <a:rPr lang="en-US" altLang="en-US" i="1" dirty="0" smtClean="0"/>
              <a:t>P</a:t>
            </a:r>
            <a:r>
              <a:rPr lang="en-US" altLang="en-US" i="1" baseline="-25000" dirty="0" smtClean="0"/>
              <a:t>1</a:t>
            </a:r>
            <a:r>
              <a:rPr lang="en-US" altLang="en-US" dirty="0" smtClean="0"/>
              <a:t>	</a:t>
            </a:r>
            <a:r>
              <a:rPr lang="en-US" altLang="en-US" dirty="0" smtClean="0">
                <a:solidFill>
                  <a:srgbClr val="000000"/>
                </a:solidFill>
              </a:rPr>
              <a:t>0</a:t>
            </a:r>
            <a:r>
              <a:rPr lang="en-US" altLang="en-US" dirty="0" smtClean="0"/>
              <a:t>	8</a:t>
            </a:r>
          </a:p>
          <a:p>
            <a:pPr>
              <a:buFont typeface="Monotype Sorts" pitchFamily="-84" charset="2"/>
              <a:buNone/>
              <a:tabLst>
                <a:tab pos="1601312" algn="ctr"/>
                <a:tab pos="3252629" algn="ctr"/>
                <a:tab pos="5141754" algn="ctr"/>
              </a:tabLst>
              <a:defRPr/>
            </a:pPr>
            <a:r>
              <a:rPr lang="en-US" altLang="en-US" dirty="0" smtClean="0"/>
              <a:t>		 </a:t>
            </a:r>
            <a:r>
              <a:rPr lang="en-US" altLang="en-US" i="1" dirty="0" smtClean="0"/>
              <a:t>P</a:t>
            </a:r>
            <a:r>
              <a:rPr lang="en-US" altLang="en-US" i="1" baseline="-25000" dirty="0" smtClean="0"/>
              <a:t>2 	</a:t>
            </a:r>
            <a:r>
              <a:rPr lang="en-US" altLang="en-US" dirty="0" smtClean="0">
                <a:solidFill>
                  <a:srgbClr val="000000"/>
                </a:solidFill>
              </a:rPr>
              <a:t>1</a:t>
            </a:r>
            <a:r>
              <a:rPr lang="en-US" altLang="en-US" dirty="0" smtClean="0"/>
              <a:t>	4</a:t>
            </a:r>
          </a:p>
          <a:p>
            <a:pPr>
              <a:buFont typeface="Monotype Sorts" pitchFamily="-84" charset="2"/>
              <a:buNone/>
              <a:tabLst>
                <a:tab pos="1601312" algn="ctr"/>
                <a:tab pos="3252629" algn="ctr"/>
                <a:tab pos="5141754" algn="ctr"/>
              </a:tabLst>
              <a:defRPr/>
            </a:pPr>
            <a:r>
              <a:rPr lang="en-US" altLang="en-US" dirty="0" smtClean="0"/>
              <a:t>		 </a:t>
            </a:r>
            <a:r>
              <a:rPr lang="en-US" altLang="en-US" i="1" dirty="0" smtClean="0"/>
              <a:t>P</a:t>
            </a:r>
            <a:r>
              <a:rPr lang="en-US" altLang="en-US" i="1" baseline="-25000" dirty="0" smtClean="0"/>
              <a:t>3</a:t>
            </a:r>
            <a:r>
              <a:rPr lang="en-US" altLang="en-US" dirty="0" smtClean="0"/>
              <a:t>	</a:t>
            </a:r>
            <a:r>
              <a:rPr lang="en-US" altLang="en-US" dirty="0" smtClean="0">
                <a:solidFill>
                  <a:srgbClr val="000000"/>
                </a:solidFill>
              </a:rPr>
              <a:t>2</a:t>
            </a:r>
            <a:r>
              <a:rPr lang="en-US" altLang="en-US" dirty="0" smtClean="0"/>
              <a:t>	9</a:t>
            </a:r>
          </a:p>
          <a:p>
            <a:pPr>
              <a:buFont typeface="Monotype Sorts" pitchFamily="-84" charset="2"/>
              <a:buNone/>
              <a:tabLst>
                <a:tab pos="1601312" algn="ctr"/>
                <a:tab pos="3252629" algn="ctr"/>
                <a:tab pos="5141754" algn="ctr"/>
              </a:tabLst>
              <a:defRPr/>
            </a:pPr>
            <a:r>
              <a:rPr lang="en-US" altLang="en-US" dirty="0" smtClean="0"/>
              <a:t>		 </a:t>
            </a:r>
            <a:r>
              <a:rPr lang="en-US" altLang="en-US" i="1" dirty="0" smtClean="0"/>
              <a:t>P</a:t>
            </a:r>
            <a:r>
              <a:rPr lang="en-US" altLang="en-US" i="1" baseline="-25000" dirty="0" smtClean="0"/>
              <a:t>4</a:t>
            </a:r>
            <a:r>
              <a:rPr lang="en-US" altLang="en-US" dirty="0" smtClean="0"/>
              <a:t>	</a:t>
            </a:r>
            <a:r>
              <a:rPr lang="en-US" altLang="en-US" dirty="0" smtClean="0">
                <a:solidFill>
                  <a:srgbClr val="000000"/>
                </a:solidFill>
              </a:rPr>
              <a:t>3</a:t>
            </a:r>
            <a:r>
              <a:rPr lang="en-US" altLang="en-US" dirty="0" smtClean="0"/>
              <a:t>	5</a:t>
            </a:r>
          </a:p>
          <a:p>
            <a:pPr>
              <a:tabLst>
                <a:tab pos="1601312" algn="ctr"/>
                <a:tab pos="3252629" algn="ctr"/>
                <a:tab pos="5141754" algn="ctr"/>
              </a:tabLst>
              <a:defRPr/>
            </a:pPr>
            <a:r>
              <a:rPr lang="en-US" altLang="en-US" i="1" dirty="0" smtClean="0"/>
              <a:t>Preemptive </a:t>
            </a:r>
            <a:r>
              <a:rPr lang="en-US" altLang="en-US" dirty="0" smtClean="0"/>
              <a:t>SJF Gantt Chart</a:t>
            </a:r>
          </a:p>
          <a:p>
            <a:pPr>
              <a:tabLst>
                <a:tab pos="1601312" algn="ctr"/>
                <a:tab pos="3252629" algn="ctr"/>
                <a:tab pos="5141754" algn="ctr"/>
              </a:tabLst>
              <a:defRPr/>
            </a:pPr>
            <a:endParaRPr lang="en-US" altLang="en-US" dirty="0" smtClean="0"/>
          </a:p>
          <a:p>
            <a:pPr>
              <a:tabLst>
                <a:tab pos="1601312" algn="ctr"/>
                <a:tab pos="3252629" algn="ctr"/>
                <a:tab pos="5141754" algn="ctr"/>
              </a:tabLst>
              <a:defRPr/>
            </a:pPr>
            <a:endParaRPr lang="en-US" altLang="en-US" dirty="0" smtClean="0"/>
          </a:p>
          <a:p>
            <a:pPr marL="0" indent="0">
              <a:buFont typeface="Monotype Sorts" pitchFamily="-84" charset="2"/>
              <a:buNone/>
              <a:tabLst>
                <a:tab pos="1601312" algn="ctr"/>
                <a:tab pos="3252629" algn="ctr"/>
                <a:tab pos="5141754" algn="ctr"/>
              </a:tabLst>
              <a:defRPr/>
            </a:pPr>
            <a:endParaRPr lang="en-US" altLang="en-US" dirty="0" smtClean="0"/>
          </a:p>
          <a:p>
            <a:pPr>
              <a:tabLst>
                <a:tab pos="1601312" algn="ctr"/>
                <a:tab pos="3252629" algn="ctr"/>
                <a:tab pos="5141754" algn="ctr"/>
              </a:tabLst>
              <a:defRPr/>
            </a:pPr>
            <a:r>
              <a:rPr lang="en-US" altLang="en-US" dirty="0" smtClean="0"/>
              <a:t>Average waiting time = [(10-1)+(1-1)+(17-2)+5-3)]/4 = 26/4 = 6.5 </a:t>
            </a:r>
            <a:r>
              <a:rPr lang="en-US" altLang="en-US" dirty="0" err="1" smtClean="0"/>
              <a:t>msec</a:t>
            </a:r>
            <a:endParaRPr lang="en-US" altLang="en-US" dirty="0" smtClean="0"/>
          </a:p>
          <a:p>
            <a:pPr>
              <a:tabLst>
                <a:tab pos="1601312" algn="ctr"/>
                <a:tab pos="3252629" algn="ctr"/>
                <a:tab pos="5141754" algn="ctr"/>
              </a:tabLst>
              <a:defRPr/>
            </a:pPr>
            <a:endParaRPr lang="en-US" altLang="en-US" i="1" baseline="-25000" dirty="0" smtClean="0"/>
          </a:p>
          <a:p>
            <a:pPr>
              <a:buFont typeface="Monotype Sorts" pitchFamily="-84" charset="2"/>
              <a:buNone/>
              <a:tabLst>
                <a:tab pos="1601312" algn="ctr"/>
                <a:tab pos="3252629" algn="ctr"/>
                <a:tab pos="5141754" algn="ctr"/>
              </a:tabLst>
              <a:defRPr/>
            </a:pPr>
            <a:endParaRPr lang="en-US" altLang="en-US" i="1" baseline="-25000" dirty="0" smtClean="0"/>
          </a:p>
        </p:txBody>
      </p:sp>
      <p:pic>
        <p:nvPicPr>
          <p:cNvPr id="1946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213" y="4284663"/>
            <a:ext cx="653573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63613" y="201613"/>
            <a:ext cx="7723187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Priority Scheduling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2650" y="1233488"/>
            <a:ext cx="7423150" cy="4530725"/>
          </a:xfrm>
        </p:spPr>
        <p:txBody>
          <a:bodyPr/>
          <a:lstStyle/>
          <a:p>
            <a:r>
              <a:rPr lang="en-US" altLang="en-US" smtClean="0"/>
              <a:t>A priority number (integer) is associated with each process</a:t>
            </a:r>
          </a:p>
          <a:p>
            <a:endParaRPr lang="en-US" altLang="en-US" sz="800" smtClean="0"/>
          </a:p>
          <a:p>
            <a:r>
              <a:rPr lang="en-US" altLang="en-US" smtClean="0"/>
              <a:t>The CPU is allocated to the process with the highest priority (smallest integer </a:t>
            </a:r>
            <a:r>
              <a:rPr lang="en-US" altLang="en-US" smtClean="0">
                <a:sym typeface="Symbol" panose="05050102010706020507" pitchFamily="18" charset="2"/>
              </a:rPr>
              <a:t> highest priority)</a:t>
            </a:r>
          </a:p>
          <a:p>
            <a:pPr lvl="1"/>
            <a:r>
              <a:rPr lang="en-US" altLang="en-US" smtClean="0"/>
              <a:t>Preemptive</a:t>
            </a:r>
          </a:p>
          <a:p>
            <a:pPr lvl="1"/>
            <a:r>
              <a:rPr lang="en-US" altLang="en-US" smtClean="0"/>
              <a:t>Nonpreemptive</a:t>
            </a:r>
          </a:p>
          <a:p>
            <a:pPr lvl="1"/>
            <a:endParaRPr lang="en-US" altLang="en-US" sz="800" smtClean="0"/>
          </a:p>
          <a:p>
            <a:r>
              <a:rPr lang="en-US" altLang="en-US" smtClean="0"/>
              <a:t>SJF is priority scheduling where priority is the inverse of predicted next CPU burst time</a:t>
            </a:r>
          </a:p>
          <a:p>
            <a:endParaRPr lang="en-US" altLang="en-US" sz="800" smtClean="0"/>
          </a:p>
          <a:p>
            <a:r>
              <a:rPr lang="en-US" altLang="en-US" smtClean="0"/>
              <a:t>Problem </a:t>
            </a:r>
            <a:r>
              <a:rPr lang="en-US" altLang="en-US" smtClean="0">
                <a:sym typeface="Symbol" panose="05050102010706020507" pitchFamily="18" charset="2"/>
              </a:rPr>
              <a:t> </a:t>
            </a:r>
            <a:r>
              <a:rPr lang="en-US" altLang="en-US" b="1" smtClean="0">
                <a:solidFill>
                  <a:srgbClr val="3366FF"/>
                </a:solidFill>
                <a:sym typeface="Symbol" panose="05050102010706020507" pitchFamily="18" charset="2"/>
              </a:rPr>
              <a:t>Starvation</a:t>
            </a:r>
            <a:r>
              <a:rPr lang="en-US" altLang="en-US" b="1" smtClean="0">
                <a:sym typeface="Symbol" panose="05050102010706020507" pitchFamily="18" charset="2"/>
              </a:rPr>
              <a:t> </a:t>
            </a:r>
            <a:r>
              <a:rPr lang="en-US" altLang="en-US" smtClean="0">
                <a:sym typeface="Symbol" panose="05050102010706020507" pitchFamily="18" charset="2"/>
              </a:rPr>
              <a:t>– low priority processes may never execute</a:t>
            </a:r>
          </a:p>
          <a:p>
            <a:endParaRPr lang="en-US" altLang="en-US" sz="800" smtClean="0">
              <a:sym typeface="Symbol" panose="05050102010706020507" pitchFamily="18" charset="2"/>
            </a:endParaRPr>
          </a:p>
          <a:p>
            <a:r>
              <a:rPr lang="en-US" altLang="en-US" smtClean="0">
                <a:sym typeface="Symbol" panose="05050102010706020507" pitchFamily="18" charset="2"/>
              </a:rPr>
              <a:t>Solution  </a:t>
            </a:r>
            <a:r>
              <a:rPr lang="en-US" altLang="en-US" b="1" smtClean="0">
                <a:solidFill>
                  <a:srgbClr val="3366FF"/>
                </a:solidFill>
                <a:sym typeface="Symbol" panose="05050102010706020507" pitchFamily="18" charset="2"/>
              </a:rPr>
              <a:t>Aging</a:t>
            </a:r>
            <a:r>
              <a:rPr lang="en-US" altLang="en-US" b="1" smtClean="0">
                <a:sym typeface="Symbol" panose="05050102010706020507" pitchFamily="18" charset="2"/>
              </a:rPr>
              <a:t> </a:t>
            </a:r>
            <a:r>
              <a:rPr lang="en-US" altLang="en-US" smtClean="0">
                <a:sym typeface="Symbol" panose="05050102010706020507" pitchFamily="18" charset="2"/>
              </a:rPr>
              <a:t>– as time progresses increase the priority of the process</a:t>
            </a:r>
          </a:p>
          <a:p>
            <a:pPr>
              <a:buFont typeface="Monotype Sorts" pitchFamily="-84" charset="2"/>
              <a:buNone/>
            </a:pPr>
            <a:endParaRPr lang="en-US" altLang="en-US" b="1" smtClean="0">
              <a:solidFill>
                <a:srgbClr val="3366FF"/>
              </a:solidFill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06525" y="201613"/>
            <a:ext cx="7280275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Example of Priority Scheduling</a:t>
            </a:r>
          </a:p>
        </p:txBody>
      </p:sp>
      <p:sp>
        <p:nvSpPr>
          <p:cNvPr id="21507" name="Rectangle 36"/>
          <p:cNvSpPr>
            <a:spLocks noGrp="1" noChangeArrowheads="1"/>
          </p:cNvSpPr>
          <p:nvPr>
            <p:ph type="body" idx="1"/>
          </p:nvPr>
        </p:nvSpPr>
        <p:spPr>
          <a:xfrm>
            <a:off x="806450" y="1233488"/>
            <a:ext cx="8337550" cy="4887912"/>
          </a:xfrm>
          <a:noFill/>
        </p:spPr>
        <p:txBody>
          <a:bodyPr/>
          <a:lstStyle/>
          <a:p>
            <a:pPr>
              <a:buFont typeface="Monotype Sorts" pitchFamily="-84" charset="2"/>
              <a:buNone/>
              <a:tabLst>
                <a:tab pos="1600200" algn="ctr"/>
                <a:tab pos="3251200" algn="ctr"/>
                <a:tab pos="5140325" algn="ctr"/>
              </a:tabLst>
            </a:pPr>
            <a:r>
              <a:rPr lang="en-US" altLang="en-US" smtClean="0"/>
              <a:t>		         </a:t>
            </a:r>
            <a:r>
              <a:rPr lang="en-US" altLang="en-US" u="sng" smtClean="0"/>
              <a:t>Process</a:t>
            </a:r>
            <a:r>
              <a:rPr lang="en-US" altLang="en-US" u="sng" smtClean="0">
                <a:solidFill>
                  <a:schemeClr val="bg1"/>
                </a:solidFill>
              </a:rPr>
              <a:t>A	arri </a:t>
            </a:r>
            <a:r>
              <a:rPr lang="en-US" altLang="en-US" u="sng" smtClean="0"/>
              <a:t>Burst Time</a:t>
            </a:r>
            <a:r>
              <a:rPr lang="en-US" altLang="en-US" u="sng" smtClean="0">
                <a:solidFill>
                  <a:schemeClr val="bg1"/>
                </a:solidFill>
              </a:rPr>
              <a:t>T</a:t>
            </a:r>
            <a:r>
              <a:rPr lang="en-US" altLang="en-US" smtClean="0"/>
              <a:t>	</a:t>
            </a:r>
            <a:r>
              <a:rPr lang="en-US" altLang="en-US" u="sng" smtClean="0"/>
              <a:t>Priority</a:t>
            </a:r>
            <a:endParaRPr lang="en-US" altLang="en-US" smtClean="0"/>
          </a:p>
          <a:p>
            <a:pPr>
              <a:buFont typeface="Monotype Sorts" pitchFamily="-84" charset="2"/>
              <a:buNone/>
              <a:tabLst>
                <a:tab pos="1600200" algn="ctr"/>
                <a:tab pos="3251200" algn="ctr"/>
                <a:tab pos="5140325" algn="ctr"/>
              </a:tabLst>
            </a:pPr>
            <a:r>
              <a:rPr lang="en-US" altLang="en-US" smtClean="0"/>
              <a:t>		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1</a:t>
            </a:r>
            <a:r>
              <a:rPr lang="en-US" altLang="en-US" smtClean="0"/>
              <a:t>	1</a:t>
            </a:r>
            <a:r>
              <a:rPr lang="en-US" altLang="en-US" smtClean="0">
                <a:solidFill>
                  <a:srgbClr val="000000"/>
                </a:solidFill>
              </a:rPr>
              <a:t>0</a:t>
            </a:r>
            <a:r>
              <a:rPr lang="en-US" altLang="en-US" smtClean="0"/>
              <a:t>	3</a:t>
            </a:r>
          </a:p>
          <a:p>
            <a:pPr>
              <a:buFont typeface="Monotype Sorts" pitchFamily="-84" charset="2"/>
              <a:buNone/>
              <a:tabLst>
                <a:tab pos="1600200" algn="ctr"/>
                <a:tab pos="3251200" algn="ctr"/>
                <a:tab pos="5140325" algn="ctr"/>
              </a:tabLst>
            </a:pPr>
            <a:r>
              <a:rPr lang="en-US" altLang="en-US" smtClean="0"/>
              <a:t>		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2 	</a:t>
            </a:r>
            <a:r>
              <a:rPr lang="en-US" altLang="en-US" smtClean="0">
                <a:solidFill>
                  <a:srgbClr val="000000"/>
                </a:solidFill>
              </a:rPr>
              <a:t>1</a:t>
            </a:r>
            <a:r>
              <a:rPr lang="en-US" altLang="en-US" smtClean="0"/>
              <a:t>	1</a:t>
            </a:r>
          </a:p>
          <a:p>
            <a:pPr>
              <a:buFont typeface="Monotype Sorts" pitchFamily="-84" charset="2"/>
              <a:buNone/>
              <a:tabLst>
                <a:tab pos="1600200" algn="ctr"/>
                <a:tab pos="3251200" algn="ctr"/>
                <a:tab pos="5140325" algn="ctr"/>
              </a:tabLst>
            </a:pPr>
            <a:r>
              <a:rPr lang="en-US" altLang="en-US" smtClean="0"/>
              <a:t>		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3</a:t>
            </a:r>
            <a:r>
              <a:rPr lang="en-US" altLang="en-US" smtClean="0"/>
              <a:t>	</a:t>
            </a:r>
            <a:r>
              <a:rPr lang="en-US" altLang="en-US" smtClean="0">
                <a:solidFill>
                  <a:srgbClr val="000000"/>
                </a:solidFill>
              </a:rPr>
              <a:t>2</a:t>
            </a:r>
            <a:r>
              <a:rPr lang="en-US" altLang="en-US" smtClean="0"/>
              <a:t>	4</a:t>
            </a:r>
          </a:p>
          <a:p>
            <a:pPr>
              <a:buFont typeface="Monotype Sorts" pitchFamily="-84" charset="2"/>
              <a:buNone/>
              <a:tabLst>
                <a:tab pos="1600200" algn="ctr"/>
                <a:tab pos="3251200" algn="ctr"/>
                <a:tab pos="5140325" algn="ctr"/>
              </a:tabLst>
            </a:pPr>
            <a:r>
              <a:rPr lang="en-US" altLang="en-US" smtClean="0"/>
              <a:t>		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4</a:t>
            </a:r>
            <a:r>
              <a:rPr lang="en-US" altLang="en-US" smtClean="0"/>
              <a:t>	</a:t>
            </a:r>
            <a:r>
              <a:rPr lang="en-US" altLang="en-US" smtClean="0">
                <a:solidFill>
                  <a:srgbClr val="000000"/>
                </a:solidFill>
              </a:rPr>
              <a:t>1</a:t>
            </a:r>
            <a:r>
              <a:rPr lang="en-US" altLang="en-US" smtClean="0"/>
              <a:t>	5</a:t>
            </a:r>
          </a:p>
          <a:p>
            <a:pPr>
              <a:buFont typeface="Monotype Sorts" pitchFamily="-84" charset="2"/>
              <a:buNone/>
              <a:tabLst>
                <a:tab pos="1600200" algn="ctr"/>
                <a:tab pos="3251200" algn="ctr"/>
                <a:tab pos="5140325" algn="ctr"/>
              </a:tabLst>
            </a:pPr>
            <a:r>
              <a:rPr lang="en-US" altLang="en-US" smtClean="0"/>
              <a:t>		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5	</a:t>
            </a:r>
            <a:r>
              <a:rPr lang="en-US" altLang="en-US" smtClean="0"/>
              <a:t>5	2</a:t>
            </a:r>
          </a:p>
          <a:p>
            <a:pPr>
              <a:buFont typeface="Monotype Sorts" pitchFamily="-84" charset="2"/>
              <a:buNone/>
              <a:tabLst>
                <a:tab pos="1600200" algn="ctr"/>
                <a:tab pos="3251200" algn="ctr"/>
                <a:tab pos="5140325" algn="ctr"/>
              </a:tabLst>
            </a:pPr>
            <a:endParaRPr lang="en-US" altLang="en-US" baseline="-25000" smtClean="0"/>
          </a:p>
          <a:p>
            <a:pPr>
              <a:tabLst>
                <a:tab pos="1600200" algn="ctr"/>
                <a:tab pos="3251200" algn="ctr"/>
                <a:tab pos="5140325" algn="ctr"/>
              </a:tabLst>
            </a:pPr>
            <a:r>
              <a:rPr lang="en-US" altLang="en-US" smtClean="0"/>
              <a:t>Priority scheduling Gantt Chart</a:t>
            </a:r>
          </a:p>
          <a:p>
            <a:pPr>
              <a:tabLst>
                <a:tab pos="1600200" algn="ctr"/>
                <a:tab pos="3251200" algn="ctr"/>
                <a:tab pos="5140325" algn="ctr"/>
              </a:tabLst>
            </a:pPr>
            <a:endParaRPr lang="en-US" altLang="en-US" smtClean="0"/>
          </a:p>
          <a:p>
            <a:pPr>
              <a:tabLst>
                <a:tab pos="1600200" algn="ctr"/>
                <a:tab pos="3251200" algn="ctr"/>
                <a:tab pos="5140325" algn="ctr"/>
              </a:tabLst>
            </a:pPr>
            <a:endParaRPr lang="en-US" altLang="en-US" smtClean="0"/>
          </a:p>
          <a:p>
            <a:pPr>
              <a:tabLst>
                <a:tab pos="1600200" algn="ctr"/>
                <a:tab pos="3251200" algn="ctr"/>
                <a:tab pos="5140325" algn="ctr"/>
              </a:tabLst>
            </a:pPr>
            <a:endParaRPr lang="en-US" altLang="en-US" smtClean="0"/>
          </a:p>
          <a:p>
            <a:pPr>
              <a:buFont typeface="Monotype Sorts" pitchFamily="-84" charset="2"/>
              <a:buNone/>
              <a:tabLst>
                <a:tab pos="1600200" algn="ctr"/>
                <a:tab pos="3251200" algn="ctr"/>
                <a:tab pos="5140325" algn="ctr"/>
              </a:tabLst>
            </a:pPr>
            <a:endParaRPr lang="en-US" altLang="en-US" smtClean="0"/>
          </a:p>
          <a:p>
            <a:pPr>
              <a:tabLst>
                <a:tab pos="1600200" algn="ctr"/>
                <a:tab pos="3251200" algn="ctr"/>
                <a:tab pos="5140325" algn="ctr"/>
              </a:tabLst>
            </a:pPr>
            <a:r>
              <a:rPr lang="en-US" altLang="en-US" smtClean="0"/>
              <a:t>Average waiting time = 8.2 msec</a:t>
            </a:r>
            <a:endParaRPr lang="en-US" altLang="en-US" i="1" baseline="-25000" smtClean="0"/>
          </a:p>
        </p:txBody>
      </p:sp>
      <p:pic>
        <p:nvPicPr>
          <p:cNvPr id="2150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343400"/>
            <a:ext cx="605790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76213"/>
            <a:ext cx="77724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Chapter 6:  CPU Scheduling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1195388"/>
            <a:ext cx="7335838" cy="3773487"/>
          </a:xfrm>
        </p:spPr>
        <p:txBody>
          <a:bodyPr/>
          <a:lstStyle/>
          <a:p>
            <a:r>
              <a:rPr lang="en-US" altLang="en-US" smtClean="0"/>
              <a:t>Basic Concepts</a:t>
            </a:r>
          </a:p>
          <a:p>
            <a:r>
              <a:rPr lang="en-US" altLang="en-US" smtClean="0"/>
              <a:t>Scheduling Criteria </a:t>
            </a:r>
          </a:p>
          <a:p>
            <a:r>
              <a:rPr lang="en-US" altLang="en-US" smtClean="0"/>
              <a:t>Scheduling Algorithms</a:t>
            </a:r>
          </a:p>
          <a:p>
            <a:r>
              <a:rPr lang="en-US" altLang="en-US" smtClean="0"/>
              <a:t>Thread Scheduling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762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Round Robin (RR)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1231900"/>
            <a:ext cx="7150100" cy="4483100"/>
          </a:xfrm>
        </p:spPr>
        <p:txBody>
          <a:bodyPr/>
          <a:lstStyle/>
          <a:p>
            <a:r>
              <a:rPr lang="en-US" altLang="en-US" smtClean="0"/>
              <a:t>Each process gets a small unit of CPU time (</a:t>
            </a:r>
            <a:r>
              <a:rPr lang="en-US" altLang="en-US" b="1" smtClean="0">
                <a:solidFill>
                  <a:srgbClr val="3366FF"/>
                </a:solidFill>
              </a:rPr>
              <a:t>time</a:t>
            </a:r>
            <a:r>
              <a:rPr lang="en-US" altLang="en-US" b="1" smtClean="0"/>
              <a:t> </a:t>
            </a:r>
            <a:r>
              <a:rPr lang="en-US" altLang="en-US" b="1" smtClean="0">
                <a:solidFill>
                  <a:srgbClr val="3366FF"/>
                </a:solidFill>
              </a:rPr>
              <a:t>quantum</a:t>
            </a:r>
            <a:r>
              <a:rPr lang="en-US" altLang="en-US" b="1" smtClean="0"/>
              <a:t> </a:t>
            </a:r>
            <a:r>
              <a:rPr lang="en-US" altLang="en-US" i="1" smtClean="0"/>
              <a:t>q</a:t>
            </a:r>
            <a:r>
              <a:rPr lang="en-US" altLang="en-US" smtClean="0"/>
              <a:t>), usually 10-100 milliseconds.  After this time has elapsed, the process is preempted and added to the end of the ready queue.</a:t>
            </a:r>
          </a:p>
          <a:p>
            <a:r>
              <a:rPr lang="en-US" altLang="en-US" smtClean="0"/>
              <a:t>If there are </a:t>
            </a:r>
            <a:r>
              <a:rPr lang="en-US" altLang="en-US" i="1" smtClean="0"/>
              <a:t>n</a:t>
            </a:r>
            <a:r>
              <a:rPr lang="en-US" altLang="en-US" smtClean="0"/>
              <a:t> processes in the ready queue and the time quantum is </a:t>
            </a:r>
            <a:r>
              <a:rPr lang="en-US" altLang="en-US" i="1" smtClean="0"/>
              <a:t>q</a:t>
            </a:r>
            <a:r>
              <a:rPr lang="en-US" altLang="en-US" smtClean="0"/>
              <a:t>, then each process gets 1/</a:t>
            </a:r>
            <a:r>
              <a:rPr lang="en-US" altLang="en-US" i="1" smtClean="0"/>
              <a:t>n</a:t>
            </a:r>
            <a:r>
              <a:rPr lang="en-US" altLang="en-US" smtClean="0"/>
              <a:t> of the CPU time in chunks of at most </a:t>
            </a:r>
            <a:r>
              <a:rPr lang="en-US" altLang="en-US" i="1" smtClean="0"/>
              <a:t>q</a:t>
            </a:r>
            <a:r>
              <a:rPr lang="en-US" altLang="en-US" smtClean="0"/>
              <a:t> time units at once.  No process waits more than (</a:t>
            </a:r>
            <a:r>
              <a:rPr lang="en-US" altLang="en-US" i="1" smtClean="0"/>
              <a:t>n</a:t>
            </a:r>
            <a:r>
              <a:rPr lang="en-US" altLang="en-US" smtClean="0"/>
              <a:t>-1)</a:t>
            </a:r>
            <a:r>
              <a:rPr lang="en-US" altLang="en-US" i="1" smtClean="0"/>
              <a:t>q </a:t>
            </a:r>
            <a:r>
              <a:rPr lang="en-US" altLang="en-US" smtClean="0"/>
              <a:t>time units.</a:t>
            </a:r>
          </a:p>
          <a:p>
            <a:r>
              <a:rPr lang="en-US" altLang="en-US" smtClean="0"/>
              <a:t>Timer interrupts every quantum to schedule next process</a:t>
            </a:r>
          </a:p>
          <a:p>
            <a:r>
              <a:rPr lang="en-US" altLang="en-US" smtClean="0"/>
              <a:t>Performance</a:t>
            </a:r>
          </a:p>
          <a:p>
            <a:pPr lvl="1"/>
            <a:r>
              <a:rPr lang="en-US" altLang="en-US" i="1" smtClean="0"/>
              <a:t>q</a:t>
            </a:r>
            <a:r>
              <a:rPr lang="en-US" altLang="en-US" smtClean="0"/>
              <a:t> large </a:t>
            </a:r>
            <a:r>
              <a:rPr lang="en-US" altLang="en-US" smtClean="0">
                <a:sym typeface="Symbol" panose="05050102010706020507" pitchFamily="18" charset="2"/>
              </a:rPr>
              <a:t> FIFO</a:t>
            </a:r>
          </a:p>
          <a:p>
            <a:pPr lvl="1"/>
            <a:r>
              <a:rPr lang="en-US" altLang="en-US" i="1" smtClean="0">
                <a:sym typeface="Symbol" panose="05050102010706020507" pitchFamily="18" charset="2"/>
              </a:rPr>
              <a:t>q </a:t>
            </a:r>
            <a:r>
              <a:rPr lang="en-US" altLang="en-US" smtClean="0">
                <a:sym typeface="Symbol" panose="05050102010706020507" pitchFamily="18" charset="2"/>
              </a:rPr>
              <a:t>small  </a:t>
            </a:r>
            <a:r>
              <a:rPr lang="en-US" altLang="en-US" i="1" smtClean="0">
                <a:sym typeface="Symbol" panose="05050102010706020507" pitchFamily="18" charset="2"/>
              </a:rPr>
              <a:t>q </a:t>
            </a:r>
            <a:r>
              <a:rPr lang="en-US" altLang="en-US" smtClean="0">
                <a:sym typeface="Symbol" panose="05050102010706020507" pitchFamily="18" charset="2"/>
              </a:rPr>
              <a:t>must be large with respect to context switch, otherwise overhead is too high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358900" y="139700"/>
            <a:ext cx="7750175" cy="647700"/>
          </a:xfrm>
        </p:spPr>
        <p:txBody>
          <a:bodyPr/>
          <a:lstStyle/>
          <a:p>
            <a:pPr eaLnBrk="1" hangingPunct="1"/>
            <a:r>
              <a:rPr lang="en-US" altLang="en-US" smtClean="0"/>
              <a:t>Example of RR with Time Quantum = 4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4088" y="1193800"/>
            <a:ext cx="7351712" cy="44831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2219325" algn="ctr"/>
                <a:tab pos="3994150" algn="ctr"/>
              </a:tabLst>
            </a:pPr>
            <a:r>
              <a:rPr lang="en-US" altLang="en-US" smtClean="0"/>
              <a:t>		</a:t>
            </a:r>
            <a:r>
              <a:rPr lang="en-US" altLang="en-US" u="sng" smtClean="0"/>
              <a:t>Process</a:t>
            </a:r>
            <a:r>
              <a:rPr lang="en-US" altLang="en-US" smtClean="0"/>
              <a:t>	</a:t>
            </a:r>
            <a:r>
              <a:rPr lang="en-US" altLang="en-US" u="sng" smtClean="0"/>
              <a:t>Burst Time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2219325" algn="ctr"/>
                <a:tab pos="3994150" algn="ctr"/>
              </a:tabLst>
            </a:pPr>
            <a:r>
              <a:rPr lang="en-US" altLang="en-US" i="1" smtClean="0"/>
              <a:t>		P</a:t>
            </a:r>
            <a:r>
              <a:rPr lang="en-US" altLang="en-US" i="1" baseline="-25000" smtClean="0"/>
              <a:t>1	</a:t>
            </a:r>
            <a:r>
              <a:rPr lang="en-US" altLang="en-US" smtClean="0"/>
              <a:t>24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2219325" algn="ctr"/>
                <a:tab pos="3994150" algn="ctr"/>
              </a:tabLst>
            </a:pPr>
            <a:r>
              <a:rPr lang="en-US" altLang="en-US" smtClean="0"/>
              <a:t>		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2	 </a:t>
            </a:r>
            <a:r>
              <a:rPr lang="en-US" altLang="en-US" smtClean="0"/>
              <a:t>3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2219325" algn="ctr"/>
                <a:tab pos="3994150" algn="ctr"/>
              </a:tabLst>
            </a:pPr>
            <a:r>
              <a:rPr lang="en-US" altLang="en-US" smtClean="0"/>
              <a:t>		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3	</a:t>
            </a:r>
            <a:r>
              <a:rPr lang="en-US" altLang="en-US" smtClean="0"/>
              <a:t>3	</a:t>
            </a:r>
          </a:p>
          <a:p>
            <a:pPr>
              <a:lnSpc>
                <a:spcPct val="90000"/>
              </a:lnSpc>
              <a:tabLst>
                <a:tab pos="2219325" algn="ctr"/>
                <a:tab pos="3994150" algn="ctr"/>
              </a:tabLst>
            </a:pPr>
            <a:r>
              <a:rPr lang="en-US" altLang="en-US" smtClean="0"/>
              <a:t>The Gantt chart is: </a:t>
            </a:r>
            <a:br>
              <a:rPr lang="en-US" altLang="en-US" smtClean="0"/>
            </a:b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/>
            </a:r>
            <a:br>
              <a:rPr lang="en-US" altLang="en-US" smtClean="0"/>
            </a:br>
            <a:endParaRPr lang="en-US" altLang="en-US" smtClean="0"/>
          </a:p>
          <a:p>
            <a:pPr>
              <a:lnSpc>
                <a:spcPct val="90000"/>
              </a:lnSpc>
              <a:tabLst>
                <a:tab pos="2219325" algn="ctr"/>
                <a:tab pos="3994150" algn="ctr"/>
              </a:tabLst>
            </a:pPr>
            <a:r>
              <a:rPr lang="en-US" altLang="en-US" smtClean="0"/>
              <a:t>Typically, higher average turnaround than SJF, but better </a:t>
            </a:r>
            <a:r>
              <a:rPr lang="en-US" altLang="en-US" b="1" i="1" smtClean="0"/>
              <a:t>response</a:t>
            </a:r>
          </a:p>
          <a:p>
            <a:pPr>
              <a:lnSpc>
                <a:spcPct val="90000"/>
              </a:lnSpc>
              <a:tabLst>
                <a:tab pos="2219325" algn="ctr"/>
                <a:tab pos="3994150" algn="ctr"/>
              </a:tabLst>
            </a:pPr>
            <a:r>
              <a:rPr lang="en-US" altLang="en-US" smtClean="0"/>
              <a:t>q should be large compared to context switch time</a:t>
            </a:r>
          </a:p>
          <a:p>
            <a:pPr>
              <a:lnSpc>
                <a:spcPct val="90000"/>
              </a:lnSpc>
              <a:tabLst>
                <a:tab pos="2219325" algn="ctr"/>
                <a:tab pos="3994150" algn="ctr"/>
              </a:tabLst>
            </a:pPr>
            <a:r>
              <a:rPr lang="en-US" altLang="en-US" smtClean="0"/>
              <a:t>q usually 10ms to 100ms, context switch &lt; 10 usec</a:t>
            </a:r>
          </a:p>
        </p:txBody>
      </p:sp>
      <p:pic>
        <p:nvPicPr>
          <p:cNvPr id="2355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588" y="3227388"/>
            <a:ext cx="6770687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3625" y="182563"/>
            <a:ext cx="7829550" cy="525462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Time Quantum and Context Switch Time</a:t>
            </a:r>
          </a:p>
        </p:txBody>
      </p:sp>
      <p:pic>
        <p:nvPicPr>
          <p:cNvPr id="245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9388"/>
            <a:ext cx="6527800" cy="290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0263" y="266700"/>
            <a:ext cx="8535987" cy="4572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Turnaround Time Varies With The Time Quantum</a:t>
            </a:r>
          </a:p>
        </p:txBody>
      </p:sp>
      <p:pic>
        <p:nvPicPr>
          <p:cNvPr id="256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88" y="1379538"/>
            <a:ext cx="5005387" cy="41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Box 3"/>
          <p:cNvSpPr txBox="1">
            <a:spLocks noChangeArrowheads="1"/>
          </p:cNvSpPr>
          <p:nvPr/>
        </p:nvSpPr>
        <p:spPr bwMode="auto">
          <a:xfrm>
            <a:off x="5937250" y="3744913"/>
            <a:ext cx="23129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7" tIns="45709" rIns="91417" bIns="45709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300"/>
              <a:t>80% of CPU bursts should be shorter than 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73138" y="153988"/>
            <a:ext cx="7713662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Multilevel Queue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4550" y="1068388"/>
            <a:ext cx="7537450" cy="5221287"/>
          </a:xfrm>
        </p:spPr>
        <p:txBody>
          <a:bodyPr/>
          <a:lstStyle/>
          <a:p>
            <a:r>
              <a:rPr lang="en-US" altLang="en-US" smtClean="0"/>
              <a:t>Ready queue is partitioned into separate queues, eg:</a:t>
            </a:r>
          </a:p>
          <a:p>
            <a:pPr lvl="1"/>
            <a:r>
              <a:rPr lang="en-US" altLang="en-US" b="1" smtClean="0">
                <a:solidFill>
                  <a:srgbClr val="3366FF"/>
                </a:solidFill>
              </a:rPr>
              <a:t>foreground</a:t>
            </a:r>
            <a:r>
              <a:rPr lang="en-US" altLang="en-US" smtClean="0"/>
              <a:t> (interactive)</a:t>
            </a:r>
          </a:p>
          <a:p>
            <a:pPr lvl="1"/>
            <a:r>
              <a:rPr lang="en-US" altLang="en-US" b="1" smtClean="0">
                <a:solidFill>
                  <a:srgbClr val="3366FF"/>
                </a:solidFill>
              </a:rPr>
              <a:t>background</a:t>
            </a:r>
            <a:r>
              <a:rPr lang="en-US" altLang="en-US" smtClean="0"/>
              <a:t> (batch)</a:t>
            </a:r>
          </a:p>
          <a:p>
            <a:r>
              <a:rPr lang="en-US" altLang="en-US" smtClean="0"/>
              <a:t>Process permanently in a given queue</a:t>
            </a:r>
            <a:endParaRPr lang="en-US" altLang="en-US" sz="800" smtClean="0"/>
          </a:p>
          <a:p>
            <a:r>
              <a:rPr lang="en-US" altLang="en-US" smtClean="0"/>
              <a:t>Each queue has its own scheduling algorithm:</a:t>
            </a:r>
          </a:p>
          <a:p>
            <a:pPr lvl="1"/>
            <a:r>
              <a:rPr lang="en-US" altLang="en-US" smtClean="0"/>
              <a:t>foreground – RR</a:t>
            </a:r>
          </a:p>
          <a:p>
            <a:pPr lvl="1"/>
            <a:r>
              <a:rPr lang="en-US" altLang="en-US" smtClean="0"/>
              <a:t>background – FCFS</a:t>
            </a:r>
            <a:endParaRPr lang="en-US" altLang="en-US" sz="800" smtClean="0"/>
          </a:p>
          <a:p>
            <a:r>
              <a:rPr lang="en-US" altLang="en-US" smtClean="0"/>
              <a:t>Scheduling must be done between the queues:</a:t>
            </a:r>
          </a:p>
          <a:p>
            <a:pPr lvl="1"/>
            <a:r>
              <a:rPr lang="en-US" altLang="en-US" smtClean="0"/>
              <a:t>Fixed priority scheduling; (i.e., serve all from foreground then from background).  Possibility of starvation.</a:t>
            </a:r>
          </a:p>
          <a:p>
            <a:pPr lvl="1"/>
            <a:r>
              <a:rPr lang="en-US" altLang="en-US" smtClean="0"/>
              <a:t>Time slice – each queue gets a certain amount of CPU time which it can schedule amongst its processes; i.e., 80% to foreground in RR</a:t>
            </a:r>
          </a:p>
          <a:p>
            <a:pPr lvl="1"/>
            <a:r>
              <a:rPr lang="en-US" altLang="en-US" smtClean="0"/>
              <a:t>20% to background in FCFS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90613" y="188913"/>
            <a:ext cx="7596187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Multilevel Queue Scheduling</a:t>
            </a:r>
          </a:p>
        </p:txBody>
      </p:sp>
      <p:pic>
        <p:nvPicPr>
          <p:cNvPr id="27651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1466850"/>
            <a:ext cx="6686550" cy="442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60400" y="239713"/>
            <a:ext cx="80264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Multilevel Feedback Queue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9488" y="1468438"/>
            <a:ext cx="7351712" cy="4483100"/>
          </a:xfrm>
        </p:spPr>
        <p:txBody>
          <a:bodyPr/>
          <a:lstStyle/>
          <a:p>
            <a:r>
              <a:rPr lang="en-US" altLang="en-US" smtClean="0"/>
              <a:t>A process can move between the various queues; aging can be implemented this way</a:t>
            </a:r>
          </a:p>
          <a:p>
            <a:r>
              <a:rPr lang="en-US" altLang="en-US" smtClean="0"/>
              <a:t>Multilevel-feedback-queue scheduler defined by the following parameters:</a:t>
            </a:r>
          </a:p>
          <a:p>
            <a:pPr lvl="1"/>
            <a:r>
              <a:rPr lang="en-US" altLang="en-US" smtClean="0"/>
              <a:t>number of queues</a:t>
            </a:r>
          </a:p>
          <a:p>
            <a:pPr lvl="1"/>
            <a:r>
              <a:rPr lang="en-US" altLang="en-US" smtClean="0"/>
              <a:t>scheduling algorithms for each queue</a:t>
            </a:r>
          </a:p>
          <a:p>
            <a:pPr lvl="1"/>
            <a:r>
              <a:rPr lang="en-US" altLang="en-US" smtClean="0"/>
              <a:t>method used to determine when to upgrade a process</a:t>
            </a:r>
          </a:p>
          <a:p>
            <a:pPr lvl="1"/>
            <a:r>
              <a:rPr lang="en-US" altLang="en-US" smtClean="0"/>
              <a:t>method used to determine when to demote a process</a:t>
            </a:r>
          </a:p>
          <a:p>
            <a:pPr lvl="1"/>
            <a:r>
              <a:rPr lang="en-US" altLang="en-US" smtClean="0"/>
              <a:t>method used to determine which queue a process will enter when that process needs service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50800"/>
            <a:ext cx="7710488" cy="679450"/>
          </a:xfrm>
        </p:spPr>
        <p:txBody>
          <a:bodyPr/>
          <a:lstStyle/>
          <a:p>
            <a:pPr eaLnBrk="1" hangingPunct="1"/>
            <a:r>
              <a:rPr lang="en-US" altLang="en-US" smtClean="0"/>
              <a:t>Example of Multilevel Feedback Queue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6450" y="1233488"/>
            <a:ext cx="4065588" cy="4530725"/>
          </a:xfrm>
        </p:spPr>
        <p:txBody>
          <a:bodyPr/>
          <a:lstStyle/>
          <a:p>
            <a:r>
              <a:rPr lang="en-US" altLang="en-US" smtClean="0"/>
              <a:t>Three queues: </a:t>
            </a:r>
          </a:p>
          <a:p>
            <a:pPr lvl="1"/>
            <a:r>
              <a:rPr lang="en-US" altLang="en-US" sz="1400" i="1" smtClean="0"/>
              <a:t>Q</a:t>
            </a:r>
            <a:r>
              <a:rPr lang="en-US" altLang="en-US" sz="1400" baseline="-25000" smtClean="0"/>
              <a:t>0</a:t>
            </a:r>
            <a:r>
              <a:rPr lang="en-US" altLang="en-US" sz="1400" smtClean="0"/>
              <a:t> – RR with time quantum 8 milliseconds</a:t>
            </a:r>
          </a:p>
          <a:p>
            <a:pPr lvl="1"/>
            <a:r>
              <a:rPr lang="en-US" altLang="en-US" sz="1400" i="1" smtClean="0"/>
              <a:t>Q</a:t>
            </a:r>
            <a:r>
              <a:rPr lang="en-US" altLang="en-US" sz="1400" baseline="-25000" smtClean="0"/>
              <a:t>1</a:t>
            </a:r>
            <a:r>
              <a:rPr lang="en-US" altLang="en-US" sz="1400" smtClean="0"/>
              <a:t> – RR time quantum 16 milliseconds</a:t>
            </a:r>
          </a:p>
          <a:p>
            <a:pPr lvl="1"/>
            <a:r>
              <a:rPr lang="en-US" altLang="en-US" sz="1400" i="1" smtClean="0"/>
              <a:t>Q</a:t>
            </a:r>
            <a:r>
              <a:rPr lang="en-US" altLang="en-US" sz="1400" baseline="-25000" smtClean="0"/>
              <a:t>2</a:t>
            </a:r>
            <a:r>
              <a:rPr lang="en-US" altLang="en-US" sz="1400" smtClean="0"/>
              <a:t> – FCFS</a:t>
            </a:r>
          </a:p>
          <a:p>
            <a:pPr lvl="1"/>
            <a:endParaRPr lang="en-US" altLang="en-US" sz="1400" smtClean="0"/>
          </a:p>
          <a:p>
            <a:r>
              <a:rPr lang="en-US" altLang="en-US" smtClean="0"/>
              <a:t>Scheduling</a:t>
            </a:r>
          </a:p>
          <a:p>
            <a:pPr lvl="1"/>
            <a:r>
              <a:rPr lang="en-US" altLang="en-US" sz="1400" smtClean="0"/>
              <a:t>A new job enters queue </a:t>
            </a:r>
            <a:r>
              <a:rPr lang="en-US" altLang="en-US" sz="1400" i="1" smtClean="0"/>
              <a:t>Q</a:t>
            </a:r>
            <a:r>
              <a:rPr lang="en-US" altLang="en-US" sz="1400" i="1" baseline="-25000" smtClean="0"/>
              <a:t>0</a:t>
            </a:r>
            <a:r>
              <a:rPr lang="en-US" altLang="en-US" sz="1400" i="1" smtClean="0"/>
              <a:t> </a:t>
            </a:r>
            <a:r>
              <a:rPr lang="en-US" altLang="en-US" sz="1400" smtClean="0"/>
              <a:t>which is served</a:t>
            </a:r>
            <a:r>
              <a:rPr lang="en-US" altLang="en-US" sz="1400" i="1" smtClean="0"/>
              <a:t> </a:t>
            </a:r>
            <a:r>
              <a:rPr lang="en-US" altLang="en-US" sz="1400" smtClean="0"/>
              <a:t>FCFS</a:t>
            </a:r>
          </a:p>
          <a:p>
            <a:pPr lvl="2"/>
            <a:r>
              <a:rPr lang="en-US" altLang="en-US" sz="1400" smtClean="0"/>
              <a:t>When it gains CPU, job receives 8 milliseconds</a:t>
            </a:r>
          </a:p>
          <a:p>
            <a:pPr lvl="2"/>
            <a:r>
              <a:rPr lang="en-US" altLang="en-US" sz="1400" smtClean="0"/>
              <a:t>If it does not finish in 8 milliseconds, job is moved to queue </a:t>
            </a:r>
            <a:r>
              <a:rPr lang="en-US" altLang="en-US" sz="1400" i="1" smtClean="0"/>
              <a:t>Q</a:t>
            </a:r>
            <a:r>
              <a:rPr lang="en-US" altLang="en-US" sz="1400" baseline="-25000" smtClean="0"/>
              <a:t>1</a:t>
            </a:r>
            <a:endParaRPr lang="en-US" altLang="en-US" sz="1400" smtClean="0"/>
          </a:p>
          <a:p>
            <a:pPr lvl="1"/>
            <a:r>
              <a:rPr lang="en-US" altLang="en-US" sz="1400" smtClean="0"/>
              <a:t>At </a:t>
            </a:r>
            <a:r>
              <a:rPr lang="en-US" altLang="en-US" sz="1400" i="1" smtClean="0"/>
              <a:t>Q</a:t>
            </a:r>
            <a:r>
              <a:rPr lang="en-US" altLang="en-US" sz="1400" baseline="-25000" smtClean="0"/>
              <a:t>1</a:t>
            </a:r>
            <a:r>
              <a:rPr lang="en-US" altLang="en-US" sz="1400" smtClean="0"/>
              <a:t> job is again served FCFS and receives 16 additional milliseconds</a:t>
            </a:r>
          </a:p>
          <a:p>
            <a:pPr lvl="2"/>
            <a:r>
              <a:rPr lang="en-US" altLang="en-US" sz="1400" smtClean="0"/>
              <a:t>If it still does not complete, it is preempted and moved to queue </a:t>
            </a:r>
            <a:r>
              <a:rPr lang="en-US" altLang="en-US" sz="1400" i="1" smtClean="0"/>
              <a:t>Q</a:t>
            </a:r>
            <a:r>
              <a:rPr lang="en-US" altLang="en-US" sz="1400" baseline="-25000" smtClean="0"/>
              <a:t>2</a:t>
            </a:r>
            <a:endParaRPr lang="en-US" altLang="en-US" sz="1400" smtClean="0"/>
          </a:p>
        </p:txBody>
      </p:sp>
      <p:pic>
        <p:nvPicPr>
          <p:cNvPr id="29700" name="Picture 4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50" y="2159000"/>
            <a:ext cx="3862388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16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Thread Scheduling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4550" y="1273175"/>
            <a:ext cx="7661275" cy="3546475"/>
          </a:xfrm>
        </p:spPr>
        <p:txBody>
          <a:bodyPr/>
          <a:lstStyle/>
          <a:p>
            <a:r>
              <a:rPr lang="en-US" altLang="en-US" smtClean="0"/>
              <a:t>Distinction between user-level and kernel-level threads</a:t>
            </a:r>
          </a:p>
          <a:p>
            <a:r>
              <a:rPr lang="en-US" altLang="en-US" smtClean="0"/>
              <a:t>When threads supported, threads scheduled, not processes</a:t>
            </a:r>
          </a:p>
          <a:p>
            <a:r>
              <a:rPr lang="en-US" altLang="en-US" smtClean="0"/>
              <a:t>Many-to-one and many-to-many models, thread library schedules user-level threads to run on LWP</a:t>
            </a:r>
          </a:p>
          <a:p>
            <a:pPr lvl="1"/>
            <a:r>
              <a:rPr lang="en-US" altLang="en-US" smtClean="0"/>
              <a:t>Known as </a:t>
            </a:r>
            <a:r>
              <a:rPr lang="en-US" altLang="en-US" b="1" smtClean="0">
                <a:solidFill>
                  <a:srgbClr val="3366FF"/>
                </a:solidFill>
              </a:rPr>
              <a:t>process-contention scope </a:t>
            </a:r>
            <a:r>
              <a:rPr lang="en-US" altLang="en-US" b="1" smtClean="0"/>
              <a:t>(</a:t>
            </a:r>
            <a:r>
              <a:rPr lang="en-US" altLang="en-US" b="1" smtClean="0">
                <a:solidFill>
                  <a:srgbClr val="3366FF"/>
                </a:solidFill>
              </a:rPr>
              <a:t>PCS</a:t>
            </a:r>
            <a:r>
              <a:rPr lang="en-US" altLang="en-US" b="1" smtClean="0"/>
              <a:t>) </a:t>
            </a:r>
            <a:r>
              <a:rPr lang="en-US" altLang="en-US" smtClean="0"/>
              <a:t>since scheduling competition is within the process</a:t>
            </a:r>
          </a:p>
          <a:p>
            <a:pPr lvl="1"/>
            <a:r>
              <a:rPr lang="en-US" altLang="en-US" smtClean="0"/>
              <a:t>Typically done via priority set by programmer</a:t>
            </a:r>
          </a:p>
          <a:p>
            <a:r>
              <a:rPr lang="en-US" altLang="en-US" smtClean="0"/>
              <a:t>Kernel thread scheduled onto available CPU is </a:t>
            </a:r>
            <a:r>
              <a:rPr lang="en-US" altLang="en-US" b="1" smtClean="0">
                <a:solidFill>
                  <a:srgbClr val="3366FF"/>
                </a:solidFill>
              </a:rPr>
              <a:t>system-contention scope</a:t>
            </a:r>
            <a:r>
              <a:rPr lang="en-US" altLang="en-US" b="1" smtClean="0"/>
              <a:t> (</a:t>
            </a:r>
            <a:r>
              <a:rPr lang="en-US" altLang="en-US" b="1" smtClean="0">
                <a:solidFill>
                  <a:srgbClr val="3366FF"/>
                </a:solidFill>
              </a:rPr>
              <a:t>SCS</a:t>
            </a:r>
            <a:r>
              <a:rPr lang="en-US" altLang="en-US" b="1" smtClean="0"/>
              <a:t>) </a:t>
            </a:r>
            <a:r>
              <a:rPr lang="en-US" altLang="en-US" smtClean="0"/>
              <a:t>– competition among all threads in system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09613" y="188913"/>
            <a:ext cx="7977187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Pthread Scheduling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8850" y="1336675"/>
            <a:ext cx="6978650" cy="3546475"/>
          </a:xfrm>
        </p:spPr>
        <p:txBody>
          <a:bodyPr/>
          <a:lstStyle/>
          <a:p>
            <a:r>
              <a:rPr lang="en-US" altLang="en-US" smtClean="0"/>
              <a:t>API allows specifying either PCS or SCS during thread creation</a:t>
            </a:r>
          </a:p>
          <a:p>
            <a:pPr lvl="1"/>
            <a:r>
              <a:rPr lang="en-US" altLang="en-US" smtClean="0"/>
              <a:t>PTHREAD_SCOPE_PROCESS schedules threads using PCS scheduling</a:t>
            </a:r>
          </a:p>
          <a:p>
            <a:pPr lvl="1"/>
            <a:r>
              <a:rPr lang="en-US" altLang="en-US" smtClean="0"/>
              <a:t>PTHREAD_SCOPE_SYSTEM schedules threads using SCS scheduling</a:t>
            </a:r>
          </a:p>
          <a:p>
            <a:r>
              <a:rPr lang="en-US" altLang="en-US" smtClean="0"/>
              <a:t>Can be limited by OS – Linux and Mac OS X only allow PTHREAD_SCOPE_SYSTEM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1762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Objectives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946150" y="1233488"/>
            <a:ext cx="7283450" cy="4530725"/>
          </a:xfrm>
        </p:spPr>
        <p:txBody>
          <a:bodyPr/>
          <a:lstStyle/>
          <a:p>
            <a:r>
              <a:rPr lang="en-US" altLang="en-US" smtClean="0"/>
              <a:t>To introduce CPU scheduling, which is the basis for multiprogrammed operating systems</a:t>
            </a:r>
          </a:p>
          <a:p>
            <a:r>
              <a:rPr lang="en-US" altLang="en-US" smtClean="0"/>
              <a:t>To describe various CPU-scheduling algorithms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Pthread Scheduling API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8288" y="942975"/>
            <a:ext cx="6818312" cy="4919663"/>
          </a:xfrm>
        </p:spPr>
        <p:txBody>
          <a:bodyPr/>
          <a:lstStyle/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#include &lt;pthread.h&gt;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#include &lt;stdio.h&gt;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#define NUM_THREADS 5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int main(int argc, char *argv[]) {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   int i, scope;</a:t>
            </a:r>
            <a:b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   pthread_t tid[NUM THREADS];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   pthread_attr_t attr;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   /* get the default attributes */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   pthread_attr_init(&amp;attr);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   /* first inquire on the current scope */</a:t>
            </a:r>
            <a:b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   if (pthread_attr_getscope(&amp;attr, &amp;scope) != 0)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fprintf(stderr, "Unable to get scheduling scope\n");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   else {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if (scope == PTHREAD_SCOPE_PROCESS)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printf("PTHREAD_SCOPE_PROCESS");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else if (scope == PTHREAD_SCOPE_SYSTEM)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printf("PTHREAD_SCOPE_SYSTEM");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else</a:t>
            </a:r>
            <a:b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fprintf(stderr, "Illegal scope value.\n");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400" smtClean="0">
                <a:latin typeface="Courier New" panose="02070309020205020404" pitchFamily="49" charset="0"/>
                <a:cs typeface="Courier New" panose="02070309020205020404" pitchFamily="49" charset="0"/>
              </a:rPr>
              <a:t>   }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904875" y="277813"/>
            <a:ext cx="7781925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Pthread Scheduling API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138" y="1193800"/>
            <a:ext cx="7321550" cy="4765675"/>
          </a:xfrm>
        </p:spPr>
        <p:txBody>
          <a:bodyPr/>
          <a:lstStyle/>
          <a:p>
            <a:pPr marL="0" indent="0">
              <a:buFont typeface="Monotype Sorts" pitchFamily="-84" charset="2"/>
              <a:buNone/>
            </a:pPr>
            <a: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   /* set the scheduling algorithm to PCS or SCS */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   pthread_attr_setscope(&amp;attr, PTHREAD_SCOPE_SYSTEM);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   /* create the threads */</a:t>
            </a:r>
            <a:b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   for (i = 0; i &lt; NUM_THREADS; i++)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pthread_create(&amp;tid[i],&amp;attr,runner,NULL);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   /* now join on each thread */</a:t>
            </a:r>
            <a:b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   for (i = 0; i &lt; NUM_THREADS; i++)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pthread_join(tid[i], NULL);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/* Each thread will begin control in this function */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void *runner(void *param)</a:t>
            </a:r>
            <a:b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   /* do some work ... */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   pthread_exit(0); </a:t>
            </a:r>
          </a:p>
          <a:p>
            <a:pPr marL="0" indent="0">
              <a:buFont typeface="Monotype Sorts" pitchFamily="-84" charset="2"/>
              <a:buNone/>
            </a:pPr>
            <a:r>
              <a:rPr lang="en-US" altLang="en-US" sz="170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End of Chapter 6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478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Basic Concepts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1375" y="1274763"/>
            <a:ext cx="3978275" cy="5057775"/>
          </a:xfrm>
        </p:spPr>
        <p:txBody>
          <a:bodyPr/>
          <a:lstStyle/>
          <a:p>
            <a:r>
              <a:rPr lang="en-US" altLang="en-US" smtClean="0"/>
              <a:t>Maximum CPU utilization obtained with multiprogramming</a:t>
            </a:r>
          </a:p>
          <a:p>
            <a:r>
              <a:rPr lang="en-US" altLang="en-US" smtClean="0"/>
              <a:t>CPU–I/O Burst Cycle – Process execution consists of a </a:t>
            </a:r>
            <a:r>
              <a:rPr lang="en-US" altLang="en-US" b="1" smtClean="0">
                <a:solidFill>
                  <a:srgbClr val="3366FF"/>
                </a:solidFill>
              </a:rPr>
              <a:t>cycle</a:t>
            </a:r>
            <a:r>
              <a:rPr lang="en-US" altLang="en-US" smtClean="0"/>
              <a:t> of CPU execution and I/O wait</a:t>
            </a:r>
          </a:p>
          <a:p>
            <a:r>
              <a:rPr lang="en-US" altLang="en-US" b="1" smtClean="0">
                <a:solidFill>
                  <a:srgbClr val="3366FF"/>
                </a:solidFill>
              </a:rPr>
              <a:t>CPU burst </a:t>
            </a:r>
            <a:r>
              <a:rPr lang="en-US" altLang="en-US" smtClean="0"/>
              <a:t>followed by </a:t>
            </a:r>
            <a:r>
              <a:rPr lang="en-US" altLang="en-US" b="1" smtClean="0">
                <a:solidFill>
                  <a:srgbClr val="3366FF"/>
                </a:solidFill>
              </a:rPr>
              <a:t>I/O burst</a:t>
            </a:r>
            <a:endParaRPr lang="en-US" altLang="en-US" smtClean="0"/>
          </a:p>
          <a:p>
            <a:r>
              <a:rPr lang="en-US" altLang="en-US" smtClean="0"/>
              <a:t>CPU burst distribution is of main concern</a:t>
            </a:r>
          </a:p>
          <a:p>
            <a:pPr>
              <a:buFont typeface="Monotype Sorts" pitchFamily="-84" charset="2"/>
              <a:buNone/>
            </a:pPr>
            <a:endParaRPr lang="en-US" altLang="en-US" smtClean="0"/>
          </a:p>
        </p:txBody>
      </p:sp>
      <p:pic>
        <p:nvPicPr>
          <p:cNvPr id="7172" name="Picture 1" descr="6_0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25" y="1143000"/>
            <a:ext cx="2360613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76213"/>
            <a:ext cx="76200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Histogram of CPU-burst Times</a:t>
            </a:r>
          </a:p>
        </p:txBody>
      </p:sp>
      <p:pic>
        <p:nvPicPr>
          <p:cNvPr id="819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488" y="1525588"/>
            <a:ext cx="5721350" cy="380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01613"/>
            <a:ext cx="7848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CPU Scheduler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1169988"/>
            <a:ext cx="7067550" cy="4786312"/>
          </a:xfrm>
        </p:spPr>
        <p:txBody>
          <a:bodyPr/>
          <a:lstStyle/>
          <a:p>
            <a:pPr marL="342815" indent="-342815">
              <a:buFont typeface="Monotype Sorts" charset="2"/>
              <a:buChar char="n"/>
              <a:defRPr/>
            </a:pPr>
            <a:r>
              <a:rPr lang="en-US" b="1" dirty="0">
                <a:solidFill>
                  <a:srgbClr val="3366FF"/>
                </a:solidFill>
                <a:ea typeface="ＭＳ Ｐゴシック" charset="0"/>
                <a:cs typeface="ＭＳ Ｐゴシック" charset="0"/>
              </a:rPr>
              <a:t>Short-term scheduler </a:t>
            </a:r>
            <a:r>
              <a:rPr lang="en-US" dirty="0" smtClean="0">
                <a:ea typeface="ＭＳ Ｐゴシック" charset="-128"/>
              </a:rPr>
              <a:t>selects </a:t>
            </a:r>
            <a:r>
              <a:rPr lang="en-US" dirty="0">
                <a:ea typeface="ＭＳ Ｐゴシック" charset="-128"/>
              </a:rPr>
              <a:t>from among the processes in</a:t>
            </a:r>
            <a:r>
              <a:rPr lang="en-US" dirty="0" smtClean="0">
                <a:ea typeface="ＭＳ Ｐゴシック" charset="-128"/>
              </a:rPr>
              <a:t> ready queue, and </a:t>
            </a:r>
            <a:r>
              <a:rPr lang="en-US" dirty="0">
                <a:ea typeface="ＭＳ Ｐゴシック" charset="-128"/>
              </a:rPr>
              <a:t>allocates the CPU to one of </a:t>
            </a:r>
            <a:r>
              <a:rPr lang="en-US" dirty="0" smtClean="0">
                <a:ea typeface="ＭＳ Ｐゴシック" charset="-128"/>
              </a:rPr>
              <a:t>them</a:t>
            </a:r>
          </a:p>
          <a:p>
            <a:pPr marL="742765" lvl="1" indent="-285680">
              <a:buFont typeface="Monotype Sorts" charset="2"/>
              <a:buChar char="l"/>
              <a:defRPr/>
            </a:pPr>
            <a:r>
              <a:rPr lang="en-US" dirty="0" smtClean="0">
                <a:ea typeface="ＭＳ Ｐゴシック" charset="-128"/>
              </a:rPr>
              <a:t>Queue may be ordered in various ways</a:t>
            </a:r>
          </a:p>
          <a:p>
            <a:pPr marL="342815" indent="-342815">
              <a:buFont typeface="Monotype Sorts" charset="2"/>
              <a:buChar char="n"/>
              <a:defRPr/>
            </a:pPr>
            <a:r>
              <a:rPr lang="en-US" dirty="0">
                <a:ea typeface="ＭＳ Ｐゴシック" charset="-128"/>
              </a:rPr>
              <a:t>CPU scheduling decisions may take place when a process:</a:t>
            </a:r>
          </a:p>
          <a:p>
            <a:pPr marL="799900" lvl="1" indent="-342815">
              <a:buFont typeface="Monotype Sorts" pitchFamily="-84" charset="2"/>
              <a:buNone/>
              <a:defRPr/>
            </a:pPr>
            <a:r>
              <a:rPr lang="en-US" dirty="0">
                <a:solidFill>
                  <a:srgbClr val="CC6600"/>
                </a:solidFill>
                <a:ea typeface="ＭＳ Ｐゴシック" charset="-128"/>
              </a:rPr>
              <a:t>1.	</a:t>
            </a:r>
            <a:r>
              <a:rPr lang="en-US" dirty="0">
                <a:ea typeface="ＭＳ Ｐゴシック" charset="-128"/>
              </a:rPr>
              <a:t>Switches from running to waiting state</a:t>
            </a:r>
          </a:p>
          <a:p>
            <a:pPr marL="799900" lvl="1" indent="-342815">
              <a:buFont typeface="Monotype Sorts" pitchFamily="-84" charset="2"/>
              <a:buNone/>
              <a:defRPr/>
            </a:pPr>
            <a:r>
              <a:rPr lang="en-US" dirty="0">
                <a:solidFill>
                  <a:srgbClr val="CC6600"/>
                </a:solidFill>
                <a:ea typeface="ＭＳ Ｐゴシック" charset="-128"/>
              </a:rPr>
              <a:t>2.</a:t>
            </a:r>
            <a:r>
              <a:rPr lang="en-US" dirty="0">
                <a:ea typeface="ＭＳ Ｐゴシック" charset="-128"/>
              </a:rPr>
              <a:t>	Switches from running to ready state</a:t>
            </a:r>
          </a:p>
          <a:p>
            <a:pPr marL="799900" lvl="1" indent="-342815">
              <a:buFont typeface="Monotype Sorts" pitchFamily="-84" charset="2"/>
              <a:buNone/>
              <a:defRPr/>
            </a:pPr>
            <a:r>
              <a:rPr lang="en-US" dirty="0">
                <a:solidFill>
                  <a:srgbClr val="CC6600"/>
                </a:solidFill>
                <a:ea typeface="ＭＳ Ｐゴシック" charset="-128"/>
              </a:rPr>
              <a:t>3.</a:t>
            </a:r>
            <a:r>
              <a:rPr lang="en-US" dirty="0">
                <a:ea typeface="ＭＳ Ｐゴシック" charset="-128"/>
              </a:rPr>
              <a:t>	Switches from waiting to ready</a:t>
            </a:r>
          </a:p>
          <a:p>
            <a:pPr marL="799900" lvl="1" indent="-342815">
              <a:buFont typeface="Monotype Sorts" charset="2"/>
              <a:buAutoNum type="arabicPeriod" startAt="4"/>
              <a:defRPr/>
            </a:pPr>
            <a:r>
              <a:rPr lang="en-US" dirty="0" smtClean="0">
                <a:ea typeface="ＭＳ Ｐゴシック" charset="-128"/>
              </a:rPr>
              <a:t>Terminates</a:t>
            </a:r>
          </a:p>
          <a:p>
            <a:pPr marL="342815" indent="-342815">
              <a:buFont typeface="Monotype Sorts" charset="2"/>
              <a:buChar char="n"/>
              <a:defRPr/>
            </a:pPr>
            <a:r>
              <a:rPr lang="en-US" dirty="0">
                <a:ea typeface="ＭＳ Ｐゴシック" charset="-128"/>
              </a:rPr>
              <a:t>Scheduling under 1 and 4 is </a:t>
            </a:r>
            <a:r>
              <a:rPr lang="en-US" b="1" dirty="0" err="1">
                <a:solidFill>
                  <a:srgbClr val="3366FF"/>
                </a:solidFill>
                <a:ea typeface="ＭＳ Ｐゴシック" charset="0"/>
                <a:cs typeface="ＭＳ Ｐゴシック" charset="0"/>
              </a:rPr>
              <a:t>nonpreemptive</a:t>
            </a:r>
            <a:endParaRPr lang="en-US" b="1" dirty="0">
              <a:solidFill>
                <a:srgbClr val="3366FF"/>
              </a:solidFill>
              <a:ea typeface="ＭＳ Ｐゴシック" charset="0"/>
              <a:cs typeface="ＭＳ Ｐゴシック" charset="0"/>
            </a:endParaRPr>
          </a:p>
          <a:p>
            <a:pPr marL="342815" indent="-342815">
              <a:buFont typeface="Monotype Sorts" charset="2"/>
              <a:buChar char="n"/>
              <a:defRPr/>
            </a:pPr>
            <a:r>
              <a:rPr lang="en-US" dirty="0">
                <a:ea typeface="ＭＳ Ｐゴシック" charset="-128"/>
              </a:rPr>
              <a:t>All other scheduling is </a:t>
            </a:r>
            <a:r>
              <a:rPr lang="en-US" b="1" dirty="0">
                <a:solidFill>
                  <a:srgbClr val="3366FF"/>
                </a:solidFill>
                <a:ea typeface="ＭＳ Ｐゴシック" charset="0"/>
                <a:cs typeface="ＭＳ Ｐゴシック" charset="0"/>
              </a:rPr>
              <a:t>preemptive</a:t>
            </a:r>
          </a:p>
          <a:p>
            <a:pPr marL="742765" lvl="1" indent="-285680">
              <a:buFont typeface="Monotype Sorts" charset="2"/>
              <a:buChar char="l"/>
              <a:defRPr/>
            </a:pPr>
            <a:r>
              <a:rPr lang="en-US" dirty="0" smtClean="0">
                <a:ea typeface="ＭＳ Ｐゴシック" charset="-128"/>
              </a:rPr>
              <a:t>Consider access to shared data</a:t>
            </a:r>
          </a:p>
          <a:p>
            <a:pPr marL="742765" lvl="1" indent="-285680">
              <a:buFont typeface="Monotype Sorts" charset="2"/>
              <a:buChar char="l"/>
              <a:defRPr/>
            </a:pPr>
            <a:r>
              <a:rPr lang="en-US" dirty="0" smtClean="0">
                <a:ea typeface="ＭＳ Ｐゴシック" charset="-128"/>
              </a:rPr>
              <a:t>Consider preemption while in kernel mode</a:t>
            </a:r>
          </a:p>
          <a:p>
            <a:pPr marL="742765" lvl="1" indent="-285680">
              <a:buFont typeface="Monotype Sorts" charset="2"/>
              <a:buChar char="l"/>
              <a:defRPr/>
            </a:pPr>
            <a:r>
              <a:rPr lang="en-US" dirty="0" smtClean="0">
                <a:ea typeface="ＭＳ Ｐゴシック" charset="-128"/>
              </a:rPr>
              <a:t>Consider interrupts occurring during crucial OS activities</a:t>
            </a:r>
            <a:endParaRPr lang="en-US" dirty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3350"/>
            <a:ext cx="8229600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Dispatcher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6775" y="1177925"/>
            <a:ext cx="6724650" cy="4483100"/>
          </a:xfrm>
        </p:spPr>
        <p:txBody>
          <a:bodyPr/>
          <a:lstStyle/>
          <a:p>
            <a:r>
              <a:rPr lang="en-US" altLang="en-US" smtClean="0"/>
              <a:t>Dispatcher module gives control of the CPU to the process selected by the short-term scheduler; this involves:</a:t>
            </a:r>
          </a:p>
          <a:p>
            <a:pPr lvl="1"/>
            <a:r>
              <a:rPr lang="en-US" altLang="en-US" smtClean="0"/>
              <a:t>switching context</a:t>
            </a:r>
          </a:p>
          <a:p>
            <a:pPr lvl="1"/>
            <a:r>
              <a:rPr lang="en-US" altLang="en-US" smtClean="0"/>
              <a:t>switching to user mode</a:t>
            </a:r>
          </a:p>
          <a:p>
            <a:pPr lvl="1"/>
            <a:r>
              <a:rPr lang="en-US" altLang="en-US" smtClean="0"/>
              <a:t>jumping to the proper location in the user program to restart that program</a:t>
            </a:r>
          </a:p>
          <a:p>
            <a:r>
              <a:rPr lang="en-US" altLang="en-US" b="1" smtClean="0">
                <a:solidFill>
                  <a:srgbClr val="3366FF"/>
                </a:solidFill>
              </a:rPr>
              <a:t>Dispatch latency </a:t>
            </a:r>
            <a:r>
              <a:rPr lang="en-US" altLang="en-US" smtClean="0"/>
              <a:t>– time it takes for the dispatcher to stop one process and start another running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14313"/>
            <a:ext cx="76962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Scheduling Criteria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1246188"/>
            <a:ext cx="7156450" cy="4959350"/>
          </a:xfrm>
        </p:spPr>
        <p:txBody>
          <a:bodyPr/>
          <a:lstStyle/>
          <a:p>
            <a:r>
              <a:rPr lang="en-US" altLang="en-US" b="1" smtClean="0"/>
              <a:t>CPU utilization </a:t>
            </a:r>
            <a:r>
              <a:rPr lang="en-US" altLang="en-US" smtClean="0"/>
              <a:t>– keep the CPU as busy as possible</a:t>
            </a:r>
          </a:p>
          <a:p>
            <a:r>
              <a:rPr lang="en-US" altLang="en-US" b="1" smtClean="0"/>
              <a:t>Throughput</a:t>
            </a:r>
            <a:r>
              <a:rPr lang="en-US" altLang="en-US" smtClean="0"/>
              <a:t> – # of processes that complete their execution per time unit</a:t>
            </a:r>
          </a:p>
          <a:p>
            <a:r>
              <a:rPr lang="en-US" altLang="en-US" b="1" smtClean="0"/>
              <a:t>Turnaround time </a:t>
            </a:r>
            <a:r>
              <a:rPr lang="en-US" altLang="en-US" smtClean="0"/>
              <a:t>– amount of time to execute a particular process</a:t>
            </a:r>
          </a:p>
          <a:p>
            <a:r>
              <a:rPr lang="en-US" altLang="en-US" b="1" smtClean="0"/>
              <a:t>Waiting time </a:t>
            </a:r>
            <a:r>
              <a:rPr lang="en-US" altLang="en-US" smtClean="0"/>
              <a:t>– amount of time a process has been waiting in the ready queue</a:t>
            </a:r>
          </a:p>
          <a:p>
            <a:r>
              <a:rPr lang="en-US" altLang="en-US" b="1" smtClean="0"/>
              <a:t>Response time </a:t>
            </a:r>
            <a:r>
              <a:rPr lang="en-US" altLang="en-US" smtClean="0"/>
              <a:t>– amount of time it takes from when a request was submitted until the first response is produced, not output  (for time-sharing environment)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54163" y="138113"/>
            <a:ext cx="7513637" cy="576262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Scheduling Algorithm Optimization Criteria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2488" y="1174750"/>
            <a:ext cx="6115050" cy="4483100"/>
          </a:xfrm>
        </p:spPr>
        <p:txBody>
          <a:bodyPr/>
          <a:lstStyle/>
          <a:p>
            <a:r>
              <a:rPr lang="en-US" altLang="en-US" smtClean="0"/>
              <a:t>Max CPU utilization</a:t>
            </a:r>
          </a:p>
          <a:p>
            <a:r>
              <a:rPr lang="en-US" altLang="en-US" smtClean="0"/>
              <a:t>Max throughput</a:t>
            </a:r>
          </a:p>
          <a:p>
            <a:r>
              <a:rPr lang="en-US" altLang="en-US" smtClean="0"/>
              <a:t>Min turnaround time </a:t>
            </a:r>
          </a:p>
          <a:p>
            <a:r>
              <a:rPr lang="en-US" altLang="en-US" smtClean="0"/>
              <a:t>Min waiting time </a:t>
            </a:r>
          </a:p>
          <a:p>
            <a:r>
              <a:rPr lang="en-US" altLang="en-US" smtClean="0"/>
              <a:t>Min response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s-8">
  <a:themeElements>
    <a:clrScheme name="os-8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s-8">
      <a:majorFont>
        <a:latin typeface="Aria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os-8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OS8</Template>
  <TotalTime>11281</TotalTime>
  <Words>1199</Words>
  <Application>Microsoft Office PowerPoint</Application>
  <PresentationFormat>On-screen Show (4:3)</PresentationFormat>
  <Paragraphs>275</Paragraphs>
  <Slides>32</Slides>
  <Notes>32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Verdana</vt:lpstr>
      <vt:lpstr>MS PGothic</vt:lpstr>
      <vt:lpstr>Arial</vt:lpstr>
      <vt:lpstr>Helvetica</vt:lpstr>
      <vt:lpstr>Monotype Sorts</vt:lpstr>
      <vt:lpstr>Webdings</vt:lpstr>
      <vt:lpstr>Times New Roman</vt:lpstr>
      <vt:lpstr>Lucida Grande</vt:lpstr>
      <vt:lpstr>Symbol</vt:lpstr>
      <vt:lpstr>Courier New</vt:lpstr>
      <vt:lpstr>os-8</vt:lpstr>
      <vt:lpstr>Microsoft Equation 3.0</vt:lpstr>
      <vt:lpstr>Topic 5 (Textbook - Chapter 6)   CPU Scheduling</vt:lpstr>
      <vt:lpstr>Chapter 6:  CPU Scheduling</vt:lpstr>
      <vt:lpstr>Objectives</vt:lpstr>
      <vt:lpstr>Basic Concepts</vt:lpstr>
      <vt:lpstr>Histogram of CPU-burst Times</vt:lpstr>
      <vt:lpstr>CPU Scheduler</vt:lpstr>
      <vt:lpstr>Dispatcher</vt:lpstr>
      <vt:lpstr>Scheduling Criteria</vt:lpstr>
      <vt:lpstr>Scheduling Algorithm Optimization Criteria</vt:lpstr>
      <vt:lpstr>First- Come, First-Served (FCFS) Scheduling</vt:lpstr>
      <vt:lpstr>FCFS Scheduling (Cont.)</vt:lpstr>
      <vt:lpstr>Shortest-Job-First (SJF) Scheduling</vt:lpstr>
      <vt:lpstr>Example of SJF</vt:lpstr>
      <vt:lpstr>Determining Length of Next CPU Burst</vt:lpstr>
      <vt:lpstr>Prediction of the Length of the Next CPU Burst</vt:lpstr>
      <vt:lpstr>Examples of Exponential Averaging</vt:lpstr>
      <vt:lpstr>Example of Shortest-remaining-time-first</vt:lpstr>
      <vt:lpstr>Priority Scheduling</vt:lpstr>
      <vt:lpstr>Example of Priority Scheduling</vt:lpstr>
      <vt:lpstr>Round Robin (RR)</vt:lpstr>
      <vt:lpstr>Example of RR with Time Quantum = 4</vt:lpstr>
      <vt:lpstr>Time Quantum and Context Switch Time</vt:lpstr>
      <vt:lpstr>Turnaround Time Varies With The Time Quantum</vt:lpstr>
      <vt:lpstr>Multilevel Queue</vt:lpstr>
      <vt:lpstr>Multilevel Queue Scheduling</vt:lpstr>
      <vt:lpstr>Multilevel Feedback Queue</vt:lpstr>
      <vt:lpstr>Example of Multilevel Feedback Queue</vt:lpstr>
      <vt:lpstr>Thread Scheduling</vt:lpstr>
      <vt:lpstr>Pthread Scheduling</vt:lpstr>
      <vt:lpstr>Pthread Scheduling API</vt:lpstr>
      <vt:lpstr>Pthread Scheduling API</vt:lpstr>
      <vt:lpstr>End of Chapter 6</vt:lpstr>
    </vt:vector>
  </TitlesOfParts>
  <Company>Lucent Technologies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2.01</dc:title>
  <dc:creator>Lucent End User</dc:creator>
  <cp:lastModifiedBy>Windows User</cp:lastModifiedBy>
  <cp:revision>191</cp:revision>
  <cp:lastPrinted>2013-09-10T17:57:57Z</cp:lastPrinted>
  <dcterms:created xsi:type="dcterms:W3CDTF">2011-01-13T23:43:38Z</dcterms:created>
  <dcterms:modified xsi:type="dcterms:W3CDTF">2016-01-21T09:56:00Z</dcterms:modified>
</cp:coreProperties>
</file>