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tiff" ContentType="image/tif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handoutMasterIdLst>
    <p:handoutMasterId r:id="rId34"/>
  </p:handoutMasterIdLst>
  <p:sldIdLst>
    <p:sldId id="261" r:id="rId2"/>
    <p:sldId id="262" r:id="rId3"/>
    <p:sldId id="285" r:id="rId4"/>
    <p:sldId id="289" r:id="rId5"/>
    <p:sldId id="290" r:id="rId6"/>
    <p:sldId id="291" r:id="rId7"/>
    <p:sldId id="286" r:id="rId8"/>
    <p:sldId id="292" r:id="rId9"/>
    <p:sldId id="293" r:id="rId10"/>
    <p:sldId id="264" r:id="rId11"/>
    <p:sldId id="294" r:id="rId12"/>
    <p:sldId id="295" r:id="rId13"/>
    <p:sldId id="296" r:id="rId14"/>
    <p:sldId id="297" r:id="rId15"/>
    <p:sldId id="298" r:id="rId16"/>
    <p:sldId id="265" r:id="rId17"/>
    <p:sldId id="299" r:id="rId18"/>
    <p:sldId id="300" r:id="rId19"/>
    <p:sldId id="301" r:id="rId20"/>
    <p:sldId id="302" r:id="rId21"/>
    <p:sldId id="303" r:id="rId22"/>
    <p:sldId id="304" r:id="rId23"/>
    <p:sldId id="287" r:id="rId24"/>
    <p:sldId id="305" r:id="rId25"/>
    <p:sldId id="268" r:id="rId26"/>
    <p:sldId id="306" r:id="rId27"/>
    <p:sldId id="269" r:id="rId28"/>
    <p:sldId id="307" r:id="rId29"/>
    <p:sldId id="270" r:id="rId30"/>
    <p:sldId id="308" r:id="rId31"/>
    <p:sldId id="309"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resh, Anandan" initials="SA" lastIdx="2" clrIdx="0">
    <p:extLst>
      <p:ext uri="{19B8F6BF-5375-455C-9EA6-DF929625EA0E}">
        <p15:presenceInfo xmlns:p15="http://schemas.microsoft.com/office/powerpoint/2012/main" xmlns="" userId="S-1-5-21-2752970185-40930380-1894245210-218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C9BE231-3047-46CC-8EB7-0A9C6A23B5E3}" type="datetimeFigureOut">
              <a:rPr lang="en-GB" smtClean="0"/>
              <a:pPr/>
              <a:t>02/10/2019</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C0D405B-D0BD-49FD-B9CE-587CD7BE6392}" type="slidenum">
              <a:rPr lang="en-GB" smtClean="0"/>
              <a:pPr/>
              <a:t>‹N°›</a:t>
            </a:fld>
            <a:endParaRPr lang="en-GB"/>
          </a:p>
        </p:txBody>
      </p:sp>
    </p:spTree>
    <p:extLst>
      <p:ext uri="{BB962C8B-B14F-4D97-AF65-F5344CB8AC3E}">
        <p14:creationId xmlns:p14="http://schemas.microsoft.com/office/powerpoint/2010/main" xmlns="" val="19302386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D29C7B-D5A1-4F4F-81D6-26274366EFEE}" type="datetimeFigureOut">
              <a:rPr lang="en-GB" smtClean="0"/>
              <a:pPr/>
              <a:t>02/10/2019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0C9930-0A10-4D51-BF8B-58A66CF9DE84}" type="slidenum">
              <a:rPr lang="en-GB" smtClean="0"/>
              <a:pPr/>
              <a:t>‹N°›</a:t>
            </a:fld>
            <a:endParaRPr lang="en-GB"/>
          </a:p>
        </p:txBody>
      </p:sp>
    </p:spTree>
    <p:extLst>
      <p:ext uri="{BB962C8B-B14F-4D97-AF65-F5344CB8AC3E}">
        <p14:creationId xmlns:p14="http://schemas.microsoft.com/office/powerpoint/2010/main" xmlns="" val="3613233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Arial" panose="020B0604020202020204" pitchFamily="34" charset="0"/>
                <a:cs typeface="Arial" panose="020B0604020202020204" pitchFamily="34" charset="0"/>
              </a:rPr>
              <a:t>Figure 6.1. Applications of social media across different business functions</a:t>
            </a:r>
            <a:endParaRPr lang="en-IN"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00C9930-0A10-4D51-BF8B-58A66CF9DE84}" type="slidenum">
              <a:rPr lang="en-GB" smtClean="0"/>
              <a:pPr/>
              <a:t>10</a:t>
            </a:fld>
            <a:endParaRPr lang="en-GB"/>
          </a:p>
        </p:txBody>
      </p:sp>
    </p:spTree>
    <p:extLst>
      <p:ext uri="{BB962C8B-B14F-4D97-AF65-F5344CB8AC3E}">
        <p14:creationId xmlns:p14="http://schemas.microsoft.com/office/powerpoint/2010/main" xmlns="" val="190286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latin typeface="Arial" panose="020B0604020202020204" pitchFamily="34" charset="0"/>
                <a:cs typeface="Arial" panose="020B0604020202020204" pitchFamily="34" charset="0"/>
              </a:rPr>
              <a:t>Figure 6.2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The social media marketing radar</a:t>
            </a:r>
            <a:endParaRPr lang="en-IN"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00C9930-0A10-4D51-BF8B-58A66CF9DE84}" type="slidenum">
              <a:rPr lang="en-GB" smtClean="0"/>
              <a:pPr/>
              <a:t>16</a:t>
            </a:fld>
            <a:endParaRPr lang="en-GB"/>
          </a:p>
        </p:txBody>
      </p:sp>
    </p:spTree>
    <p:extLst>
      <p:ext uri="{BB962C8B-B14F-4D97-AF65-F5344CB8AC3E}">
        <p14:creationId xmlns:p14="http://schemas.microsoft.com/office/powerpoint/2010/main" xmlns="" val="27326202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C00C9930-0A10-4D51-BF8B-58A66CF9DE84}" type="slidenum">
              <a:rPr lang="en-GB" smtClean="0"/>
              <a:pPr/>
              <a:t>25</a:t>
            </a:fld>
            <a:endParaRPr lang="en-GB"/>
          </a:p>
        </p:txBody>
      </p:sp>
    </p:spTree>
    <p:extLst>
      <p:ext uri="{BB962C8B-B14F-4D97-AF65-F5344CB8AC3E}">
        <p14:creationId xmlns:p14="http://schemas.microsoft.com/office/powerpoint/2010/main" xmlns="" val="37365548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C00C9930-0A10-4D51-BF8B-58A66CF9DE84}" type="slidenum">
              <a:rPr lang="en-GB" smtClean="0"/>
              <a:pPr/>
              <a:t>26</a:t>
            </a:fld>
            <a:endParaRPr lang="en-GB"/>
          </a:p>
        </p:txBody>
      </p:sp>
    </p:spTree>
    <p:extLst>
      <p:ext uri="{BB962C8B-B14F-4D97-AF65-F5344CB8AC3E}">
        <p14:creationId xmlns:p14="http://schemas.microsoft.com/office/powerpoint/2010/main" xmlns="" val="3736554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3595292-198D-4F24-8B6A-A6F01A44986E}" type="datetime1">
              <a:rPr lang="en-GB" smtClean="0"/>
              <a:pPr/>
              <a:t>02/10/2019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359638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12D165E-2ED9-4DA9-99B2-16E4DB74B7D0}" type="datetimeFigureOut">
              <a:rPr lang="en-GB" smtClean="0"/>
              <a:pPr/>
              <a:t>02/10/2019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F14E08-3E27-4330-BBCC-108ACDB8E4C7}" type="slidenum">
              <a:rPr lang="en-GB" smtClean="0"/>
              <a:pPr/>
              <a:t>‹N°›</a:t>
            </a:fld>
            <a:endParaRPr lang="en-GB"/>
          </a:p>
        </p:txBody>
      </p:sp>
    </p:spTree>
    <p:extLst>
      <p:ext uri="{BB962C8B-B14F-4D97-AF65-F5344CB8AC3E}">
        <p14:creationId xmlns:p14="http://schemas.microsoft.com/office/powerpoint/2010/main" xmlns="" val="4245441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12D165E-2ED9-4DA9-99B2-16E4DB74B7D0}" type="datetimeFigureOut">
              <a:rPr lang="en-GB" smtClean="0"/>
              <a:pPr/>
              <a:t>02/10/2019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F14E08-3E27-4330-BBCC-108ACDB8E4C7}" type="slidenum">
              <a:rPr lang="en-GB" smtClean="0"/>
              <a:pPr/>
              <a:t>‹N°›</a:t>
            </a:fld>
            <a:endParaRPr lang="en-GB"/>
          </a:p>
        </p:txBody>
      </p:sp>
    </p:spTree>
    <p:extLst>
      <p:ext uri="{BB962C8B-B14F-4D97-AF65-F5344CB8AC3E}">
        <p14:creationId xmlns:p14="http://schemas.microsoft.com/office/powerpoint/2010/main" xmlns="" val="20588668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9552" y="260648"/>
            <a:ext cx="7772400" cy="1470025"/>
          </a:xfrm>
        </p:spPr>
        <p:txBody>
          <a:bodyPr/>
          <a:lstStyle/>
          <a:p>
            <a:r>
              <a:rPr lang="en-US" smtClean="0"/>
              <a:t>Click to edit Master title style</a:t>
            </a:r>
            <a:endParaRPr lang="en-GB" dirty="0"/>
          </a:p>
        </p:txBody>
      </p:sp>
      <p:sp>
        <p:nvSpPr>
          <p:cNvPr id="3" name="Subtitle 2"/>
          <p:cNvSpPr>
            <a:spLocks noGrp="1"/>
          </p:cNvSpPr>
          <p:nvPr>
            <p:ph type="subTitle" idx="1"/>
          </p:nvPr>
        </p:nvSpPr>
        <p:spPr>
          <a:xfrm>
            <a:off x="1259632" y="198884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8" name="Picture Placeholder 7"/>
          <p:cNvSpPr>
            <a:spLocks noGrp="1"/>
          </p:cNvSpPr>
          <p:nvPr>
            <p:ph type="pic" sz="quarter" idx="13"/>
          </p:nvPr>
        </p:nvSpPr>
        <p:spPr>
          <a:xfrm>
            <a:off x="1115616" y="4077072"/>
            <a:ext cx="3528392" cy="1944216"/>
          </a:xfrm>
        </p:spPr>
        <p:txBody>
          <a:bodyPr/>
          <a:lstStyle/>
          <a:p>
            <a:r>
              <a:rPr lang="en-US" smtClean="0"/>
              <a:t>Click icon to add picture</a:t>
            </a:r>
            <a:endParaRPr lang="en-GB"/>
          </a:p>
        </p:txBody>
      </p:sp>
      <p:sp>
        <p:nvSpPr>
          <p:cNvPr id="5" name="Text Placeholder 4"/>
          <p:cNvSpPr>
            <a:spLocks noGrp="1"/>
          </p:cNvSpPr>
          <p:nvPr>
            <p:ph type="body" sz="quarter" idx="14"/>
          </p:nvPr>
        </p:nvSpPr>
        <p:spPr>
          <a:xfrm>
            <a:off x="5003800" y="3860800"/>
            <a:ext cx="3240088" cy="22320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6170989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9552" y="260648"/>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259632" y="198884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8" name="Picture Placeholder 7"/>
          <p:cNvSpPr>
            <a:spLocks noGrp="1"/>
          </p:cNvSpPr>
          <p:nvPr>
            <p:ph type="pic" sz="quarter" idx="13"/>
          </p:nvPr>
        </p:nvSpPr>
        <p:spPr>
          <a:xfrm>
            <a:off x="1115616" y="4077072"/>
            <a:ext cx="3528392" cy="1944216"/>
          </a:xfrm>
        </p:spPr>
        <p:txBody>
          <a:bodyPr/>
          <a:lstStyle/>
          <a:p>
            <a:endParaRPr lang="en-GB"/>
          </a:p>
        </p:txBody>
      </p:sp>
      <p:sp>
        <p:nvSpPr>
          <p:cNvPr id="5" name="Text Placeholder 4"/>
          <p:cNvSpPr>
            <a:spLocks noGrp="1"/>
          </p:cNvSpPr>
          <p:nvPr>
            <p:ph type="body" sz="quarter" idx="14"/>
          </p:nvPr>
        </p:nvSpPr>
        <p:spPr>
          <a:xfrm>
            <a:off x="5003800" y="3860800"/>
            <a:ext cx="3240088" cy="22320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638187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12D165E-2ED9-4DA9-99B2-16E4DB74B7D0}" type="datetimeFigureOut">
              <a:rPr lang="en-GB" smtClean="0"/>
              <a:pPr/>
              <a:t>02/10/2019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F14E08-3E27-4330-BBCC-108ACDB8E4C7}" type="slidenum">
              <a:rPr lang="en-GB" smtClean="0"/>
              <a:pPr/>
              <a:t>‹N°›</a:t>
            </a:fld>
            <a:endParaRPr lang="en-GB"/>
          </a:p>
        </p:txBody>
      </p:sp>
    </p:spTree>
    <p:extLst>
      <p:ext uri="{BB962C8B-B14F-4D97-AF65-F5344CB8AC3E}">
        <p14:creationId xmlns:p14="http://schemas.microsoft.com/office/powerpoint/2010/main" xmlns="" val="2683800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2D165E-2ED9-4DA9-99B2-16E4DB74B7D0}" type="datetimeFigureOut">
              <a:rPr lang="en-GB" smtClean="0"/>
              <a:pPr/>
              <a:t>02/10/2019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F14E08-3E27-4330-BBCC-108ACDB8E4C7}" type="slidenum">
              <a:rPr lang="en-GB" smtClean="0"/>
              <a:pPr/>
              <a:t>‹N°›</a:t>
            </a:fld>
            <a:endParaRPr lang="en-GB"/>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477787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12D165E-2ED9-4DA9-99B2-16E4DB74B7D0}" type="datetimeFigureOut">
              <a:rPr lang="en-GB" smtClean="0"/>
              <a:pPr/>
              <a:t>02/10/2019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F14E08-3E27-4330-BBCC-108ACDB8E4C7}" type="slidenum">
              <a:rPr lang="en-GB" smtClean="0"/>
              <a:pPr/>
              <a:t>‹N°›</a:t>
            </a:fld>
            <a:endParaRPr lang="en-GB"/>
          </a:p>
        </p:txBody>
      </p:sp>
    </p:spTree>
    <p:extLst>
      <p:ext uri="{BB962C8B-B14F-4D97-AF65-F5344CB8AC3E}">
        <p14:creationId xmlns:p14="http://schemas.microsoft.com/office/powerpoint/2010/main" xmlns="" val="2734246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12D165E-2ED9-4DA9-99B2-16E4DB74B7D0}" type="datetimeFigureOut">
              <a:rPr lang="en-GB" smtClean="0"/>
              <a:pPr/>
              <a:t>02/10/2019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F14E08-3E27-4330-BBCC-108ACDB8E4C7}" type="slidenum">
              <a:rPr lang="en-GB" smtClean="0"/>
              <a:pPr/>
              <a:t>‹N°›</a:t>
            </a:fld>
            <a:endParaRPr lang="en-GB"/>
          </a:p>
        </p:txBody>
      </p:sp>
    </p:spTree>
    <p:extLst>
      <p:ext uri="{BB962C8B-B14F-4D97-AF65-F5344CB8AC3E}">
        <p14:creationId xmlns:p14="http://schemas.microsoft.com/office/powerpoint/2010/main" xmlns="" val="1965350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12D165E-2ED9-4DA9-99B2-16E4DB74B7D0}" type="datetimeFigureOut">
              <a:rPr lang="en-GB" smtClean="0"/>
              <a:pPr/>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F14E08-3E27-4330-BBCC-108ACDB8E4C7}" type="slidenum">
              <a:rPr lang="en-GB" smtClean="0"/>
              <a:pPr/>
              <a:t>‹N°›</a:t>
            </a:fld>
            <a:endParaRPr lang="en-GB"/>
          </a:p>
        </p:txBody>
      </p:sp>
    </p:spTree>
    <p:extLst>
      <p:ext uri="{BB962C8B-B14F-4D97-AF65-F5344CB8AC3E}">
        <p14:creationId xmlns:p14="http://schemas.microsoft.com/office/powerpoint/2010/main" xmlns="" val="2861460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12D165E-2ED9-4DA9-99B2-16E4DB74B7D0}" type="datetimeFigureOut">
              <a:rPr lang="en-GB" smtClean="0"/>
              <a:pPr/>
              <a:t>02/10/2019</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8DF14E08-3E27-4330-BBCC-108ACDB8E4C7}" type="slidenum">
              <a:rPr lang="en-GB" smtClean="0"/>
              <a:pPr/>
              <a:t>‹N°›</a:t>
            </a:fld>
            <a:endParaRPr lang="en-GB"/>
          </a:p>
        </p:txBody>
      </p:sp>
    </p:spTree>
    <p:extLst>
      <p:ext uri="{BB962C8B-B14F-4D97-AF65-F5344CB8AC3E}">
        <p14:creationId xmlns:p14="http://schemas.microsoft.com/office/powerpoint/2010/main" xmlns="" val="1817949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412D165E-2ED9-4DA9-99B2-16E4DB74B7D0}" type="datetimeFigureOut">
              <a:rPr lang="en-GB" smtClean="0"/>
              <a:pPr/>
              <a:t>02/10/2019</a:t>
            </a:fld>
            <a:endParaRPr lang="en-GB"/>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DF14E08-3E27-4330-BBCC-108ACDB8E4C7}" type="slidenum">
              <a:rPr lang="en-GB" smtClean="0"/>
              <a:pPr/>
              <a:t>‹N°›</a:t>
            </a:fld>
            <a:endParaRPr lang="en-GB"/>
          </a:p>
        </p:txBody>
      </p:sp>
    </p:spTree>
    <p:extLst>
      <p:ext uri="{BB962C8B-B14F-4D97-AF65-F5344CB8AC3E}">
        <p14:creationId xmlns:p14="http://schemas.microsoft.com/office/powerpoint/2010/main" xmlns="" val="27318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2D165E-2ED9-4DA9-99B2-16E4DB74B7D0}" type="datetimeFigureOut">
              <a:rPr lang="en-GB" smtClean="0"/>
              <a:pPr/>
              <a:t>02/10/2019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F14E08-3E27-4330-BBCC-108ACDB8E4C7}" type="slidenum">
              <a:rPr lang="en-GB" smtClean="0"/>
              <a:pPr/>
              <a:t>‹N°›</a:t>
            </a:fld>
            <a:endParaRPr lang="en-GB"/>
          </a:p>
        </p:txBody>
      </p:sp>
    </p:spTree>
    <p:extLst>
      <p:ext uri="{BB962C8B-B14F-4D97-AF65-F5344CB8AC3E}">
        <p14:creationId xmlns:p14="http://schemas.microsoft.com/office/powerpoint/2010/main" xmlns="" val="1327862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D9392CC5-81F0-448F-A6F9-29F3B1840140}" type="datetime1">
              <a:rPr lang="en-GB" smtClean="0"/>
              <a:pPr/>
              <a:t>02/10/2019</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‹N°›</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xmlns="" id="{91CFCE29-E544-4207-9EC6-C3B7E17075A4}"/>
              </a:ext>
            </a:extLst>
          </p:cNvPr>
          <p:cNvSpPr txBox="1"/>
          <p:nvPr/>
        </p:nvSpPr>
        <p:spPr>
          <a:xfrm>
            <a:off x="1600200" y="6429345"/>
            <a:ext cx="7162800" cy="276999"/>
          </a:xfrm>
          <a:prstGeom prst="rect">
            <a:avLst/>
          </a:prstGeom>
          <a:noFill/>
        </p:spPr>
        <p:txBody>
          <a:bodyPr wrap="square" rtlCol="0">
            <a:spAutoFit/>
          </a:bodyPr>
          <a:lstStyle/>
          <a:p>
            <a:pPr algn="r">
              <a:buClrTx/>
              <a:defRPr/>
            </a:pPr>
            <a:r>
              <a:rPr lang="en-IN" sz="1200" b="0" i="0" u="none" strike="noStrike" kern="1200" baseline="0" dirty="0">
                <a:solidFill>
                  <a:schemeClr val="tx1"/>
                </a:solidFill>
                <a:latin typeface="Verdana" panose="020B0604030504040204" pitchFamily="34" charset="0"/>
                <a:ea typeface="Verdana" panose="020B0604030504040204" pitchFamily="34" charset="0"/>
                <a:cs typeface="Verdana" panose="020B0604030504040204" pitchFamily="34" charset="0"/>
              </a:rPr>
              <a:t>Copyright © 2019, 2016, 2012</a:t>
            </a:r>
            <a:r>
              <a:rPr lang="en-US" altLang="en-US" sz="1200" dirty="0">
                <a:latin typeface="Verdana" panose="020B0604030504040204" pitchFamily="34" charset="0"/>
                <a:ea typeface="Verdana" panose="020B0604030504040204" pitchFamily="34" charset="0"/>
                <a:cs typeface="Verdana" panose="020B0604030504040204" pitchFamily="34" charset="0"/>
              </a:rPr>
              <a:t> Pearson Education, Inc. All Rights Reserved</a:t>
            </a:r>
          </a:p>
        </p:txBody>
      </p:sp>
      <p:pic>
        <p:nvPicPr>
          <p:cNvPr id="12" name="Picture 11" descr="Pearson Logo">
            <a:extLst>
              <a:ext uri="{FF2B5EF4-FFF2-40B4-BE49-F238E27FC236}">
                <a16:creationId xmlns:a16="http://schemas.microsoft.com/office/drawing/2014/main" xmlns="" id="{5A78E52F-A9C9-4808-A50C-7CAC9AEDEBC3}"/>
              </a:ext>
            </a:extLst>
          </p:cNvPr>
          <p:cNvPicPr>
            <a:picLocks noChangeAspect="1"/>
          </p:cNvPicPr>
          <p:nvPr/>
        </p:nvPicPr>
        <p:blipFill>
          <a:blip r:embed="rId15" cstate="print">
            <a:extLst>
              <a:ext uri="{28A0092B-C50C-407E-A947-70E740481C1C}">
                <a14:useLocalDpi xmlns:a14="http://schemas.microsoft.com/office/drawing/2010/main" xmlns="" val="0"/>
              </a:ext>
            </a:extLst>
          </a:blip>
          <a:stretch>
            <a:fillRect/>
          </a:stretch>
        </p:blipFill>
        <p:spPr>
          <a:xfrm>
            <a:off x="457200" y="6376789"/>
            <a:ext cx="918000" cy="279915"/>
          </a:xfrm>
          <a:prstGeom prst="rect">
            <a:avLst/>
          </a:prstGeom>
        </p:spPr>
      </p:pic>
      <p:sp>
        <p:nvSpPr>
          <p:cNvPr id="13" name="TextBox 12"/>
          <p:cNvSpPr txBox="1"/>
          <p:nvPr userDrawn="1"/>
        </p:nvSpPr>
        <p:spPr>
          <a:xfrm>
            <a:off x="1600200" y="6429345"/>
            <a:ext cx="7162800" cy="276999"/>
          </a:xfrm>
          <a:prstGeom prst="rect">
            <a:avLst/>
          </a:prstGeom>
          <a:noFill/>
        </p:spPr>
        <p:txBody>
          <a:bodyPr wrap="square" rtlCol="0">
            <a:spAutoFit/>
          </a:bodyPr>
          <a:lstStyle/>
          <a:p>
            <a:pPr algn="r">
              <a:buClrTx/>
              <a:defRPr/>
            </a:pPr>
            <a:r>
              <a:rPr lang="en-IN" sz="1200" b="0" i="0" u="none" strike="noStrike" kern="1200" baseline="0" dirty="0">
                <a:solidFill>
                  <a:schemeClr val="tx1"/>
                </a:solidFill>
                <a:latin typeface="Verdana" panose="020B0604030504040204" pitchFamily="34" charset="0"/>
                <a:ea typeface="Verdana" panose="020B0604030504040204" pitchFamily="34" charset="0"/>
                <a:cs typeface="Verdana" panose="020B0604030504040204" pitchFamily="34" charset="0"/>
              </a:rPr>
              <a:t>Copyright © </a:t>
            </a:r>
            <a:r>
              <a:rPr lang="en-IN" sz="1200" b="0" i="0" u="none" strike="noStrike" kern="1200" baseline="0" dirty="0" smtClean="0">
                <a:solidFill>
                  <a:schemeClr val="tx1"/>
                </a:solidFill>
                <a:latin typeface="Verdana" panose="020B0604030504040204" pitchFamily="34" charset="0"/>
                <a:ea typeface="Verdana" panose="020B0604030504040204" pitchFamily="34" charset="0"/>
                <a:cs typeface="Verdana" panose="020B0604030504040204" pitchFamily="34" charset="0"/>
              </a:rPr>
              <a:t>2019, 2016, 2012</a:t>
            </a:r>
            <a:r>
              <a:rPr lang="en-US" altLang="en-US" sz="1200" dirty="0" smtClean="0">
                <a:latin typeface="Verdana" panose="020B0604030504040204" pitchFamily="34" charset="0"/>
                <a:ea typeface="Verdana" panose="020B0604030504040204" pitchFamily="34" charset="0"/>
                <a:cs typeface="Verdana" panose="020B0604030504040204" pitchFamily="34" charset="0"/>
              </a:rPr>
              <a:t> </a:t>
            </a:r>
            <a:r>
              <a:rPr lang="en-US" altLang="en-US" sz="1200" dirty="0">
                <a:latin typeface="Verdana" panose="020B0604030504040204" pitchFamily="34" charset="0"/>
                <a:ea typeface="Verdana" panose="020B0604030504040204" pitchFamily="34" charset="0"/>
                <a:cs typeface="Verdana" panose="020B0604030504040204" pitchFamily="34" charset="0"/>
              </a:rPr>
              <a:t>Pearson Education, Inc. All Rights Reserved</a:t>
            </a:r>
          </a:p>
        </p:txBody>
      </p:sp>
      <p:pic>
        <p:nvPicPr>
          <p:cNvPr id="14" name="Picture 13" descr="Pearson Logo"/>
          <p:cNvPicPr>
            <a:picLocks noChangeAspect="1"/>
          </p:cNvPicPr>
          <p:nvPr userDrawn="1"/>
        </p:nvPicPr>
        <p:blipFill>
          <a:blip r:embed="rId15" cstate="print">
            <a:extLst>
              <a:ext uri="{28A0092B-C50C-407E-A947-70E740481C1C}">
                <a14:useLocalDpi xmlns:a14="http://schemas.microsoft.com/office/drawing/2010/main" xmlns=""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xmlns="" val="11102837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tif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tif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tif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31853" y="1988840"/>
            <a:ext cx="2380126" cy="3235859"/>
          </a:xfrm>
          <a:prstGeom prst="rect">
            <a:avLst/>
          </a:prstGeom>
        </p:spPr>
      </p:pic>
      <p:sp>
        <p:nvSpPr>
          <p:cNvPr id="9" name="Text Placeholder 4">
            <a:extLst>
              <a:ext uri="{FF2B5EF4-FFF2-40B4-BE49-F238E27FC236}">
                <a16:creationId xmlns:a16="http://schemas.microsoft.com/office/drawing/2014/main" xmlns="" id="{1F7EB6F3-A41E-4D17-8801-90AAAD8F406A}"/>
              </a:ext>
            </a:extLst>
          </p:cNvPr>
          <p:cNvSpPr txBox="1">
            <a:spLocks/>
          </p:cNvSpPr>
          <p:nvPr/>
        </p:nvSpPr>
        <p:spPr bwMode="auto">
          <a:xfrm>
            <a:off x="3491880" y="2852936"/>
            <a:ext cx="5256584" cy="22313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ctr">
              <a:spcBef>
                <a:spcPts val="1200"/>
              </a:spcBef>
              <a:buNone/>
              <a:defRPr/>
            </a:pPr>
            <a:r>
              <a:rPr lang="en-US" sz="4300" b="1" spc="-50" dirty="0">
                <a:solidFill>
                  <a:srgbClr val="007BA4"/>
                </a:solidFill>
                <a:latin typeface="+mj-lt"/>
                <a:ea typeface="+mj-ea"/>
                <a:cs typeface="+mj-cs"/>
              </a:rPr>
              <a:t>Chapter 6</a:t>
            </a:r>
          </a:p>
          <a:p>
            <a:pPr marL="0" lvl="0" indent="0" algn="ctr">
              <a:spcBef>
                <a:spcPts val="1200"/>
              </a:spcBef>
              <a:buNone/>
              <a:defRPr/>
            </a:pPr>
            <a:r>
              <a:rPr lang="en-US" sz="4300" spc="-50" dirty="0">
                <a:solidFill>
                  <a:srgbClr val="007BA4"/>
                </a:solidFill>
                <a:latin typeface="+mj-lt"/>
                <a:ea typeface="+mj-ea"/>
                <a:cs typeface="+mj-cs"/>
              </a:rPr>
              <a:t>Relationship marketing using digital platforms</a:t>
            </a:r>
          </a:p>
        </p:txBody>
      </p:sp>
    </p:spTree>
    <p:extLst>
      <p:ext uri="{BB962C8B-B14F-4D97-AF65-F5344CB8AC3E}">
        <p14:creationId xmlns:p14="http://schemas.microsoft.com/office/powerpoint/2010/main" xmlns="" val="3445767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7164"/>
            <a:ext cx="8229600" cy="1143000"/>
          </a:xfrm>
        </p:spPr>
        <p:txBody>
          <a:bodyPr>
            <a:normAutofit/>
          </a:bodyPr>
          <a:lstStyle/>
          <a:p>
            <a:pPr algn="ctr"/>
            <a:r>
              <a:rPr lang="en-GB" sz="3200" dirty="0" smtClean="0">
                <a:solidFill>
                  <a:srgbClr val="007BA4"/>
                </a:solidFill>
              </a:rPr>
              <a:t>Applications </a:t>
            </a:r>
            <a:r>
              <a:rPr lang="en-GB" sz="3200" dirty="0">
                <a:solidFill>
                  <a:srgbClr val="007BA4"/>
                </a:solidFill>
              </a:rPr>
              <a:t>of social media across different business functions </a:t>
            </a:r>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9552" y="1484784"/>
            <a:ext cx="8136904" cy="4658798"/>
          </a:xfrm>
          <a:prstGeom prst="rect">
            <a:avLst/>
          </a:prstGeom>
          <a:ln>
            <a:noFill/>
          </a:ln>
          <a:effectLst>
            <a:outerShdw blurRad="292100" dist="139700" dir="2700000" algn="tl" rotWithShape="0">
              <a:srgbClr val="333333">
                <a:alpha val="65000"/>
              </a:srgbClr>
            </a:outerShdw>
          </a:effectLst>
        </p:spPr>
      </p:pic>
      <p:sp>
        <p:nvSpPr>
          <p:cNvPr id="3" name="Rectangle 2"/>
          <p:cNvSpPr/>
          <p:nvPr/>
        </p:nvSpPr>
        <p:spPr>
          <a:xfrm>
            <a:off x="672417" y="6143582"/>
            <a:ext cx="1568058" cy="246221"/>
          </a:xfrm>
          <a:prstGeom prst="rect">
            <a:avLst/>
          </a:prstGeom>
        </p:spPr>
        <p:txBody>
          <a:bodyPr wrap="none">
            <a:spAutoFit/>
          </a:bodyPr>
          <a:lstStyle/>
          <a:p>
            <a:r>
              <a:rPr lang="en-IN" sz="1000" i="1" dirty="0">
                <a:latin typeface="+mj-lt"/>
              </a:rPr>
              <a:t>Source</a:t>
            </a:r>
            <a:r>
              <a:rPr lang="en-IN" sz="1000" dirty="0">
                <a:latin typeface="+mj-lt"/>
              </a:rPr>
              <a:t>: Altimeter (2010)</a:t>
            </a:r>
            <a:endParaRPr lang="en-IN" sz="2400" dirty="0">
              <a:latin typeface="+mj-lt"/>
            </a:endParaRPr>
          </a:p>
        </p:txBody>
      </p:sp>
    </p:spTree>
    <p:extLst>
      <p:ext uri="{BB962C8B-B14F-4D97-AF65-F5344CB8AC3E}">
        <p14:creationId xmlns:p14="http://schemas.microsoft.com/office/powerpoint/2010/main" xmlns="" val="8241651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400" dirty="0"/>
              <a:t>This framework shows the value of social media in collecting customer insights across different business </a:t>
            </a:r>
            <a:r>
              <a:rPr lang="en-US" sz="2400" dirty="0" smtClean="0"/>
              <a:t>function:</a:t>
            </a:r>
          </a:p>
          <a:p>
            <a:r>
              <a:rPr lang="en-US" sz="2400" dirty="0" smtClean="0"/>
              <a:t>1.</a:t>
            </a:r>
            <a:r>
              <a:rPr lang="en-US" sz="2400" dirty="0" smtClean="0">
                <a:solidFill>
                  <a:schemeClr val="accent1">
                    <a:lumMod val="60000"/>
                    <a:lumOff val="40000"/>
                  </a:schemeClr>
                </a:solidFill>
              </a:rPr>
              <a:t> </a:t>
            </a:r>
            <a:r>
              <a:rPr lang="en-US" sz="2400" dirty="0">
                <a:solidFill>
                  <a:schemeClr val="accent5"/>
                </a:solidFill>
              </a:rPr>
              <a:t>Marketing</a:t>
            </a:r>
            <a:r>
              <a:rPr lang="en-US" sz="2400" dirty="0"/>
              <a:t>. Monitoring, analysis and response of customer conversations through social listening tools. </a:t>
            </a:r>
            <a:endParaRPr lang="en-US" sz="2400" dirty="0" smtClean="0"/>
          </a:p>
          <a:p>
            <a:r>
              <a:rPr lang="en-US" sz="2400" dirty="0" smtClean="0"/>
              <a:t>2. </a:t>
            </a:r>
            <a:r>
              <a:rPr lang="en-US" sz="2400" dirty="0" smtClean="0">
                <a:solidFill>
                  <a:schemeClr val="accent1">
                    <a:lumMod val="60000"/>
                    <a:lumOff val="40000"/>
                  </a:schemeClr>
                </a:solidFill>
              </a:rPr>
              <a:t> </a:t>
            </a:r>
            <a:r>
              <a:rPr lang="en-US" sz="2400" dirty="0">
                <a:solidFill>
                  <a:schemeClr val="accent5"/>
                </a:solidFill>
              </a:rPr>
              <a:t>Sales</a:t>
            </a:r>
            <a:r>
              <a:rPr lang="en-US" sz="2400" dirty="0"/>
              <a:t>. Understanding where prospects are discussing selection of products and services offered by you and competitors and determining the best way to get involved in the conversation to influence sales and generate leads. Within B2B, LinkedIn is an obvious location that should be monitored and used proactively to generate leads and sales, a technique known as social selling</a:t>
            </a:r>
          </a:p>
          <a:p>
            <a:endParaRPr lang="en-US" sz="2400" dirty="0"/>
          </a:p>
        </p:txBody>
      </p:sp>
    </p:spTree>
    <p:extLst>
      <p:ext uri="{BB962C8B-B14F-4D97-AF65-F5344CB8AC3E}">
        <p14:creationId xmlns:p14="http://schemas.microsoft.com/office/powerpoint/2010/main" xmlns="" val="2867133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548680"/>
            <a:ext cx="8280920" cy="4023360"/>
          </a:xfrm>
        </p:spPr>
        <p:txBody>
          <a:bodyPr>
            <a:noAutofit/>
          </a:bodyPr>
          <a:lstStyle/>
          <a:p>
            <a:r>
              <a:rPr lang="en-US" sz="2400" dirty="0" smtClean="0"/>
              <a:t>3. </a:t>
            </a:r>
            <a:r>
              <a:rPr lang="en-US" sz="2400" dirty="0">
                <a:solidFill>
                  <a:schemeClr val="accent5"/>
                </a:solidFill>
              </a:rPr>
              <a:t>Service</a:t>
            </a:r>
            <a:r>
              <a:rPr lang="en-US" sz="2400" dirty="0"/>
              <a:t> and support. Customer self-help through forums provided by you and neutral sites. </a:t>
            </a:r>
            <a:endParaRPr lang="en-US" sz="2400" dirty="0" smtClean="0"/>
          </a:p>
          <a:p>
            <a:r>
              <a:rPr lang="en-US" sz="2400" dirty="0" smtClean="0"/>
              <a:t>4. </a:t>
            </a:r>
            <a:r>
              <a:rPr lang="en-US" sz="2400" dirty="0">
                <a:solidFill>
                  <a:schemeClr val="accent5"/>
                </a:solidFill>
              </a:rPr>
              <a:t>Innovation. </a:t>
            </a:r>
            <a:r>
              <a:rPr lang="en-US" sz="2400" dirty="0"/>
              <a:t>Using conversations to foster new product development or enhance online offerings is one of the most exciting forms of social CRM. </a:t>
            </a:r>
            <a:endParaRPr lang="en-US" sz="2400" dirty="0" smtClean="0"/>
          </a:p>
          <a:p>
            <a:r>
              <a:rPr lang="en-US" sz="2400" dirty="0" smtClean="0"/>
              <a:t>5. </a:t>
            </a:r>
            <a:r>
              <a:rPr lang="en-US" sz="2400" dirty="0">
                <a:solidFill>
                  <a:schemeClr val="accent5"/>
                </a:solidFill>
              </a:rPr>
              <a:t>Collaboration</a:t>
            </a:r>
            <a:r>
              <a:rPr lang="en-US" sz="2400" dirty="0">
                <a:solidFill>
                  <a:schemeClr val="accent1">
                    <a:lumMod val="60000"/>
                    <a:lumOff val="40000"/>
                  </a:schemeClr>
                </a:solidFill>
              </a:rPr>
              <a:t>. </a:t>
            </a:r>
            <a:r>
              <a:rPr lang="en-US" sz="2400" dirty="0"/>
              <a:t>This is e-business collaboration within an </a:t>
            </a:r>
            <a:r>
              <a:rPr lang="en-US" sz="2400" dirty="0" err="1"/>
              <a:t>organisation</a:t>
            </a:r>
            <a:r>
              <a:rPr lang="en-US" sz="2400" dirty="0"/>
              <a:t> through an intranet and other software tools to encourage all forms of collaboration that support business process. </a:t>
            </a:r>
            <a:endParaRPr lang="en-US" sz="2400" dirty="0" smtClean="0"/>
          </a:p>
          <a:p>
            <a:r>
              <a:rPr lang="en-US" sz="2400" dirty="0" smtClean="0"/>
              <a:t>6. </a:t>
            </a:r>
            <a:r>
              <a:rPr lang="en-US" sz="2400" dirty="0">
                <a:solidFill>
                  <a:schemeClr val="accent5"/>
                </a:solidFill>
              </a:rPr>
              <a:t>Customer experience</a:t>
            </a:r>
            <a:r>
              <a:rPr lang="en-US" sz="2400" dirty="0"/>
              <a:t>. This references the use of social CRM to enhance the customer experience and add value to a brand, which is implied by many of the other aspects above. </a:t>
            </a:r>
            <a:r>
              <a:rPr lang="en-US" sz="2400" dirty="0" smtClean="0"/>
              <a:t>It gives the examples of using VIP </a:t>
            </a:r>
            <a:r>
              <a:rPr lang="en-US" sz="2400" dirty="0" err="1" smtClean="0"/>
              <a:t>programmes</a:t>
            </a:r>
            <a:r>
              <a:rPr lang="en-US" sz="2400" dirty="0" smtClean="0"/>
              <a:t> offering collaboration between customers with shared characteristics to add value and create advocacy.</a:t>
            </a:r>
          </a:p>
          <a:p>
            <a:endParaRPr lang="en-US" sz="2400" dirty="0"/>
          </a:p>
        </p:txBody>
      </p:sp>
    </p:spTree>
    <p:extLst>
      <p:ext uri="{BB962C8B-B14F-4D97-AF65-F5344CB8AC3E}">
        <p14:creationId xmlns:p14="http://schemas.microsoft.com/office/powerpoint/2010/main" xmlns="" val="24051191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548680"/>
            <a:ext cx="7543800" cy="1450757"/>
          </a:xfrm>
        </p:spPr>
        <p:txBody>
          <a:bodyPr>
            <a:noAutofit/>
          </a:bodyPr>
          <a:lstStyle/>
          <a:p>
            <a:pPr algn="ctr"/>
            <a:r>
              <a:rPr lang="en-US" sz="3600" dirty="0" smtClean="0">
                <a:solidFill>
                  <a:srgbClr val="0070C0"/>
                </a:solidFill>
              </a:rPr>
              <a:t>What </a:t>
            </a:r>
            <a:r>
              <a:rPr lang="en-US" sz="3600" dirty="0">
                <a:solidFill>
                  <a:srgbClr val="0070C0"/>
                </a:solidFill>
              </a:rPr>
              <a:t>are the main social media platforms</a:t>
            </a:r>
            <a:r>
              <a:rPr lang="en-US" sz="3600" dirty="0" smtClean="0">
                <a:solidFill>
                  <a:srgbClr val="0070C0"/>
                </a:solidFill>
              </a:rPr>
              <a:t>? </a:t>
            </a:r>
            <a:r>
              <a:rPr lang="en-US" sz="3600" dirty="0">
                <a:solidFill>
                  <a:srgbClr val="0070C0"/>
                </a:solidFill>
              </a:rPr>
              <a:t/>
            </a:r>
            <a:br>
              <a:rPr lang="en-US" sz="3600" dirty="0">
                <a:solidFill>
                  <a:srgbClr val="0070C0"/>
                </a:solidFill>
              </a:rPr>
            </a:br>
            <a:endParaRPr lang="en-US" sz="3600" dirty="0">
              <a:solidFill>
                <a:srgbClr val="0070C0"/>
              </a:solidFill>
            </a:endParaRPr>
          </a:p>
        </p:txBody>
      </p:sp>
      <p:sp>
        <p:nvSpPr>
          <p:cNvPr id="3" name="Content Placeholder 2"/>
          <p:cNvSpPr>
            <a:spLocks noGrp="1"/>
          </p:cNvSpPr>
          <p:nvPr>
            <p:ph idx="1"/>
          </p:nvPr>
        </p:nvSpPr>
        <p:spPr>
          <a:xfrm>
            <a:off x="395536" y="1700808"/>
            <a:ext cx="8424936" cy="4023360"/>
          </a:xfrm>
        </p:spPr>
        <p:txBody>
          <a:bodyPr>
            <a:noAutofit/>
          </a:bodyPr>
          <a:lstStyle/>
          <a:p>
            <a:pPr marL="0" indent="0">
              <a:buNone/>
            </a:pPr>
            <a:r>
              <a:rPr lang="en-US" sz="2400" dirty="0"/>
              <a:t>These are the main types of social </a:t>
            </a:r>
            <a:r>
              <a:rPr lang="en-US" sz="2400" dirty="0" smtClean="0"/>
              <a:t>platforms:</a:t>
            </a:r>
          </a:p>
          <a:p>
            <a:pPr marL="0" indent="0">
              <a:buNone/>
            </a:pPr>
            <a:r>
              <a:rPr lang="en-US" sz="2400" dirty="0" smtClean="0"/>
              <a:t>1. </a:t>
            </a:r>
            <a:r>
              <a:rPr lang="en-US" sz="2400" dirty="0">
                <a:solidFill>
                  <a:schemeClr val="accent1">
                    <a:lumMod val="60000"/>
                    <a:lumOff val="40000"/>
                  </a:schemeClr>
                </a:solidFill>
              </a:rPr>
              <a:t>Social networks</a:t>
            </a:r>
            <a:r>
              <a:rPr lang="en-US" sz="2400" dirty="0"/>
              <a:t>. In most countries, the core social platforms where people interact through social networks are Facebook, </a:t>
            </a:r>
            <a:r>
              <a:rPr lang="en-US" sz="2400" dirty="0" err="1"/>
              <a:t>Instagram</a:t>
            </a:r>
            <a:r>
              <a:rPr lang="en-US" sz="2400" dirty="0"/>
              <a:t> and </a:t>
            </a:r>
            <a:r>
              <a:rPr lang="en-US" sz="2400" dirty="0" err="1"/>
              <a:t>Snapchat</a:t>
            </a:r>
            <a:r>
              <a:rPr lang="en-US" sz="2400" dirty="0"/>
              <a:t> for consumer </a:t>
            </a:r>
            <a:r>
              <a:rPr lang="en-US" sz="2400" dirty="0" smtClean="0"/>
              <a:t>audiences</a:t>
            </a:r>
            <a:r>
              <a:rPr lang="en-US" sz="2400" dirty="0"/>
              <a:t>, LinkedIn for business audiences and Twitter for both</a:t>
            </a:r>
            <a:r>
              <a:rPr lang="en-US" sz="2400" dirty="0" smtClean="0"/>
              <a:t>.</a:t>
            </a:r>
          </a:p>
          <a:p>
            <a:pPr marL="0" indent="0">
              <a:buNone/>
            </a:pPr>
            <a:r>
              <a:rPr lang="en-US" sz="2400" dirty="0" smtClean="0"/>
              <a:t>2. </a:t>
            </a:r>
            <a:r>
              <a:rPr lang="en-US" sz="2400" dirty="0">
                <a:solidFill>
                  <a:schemeClr val="accent1">
                    <a:lumMod val="60000"/>
                    <a:lumOff val="40000"/>
                  </a:schemeClr>
                </a:solidFill>
              </a:rPr>
              <a:t>Social publishing and news</a:t>
            </a:r>
            <a:r>
              <a:rPr lang="en-US" sz="2400" dirty="0"/>
              <a:t>. Nearly all newspapers and magazines, whether broad or niche, now have an online presence with the option to participate through comments on articles, blogs or communities. </a:t>
            </a:r>
            <a:endParaRPr lang="en-US" sz="2400" dirty="0" smtClean="0"/>
          </a:p>
          <a:p>
            <a:pPr marL="0" indent="0">
              <a:buNone/>
            </a:pPr>
            <a:r>
              <a:rPr lang="en-US" sz="2400" dirty="0" smtClean="0"/>
              <a:t>3. </a:t>
            </a:r>
            <a:r>
              <a:rPr lang="en-US" sz="2400" dirty="0">
                <a:solidFill>
                  <a:schemeClr val="accent1">
                    <a:lumMod val="60000"/>
                    <a:lumOff val="40000"/>
                  </a:schemeClr>
                </a:solidFill>
              </a:rPr>
              <a:t>Social commenting in blogs</a:t>
            </a:r>
            <a:r>
              <a:rPr lang="en-US" sz="2400" dirty="0"/>
              <a:t>. A company blog can form the hub of your social media strategy and you can look at tapping into others’ blogs, whether company or personal or through blog outreach</a:t>
            </a:r>
          </a:p>
          <a:p>
            <a:pPr marL="0" indent="0">
              <a:buNone/>
            </a:pPr>
            <a:endParaRPr lang="en-US" sz="2400" dirty="0"/>
          </a:p>
          <a:p>
            <a:pPr>
              <a:buFont typeface="Wingdings" pitchFamily="2" charset="2"/>
              <a:buChar char="Ø"/>
            </a:pPr>
            <a:endParaRPr lang="en-US" sz="2400" dirty="0"/>
          </a:p>
        </p:txBody>
      </p:sp>
    </p:spTree>
    <p:extLst>
      <p:ext uri="{BB962C8B-B14F-4D97-AF65-F5344CB8AC3E}">
        <p14:creationId xmlns:p14="http://schemas.microsoft.com/office/powerpoint/2010/main" xmlns="" val="11604750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548680"/>
            <a:ext cx="7543800" cy="1450757"/>
          </a:xfrm>
        </p:spPr>
        <p:txBody>
          <a:bodyPr>
            <a:noAutofit/>
          </a:bodyPr>
          <a:lstStyle/>
          <a:p>
            <a:pPr algn="ctr"/>
            <a:r>
              <a:rPr lang="en-US" sz="3600" dirty="0" smtClean="0">
                <a:solidFill>
                  <a:srgbClr val="0070C0"/>
                </a:solidFill>
              </a:rPr>
              <a:t>What </a:t>
            </a:r>
            <a:r>
              <a:rPr lang="en-US" sz="3600" dirty="0">
                <a:solidFill>
                  <a:srgbClr val="0070C0"/>
                </a:solidFill>
              </a:rPr>
              <a:t>are the main social media platforms</a:t>
            </a:r>
            <a:r>
              <a:rPr lang="en-US" sz="3600" dirty="0" smtClean="0">
                <a:solidFill>
                  <a:srgbClr val="0070C0"/>
                </a:solidFill>
              </a:rPr>
              <a:t>? </a:t>
            </a:r>
            <a:r>
              <a:rPr lang="en-US" sz="3600" dirty="0">
                <a:solidFill>
                  <a:srgbClr val="0070C0"/>
                </a:solidFill>
              </a:rPr>
              <a:t/>
            </a:r>
            <a:br>
              <a:rPr lang="en-US" sz="3600" dirty="0">
                <a:solidFill>
                  <a:srgbClr val="0070C0"/>
                </a:solidFill>
              </a:rPr>
            </a:br>
            <a:endParaRPr lang="en-US" sz="3600" dirty="0">
              <a:solidFill>
                <a:srgbClr val="0070C0"/>
              </a:solidFill>
            </a:endParaRPr>
          </a:p>
        </p:txBody>
      </p:sp>
      <p:sp>
        <p:nvSpPr>
          <p:cNvPr id="3" name="Content Placeholder 2"/>
          <p:cNvSpPr>
            <a:spLocks noGrp="1"/>
          </p:cNvSpPr>
          <p:nvPr>
            <p:ph idx="1"/>
          </p:nvPr>
        </p:nvSpPr>
        <p:spPr>
          <a:xfrm>
            <a:off x="251520" y="1484784"/>
            <a:ext cx="8784976" cy="4023360"/>
          </a:xfrm>
        </p:spPr>
        <p:txBody>
          <a:bodyPr>
            <a:noAutofit/>
          </a:bodyPr>
          <a:lstStyle/>
          <a:p>
            <a:pPr marL="0" indent="0">
              <a:buNone/>
            </a:pPr>
            <a:r>
              <a:rPr lang="en-US" sz="2400" dirty="0" smtClean="0"/>
              <a:t>4. </a:t>
            </a:r>
            <a:r>
              <a:rPr lang="en-US" sz="2400" dirty="0">
                <a:solidFill>
                  <a:schemeClr val="accent1">
                    <a:lumMod val="60000"/>
                    <a:lumOff val="40000"/>
                  </a:schemeClr>
                </a:solidFill>
              </a:rPr>
              <a:t>Social niche communities</a:t>
            </a:r>
            <a:r>
              <a:rPr lang="en-US" sz="2400" dirty="0"/>
              <a:t>. These are communities and forums independent of the main networks. </a:t>
            </a:r>
          </a:p>
          <a:p>
            <a:pPr marL="0" indent="0">
              <a:buNone/>
            </a:pPr>
            <a:r>
              <a:rPr lang="en-US" sz="2400" dirty="0" smtClean="0"/>
              <a:t>5. </a:t>
            </a:r>
            <a:r>
              <a:rPr lang="en-US" sz="2400" dirty="0">
                <a:solidFill>
                  <a:schemeClr val="accent1">
                    <a:lumMod val="60000"/>
                    <a:lumOff val="40000"/>
                  </a:schemeClr>
                </a:solidFill>
              </a:rPr>
              <a:t>Social customer service</a:t>
            </a:r>
            <a:r>
              <a:rPr lang="en-US" sz="2400" dirty="0"/>
              <a:t>. Services such as Get </a:t>
            </a:r>
            <a:r>
              <a:rPr lang="en-US" sz="2400" dirty="0" err="1"/>
              <a:t>SatisfactionTM</a:t>
            </a:r>
            <a:r>
              <a:rPr lang="en-US" sz="2400" dirty="0"/>
              <a:t> (www.getsatisfaction.com), as well as companies’ own customer-support forums, are increasingly important for responding to customer complaints, particularly in some sectors such as mobile phone and network providers. </a:t>
            </a:r>
          </a:p>
          <a:p>
            <a:pPr marL="0" indent="0">
              <a:buNone/>
            </a:pPr>
            <a:r>
              <a:rPr lang="en-US" sz="2400" dirty="0" smtClean="0"/>
              <a:t>6. </a:t>
            </a:r>
            <a:r>
              <a:rPr lang="en-US" sz="2400" dirty="0">
                <a:solidFill>
                  <a:schemeClr val="accent1">
                    <a:lumMod val="60000"/>
                    <a:lumOff val="40000"/>
                  </a:schemeClr>
                </a:solidFill>
              </a:rPr>
              <a:t>Social knowledge</a:t>
            </a:r>
            <a:r>
              <a:rPr lang="en-US" sz="2400" dirty="0"/>
              <a:t>. These are reference social networks such as Yahoo! Answers, </a:t>
            </a:r>
            <a:r>
              <a:rPr lang="en-US" sz="2400" dirty="0" err="1"/>
              <a:t>QuoraTM</a:t>
            </a:r>
            <a:r>
              <a:rPr lang="en-US" sz="2400" dirty="0"/>
              <a:t> and Wikipedia. They show how any business can engage its audience by solving their problems and subtly showing how products have helped others. </a:t>
            </a:r>
          </a:p>
          <a:p>
            <a:pPr marL="0" indent="0">
              <a:buNone/>
            </a:pPr>
            <a:r>
              <a:rPr lang="en-US" sz="2400" dirty="0" smtClean="0"/>
              <a:t>7. </a:t>
            </a:r>
            <a:r>
              <a:rPr lang="en-US" sz="2400" dirty="0">
                <a:solidFill>
                  <a:schemeClr val="accent1">
                    <a:lumMod val="60000"/>
                    <a:lumOff val="40000"/>
                  </a:schemeClr>
                </a:solidFill>
              </a:rPr>
              <a:t>Social bookmarking</a:t>
            </a:r>
            <a:r>
              <a:rPr lang="en-US" sz="2400" dirty="0"/>
              <a:t>. Bookmarking sites such as </a:t>
            </a:r>
            <a:r>
              <a:rPr lang="en-US" sz="2400" dirty="0" err="1"/>
              <a:t>DeliciousTM</a:t>
            </a:r>
            <a:r>
              <a:rPr lang="en-US" sz="2400" dirty="0"/>
              <a:t> (www.del.icio.us.com) are today relatively unimportant. </a:t>
            </a:r>
          </a:p>
        </p:txBody>
      </p:sp>
    </p:spTree>
    <p:extLst>
      <p:ext uri="{BB962C8B-B14F-4D97-AF65-F5344CB8AC3E}">
        <p14:creationId xmlns:p14="http://schemas.microsoft.com/office/powerpoint/2010/main" xmlns="" val="38338129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548680"/>
            <a:ext cx="7543800" cy="1450757"/>
          </a:xfrm>
        </p:spPr>
        <p:txBody>
          <a:bodyPr>
            <a:noAutofit/>
          </a:bodyPr>
          <a:lstStyle/>
          <a:p>
            <a:pPr algn="ctr"/>
            <a:r>
              <a:rPr lang="en-US" sz="3600" dirty="0" smtClean="0">
                <a:solidFill>
                  <a:srgbClr val="0070C0"/>
                </a:solidFill>
              </a:rPr>
              <a:t>What </a:t>
            </a:r>
            <a:r>
              <a:rPr lang="en-US" sz="3600" dirty="0">
                <a:solidFill>
                  <a:srgbClr val="0070C0"/>
                </a:solidFill>
              </a:rPr>
              <a:t>are the main social media platforms</a:t>
            </a:r>
            <a:r>
              <a:rPr lang="en-US" sz="3600" dirty="0" smtClean="0">
                <a:solidFill>
                  <a:srgbClr val="0070C0"/>
                </a:solidFill>
              </a:rPr>
              <a:t>? </a:t>
            </a:r>
            <a:r>
              <a:rPr lang="en-US" sz="3600" dirty="0">
                <a:solidFill>
                  <a:srgbClr val="0070C0"/>
                </a:solidFill>
              </a:rPr>
              <a:t/>
            </a:r>
            <a:br>
              <a:rPr lang="en-US" sz="3600" dirty="0">
                <a:solidFill>
                  <a:srgbClr val="0070C0"/>
                </a:solidFill>
              </a:rPr>
            </a:br>
            <a:endParaRPr lang="en-US" sz="3600" dirty="0">
              <a:solidFill>
                <a:srgbClr val="0070C0"/>
              </a:solidFill>
            </a:endParaRPr>
          </a:p>
        </p:txBody>
      </p:sp>
      <p:sp>
        <p:nvSpPr>
          <p:cNvPr id="3" name="Content Placeholder 2"/>
          <p:cNvSpPr>
            <a:spLocks noGrp="1"/>
          </p:cNvSpPr>
          <p:nvPr>
            <p:ph idx="1"/>
          </p:nvPr>
        </p:nvSpPr>
        <p:spPr>
          <a:xfrm>
            <a:off x="357338" y="1916832"/>
            <a:ext cx="8784976" cy="4023360"/>
          </a:xfrm>
        </p:spPr>
        <p:txBody>
          <a:bodyPr>
            <a:noAutofit/>
          </a:bodyPr>
          <a:lstStyle/>
          <a:p>
            <a:pPr marL="0" indent="0">
              <a:buNone/>
            </a:pPr>
            <a:r>
              <a:rPr lang="en-US" sz="2400" dirty="0" smtClean="0"/>
              <a:t>8. </a:t>
            </a:r>
            <a:r>
              <a:rPr lang="en-US" sz="2400" dirty="0">
                <a:solidFill>
                  <a:schemeClr val="accent1">
                    <a:lumMod val="60000"/>
                    <a:lumOff val="40000"/>
                  </a:schemeClr>
                </a:solidFill>
              </a:rPr>
              <a:t>Social streaming</a:t>
            </a:r>
            <a:r>
              <a:rPr lang="en-US" sz="2400" dirty="0"/>
              <a:t>. Rich and streaming media sites including photos (e.g. </a:t>
            </a:r>
            <a:r>
              <a:rPr lang="en-US" sz="2400" dirty="0" err="1"/>
              <a:t>Pinterest</a:t>
            </a:r>
            <a:r>
              <a:rPr lang="en-US" sz="2400" dirty="0"/>
              <a:t>), video and podcasting</a:t>
            </a:r>
            <a:r>
              <a:rPr lang="en-US" sz="2400" dirty="0" smtClean="0"/>
              <a:t>.</a:t>
            </a:r>
          </a:p>
          <a:p>
            <a:pPr marL="0" indent="0">
              <a:buNone/>
            </a:pPr>
            <a:r>
              <a:rPr lang="en-US" sz="2400" dirty="0" smtClean="0"/>
              <a:t>9. </a:t>
            </a:r>
            <a:r>
              <a:rPr lang="en-US" sz="2400" dirty="0">
                <a:solidFill>
                  <a:schemeClr val="accent1">
                    <a:lumMod val="60000"/>
                    <a:lumOff val="40000"/>
                  </a:schemeClr>
                </a:solidFill>
              </a:rPr>
              <a:t>Social search</a:t>
            </a:r>
            <a:r>
              <a:rPr lang="en-US" sz="2400" dirty="0"/>
              <a:t>. When Google+ was launched search engines incorporated more social features such as voting for sites via a Google+1. With the wane in popularity of Google+ in recent years, these features are seen less commonly today. </a:t>
            </a:r>
            <a:endParaRPr lang="en-US" sz="2400" dirty="0" smtClean="0"/>
          </a:p>
          <a:p>
            <a:pPr marL="0" indent="0">
              <a:buNone/>
            </a:pPr>
            <a:r>
              <a:rPr lang="en-US" sz="2400" dirty="0" smtClean="0"/>
              <a:t>10. </a:t>
            </a:r>
            <a:r>
              <a:rPr lang="en-US" sz="2400" dirty="0">
                <a:solidFill>
                  <a:schemeClr val="accent1">
                    <a:lumMod val="60000"/>
                    <a:lumOff val="40000"/>
                  </a:schemeClr>
                </a:solidFill>
              </a:rPr>
              <a:t>Social commerce</a:t>
            </a:r>
            <a:r>
              <a:rPr lang="en-US" sz="2400" dirty="0"/>
              <a:t>. Mainly relevant for the retail and travel sectors, social commerce involves reviews and ratings on products and sharing of coupons on deals.</a:t>
            </a:r>
          </a:p>
          <a:p>
            <a:pPr marL="0" indent="0">
              <a:buNone/>
            </a:pPr>
            <a:endParaRPr lang="en-US" sz="2400" dirty="0"/>
          </a:p>
        </p:txBody>
      </p:sp>
    </p:spTree>
    <p:extLst>
      <p:ext uri="{BB962C8B-B14F-4D97-AF65-F5344CB8AC3E}">
        <p14:creationId xmlns:p14="http://schemas.microsoft.com/office/powerpoint/2010/main" xmlns="" val="13642123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837" y="269701"/>
            <a:ext cx="8786327" cy="709714"/>
          </a:xfrm>
        </p:spPr>
        <p:txBody>
          <a:bodyPr>
            <a:normAutofit/>
          </a:bodyPr>
          <a:lstStyle/>
          <a:p>
            <a:pPr algn="ctr"/>
            <a:r>
              <a:rPr lang="en-US" sz="3200" dirty="0">
                <a:solidFill>
                  <a:schemeClr val="tx1"/>
                </a:solidFill>
                <a:latin typeface="Arial" panose="020B0604020202020204" pitchFamily="34" charset="0"/>
                <a:cs typeface="Arial" panose="020B0604020202020204" pitchFamily="34" charset="0"/>
              </a:rPr>
              <a:t>The social media marketing radar</a:t>
            </a:r>
            <a:endParaRPr lang="en-GB" sz="3200" dirty="0">
              <a:solidFill>
                <a:srgbClr val="007BA4"/>
              </a:solidFill>
            </a:endParaRP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9552" y="1003030"/>
            <a:ext cx="7704856" cy="5012725"/>
          </a:xfrm>
          <a:prstGeom prst="rect">
            <a:avLst/>
          </a:prstGeom>
          <a:ln>
            <a:noFill/>
          </a:ln>
          <a:effectLst>
            <a:outerShdw blurRad="292100" dist="139700" dir="2700000" algn="tl" rotWithShape="0">
              <a:srgbClr val="333333">
                <a:alpha val="65000"/>
              </a:srgbClr>
            </a:outerShdw>
          </a:effectLst>
        </p:spPr>
      </p:pic>
      <p:sp>
        <p:nvSpPr>
          <p:cNvPr id="3" name="Rectangle 2"/>
          <p:cNvSpPr/>
          <p:nvPr/>
        </p:nvSpPr>
        <p:spPr>
          <a:xfrm>
            <a:off x="2267744" y="6165884"/>
            <a:ext cx="1879041" cy="246221"/>
          </a:xfrm>
          <a:prstGeom prst="rect">
            <a:avLst/>
          </a:prstGeom>
        </p:spPr>
        <p:txBody>
          <a:bodyPr wrap="none">
            <a:spAutoFit/>
          </a:bodyPr>
          <a:lstStyle/>
          <a:p>
            <a:r>
              <a:rPr lang="en-IN" sz="1000" i="1" dirty="0">
                <a:latin typeface="+mj-lt"/>
              </a:rPr>
              <a:t>Source</a:t>
            </a:r>
            <a:r>
              <a:rPr lang="en-IN" sz="1000" dirty="0">
                <a:latin typeface="+mj-lt"/>
              </a:rPr>
              <a:t>: Smart Insights (2015)</a:t>
            </a:r>
            <a:endParaRPr lang="en-IN" sz="2400" dirty="0">
              <a:latin typeface="+mj-lt"/>
            </a:endParaRPr>
          </a:p>
        </p:txBody>
      </p:sp>
    </p:spTree>
    <p:extLst>
      <p:ext uri="{BB962C8B-B14F-4D97-AF65-F5344CB8AC3E}">
        <p14:creationId xmlns:p14="http://schemas.microsoft.com/office/powerpoint/2010/main" xmlns="" val="9991487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548680"/>
            <a:ext cx="7543800" cy="1450757"/>
          </a:xfrm>
        </p:spPr>
        <p:txBody>
          <a:bodyPr>
            <a:noAutofit/>
          </a:bodyPr>
          <a:lstStyle/>
          <a:p>
            <a:pPr algn="ctr"/>
            <a:r>
              <a:rPr lang="en-US" sz="3600" dirty="0" smtClean="0">
                <a:solidFill>
                  <a:srgbClr val="0070C0"/>
                </a:solidFill>
              </a:rPr>
              <a:t>Social </a:t>
            </a:r>
            <a:r>
              <a:rPr lang="en-US" sz="3600" dirty="0">
                <a:solidFill>
                  <a:srgbClr val="0070C0"/>
                </a:solidFill>
              </a:rPr>
              <a:t>media activities requiring management</a:t>
            </a:r>
            <a:r>
              <a:rPr lang="en-US" sz="3600" dirty="0"/>
              <a:t/>
            </a:r>
            <a:br>
              <a:rPr lang="en-US" sz="3600" dirty="0"/>
            </a:br>
            <a:endParaRPr lang="en-US" sz="3600" dirty="0">
              <a:solidFill>
                <a:srgbClr val="0070C0"/>
              </a:solidFill>
            </a:endParaRPr>
          </a:p>
        </p:txBody>
      </p:sp>
      <p:sp>
        <p:nvSpPr>
          <p:cNvPr id="3" name="Content Placeholder 2"/>
          <p:cNvSpPr>
            <a:spLocks noGrp="1"/>
          </p:cNvSpPr>
          <p:nvPr>
            <p:ph idx="1"/>
          </p:nvPr>
        </p:nvSpPr>
        <p:spPr>
          <a:xfrm>
            <a:off x="357338" y="1916832"/>
            <a:ext cx="8784976" cy="4023360"/>
          </a:xfrm>
        </p:spPr>
        <p:txBody>
          <a:bodyPr>
            <a:noAutofit/>
          </a:bodyPr>
          <a:lstStyle/>
          <a:p>
            <a:pPr marL="0" indent="0">
              <a:buNone/>
            </a:pPr>
            <a:r>
              <a:rPr lang="en-US" sz="2400" dirty="0"/>
              <a:t>There are </a:t>
            </a:r>
            <a:r>
              <a:rPr lang="en-US" sz="2400" u="sng" dirty="0"/>
              <a:t>six activities </a:t>
            </a:r>
            <a:r>
              <a:rPr lang="en-US" sz="2400" dirty="0"/>
              <a:t>to define goals and strategies for how social media can support each</a:t>
            </a:r>
            <a:r>
              <a:rPr lang="en-US" sz="2400" dirty="0" smtClean="0"/>
              <a:t>:</a:t>
            </a:r>
          </a:p>
          <a:p>
            <a:pPr marL="457200" indent="-457200">
              <a:buFont typeface="+mj-lt"/>
              <a:buAutoNum type="arabicPeriod"/>
            </a:pPr>
            <a:r>
              <a:rPr lang="en-US" sz="2400" dirty="0" smtClean="0"/>
              <a:t> Listen </a:t>
            </a:r>
            <a:r>
              <a:rPr lang="en-US" sz="2400" dirty="0"/>
              <a:t>and manage reputation; </a:t>
            </a:r>
            <a:endParaRPr lang="en-US" sz="2400" dirty="0" smtClean="0"/>
          </a:p>
          <a:p>
            <a:pPr marL="457200" indent="-457200">
              <a:buFont typeface="+mj-lt"/>
              <a:buAutoNum type="arabicPeriod"/>
            </a:pPr>
            <a:r>
              <a:rPr lang="en-US" sz="2400" dirty="0" smtClean="0"/>
              <a:t>Transform </a:t>
            </a:r>
            <a:r>
              <a:rPr lang="en-US" sz="2400" dirty="0"/>
              <a:t>the brand through social media; </a:t>
            </a:r>
            <a:endParaRPr lang="en-US" sz="2400" dirty="0" smtClean="0"/>
          </a:p>
          <a:p>
            <a:pPr marL="457200" indent="-457200">
              <a:buFont typeface="+mj-lt"/>
              <a:buAutoNum type="arabicPeriod"/>
            </a:pPr>
            <a:r>
              <a:rPr lang="en-US" sz="2400" dirty="0" smtClean="0"/>
              <a:t>Acquire </a:t>
            </a:r>
            <a:r>
              <a:rPr lang="en-US" sz="2400" dirty="0"/>
              <a:t>new customers; </a:t>
            </a:r>
            <a:endParaRPr lang="en-US" sz="2400" dirty="0" smtClean="0"/>
          </a:p>
          <a:p>
            <a:pPr marL="457200" indent="-457200">
              <a:buFont typeface="+mj-lt"/>
              <a:buAutoNum type="arabicPeriod"/>
            </a:pPr>
            <a:r>
              <a:rPr lang="en-US" sz="2400" dirty="0"/>
              <a:t>I</a:t>
            </a:r>
            <a:r>
              <a:rPr lang="en-US" sz="2400" dirty="0" smtClean="0"/>
              <a:t>ncrease </a:t>
            </a:r>
            <a:r>
              <a:rPr lang="en-US" sz="2400" dirty="0"/>
              <a:t>sales to existing customers</a:t>
            </a:r>
            <a:r>
              <a:rPr lang="en-US" sz="2400" dirty="0" smtClean="0"/>
              <a:t>;</a:t>
            </a:r>
          </a:p>
          <a:p>
            <a:pPr marL="457200" indent="-457200">
              <a:buFont typeface="+mj-lt"/>
              <a:buAutoNum type="arabicPeriod"/>
            </a:pPr>
            <a:r>
              <a:rPr lang="en-US" sz="2400" dirty="0" smtClean="0"/>
              <a:t> Deliver </a:t>
            </a:r>
            <a:r>
              <a:rPr lang="en-US" sz="2400" dirty="0"/>
              <a:t>customer </a:t>
            </a:r>
            <a:r>
              <a:rPr lang="en-US" sz="2400" dirty="0" smtClean="0"/>
              <a:t>service</a:t>
            </a:r>
            <a:endParaRPr lang="en-US" sz="2400" dirty="0"/>
          </a:p>
          <a:p>
            <a:pPr marL="0" indent="0">
              <a:buNone/>
            </a:pPr>
            <a:endParaRPr lang="en-US"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350296" y="2996952"/>
            <a:ext cx="2319528" cy="252374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283136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548680"/>
            <a:ext cx="7543800" cy="1450757"/>
          </a:xfrm>
        </p:spPr>
        <p:txBody>
          <a:bodyPr>
            <a:noAutofit/>
          </a:bodyPr>
          <a:lstStyle/>
          <a:p>
            <a:pPr algn="ctr"/>
            <a:r>
              <a:rPr lang="en-US" sz="3600" dirty="0">
                <a:solidFill>
                  <a:srgbClr val="0070C0"/>
                </a:solidFill>
              </a:rPr>
              <a:t>Activity 1. Define listening and reputation strategy </a:t>
            </a:r>
            <a:r>
              <a:rPr lang="en-US" sz="3600" dirty="0"/>
              <a:t/>
            </a:r>
            <a:br>
              <a:rPr lang="en-US" sz="3600" dirty="0"/>
            </a:br>
            <a:endParaRPr lang="en-US" sz="3600" dirty="0">
              <a:solidFill>
                <a:srgbClr val="0070C0"/>
              </a:solidFill>
            </a:endParaRPr>
          </a:p>
        </p:txBody>
      </p:sp>
      <p:sp>
        <p:nvSpPr>
          <p:cNvPr id="3" name="Content Placeholder 2"/>
          <p:cNvSpPr>
            <a:spLocks noGrp="1"/>
          </p:cNvSpPr>
          <p:nvPr>
            <p:ph idx="1"/>
          </p:nvPr>
        </p:nvSpPr>
        <p:spPr>
          <a:xfrm>
            <a:off x="357338" y="1916832"/>
            <a:ext cx="8784976" cy="4023360"/>
          </a:xfrm>
        </p:spPr>
        <p:txBody>
          <a:bodyPr>
            <a:noAutofit/>
          </a:bodyPr>
          <a:lstStyle/>
          <a:p>
            <a:pPr marL="0" indent="0">
              <a:buNone/>
            </a:pPr>
            <a:r>
              <a:rPr lang="en-US" sz="2400" dirty="0"/>
              <a:t>To develop a social media listening approach, you need to understand social media usage for each of: </a:t>
            </a:r>
            <a:endParaRPr lang="en-US" sz="2400" dirty="0" smtClean="0"/>
          </a:p>
          <a:p>
            <a:pPr marL="0" indent="0">
              <a:buNone/>
            </a:pPr>
            <a:r>
              <a:rPr lang="en-US" sz="2400" dirty="0" smtClean="0"/>
              <a:t>• </a:t>
            </a:r>
            <a:r>
              <a:rPr lang="en-US" sz="2400" dirty="0">
                <a:solidFill>
                  <a:schemeClr val="accent5"/>
                </a:solidFill>
              </a:rPr>
              <a:t>your audience</a:t>
            </a:r>
            <a:r>
              <a:rPr lang="en-US" sz="2400" dirty="0"/>
              <a:t>: who they are, how they participate, what they’re saying and sharing; </a:t>
            </a:r>
          </a:p>
          <a:p>
            <a:pPr marL="0" indent="0">
              <a:buNone/>
            </a:pPr>
            <a:r>
              <a:rPr lang="en-US" sz="2400" dirty="0"/>
              <a:t>• </a:t>
            </a:r>
            <a:r>
              <a:rPr lang="en-US" sz="2400" dirty="0">
                <a:solidFill>
                  <a:schemeClr val="accent5"/>
                </a:solidFill>
              </a:rPr>
              <a:t>your activity</a:t>
            </a:r>
            <a:r>
              <a:rPr lang="en-US" sz="2400" dirty="0"/>
              <a:t>: through official social media channels and interactions through your site, but also through employee mentions; </a:t>
            </a:r>
          </a:p>
          <a:p>
            <a:pPr marL="0" indent="0">
              <a:buNone/>
            </a:pPr>
            <a:r>
              <a:rPr lang="en-US" sz="2400" dirty="0"/>
              <a:t>• </a:t>
            </a:r>
            <a:r>
              <a:rPr lang="en-US" sz="2400" dirty="0">
                <a:solidFill>
                  <a:schemeClr val="accent5"/>
                </a:solidFill>
              </a:rPr>
              <a:t>your competitors</a:t>
            </a:r>
            <a:r>
              <a:rPr lang="en-US" sz="2400" dirty="0"/>
              <a:t>: for direct and indirect competitors, you need to review how their </a:t>
            </a:r>
            <a:r>
              <a:rPr lang="en-US" sz="2400" dirty="0" smtClean="0"/>
              <a:t>activities </a:t>
            </a:r>
            <a:r>
              <a:rPr lang="en-US" sz="2400" dirty="0"/>
              <a:t>compare to yours; </a:t>
            </a:r>
          </a:p>
          <a:p>
            <a:pPr marL="0" indent="0">
              <a:buNone/>
            </a:pPr>
            <a:r>
              <a:rPr lang="en-US" sz="2400" dirty="0"/>
              <a:t>• </a:t>
            </a:r>
            <a:r>
              <a:rPr lang="en-US" sz="2400" dirty="0">
                <a:solidFill>
                  <a:schemeClr val="accent5"/>
                </a:solidFill>
              </a:rPr>
              <a:t>online publishers and other key intermediaries</a:t>
            </a:r>
            <a:r>
              <a:rPr lang="en-US" sz="2400" dirty="0"/>
              <a:t>: these are a form of indirect competitor and are also important as influencers.</a:t>
            </a:r>
          </a:p>
        </p:txBody>
      </p:sp>
    </p:spTree>
    <p:extLst>
      <p:ext uri="{BB962C8B-B14F-4D97-AF65-F5344CB8AC3E}">
        <p14:creationId xmlns:p14="http://schemas.microsoft.com/office/powerpoint/2010/main" xmlns="" val="38469999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188640"/>
            <a:ext cx="7543800" cy="1450757"/>
          </a:xfrm>
        </p:spPr>
        <p:txBody>
          <a:bodyPr>
            <a:noAutofit/>
          </a:bodyPr>
          <a:lstStyle/>
          <a:p>
            <a:pPr algn="ctr"/>
            <a:r>
              <a:rPr lang="en-US" sz="3600" dirty="0">
                <a:solidFill>
                  <a:srgbClr val="0070C0"/>
                </a:solidFill>
              </a:rPr>
              <a:t>Activity 2. Transform the brand through social media</a:t>
            </a:r>
          </a:p>
        </p:txBody>
      </p:sp>
      <p:sp>
        <p:nvSpPr>
          <p:cNvPr id="3" name="Content Placeholder 2"/>
          <p:cNvSpPr>
            <a:spLocks noGrp="1"/>
          </p:cNvSpPr>
          <p:nvPr>
            <p:ph idx="1"/>
          </p:nvPr>
        </p:nvSpPr>
        <p:spPr>
          <a:xfrm>
            <a:off x="357338" y="1916832"/>
            <a:ext cx="8784976" cy="4023360"/>
          </a:xfrm>
        </p:spPr>
        <p:txBody>
          <a:bodyPr>
            <a:noAutofit/>
          </a:bodyPr>
          <a:lstStyle/>
          <a:p>
            <a:pPr marL="0" indent="0">
              <a:buNone/>
            </a:pPr>
            <a:r>
              <a:rPr lang="en-US" sz="2400" dirty="0" smtClean="0"/>
              <a:t>To </a:t>
            </a:r>
            <a:r>
              <a:rPr lang="en-US" sz="2400" dirty="0"/>
              <a:t>fully exploit social media across the functions will require companies to make large changes to their brand, company structure and how </a:t>
            </a:r>
            <a:r>
              <a:rPr lang="en-US" sz="2400" dirty="0" smtClean="0"/>
              <a:t>everyone </a:t>
            </a:r>
            <a:r>
              <a:rPr lang="en-US" sz="2400" dirty="0"/>
              <a:t>in the company communicates</a:t>
            </a:r>
            <a:r>
              <a:rPr lang="en-US" sz="2400" dirty="0" smtClean="0"/>
              <a:t>.</a:t>
            </a:r>
          </a:p>
          <a:p>
            <a:pPr marL="0" indent="0">
              <a:buNone/>
            </a:pPr>
            <a:r>
              <a:rPr lang="en-US" sz="2400" dirty="0"/>
              <a:t>Some key areas for delivering this transformation are: </a:t>
            </a:r>
          </a:p>
          <a:p>
            <a:pPr marL="0" indent="0">
              <a:lnSpc>
                <a:spcPct val="100000"/>
              </a:lnSpc>
              <a:buNone/>
            </a:pPr>
            <a:r>
              <a:rPr lang="en-US" sz="2400" dirty="0"/>
              <a:t>• Set scope for social media activities. </a:t>
            </a:r>
          </a:p>
          <a:p>
            <a:pPr marL="0" indent="0">
              <a:lnSpc>
                <a:spcPct val="100000"/>
              </a:lnSpc>
              <a:buNone/>
            </a:pPr>
            <a:r>
              <a:rPr lang="en-US" sz="2400" dirty="0"/>
              <a:t>• Review social media capabilities and priorities. </a:t>
            </a:r>
          </a:p>
          <a:p>
            <a:pPr marL="0" indent="0">
              <a:lnSpc>
                <a:spcPct val="100000"/>
              </a:lnSpc>
              <a:buNone/>
            </a:pPr>
            <a:r>
              <a:rPr lang="en-US" sz="2400" dirty="0"/>
              <a:t>• Governance: define who is responsible for social media. </a:t>
            </a:r>
          </a:p>
          <a:p>
            <a:pPr marL="0" indent="0">
              <a:lnSpc>
                <a:spcPct val="100000"/>
              </a:lnSpc>
              <a:buNone/>
            </a:pPr>
            <a:r>
              <a:rPr lang="en-US" sz="2400" dirty="0"/>
              <a:t>• Reviewing the personality of your brand and setting a vision.</a:t>
            </a:r>
          </a:p>
          <a:p>
            <a:pPr marL="0" indent="0">
              <a:buNone/>
            </a:pPr>
            <a:endParaRPr lang="en-US" sz="2400" dirty="0"/>
          </a:p>
        </p:txBody>
      </p:sp>
    </p:spTree>
    <p:extLst>
      <p:ext uri="{BB962C8B-B14F-4D97-AF65-F5344CB8AC3E}">
        <p14:creationId xmlns:p14="http://schemas.microsoft.com/office/powerpoint/2010/main" xmlns="" val="32107749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200" dirty="0">
                <a:solidFill>
                  <a:srgbClr val="007BA4"/>
                </a:solidFill>
              </a:rPr>
              <a:t>Chapter 6 Relationship marketing using digital platforms</a:t>
            </a:r>
          </a:p>
        </p:txBody>
      </p:sp>
      <p:sp>
        <p:nvSpPr>
          <p:cNvPr id="3" name="Content Placeholder 2"/>
          <p:cNvSpPr>
            <a:spLocks noGrp="1"/>
          </p:cNvSpPr>
          <p:nvPr>
            <p:ph idx="1"/>
          </p:nvPr>
        </p:nvSpPr>
        <p:spPr>
          <a:xfrm>
            <a:off x="1103911" y="2852936"/>
            <a:ext cx="7003205" cy="2219722"/>
          </a:xfrm>
        </p:spPr>
        <p:txBody>
          <a:bodyPr>
            <a:normAutofit/>
          </a:bodyPr>
          <a:lstStyle/>
          <a:p>
            <a:r>
              <a:rPr lang="en-GB" sz="2400" b="1" dirty="0">
                <a:effectLst>
                  <a:outerShdw blurRad="38100" dist="38100" dir="2700000" algn="tl">
                    <a:srgbClr val="000000">
                      <a:alpha val="43137"/>
                    </a:srgbClr>
                  </a:outerShdw>
                </a:effectLst>
              </a:rPr>
              <a:t>Main topics</a:t>
            </a:r>
          </a:p>
          <a:p>
            <a:pPr marL="342900" indent="-342900">
              <a:buClr>
                <a:srgbClr val="007BA4"/>
              </a:buClr>
              <a:buFont typeface="Arial" panose="020B0604020202020204" pitchFamily="34" charset="0"/>
              <a:buChar char="•"/>
            </a:pPr>
            <a:r>
              <a:rPr lang="en-GB" sz="2400" dirty="0"/>
              <a:t>Using social media to improve customer loyalty and advocacy</a:t>
            </a:r>
          </a:p>
          <a:p>
            <a:pPr marL="342900" indent="-342900">
              <a:buClr>
                <a:srgbClr val="007BA4"/>
              </a:buClr>
              <a:buFont typeface="Arial" panose="020B0604020202020204" pitchFamily="34" charset="0"/>
              <a:buChar char="•"/>
            </a:pPr>
            <a:r>
              <a:rPr lang="en-GB" sz="2400" dirty="0"/>
              <a:t>The challenge of customer </a:t>
            </a:r>
            <a:r>
              <a:rPr lang="en-GB" sz="2400" dirty="0" smtClean="0"/>
              <a:t>engagement</a:t>
            </a:r>
            <a:endParaRPr lang="en-GB"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39552" y="1594370"/>
            <a:ext cx="1133699" cy="1140966"/>
          </a:xfrm>
          <a:prstGeom prst="rect">
            <a:avLst/>
          </a:prstGeom>
        </p:spPr>
      </p:pic>
    </p:spTree>
    <p:extLst>
      <p:ext uri="{BB962C8B-B14F-4D97-AF65-F5344CB8AC3E}">
        <p14:creationId xmlns:p14="http://schemas.microsoft.com/office/powerpoint/2010/main" xmlns="" val="36616867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188640"/>
            <a:ext cx="7543800" cy="1450757"/>
          </a:xfrm>
        </p:spPr>
        <p:txBody>
          <a:bodyPr>
            <a:noAutofit/>
          </a:bodyPr>
          <a:lstStyle/>
          <a:p>
            <a:pPr algn="ctr"/>
            <a:r>
              <a:rPr lang="en-US" sz="3600" dirty="0" smtClean="0">
                <a:solidFill>
                  <a:srgbClr val="0070C0"/>
                </a:solidFill>
              </a:rPr>
              <a:t>Activity </a:t>
            </a:r>
            <a:r>
              <a:rPr lang="en-US" sz="3600" dirty="0">
                <a:solidFill>
                  <a:srgbClr val="0070C0"/>
                </a:solidFill>
              </a:rPr>
              <a:t>3. Acquire new customers using social media</a:t>
            </a:r>
            <a:r>
              <a:rPr lang="en-US" sz="3600" dirty="0"/>
              <a:t/>
            </a:r>
            <a:br>
              <a:rPr lang="en-US" sz="3600" dirty="0"/>
            </a:br>
            <a:endParaRPr lang="en-US" sz="3600" dirty="0">
              <a:solidFill>
                <a:srgbClr val="0070C0"/>
              </a:solidFill>
            </a:endParaRPr>
          </a:p>
        </p:txBody>
      </p:sp>
      <p:sp>
        <p:nvSpPr>
          <p:cNvPr id="3" name="Content Placeholder 2"/>
          <p:cNvSpPr>
            <a:spLocks noGrp="1"/>
          </p:cNvSpPr>
          <p:nvPr>
            <p:ph idx="1"/>
          </p:nvPr>
        </p:nvSpPr>
        <p:spPr>
          <a:xfrm>
            <a:off x="357338" y="1916832"/>
            <a:ext cx="8784976" cy="4023360"/>
          </a:xfrm>
        </p:spPr>
        <p:txBody>
          <a:bodyPr>
            <a:noAutofit/>
          </a:bodyPr>
          <a:lstStyle/>
          <a:p>
            <a:pPr>
              <a:buFont typeface="Wingdings" pitchFamily="2" charset="2"/>
              <a:buChar char="Ø"/>
            </a:pPr>
            <a:r>
              <a:rPr lang="en-US" sz="2400" dirty="0" smtClean="0"/>
              <a:t> For </a:t>
            </a:r>
            <a:r>
              <a:rPr lang="en-US" sz="2400" dirty="0"/>
              <a:t>most marketers, the ultimate appeal of social media marketing is to use it to increase sales through reaching new prospects and converting them to customers. </a:t>
            </a:r>
            <a:endParaRPr lang="en-US" sz="2400" dirty="0" smtClean="0"/>
          </a:p>
          <a:p>
            <a:pPr>
              <a:buFont typeface="Wingdings" pitchFamily="2" charset="2"/>
              <a:buChar char="Ø"/>
            </a:pPr>
            <a:r>
              <a:rPr lang="en-US" sz="2400" dirty="0"/>
              <a:t> </a:t>
            </a:r>
            <a:r>
              <a:rPr lang="en-US" sz="2400" dirty="0" smtClean="0"/>
              <a:t>In </a:t>
            </a:r>
            <a:r>
              <a:rPr lang="en-US" sz="2400" dirty="0"/>
              <a:t>reality, for most businesses, social media marketing may be most important in serving existing customers or providing service, but you will set priorities according to what you think is important.</a:t>
            </a:r>
          </a:p>
          <a:p>
            <a:pPr marL="0" indent="0">
              <a:buNone/>
            </a:pPr>
            <a:endParaRPr lang="en-US" sz="2400" dirty="0"/>
          </a:p>
        </p:txBody>
      </p:sp>
    </p:spTree>
    <p:extLst>
      <p:ext uri="{BB962C8B-B14F-4D97-AF65-F5344CB8AC3E}">
        <p14:creationId xmlns:p14="http://schemas.microsoft.com/office/powerpoint/2010/main" xmlns="" val="16447848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76672"/>
            <a:ext cx="7543800" cy="1450757"/>
          </a:xfrm>
        </p:spPr>
        <p:txBody>
          <a:bodyPr>
            <a:noAutofit/>
          </a:bodyPr>
          <a:lstStyle/>
          <a:p>
            <a:pPr algn="ctr"/>
            <a:r>
              <a:rPr lang="en-US" sz="3600" dirty="0" smtClean="0">
                <a:solidFill>
                  <a:srgbClr val="0070C0"/>
                </a:solidFill>
              </a:rPr>
              <a:t/>
            </a:r>
            <a:br>
              <a:rPr lang="en-US" sz="3600" dirty="0" smtClean="0">
                <a:solidFill>
                  <a:srgbClr val="0070C0"/>
                </a:solidFill>
              </a:rPr>
            </a:br>
            <a:r>
              <a:rPr lang="en-US" sz="3600" dirty="0">
                <a:solidFill>
                  <a:srgbClr val="0070C0"/>
                </a:solidFill>
              </a:rPr>
              <a:t/>
            </a:r>
            <a:br>
              <a:rPr lang="en-US" sz="3600" dirty="0">
                <a:solidFill>
                  <a:srgbClr val="0070C0"/>
                </a:solidFill>
              </a:rPr>
            </a:br>
            <a:r>
              <a:rPr lang="en-US" sz="3600" dirty="0">
                <a:solidFill>
                  <a:srgbClr val="0070C0"/>
                </a:solidFill>
              </a:rPr>
              <a:t>Activity 4. Increase sales to existing customers</a:t>
            </a:r>
            <a:r>
              <a:rPr lang="en-US" sz="3600" dirty="0"/>
              <a:t/>
            </a:r>
            <a:br>
              <a:rPr lang="en-US" sz="3600" dirty="0"/>
            </a:br>
            <a:endParaRPr lang="en-US" sz="3600" dirty="0">
              <a:solidFill>
                <a:srgbClr val="0070C0"/>
              </a:solidFill>
            </a:endParaRPr>
          </a:p>
        </p:txBody>
      </p:sp>
      <p:sp>
        <p:nvSpPr>
          <p:cNvPr id="3" name="Content Placeholder 2"/>
          <p:cNvSpPr>
            <a:spLocks noGrp="1"/>
          </p:cNvSpPr>
          <p:nvPr>
            <p:ph idx="1"/>
          </p:nvPr>
        </p:nvSpPr>
        <p:spPr>
          <a:xfrm>
            <a:off x="357338" y="1916832"/>
            <a:ext cx="8784976" cy="4023360"/>
          </a:xfrm>
        </p:spPr>
        <p:txBody>
          <a:bodyPr>
            <a:noAutofit/>
          </a:bodyPr>
          <a:lstStyle/>
          <a:p>
            <a:pPr marL="0" indent="0">
              <a:buNone/>
            </a:pPr>
            <a:r>
              <a:rPr lang="en-US" sz="2400" dirty="0"/>
              <a:t>Applying social media to increase sales to existing customers focuses on developing your customer communications strategy to encourage more social interactions on your site, leading to more social shares to gain the amplification effect</a:t>
            </a:r>
          </a:p>
          <a:p>
            <a:pPr marL="0" indent="0">
              <a:buNone/>
            </a:pPr>
            <a:endParaRPr lang="en-US" sz="2400" dirty="0"/>
          </a:p>
        </p:txBody>
      </p:sp>
    </p:spTree>
    <p:extLst>
      <p:ext uri="{BB962C8B-B14F-4D97-AF65-F5344CB8AC3E}">
        <p14:creationId xmlns:p14="http://schemas.microsoft.com/office/powerpoint/2010/main" xmlns="" val="41867645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76672"/>
            <a:ext cx="7543800" cy="1450757"/>
          </a:xfrm>
        </p:spPr>
        <p:txBody>
          <a:bodyPr>
            <a:noAutofit/>
          </a:bodyPr>
          <a:lstStyle/>
          <a:p>
            <a:pPr algn="ctr"/>
            <a:r>
              <a:rPr lang="en-US" sz="3600" dirty="0">
                <a:solidFill>
                  <a:srgbClr val="0070C0"/>
                </a:solidFill>
              </a:rPr>
              <a:t>Activity 5. Enhance customer service through social media marketing</a:t>
            </a:r>
            <a:r>
              <a:rPr lang="en-US" sz="3600" dirty="0"/>
              <a:t/>
            </a:r>
            <a:br>
              <a:rPr lang="en-US" sz="3600" dirty="0"/>
            </a:br>
            <a:endParaRPr lang="en-US" sz="3600" dirty="0">
              <a:solidFill>
                <a:srgbClr val="0070C0"/>
              </a:solidFill>
            </a:endParaRPr>
          </a:p>
        </p:txBody>
      </p:sp>
      <p:sp>
        <p:nvSpPr>
          <p:cNvPr id="3" name="Content Placeholder 2"/>
          <p:cNvSpPr>
            <a:spLocks noGrp="1"/>
          </p:cNvSpPr>
          <p:nvPr>
            <p:ph idx="1"/>
          </p:nvPr>
        </p:nvSpPr>
        <p:spPr>
          <a:xfrm>
            <a:off x="357338" y="1916832"/>
            <a:ext cx="8784976" cy="4023360"/>
          </a:xfrm>
        </p:spPr>
        <p:txBody>
          <a:bodyPr>
            <a:noAutofit/>
          </a:bodyPr>
          <a:lstStyle/>
          <a:p>
            <a:pPr marL="0" indent="0">
              <a:buNone/>
            </a:pPr>
            <a:r>
              <a:rPr lang="en-US" sz="2400" dirty="0" smtClean="0"/>
              <a:t>Guy </a:t>
            </a:r>
            <a:r>
              <a:rPr lang="en-US" sz="2400" dirty="0"/>
              <a:t>Stephens talks about how specific customer-service activities should be managed, including: </a:t>
            </a:r>
          </a:p>
          <a:p>
            <a:pPr marL="0" indent="0">
              <a:buNone/>
            </a:pPr>
            <a:r>
              <a:rPr lang="en-US" sz="2400" dirty="0"/>
              <a:t>• social listening to identify customers requiring service; </a:t>
            </a:r>
          </a:p>
          <a:p>
            <a:pPr marL="0" indent="0">
              <a:buNone/>
            </a:pPr>
            <a:r>
              <a:rPr lang="en-US" sz="2400" dirty="0"/>
              <a:t>• outreach to answer customer questions or resolve problems; </a:t>
            </a:r>
          </a:p>
          <a:p>
            <a:pPr marL="0" indent="0">
              <a:buNone/>
            </a:pPr>
            <a:r>
              <a:rPr lang="en-US" sz="2400" dirty="0"/>
              <a:t>• using service to improve product and service offerings; </a:t>
            </a:r>
          </a:p>
          <a:p>
            <a:pPr marL="0" indent="0">
              <a:buNone/>
            </a:pPr>
            <a:r>
              <a:rPr lang="en-US" sz="2400" dirty="0"/>
              <a:t>• management of a company’s own service forums or other service platforms such as Get Satisfaction.</a:t>
            </a:r>
          </a:p>
        </p:txBody>
      </p:sp>
    </p:spTree>
    <p:extLst>
      <p:ext uri="{BB962C8B-B14F-4D97-AF65-F5344CB8AC3E}">
        <p14:creationId xmlns:p14="http://schemas.microsoft.com/office/powerpoint/2010/main" xmlns="" val="23813763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836712"/>
            <a:ext cx="7543800" cy="1450757"/>
          </a:xfrm>
        </p:spPr>
        <p:txBody>
          <a:bodyPr>
            <a:normAutofit fontScale="90000"/>
          </a:bodyPr>
          <a:lstStyle/>
          <a:p>
            <a:pPr algn="ctr"/>
            <a:r>
              <a:rPr lang="en-GB" dirty="0" smtClean="0">
                <a:solidFill>
                  <a:schemeClr val="accent2">
                    <a:lumMod val="60000"/>
                    <a:lumOff val="40000"/>
                  </a:schemeClr>
                </a:solidFill>
              </a:rPr>
              <a:t>The challenge </a:t>
            </a:r>
            <a:r>
              <a:rPr lang="en-GB" dirty="0">
                <a:solidFill>
                  <a:schemeClr val="accent2">
                    <a:lumMod val="60000"/>
                    <a:lumOff val="40000"/>
                  </a:schemeClr>
                </a:solidFill>
              </a:rPr>
              <a:t>of customer </a:t>
            </a:r>
            <a:r>
              <a:rPr lang="en-GB" dirty="0" smtClean="0">
                <a:solidFill>
                  <a:schemeClr val="accent2">
                    <a:lumMod val="60000"/>
                    <a:lumOff val="40000"/>
                  </a:schemeClr>
                </a:solidFill>
              </a:rPr>
              <a:t>engagement</a:t>
            </a:r>
            <a:r>
              <a:rPr lang="en-GB" dirty="0">
                <a:solidFill>
                  <a:schemeClr val="accent2">
                    <a:lumMod val="60000"/>
                    <a:lumOff val="40000"/>
                  </a:schemeClr>
                </a:solidFill>
              </a:rPr>
              <a:t/>
            </a:r>
            <a:br>
              <a:rPr lang="en-GB" dirty="0">
                <a:solidFill>
                  <a:schemeClr val="accent2">
                    <a:lumMod val="60000"/>
                    <a:lumOff val="40000"/>
                  </a:schemeClr>
                </a:solidFill>
              </a:rPr>
            </a:br>
            <a:endParaRPr lang="en-US" dirty="0">
              <a:solidFill>
                <a:schemeClr val="accent2">
                  <a:lumMod val="60000"/>
                  <a:lumOff val="40000"/>
                </a:schemeClr>
              </a:solidFill>
            </a:endParaRPr>
          </a:p>
        </p:txBody>
      </p:sp>
      <p:sp>
        <p:nvSpPr>
          <p:cNvPr id="3" name="Content Placeholder 2"/>
          <p:cNvSpPr>
            <a:spLocks noGrp="1"/>
          </p:cNvSpPr>
          <p:nvPr>
            <p:ph idx="1"/>
          </p:nvPr>
        </p:nvSpPr>
        <p:spPr>
          <a:xfrm>
            <a:off x="17968" y="1700808"/>
            <a:ext cx="8712968" cy="4023360"/>
          </a:xfrm>
        </p:spPr>
        <p:txBody>
          <a:bodyPr>
            <a:noAutofit/>
          </a:bodyPr>
          <a:lstStyle/>
          <a:p>
            <a:pPr>
              <a:buFont typeface="Wingdings" pitchFamily="2" charset="2"/>
              <a:buChar char="Ø"/>
            </a:pPr>
            <a:r>
              <a:rPr lang="en-US" sz="2400" dirty="0"/>
              <a:t>The commercial aim of engagement is to </a:t>
            </a:r>
            <a:r>
              <a:rPr lang="en-US" sz="2400" dirty="0" err="1"/>
              <a:t>maximise</a:t>
            </a:r>
            <a:r>
              <a:rPr lang="en-US" sz="2400" dirty="0"/>
              <a:t> customer value through using </a:t>
            </a:r>
            <a:r>
              <a:rPr lang="en-US" sz="2400" dirty="0" smtClean="0"/>
              <a:t>customer </a:t>
            </a:r>
            <a:r>
              <a:rPr lang="en-US" sz="2400" dirty="0"/>
              <a:t>interactions to lead to more profitable </a:t>
            </a:r>
            <a:r>
              <a:rPr lang="en-US" sz="2400" dirty="0" smtClean="0"/>
              <a:t>relationships.</a:t>
            </a:r>
            <a:endParaRPr lang="en-US" sz="2400" dirty="0"/>
          </a:p>
          <a:p>
            <a:pPr>
              <a:buFont typeface="Wingdings" pitchFamily="2" charset="2"/>
              <a:buChar char="Ø"/>
            </a:pPr>
            <a:r>
              <a:rPr lang="en-US" sz="2400" b="1" dirty="0"/>
              <a:t>Customer </a:t>
            </a:r>
            <a:r>
              <a:rPr lang="en-US" sz="2400" b="1" dirty="0" smtClean="0"/>
              <a:t>engagement: </a:t>
            </a:r>
            <a:r>
              <a:rPr lang="en-US" sz="2400" dirty="0"/>
              <a:t>Repeated interactions through the customer lifecycle prompted by online and offline communications aimed at strengthening the long-term emotional, psychological and physical investment a customer has with a brand</a:t>
            </a:r>
            <a:r>
              <a:rPr lang="en-US" sz="2400" dirty="0" smtClean="0"/>
              <a:t>.</a:t>
            </a:r>
          </a:p>
          <a:p>
            <a:pPr>
              <a:buFont typeface="Wingdings" pitchFamily="2" charset="2"/>
              <a:buChar char="Ø"/>
            </a:pPr>
            <a:r>
              <a:rPr lang="en-US" sz="2400" b="1" dirty="0"/>
              <a:t>Media fragmentation: </a:t>
            </a:r>
            <a:r>
              <a:rPr lang="en-US" sz="2400" dirty="0"/>
              <a:t>Describes a trend towards increasing choice and consumption of a range of media in terms of different channels such as web and mobile and also within channels – for </a:t>
            </a:r>
            <a:r>
              <a:rPr lang="en-US" sz="2400" dirty="0" err="1"/>
              <a:t>example,more</a:t>
            </a:r>
            <a:r>
              <a:rPr lang="en-US" sz="2400" dirty="0"/>
              <a:t> TV channels, radio stations, magazines, more websites. Media fragmentation implies increased difficulty in reaching target audiences.</a:t>
            </a:r>
          </a:p>
          <a:p>
            <a:pPr>
              <a:buFont typeface="Wingdings" pitchFamily="2" charset="2"/>
              <a:buChar char="Ø"/>
            </a:pPr>
            <a:endParaRPr lang="en-US" sz="2400" dirty="0"/>
          </a:p>
        </p:txBody>
      </p:sp>
    </p:spTree>
    <p:extLst>
      <p:ext uri="{BB962C8B-B14F-4D97-AF65-F5344CB8AC3E}">
        <p14:creationId xmlns:p14="http://schemas.microsoft.com/office/powerpoint/2010/main" xmlns="" val="24339689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332656"/>
            <a:ext cx="7543800" cy="1450757"/>
          </a:xfrm>
        </p:spPr>
        <p:txBody>
          <a:bodyPr>
            <a:normAutofit fontScale="90000"/>
          </a:bodyPr>
          <a:lstStyle/>
          <a:p>
            <a:pPr algn="ctr"/>
            <a:r>
              <a:rPr lang="en-GB" dirty="0" smtClean="0">
                <a:solidFill>
                  <a:schemeClr val="accent2">
                    <a:lumMod val="60000"/>
                    <a:lumOff val="40000"/>
                  </a:schemeClr>
                </a:solidFill>
              </a:rPr>
              <a:t>The challenge </a:t>
            </a:r>
            <a:r>
              <a:rPr lang="en-GB" dirty="0">
                <a:solidFill>
                  <a:schemeClr val="accent2">
                    <a:lumMod val="60000"/>
                    <a:lumOff val="40000"/>
                  </a:schemeClr>
                </a:solidFill>
              </a:rPr>
              <a:t>of customer </a:t>
            </a:r>
            <a:r>
              <a:rPr lang="en-GB" dirty="0" smtClean="0">
                <a:solidFill>
                  <a:schemeClr val="accent2">
                    <a:lumMod val="60000"/>
                    <a:lumOff val="40000"/>
                  </a:schemeClr>
                </a:solidFill>
              </a:rPr>
              <a:t>engagement</a:t>
            </a:r>
            <a:r>
              <a:rPr lang="en-GB" dirty="0">
                <a:solidFill>
                  <a:schemeClr val="accent2">
                    <a:lumMod val="60000"/>
                    <a:lumOff val="40000"/>
                  </a:schemeClr>
                </a:solidFill>
              </a:rPr>
              <a:t/>
            </a:r>
            <a:br>
              <a:rPr lang="en-GB" dirty="0">
                <a:solidFill>
                  <a:schemeClr val="accent2">
                    <a:lumMod val="60000"/>
                    <a:lumOff val="40000"/>
                  </a:schemeClr>
                </a:solidFill>
              </a:rPr>
            </a:br>
            <a:endParaRPr lang="en-US" dirty="0">
              <a:solidFill>
                <a:schemeClr val="accent2">
                  <a:lumMod val="60000"/>
                  <a:lumOff val="40000"/>
                </a:schemeClr>
              </a:solidFill>
            </a:endParaRPr>
          </a:p>
        </p:txBody>
      </p:sp>
      <p:sp>
        <p:nvSpPr>
          <p:cNvPr id="3" name="Content Placeholder 2"/>
          <p:cNvSpPr>
            <a:spLocks noGrp="1"/>
          </p:cNvSpPr>
          <p:nvPr>
            <p:ph idx="1"/>
          </p:nvPr>
        </p:nvSpPr>
        <p:spPr>
          <a:xfrm>
            <a:off x="16206" y="1700808"/>
            <a:ext cx="8712968" cy="4023360"/>
          </a:xfrm>
        </p:spPr>
        <p:txBody>
          <a:bodyPr>
            <a:noAutofit/>
          </a:bodyPr>
          <a:lstStyle/>
          <a:p>
            <a:pPr marL="0" indent="0">
              <a:buNone/>
            </a:pPr>
            <a:r>
              <a:rPr lang="en-US" sz="2400" dirty="0"/>
              <a:t>According to Forrester, engagement has four parts, which can be measured both online and offline</a:t>
            </a:r>
            <a:r>
              <a:rPr lang="en-US" sz="2400" dirty="0" smtClean="0"/>
              <a:t>:</a:t>
            </a:r>
          </a:p>
          <a:p>
            <a:pPr>
              <a:buFont typeface="Wingdings" pitchFamily="2" charset="2"/>
              <a:buChar char="§"/>
            </a:pPr>
            <a:r>
              <a:rPr lang="en-US" sz="2400" dirty="0" smtClean="0"/>
              <a:t> </a:t>
            </a:r>
            <a:r>
              <a:rPr lang="en-US" sz="2400" dirty="0" smtClean="0">
                <a:solidFill>
                  <a:schemeClr val="bg2">
                    <a:lumMod val="75000"/>
                  </a:schemeClr>
                </a:solidFill>
              </a:rPr>
              <a:t> </a:t>
            </a:r>
            <a:r>
              <a:rPr lang="en-US" sz="2400" dirty="0">
                <a:solidFill>
                  <a:schemeClr val="bg2">
                    <a:lumMod val="75000"/>
                  </a:schemeClr>
                </a:solidFill>
              </a:rPr>
              <a:t>Involvement</a:t>
            </a:r>
            <a:r>
              <a:rPr lang="en-US" sz="2400" dirty="0"/>
              <a:t>. Forrester says that online this includes website visits, time spent, pages viewed. </a:t>
            </a:r>
            <a:endParaRPr lang="en-US" sz="2400" dirty="0" smtClean="0"/>
          </a:p>
          <a:p>
            <a:pPr>
              <a:buFont typeface="Wingdings" pitchFamily="2" charset="2"/>
              <a:buChar char="§"/>
            </a:pPr>
            <a:r>
              <a:rPr lang="en-US" sz="2400" dirty="0">
                <a:solidFill>
                  <a:schemeClr val="bg2">
                    <a:lumMod val="75000"/>
                  </a:schemeClr>
                </a:solidFill>
              </a:rPr>
              <a:t>Interaction</a:t>
            </a:r>
            <a:r>
              <a:rPr lang="en-US" sz="2400" dirty="0"/>
              <a:t>. This is contributed comments to blogs, quantity/frequency of written reviews and online comments as well as comments expressed in customer service. </a:t>
            </a:r>
          </a:p>
          <a:p>
            <a:pPr>
              <a:buFont typeface="Wingdings" pitchFamily="2" charset="2"/>
              <a:buChar char="§"/>
            </a:pPr>
            <a:r>
              <a:rPr lang="en-US" sz="2400" dirty="0" smtClean="0"/>
              <a:t> </a:t>
            </a:r>
            <a:r>
              <a:rPr lang="en-US" sz="2400" dirty="0">
                <a:solidFill>
                  <a:schemeClr val="bg2">
                    <a:lumMod val="75000"/>
                  </a:schemeClr>
                </a:solidFill>
              </a:rPr>
              <a:t>Intimacy</a:t>
            </a:r>
            <a:r>
              <a:rPr lang="en-US" sz="2400" dirty="0"/>
              <a:t>. This is sentiment tracking on third-party sites including blogs and reviews, as well as opinions expressed in customer service calls. </a:t>
            </a:r>
          </a:p>
          <a:p>
            <a:pPr>
              <a:buFont typeface="Wingdings" pitchFamily="2" charset="2"/>
              <a:buChar char="§"/>
            </a:pPr>
            <a:r>
              <a:rPr lang="en-US" sz="2400" dirty="0">
                <a:solidFill>
                  <a:schemeClr val="bg2">
                    <a:lumMod val="75000"/>
                  </a:schemeClr>
                </a:solidFill>
              </a:rPr>
              <a:t>Influence</a:t>
            </a:r>
            <a:r>
              <a:rPr lang="en-US" sz="2400" dirty="0"/>
              <a:t>. This is advocacy indicated by measures such as likelihood to recommend, brand affinity and content forwarded to friends.</a:t>
            </a:r>
          </a:p>
        </p:txBody>
      </p:sp>
    </p:spTree>
    <p:extLst>
      <p:ext uri="{BB962C8B-B14F-4D97-AF65-F5344CB8AC3E}">
        <p14:creationId xmlns:p14="http://schemas.microsoft.com/office/powerpoint/2010/main" xmlns="" val="11649791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solidFill>
                  <a:srgbClr val="0070C0"/>
                </a:solidFill>
              </a:rPr>
              <a:t>Benefits of using CRM to support customer engagement:</a:t>
            </a:r>
          </a:p>
        </p:txBody>
      </p:sp>
      <p:sp>
        <p:nvSpPr>
          <p:cNvPr id="5" name="Rectangle 4"/>
          <p:cNvSpPr/>
          <p:nvPr/>
        </p:nvSpPr>
        <p:spPr>
          <a:xfrm>
            <a:off x="527026" y="2132856"/>
            <a:ext cx="7632848" cy="3046988"/>
          </a:xfrm>
          <a:prstGeom prst="rect">
            <a:avLst/>
          </a:prstGeom>
        </p:spPr>
        <p:txBody>
          <a:bodyPr wrap="square">
            <a:spAutoFit/>
          </a:bodyPr>
          <a:lstStyle/>
          <a:p>
            <a:pPr marL="342900" indent="-342900">
              <a:buClr>
                <a:srgbClr val="007BA4"/>
              </a:buClr>
              <a:buFont typeface="Arial" panose="020B0604020202020204" pitchFamily="34" charset="0"/>
              <a:buChar char="•"/>
            </a:pPr>
            <a:r>
              <a:rPr lang="en-GB" sz="2400" dirty="0"/>
              <a:t>Targeting more cost-effectively </a:t>
            </a:r>
          </a:p>
          <a:p>
            <a:pPr marL="342900" indent="-342900">
              <a:buClr>
                <a:srgbClr val="007BA4"/>
              </a:buClr>
              <a:buFont typeface="Arial" panose="020B0604020202020204" pitchFamily="34" charset="0"/>
              <a:buChar char="•"/>
            </a:pPr>
            <a:r>
              <a:rPr lang="en-GB" sz="2400" dirty="0"/>
              <a:t>Permission </a:t>
            </a:r>
            <a:r>
              <a:rPr lang="en-GB" sz="2400" dirty="0" smtClean="0"/>
              <a:t>marketing (</a:t>
            </a:r>
            <a:r>
              <a:rPr lang="en-US" sz="2400" dirty="0"/>
              <a:t>inbound </a:t>
            </a:r>
            <a:r>
              <a:rPr lang="en-US" sz="2400" dirty="0" smtClean="0"/>
              <a:t>marketing)</a:t>
            </a:r>
            <a:endParaRPr lang="en-GB" sz="2400" dirty="0"/>
          </a:p>
          <a:p>
            <a:pPr marL="342900" indent="-342900">
              <a:buClr>
                <a:srgbClr val="007BA4"/>
              </a:buClr>
              <a:buFont typeface="Arial" panose="020B0604020202020204" pitchFamily="34" charset="0"/>
              <a:buChar char="•"/>
            </a:pPr>
            <a:r>
              <a:rPr lang="en-GB" sz="2400" dirty="0"/>
              <a:t>Mass customisation of the marketing messages</a:t>
            </a:r>
          </a:p>
          <a:p>
            <a:pPr marL="342900" indent="-342900">
              <a:buClr>
                <a:srgbClr val="007BA4"/>
              </a:buClr>
              <a:buFont typeface="Arial" panose="020B0604020202020204" pitchFamily="34" charset="0"/>
              <a:buChar char="•"/>
            </a:pPr>
            <a:r>
              <a:rPr lang="en-GB" sz="2400" dirty="0"/>
              <a:t>Increased </a:t>
            </a:r>
            <a:r>
              <a:rPr lang="en-GB" sz="2400" dirty="0" smtClean="0"/>
              <a:t>depth </a:t>
            </a:r>
            <a:r>
              <a:rPr lang="en-GB" sz="2400" dirty="0"/>
              <a:t>and breadth </a:t>
            </a:r>
            <a:r>
              <a:rPr lang="en-GB" sz="2400" dirty="0" smtClean="0"/>
              <a:t>of </a:t>
            </a:r>
            <a:r>
              <a:rPr lang="en-GB" sz="2400" dirty="0"/>
              <a:t>information</a:t>
            </a:r>
          </a:p>
          <a:p>
            <a:pPr marL="342900" indent="-342900">
              <a:buClr>
                <a:srgbClr val="007BA4"/>
              </a:buClr>
              <a:buFont typeface="Arial" panose="020B0604020202020204" pitchFamily="34" charset="0"/>
              <a:buChar char="•"/>
            </a:pPr>
            <a:r>
              <a:rPr lang="en-GB" sz="2400" dirty="0"/>
              <a:t>Deeper customer understanding </a:t>
            </a:r>
          </a:p>
          <a:p>
            <a:pPr marL="342900" indent="-342900">
              <a:buClr>
                <a:srgbClr val="007BA4"/>
              </a:buClr>
              <a:buFont typeface="Arial" panose="020B0604020202020204" pitchFamily="34" charset="0"/>
              <a:buChar char="•"/>
            </a:pPr>
            <a:r>
              <a:rPr lang="en-GB" sz="2400" dirty="0"/>
              <a:t>Lower cost</a:t>
            </a:r>
          </a:p>
          <a:p>
            <a:pPr marL="342900" indent="-342900">
              <a:buClr>
                <a:srgbClr val="007BA4"/>
              </a:buClr>
              <a:buFont typeface="Arial" panose="020B0604020202020204" pitchFamily="34" charset="0"/>
              <a:buChar char="•"/>
            </a:pPr>
            <a:r>
              <a:rPr lang="en-GB" sz="2400" dirty="0"/>
              <a:t>Delivering loyalty programmes</a:t>
            </a:r>
          </a:p>
          <a:p>
            <a:pPr marL="342900" indent="-342900">
              <a:buClr>
                <a:srgbClr val="007BA4"/>
              </a:buClr>
              <a:buFont typeface="Arial" panose="020B0604020202020204" pitchFamily="34" charset="0"/>
              <a:buChar char="•"/>
            </a:pPr>
            <a:r>
              <a:rPr lang="en-US" sz="2400" dirty="0"/>
              <a:t>Opportunities for </a:t>
            </a:r>
            <a:r>
              <a:rPr lang="en-US" sz="2400" dirty="0" err="1" smtClean="0"/>
              <a:t>gamification</a:t>
            </a:r>
            <a:r>
              <a:rPr lang="en-GB" sz="2400" dirty="0" smtClean="0"/>
              <a:t> </a:t>
            </a:r>
            <a:endParaRPr lang="en-GB" sz="2400" dirty="0"/>
          </a:p>
        </p:txBody>
      </p:sp>
    </p:spTree>
    <p:extLst>
      <p:ext uri="{BB962C8B-B14F-4D97-AF65-F5344CB8AC3E}">
        <p14:creationId xmlns:p14="http://schemas.microsoft.com/office/powerpoint/2010/main" xmlns="" val="16063389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27026" y="2132856"/>
            <a:ext cx="7632848" cy="3785652"/>
          </a:xfrm>
          <a:prstGeom prst="rect">
            <a:avLst/>
          </a:prstGeom>
        </p:spPr>
        <p:txBody>
          <a:bodyPr wrap="square">
            <a:spAutoFit/>
          </a:bodyPr>
          <a:lstStyle/>
          <a:p>
            <a:pPr>
              <a:buClr>
                <a:srgbClr val="007BA4"/>
              </a:buClr>
            </a:pPr>
            <a:r>
              <a:rPr lang="en-US" sz="2400" b="1" dirty="0" smtClean="0"/>
              <a:t>Inbound marketing</a:t>
            </a:r>
            <a:r>
              <a:rPr lang="en-US" sz="2400" dirty="0" smtClean="0"/>
              <a:t>: </a:t>
            </a:r>
            <a:r>
              <a:rPr lang="en-US" sz="2400" dirty="0"/>
              <a:t>The customer is proactive in actively seeking out a solution and interactions with brands are attracted through content, search and social media </a:t>
            </a:r>
            <a:r>
              <a:rPr lang="en-US" sz="2400" dirty="0" smtClean="0"/>
              <a:t>marketing.</a:t>
            </a:r>
          </a:p>
          <a:p>
            <a:pPr>
              <a:buClr>
                <a:srgbClr val="007BA4"/>
              </a:buClr>
            </a:pPr>
            <a:endParaRPr lang="en-US" sz="2400" dirty="0"/>
          </a:p>
          <a:p>
            <a:pPr>
              <a:buClr>
                <a:srgbClr val="007BA4"/>
              </a:buClr>
            </a:pPr>
            <a:r>
              <a:rPr lang="en-US" sz="2400" b="1" dirty="0" err="1" smtClean="0"/>
              <a:t>Gamification</a:t>
            </a:r>
            <a:r>
              <a:rPr lang="en-US" sz="2400" b="1" dirty="0" smtClean="0"/>
              <a:t>: </a:t>
            </a:r>
            <a:r>
              <a:rPr lang="en-US" sz="2400" dirty="0"/>
              <a:t>The process of applying game thinking and mechanics to engage an audience by rewarding them for achievements and sharing. </a:t>
            </a:r>
          </a:p>
          <a:p>
            <a:pPr>
              <a:buClr>
                <a:srgbClr val="007BA4"/>
              </a:buClr>
            </a:pPr>
            <a:endParaRPr lang="en-US" sz="2400" dirty="0"/>
          </a:p>
          <a:p>
            <a:pPr marL="342900" indent="-342900">
              <a:buClr>
                <a:srgbClr val="007BA4"/>
              </a:buClr>
              <a:buFont typeface="Arial" panose="020B0604020202020204" pitchFamily="34" charset="0"/>
              <a:buChar char="•"/>
            </a:pPr>
            <a:endParaRPr lang="en-GB" sz="2400" dirty="0"/>
          </a:p>
        </p:txBody>
      </p:sp>
    </p:spTree>
    <p:extLst>
      <p:ext uri="{BB962C8B-B14F-4D97-AF65-F5344CB8AC3E}">
        <p14:creationId xmlns:p14="http://schemas.microsoft.com/office/powerpoint/2010/main" xmlns="" val="26118374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25871"/>
            <a:ext cx="6801323" cy="709714"/>
          </a:xfrm>
        </p:spPr>
        <p:txBody>
          <a:bodyPr>
            <a:normAutofit/>
          </a:bodyPr>
          <a:lstStyle/>
          <a:p>
            <a:r>
              <a:rPr lang="en-GB" sz="3600" dirty="0">
                <a:solidFill>
                  <a:srgbClr val="0070C0"/>
                </a:solidFill>
              </a:rPr>
              <a:t>Marketing applications of CRM: </a:t>
            </a:r>
          </a:p>
        </p:txBody>
      </p:sp>
      <p:sp>
        <p:nvSpPr>
          <p:cNvPr id="3" name="Content Placeholder 2"/>
          <p:cNvSpPr>
            <a:spLocks noGrp="1"/>
          </p:cNvSpPr>
          <p:nvPr>
            <p:ph idx="1"/>
          </p:nvPr>
        </p:nvSpPr>
        <p:spPr>
          <a:xfrm>
            <a:off x="539552" y="1988840"/>
            <a:ext cx="7488832" cy="3024336"/>
          </a:xfrm>
        </p:spPr>
        <p:txBody>
          <a:bodyPr>
            <a:noAutofit/>
          </a:bodyPr>
          <a:lstStyle/>
          <a:p>
            <a:pPr marL="0" indent="0">
              <a:buClr>
                <a:srgbClr val="007BA4"/>
              </a:buClr>
              <a:buNone/>
            </a:pPr>
            <a:r>
              <a:rPr lang="en-US" sz="2400" dirty="0"/>
              <a:t>CRM systems support the following marketing applications</a:t>
            </a:r>
            <a:r>
              <a:rPr lang="en-US" sz="2400" dirty="0" smtClean="0"/>
              <a:t>:</a:t>
            </a:r>
            <a:endParaRPr lang="en-GB" sz="2400" dirty="0" smtClean="0"/>
          </a:p>
          <a:p>
            <a:pPr marL="0" indent="0">
              <a:buClr>
                <a:srgbClr val="007BA4"/>
              </a:buClr>
              <a:buNone/>
            </a:pPr>
            <a:r>
              <a:rPr lang="en-GB" sz="2400" dirty="0" smtClean="0">
                <a:solidFill>
                  <a:schemeClr val="accent5">
                    <a:lumMod val="75000"/>
                  </a:schemeClr>
                </a:solidFill>
              </a:rPr>
              <a:t>1. Sales </a:t>
            </a:r>
            <a:r>
              <a:rPr lang="en-GB" sz="2400" dirty="0">
                <a:solidFill>
                  <a:schemeClr val="accent5">
                    <a:lumMod val="75000"/>
                  </a:schemeClr>
                </a:solidFill>
              </a:rPr>
              <a:t>force </a:t>
            </a:r>
            <a:r>
              <a:rPr lang="en-GB" sz="2400" dirty="0" smtClean="0">
                <a:solidFill>
                  <a:schemeClr val="accent5">
                    <a:lumMod val="75000"/>
                  </a:schemeClr>
                </a:solidFill>
              </a:rPr>
              <a:t>automation </a:t>
            </a:r>
            <a:r>
              <a:rPr lang="en-US" sz="2400" dirty="0" smtClean="0">
                <a:solidFill>
                  <a:schemeClr val="accent5">
                    <a:lumMod val="75000"/>
                  </a:schemeClr>
                </a:solidFill>
              </a:rPr>
              <a:t>(</a:t>
            </a:r>
            <a:r>
              <a:rPr lang="en-US" sz="2400" dirty="0">
                <a:solidFill>
                  <a:schemeClr val="accent5">
                    <a:lumMod val="75000"/>
                  </a:schemeClr>
                </a:solidFill>
              </a:rPr>
              <a:t>SFA</a:t>
            </a:r>
            <a:r>
              <a:rPr lang="en-US" sz="2400" dirty="0" smtClean="0">
                <a:solidFill>
                  <a:schemeClr val="accent5">
                    <a:lumMod val="75000"/>
                  </a:schemeClr>
                </a:solidFill>
              </a:rPr>
              <a:t>): </a:t>
            </a:r>
            <a:r>
              <a:rPr lang="en-US" sz="2400" dirty="0"/>
              <a:t>Sales representatives are supported in their account </a:t>
            </a:r>
            <a:r>
              <a:rPr lang="en-US" sz="2400" dirty="0" smtClean="0"/>
              <a:t>management </a:t>
            </a:r>
            <a:r>
              <a:rPr lang="en-US" sz="2400" dirty="0"/>
              <a:t>through tools to arrange and record customer visits. </a:t>
            </a:r>
            <a:endParaRPr lang="en-GB" sz="2400" dirty="0"/>
          </a:p>
          <a:p>
            <a:pPr marL="0" indent="0">
              <a:buClr>
                <a:srgbClr val="007BA4"/>
              </a:buClr>
              <a:buNone/>
            </a:pPr>
            <a:r>
              <a:rPr lang="en-GB" sz="2400" dirty="0" smtClean="0">
                <a:solidFill>
                  <a:schemeClr val="accent5">
                    <a:lumMod val="75000"/>
                  </a:schemeClr>
                </a:solidFill>
              </a:rPr>
              <a:t>2. Customer service management: </a:t>
            </a:r>
            <a:r>
              <a:rPr lang="en-US" sz="2400" dirty="0" smtClean="0"/>
              <a:t>Representatives </a:t>
            </a:r>
            <a:r>
              <a:rPr lang="en-US" sz="2400" dirty="0"/>
              <a:t>in contact </a:t>
            </a:r>
            <a:r>
              <a:rPr lang="en-US" sz="2400" dirty="0" err="1"/>
              <a:t>centres</a:t>
            </a:r>
            <a:r>
              <a:rPr lang="en-US" sz="2400" dirty="0"/>
              <a:t> respond to customer requests for information by using an intranet to access databases containing information on the customer, products and previous queries. </a:t>
            </a:r>
            <a:endParaRPr lang="en-GB"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020272" y="188640"/>
            <a:ext cx="1951917" cy="158417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17159606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844824"/>
            <a:ext cx="7488832" cy="3024336"/>
          </a:xfrm>
        </p:spPr>
        <p:txBody>
          <a:bodyPr>
            <a:noAutofit/>
          </a:bodyPr>
          <a:lstStyle/>
          <a:p>
            <a:pPr marL="0" indent="0">
              <a:buClr>
                <a:srgbClr val="007BA4"/>
              </a:buClr>
              <a:buNone/>
            </a:pPr>
            <a:r>
              <a:rPr lang="en-GB" sz="2400" dirty="0">
                <a:solidFill>
                  <a:schemeClr val="accent5">
                    <a:lumMod val="75000"/>
                  </a:schemeClr>
                </a:solidFill>
              </a:rPr>
              <a:t>3</a:t>
            </a:r>
            <a:r>
              <a:rPr lang="en-GB" sz="2400" dirty="0" smtClean="0">
                <a:solidFill>
                  <a:schemeClr val="accent5">
                    <a:lumMod val="75000"/>
                  </a:schemeClr>
                </a:solidFill>
              </a:rPr>
              <a:t>. Managing </a:t>
            </a:r>
            <a:r>
              <a:rPr lang="en-GB" sz="2400" dirty="0">
                <a:solidFill>
                  <a:schemeClr val="accent5">
                    <a:lumMod val="75000"/>
                  </a:schemeClr>
                </a:solidFill>
              </a:rPr>
              <a:t>the sales </a:t>
            </a:r>
            <a:r>
              <a:rPr lang="en-GB" sz="2400" dirty="0" smtClean="0">
                <a:solidFill>
                  <a:schemeClr val="accent5">
                    <a:lumMod val="75000"/>
                  </a:schemeClr>
                </a:solidFill>
              </a:rPr>
              <a:t>process:</a:t>
            </a:r>
            <a:r>
              <a:rPr lang="en-US" sz="2400" dirty="0"/>
              <a:t>This can be achieved through e-commerce sites, or in a B2B context by supporting sales representatives by recording the sales process (SFA</a:t>
            </a:r>
            <a:r>
              <a:rPr lang="en-US" sz="2400" dirty="0" smtClean="0"/>
              <a:t>)</a:t>
            </a:r>
            <a:endParaRPr lang="en-GB" sz="2400" dirty="0"/>
          </a:p>
          <a:p>
            <a:pPr marL="0" indent="0">
              <a:buClr>
                <a:srgbClr val="007BA4"/>
              </a:buClr>
              <a:buNone/>
            </a:pPr>
            <a:r>
              <a:rPr lang="en-GB" sz="2400" dirty="0" smtClean="0">
                <a:solidFill>
                  <a:schemeClr val="accent5">
                    <a:lumMod val="75000"/>
                  </a:schemeClr>
                </a:solidFill>
              </a:rPr>
              <a:t>4. Customer </a:t>
            </a:r>
            <a:r>
              <a:rPr lang="en-GB" sz="2400" dirty="0">
                <a:solidFill>
                  <a:schemeClr val="accent5">
                    <a:lumMod val="75000"/>
                  </a:schemeClr>
                </a:solidFill>
              </a:rPr>
              <a:t>communication </a:t>
            </a:r>
            <a:r>
              <a:rPr lang="en-GB" sz="2400" dirty="0" smtClean="0">
                <a:solidFill>
                  <a:schemeClr val="accent5">
                    <a:lumMod val="75000"/>
                  </a:schemeClr>
                </a:solidFill>
              </a:rPr>
              <a:t>management: </a:t>
            </a:r>
            <a:r>
              <a:rPr lang="en-US" sz="2400" dirty="0"/>
              <a:t>Managing communications integrated across different channels including direct mail, email, mobile messaging, </a:t>
            </a:r>
            <a:r>
              <a:rPr lang="en-US" sz="2400" dirty="0" err="1"/>
              <a:t>personalised</a:t>
            </a:r>
            <a:r>
              <a:rPr lang="en-US" sz="2400" dirty="0"/>
              <a:t> web messages and social networks. </a:t>
            </a:r>
            <a:endParaRPr lang="en-GB" sz="2400" dirty="0" smtClean="0"/>
          </a:p>
          <a:p>
            <a:pPr marL="0" indent="0">
              <a:buClr>
                <a:srgbClr val="007BA4"/>
              </a:buClr>
              <a:buNone/>
            </a:pPr>
            <a:r>
              <a:rPr lang="en-GB" sz="2400" dirty="0" smtClean="0">
                <a:solidFill>
                  <a:schemeClr val="accent5">
                    <a:lumMod val="75000"/>
                  </a:schemeClr>
                </a:solidFill>
              </a:rPr>
              <a:t>5. Analysis: </a:t>
            </a:r>
            <a:r>
              <a:rPr lang="en-US" sz="2400" dirty="0" smtClean="0"/>
              <a:t>Through </a:t>
            </a:r>
            <a:r>
              <a:rPr lang="en-US" sz="2400" dirty="0"/>
              <a:t>technologies such as data warehouses and approaches such as data mining, customers’ characteristics, their purchase </a:t>
            </a:r>
            <a:r>
              <a:rPr lang="en-US" sz="2400" dirty="0" err="1"/>
              <a:t>behaviour</a:t>
            </a:r>
            <a:r>
              <a:rPr lang="en-US" sz="2400" dirty="0"/>
              <a:t> and campaigns can be </a:t>
            </a:r>
            <a:r>
              <a:rPr lang="en-US" sz="2400" dirty="0" err="1"/>
              <a:t>analysed</a:t>
            </a:r>
            <a:r>
              <a:rPr lang="en-US" sz="2400" dirty="0"/>
              <a:t> in order to </a:t>
            </a:r>
            <a:r>
              <a:rPr lang="en-US" sz="2400" dirty="0" err="1"/>
              <a:t>optimise</a:t>
            </a:r>
            <a:r>
              <a:rPr lang="en-US" sz="2400" dirty="0"/>
              <a:t> the marketing mix. </a:t>
            </a:r>
            <a:endParaRPr lang="en-GB" sz="2400" dirty="0"/>
          </a:p>
        </p:txBody>
      </p:sp>
    </p:spTree>
    <p:extLst>
      <p:ext uri="{BB962C8B-B14F-4D97-AF65-F5344CB8AC3E}">
        <p14:creationId xmlns:p14="http://schemas.microsoft.com/office/powerpoint/2010/main" xmlns="" val="20893485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00886"/>
            <a:ext cx="8229600" cy="1021963"/>
          </a:xfrm>
        </p:spPr>
        <p:txBody>
          <a:bodyPr>
            <a:normAutofit fontScale="90000"/>
          </a:bodyPr>
          <a:lstStyle/>
          <a:p>
            <a:r>
              <a:rPr lang="en-GB" sz="3600" dirty="0">
                <a:solidFill>
                  <a:srgbClr val="0070C0"/>
                </a:solidFill>
              </a:rPr>
              <a:t>CRM technologies and </a:t>
            </a:r>
            <a:r>
              <a:rPr lang="en-GB" sz="3600" dirty="0" smtClean="0">
                <a:solidFill>
                  <a:srgbClr val="0070C0"/>
                </a:solidFill>
              </a:rPr>
              <a:t>data  </a:t>
            </a:r>
            <a:br>
              <a:rPr lang="en-GB" sz="3600" dirty="0" smtClean="0">
                <a:solidFill>
                  <a:srgbClr val="0070C0"/>
                </a:solidFill>
              </a:rPr>
            </a:br>
            <a:r>
              <a:rPr lang="en-GB" sz="3600" dirty="0" smtClean="0">
                <a:solidFill>
                  <a:srgbClr val="0070C0"/>
                </a:solidFill>
              </a:rPr>
              <a:t>management</a:t>
            </a:r>
            <a:endParaRPr lang="en-GB" sz="3600" dirty="0">
              <a:solidFill>
                <a:srgbClr val="0070C0"/>
              </a:solidFill>
            </a:endParaRPr>
          </a:p>
        </p:txBody>
      </p:sp>
      <p:sp>
        <p:nvSpPr>
          <p:cNvPr id="3" name="Content Placeholder 2"/>
          <p:cNvSpPr>
            <a:spLocks noGrp="1"/>
          </p:cNvSpPr>
          <p:nvPr>
            <p:ph idx="1"/>
          </p:nvPr>
        </p:nvSpPr>
        <p:spPr>
          <a:xfrm>
            <a:off x="539552" y="1772816"/>
            <a:ext cx="8229600" cy="2260848"/>
          </a:xfrm>
        </p:spPr>
        <p:txBody>
          <a:bodyPr>
            <a:noAutofit/>
          </a:bodyPr>
          <a:lstStyle/>
          <a:p>
            <a:r>
              <a:rPr lang="en-GB" sz="2200" dirty="0"/>
              <a:t>Three main types of customer data held in a CRM system: </a:t>
            </a:r>
          </a:p>
          <a:p>
            <a:pPr marL="457200" indent="-457200">
              <a:buClr>
                <a:srgbClr val="007BA4"/>
              </a:buClr>
              <a:buFont typeface="+mj-lt"/>
              <a:buAutoNum type="arabicPeriod"/>
            </a:pPr>
            <a:r>
              <a:rPr lang="en-US" sz="2200" dirty="0" smtClean="0">
                <a:solidFill>
                  <a:schemeClr val="bg2">
                    <a:lumMod val="75000"/>
                  </a:schemeClr>
                </a:solidFill>
              </a:rPr>
              <a:t>Personal </a:t>
            </a:r>
            <a:r>
              <a:rPr lang="en-US" sz="2200" dirty="0">
                <a:solidFill>
                  <a:schemeClr val="bg2">
                    <a:lumMod val="75000"/>
                  </a:schemeClr>
                </a:solidFill>
              </a:rPr>
              <a:t>and profile data</a:t>
            </a:r>
            <a:r>
              <a:rPr lang="en-US" sz="2200" dirty="0"/>
              <a:t>. These include contact details and characteristics for profiling customers, such as age and gender (B2C), and business size, industry sector and the individual’s role in the buying decision (B2B). </a:t>
            </a:r>
          </a:p>
          <a:p>
            <a:pPr marL="457200" indent="-457200">
              <a:buClr>
                <a:srgbClr val="007BA4"/>
              </a:buClr>
              <a:buFont typeface="+mj-lt"/>
              <a:buAutoNum type="arabicPeriod"/>
            </a:pPr>
            <a:r>
              <a:rPr lang="en-US" sz="2200" dirty="0" smtClean="0"/>
              <a:t> </a:t>
            </a:r>
            <a:r>
              <a:rPr lang="en-US" sz="2200" dirty="0">
                <a:solidFill>
                  <a:schemeClr val="bg2">
                    <a:lumMod val="75000"/>
                  </a:schemeClr>
                </a:solidFill>
              </a:rPr>
              <a:t>Transaction data</a:t>
            </a:r>
            <a:r>
              <a:rPr lang="en-US" sz="2200" dirty="0"/>
              <a:t>. A record of each purchase transaction including specific product </a:t>
            </a:r>
            <a:r>
              <a:rPr lang="en-US" sz="2200" dirty="0" smtClean="0"/>
              <a:t>purchased</a:t>
            </a:r>
            <a:r>
              <a:rPr lang="en-US" sz="2200" dirty="0"/>
              <a:t>, quantities, category, location, date and time and channel where purchased. </a:t>
            </a:r>
          </a:p>
          <a:p>
            <a:pPr marL="457200" indent="-457200">
              <a:buClr>
                <a:srgbClr val="007BA4"/>
              </a:buClr>
              <a:buFont typeface="+mj-lt"/>
              <a:buAutoNum type="arabicPeriod"/>
            </a:pPr>
            <a:r>
              <a:rPr lang="en-US" sz="2200" dirty="0" smtClean="0">
                <a:solidFill>
                  <a:schemeClr val="bg2">
                    <a:lumMod val="75000"/>
                  </a:schemeClr>
                </a:solidFill>
              </a:rPr>
              <a:t>Communications </a:t>
            </a:r>
            <a:r>
              <a:rPr lang="en-US" sz="2200" dirty="0">
                <a:solidFill>
                  <a:schemeClr val="bg2">
                    <a:lumMod val="75000"/>
                  </a:schemeClr>
                </a:solidFill>
              </a:rPr>
              <a:t>interactions data. </a:t>
            </a:r>
            <a:r>
              <a:rPr lang="en-US" sz="2200" dirty="0"/>
              <a:t>A record of which customers have been targeted by campaigns and their response to them (outbound communications). Also includes a record of inbound visits to a website, customer service and support enquiries and sales representative interactions.</a:t>
            </a:r>
            <a:endParaRPr lang="en-GB" sz="22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876256" y="188639"/>
            <a:ext cx="2124236" cy="133421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41059324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lumMod val="60000"/>
                    <a:lumOff val="40000"/>
                  </a:schemeClr>
                </a:solidFill>
              </a:rPr>
              <a:t>Introduction</a:t>
            </a:r>
            <a:endParaRPr lang="en-US" dirty="0"/>
          </a:p>
        </p:txBody>
      </p:sp>
      <p:sp>
        <p:nvSpPr>
          <p:cNvPr id="3" name="Content Placeholder 2"/>
          <p:cNvSpPr>
            <a:spLocks noGrp="1"/>
          </p:cNvSpPr>
          <p:nvPr>
            <p:ph idx="1"/>
          </p:nvPr>
        </p:nvSpPr>
        <p:spPr/>
        <p:txBody>
          <a:bodyPr>
            <a:noAutofit/>
          </a:bodyPr>
          <a:lstStyle/>
          <a:p>
            <a:pPr>
              <a:buFont typeface="Wingdings" pitchFamily="2" charset="2"/>
              <a:buChar char="Ø"/>
            </a:pPr>
            <a:r>
              <a:rPr lang="en-US" sz="2400" dirty="0" smtClean="0"/>
              <a:t> Building </a:t>
            </a:r>
            <a:r>
              <a:rPr lang="en-US" sz="2400" dirty="0"/>
              <a:t>long-term relationships with customers is essential for any sustainable business. The advent of digital marketing means that comparing and switching providers of different services is easier than previously. </a:t>
            </a:r>
            <a:endParaRPr lang="en-US" sz="2400" dirty="0" smtClean="0"/>
          </a:p>
          <a:p>
            <a:pPr>
              <a:buFont typeface="Wingdings" pitchFamily="2" charset="2"/>
              <a:buChar char="Ø"/>
            </a:pPr>
            <a:r>
              <a:rPr lang="en-US" sz="2400" dirty="0"/>
              <a:t>Research </a:t>
            </a:r>
            <a:r>
              <a:rPr lang="en-US" sz="2400" dirty="0" err="1"/>
              <a:t>summarised</a:t>
            </a:r>
            <a:r>
              <a:rPr lang="en-US" sz="2400" dirty="0"/>
              <a:t> by </a:t>
            </a:r>
            <a:r>
              <a:rPr lang="en-US" sz="2400" dirty="0" err="1"/>
              <a:t>Reichheld</a:t>
            </a:r>
            <a:r>
              <a:rPr lang="en-US" sz="2400" dirty="0"/>
              <a:t> and </a:t>
            </a:r>
            <a:r>
              <a:rPr lang="en-US" sz="2400" dirty="0" err="1"/>
              <a:t>Schefter</a:t>
            </a:r>
            <a:r>
              <a:rPr lang="en-US" sz="2400" dirty="0"/>
              <a:t> (2000) showed that acquiring online customers is so expensive (he </a:t>
            </a:r>
            <a:r>
              <a:rPr lang="en-US" sz="2400" dirty="0" smtClean="0"/>
              <a:t>suggested </a:t>
            </a:r>
            <a:r>
              <a:rPr lang="en-US" sz="2400" dirty="0"/>
              <a:t>20–30 per cent higher than for traditional businesses) that startup companies may remain unprofitable for at least two to three years. </a:t>
            </a:r>
            <a:endParaRPr lang="en-US" sz="2400" dirty="0" smtClean="0"/>
          </a:p>
          <a:p>
            <a:pPr>
              <a:buFont typeface="Wingdings" pitchFamily="2" charset="2"/>
              <a:buChar char="Ø"/>
            </a:pPr>
            <a:r>
              <a:rPr lang="en-US" sz="2400" dirty="0" smtClean="0"/>
              <a:t>The </a:t>
            </a:r>
            <a:r>
              <a:rPr lang="en-US" sz="2400" dirty="0"/>
              <a:t>research also shows that by retaining just 5 per cent more customers, online companies can boost their profits by between 25 and 95 per cent</a:t>
            </a:r>
          </a:p>
        </p:txBody>
      </p:sp>
    </p:spTree>
    <p:extLst>
      <p:ext uri="{BB962C8B-B14F-4D97-AF65-F5344CB8AC3E}">
        <p14:creationId xmlns:p14="http://schemas.microsoft.com/office/powerpoint/2010/main" xmlns="" val="15791286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00886"/>
            <a:ext cx="8229600" cy="1021963"/>
          </a:xfrm>
        </p:spPr>
        <p:txBody>
          <a:bodyPr>
            <a:normAutofit fontScale="90000"/>
          </a:bodyPr>
          <a:lstStyle/>
          <a:p>
            <a:r>
              <a:rPr lang="en-US" sz="3600" dirty="0" smtClean="0">
                <a:solidFill>
                  <a:srgbClr val="0070C0"/>
                </a:solidFill>
              </a:rPr>
              <a:t>Using </a:t>
            </a:r>
            <a:r>
              <a:rPr lang="en-US" sz="3600" dirty="0">
                <a:solidFill>
                  <a:srgbClr val="0070C0"/>
                </a:solidFill>
              </a:rPr>
              <a:t>‘Big Data’ and Artificial Intelligence to support data-driven marketing </a:t>
            </a:r>
            <a:r>
              <a:rPr lang="en-US" sz="3200" dirty="0"/>
              <a:t/>
            </a:r>
            <a:br>
              <a:rPr lang="en-US" sz="3200" dirty="0"/>
            </a:br>
            <a:endParaRPr lang="en-GB" sz="3600" dirty="0">
              <a:solidFill>
                <a:srgbClr val="0070C0"/>
              </a:solidFill>
            </a:endParaRPr>
          </a:p>
        </p:txBody>
      </p:sp>
      <p:sp>
        <p:nvSpPr>
          <p:cNvPr id="3" name="Content Placeholder 2"/>
          <p:cNvSpPr>
            <a:spLocks noGrp="1"/>
          </p:cNvSpPr>
          <p:nvPr>
            <p:ph idx="1"/>
          </p:nvPr>
        </p:nvSpPr>
        <p:spPr>
          <a:xfrm>
            <a:off x="539552" y="1772816"/>
            <a:ext cx="8229600" cy="2260848"/>
          </a:xfrm>
        </p:spPr>
        <p:txBody>
          <a:bodyPr>
            <a:noAutofit/>
          </a:bodyPr>
          <a:lstStyle/>
          <a:p>
            <a:pPr>
              <a:buFont typeface="Wingdings" pitchFamily="2" charset="2"/>
              <a:buChar char="Ø"/>
            </a:pPr>
            <a:r>
              <a:rPr lang="en-US" sz="2400" dirty="0" smtClean="0"/>
              <a:t> ‘</a:t>
            </a:r>
            <a:r>
              <a:rPr lang="en-US" sz="2400" b="1" dirty="0"/>
              <a:t>Big Data’ for marketing</a:t>
            </a:r>
            <a:r>
              <a:rPr lang="en-US" sz="2400" dirty="0"/>
              <a:t>: ‘Big Data’ refers to applications to gain value from the increasing Volume, Velocity and Variety of data integrated from different sources. These enhance insight to deliver more relevant communications through techniques such as </a:t>
            </a:r>
            <a:r>
              <a:rPr lang="en-US" sz="2400" dirty="0" smtClean="0"/>
              <a:t>marketing </a:t>
            </a:r>
            <a:r>
              <a:rPr lang="en-US" sz="2400" dirty="0"/>
              <a:t>automation and social CRM</a:t>
            </a:r>
            <a:r>
              <a:rPr lang="en-US" sz="2400" dirty="0" smtClean="0"/>
              <a:t>.</a:t>
            </a:r>
            <a:endParaRPr lang="en-US" sz="2400" dirty="0"/>
          </a:p>
          <a:p>
            <a:pPr>
              <a:buFont typeface="Wingdings" pitchFamily="2" charset="2"/>
              <a:buChar char="Ø"/>
            </a:pPr>
            <a:r>
              <a:rPr lang="en-US" sz="2400" dirty="0" smtClean="0"/>
              <a:t> The </a:t>
            </a:r>
            <a:r>
              <a:rPr lang="en-US" sz="2400" dirty="0"/>
              <a:t>two main benefits of Big Data for marketing are: </a:t>
            </a:r>
            <a:endParaRPr lang="en-US" sz="2400" dirty="0" smtClean="0"/>
          </a:p>
          <a:p>
            <a:pPr marL="0" indent="0">
              <a:buNone/>
            </a:pPr>
            <a:r>
              <a:rPr lang="en-US" sz="2400" dirty="0" smtClean="0"/>
              <a:t>• </a:t>
            </a:r>
            <a:r>
              <a:rPr lang="en-US" sz="2400" dirty="0"/>
              <a:t>identifying insights such as trends and patterns through analysis of large, complex interrelated data sets, which can inform future strategies and tactics</a:t>
            </a:r>
            <a:r>
              <a:rPr lang="en-US" sz="2400" dirty="0" smtClean="0"/>
              <a:t>;</a:t>
            </a:r>
          </a:p>
          <a:p>
            <a:pPr marL="0" indent="0">
              <a:buNone/>
            </a:pPr>
            <a:r>
              <a:rPr lang="en-US" sz="2400" dirty="0" smtClean="0"/>
              <a:t>• </a:t>
            </a:r>
            <a:r>
              <a:rPr lang="en-US" sz="2400" dirty="0"/>
              <a:t>identifying success factors to make communications more relevant by improving messaging – for example, by selecting the best timing, copy or offers.</a:t>
            </a:r>
          </a:p>
          <a:p>
            <a:endParaRPr lang="en-GB" sz="2400" dirty="0"/>
          </a:p>
        </p:txBody>
      </p:sp>
    </p:spTree>
    <p:extLst>
      <p:ext uri="{BB962C8B-B14F-4D97-AF65-F5344CB8AC3E}">
        <p14:creationId xmlns:p14="http://schemas.microsoft.com/office/powerpoint/2010/main" xmlns="" val="29607135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00886"/>
            <a:ext cx="8229600" cy="1021963"/>
          </a:xfrm>
        </p:spPr>
        <p:txBody>
          <a:bodyPr>
            <a:normAutofit fontScale="90000"/>
          </a:bodyPr>
          <a:lstStyle/>
          <a:p>
            <a:r>
              <a:rPr lang="en-US" sz="3600" dirty="0" smtClean="0">
                <a:solidFill>
                  <a:srgbClr val="0070C0"/>
                </a:solidFill>
              </a:rPr>
              <a:t>Using </a:t>
            </a:r>
            <a:r>
              <a:rPr lang="en-US" sz="3600" dirty="0">
                <a:solidFill>
                  <a:srgbClr val="0070C0"/>
                </a:solidFill>
              </a:rPr>
              <a:t>‘Big Data’ and Artificial Intelligence to support data-driven marketing </a:t>
            </a:r>
            <a:r>
              <a:rPr lang="en-US" sz="3200" dirty="0"/>
              <a:t/>
            </a:r>
            <a:br>
              <a:rPr lang="en-US" sz="3200" dirty="0"/>
            </a:br>
            <a:endParaRPr lang="en-GB" sz="3600" dirty="0">
              <a:solidFill>
                <a:srgbClr val="0070C0"/>
              </a:solidFill>
            </a:endParaRPr>
          </a:p>
        </p:txBody>
      </p:sp>
      <p:sp>
        <p:nvSpPr>
          <p:cNvPr id="3" name="Content Placeholder 2"/>
          <p:cNvSpPr>
            <a:spLocks noGrp="1"/>
          </p:cNvSpPr>
          <p:nvPr>
            <p:ph idx="1"/>
          </p:nvPr>
        </p:nvSpPr>
        <p:spPr>
          <a:xfrm>
            <a:off x="467544" y="2420888"/>
            <a:ext cx="8229600" cy="2260848"/>
          </a:xfrm>
        </p:spPr>
        <p:txBody>
          <a:bodyPr>
            <a:noAutofit/>
          </a:bodyPr>
          <a:lstStyle/>
          <a:p>
            <a:r>
              <a:rPr lang="en-US" sz="2400" dirty="0"/>
              <a:t>The main application of Big Data in marketing is used to increase the relevance of communications using the marketing automation techniques such as predictive </a:t>
            </a:r>
            <a:r>
              <a:rPr lang="en-US" sz="2400" dirty="0" err="1"/>
              <a:t>modelling</a:t>
            </a:r>
            <a:r>
              <a:rPr lang="en-US" sz="2400" dirty="0"/>
              <a:t> are used to send more relevant, contextual emails or web </a:t>
            </a:r>
            <a:r>
              <a:rPr lang="en-US" sz="2400" dirty="0" err="1"/>
              <a:t>personalised</a:t>
            </a:r>
            <a:r>
              <a:rPr lang="en-US" sz="2400" dirty="0"/>
              <a:t> banners to customers in order to generate response. </a:t>
            </a:r>
            <a:endParaRPr lang="en-GB" sz="2400" dirty="0"/>
          </a:p>
        </p:txBody>
      </p:sp>
    </p:spTree>
    <p:extLst>
      <p:ext uri="{BB962C8B-B14F-4D97-AF65-F5344CB8AC3E}">
        <p14:creationId xmlns:p14="http://schemas.microsoft.com/office/powerpoint/2010/main" xmlns="" val="1203411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buFont typeface="Wingdings" pitchFamily="2" charset="2"/>
              <a:buChar char="Ø"/>
            </a:pPr>
            <a:r>
              <a:rPr lang="en-US" sz="2400" b="1" dirty="0" smtClean="0"/>
              <a:t> Customer </a:t>
            </a:r>
            <a:r>
              <a:rPr lang="en-US" sz="2400" b="1" dirty="0"/>
              <a:t>relationship management (CRM): </a:t>
            </a:r>
            <a:r>
              <a:rPr lang="en-US" sz="2400" dirty="0"/>
              <a:t>A marketing-led approach to building and sustaining long-term business with customers.</a:t>
            </a:r>
          </a:p>
          <a:p>
            <a:pPr>
              <a:buFont typeface="Wingdings" pitchFamily="2" charset="2"/>
              <a:buChar char="Ø"/>
            </a:pPr>
            <a:endParaRPr lang="en-US" sz="2400" dirty="0"/>
          </a:p>
          <a:p>
            <a:pPr>
              <a:buFont typeface="Wingdings" pitchFamily="2" charset="2"/>
              <a:buChar char="Ø"/>
            </a:pPr>
            <a:r>
              <a:rPr lang="en-US" sz="2400" b="1" dirty="0" smtClean="0"/>
              <a:t> Marketing </a:t>
            </a:r>
            <a:r>
              <a:rPr lang="en-US" sz="2400" b="1" dirty="0"/>
              <a:t>automation technology: </a:t>
            </a:r>
            <a:r>
              <a:rPr lang="en-US" sz="2400" dirty="0"/>
              <a:t>Enables businesses to automate tasks in the marketing and sales process to deliver more relevant communications, typically delivered as </a:t>
            </a:r>
            <a:r>
              <a:rPr lang="en-US" sz="2400" dirty="0" err="1"/>
              <a:t>personalised</a:t>
            </a:r>
            <a:r>
              <a:rPr lang="en-US" sz="2400" dirty="0"/>
              <a:t> emails and website messages.</a:t>
            </a:r>
          </a:p>
        </p:txBody>
      </p:sp>
    </p:spTree>
    <p:extLst>
      <p:ext uri="{BB962C8B-B14F-4D97-AF65-F5344CB8AC3E}">
        <p14:creationId xmlns:p14="http://schemas.microsoft.com/office/powerpoint/2010/main" xmlns="" val="3246944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buFont typeface="Wingdings" pitchFamily="2" charset="2"/>
              <a:buChar char="Ø"/>
            </a:pPr>
            <a:r>
              <a:rPr lang="en-US" sz="2400" b="1" dirty="0"/>
              <a:t>Marketing orchestration: </a:t>
            </a:r>
            <a:r>
              <a:rPr lang="en-US" sz="2400" dirty="0"/>
              <a:t>Designing customer contact strategies to deliver the most relevant, most responsive messages integrated across different communications channels based on customer context. Communications strategies are managed by marketing automation systems using rules or Artificial Intelligence based on Big Data analysis rather than manually created campaigns.</a:t>
            </a:r>
          </a:p>
          <a:p>
            <a:pPr>
              <a:buFont typeface="Wingdings" pitchFamily="2" charset="2"/>
              <a:buChar char="Ø"/>
            </a:pPr>
            <a:endParaRPr lang="en-US" sz="2400" dirty="0"/>
          </a:p>
        </p:txBody>
      </p:sp>
    </p:spTree>
    <p:extLst>
      <p:ext uri="{BB962C8B-B14F-4D97-AF65-F5344CB8AC3E}">
        <p14:creationId xmlns:p14="http://schemas.microsoft.com/office/powerpoint/2010/main" xmlns="" val="42478151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sz="2400" b="1" dirty="0" smtClean="0"/>
          </a:p>
          <a:p>
            <a:r>
              <a:rPr lang="en-US" sz="2400" b="1" dirty="0" smtClean="0"/>
              <a:t>Electronic </a:t>
            </a:r>
            <a:r>
              <a:rPr lang="en-US" sz="2400" b="1" dirty="0"/>
              <a:t>customer relationship management (E-CRM</a:t>
            </a:r>
            <a:r>
              <a:rPr lang="en-US" sz="2400" dirty="0"/>
              <a:t>) </a:t>
            </a:r>
            <a:r>
              <a:rPr lang="en-US" sz="2400" dirty="0" smtClean="0"/>
              <a:t>: Using </a:t>
            </a:r>
            <a:r>
              <a:rPr lang="en-US" sz="2400" dirty="0"/>
              <a:t>digital communications technologies to </a:t>
            </a:r>
            <a:r>
              <a:rPr lang="en-US" sz="2400" dirty="0" err="1"/>
              <a:t>maximise</a:t>
            </a:r>
            <a:r>
              <a:rPr lang="en-US" sz="2400" dirty="0"/>
              <a:t> sales to existing customers and encourage continued usage of online services through techniques including database, </a:t>
            </a:r>
            <a:r>
              <a:rPr lang="en-US" sz="2400" dirty="0" err="1"/>
              <a:t>personalised</a:t>
            </a:r>
            <a:r>
              <a:rPr lang="en-US" sz="2400" dirty="0"/>
              <a:t> web messages, customer services, email and social media marketing. Today, CRM is synonymous with </a:t>
            </a:r>
            <a:r>
              <a:rPr lang="en-US" sz="2400" dirty="0" smtClean="0"/>
              <a:t>E-CRM.</a:t>
            </a:r>
            <a:endParaRPr lang="en-US" sz="2400" dirty="0"/>
          </a:p>
          <a:p>
            <a:endParaRPr lang="en-US" sz="2400" dirty="0"/>
          </a:p>
        </p:txBody>
      </p:sp>
    </p:spTree>
    <p:extLst>
      <p:ext uri="{BB962C8B-B14F-4D97-AF65-F5344CB8AC3E}">
        <p14:creationId xmlns:p14="http://schemas.microsoft.com/office/powerpoint/2010/main" xmlns="" val="39897048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548680"/>
            <a:ext cx="7543800" cy="1450757"/>
          </a:xfrm>
        </p:spPr>
        <p:txBody>
          <a:bodyPr>
            <a:normAutofit fontScale="90000"/>
          </a:bodyPr>
          <a:lstStyle/>
          <a:p>
            <a:pPr algn="ctr"/>
            <a:r>
              <a:rPr lang="en-GB" dirty="0" smtClean="0">
                <a:solidFill>
                  <a:schemeClr val="accent2">
                    <a:lumMod val="60000"/>
                    <a:lumOff val="40000"/>
                  </a:schemeClr>
                </a:solidFill>
              </a:rPr>
              <a:t>Using </a:t>
            </a:r>
            <a:r>
              <a:rPr lang="en-GB" dirty="0">
                <a:solidFill>
                  <a:schemeClr val="accent2">
                    <a:lumMod val="60000"/>
                    <a:lumOff val="40000"/>
                  </a:schemeClr>
                </a:solidFill>
              </a:rPr>
              <a:t>social media to improve customer loyalty and advocacy</a:t>
            </a:r>
            <a:br>
              <a:rPr lang="en-GB" dirty="0">
                <a:solidFill>
                  <a:schemeClr val="accent2">
                    <a:lumMod val="60000"/>
                    <a:lumOff val="40000"/>
                  </a:schemeClr>
                </a:solidFill>
              </a:rPr>
            </a:br>
            <a:endParaRPr lang="en-US" dirty="0">
              <a:solidFill>
                <a:schemeClr val="accent2">
                  <a:lumMod val="60000"/>
                  <a:lumOff val="40000"/>
                </a:schemeClr>
              </a:solidFill>
            </a:endParaRPr>
          </a:p>
        </p:txBody>
      </p:sp>
      <p:sp>
        <p:nvSpPr>
          <p:cNvPr id="3" name="Content Placeholder 2"/>
          <p:cNvSpPr>
            <a:spLocks noGrp="1"/>
          </p:cNvSpPr>
          <p:nvPr>
            <p:ph idx="1"/>
          </p:nvPr>
        </p:nvSpPr>
        <p:spPr/>
        <p:txBody>
          <a:bodyPr>
            <a:noAutofit/>
          </a:bodyPr>
          <a:lstStyle/>
          <a:p>
            <a:pPr marL="0" indent="0">
              <a:buNone/>
            </a:pPr>
            <a:endParaRPr lang="en-US" sz="2400" dirty="0" smtClean="0"/>
          </a:p>
          <a:p>
            <a:pPr marL="0" indent="0">
              <a:buNone/>
            </a:pPr>
            <a:r>
              <a:rPr lang="en-US" sz="2400" dirty="0" smtClean="0"/>
              <a:t>Social </a:t>
            </a:r>
            <a:r>
              <a:rPr lang="en-US" sz="2400" dirty="0"/>
              <a:t>media marketing has many applications throughout the customer lifecycle, but </a:t>
            </a:r>
            <a:r>
              <a:rPr lang="en-US" sz="2400" dirty="0" smtClean="0"/>
              <a:t>arguably</a:t>
            </a:r>
            <a:r>
              <a:rPr lang="en-US" sz="2400" dirty="0"/>
              <a:t>, it is most effective when it is used to develop existing relationships and encourage advocacy to create brand awareness and </a:t>
            </a:r>
            <a:r>
              <a:rPr lang="en-US" sz="2400" dirty="0" err="1"/>
              <a:t>favourability</a:t>
            </a:r>
            <a:r>
              <a:rPr lang="en-US" sz="2400" dirty="0"/>
              <a:t>. This advocacy is not limited to customers, it can also involve </a:t>
            </a:r>
            <a:r>
              <a:rPr lang="en-US" sz="2400" dirty="0" smtClean="0"/>
              <a:t>influencers</a:t>
            </a:r>
            <a:r>
              <a:rPr lang="en-US" sz="2400" dirty="0"/>
              <a:t>, partners and employees</a:t>
            </a:r>
            <a:r>
              <a:rPr lang="en-US" sz="2400" dirty="0" smtClean="0"/>
              <a:t>.</a:t>
            </a:r>
          </a:p>
          <a:p>
            <a:pPr marL="0" indent="0">
              <a:buNone/>
            </a:pPr>
            <a:endParaRPr lang="en-US" sz="2400" dirty="0"/>
          </a:p>
        </p:txBody>
      </p:sp>
    </p:spTree>
    <p:extLst>
      <p:ext uri="{BB962C8B-B14F-4D97-AF65-F5344CB8AC3E}">
        <p14:creationId xmlns:p14="http://schemas.microsoft.com/office/powerpoint/2010/main" xmlns="" val="34984555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548680"/>
            <a:ext cx="7543800" cy="1450757"/>
          </a:xfrm>
        </p:spPr>
        <p:txBody>
          <a:bodyPr>
            <a:noAutofit/>
          </a:bodyPr>
          <a:lstStyle/>
          <a:p>
            <a:pPr algn="ctr"/>
            <a:r>
              <a:rPr lang="en-US" sz="3600" dirty="0">
                <a:solidFill>
                  <a:srgbClr val="0070C0"/>
                </a:solidFill>
              </a:rPr>
              <a:t>What is social media marketing and why is it important? </a:t>
            </a:r>
            <a:br>
              <a:rPr lang="en-US" sz="3600" dirty="0">
                <a:solidFill>
                  <a:srgbClr val="0070C0"/>
                </a:solidFill>
              </a:rPr>
            </a:br>
            <a:endParaRPr lang="en-US" sz="3600" dirty="0">
              <a:solidFill>
                <a:srgbClr val="0070C0"/>
              </a:solidFill>
            </a:endParaRPr>
          </a:p>
        </p:txBody>
      </p:sp>
      <p:sp>
        <p:nvSpPr>
          <p:cNvPr id="3" name="Content Placeholder 2"/>
          <p:cNvSpPr>
            <a:spLocks noGrp="1"/>
          </p:cNvSpPr>
          <p:nvPr>
            <p:ph idx="1"/>
          </p:nvPr>
        </p:nvSpPr>
        <p:spPr>
          <a:xfrm>
            <a:off x="395537" y="1845734"/>
            <a:ext cx="8424936" cy="4023360"/>
          </a:xfrm>
        </p:spPr>
        <p:txBody>
          <a:bodyPr>
            <a:noAutofit/>
          </a:bodyPr>
          <a:lstStyle/>
          <a:p>
            <a:pPr>
              <a:buFont typeface="Wingdings" pitchFamily="2" charset="2"/>
              <a:buChar char="Ø"/>
            </a:pPr>
            <a:r>
              <a:rPr lang="en-US" sz="2400" dirty="0"/>
              <a:t> </a:t>
            </a:r>
            <a:r>
              <a:rPr lang="en-US" sz="2400" dirty="0" smtClean="0"/>
              <a:t> Social </a:t>
            </a:r>
            <a:r>
              <a:rPr lang="en-US" sz="2400" dirty="0"/>
              <a:t>media marketing is based on how we can use consumer-to-consumer (C2C)  interactions to increase awareness of our brand through social media amplification while </a:t>
            </a:r>
            <a:r>
              <a:rPr lang="en-US" sz="2400" dirty="0" err="1"/>
              <a:t>minimising</a:t>
            </a:r>
            <a:r>
              <a:rPr lang="en-US" sz="2400" dirty="0"/>
              <a:t> negative mentions. </a:t>
            </a:r>
            <a:endParaRPr lang="en-US" sz="2400" dirty="0" smtClean="0"/>
          </a:p>
          <a:p>
            <a:pPr>
              <a:buFont typeface="Wingdings" pitchFamily="2" charset="2"/>
              <a:buChar char="Ø"/>
            </a:pPr>
            <a:r>
              <a:rPr lang="en-US" sz="2400" b="1" dirty="0" smtClean="0"/>
              <a:t> Social </a:t>
            </a:r>
            <a:r>
              <a:rPr lang="en-US" sz="2400" b="1" dirty="0"/>
              <a:t>media </a:t>
            </a:r>
            <a:r>
              <a:rPr lang="en-US" sz="2400" b="1" dirty="0" smtClean="0"/>
              <a:t>amplification: </a:t>
            </a:r>
            <a:r>
              <a:rPr lang="en-US" sz="2400" dirty="0"/>
              <a:t>A method of increasing awareness of a brand through organic and paid sharing of social media updates via social networks as organic social posts and adverts are displayed in the stream of social network users. </a:t>
            </a:r>
          </a:p>
          <a:p>
            <a:pPr>
              <a:buFont typeface="Wingdings" pitchFamily="2" charset="2"/>
              <a:buChar char="Ø"/>
            </a:pPr>
            <a:r>
              <a:rPr lang="en-US" sz="2400" dirty="0" smtClean="0"/>
              <a:t> To </a:t>
            </a:r>
            <a:r>
              <a:rPr lang="en-US" sz="2400" dirty="0"/>
              <a:t>apply this effectively for communications, we have to </a:t>
            </a:r>
            <a:r>
              <a:rPr lang="en-US" sz="2400" dirty="0" err="1"/>
              <a:t>recognise</a:t>
            </a:r>
            <a:r>
              <a:rPr lang="en-US" sz="2400" dirty="0"/>
              <a:t> that social media involves participation in discussions and sharing of ideas and content, which is often facilitated by social networks but can occur in other locations.</a:t>
            </a:r>
          </a:p>
        </p:txBody>
      </p:sp>
    </p:spTree>
    <p:extLst>
      <p:ext uri="{BB962C8B-B14F-4D97-AF65-F5344CB8AC3E}">
        <p14:creationId xmlns:p14="http://schemas.microsoft.com/office/powerpoint/2010/main" xmlns="" val="17257853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548680"/>
            <a:ext cx="7543800" cy="1450757"/>
          </a:xfrm>
        </p:spPr>
        <p:txBody>
          <a:bodyPr>
            <a:noAutofit/>
          </a:bodyPr>
          <a:lstStyle/>
          <a:p>
            <a:pPr algn="ctr"/>
            <a:r>
              <a:rPr lang="en-US" sz="3600" dirty="0">
                <a:solidFill>
                  <a:srgbClr val="0070C0"/>
                </a:solidFill>
              </a:rPr>
              <a:t>What is social media marketing and why is it important? </a:t>
            </a:r>
            <a:br>
              <a:rPr lang="en-US" sz="3600" dirty="0">
                <a:solidFill>
                  <a:srgbClr val="0070C0"/>
                </a:solidFill>
              </a:rPr>
            </a:br>
            <a:endParaRPr lang="en-US" sz="3600" dirty="0">
              <a:solidFill>
                <a:srgbClr val="0070C0"/>
              </a:solidFill>
            </a:endParaRPr>
          </a:p>
        </p:txBody>
      </p:sp>
      <p:sp>
        <p:nvSpPr>
          <p:cNvPr id="3" name="Content Placeholder 2"/>
          <p:cNvSpPr>
            <a:spLocks noGrp="1"/>
          </p:cNvSpPr>
          <p:nvPr>
            <p:ph idx="1"/>
          </p:nvPr>
        </p:nvSpPr>
        <p:spPr>
          <a:xfrm>
            <a:off x="395537" y="1845734"/>
            <a:ext cx="8424936" cy="4023360"/>
          </a:xfrm>
        </p:spPr>
        <p:txBody>
          <a:bodyPr>
            <a:noAutofit/>
          </a:bodyPr>
          <a:lstStyle/>
          <a:p>
            <a:pPr marL="0" indent="0">
              <a:buNone/>
            </a:pPr>
            <a:r>
              <a:rPr lang="en-US" sz="2400" b="1" dirty="0"/>
              <a:t>What is social CRM? </a:t>
            </a:r>
          </a:p>
          <a:p>
            <a:pPr>
              <a:buFont typeface="Wingdings" pitchFamily="2" charset="2"/>
              <a:buChar char="Ø"/>
            </a:pPr>
            <a:r>
              <a:rPr lang="en-US" sz="2400" b="1" dirty="0"/>
              <a:t>Social CRM </a:t>
            </a:r>
            <a:r>
              <a:rPr lang="en-US" sz="2400" b="1" dirty="0" smtClean="0"/>
              <a:t>:</a:t>
            </a:r>
            <a:r>
              <a:rPr lang="en-US" sz="2400" dirty="0" smtClean="0"/>
              <a:t>The </a:t>
            </a:r>
            <a:r>
              <a:rPr lang="en-US" sz="2400" dirty="0"/>
              <a:t>process of managing customer-to-customer conversations to engage existing customers, prospects and other stakeholders with a brand and so enhance customer relationship management</a:t>
            </a:r>
            <a:r>
              <a:rPr lang="en-US" sz="2400" dirty="0" smtClean="0"/>
              <a:t>.</a:t>
            </a:r>
          </a:p>
          <a:p>
            <a:pPr>
              <a:buFont typeface="Wingdings" pitchFamily="2" charset="2"/>
              <a:buChar char="Ø"/>
            </a:pPr>
            <a:r>
              <a:rPr lang="en-US" sz="2400" b="1" dirty="0"/>
              <a:t>Social </a:t>
            </a:r>
            <a:r>
              <a:rPr lang="en-US" sz="2400" b="1" dirty="0" smtClean="0"/>
              <a:t>selling: </a:t>
            </a:r>
            <a:r>
              <a:rPr lang="en-US" sz="2400" dirty="0"/>
              <a:t>A proactive approach to using social media to generate leads and sales, particularly applied to B2B marketing in LinkedIn, where it’s possible to identify prospects and connect with them.</a:t>
            </a:r>
          </a:p>
          <a:p>
            <a:pPr>
              <a:buFont typeface="Wingdings" pitchFamily="2" charset="2"/>
              <a:buChar char="Ø"/>
            </a:pPr>
            <a:endParaRPr lang="en-US" sz="2400" dirty="0"/>
          </a:p>
        </p:txBody>
      </p:sp>
    </p:spTree>
    <p:extLst>
      <p:ext uri="{BB962C8B-B14F-4D97-AF65-F5344CB8AC3E}">
        <p14:creationId xmlns:p14="http://schemas.microsoft.com/office/powerpoint/2010/main" xmlns="" val="320634626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11">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2408</Words>
  <PresentationFormat>Affichage à l'écran (4:3)</PresentationFormat>
  <Paragraphs>130</Paragraphs>
  <Slides>31</Slides>
  <Notes>4</Notes>
  <HiddenSlides>0</HiddenSlides>
  <MMClips>0</MMClips>
  <ScaleCrop>false</ScaleCrop>
  <HeadingPairs>
    <vt:vector size="4" baseType="variant">
      <vt:variant>
        <vt:lpstr>Thème</vt:lpstr>
      </vt:variant>
      <vt:variant>
        <vt:i4>1</vt:i4>
      </vt:variant>
      <vt:variant>
        <vt:lpstr>Titres des diapositives</vt:lpstr>
      </vt:variant>
      <vt:variant>
        <vt:i4>31</vt:i4>
      </vt:variant>
    </vt:vector>
  </HeadingPairs>
  <TitlesOfParts>
    <vt:vector size="32" baseType="lpstr">
      <vt:lpstr>Theme11</vt:lpstr>
      <vt:lpstr>Diapositive 1</vt:lpstr>
      <vt:lpstr>Chapter 6 Relationship marketing using digital platforms</vt:lpstr>
      <vt:lpstr>Introduction</vt:lpstr>
      <vt:lpstr>Diapositive 4</vt:lpstr>
      <vt:lpstr>Diapositive 5</vt:lpstr>
      <vt:lpstr>Diapositive 6</vt:lpstr>
      <vt:lpstr>Using social media to improve customer loyalty and advocacy </vt:lpstr>
      <vt:lpstr>What is social media marketing and why is it important?  </vt:lpstr>
      <vt:lpstr>What is social media marketing and why is it important?  </vt:lpstr>
      <vt:lpstr>Applications of social media across different business functions </vt:lpstr>
      <vt:lpstr>Diapositive 11</vt:lpstr>
      <vt:lpstr>Diapositive 12</vt:lpstr>
      <vt:lpstr>What are the main social media platforms?  </vt:lpstr>
      <vt:lpstr>What are the main social media platforms?  </vt:lpstr>
      <vt:lpstr>What are the main social media platforms?  </vt:lpstr>
      <vt:lpstr>The social media marketing radar</vt:lpstr>
      <vt:lpstr>Social media activities requiring management </vt:lpstr>
      <vt:lpstr>Activity 1. Define listening and reputation strategy  </vt:lpstr>
      <vt:lpstr>Activity 2. Transform the brand through social media</vt:lpstr>
      <vt:lpstr>Activity 3. Acquire new customers using social media </vt:lpstr>
      <vt:lpstr>  Activity 4. Increase sales to existing customers </vt:lpstr>
      <vt:lpstr>Activity 5. Enhance customer service through social media marketing </vt:lpstr>
      <vt:lpstr>The challenge of customer engagement </vt:lpstr>
      <vt:lpstr>The challenge of customer engagement </vt:lpstr>
      <vt:lpstr>Benefits of using CRM to support customer engagement:</vt:lpstr>
      <vt:lpstr>Diapositive 26</vt:lpstr>
      <vt:lpstr>Marketing applications of CRM: </vt:lpstr>
      <vt:lpstr>Diapositive 28</vt:lpstr>
      <vt:lpstr>CRM technologies and data   management</vt:lpstr>
      <vt:lpstr>Using ‘Big Data’ and Artificial Intelligence to support data-driven marketing  </vt:lpstr>
      <vt:lpstr>Using ‘Big Data’ and Artificial Intelligence to support data-driven marketing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TOSHIBA</dc:creator>
  <cp:lastModifiedBy>TOSHIBA</cp:lastModifiedBy>
  <cp:revision>1</cp:revision>
  <dcterms:modified xsi:type="dcterms:W3CDTF">2019-10-02T20:46:05Z</dcterms:modified>
</cp:coreProperties>
</file>