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85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ssim ammour" initials="na" lastIdx="1" clrIdx="0">
    <p:extLst>
      <p:ext uri="{19B8F6BF-5375-455C-9EA6-DF929625EA0E}">
        <p15:presenceInfo xmlns:p15="http://schemas.microsoft.com/office/powerpoint/2012/main" userId="f86abe116215b04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22" autoAdjust="0"/>
    <p:restoredTop sz="94660"/>
  </p:normalViewPr>
  <p:slideViewPr>
    <p:cSldViewPr snapToGrid="0">
      <p:cViewPr varScale="1">
        <p:scale>
          <a:sx n="71" d="100"/>
          <a:sy n="71" d="100"/>
        </p:scale>
        <p:origin x="78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95AF0-7374-45EB-B4FD-C6CB88E5E0D1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810DFC-59F3-4535-8C19-6A3E24402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347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10DFC-59F3-4535-8C19-6A3E24402FA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02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49628-D2E6-43DB-ABDC-0470FBF6B1A7}" type="datetime1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737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D1CC6-D419-4185-AF32-173C1F307263}" type="datetime1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082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D28BE-DCCD-46F1-ABFC-AE252E50DB5A}" type="datetime1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021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DB145-E863-47CB-A5D4-9E228C42F331}" type="datetime1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483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3189-D141-4EF9-A19C-BFA2684898F9}" type="datetime1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337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A1E74-1C78-4F8B-B329-2C9D7ED862A8}" type="datetime1">
              <a:rPr lang="en-US" smtClean="0"/>
              <a:t>11/8/2016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37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CF64B-CF8C-4515-98F9-30C9157F0DF8}" type="datetime1">
              <a:rPr lang="en-US" smtClean="0"/>
              <a:t>11/8/2016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470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611E-325D-4911-A2B6-9FBF71306CE3}" type="datetime1">
              <a:rPr lang="en-US" smtClean="0"/>
              <a:t>11/8/2016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120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2C6E9-0CEE-41B3-93A8-B166C14B668B}" type="datetime1">
              <a:rPr lang="en-US" smtClean="0"/>
              <a:t>11/8/2016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062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3900-3A14-4B5F-A411-51A4E23319D3}" type="datetime1">
              <a:rPr lang="en-US" smtClean="0"/>
              <a:t>11/8/2016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582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04855-198F-48F5-B1A0-7CA28BA18106}" type="datetime1">
              <a:rPr lang="en-US" smtClean="0"/>
              <a:t>11/8/2016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580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57D0F-E902-43F0-A416-6E81CB99791A}" type="datetime1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F886B-644D-4758-9B34-3F41B762D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3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png"/><Relationship Id="rId4" Type="http://schemas.openxmlformats.org/officeDocument/2006/relationships/image" Target="../media/image6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4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08738" y="61207"/>
            <a:ext cx="389516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72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Chapter 6</a:t>
            </a:r>
            <a:endParaRPr lang="en-US" sz="7200" dirty="0"/>
          </a:p>
        </p:txBody>
      </p:sp>
      <p:sp>
        <p:nvSpPr>
          <p:cNvPr id="3" name="Rectangle 2"/>
          <p:cNvSpPr/>
          <p:nvPr/>
        </p:nvSpPr>
        <p:spPr>
          <a:xfrm>
            <a:off x="4408738" y="1261536"/>
            <a:ext cx="394249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5400" b="1" dirty="0"/>
              <a:t>Digital Filters</a:t>
            </a:r>
            <a:endParaRPr lang="en-US" sz="5400" dirty="0"/>
          </a:p>
        </p:txBody>
      </p:sp>
      <p:sp>
        <p:nvSpPr>
          <p:cNvPr id="5" name="Rectangle 4"/>
          <p:cNvSpPr/>
          <p:nvPr/>
        </p:nvSpPr>
        <p:spPr>
          <a:xfrm>
            <a:off x="1253145" y="2499866"/>
            <a:ext cx="9685710" cy="3189391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0867405" y="6356350"/>
            <a:ext cx="410819" cy="365125"/>
          </a:xfrm>
        </p:spPr>
        <p:txBody>
          <a:bodyPr/>
          <a:lstStyle/>
          <a:p>
            <a:fld id="{707F886B-644D-4758-9B34-3F41B762DB7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18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10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94974" y="-75978"/>
            <a:ext cx="8084264" cy="6860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GB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Digital Filter: Frequency Response</a:t>
            </a:r>
            <a:endParaRPr lang="en-US" sz="3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-66853" y="628130"/>
                <a:ext cx="11912600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Calibri" panose="020F0502020204030204" pitchFamily="34" charset="0"/>
                    <a:ea typeface="Times New Roman" panose="02020603050405020304" pitchFamily="18" charset="0"/>
                    <a:cs typeface="AdvTGBOLD"/>
                  </a:rPr>
                  <a:t>From the Laplace transfer function, we can achieve the analog filter frequency response </a:t>
                </a:r>
                <a14:m>
                  <m:oMath xmlns:m="http://schemas.openxmlformats.org/officeDocument/2006/math">
                    <m:r>
                      <a:rPr lang="en-GB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TGBOLD"/>
                      </a:rPr>
                      <m:t>𝐻</m:t>
                    </m:r>
                    <m:r>
                      <a:rPr lang="en-GB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TGBOLD"/>
                      </a:rPr>
                      <m:t>(</m:t>
                    </m:r>
                    <m:r>
                      <a:rPr lang="en-GB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TGBOLD"/>
                      </a:rPr>
                      <m:t>𝑗</m:t>
                    </m:r>
                    <m:r>
                      <a:rPr lang="en-GB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TGBOLD"/>
                      </a:rPr>
                      <m:t>𝜔</m:t>
                    </m:r>
                    <m:r>
                      <a:rPr lang="en-GB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TGBOLD"/>
                      </a:rPr>
                      <m:t>)</m:t>
                    </m:r>
                  </m:oMath>
                </a14:m>
                <a:r>
                  <a:rPr lang="en-GB" sz="20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dvTGBOLD"/>
                  </a:rPr>
                  <a:t> </a:t>
                </a:r>
                <a:r>
                  <a:rPr lang="en-GB" sz="2000" dirty="0"/>
                  <a:t>by substituting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GB" sz="2000" dirty="0"/>
                  <a:t> into the transfer function H(s</a:t>
                </a:r>
                <a:r>
                  <a:rPr lang="en-GB" sz="2000" dirty="0" smtClean="0"/>
                  <a:t>).</a:t>
                </a:r>
                <a:r>
                  <a:rPr lang="en-GB" sz="20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dvTGBOLD"/>
                  </a:rPr>
                  <a:t> </a:t>
                </a:r>
                <a:endParaRPr lang="en-US" sz="20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6853" y="628130"/>
                <a:ext cx="11912600" cy="707886"/>
              </a:xfrm>
              <a:prstGeom prst="rect">
                <a:avLst/>
              </a:prstGeom>
              <a:blipFill rotWithShape="0">
                <a:blip r:embed="rId2"/>
                <a:stretch>
                  <a:fillRect l="-461" t="-4310" r="-921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6782" y="3531044"/>
            <a:ext cx="7785418" cy="6889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4165" y="5158232"/>
            <a:ext cx="7648035" cy="8524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8177" y="4540723"/>
            <a:ext cx="1715040" cy="49931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891255" y="4408627"/>
            <a:ext cx="22639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i="1" dirty="0">
                <a:solidFill>
                  <a:srgbClr val="FF0000"/>
                </a:solidFill>
                <a:latin typeface="Calibri" panose="020F0502020204030204" pitchFamily="34" charset="0"/>
              </a:rPr>
              <a:t>Magnitude frequency </a:t>
            </a:r>
            <a:endParaRPr lang="en-US" i="1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response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457647" y="4468196"/>
            <a:ext cx="1646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  <a:latin typeface="Calibri" panose="020F0502020204030204" pitchFamily="34" charset="0"/>
              </a:rPr>
              <a:t>Phase response</a:t>
            </a:r>
          </a:p>
        </p:txBody>
      </p:sp>
      <p:cxnSp>
        <p:nvCxnSpPr>
          <p:cNvPr id="12" name="Straight Arrow Connector 11"/>
          <p:cNvCxnSpPr>
            <a:stCxn id="9" idx="0"/>
          </p:cNvCxnSpPr>
          <p:nvPr/>
        </p:nvCxnSpPr>
        <p:spPr>
          <a:xfrm flipV="1">
            <a:off x="7023232" y="4070685"/>
            <a:ext cx="344576" cy="33794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9357293" y="4147492"/>
            <a:ext cx="759262" cy="4007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195520" y="4948268"/>
            <a:ext cx="344576" cy="39857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9357293" y="4837528"/>
            <a:ext cx="931550" cy="4690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75124" y="4487256"/>
            <a:ext cx="1387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</a:rPr>
              <a:t>Putting</a:t>
            </a:r>
            <a:endParaRPr lang="en-US" sz="3200" dirty="0"/>
          </a:p>
        </p:txBody>
      </p:sp>
      <p:pic>
        <p:nvPicPr>
          <p:cNvPr id="16" name="Picture 15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30354" y="1467619"/>
            <a:ext cx="2040318" cy="51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-66854" y="2169760"/>
                <a:ext cx="12034735" cy="9384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15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Calibri" panose="020F0502020204030204" pitchFamily="34" charset="0"/>
                    <a:ea typeface="Times New Roman" panose="02020603050405020304" pitchFamily="18" charset="0"/>
                    <a:cs typeface="AdvTGBOLD"/>
                  </a:rPr>
                  <a:t>Similarly, in a DSP system, we substitute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TGBOLD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dvTGBOLD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dvTGBOLD"/>
                              </a:rPr>
                              <m:t>z</m:t>
                            </m:r>
                            <m:r>
                              <a:rPr lang="en-GB" sz="200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dvTGBOLD"/>
                              </a:rPr>
                              <m:t>= </m:t>
                            </m:r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dvTGBOLD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GB" sz="200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dvTGBOLD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m:rPr>
                                    <m:sty m:val="p"/>
                                  </m:rPr>
                                  <a:rPr lang="en-GB" sz="200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dvTGBOLD"/>
                                  </a:rPr>
                                  <m:t>sT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TGBOLD"/>
                          </a:rPr>
                          <m:t>s</m:t>
                        </m:r>
                        <m:r>
                          <a:rPr lang="en-GB" sz="20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TGBOLD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TGBOLD"/>
                          </a:rPr>
                          <m:t>jω</m:t>
                        </m:r>
                      </m:sub>
                    </m:sSub>
                    <m:r>
                      <a:rPr lang="en-GB" sz="20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TGBOLD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TGBOLD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TGBOLD"/>
                          </a:rPr>
                          <m:t>e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TGBOLD"/>
                          </a:rPr>
                          <m:t>jωT</m:t>
                        </m:r>
                      </m:sup>
                    </m:sSup>
                  </m:oMath>
                </a14:m>
                <a:r>
                  <a:rPr lang="en-GB" sz="2000" dirty="0">
                    <a:latin typeface="Calibri" panose="020F0502020204030204" pitchFamily="34" charset="0"/>
                    <a:ea typeface="Times New Roman" panose="02020603050405020304" pitchFamily="18" charset="0"/>
                    <a:cs typeface="AdvTGBOLD"/>
                  </a:rPr>
                  <a:t> into the Z-transfer </a:t>
                </a:r>
                <a:r>
                  <a:rPr lang="en-GB" sz="20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AdvTGBOLD"/>
                  </a:rPr>
                  <a:t>function of the system’s transfer function </a:t>
                </a:r>
                <a:r>
                  <a:rPr lang="en-GB" sz="2000" dirty="0">
                    <a:latin typeface="Calibri" panose="020F0502020204030204" pitchFamily="34" charset="0"/>
                    <a:ea typeface="Times New Roman" panose="02020603050405020304" pitchFamily="18" charset="0"/>
                    <a:cs typeface="AdvTGBOLD"/>
                  </a:rPr>
                  <a:t>H(z) to acquire the digital frequency response </a:t>
                </a:r>
                <a:endParaRPr lang="en-US" sz="2000" dirty="0">
                  <a:latin typeface="Calibri" panose="020F0502020204030204" pitchFamily="34" charset="0"/>
                  <a:ea typeface="Times New Roman" panose="02020603050405020304" pitchFamily="18" charset="0"/>
                  <a:cs typeface="AdvTGBOLD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6854" y="2169760"/>
                <a:ext cx="12034735" cy="938462"/>
              </a:xfrm>
              <a:prstGeom prst="rect">
                <a:avLst/>
              </a:prstGeom>
              <a:blipFill rotWithShape="0">
                <a:blip r:embed="rId7"/>
                <a:stretch>
                  <a:fillRect l="-456" t="-66234" b="-61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257526" y="5892581"/>
            <a:ext cx="19191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i="1" dirty="0">
                <a:solidFill>
                  <a:srgbClr val="FF0000"/>
                </a:solidFill>
                <a:latin typeface="Calibri" panose="020F0502020204030204" pitchFamily="34" charset="0"/>
              </a:rPr>
              <a:t>normalized digital </a:t>
            </a:r>
            <a:endParaRPr lang="en-GB" i="1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frequency</a:t>
            </a:r>
            <a:endParaRPr lang="en-US" i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217083" y="5125498"/>
            <a:ext cx="625164" cy="67324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7422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CEN352, Dr. Nassim Ammour, King Saud University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87054" y="0"/>
            <a:ext cx="68178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Frequency Response </a:t>
            </a:r>
            <a: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Example</a:t>
            </a:r>
            <a:endParaRPr lang="en-US" sz="3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88549" y="990006"/>
            <a:ext cx="3206563" cy="582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506178" y="624840"/>
            <a:ext cx="102098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Given the digital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system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with a sampling rate of 8,000 Hz, determine the frequency response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68552" y="1422802"/>
            <a:ext cx="1233030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b="1" i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Solution</a:t>
            </a:r>
            <a:endParaRPr lang="en-US" sz="2400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8552" y="678232"/>
            <a:ext cx="1253869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b="1" i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Problem</a:t>
            </a:r>
            <a:endParaRPr lang="en-US" sz="2400" b="1" i="1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AdvTGBOLD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8552" y="1791626"/>
            <a:ext cx="59274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z-transform </a:t>
            </a: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(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on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both 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sides 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on the difference equation 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0548" y="2215398"/>
            <a:ext cx="3071813" cy="482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" name="Group 27"/>
          <p:cNvGrpSpPr/>
          <p:nvPr/>
        </p:nvGrpSpPr>
        <p:grpSpPr>
          <a:xfrm>
            <a:off x="1035457" y="3009489"/>
            <a:ext cx="4253395" cy="886484"/>
            <a:chOff x="659688" y="3784053"/>
            <a:chExt cx="4253395" cy="886484"/>
          </a:xfrm>
        </p:grpSpPr>
        <p:sp>
          <p:nvSpPr>
            <p:cNvPr id="12" name="Rectangle 11"/>
            <p:cNvSpPr/>
            <p:nvPr/>
          </p:nvSpPr>
          <p:spPr>
            <a:xfrm>
              <a:off x="659688" y="3784053"/>
              <a:ext cx="69935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dirty="0" smtClean="0">
                  <a:solidFill>
                    <a:srgbClr val="0070C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dvTGBOLD"/>
                </a:rPr>
                <a:t>transfer </a:t>
              </a:r>
              <a:r>
                <a:rPr lang="en-GB" sz="1200" dirty="0">
                  <a:solidFill>
                    <a:srgbClr val="0070C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dvTGBOLD"/>
                </a:rPr>
                <a:t>function 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660731" y="4145561"/>
              <a:ext cx="949817" cy="32057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/>
            <p:cNvPicPr/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78532" y="3899151"/>
              <a:ext cx="3034551" cy="771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Rectangle 17"/>
          <p:cNvSpPr/>
          <p:nvPr/>
        </p:nvSpPr>
        <p:spPr>
          <a:xfrm>
            <a:off x="92984" y="2642728"/>
            <a:ext cx="29028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Frequency response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:</a:t>
            </a:r>
            <a:endParaRPr lang="en-US" sz="24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998937" y="3780369"/>
            <a:ext cx="4855834" cy="827491"/>
            <a:chOff x="221682" y="3281000"/>
            <a:chExt cx="4855834" cy="82749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243653" y="3295448"/>
                  <a:ext cx="995657" cy="37824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i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m:rPr>
                                <m:sty m:val="p"/>
                              </m:rPr>
                              <a:rPr lang="en-US" i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Ω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653" y="3295448"/>
                  <a:ext cx="995657" cy="378245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Right Arrow 15"/>
            <p:cNvSpPr/>
            <p:nvPr/>
          </p:nvSpPr>
          <p:spPr>
            <a:xfrm>
              <a:off x="221682" y="3578286"/>
              <a:ext cx="949817" cy="2603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18"/>
            <p:cNvPicPr/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5065" y="3281000"/>
              <a:ext cx="3632451" cy="827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" name="Picture 19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98873" y="4846215"/>
            <a:ext cx="4397127" cy="669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96244" y="5607182"/>
            <a:ext cx="3481272" cy="79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ight Arrow 21"/>
          <p:cNvSpPr/>
          <p:nvPr/>
        </p:nvSpPr>
        <p:spPr>
          <a:xfrm>
            <a:off x="168552" y="4978006"/>
            <a:ext cx="1488063" cy="3092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26419" y="4549264"/>
            <a:ext cx="15745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Magnitude frequency response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24" name="Right Arrow 23"/>
          <p:cNvSpPr/>
          <p:nvPr/>
        </p:nvSpPr>
        <p:spPr>
          <a:xfrm>
            <a:off x="268942" y="5864590"/>
            <a:ext cx="1275492" cy="3362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82349" y="5488710"/>
            <a:ext cx="12284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Phase frequency response</a:t>
            </a:r>
            <a:endParaRPr lang="en-US" sz="1200" dirty="0">
              <a:solidFill>
                <a:srgbClr val="0070C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138133" y="1494195"/>
            <a:ext cx="5894158" cy="4871573"/>
            <a:chOff x="6154407" y="1229269"/>
            <a:chExt cx="5894158" cy="4871573"/>
          </a:xfrm>
        </p:grpSpPr>
        <p:pic>
          <p:nvPicPr>
            <p:cNvPr id="26" name="Picture 25"/>
            <p:cNvPicPr/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6448697" y="1229269"/>
              <a:ext cx="5267325" cy="417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Rectangle 28"/>
            <p:cNvSpPr/>
            <p:nvPr/>
          </p:nvSpPr>
          <p:spPr>
            <a:xfrm>
              <a:off x="6154407" y="5362178"/>
              <a:ext cx="5894158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400" dirty="0">
                  <a:latin typeface="Calibri" panose="020F0502020204030204" pitchFamily="34" charset="0"/>
                  <a:ea typeface="Times New Roman" panose="02020603050405020304" pitchFamily="18" charset="0"/>
                  <a:cs typeface="AdvTGBOLD"/>
                </a:rPr>
                <a:t>It is observed that when the frequency increases, the magnitude response decreases. The DSP system acts like a digital low-pass filter, and its phase response is linear.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99333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369849"/>
            <a:ext cx="4114800" cy="365125"/>
          </a:xfrm>
        </p:spPr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49569" y="4465"/>
            <a:ext cx="92288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Digital Filter: Frequency Response </a:t>
            </a:r>
            <a:r>
              <a:rPr lang="en-US" sz="2400" b="1" dirty="0">
                <a:solidFill>
                  <a:srgbClr val="0070C0"/>
                </a:solidFill>
                <a:latin typeface="Comic Sans MS" panose="030F0702030302020204" pitchFamily="66" charset="0"/>
              </a:rPr>
              <a:t>–contd</a:t>
            </a:r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1779794" y="587268"/>
            <a:ext cx="4745210" cy="4881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en-GB" sz="2400" b="1" dirty="0">
                <a:solidFill>
                  <a:srgbClr val="00B050"/>
                </a:solidFill>
                <a:latin typeface="Comic Sans MS" panose="030F0702030302020204" pitchFamily="66" charset="0"/>
              </a:rPr>
              <a:t>BASIC TYPES OF FILTERING</a:t>
            </a:r>
            <a:endParaRPr lang="en-US" sz="24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" name="Picture 1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7108" y="599692"/>
            <a:ext cx="4844044" cy="3571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7" name="Group 46"/>
          <p:cNvGrpSpPr/>
          <p:nvPr/>
        </p:nvGrpSpPr>
        <p:grpSpPr>
          <a:xfrm>
            <a:off x="0" y="980711"/>
            <a:ext cx="6341015" cy="4054808"/>
            <a:chOff x="658660" y="1226958"/>
            <a:chExt cx="6341015" cy="4054808"/>
          </a:xfrm>
        </p:grpSpPr>
        <p:pic>
          <p:nvPicPr>
            <p:cNvPr id="18" name="Picture 17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845790" y="1226958"/>
              <a:ext cx="5153885" cy="3571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16"/>
            <p:cNvSpPr/>
            <p:nvPr/>
          </p:nvSpPr>
          <p:spPr>
            <a:xfrm>
              <a:off x="822156" y="2254711"/>
              <a:ext cx="1979067" cy="8356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dirty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Pass-band Ripple (frequency fluctuation) parameter</a:t>
              </a:r>
              <a:endPara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2045772" y="2028981"/>
              <a:ext cx="179643" cy="28492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/>
            <p:cNvSpPr/>
            <p:nvPr/>
          </p:nvSpPr>
          <p:spPr>
            <a:xfrm>
              <a:off x="658660" y="3304694"/>
              <a:ext cx="1985737" cy="8356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dirty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Stop-band Ripple (frequency fluctuation) parameter</a:t>
              </a: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>
              <a:off x="2141395" y="3938968"/>
              <a:ext cx="84020" cy="16131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1959543" y="4693913"/>
              <a:ext cx="1461611" cy="58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 dirty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Pass-band </a:t>
              </a:r>
              <a:r>
                <a:rPr lang="en-GB" sz="1400" dirty="0" smtClean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cut-off </a:t>
              </a:r>
              <a:r>
                <a:rPr lang="en-GB" sz="1400" dirty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frequency</a:t>
              </a:r>
              <a:endParaRPr lang="en-US" sz="1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V="1">
              <a:off x="3315877" y="4693914"/>
              <a:ext cx="361361" cy="30604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5341588" y="4680235"/>
              <a:ext cx="1551412" cy="58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 dirty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Stop-band cut-off frequency</a:t>
              </a:r>
              <a:endParaRPr lang="en-US" sz="1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H="1" flipV="1">
              <a:off x="5271238" y="4792413"/>
              <a:ext cx="223437" cy="23505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Rectangle 37"/>
          <p:cNvSpPr/>
          <p:nvPr/>
        </p:nvSpPr>
        <p:spPr>
          <a:xfrm>
            <a:off x="2100371" y="4857377"/>
            <a:ext cx="3174331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en-GB" sz="2800" b="1" i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Low-pass </a:t>
            </a:r>
            <a:r>
              <a:rPr lang="en-GB" sz="2800" b="1" i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filter (LPF)</a:t>
            </a:r>
            <a:endParaRPr lang="en-US" sz="2800" dirty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8153400" y="4076073"/>
            <a:ext cx="3333028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en-GB" sz="2800" b="1" i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High-pass filter (HPF)</a:t>
            </a:r>
            <a:endParaRPr lang="en-US" sz="2800" dirty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00509" y="5765365"/>
            <a:ext cx="5843091" cy="421233"/>
            <a:chOff x="163770" y="5931516"/>
            <a:chExt cx="6865066" cy="561150"/>
          </a:xfrm>
        </p:grpSpPr>
        <p:sp>
          <p:nvSpPr>
            <p:cNvPr id="39" name="Rectangle 38"/>
            <p:cNvSpPr/>
            <p:nvPr/>
          </p:nvSpPr>
          <p:spPr>
            <a:xfrm>
              <a:off x="210504" y="5959026"/>
              <a:ext cx="3551129" cy="4920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err="1">
                  <a:solidFill>
                    <a:srgbClr val="000000"/>
                  </a:solidFill>
                  <a:latin typeface="Calibri" panose="020F0502020204030204" pitchFamily="34" charset="0"/>
                </a:rPr>
                <a:t>Matlab</a:t>
              </a:r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</a:rPr>
                <a:t>: Frequency </a:t>
              </a:r>
              <a:r>
                <a:rPr lang="en-US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Response:</a:t>
              </a:r>
              <a:endParaRPr lang="en-US" dirty="0"/>
            </a:p>
          </p:txBody>
        </p:sp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15276" y="5959026"/>
              <a:ext cx="2974853" cy="533640"/>
            </a:xfrm>
            <a:prstGeom prst="rect">
              <a:avLst/>
            </a:prstGeom>
          </p:spPr>
        </p:pic>
        <p:sp>
          <p:nvSpPr>
            <p:cNvPr id="42" name="Rounded Rectangle 41"/>
            <p:cNvSpPr/>
            <p:nvPr/>
          </p:nvSpPr>
          <p:spPr>
            <a:xfrm>
              <a:off x="163770" y="5931516"/>
              <a:ext cx="6865066" cy="533640"/>
            </a:xfrm>
            <a:prstGeom prst="round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5" name="Picture 4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57353" y="4646075"/>
            <a:ext cx="5933799" cy="1723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2221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13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246755" y="0"/>
            <a:ext cx="92288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Digital Filter: Frequency Response –</a:t>
            </a:r>
            <a:r>
              <a:rPr lang="en-US" sz="2400" b="1" dirty="0">
                <a:solidFill>
                  <a:srgbClr val="0070C0"/>
                </a:solidFill>
                <a:latin typeface="Comic Sans MS" panose="030F0702030302020204" pitchFamily="66" charset="0"/>
              </a:rPr>
              <a:t>contd.</a:t>
            </a:r>
          </a:p>
        </p:txBody>
      </p:sp>
      <p:sp>
        <p:nvSpPr>
          <p:cNvPr id="5" name="Rectangle 4"/>
          <p:cNvSpPr/>
          <p:nvPr/>
        </p:nvSpPr>
        <p:spPr>
          <a:xfrm>
            <a:off x="3304815" y="646331"/>
            <a:ext cx="4745210" cy="4881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en-GB" sz="2400" b="1" dirty="0">
                <a:solidFill>
                  <a:srgbClr val="00B050"/>
                </a:solidFill>
                <a:latin typeface="Comic Sans MS" panose="030F0702030302020204" pitchFamily="66" charset="0"/>
              </a:rPr>
              <a:t>BASIC TYPES OF FILTERING</a:t>
            </a:r>
            <a:endParaRPr lang="en-US" sz="24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4246" y="1200556"/>
            <a:ext cx="5161225" cy="3581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" name="Group 23"/>
          <p:cNvGrpSpPr/>
          <p:nvPr/>
        </p:nvGrpSpPr>
        <p:grpSpPr>
          <a:xfrm>
            <a:off x="451909" y="1002275"/>
            <a:ext cx="6535088" cy="4676834"/>
            <a:chOff x="542891" y="1054532"/>
            <a:chExt cx="6535088" cy="4676834"/>
          </a:xfrm>
        </p:grpSpPr>
        <p:pic>
          <p:nvPicPr>
            <p:cNvPr id="6" name="Picture 5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89106" y="1054532"/>
              <a:ext cx="5431418" cy="3612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542891" y="4877790"/>
              <a:ext cx="1599968" cy="58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 dirty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Lower stop-band </a:t>
              </a:r>
              <a:r>
                <a:rPr lang="en-GB" sz="1400" dirty="0" smtClean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cut-off </a:t>
              </a:r>
              <a:r>
                <a:rPr lang="en-GB" sz="1400" dirty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frequency</a:t>
              </a:r>
              <a:endPara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073050" y="5143513"/>
              <a:ext cx="1549517" cy="58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 dirty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Lower Pass-band cut-off frequency</a:t>
              </a:r>
              <a:endParaRPr lang="en-US" sz="1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14020" y="4724673"/>
              <a:ext cx="1963959" cy="58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GB" sz="1400" dirty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Higher stop-band</a:t>
              </a:r>
              <a:endParaRPr lang="en-US" sz="1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  <a:p>
              <a:pPr algn="ctr">
                <a:lnSpc>
                  <a:spcPct val="115000"/>
                </a:lnSpc>
              </a:pPr>
              <a:r>
                <a:rPr lang="en-GB" sz="1400" dirty="0" smtClean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Cut-off </a:t>
              </a:r>
              <a:r>
                <a:rPr lang="en-GB" sz="1400" dirty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frequency</a:t>
              </a:r>
              <a:endParaRPr lang="en-US" sz="1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813616" y="5143513"/>
              <a:ext cx="1479177" cy="58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GB" sz="1400" dirty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Higher pass-band</a:t>
              </a:r>
              <a:endParaRPr lang="en-US" sz="1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  <a:p>
              <a:pPr algn="ctr">
                <a:lnSpc>
                  <a:spcPct val="115000"/>
                </a:lnSpc>
              </a:pPr>
              <a:r>
                <a:rPr lang="en-GB" sz="1400" dirty="0" smtClean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Cut-off </a:t>
              </a:r>
              <a:r>
                <a:rPr lang="en-GB" sz="1400" dirty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frequency</a:t>
              </a:r>
              <a:endParaRPr lang="en-US" sz="1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2031952" y="4712431"/>
              <a:ext cx="294865" cy="35651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 flipV="1">
              <a:off x="2796988" y="4746813"/>
              <a:ext cx="54130" cy="38586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 flipV="1">
              <a:off x="4143943" y="4781892"/>
              <a:ext cx="146748" cy="28705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 flipV="1">
              <a:off x="4778188" y="4764353"/>
              <a:ext cx="514605" cy="25424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/>
          <p:cNvSpPr/>
          <p:nvPr/>
        </p:nvSpPr>
        <p:spPr>
          <a:xfrm>
            <a:off x="8016027" y="5366451"/>
            <a:ext cx="3337773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</a:pPr>
            <a:r>
              <a:rPr lang="en-GB" sz="2800" b="1" i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Band-stop </a:t>
            </a:r>
            <a:r>
              <a:rPr lang="en-GB" sz="2800" b="1" i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filter (BSF)</a:t>
            </a:r>
            <a:endParaRPr lang="en-US" sz="2800" b="1" i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AdvTGBOLD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649563" y="5643583"/>
            <a:ext cx="3385927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</a:pPr>
            <a:r>
              <a:rPr lang="en-GB" sz="2800" b="1" i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Band-pass </a:t>
            </a:r>
            <a:r>
              <a:rPr lang="en-GB" sz="2800" b="1" i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filter (BPF)</a:t>
            </a:r>
            <a:endParaRPr lang="en-US" sz="2800" b="1" i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AdvTGBOLD"/>
            </a:endParaRPr>
          </a:p>
        </p:txBody>
      </p:sp>
    </p:spTree>
    <p:extLst>
      <p:ext uri="{BB962C8B-B14F-4D97-AF65-F5344CB8AC3E}">
        <p14:creationId xmlns:p14="http://schemas.microsoft.com/office/powerpoint/2010/main" val="4289479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310785" y="0"/>
            <a:ext cx="6479659" cy="69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Digital Filtering: Realization</a:t>
            </a:r>
            <a:endParaRPr lang="en-US" sz="3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8842" y="1330872"/>
            <a:ext cx="5054315" cy="1269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45342" y="2619935"/>
            <a:ext cx="4782976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The </a:t>
            </a:r>
            <a:r>
              <a:rPr lang="en-GB" sz="2400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Digital filter difference equation:</a:t>
            </a:r>
            <a:endParaRPr lang="en-US" sz="2400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8559" y="2639528"/>
            <a:ext cx="4276855" cy="1071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81140" y="3121516"/>
                <a:ext cx="4741621" cy="8002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2000" dirty="0">
                    <a:latin typeface="Calibri" panose="020F0502020204030204" pitchFamily="34" charset="0"/>
                    <a:ea typeface="Times New Roman" panose="02020603050405020304" pitchFamily="18" charset="0"/>
                    <a:cs typeface="AdvTGBOLD"/>
                  </a:rPr>
                  <a:t>Where</a:t>
                </a:r>
                <a14:m>
                  <m:oMath xmlns:m="http://schemas.openxmlformats.org/officeDocument/2006/math">
                    <m:r>
                      <a:rPr lang="en-GB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TGBOLD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TGBOLD"/>
                          </a:rPr>
                        </m:ctrlPr>
                      </m:sSubPr>
                      <m:e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TGBOLD"/>
                          </a:rPr>
                          <m:t>𝑎</m:t>
                        </m:r>
                      </m:e>
                      <m:sub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TGBOLD"/>
                          </a:rPr>
                          <m:t>𝑖</m:t>
                        </m:r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TGBOLD"/>
                          </a:rPr>
                          <m:t> </m:t>
                        </m:r>
                      </m:sub>
                    </m:sSub>
                    <m:r>
                      <a:rPr lang="en-GB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TGBOLD"/>
                      </a:rPr>
                      <m:t>𝑎𝑛𝑑</m:t>
                    </m:r>
                    <m:r>
                      <a:rPr lang="en-GB" sz="20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TGBOLD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TGBOLD"/>
                          </a:rPr>
                        </m:ctrlPr>
                      </m:sSubPr>
                      <m:e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TGBOLD"/>
                          </a:rPr>
                          <m:t>𝑏</m:t>
                        </m:r>
                      </m:e>
                      <m:sub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TGBOLD"/>
                          </a:rPr>
                          <m:t>𝑖</m:t>
                        </m:r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TGBOLD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GB" sz="20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dvTGBOLD"/>
                  </a:rPr>
                  <a:t>  represent the coefficients of the system.</a:t>
                </a:r>
                <a:endParaRPr lang="en-US" sz="20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140" y="3121516"/>
                <a:ext cx="4741621" cy="800219"/>
              </a:xfrm>
              <a:prstGeom prst="rect">
                <a:avLst/>
              </a:prstGeom>
              <a:blipFill rotWithShape="0">
                <a:blip r:embed="rId4"/>
                <a:stretch>
                  <a:fillRect l="-1285" t="-763" r="-2057" b="-106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145342" y="700999"/>
            <a:ext cx="12046658" cy="762883"/>
            <a:chOff x="145342" y="700999"/>
            <a:chExt cx="12046658" cy="76288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1639170" y="755996"/>
                  <a:ext cx="10552830" cy="70788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GB" sz="2000" dirty="0">
                      <a:latin typeface="Calibri" panose="020F0502020204030204" pitchFamily="34" charset="0"/>
                      <a:ea typeface="Times New Roman" panose="02020603050405020304" pitchFamily="18" charset="0"/>
                      <a:cs typeface="AdvTGBOLD"/>
                    </a:rPr>
                    <a:t>A digital filter is a DSP system, where </a:t>
                  </a:r>
                  <a14:m>
                    <m:oMath xmlns:m="http://schemas.openxmlformats.org/officeDocument/2006/math">
                      <m:r>
                        <a:rPr lang="en-GB" sz="20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dvTGBOLD"/>
                        </a:rPr>
                        <m:t>𝑥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dvTGBOLD"/>
                            </a:rPr>
                          </m:ctrlPr>
                        </m:dPr>
                        <m:e>
                          <m:r>
                            <a:rPr lang="en-GB" sz="20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dvTGBOLD"/>
                            </a:rPr>
                            <m:t>𝑛</m:t>
                          </m:r>
                        </m:e>
                      </m:d>
                      <m:r>
                        <a:rPr lang="en-GB" sz="20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dvTGBOLD"/>
                        </a:rPr>
                        <m:t>𝑎𝑛𝑑</m:t>
                      </m:r>
                      <m:r>
                        <a:rPr lang="en-GB" sz="20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dvTGBOLD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0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dvTGBOLD"/>
                        </a:rPr>
                        <m:t>y</m:t>
                      </m:r>
                      <m:r>
                        <a:rPr lang="en-GB" sz="20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dvTGBOLD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GB" sz="20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dvTGBOLD"/>
                        </a:rPr>
                        <m:t>n</m:t>
                      </m:r>
                      <m:r>
                        <a:rPr lang="en-GB" sz="20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dvTGBOLD"/>
                        </a:rPr>
                        <m:t>) </m:t>
                      </m:r>
                    </m:oMath>
                  </a14:m>
                  <a:r>
                    <a:rPr lang="en-GB" sz="2000" dirty="0">
                      <a:latin typeface="Calibri" panose="020F0502020204030204" pitchFamily="34" charset="0"/>
                      <a:ea typeface="Times New Roman" panose="02020603050405020304" pitchFamily="18" charset="0"/>
                      <a:cs typeface="AdvTGBOLD"/>
                    </a:rPr>
                    <a:t> are the DSP system’s input and output, respectively. </a:t>
                  </a:r>
                  <a:endParaRPr lang="en-US" sz="2000" dirty="0">
                    <a:latin typeface="Calibri" panose="020F0502020204030204" pitchFamily="34" charset="0"/>
                    <a:ea typeface="Times New Roman" panose="02020603050405020304" pitchFamily="18" charset="0"/>
                    <a:cs typeface="AdvTGBOLD"/>
                  </a:endParaRPr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39170" y="755996"/>
                  <a:ext cx="10552830" cy="707886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635" t="-4310" b="-146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Rectangle 9"/>
            <p:cNvSpPr/>
            <p:nvPr/>
          </p:nvSpPr>
          <p:spPr>
            <a:xfrm>
              <a:off x="145342" y="700999"/>
              <a:ext cx="150124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 smtClean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dvTGBOLD"/>
                </a:rPr>
                <a:t>Definition:</a:t>
              </a:r>
              <a:endPara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321171" y="4594271"/>
            <a:ext cx="324767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Matlab Implementation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:</a:t>
            </a:r>
          </a:p>
          <a:p>
            <a:r>
              <a:rPr lang="en-US" sz="2000" i="1" dirty="0">
                <a:latin typeface="Cambria Math" panose="02040503050406030204" pitchFamily="18" charset="0"/>
                <a:ea typeface="Times New Roman" panose="02020603050405020304" pitchFamily="18" charset="0"/>
                <a:cs typeface="AdvTGBOLD"/>
              </a:rPr>
              <a:t>3-tap (2ndorder) IIR filter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026042" y="3883228"/>
            <a:ext cx="3966258" cy="2543459"/>
            <a:chOff x="4656899" y="3921735"/>
            <a:chExt cx="3966258" cy="2543459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56899" y="3936806"/>
              <a:ext cx="3817383" cy="2419543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4656899" y="3921735"/>
              <a:ext cx="3966258" cy="2543459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126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04122" y="-56535"/>
            <a:ext cx="19928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Example</a:t>
            </a:r>
            <a:endParaRPr lang="en-US" sz="3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43352" y="729103"/>
            <a:ext cx="6206294" cy="418873"/>
            <a:chOff x="289364" y="638340"/>
            <a:chExt cx="6206294" cy="418873"/>
          </a:xfrm>
        </p:grpSpPr>
        <p:sp>
          <p:nvSpPr>
            <p:cNvPr id="5" name="Rectangle 4"/>
            <p:cNvSpPr/>
            <p:nvPr/>
          </p:nvSpPr>
          <p:spPr>
            <a:xfrm>
              <a:off x="289364" y="646331"/>
              <a:ext cx="2211696" cy="4108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dirty="0">
                  <a:latin typeface="Calibri" panose="020F0502020204030204" pitchFamily="34" charset="0"/>
                  <a:ea typeface="Times New Roman" panose="02020603050405020304" pitchFamily="18" charset="0"/>
                  <a:cs typeface="AdvTGBOLD"/>
                </a:rPr>
                <a:t>Given the DSP system</a:t>
              </a:r>
              <a:endPara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pic>
          <p:nvPicPr>
            <p:cNvPr id="6" name="Picture 5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01060" y="638340"/>
              <a:ext cx="3994598" cy="418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" name="Group 11"/>
          <p:cNvGrpSpPr/>
          <p:nvPr/>
        </p:nvGrpSpPr>
        <p:grpSpPr>
          <a:xfrm>
            <a:off x="243352" y="1213798"/>
            <a:ext cx="9088403" cy="433232"/>
            <a:chOff x="265896" y="1129031"/>
            <a:chExt cx="9088403" cy="433232"/>
          </a:xfrm>
        </p:grpSpPr>
        <p:sp>
          <p:nvSpPr>
            <p:cNvPr id="7" name="Rectangle 6"/>
            <p:cNvSpPr/>
            <p:nvPr/>
          </p:nvSpPr>
          <p:spPr>
            <a:xfrm>
              <a:off x="265896" y="1146031"/>
              <a:ext cx="2258632" cy="4108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dirty="0">
                  <a:latin typeface="Calibri" panose="020F0502020204030204" pitchFamily="34" charset="0"/>
                  <a:ea typeface="Times New Roman" panose="02020603050405020304" pitchFamily="18" charset="0"/>
                  <a:cs typeface="AdvTGBOLD"/>
                </a:rPr>
                <a:t>with initial conditions </a:t>
              </a:r>
              <a:endPara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pic>
          <p:nvPicPr>
            <p:cNvPr id="8" name="Picture 7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33224" y="1167814"/>
              <a:ext cx="3247623" cy="3340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5864345" y="1129031"/>
              <a:ext cx="1507144" cy="4108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dirty="0">
                  <a:latin typeface="Calibri" panose="020F0502020204030204" pitchFamily="34" charset="0"/>
                  <a:ea typeface="Times New Roman" panose="02020603050405020304" pitchFamily="18" charset="0"/>
                  <a:cs typeface="AdvTGBOLD"/>
                </a:rPr>
                <a:t>and the input </a:t>
              </a:r>
              <a:endPara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9"/>
            <p:cNvPicPr/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371489" y="1140681"/>
              <a:ext cx="1982810" cy="421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4551" y="1665814"/>
                <a:ext cx="8305800" cy="410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dirty="0">
                    <a:latin typeface="Calibri" panose="020F0502020204030204" pitchFamily="34" charset="0"/>
                    <a:ea typeface="Times New Roman" panose="02020603050405020304" pitchFamily="18" charset="0"/>
                    <a:cs typeface="AdvTGBOLD"/>
                  </a:rPr>
                  <a:t>Compute the</a:t>
                </a:r>
                <a:r>
                  <a:rPr lang="en-GB" sz="1000" dirty="0">
                    <a:effectLst/>
                    <a:latin typeface="AdvTGROMAN"/>
                    <a:ea typeface="Times New Roman" panose="02020603050405020304" pitchFamily="18" charset="0"/>
                    <a:cs typeface="AdvTGROMAN"/>
                  </a:rPr>
                  <a:t> </a:t>
                </a:r>
                <a:r>
                  <a:rPr lang="en-GB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dvTGBOLD"/>
                  </a:rPr>
                  <a:t>system response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TGBOLD"/>
                      </a:rPr>
                      <m:t>y</m:t>
                    </m:r>
                    <m:r>
                      <a:rPr lang="en-GB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TGBOLD"/>
                      </a:rPr>
                      <m:t>(</m:t>
                    </m:r>
                    <m:r>
                      <m:rPr>
                        <m:sty m:val="p"/>
                      </m:rPr>
                      <a:rPr lang="en-GB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TGBOLD"/>
                      </a:rPr>
                      <m:t>n</m:t>
                    </m:r>
                    <m:r>
                      <a:rPr lang="en-GB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TGBOLD"/>
                      </a:rPr>
                      <m:t>) </m:t>
                    </m:r>
                  </m:oMath>
                </a14:m>
                <a:r>
                  <a:rPr lang="en-GB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dvTGBOLD"/>
                  </a:rPr>
                  <a:t> for 20 samples using MATLAB.</a:t>
                </a:r>
                <a:endParaRPr lang="en-US" sz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51" y="1665814"/>
                <a:ext cx="8305800" cy="410882"/>
              </a:xfrm>
              <a:prstGeom prst="rect">
                <a:avLst/>
              </a:prstGeom>
              <a:blipFill rotWithShape="0">
                <a:blip r:embed="rId5"/>
                <a:stretch>
                  <a:fillRect l="-661" t="-1471" b="-17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139481" y="2190192"/>
            <a:ext cx="13676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Solution: </a:t>
            </a:r>
          </a:p>
        </p:txBody>
      </p:sp>
      <p:pic>
        <p:nvPicPr>
          <p:cNvPr id="15" name="Picture 14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7146" y="2786150"/>
            <a:ext cx="5545169" cy="1676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Straight Connector 18"/>
          <p:cNvCxnSpPr/>
          <p:nvPr/>
        </p:nvCxnSpPr>
        <p:spPr>
          <a:xfrm>
            <a:off x="6348599" y="2190192"/>
            <a:ext cx="0" cy="420157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146" y="4508093"/>
            <a:ext cx="6134970" cy="184825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29710" y="2571976"/>
            <a:ext cx="5404091" cy="2793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49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468578" y="0"/>
            <a:ext cx="4195379" cy="72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Transfer Function</a:t>
            </a:r>
            <a:endParaRPr lang="en-US" sz="3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00" y="627830"/>
                <a:ext cx="12103100" cy="410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dirty="0">
                    <a:latin typeface="Calibri" panose="020F0502020204030204" pitchFamily="34" charset="0"/>
                    <a:ea typeface="Times New Roman" panose="02020603050405020304" pitchFamily="18" charset="0"/>
                    <a:cs typeface="AdvTGBOLD"/>
                  </a:rPr>
                  <a:t>If </a:t>
                </a:r>
                <a14:m>
                  <m:oMath xmlns:m="http://schemas.openxmlformats.org/officeDocument/2006/math"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TGBOLD"/>
                      </a:rPr>
                      <m:t>𝑥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TGBOLD"/>
                          </a:rPr>
                        </m:ctrlPr>
                      </m:dPr>
                      <m:e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TGBOLD"/>
                          </a:rPr>
                          <m:t>𝑛</m:t>
                        </m:r>
                      </m:e>
                    </m:d>
                    <m:r>
                      <a:rPr lang="en-GB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TGBOLD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TGBOLD"/>
                      </a:rPr>
                      <m:t>and</m:t>
                    </m:r>
                    <m:r>
                      <a:rPr lang="en-GB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TGBOLD"/>
                      </a:rPr>
                      <m:t> </m:t>
                    </m:r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TGBOLD"/>
                      </a:rPr>
                      <m:t>𝑦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TGBOLD"/>
                          </a:rPr>
                        </m:ctrlPr>
                      </m:dPr>
                      <m:e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TGBOLD"/>
                          </a:rPr>
                          <m:t>𝑛</m:t>
                        </m:r>
                      </m:e>
                    </m:d>
                  </m:oMath>
                </a14:m>
                <a:r>
                  <a:rPr lang="en-GB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dvTGBOLD"/>
                  </a:rPr>
                  <a:t> are the input and the output of the </a:t>
                </a:r>
                <a:r>
                  <a:rPr lang="en-GB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dvTGBOLD"/>
                  </a:rPr>
                  <a:t>Digital filter (DSP) respectively</a:t>
                </a:r>
                <a:r>
                  <a:rPr lang="en-GB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dvTGBOLD"/>
                  </a:rPr>
                  <a:t>, and </a:t>
                </a:r>
                <a14:m>
                  <m:oMath xmlns:m="http://schemas.openxmlformats.org/officeDocument/2006/math"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TGBOLD"/>
                      </a:rPr>
                      <m:t>𝑋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TGBOLD"/>
                          </a:rPr>
                        </m:ctrlPr>
                      </m:dPr>
                      <m:e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TGBOLD"/>
                          </a:rPr>
                          <m:t>𝑧</m:t>
                        </m:r>
                      </m:e>
                    </m:d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TGBOLD"/>
                      </a:rPr>
                      <m:t> </m:t>
                    </m:r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TGBOLD"/>
                      </a:rPr>
                      <m:t>𝑎𝑛𝑑</m:t>
                    </m:r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TGBOLD"/>
                      </a:rPr>
                      <m:t> </m:t>
                    </m:r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dvTGBOLD"/>
                      </a:rPr>
                      <m:t>𝑌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TGBOLD"/>
                          </a:rPr>
                        </m:ctrlPr>
                      </m:dPr>
                      <m:e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dvTGBOLD"/>
                          </a:rPr>
                          <m:t>𝑧</m:t>
                        </m:r>
                      </m:e>
                    </m:d>
                  </m:oMath>
                </a14:m>
                <a:r>
                  <a:rPr lang="en-GB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dvTGBOLD"/>
                  </a:rPr>
                  <a:t> are their Z-transforms, </a:t>
                </a:r>
                <a:endParaRPr lang="en-US" sz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00" y="627830"/>
                <a:ext cx="12103100" cy="410882"/>
              </a:xfrm>
              <a:prstGeom prst="rect">
                <a:avLst/>
              </a:prstGeom>
              <a:blipFill rotWithShape="0">
                <a:blip r:embed="rId2"/>
                <a:stretch>
                  <a:fillRect l="-453" t="-2985"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5050" y="1134729"/>
            <a:ext cx="5035550" cy="1278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254106" y="2527950"/>
            <a:ext cx="2846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Differential Equation: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07210" y="3828988"/>
            <a:ext cx="17673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Z-Transform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: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9849" y="2527950"/>
            <a:ext cx="5339233" cy="79426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9849" y="3862329"/>
            <a:ext cx="5529267" cy="85664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39976" y="5179727"/>
            <a:ext cx="24345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Transfer Function: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575050" y="4980898"/>
            <a:ext cx="5391150" cy="1026202"/>
            <a:chOff x="3575050" y="4980898"/>
            <a:chExt cx="5391150" cy="1026202"/>
          </a:xfrm>
        </p:grpSpPr>
        <p:pic>
          <p:nvPicPr>
            <p:cNvPr id="14" name="Picture 13"/>
            <p:cNvPicPr/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593546" y="4980898"/>
              <a:ext cx="5100636" cy="934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14"/>
            <p:cNvSpPr/>
            <p:nvPr/>
          </p:nvSpPr>
          <p:spPr>
            <a:xfrm>
              <a:off x="3575050" y="4980898"/>
              <a:ext cx="5391150" cy="1026202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U-Turn Arrow 16"/>
          <p:cNvSpPr/>
          <p:nvPr/>
        </p:nvSpPr>
        <p:spPr>
          <a:xfrm rot="5400000">
            <a:off x="8995910" y="3097182"/>
            <a:ext cx="1208539" cy="764041"/>
          </a:xfrm>
          <a:prstGeom prst="uturnArrow">
            <a:avLst>
              <a:gd name="adj1" fmla="val 18351"/>
              <a:gd name="adj2" fmla="val 25000"/>
              <a:gd name="adj3" fmla="val 25000"/>
              <a:gd name="adj4" fmla="val 437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Rounded Rectangular Callout 17"/>
          <p:cNvSpPr/>
          <p:nvPr/>
        </p:nvSpPr>
        <p:spPr>
          <a:xfrm>
            <a:off x="10377498" y="3306406"/>
            <a:ext cx="976302" cy="233699"/>
          </a:xfrm>
          <a:prstGeom prst="wedgeRoundRectCallout">
            <a:avLst>
              <a:gd name="adj1" fmla="val -79372"/>
              <a:gd name="adj2" fmla="val 2727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Z-Transform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66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833100" y="6356350"/>
            <a:ext cx="520700" cy="365125"/>
          </a:xfrm>
        </p:spPr>
        <p:txBody>
          <a:bodyPr/>
          <a:lstStyle/>
          <a:p>
            <a:fld id="{707F886B-644D-4758-9B34-3F41B762DB70}" type="slidenum">
              <a:rPr lang="en-US" smtClean="0"/>
              <a:t>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990658" y="0"/>
            <a:ext cx="64043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Example: Transfer Function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31323" y="791237"/>
            <a:ext cx="11252296" cy="583130"/>
            <a:chOff x="331323" y="791237"/>
            <a:chExt cx="11252296" cy="583130"/>
          </a:xfrm>
        </p:grpSpPr>
        <p:pic>
          <p:nvPicPr>
            <p:cNvPr id="5" name="Picture 4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90328" y="851970"/>
              <a:ext cx="4933950" cy="441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432924" y="851970"/>
              <a:ext cx="175740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Given a DSP: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06330" y="824269"/>
              <a:ext cx="4377289" cy="5170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2400" dirty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dvTGBOLD"/>
                </a:rPr>
                <a:t>Find the </a:t>
              </a:r>
              <a:r>
                <a:rPr lang="en-GB" sz="2400" dirty="0" smtClean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dvTGBOLD"/>
                </a:rPr>
                <a:t>its transfer </a:t>
              </a:r>
              <a:r>
                <a:rPr lang="en-GB" sz="2400" dirty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dvTGBOLD"/>
                </a:rPr>
                <a:t>function H(z).</a:t>
              </a:r>
              <a:endParaRPr lang="en-US" sz="2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31323" y="791237"/>
              <a:ext cx="11252295" cy="583130"/>
            </a:xfrm>
            <a:prstGeom prst="round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ectangle 9"/>
          <p:cNvSpPr/>
          <p:nvPr/>
        </p:nvSpPr>
        <p:spPr>
          <a:xfrm>
            <a:off x="438632" y="1648696"/>
            <a:ext cx="17673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</a:rPr>
              <a:t>Z-Transform:</a:t>
            </a:r>
          </a:p>
        </p:txBody>
      </p:sp>
      <p:pic>
        <p:nvPicPr>
          <p:cNvPr id="11" name="Picture 1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0328" y="1595112"/>
            <a:ext cx="5456238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ounded Rectangular Callout 11"/>
          <p:cNvSpPr/>
          <p:nvPr/>
        </p:nvSpPr>
        <p:spPr>
          <a:xfrm>
            <a:off x="8369300" y="1463393"/>
            <a:ext cx="1981200" cy="501650"/>
          </a:xfrm>
          <a:prstGeom prst="wedgeRoundRectCallout">
            <a:avLst>
              <a:gd name="adj1" fmla="val -79372"/>
              <a:gd name="adj2" fmla="val 2727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rgbClr val="0070C0"/>
                </a:solidFill>
              </a:rPr>
              <a:t>Z-transform </a:t>
            </a:r>
            <a:r>
              <a:rPr lang="en-GB" sz="1200" dirty="0">
                <a:solidFill>
                  <a:srgbClr val="0070C0"/>
                </a:solidFill>
              </a:rPr>
              <a:t>on both sides of the </a:t>
            </a:r>
            <a:r>
              <a:rPr lang="en-GB" sz="1200" dirty="0" smtClean="0">
                <a:solidFill>
                  <a:srgbClr val="0070C0"/>
                </a:solidFill>
              </a:rPr>
              <a:t>difference </a:t>
            </a:r>
            <a:r>
              <a:rPr lang="en-GB" sz="1200" dirty="0">
                <a:solidFill>
                  <a:srgbClr val="0070C0"/>
                </a:solidFill>
              </a:rPr>
              <a:t>equation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3901" y="2114977"/>
            <a:ext cx="15426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</a:rPr>
              <a:t>Rearrange:</a:t>
            </a:r>
          </a:p>
        </p:txBody>
      </p:sp>
      <p:pic>
        <p:nvPicPr>
          <p:cNvPr id="14" name="Picture 1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95372" y="2050362"/>
            <a:ext cx="4487863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ounded Rectangular Callout 14"/>
          <p:cNvSpPr/>
          <p:nvPr/>
        </p:nvSpPr>
        <p:spPr>
          <a:xfrm>
            <a:off x="8180572" y="2060349"/>
            <a:ext cx="2197100" cy="501650"/>
          </a:xfrm>
          <a:prstGeom prst="wedgeRoundRectCallout">
            <a:avLst>
              <a:gd name="adj1" fmla="val -79372"/>
              <a:gd name="adj2" fmla="val 2727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0070C0"/>
                </a:solidFill>
              </a:rPr>
              <a:t>factoring Y(z) on the left side and X(z) on the right side</a:t>
            </a:r>
            <a:endParaRPr lang="en-US" sz="1200" dirty="0">
              <a:solidFill>
                <a:srgbClr val="0070C0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444426" y="2700705"/>
            <a:ext cx="6924873" cy="858393"/>
            <a:chOff x="1419027" y="3598729"/>
            <a:chExt cx="6924873" cy="858393"/>
          </a:xfrm>
        </p:grpSpPr>
        <p:sp>
          <p:nvSpPr>
            <p:cNvPr id="16" name="Rectangle 15"/>
            <p:cNvSpPr/>
            <p:nvPr/>
          </p:nvSpPr>
          <p:spPr>
            <a:xfrm>
              <a:off x="1419027" y="3785897"/>
              <a:ext cx="243457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  <a:latin typeface="Calibri" panose="020F0502020204030204" pitchFamily="34" charset="0"/>
                </a:rPr>
                <a:t>Transfer Function:</a:t>
              </a:r>
            </a:p>
          </p:txBody>
        </p:sp>
        <p:pic>
          <p:nvPicPr>
            <p:cNvPr id="17" name="Picture 16"/>
            <p:cNvPicPr/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988133" y="3598729"/>
              <a:ext cx="4215733" cy="858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Rounded Rectangle 18"/>
            <p:cNvSpPr/>
            <p:nvPr/>
          </p:nvSpPr>
          <p:spPr>
            <a:xfrm>
              <a:off x="1419027" y="3598729"/>
              <a:ext cx="6924873" cy="858393"/>
            </a:xfrm>
            <a:prstGeom prst="round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ounded Rectangular Callout 20"/>
              <p:cNvSpPr/>
              <p:nvPr/>
            </p:nvSpPr>
            <p:spPr>
              <a:xfrm>
                <a:off x="8396806" y="5139173"/>
                <a:ext cx="3553894" cy="267863"/>
              </a:xfrm>
              <a:prstGeom prst="wedgeRoundRectCallout">
                <a:avLst>
                  <a:gd name="adj1" fmla="val -60075"/>
                  <a:gd name="adj2" fmla="val 22529"/>
                  <a:gd name="adj3" fmla="val 16667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>
                    <a:solidFill>
                      <a:srgbClr val="0070C0"/>
                    </a:solidFill>
                  </a:rPr>
                  <a:t>Dividing the numerator and denominator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2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GB" sz="12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1" name="Rounded Rectangular Callout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806" y="5139173"/>
                <a:ext cx="3553894" cy="267863"/>
              </a:xfrm>
              <a:prstGeom prst="wedgeRoundRectCallout">
                <a:avLst>
                  <a:gd name="adj1" fmla="val -60075"/>
                  <a:gd name="adj2" fmla="val 22529"/>
                  <a:gd name="adj3" fmla="val 16667"/>
                </a:avLst>
              </a:prstGeom>
              <a:blipFill rotWithShape="0">
                <a:blip r:embed="rId6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Connector 21"/>
          <p:cNvCxnSpPr/>
          <p:nvPr/>
        </p:nvCxnSpPr>
        <p:spPr>
          <a:xfrm flipV="1">
            <a:off x="215900" y="3683020"/>
            <a:ext cx="11760200" cy="1270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/>
        </p:nvGrpSpPr>
        <p:grpSpPr>
          <a:xfrm>
            <a:off x="566667" y="3753034"/>
            <a:ext cx="11252295" cy="900193"/>
            <a:chOff x="438632" y="4133859"/>
            <a:chExt cx="11252295" cy="900193"/>
          </a:xfrm>
        </p:grpSpPr>
        <p:sp>
          <p:nvSpPr>
            <p:cNvPr id="27" name="Rectangle 26"/>
            <p:cNvSpPr/>
            <p:nvPr/>
          </p:nvSpPr>
          <p:spPr>
            <a:xfrm>
              <a:off x="556894" y="4323449"/>
              <a:ext cx="162114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Given H(z) :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150596" y="4256443"/>
              <a:ext cx="5480155" cy="5170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2400" dirty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dvTGBOLD"/>
                </a:rPr>
                <a:t>Find the difference </a:t>
              </a:r>
              <a:r>
                <a:rPr lang="en-GB" sz="2400" dirty="0" smtClean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dvTGBOLD"/>
                </a:rPr>
                <a:t>equation of the system</a:t>
              </a:r>
              <a:endPara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endParaRPr>
            </a:p>
          </p:txBody>
        </p:sp>
        <p:pic>
          <p:nvPicPr>
            <p:cNvPr id="30" name="Picture 29"/>
            <p:cNvPicPr/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661715" y="4150245"/>
              <a:ext cx="2725738" cy="839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Rounded Rectangle 28"/>
            <p:cNvSpPr/>
            <p:nvPr/>
          </p:nvSpPr>
          <p:spPr>
            <a:xfrm>
              <a:off x="438632" y="4133859"/>
              <a:ext cx="11252295" cy="900193"/>
            </a:xfrm>
            <a:prstGeom prst="round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723781" y="4658981"/>
            <a:ext cx="6922785" cy="854742"/>
            <a:chOff x="698526" y="4800736"/>
            <a:chExt cx="6922785" cy="854742"/>
          </a:xfrm>
        </p:grpSpPr>
        <p:pic>
          <p:nvPicPr>
            <p:cNvPr id="33" name="Picture 32"/>
            <p:cNvPicPr/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204501" y="4800736"/>
              <a:ext cx="4639841" cy="854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Rectangle 31"/>
            <p:cNvSpPr/>
            <p:nvPr/>
          </p:nvSpPr>
          <p:spPr>
            <a:xfrm>
              <a:off x="698526" y="5021917"/>
              <a:ext cx="15426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chemeClr val="accent4">
                      <a:lumMod val="75000"/>
                    </a:schemeClr>
                  </a:solidFill>
                  <a:latin typeface="Calibri" panose="020F0502020204030204" pitchFamily="34" charset="0"/>
                </a:rPr>
                <a:t>Rearrange:</a:t>
              </a:r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078701" y="5008289"/>
              <a:ext cx="542610" cy="624002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807714" y="5166957"/>
              <a:ext cx="251385" cy="277847"/>
            </a:xfrm>
            <a:prstGeom prst="rect">
              <a:avLst/>
            </a:prstGeom>
          </p:spPr>
        </p:pic>
      </p:grpSp>
      <p:pic>
        <p:nvPicPr>
          <p:cNvPr id="38" name="Picture 37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297315" y="5407036"/>
            <a:ext cx="3374202" cy="518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ight Arrow 38"/>
          <p:cNvSpPr/>
          <p:nvPr/>
        </p:nvSpPr>
        <p:spPr>
          <a:xfrm>
            <a:off x="1747870" y="5563008"/>
            <a:ext cx="387864" cy="2353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>
            <a:off x="5804950" y="5650624"/>
            <a:ext cx="387864" cy="2353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/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326247" y="5516540"/>
            <a:ext cx="3973513" cy="404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Rounded Rectangular Callout 41"/>
          <p:cNvSpPr/>
          <p:nvPr/>
        </p:nvSpPr>
        <p:spPr>
          <a:xfrm>
            <a:off x="8396806" y="6004373"/>
            <a:ext cx="2436294" cy="417971"/>
          </a:xfrm>
          <a:prstGeom prst="wedgeRoundRectCallout">
            <a:avLst>
              <a:gd name="adj1" fmla="val -60075"/>
              <a:gd name="adj2" fmla="val 22529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>
                <a:solidFill>
                  <a:srgbClr val="0070C0"/>
                </a:solidFill>
              </a:rPr>
              <a:t>Applying the inverse z-transform and using the shift property</a:t>
            </a:r>
            <a:endParaRPr lang="en-US" sz="1200" dirty="0">
              <a:solidFill>
                <a:srgbClr val="0070C0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331323" y="5867661"/>
            <a:ext cx="7588439" cy="585954"/>
            <a:chOff x="331323" y="5867661"/>
            <a:chExt cx="7588439" cy="585954"/>
          </a:xfrm>
        </p:grpSpPr>
        <p:sp>
          <p:nvSpPr>
            <p:cNvPr id="34" name="Rectangle 33"/>
            <p:cNvSpPr/>
            <p:nvPr/>
          </p:nvSpPr>
          <p:spPr>
            <a:xfrm>
              <a:off x="331323" y="5955144"/>
              <a:ext cx="284629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  <a:latin typeface="Calibri" panose="020F0502020204030204" pitchFamily="34" charset="0"/>
                </a:rPr>
                <a:t>Differential Equation:</a:t>
              </a:r>
            </a:p>
          </p:txBody>
        </p:sp>
        <p:pic>
          <p:nvPicPr>
            <p:cNvPr id="37" name="Picture 36"/>
            <p:cNvPicPr/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3253125" y="5867661"/>
              <a:ext cx="4595475" cy="549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" name="Rounded Rectangle 42"/>
            <p:cNvSpPr/>
            <p:nvPr/>
          </p:nvSpPr>
          <p:spPr>
            <a:xfrm>
              <a:off x="331323" y="5979188"/>
              <a:ext cx="7588439" cy="474427"/>
            </a:xfrm>
            <a:prstGeom prst="round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8100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10774" y="0"/>
            <a:ext cx="79704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Pole –Zero from Transfer Function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127000" y="934135"/>
            <a:ext cx="6426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digital transfer function can be written in the pole-zero </a:t>
            </a:r>
            <a:r>
              <a:rPr lang="en-GB" dirty="0" smtClean="0"/>
              <a:t>form.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latin typeface="Calibri" panose="020F0502020204030204" pitchFamily="34" charset="0"/>
              <a:ea typeface="Times New Roman" panose="02020603050405020304" pitchFamily="18" charset="0"/>
              <a:cs typeface="AdvTGBOLD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The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z-plane pole-zero plot is used to investigate characteristics and the stability of the digital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system.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95035" y="1224613"/>
            <a:ext cx="5357813" cy="2712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27000" y="2419603"/>
            <a:ext cx="642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Relationship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of the sampled system in the Laplace domain and its digital system in the z-transform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domain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20260" y="3414410"/>
            <a:ext cx="1045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mapping</a:t>
            </a:r>
            <a:r>
              <a:rPr lang="en-GB" sz="1100" dirty="0">
                <a:latin typeface="AdvPSA88A"/>
                <a:ea typeface="Times New Roman" panose="02020603050405020304" pitchFamily="18" charset="0"/>
                <a:cs typeface="AdvPSA88A"/>
              </a:rPr>
              <a:t>: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7574" y="3264596"/>
            <a:ext cx="1330926" cy="51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82706" y="3599076"/>
            <a:ext cx="2961481" cy="2520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127000" y="4312081"/>
            <a:ext cx="6096000" cy="13665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dirty="0"/>
              <a:t>The z-plane is divided into two parts by a unit circle.</a:t>
            </a:r>
            <a:endParaRPr lang="en-US" dirty="0"/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GB" dirty="0" smtClean="0">
              <a:latin typeface="Calibri" panose="020F0502020204030204" pitchFamily="34" charset="0"/>
              <a:ea typeface="Times New Roman" panose="02020603050405020304" pitchFamily="18" charset="0"/>
              <a:cs typeface="AdvTGBOLD"/>
            </a:endParaRP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Each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pole is marked on z-plane using the cross symbol x, while each zero is plotted using the small circle symbol o.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74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320240" y="0"/>
            <a:ext cx="55515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Example: Pole-zero plot</a:t>
            </a:r>
            <a:endParaRPr lang="en-US" sz="3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64077" y="786753"/>
            <a:ext cx="10834123" cy="747713"/>
            <a:chOff x="164077" y="786753"/>
            <a:chExt cx="10834123" cy="747713"/>
          </a:xfrm>
        </p:grpSpPr>
        <p:sp>
          <p:nvSpPr>
            <p:cNvPr id="5" name="Rectangle 4"/>
            <p:cNvSpPr/>
            <p:nvPr/>
          </p:nvSpPr>
          <p:spPr>
            <a:xfrm>
              <a:off x="7862780" y="929778"/>
              <a:ext cx="2678297" cy="5170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2400" dirty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dvTGBOLD"/>
                </a:rPr>
                <a:t>Plot poles and </a:t>
              </a:r>
              <a:r>
                <a:rPr lang="en-GB" sz="2400" dirty="0" smtClean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dvTGBOLD"/>
                </a:rPr>
                <a:t>zeros</a:t>
              </a:r>
              <a:endPara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endParaRPr>
            </a:p>
          </p:txBody>
        </p:sp>
        <p:pic>
          <p:nvPicPr>
            <p:cNvPr id="6" name="Picture 5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99000" y="786753"/>
              <a:ext cx="2794000" cy="747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164077" y="929778"/>
              <a:ext cx="446506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 smtClean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dvTGBOLD"/>
                </a:rPr>
                <a:t>Given </a:t>
              </a:r>
              <a:r>
                <a:rPr lang="en-GB" sz="2400" dirty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dvTGBOLD"/>
                </a:rPr>
                <a:t>the digital transfer </a:t>
              </a:r>
              <a:r>
                <a:rPr lang="en-GB" sz="2400" dirty="0" smtClean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dvTGBOLD"/>
                </a:rPr>
                <a:t>function: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64077" y="786753"/>
              <a:ext cx="10834123" cy="747713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5578" y="1643624"/>
            <a:ext cx="4609323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ounded Rectangular Callout 9"/>
              <p:cNvSpPr/>
              <p:nvPr/>
            </p:nvSpPr>
            <p:spPr>
              <a:xfrm>
                <a:off x="6687360" y="1776002"/>
                <a:ext cx="1923240" cy="345281"/>
              </a:xfrm>
              <a:prstGeom prst="wedgeRoundRectCallout">
                <a:avLst>
                  <a:gd name="adj1" fmla="val -79372"/>
                  <a:gd name="adj2" fmla="val 27270"/>
                  <a:gd name="adj3" fmla="val 16667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200" dirty="0" smtClean="0">
                    <a:solidFill>
                      <a:srgbClr val="0070C0"/>
                    </a:solidFill>
                  </a:rPr>
                  <a:t>multiplying the numerator and denominator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2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US" sz="1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0" name="Rounded Rectangular Callout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7360" y="1776002"/>
                <a:ext cx="1923240" cy="345281"/>
              </a:xfrm>
              <a:prstGeom prst="wedgeRoundRectCallout">
                <a:avLst>
                  <a:gd name="adj1" fmla="val -79372"/>
                  <a:gd name="adj2" fmla="val 27270"/>
                  <a:gd name="adj3" fmla="val 16667"/>
                </a:avLst>
              </a:prstGeom>
              <a:blipFill rotWithShape="0">
                <a:blip r:embed="rId4"/>
                <a:stretch>
                  <a:fillRect t="-13559" b="-28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7911" y="2520632"/>
            <a:ext cx="3515117" cy="7604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396916" y="3436690"/>
                <a:ext cx="2641684" cy="5767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𝑧𝑒𝑟𝑜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1)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𝑝𝑜𝑙𝑒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1)(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𝑝𝑜𝑙𝑒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6916" y="3436690"/>
                <a:ext cx="2641684" cy="57676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30609" y="2246452"/>
            <a:ext cx="4289124" cy="3474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484603" y="4484371"/>
            <a:ext cx="27413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The system is stable.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88292" y="5305643"/>
            <a:ext cx="32814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The zeros do not affect system stability.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178300" y="3186780"/>
            <a:ext cx="2778969" cy="1004263"/>
            <a:chOff x="4178300" y="3186780"/>
            <a:chExt cx="2778969" cy="1004263"/>
          </a:xfrm>
        </p:grpSpPr>
        <p:sp>
          <p:nvSpPr>
            <p:cNvPr id="17" name="Right Arrow 16"/>
            <p:cNvSpPr/>
            <p:nvPr/>
          </p:nvSpPr>
          <p:spPr>
            <a:xfrm>
              <a:off x="4178300" y="3590151"/>
              <a:ext cx="311145" cy="28838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Left Brace 17"/>
            <p:cNvSpPr/>
            <p:nvPr/>
          </p:nvSpPr>
          <p:spPr>
            <a:xfrm>
              <a:off x="4594222" y="3277639"/>
              <a:ext cx="184028" cy="913404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/>
                <p:cNvSpPr/>
                <p:nvPr/>
              </p:nvSpPr>
              <p:spPr>
                <a:xfrm>
                  <a:off x="4656441" y="3186780"/>
                  <a:ext cx="143020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𝑧𝑒𝑟𝑜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1=0.5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6441" y="3186780"/>
                  <a:ext cx="1430200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/>
                <p:cNvSpPr/>
                <p:nvPr/>
              </p:nvSpPr>
              <p:spPr>
                <a:xfrm>
                  <a:off x="4686236" y="3474269"/>
                  <a:ext cx="224612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𝑝𝑜𝑙𝑒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=−0.6+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0.3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0" name="Rectangle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86236" y="3474269"/>
                  <a:ext cx="2246128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/>
                <p:cNvSpPr/>
                <p:nvPr/>
              </p:nvSpPr>
              <p:spPr>
                <a:xfrm>
                  <a:off x="4711141" y="3808330"/>
                  <a:ext cx="224612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𝑝𝑜𝑙𝑒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2=−0.6−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0.3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11141" y="3808330"/>
                  <a:ext cx="2246128" cy="36933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065212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768600" y="0"/>
            <a:ext cx="9207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System </a:t>
            </a:r>
            <a: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Stability </a:t>
            </a:r>
            <a:r>
              <a:rPr lang="en-US" sz="2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(Depends </a:t>
            </a:r>
            <a:r>
              <a:rPr lang="en-US" sz="2400" b="1" dirty="0">
                <a:solidFill>
                  <a:srgbClr val="0070C0"/>
                </a:solidFill>
                <a:latin typeface="Comic Sans MS" panose="030F0702030302020204" pitchFamily="66" charset="0"/>
              </a:rPr>
              <a:t>on poles’ </a:t>
            </a:r>
            <a:r>
              <a:rPr lang="en-US" sz="2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location)</a:t>
            </a:r>
            <a:endParaRPr lang="en-US" sz="3600" b="1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950" y="646331"/>
            <a:ext cx="11976100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If the outmost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poles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of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the DSP TF H(z) are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inside the unit circle on the z-plane pole-zero plot, then the </a:t>
            </a:r>
            <a:r>
              <a:rPr lang="en-GB" i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system is stable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.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If </a:t>
            </a:r>
            <a:r>
              <a:rPr lang="en-GB" dirty="0"/>
              <a:t>the outmost </a:t>
            </a:r>
            <a:r>
              <a:rPr lang="en-GB" dirty="0" smtClean="0"/>
              <a:t>poles are </a:t>
            </a:r>
            <a:r>
              <a:rPr lang="en-GB" dirty="0"/>
              <a:t>first-order </a:t>
            </a:r>
            <a:r>
              <a:rPr lang="en-GB" dirty="0" smtClean="0"/>
              <a:t>poles of the DSP TF H(z</a:t>
            </a:r>
            <a:r>
              <a:rPr lang="en-GB" dirty="0"/>
              <a:t>) and on the unit circle on the z-plane pole-zero plot, then the system is </a:t>
            </a:r>
            <a:r>
              <a:rPr lang="en-GB" i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marginally stable</a:t>
            </a:r>
            <a:r>
              <a:rPr lang="en-GB" dirty="0" smtClean="0"/>
              <a:t>.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694310"/>
            <a:ext cx="5271519" cy="4708765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5651500" y="1694310"/>
            <a:ext cx="15590" cy="449059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6034372" y="2340641"/>
            <a:ext cx="5449470" cy="3308441"/>
            <a:chOff x="6034372" y="2340641"/>
            <a:chExt cx="5449470" cy="330844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75362" y="2340641"/>
              <a:ext cx="5408480" cy="3308441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34372" y="3117850"/>
              <a:ext cx="903923" cy="2476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9590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CEN352, Dr. Nassim Ammour,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886B-644D-4758-9B34-3F41B762DB70}" type="slidenum">
              <a:rPr lang="en-US" smtClean="0"/>
              <a:t>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432572" y="0"/>
            <a:ext cx="61574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Example: System Stability</a:t>
            </a:r>
          </a:p>
        </p:txBody>
      </p:sp>
      <p:sp>
        <p:nvSpPr>
          <p:cNvPr id="5" name="Rectangle 4"/>
          <p:cNvSpPr/>
          <p:nvPr/>
        </p:nvSpPr>
        <p:spPr>
          <a:xfrm>
            <a:off x="190501" y="663355"/>
            <a:ext cx="69198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Sketch 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the z-plane pole-zero plot and determine the </a:t>
            </a:r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AdvTGBOLD"/>
              </a:rPr>
              <a:t>stability for the system: 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3924" y="646331"/>
            <a:ext cx="3929876" cy="8112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863" y="1825605"/>
            <a:ext cx="3786443" cy="395288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339863" y="2454270"/>
            <a:ext cx="10124860" cy="429142"/>
            <a:chOff x="339863" y="2552146"/>
            <a:chExt cx="10124860" cy="42914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9863" y="2552146"/>
              <a:ext cx="8270737" cy="42914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45510" y="2603036"/>
              <a:ext cx="1819213" cy="37825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698500" y="3594437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Since the outermost pole is multiple order (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2</a:t>
            </a:r>
            <a:r>
              <a:rPr lang="en-US" sz="2800" baseline="30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nd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order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) at z = 1 and is on the unit circle, the </a:t>
            </a:r>
            <a:r>
              <a:rPr lang="en-US" sz="2800" i="1" dirty="0">
                <a:solidFill>
                  <a:srgbClr val="FF0000"/>
                </a:solidFill>
                <a:latin typeface="Calibri" panose="020F0502020204030204" pitchFamily="34" charset="0"/>
              </a:rPr>
              <a:t>system is unstable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2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0351" y="2964977"/>
            <a:ext cx="3579783" cy="339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55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864</TotalTime>
  <Words>762</Words>
  <Application>Microsoft Office PowerPoint</Application>
  <PresentationFormat>Widescreen</PresentationFormat>
  <Paragraphs>126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AdvPSA88A</vt:lpstr>
      <vt:lpstr>AdvTGBOLD</vt:lpstr>
      <vt:lpstr>AdvTGROMAN</vt:lpstr>
      <vt:lpstr>Arial</vt:lpstr>
      <vt:lpstr>Calibri</vt:lpstr>
      <vt:lpstr>Calibri Light</vt:lpstr>
      <vt:lpstr>Cambria Math</vt:lpstr>
      <vt:lpstr>Comic Sans MS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nassim ammour</dc:creator>
  <cp:lastModifiedBy>nassim ammour</cp:lastModifiedBy>
  <cp:revision>88</cp:revision>
  <dcterms:created xsi:type="dcterms:W3CDTF">2016-02-23T05:28:13Z</dcterms:created>
  <dcterms:modified xsi:type="dcterms:W3CDTF">2016-11-08T10:07:53Z</dcterms:modified>
</cp:coreProperties>
</file>