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4"/>
    <p:sldMasterId id="2147483672" r:id="rId5"/>
  </p:sldMasterIdLst>
  <p:sldIdLst>
    <p:sldId id="256" r:id="rId6"/>
    <p:sldId id="257" r:id="rId7"/>
    <p:sldId id="258" r:id="rId8"/>
    <p:sldId id="259" r:id="rId9"/>
    <p:sldId id="261" r:id="rId10"/>
    <p:sldId id="260" r:id="rId11"/>
    <p:sldId id="262" r:id="rId12"/>
    <p:sldId id="268" r:id="rId13"/>
    <p:sldId id="263" r:id="rId14"/>
    <p:sldId id="264" r:id="rId15"/>
    <p:sldId id="265" r:id="rId16"/>
    <p:sldId id="266" r:id="rId17"/>
    <p:sldId id="269" r:id="rId18"/>
    <p:sldId id="270" r:id="rId19"/>
    <p:sldId id="271" r:id="rId20"/>
    <p:sldId id="272" r:id="rId21"/>
    <p:sldId id="273" r:id="rId22"/>
    <p:sldId id="274" r:id="rId23"/>
    <p:sldId id="275" r:id="rId24"/>
    <p:sldId id="276" r:id="rId25"/>
    <p:sldId id="277" r:id="rId26"/>
    <p:sldId id="278" r:id="rId27"/>
    <p:sldId id="279" r:id="rId28"/>
    <p:sldId id="280" r:id="rId29"/>
    <p:sldId id="281" r:id="rId30"/>
    <p:sldId id="282" r:id="rId31"/>
    <p:sldId id="283" r:id="rId32"/>
    <p:sldId id="284" r:id="rId33"/>
    <p:sldId id="285" r:id="rId34"/>
    <p:sldId id="286" r:id="rId35"/>
    <p:sldId id="287" r:id="rId36"/>
    <p:sldId id="288" r:id="rId37"/>
    <p:sldId id="289" r:id="rId38"/>
    <p:sldId id="290" r:id="rId39"/>
    <p:sldId id="291" r:id="rId40"/>
  </p:sldIdLst>
  <p:sldSz cx="9144000" cy="6858000" type="screen4x3"/>
  <p:notesSz cx="6858000" cy="9144000"/>
  <p:defaultTextStyle>
    <a:defPPr>
      <a:defRPr lang="ar-SA"/>
    </a:defPPr>
    <a:lvl1pPr algn="r" rtl="1" fontAlgn="base">
      <a:spcBef>
        <a:spcPct val="0"/>
      </a:spcBef>
      <a:spcAft>
        <a:spcPct val="0"/>
      </a:spcAft>
      <a:defRPr kern="1200">
        <a:solidFill>
          <a:schemeClr val="tx1"/>
        </a:solidFill>
        <a:latin typeface="Arial" charset="0"/>
        <a:ea typeface="+mn-ea"/>
        <a:cs typeface="Arial" charset="0"/>
      </a:defRPr>
    </a:lvl1pPr>
    <a:lvl2pPr marL="457200" algn="r" rtl="1" fontAlgn="base">
      <a:spcBef>
        <a:spcPct val="0"/>
      </a:spcBef>
      <a:spcAft>
        <a:spcPct val="0"/>
      </a:spcAft>
      <a:defRPr kern="1200">
        <a:solidFill>
          <a:schemeClr val="tx1"/>
        </a:solidFill>
        <a:latin typeface="Arial" charset="0"/>
        <a:ea typeface="+mn-ea"/>
        <a:cs typeface="Arial" charset="0"/>
      </a:defRPr>
    </a:lvl2pPr>
    <a:lvl3pPr marL="914400" algn="r" rtl="1" fontAlgn="base">
      <a:spcBef>
        <a:spcPct val="0"/>
      </a:spcBef>
      <a:spcAft>
        <a:spcPct val="0"/>
      </a:spcAft>
      <a:defRPr kern="1200">
        <a:solidFill>
          <a:schemeClr val="tx1"/>
        </a:solidFill>
        <a:latin typeface="Arial" charset="0"/>
        <a:ea typeface="+mn-ea"/>
        <a:cs typeface="Arial" charset="0"/>
      </a:defRPr>
    </a:lvl3pPr>
    <a:lvl4pPr marL="1371600" algn="r" rtl="1" fontAlgn="base">
      <a:spcBef>
        <a:spcPct val="0"/>
      </a:spcBef>
      <a:spcAft>
        <a:spcPct val="0"/>
      </a:spcAft>
      <a:defRPr kern="1200">
        <a:solidFill>
          <a:schemeClr val="tx1"/>
        </a:solidFill>
        <a:latin typeface="Arial" charset="0"/>
        <a:ea typeface="+mn-ea"/>
        <a:cs typeface="Arial" charset="0"/>
      </a:defRPr>
    </a:lvl4pPr>
    <a:lvl5pPr marL="1828800" algn="r" rtl="1"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4380"/>
    <p:restoredTop sz="94660"/>
  </p:normalViewPr>
  <p:slideViewPr>
    <p:cSldViewPr>
      <p:cViewPr>
        <p:scale>
          <a:sx n="76" d="100"/>
          <a:sy n="76" d="100"/>
        </p:scale>
        <p:origin x="-1206" y="204"/>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slide" Target="slides/slide21.xml"/><Relationship Id="rId39" Type="http://schemas.openxmlformats.org/officeDocument/2006/relationships/slide" Target="slides/slide34.xml"/><Relationship Id="rId3" Type="http://schemas.openxmlformats.org/officeDocument/2006/relationships/customXml" Target="../customXml/item3.xml"/><Relationship Id="rId21" Type="http://schemas.openxmlformats.org/officeDocument/2006/relationships/slide" Target="slides/slide16.xml"/><Relationship Id="rId34" Type="http://schemas.openxmlformats.org/officeDocument/2006/relationships/slide" Target="slides/slide29.xml"/><Relationship Id="rId42" Type="http://schemas.openxmlformats.org/officeDocument/2006/relationships/viewProps" Target="viewProps.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slide" Target="slides/slide20.xml"/><Relationship Id="rId33" Type="http://schemas.openxmlformats.org/officeDocument/2006/relationships/slide" Target="slides/slide28.xml"/><Relationship Id="rId38" Type="http://schemas.openxmlformats.org/officeDocument/2006/relationships/slide" Target="slides/slide33.xml"/><Relationship Id="rId2" Type="http://schemas.openxmlformats.org/officeDocument/2006/relationships/customXml" Target="../customXml/item2.xml"/><Relationship Id="rId16" Type="http://schemas.openxmlformats.org/officeDocument/2006/relationships/slide" Target="slides/slide11.xml"/><Relationship Id="rId20" Type="http://schemas.openxmlformats.org/officeDocument/2006/relationships/slide" Target="slides/slide15.xml"/><Relationship Id="rId29" Type="http://schemas.openxmlformats.org/officeDocument/2006/relationships/slide" Target="slides/slide24.xml"/><Relationship Id="rId41"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slide" Target="slides/slide6.xml"/><Relationship Id="rId24" Type="http://schemas.openxmlformats.org/officeDocument/2006/relationships/slide" Target="slides/slide19.xml"/><Relationship Id="rId32" Type="http://schemas.openxmlformats.org/officeDocument/2006/relationships/slide" Target="slides/slide27.xml"/><Relationship Id="rId37" Type="http://schemas.openxmlformats.org/officeDocument/2006/relationships/slide" Target="slides/slide32.xml"/><Relationship Id="rId40" Type="http://schemas.openxmlformats.org/officeDocument/2006/relationships/slide" Target="slides/slide35.xml"/><Relationship Id="rId5" Type="http://schemas.openxmlformats.org/officeDocument/2006/relationships/slideMaster" Target="slideMasters/slideMaster2.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slide" Target="slides/slide23.xml"/><Relationship Id="rId36" Type="http://schemas.openxmlformats.org/officeDocument/2006/relationships/slide" Target="slides/slide31.xml"/><Relationship Id="rId10" Type="http://schemas.openxmlformats.org/officeDocument/2006/relationships/slide" Target="slides/slide5.xml"/><Relationship Id="rId19" Type="http://schemas.openxmlformats.org/officeDocument/2006/relationships/slide" Target="slides/slide14.xml"/><Relationship Id="rId31" Type="http://schemas.openxmlformats.org/officeDocument/2006/relationships/slide" Target="slides/slide26.xml"/><Relationship Id="rId44"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slide" Target="slides/slide22.xml"/><Relationship Id="rId30" Type="http://schemas.openxmlformats.org/officeDocument/2006/relationships/slide" Target="slides/slide25.xml"/><Relationship Id="rId35" Type="http://schemas.openxmlformats.org/officeDocument/2006/relationships/slide" Target="slides/slide30.xml"/><Relationship Id="rId43"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DBBF5C3F-081B-400B-9F5C-50F24F2E5193}" type="slidenum">
              <a:rPr lang="ar-SA"/>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CE4E6CC8-1505-4316-B5DF-8CE5E4786713}" type="slidenum">
              <a:rPr lang="ar-SA"/>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73598570-28EA-46FE-9770-898C5ABA4F14}" type="slidenum">
              <a:rPr lang="ar-SA"/>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r>
              <a:rPr lang="en-US" smtClean="0"/>
              <a:t>Bordoloi and Bock</a:t>
            </a:r>
            <a:endParaRPr lang="en-US">
              <a:solidFill>
                <a:srgbClr val="000000"/>
              </a:solidFill>
              <a:effectLst/>
            </a:endParaRPr>
          </a:p>
        </p:txBody>
      </p:sp>
      <p:sp>
        <p:nvSpPr>
          <p:cNvPr id="5" name="Footer Placeholder 4"/>
          <p:cNvSpPr>
            <a:spLocks noGrp="1"/>
          </p:cNvSpPr>
          <p:nvPr>
            <p:ph type="ftr" sz="quarter" idx="11"/>
          </p:nvPr>
        </p:nvSpPr>
        <p:spPr/>
        <p:txBody>
          <a:bodyPr/>
          <a:lstStyle/>
          <a:p>
            <a:endParaRPr lang="en-US">
              <a:solidFill>
                <a:srgbClr val="000000"/>
              </a:solidFill>
            </a:endParaRPr>
          </a:p>
        </p:txBody>
      </p:sp>
      <p:sp>
        <p:nvSpPr>
          <p:cNvPr id="6" name="Slide Number Placeholder 5"/>
          <p:cNvSpPr>
            <a:spLocks noGrp="1"/>
          </p:cNvSpPr>
          <p:nvPr>
            <p:ph type="sldNum" sz="quarter" idx="12"/>
          </p:nvPr>
        </p:nvSpPr>
        <p:spPr/>
        <p:txBody>
          <a:bodyPr/>
          <a:lstStyle/>
          <a:p>
            <a:fld id="{189C96CA-8A93-4E73-ACD3-3E041920C9F0}" type="slidenum">
              <a:rPr lang="en-US" smtClean="0">
                <a:solidFill>
                  <a:srgbClr val="000000"/>
                </a:solidFill>
              </a:rPr>
              <a:pPr/>
              <a:t>‹#›</a:t>
            </a:fld>
            <a:endParaRPr lang="en-US">
              <a:solidFill>
                <a:srgbClr val="000000"/>
              </a:solidFill>
            </a:endParaRPr>
          </a:p>
        </p:txBody>
      </p:sp>
    </p:spTree>
    <p:extLst>
      <p:ext uri="{BB962C8B-B14F-4D97-AF65-F5344CB8AC3E}">
        <p14:creationId xmlns:p14="http://schemas.microsoft.com/office/powerpoint/2010/main" val="190935749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r>
              <a:rPr lang="en-US" smtClean="0"/>
              <a:t>Bordoloi and Bock</a:t>
            </a:r>
            <a:endParaRPr lang="en-US">
              <a:solidFill>
                <a:srgbClr val="000000"/>
              </a:solidFill>
              <a:effectLst/>
            </a:endParaRPr>
          </a:p>
        </p:txBody>
      </p:sp>
      <p:sp>
        <p:nvSpPr>
          <p:cNvPr id="5" name="Footer Placeholder 4"/>
          <p:cNvSpPr>
            <a:spLocks noGrp="1"/>
          </p:cNvSpPr>
          <p:nvPr>
            <p:ph type="ftr" sz="quarter" idx="11"/>
          </p:nvPr>
        </p:nvSpPr>
        <p:spPr/>
        <p:txBody>
          <a:bodyPr/>
          <a:lstStyle/>
          <a:p>
            <a:endParaRPr lang="en-US">
              <a:solidFill>
                <a:srgbClr val="000000"/>
              </a:solidFill>
            </a:endParaRPr>
          </a:p>
        </p:txBody>
      </p:sp>
      <p:sp>
        <p:nvSpPr>
          <p:cNvPr id="6" name="Slide Number Placeholder 5"/>
          <p:cNvSpPr>
            <a:spLocks noGrp="1"/>
          </p:cNvSpPr>
          <p:nvPr>
            <p:ph type="sldNum" sz="quarter" idx="12"/>
          </p:nvPr>
        </p:nvSpPr>
        <p:spPr/>
        <p:txBody>
          <a:bodyPr/>
          <a:lstStyle/>
          <a:p>
            <a:fld id="{4CC0FF65-678F-4122-8EA9-0528BEBE65D2}" type="slidenum">
              <a:rPr lang="en-US" smtClean="0">
                <a:solidFill>
                  <a:srgbClr val="000000"/>
                </a:solidFill>
              </a:rPr>
              <a:pPr/>
              <a:t>‹#›</a:t>
            </a:fld>
            <a:endParaRPr lang="en-US">
              <a:solidFill>
                <a:srgbClr val="000000"/>
              </a:solidFill>
            </a:endParaRPr>
          </a:p>
        </p:txBody>
      </p:sp>
    </p:spTree>
    <p:extLst>
      <p:ext uri="{BB962C8B-B14F-4D97-AF65-F5344CB8AC3E}">
        <p14:creationId xmlns:p14="http://schemas.microsoft.com/office/powerpoint/2010/main" val="1255186064"/>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r>
              <a:rPr lang="en-US" smtClean="0"/>
              <a:t>Bordoloi and Bock</a:t>
            </a:r>
            <a:endParaRPr lang="en-US">
              <a:solidFill>
                <a:srgbClr val="000000"/>
              </a:solidFill>
              <a:effectLst/>
            </a:endParaRPr>
          </a:p>
        </p:txBody>
      </p:sp>
      <p:sp>
        <p:nvSpPr>
          <p:cNvPr id="5" name="Footer Placeholder 4"/>
          <p:cNvSpPr>
            <a:spLocks noGrp="1"/>
          </p:cNvSpPr>
          <p:nvPr>
            <p:ph type="ftr" sz="quarter" idx="11"/>
          </p:nvPr>
        </p:nvSpPr>
        <p:spPr/>
        <p:txBody>
          <a:bodyPr/>
          <a:lstStyle/>
          <a:p>
            <a:endParaRPr lang="en-US">
              <a:solidFill>
                <a:srgbClr val="000000"/>
              </a:solidFill>
            </a:endParaRPr>
          </a:p>
        </p:txBody>
      </p:sp>
      <p:sp>
        <p:nvSpPr>
          <p:cNvPr id="6" name="Slide Number Placeholder 5"/>
          <p:cNvSpPr>
            <a:spLocks noGrp="1"/>
          </p:cNvSpPr>
          <p:nvPr>
            <p:ph type="sldNum" sz="quarter" idx="12"/>
          </p:nvPr>
        </p:nvSpPr>
        <p:spPr/>
        <p:txBody>
          <a:bodyPr/>
          <a:lstStyle/>
          <a:p>
            <a:fld id="{E70125BB-176D-4737-BD7D-17956B2CC9B3}" type="slidenum">
              <a:rPr lang="en-US" smtClean="0">
                <a:solidFill>
                  <a:srgbClr val="000000"/>
                </a:solidFill>
              </a:rPr>
              <a:pPr/>
              <a:t>‹#›</a:t>
            </a:fld>
            <a:endParaRPr lang="en-US">
              <a:solidFill>
                <a:srgbClr val="000000"/>
              </a:solidFill>
            </a:endParaRPr>
          </a:p>
        </p:txBody>
      </p:sp>
    </p:spTree>
    <p:extLst>
      <p:ext uri="{BB962C8B-B14F-4D97-AF65-F5344CB8AC3E}">
        <p14:creationId xmlns:p14="http://schemas.microsoft.com/office/powerpoint/2010/main" val="165492246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r>
              <a:rPr lang="en-US" smtClean="0"/>
              <a:t>Bordoloi and Bock</a:t>
            </a:r>
            <a:endParaRPr lang="en-US">
              <a:solidFill>
                <a:srgbClr val="000000"/>
              </a:solidFill>
              <a:effectLst/>
            </a:endParaRPr>
          </a:p>
        </p:txBody>
      </p:sp>
      <p:sp>
        <p:nvSpPr>
          <p:cNvPr id="6" name="Footer Placeholder 5"/>
          <p:cNvSpPr>
            <a:spLocks noGrp="1"/>
          </p:cNvSpPr>
          <p:nvPr>
            <p:ph type="ftr" sz="quarter" idx="11"/>
          </p:nvPr>
        </p:nvSpPr>
        <p:spPr/>
        <p:txBody>
          <a:bodyPr/>
          <a:lstStyle/>
          <a:p>
            <a:endParaRPr lang="en-US">
              <a:solidFill>
                <a:srgbClr val="000000"/>
              </a:solidFill>
            </a:endParaRPr>
          </a:p>
        </p:txBody>
      </p:sp>
      <p:sp>
        <p:nvSpPr>
          <p:cNvPr id="7" name="Slide Number Placeholder 6"/>
          <p:cNvSpPr>
            <a:spLocks noGrp="1"/>
          </p:cNvSpPr>
          <p:nvPr>
            <p:ph type="sldNum" sz="quarter" idx="12"/>
          </p:nvPr>
        </p:nvSpPr>
        <p:spPr/>
        <p:txBody>
          <a:bodyPr/>
          <a:lstStyle/>
          <a:p>
            <a:fld id="{A6372498-CD23-47C0-834D-2D5283325B9C}" type="slidenum">
              <a:rPr lang="en-US" smtClean="0">
                <a:solidFill>
                  <a:srgbClr val="000000"/>
                </a:solidFill>
              </a:rPr>
              <a:pPr/>
              <a:t>‹#›</a:t>
            </a:fld>
            <a:endParaRPr lang="en-US">
              <a:solidFill>
                <a:srgbClr val="000000"/>
              </a:solidFill>
            </a:endParaRPr>
          </a:p>
        </p:txBody>
      </p:sp>
    </p:spTree>
    <p:extLst>
      <p:ext uri="{BB962C8B-B14F-4D97-AF65-F5344CB8AC3E}">
        <p14:creationId xmlns:p14="http://schemas.microsoft.com/office/powerpoint/2010/main" val="265145613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r>
              <a:rPr lang="en-US" smtClean="0"/>
              <a:t>Bordoloi and Bock</a:t>
            </a:r>
            <a:endParaRPr lang="en-US">
              <a:solidFill>
                <a:srgbClr val="000000"/>
              </a:solidFill>
              <a:effectLst/>
            </a:endParaRPr>
          </a:p>
        </p:txBody>
      </p:sp>
      <p:sp>
        <p:nvSpPr>
          <p:cNvPr id="8" name="Footer Placeholder 7"/>
          <p:cNvSpPr>
            <a:spLocks noGrp="1"/>
          </p:cNvSpPr>
          <p:nvPr>
            <p:ph type="ftr" sz="quarter" idx="11"/>
          </p:nvPr>
        </p:nvSpPr>
        <p:spPr/>
        <p:txBody>
          <a:bodyPr/>
          <a:lstStyle/>
          <a:p>
            <a:endParaRPr lang="en-US">
              <a:solidFill>
                <a:srgbClr val="000000"/>
              </a:solidFill>
            </a:endParaRPr>
          </a:p>
        </p:txBody>
      </p:sp>
      <p:sp>
        <p:nvSpPr>
          <p:cNvPr id="9" name="Slide Number Placeholder 8"/>
          <p:cNvSpPr>
            <a:spLocks noGrp="1"/>
          </p:cNvSpPr>
          <p:nvPr>
            <p:ph type="sldNum" sz="quarter" idx="12"/>
          </p:nvPr>
        </p:nvSpPr>
        <p:spPr/>
        <p:txBody>
          <a:bodyPr/>
          <a:lstStyle/>
          <a:p>
            <a:fld id="{97589EF7-80CD-4CB0-9B42-FFD11F3290F0}" type="slidenum">
              <a:rPr lang="en-US" smtClean="0">
                <a:solidFill>
                  <a:srgbClr val="000000"/>
                </a:solidFill>
              </a:rPr>
              <a:pPr/>
              <a:t>‹#›</a:t>
            </a:fld>
            <a:endParaRPr lang="en-US">
              <a:solidFill>
                <a:srgbClr val="000000"/>
              </a:solidFill>
            </a:endParaRPr>
          </a:p>
        </p:txBody>
      </p:sp>
    </p:spTree>
    <p:extLst>
      <p:ext uri="{BB962C8B-B14F-4D97-AF65-F5344CB8AC3E}">
        <p14:creationId xmlns:p14="http://schemas.microsoft.com/office/powerpoint/2010/main" val="74239302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r>
              <a:rPr lang="en-US" smtClean="0"/>
              <a:t>Bordoloi and Bock</a:t>
            </a:r>
            <a:endParaRPr lang="en-US">
              <a:solidFill>
                <a:srgbClr val="000000"/>
              </a:solidFill>
              <a:effectLst/>
            </a:endParaRPr>
          </a:p>
        </p:txBody>
      </p:sp>
      <p:sp>
        <p:nvSpPr>
          <p:cNvPr id="4" name="Footer Placeholder 3"/>
          <p:cNvSpPr>
            <a:spLocks noGrp="1"/>
          </p:cNvSpPr>
          <p:nvPr>
            <p:ph type="ftr" sz="quarter" idx="11"/>
          </p:nvPr>
        </p:nvSpPr>
        <p:spPr/>
        <p:txBody>
          <a:bodyPr/>
          <a:lstStyle/>
          <a:p>
            <a:endParaRPr lang="en-US">
              <a:solidFill>
                <a:srgbClr val="000000"/>
              </a:solidFill>
            </a:endParaRPr>
          </a:p>
        </p:txBody>
      </p:sp>
      <p:sp>
        <p:nvSpPr>
          <p:cNvPr id="5" name="Slide Number Placeholder 4"/>
          <p:cNvSpPr>
            <a:spLocks noGrp="1"/>
          </p:cNvSpPr>
          <p:nvPr>
            <p:ph type="sldNum" sz="quarter" idx="12"/>
          </p:nvPr>
        </p:nvSpPr>
        <p:spPr/>
        <p:txBody>
          <a:bodyPr/>
          <a:lstStyle/>
          <a:p>
            <a:fld id="{DEF5821F-0FCC-4239-84BB-93498AA35EC9}" type="slidenum">
              <a:rPr lang="en-US" smtClean="0">
                <a:solidFill>
                  <a:srgbClr val="000000"/>
                </a:solidFill>
              </a:rPr>
              <a:pPr/>
              <a:t>‹#›</a:t>
            </a:fld>
            <a:endParaRPr lang="en-US">
              <a:solidFill>
                <a:srgbClr val="000000"/>
              </a:solidFill>
            </a:endParaRPr>
          </a:p>
        </p:txBody>
      </p:sp>
    </p:spTree>
    <p:extLst>
      <p:ext uri="{BB962C8B-B14F-4D97-AF65-F5344CB8AC3E}">
        <p14:creationId xmlns:p14="http://schemas.microsoft.com/office/powerpoint/2010/main" val="162586403"/>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r>
              <a:rPr lang="en-US" smtClean="0"/>
              <a:t>Bordoloi and Bock</a:t>
            </a:r>
            <a:endParaRPr lang="en-US">
              <a:solidFill>
                <a:srgbClr val="000000"/>
              </a:solidFill>
              <a:effectLst/>
            </a:endParaRPr>
          </a:p>
        </p:txBody>
      </p:sp>
      <p:sp>
        <p:nvSpPr>
          <p:cNvPr id="3" name="Footer Placeholder 2"/>
          <p:cNvSpPr>
            <a:spLocks noGrp="1"/>
          </p:cNvSpPr>
          <p:nvPr>
            <p:ph type="ftr" sz="quarter" idx="11"/>
          </p:nvPr>
        </p:nvSpPr>
        <p:spPr/>
        <p:txBody>
          <a:bodyPr/>
          <a:lstStyle/>
          <a:p>
            <a:endParaRPr lang="en-US">
              <a:solidFill>
                <a:srgbClr val="000000"/>
              </a:solidFill>
            </a:endParaRPr>
          </a:p>
        </p:txBody>
      </p:sp>
      <p:sp>
        <p:nvSpPr>
          <p:cNvPr id="4" name="Slide Number Placeholder 3"/>
          <p:cNvSpPr>
            <a:spLocks noGrp="1"/>
          </p:cNvSpPr>
          <p:nvPr>
            <p:ph type="sldNum" sz="quarter" idx="12"/>
          </p:nvPr>
        </p:nvSpPr>
        <p:spPr/>
        <p:txBody>
          <a:bodyPr/>
          <a:lstStyle/>
          <a:p>
            <a:fld id="{B6BD214F-1ACA-4B16-AF3D-993C3283B70B}" type="slidenum">
              <a:rPr lang="en-US" smtClean="0">
                <a:solidFill>
                  <a:srgbClr val="000000"/>
                </a:solidFill>
              </a:rPr>
              <a:pPr/>
              <a:t>‹#›</a:t>
            </a:fld>
            <a:endParaRPr lang="en-US">
              <a:solidFill>
                <a:srgbClr val="000000"/>
              </a:solidFill>
            </a:endParaRPr>
          </a:p>
        </p:txBody>
      </p:sp>
    </p:spTree>
    <p:extLst>
      <p:ext uri="{BB962C8B-B14F-4D97-AF65-F5344CB8AC3E}">
        <p14:creationId xmlns:p14="http://schemas.microsoft.com/office/powerpoint/2010/main" val="314530636"/>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r>
              <a:rPr lang="en-US" smtClean="0"/>
              <a:t>Bordoloi and Bock</a:t>
            </a:r>
            <a:endParaRPr lang="en-US">
              <a:solidFill>
                <a:srgbClr val="000000"/>
              </a:solidFill>
              <a:effectLst/>
            </a:endParaRPr>
          </a:p>
        </p:txBody>
      </p:sp>
      <p:sp>
        <p:nvSpPr>
          <p:cNvPr id="6" name="Footer Placeholder 5"/>
          <p:cNvSpPr>
            <a:spLocks noGrp="1"/>
          </p:cNvSpPr>
          <p:nvPr>
            <p:ph type="ftr" sz="quarter" idx="11"/>
          </p:nvPr>
        </p:nvSpPr>
        <p:spPr/>
        <p:txBody>
          <a:bodyPr/>
          <a:lstStyle/>
          <a:p>
            <a:endParaRPr lang="en-US">
              <a:solidFill>
                <a:srgbClr val="000000"/>
              </a:solidFill>
            </a:endParaRPr>
          </a:p>
        </p:txBody>
      </p:sp>
      <p:sp>
        <p:nvSpPr>
          <p:cNvPr id="7" name="Slide Number Placeholder 6"/>
          <p:cNvSpPr>
            <a:spLocks noGrp="1"/>
          </p:cNvSpPr>
          <p:nvPr>
            <p:ph type="sldNum" sz="quarter" idx="12"/>
          </p:nvPr>
        </p:nvSpPr>
        <p:spPr/>
        <p:txBody>
          <a:bodyPr/>
          <a:lstStyle/>
          <a:p>
            <a:fld id="{F919B450-AC02-4F2F-AA9E-C0CAE0AAF650}" type="slidenum">
              <a:rPr lang="en-US" smtClean="0">
                <a:solidFill>
                  <a:srgbClr val="000000"/>
                </a:solidFill>
              </a:rPr>
              <a:pPr/>
              <a:t>‹#›</a:t>
            </a:fld>
            <a:endParaRPr lang="en-US">
              <a:solidFill>
                <a:srgbClr val="000000"/>
              </a:solidFill>
            </a:endParaRPr>
          </a:p>
        </p:txBody>
      </p:sp>
    </p:spTree>
    <p:extLst>
      <p:ext uri="{BB962C8B-B14F-4D97-AF65-F5344CB8AC3E}">
        <p14:creationId xmlns:p14="http://schemas.microsoft.com/office/powerpoint/2010/main" val="192008246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9DD9F057-1C9B-43CE-A10A-6DC209A4628F}" type="slidenum">
              <a:rPr lang="ar-SA"/>
              <a:pPr/>
              <a:t>‹#›</a:t>
            </a:fld>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r>
              <a:rPr lang="en-US" smtClean="0"/>
              <a:t>Bordoloi and Bock</a:t>
            </a:r>
            <a:endParaRPr lang="en-US">
              <a:solidFill>
                <a:srgbClr val="000000"/>
              </a:solidFill>
              <a:effectLst/>
            </a:endParaRPr>
          </a:p>
        </p:txBody>
      </p:sp>
      <p:sp>
        <p:nvSpPr>
          <p:cNvPr id="6" name="Footer Placeholder 5"/>
          <p:cNvSpPr>
            <a:spLocks noGrp="1"/>
          </p:cNvSpPr>
          <p:nvPr>
            <p:ph type="ftr" sz="quarter" idx="11"/>
          </p:nvPr>
        </p:nvSpPr>
        <p:spPr/>
        <p:txBody>
          <a:bodyPr/>
          <a:lstStyle/>
          <a:p>
            <a:endParaRPr lang="en-US">
              <a:solidFill>
                <a:srgbClr val="000000"/>
              </a:solidFill>
            </a:endParaRPr>
          </a:p>
        </p:txBody>
      </p:sp>
      <p:sp>
        <p:nvSpPr>
          <p:cNvPr id="7" name="Slide Number Placeholder 6"/>
          <p:cNvSpPr>
            <a:spLocks noGrp="1"/>
          </p:cNvSpPr>
          <p:nvPr>
            <p:ph type="sldNum" sz="quarter" idx="12"/>
          </p:nvPr>
        </p:nvSpPr>
        <p:spPr/>
        <p:txBody>
          <a:bodyPr/>
          <a:lstStyle/>
          <a:p>
            <a:fld id="{DEC49879-D336-45BE-9D8F-30ABD027B474}" type="slidenum">
              <a:rPr lang="en-US" smtClean="0">
                <a:solidFill>
                  <a:srgbClr val="000000"/>
                </a:solidFill>
              </a:rPr>
              <a:pPr/>
              <a:t>‹#›</a:t>
            </a:fld>
            <a:endParaRPr lang="en-US">
              <a:solidFill>
                <a:srgbClr val="000000"/>
              </a:solidFill>
            </a:endParaRPr>
          </a:p>
        </p:txBody>
      </p:sp>
    </p:spTree>
    <p:extLst>
      <p:ext uri="{BB962C8B-B14F-4D97-AF65-F5344CB8AC3E}">
        <p14:creationId xmlns:p14="http://schemas.microsoft.com/office/powerpoint/2010/main" val="279899128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r>
              <a:rPr lang="en-US" smtClean="0"/>
              <a:t>Bordoloi and Bock</a:t>
            </a:r>
            <a:endParaRPr lang="en-US">
              <a:solidFill>
                <a:srgbClr val="000000"/>
              </a:solidFill>
              <a:effectLst/>
            </a:endParaRPr>
          </a:p>
        </p:txBody>
      </p:sp>
      <p:sp>
        <p:nvSpPr>
          <p:cNvPr id="5" name="Footer Placeholder 4"/>
          <p:cNvSpPr>
            <a:spLocks noGrp="1"/>
          </p:cNvSpPr>
          <p:nvPr>
            <p:ph type="ftr" sz="quarter" idx="11"/>
          </p:nvPr>
        </p:nvSpPr>
        <p:spPr/>
        <p:txBody>
          <a:bodyPr/>
          <a:lstStyle/>
          <a:p>
            <a:endParaRPr lang="en-US">
              <a:solidFill>
                <a:srgbClr val="000000"/>
              </a:solidFill>
            </a:endParaRPr>
          </a:p>
        </p:txBody>
      </p:sp>
      <p:sp>
        <p:nvSpPr>
          <p:cNvPr id="6" name="Slide Number Placeholder 5"/>
          <p:cNvSpPr>
            <a:spLocks noGrp="1"/>
          </p:cNvSpPr>
          <p:nvPr>
            <p:ph type="sldNum" sz="quarter" idx="12"/>
          </p:nvPr>
        </p:nvSpPr>
        <p:spPr/>
        <p:txBody>
          <a:bodyPr/>
          <a:lstStyle/>
          <a:p>
            <a:fld id="{BC335D98-A169-42A3-BA36-CC565E9A5408}" type="slidenum">
              <a:rPr lang="en-US" smtClean="0">
                <a:solidFill>
                  <a:srgbClr val="000000"/>
                </a:solidFill>
              </a:rPr>
              <a:pPr/>
              <a:t>‹#›</a:t>
            </a:fld>
            <a:endParaRPr lang="en-US">
              <a:solidFill>
                <a:srgbClr val="000000"/>
              </a:solidFill>
            </a:endParaRPr>
          </a:p>
        </p:txBody>
      </p:sp>
    </p:spTree>
    <p:extLst>
      <p:ext uri="{BB962C8B-B14F-4D97-AF65-F5344CB8AC3E}">
        <p14:creationId xmlns:p14="http://schemas.microsoft.com/office/powerpoint/2010/main" val="2390619189"/>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r>
              <a:rPr lang="en-US" smtClean="0"/>
              <a:t>Bordoloi and Bock</a:t>
            </a:r>
            <a:endParaRPr lang="en-US">
              <a:solidFill>
                <a:srgbClr val="000000"/>
              </a:solidFill>
              <a:effectLst/>
            </a:endParaRPr>
          </a:p>
        </p:txBody>
      </p:sp>
      <p:sp>
        <p:nvSpPr>
          <p:cNvPr id="5" name="Footer Placeholder 4"/>
          <p:cNvSpPr>
            <a:spLocks noGrp="1"/>
          </p:cNvSpPr>
          <p:nvPr>
            <p:ph type="ftr" sz="quarter" idx="11"/>
          </p:nvPr>
        </p:nvSpPr>
        <p:spPr/>
        <p:txBody>
          <a:bodyPr/>
          <a:lstStyle/>
          <a:p>
            <a:endParaRPr lang="en-US">
              <a:solidFill>
                <a:srgbClr val="000000"/>
              </a:solidFill>
            </a:endParaRPr>
          </a:p>
        </p:txBody>
      </p:sp>
      <p:sp>
        <p:nvSpPr>
          <p:cNvPr id="6" name="Slide Number Placeholder 5"/>
          <p:cNvSpPr>
            <a:spLocks noGrp="1"/>
          </p:cNvSpPr>
          <p:nvPr>
            <p:ph type="sldNum" sz="quarter" idx="12"/>
          </p:nvPr>
        </p:nvSpPr>
        <p:spPr/>
        <p:txBody>
          <a:bodyPr/>
          <a:lstStyle/>
          <a:p>
            <a:fld id="{6E4857B1-16E3-40CC-97E4-5CC47F1515B8}" type="slidenum">
              <a:rPr lang="en-US" smtClean="0">
                <a:solidFill>
                  <a:srgbClr val="000000"/>
                </a:solidFill>
              </a:rPr>
              <a:pPr/>
              <a:t>‹#›</a:t>
            </a:fld>
            <a:endParaRPr lang="en-US">
              <a:solidFill>
                <a:srgbClr val="000000"/>
              </a:solidFill>
            </a:endParaRPr>
          </a:p>
        </p:txBody>
      </p:sp>
    </p:spTree>
    <p:extLst>
      <p:ext uri="{BB962C8B-B14F-4D97-AF65-F5344CB8AC3E}">
        <p14:creationId xmlns:p14="http://schemas.microsoft.com/office/powerpoint/2010/main" val="120167835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DADBEFEE-3836-4A6F-8B57-89801A1909E2}" type="slidenum">
              <a:rPr lang="ar-SA"/>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51D87888-08C3-4A14-830D-C2ACE37C45E2}" type="slidenum">
              <a:rPr lang="ar-SA"/>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F58EF891-2A3F-41BD-981A-F920EE0E4040}" type="slidenum">
              <a:rPr lang="ar-SA"/>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CD2157AE-B19F-429E-A9A7-CF2F8FFF27C0}" type="slidenum">
              <a:rPr lang="ar-SA"/>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649DBE5F-B40E-4BC0-87EB-CA8CCCE3590C}" type="slidenum">
              <a:rPr lang="ar-SA"/>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50DCD465-F8A2-4ED9-A552-326590647A79}" type="slidenum">
              <a:rPr lang="ar-SA"/>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69340DB4-ECAD-46FA-800D-A14319A3712A}" type="slidenum">
              <a:rPr lang="ar-SA"/>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028" name="Rectangle 4"/>
          <p:cNvSpPr>
            <a:spLocks noGrp="1" noChangeArrowheads="1"/>
          </p:cNvSpPr>
          <p:nvPr>
            <p:ph type="dt" sz="half" idx="2"/>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US"/>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en-US"/>
          </a:p>
        </p:txBody>
      </p:sp>
      <p:sp>
        <p:nvSpPr>
          <p:cNvPr id="1030" name="Rectangle 6"/>
          <p:cNvSpPr>
            <a:spLocks noGrp="1" noChangeArrowheads="1"/>
          </p:cNvSpPr>
          <p:nvPr>
            <p:ph type="sldNum" sz="quarter" idx="4"/>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400"/>
            </a:lvl1pPr>
          </a:lstStyle>
          <a:p>
            <a:fld id="{A4A96DB0-C5E8-4B91-A286-DA1A1B5BFB73}" type="slidenum">
              <a:rPr lang="ar-SA"/>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1" fontAlgn="base">
        <a:spcBef>
          <a:spcPct val="0"/>
        </a:spcBef>
        <a:spcAft>
          <a:spcPct val="0"/>
        </a:spcAft>
        <a:defRPr sz="4400">
          <a:solidFill>
            <a:schemeClr val="tx2"/>
          </a:solidFill>
          <a:latin typeface="+mj-lt"/>
          <a:ea typeface="+mj-ea"/>
          <a:cs typeface="+mj-cs"/>
        </a:defRPr>
      </a:lvl1pPr>
      <a:lvl2pPr algn="ctr" rtl="1" fontAlgn="base">
        <a:spcBef>
          <a:spcPct val="0"/>
        </a:spcBef>
        <a:spcAft>
          <a:spcPct val="0"/>
        </a:spcAft>
        <a:defRPr sz="4400">
          <a:solidFill>
            <a:schemeClr val="tx2"/>
          </a:solidFill>
          <a:latin typeface="Arial" charset="0"/>
          <a:cs typeface="Arial" charset="0"/>
        </a:defRPr>
      </a:lvl2pPr>
      <a:lvl3pPr algn="ctr" rtl="1" fontAlgn="base">
        <a:spcBef>
          <a:spcPct val="0"/>
        </a:spcBef>
        <a:spcAft>
          <a:spcPct val="0"/>
        </a:spcAft>
        <a:defRPr sz="4400">
          <a:solidFill>
            <a:schemeClr val="tx2"/>
          </a:solidFill>
          <a:latin typeface="Arial" charset="0"/>
          <a:cs typeface="Arial" charset="0"/>
        </a:defRPr>
      </a:lvl3pPr>
      <a:lvl4pPr algn="ctr" rtl="1" fontAlgn="base">
        <a:spcBef>
          <a:spcPct val="0"/>
        </a:spcBef>
        <a:spcAft>
          <a:spcPct val="0"/>
        </a:spcAft>
        <a:defRPr sz="4400">
          <a:solidFill>
            <a:schemeClr val="tx2"/>
          </a:solidFill>
          <a:latin typeface="Arial" charset="0"/>
          <a:cs typeface="Arial" charset="0"/>
        </a:defRPr>
      </a:lvl4pPr>
      <a:lvl5pPr algn="ctr" rtl="1" fontAlgn="base">
        <a:spcBef>
          <a:spcPct val="0"/>
        </a:spcBef>
        <a:spcAft>
          <a:spcPct val="0"/>
        </a:spcAft>
        <a:defRPr sz="4400">
          <a:solidFill>
            <a:schemeClr val="tx2"/>
          </a:solidFill>
          <a:latin typeface="Arial" charset="0"/>
          <a:cs typeface="Arial" charset="0"/>
        </a:defRPr>
      </a:lvl5pPr>
      <a:lvl6pPr marL="457200" algn="ctr" rtl="1" fontAlgn="base">
        <a:spcBef>
          <a:spcPct val="0"/>
        </a:spcBef>
        <a:spcAft>
          <a:spcPct val="0"/>
        </a:spcAft>
        <a:defRPr sz="4400">
          <a:solidFill>
            <a:schemeClr val="tx2"/>
          </a:solidFill>
          <a:latin typeface="Arial" charset="0"/>
          <a:cs typeface="Arial" charset="0"/>
        </a:defRPr>
      </a:lvl6pPr>
      <a:lvl7pPr marL="914400" algn="ctr" rtl="1" fontAlgn="base">
        <a:spcBef>
          <a:spcPct val="0"/>
        </a:spcBef>
        <a:spcAft>
          <a:spcPct val="0"/>
        </a:spcAft>
        <a:defRPr sz="4400">
          <a:solidFill>
            <a:schemeClr val="tx2"/>
          </a:solidFill>
          <a:latin typeface="Arial" charset="0"/>
          <a:cs typeface="Arial" charset="0"/>
        </a:defRPr>
      </a:lvl7pPr>
      <a:lvl8pPr marL="1371600" algn="ctr" rtl="1" fontAlgn="base">
        <a:spcBef>
          <a:spcPct val="0"/>
        </a:spcBef>
        <a:spcAft>
          <a:spcPct val="0"/>
        </a:spcAft>
        <a:defRPr sz="4400">
          <a:solidFill>
            <a:schemeClr val="tx2"/>
          </a:solidFill>
          <a:latin typeface="Arial" charset="0"/>
          <a:cs typeface="Arial" charset="0"/>
        </a:defRPr>
      </a:lvl8pPr>
      <a:lvl9pPr marL="1828800" algn="ctr" rtl="1" fontAlgn="base">
        <a:spcBef>
          <a:spcPct val="0"/>
        </a:spcBef>
        <a:spcAft>
          <a:spcPct val="0"/>
        </a:spcAft>
        <a:defRPr sz="4400">
          <a:solidFill>
            <a:schemeClr val="tx2"/>
          </a:solidFill>
          <a:latin typeface="Arial" charset="0"/>
          <a:cs typeface="Arial" charset="0"/>
        </a:defRPr>
      </a:lvl9pPr>
    </p:titleStyle>
    <p:bodyStyle>
      <a:lvl1pPr marL="342900" indent="-342900" algn="r" rtl="1" fontAlgn="base">
        <a:spcBef>
          <a:spcPct val="20000"/>
        </a:spcBef>
        <a:spcAft>
          <a:spcPct val="0"/>
        </a:spcAft>
        <a:buChar char="•"/>
        <a:defRPr sz="3200">
          <a:solidFill>
            <a:schemeClr val="tx1"/>
          </a:solidFill>
          <a:latin typeface="+mn-lt"/>
          <a:ea typeface="+mn-ea"/>
          <a:cs typeface="+mn-cs"/>
        </a:defRPr>
      </a:lvl1pPr>
      <a:lvl2pPr marL="742950" indent="-285750" algn="r" rtl="1" fontAlgn="base">
        <a:spcBef>
          <a:spcPct val="20000"/>
        </a:spcBef>
        <a:spcAft>
          <a:spcPct val="0"/>
        </a:spcAft>
        <a:buChar char="–"/>
        <a:defRPr sz="2800">
          <a:solidFill>
            <a:schemeClr val="tx1"/>
          </a:solidFill>
          <a:latin typeface="+mn-lt"/>
          <a:cs typeface="+mn-cs"/>
        </a:defRPr>
      </a:lvl2pPr>
      <a:lvl3pPr marL="1143000" indent="-228600" algn="r" rtl="1" fontAlgn="base">
        <a:spcBef>
          <a:spcPct val="20000"/>
        </a:spcBef>
        <a:spcAft>
          <a:spcPct val="0"/>
        </a:spcAft>
        <a:buChar char="•"/>
        <a:defRPr sz="2400">
          <a:solidFill>
            <a:schemeClr val="tx1"/>
          </a:solidFill>
          <a:latin typeface="+mn-lt"/>
          <a:cs typeface="+mn-cs"/>
        </a:defRPr>
      </a:lvl3pPr>
      <a:lvl4pPr marL="1600200" indent="-228600" algn="r" rtl="1" fontAlgn="base">
        <a:spcBef>
          <a:spcPct val="20000"/>
        </a:spcBef>
        <a:spcAft>
          <a:spcPct val="0"/>
        </a:spcAft>
        <a:buChar char="–"/>
        <a:defRPr sz="2000">
          <a:solidFill>
            <a:schemeClr val="tx1"/>
          </a:solidFill>
          <a:latin typeface="+mn-lt"/>
          <a:cs typeface="+mn-cs"/>
        </a:defRPr>
      </a:lvl4pPr>
      <a:lvl5pPr marL="2057400" indent="-228600" algn="r" rtl="1" fontAlgn="base">
        <a:spcBef>
          <a:spcPct val="20000"/>
        </a:spcBef>
        <a:spcAft>
          <a:spcPct val="0"/>
        </a:spcAft>
        <a:buChar char="»"/>
        <a:defRPr sz="2000">
          <a:solidFill>
            <a:schemeClr val="tx1"/>
          </a:solidFill>
          <a:latin typeface="+mn-lt"/>
          <a:cs typeface="+mn-cs"/>
        </a:defRPr>
      </a:lvl5pPr>
      <a:lvl6pPr marL="2514600" indent="-228600" algn="r" rtl="1" fontAlgn="base">
        <a:spcBef>
          <a:spcPct val="20000"/>
        </a:spcBef>
        <a:spcAft>
          <a:spcPct val="0"/>
        </a:spcAft>
        <a:buChar char="»"/>
        <a:defRPr sz="2000">
          <a:solidFill>
            <a:schemeClr val="tx1"/>
          </a:solidFill>
          <a:latin typeface="+mn-lt"/>
          <a:cs typeface="+mn-cs"/>
        </a:defRPr>
      </a:lvl6pPr>
      <a:lvl7pPr marL="2971800" indent="-228600" algn="r" rtl="1" fontAlgn="base">
        <a:spcBef>
          <a:spcPct val="20000"/>
        </a:spcBef>
        <a:spcAft>
          <a:spcPct val="0"/>
        </a:spcAft>
        <a:buChar char="»"/>
        <a:defRPr sz="2000">
          <a:solidFill>
            <a:schemeClr val="tx1"/>
          </a:solidFill>
          <a:latin typeface="+mn-lt"/>
          <a:cs typeface="+mn-cs"/>
        </a:defRPr>
      </a:lvl7pPr>
      <a:lvl8pPr marL="3429000" indent="-228600" algn="r" rtl="1" fontAlgn="base">
        <a:spcBef>
          <a:spcPct val="20000"/>
        </a:spcBef>
        <a:spcAft>
          <a:spcPct val="0"/>
        </a:spcAft>
        <a:buChar char="»"/>
        <a:defRPr sz="2000">
          <a:solidFill>
            <a:schemeClr val="tx1"/>
          </a:solidFill>
          <a:latin typeface="+mn-lt"/>
          <a:cs typeface="+mn-cs"/>
        </a:defRPr>
      </a:lvl8pPr>
      <a:lvl9pPr marL="3886200" indent="-228600" algn="r" rtl="1" fontAlgn="base">
        <a:spcBef>
          <a:spcPct val="20000"/>
        </a:spcBef>
        <a:spcAft>
          <a:spcPct val="0"/>
        </a:spcAft>
        <a:buChar char="»"/>
        <a:defRPr sz="2000">
          <a:solidFill>
            <a:schemeClr val="tx1"/>
          </a:solidFill>
          <a:latin typeface="+mn-lt"/>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4A96DB0-C5E8-4B91-A286-DA1A1B5BFB73}" type="slidenum">
              <a:rPr lang="ar-SA" smtClean="0"/>
              <a:pPr/>
              <a:t>‹#›</a:t>
            </a:fld>
            <a:endParaRPr lang="en-US"/>
          </a:p>
        </p:txBody>
      </p:sp>
    </p:spTree>
    <p:extLst>
      <p:ext uri="{BB962C8B-B14F-4D97-AF65-F5344CB8AC3E}">
        <p14:creationId xmlns:p14="http://schemas.microsoft.com/office/powerpoint/2010/main" val="2657477364"/>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p:txBody>
          <a:bodyPr/>
          <a:lstStyle/>
          <a:p>
            <a:r>
              <a:rPr lang="en-US"/>
              <a:t>Other database objects</a:t>
            </a:r>
          </a:p>
        </p:txBody>
      </p:sp>
      <p:sp>
        <p:nvSpPr>
          <p:cNvPr id="2051" name="Rectangle 3"/>
          <p:cNvSpPr>
            <a:spLocks noGrp="1" noChangeArrowheads="1"/>
          </p:cNvSpPr>
          <p:nvPr>
            <p:ph type="subTitle" idx="1"/>
          </p:nvPr>
        </p:nvSpPr>
        <p:spPr/>
        <p:txBody>
          <a:bodyPr/>
          <a:lstStyle/>
          <a:p>
            <a:pPr rtl="0"/>
            <a:r>
              <a:rPr lang="en-US" dirty="0"/>
              <a:t>(</a:t>
            </a:r>
            <a:r>
              <a:rPr lang="en-US" dirty="0" smtClean="0"/>
              <a:t>Sequence and view)</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a:xfrm>
            <a:off x="457200" y="457200"/>
            <a:ext cx="8229600" cy="1143000"/>
          </a:xfrm>
        </p:spPr>
        <p:txBody>
          <a:bodyPr/>
          <a:lstStyle/>
          <a:p>
            <a:r>
              <a:rPr lang="en-US" b="1"/>
              <a:t>Guidelines for Modifying </a:t>
            </a:r>
            <a:r>
              <a:rPr lang="en-US"/>
              <a:t/>
            </a:r>
            <a:br>
              <a:rPr lang="en-US"/>
            </a:br>
            <a:r>
              <a:rPr lang="en-US" b="1"/>
              <a:t>a Sequence</a:t>
            </a:r>
            <a:r>
              <a:rPr lang="en-US"/>
              <a:t/>
            </a:r>
            <a:br>
              <a:rPr lang="en-US"/>
            </a:br>
            <a:endParaRPr lang="en-US"/>
          </a:p>
        </p:txBody>
      </p:sp>
      <p:sp>
        <p:nvSpPr>
          <p:cNvPr id="10243" name="Rectangle 3"/>
          <p:cNvSpPr>
            <a:spLocks noGrp="1" noChangeArrowheads="1"/>
          </p:cNvSpPr>
          <p:nvPr>
            <p:ph type="body" idx="1"/>
          </p:nvPr>
        </p:nvSpPr>
        <p:spPr/>
        <p:txBody>
          <a:bodyPr/>
          <a:lstStyle/>
          <a:p>
            <a:pPr algn="l" rtl="0">
              <a:lnSpc>
                <a:spcPct val="90000"/>
              </a:lnSpc>
            </a:pPr>
            <a:r>
              <a:rPr lang="en-US"/>
              <a:t>You must be the owner or have the ALTER privilege for the sequence.</a:t>
            </a:r>
          </a:p>
          <a:p>
            <a:pPr algn="l" rtl="0">
              <a:lnSpc>
                <a:spcPct val="90000"/>
              </a:lnSpc>
            </a:pPr>
            <a:r>
              <a:rPr lang="en-US"/>
              <a:t>Only future sequence numbers are affected.</a:t>
            </a:r>
          </a:p>
          <a:p>
            <a:pPr algn="l" rtl="0">
              <a:lnSpc>
                <a:spcPct val="90000"/>
              </a:lnSpc>
            </a:pPr>
            <a:r>
              <a:rPr lang="en-US"/>
              <a:t>The START WITH option cannot be changed using ALTER SEQUENCE. The sequence must be dropped and re-created in order to restart the sequence at a different number.</a:t>
            </a:r>
          </a:p>
          <a:p>
            <a:pPr algn="l" rtl="0">
              <a:lnSpc>
                <a:spcPct val="90000"/>
              </a:lnSpc>
            </a:pPr>
            <a:endParaRPr lang="en-US"/>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457200" y="457200"/>
            <a:ext cx="8229600" cy="1143000"/>
          </a:xfrm>
        </p:spPr>
        <p:txBody>
          <a:bodyPr/>
          <a:lstStyle/>
          <a:p>
            <a:r>
              <a:rPr lang="en-US" b="1"/>
              <a:t>Guidelines for Modifying </a:t>
            </a:r>
            <a:r>
              <a:rPr lang="en-US"/>
              <a:t/>
            </a:r>
            <a:br>
              <a:rPr lang="en-US"/>
            </a:br>
            <a:r>
              <a:rPr lang="en-US" b="1"/>
              <a:t>a Sequence</a:t>
            </a:r>
          </a:p>
        </p:txBody>
      </p:sp>
      <p:sp>
        <p:nvSpPr>
          <p:cNvPr id="11267" name="Rectangle 3"/>
          <p:cNvSpPr>
            <a:spLocks noGrp="1" noChangeArrowheads="1"/>
          </p:cNvSpPr>
          <p:nvPr>
            <p:ph type="body" idx="1"/>
          </p:nvPr>
        </p:nvSpPr>
        <p:spPr/>
        <p:txBody>
          <a:bodyPr/>
          <a:lstStyle/>
          <a:p>
            <a:pPr algn="l" rtl="0">
              <a:lnSpc>
                <a:spcPct val="90000"/>
              </a:lnSpc>
            </a:pPr>
            <a:r>
              <a:rPr lang="en-US" sz="2400" b="1"/>
              <a:t>Some validation is performed. For example, a new MAXVALUE that is less than the current sequence </a:t>
            </a:r>
            <a:br>
              <a:rPr lang="en-US" sz="2400" b="1"/>
            </a:br>
            <a:r>
              <a:rPr lang="en-US" sz="2400" b="1"/>
              <a:t>number cannot be imposed.</a:t>
            </a:r>
            <a:br>
              <a:rPr lang="en-US" sz="2400" b="1"/>
            </a:br>
            <a:r>
              <a:rPr lang="en-US" sz="2400" b="1"/>
              <a:t>ALTER SEQUENCE dept_deptid_seq</a:t>
            </a:r>
            <a:br>
              <a:rPr lang="en-US" sz="2400" b="1"/>
            </a:br>
            <a:r>
              <a:rPr lang="en-US" sz="2400" b="1"/>
              <a:t>INCREMENT BY 20</a:t>
            </a:r>
            <a:br>
              <a:rPr lang="en-US" sz="2400" b="1"/>
            </a:br>
            <a:r>
              <a:rPr lang="en-US" sz="2400" b="1"/>
              <a:t>MAXVALUE 90</a:t>
            </a:r>
            <a:br>
              <a:rPr lang="en-US" sz="2400" b="1"/>
            </a:br>
            <a:r>
              <a:rPr lang="en-US" sz="2400" b="1"/>
              <a:t>NOCACHE</a:t>
            </a:r>
            <a:br>
              <a:rPr lang="en-US" sz="2400" b="1"/>
            </a:br>
            <a:r>
              <a:rPr lang="en-US" sz="2400" b="1"/>
              <a:t>NOCYCLE;</a:t>
            </a:r>
            <a:br>
              <a:rPr lang="en-US" sz="2400" b="1"/>
            </a:br>
            <a:r>
              <a:rPr lang="en-US" sz="2400" b="1"/>
              <a:t>ALTER SEQUENCE dept_deptid_seq</a:t>
            </a:r>
            <a:br>
              <a:rPr lang="en-US" sz="2400" b="1"/>
            </a:br>
            <a:r>
              <a:rPr lang="en-US" sz="2400" b="1"/>
              <a:t>*</a:t>
            </a:r>
            <a:br>
              <a:rPr lang="en-US" sz="2400" b="1"/>
            </a:br>
            <a:r>
              <a:rPr lang="en-US" sz="2400" b="1"/>
              <a:t>ERROR at line 1:</a:t>
            </a:r>
            <a:br>
              <a:rPr lang="en-US" sz="2400" b="1"/>
            </a:br>
            <a:r>
              <a:rPr lang="en-US" sz="2400" b="1"/>
              <a:t>ORA-04009: MAXVALUE cannot be made to be less than the currentvalue</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457200" y="457200"/>
            <a:ext cx="8229600" cy="1143000"/>
          </a:xfrm>
        </p:spPr>
        <p:txBody>
          <a:bodyPr/>
          <a:lstStyle/>
          <a:p>
            <a:r>
              <a:rPr lang="en-US" b="1"/>
              <a:t>Removing a Sequence</a:t>
            </a:r>
            <a:br>
              <a:rPr lang="en-US" b="1"/>
            </a:br>
            <a:r>
              <a:rPr lang="en-US" sz="4000"/>
              <a:t/>
            </a:r>
            <a:br>
              <a:rPr lang="en-US" sz="4000"/>
            </a:br>
            <a:endParaRPr lang="en-US" sz="4000"/>
          </a:p>
        </p:txBody>
      </p:sp>
      <p:sp>
        <p:nvSpPr>
          <p:cNvPr id="12291" name="Rectangle 3"/>
          <p:cNvSpPr>
            <a:spLocks noGrp="1" noChangeArrowheads="1"/>
          </p:cNvSpPr>
          <p:nvPr>
            <p:ph type="body" idx="1"/>
          </p:nvPr>
        </p:nvSpPr>
        <p:spPr>
          <a:xfrm>
            <a:off x="457200" y="1600200"/>
            <a:ext cx="8229600" cy="4876800"/>
          </a:xfrm>
        </p:spPr>
        <p:txBody>
          <a:bodyPr/>
          <a:lstStyle/>
          <a:p>
            <a:pPr algn="l" rtl="0">
              <a:lnSpc>
                <a:spcPct val="90000"/>
              </a:lnSpc>
            </a:pPr>
            <a:r>
              <a:rPr lang="en-US"/>
              <a:t>Remove a sequence from the data dictionary by using the DROP SEQUENCE statement.</a:t>
            </a:r>
          </a:p>
          <a:p>
            <a:pPr algn="l" rtl="0">
              <a:lnSpc>
                <a:spcPct val="90000"/>
              </a:lnSpc>
            </a:pPr>
            <a:r>
              <a:rPr lang="en-US"/>
              <a:t> Once removed, the sequence can no longer be referenced.</a:t>
            </a:r>
            <a:br>
              <a:rPr lang="en-US"/>
            </a:br>
            <a:r>
              <a:rPr lang="en-US" b="1"/>
              <a:t>DROP SEQUENCE dept_deptid_seq;</a:t>
            </a:r>
            <a:endParaRPr lang="en-US"/>
          </a:p>
          <a:p>
            <a:pPr algn="l" rtl="0">
              <a:lnSpc>
                <a:spcPct val="90000"/>
              </a:lnSpc>
            </a:pPr>
            <a:r>
              <a:rPr lang="en-US"/>
              <a:t>You must be the owner of the sequence or have the DROP ANY SEQUENCE privilege to remove it.</a:t>
            </a:r>
            <a:br>
              <a:rPr lang="en-US"/>
            </a:br>
            <a:endParaRPr lang="en-US"/>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3650" name="Rectangle 2"/>
          <p:cNvSpPr>
            <a:spLocks noGrp="1" noChangeArrowheads="1"/>
          </p:cNvSpPr>
          <p:nvPr>
            <p:ph type="title"/>
          </p:nvPr>
        </p:nvSpPr>
        <p:spPr>
          <a:xfrm>
            <a:off x="685800" y="152400"/>
            <a:ext cx="7772400" cy="914400"/>
          </a:xfrm>
        </p:spPr>
        <p:txBody>
          <a:bodyPr/>
          <a:lstStyle/>
          <a:p>
            <a:r>
              <a:rPr lang="en-US" sz="3600" b="1" u="sng"/>
              <a:t>VIEWS</a:t>
            </a:r>
          </a:p>
        </p:txBody>
      </p:sp>
      <p:sp>
        <p:nvSpPr>
          <p:cNvPr id="283651" name="Rectangle 3"/>
          <p:cNvSpPr>
            <a:spLocks noGrp="1" noChangeArrowheads="1"/>
          </p:cNvSpPr>
          <p:nvPr>
            <p:ph idx="1"/>
          </p:nvPr>
        </p:nvSpPr>
        <p:spPr>
          <a:xfrm>
            <a:off x="685800" y="1295400"/>
            <a:ext cx="8153400" cy="4800600"/>
          </a:xfrm>
        </p:spPr>
        <p:txBody>
          <a:bodyPr/>
          <a:lstStyle/>
          <a:p>
            <a:r>
              <a:rPr lang="en-US">
                <a:cs typeface="Times New Roman" pitchFamily="18" charset="0"/>
              </a:rPr>
              <a:t>A database view is a </a:t>
            </a:r>
            <a:r>
              <a:rPr lang="en-US" i="1">
                <a:cs typeface="Times New Roman" pitchFamily="18" charset="0"/>
              </a:rPr>
              <a:t>logical </a:t>
            </a:r>
            <a:r>
              <a:rPr lang="en-US">
                <a:cs typeface="Times New Roman" pitchFamily="18" charset="0"/>
              </a:rPr>
              <a:t>or</a:t>
            </a:r>
            <a:r>
              <a:rPr lang="en-US" i="1">
                <a:cs typeface="Times New Roman" pitchFamily="18" charset="0"/>
              </a:rPr>
              <a:t> virtual table</a:t>
            </a:r>
            <a:r>
              <a:rPr lang="en-US">
                <a:cs typeface="Times New Roman" pitchFamily="18" charset="0"/>
              </a:rPr>
              <a:t> based on a query.</a:t>
            </a:r>
          </a:p>
          <a:p>
            <a:r>
              <a:rPr lang="en-US">
                <a:cs typeface="Times New Roman" pitchFamily="18" charset="0"/>
              </a:rPr>
              <a:t>It is useful to think of a </a:t>
            </a:r>
            <a:r>
              <a:rPr lang="en-US" i="1">
                <a:cs typeface="Times New Roman" pitchFamily="18" charset="0"/>
              </a:rPr>
              <a:t>view</a:t>
            </a:r>
            <a:r>
              <a:rPr lang="en-US">
                <a:cs typeface="Times New Roman" pitchFamily="18" charset="0"/>
              </a:rPr>
              <a:t> as a stored query.</a:t>
            </a:r>
          </a:p>
          <a:p>
            <a:r>
              <a:rPr lang="en-US">
                <a:cs typeface="Times New Roman" pitchFamily="18" charset="0"/>
              </a:rPr>
              <a:t>Views are created through use of a CREATE VIEW command that incorporates use of the SELECT statement. </a:t>
            </a:r>
          </a:p>
          <a:p>
            <a:r>
              <a:rPr lang="en-US">
                <a:cs typeface="Times New Roman" pitchFamily="18" charset="0"/>
              </a:rPr>
              <a:t>Views are queried just like tables. </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192343234"/>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7858" name="Rectangle 2"/>
          <p:cNvSpPr>
            <a:spLocks noGrp="1" noChangeArrowheads="1"/>
          </p:cNvSpPr>
          <p:nvPr>
            <p:ph type="title"/>
          </p:nvPr>
        </p:nvSpPr>
        <p:spPr>
          <a:xfrm>
            <a:off x="685800" y="152400"/>
            <a:ext cx="7772400" cy="914400"/>
          </a:xfrm>
        </p:spPr>
        <p:txBody>
          <a:bodyPr/>
          <a:lstStyle/>
          <a:p>
            <a:r>
              <a:rPr lang="en-US" sz="3600" b="1" u="sng"/>
              <a:t>VIEWS</a:t>
            </a:r>
          </a:p>
        </p:txBody>
      </p:sp>
      <p:sp>
        <p:nvSpPr>
          <p:cNvPr id="377859" name="Rectangle 3"/>
          <p:cNvSpPr>
            <a:spLocks noGrp="1" noChangeArrowheads="1"/>
          </p:cNvSpPr>
          <p:nvPr>
            <p:ph idx="1"/>
          </p:nvPr>
        </p:nvSpPr>
        <p:spPr>
          <a:xfrm>
            <a:off x="685800" y="1295400"/>
            <a:ext cx="8153400" cy="4800600"/>
          </a:xfrm>
        </p:spPr>
        <p:txBody>
          <a:bodyPr/>
          <a:lstStyle/>
          <a:p>
            <a:pPr lvl="2">
              <a:buFontTx/>
              <a:buNone/>
            </a:pPr>
            <a:r>
              <a:rPr lang="en-US" sz="2800">
                <a:latin typeface="Courier New" pitchFamily="49" charset="0"/>
                <a:cs typeface="Times New Roman" pitchFamily="18" charset="0"/>
              </a:rPr>
              <a:t>CREATE VIEW employee_parking (parking_space, last_name, </a:t>
            </a:r>
          </a:p>
          <a:p>
            <a:pPr lvl="2">
              <a:buFontTx/>
              <a:buNone/>
            </a:pPr>
            <a:r>
              <a:rPr lang="en-US" sz="2800">
                <a:latin typeface="Courier New" pitchFamily="49" charset="0"/>
                <a:cs typeface="Times New Roman" pitchFamily="18" charset="0"/>
              </a:rPr>
              <a:t>    first_name, ssn) AS</a:t>
            </a:r>
          </a:p>
          <a:p>
            <a:pPr lvl="2">
              <a:buFontTx/>
              <a:buNone/>
            </a:pPr>
            <a:r>
              <a:rPr lang="en-US" sz="2800">
                <a:latin typeface="Courier New" pitchFamily="49" charset="0"/>
                <a:cs typeface="Times New Roman" pitchFamily="18" charset="0"/>
              </a:rPr>
              <a:t>SELECT emp_parking_space, emp_last_name, emp_first_name, emp_ssn </a:t>
            </a:r>
          </a:p>
          <a:p>
            <a:pPr lvl="2">
              <a:buFontTx/>
              <a:buNone/>
            </a:pPr>
            <a:r>
              <a:rPr lang="en-US" sz="2800">
                <a:latin typeface="Courier New" pitchFamily="49" charset="0"/>
                <a:cs typeface="Times New Roman" pitchFamily="18" charset="0"/>
              </a:rPr>
              <a:t>FROM employee</a:t>
            </a:r>
          </a:p>
          <a:p>
            <a:pPr lvl="2">
              <a:buFontTx/>
              <a:buNone/>
            </a:pPr>
            <a:r>
              <a:rPr lang="en-US" sz="2800">
                <a:latin typeface="Courier New" pitchFamily="49" charset="0"/>
                <a:cs typeface="Times New Roman" pitchFamily="18" charset="0"/>
              </a:rPr>
              <a:t>ORDER BY emp_parking_space;</a:t>
            </a:r>
          </a:p>
          <a:p>
            <a:pPr lvl="2">
              <a:buFontTx/>
              <a:buNone/>
            </a:pPr>
            <a:r>
              <a:rPr lang="en-US" sz="2800" i="1">
                <a:latin typeface="Courier New" pitchFamily="49" charset="0"/>
                <a:cs typeface="Times New Roman" pitchFamily="18" charset="0"/>
              </a:rPr>
              <a:t>View Created.</a:t>
            </a:r>
            <a:endParaRPr lang="en-US" sz="2800">
              <a:latin typeface="Courier New" pitchFamily="49" charset="0"/>
              <a:cs typeface="Times New Roman" pitchFamily="18" charset="0"/>
            </a:endParaRPr>
          </a:p>
          <a:p>
            <a:pPr lvl="2">
              <a:buFontTx/>
              <a:buNone/>
            </a:pPr>
            <a:endParaRPr lang="en-US" sz="2800">
              <a:cs typeface="Times New Roman" pitchFamily="18" charset="0"/>
            </a:endParaRP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7359232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82" name="Rectangle 2"/>
          <p:cNvSpPr>
            <a:spLocks noGrp="1" noChangeArrowheads="1"/>
          </p:cNvSpPr>
          <p:nvPr>
            <p:ph type="title"/>
          </p:nvPr>
        </p:nvSpPr>
        <p:spPr>
          <a:xfrm>
            <a:off x="685800" y="152400"/>
            <a:ext cx="7772400" cy="914400"/>
          </a:xfrm>
        </p:spPr>
        <p:txBody>
          <a:bodyPr/>
          <a:lstStyle/>
          <a:p>
            <a:r>
              <a:rPr lang="en-US" sz="3600" b="1" u="sng"/>
              <a:t>VIEWS</a:t>
            </a:r>
          </a:p>
        </p:txBody>
      </p:sp>
      <p:sp>
        <p:nvSpPr>
          <p:cNvPr id="378883" name="Rectangle 3"/>
          <p:cNvSpPr>
            <a:spLocks noGrp="1" noChangeArrowheads="1"/>
          </p:cNvSpPr>
          <p:nvPr>
            <p:ph idx="1"/>
          </p:nvPr>
        </p:nvSpPr>
        <p:spPr>
          <a:xfrm>
            <a:off x="304800" y="1295400"/>
            <a:ext cx="8534400" cy="4800600"/>
          </a:xfrm>
        </p:spPr>
        <p:txBody>
          <a:bodyPr/>
          <a:lstStyle/>
          <a:p>
            <a:pPr lvl="2">
              <a:buFontTx/>
              <a:buNone/>
            </a:pPr>
            <a:r>
              <a:rPr lang="en-US" sz="2000">
                <a:latin typeface="Courier New" pitchFamily="49" charset="0"/>
                <a:cs typeface="Times New Roman" pitchFamily="18" charset="0"/>
              </a:rPr>
              <a:t>SELECT *</a:t>
            </a:r>
          </a:p>
          <a:p>
            <a:pPr lvl="2">
              <a:buFontTx/>
              <a:buNone/>
            </a:pPr>
            <a:r>
              <a:rPr lang="en-US" sz="2000">
                <a:latin typeface="Courier New" pitchFamily="49" charset="0"/>
                <a:cs typeface="Times New Roman" pitchFamily="18" charset="0"/>
              </a:rPr>
              <a:t>FROM employee_parking;</a:t>
            </a:r>
          </a:p>
          <a:p>
            <a:pPr lvl="2">
              <a:buFontTx/>
              <a:buNone/>
            </a:pPr>
            <a:r>
              <a:rPr lang="en-US" sz="2000">
                <a:latin typeface="Courier New" pitchFamily="49" charset="0"/>
                <a:cs typeface="Times New Roman" pitchFamily="18" charset="0"/>
              </a:rPr>
              <a:t> </a:t>
            </a:r>
          </a:p>
          <a:p>
            <a:pPr lvl="2">
              <a:buFontTx/>
              <a:buNone/>
            </a:pPr>
            <a:r>
              <a:rPr lang="en-US" sz="2000">
                <a:latin typeface="Courier New" pitchFamily="49" charset="0"/>
                <a:cs typeface="Times New Roman" pitchFamily="18" charset="0"/>
              </a:rPr>
              <a:t>PARKING_SPACE LAST_NAME  FIRST_NAME   SSN</a:t>
            </a:r>
          </a:p>
          <a:p>
            <a:pPr lvl="2">
              <a:buFontTx/>
              <a:buNone/>
            </a:pPr>
            <a:r>
              <a:rPr lang="en-US" sz="2000">
                <a:latin typeface="Courier New" pitchFamily="49" charset="0"/>
                <a:cs typeface="Times New Roman" pitchFamily="18" charset="0"/>
              </a:rPr>
              <a:t>------------- ---------- -----------  --------</a:t>
            </a:r>
          </a:p>
          <a:p>
            <a:pPr lvl="2">
              <a:buFontTx/>
              <a:buNone/>
            </a:pPr>
            <a:r>
              <a:rPr lang="en-US" sz="2000">
                <a:latin typeface="Courier New" pitchFamily="49" charset="0"/>
                <a:cs typeface="Times New Roman" pitchFamily="18" charset="0"/>
              </a:rPr>
              <a:t>            1 Bordoloi   Bijoy        999666666</a:t>
            </a:r>
          </a:p>
          <a:p>
            <a:pPr lvl="2">
              <a:buFontTx/>
              <a:buNone/>
            </a:pPr>
            <a:r>
              <a:rPr lang="en-US" sz="2000">
                <a:latin typeface="Courier New" pitchFamily="49" charset="0"/>
                <a:cs typeface="Times New Roman" pitchFamily="18" charset="0"/>
              </a:rPr>
              <a:t>            3 Joyner     Suzanne      999555555</a:t>
            </a:r>
          </a:p>
          <a:p>
            <a:pPr lvl="2">
              <a:buFontTx/>
              <a:buNone/>
            </a:pPr>
            <a:r>
              <a:rPr lang="en-US" sz="2000">
                <a:latin typeface="Courier New" pitchFamily="49" charset="0"/>
                <a:cs typeface="Times New Roman" pitchFamily="18" charset="0"/>
              </a:rPr>
              <a:t>           32 Zhu        Waiman       999444444</a:t>
            </a:r>
          </a:p>
          <a:p>
            <a:pPr lvl="2">
              <a:buFontTx/>
              <a:buNone/>
            </a:pPr>
            <a:r>
              <a:rPr lang="en-US" sz="2000" i="1">
                <a:latin typeface="Courier New" pitchFamily="49" charset="0"/>
                <a:cs typeface="Times New Roman" pitchFamily="18" charset="0"/>
              </a:rPr>
              <a:t>more rows are displayed…</a:t>
            </a:r>
            <a:endParaRPr lang="en-US" sz="2000">
              <a:latin typeface="Courier New" pitchFamily="49" charset="0"/>
              <a:cs typeface="Times New Roman" pitchFamily="18" charset="0"/>
            </a:endParaRPr>
          </a:p>
          <a:p>
            <a:pPr lvl="2">
              <a:buFontTx/>
              <a:buNone/>
            </a:pPr>
            <a:r>
              <a:rPr lang="en-US" sz="2800">
                <a:latin typeface="Courier New" pitchFamily="49" charset="0"/>
                <a:cs typeface="Times New Roman" pitchFamily="18" charset="0"/>
              </a:rPr>
              <a:t> </a:t>
            </a:r>
          </a:p>
          <a:p>
            <a:pPr lvl="2"/>
            <a:r>
              <a:rPr lang="en-US" sz="2800">
                <a:cs typeface="Times New Roman" pitchFamily="18" charset="0"/>
              </a:rPr>
              <a:t>Notice that the only columns in the query are those defined as part of the view. </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3467662843"/>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9906" name="Rectangle 2"/>
          <p:cNvSpPr>
            <a:spLocks noGrp="1" noChangeArrowheads="1"/>
          </p:cNvSpPr>
          <p:nvPr>
            <p:ph type="title"/>
          </p:nvPr>
        </p:nvSpPr>
        <p:spPr>
          <a:xfrm>
            <a:off x="685800" y="152400"/>
            <a:ext cx="7772400" cy="914400"/>
          </a:xfrm>
        </p:spPr>
        <p:txBody>
          <a:bodyPr/>
          <a:lstStyle/>
          <a:p>
            <a:r>
              <a:rPr lang="en-US" sz="3600" b="1" u="sng"/>
              <a:t>VIEWS</a:t>
            </a:r>
          </a:p>
        </p:txBody>
      </p:sp>
      <p:sp>
        <p:nvSpPr>
          <p:cNvPr id="379907" name="Rectangle 3"/>
          <p:cNvSpPr>
            <a:spLocks noGrp="1" noChangeArrowheads="1"/>
          </p:cNvSpPr>
          <p:nvPr>
            <p:ph idx="1"/>
          </p:nvPr>
        </p:nvSpPr>
        <p:spPr>
          <a:xfrm>
            <a:off x="304800" y="1295400"/>
            <a:ext cx="8534400" cy="4800600"/>
          </a:xfrm>
        </p:spPr>
        <p:txBody>
          <a:bodyPr/>
          <a:lstStyle/>
          <a:p>
            <a:pPr marL="971550" lvl="2" indent="-563563">
              <a:lnSpc>
                <a:spcPct val="90000"/>
              </a:lnSpc>
            </a:pPr>
            <a:r>
              <a:rPr lang="en-US" sz="2800">
                <a:cs typeface="Times New Roman" pitchFamily="18" charset="0"/>
              </a:rPr>
              <a:t>Additionally, we have renamed the columns in the view so that they are slightly different than the column names in the underlying employee table.</a:t>
            </a:r>
          </a:p>
          <a:p>
            <a:pPr marL="971550" lvl="2" indent="-563563">
              <a:lnSpc>
                <a:spcPct val="90000"/>
              </a:lnSpc>
            </a:pPr>
            <a:r>
              <a:rPr lang="en-US" sz="2800">
                <a:cs typeface="Times New Roman" pitchFamily="18" charset="0"/>
              </a:rPr>
              <a:t>Further, the rows are sorted by </a:t>
            </a:r>
            <a:r>
              <a:rPr lang="en-US" sz="2800" i="1">
                <a:cs typeface="Times New Roman" pitchFamily="18" charset="0"/>
              </a:rPr>
              <a:t>parking_space</a:t>
            </a:r>
            <a:r>
              <a:rPr lang="en-US" sz="2800">
                <a:cs typeface="Times New Roman" pitchFamily="18" charset="0"/>
              </a:rPr>
              <a:t> column even though there is no ORDER BY in the SELECT command used to access the view. </a:t>
            </a:r>
          </a:p>
          <a:p>
            <a:pPr marL="971550" lvl="2" indent="-563563">
              <a:buFontTx/>
              <a:buNone/>
            </a:pPr>
            <a:endParaRPr lang="en-US" sz="2800">
              <a:cs typeface="Times New Roman" pitchFamily="18" charset="0"/>
            </a:endParaRP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1278264627"/>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0930" name="Rectangle 2"/>
          <p:cNvSpPr>
            <a:spLocks noGrp="1" noChangeArrowheads="1"/>
          </p:cNvSpPr>
          <p:nvPr>
            <p:ph type="title"/>
          </p:nvPr>
        </p:nvSpPr>
        <p:spPr>
          <a:xfrm>
            <a:off x="685800" y="152400"/>
            <a:ext cx="7772400" cy="914400"/>
          </a:xfrm>
        </p:spPr>
        <p:txBody>
          <a:bodyPr/>
          <a:lstStyle/>
          <a:p>
            <a:r>
              <a:rPr lang="en-US" sz="3200" b="1" u="sng"/>
              <a:t>CREATING A VIEW</a:t>
            </a:r>
          </a:p>
        </p:txBody>
      </p:sp>
      <p:sp>
        <p:nvSpPr>
          <p:cNvPr id="380931" name="Rectangle 3"/>
          <p:cNvSpPr>
            <a:spLocks noGrp="1" noChangeArrowheads="1"/>
          </p:cNvSpPr>
          <p:nvPr>
            <p:ph idx="1"/>
          </p:nvPr>
        </p:nvSpPr>
        <p:spPr>
          <a:xfrm>
            <a:off x="304800" y="1295400"/>
            <a:ext cx="8534400" cy="4800600"/>
          </a:xfrm>
        </p:spPr>
        <p:txBody>
          <a:bodyPr/>
          <a:lstStyle/>
          <a:p>
            <a:pPr marL="971550" lvl="2" indent="-563563"/>
            <a:r>
              <a:rPr lang="en-US" b="1" u="sng"/>
              <a:t>CREATE VIEW Syntax</a:t>
            </a:r>
          </a:p>
          <a:p>
            <a:pPr marL="971550" lvl="2" indent="-563563"/>
            <a:endParaRPr lang="en-US" sz="900" b="1" u="sng"/>
          </a:p>
          <a:p>
            <a:pPr marL="971550" lvl="2" indent="-563563">
              <a:buFontTx/>
              <a:buNone/>
            </a:pPr>
            <a:r>
              <a:rPr lang="en-US" sz="1800"/>
              <a:t>	CREATE [OR REPLACE] [FORCE|NOFORCE] VIEW &lt;view name&gt; [(column alias name….)] AS &lt;query&gt; [WITH [CHECK OPTION] [READ ONLY] [CONSTRAINT]];</a:t>
            </a:r>
          </a:p>
          <a:p>
            <a:pPr marL="971550" lvl="2" indent="-563563">
              <a:buFontTx/>
              <a:buNone/>
            </a:pPr>
            <a:endParaRPr lang="en-US" sz="500"/>
          </a:p>
          <a:p>
            <a:pPr marL="971550" lvl="2" indent="-563563"/>
            <a:r>
              <a:rPr lang="en-US"/>
              <a:t>The OR REPLACE option is used to create a view that already exists.  This option is useful for modifying an existing view without having to drop or grant the privileges that system users have acquired with respect to the view .</a:t>
            </a:r>
          </a:p>
          <a:p>
            <a:pPr marL="971550" lvl="2" indent="-563563"/>
            <a:r>
              <a:rPr lang="en-US"/>
              <a:t>If you attempt to create a view that already exists without using the OR REPLACE option, Oracle will return the ORA-00955: </a:t>
            </a:r>
            <a:r>
              <a:rPr lang="en-US" i="1"/>
              <a:t>name is already used by an existing object</a:t>
            </a:r>
            <a:r>
              <a:rPr lang="en-US"/>
              <a:t> error message and the CREATE VIEW command will fail.  </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2055905391"/>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1954" name="Rectangle 2"/>
          <p:cNvSpPr>
            <a:spLocks noGrp="1" noChangeArrowheads="1"/>
          </p:cNvSpPr>
          <p:nvPr>
            <p:ph type="title"/>
          </p:nvPr>
        </p:nvSpPr>
        <p:spPr>
          <a:xfrm>
            <a:off x="685800" y="152400"/>
            <a:ext cx="7772400" cy="914400"/>
          </a:xfrm>
        </p:spPr>
        <p:txBody>
          <a:bodyPr/>
          <a:lstStyle/>
          <a:p>
            <a:r>
              <a:rPr lang="en-US" sz="3200" b="1" u="sng"/>
              <a:t>CREATING A VIEW</a:t>
            </a:r>
          </a:p>
        </p:txBody>
      </p:sp>
      <p:sp>
        <p:nvSpPr>
          <p:cNvPr id="381955" name="Rectangle 3"/>
          <p:cNvSpPr>
            <a:spLocks noGrp="1" noChangeArrowheads="1"/>
          </p:cNvSpPr>
          <p:nvPr>
            <p:ph idx="1"/>
          </p:nvPr>
        </p:nvSpPr>
        <p:spPr>
          <a:xfrm>
            <a:off x="304800" y="1295400"/>
            <a:ext cx="8534400" cy="4800600"/>
          </a:xfrm>
        </p:spPr>
        <p:txBody>
          <a:bodyPr/>
          <a:lstStyle/>
          <a:p>
            <a:pPr marL="971550" lvl="2" indent="-563563"/>
            <a:r>
              <a:rPr lang="en-US"/>
              <a:t>The FORCE option allows a view to be created even if a base table that the view references does not already exist.</a:t>
            </a:r>
          </a:p>
          <a:p>
            <a:pPr marL="971550" lvl="2" indent="-563563"/>
            <a:r>
              <a:rPr lang="en-US"/>
              <a:t>This option is used to create a view prior to the actual creation of the base tables and accompanying data.  Before such a view can be queried, the base tables must be created and data must be loaded into the tables.  This option can also be used if a system user does not currently have the privilege to create a view.  </a:t>
            </a:r>
          </a:p>
          <a:p>
            <a:pPr marL="971550" lvl="2" indent="-563563"/>
            <a:r>
              <a:rPr lang="en-US"/>
              <a:t>The NOFORCE option is the opposite of FORCE and allows a system user to create a view if they have the required permissions to create a view, and if the tables from which the view is created already exist.  This is the default option.</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2976601659"/>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2978" name="Rectangle 2"/>
          <p:cNvSpPr>
            <a:spLocks noGrp="1" noChangeArrowheads="1"/>
          </p:cNvSpPr>
          <p:nvPr>
            <p:ph type="title"/>
          </p:nvPr>
        </p:nvSpPr>
        <p:spPr>
          <a:xfrm>
            <a:off x="685800" y="152400"/>
            <a:ext cx="7772400" cy="914400"/>
          </a:xfrm>
        </p:spPr>
        <p:txBody>
          <a:bodyPr/>
          <a:lstStyle/>
          <a:p>
            <a:r>
              <a:rPr lang="en-US" sz="3200" b="1" u="sng"/>
              <a:t>CREATING A VIEW</a:t>
            </a:r>
          </a:p>
        </p:txBody>
      </p:sp>
      <p:sp>
        <p:nvSpPr>
          <p:cNvPr id="382979" name="Rectangle 3"/>
          <p:cNvSpPr>
            <a:spLocks noGrp="1" noChangeArrowheads="1"/>
          </p:cNvSpPr>
          <p:nvPr>
            <p:ph idx="1"/>
          </p:nvPr>
        </p:nvSpPr>
        <p:spPr>
          <a:xfrm>
            <a:off x="304800" y="1295400"/>
            <a:ext cx="8534400" cy="4800600"/>
          </a:xfrm>
        </p:spPr>
        <p:txBody>
          <a:bodyPr/>
          <a:lstStyle/>
          <a:p>
            <a:pPr marL="971550" lvl="2" indent="-563563"/>
            <a:r>
              <a:rPr lang="en-US"/>
              <a:t>The WITH READ ONLY option allows creation of a view that is read-only.  You cannot use the DELETE, INSERT, or UPDATE commands to modify data for the view.  </a:t>
            </a:r>
          </a:p>
          <a:p>
            <a:pPr marL="971550" lvl="2" indent="-563563"/>
            <a:r>
              <a:rPr lang="en-US"/>
              <a:t>The WITH CHECK OPTION clause allows rows that can be selected through the view to be updated.  It also enables the specification of constraints on values.</a:t>
            </a:r>
          </a:p>
          <a:p>
            <a:pPr marL="971550" lvl="2" indent="-563563"/>
            <a:r>
              <a:rPr lang="en-US"/>
              <a:t>The CONSTRAINT clause is used in conjunction with the WITH CHECK OPTION clause to enable a database administrator to assign a unique name to the CHECK OPTION.  If the DBA omits the CONSTRAINT clause, Oracle will automatically assign the constraint a system-generated name that will not be very meaningful.</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344198244"/>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p:txBody>
          <a:bodyPr/>
          <a:lstStyle/>
          <a:p>
            <a:r>
              <a:rPr lang="en-US" sz="4000" b="1"/>
              <a:t>What Is a Sequence?</a:t>
            </a:r>
            <a:r>
              <a:rPr lang="en-US" sz="4000"/>
              <a:t/>
            </a:r>
            <a:br>
              <a:rPr lang="en-US" sz="4000"/>
            </a:br>
            <a:endParaRPr lang="en-US" sz="4000"/>
          </a:p>
        </p:txBody>
      </p:sp>
      <p:sp>
        <p:nvSpPr>
          <p:cNvPr id="3075" name="Rectangle 3"/>
          <p:cNvSpPr>
            <a:spLocks noGrp="1" noChangeArrowheads="1"/>
          </p:cNvSpPr>
          <p:nvPr>
            <p:ph type="body" idx="1"/>
          </p:nvPr>
        </p:nvSpPr>
        <p:spPr/>
        <p:txBody>
          <a:bodyPr/>
          <a:lstStyle/>
          <a:p>
            <a:pPr algn="l" rtl="0">
              <a:lnSpc>
                <a:spcPct val="90000"/>
              </a:lnSpc>
              <a:buFontTx/>
              <a:buNone/>
            </a:pPr>
            <a:r>
              <a:rPr lang="en-US" b="1"/>
              <a:t>A sequence:</a:t>
            </a:r>
            <a:r>
              <a:rPr lang="en-US"/>
              <a:t/>
            </a:r>
            <a:br>
              <a:rPr lang="en-US"/>
            </a:br>
            <a:r>
              <a:rPr lang="en-US"/>
              <a:t>• Automatically generates </a:t>
            </a:r>
            <a:r>
              <a:rPr lang="en-US" b="1"/>
              <a:t>sequential</a:t>
            </a:r>
            <a:r>
              <a:rPr lang="en-US"/>
              <a:t> numbers</a:t>
            </a:r>
            <a:br>
              <a:rPr lang="en-US"/>
            </a:br>
            <a:r>
              <a:rPr lang="en-US"/>
              <a:t>• Is a sharable object</a:t>
            </a:r>
            <a:br>
              <a:rPr lang="en-US"/>
            </a:br>
            <a:r>
              <a:rPr lang="en-US"/>
              <a:t>• Is typically used to create a primary key value</a:t>
            </a:r>
            <a:br>
              <a:rPr lang="en-US"/>
            </a:br>
            <a:r>
              <a:rPr lang="en-US"/>
              <a:t>• Sequence numbers are stored and generated independently of tables. Therefore, the same sequence can be used for multiple tables </a:t>
            </a:r>
          </a:p>
          <a:p>
            <a:pPr algn="l" rtl="0">
              <a:lnSpc>
                <a:spcPct val="90000"/>
              </a:lnSpc>
              <a:buFontTx/>
              <a:buNone/>
            </a:pPr>
            <a:endParaRPr lang="en-US"/>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4002" name="Rectangle 2"/>
          <p:cNvSpPr>
            <a:spLocks noGrp="1" noChangeArrowheads="1"/>
          </p:cNvSpPr>
          <p:nvPr>
            <p:ph type="title"/>
          </p:nvPr>
        </p:nvSpPr>
        <p:spPr>
          <a:xfrm>
            <a:off x="685800" y="152400"/>
            <a:ext cx="7772400" cy="914400"/>
          </a:xfrm>
        </p:spPr>
        <p:txBody>
          <a:bodyPr/>
          <a:lstStyle/>
          <a:p>
            <a:pPr algn="l"/>
            <a:r>
              <a:rPr lang="en-US" sz="3200" b="1" u="sng"/>
              <a:t>Example</a:t>
            </a:r>
          </a:p>
        </p:txBody>
      </p:sp>
      <p:sp>
        <p:nvSpPr>
          <p:cNvPr id="384003" name="Rectangle 3"/>
          <p:cNvSpPr>
            <a:spLocks noGrp="1" noChangeArrowheads="1"/>
          </p:cNvSpPr>
          <p:nvPr>
            <p:ph idx="1"/>
          </p:nvPr>
        </p:nvSpPr>
        <p:spPr>
          <a:xfrm>
            <a:off x="304800" y="1066800"/>
            <a:ext cx="8534400" cy="5029200"/>
          </a:xfrm>
        </p:spPr>
        <p:txBody>
          <a:bodyPr>
            <a:normAutofit lnSpcReduction="10000"/>
          </a:bodyPr>
          <a:lstStyle/>
          <a:p>
            <a:pPr marL="966788" lvl="3" indent="404813">
              <a:buFontTx/>
              <a:buNone/>
            </a:pPr>
            <a:r>
              <a:rPr lang="en-US" sz="1800"/>
              <a:t>CREATE VIEW empview7 AS </a:t>
            </a:r>
          </a:p>
          <a:p>
            <a:pPr marL="966788" lvl="3" indent="404813">
              <a:buFontTx/>
              <a:buNone/>
            </a:pPr>
            <a:r>
              <a:rPr lang="en-US" sz="1800"/>
              <a:t>SELECT emp_ssn, emp_first_name, emp_last_name</a:t>
            </a:r>
          </a:p>
          <a:p>
            <a:pPr marL="966788" lvl="3" indent="404813">
              <a:buFontTx/>
              <a:buNone/>
            </a:pPr>
            <a:r>
              <a:rPr lang="en-US" sz="1800"/>
              <a:t>FROM employee</a:t>
            </a:r>
          </a:p>
          <a:p>
            <a:pPr marL="966788" lvl="3" indent="404813">
              <a:buFontTx/>
              <a:buNone/>
            </a:pPr>
            <a:r>
              <a:rPr lang="en-US" sz="1800"/>
              <a:t>WHERE emp_dpt_number=7;</a:t>
            </a:r>
            <a:endParaRPr lang="en-US" sz="1800" i="1"/>
          </a:p>
          <a:p>
            <a:pPr marL="966788" lvl="3" indent="404813">
              <a:buFontTx/>
              <a:buNone/>
            </a:pPr>
            <a:r>
              <a:rPr lang="en-US" sz="1800" i="1"/>
              <a:t>View created.</a:t>
            </a:r>
          </a:p>
          <a:p>
            <a:pPr marL="966788" lvl="3" indent="404813">
              <a:buFontTx/>
              <a:buNone/>
            </a:pPr>
            <a:endParaRPr lang="en-US" sz="1000"/>
          </a:p>
          <a:p>
            <a:pPr marL="966788" lvl="3" indent="404813">
              <a:buFontTx/>
              <a:buChar char="•"/>
            </a:pPr>
            <a:r>
              <a:rPr lang="en-US"/>
              <a:t>A simple query of the </a:t>
            </a:r>
            <a:r>
              <a:rPr lang="en-US" i="1"/>
              <a:t>empview7</a:t>
            </a:r>
            <a:r>
              <a:rPr lang="en-US"/>
              <a:t> shows the following data.</a:t>
            </a:r>
          </a:p>
          <a:p>
            <a:pPr marL="966788" lvl="3" indent="404813">
              <a:buFontTx/>
              <a:buNone/>
            </a:pPr>
            <a:endParaRPr lang="en-US" sz="1400"/>
          </a:p>
          <a:p>
            <a:pPr marL="966788" lvl="3" indent="404813">
              <a:buFontTx/>
              <a:buNone/>
            </a:pPr>
            <a:r>
              <a:rPr lang="en-US" sz="1800"/>
              <a:t>SELECT *</a:t>
            </a:r>
          </a:p>
          <a:p>
            <a:pPr marL="966788" lvl="3" indent="404813">
              <a:buFontTx/>
              <a:buNone/>
            </a:pPr>
            <a:r>
              <a:rPr lang="en-US" sz="1800"/>
              <a:t>FROM empview7;</a:t>
            </a:r>
          </a:p>
          <a:p>
            <a:pPr marL="966788" lvl="3" indent="404813">
              <a:buFontTx/>
              <a:buNone/>
            </a:pPr>
            <a:r>
              <a:rPr lang="en-US" sz="1800"/>
              <a:t>EMP_SSN   EMP_FIRST_NAME            EMP_LAST_NAME</a:t>
            </a:r>
          </a:p>
          <a:p>
            <a:pPr marL="966788" lvl="3" indent="404813">
              <a:buFontTx/>
              <a:buNone/>
            </a:pPr>
            <a:r>
              <a:rPr lang="en-US" sz="1800"/>
              <a:t>--------- ------------------------- -------------------------</a:t>
            </a:r>
          </a:p>
          <a:p>
            <a:pPr marL="966788" lvl="3" indent="404813">
              <a:buFontTx/>
              <a:buNone/>
            </a:pPr>
            <a:r>
              <a:rPr lang="en-US" sz="1800"/>
              <a:t>999444444 Waiman                    Zhu</a:t>
            </a:r>
          </a:p>
          <a:p>
            <a:pPr marL="966788" lvl="3" indent="404813">
              <a:buFontTx/>
              <a:buNone/>
            </a:pPr>
            <a:r>
              <a:rPr lang="en-US" sz="1800"/>
              <a:t>999111111 Douglas                   Bock</a:t>
            </a:r>
          </a:p>
          <a:p>
            <a:pPr marL="966788" lvl="3" indent="404813">
              <a:buFontTx/>
              <a:buNone/>
            </a:pPr>
            <a:r>
              <a:rPr lang="en-US" sz="1800"/>
              <a:t>999333333 Dinesh                    Joshi</a:t>
            </a:r>
          </a:p>
          <a:p>
            <a:pPr marL="966788" lvl="3" indent="404813">
              <a:buFontTx/>
              <a:buNone/>
            </a:pPr>
            <a:r>
              <a:rPr lang="en-US" sz="1800"/>
              <a:t>999888888 Sherri                    Prescott</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149668820"/>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5026" name="Rectangle 2"/>
          <p:cNvSpPr>
            <a:spLocks noGrp="1" noChangeArrowheads="1"/>
          </p:cNvSpPr>
          <p:nvPr>
            <p:ph type="title"/>
          </p:nvPr>
        </p:nvSpPr>
        <p:spPr>
          <a:xfrm>
            <a:off x="685800" y="152400"/>
            <a:ext cx="7772400" cy="914400"/>
          </a:xfrm>
        </p:spPr>
        <p:txBody>
          <a:bodyPr/>
          <a:lstStyle/>
          <a:p>
            <a:pPr algn="l"/>
            <a:r>
              <a:rPr lang="en-US" sz="3200" b="1" u="sng"/>
              <a:t>Example</a:t>
            </a:r>
          </a:p>
        </p:txBody>
      </p:sp>
      <p:sp>
        <p:nvSpPr>
          <p:cNvPr id="385027" name="Rectangle 3"/>
          <p:cNvSpPr>
            <a:spLocks noGrp="1" noChangeArrowheads="1"/>
          </p:cNvSpPr>
          <p:nvPr>
            <p:ph idx="1"/>
          </p:nvPr>
        </p:nvSpPr>
        <p:spPr>
          <a:xfrm>
            <a:off x="304800" y="1066800"/>
            <a:ext cx="8534400" cy="5029200"/>
          </a:xfrm>
        </p:spPr>
        <p:txBody>
          <a:bodyPr/>
          <a:lstStyle/>
          <a:p>
            <a:pPr marL="741363" lvl="3" indent="-338138">
              <a:buFontTx/>
              <a:buChar char="•"/>
            </a:pPr>
            <a:r>
              <a:rPr lang="en-US" sz="2800"/>
              <a:t>It is also possible to create a view that has exactly the same structure as an existing database table. </a:t>
            </a:r>
          </a:p>
          <a:p>
            <a:pPr marL="741363" lvl="3" indent="-338138">
              <a:buFontTx/>
              <a:buChar char="•"/>
            </a:pPr>
            <a:r>
              <a:rPr lang="en-US" sz="2800"/>
              <a:t>The view named </a:t>
            </a:r>
            <a:r>
              <a:rPr lang="en-US" sz="2800" i="1"/>
              <a:t>dept_view</a:t>
            </a:r>
            <a:r>
              <a:rPr lang="en-US" sz="2800"/>
              <a:t> shown next has exactly the same structure as </a:t>
            </a:r>
            <a:r>
              <a:rPr lang="en-US" sz="2800" i="1"/>
              <a:t>department</a:t>
            </a:r>
            <a:r>
              <a:rPr lang="en-US" sz="2800"/>
              <a:t> table. </a:t>
            </a:r>
          </a:p>
          <a:p>
            <a:pPr marL="741363" lvl="3" indent="-338138">
              <a:buFontTx/>
              <a:buChar char="•"/>
            </a:pPr>
            <a:endParaRPr lang="en-US" sz="2800"/>
          </a:p>
          <a:p>
            <a:pPr lvl="4">
              <a:buFontTx/>
              <a:buNone/>
            </a:pPr>
            <a:r>
              <a:rPr lang="en-US"/>
              <a:t>CREATE VIEW dept_view AS </a:t>
            </a:r>
          </a:p>
          <a:p>
            <a:pPr lvl="4">
              <a:buFontTx/>
              <a:buNone/>
            </a:pPr>
            <a:r>
              <a:rPr lang="en-US"/>
              <a:t>SELECT * </a:t>
            </a:r>
          </a:p>
          <a:p>
            <a:pPr lvl="4">
              <a:buFontTx/>
              <a:buNone/>
            </a:pPr>
            <a:r>
              <a:rPr lang="en-US"/>
              <a:t>FROM department;</a:t>
            </a:r>
            <a:endParaRPr lang="en-US" i="1"/>
          </a:p>
          <a:p>
            <a:pPr lvl="4">
              <a:buFontTx/>
              <a:buNone/>
            </a:pPr>
            <a:r>
              <a:rPr lang="en-US" i="1"/>
              <a:t>View created.</a:t>
            </a:r>
            <a:endParaRPr lang="en-US" sz="2400"/>
          </a:p>
          <a:p>
            <a:pPr marL="741363" lvl="3" indent="-338138">
              <a:buFontTx/>
              <a:buChar char="•"/>
            </a:pPr>
            <a:endParaRPr lang="en-US" sz="1800"/>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1224821996"/>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6050" name="Rectangle 2"/>
          <p:cNvSpPr>
            <a:spLocks noGrp="1" noChangeArrowheads="1"/>
          </p:cNvSpPr>
          <p:nvPr>
            <p:ph type="title"/>
          </p:nvPr>
        </p:nvSpPr>
        <p:spPr>
          <a:xfrm>
            <a:off x="685800" y="152400"/>
            <a:ext cx="7772400" cy="914400"/>
          </a:xfrm>
        </p:spPr>
        <p:txBody>
          <a:bodyPr/>
          <a:lstStyle/>
          <a:p>
            <a:pPr algn="l"/>
            <a:r>
              <a:rPr lang="en-US" sz="3200" b="1" u="sng"/>
              <a:t>Example</a:t>
            </a:r>
          </a:p>
        </p:txBody>
      </p:sp>
      <p:sp>
        <p:nvSpPr>
          <p:cNvPr id="386051" name="Rectangle 3"/>
          <p:cNvSpPr>
            <a:spLocks noGrp="1" noChangeArrowheads="1"/>
          </p:cNvSpPr>
          <p:nvPr>
            <p:ph idx="1"/>
          </p:nvPr>
        </p:nvSpPr>
        <p:spPr>
          <a:xfrm>
            <a:off x="304800" y="1066800"/>
            <a:ext cx="8534400" cy="5029200"/>
          </a:xfrm>
        </p:spPr>
        <p:txBody>
          <a:bodyPr/>
          <a:lstStyle/>
          <a:p>
            <a:pPr marL="741363" lvl="3" indent="-338138">
              <a:buFontTx/>
              <a:buChar char="•"/>
            </a:pPr>
            <a:r>
              <a:rPr lang="en-US" sz="2400"/>
              <a:t>We can recreate the view by using the OR REPLACE clause to create a view that is </a:t>
            </a:r>
            <a:r>
              <a:rPr lang="en-US" sz="2400" i="1"/>
              <a:t>read-only</a:t>
            </a:r>
            <a:r>
              <a:rPr lang="en-US" sz="2400"/>
              <a:t> by specifying a WITH READ ONLY clause. </a:t>
            </a:r>
          </a:p>
          <a:p>
            <a:pPr marL="741363" lvl="3" indent="-338138">
              <a:buFontTx/>
              <a:buChar char="•"/>
            </a:pPr>
            <a:r>
              <a:rPr lang="en-US" sz="2400"/>
              <a:t>The new version of </a:t>
            </a:r>
            <a:r>
              <a:rPr lang="en-US" sz="2400" i="1"/>
              <a:t>dept_view</a:t>
            </a:r>
            <a:r>
              <a:rPr lang="en-US" sz="2400"/>
              <a:t> will restrict data manipulation language operations on the view to the use of the SELECT command.</a:t>
            </a:r>
          </a:p>
          <a:p>
            <a:pPr marL="741363" lvl="3" indent="-338138">
              <a:buFontTx/>
              <a:buNone/>
            </a:pPr>
            <a:r>
              <a:rPr lang="en-US" sz="2400"/>
              <a:t> </a:t>
            </a:r>
          </a:p>
          <a:p>
            <a:pPr lvl="4">
              <a:buFontTx/>
              <a:buNone/>
            </a:pPr>
            <a:r>
              <a:rPr lang="en-US"/>
              <a:t>CREATE OR REPLACE VIEW dept_view AS </a:t>
            </a:r>
          </a:p>
          <a:p>
            <a:pPr lvl="4">
              <a:buFontTx/>
              <a:buNone/>
            </a:pPr>
            <a:r>
              <a:rPr lang="en-US"/>
              <a:t>SELECT * </a:t>
            </a:r>
          </a:p>
          <a:p>
            <a:pPr lvl="4">
              <a:buFontTx/>
              <a:buNone/>
            </a:pPr>
            <a:r>
              <a:rPr lang="en-US"/>
              <a:t>FROM department WITH READ ONLY CONSTRAINT vw_dept_view_read_only;</a:t>
            </a:r>
            <a:endParaRPr lang="en-US" i="1"/>
          </a:p>
          <a:p>
            <a:pPr lvl="4">
              <a:buFontTx/>
              <a:buNone/>
            </a:pPr>
            <a:r>
              <a:rPr lang="en-US" i="1"/>
              <a:t>View created.</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1981998753"/>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7074" name="Rectangle 2"/>
          <p:cNvSpPr>
            <a:spLocks noGrp="1" noChangeArrowheads="1"/>
          </p:cNvSpPr>
          <p:nvPr>
            <p:ph type="title"/>
          </p:nvPr>
        </p:nvSpPr>
        <p:spPr>
          <a:xfrm>
            <a:off x="685800" y="152400"/>
            <a:ext cx="7772400" cy="914400"/>
          </a:xfrm>
        </p:spPr>
        <p:txBody>
          <a:bodyPr/>
          <a:lstStyle/>
          <a:p>
            <a:r>
              <a:rPr lang="en-US" sz="2800" b="1" u="sng"/>
              <a:t>FUNCTIONS AND VIEWS – A JOIN VIEW</a:t>
            </a:r>
          </a:p>
        </p:txBody>
      </p:sp>
      <p:sp>
        <p:nvSpPr>
          <p:cNvPr id="387075" name="Rectangle 3"/>
          <p:cNvSpPr>
            <a:spLocks noGrp="1" noChangeArrowheads="1"/>
          </p:cNvSpPr>
          <p:nvPr>
            <p:ph idx="1"/>
          </p:nvPr>
        </p:nvSpPr>
        <p:spPr>
          <a:xfrm>
            <a:off x="304800" y="1371600"/>
            <a:ext cx="8534400" cy="4724400"/>
          </a:xfrm>
        </p:spPr>
        <p:txBody>
          <a:bodyPr/>
          <a:lstStyle/>
          <a:p>
            <a:pPr marL="741363" lvl="3" indent="-338138">
              <a:buFontTx/>
              <a:buChar char="•"/>
            </a:pPr>
            <a:r>
              <a:rPr lang="en-US" sz="2800"/>
              <a:t>In addition to specifying columns from existing tables, you can use single row functions consisting of number, character, date, and group functions as well as expressions to create additional columns in views. </a:t>
            </a:r>
          </a:p>
          <a:p>
            <a:pPr marL="741363" lvl="3" indent="-338138">
              <a:buFontTx/>
              <a:buChar char="•"/>
            </a:pPr>
            <a:r>
              <a:rPr lang="en-US" sz="2800"/>
              <a:t> This can be extremely useful because the system user will have access to data without having to understand how to use the underlying functions. </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2313116972"/>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8098" name="Rectangle 2"/>
          <p:cNvSpPr>
            <a:spLocks noGrp="1" noChangeArrowheads="1"/>
          </p:cNvSpPr>
          <p:nvPr>
            <p:ph type="title"/>
          </p:nvPr>
        </p:nvSpPr>
        <p:spPr>
          <a:xfrm>
            <a:off x="685800" y="0"/>
            <a:ext cx="7772400" cy="838200"/>
          </a:xfrm>
        </p:spPr>
        <p:txBody>
          <a:bodyPr/>
          <a:lstStyle/>
          <a:p>
            <a:pPr algn="l"/>
            <a:r>
              <a:rPr lang="en-US" sz="2800" b="1" u="sng"/>
              <a:t>Example</a:t>
            </a:r>
          </a:p>
        </p:txBody>
      </p:sp>
      <p:sp>
        <p:nvSpPr>
          <p:cNvPr id="388099" name="Rectangle 3"/>
          <p:cNvSpPr>
            <a:spLocks noGrp="1" noChangeArrowheads="1"/>
          </p:cNvSpPr>
          <p:nvPr>
            <p:ph idx="1"/>
          </p:nvPr>
        </p:nvSpPr>
        <p:spPr>
          <a:xfrm>
            <a:off x="0" y="685800"/>
            <a:ext cx="9144000" cy="5638800"/>
          </a:xfrm>
        </p:spPr>
        <p:txBody>
          <a:bodyPr>
            <a:normAutofit lnSpcReduction="10000"/>
          </a:bodyPr>
          <a:lstStyle/>
          <a:p>
            <a:pPr lvl="4">
              <a:buFontTx/>
              <a:buNone/>
            </a:pPr>
            <a:r>
              <a:rPr lang="en-US"/>
              <a:t>CREATE OR REPLACE VIEW dept_salary </a:t>
            </a:r>
          </a:p>
          <a:p>
            <a:pPr lvl="4">
              <a:buFontTx/>
              <a:buNone/>
            </a:pPr>
            <a:r>
              <a:rPr lang="en-US"/>
              <a:t>    (name, min_salary, max_salary, avg_salary) AS </a:t>
            </a:r>
          </a:p>
          <a:p>
            <a:pPr lvl="4">
              <a:buFontTx/>
              <a:buNone/>
            </a:pPr>
            <a:r>
              <a:rPr lang="en-US"/>
              <a:t>SELECT d.dpt_name, MIN(e.emp_salary), </a:t>
            </a:r>
          </a:p>
          <a:p>
            <a:pPr lvl="4">
              <a:buFontTx/>
              <a:buNone/>
            </a:pPr>
            <a:r>
              <a:rPr lang="en-US"/>
              <a:t>    MAX(e.emp_salary), AVG(e.emp_salary)</a:t>
            </a:r>
          </a:p>
          <a:p>
            <a:pPr lvl="4">
              <a:buFontTx/>
              <a:buNone/>
            </a:pPr>
            <a:r>
              <a:rPr lang="en-US"/>
              <a:t>FROM employee e, department d</a:t>
            </a:r>
          </a:p>
          <a:p>
            <a:pPr lvl="4">
              <a:buFontTx/>
              <a:buNone/>
            </a:pPr>
            <a:r>
              <a:rPr lang="en-US"/>
              <a:t>WHERE e.emp_dpt_number=d.dpt_no</a:t>
            </a:r>
          </a:p>
          <a:p>
            <a:pPr lvl="4">
              <a:buFontTx/>
              <a:buNone/>
            </a:pPr>
            <a:r>
              <a:rPr lang="en-US"/>
              <a:t>GROUP BY d.dpt_name;</a:t>
            </a:r>
          </a:p>
          <a:p>
            <a:pPr lvl="4">
              <a:buFontTx/>
              <a:buNone/>
            </a:pPr>
            <a:endParaRPr lang="en-US" sz="900" i="1"/>
          </a:p>
          <a:p>
            <a:pPr lvl="4">
              <a:buFontTx/>
              <a:buNone/>
            </a:pPr>
            <a:r>
              <a:rPr lang="en-US" i="1"/>
              <a:t>View created.</a:t>
            </a:r>
          </a:p>
          <a:p>
            <a:pPr lvl="4">
              <a:buFontTx/>
              <a:buNone/>
            </a:pPr>
            <a:endParaRPr lang="en-US" sz="500" i="1"/>
          </a:p>
          <a:p>
            <a:pPr lvl="4">
              <a:buFontTx/>
              <a:buNone/>
            </a:pPr>
            <a:r>
              <a:rPr lang="en-US" i="1"/>
              <a:t>SELECT * </a:t>
            </a:r>
          </a:p>
          <a:p>
            <a:pPr lvl="4">
              <a:buFontTx/>
              <a:buNone/>
            </a:pPr>
            <a:r>
              <a:rPr lang="en-US" i="1"/>
              <a:t>FROM dept_salary;</a:t>
            </a:r>
          </a:p>
          <a:p>
            <a:pPr lvl="4">
              <a:buFontTx/>
              <a:buNone/>
            </a:pPr>
            <a:r>
              <a:rPr lang="en-US" i="1"/>
              <a:t>NAME                        MIN_SALARY   MAX_SALARY  AVG_SALARY</a:t>
            </a:r>
          </a:p>
          <a:p>
            <a:pPr lvl="4">
              <a:buFontTx/>
              <a:buNone/>
            </a:pPr>
            <a:r>
              <a:rPr lang="en-US" i="1"/>
              <a:t>------------------------- ------------------  ------------------   ------------------</a:t>
            </a:r>
          </a:p>
          <a:p>
            <a:pPr lvl="4">
              <a:buFontTx/>
              <a:buNone/>
            </a:pPr>
            <a:r>
              <a:rPr lang="en-US" i="1"/>
              <a:t>Admin and Records                25000      	 43000      	31000</a:t>
            </a:r>
          </a:p>
          <a:p>
            <a:pPr lvl="4">
              <a:buFontTx/>
              <a:buNone/>
            </a:pPr>
            <a:r>
              <a:rPr lang="en-US" i="1"/>
              <a:t>Headquarters              	    55000      	 55000      	55000</a:t>
            </a:r>
          </a:p>
          <a:p>
            <a:pPr lvl="4">
              <a:buFontTx/>
              <a:buNone/>
            </a:pPr>
            <a:r>
              <a:rPr lang="en-US" i="1"/>
              <a:t>Production                	   25000      	43000      	34000</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3892585127"/>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22" name="Rectangle 2"/>
          <p:cNvSpPr>
            <a:spLocks noGrp="1" noChangeArrowheads="1"/>
          </p:cNvSpPr>
          <p:nvPr>
            <p:ph type="title"/>
          </p:nvPr>
        </p:nvSpPr>
        <p:spPr>
          <a:xfrm>
            <a:off x="685800" y="0"/>
            <a:ext cx="7772400" cy="838200"/>
          </a:xfrm>
        </p:spPr>
        <p:txBody>
          <a:bodyPr/>
          <a:lstStyle/>
          <a:p>
            <a:r>
              <a:rPr lang="en-US" sz="3200" b="1" i="1" u="sng"/>
              <a:t>VIEW STABILITY</a:t>
            </a:r>
          </a:p>
        </p:txBody>
      </p:sp>
      <p:sp>
        <p:nvSpPr>
          <p:cNvPr id="389123" name="Rectangle 3"/>
          <p:cNvSpPr>
            <a:spLocks noGrp="1" noChangeArrowheads="1"/>
          </p:cNvSpPr>
          <p:nvPr>
            <p:ph idx="1"/>
          </p:nvPr>
        </p:nvSpPr>
        <p:spPr>
          <a:xfrm>
            <a:off x="533400" y="1066800"/>
            <a:ext cx="8001000" cy="5257800"/>
          </a:xfrm>
        </p:spPr>
        <p:txBody>
          <a:bodyPr/>
          <a:lstStyle/>
          <a:p>
            <a:pPr marL="1149350" lvl="4" indent="-519113">
              <a:buFontTx/>
              <a:buChar char="•"/>
            </a:pPr>
            <a:r>
              <a:rPr lang="en-US" sz="2800"/>
              <a:t>A view does not actually store any data.  The data needed to support queries of a view are retrieved from the underlying database tables and displayed to a result table whenever a view is queried.  The result table is only stored temporarily.  </a:t>
            </a:r>
          </a:p>
          <a:p>
            <a:pPr marL="1149350" lvl="4" indent="-519113">
              <a:buFontTx/>
              <a:buChar char="•"/>
            </a:pPr>
            <a:r>
              <a:rPr lang="en-US" sz="2800"/>
              <a:t>If a table that underlies a view is dropped, then the view is no longer valid.  Attempting to query an invalid view will produce an ORA-04063: view "VIEW_NAME" has errors error message. </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1475824005"/>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0146" name="Rectangle 2"/>
          <p:cNvSpPr>
            <a:spLocks noGrp="1" noChangeArrowheads="1"/>
          </p:cNvSpPr>
          <p:nvPr>
            <p:ph type="title"/>
          </p:nvPr>
        </p:nvSpPr>
        <p:spPr>
          <a:xfrm>
            <a:off x="685800" y="0"/>
            <a:ext cx="7772400" cy="1143000"/>
          </a:xfrm>
        </p:spPr>
        <p:txBody>
          <a:bodyPr/>
          <a:lstStyle/>
          <a:p>
            <a:r>
              <a:rPr lang="en-US" sz="2800" b="1" i="1" u="sng"/>
              <a:t>INSERTING , UPDATING, AND DELETING</a:t>
            </a:r>
            <a:r>
              <a:rPr lang="en-US" sz="2800"/>
              <a:t> </a:t>
            </a:r>
            <a:r>
              <a:rPr lang="en-US" sz="2800" b="1" i="1" u="sng"/>
              <a:t>TABLE ROWS THROUGH VIEWS</a:t>
            </a:r>
          </a:p>
        </p:txBody>
      </p:sp>
      <p:sp>
        <p:nvSpPr>
          <p:cNvPr id="390147" name="Rectangle 3"/>
          <p:cNvSpPr>
            <a:spLocks noGrp="1" noChangeArrowheads="1"/>
          </p:cNvSpPr>
          <p:nvPr>
            <p:ph idx="1"/>
          </p:nvPr>
        </p:nvSpPr>
        <p:spPr>
          <a:xfrm>
            <a:off x="533400" y="1295400"/>
            <a:ext cx="8001000" cy="5029200"/>
          </a:xfrm>
        </p:spPr>
        <p:txBody>
          <a:bodyPr/>
          <a:lstStyle/>
          <a:p>
            <a:pPr marL="1149350" lvl="4" indent="-519113">
              <a:buFontTx/>
              <a:buNone/>
            </a:pPr>
            <a:endParaRPr lang="en-US" sz="2800"/>
          </a:p>
          <a:p>
            <a:pPr marL="1149350" lvl="4" indent="-519113">
              <a:buFontTx/>
              <a:buChar char="•"/>
            </a:pPr>
            <a:r>
              <a:rPr lang="en-US" sz="2800"/>
              <a:t>You can insert a row if the view in use is one that is updateable (not read-only). </a:t>
            </a:r>
          </a:p>
          <a:p>
            <a:pPr marL="1149350" lvl="4" indent="-519113">
              <a:buFontTx/>
              <a:buChar char="•"/>
            </a:pPr>
            <a:r>
              <a:rPr lang="en-US" sz="2800"/>
              <a:t>A view is updateable if the INSERT command does not violate any constraints on the underlying tables.</a:t>
            </a:r>
          </a:p>
          <a:p>
            <a:pPr marL="1149350" lvl="4" indent="-519113">
              <a:buFontTx/>
              <a:buChar char="•"/>
            </a:pPr>
            <a:r>
              <a:rPr lang="en-US" sz="2800"/>
              <a:t>This rule concerning constraint violations also applies to UPDATE and DELETE commands. </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2914940451"/>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1170" name="Rectangle 2"/>
          <p:cNvSpPr>
            <a:spLocks noGrp="1" noChangeArrowheads="1"/>
          </p:cNvSpPr>
          <p:nvPr>
            <p:ph type="title"/>
          </p:nvPr>
        </p:nvSpPr>
        <p:spPr>
          <a:xfrm>
            <a:off x="685800" y="-152400"/>
            <a:ext cx="7772400" cy="1143000"/>
          </a:xfrm>
        </p:spPr>
        <p:txBody>
          <a:bodyPr/>
          <a:lstStyle/>
          <a:p>
            <a:r>
              <a:rPr lang="en-US" sz="2800" b="1" i="1" u="sng"/>
              <a:t>Example</a:t>
            </a:r>
          </a:p>
        </p:txBody>
      </p:sp>
      <p:sp>
        <p:nvSpPr>
          <p:cNvPr id="391171" name="Rectangle 3"/>
          <p:cNvSpPr>
            <a:spLocks noGrp="1" noChangeArrowheads="1"/>
          </p:cNvSpPr>
          <p:nvPr>
            <p:ph idx="1"/>
          </p:nvPr>
        </p:nvSpPr>
        <p:spPr>
          <a:xfrm>
            <a:off x="533400" y="838200"/>
            <a:ext cx="8001000" cy="5486400"/>
          </a:xfrm>
        </p:spPr>
        <p:txBody>
          <a:bodyPr>
            <a:normAutofit lnSpcReduction="10000"/>
          </a:bodyPr>
          <a:lstStyle/>
          <a:p>
            <a:pPr marL="1149350" lvl="4" indent="-519113">
              <a:buFontTx/>
              <a:buNone/>
            </a:pPr>
            <a:r>
              <a:rPr lang="en-US"/>
              <a:t>CREATE OR REPLACE VIEW dept_view AS</a:t>
            </a:r>
          </a:p>
          <a:p>
            <a:pPr marL="1149350" lvl="4" indent="-519113">
              <a:buFontTx/>
              <a:buNone/>
            </a:pPr>
            <a:r>
              <a:rPr lang="en-US"/>
              <a:t>SELECT dpt_no, dpt_name </a:t>
            </a:r>
          </a:p>
          <a:p>
            <a:pPr marL="1149350" lvl="4" indent="-519113">
              <a:buFontTx/>
              <a:buNone/>
            </a:pPr>
            <a:r>
              <a:rPr lang="en-US"/>
              <a:t>FROM department;</a:t>
            </a:r>
          </a:p>
          <a:p>
            <a:pPr marL="1149350" lvl="4" indent="-519113">
              <a:buFontTx/>
              <a:buNone/>
            </a:pPr>
            <a:endParaRPr lang="en-US"/>
          </a:p>
          <a:p>
            <a:pPr marL="1149350" lvl="4" indent="-519113">
              <a:buFontTx/>
              <a:buNone/>
            </a:pPr>
            <a:r>
              <a:rPr lang="en-US"/>
              <a:t>INSERT INTO dept_view VALUES (18, 'Department 18');</a:t>
            </a:r>
          </a:p>
          <a:p>
            <a:pPr marL="1149350" lvl="4" indent="-519113">
              <a:buFontTx/>
              <a:buNone/>
            </a:pPr>
            <a:r>
              <a:rPr lang="en-US"/>
              <a:t>INSERT INTO dept_view VALUES (19, 'Department 20');</a:t>
            </a:r>
          </a:p>
          <a:p>
            <a:pPr marL="1149350" lvl="4" indent="-519113">
              <a:buFontTx/>
              <a:buNone/>
            </a:pPr>
            <a:endParaRPr lang="en-US"/>
          </a:p>
          <a:p>
            <a:pPr marL="1149350" lvl="4" indent="-519113">
              <a:buFontTx/>
              <a:buNone/>
            </a:pPr>
            <a:r>
              <a:rPr lang="en-US"/>
              <a:t>SELECT *</a:t>
            </a:r>
          </a:p>
          <a:p>
            <a:pPr marL="1149350" lvl="4" indent="-519113">
              <a:buFontTx/>
              <a:buNone/>
            </a:pPr>
            <a:r>
              <a:rPr lang="en-US"/>
              <a:t>FROM dept_view;</a:t>
            </a:r>
          </a:p>
          <a:p>
            <a:pPr marL="1149350" lvl="4" indent="-519113">
              <a:buFontTx/>
              <a:buNone/>
            </a:pPr>
            <a:r>
              <a:rPr lang="en-US"/>
              <a:t>DPT_NO  DPT_NAME</a:t>
            </a:r>
          </a:p>
          <a:p>
            <a:pPr marL="1149350" lvl="4" indent="-519113">
              <a:buFontTx/>
              <a:buNone/>
            </a:pPr>
            <a:r>
              <a:rPr lang="en-US"/>
              <a:t>------------ --------------------</a:t>
            </a:r>
          </a:p>
          <a:p>
            <a:pPr marL="1149350" lvl="4" indent="-519113">
              <a:buFontTx/>
              <a:buNone/>
            </a:pPr>
            <a:r>
              <a:rPr lang="en-US"/>
              <a:t>            7   Production</a:t>
            </a:r>
          </a:p>
          <a:p>
            <a:pPr marL="1149350" lvl="4" indent="-519113">
              <a:buFontTx/>
              <a:buNone/>
            </a:pPr>
            <a:r>
              <a:rPr lang="en-US"/>
              <a:t>            3   Admin and Records</a:t>
            </a:r>
          </a:p>
          <a:p>
            <a:pPr marL="1149350" lvl="4" indent="-519113">
              <a:buFontTx/>
              <a:buNone/>
            </a:pPr>
            <a:r>
              <a:rPr lang="en-US"/>
              <a:t>            1   Headquarters</a:t>
            </a:r>
          </a:p>
          <a:p>
            <a:pPr marL="1149350" lvl="4" indent="-519113">
              <a:buFontTx/>
              <a:buNone/>
            </a:pPr>
            <a:r>
              <a:rPr lang="en-US"/>
              <a:t>          18   Department 18</a:t>
            </a:r>
          </a:p>
          <a:p>
            <a:pPr marL="1149350" lvl="4" indent="-519113">
              <a:buFontTx/>
              <a:buNone/>
            </a:pPr>
            <a:r>
              <a:rPr lang="en-US"/>
              <a:t>          19   Department 20</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314179725"/>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2194" name="Rectangle 2"/>
          <p:cNvSpPr>
            <a:spLocks noGrp="1" noChangeArrowheads="1"/>
          </p:cNvSpPr>
          <p:nvPr>
            <p:ph type="title"/>
          </p:nvPr>
        </p:nvSpPr>
        <p:spPr>
          <a:xfrm>
            <a:off x="685800" y="-152400"/>
            <a:ext cx="7772400" cy="1143000"/>
          </a:xfrm>
        </p:spPr>
        <p:txBody>
          <a:bodyPr/>
          <a:lstStyle/>
          <a:p>
            <a:r>
              <a:rPr lang="en-US" sz="2800" b="1" i="1" u="sng"/>
              <a:t>Example</a:t>
            </a:r>
          </a:p>
        </p:txBody>
      </p:sp>
      <p:sp>
        <p:nvSpPr>
          <p:cNvPr id="392195" name="Rectangle 3"/>
          <p:cNvSpPr>
            <a:spLocks noGrp="1" noChangeArrowheads="1"/>
          </p:cNvSpPr>
          <p:nvPr>
            <p:ph idx="1"/>
          </p:nvPr>
        </p:nvSpPr>
        <p:spPr>
          <a:xfrm>
            <a:off x="533400" y="1066800"/>
            <a:ext cx="8001000" cy="5257800"/>
          </a:xfrm>
        </p:spPr>
        <p:txBody>
          <a:bodyPr/>
          <a:lstStyle/>
          <a:p>
            <a:pPr marL="1149350" lvl="4" indent="-519113">
              <a:buFontTx/>
              <a:buNone/>
            </a:pPr>
            <a:r>
              <a:rPr lang="en-US"/>
              <a:t>UPDATE dept_view SET dpt_name = 'Department 19‘</a:t>
            </a:r>
          </a:p>
          <a:p>
            <a:pPr marL="1149350" lvl="4" indent="-519113">
              <a:buFontTx/>
              <a:buNone/>
            </a:pPr>
            <a:r>
              <a:rPr lang="en-US"/>
              <a:t> WHERE dpt_no = 19;</a:t>
            </a:r>
            <a:endParaRPr lang="en-US" i="1"/>
          </a:p>
          <a:p>
            <a:pPr marL="1149350" lvl="4" indent="-519113">
              <a:buFontTx/>
              <a:buNone/>
            </a:pPr>
            <a:r>
              <a:rPr lang="en-US" i="1"/>
              <a:t>1 row updated.</a:t>
            </a:r>
          </a:p>
          <a:p>
            <a:pPr marL="1149350" lvl="4" indent="-519113">
              <a:buFontTx/>
              <a:buNone/>
            </a:pPr>
            <a:endParaRPr lang="en-US"/>
          </a:p>
          <a:p>
            <a:pPr marL="1149350" lvl="4" indent="-519113">
              <a:buFontTx/>
              <a:buNone/>
            </a:pPr>
            <a:r>
              <a:rPr lang="en-US"/>
              <a:t>SELECT *</a:t>
            </a:r>
          </a:p>
          <a:p>
            <a:pPr marL="1149350" lvl="4" indent="-519113">
              <a:buFontTx/>
              <a:buNone/>
            </a:pPr>
            <a:r>
              <a:rPr lang="en-US"/>
              <a:t>FROM department</a:t>
            </a:r>
          </a:p>
          <a:p>
            <a:pPr marL="1149350" lvl="4" indent="-519113">
              <a:buFontTx/>
              <a:buNone/>
            </a:pPr>
            <a:r>
              <a:rPr lang="en-US"/>
              <a:t>WHERE dpt_no &gt;= 5;</a:t>
            </a:r>
          </a:p>
          <a:p>
            <a:pPr marL="1149350" lvl="4" indent="-519113">
              <a:buFontTx/>
              <a:buNone/>
            </a:pPr>
            <a:r>
              <a:rPr lang="en-US"/>
              <a:t> DPT_NO   DPT_NAME       DPT_MGRSS DPT_MGR_S</a:t>
            </a:r>
          </a:p>
          <a:p>
            <a:pPr marL="1149350" lvl="4" indent="-519113">
              <a:buFontTx/>
              <a:buNone/>
            </a:pPr>
            <a:r>
              <a:rPr lang="en-US"/>
              <a:t>-----------     -------------------- ------------------ -----------------</a:t>
            </a:r>
          </a:p>
          <a:p>
            <a:pPr marL="1149350" lvl="4" indent="-519113">
              <a:buFontTx/>
              <a:buNone/>
            </a:pPr>
            <a:r>
              <a:rPr lang="en-US"/>
              <a:t>          7        Production           999444444     22-MAY-98</a:t>
            </a:r>
          </a:p>
          <a:p>
            <a:pPr marL="1149350" lvl="4" indent="-519113">
              <a:buFontTx/>
              <a:buNone/>
            </a:pPr>
            <a:r>
              <a:rPr lang="en-US"/>
              <a:t>        18        Department 18</a:t>
            </a:r>
          </a:p>
          <a:p>
            <a:pPr marL="1149350" lvl="4" indent="-519113">
              <a:buFontTx/>
              <a:buNone/>
            </a:pPr>
            <a:r>
              <a:rPr lang="en-US"/>
              <a:t>        19        Department 19</a:t>
            </a:r>
            <a:endParaRPr lang="en-US" i="1"/>
          </a:p>
          <a:p>
            <a:pPr marL="1149350" lvl="4" indent="-519113">
              <a:buFontTx/>
              <a:buNone/>
            </a:pPr>
            <a:r>
              <a:rPr lang="en-US" i="1"/>
              <a:t>more rows are displayed…</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269996080"/>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3218" name="Rectangle 2"/>
          <p:cNvSpPr>
            <a:spLocks noGrp="1" noChangeArrowheads="1"/>
          </p:cNvSpPr>
          <p:nvPr>
            <p:ph type="title"/>
          </p:nvPr>
        </p:nvSpPr>
        <p:spPr>
          <a:xfrm>
            <a:off x="685800" y="-152400"/>
            <a:ext cx="7772400" cy="1143000"/>
          </a:xfrm>
        </p:spPr>
        <p:txBody>
          <a:bodyPr/>
          <a:lstStyle/>
          <a:p>
            <a:r>
              <a:rPr lang="en-US" sz="2800" b="1" i="1" u="sng"/>
              <a:t>More Examples</a:t>
            </a:r>
          </a:p>
        </p:txBody>
      </p:sp>
      <p:sp>
        <p:nvSpPr>
          <p:cNvPr id="393219" name="Rectangle 3"/>
          <p:cNvSpPr>
            <a:spLocks noGrp="1" noChangeArrowheads="1"/>
          </p:cNvSpPr>
          <p:nvPr>
            <p:ph idx="1"/>
          </p:nvPr>
        </p:nvSpPr>
        <p:spPr>
          <a:xfrm>
            <a:off x="533400" y="1066800"/>
            <a:ext cx="8001000" cy="5257800"/>
          </a:xfrm>
        </p:spPr>
        <p:txBody>
          <a:bodyPr/>
          <a:lstStyle/>
          <a:p>
            <a:pPr marL="1149350" lvl="4" indent="-519113">
              <a:buFontTx/>
              <a:buNone/>
            </a:pPr>
            <a:r>
              <a:rPr lang="en-US" i="1"/>
              <a:t>DELETE dept_view </a:t>
            </a:r>
          </a:p>
          <a:p>
            <a:pPr marL="1149350" lvl="4" indent="-519113">
              <a:buFontTx/>
              <a:buNone/>
            </a:pPr>
            <a:r>
              <a:rPr lang="en-US" i="1"/>
              <a:t>WHERE dpt_no = 18 OR dpt_no = 19;</a:t>
            </a:r>
          </a:p>
          <a:p>
            <a:pPr marL="1149350" lvl="4" indent="-519113">
              <a:buFontTx/>
              <a:buNone/>
            </a:pPr>
            <a:r>
              <a:rPr lang="en-US" i="1"/>
              <a:t>2 rows deleted.</a:t>
            </a:r>
          </a:p>
          <a:p>
            <a:pPr marL="1149350" lvl="4" indent="-519113">
              <a:buFontTx/>
              <a:buNone/>
            </a:pPr>
            <a:endParaRPr lang="en-US" i="1"/>
          </a:p>
          <a:p>
            <a:pPr marL="1149350" lvl="4" indent="-519113">
              <a:buFontTx/>
              <a:buNone/>
            </a:pPr>
            <a:r>
              <a:rPr lang="en-US" i="1"/>
              <a:t>SELECT *</a:t>
            </a:r>
          </a:p>
          <a:p>
            <a:pPr marL="1149350" lvl="4" indent="-519113">
              <a:buFontTx/>
              <a:buNone/>
            </a:pPr>
            <a:r>
              <a:rPr lang="en-US" i="1"/>
              <a:t>FROM department;</a:t>
            </a:r>
          </a:p>
          <a:p>
            <a:pPr marL="1149350" lvl="4" indent="-519113">
              <a:buFontTx/>
              <a:buNone/>
            </a:pPr>
            <a:r>
              <a:rPr lang="en-US" i="1"/>
              <a:t>DPT_NO   DPT_NAME              DPT_MGRSS   DPT_MGR_S</a:t>
            </a:r>
          </a:p>
          <a:p>
            <a:pPr marL="1149350" lvl="4" indent="-519113">
              <a:buFontTx/>
              <a:buNone/>
            </a:pPr>
            <a:r>
              <a:rPr lang="en-US" i="1"/>
              <a:t>------------  ------------------------   ------------------  ----------------</a:t>
            </a:r>
          </a:p>
          <a:p>
            <a:pPr marL="1149350" lvl="4" indent="-519113">
              <a:buFontTx/>
              <a:buNone/>
            </a:pPr>
            <a:r>
              <a:rPr lang="en-US" i="1"/>
              <a:t>         7       Production                 999444444       22-MAY-98</a:t>
            </a:r>
          </a:p>
          <a:p>
            <a:pPr marL="1149350" lvl="4" indent="-519113">
              <a:buFontTx/>
              <a:buNone/>
            </a:pPr>
            <a:r>
              <a:rPr lang="en-US" i="1"/>
              <a:t>         3       Admin and Records   999555555       01-JAN-01</a:t>
            </a:r>
          </a:p>
          <a:p>
            <a:pPr marL="1149350" lvl="4" indent="-519113">
              <a:buFontTx/>
              <a:buNone/>
            </a:pPr>
            <a:r>
              <a:rPr lang="en-US" i="1"/>
              <a:t>         1       Headquarters            999666666       19-JUN-81</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173533842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a:xfrm>
            <a:off x="457200" y="457200"/>
            <a:ext cx="8229600" cy="1143000"/>
          </a:xfrm>
        </p:spPr>
        <p:txBody>
          <a:bodyPr/>
          <a:lstStyle/>
          <a:p>
            <a:r>
              <a:rPr lang="en-US" sz="4000" b="1"/>
              <a:t>The CREATE SEQUENCE Statement Syntax</a:t>
            </a:r>
            <a:r>
              <a:rPr lang="en-US" sz="4000"/>
              <a:t/>
            </a:r>
            <a:br>
              <a:rPr lang="en-US" sz="4000"/>
            </a:br>
            <a:endParaRPr lang="en-US" sz="4000"/>
          </a:p>
        </p:txBody>
      </p:sp>
      <p:sp>
        <p:nvSpPr>
          <p:cNvPr id="4099" name="Rectangle 3"/>
          <p:cNvSpPr>
            <a:spLocks noGrp="1" noChangeArrowheads="1"/>
          </p:cNvSpPr>
          <p:nvPr>
            <p:ph type="body" idx="1"/>
          </p:nvPr>
        </p:nvSpPr>
        <p:spPr>
          <a:xfrm>
            <a:off x="457200" y="1295400"/>
            <a:ext cx="8229600" cy="5562600"/>
          </a:xfrm>
        </p:spPr>
        <p:txBody>
          <a:bodyPr/>
          <a:lstStyle/>
          <a:p>
            <a:pPr algn="l" rtl="0">
              <a:buFontTx/>
              <a:buNone/>
            </a:pPr>
            <a:r>
              <a:rPr lang="en-US" sz="2400" dirty="0"/>
              <a:t>  • </a:t>
            </a:r>
            <a:r>
              <a:rPr lang="en-US" b="1" dirty="0"/>
              <a:t>Define a sequence to generate sequential numbers automatically. Syntax:</a:t>
            </a:r>
            <a:r>
              <a:rPr lang="en-US" dirty="0"/>
              <a:t/>
            </a:r>
            <a:br>
              <a:rPr lang="en-US" dirty="0"/>
            </a:br>
            <a:r>
              <a:rPr lang="en-US" b="1" dirty="0"/>
              <a:t>CREATE SEQUENCE </a:t>
            </a:r>
            <a:r>
              <a:rPr lang="en-US" b="1" dirty="0" err="1">
                <a:solidFill>
                  <a:schemeClr val="accent2"/>
                </a:solidFill>
              </a:rPr>
              <a:t>sequence</a:t>
            </a:r>
            <a:r>
              <a:rPr lang="en-US" dirty="0">
                <a:solidFill>
                  <a:schemeClr val="accent2"/>
                </a:solidFill>
              </a:rPr>
              <a:t/>
            </a:r>
            <a:br>
              <a:rPr lang="en-US" dirty="0">
                <a:solidFill>
                  <a:schemeClr val="accent2"/>
                </a:solidFill>
              </a:rPr>
            </a:br>
            <a:r>
              <a:rPr lang="en-US" b="1" dirty="0"/>
              <a:t>INCREMENT BY </a:t>
            </a:r>
            <a:r>
              <a:rPr lang="en-US" b="1" dirty="0">
                <a:solidFill>
                  <a:schemeClr val="accent2"/>
                </a:solidFill>
              </a:rPr>
              <a:t>n</a:t>
            </a:r>
          </a:p>
          <a:p>
            <a:pPr algn="l" rtl="0">
              <a:buFontTx/>
              <a:buNone/>
            </a:pPr>
            <a:r>
              <a:rPr lang="en-US" b="1" dirty="0"/>
              <a:t>     START WITH </a:t>
            </a:r>
            <a:r>
              <a:rPr lang="en-US" b="1" dirty="0">
                <a:solidFill>
                  <a:schemeClr val="accent2"/>
                </a:solidFill>
              </a:rPr>
              <a:t>n</a:t>
            </a:r>
          </a:p>
          <a:p>
            <a:pPr algn="l" rtl="0">
              <a:buFontTx/>
              <a:buNone/>
            </a:pPr>
            <a:r>
              <a:rPr lang="en-US" b="1" dirty="0"/>
              <a:t>     MAXVALUE </a:t>
            </a:r>
            <a:r>
              <a:rPr lang="en-US" b="1" dirty="0" smtClean="0">
                <a:solidFill>
                  <a:schemeClr val="accent2"/>
                </a:solidFill>
              </a:rPr>
              <a:t>n</a:t>
            </a:r>
          </a:p>
          <a:p>
            <a:pPr algn="l" rtl="0">
              <a:buFontTx/>
              <a:buNone/>
            </a:pPr>
            <a:r>
              <a:rPr lang="en-US" b="1" dirty="0">
                <a:solidFill>
                  <a:schemeClr val="accent2"/>
                </a:solidFill>
              </a:rPr>
              <a:t>	 </a:t>
            </a:r>
            <a:r>
              <a:rPr lang="en-US" b="1" dirty="0" smtClean="0">
                <a:solidFill>
                  <a:schemeClr val="accent2"/>
                </a:solidFill>
              </a:rPr>
              <a:t> </a:t>
            </a:r>
            <a:r>
              <a:rPr lang="en-US" b="1" dirty="0" smtClean="0"/>
              <a:t>MINVALUE</a:t>
            </a:r>
            <a:r>
              <a:rPr lang="en-US" b="1" dirty="0" smtClean="0">
                <a:solidFill>
                  <a:schemeClr val="accent2"/>
                </a:solidFill>
              </a:rPr>
              <a:t> n</a:t>
            </a:r>
            <a:r>
              <a:rPr lang="en-US" dirty="0"/>
              <a:t/>
            </a:r>
            <a:br>
              <a:rPr lang="en-US" dirty="0"/>
            </a:br>
            <a:r>
              <a:rPr lang="en-US" dirty="0"/>
              <a:t>  [</a:t>
            </a:r>
            <a:r>
              <a:rPr lang="en-US" b="1" dirty="0"/>
              <a:t>CYCLE | NOCYCLE]</a:t>
            </a:r>
            <a:r>
              <a:rPr lang="en-US" dirty="0"/>
              <a:t/>
            </a:r>
            <a:br>
              <a:rPr lang="en-US" dirty="0"/>
            </a:br>
            <a:r>
              <a:rPr lang="en-US" dirty="0"/>
              <a:t>  </a:t>
            </a:r>
            <a:r>
              <a:rPr lang="en-US" b="1" dirty="0"/>
              <a:t>[CACHE </a:t>
            </a:r>
            <a:r>
              <a:rPr lang="en-US" b="1" dirty="0">
                <a:solidFill>
                  <a:schemeClr val="accent2"/>
                </a:solidFill>
              </a:rPr>
              <a:t>n</a:t>
            </a:r>
            <a:r>
              <a:rPr lang="en-US" b="1" dirty="0"/>
              <a:t> | NOCACHE];</a:t>
            </a:r>
            <a:r>
              <a:rPr lang="en-US" dirty="0"/>
              <a:t/>
            </a:r>
            <a:br>
              <a:rPr lang="en-US" dirty="0"/>
            </a:br>
            <a:endParaRPr lang="en-US"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4242" name="Rectangle 2"/>
          <p:cNvSpPr>
            <a:spLocks noGrp="1" noChangeArrowheads="1"/>
          </p:cNvSpPr>
          <p:nvPr>
            <p:ph type="title"/>
          </p:nvPr>
        </p:nvSpPr>
        <p:spPr>
          <a:xfrm>
            <a:off x="685800" y="-152400"/>
            <a:ext cx="7772400" cy="1143000"/>
          </a:xfrm>
        </p:spPr>
        <p:txBody>
          <a:bodyPr/>
          <a:lstStyle/>
          <a:p>
            <a:r>
              <a:rPr lang="en-US" sz="2800" b="1" u="sng">
                <a:cs typeface="Times New Roman" pitchFamily="18" charset="0"/>
              </a:rPr>
              <a:t>CREATING A VIEW WITH ERRORS</a:t>
            </a:r>
            <a:r>
              <a:rPr lang="en-US" sz="2800" b="1" u="sng"/>
              <a:t> </a:t>
            </a:r>
          </a:p>
        </p:txBody>
      </p:sp>
      <p:sp>
        <p:nvSpPr>
          <p:cNvPr id="394243" name="Rectangle 3"/>
          <p:cNvSpPr>
            <a:spLocks noGrp="1" noChangeArrowheads="1"/>
          </p:cNvSpPr>
          <p:nvPr>
            <p:ph idx="1"/>
          </p:nvPr>
        </p:nvSpPr>
        <p:spPr>
          <a:xfrm>
            <a:off x="304800" y="1066800"/>
            <a:ext cx="8229600" cy="5257800"/>
          </a:xfrm>
        </p:spPr>
        <p:txBody>
          <a:bodyPr/>
          <a:lstStyle/>
          <a:p>
            <a:pPr marL="919163" lvl="4" indent="-401638">
              <a:lnSpc>
                <a:spcPct val="90000"/>
              </a:lnSpc>
              <a:buFontTx/>
              <a:buChar char="•"/>
            </a:pPr>
            <a:r>
              <a:rPr lang="en-US" sz="2800">
                <a:cs typeface="Times New Roman" pitchFamily="18" charset="0"/>
              </a:rPr>
              <a:t>If there are no syntax errors in a CREATE VIEW statement, Oracle will create a view even if the view-defining query refers to a non-existent table or an invalid column of an existing table.</a:t>
            </a:r>
          </a:p>
          <a:p>
            <a:pPr marL="919163" lvl="4" indent="-401638">
              <a:lnSpc>
                <a:spcPct val="90000"/>
              </a:lnSpc>
              <a:buFontTx/>
              <a:buChar char="•"/>
            </a:pPr>
            <a:r>
              <a:rPr lang="en-US" sz="2800">
                <a:cs typeface="Times New Roman" pitchFamily="18" charset="0"/>
              </a:rPr>
              <a:t>The view will also be created even if the system user does not have privileges to access the tables which a view references.</a:t>
            </a:r>
          </a:p>
          <a:p>
            <a:pPr marL="919163" lvl="4" indent="-401638">
              <a:lnSpc>
                <a:spcPct val="90000"/>
              </a:lnSpc>
              <a:buFontTx/>
              <a:buChar char="•"/>
            </a:pPr>
            <a:r>
              <a:rPr lang="en-US" sz="2800">
                <a:cs typeface="Times New Roman" pitchFamily="18" charset="0"/>
              </a:rPr>
              <a:t>The new view will be unusable and is categorized as “created with errors.”  </a:t>
            </a:r>
          </a:p>
          <a:p>
            <a:pPr marL="919163" lvl="4" indent="-401638">
              <a:lnSpc>
                <a:spcPct val="90000"/>
              </a:lnSpc>
              <a:buFontTx/>
              <a:buChar char="•"/>
            </a:pPr>
            <a:r>
              <a:rPr lang="en-US" sz="2800">
                <a:cs typeface="Times New Roman" pitchFamily="18" charset="0"/>
              </a:rPr>
              <a:t>In order to create such a view, the system user must use the FORCE option of the CREATE VIEW command.</a:t>
            </a:r>
            <a:r>
              <a:rPr lang="en-US" sz="2800"/>
              <a:t> </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1120819501"/>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5266" name="Rectangle 2"/>
          <p:cNvSpPr>
            <a:spLocks noGrp="1" noChangeArrowheads="1"/>
          </p:cNvSpPr>
          <p:nvPr>
            <p:ph type="title"/>
          </p:nvPr>
        </p:nvSpPr>
        <p:spPr>
          <a:xfrm>
            <a:off x="685800" y="0"/>
            <a:ext cx="7772400" cy="838200"/>
          </a:xfrm>
        </p:spPr>
        <p:txBody>
          <a:bodyPr/>
          <a:lstStyle/>
          <a:p>
            <a:r>
              <a:rPr lang="en-US" sz="2800" b="1" u="sng">
                <a:cs typeface="Times New Roman" pitchFamily="18" charset="0"/>
              </a:rPr>
              <a:t>CREATING A VIEW WITH ERRORS</a:t>
            </a:r>
            <a:r>
              <a:rPr lang="en-US" sz="2800" b="1" u="sng"/>
              <a:t> </a:t>
            </a:r>
          </a:p>
        </p:txBody>
      </p:sp>
      <p:sp>
        <p:nvSpPr>
          <p:cNvPr id="395267" name="Rectangle 3"/>
          <p:cNvSpPr>
            <a:spLocks noGrp="1" noChangeArrowheads="1"/>
          </p:cNvSpPr>
          <p:nvPr>
            <p:ph idx="1"/>
          </p:nvPr>
        </p:nvSpPr>
        <p:spPr>
          <a:xfrm>
            <a:off x="304800" y="914400"/>
            <a:ext cx="8229600" cy="5410200"/>
          </a:xfrm>
        </p:spPr>
        <p:txBody>
          <a:bodyPr/>
          <a:lstStyle/>
          <a:p>
            <a:pPr marL="919163" lvl="4" indent="-401638" algn="just">
              <a:lnSpc>
                <a:spcPct val="90000"/>
              </a:lnSpc>
              <a:buFontTx/>
              <a:buChar char="•"/>
              <a:tabLst>
                <a:tab pos="1535113" algn="l"/>
              </a:tabLst>
            </a:pPr>
            <a:r>
              <a:rPr lang="en-US" sz="2800">
                <a:cs typeface="Times New Roman" pitchFamily="18" charset="0"/>
              </a:rPr>
              <a:t>In the CREATE VIEW command shown below, the table named </a:t>
            </a:r>
            <a:r>
              <a:rPr lang="en-US" sz="2800" i="1">
                <a:cs typeface="Times New Roman" pitchFamily="18" charset="0"/>
              </a:rPr>
              <a:t>divisions</a:t>
            </a:r>
            <a:r>
              <a:rPr lang="en-US" sz="2800">
                <a:cs typeface="Times New Roman" pitchFamily="18" charset="0"/>
              </a:rPr>
              <a:t> does not exist and the view is created with errors.  Oracle returns an appropriate warning message.  </a:t>
            </a:r>
          </a:p>
          <a:p>
            <a:pPr marL="919163" lvl="4" indent="-401638">
              <a:lnSpc>
                <a:spcPct val="90000"/>
              </a:lnSpc>
              <a:buFontTx/>
              <a:buNone/>
              <a:tabLst>
                <a:tab pos="1535113" algn="l"/>
              </a:tabLst>
            </a:pPr>
            <a:endParaRPr lang="en-US" sz="1600">
              <a:cs typeface="Courier New" pitchFamily="49" charset="0"/>
            </a:endParaRPr>
          </a:p>
          <a:p>
            <a:pPr marL="919163" lvl="4" indent="-401638">
              <a:lnSpc>
                <a:spcPct val="90000"/>
              </a:lnSpc>
              <a:buFontTx/>
              <a:buNone/>
              <a:tabLst>
                <a:tab pos="1535113" algn="l"/>
              </a:tabLst>
            </a:pPr>
            <a:r>
              <a:rPr lang="en-US" sz="2400">
                <a:latin typeface="Courier New" pitchFamily="49" charset="0"/>
                <a:cs typeface="Courier New" pitchFamily="49" charset="0"/>
              </a:rPr>
              <a:t>		</a:t>
            </a:r>
            <a:r>
              <a:rPr lang="en-US">
                <a:latin typeface="Courier New" pitchFamily="49" charset="0"/>
                <a:cs typeface="Courier New" pitchFamily="49" charset="0"/>
              </a:rPr>
              <a:t>CREATE FORCE VIEW div_view AS </a:t>
            </a:r>
          </a:p>
          <a:p>
            <a:pPr marL="919163" lvl="4" indent="-401638">
              <a:lnSpc>
                <a:spcPct val="90000"/>
              </a:lnSpc>
              <a:buFontTx/>
              <a:buNone/>
              <a:tabLst>
                <a:tab pos="1535113" algn="l"/>
              </a:tabLst>
            </a:pPr>
            <a:r>
              <a:rPr lang="en-US">
                <a:latin typeface="Courier New" pitchFamily="49" charset="0"/>
                <a:cs typeface="Courier New" pitchFamily="49" charset="0"/>
              </a:rPr>
              <a:t>		SELECT * </a:t>
            </a:r>
          </a:p>
          <a:p>
            <a:pPr marL="919163" lvl="4" indent="-401638">
              <a:lnSpc>
                <a:spcPct val="90000"/>
              </a:lnSpc>
              <a:buFontTx/>
              <a:buNone/>
              <a:tabLst>
                <a:tab pos="1535113" algn="l"/>
              </a:tabLst>
            </a:pPr>
            <a:r>
              <a:rPr lang="en-US">
                <a:latin typeface="Courier New" pitchFamily="49" charset="0"/>
                <a:cs typeface="Courier New" pitchFamily="49" charset="0"/>
              </a:rPr>
              <a:t>		FROM divisions;</a:t>
            </a:r>
          </a:p>
          <a:p>
            <a:pPr marL="919163" lvl="4" indent="-401638">
              <a:lnSpc>
                <a:spcPct val="90000"/>
              </a:lnSpc>
              <a:buFontTx/>
              <a:buNone/>
              <a:tabLst>
                <a:tab pos="1535113" algn="l"/>
              </a:tabLst>
            </a:pPr>
            <a:r>
              <a:rPr lang="en-US" i="1">
                <a:latin typeface="Courier New" pitchFamily="49" charset="0"/>
                <a:cs typeface="Courier New" pitchFamily="49" charset="0"/>
              </a:rPr>
              <a:t>		Warning: View created with 	compilation errors.</a:t>
            </a:r>
          </a:p>
          <a:p>
            <a:pPr marL="919163" lvl="4" indent="-401638">
              <a:lnSpc>
                <a:spcPct val="90000"/>
              </a:lnSpc>
              <a:buFontTx/>
              <a:buNone/>
              <a:tabLst>
                <a:tab pos="1535113" algn="l"/>
              </a:tabLst>
            </a:pPr>
            <a:endParaRPr lang="en-US" sz="800">
              <a:latin typeface="Courier New" pitchFamily="49" charset="0"/>
              <a:cs typeface="Courier New" pitchFamily="49" charset="0"/>
            </a:endParaRPr>
          </a:p>
          <a:p>
            <a:pPr marL="919163" lvl="4" indent="-401638">
              <a:lnSpc>
                <a:spcPct val="90000"/>
              </a:lnSpc>
              <a:buFontTx/>
              <a:buChar char="•"/>
              <a:tabLst>
                <a:tab pos="1535113" algn="l"/>
              </a:tabLst>
            </a:pPr>
            <a:r>
              <a:rPr lang="en-US" sz="2800">
                <a:cs typeface="Times New Roman" pitchFamily="18" charset="0"/>
              </a:rPr>
              <a:t>If we now create a table named divisions, a query of the invalid div_view view will execute, and the view is automatically recompiled and becomes valid.</a:t>
            </a:r>
            <a:r>
              <a:rPr lang="en-US" sz="2800"/>
              <a:t> </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919782168"/>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6290" name="Rectangle 2"/>
          <p:cNvSpPr>
            <a:spLocks noGrp="1" noChangeArrowheads="1"/>
          </p:cNvSpPr>
          <p:nvPr>
            <p:ph type="title"/>
          </p:nvPr>
        </p:nvSpPr>
        <p:spPr>
          <a:xfrm>
            <a:off x="685800" y="228600"/>
            <a:ext cx="7772400" cy="838200"/>
          </a:xfrm>
        </p:spPr>
        <p:txBody>
          <a:bodyPr/>
          <a:lstStyle/>
          <a:p>
            <a:r>
              <a:rPr lang="en-US" sz="4000" b="1" u="sng">
                <a:cs typeface="Arial" charset="0"/>
              </a:rPr>
              <a:t>DROPPING VIEW</a:t>
            </a:r>
          </a:p>
        </p:txBody>
      </p:sp>
      <p:sp>
        <p:nvSpPr>
          <p:cNvPr id="396291" name="Rectangle 3"/>
          <p:cNvSpPr>
            <a:spLocks noGrp="1" noChangeArrowheads="1"/>
          </p:cNvSpPr>
          <p:nvPr>
            <p:ph idx="1"/>
          </p:nvPr>
        </p:nvSpPr>
        <p:spPr>
          <a:xfrm>
            <a:off x="304800" y="1295400"/>
            <a:ext cx="8229600" cy="5029200"/>
          </a:xfrm>
        </p:spPr>
        <p:txBody>
          <a:bodyPr/>
          <a:lstStyle/>
          <a:p>
            <a:pPr marL="919163" lvl="4" indent="-401638">
              <a:buFontTx/>
              <a:buChar char="•"/>
              <a:tabLst>
                <a:tab pos="1535113" algn="l"/>
              </a:tabLst>
            </a:pPr>
            <a:r>
              <a:rPr lang="en-US" sz="2800">
                <a:cs typeface="Times New Roman" pitchFamily="18" charset="0"/>
              </a:rPr>
              <a:t>A DBA or view owner can drop a view with the DROP VIEW command. The following command drops a view named </a:t>
            </a:r>
            <a:r>
              <a:rPr lang="en-US" sz="2800" i="1">
                <a:cs typeface="Times New Roman" pitchFamily="18" charset="0"/>
              </a:rPr>
              <a:t>dept_view</a:t>
            </a:r>
            <a:r>
              <a:rPr lang="en-US" sz="2800">
                <a:cs typeface="Times New Roman" pitchFamily="18" charset="0"/>
              </a:rPr>
              <a:t>.</a:t>
            </a:r>
          </a:p>
          <a:p>
            <a:pPr marL="919163" lvl="4" indent="-401638" algn="just">
              <a:buFontTx/>
              <a:buChar char="•"/>
              <a:tabLst>
                <a:tab pos="1535113" algn="l"/>
              </a:tabLst>
            </a:pPr>
            <a:endParaRPr lang="en-US" sz="2800">
              <a:latin typeface="Courier New" pitchFamily="49" charset="0"/>
              <a:cs typeface="Courier New" pitchFamily="49" charset="0"/>
            </a:endParaRPr>
          </a:p>
          <a:p>
            <a:pPr marL="919163" lvl="4" indent="-401638" algn="just">
              <a:buFontTx/>
              <a:buNone/>
              <a:tabLst>
                <a:tab pos="1535113" algn="l"/>
              </a:tabLst>
            </a:pPr>
            <a:r>
              <a:rPr lang="en-US" sz="2800">
                <a:latin typeface="Courier New" pitchFamily="49" charset="0"/>
                <a:cs typeface="Courier New" pitchFamily="49" charset="0"/>
              </a:rPr>
              <a:t>	DROP VIEW dept_view;</a:t>
            </a:r>
          </a:p>
          <a:p>
            <a:pPr marL="919163" lvl="4" indent="-401638" algn="just">
              <a:buFontTx/>
              <a:buNone/>
              <a:tabLst>
                <a:tab pos="1535113" algn="l"/>
              </a:tabLst>
            </a:pPr>
            <a:r>
              <a:rPr lang="en-US" sz="2800" i="1">
                <a:latin typeface="Courier New" pitchFamily="49" charset="0"/>
                <a:cs typeface="Courier New" pitchFamily="49" charset="0"/>
              </a:rPr>
              <a:t>	View dropped.</a:t>
            </a:r>
            <a:endParaRPr lang="en-US" sz="2800">
              <a:latin typeface="Courier New" pitchFamily="49" charset="0"/>
              <a:cs typeface="Courier New" pitchFamily="49" charset="0"/>
            </a:endParaRPr>
          </a:p>
          <a:p>
            <a:pPr marL="919163" lvl="4" indent="-401638" algn="just">
              <a:buFontTx/>
              <a:buChar char="•"/>
              <a:tabLst>
                <a:tab pos="1535113" algn="l"/>
              </a:tabLst>
            </a:pPr>
            <a:endParaRPr lang="en-US" sz="2800"/>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3103187149"/>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7314" name="Rectangle 2"/>
          <p:cNvSpPr>
            <a:spLocks noGrp="1" noChangeArrowheads="1"/>
          </p:cNvSpPr>
          <p:nvPr>
            <p:ph type="title"/>
          </p:nvPr>
        </p:nvSpPr>
        <p:spPr>
          <a:xfrm>
            <a:off x="685800" y="228600"/>
            <a:ext cx="7772400" cy="838200"/>
          </a:xfrm>
        </p:spPr>
        <p:txBody>
          <a:bodyPr/>
          <a:lstStyle/>
          <a:p>
            <a:r>
              <a:rPr lang="en-US" sz="4000" b="1" u="sng">
                <a:cs typeface="Times New Roman" pitchFamily="18" charset="0"/>
              </a:rPr>
              <a:t>A Summary of VIEW Facts </a:t>
            </a:r>
          </a:p>
        </p:txBody>
      </p:sp>
      <p:sp>
        <p:nvSpPr>
          <p:cNvPr id="397315" name="Rectangle 3"/>
          <p:cNvSpPr>
            <a:spLocks noGrp="1" noChangeArrowheads="1"/>
          </p:cNvSpPr>
          <p:nvPr>
            <p:ph idx="1"/>
          </p:nvPr>
        </p:nvSpPr>
        <p:spPr>
          <a:xfrm>
            <a:off x="533400" y="1295400"/>
            <a:ext cx="8001000" cy="5029200"/>
          </a:xfrm>
        </p:spPr>
        <p:txBody>
          <a:bodyPr/>
          <a:lstStyle/>
          <a:p>
            <a:pPr marL="919163" lvl="4" indent="-401638" algn="just">
              <a:lnSpc>
                <a:spcPct val="90000"/>
              </a:lnSpc>
              <a:buFontTx/>
              <a:buChar char="•"/>
              <a:tabLst>
                <a:tab pos="1535113" algn="l"/>
              </a:tabLst>
            </a:pPr>
            <a:r>
              <a:rPr lang="en-US" sz="2800" dirty="0">
                <a:cs typeface="Times New Roman" pitchFamily="18" charset="0"/>
              </a:rPr>
              <a:t>A view does not store data, but a view does display data through a SELECT query as if the data were stored in the view.</a:t>
            </a:r>
          </a:p>
          <a:p>
            <a:pPr marL="919163" lvl="4" indent="-401638" algn="just">
              <a:lnSpc>
                <a:spcPct val="90000"/>
              </a:lnSpc>
              <a:buFontTx/>
              <a:buChar char="•"/>
              <a:tabLst>
                <a:tab pos="1535113" algn="l"/>
              </a:tabLst>
            </a:pPr>
            <a:r>
              <a:rPr lang="en-US" sz="2800" dirty="0" smtClean="0">
                <a:cs typeface="Times New Roman" pitchFamily="18" charset="0"/>
              </a:rPr>
              <a:t>A </a:t>
            </a:r>
            <a:r>
              <a:rPr lang="en-US" sz="2800" dirty="0">
                <a:cs typeface="Times New Roman" pitchFamily="18" charset="0"/>
              </a:rPr>
              <a:t>view can simplify data presentation as well as provide a kind of data security by limiting access to data based on a "need to know." </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4166757603"/>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8338" name="Rectangle 2"/>
          <p:cNvSpPr>
            <a:spLocks noGrp="1" noChangeArrowheads="1"/>
          </p:cNvSpPr>
          <p:nvPr>
            <p:ph type="title"/>
          </p:nvPr>
        </p:nvSpPr>
        <p:spPr>
          <a:xfrm>
            <a:off x="685800" y="228600"/>
            <a:ext cx="7772400" cy="838200"/>
          </a:xfrm>
        </p:spPr>
        <p:txBody>
          <a:bodyPr/>
          <a:lstStyle/>
          <a:p>
            <a:r>
              <a:rPr lang="en-US" sz="4000" b="1" u="sng">
                <a:cs typeface="Times New Roman" pitchFamily="18" charset="0"/>
              </a:rPr>
              <a:t>A Summary of VIEW Facts </a:t>
            </a:r>
          </a:p>
        </p:txBody>
      </p:sp>
      <p:sp>
        <p:nvSpPr>
          <p:cNvPr id="398339" name="Rectangle 3"/>
          <p:cNvSpPr>
            <a:spLocks noGrp="1" noChangeArrowheads="1"/>
          </p:cNvSpPr>
          <p:nvPr>
            <p:ph idx="1"/>
          </p:nvPr>
        </p:nvSpPr>
        <p:spPr>
          <a:xfrm>
            <a:off x="533400" y="1295400"/>
            <a:ext cx="8382000" cy="5029200"/>
          </a:xfrm>
        </p:spPr>
        <p:txBody>
          <a:bodyPr>
            <a:normAutofit lnSpcReduction="10000"/>
          </a:bodyPr>
          <a:lstStyle/>
          <a:p>
            <a:pPr marL="919163" lvl="4" indent="-401638">
              <a:buFontTx/>
              <a:buChar char="•"/>
              <a:tabLst>
                <a:tab pos="1535113" algn="l"/>
              </a:tabLst>
            </a:pPr>
            <a:r>
              <a:rPr lang="en-US" sz="2800">
                <a:cs typeface="Times New Roman" pitchFamily="18" charset="0"/>
              </a:rPr>
              <a:t>A view can display data from more than one table. </a:t>
            </a:r>
          </a:p>
          <a:p>
            <a:pPr marL="919163" lvl="4" indent="-401638">
              <a:buFontTx/>
              <a:buChar char="•"/>
              <a:tabLst>
                <a:tab pos="1535113" algn="l"/>
              </a:tabLst>
            </a:pPr>
            <a:r>
              <a:rPr lang="en-US" sz="2800">
                <a:cs typeface="Times New Roman" pitchFamily="18" charset="0"/>
              </a:rPr>
              <a:t>Views can be used to update the underlying tables.  Views can also be limited to read-only access.</a:t>
            </a:r>
          </a:p>
          <a:p>
            <a:pPr marL="919163" lvl="4" indent="-401638">
              <a:buFontTx/>
              <a:buChar char="•"/>
              <a:tabLst>
                <a:tab pos="1535113" algn="l"/>
              </a:tabLst>
            </a:pPr>
            <a:r>
              <a:rPr lang="en-US" sz="2800">
                <a:cs typeface="Times New Roman" pitchFamily="18" charset="0"/>
              </a:rPr>
              <a:t>Views can change the appearance of data.  For example, a view can be used to rename columns from tables without affecting the base table.</a:t>
            </a:r>
          </a:p>
          <a:p>
            <a:pPr marL="919163" lvl="4" indent="-401638" algn="just">
              <a:buFontTx/>
              <a:buChar char="•"/>
              <a:tabLst>
                <a:tab pos="1535113" algn="l"/>
              </a:tabLst>
            </a:pPr>
            <a:r>
              <a:rPr lang="en-US" sz="2800">
                <a:cs typeface="Times New Roman" pitchFamily="18" charset="0"/>
              </a:rPr>
              <a:t>A view that has columns from more than one table cannot be modified by an INSERT, DELETE, or UPDATE command if a grouping function, GROUP BY clause is part of the view definition.</a:t>
            </a:r>
          </a:p>
          <a:p>
            <a:pPr marL="919163" lvl="4" indent="-401638">
              <a:buFontTx/>
              <a:buNone/>
              <a:tabLst>
                <a:tab pos="1535113" algn="l"/>
              </a:tabLst>
            </a:pPr>
            <a:endParaRPr lang="en-US" sz="2800">
              <a:cs typeface="Times New Roman" pitchFamily="18" charset="0"/>
            </a:endParaRP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3832215286"/>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62" name="Rectangle 2"/>
          <p:cNvSpPr>
            <a:spLocks noGrp="1" noChangeArrowheads="1"/>
          </p:cNvSpPr>
          <p:nvPr>
            <p:ph type="title"/>
          </p:nvPr>
        </p:nvSpPr>
        <p:spPr>
          <a:xfrm>
            <a:off x="685800" y="228600"/>
            <a:ext cx="7772400" cy="838200"/>
          </a:xfrm>
        </p:spPr>
        <p:txBody>
          <a:bodyPr/>
          <a:lstStyle/>
          <a:p>
            <a:r>
              <a:rPr lang="en-US" sz="4000" b="1" u="sng">
                <a:cs typeface="Times New Roman" pitchFamily="18" charset="0"/>
              </a:rPr>
              <a:t>A Summary of VIEW Facts </a:t>
            </a:r>
          </a:p>
        </p:txBody>
      </p:sp>
      <p:sp>
        <p:nvSpPr>
          <p:cNvPr id="399363" name="Rectangle 3"/>
          <p:cNvSpPr>
            <a:spLocks noGrp="1" noChangeArrowheads="1"/>
          </p:cNvSpPr>
          <p:nvPr>
            <p:ph idx="1"/>
          </p:nvPr>
        </p:nvSpPr>
        <p:spPr>
          <a:xfrm>
            <a:off x="533400" y="1295400"/>
            <a:ext cx="8382000" cy="5029200"/>
          </a:xfrm>
        </p:spPr>
        <p:txBody>
          <a:bodyPr/>
          <a:lstStyle/>
          <a:p>
            <a:pPr marL="919163" lvl="4" indent="-401638">
              <a:buFontTx/>
              <a:buChar char="•"/>
              <a:tabLst>
                <a:tab pos="1535113" algn="l"/>
              </a:tabLst>
            </a:pPr>
            <a:r>
              <a:rPr lang="en-US" sz="2800">
                <a:cs typeface="Times New Roman" pitchFamily="18" charset="0"/>
              </a:rPr>
              <a:t>A view cannot reference the </a:t>
            </a:r>
            <a:r>
              <a:rPr lang="en-US" sz="2800" i="1">
                <a:cs typeface="Times New Roman" pitchFamily="18" charset="0"/>
              </a:rPr>
              <a:t>nextval</a:t>
            </a:r>
            <a:r>
              <a:rPr lang="en-US" sz="2800">
                <a:cs typeface="Times New Roman" pitchFamily="18" charset="0"/>
              </a:rPr>
              <a:t> and </a:t>
            </a:r>
            <a:r>
              <a:rPr lang="en-US" sz="2800" i="1">
                <a:cs typeface="Times New Roman" pitchFamily="18" charset="0"/>
              </a:rPr>
              <a:t>currval</a:t>
            </a:r>
            <a:r>
              <a:rPr lang="en-US" sz="2800">
                <a:cs typeface="Times New Roman" pitchFamily="18" charset="0"/>
              </a:rPr>
              <a:t> pseudocolumns created through the use of sequences.</a:t>
            </a:r>
          </a:p>
          <a:p>
            <a:pPr marL="919163" lvl="4" indent="-401638">
              <a:buFontTx/>
              <a:buChar char="•"/>
              <a:tabLst>
                <a:tab pos="1535113" algn="l"/>
              </a:tabLst>
            </a:pPr>
            <a:r>
              <a:rPr lang="en-US" sz="2800">
                <a:cs typeface="Times New Roman" pitchFamily="18" charset="0"/>
              </a:rPr>
              <a:t>A row cannot be inserted in a view in which the base table has a column with the NOT NULL or other constraint that cannot be satisfied by the new row data.</a:t>
            </a:r>
          </a:p>
        </p:txBody>
      </p:sp>
      <p:sp>
        <p:nvSpPr>
          <p:cNvPr id="4" name="Date Placeholder 3"/>
          <p:cNvSpPr>
            <a:spLocks noGrp="1"/>
          </p:cNvSpPr>
          <p:nvPr>
            <p:ph type="dt" sz="half" idx="10"/>
          </p:nvPr>
        </p:nvSpPr>
        <p:spPr/>
        <p:txBody>
          <a:bodyPr/>
          <a:lstStyle/>
          <a:p>
            <a:r>
              <a:rPr lang="en-US"/>
              <a:t>Bordoloi and Bock</a:t>
            </a:r>
            <a:endParaRPr lang="en-US">
              <a:solidFill>
                <a:srgbClr val="000000"/>
              </a:solidFill>
              <a:effectLst/>
            </a:endParaRPr>
          </a:p>
        </p:txBody>
      </p:sp>
    </p:spTree>
    <p:extLst>
      <p:ext uri="{BB962C8B-B14F-4D97-AF65-F5344CB8AC3E}">
        <p14:creationId xmlns:p14="http://schemas.microsoft.com/office/powerpoint/2010/main" val="209216169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p:cNvSpPr>
            <a:spLocks noGrp="1" noChangeArrowheads="1"/>
          </p:cNvSpPr>
          <p:nvPr>
            <p:ph type="title"/>
          </p:nvPr>
        </p:nvSpPr>
        <p:spPr>
          <a:xfrm>
            <a:off x="457200" y="609600"/>
            <a:ext cx="8229600" cy="1143000"/>
          </a:xfrm>
        </p:spPr>
        <p:txBody>
          <a:bodyPr/>
          <a:lstStyle/>
          <a:p>
            <a:r>
              <a:rPr lang="en-US" sz="4000" b="1"/>
              <a:t>The CREATE SEQUENCE Statement Syntax</a:t>
            </a:r>
            <a:r>
              <a:rPr lang="en-US" sz="4000"/>
              <a:t/>
            </a:r>
            <a:br>
              <a:rPr lang="en-US" sz="4000"/>
            </a:br>
            <a:r>
              <a:rPr lang="en-US" sz="4000"/>
              <a:t/>
            </a:r>
            <a:br>
              <a:rPr lang="en-US" sz="4000"/>
            </a:br>
            <a:endParaRPr lang="en-US" sz="4000"/>
          </a:p>
        </p:txBody>
      </p:sp>
      <p:sp>
        <p:nvSpPr>
          <p:cNvPr id="5123" name="Rectangle 3"/>
          <p:cNvSpPr>
            <a:spLocks noGrp="1" noChangeArrowheads="1"/>
          </p:cNvSpPr>
          <p:nvPr>
            <p:ph type="body" idx="1"/>
          </p:nvPr>
        </p:nvSpPr>
        <p:spPr>
          <a:xfrm>
            <a:off x="457200" y="1295400"/>
            <a:ext cx="8229600" cy="5334000"/>
          </a:xfrm>
        </p:spPr>
        <p:txBody>
          <a:bodyPr/>
          <a:lstStyle/>
          <a:p>
            <a:pPr algn="l" rtl="0">
              <a:lnSpc>
                <a:spcPct val="90000"/>
              </a:lnSpc>
            </a:pPr>
            <a:r>
              <a:rPr lang="en-US" sz="2200" dirty="0">
                <a:solidFill>
                  <a:schemeClr val="accent2"/>
                </a:solidFill>
              </a:rPr>
              <a:t>    INCREMENT BY n</a:t>
            </a:r>
            <a:r>
              <a:rPr lang="en-US" sz="2200" dirty="0"/>
              <a:t> specifies the interval between sequence numbers where  n is an integer (If this clause is omitted, the sequence increments by 1</a:t>
            </a:r>
            <a:r>
              <a:rPr lang="en-US" sz="2200" dirty="0" smtClean="0"/>
              <a:t>.)</a:t>
            </a:r>
            <a:endParaRPr lang="en-US" sz="2200" dirty="0"/>
          </a:p>
          <a:p>
            <a:pPr algn="l" rtl="0">
              <a:lnSpc>
                <a:spcPct val="90000"/>
              </a:lnSpc>
            </a:pPr>
            <a:r>
              <a:rPr lang="en-US" sz="2200" dirty="0">
                <a:solidFill>
                  <a:schemeClr val="accent2"/>
                </a:solidFill>
              </a:rPr>
              <a:t>START WITH n</a:t>
            </a:r>
            <a:r>
              <a:rPr lang="en-US" sz="2200" dirty="0"/>
              <a:t> specifies the first sequence number to be generated (If this </a:t>
            </a:r>
            <a:r>
              <a:rPr lang="en-US" sz="2200" dirty="0" smtClean="0"/>
              <a:t>clause </a:t>
            </a:r>
            <a:r>
              <a:rPr lang="en-US" sz="2200" dirty="0"/>
              <a:t>use is omitted, the sequence starts with 1.)</a:t>
            </a:r>
          </a:p>
          <a:p>
            <a:pPr algn="l" rtl="0">
              <a:lnSpc>
                <a:spcPct val="90000"/>
              </a:lnSpc>
            </a:pPr>
            <a:r>
              <a:rPr lang="en-US" sz="2200" dirty="0">
                <a:solidFill>
                  <a:schemeClr val="accent2"/>
                </a:solidFill>
              </a:rPr>
              <a:t>MAXVALUE n</a:t>
            </a:r>
            <a:r>
              <a:rPr lang="en-US" sz="2200" dirty="0"/>
              <a:t> specifies the maximum value the sequence can </a:t>
            </a:r>
            <a:r>
              <a:rPr lang="en-US" sz="2200" dirty="0" smtClean="0"/>
              <a:t>generate</a:t>
            </a:r>
          </a:p>
          <a:p>
            <a:pPr algn="l" rtl="0">
              <a:lnSpc>
                <a:spcPct val="90000"/>
              </a:lnSpc>
            </a:pPr>
            <a:r>
              <a:rPr lang="en-US" sz="2200" dirty="0" smtClean="0">
                <a:solidFill>
                  <a:schemeClr val="accent2"/>
                </a:solidFill>
              </a:rPr>
              <a:t>MINVALUE </a:t>
            </a:r>
            <a:r>
              <a:rPr lang="en-US" sz="2200" dirty="0">
                <a:solidFill>
                  <a:schemeClr val="accent2"/>
                </a:solidFill>
              </a:rPr>
              <a:t>n</a:t>
            </a:r>
            <a:r>
              <a:rPr lang="en-US" sz="2200" dirty="0"/>
              <a:t> specifies the </a:t>
            </a:r>
            <a:r>
              <a:rPr lang="en-US" sz="2200" dirty="0" smtClean="0"/>
              <a:t>minimum value </a:t>
            </a:r>
            <a:r>
              <a:rPr lang="en-US" sz="2200" dirty="0"/>
              <a:t>the sequence can </a:t>
            </a:r>
            <a:r>
              <a:rPr lang="en-US" sz="2200" dirty="0" smtClean="0"/>
              <a:t>generate</a:t>
            </a:r>
            <a:endParaRPr lang="en-US" sz="2200" dirty="0"/>
          </a:p>
          <a:p>
            <a:pPr algn="l" rtl="0">
              <a:lnSpc>
                <a:spcPct val="90000"/>
              </a:lnSpc>
            </a:pPr>
            <a:r>
              <a:rPr lang="en-US" sz="2200" dirty="0">
                <a:solidFill>
                  <a:schemeClr val="accent2"/>
                </a:solidFill>
              </a:rPr>
              <a:t>CYCLE | NOCYCLE</a:t>
            </a:r>
            <a:r>
              <a:rPr lang="en-US" sz="2200" dirty="0"/>
              <a:t> specifies whether the sequence continues to generate values after reaching its maximum value (NOCYCLE is the default option.)</a:t>
            </a:r>
          </a:p>
          <a:p>
            <a:pPr algn="l" rtl="0">
              <a:lnSpc>
                <a:spcPct val="90000"/>
              </a:lnSpc>
            </a:pPr>
            <a:r>
              <a:rPr lang="en-US" sz="2200" dirty="0">
                <a:solidFill>
                  <a:schemeClr val="accent2"/>
                </a:solidFill>
              </a:rPr>
              <a:t>CACHE n | NOCACHE</a:t>
            </a:r>
            <a:r>
              <a:rPr lang="en-US" sz="2200" dirty="0"/>
              <a:t> specifies how many values the Oracle Server </a:t>
            </a:r>
            <a:r>
              <a:rPr lang="en-US" sz="2200" dirty="0" err="1"/>
              <a:t>preallocates</a:t>
            </a:r>
            <a:r>
              <a:rPr lang="en-US" sz="2200" dirty="0"/>
              <a:t> and keep in memory (By default, the Oracle Server caches 20 values.)</a:t>
            </a:r>
            <a:br>
              <a:rPr lang="en-US" sz="2200" dirty="0"/>
            </a:br>
            <a:endParaRPr lang="en-US" sz="220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p:txBody>
          <a:bodyPr/>
          <a:lstStyle/>
          <a:p>
            <a:r>
              <a:rPr lang="en-US" sz="4000" b="1"/>
              <a:t>Creating a Sequence</a:t>
            </a:r>
            <a:br>
              <a:rPr lang="en-US" sz="4000" b="1"/>
            </a:br>
            <a:endParaRPr lang="en-US" sz="4000" b="1"/>
          </a:p>
        </p:txBody>
      </p:sp>
      <p:sp>
        <p:nvSpPr>
          <p:cNvPr id="7171" name="Rectangle 3"/>
          <p:cNvSpPr>
            <a:spLocks noGrp="1" noChangeArrowheads="1"/>
          </p:cNvSpPr>
          <p:nvPr>
            <p:ph type="body" idx="1"/>
          </p:nvPr>
        </p:nvSpPr>
        <p:spPr>
          <a:xfrm>
            <a:off x="457200" y="1371600"/>
            <a:ext cx="8229600" cy="4754563"/>
          </a:xfrm>
        </p:spPr>
        <p:txBody>
          <a:bodyPr/>
          <a:lstStyle/>
          <a:p>
            <a:pPr algn="l" rtl="0">
              <a:lnSpc>
                <a:spcPct val="90000"/>
              </a:lnSpc>
            </a:pPr>
            <a:r>
              <a:rPr lang="en-US" sz="2800"/>
              <a:t>Create a sequence named DEPT_DEPTID_SEQ to be used for the primary key of the DEPARTMENTS table.</a:t>
            </a:r>
            <a:br>
              <a:rPr lang="en-US" sz="2800"/>
            </a:br>
            <a:r>
              <a:rPr lang="en-US" sz="2800"/>
              <a:t>• Do not use the CYCLE option.</a:t>
            </a:r>
            <a:br>
              <a:rPr lang="en-US" sz="2800"/>
            </a:br>
            <a:r>
              <a:rPr lang="en-US" sz="2800" b="1"/>
              <a:t>CREATE SEQUENCE dept_deptid_seq</a:t>
            </a:r>
            <a:r>
              <a:rPr lang="en-US" sz="2800"/>
              <a:t/>
            </a:r>
            <a:br>
              <a:rPr lang="en-US" sz="2800"/>
            </a:br>
            <a:r>
              <a:rPr lang="en-US" sz="2800" b="1"/>
              <a:t>INCREMENT BY 10</a:t>
            </a:r>
            <a:r>
              <a:rPr lang="en-US" sz="2800"/>
              <a:t/>
            </a:r>
            <a:br>
              <a:rPr lang="en-US" sz="2800"/>
            </a:br>
            <a:r>
              <a:rPr lang="en-US" sz="2800" b="1"/>
              <a:t>START WITH 120</a:t>
            </a:r>
            <a:r>
              <a:rPr lang="en-US" sz="2800"/>
              <a:t/>
            </a:r>
            <a:br>
              <a:rPr lang="en-US" sz="2800"/>
            </a:br>
            <a:r>
              <a:rPr lang="en-US" sz="2800" b="1"/>
              <a:t>MAXVALUE 9999</a:t>
            </a:r>
            <a:r>
              <a:rPr lang="en-US" sz="2800"/>
              <a:t/>
            </a:r>
            <a:br>
              <a:rPr lang="en-US" sz="2800"/>
            </a:br>
            <a:r>
              <a:rPr lang="en-US" sz="2800" b="1"/>
              <a:t>NOCACHE</a:t>
            </a:r>
            <a:r>
              <a:rPr lang="en-US" sz="2800"/>
              <a:t/>
            </a:r>
            <a:br>
              <a:rPr lang="en-US" sz="2800"/>
            </a:br>
            <a:r>
              <a:rPr lang="en-US" sz="2800" b="1"/>
              <a:t>NOCYCLE;</a:t>
            </a:r>
            <a:r>
              <a:rPr lang="en-US" sz="2800"/>
              <a:t/>
            </a:r>
            <a:br>
              <a:rPr lang="en-US" sz="2800"/>
            </a:br>
            <a:endParaRPr lang="en-US" sz="280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a:xfrm>
            <a:off x="457200" y="304800"/>
            <a:ext cx="8229600" cy="1143000"/>
          </a:xfrm>
        </p:spPr>
        <p:txBody>
          <a:bodyPr/>
          <a:lstStyle/>
          <a:p>
            <a:r>
              <a:rPr lang="en-US" b="1"/>
              <a:t>NEXTVAL and CURRVAL</a:t>
            </a:r>
          </a:p>
        </p:txBody>
      </p:sp>
      <p:sp>
        <p:nvSpPr>
          <p:cNvPr id="6147" name="Rectangle 3"/>
          <p:cNvSpPr>
            <a:spLocks noGrp="1" noChangeArrowheads="1"/>
          </p:cNvSpPr>
          <p:nvPr>
            <p:ph type="body" idx="1"/>
          </p:nvPr>
        </p:nvSpPr>
        <p:spPr/>
        <p:txBody>
          <a:bodyPr/>
          <a:lstStyle/>
          <a:p>
            <a:pPr algn="l" rtl="0">
              <a:lnSpc>
                <a:spcPct val="90000"/>
              </a:lnSpc>
            </a:pPr>
            <a:r>
              <a:rPr lang="en-US" sz="2800"/>
              <a:t>NEXTVAL returns the next available sequence </a:t>
            </a:r>
            <a:br>
              <a:rPr lang="en-US" sz="2800"/>
            </a:br>
            <a:r>
              <a:rPr lang="en-US" sz="2800" b="1"/>
              <a:t>value.</a:t>
            </a:r>
            <a:endParaRPr lang="en-US" sz="2800"/>
          </a:p>
          <a:p>
            <a:pPr algn="l" rtl="0">
              <a:lnSpc>
                <a:spcPct val="90000"/>
              </a:lnSpc>
            </a:pPr>
            <a:r>
              <a:rPr lang="en-US" sz="2800" b="1"/>
              <a:t>It returns a unique value every time it is referenced, even for different users. </a:t>
            </a:r>
          </a:p>
          <a:p>
            <a:pPr algn="l" rtl="0">
              <a:lnSpc>
                <a:spcPct val="90000"/>
              </a:lnSpc>
            </a:pPr>
            <a:r>
              <a:rPr lang="en-US" sz="2800"/>
              <a:t>CURRVAL obtains the current sequence value. </a:t>
            </a:r>
            <a:br>
              <a:rPr lang="en-US" sz="2800"/>
            </a:br>
            <a:r>
              <a:rPr lang="en-US" sz="2800"/>
              <a:t>NEXTVAL must be issued for that sequence </a:t>
            </a:r>
            <a:r>
              <a:rPr lang="en-US" sz="2800" b="1"/>
              <a:t>before</a:t>
            </a:r>
            <a:r>
              <a:rPr lang="en-US" sz="2800"/>
              <a:t> CURRVAL contains a value</a:t>
            </a:r>
            <a:r>
              <a:rPr lang="en-US" sz="2800" b="1"/>
              <a:t>. </a:t>
            </a:r>
            <a:r>
              <a:rPr lang="en-US" sz="2800"/>
              <a:t/>
            </a:r>
            <a:br>
              <a:rPr lang="en-US" sz="2800"/>
            </a:br>
            <a:endParaRPr lang="en-US" sz="280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a:xfrm>
            <a:off x="457200" y="381000"/>
            <a:ext cx="8229600" cy="1143000"/>
          </a:xfrm>
        </p:spPr>
        <p:txBody>
          <a:bodyPr/>
          <a:lstStyle/>
          <a:p>
            <a:r>
              <a:rPr lang="en-US" b="1"/>
              <a:t>Using a Sequence</a:t>
            </a:r>
            <a:br>
              <a:rPr lang="en-US" b="1"/>
            </a:br>
            <a:r>
              <a:rPr lang="en-US" sz="4000"/>
              <a:t/>
            </a:r>
            <a:br>
              <a:rPr lang="en-US" sz="4000"/>
            </a:br>
            <a:endParaRPr lang="en-US" sz="4000"/>
          </a:p>
        </p:txBody>
      </p:sp>
      <p:sp>
        <p:nvSpPr>
          <p:cNvPr id="8195" name="Rectangle 3"/>
          <p:cNvSpPr>
            <a:spLocks noGrp="1" noChangeArrowheads="1"/>
          </p:cNvSpPr>
          <p:nvPr>
            <p:ph type="body" idx="1"/>
          </p:nvPr>
        </p:nvSpPr>
        <p:spPr/>
        <p:txBody>
          <a:bodyPr/>
          <a:lstStyle/>
          <a:p>
            <a:pPr algn="l" rtl="0">
              <a:lnSpc>
                <a:spcPct val="90000"/>
              </a:lnSpc>
              <a:buFontTx/>
              <a:buNone/>
            </a:pPr>
            <a:r>
              <a:rPr lang="en-US" sz="2800"/>
              <a:t>• Insert a new department named “Support” in </a:t>
            </a:r>
            <a:br>
              <a:rPr lang="en-US" sz="2800"/>
            </a:br>
            <a:r>
              <a:rPr lang="en-US" sz="2800"/>
              <a:t>location ID 2500.</a:t>
            </a:r>
            <a:br>
              <a:rPr lang="en-US" sz="2800"/>
            </a:br>
            <a:r>
              <a:rPr lang="en-US" sz="2800" b="1"/>
              <a:t>INSERT INTO departments </a:t>
            </a:r>
            <a:r>
              <a:rPr lang="en-US" sz="2800"/>
              <a:t/>
            </a:r>
            <a:br>
              <a:rPr lang="en-US" sz="2800"/>
            </a:br>
            <a:r>
              <a:rPr lang="en-US" sz="2800" b="1"/>
              <a:t>VALUES      (dept_deptid_seq.NEXTVAL, </a:t>
            </a:r>
            <a:r>
              <a:rPr lang="en-US" sz="2800"/>
              <a:t/>
            </a:r>
            <a:br>
              <a:rPr lang="en-US" sz="2800"/>
            </a:br>
            <a:r>
              <a:rPr lang="en-US" sz="2800" b="1"/>
              <a:t>'Support', 2500);</a:t>
            </a:r>
            <a:r>
              <a:rPr lang="en-US" sz="2800"/>
              <a:t/>
            </a:r>
            <a:br>
              <a:rPr lang="en-US" sz="2800"/>
            </a:br>
            <a:r>
              <a:rPr lang="en-US" sz="2800"/>
              <a:t/>
            </a:r>
            <a:br>
              <a:rPr lang="en-US" sz="2800"/>
            </a:br>
            <a:r>
              <a:rPr lang="en-US" sz="2800"/>
              <a:t>• View the current value for the DEPT_DEPTID_SEQ sequence.</a:t>
            </a:r>
            <a:br>
              <a:rPr lang="en-US" sz="2800"/>
            </a:br>
            <a:r>
              <a:rPr lang="en-US" sz="2800" b="1"/>
              <a:t>SELECT dept_deptid_seq.CURRVAL</a:t>
            </a:r>
            <a:r>
              <a:rPr lang="en-US" sz="2800"/>
              <a:t/>
            </a:r>
            <a:br>
              <a:rPr lang="en-US" sz="2800"/>
            </a:br>
            <a:r>
              <a:rPr lang="en-US" sz="2800" b="1"/>
              <a:t>FROM dual;</a:t>
            </a:r>
            <a:br>
              <a:rPr lang="en-US" sz="2800" b="1"/>
            </a:br>
            <a:endParaRPr lang="en-US" sz="2800" b="1"/>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p:txBody>
          <a:bodyPr/>
          <a:lstStyle/>
          <a:p>
            <a:r>
              <a:rPr lang="en-US" b="1" dirty="0"/>
              <a:t>The DUAL Table</a:t>
            </a:r>
          </a:p>
        </p:txBody>
      </p:sp>
      <p:sp>
        <p:nvSpPr>
          <p:cNvPr id="14339" name="Rectangle 3"/>
          <p:cNvSpPr>
            <a:spLocks noGrp="1" noChangeArrowheads="1"/>
          </p:cNvSpPr>
          <p:nvPr>
            <p:ph type="body" idx="1"/>
          </p:nvPr>
        </p:nvSpPr>
        <p:spPr>
          <a:xfrm>
            <a:off x="381000" y="1219200"/>
            <a:ext cx="8229600" cy="4953000"/>
          </a:xfrm>
        </p:spPr>
        <p:txBody>
          <a:bodyPr/>
          <a:lstStyle/>
          <a:p>
            <a:pPr algn="l" rtl="0">
              <a:lnSpc>
                <a:spcPct val="90000"/>
              </a:lnSpc>
            </a:pPr>
            <a:r>
              <a:rPr lang="en-US" sz="2800" dirty="0"/>
              <a:t>The DUAL table is owned by the user SYS and can be accessed by all users. It contains one column, DUMMY, and one row with the value X. The DUAL table is useful when you want to return a value once only: for instance, the value of a constant, or expression that is not derived from a table with user data. The DUAL table is generally used for SELECT clause because both </a:t>
            </a:r>
            <a:br>
              <a:rPr lang="en-US" sz="2800" dirty="0"/>
            </a:br>
            <a:r>
              <a:rPr lang="en-US" sz="2800" dirty="0"/>
              <a:t>SELECT and FROM clauses are mandatory, and several calculations do not need to select from actual tables</a:t>
            </a:r>
            <a:r>
              <a:rPr lang="en-US" sz="2800" dirty="0" smtClean="0"/>
              <a:t>.</a:t>
            </a:r>
          </a:p>
          <a:p>
            <a:pPr algn="l" rtl="0">
              <a:lnSpc>
                <a:spcPct val="90000"/>
              </a:lnSpc>
            </a:pPr>
            <a:r>
              <a:rPr lang="en-US" sz="2800" b="1" dirty="0"/>
              <a:t>SELECT 1 + 1 FROM DUAL</a:t>
            </a:r>
            <a:r>
              <a:rPr lang="en-US" sz="2800" b="1" dirty="0" smtClean="0"/>
              <a:t>;</a:t>
            </a:r>
          </a:p>
          <a:p>
            <a:pPr algn="l" rtl="0">
              <a:lnSpc>
                <a:spcPct val="90000"/>
              </a:lnSpc>
            </a:pPr>
            <a:r>
              <a:rPr lang="en-US" sz="2800" dirty="0" smtClean="0"/>
              <a:t> </a:t>
            </a:r>
            <a:r>
              <a:rPr lang="en-US" sz="2800" dirty="0"/>
              <a:t>-&gt; 2</a:t>
            </a:r>
            <a:br>
              <a:rPr lang="en-US" sz="2800" dirty="0"/>
            </a:br>
            <a:endParaRPr lang="en-US" sz="2800"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a:xfrm>
            <a:off x="457200" y="381000"/>
            <a:ext cx="8229600" cy="1143000"/>
          </a:xfrm>
        </p:spPr>
        <p:txBody>
          <a:bodyPr/>
          <a:lstStyle/>
          <a:p>
            <a:r>
              <a:rPr lang="en-US" b="1"/>
              <a:t>Modifying a Sequence</a:t>
            </a:r>
            <a:br>
              <a:rPr lang="en-US" b="1"/>
            </a:br>
            <a:r>
              <a:rPr lang="en-US" sz="4000"/>
              <a:t/>
            </a:r>
            <a:br>
              <a:rPr lang="en-US" sz="4000"/>
            </a:br>
            <a:endParaRPr lang="en-US" sz="4000"/>
          </a:p>
        </p:txBody>
      </p:sp>
      <p:sp>
        <p:nvSpPr>
          <p:cNvPr id="9219" name="Rectangle 3"/>
          <p:cNvSpPr>
            <a:spLocks noGrp="1" noChangeArrowheads="1"/>
          </p:cNvSpPr>
          <p:nvPr>
            <p:ph type="body" idx="1"/>
          </p:nvPr>
        </p:nvSpPr>
        <p:spPr/>
        <p:txBody>
          <a:bodyPr/>
          <a:lstStyle/>
          <a:p>
            <a:pPr algn="l" rtl="0"/>
            <a:r>
              <a:rPr lang="en-US" b="1" dirty="0"/>
              <a:t>Change the increment value, maximum </a:t>
            </a:r>
            <a:r>
              <a:rPr lang="en-US" b="1" dirty="0" smtClean="0"/>
              <a:t>value</a:t>
            </a:r>
          </a:p>
          <a:p>
            <a:pPr algn="l" rtl="0"/>
            <a:r>
              <a:rPr lang="en-US" b="1" dirty="0" smtClean="0"/>
              <a:t>ALTER </a:t>
            </a:r>
            <a:r>
              <a:rPr lang="en-US" b="1" dirty="0"/>
              <a:t>SEQUENCE </a:t>
            </a:r>
            <a:r>
              <a:rPr lang="en-US" b="1" dirty="0" err="1"/>
              <a:t>dept_deptid_seq</a:t>
            </a:r>
            <a:r>
              <a:rPr lang="en-US" b="1" dirty="0"/>
              <a:t/>
            </a:r>
            <a:br>
              <a:rPr lang="en-US" b="1" dirty="0"/>
            </a:br>
            <a:r>
              <a:rPr lang="en-US" b="1" dirty="0"/>
              <a:t>INCREMENT BY 20</a:t>
            </a:r>
            <a:br>
              <a:rPr lang="en-US" b="1" dirty="0"/>
            </a:br>
            <a:r>
              <a:rPr lang="en-US" b="1" dirty="0"/>
              <a:t>MAXVALUE 999999</a:t>
            </a:r>
            <a:br>
              <a:rPr lang="en-US" b="1" dirty="0"/>
            </a:br>
            <a:r>
              <a:rPr lang="en-US" b="1" dirty="0"/>
              <a:t>NOCACHE</a:t>
            </a:r>
            <a:br>
              <a:rPr lang="en-US" b="1" dirty="0"/>
            </a:br>
            <a:r>
              <a:rPr lang="en-US" b="1" dirty="0"/>
              <a:t>NOCYCLE;</a:t>
            </a:r>
            <a:br>
              <a:rPr lang="en-US" b="1" dirty="0"/>
            </a:br>
            <a:endParaRPr lang="en-US" b="1"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Arial"/>
      </a:majorFont>
      <a:minorFont>
        <a:latin typeface="Arial"/>
        <a:ea typeface=""/>
        <a:cs typeface="Arial"/>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914400" rtl="1" eaLnBrk="1" fontAlgn="base" latinLnBrk="0" hangingPunct="1">
          <a:lnSpc>
            <a:spcPct val="100000"/>
          </a:lnSpc>
          <a:spcBef>
            <a:spcPct val="0"/>
          </a:spcBef>
          <a:spcAft>
            <a:spcPct val="0"/>
          </a:spcAft>
          <a:buClrTx/>
          <a:buSzTx/>
          <a:buFontTx/>
          <a:buNone/>
          <a:tabLst/>
          <a:defRPr kumimoji="0" lang="ar-SA" sz="1800" b="0" i="0" u="none" strike="noStrike" cap="none" normalizeH="0" baseline="0" smtClean="0">
            <a:ln>
              <a:noFill/>
            </a:ln>
            <a:solidFill>
              <a:schemeClr val="tx1"/>
            </a:solidFill>
            <a:effectLst/>
            <a:latin typeface="Arial" charset="0"/>
            <a:cs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914400" rtl="1" eaLnBrk="1" fontAlgn="base" latinLnBrk="0" hangingPunct="1">
          <a:lnSpc>
            <a:spcPct val="100000"/>
          </a:lnSpc>
          <a:spcBef>
            <a:spcPct val="0"/>
          </a:spcBef>
          <a:spcAft>
            <a:spcPct val="0"/>
          </a:spcAft>
          <a:buClrTx/>
          <a:buSzTx/>
          <a:buFontTx/>
          <a:buNone/>
          <a:tabLst/>
          <a:defRPr kumimoji="0" lang="ar-SA" sz="1800" b="0" i="0" u="none" strike="noStrike" cap="none" normalizeH="0" baseline="0" smtClean="0">
            <a:ln>
              <a:noFill/>
            </a:ln>
            <a:solidFill>
              <a:schemeClr val="tx1"/>
            </a:solidFill>
            <a:effectLst/>
            <a:latin typeface="Arial" charset="0"/>
            <a:cs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ct:contentTypeSchema xmlns:ct="http://schemas.microsoft.com/office/2006/metadata/contentType" xmlns:ma="http://schemas.microsoft.com/office/2006/metadata/properties/metaAttributes" ct:_="" ma:_="" ma:contentTypeName="Document" ma:contentTypeID="0x0101006EA255B5B6F40547B8CF05B3D43DDC27" ma:contentTypeVersion="0" ma:contentTypeDescription="Create a new document." ma:contentTypeScope="" ma:versionID="1ac6d799515e1ca86824c264849e175a">
  <xsd:schema xmlns:xsd="http://www.w3.org/2001/XMLSchema" xmlns:xs="http://www.w3.org/2001/XMLSchema" xmlns:p="http://schemas.microsoft.com/office/2006/metadata/properties" targetNamespace="http://schemas.microsoft.com/office/2006/metadata/properties" ma:root="true" ma:fieldsID="c64490b4aec6201516c3a874156f37b2">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6BDC7D7F-3551-46B6-B8F8-00EE867FC754}">
  <ds:schemaRefs>
    <ds:schemaRef ds:uri="http://schemas.microsoft.com/office/2006/metadata/properties"/>
    <ds:schemaRef ds:uri="http://schemas.microsoft.com/office/infopath/2007/PartnerControls"/>
  </ds:schemaRefs>
</ds:datastoreItem>
</file>

<file path=customXml/itemProps2.xml><?xml version="1.0" encoding="utf-8"?>
<ds:datastoreItem xmlns:ds="http://schemas.openxmlformats.org/officeDocument/2006/customXml" ds:itemID="{9E67DBDC-ACDF-480B-8A12-43077440B7A2}">
  <ds:schemaRefs>
    <ds:schemaRef ds:uri="http://schemas.microsoft.com/sharepoint/v3/contenttype/forms"/>
  </ds:schemaRefs>
</ds:datastoreItem>
</file>

<file path=customXml/itemProps3.xml><?xml version="1.0" encoding="utf-8"?>
<ds:datastoreItem xmlns:ds="http://schemas.openxmlformats.org/officeDocument/2006/customXml" ds:itemID="{D5A7F847-D68C-4943-A48F-7CD2DA15124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docProps/app.xml><?xml version="1.0" encoding="utf-8"?>
<Properties xmlns="http://schemas.openxmlformats.org/officeDocument/2006/extended-properties" xmlns:vt="http://schemas.openxmlformats.org/officeDocument/2006/docPropsVTypes">
  <TotalTime>260</TotalTime>
  <Words>1859</Words>
  <Application>Microsoft Office PowerPoint</Application>
  <PresentationFormat>On-screen Show (4:3)</PresentationFormat>
  <Paragraphs>241</Paragraphs>
  <Slides>35</Slides>
  <Notes>0</Notes>
  <HiddenSlides>0</HiddenSlides>
  <MMClips>0</MMClips>
  <ScaleCrop>false</ScaleCrop>
  <HeadingPairs>
    <vt:vector size="4" baseType="variant">
      <vt:variant>
        <vt:lpstr>Theme</vt:lpstr>
      </vt:variant>
      <vt:variant>
        <vt:i4>2</vt:i4>
      </vt:variant>
      <vt:variant>
        <vt:lpstr>Slide Titles</vt:lpstr>
      </vt:variant>
      <vt:variant>
        <vt:i4>35</vt:i4>
      </vt:variant>
    </vt:vector>
  </HeadingPairs>
  <TitlesOfParts>
    <vt:vector size="37" baseType="lpstr">
      <vt:lpstr>Default Design</vt:lpstr>
      <vt:lpstr>Office Theme</vt:lpstr>
      <vt:lpstr>Other database objects</vt:lpstr>
      <vt:lpstr>What Is a Sequence? </vt:lpstr>
      <vt:lpstr>The CREATE SEQUENCE Statement Syntax </vt:lpstr>
      <vt:lpstr>The CREATE SEQUENCE Statement Syntax  </vt:lpstr>
      <vt:lpstr>Creating a Sequence </vt:lpstr>
      <vt:lpstr>NEXTVAL and CURRVAL</vt:lpstr>
      <vt:lpstr>Using a Sequence  </vt:lpstr>
      <vt:lpstr>The DUAL Table</vt:lpstr>
      <vt:lpstr>Modifying a Sequence  </vt:lpstr>
      <vt:lpstr>Guidelines for Modifying  a Sequence </vt:lpstr>
      <vt:lpstr>Guidelines for Modifying  a Sequence</vt:lpstr>
      <vt:lpstr>Removing a Sequence  </vt:lpstr>
      <vt:lpstr>VIEWS</vt:lpstr>
      <vt:lpstr>VIEWS</vt:lpstr>
      <vt:lpstr>VIEWS</vt:lpstr>
      <vt:lpstr>VIEWS</vt:lpstr>
      <vt:lpstr>CREATING A VIEW</vt:lpstr>
      <vt:lpstr>CREATING A VIEW</vt:lpstr>
      <vt:lpstr>CREATING A VIEW</vt:lpstr>
      <vt:lpstr>Example</vt:lpstr>
      <vt:lpstr>Example</vt:lpstr>
      <vt:lpstr>Example</vt:lpstr>
      <vt:lpstr>FUNCTIONS AND VIEWS – A JOIN VIEW</vt:lpstr>
      <vt:lpstr>Example</vt:lpstr>
      <vt:lpstr>VIEW STABILITY</vt:lpstr>
      <vt:lpstr>INSERTING , UPDATING, AND DELETING TABLE ROWS THROUGH VIEWS</vt:lpstr>
      <vt:lpstr>Example</vt:lpstr>
      <vt:lpstr>Example</vt:lpstr>
      <vt:lpstr>More Examples</vt:lpstr>
      <vt:lpstr>CREATING A VIEW WITH ERRORS </vt:lpstr>
      <vt:lpstr>CREATING A VIEW WITH ERRORS </vt:lpstr>
      <vt:lpstr>DROPPING VIEW</vt:lpstr>
      <vt:lpstr>A Summary of VIEW Facts </vt:lpstr>
      <vt:lpstr>A Summary of VIEW Facts </vt:lpstr>
      <vt:lpstr>A Summary of VIEW Facts </vt:lpstr>
    </vt:vector>
  </TitlesOfParts>
  <Company>Asad Haneef</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Other database objects</dc:title>
  <dc:creator>Mr</dc:creator>
  <cp:lastModifiedBy>DELL</cp:lastModifiedBy>
  <cp:revision>56</cp:revision>
  <dcterms:created xsi:type="dcterms:W3CDTF">2008-04-14T18:35:38Z</dcterms:created>
  <dcterms:modified xsi:type="dcterms:W3CDTF">2013-11-27T19:41:31Z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0x0101006EA255B5B6F40547B8CF05B3D43DDC27</vt:lpwstr>
  </property>
</Properties>
</file>

<file path=docProps/thumbnail.jpeg>
</file>