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6" r:id="rId3"/>
    <p:sldId id="278" r:id="rId4"/>
    <p:sldId id="279" r:id="rId5"/>
    <p:sldId id="280" r:id="rId6"/>
    <p:sldId id="281" r:id="rId7"/>
    <p:sldId id="282" r:id="rId8"/>
    <p:sldId id="283" r:id="rId9"/>
    <p:sldId id="257" r:id="rId10"/>
    <p:sldId id="258" r:id="rId11"/>
    <p:sldId id="259" r:id="rId12"/>
    <p:sldId id="260" r:id="rId13"/>
    <p:sldId id="261" r:id="rId14"/>
    <p:sldId id="266" r:id="rId15"/>
    <p:sldId id="262" r:id="rId16"/>
    <p:sldId id="277" r:id="rId17"/>
    <p:sldId id="263" r:id="rId18"/>
    <p:sldId id="264" r:id="rId19"/>
    <p:sldId id="265" r:id="rId20"/>
    <p:sldId id="267" r:id="rId21"/>
    <p:sldId id="268" r:id="rId22"/>
    <p:sldId id="269" r:id="rId23"/>
    <p:sldId id="270" r:id="rId24"/>
    <p:sldId id="271" r:id="rId25"/>
    <p:sldId id="272" r:id="rId26"/>
    <p:sldId id="273" r:id="rId27"/>
    <p:sldId id="274" r:id="rId28"/>
    <p:sldId id="275"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84"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BED7E95-E08F-473C-95F8-EF458226D07B}" type="datetimeFigureOut">
              <a:rPr lang="en-US" smtClean="0"/>
              <a:pPr/>
              <a:t>10/21/2015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F0248E-5370-4945-AB0D-4EA2044E8C10}" type="slidenum">
              <a:rPr lang="en-US" smtClean="0"/>
              <a:pPr/>
              <a:t>‹#›</a:t>
            </a:fld>
            <a:endParaRPr lang="en-US"/>
          </a:p>
        </p:txBody>
      </p:sp>
    </p:spTree>
    <p:extLst>
      <p:ext uri="{BB962C8B-B14F-4D97-AF65-F5344CB8AC3E}">
        <p14:creationId xmlns:p14="http://schemas.microsoft.com/office/powerpoint/2010/main" val="10497052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ED7E95-E08F-473C-95F8-EF458226D07B}" type="datetimeFigureOut">
              <a:rPr lang="en-US" smtClean="0"/>
              <a:pPr/>
              <a:t>10/21/2015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F0248E-5370-4945-AB0D-4EA2044E8C10}" type="slidenum">
              <a:rPr lang="en-US" smtClean="0"/>
              <a:pPr/>
              <a:t>‹#›</a:t>
            </a:fld>
            <a:endParaRPr lang="en-US"/>
          </a:p>
        </p:txBody>
      </p:sp>
    </p:spTree>
    <p:extLst>
      <p:ext uri="{BB962C8B-B14F-4D97-AF65-F5344CB8AC3E}">
        <p14:creationId xmlns:p14="http://schemas.microsoft.com/office/powerpoint/2010/main" val="3412573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ED7E95-E08F-473C-95F8-EF458226D07B}" type="datetimeFigureOut">
              <a:rPr lang="en-US" smtClean="0"/>
              <a:pPr/>
              <a:t>10/21/2015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F0248E-5370-4945-AB0D-4EA2044E8C10}" type="slidenum">
              <a:rPr lang="en-US" smtClean="0"/>
              <a:pPr/>
              <a:t>‹#›</a:t>
            </a:fld>
            <a:endParaRPr lang="en-US"/>
          </a:p>
        </p:txBody>
      </p:sp>
    </p:spTree>
    <p:extLst>
      <p:ext uri="{BB962C8B-B14F-4D97-AF65-F5344CB8AC3E}">
        <p14:creationId xmlns:p14="http://schemas.microsoft.com/office/powerpoint/2010/main" val="13321619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ED7E95-E08F-473C-95F8-EF458226D07B}" type="datetimeFigureOut">
              <a:rPr lang="en-US" smtClean="0"/>
              <a:pPr/>
              <a:t>10/21/2015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F0248E-5370-4945-AB0D-4EA2044E8C10}" type="slidenum">
              <a:rPr lang="en-US" smtClean="0"/>
              <a:pPr/>
              <a:t>‹#›</a:t>
            </a:fld>
            <a:endParaRPr lang="en-US"/>
          </a:p>
        </p:txBody>
      </p:sp>
    </p:spTree>
    <p:extLst>
      <p:ext uri="{BB962C8B-B14F-4D97-AF65-F5344CB8AC3E}">
        <p14:creationId xmlns:p14="http://schemas.microsoft.com/office/powerpoint/2010/main" val="9766269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ED7E95-E08F-473C-95F8-EF458226D07B}" type="datetimeFigureOut">
              <a:rPr lang="en-US" smtClean="0"/>
              <a:pPr/>
              <a:t>10/21/2015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F0248E-5370-4945-AB0D-4EA2044E8C10}" type="slidenum">
              <a:rPr lang="en-US" smtClean="0"/>
              <a:pPr/>
              <a:t>‹#›</a:t>
            </a:fld>
            <a:endParaRPr lang="en-US"/>
          </a:p>
        </p:txBody>
      </p:sp>
    </p:spTree>
    <p:extLst>
      <p:ext uri="{BB962C8B-B14F-4D97-AF65-F5344CB8AC3E}">
        <p14:creationId xmlns:p14="http://schemas.microsoft.com/office/powerpoint/2010/main" val="2191674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BED7E95-E08F-473C-95F8-EF458226D07B}" type="datetimeFigureOut">
              <a:rPr lang="en-US" smtClean="0"/>
              <a:pPr/>
              <a:t>10/21/2015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F0248E-5370-4945-AB0D-4EA2044E8C10}" type="slidenum">
              <a:rPr lang="en-US" smtClean="0"/>
              <a:pPr/>
              <a:t>‹#›</a:t>
            </a:fld>
            <a:endParaRPr lang="en-US"/>
          </a:p>
        </p:txBody>
      </p:sp>
    </p:spTree>
    <p:extLst>
      <p:ext uri="{BB962C8B-B14F-4D97-AF65-F5344CB8AC3E}">
        <p14:creationId xmlns:p14="http://schemas.microsoft.com/office/powerpoint/2010/main" val="1561898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BED7E95-E08F-473C-95F8-EF458226D07B}" type="datetimeFigureOut">
              <a:rPr lang="en-US" smtClean="0"/>
              <a:pPr/>
              <a:t>10/21/2015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F0248E-5370-4945-AB0D-4EA2044E8C10}" type="slidenum">
              <a:rPr lang="en-US" smtClean="0"/>
              <a:pPr/>
              <a:t>‹#›</a:t>
            </a:fld>
            <a:endParaRPr lang="en-US"/>
          </a:p>
        </p:txBody>
      </p:sp>
    </p:spTree>
    <p:extLst>
      <p:ext uri="{BB962C8B-B14F-4D97-AF65-F5344CB8AC3E}">
        <p14:creationId xmlns:p14="http://schemas.microsoft.com/office/powerpoint/2010/main" val="1873252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BED7E95-E08F-473C-95F8-EF458226D07B}" type="datetimeFigureOut">
              <a:rPr lang="en-US" smtClean="0"/>
              <a:pPr/>
              <a:t>10/21/2015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F0248E-5370-4945-AB0D-4EA2044E8C10}" type="slidenum">
              <a:rPr lang="en-US" smtClean="0"/>
              <a:pPr/>
              <a:t>‹#›</a:t>
            </a:fld>
            <a:endParaRPr lang="en-US"/>
          </a:p>
        </p:txBody>
      </p:sp>
    </p:spTree>
    <p:extLst>
      <p:ext uri="{BB962C8B-B14F-4D97-AF65-F5344CB8AC3E}">
        <p14:creationId xmlns:p14="http://schemas.microsoft.com/office/powerpoint/2010/main" val="851528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ED7E95-E08F-473C-95F8-EF458226D07B}" type="datetimeFigureOut">
              <a:rPr lang="en-US" smtClean="0"/>
              <a:pPr/>
              <a:t>10/21/2015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F0248E-5370-4945-AB0D-4EA2044E8C10}" type="slidenum">
              <a:rPr lang="en-US" smtClean="0"/>
              <a:pPr/>
              <a:t>‹#›</a:t>
            </a:fld>
            <a:endParaRPr lang="en-US"/>
          </a:p>
        </p:txBody>
      </p:sp>
    </p:spTree>
    <p:extLst>
      <p:ext uri="{BB962C8B-B14F-4D97-AF65-F5344CB8AC3E}">
        <p14:creationId xmlns:p14="http://schemas.microsoft.com/office/powerpoint/2010/main" val="1394991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ED7E95-E08F-473C-95F8-EF458226D07B}" type="datetimeFigureOut">
              <a:rPr lang="en-US" smtClean="0"/>
              <a:pPr/>
              <a:t>10/21/2015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F0248E-5370-4945-AB0D-4EA2044E8C10}" type="slidenum">
              <a:rPr lang="en-US" smtClean="0"/>
              <a:pPr/>
              <a:t>‹#›</a:t>
            </a:fld>
            <a:endParaRPr lang="en-US"/>
          </a:p>
        </p:txBody>
      </p:sp>
    </p:spTree>
    <p:extLst>
      <p:ext uri="{BB962C8B-B14F-4D97-AF65-F5344CB8AC3E}">
        <p14:creationId xmlns:p14="http://schemas.microsoft.com/office/powerpoint/2010/main" val="13368276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ED7E95-E08F-473C-95F8-EF458226D07B}" type="datetimeFigureOut">
              <a:rPr lang="en-US" smtClean="0"/>
              <a:pPr/>
              <a:t>10/21/2015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F0248E-5370-4945-AB0D-4EA2044E8C10}" type="slidenum">
              <a:rPr lang="en-US" smtClean="0"/>
              <a:pPr/>
              <a:t>‹#›</a:t>
            </a:fld>
            <a:endParaRPr lang="en-US"/>
          </a:p>
        </p:txBody>
      </p:sp>
    </p:spTree>
    <p:extLst>
      <p:ext uri="{BB962C8B-B14F-4D97-AF65-F5344CB8AC3E}">
        <p14:creationId xmlns:p14="http://schemas.microsoft.com/office/powerpoint/2010/main" val="28108347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ED7E95-E08F-473C-95F8-EF458226D07B}" type="datetimeFigureOut">
              <a:rPr lang="en-US" smtClean="0"/>
              <a:pPr/>
              <a:t>10/21/2015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F0248E-5370-4945-AB0D-4EA2044E8C10}" type="slidenum">
              <a:rPr lang="en-US" smtClean="0"/>
              <a:pPr/>
              <a:t>‹#›</a:t>
            </a:fld>
            <a:endParaRPr lang="en-US"/>
          </a:p>
        </p:txBody>
      </p:sp>
    </p:spTree>
    <p:extLst>
      <p:ext uri="{BB962C8B-B14F-4D97-AF65-F5344CB8AC3E}">
        <p14:creationId xmlns:p14="http://schemas.microsoft.com/office/powerpoint/2010/main" val="42526457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7</a:t>
            </a:r>
            <a:br>
              <a:rPr lang="en-US" dirty="0" smtClean="0"/>
            </a:br>
            <a:endParaRPr lang="en-US" dirty="0"/>
          </a:p>
        </p:txBody>
      </p:sp>
      <p:sp>
        <p:nvSpPr>
          <p:cNvPr id="3" name="Subtitle 2"/>
          <p:cNvSpPr>
            <a:spLocks noGrp="1"/>
          </p:cNvSpPr>
          <p:nvPr>
            <p:ph type="subTitle" idx="1"/>
          </p:nvPr>
        </p:nvSpPr>
        <p:spPr/>
        <p:txBody>
          <a:bodyPr/>
          <a:lstStyle/>
          <a:p>
            <a:r>
              <a:rPr lang="en-US" dirty="0" smtClean="0">
                <a:solidFill>
                  <a:srgbClr val="FF0000"/>
                </a:solidFill>
              </a:rPr>
              <a:t>Introduction to Semantics &amp; Pragmatics </a:t>
            </a:r>
            <a:endParaRPr lang="en-US" dirty="0">
              <a:solidFill>
                <a:srgbClr val="FF0000"/>
              </a:solidFill>
            </a:endParaRPr>
          </a:p>
        </p:txBody>
      </p:sp>
    </p:spTree>
    <p:extLst>
      <p:ext uri="{BB962C8B-B14F-4D97-AF65-F5344CB8AC3E}">
        <p14:creationId xmlns:p14="http://schemas.microsoft.com/office/powerpoint/2010/main" val="6260687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rmAutofit fontScale="90000"/>
          </a:bodyPr>
          <a:lstStyle/>
          <a:p>
            <a:pPr algn="l"/>
            <a:r>
              <a:rPr lang="en-US" b="1" dirty="0"/>
              <a:t>7.2.2 Some problems of the classical approach</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b="1" dirty="0"/>
              <a:t>7.2.2.1 Lack of plausible </a:t>
            </a:r>
            <a:r>
              <a:rPr lang="en-US" b="1" dirty="0" smtClean="0"/>
              <a:t>analyses</a:t>
            </a:r>
          </a:p>
          <a:p>
            <a:pPr marL="0" indent="0">
              <a:buNone/>
            </a:pPr>
            <a:r>
              <a:rPr lang="en-US" dirty="0"/>
              <a:t>The words like </a:t>
            </a:r>
            <a:r>
              <a:rPr lang="en-US" i="1" dirty="0"/>
              <a:t>girl, </a:t>
            </a:r>
            <a:r>
              <a:rPr lang="en-US" dirty="0"/>
              <a:t>which apparently can be </a:t>
            </a:r>
            <a:r>
              <a:rPr lang="en-US" dirty="0" smtClean="0"/>
              <a:t>defined </a:t>
            </a:r>
            <a:r>
              <a:rPr lang="en-US" dirty="0"/>
              <a:t>by means of a set of necessary and sufficient features </a:t>
            </a:r>
            <a:r>
              <a:rPr lang="en-US" dirty="0" smtClean="0"/>
              <a:t>are small </a:t>
            </a:r>
            <a:r>
              <a:rPr lang="en-US" dirty="0"/>
              <a:t>proportion of the vocabulary at large, and are confined </a:t>
            </a:r>
            <a:r>
              <a:rPr lang="en-US" dirty="0" smtClean="0"/>
              <a:t>to certain </a:t>
            </a:r>
            <a:r>
              <a:rPr lang="en-US" dirty="0"/>
              <a:t>semantic areas, such as kinship, and specialized terms for </a:t>
            </a:r>
            <a:r>
              <a:rPr lang="en-US" dirty="0" smtClean="0"/>
              <a:t>animals specifying </a:t>
            </a:r>
            <a:r>
              <a:rPr lang="en-US" dirty="0"/>
              <a:t>age and sex, and so on. </a:t>
            </a:r>
          </a:p>
        </p:txBody>
      </p:sp>
    </p:spTree>
    <p:extLst>
      <p:ext uri="{BB962C8B-B14F-4D97-AF65-F5344CB8AC3E}">
        <p14:creationId xmlns:p14="http://schemas.microsoft.com/office/powerpoint/2010/main" val="42088675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a:bodyPr>
          <a:lstStyle/>
          <a:p>
            <a:r>
              <a:rPr lang="en-US" dirty="0"/>
              <a:t>Wittgenstein's famous example is </a:t>
            </a:r>
            <a:r>
              <a:rPr lang="en-US" i="1" dirty="0"/>
              <a:t>game. </a:t>
            </a:r>
            <a:endParaRPr lang="en-US" i="1" dirty="0" smtClean="0"/>
          </a:p>
          <a:p>
            <a:r>
              <a:rPr lang="en-US" i="1" dirty="0" smtClean="0"/>
              <a:t>Its meaning cannot be captured by necessary and sufficient semantic features. </a:t>
            </a:r>
          </a:p>
          <a:p>
            <a:pPr marL="0" indent="0">
              <a:buNone/>
            </a:pPr>
            <a:r>
              <a:rPr lang="en-US" dirty="0"/>
              <a:t>One might suggest the following as </a:t>
            </a:r>
            <a:r>
              <a:rPr lang="en-US" dirty="0" smtClean="0"/>
              <a:t>possible criteria</a:t>
            </a:r>
            <a:r>
              <a:rPr lang="en-US" dirty="0"/>
              <a:t>:</a:t>
            </a:r>
          </a:p>
          <a:p>
            <a:pPr marL="0" indent="0">
              <a:buNone/>
            </a:pPr>
            <a:r>
              <a:rPr lang="en-US" dirty="0"/>
              <a:t>(</a:t>
            </a:r>
            <a:r>
              <a:rPr lang="en-US" dirty="0" err="1"/>
              <a:t>i</a:t>
            </a:r>
            <a:r>
              <a:rPr lang="en-US" dirty="0"/>
              <a:t>) involves winning and losing: </a:t>
            </a:r>
            <a:endParaRPr lang="en-US" dirty="0" smtClean="0"/>
          </a:p>
          <a:p>
            <a:pPr marL="0" indent="0">
              <a:buNone/>
            </a:pPr>
            <a:r>
              <a:rPr lang="en-US" dirty="0" smtClean="0"/>
              <a:t>(</a:t>
            </a:r>
            <a:r>
              <a:rPr lang="en-US" dirty="0"/>
              <a:t>ii) involves more than one person</a:t>
            </a:r>
            <a:r>
              <a:rPr lang="en-US" dirty="0" smtClean="0"/>
              <a:t>:</a:t>
            </a:r>
            <a:endParaRPr lang="en-US" dirty="0"/>
          </a:p>
          <a:p>
            <a:pPr marL="0" indent="0">
              <a:buNone/>
            </a:pPr>
            <a:r>
              <a:rPr lang="en-US" dirty="0"/>
              <a:t>(iii) has arbitrary rules: </a:t>
            </a:r>
            <a:endParaRPr lang="en-US" dirty="0" smtClean="0"/>
          </a:p>
          <a:p>
            <a:pPr marL="0" indent="0">
              <a:buNone/>
            </a:pPr>
            <a:r>
              <a:rPr lang="en-US" dirty="0" smtClean="0"/>
              <a:t>(</a:t>
            </a:r>
            <a:r>
              <a:rPr lang="en-US" dirty="0"/>
              <a:t>iv) done purely for enjoyment</a:t>
            </a:r>
            <a:r>
              <a:rPr lang="en-US" dirty="0" smtClean="0"/>
              <a:t>:</a:t>
            </a:r>
            <a:endParaRPr lang="en-US" dirty="0"/>
          </a:p>
        </p:txBody>
      </p:sp>
    </p:spTree>
    <p:extLst>
      <p:ext uri="{BB962C8B-B14F-4D97-AF65-F5344CB8AC3E}">
        <p14:creationId xmlns:p14="http://schemas.microsoft.com/office/powerpoint/2010/main" val="24826069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a:t>7.2.2 Some problems of the classical approach</a:t>
            </a:r>
            <a:endParaRPr lang="en-US" dirty="0"/>
          </a:p>
        </p:txBody>
      </p:sp>
      <p:sp>
        <p:nvSpPr>
          <p:cNvPr id="3" name="Content Placeholder 2"/>
          <p:cNvSpPr>
            <a:spLocks noGrp="1"/>
          </p:cNvSpPr>
          <p:nvPr>
            <p:ph idx="1"/>
          </p:nvPr>
        </p:nvSpPr>
        <p:spPr/>
        <p:txBody>
          <a:bodyPr/>
          <a:lstStyle/>
          <a:p>
            <a:pPr marL="0" indent="0">
              <a:buNone/>
            </a:pPr>
            <a:r>
              <a:rPr lang="en-US" b="1" dirty="0"/>
              <a:t>7.2.2.2 Fuzzy boundaries</a:t>
            </a:r>
            <a:endParaRPr lang="en-US" dirty="0"/>
          </a:p>
          <a:p>
            <a:r>
              <a:rPr lang="en-US" dirty="0"/>
              <a:t>An Aristotelian definition of a category implies a sharp, fixed boundary. </a:t>
            </a:r>
            <a:endParaRPr lang="en-US" dirty="0" smtClean="0"/>
          </a:p>
          <a:p>
            <a:r>
              <a:rPr lang="en-US" dirty="0" smtClean="0"/>
              <a:t>However, much </a:t>
            </a:r>
            <a:r>
              <a:rPr lang="en-US" dirty="0"/>
              <a:t>empirical research on category structure has shown that </a:t>
            </a:r>
            <a:r>
              <a:rPr lang="en-US" dirty="0" smtClean="0"/>
              <a:t>the boundaries </a:t>
            </a:r>
            <a:r>
              <a:rPr lang="en-US" dirty="0"/>
              <a:t>of natural categories are fuzzy</a:t>
            </a:r>
            <a:r>
              <a:rPr lang="en-US" dirty="0" smtClean="0"/>
              <a:t>.</a:t>
            </a:r>
          </a:p>
          <a:p>
            <a:r>
              <a:rPr lang="en-US" dirty="0" smtClean="0">
                <a:solidFill>
                  <a:srgbClr val="FF0000"/>
                </a:solidFill>
              </a:rPr>
              <a:t>Example</a:t>
            </a:r>
          </a:p>
          <a:p>
            <a:pPr marL="0" indent="0">
              <a:buNone/>
            </a:pPr>
            <a:r>
              <a:rPr lang="en-US" dirty="0" smtClean="0"/>
              <a:t> Judgments on the color seen by two people </a:t>
            </a:r>
            <a:endParaRPr lang="en-US" dirty="0"/>
          </a:p>
        </p:txBody>
      </p:sp>
    </p:spTree>
    <p:extLst>
      <p:ext uri="{BB962C8B-B14F-4D97-AF65-F5344CB8AC3E}">
        <p14:creationId xmlns:p14="http://schemas.microsoft.com/office/powerpoint/2010/main" val="39635715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a:t>7.2.2 Some problems of the classical approach</a:t>
            </a:r>
            <a:endParaRPr lang="en-US" dirty="0"/>
          </a:p>
        </p:txBody>
      </p:sp>
      <p:sp>
        <p:nvSpPr>
          <p:cNvPr id="3" name="Content Placeholder 2"/>
          <p:cNvSpPr>
            <a:spLocks noGrp="1"/>
          </p:cNvSpPr>
          <p:nvPr>
            <p:ph idx="1"/>
          </p:nvPr>
        </p:nvSpPr>
        <p:spPr/>
        <p:txBody>
          <a:bodyPr>
            <a:normAutofit/>
          </a:bodyPr>
          <a:lstStyle/>
          <a:p>
            <a:pPr marL="0" indent="0">
              <a:buNone/>
            </a:pPr>
            <a:r>
              <a:rPr lang="en-US" b="1" dirty="0"/>
              <a:t>7.2.2.3 Internal structure of categories</a:t>
            </a:r>
            <a:endParaRPr lang="en-US" dirty="0"/>
          </a:p>
          <a:p>
            <a:pPr marL="0" indent="0">
              <a:buNone/>
            </a:pPr>
            <a:r>
              <a:rPr lang="en-US" dirty="0"/>
              <a:t>As far as the classical conception of categories goes, everything that </a:t>
            </a:r>
            <a:r>
              <a:rPr lang="en-US" dirty="0" smtClean="0"/>
              <a:t>satisfies the </a:t>
            </a:r>
            <a:r>
              <a:rPr lang="en-US" dirty="0"/>
              <a:t>criteria has the same status, that is to say, something is either in the category</a:t>
            </a:r>
            <a:r>
              <a:rPr lang="en-US" dirty="0" smtClean="0"/>
              <a:t>, or </a:t>
            </a:r>
            <a:r>
              <a:rPr lang="en-US" dirty="0"/>
              <a:t>not in it, and that is all there is to say about the matter. </a:t>
            </a:r>
            <a:endParaRPr lang="en-US" dirty="0" smtClean="0"/>
          </a:p>
        </p:txBody>
      </p:sp>
    </p:spTree>
    <p:extLst>
      <p:ext uri="{BB962C8B-B14F-4D97-AF65-F5344CB8AC3E}">
        <p14:creationId xmlns:p14="http://schemas.microsoft.com/office/powerpoint/2010/main" val="18293989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However, language users feel that some members are felt to be 'better' examples of the category than others. </a:t>
            </a:r>
            <a:endParaRPr lang="en-US" dirty="0" smtClean="0"/>
          </a:p>
          <a:p>
            <a:r>
              <a:rPr lang="en-US" dirty="0" smtClean="0">
                <a:solidFill>
                  <a:srgbClr val="FF0000"/>
                </a:solidFill>
              </a:rPr>
              <a:t>For </a:t>
            </a:r>
            <a:r>
              <a:rPr lang="en-US" dirty="0">
                <a:solidFill>
                  <a:srgbClr val="FF0000"/>
                </a:solidFill>
              </a:rPr>
              <a:t>instance, </a:t>
            </a:r>
            <a:r>
              <a:rPr lang="en-US" dirty="0"/>
              <a:t>an apple is a better example of a fruit than is a date, or an olive</a:t>
            </a:r>
            <a:r>
              <a:rPr lang="en-US" dirty="0" smtClean="0"/>
              <a:t>.</a:t>
            </a:r>
          </a:p>
          <a:p>
            <a:pPr marL="0" indent="0">
              <a:buNone/>
            </a:pPr>
            <a:r>
              <a:rPr lang="en-US" dirty="0" smtClean="0"/>
              <a:t> </a:t>
            </a:r>
            <a:r>
              <a:rPr lang="en-US" i="1" dirty="0"/>
              <a:t>In other words, categories have internal structure: there are central members, less central members, and borderline cases</a:t>
            </a:r>
          </a:p>
          <a:p>
            <a:endParaRPr lang="en-US" i="1" dirty="0"/>
          </a:p>
        </p:txBody>
      </p:sp>
    </p:spTree>
    <p:extLst>
      <p:ext uri="{BB962C8B-B14F-4D97-AF65-F5344CB8AC3E}">
        <p14:creationId xmlns:p14="http://schemas.microsoft.com/office/powerpoint/2010/main" val="25274489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a:t>7.2.3 The standard prototype approach</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a:t>
            </a:r>
            <a:r>
              <a:rPr lang="en-US" dirty="0"/>
              <a:t>'standard' approach </a:t>
            </a:r>
            <a:r>
              <a:rPr lang="en-US" dirty="0" smtClean="0"/>
              <a:t>to prototype </a:t>
            </a:r>
            <a:r>
              <a:rPr lang="en-US" dirty="0"/>
              <a:t>theory, </a:t>
            </a:r>
            <a:r>
              <a:rPr lang="en-US" dirty="0" smtClean="0"/>
              <a:t>(Eleanor </a:t>
            </a:r>
            <a:r>
              <a:rPr lang="en-US" dirty="0" err="1" smtClean="0"/>
              <a:t>Rosch</a:t>
            </a:r>
            <a:r>
              <a:rPr lang="en-US" dirty="0" smtClean="0"/>
              <a:t>, 1973</a:t>
            </a:r>
            <a:r>
              <a:rPr lang="en-US" dirty="0"/>
              <a:t>, 1978). </a:t>
            </a:r>
            <a:endParaRPr lang="en-US" dirty="0" smtClean="0"/>
          </a:p>
          <a:p>
            <a:r>
              <a:rPr lang="en-US" dirty="0" smtClean="0"/>
              <a:t>The </a:t>
            </a:r>
            <a:r>
              <a:rPr lang="en-US" dirty="0"/>
              <a:t>main thrust of </a:t>
            </a:r>
            <a:r>
              <a:rPr lang="en-US" dirty="0" err="1"/>
              <a:t>Rosch's</a:t>
            </a:r>
            <a:r>
              <a:rPr lang="en-US" dirty="0"/>
              <a:t> </a:t>
            </a:r>
            <a:r>
              <a:rPr lang="en-US" dirty="0" smtClean="0"/>
              <a:t>work has </a:t>
            </a:r>
            <a:r>
              <a:rPr lang="en-US" dirty="0"/>
              <a:t>been to argue that natural conceptual categories are structured around </a:t>
            </a:r>
            <a:r>
              <a:rPr lang="en-US" dirty="0" smtClean="0"/>
              <a:t>the 'best</a:t>
            </a:r>
            <a:r>
              <a:rPr lang="en-US" dirty="0"/>
              <a:t>' examples, or </a:t>
            </a:r>
            <a:r>
              <a:rPr lang="en-US" b="1" dirty="0"/>
              <a:t>prototypes </a:t>
            </a:r>
            <a:r>
              <a:rPr lang="en-US" dirty="0"/>
              <a:t>of the </a:t>
            </a:r>
            <a:r>
              <a:rPr lang="en-US" dirty="0" smtClean="0"/>
              <a:t>categories. </a:t>
            </a:r>
          </a:p>
          <a:p>
            <a:r>
              <a:rPr lang="en-US" dirty="0" smtClean="0"/>
              <a:t>Other </a:t>
            </a:r>
            <a:r>
              <a:rPr lang="en-US" dirty="0"/>
              <a:t>items </a:t>
            </a:r>
            <a:r>
              <a:rPr lang="en-US" dirty="0" smtClean="0"/>
              <a:t>are assimilated </a:t>
            </a:r>
            <a:r>
              <a:rPr lang="en-US" dirty="0"/>
              <a:t>to a category according to whether they sufficiently resemble </a:t>
            </a:r>
            <a:r>
              <a:rPr lang="en-US" dirty="0" smtClean="0"/>
              <a:t>the prototype </a:t>
            </a:r>
            <a:r>
              <a:rPr lang="en-US" dirty="0"/>
              <a:t>or not.</a:t>
            </a:r>
          </a:p>
          <a:p>
            <a:pPr marL="0" indent="0">
              <a:buNone/>
            </a:pPr>
            <a:r>
              <a:rPr lang="en-US" b="1" dirty="0"/>
              <a:t> </a:t>
            </a:r>
            <a:endParaRPr lang="en-US" dirty="0"/>
          </a:p>
          <a:p>
            <a:endParaRPr lang="en-US" dirty="0"/>
          </a:p>
        </p:txBody>
      </p:sp>
    </p:spTree>
    <p:extLst>
      <p:ext uri="{BB962C8B-B14F-4D97-AF65-F5344CB8AC3E}">
        <p14:creationId xmlns:p14="http://schemas.microsoft.com/office/powerpoint/2010/main" val="42946694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Eleanor </a:t>
            </a:r>
            <a:r>
              <a:rPr lang="en-US" dirty="0" err="1" smtClean="0"/>
              <a:t>Rosch</a:t>
            </a:r>
            <a:r>
              <a:rPr lang="en-US" dirty="0" smtClean="0"/>
              <a:t> </a:t>
            </a:r>
            <a:endParaRPr lang="ar-SA" dirty="0"/>
          </a:p>
        </p:txBody>
      </p:sp>
      <p:sp>
        <p:nvSpPr>
          <p:cNvPr id="3" name="عنصر نائب للمحتوى 2"/>
          <p:cNvSpPr>
            <a:spLocks noGrp="1"/>
          </p:cNvSpPr>
          <p:nvPr>
            <p:ph sz="half" idx="1"/>
          </p:nvPr>
        </p:nvSpPr>
        <p:spPr/>
        <p:txBody>
          <a:bodyPr>
            <a:normAutofit fontScale="77500" lnSpcReduction="20000"/>
          </a:bodyPr>
          <a:lstStyle/>
          <a:p>
            <a:r>
              <a:rPr lang="en-US" dirty="0" smtClean="0"/>
              <a:t>Professor </a:t>
            </a:r>
            <a:r>
              <a:rPr lang="en-US" dirty="0" err="1" smtClean="0"/>
              <a:t>Rosch</a:t>
            </a:r>
            <a:r>
              <a:rPr lang="en-US" dirty="0" smtClean="0"/>
              <a:t> is known for her work in concepts and categorization in cognitive psychology which has been influential in many fields (one of which is prototype theory in linguistics) and for her more recent work on Eastern psychologies and the psychology of religion. </a:t>
            </a:r>
          </a:p>
          <a:p>
            <a:r>
              <a:rPr lang="en-US" dirty="0" smtClean="0">
                <a:solidFill>
                  <a:srgbClr val="FF0000"/>
                </a:solidFill>
              </a:rPr>
              <a:t>- See more at: http://psychology.berkeley.edu/people/eleanor-h-rosch#sthash.hf4Q0rE2.dpuf</a:t>
            </a:r>
            <a:endParaRPr lang="ar-SA" dirty="0">
              <a:solidFill>
                <a:srgbClr val="FF0000"/>
              </a:solidFill>
            </a:endParaRPr>
          </a:p>
        </p:txBody>
      </p:sp>
      <p:pic>
        <p:nvPicPr>
          <p:cNvPr id="5" name="عنصر نائب للمحتوى 4" descr="rosch.jpg"/>
          <p:cNvPicPr>
            <a:picLocks noGrp="1" noChangeAspect="1"/>
          </p:cNvPicPr>
          <p:nvPr>
            <p:ph sz="half" idx="2"/>
          </p:nvPr>
        </p:nvPicPr>
        <p:blipFill>
          <a:blip r:embed="rId2"/>
          <a:stretch>
            <a:fillRect/>
          </a:stretch>
        </p:blipFill>
        <p:spPr>
          <a:xfrm>
            <a:off x="4786314" y="1500174"/>
            <a:ext cx="3500462" cy="4357718"/>
          </a:xfr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a:solidFill>
                  <a:srgbClr val="FF0000"/>
                </a:solidFill>
              </a:rPr>
              <a:t>Characteristics of Conceptual Categories within </a:t>
            </a:r>
            <a:r>
              <a:rPr lang="en-US" dirty="0" err="1">
                <a:solidFill>
                  <a:srgbClr val="FF0000"/>
                </a:solidFill>
              </a:rPr>
              <a:t>Rosch’s</a:t>
            </a:r>
            <a:r>
              <a:rPr lang="en-US" dirty="0">
                <a:solidFill>
                  <a:srgbClr val="FF0000"/>
                </a:solidFill>
              </a:rPr>
              <a:t> </a:t>
            </a:r>
            <a:r>
              <a:rPr lang="en-US" dirty="0" smtClean="0">
                <a:solidFill>
                  <a:srgbClr val="FF0000"/>
                </a:solidFill>
              </a:rPr>
              <a:t>Model</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b="1" dirty="0">
                <a:solidFill>
                  <a:srgbClr val="FF0000"/>
                </a:solidFill>
              </a:rPr>
              <a:t>7.2.3.1 GOE and family resemblance</a:t>
            </a:r>
            <a:endParaRPr lang="en-US" b="1" dirty="0" smtClean="0">
              <a:solidFill>
                <a:srgbClr val="FF0000"/>
              </a:solidFill>
            </a:endParaRPr>
          </a:p>
          <a:p>
            <a:pPr marL="0" indent="0">
              <a:buNone/>
            </a:pPr>
            <a:r>
              <a:rPr lang="en-US" b="1" dirty="0" err="1" smtClean="0">
                <a:solidFill>
                  <a:srgbClr val="FF0000"/>
                </a:solidFill>
              </a:rPr>
              <a:t>Rosch’s</a:t>
            </a:r>
            <a:r>
              <a:rPr lang="en-US" b="1" dirty="0" smtClean="0">
                <a:solidFill>
                  <a:srgbClr val="FF0000"/>
                </a:solidFill>
              </a:rPr>
              <a:t> Goodness-of-Exemplar </a:t>
            </a:r>
            <a:r>
              <a:rPr lang="en-US" b="1" dirty="0">
                <a:solidFill>
                  <a:srgbClr val="FF0000"/>
                </a:solidFill>
              </a:rPr>
              <a:t>(GOE) ratings. </a:t>
            </a:r>
            <a:r>
              <a:rPr lang="en-US" dirty="0"/>
              <a:t>Subjects are asked to give a </a:t>
            </a:r>
            <a:r>
              <a:rPr lang="en-US" dirty="0" smtClean="0"/>
              <a:t>numerical value </a:t>
            </a:r>
            <a:r>
              <a:rPr lang="en-US" dirty="0"/>
              <a:t>to their estimate of how good an example something is of a </a:t>
            </a:r>
            <a:r>
              <a:rPr lang="en-US" dirty="0" smtClean="0"/>
              <a:t>given category</a:t>
            </a:r>
            <a:r>
              <a:rPr lang="en-US" dirty="0"/>
              <a:t>. </a:t>
            </a:r>
            <a:endParaRPr lang="en-US" dirty="0" smtClean="0"/>
          </a:p>
          <a:p>
            <a:pPr marL="0" indent="0">
              <a:buNone/>
            </a:pPr>
            <a:r>
              <a:rPr lang="en-US" dirty="0"/>
              <a:t>So, for instance, if the category was VEGETABLE, the ratings of various </a:t>
            </a:r>
            <a:r>
              <a:rPr lang="en-US" dirty="0" smtClean="0"/>
              <a:t>items might </a:t>
            </a:r>
            <a:r>
              <a:rPr lang="en-US" dirty="0"/>
              <a:t>be as follows:</a:t>
            </a:r>
          </a:p>
          <a:p>
            <a:r>
              <a:rPr lang="en-US" b="1" dirty="0"/>
              <a:t>POTATO, CARROT I</a:t>
            </a:r>
            <a:endParaRPr lang="en-US" dirty="0"/>
          </a:p>
          <a:p>
            <a:r>
              <a:rPr lang="en-US" b="1" dirty="0"/>
              <a:t>TURNIP, CABBAGE 2</a:t>
            </a:r>
            <a:endParaRPr lang="en-US" dirty="0"/>
          </a:p>
          <a:p>
            <a:r>
              <a:rPr lang="en-US" b="1" dirty="0"/>
              <a:t>CELERY, BEETROOT 3</a:t>
            </a:r>
            <a:endParaRPr lang="en-US" dirty="0"/>
          </a:p>
          <a:p>
            <a:r>
              <a:rPr lang="en-US" b="1" dirty="0"/>
              <a:t>AUBERGINE, COURGETTE 4</a:t>
            </a:r>
            <a:endParaRPr lang="en-US" dirty="0"/>
          </a:p>
          <a:p>
            <a:r>
              <a:rPr lang="en-US" b="1" dirty="0"/>
              <a:t>PARSLEY, BASIL 5</a:t>
            </a:r>
            <a:endParaRPr lang="en-US" dirty="0"/>
          </a:p>
          <a:p>
            <a:r>
              <a:rPr lang="en-US" b="1" dirty="0"/>
              <a:t>RHUBARB 6</a:t>
            </a:r>
            <a:endParaRPr lang="en-US" dirty="0"/>
          </a:p>
          <a:p>
            <a:r>
              <a:rPr lang="en-US" b="1" dirty="0"/>
              <a:t>LEMON 7</a:t>
            </a:r>
            <a:endParaRPr lang="en-US" dirty="0"/>
          </a:p>
        </p:txBody>
      </p:sp>
    </p:spTree>
    <p:extLst>
      <p:ext uri="{BB962C8B-B14F-4D97-AF65-F5344CB8AC3E}">
        <p14:creationId xmlns:p14="http://schemas.microsoft.com/office/powerpoint/2010/main" val="35525434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7.2.3.1 GOE and family resemblance</a:t>
            </a:r>
            <a:r>
              <a:rPr lang="en-US" dirty="0"/>
              <a:t/>
            </a:r>
            <a:br>
              <a:rPr lang="en-US" dirty="0"/>
            </a:br>
            <a:endParaRPr lang="en-US" dirty="0"/>
          </a:p>
        </p:txBody>
      </p:sp>
      <p:sp>
        <p:nvSpPr>
          <p:cNvPr id="3" name="Content Placeholder 2"/>
          <p:cNvSpPr>
            <a:spLocks noGrp="1"/>
          </p:cNvSpPr>
          <p:nvPr>
            <p:ph idx="1"/>
          </p:nvPr>
        </p:nvSpPr>
        <p:spPr/>
        <p:txBody>
          <a:bodyPr/>
          <a:lstStyle/>
          <a:p>
            <a:r>
              <a:rPr lang="en-US" dirty="0"/>
              <a:t>Ratings of GOE may be strongly culture dependent. For instance, in a </a:t>
            </a:r>
            <a:r>
              <a:rPr lang="en-US" i="1" dirty="0"/>
              <a:t>British</a:t>
            </a:r>
            <a:r>
              <a:rPr lang="en-US" dirty="0"/>
              <a:t> context (say, a typical class </a:t>
            </a:r>
            <a:r>
              <a:rPr lang="en-US" dirty="0" smtClean="0"/>
              <a:t>of undergraduates</a:t>
            </a:r>
            <a:r>
              <a:rPr lang="en-US" dirty="0"/>
              <a:t>), </a:t>
            </a:r>
            <a:r>
              <a:rPr lang="en-US" dirty="0">
                <a:solidFill>
                  <a:srgbClr val="FF0000"/>
                </a:solidFill>
              </a:rPr>
              <a:t>DATE</a:t>
            </a:r>
            <a:r>
              <a:rPr lang="en-US" dirty="0"/>
              <a:t> typically receives a GOE score of 3-5 relative to </a:t>
            </a:r>
            <a:r>
              <a:rPr lang="en-US" dirty="0" smtClean="0"/>
              <a:t>the category </a:t>
            </a:r>
            <a:r>
              <a:rPr lang="en-US" dirty="0"/>
              <a:t>of FRUIT, but an audience of </a:t>
            </a:r>
            <a:r>
              <a:rPr lang="en-US" i="1" dirty="0"/>
              <a:t>Jordanians</a:t>
            </a:r>
            <a:r>
              <a:rPr lang="en-US" dirty="0"/>
              <a:t> accorded it an </a:t>
            </a:r>
            <a:r>
              <a:rPr lang="en-US" dirty="0" smtClean="0"/>
              <a:t>almost unanimous 1</a:t>
            </a:r>
            <a:endParaRPr lang="en-US" dirty="0"/>
          </a:p>
          <a:p>
            <a:endParaRPr lang="en-US" dirty="0"/>
          </a:p>
        </p:txBody>
      </p:sp>
    </p:spTree>
    <p:extLst>
      <p:ext uri="{BB962C8B-B14F-4D97-AF65-F5344CB8AC3E}">
        <p14:creationId xmlns:p14="http://schemas.microsoft.com/office/powerpoint/2010/main" val="26032624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7.2.3.1 GOE and family resemblance</a:t>
            </a:r>
            <a:r>
              <a:rPr lang="en-US" dirty="0"/>
              <a:t/>
            </a:r>
            <a:br>
              <a:rPr lang="en-US" dirty="0"/>
            </a:br>
            <a:endParaRPr lang="en-US" dirty="0"/>
          </a:p>
        </p:txBody>
      </p:sp>
      <p:sp>
        <p:nvSpPr>
          <p:cNvPr id="3" name="Content Placeholder 2"/>
          <p:cNvSpPr>
            <a:spLocks noGrp="1"/>
          </p:cNvSpPr>
          <p:nvPr>
            <p:ph idx="1"/>
          </p:nvPr>
        </p:nvSpPr>
        <p:spPr/>
        <p:txBody>
          <a:bodyPr/>
          <a:lstStyle/>
          <a:p>
            <a:r>
              <a:rPr lang="en-US" dirty="0"/>
              <a:t>Wittgenstein described the instances of the category GAME as manifesting </a:t>
            </a:r>
            <a:r>
              <a:rPr lang="en-US" dirty="0" smtClean="0"/>
              <a:t>a relationship </a:t>
            </a:r>
            <a:r>
              <a:rPr lang="en-US" dirty="0"/>
              <a:t>of </a:t>
            </a:r>
            <a:r>
              <a:rPr lang="en-US" b="1" dirty="0"/>
              <a:t>family resemblance</a:t>
            </a:r>
            <a:r>
              <a:rPr lang="en-US" dirty="0"/>
              <a:t>: </a:t>
            </a:r>
            <a:endParaRPr lang="en-US" dirty="0" smtClean="0"/>
          </a:p>
          <a:p>
            <a:r>
              <a:rPr lang="en-US" dirty="0"/>
              <a:t>Prototype theory embraces Wittgenstein's notion that family </a:t>
            </a:r>
            <a:r>
              <a:rPr lang="en-US" dirty="0" smtClean="0"/>
              <a:t>resemblance unites </a:t>
            </a:r>
            <a:r>
              <a:rPr lang="en-US" dirty="0"/>
              <a:t>the members of a category, but adds to it the vital idea of central </a:t>
            </a:r>
            <a:r>
              <a:rPr lang="en-US" dirty="0" smtClean="0"/>
              <a:t>and peripheral </a:t>
            </a:r>
            <a:r>
              <a:rPr lang="en-US" dirty="0"/>
              <a:t>members.</a:t>
            </a:r>
          </a:p>
          <a:p>
            <a:endParaRPr lang="en-US" dirty="0"/>
          </a:p>
        </p:txBody>
      </p:sp>
    </p:spTree>
    <p:extLst>
      <p:ext uri="{BB962C8B-B14F-4D97-AF65-F5344CB8AC3E}">
        <p14:creationId xmlns:p14="http://schemas.microsoft.com/office/powerpoint/2010/main" val="4027322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solidFill>
                  <a:srgbClr val="FF0000"/>
                </a:solidFill>
              </a:rPr>
              <a:t>Outline</a:t>
            </a:r>
            <a:endParaRPr lang="en-US" dirty="0">
              <a:solidFill>
                <a:srgbClr val="FF0000"/>
              </a:solidFill>
            </a:endParaRPr>
          </a:p>
        </p:txBody>
      </p:sp>
      <p:sp>
        <p:nvSpPr>
          <p:cNvPr id="3" name="Content Placeholder 2"/>
          <p:cNvSpPr>
            <a:spLocks noGrp="1"/>
          </p:cNvSpPr>
          <p:nvPr>
            <p:ph idx="1"/>
          </p:nvPr>
        </p:nvSpPr>
        <p:spPr/>
        <p:txBody>
          <a:bodyPr>
            <a:normAutofit fontScale="55000" lnSpcReduction="20000"/>
          </a:bodyPr>
          <a:lstStyle/>
          <a:p>
            <a:pPr marL="0" indent="0">
              <a:buNone/>
            </a:pPr>
            <a:r>
              <a:rPr lang="en-US" b="1" dirty="0"/>
              <a:t>7.1 Introduction</a:t>
            </a:r>
            <a:endParaRPr lang="en-US" dirty="0"/>
          </a:p>
          <a:p>
            <a:pPr marL="0" indent="0">
              <a:buNone/>
            </a:pPr>
            <a:r>
              <a:rPr lang="en-US" b="1" dirty="0"/>
              <a:t>7.2 The nature of concepts </a:t>
            </a:r>
            <a:endParaRPr lang="en-US" dirty="0"/>
          </a:p>
          <a:p>
            <a:pPr marL="0" indent="0">
              <a:buNone/>
            </a:pPr>
            <a:r>
              <a:rPr lang="en-US" b="1" dirty="0" smtClean="0"/>
              <a:t>7.2.1 </a:t>
            </a:r>
            <a:r>
              <a:rPr lang="en-US" b="1" dirty="0"/>
              <a:t>The classical approach</a:t>
            </a:r>
            <a:endParaRPr lang="en-US" dirty="0"/>
          </a:p>
          <a:p>
            <a:pPr marL="0" indent="0">
              <a:buNone/>
            </a:pPr>
            <a:r>
              <a:rPr lang="en-US" b="1" dirty="0"/>
              <a:t> </a:t>
            </a:r>
            <a:r>
              <a:rPr lang="en-US" b="1" dirty="0" smtClean="0"/>
              <a:t>7.2.2 </a:t>
            </a:r>
            <a:r>
              <a:rPr lang="en-US" b="1" dirty="0"/>
              <a:t>Some problems of the classical approach</a:t>
            </a:r>
            <a:endParaRPr lang="en-US" dirty="0"/>
          </a:p>
          <a:p>
            <a:pPr marL="0" indent="0">
              <a:buNone/>
            </a:pPr>
            <a:r>
              <a:rPr lang="en-US" b="1" dirty="0">
                <a:solidFill>
                  <a:srgbClr val="FF0000"/>
                </a:solidFill>
              </a:rPr>
              <a:t>7.2.2.1 Lack of plausible analyses</a:t>
            </a:r>
            <a:endParaRPr lang="en-US" dirty="0">
              <a:solidFill>
                <a:srgbClr val="FF0000"/>
              </a:solidFill>
            </a:endParaRPr>
          </a:p>
          <a:p>
            <a:pPr marL="0" indent="0">
              <a:buNone/>
            </a:pPr>
            <a:r>
              <a:rPr lang="en-US" b="1" dirty="0">
                <a:solidFill>
                  <a:srgbClr val="FF0000"/>
                </a:solidFill>
              </a:rPr>
              <a:t>7.2.2.2 Fuzzy boundaries</a:t>
            </a:r>
            <a:endParaRPr lang="en-US" dirty="0">
              <a:solidFill>
                <a:srgbClr val="FF0000"/>
              </a:solidFill>
            </a:endParaRPr>
          </a:p>
          <a:p>
            <a:pPr marL="0" indent="0">
              <a:buNone/>
            </a:pPr>
            <a:r>
              <a:rPr lang="en-US" b="1" dirty="0">
                <a:solidFill>
                  <a:srgbClr val="FF0000"/>
                </a:solidFill>
              </a:rPr>
              <a:t>7.2.2.3 Internal structure of categories</a:t>
            </a:r>
            <a:endParaRPr lang="en-US" dirty="0">
              <a:solidFill>
                <a:srgbClr val="FF0000"/>
              </a:solidFill>
            </a:endParaRPr>
          </a:p>
          <a:p>
            <a:pPr marL="0" indent="0">
              <a:buNone/>
            </a:pPr>
            <a:r>
              <a:rPr lang="en-US" b="1" dirty="0"/>
              <a:t>7.2.3 The standard prototype approach</a:t>
            </a:r>
            <a:endParaRPr lang="en-US" dirty="0"/>
          </a:p>
          <a:p>
            <a:pPr marL="0" indent="0">
              <a:buNone/>
            </a:pPr>
            <a:r>
              <a:rPr lang="en-US" b="1" u="sng" dirty="0">
                <a:solidFill>
                  <a:srgbClr val="FF0000"/>
                </a:solidFill>
              </a:rPr>
              <a:t>Characteristics of Conceptual Categories within </a:t>
            </a:r>
            <a:r>
              <a:rPr lang="en-US" b="1" u="sng" dirty="0" err="1">
                <a:solidFill>
                  <a:srgbClr val="FF0000"/>
                </a:solidFill>
              </a:rPr>
              <a:t>Rosch’s</a:t>
            </a:r>
            <a:r>
              <a:rPr lang="en-US" b="1" u="sng" dirty="0">
                <a:solidFill>
                  <a:srgbClr val="FF0000"/>
                </a:solidFill>
              </a:rPr>
              <a:t> Model</a:t>
            </a:r>
            <a:endParaRPr lang="en-US" u="sng" dirty="0">
              <a:solidFill>
                <a:srgbClr val="FF0000"/>
              </a:solidFill>
            </a:endParaRPr>
          </a:p>
          <a:p>
            <a:pPr marL="0" indent="0">
              <a:buNone/>
            </a:pPr>
            <a:r>
              <a:rPr lang="en-US" b="1" dirty="0">
                <a:solidFill>
                  <a:srgbClr val="FF0000"/>
                </a:solidFill>
              </a:rPr>
              <a:t>7.2.3.1 GOE and family resemblance</a:t>
            </a:r>
            <a:endParaRPr lang="en-US" dirty="0">
              <a:solidFill>
                <a:srgbClr val="FF0000"/>
              </a:solidFill>
            </a:endParaRPr>
          </a:p>
          <a:p>
            <a:pPr marL="0" indent="0">
              <a:buNone/>
            </a:pPr>
            <a:r>
              <a:rPr lang="en-US" b="1" dirty="0">
                <a:solidFill>
                  <a:srgbClr val="FF0000"/>
                </a:solidFill>
              </a:rPr>
              <a:t>7.2.3.3 Intuitive unity, definitional polyvalence</a:t>
            </a:r>
            <a:endParaRPr lang="en-US" dirty="0">
              <a:solidFill>
                <a:srgbClr val="FF0000"/>
              </a:solidFill>
            </a:endParaRPr>
          </a:p>
          <a:p>
            <a:pPr marL="0" indent="0">
              <a:buNone/>
            </a:pPr>
            <a:r>
              <a:rPr lang="en-US" b="1" dirty="0">
                <a:solidFill>
                  <a:srgbClr val="FF0000"/>
                </a:solidFill>
              </a:rPr>
              <a:t>7.2.3.4 Fuzzy boundaries</a:t>
            </a:r>
            <a:endParaRPr lang="en-US" dirty="0">
              <a:solidFill>
                <a:srgbClr val="FF0000"/>
              </a:solidFill>
            </a:endParaRPr>
          </a:p>
          <a:p>
            <a:pPr marL="0" indent="0">
              <a:buNone/>
            </a:pPr>
            <a:r>
              <a:rPr lang="en-US" b="1" dirty="0">
                <a:solidFill>
                  <a:srgbClr val="FF0000"/>
                </a:solidFill>
              </a:rPr>
              <a:t>7.2.3.5 The mental representation of categories</a:t>
            </a:r>
            <a:endParaRPr lang="en-US" dirty="0">
              <a:solidFill>
                <a:srgbClr val="FF0000"/>
              </a:solidFill>
            </a:endParaRPr>
          </a:p>
          <a:p>
            <a:pPr marL="0" indent="0">
              <a:buNone/>
            </a:pPr>
            <a:r>
              <a:rPr lang="en-US" b="1" dirty="0"/>
              <a:t>7.2.3.6 Basic-level categories</a:t>
            </a:r>
            <a:endParaRPr lang="en-US" dirty="0"/>
          </a:p>
          <a:p>
            <a:pPr marL="0" indent="0">
              <a:buNone/>
            </a:pPr>
            <a:r>
              <a:rPr lang="en-US" b="1" dirty="0"/>
              <a:t>7.3 Domains</a:t>
            </a:r>
            <a:endParaRPr lang="en-US" dirty="0"/>
          </a:p>
        </p:txBody>
      </p:sp>
    </p:spTree>
    <p:extLst>
      <p:ext uri="{BB962C8B-B14F-4D97-AF65-F5344CB8AC3E}">
        <p14:creationId xmlns:p14="http://schemas.microsoft.com/office/powerpoint/2010/main" val="7074824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solidFill>
                  <a:srgbClr val="FF0000"/>
                </a:solidFill>
              </a:rPr>
              <a:t>Characteristics of Conceptual Categories within </a:t>
            </a:r>
            <a:r>
              <a:rPr lang="en-US" dirty="0" err="1" smtClean="0">
                <a:solidFill>
                  <a:srgbClr val="FF0000"/>
                </a:solidFill>
              </a:rPr>
              <a:t>Rosch’s</a:t>
            </a:r>
            <a:r>
              <a:rPr lang="en-US" dirty="0" smtClean="0">
                <a:solidFill>
                  <a:srgbClr val="FF0000"/>
                </a:solidFill>
              </a:rPr>
              <a:t> Model </a:t>
            </a:r>
            <a:endParaRPr lang="en-US" dirty="0">
              <a:solidFill>
                <a:srgbClr val="FF0000"/>
              </a:solidFill>
            </a:endParaRPr>
          </a:p>
        </p:txBody>
      </p:sp>
      <p:sp>
        <p:nvSpPr>
          <p:cNvPr id="3" name="Content Placeholder 2"/>
          <p:cNvSpPr>
            <a:spLocks noGrp="1"/>
          </p:cNvSpPr>
          <p:nvPr>
            <p:ph idx="1"/>
          </p:nvPr>
        </p:nvSpPr>
        <p:spPr/>
        <p:txBody>
          <a:bodyPr/>
          <a:lstStyle/>
          <a:p>
            <a:r>
              <a:rPr lang="en-US" b="1" dirty="0"/>
              <a:t>7.2.3.3 Intuitive unity, definitional polyvalence</a:t>
            </a:r>
            <a:endParaRPr lang="en-US" dirty="0"/>
          </a:p>
          <a:p>
            <a:pPr marL="0" indent="0">
              <a:buNone/>
            </a:pPr>
            <a:r>
              <a:rPr lang="en-US" dirty="0"/>
              <a:t>A purely linguistic characterization of categories with a prototypic organization  is that they show intuitive unity, but are </a:t>
            </a:r>
            <a:r>
              <a:rPr lang="en-US" dirty="0" err="1"/>
              <a:t>definitionally</a:t>
            </a:r>
            <a:r>
              <a:rPr lang="en-US" dirty="0"/>
              <a:t> polyvalent. </a:t>
            </a:r>
            <a:endParaRPr lang="en-US" dirty="0" smtClean="0"/>
          </a:p>
          <a:p>
            <a:pPr marL="0" indent="0">
              <a:buNone/>
            </a:pPr>
            <a:r>
              <a:rPr lang="en-US" i="1" dirty="0" smtClean="0">
                <a:solidFill>
                  <a:srgbClr val="FF0000"/>
                </a:solidFill>
              </a:rPr>
              <a:t>They </a:t>
            </a:r>
            <a:r>
              <a:rPr lang="en-US" i="1" dirty="0">
                <a:solidFill>
                  <a:srgbClr val="FF0000"/>
                </a:solidFill>
              </a:rPr>
              <a:t>cannot be captured by means of a single definition, but require a set of definitions</a:t>
            </a:r>
          </a:p>
        </p:txBody>
      </p:sp>
    </p:spTree>
    <p:extLst>
      <p:ext uri="{BB962C8B-B14F-4D97-AF65-F5344CB8AC3E}">
        <p14:creationId xmlns:p14="http://schemas.microsoft.com/office/powerpoint/2010/main" val="355687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a:solidFill>
                  <a:srgbClr val="FF0000"/>
                </a:solidFill>
              </a:rPr>
              <a:t>Characteristics of Conceptual Categories within </a:t>
            </a:r>
            <a:r>
              <a:rPr lang="en-US" dirty="0" err="1">
                <a:solidFill>
                  <a:srgbClr val="FF0000"/>
                </a:solidFill>
              </a:rPr>
              <a:t>Rosch’s</a:t>
            </a:r>
            <a:r>
              <a:rPr lang="en-US" dirty="0">
                <a:solidFill>
                  <a:srgbClr val="FF0000"/>
                </a:solidFill>
              </a:rPr>
              <a:t> Model </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b="1" dirty="0"/>
              <a:t>7.2.3.4 Fuzzy boundaries</a:t>
            </a:r>
            <a:endParaRPr lang="en-US" dirty="0"/>
          </a:p>
          <a:p>
            <a:pPr marL="0" indent="0">
              <a:buNone/>
            </a:pPr>
            <a:r>
              <a:rPr lang="en-US" dirty="0"/>
              <a:t>A common position is to maintain that only the prototype has 100 per cent membership of a category, the degree of membership of other items being dependent on their degree of resemblance to the prototype, this, in turn, being reflected by their GOE score. </a:t>
            </a:r>
            <a:r>
              <a:rPr lang="en-US" i="1" dirty="0">
                <a:solidFill>
                  <a:srgbClr val="FF0000"/>
                </a:solidFill>
              </a:rPr>
              <a:t>From this one would have to conclude that a natural category has no real boundaries.</a:t>
            </a:r>
          </a:p>
          <a:p>
            <a:endParaRPr lang="en-US" dirty="0"/>
          </a:p>
        </p:txBody>
      </p:sp>
    </p:spTree>
    <p:extLst>
      <p:ext uri="{BB962C8B-B14F-4D97-AF65-F5344CB8AC3E}">
        <p14:creationId xmlns:p14="http://schemas.microsoft.com/office/powerpoint/2010/main" val="40878552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a:solidFill>
                  <a:srgbClr val="FF0000"/>
                </a:solidFill>
              </a:rPr>
              <a:t>Characteristics of Conceptual Categories within </a:t>
            </a:r>
            <a:r>
              <a:rPr lang="en-US" dirty="0" err="1">
                <a:solidFill>
                  <a:srgbClr val="FF0000"/>
                </a:solidFill>
              </a:rPr>
              <a:t>Rosch’s</a:t>
            </a:r>
            <a:r>
              <a:rPr lang="en-US" dirty="0">
                <a:solidFill>
                  <a:srgbClr val="FF0000"/>
                </a:solidFill>
              </a:rPr>
              <a:t> Model </a:t>
            </a:r>
            <a:endParaRPr lang="en-US" dirty="0"/>
          </a:p>
        </p:txBody>
      </p:sp>
      <p:sp>
        <p:nvSpPr>
          <p:cNvPr id="3" name="Content Placeholder 2"/>
          <p:cNvSpPr>
            <a:spLocks noGrp="1"/>
          </p:cNvSpPr>
          <p:nvPr>
            <p:ph idx="1"/>
          </p:nvPr>
        </p:nvSpPr>
        <p:spPr/>
        <p:txBody>
          <a:bodyPr>
            <a:normAutofit fontScale="92500" lnSpcReduction="10000"/>
          </a:bodyPr>
          <a:lstStyle/>
          <a:p>
            <a:r>
              <a:rPr lang="en-US" b="1" dirty="0"/>
              <a:t>7.2.3.5 The mental representation of categories</a:t>
            </a:r>
            <a:endParaRPr lang="en-US" dirty="0"/>
          </a:p>
          <a:p>
            <a:r>
              <a:rPr lang="en-US" dirty="0"/>
              <a:t>The earliest hypotheses regarding the mental representation of categories suggested that there was some sort of portrait of the prototypical member, against which the similarity of other items could be computed and their status in the category determined. </a:t>
            </a:r>
            <a:r>
              <a:rPr lang="en-US" i="1" dirty="0">
                <a:solidFill>
                  <a:srgbClr val="FF0000"/>
                </a:solidFill>
              </a:rPr>
              <a:t>However, many prototype theorists (e.g. </a:t>
            </a:r>
            <a:r>
              <a:rPr lang="en-US" i="1" dirty="0" err="1">
                <a:solidFill>
                  <a:srgbClr val="FF0000"/>
                </a:solidFill>
              </a:rPr>
              <a:t>Lakoff</a:t>
            </a:r>
            <a:r>
              <a:rPr lang="en-US" i="1" dirty="0">
                <a:solidFill>
                  <a:srgbClr val="FF0000"/>
                </a:solidFill>
              </a:rPr>
              <a:t>) speak only of 'prototype effects', and remain uncommitted on the subject of the form of mental </a:t>
            </a:r>
            <a:r>
              <a:rPr lang="en-US" i="1" dirty="0" smtClean="0">
                <a:solidFill>
                  <a:srgbClr val="FF0000"/>
                </a:solidFill>
              </a:rPr>
              <a:t>representations (Criticism).</a:t>
            </a:r>
            <a:endParaRPr lang="en-US" i="1" dirty="0">
              <a:solidFill>
                <a:srgbClr val="FF0000"/>
              </a:solidFill>
            </a:endParaRPr>
          </a:p>
          <a:p>
            <a:endParaRPr lang="en-US" dirty="0"/>
          </a:p>
        </p:txBody>
      </p:sp>
    </p:spTree>
    <p:extLst>
      <p:ext uri="{BB962C8B-B14F-4D97-AF65-F5344CB8AC3E}">
        <p14:creationId xmlns:p14="http://schemas.microsoft.com/office/powerpoint/2010/main" val="23595841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a:solidFill>
                  <a:srgbClr val="FF0000"/>
                </a:solidFill>
              </a:rPr>
              <a:t>7.2.3.6 Basic-level categories</a:t>
            </a:r>
            <a:r>
              <a:rPr lang="en-US" dirty="0">
                <a:solidFill>
                  <a:srgbClr val="FF0000"/>
                </a:solidFill>
              </a:rPr>
              <a:t/>
            </a:r>
            <a:br>
              <a:rPr lang="en-US" dirty="0">
                <a:solidFill>
                  <a:srgbClr val="FF0000"/>
                </a:solidFill>
              </a:rPr>
            </a:br>
            <a:endParaRPr lang="en-US"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Categories </a:t>
            </a:r>
            <a:r>
              <a:rPr lang="en-US" dirty="0"/>
              <a:t>occur at different levels of </a:t>
            </a:r>
            <a:r>
              <a:rPr lang="en-US" dirty="0" smtClean="0"/>
              <a:t>inclusiveness. </a:t>
            </a:r>
            <a:endParaRPr lang="en-US" dirty="0"/>
          </a:p>
          <a:p>
            <a:pPr marL="0" indent="0">
              <a:buNone/>
            </a:pPr>
            <a:r>
              <a:rPr lang="en-US" dirty="0"/>
              <a:t>(a) vehicle—</a:t>
            </a:r>
            <a:r>
              <a:rPr lang="en-US" b="1" dirty="0"/>
              <a:t>car</a:t>
            </a:r>
            <a:r>
              <a:rPr lang="en-US" dirty="0"/>
              <a:t>—hatchback.</a:t>
            </a:r>
          </a:p>
          <a:p>
            <a:pPr marL="0" indent="0">
              <a:buNone/>
            </a:pPr>
            <a:r>
              <a:rPr lang="en-US" dirty="0"/>
              <a:t>(b) fruit—</a:t>
            </a:r>
            <a:r>
              <a:rPr lang="en-US" b="1" dirty="0"/>
              <a:t>apple</a:t>
            </a:r>
            <a:r>
              <a:rPr lang="en-US" dirty="0"/>
              <a:t>—Granny Smith.</a:t>
            </a:r>
          </a:p>
          <a:p>
            <a:pPr marL="0" indent="0">
              <a:buNone/>
            </a:pPr>
            <a:r>
              <a:rPr lang="en-US" dirty="0"/>
              <a:t>(c) living thing—creature—animal—</a:t>
            </a:r>
            <a:r>
              <a:rPr lang="en-US" b="1" dirty="0"/>
              <a:t>cat</a:t>
            </a:r>
            <a:r>
              <a:rPr lang="en-US" dirty="0"/>
              <a:t>—Manx cat.</a:t>
            </a:r>
          </a:p>
          <a:p>
            <a:pPr marL="0" indent="0">
              <a:buNone/>
            </a:pPr>
            <a:r>
              <a:rPr lang="en-US" dirty="0"/>
              <a:t>(d) object—implement—cutlery—</a:t>
            </a:r>
            <a:r>
              <a:rPr lang="en-US" b="1" dirty="0"/>
              <a:t>spoon</a:t>
            </a:r>
            <a:r>
              <a:rPr lang="en-US" dirty="0"/>
              <a:t>—teaspoon.</a:t>
            </a:r>
          </a:p>
          <a:p>
            <a:pPr marL="0" indent="0">
              <a:buNone/>
            </a:pPr>
            <a:r>
              <a:rPr lang="en-US" dirty="0"/>
              <a:t>One level of specificity in each set has a special status (shown in bold in (2)), called </a:t>
            </a:r>
            <a:r>
              <a:rPr lang="en-US" b="1" dirty="0"/>
              <a:t>basic </a:t>
            </a:r>
            <a:r>
              <a:rPr lang="en-US" dirty="0"/>
              <a:t>or </a:t>
            </a:r>
            <a:r>
              <a:rPr lang="en-US" b="1" dirty="0"/>
              <a:t>generic </a:t>
            </a:r>
            <a:r>
              <a:rPr lang="en-US" dirty="0"/>
              <a:t>level of specificity.</a:t>
            </a:r>
          </a:p>
        </p:txBody>
      </p:sp>
    </p:spTree>
    <p:extLst>
      <p:ext uri="{BB962C8B-B14F-4D97-AF65-F5344CB8AC3E}">
        <p14:creationId xmlns:p14="http://schemas.microsoft.com/office/powerpoint/2010/main" val="40444789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a:solidFill>
                  <a:srgbClr val="FF0000"/>
                </a:solidFill>
              </a:rPr>
              <a:t>Characteristics of basic-level items are as follows.</a:t>
            </a:r>
            <a:br>
              <a:rPr lang="en-US" dirty="0">
                <a:solidFill>
                  <a:srgbClr val="FF0000"/>
                </a:solidFill>
              </a:rPr>
            </a:br>
            <a:endParaRPr lang="en-US" dirty="0">
              <a:solidFill>
                <a:srgbClr val="FF0000"/>
              </a:solidFill>
            </a:endParaRPr>
          </a:p>
        </p:txBody>
      </p:sp>
      <p:sp>
        <p:nvSpPr>
          <p:cNvPr id="3" name="Content Placeholder 2"/>
          <p:cNvSpPr>
            <a:spLocks noGrp="1"/>
          </p:cNvSpPr>
          <p:nvPr>
            <p:ph idx="1"/>
          </p:nvPr>
        </p:nvSpPr>
        <p:spPr/>
        <p:txBody>
          <a:bodyPr/>
          <a:lstStyle/>
          <a:p>
            <a:pPr marL="0" indent="0">
              <a:buNone/>
            </a:pPr>
            <a:r>
              <a:rPr lang="en-US" dirty="0"/>
              <a:t>(</a:t>
            </a:r>
            <a:r>
              <a:rPr lang="en-US" dirty="0" err="1"/>
              <a:t>i</a:t>
            </a:r>
            <a:r>
              <a:rPr lang="en-US" dirty="0"/>
              <a:t>) The most inclusive level at which there are characteristic patterns of </a:t>
            </a:r>
            <a:r>
              <a:rPr lang="en-US" dirty="0" err="1"/>
              <a:t>behavioural</a:t>
            </a:r>
            <a:r>
              <a:rPr lang="en-US" dirty="0"/>
              <a:t> </a:t>
            </a:r>
            <a:r>
              <a:rPr lang="en-US" dirty="0" smtClean="0"/>
              <a:t>interaction.</a:t>
            </a:r>
          </a:p>
          <a:p>
            <a:pPr marL="0" indent="0">
              <a:buNone/>
            </a:pPr>
            <a:r>
              <a:rPr lang="en-US" dirty="0"/>
              <a:t>(ii) The most inclusive level for which a clear visual image can be </a:t>
            </a:r>
            <a:r>
              <a:rPr lang="en-US" dirty="0" smtClean="0"/>
              <a:t>formed.</a:t>
            </a:r>
          </a:p>
          <a:p>
            <a:pPr marL="0" indent="0">
              <a:buNone/>
            </a:pPr>
            <a:r>
              <a:rPr lang="en-US" dirty="0" smtClean="0"/>
              <a:t> (iii</a:t>
            </a:r>
            <a:r>
              <a:rPr lang="en-US" dirty="0"/>
              <a:t>) Used for neutral, everyday reference. Often felt by speakers to be the 'real' name of the </a:t>
            </a:r>
            <a:r>
              <a:rPr lang="en-US" dirty="0" smtClean="0"/>
              <a:t>referent.</a:t>
            </a:r>
            <a:endParaRPr lang="en-US" dirty="0"/>
          </a:p>
        </p:txBody>
      </p:sp>
    </p:spTree>
    <p:extLst>
      <p:ext uri="{BB962C8B-B14F-4D97-AF65-F5344CB8AC3E}">
        <p14:creationId xmlns:p14="http://schemas.microsoft.com/office/powerpoint/2010/main" val="4942974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a:solidFill>
                  <a:srgbClr val="FF0000"/>
                </a:solidFill>
              </a:rPr>
              <a:t>Characteristics of basic-level items are as follows.</a:t>
            </a:r>
            <a:br>
              <a:rPr lang="en-US" dirty="0">
                <a:solidFill>
                  <a:srgbClr val="FF0000"/>
                </a:solidFill>
              </a:rPr>
            </a:br>
            <a:endParaRPr lang="en-US" dirty="0"/>
          </a:p>
        </p:txBody>
      </p:sp>
      <p:sp>
        <p:nvSpPr>
          <p:cNvPr id="3" name="Content Placeholder 2"/>
          <p:cNvSpPr>
            <a:spLocks noGrp="1"/>
          </p:cNvSpPr>
          <p:nvPr>
            <p:ph idx="1"/>
          </p:nvPr>
        </p:nvSpPr>
        <p:spPr/>
        <p:txBody>
          <a:bodyPr/>
          <a:lstStyle/>
          <a:p>
            <a:pPr marL="0" indent="0">
              <a:buNone/>
            </a:pPr>
            <a:r>
              <a:rPr lang="en-US" dirty="0"/>
              <a:t>(iv) The basic level is the level at which the best categories can be created. Good categories are those which maximize the following characteristics:</a:t>
            </a:r>
          </a:p>
          <a:p>
            <a:pPr marL="0" indent="0">
              <a:buNone/>
            </a:pPr>
            <a:r>
              <a:rPr lang="en-US" i="1" dirty="0">
                <a:solidFill>
                  <a:srgbClr val="FF0000"/>
                </a:solidFill>
              </a:rPr>
              <a:t>(a) distinctness from </a:t>
            </a:r>
            <a:r>
              <a:rPr lang="en-US" i="1" dirty="0" err="1">
                <a:solidFill>
                  <a:srgbClr val="FF0000"/>
                </a:solidFill>
              </a:rPr>
              <a:t>neighbouring</a:t>
            </a:r>
            <a:r>
              <a:rPr lang="en-US" i="1" dirty="0">
                <a:solidFill>
                  <a:srgbClr val="FF0000"/>
                </a:solidFill>
              </a:rPr>
              <a:t> categories;</a:t>
            </a:r>
          </a:p>
          <a:p>
            <a:pPr marL="0" indent="0">
              <a:buNone/>
            </a:pPr>
            <a:r>
              <a:rPr lang="en-US" i="1" dirty="0">
                <a:solidFill>
                  <a:srgbClr val="FF0000"/>
                </a:solidFill>
              </a:rPr>
              <a:t>(b) internal homogeneity;</a:t>
            </a:r>
          </a:p>
          <a:p>
            <a:endParaRPr lang="en-US" dirty="0"/>
          </a:p>
        </p:txBody>
      </p:sp>
    </p:spTree>
    <p:extLst>
      <p:ext uri="{BB962C8B-B14F-4D97-AF65-F5344CB8AC3E}">
        <p14:creationId xmlns:p14="http://schemas.microsoft.com/office/powerpoint/2010/main" val="13331779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a:solidFill>
                  <a:srgbClr val="FF0000"/>
                </a:solidFill>
              </a:rPr>
              <a:t>Characteristics of basic-level items are as follows.</a:t>
            </a:r>
            <a:br>
              <a:rPr lang="en-US" dirty="0">
                <a:solidFill>
                  <a:srgbClr val="FF0000"/>
                </a:solidFill>
              </a:rPr>
            </a:br>
            <a:endParaRPr lang="en-US" dirty="0"/>
          </a:p>
        </p:txBody>
      </p:sp>
      <p:sp>
        <p:nvSpPr>
          <p:cNvPr id="3" name="Content Placeholder 2"/>
          <p:cNvSpPr>
            <a:spLocks noGrp="1"/>
          </p:cNvSpPr>
          <p:nvPr>
            <p:ph idx="1"/>
          </p:nvPr>
        </p:nvSpPr>
        <p:spPr/>
        <p:txBody>
          <a:bodyPr/>
          <a:lstStyle/>
          <a:p>
            <a:pPr marL="0" indent="0">
              <a:buNone/>
            </a:pPr>
            <a:r>
              <a:rPr lang="en-US" dirty="0"/>
              <a:t>(v) Names of basic level categories tend to be morphologically </a:t>
            </a:r>
            <a:r>
              <a:rPr lang="en-US" dirty="0" smtClean="0"/>
              <a:t>simple. </a:t>
            </a:r>
          </a:p>
          <a:p>
            <a:pPr marL="0" indent="0">
              <a:buNone/>
            </a:pPr>
            <a:r>
              <a:rPr lang="en-US" dirty="0" smtClean="0"/>
              <a:t>Take </a:t>
            </a:r>
            <a:r>
              <a:rPr lang="en-US" dirty="0"/>
              <a:t>the case of </a:t>
            </a:r>
            <a:r>
              <a:rPr lang="en-US" i="1" dirty="0">
                <a:solidFill>
                  <a:srgbClr val="FF0000"/>
                </a:solidFill>
              </a:rPr>
              <a:t>spoon</a:t>
            </a:r>
            <a:r>
              <a:rPr lang="en-US" i="1" dirty="0"/>
              <a:t>, </a:t>
            </a:r>
            <a:r>
              <a:rPr lang="en-US" dirty="0"/>
              <a:t>which is a basic-level term; all the more specific categories have more complex names: </a:t>
            </a:r>
            <a:r>
              <a:rPr lang="en-US" i="1" dirty="0"/>
              <a:t>teaspoon, tablespoon, soup spoon, coffee spoon, </a:t>
            </a:r>
            <a:r>
              <a:rPr lang="en-US" dirty="0"/>
              <a:t>etc.</a:t>
            </a:r>
          </a:p>
          <a:p>
            <a:endParaRPr lang="en-US" dirty="0"/>
          </a:p>
        </p:txBody>
      </p:sp>
    </p:spTree>
    <p:extLst>
      <p:ext uri="{BB962C8B-B14F-4D97-AF65-F5344CB8AC3E}">
        <p14:creationId xmlns:p14="http://schemas.microsoft.com/office/powerpoint/2010/main" val="12664876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a:solidFill>
                  <a:srgbClr val="FF0000"/>
                </a:solidFill>
              </a:rPr>
              <a:t>7.3 Domains</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dirty="0" smtClean="0"/>
              <a:t>An </a:t>
            </a:r>
            <a:r>
              <a:rPr lang="en-US" dirty="0"/>
              <a:t>important aspect of conceptual structure is emphasized by </a:t>
            </a:r>
            <a:r>
              <a:rPr lang="en-US" dirty="0" err="1"/>
              <a:t>Langacker</a:t>
            </a:r>
            <a:r>
              <a:rPr lang="en-US" dirty="0"/>
              <a:t> and his followers, and that is that concepts only make sense when viewed against the background of certain </a:t>
            </a:r>
            <a:r>
              <a:rPr lang="en-US" b="1" dirty="0"/>
              <a:t>domains, </a:t>
            </a:r>
            <a:r>
              <a:rPr lang="en-US" dirty="0"/>
              <a:t>which are usually themselves concepts of a more general or inclusive nature.</a:t>
            </a:r>
          </a:p>
        </p:txBody>
      </p:sp>
    </p:spTree>
    <p:extLst>
      <p:ext uri="{BB962C8B-B14F-4D97-AF65-F5344CB8AC3E}">
        <p14:creationId xmlns:p14="http://schemas.microsoft.com/office/powerpoint/2010/main" val="42669529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a:solidFill>
                  <a:srgbClr val="FF0000"/>
                </a:solidFill>
              </a:rPr>
              <a:t>7.3 Domains</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dirty="0" err="1" smtClean="0"/>
              <a:t>Langacker</a:t>
            </a:r>
            <a:r>
              <a:rPr lang="en-US" dirty="0" smtClean="0"/>
              <a:t> refers </a:t>
            </a:r>
            <a:r>
              <a:rPr lang="en-US" dirty="0"/>
              <a:t>to the region or aspect of a domain highlighted by a concept as the </a:t>
            </a:r>
            <a:r>
              <a:rPr lang="en-US" b="1" dirty="0"/>
              <a:t>profile, </a:t>
            </a:r>
            <a:r>
              <a:rPr lang="en-US" dirty="0"/>
              <a:t>and the domain part </a:t>
            </a:r>
            <a:r>
              <a:rPr lang="en-US" dirty="0" smtClean="0"/>
              <a:t>is </a:t>
            </a:r>
            <a:r>
              <a:rPr lang="en-US" dirty="0"/>
              <a:t>called the </a:t>
            </a:r>
            <a:r>
              <a:rPr lang="en-US" b="1" dirty="0"/>
              <a:t>base; </a:t>
            </a:r>
            <a:r>
              <a:rPr lang="en-US" dirty="0"/>
              <a:t>thus, WHEEL profiles a region of the base BICYCLE</a:t>
            </a:r>
            <a:r>
              <a:rPr lang="en-US" dirty="0" smtClean="0"/>
              <a:t>.</a:t>
            </a:r>
          </a:p>
          <a:p>
            <a:pPr marL="0" indent="0">
              <a:buNone/>
            </a:pPr>
            <a:r>
              <a:rPr lang="en-US" b="1" dirty="0">
                <a:solidFill>
                  <a:srgbClr val="FF0000"/>
                </a:solidFill>
              </a:rPr>
              <a:t>It is important to note that </a:t>
            </a:r>
            <a:r>
              <a:rPr lang="en-US" b="1" i="1" dirty="0">
                <a:solidFill>
                  <a:srgbClr val="FF0000"/>
                </a:solidFill>
              </a:rPr>
              <a:t>profile </a:t>
            </a:r>
            <a:r>
              <a:rPr lang="en-US" b="1" dirty="0">
                <a:solidFill>
                  <a:srgbClr val="FF0000"/>
                </a:solidFill>
              </a:rPr>
              <a:t>and </a:t>
            </a:r>
            <a:r>
              <a:rPr lang="en-US" b="1" i="1" dirty="0">
                <a:solidFill>
                  <a:srgbClr val="FF0000"/>
                </a:solidFill>
              </a:rPr>
              <a:t>base </a:t>
            </a:r>
            <a:r>
              <a:rPr lang="en-US" b="1" dirty="0">
                <a:solidFill>
                  <a:srgbClr val="FF0000"/>
                </a:solidFill>
              </a:rPr>
              <a:t>are relational terms, not absolute ones. </a:t>
            </a:r>
          </a:p>
        </p:txBody>
      </p:sp>
    </p:spTree>
    <p:extLst>
      <p:ext uri="{BB962C8B-B14F-4D97-AF65-F5344CB8AC3E}">
        <p14:creationId xmlns:p14="http://schemas.microsoft.com/office/powerpoint/2010/main" val="15575764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normAutofit fontScale="92500" lnSpcReduction="20000"/>
          </a:bodyPr>
          <a:lstStyle/>
          <a:p>
            <a:pPr marL="0" indent="0">
              <a:buNone/>
            </a:pPr>
            <a:r>
              <a:rPr lang="en-US" b="1" dirty="0"/>
              <a:t>7.1 Introduction</a:t>
            </a:r>
            <a:endParaRPr lang="en-US" dirty="0"/>
          </a:p>
          <a:p>
            <a:pPr marL="0" indent="0">
              <a:buNone/>
            </a:pPr>
            <a:r>
              <a:rPr lang="en-US" dirty="0"/>
              <a:t>Our approach </a:t>
            </a:r>
            <a:r>
              <a:rPr lang="en-US" dirty="0" smtClean="0"/>
              <a:t>is based </a:t>
            </a:r>
            <a:r>
              <a:rPr lang="en-US" dirty="0"/>
              <a:t>on the assumption that the most direct connections of linguistic forms</a:t>
            </a:r>
          </a:p>
          <a:p>
            <a:pPr marL="0" indent="0">
              <a:buNone/>
            </a:pPr>
            <a:r>
              <a:rPr lang="en-US" dirty="0"/>
              <a:t>(phonological and syntactic) are with conceptual structures.</a:t>
            </a:r>
          </a:p>
          <a:p>
            <a:pPr marL="0" indent="0">
              <a:buNone/>
            </a:pPr>
            <a:r>
              <a:rPr lang="en-US" b="1" dirty="0"/>
              <a:t>7.1.1 The importance of concepts</a:t>
            </a:r>
            <a:endParaRPr lang="en-US" dirty="0"/>
          </a:p>
          <a:p>
            <a:pPr marL="0" indent="0">
              <a:buNone/>
            </a:pPr>
            <a:r>
              <a:rPr lang="en-US" dirty="0"/>
              <a:t>Concepts are organized bundles of stored knowledge representing an articulation of events, entities, situations, and so on in our experience. If we were not able to assign aspects of our experience to stable categories, it would remain disorganized chaos. </a:t>
            </a:r>
          </a:p>
        </p:txBody>
      </p:sp>
    </p:spTree>
    <p:extLst>
      <p:ext uri="{BB962C8B-B14F-4D97-AF65-F5344CB8AC3E}">
        <p14:creationId xmlns:p14="http://schemas.microsoft.com/office/powerpoint/2010/main" val="19916042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fontScale="70000" lnSpcReduction="20000"/>
          </a:bodyPr>
          <a:lstStyle/>
          <a:p>
            <a:pPr marL="0" indent="0">
              <a:buNone/>
            </a:pPr>
            <a:r>
              <a:rPr lang="en-US" b="1" dirty="0"/>
              <a:t>7.1.2 Word-concept mapping</a:t>
            </a:r>
            <a:endParaRPr lang="en-US" dirty="0"/>
          </a:p>
          <a:p>
            <a:pPr marL="0" indent="0">
              <a:buNone/>
            </a:pPr>
            <a:r>
              <a:rPr lang="en-US" dirty="0"/>
              <a:t>We shall assume a fairly simplistic model both of conceptual structure and of the relations between linguistic forms and concepts. In this model, concepts are linked together in a complex multi-dimensional network (see Fig. 7.1). The links are of specific types (e.g. is </a:t>
            </a:r>
            <a:r>
              <a:rPr lang="en-US" i="1" dirty="0"/>
              <a:t>a kind of, is a part of, is used for, </a:t>
            </a:r>
            <a:r>
              <a:rPr lang="en-US" dirty="0"/>
              <a:t>etc.) and are of variable strength. Linguistic forms map on to conceptual structures of comparable complexity. Here we shall confine our attention to individual words. Each full lexical item directly activates a concept and indirectly activates linked concepts</a:t>
            </a:r>
          </a:p>
          <a:p>
            <a:pPr marL="0" indent="0">
              <a:buNone/>
            </a:pPr>
            <a:r>
              <a:rPr lang="en-US" dirty="0"/>
              <a:t>according to the strength of the link. There is no direct link between, for instance, the word </a:t>
            </a:r>
            <a:r>
              <a:rPr lang="en-US" i="1" dirty="0"/>
              <a:t>horse </a:t>
            </a:r>
            <a:r>
              <a:rPr lang="en-US" dirty="0"/>
              <a:t>and the concept ANIMAL: the word </a:t>
            </a:r>
            <a:r>
              <a:rPr lang="en-US" i="1" dirty="0"/>
              <a:t>horse </a:t>
            </a:r>
            <a:r>
              <a:rPr lang="en-US" dirty="0"/>
              <a:t>has a direct link only with the concept HORSE.</a:t>
            </a:r>
          </a:p>
          <a:p>
            <a:pPr marL="0" indent="0">
              <a:buNone/>
            </a:pPr>
            <a:r>
              <a:rPr lang="en-US" dirty="0"/>
              <a:t>The mapping between words and concepts may be any of the following:</a:t>
            </a:r>
          </a:p>
          <a:p>
            <a:pPr marL="0" indent="0">
              <a:buNone/>
            </a:pPr>
            <a:r>
              <a:rPr lang="en-US" dirty="0"/>
              <a:t>(</a:t>
            </a:r>
            <a:r>
              <a:rPr lang="en-US" dirty="0" err="1"/>
              <a:t>i</a:t>
            </a:r>
            <a:r>
              <a:rPr lang="en-US" dirty="0"/>
              <a:t>) one-to-one: in this arrangement, a word gives access to a single concept</a:t>
            </a:r>
            <a:r>
              <a:rPr lang="en-US" dirty="0" smtClean="0"/>
              <a:t>; an </a:t>
            </a:r>
            <a:r>
              <a:rPr lang="en-US" dirty="0"/>
              <a:t>example might be:</a:t>
            </a:r>
          </a:p>
          <a:p>
            <a:pPr marL="0" indent="0">
              <a:buNone/>
            </a:pPr>
            <a:r>
              <a:rPr lang="en-US" dirty="0"/>
              <a:t>syzygy ______________SYZYGY</a:t>
            </a:r>
          </a:p>
          <a:p>
            <a:endParaRPr lang="en-US" dirty="0"/>
          </a:p>
        </p:txBody>
      </p:sp>
    </p:spTree>
    <p:extLst>
      <p:ext uri="{BB962C8B-B14F-4D97-AF65-F5344CB8AC3E}">
        <p14:creationId xmlns:p14="http://schemas.microsoft.com/office/powerpoint/2010/main" val="19487792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1"/>
          <p:cNvPicPr>
            <a:picLocks noGrp="1"/>
          </p:cNvPicPr>
          <p:nvPr>
            <p:ph idx="1"/>
          </p:nvPr>
        </p:nvPicPr>
        <p:blipFill>
          <a:blip r:embed="rId2"/>
          <a:srcRect/>
          <a:stretch>
            <a:fillRect/>
          </a:stretch>
        </p:blipFill>
        <p:spPr bwMode="auto">
          <a:xfrm>
            <a:off x="683569" y="980728"/>
            <a:ext cx="6941316" cy="4908789"/>
          </a:xfrm>
          <a:prstGeom prst="rect">
            <a:avLst/>
          </a:prstGeom>
          <a:noFill/>
          <a:ln w="9525">
            <a:noFill/>
            <a:miter lim="800000"/>
            <a:headEnd/>
            <a:tailEnd/>
          </a:ln>
        </p:spPr>
      </p:pic>
    </p:spTree>
    <p:extLst>
      <p:ext uri="{BB962C8B-B14F-4D97-AF65-F5344CB8AC3E}">
        <p14:creationId xmlns:p14="http://schemas.microsoft.com/office/powerpoint/2010/main" val="31240054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692696"/>
            <a:ext cx="8229600" cy="5433467"/>
          </a:xfrm>
        </p:spPr>
        <p:txBody>
          <a:bodyPr>
            <a:normAutofit/>
          </a:bodyPr>
          <a:lstStyle/>
          <a:p>
            <a:pPr marL="0" indent="0">
              <a:buNone/>
            </a:pPr>
            <a:r>
              <a:rPr lang="en-US" dirty="0"/>
              <a:t>(iv) a many-to-many mapping is also possible, but it arises from a combination</a:t>
            </a:r>
          </a:p>
          <a:p>
            <a:pPr marL="0" indent="0">
              <a:buNone/>
            </a:pPr>
            <a:r>
              <a:rPr lang="en-US" dirty="0"/>
              <a:t>of (ii) and (iii) above.</a:t>
            </a:r>
          </a:p>
          <a:p>
            <a:pPr marL="0" indent="0">
              <a:buNone/>
            </a:pPr>
            <a:r>
              <a:rPr lang="en-US" dirty="0"/>
              <a:t>The three words/expressions which map on to DIE in (iii) above are not identical in meaning, therefore since they all map on to the same concept, the differences between them must be a property of the words themselves, not of the concepts; these may be termed </a:t>
            </a:r>
            <a:r>
              <a:rPr lang="en-US" b="1" dirty="0"/>
              <a:t>word-specific properties. </a:t>
            </a:r>
            <a:endParaRPr lang="en-US" dirty="0"/>
          </a:p>
          <a:p>
            <a:endParaRPr lang="en-US" dirty="0"/>
          </a:p>
        </p:txBody>
      </p:sp>
    </p:spTree>
    <p:extLst>
      <p:ext uri="{BB962C8B-B14F-4D97-AF65-F5344CB8AC3E}">
        <p14:creationId xmlns:p14="http://schemas.microsoft.com/office/powerpoint/2010/main" val="29564167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en-US" b="1" dirty="0"/>
              <a:t>7.1.3 Conceptual structure</a:t>
            </a:r>
            <a:endParaRPr lang="en-US" dirty="0"/>
          </a:p>
          <a:p>
            <a:pPr marL="0" indent="0">
              <a:buNone/>
            </a:pPr>
            <a:r>
              <a:rPr lang="en-US" dirty="0" smtClean="0"/>
              <a:t>Three </a:t>
            </a:r>
            <a:r>
              <a:rPr lang="en-US" dirty="0"/>
              <a:t>independent levels of structure are proposed by </a:t>
            </a:r>
            <a:r>
              <a:rPr lang="en-US" dirty="0" err="1"/>
              <a:t>Jackendoff</a:t>
            </a:r>
            <a:r>
              <a:rPr lang="en-US" dirty="0"/>
              <a:t>: phonological, syntactic, and conceptual, the latter constituting the level of meaning. In many linguistic theories, a level of semantic structure is postulated, in addition to conceptual structure. Only the former is 'truly linguistic', the latter being part of general cognition.</a:t>
            </a:r>
          </a:p>
          <a:p>
            <a:endParaRPr lang="en-US" dirty="0"/>
          </a:p>
        </p:txBody>
      </p:sp>
    </p:spTree>
    <p:extLst>
      <p:ext uri="{BB962C8B-B14F-4D97-AF65-F5344CB8AC3E}">
        <p14:creationId xmlns:p14="http://schemas.microsoft.com/office/powerpoint/2010/main" val="4676517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a:t>7.2 The nature of concepts</a:t>
            </a:r>
            <a:endParaRPr lang="en-US" dirty="0"/>
          </a:p>
          <a:p>
            <a:pPr marL="0" indent="0">
              <a:buNone/>
            </a:pPr>
            <a:r>
              <a:rPr lang="en-US" dirty="0"/>
              <a:t>Concepts have the status of categories. In this section we shall consider how conceptual categories can best be characterized.</a:t>
            </a:r>
          </a:p>
          <a:p>
            <a:pPr marL="0" indent="0">
              <a:buNone/>
            </a:pPr>
            <a:endParaRPr lang="en-US" dirty="0"/>
          </a:p>
        </p:txBody>
      </p:sp>
    </p:spTree>
    <p:extLst>
      <p:ext uri="{BB962C8B-B14F-4D97-AF65-F5344CB8AC3E}">
        <p14:creationId xmlns:p14="http://schemas.microsoft.com/office/powerpoint/2010/main" val="29515588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7.2.1 The classical approach</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By Aristotle </a:t>
            </a:r>
          </a:p>
          <a:p>
            <a:r>
              <a:rPr lang="en-US" dirty="0" smtClean="0"/>
              <a:t>defines </a:t>
            </a:r>
            <a:r>
              <a:rPr lang="en-US" dirty="0"/>
              <a:t>a category in terms of a set </a:t>
            </a:r>
            <a:r>
              <a:rPr lang="en-US" dirty="0" smtClean="0"/>
              <a:t>of </a:t>
            </a:r>
            <a:r>
              <a:rPr lang="en-US" b="1" dirty="0" smtClean="0"/>
              <a:t>necessary and </a:t>
            </a:r>
            <a:r>
              <a:rPr lang="en-US" b="1" dirty="0"/>
              <a:t>sufficient </a:t>
            </a:r>
            <a:r>
              <a:rPr lang="en-US" b="1" dirty="0" smtClean="0"/>
              <a:t>criteria.</a:t>
            </a:r>
          </a:p>
          <a:p>
            <a:r>
              <a:rPr lang="en-US" dirty="0">
                <a:solidFill>
                  <a:srgbClr val="FF0000"/>
                </a:solidFill>
              </a:rPr>
              <a:t>for instance</a:t>
            </a:r>
            <a:r>
              <a:rPr lang="en-US" dirty="0"/>
              <a:t>, the criteria for some X to qualify for inclusion in the </a:t>
            </a:r>
            <a:r>
              <a:rPr lang="en-US" dirty="0" smtClean="0"/>
              <a:t>category GIRL </a:t>
            </a:r>
            <a:r>
              <a:rPr lang="en-US" dirty="0"/>
              <a:t>are:</a:t>
            </a:r>
          </a:p>
          <a:p>
            <a:r>
              <a:rPr lang="en-US" dirty="0"/>
              <a:t>X is human</a:t>
            </a:r>
          </a:p>
          <a:p>
            <a:r>
              <a:rPr lang="en-US" dirty="0"/>
              <a:t>X is female</a:t>
            </a:r>
          </a:p>
          <a:p>
            <a:r>
              <a:rPr lang="en-US" dirty="0"/>
              <a:t>X is young</a:t>
            </a:r>
          </a:p>
          <a:p>
            <a:pPr marL="0" indent="0">
              <a:buNone/>
            </a:pPr>
            <a:r>
              <a:rPr lang="en-US" b="1" dirty="0" smtClean="0"/>
              <a:t> </a:t>
            </a:r>
            <a:endParaRPr lang="en-US" dirty="0"/>
          </a:p>
        </p:txBody>
      </p:sp>
    </p:spTree>
    <p:extLst>
      <p:ext uri="{BB962C8B-B14F-4D97-AF65-F5344CB8AC3E}">
        <p14:creationId xmlns:p14="http://schemas.microsoft.com/office/powerpoint/2010/main" val="9397465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TotalTime>
  <Words>1665</Words>
  <Application>Microsoft Office PowerPoint</Application>
  <PresentationFormat>On-screen Show (4:3)</PresentationFormat>
  <Paragraphs>123</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Chapter 7 </vt:lpstr>
      <vt:lpstr>Outline</vt:lpstr>
      <vt:lpstr>PowerPoint Presentation</vt:lpstr>
      <vt:lpstr>PowerPoint Presentation</vt:lpstr>
      <vt:lpstr>PowerPoint Presentation</vt:lpstr>
      <vt:lpstr>PowerPoint Presentation</vt:lpstr>
      <vt:lpstr>PowerPoint Presentation</vt:lpstr>
      <vt:lpstr>PowerPoint Presentation</vt:lpstr>
      <vt:lpstr>7.2.1 The classical approach </vt:lpstr>
      <vt:lpstr>7.2.2 Some problems of the classical approach </vt:lpstr>
      <vt:lpstr>PowerPoint Presentation</vt:lpstr>
      <vt:lpstr>7.2.2 Some problems of the classical approach</vt:lpstr>
      <vt:lpstr>7.2.2 Some problems of the classical approach</vt:lpstr>
      <vt:lpstr>PowerPoint Presentation</vt:lpstr>
      <vt:lpstr>7.2.3 The standard prototype approach </vt:lpstr>
      <vt:lpstr>Eleanor Rosch </vt:lpstr>
      <vt:lpstr>Characteristics of Conceptual Categories within Rosch’s Model </vt:lpstr>
      <vt:lpstr>7.2.3.1 GOE and family resemblance </vt:lpstr>
      <vt:lpstr>7.2.3.1 GOE and family resemblance </vt:lpstr>
      <vt:lpstr>Characteristics of Conceptual Categories within Rosch’s Model </vt:lpstr>
      <vt:lpstr>Characteristics of Conceptual Categories within Rosch’s Model </vt:lpstr>
      <vt:lpstr>Characteristics of Conceptual Categories within Rosch’s Model </vt:lpstr>
      <vt:lpstr>7.2.3.6 Basic-level categories </vt:lpstr>
      <vt:lpstr>Characteristics of basic-level items are as follows. </vt:lpstr>
      <vt:lpstr>Characteristics of basic-level items are as follows. </vt:lpstr>
      <vt:lpstr>Characteristics of basic-level items are as follows. </vt:lpstr>
      <vt:lpstr>7.3 Domains </vt:lpstr>
      <vt:lpstr>7.3 Domains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dc:creator>
  <cp:lastModifiedBy>pc</cp:lastModifiedBy>
  <cp:revision>16</cp:revision>
  <dcterms:created xsi:type="dcterms:W3CDTF">2015-03-10T06:42:43Z</dcterms:created>
  <dcterms:modified xsi:type="dcterms:W3CDTF">2015-10-21T07:00:31Z</dcterms:modified>
</cp:coreProperties>
</file>