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81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9" r:id="rId15"/>
    <p:sldId id="271" r:id="rId16"/>
    <p:sldId id="270" r:id="rId17"/>
    <p:sldId id="272" r:id="rId18"/>
    <p:sldId id="273" r:id="rId19"/>
    <p:sldId id="274" r:id="rId20"/>
    <p:sldId id="275" r:id="rId21"/>
    <p:sldId id="280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4298" autoAdjust="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D319D9-FE25-4227-9335-B693E0B8ADB3}" type="doc">
      <dgm:prSet loTypeId="urn:microsoft.com/office/officeart/2005/8/layout/matrix3" loCatId="matrix" qsTypeId="urn:microsoft.com/office/officeart/2005/8/quickstyle/simple1#39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4D2AFFA-7EBB-4457-8372-7BAF10DE707B}">
      <dgm:prSet custT="1"/>
      <dgm:spPr/>
      <dgm:t>
        <a:bodyPr/>
        <a:lstStyle/>
        <a:p>
          <a:pPr rtl="0"/>
          <a:r>
            <a:rPr lang="en-US" sz="1800" b="1" smtClean="0"/>
            <a:t>Geographic segmentation</a:t>
          </a:r>
          <a:endParaRPr lang="en-US" sz="1800" b="1" dirty="0"/>
        </a:p>
      </dgm:t>
    </dgm:pt>
    <dgm:pt modelId="{AC5477EB-571E-4401-B426-603BF8EDF044}" type="parTrans" cxnId="{DAA959D4-0EFF-4F54-B5CB-A319979DEFD4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425AD90E-15A3-4D9A-8F4F-73660CAF3CF3}" type="sibTrans" cxnId="{DAA959D4-0EFF-4F54-B5CB-A319979DEFD4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5D0F6EFF-07C4-4EAA-A3F2-B1FD5E957AA2}">
      <dgm:prSet custT="1"/>
      <dgm:spPr/>
      <dgm:t>
        <a:bodyPr/>
        <a:lstStyle/>
        <a:p>
          <a:pPr rtl="0"/>
          <a:r>
            <a:rPr lang="en-US" sz="1800" b="1" smtClean="0"/>
            <a:t>Demographic segmentation</a:t>
          </a:r>
          <a:endParaRPr lang="en-US" sz="1800" b="1" dirty="0"/>
        </a:p>
      </dgm:t>
    </dgm:pt>
    <dgm:pt modelId="{ADD4C757-5EE4-451E-8CC8-3FB97EF57900}" type="parTrans" cxnId="{B5378269-FC59-4A0F-B004-5CA118AA889D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0D2ECFE8-BF38-4A23-A1FD-3A5AE9080769}" type="sibTrans" cxnId="{B5378269-FC59-4A0F-B004-5CA118AA889D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5B92F025-C53C-44BA-9C22-877A222C855C}">
      <dgm:prSet custT="1"/>
      <dgm:spPr/>
      <dgm:t>
        <a:bodyPr/>
        <a:lstStyle/>
        <a:p>
          <a:pPr rtl="0"/>
          <a:r>
            <a:rPr lang="en-US" sz="1800" b="1" dirty="0" smtClean="0"/>
            <a:t>Psychographic segmentation</a:t>
          </a:r>
          <a:endParaRPr lang="en-US" sz="1800" b="1" dirty="0"/>
        </a:p>
      </dgm:t>
    </dgm:pt>
    <dgm:pt modelId="{C04FE7C2-9108-48D3-9C9F-FBD9976E4296}" type="parTrans" cxnId="{BB9CAC31-D2ED-448F-A4DF-A192A76FDEC5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01EBF02C-16FE-4EB2-B9C9-7F527C1F1EAF}" type="sibTrans" cxnId="{BB9CAC31-D2ED-448F-A4DF-A192A76FDEC5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9EBCBE55-B008-4E7F-BDAB-87A32F26C0C6}">
      <dgm:prSet custT="1"/>
      <dgm:spPr/>
      <dgm:t>
        <a:bodyPr/>
        <a:lstStyle/>
        <a:p>
          <a:pPr rtl="0"/>
          <a:r>
            <a:rPr lang="en-US" sz="1800" b="1" smtClean="0"/>
            <a:t>Behavioral segmentation</a:t>
          </a:r>
          <a:endParaRPr lang="en-US" sz="1800" b="1" dirty="0"/>
        </a:p>
      </dgm:t>
    </dgm:pt>
    <dgm:pt modelId="{E7622C26-8F2C-41F4-B6F1-E71FF382DA3D}" type="parTrans" cxnId="{62570520-6C4A-4D05-88E9-65C23D9C085E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8D2DD6DA-BFAE-4AD5-8815-D9292930DB62}" type="sibTrans" cxnId="{62570520-6C4A-4D05-88E9-65C23D9C085E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C02E4479-91D2-4EFA-981C-E34F70BF66DE}">
      <dgm:prSet/>
      <dgm:spPr/>
      <dgm:t>
        <a:bodyPr/>
        <a:lstStyle/>
        <a:p>
          <a:pPr rtl="0"/>
          <a:endParaRPr lang="en-US" sz="2000" b="1" dirty="0">
            <a:solidFill>
              <a:schemeClr val="tx1"/>
            </a:solidFill>
          </a:endParaRPr>
        </a:p>
      </dgm:t>
    </dgm:pt>
    <dgm:pt modelId="{76E0D522-524D-4587-A041-C89CF4066D5C}" type="parTrans" cxnId="{DA7A6A0C-BA34-4642-807B-29D82B510505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B56742DE-5886-42D4-97C5-47CCE058081C}" type="sibTrans" cxnId="{DA7A6A0C-BA34-4642-807B-29D82B510505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3108E4AF-B52B-427E-BC83-C3FC07E13377}" type="pres">
      <dgm:prSet presAssocID="{0DD319D9-FE25-4227-9335-B693E0B8ADB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930E188-8347-4619-9B01-061C83B78FA9}" type="pres">
      <dgm:prSet presAssocID="{0DD319D9-FE25-4227-9335-B693E0B8ADB3}" presName="diamond" presStyleLbl="bgShp" presStyleIdx="0" presStyleCnt="1"/>
      <dgm:spPr/>
      <dgm:t>
        <a:bodyPr/>
        <a:lstStyle/>
        <a:p>
          <a:endParaRPr lang="en-US"/>
        </a:p>
      </dgm:t>
    </dgm:pt>
    <dgm:pt modelId="{239C166D-9485-427A-943F-ADE2E7EC11A1}" type="pres">
      <dgm:prSet presAssocID="{0DD319D9-FE25-4227-9335-B693E0B8ADB3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5B7128-1CD2-4BEE-8825-D9246086A561}" type="pres">
      <dgm:prSet presAssocID="{0DD319D9-FE25-4227-9335-B693E0B8ADB3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8BD139-926A-444E-951D-3B402AC0BC2F}" type="pres">
      <dgm:prSet presAssocID="{0DD319D9-FE25-4227-9335-B693E0B8ADB3}" presName="quad3" presStyleLbl="node1" presStyleIdx="2" presStyleCnt="4" custScaleX="1080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7EDF94-B6C3-40EA-9B71-3171FAD8FBAA}" type="pres">
      <dgm:prSet presAssocID="{0DD319D9-FE25-4227-9335-B693E0B8ADB3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AA959D4-0EFF-4F54-B5CB-A319979DEFD4}" srcId="{0DD319D9-FE25-4227-9335-B693E0B8ADB3}" destId="{44D2AFFA-7EBB-4457-8372-7BAF10DE707B}" srcOrd="0" destOrd="0" parTransId="{AC5477EB-571E-4401-B426-603BF8EDF044}" sibTransId="{425AD90E-15A3-4D9A-8F4F-73660CAF3CF3}"/>
    <dgm:cxn modelId="{745E2D00-460F-4800-B9FD-83EB7F28E413}" type="presOf" srcId="{5D0F6EFF-07C4-4EAA-A3F2-B1FD5E957AA2}" destId="{FF5B7128-1CD2-4BEE-8825-D9246086A561}" srcOrd="0" destOrd="0" presId="urn:microsoft.com/office/officeart/2005/8/layout/matrix3"/>
    <dgm:cxn modelId="{65B481A6-178E-4C1F-B04C-00CF9D3FDF52}" type="presOf" srcId="{44D2AFFA-7EBB-4457-8372-7BAF10DE707B}" destId="{239C166D-9485-427A-943F-ADE2E7EC11A1}" srcOrd="0" destOrd="0" presId="urn:microsoft.com/office/officeart/2005/8/layout/matrix3"/>
    <dgm:cxn modelId="{B5378269-FC59-4A0F-B004-5CA118AA889D}" srcId="{0DD319D9-FE25-4227-9335-B693E0B8ADB3}" destId="{5D0F6EFF-07C4-4EAA-A3F2-B1FD5E957AA2}" srcOrd="1" destOrd="0" parTransId="{ADD4C757-5EE4-451E-8CC8-3FB97EF57900}" sibTransId="{0D2ECFE8-BF38-4A23-A1FD-3A5AE9080769}"/>
    <dgm:cxn modelId="{BB9CAC31-D2ED-448F-A4DF-A192A76FDEC5}" srcId="{0DD319D9-FE25-4227-9335-B693E0B8ADB3}" destId="{5B92F025-C53C-44BA-9C22-877A222C855C}" srcOrd="2" destOrd="0" parTransId="{C04FE7C2-9108-48D3-9C9F-FBD9976E4296}" sibTransId="{01EBF02C-16FE-4EB2-B9C9-7F527C1F1EAF}"/>
    <dgm:cxn modelId="{DA7A6A0C-BA34-4642-807B-29D82B510505}" srcId="{0DD319D9-FE25-4227-9335-B693E0B8ADB3}" destId="{C02E4479-91D2-4EFA-981C-E34F70BF66DE}" srcOrd="4" destOrd="0" parTransId="{76E0D522-524D-4587-A041-C89CF4066D5C}" sibTransId="{B56742DE-5886-42D4-97C5-47CCE058081C}"/>
    <dgm:cxn modelId="{96DF7ACF-678B-447A-AD7D-33CDE043780D}" type="presOf" srcId="{0DD319D9-FE25-4227-9335-B693E0B8ADB3}" destId="{3108E4AF-B52B-427E-BC83-C3FC07E13377}" srcOrd="0" destOrd="0" presId="urn:microsoft.com/office/officeart/2005/8/layout/matrix3"/>
    <dgm:cxn modelId="{62570520-6C4A-4D05-88E9-65C23D9C085E}" srcId="{0DD319D9-FE25-4227-9335-B693E0B8ADB3}" destId="{9EBCBE55-B008-4E7F-BDAB-87A32F26C0C6}" srcOrd="3" destOrd="0" parTransId="{E7622C26-8F2C-41F4-B6F1-E71FF382DA3D}" sibTransId="{8D2DD6DA-BFAE-4AD5-8815-D9292930DB62}"/>
    <dgm:cxn modelId="{B53C6CE7-1650-4FE0-AC62-9EB17D7F84F5}" type="presOf" srcId="{5B92F025-C53C-44BA-9C22-877A222C855C}" destId="{128BD139-926A-444E-951D-3B402AC0BC2F}" srcOrd="0" destOrd="0" presId="urn:microsoft.com/office/officeart/2005/8/layout/matrix3"/>
    <dgm:cxn modelId="{E4A05A24-2002-404E-8CE9-226C7E6959B5}" type="presOf" srcId="{9EBCBE55-B008-4E7F-BDAB-87A32F26C0C6}" destId="{577EDF94-B6C3-40EA-9B71-3171FAD8FBAA}" srcOrd="0" destOrd="0" presId="urn:microsoft.com/office/officeart/2005/8/layout/matrix3"/>
    <dgm:cxn modelId="{EF21E74C-EA8E-44C8-B592-0A2A72BCC563}" type="presParOf" srcId="{3108E4AF-B52B-427E-BC83-C3FC07E13377}" destId="{2930E188-8347-4619-9B01-061C83B78FA9}" srcOrd="0" destOrd="0" presId="urn:microsoft.com/office/officeart/2005/8/layout/matrix3"/>
    <dgm:cxn modelId="{6FEF53D1-65CE-45A4-96B6-5714103198CD}" type="presParOf" srcId="{3108E4AF-B52B-427E-BC83-C3FC07E13377}" destId="{239C166D-9485-427A-943F-ADE2E7EC11A1}" srcOrd="1" destOrd="0" presId="urn:microsoft.com/office/officeart/2005/8/layout/matrix3"/>
    <dgm:cxn modelId="{696F0E49-5AA6-451E-BC01-B2C260E6C2B7}" type="presParOf" srcId="{3108E4AF-B52B-427E-BC83-C3FC07E13377}" destId="{FF5B7128-1CD2-4BEE-8825-D9246086A561}" srcOrd="2" destOrd="0" presId="urn:microsoft.com/office/officeart/2005/8/layout/matrix3"/>
    <dgm:cxn modelId="{C455B461-B551-4B70-A033-01F731ED3582}" type="presParOf" srcId="{3108E4AF-B52B-427E-BC83-C3FC07E13377}" destId="{128BD139-926A-444E-951D-3B402AC0BC2F}" srcOrd="3" destOrd="0" presId="urn:microsoft.com/office/officeart/2005/8/layout/matrix3"/>
    <dgm:cxn modelId="{F4BD1768-AF5F-4B2C-902A-734B25612FDF}" type="presParOf" srcId="{3108E4AF-B52B-427E-BC83-C3FC07E13377}" destId="{577EDF94-B6C3-40EA-9B71-3171FAD8FBAA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CE34CF-1829-43BF-ADED-7B04A6F0B88A}" type="doc">
      <dgm:prSet loTypeId="urn:microsoft.com/office/officeart/2005/8/layout/default#4" loCatId="list" qsTypeId="urn:microsoft.com/office/officeart/2005/8/quickstyle/simple1#40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5AA2DA8-75A1-4A5F-A61A-3F879A22416C}">
      <dgm:prSet/>
      <dgm:spPr/>
      <dgm:t>
        <a:bodyPr/>
        <a:lstStyle/>
        <a:p>
          <a:pPr rtl="0"/>
          <a:r>
            <a:rPr lang="en-US" b="0" dirty="0" smtClean="0"/>
            <a:t>Geographic location</a:t>
          </a:r>
          <a:endParaRPr lang="en-US" dirty="0"/>
        </a:p>
      </dgm:t>
    </dgm:pt>
    <dgm:pt modelId="{F65F9686-015E-4297-8355-EAEEC60FC20B}" type="parTrans" cxnId="{CA9D9D41-969D-4E2F-BFC8-C37A0E6ECF61}">
      <dgm:prSet/>
      <dgm:spPr/>
      <dgm:t>
        <a:bodyPr/>
        <a:lstStyle/>
        <a:p>
          <a:endParaRPr lang="en-US"/>
        </a:p>
      </dgm:t>
    </dgm:pt>
    <dgm:pt modelId="{8EA2B8E0-B3D5-4E08-9F6E-ADDCC45422F9}" type="sibTrans" cxnId="{CA9D9D41-969D-4E2F-BFC8-C37A0E6ECF61}">
      <dgm:prSet/>
      <dgm:spPr/>
      <dgm:t>
        <a:bodyPr/>
        <a:lstStyle/>
        <a:p>
          <a:endParaRPr lang="en-US"/>
        </a:p>
      </dgm:t>
    </dgm:pt>
    <dgm:pt modelId="{5B817C1C-4026-4328-AC9E-EC28A7577B55}">
      <dgm:prSet/>
      <dgm:spPr/>
      <dgm:t>
        <a:bodyPr/>
        <a:lstStyle/>
        <a:p>
          <a:pPr rtl="0"/>
          <a:r>
            <a:rPr lang="en-US" b="0" dirty="0" smtClean="0"/>
            <a:t>Economic factors</a:t>
          </a:r>
          <a:endParaRPr lang="en-US" dirty="0"/>
        </a:p>
      </dgm:t>
    </dgm:pt>
    <dgm:pt modelId="{2770B10A-81CA-4B66-959E-194728BFE479}" type="parTrans" cxnId="{6832183E-33F1-4471-A299-C17BDDAAA3DC}">
      <dgm:prSet/>
      <dgm:spPr/>
      <dgm:t>
        <a:bodyPr/>
        <a:lstStyle/>
        <a:p>
          <a:endParaRPr lang="en-US"/>
        </a:p>
      </dgm:t>
    </dgm:pt>
    <dgm:pt modelId="{F976ACD0-8F0F-4ABC-AB4A-C536AA877BD4}" type="sibTrans" cxnId="{6832183E-33F1-4471-A299-C17BDDAAA3DC}">
      <dgm:prSet/>
      <dgm:spPr/>
      <dgm:t>
        <a:bodyPr/>
        <a:lstStyle/>
        <a:p>
          <a:endParaRPr lang="en-US"/>
        </a:p>
      </dgm:t>
    </dgm:pt>
    <dgm:pt modelId="{5071DC24-BB56-4DB1-A8D6-1C7789B71A46}">
      <dgm:prSet/>
      <dgm:spPr/>
      <dgm:t>
        <a:bodyPr/>
        <a:lstStyle/>
        <a:p>
          <a:pPr rtl="0"/>
          <a:r>
            <a:rPr lang="en-US" b="0" smtClean="0"/>
            <a:t>Political-legal factors</a:t>
          </a:r>
          <a:endParaRPr lang="en-US" dirty="0"/>
        </a:p>
      </dgm:t>
    </dgm:pt>
    <dgm:pt modelId="{7E1984AE-0980-463F-84B2-0D5C433A261A}" type="parTrans" cxnId="{6B769059-43F1-4835-9A8A-AF4F77E32CF5}">
      <dgm:prSet/>
      <dgm:spPr/>
      <dgm:t>
        <a:bodyPr/>
        <a:lstStyle/>
        <a:p>
          <a:endParaRPr lang="en-US"/>
        </a:p>
      </dgm:t>
    </dgm:pt>
    <dgm:pt modelId="{5B201F4A-900D-41BF-A63B-3A814578C3E3}" type="sibTrans" cxnId="{6B769059-43F1-4835-9A8A-AF4F77E32CF5}">
      <dgm:prSet/>
      <dgm:spPr/>
      <dgm:t>
        <a:bodyPr/>
        <a:lstStyle/>
        <a:p>
          <a:endParaRPr lang="en-US"/>
        </a:p>
      </dgm:t>
    </dgm:pt>
    <dgm:pt modelId="{FF5E0B35-9C62-4298-9D78-9AE8EDCC5A5F}">
      <dgm:prSet/>
      <dgm:spPr/>
      <dgm:t>
        <a:bodyPr/>
        <a:lstStyle/>
        <a:p>
          <a:pPr rtl="0"/>
          <a:r>
            <a:rPr lang="en-US" b="0" dirty="0" smtClean="0"/>
            <a:t>Cultural factors</a:t>
          </a:r>
          <a:endParaRPr lang="en-US" dirty="0"/>
        </a:p>
      </dgm:t>
    </dgm:pt>
    <dgm:pt modelId="{FD4A3273-DCA8-4A7F-A761-856B62F41DB3}" type="parTrans" cxnId="{2F70D5AB-EA88-449C-A1D1-F457F4908A7D}">
      <dgm:prSet/>
      <dgm:spPr/>
      <dgm:t>
        <a:bodyPr/>
        <a:lstStyle/>
        <a:p>
          <a:endParaRPr lang="en-US"/>
        </a:p>
      </dgm:t>
    </dgm:pt>
    <dgm:pt modelId="{453DC9D7-91A9-45DD-A38E-0F895C65EE02}" type="sibTrans" cxnId="{2F70D5AB-EA88-449C-A1D1-F457F4908A7D}">
      <dgm:prSet/>
      <dgm:spPr/>
      <dgm:t>
        <a:bodyPr/>
        <a:lstStyle/>
        <a:p>
          <a:endParaRPr lang="en-US"/>
        </a:p>
      </dgm:t>
    </dgm:pt>
    <dgm:pt modelId="{8523D405-B75A-4419-BA4C-D9FEA11F64E0}" type="pres">
      <dgm:prSet presAssocID="{8ECE34CF-1829-43BF-ADED-7B04A6F0B88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9330B33-AB7A-41CA-AAE4-709D4F559684}" type="pres">
      <dgm:prSet presAssocID="{F5AA2DA8-75A1-4A5F-A61A-3F879A22416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F83609-62D2-4119-9E0B-C35ED62BCB71}" type="pres">
      <dgm:prSet presAssocID="{8EA2B8E0-B3D5-4E08-9F6E-ADDCC45422F9}" presName="sibTrans" presStyleCnt="0"/>
      <dgm:spPr/>
      <dgm:t>
        <a:bodyPr/>
        <a:lstStyle/>
        <a:p>
          <a:endParaRPr lang="en-US"/>
        </a:p>
      </dgm:t>
    </dgm:pt>
    <dgm:pt modelId="{1B4CDDBB-190A-4591-92AB-A505223B5D6E}" type="pres">
      <dgm:prSet presAssocID="{5B817C1C-4026-4328-AC9E-EC28A7577B5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A7CB6D-2FD9-4AF8-B56F-E9BC82DF486C}" type="pres">
      <dgm:prSet presAssocID="{F976ACD0-8F0F-4ABC-AB4A-C536AA877BD4}" presName="sibTrans" presStyleCnt="0"/>
      <dgm:spPr/>
      <dgm:t>
        <a:bodyPr/>
        <a:lstStyle/>
        <a:p>
          <a:endParaRPr lang="en-US"/>
        </a:p>
      </dgm:t>
    </dgm:pt>
    <dgm:pt modelId="{A58368D9-553D-4A50-8D4E-4DAA8F350C73}" type="pres">
      <dgm:prSet presAssocID="{5071DC24-BB56-4DB1-A8D6-1C7789B71A4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A04D14-4372-40A4-B918-5C268DFD9108}" type="pres">
      <dgm:prSet presAssocID="{5B201F4A-900D-41BF-A63B-3A814578C3E3}" presName="sibTrans" presStyleCnt="0"/>
      <dgm:spPr/>
      <dgm:t>
        <a:bodyPr/>
        <a:lstStyle/>
        <a:p>
          <a:endParaRPr lang="en-US"/>
        </a:p>
      </dgm:t>
    </dgm:pt>
    <dgm:pt modelId="{F4FE62FD-FA44-4BFF-9D52-E06BFA491A85}" type="pres">
      <dgm:prSet presAssocID="{FF5E0B35-9C62-4298-9D78-9AE8EDCC5A5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81C16C7-4D18-4A63-80BB-6D4FC5ADC3F4}" type="presOf" srcId="{5B817C1C-4026-4328-AC9E-EC28A7577B55}" destId="{1B4CDDBB-190A-4591-92AB-A505223B5D6E}" srcOrd="0" destOrd="0" presId="urn:microsoft.com/office/officeart/2005/8/layout/default#4"/>
    <dgm:cxn modelId="{CA9D9D41-969D-4E2F-BFC8-C37A0E6ECF61}" srcId="{8ECE34CF-1829-43BF-ADED-7B04A6F0B88A}" destId="{F5AA2DA8-75A1-4A5F-A61A-3F879A22416C}" srcOrd="0" destOrd="0" parTransId="{F65F9686-015E-4297-8355-EAEEC60FC20B}" sibTransId="{8EA2B8E0-B3D5-4E08-9F6E-ADDCC45422F9}"/>
    <dgm:cxn modelId="{6B769059-43F1-4835-9A8A-AF4F77E32CF5}" srcId="{8ECE34CF-1829-43BF-ADED-7B04A6F0B88A}" destId="{5071DC24-BB56-4DB1-A8D6-1C7789B71A46}" srcOrd="2" destOrd="0" parTransId="{7E1984AE-0980-463F-84B2-0D5C433A261A}" sibTransId="{5B201F4A-900D-41BF-A63B-3A814578C3E3}"/>
    <dgm:cxn modelId="{443F764B-8AAE-407C-830F-B7F37176E639}" type="presOf" srcId="{5071DC24-BB56-4DB1-A8D6-1C7789B71A46}" destId="{A58368D9-553D-4A50-8D4E-4DAA8F350C73}" srcOrd="0" destOrd="0" presId="urn:microsoft.com/office/officeart/2005/8/layout/default#4"/>
    <dgm:cxn modelId="{6832183E-33F1-4471-A299-C17BDDAAA3DC}" srcId="{8ECE34CF-1829-43BF-ADED-7B04A6F0B88A}" destId="{5B817C1C-4026-4328-AC9E-EC28A7577B55}" srcOrd="1" destOrd="0" parTransId="{2770B10A-81CA-4B66-959E-194728BFE479}" sibTransId="{F976ACD0-8F0F-4ABC-AB4A-C536AA877BD4}"/>
    <dgm:cxn modelId="{2F70D5AB-EA88-449C-A1D1-F457F4908A7D}" srcId="{8ECE34CF-1829-43BF-ADED-7B04A6F0B88A}" destId="{FF5E0B35-9C62-4298-9D78-9AE8EDCC5A5F}" srcOrd="3" destOrd="0" parTransId="{FD4A3273-DCA8-4A7F-A761-856B62F41DB3}" sibTransId="{453DC9D7-91A9-45DD-A38E-0F895C65EE02}"/>
    <dgm:cxn modelId="{A9B4B95C-9AF2-471D-9297-DD7352C30769}" type="presOf" srcId="{8ECE34CF-1829-43BF-ADED-7B04A6F0B88A}" destId="{8523D405-B75A-4419-BA4C-D9FEA11F64E0}" srcOrd="0" destOrd="0" presId="urn:microsoft.com/office/officeart/2005/8/layout/default#4"/>
    <dgm:cxn modelId="{489D7A0F-2904-41A9-BC10-8829CC7A7FFE}" type="presOf" srcId="{F5AA2DA8-75A1-4A5F-A61A-3F879A22416C}" destId="{99330B33-AB7A-41CA-AAE4-709D4F559684}" srcOrd="0" destOrd="0" presId="urn:microsoft.com/office/officeart/2005/8/layout/default#4"/>
    <dgm:cxn modelId="{B9BF7B37-A1F7-433C-B412-543854F8B018}" type="presOf" srcId="{FF5E0B35-9C62-4298-9D78-9AE8EDCC5A5F}" destId="{F4FE62FD-FA44-4BFF-9D52-E06BFA491A85}" srcOrd="0" destOrd="0" presId="urn:microsoft.com/office/officeart/2005/8/layout/default#4"/>
    <dgm:cxn modelId="{51B3A877-F8C5-40D6-B01D-3A0F37FBC926}" type="presParOf" srcId="{8523D405-B75A-4419-BA4C-D9FEA11F64E0}" destId="{99330B33-AB7A-41CA-AAE4-709D4F559684}" srcOrd="0" destOrd="0" presId="urn:microsoft.com/office/officeart/2005/8/layout/default#4"/>
    <dgm:cxn modelId="{114D13AD-ECBC-41FC-8481-E887435026B3}" type="presParOf" srcId="{8523D405-B75A-4419-BA4C-D9FEA11F64E0}" destId="{EDF83609-62D2-4119-9E0B-C35ED62BCB71}" srcOrd="1" destOrd="0" presId="urn:microsoft.com/office/officeart/2005/8/layout/default#4"/>
    <dgm:cxn modelId="{154D465D-E687-47F6-9581-FD1170A1AA4A}" type="presParOf" srcId="{8523D405-B75A-4419-BA4C-D9FEA11F64E0}" destId="{1B4CDDBB-190A-4591-92AB-A505223B5D6E}" srcOrd="2" destOrd="0" presId="urn:microsoft.com/office/officeart/2005/8/layout/default#4"/>
    <dgm:cxn modelId="{7D33E1DC-2859-4A17-83CD-476D1BD8E1C1}" type="presParOf" srcId="{8523D405-B75A-4419-BA4C-D9FEA11F64E0}" destId="{9DA7CB6D-2FD9-4AF8-B56F-E9BC82DF486C}" srcOrd="3" destOrd="0" presId="urn:microsoft.com/office/officeart/2005/8/layout/default#4"/>
    <dgm:cxn modelId="{9BB5113C-DA6B-4688-A98C-A432E4134645}" type="presParOf" srcId="{8523D405-B75A-4419-BA4C-D9FEA11F64E0}" destId="{A58368D9-553D-4A50-8D4E-4DAA8F350C73}" srcOrd="4" destOrd="0" presId="urn:microsoft.com/office/officeart/2005/8/layout/default#4"/>
    <dgm:cxn modelId="{F0CF2960-3D67-402C-AFD2-2B783815620B}" type="presParOf" srcId="{8523D405-B75A-4419-BA4C-D9FEA11F64E0}" destId="{68A04D14-4372-40A4-B918-5C268DFD9108}" srcOrd="5" destOrd="0" presId="urn:microsoft.com/office/officeart/2005/8/layout/default#4"/>
    <dgm:cxn modelId="{544B4408-73C1-4DED-9C66-CF79932B62B1}" type="presParOf" srcId="{8523D405-B75A-4419-BA4C-D9FEA11F64E0}" destId="{F4FE62FD-FA44-4BFF-9D52-E06BFA491A85}" srcOrd="6" destOrd="0" presId="urn:microsoft.com/office/officeart/2005/8/layout/default#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3EC7F58-252D-45DC-A2AF-91E6C00808ED}" type="doc">
      <dgm:prSet loTypeId="urn:microsoft.com/office/officeart/2005/8/layout/default#5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5381AAD-A087-4611-A832-1ECE6C7EF15C}">
      <dgm:prSet phldrT="[Text]"/>
      <dgm:spPr/>
      <dgm:t>
        <a:bodyPr/>
        <a:lstStyle/>
        <a:p>
          <a:r>
            <a:rPr lang="en-US" dirty="0" smtClean="0"/>
            <a:t>Measurable</a:t>
          </a:r>
          <a:endParaRPr lang="en-US" dirty="0"/>
        </a:p>
      </dgm:t>
    </dgm:pt>
    <dgm:pt modelId="{65558E9E-EEFE-432F-869C-6586990C1008}" type="parTrans" cxnId="{89490F0B-72A4-4D08-8087-978D925D2C00}">
      <dgm:prSet/>
      <dgm:spPr/>
      <dgm:t>
        <a:bodyPr/>
        <a:lstStyle/>
        <a:p>
          <a:endParaRPr lang="en-US"/>
        </a:p>
      </dgm:t>
    </dgm:pt>
    <dgm:pt modelId="{79A8E6D9-0E53-4A83-AEE1-1221F405C6A9}" type="sibTrans" cxnId="{89490F0B-72A4-4D08-8087-978D925D2C00}">
      <dgm:prSet/>
      <dgm:spPr/>
      <dgm:t>
        <a:bodyPr/>
        <a:lstStyle/>
        <a:p>
          <a:endParaRPr lang="en-US"/>
        </a:p>
      </dgm:t>
    </dgm:pt>
    <dgm:pt modelId="{D6A65E69-D219-4E29-9408-35E388C4D838}">
      <dgm:prSet/>
      <dgm:spPr/>
      <dgm:t>
        <a:bodyPr/>
        <a:lstStyle/>
        <a:p>
          <a:r>
            <a:rPr lang="en-US" dirty="0" smtClean="0"/>
            <a:t>Accessible</a:t>
          </a:r>
        </a:p>
      </dgm:t>
    </dgm:pt>
    <dgm:pt modelId="{6178A699-8A62-4554-9F6E-26E02AEC046C}" type="parTrans" cxnId="{A59BD108-5E03-4D48-8CAA-17EEFDC279C4}">
      <dgm:prSet/>
      <dgm:spPr/>
      <dgm:t>
        <a:bodyPr/>
        <a:lstStyle/>
        <a:p>
          <a:endParaRPr lang="en-US"/>
        </a:p>
      </dgm:t>
    </dgm:pt>
    <dgm:pt modelId="{33247F6D-46CD-4E36-A10C-F858266E6D2D}" type="sibTrans" cxnId="{A59BD108-5E03-4D48-8CAA-17EEFDC279C4}">
      <dgm:prSet/>
      <dgm:spPr/>
      <dgm:t>
        <a:bodyPr/>
        <a:lstStyle/>
        <a:p>
          <a:endParaRPr lang="en-US"/>
        </a:p>
      </dgm:t>
    </dgm:pt>
    <dgm:pt modelId="{85A90EB4-456C-4AB4-BC32-6FE0BAD67293}">
      <dgm:prSet/>
      <dgm:spPr/>
      <dgm:t>
        <a:bodyPr/>
        <a:lstStyle/>
        <a:p>
          <a:r>
            <a:rPr lang="en-US" dirty="0" smtClean="0"/>
            <a:t>Substantial</a:t>
          </a:r>
        </a:p>
      </dgm:t>
    </dgm:pt>
    <dgm:pt modelId="{0C24582D-7A19-44FD-A1DB-4AFEA517251A}" type="parTrans" cxnId="{9CC00FE0-B4D9-4E69-B211-81B00CD18BDF}">
      <dgm:prSet/>
      <dgm:spPr/>
      <dgm:t>
        <a:bodyPr/>
        <a:lstStyle/>
        <a:p>
          <a:endParaRPr lang="en-US"/>
        </a:p>
      </dgm:t>
    </dgm:pt>
    <dgm:pt modelId="{D6836D5C-DF63-4A73-BB46-7196444FD600}" type="sibTrans" cxnId="{9CC00FE0-B4D9-4E69-B211-81B00CD18BDF}">
      <dgm:prSet/>
      <dgm:spPr/>
      <dgm:t>
        <a:bodyPr/>
        <a:lstStyle/>
        <a:p>
          <a:endParaRPr lang="en-US"/>
        </a:p>
      </dgm:t>
    </dgm:pt>
    <dgm:pt modelId="{78951E83-5D7B-40C8-9649-21968B30CCA1}">
      <dgm:prSet/>
      <dgm:spPr/>
      <dgm:t>
        <a:bodyPr/>
        <a:lstStyle/>
        <a:p>
          <a:r>
            <a:rPr lang="en-US" dirty="0" smtClean="0"/>
            <a:t>Differentiable</a:t>
          </a:r>
        </a:p>
      </dgm:t>
    </dgm:pt>
    <dgm:pt modelId="{3E333009-AB1D-4C2E-995D-43D7E081739E}" type="parTrans" cxnId="{0984671D-0320-41C0-AEAD-A0624792A04B}">
      <dgm:prSet/>
      <dgm:spPr/>
      <dgm:t>
        <a:bodyPr/>
        <a:lstStyle/>
        <a:p>
          <a:endParaRPr lang="en-US"/>
        </a:p>
      </dgm:t>
    </dgm:pt>
    <dgm:pt modelId="{10E1EDFD-F540-49F8-921D-181896084901}" type="sibTrans" cxnId="{0984671D-0320-41C0-AEAD-A0624792A04B}">
      <dgm:prSet/>
      <dgm:spPr/>
      <dgm:t>
        <a:bodyPr/>
        <a:lstStyle/>
        <a:p>
          <a:endParaRPr lang="en-US"/>
        </a:p>
      </dgm:t>
    </dgm:pt>
    <dgm:pt modelId="{3E5BC873-D70A-45B4-8930-3D6ED96CF620}">
      <dgm:prSet/>
      <dgm:spPr/>
      <dgm:t>
        <a:bodyPr/>
        <a:lstStyle/>
        <a:p>
          <a:r>
            <a:rPr lang="en-US" dirty="0" smtClean="0"/>
            <a:t>Actionable</a:t>
          </a:r>
        </a:p>
      </dgm:t>
    </dgm:pt>
    <dgm:pt modelId="{9EC40971-AB96-4FE1-B339-A44220D84ACA}" type="parTrans" cxnId="{67FC9F24-8638-4EE5-B9D6-B42ABB4F76B8}">
      <dgm:prSet/>
      <dgm:spPr/>
      <dgm:t>
        <a:bodyPr/>
        <a:lstStyle/>
        <a:p>
          <a:endParaRPr lang="en-US"/>
        </a:p>
      </dgm:t>
    </dgm:pt>
    <dgm:pt modelId="{9A60607F-5217-4A96-9A39-3AC0237D7101}" type="sibTrans" cxnId="{67FC9F24-8638-4EE5-B9D6-B42ABB4F76B8}">
      <dgm:prSet/>
      <dgm:spPr/>
      <dgm:t>
        <a:bodyPr/>
        <a:lstStyle/>
        <a:p>
          <a:endParaRPr lang="en-US"/>
        </a:p>
      </dgm:t>
    </dgm:pt>
    <dgm:pt modelId="{48F61AAE-EC08-423D-A8A1-EB0EA72BB208}" type="pres">
      <dgm:prSet presAssocID="{53EC7F58-252D-45DC-A2AF-91E6C00808E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5950C03-D5A8-4BC0-BE31-30285A3D8A5D}" type="pres">
      <dgm:prSet presAssocID="{55381AAD-A087-4611-A832-1ECE6C7EF15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4BE143-872D-4C79-838F-D2B5B60CBBB5}" type="pres">
      <dgm:prSet presAssocID="{79A8E6D9-0E53-4A83-AEE1-1221F405C6A9}" presName="sibTrans" presStyleCnt="0"/>
      <dgm:spPr/>
      <dgm:t>
        <a:bodyPr/>
        <a:lstStyle/>
        <a:p>
          <a:endParaRPr lang="en-US"/>
        </a:p>
      </dgm:t>
    </dgm:pt>
    <dgm:pt modelId="{1AD4185E-108F-4C5D-812E-78781E81827E}" type="pres">
      <dgm:prSet presAssocID="{D6A65E69-D219-4E29-9408-35E388C4D83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A0095D-2485-4FC9-BB7E-F774B8DC574F}" type="pres">
      <dgm:prSet presAssocID="{33247F6D-46CD-4E36-A10C-F858266E6D2D}" presName="sibTrans" presStyleCnt="0"/>
      <dgm:spPr/>
      <dgm:t>
        <a:bodyPr/>
        <a:lstStyle/>
        <a:p>
          <a:endParaRPr lang="en-US"/>
        </a:p>
      </dgm:t>
    </dgm:pt>
    <dgm:pt modelId="{11C35352-86F7-4889-A461-F8A9D3F12BDF}" type="pres">
      <dgm:prSet presAssocID="{85A90EB4-456C-4AB4-BC32-6FE0BAD6729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29FAD5-6867-456C-BC96-2F8D56EC01D5}" type="pres">
      <dgm:prSet presAssocID="{D6836D5C-DF63-4A73-BB46-7196444FD600}" presName="sibTrans" presStyleCnt="0"/>
      <dgm:spPr/>
      <dgm:t>
        <a:bodyPr/>
        <a:lstStyle/>
        <a:p>
          <a:endParaRPr lang="en-US"/>
        </a:p>
      </dgm:t>
    </dgm:pt>
    <dgm:pt modelId="{B14E602B-B6B8-4EAB-8497-CB0179BE9449}" type="pres">
      <dgm:prSet presAssocID="{78951E83-5D7B-40C8-9649-21968B30CCA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D35007-64DA-4413-82F5-6884C30FFF5F}" type="pres">
      <dgm:prSet presAssocID="{10E1EDFD-F540-49F8-921D-181896084901}" presName="sibTrans" presStyleCnt="0"/>
      <dgm:spPr/>
      <dgm:t>
        <a:bodyPr/>
        <a:lstStyle/>
        <a:p>
          <a:endParaRPr lang="en-US"/>
        </a:p>
      </dgm:t>
    </dgm:pt>
    <dgm:pt modelId="{51639670-0E6F-4E63-9FF0-39E4C88DEA5F}" type="pres">
      <dgm:prSet presAssocID="{3E5BC873-D70A-45B4-8930-3D6ED96CF62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7FC9F24-8638-4EE5-B9D6-B42ABB4F76B8}" srcId="{53EC7F58-252D-45DC-A2AF-91E6C00808ED}" destId="{3E5BC873-D70A-45B4-8930-3D6ED96CF620}" srcOrd="4" destOrd="0" parTransId="{9EC40971-AB96-4FE1-B339-A44220D84ACA}" sibTransId="{9A60607F-5217-4A96-9A39-3AC0237D7101}"/>
    <dgm:cxn modelId="{DD10164F-BB2C-42A9-AB62-9F4D2DE5A48B}" type="presOf" srcId="{53EC7F58-252D-45DC-A2AF-91E6C00808ED}" destId="{48F61AAE-EC08-423D-A8A1-EB0EA72BB208}" srcOrd="0" destOrd="0" presId="urn:microsoft.com/office/officeart/2005/8/layout/default#5"/>
    <dgm:cxn modelId="{89490F0B-72A4-4D08-8087-978D925D2C00}" srcId="{53EC7F58-252D-45DC-A2AF-91E6C00808ED}" destId="{55381AAD-A087-4611-A832-1ECE6C7EF15C}" srcOrd="0" destOrd="0" parTransId="{65558E9E-EEFE-432F-869C-6586990C1008}" sibTransId="{79A8E6D9-0E53-4A83-AEE1-1221F405C6A9}"/>
    <dgm:cxn modelId="{0984671D-0320-41C0-AEAD-A0624792A04B}" srcId="{53EC7F58-252D-45DC-A2AF-91E6C00808ED}" destId="{78951E83-5D7B-40C8-9649-21968B30CCA1}" srcOrd="3" destOrd="0" parTransId="{3E333009-AB1D-4C2E-995D-43D7E081739E}" sibTransId="{10E1EDFD-F540-49F8-921D-181896084901}"/>
    <dgm:cxn modelId="{9CC00FE0-B4D9-4E69-B211-81B00CD18BDF}" srcId="{53EC7F58-252D-45DC-A2AF-91E6C00808ED}" destId="{85A90EB4-456C-4AB4-BC32-6FE0BAD67293}" srcOrd="2" destOrd="0" parTransId="{0C24582D-7A19-44FD-A1DB-4AFEA517251A}" sibTransId="{D6836D5C-DF63-4A73-BB46-7196444FD600}"/>
    <dgm:cxn modelId="{2E9280C3-A90A-4B0D-B316-3D6938F5F79F}" type="presOf" srcId="{85A90EB4-456C-4AB4-BC32-6FE0BAD67293}" destId="{11C35352-86F7-4889-A461-F8A9D3F12BDF}" srcOrd="0" destOrd="0" presId="urn:microsoft.com/office/officeart/2005/8/layout/default#5"/>
    <dgm:cxn modelId="{550C72B3-9330-4393-926E-8087496CBC88}" type="presOf" srcId="{3E5BC873-D70A-45B4-8930-3D6ED96CF620}" destId="{51639670-0E6F-4E63-9FF0-39E4C88DEA5F}" srcOrd="0" destOrd="0" presId="urn:microsoft.com/office/officeart/2005/8/layout/default#5"/>
    <dgm:cxn modelId="{C29A2FE9-B0B9-4E7E-B36D-EC5037593FF5}" type="presOf" srcId="{D6A65E69-D219-4E29-9408-35E388C4D838}" destId="{1AD4185E-108F-4C5D-812E-78781E81827E}" srcOrd="0" destOrd="0" presId="urn:microsoft.com/office/officeart/2005/8/layout/default#5"/>
    <dgm:cxn modelId="{509FDD0A-1F8B-41D2-B870-491B7FCAE510}" type="presOf" srcId="{55381AAD-A087-4611-A832-1ECE6C7EF15C}" destId="{05950C03-D5A8-4BC0-BE31-30285A3D8A5D}" srcOrd="0" destOrd="0" presId="urn:microsoft.com/office/officeart/2005/8/layout/default#5"/>
    <dgm:cxn modelId="{A59BD108-5E03-4D48-8CAA-17EEFDC279C4}" srcId="{53EC7F58-252D-45DC-A2AF-91E6C00808ED}" destId="{D6A65E69-D219-4E29-9408-35E388C4D838}" srcOrd="1" destOrd="0" parTransId="{6178A699-8A62-4554-9F6E-26E02AEC046C}" sibTransId="{33247F6D-46CD-4E36-A10C-F858266E6D2D}"/>
    <dgm:cxn modelId="{C5623ED4-6DC0-4FDF-B340-687186AE19F1}" type="presOf" srcId="{78951E83-5D7B-40C8-9649-21968B30CCA1}" destId="{B14E602B-B6B8-4EAB-8497-CB0179BE9449}" srcOrd="0" destOrd="0" presId="urn:microsoft.com/office/officeart/2005/8/layout/default#5"/>
    <dgm:cxn modelId="{7C770543-C6CF-4F06-AF7B-C863933229F9}" type="presParOf" srcId="{48F61AAE-EC08-423D-A8A1-EB0EA72BB208}" destId="{05950C03-D5A8-4BC0-BE31-30285A3D8A5D}" srcOrd="0" destOrd="0" presId="urn:microsoft.com/office/officeart/2005/8/layout/default#5"/>
    <dgm:cxn modelId="{2B237943-2AE4-41B8-B03C-FC43B8CD5D40}" type="presParOf" srcId="{48F61AAE-EC08-423D-A8A1-EB0EA72BB208}" destId="{954BE143-872D-4C79-838F-D2B5B60CBBB5}" srcOrd="1" destOrd="0" presId="urn:microsoft.com/office/officeart/2005/8/layout/default#5"/>
    <dgm:cxn modelId="{DAF30F94-91B3-4EA3-B370-D44E1B3ADDED}" type="presParOf" srcId="{48F61AAE-EC08-423D-A8A1-EB0EA72BB208}" destId="{1AD4185E-108F-4C5D-812E-78781E81827E}" srcOrd="2" destOrd="0" presId="urn:microsoft.com/office/officeart/2005/8/layout/default#5"/>
    <dgm:cxn modelId="{BF7E8DA5-2D5D-4F45-AEA6-ED8D5C57ECC0}" type="presParOf" srcId="{48F61AAE-EC08-423D-A8A1-EB0EA72BB208}" destId="{D4A0095D-2485-4FC9-BB7E-F774B8DC574F}" srcOrd="3" destOrd="0" presId="urn:microsoft.com/office/officeart/2005/8/layout/default#5"/>
    <dgm:cxn modelId="{35D292D9-9A5E-4C9B-90AF-4BCED9DDE62A}" type="presParOf" srcId="{48F61AAE-EC08-423D-A8A1-EB0EA72BB208}" destId="{11C35352-86F7-4889-A461-F8A9D3F12BDF}" srcOrd="4" destOrd="0" presId="urn:microsoft.com/office/officeart/2005/8/layout/default#5"/>
    <dgm:cxn modelId="{82522185-4FF4-41D7-B7D4-BE7D93F1A662}" type="presParOf" srcId="{48F61AAE-EC08-423D-A8A1-EB0EA72BB208}" destId="{C929FAD5-6867-456C-BC96-2F8D56EC01D5}" srcOrd="5" destOrd="0" presId="urn:microsoft.com/office/officeart/2005/8/layout/default#5"/>
    <dgm:cxn modelId="{14677E1C-342B-4721-85DA-B018B456BCE8}" type="presParOf" srcId="{48F61AAE-EC08-423D-A8A1-EB0EA72BB208}" destId="{B14E602B-B6B8-4EAB-8497-CB0179BE9449}" srcOrd="6" destOrd="0" presId="urn:microsoft.com/office/officeart/2005/8/layout/default#5"/>
    <dgm:cxn modelId="{DAE7A3C3-068B-48C5-8D9F-07FA0E7FD237}" type="presParOf" srcId="{48F61AAE-EC08-423D-A8A1-EB0EA72BB208}" destId="{DAD35007-64DA-4413-82F5-6884C30FFF5F}" srcOrd="7" destOrd="0" presId="urn:microsoft.com/office/officeart/2005/8/layout/default#5"/>
    <dgm:cxn modelId="{EFCF009C-A01F-4B75-9374-FEB959A35EE7}" type="presParOf" srcId="{48F61AAE-EC08-423D-A8A1-EB0EA72BB208}" destId="{51639670-0E6F-4E63-9FF0-39E4C88DEA5F}" srcOrd="8" destOrd="0" presId="urn:microsoft.com/office/officeart/2005/8/layout/default#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C35D196-C123-4CE3-976F-F5B1890AAC95}" type="doc">
      <dgm:prSet loTypeId="urn:microsoft.com/office/officeart/2005/8/layout/default#6" loCatId="list" qsTypeId="urn:microsoft.com/office/officeart/2005/8/quickstyle/simple1#4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C11BF25-92B2-483A-8421-FE4771644980}">
      <dgm:prSet/>
      <dgm:spPr/>
      <dgm:t>
        <a:bodyPr/>
        <a:lstStyle/>
        <a:p>
          <a:r>
            <a:rPr lang="en-US" dirty="0" smtClean="0"/>
            <a:t>Distinctive</a:t>
          </a:r>
        </a:p>
      </dgm:t>
    </dgm:pt>
    <dgm:pt modelId="{73BDF98E-005A-4B00-BEB7-50248681517F}" type="parTrans" cxnId="{B70C9A0B-AD94-4A15-9B7A-758CE4891569}">
      <dgm:prSet/>
      <dgm:spPr/>
      <dgm:t>
        <a:bodyPr/>
        <a:lstStyle/>
        <a:p>
          <a:endParaRPr lang="en-US"/>
        </a:p>
      </dgm:t>
    </dgm:pt>
    <dgm:pt modelId="{BC148F41-A54F-45C8-AA78-46C4DBCA41C1}" type="sibTrans" cxnId="{B70C9A0B-AD94-4A15-9B7A-758CE4891569}">
      <dgm:prSet/>
      <dgm:spPr/>
      <dgm:t>
        <a:bodyPr/>
        <a:lstStyle/>
        <a:p>
          <a:endParaRPr lang="en-US"/>
        </a:p>
      </dgm:t>
    </dgm:pt>
    <dgm:pt modelId="{0A6980FC-8914-419C-9B65-96E771DD8F51}">
      <dgm:prSet/>
      <dgm:spPr/>
      <dgm:t>
        <a:bodyPr/>
        <a:lstStyle/>
        <a:p>
          <a:r>
            <a:rPr lang="en-US" smtClean="0"/>
            <a:t>Superior</a:t>
          </a:r>
          <a:endParaRPr lang="en-US" dirty="0" smtClean="0"/>
        </a:p>
      </dgm:t>
    </dgm:pt>
    <dgm:pt modelId="{959CE1B9-2839-465A-B857-54067D367C68}" type="parTrans" cxnId="{44506DE1-7D71-4A44-BDB0-AF46B4CE09EF}">
      <dgm:prSet/>
      <dgm:spPr/>
      <dgm:t>
        <a:bodyPr/>
        <a:lstStyle/>
        <a:p>
          <a:endParaRPr lang="en-US"/>
        </a:p>
      </dgm:t>
    </dgm:pt>
    <dgm:pt modelId="{85DEC3C7-D920-4744-98ED-36F1E802FD56}" type="sibTrans" cxnId="{44506DE1-7D71-4A44-BDB0-AF46B4CE09EF}">
      <dgm:prSet/>
      <dgm:spPr/>
      <dgm:t>
        <a:bodyPr/>
        <a:lstStyle/>
        <a:p>
          <a:endParaRPr lang="en-US"/>
        </a:p>
      </dgm:t>
    </dgm:pt>
    <dgm:pt modelId="{A1E6CB42-7A92-4439-BEBE-ED7799CEBC04}">
      <dgm:prSet/>
      <dgm:spPr/>
      <dgm:t>
        <a:bodyPr/>
        <a:lstStyle/>
        <a:p>
          <a:r>
            <a:rPr lang="en-US" dirty="0" smtClean="0"/>
            <a:t>Communicable</a:t>
          </a:r>
        </a:p>
      </dgm:t>
    </dgm:pt>
    <dgm:pt modelId="{592BDEF9-2BBC-4CAB-BB03-6A6EC76175B4}" type="parTrans" cxnId="{FE0DA75C-A1E1-41B1-83E1-707CDDD42733}">
      <dgm:prSet/>
      <dgm:spPr/>
      <dgm:t>
        <a:bodyPr/>
        <a:lstStyle/>
        <a:p>
          <a:endParaRPr lang="en-US"/>
        </a:p>
      </dgm:t>
    </dgm:pt>
    <dgm:pt modelId="{C24E534E-6AEE-4F84-9033-9253811F6FD4}" type="sibTrans" cxnId="{FE0DA75C-A1E1-41B1-83E1-707CDDD42733}">
      <dgm:prSet/>
      <dgm:spPr/>
      <dgm:t>
        <a:bodyPr/>
        <a:lstStyle/>
        <a:p>
          <a:endParaRPr lang="en-US"/>
        </a:p>
      </dgm:t>
    </dgm:pt>
    <dgm:pt modelId="{CF9E4579-9EC6-4E80-B800-32499569119F}">
      <dgm:prSet/>
      <dgm:spPr/>
      <dgm:t>
        <a:bodyPr/>
        <a:lstStyle/>
        <a:p>
          <a:r>
            <a:rPr lang="en-US" dirty="0" smtClean="0"/>
            <a:t>Preemptive</a:t>
          </a:r>
        </a:p>
      </dgm:t>
    </dgm:pt>
    <dgm:pt modelId="{DC40699A-38F5-4703-872A-19AE590E3A5E}" type="parTrans" cxnId="{A4749A38-562B-4827-BDD2-A22D1F88411D}">
      <dgm:prSet/>
      <dgm:spPr/>
      <dgm:t>
        <a:bodyPr/>
        <a:lstStyle/>
        <a:p>
          <a:endParaRPr lang="en-US"/>
        </a:p>
      </dgm:t>
    </dgm:pt>
    <dgm:pt modelId="{164EAB05-CD5E-412C-B90E-06FE93E7CFC7}" type="sibTrans" cxnId="{A4749A38-562B-4827-BDD2-A22D1F88411D}">
      <dgm:prSet/>
      <dgm:spPr/>
      <dgm:t>
        <a:bodyPr/>
        <a:lstStyle/>
        <a:p>
          <a:endParaRPr lang="en-US"/>
        </a:p>
      </dgm:t>
    </dgm:pt>
    <dgm:pt modelId="{DF1718F9-C17F-4547-B041-2F3ADC0B6790}">
      <dgm:prSet/>
      <dgm:spPr/>
      <dgm:t>
        <a:bodyPr/>
        <a:lstStyle/>
        <a:p>
          <a:r>
            <a:rPr lang="en-US" dirty="0" smtClean="0"/>
            <a:t>Affordable</a:t>
          </a:r>
        </a:p>
      </dgm:t>
    </dgm:pt>
    <dgm:pt modelId="{F09E0D8E-EF60-46B2-86F2-C68BFF743C1F}" type="parTrans" cxnId="{AA70A3BA-182B-4D30-9C54-3E9274F4BBCC}">
      <dgm:prSet/>
      <dgm:spPr/>
      <dgm:t>
        <a:bodyPr/>
        <a:lstStyle/>
        <a:p>
          <a:endParaRPr lang="en-US"/>
        </a:p>
      </dgm:t>
    </dgm:pt>
    <dgm:pt modelId="{383A3ED0-B6A1-4A63-9E79-24FDD0A8EEF3}" type="sibTrans" cxnId="{AA70A3BA-182B-4D30-9C54-3E9274F4BBCC}">
      <dgm:prSet/>
      <dgm:spPr/>
      <dgm:t>
        <a:bodyPr/>
        <a:lstStyle/>
        <a:p>
          <a:endParaRPr lang="en-US"/>
        </a:p>
      </dgm:t>
    </dgm:pt>
    <dgm:pt modelId="{BB83B72B-56AB-45C9-A470-63D02745F657}">
      <dgm:prSet/>
      <dgm:spPr/>
      <dgm:t>
        <a:bodyPr/>
        <a:lstStyle/>
        <a:p>
          <a:r>
            <a:rPr lang="en-US" dirty="0" smtClean="0"/>
            <a:t>Profitable</a:t>
          </a:r>
        </a:p>
      </dgm:t>
    </dgm:pt>
    <dgm:pt modelId="{EF09C310-ED6A-41EA-B2F3-A7A12646DC3F}" type="parTrans" cxnId="{F13BE600-7833-4FC4-97AC-D88A93B19730}">
      <dgm:prSet/>
      <dgm:spPr/>
      <dgm:t>
        <a:bodyPr/>
        <a:lstStyle/>
        <a:p>
          <a:endParaRPr lang="en-US"/>
        </a:p>
      </dgm:t>
    </dgm:pt>
    <dgm:pt modelId="{46637882-B4F9-4981-85F1-3EEB1555A31C}" type="sibTrans" cxnId="{F13BE600-7833-4FC4-97AC-D88A93B19730}">
      <dgm:prSet/>
      <dgm:spPr/>
      <dgm:t>
        <a:bodyPr/>
        <a:lstStyle/>
        <a:p>
          <a:endParaRPr lang="en-US"/>
        </a:p>
      </dgm:t>
    </dgm:pt>
    <dgm:pt modelId="{E1818E40-CFB3-4291-B625-0F0C6AB74004}">
      <dgm:prSet phldrT="[Text]"/>
      <dgm:spPr/>
      <dgm:t>
        <a:bodyPr/>
        <a:lstStyle/>
        <a:p>
          <a:r>
            <a:rPr lang="en-US" dirty="0" smtClean="0"/>
            <a:t>Important</a:t>
          </a:r>
          <a:endParaRPr lang="en-US" dirty="0"/>
        </a:p>
      </dgm:t>
    </dgm:pt>
    <dgm:pt modelId="{0E6D7CAF-BC79-4C81-8272-2508AEAE65BE}" type="sibTrans" cxnId="{BEE6E269-C72F-4A38-8256-5A1D9462B879}">
      <dgm:prSet/>
      <dgm:spPr/>
      <dgm:t>
        <a:bodyPr/>
        <a:lstStyle/>
        <a:p>
          <a:endParaRPr lang="en-US"/>
        </a:p>
      </dgm:t>
    </dgm:pt>
    <dgm:pt modelId="{71B84D05-5A11-4CF8-80D2-AF131E903592}" type="parTrans" cxnId="{BEE6E269-C72F-4A38-8256-5A1D9462B879}">
      <dgm:prSet/>
      <dgm:spPr/>
      <dgm:t>
        <a:bodyPr/>
        <a:lstStyle/>
        <a:p>
          <a:endParaRPr lang="en-US"/>
        </a:p>
      </dgm:t>
    </dgm:pt>
    <dgm:pt modelId="{7211A8CE-D1ED-4406-971A-9F136AC9CC91}" type="pres">
      <dgm:prSet presAssocID="{3C35D196-C123-4CE3-976F-F5B1890AAC9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E7D0CD7-CFB7-4172-A2A1-5A160268B1FA}" type="pres">
      <dgm:prSet presAssocID="{E1818E40-CFB3-4291-B625-0F0C6AB74004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91091F-4B59-44B4-9856-8AB1C8DCED1F}" type="pres">
      <dgm:prSet presAssocID="{0E6D7CAF-BC79-4C81-8272-2508AEAE65BE}" presName="sibTrans" presStyleCnt="0"/>
      <dgm:spPr/>
      <dgm:t>
        <a:bodyPr/>
        <a:lstStyle/>
        <a:p>
          <a:endParaRPr lang="en-US"/>
        </a:p>
      </dgm:t>
    </dgm:pt>
    <dgm:pt modelId="{97B40C9B-A8E7-4B04-A7BD-5B691C66B920}" type="pres">
      <dgm:prSet presAssocID="{CC11BF25-92B2-483A-8421-FE4771644980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44D5E2-3A8C-4922-ADB2-A85887269330}" type="pres">
      <dgm:prSet presAssocID="{BC148F41-A54F-45C8-AA78-46C4DBCA41C1}" presName="sibTrans" presStyleCnt="0"/>
      <dgm:spPr/>
      <dgm:t>
        <a:bodyPr/>
        <a:lstStyle/>
        <a:p>
          <a:endParaRPr lang="en-US"/>
        </a:p>
      </dgm:t>
    </dgm:pt>
    <dgm:pt modelId="{67991F57-0F86-4B32-9B4A-97AA31E3FCDB}" type="pres">
      <dgm:prSet presAssocID="{0A6980FC-8914-419C-9B65-96E771DD8F5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E35B75-27D7-49C3-811A-B06919DBF894}" type="pres">
      <dgm:prSet presAssocID="{85DEC3C7-D920-4744-98ED-36F1E802FD56}" presName="sibTrans" presStyleCnt="0"/>
      <dgm:spPr/>
      <dgm:t>
        <a:bodyPr/>
        <a:lstStyle/>
        <a:p>
          <a:endParaRPr lang="en-US"/>
        </a:p>
      </dgm:t>
    </dgm:pt>
    <dgm:pt modelId="{14ECCE97-BD48-4C0D-849A-89923912F925}" type="pres">
      <dgm:prSet presAssocID="{A1E6CB42-7A92-4439-BEBE-ED7799CEBC04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DB5BFB-0DED-493D-94B9-485D2E59CAB7}" type="pres">
      <dgm:prSet presAssocID="{C24E534E-6AEE-4F84-9033-9253811F6FD4}" presName="sibTrans" presStyleCnt="0"/>
      <dgm:spPr/>
      <dgm:t>
        <a:bodyPr/>
        <a:lstStyle/>
        <a:p>
          <a:endParaRPr lang="en-US"/>
        </a:p>
      </dgm:t>
    </dgm:pt>
    <dgm:pt modelId="{7E53F324-0C85-4EFE-B3EE-1F5D92639F81}" type="pres">
      <dgm:prSet presAssocID="{CF9E4579-9EC6-4E80-B800-32499569119F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BB43D4-D4F8-4B38-9164-7BD3DE1162B9}" type="pres">
      <dgm:prSet presAssocID="{164EAB05-CD5E-412C-B90E-06FE93E7CFC7}" presName="sibTrans" presStyleCnt="0"/>
      <dgm:spPr/>
      <dgm:t>
        <a:bodyPr/>
        <a:lstStyle/>
        <a:p>
          <a:endParaRPr lang="en-US"/>
        </a:p>
      </dgm:t>
    </dgm:pt>
    <dgm:pt modelId="{A6A3AE67-AF19-4A90-B95B-E7E8E4949BEF}" type="pres">
      <dgm:prSet presAssocID="{DF1718F9-C17F-4547-B041-2F3ADC0B6790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26DE7C-9BA1-4ED4-AAE2-CC17D88B53CE}" type="pres">
      <dgm:prSet presAssocID="{383A3ED0-B6A1-4A63-9E79-24FDD0A8EEF3}" presName="sibTrans" presStyleCnt="0"/>
      <dgm:spPr/>
      <dgm:t>
        <a:bodyPr/>
        <a:lstStyle/>
        <a:p>
          <a:endParaRPr lang="en-US"/>
        </a:p>
      </dgm:t>
    </dgm:pt>
    <dgm:pt modelId="{3F9A2FF3-98F6-4039-BF73-17B73071F746}" type="pres">
      <dgm:prSet presAssocID="{BB83B72B-56AB-45C9-A470-63D02745F657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F8FFAD1-4093-4A74-ABC7-7772D0BDF940}" type="presOf" srcId="{DF1718F9-C17F-4547-B041-2F3ADC0B6790}" destId="{A6A3AE67-AF19-4A90-B95B-E7E8E4949BEF}" srcOrd="0" destOrd="0" presId="urn:microsoft.com/office/officeart/2005/8/layout/default#6"/>
    <dgm:cxn modelId="{F13BE600-7833-4FC4-97AC-D88A93B19730}" srcId="{3C35D196-C123-4CE3-976F-F5B1890AAC95}" destId="{BB83B72B-56AB-45C9-A470-63D02745F657}" srcOrd="6" destOrd="0" parTransId="{EF09C310-ED6A-41EA-B2F3-A7A12646DC3F}" sibTransId="{46637882-B4F9-4981-85F1-3EEB1555A31C}"/>
    <dgm:cxn modelId="{829DB7EE-CC23-4AFF-9D75-8B0A992B1D34}" type="presOf" srcId="{0A6980FC-8914-419C-9B65-96E771DD8F51}" destId="{67991F57-0F86-4B32-9B4A-97AA31E3FCDB}" srcOrd="0" destOrd="0" presId="urn:microsoft.com/office/officeart/2005/8/layout/default#6"/>
    <dgm:cxn modelId="{B70C9A0B-AD94-4A15-9B7A-758CE4891569}" srcId="{3C35D196-C123-4CE3-976F-F5B1890AAC95}" destId="{CC11BF25-92B2-483A-8421-FE4771644980}" srcOrd="1" destOrd="0" parTransId="{73BDF98E-005A-4B00-BEB7-50248681517F}" sibTransId="{BC148F41-A54F-45C8-AA78-46C4DBCA41C1}"/>
    <dgm:cxn modelId="{824DBE01-81B9-4840-BB0B-29BB257471E2}" type="presOf" srcId="{CF9E4579-9EC6-4E80-B800-32499569119F}" destId="{7E53F324-0C85-4EFE-B3EE-1F5D92639F81}" srcOrd="0" destOrd="0" presId="urn:microsoft.com/office/officeart/2005/8/layout/default#6"/>
    <dgm:cxn modelId="{4EDD8DB7-2BD5-45C8-B722-EFFB2EFB71E0}" type="presOf" srcId="{BB83B72B-56AB-45C9-A470-63D02745F657}" destId="{3F9A2FF3-98F6-4039-BF73-17B73071F746}" srcOrd="0" destOrd="0" presId="urn:microsoft.com/office/officeart/2005/8/layout/default#6"/>
    <dgm:cxn modelId="{A4749A38-562B-4827-BDD2-A22D1F88411D}" srcId="{3C35D196-C123-4CE3-976F-F5B1890AAC95}" destId="{CF9E4579-9EC6-4E80-B800-32499569119F}" srcOrd="4" destOrd="0" parTransId="{DC40699A-38F5-4703-872A-19AE590E3A5E}" sibTransId="{164EAB05-CD5E-412C-B90E-06FE93E7CFC7}"/>
    <dgm:cxn modelId="{CFBA6F45-435A-4BBD-B357-D6405D39BAA1}" type="presOf" srcId="{A1E6CB42-7A92-4439-BEBE-ED7799CEBC04}" destId="{14ECCE97-BD48-4C0D-849A-89923912F925}" srcOrd="0" destOrd="0" presId="urn:microsoft.com/office/officeart/2005/8/layout/default#6"/>
    <dgm:cxn modelId="{FE0DA75C-A1E1-41B1-83E1-707CDDD42733}" srcId="{3C35D196-C123-4CE3-976F-F5B1890AAC95}" destId="{A1E6CB42-7A92-4439-BEBE-ED7799CEBC04}" srcOrd="3" destOrd="0" parTransId="{592BDEF9-2BBC-4CAB-BB03-6A6EC76175B4}" sibTransId="{C24E534E-6AEE-4F84-9033-9253811F6FD4}"/>
    <dgm:cxn modelId="{4EFBA8ED-B7F7-4D0C-AFEA-8A3C9EF0648C}" type="presOf" srcId="{3C35D196-C123-4CE3-976F-F5B1890AAC95}" destId="{7211A8CE-D1ED-4406-971A-9F136AC9CC91}" srcOrd="0" destOrd="0" presId="urn:microsoft.com/office/officeart/2005/8/layout/default#6"/>
    <dgm:cxn modelId="{44506DE1-7D71-4A44-BDB0-AF46B4CE09EF}" srcId="{3C35D196-C123-4CE3-976F-F5B1890AAC95}" destId="{0A6980FC-8914-419C-9B65-96E771DD8F51}" srcOrd="2" destOrd="0" parTransId="{959CE1B9-2839-465A-B857-54067D367C68}" sibTransId="{85DEC3C7-D920-4744-98ED-36F1E802FD56}"/>
    <dgm:cxn modelId="{AA70A3BA-182B-4D30-9C54-3E9274F4BBCC}" srcId="{3C35D196-C123-4CE3-976F-F5B1890AAC95}" destId="{DF1718F9-C17F-4547-B041-2F3ADC0B6790}" srcOrd="5" destOrd="0" parTransId="{F09E0D8E-EF60-46B2-86F2-C68BFF743C1F}" sibTransId="{383A3ED0-B6A1-4A63-9E79-24FDD0A8EEF3}"/>
    <dgm:cxn modelId="{BEE6E269-C72F-4A38-8256-5A1D9462B879}" srcId="{3C35D196-C123-4CE3-976F-F5B1890AAC95}" destId="{E1818E40-CFB3-4291-B625-0F0C6AB74004}" srcOrd="0" destOrd="0" parTransId="{71B84D05-5A11-4CF8-80D2-AF131E903592}" sibTransId="{0E6D7CAF-BC79-4C81-8272-2508AEAE65BE}"/>
    <dgm:cxn modelId="{B3B3696F-D739-4B5D-B10A-6BEEDBA404C7}" type="presOf" srcId="{CC11BF25-92B2-483A-8421-FE4771644980}" destId="{97B40C9B-A8E7-4B04-A7BD-5B691C66B920}" srcOrd="0" destOrd="0" presId="urn:microsoft.com/office/officeart/2005/8/layout/default#6"/>
    <dgm:cxn modelId="{F97D9C71-F51C-4FB0-955F-779CDE5F7C36}" type="presOf" srcId="{E1818E40-CFB3-4291-B625-0F0C6AB74004}" destId="{AE7D0CD7-CFB7-4172-A2A1-5A160268B1FA}" srcOrd="0" destOrd="0" presId="urn:microsoft.com/office/officeart/2005/8/layout/default#6"/>
    <dgm:cxn modelId="{BA9A50A0-C355-419A-A7C8-DD090AB7252A}" type="presParOf" srcId="{7211A8CE-D1ED-4406-971A-9F136AC9CC91}" destId="{AE7D0CD7-CFB7-4172-A2A1-5A160268B1FA}" srcOrd="0" destOrd="0" presId="urn:microsoft.com/office/officeart/2005/8/layout/default#6"/>
    <dgm:cxn modelId="{3B7471A7-660E-4EB8-8DEE-23091C1948F8}" type="presParOf" srcId="{7211A8CE-D1ED-4406-971A-9F136AC9CC91}" destId="{5B91091F-4B59-44B4-9856-8AB1C8DCED1F}" srcOrd="1" destOrd="0" presId="urn:microsoft.com/office/officeart/2005/8/layout/default#6"/>
    <dgm:cxn modelId="{3E8F5676-9DDE-4974-BF59-F45CDB2D741F}" type="presParOf" srcId="{7211A8CE-D1ED-4406-971A-9F136AC9CC91}" destId="{97B40C9B-A8E7-4B04-A7BD-5B691C66B920}" srcOrd="2" destOrd="0" presId="urn:microsoft.com/office/officeart/2005/8/layout/default#6"/>
    <dgm:cxn modelId="{C697A8EC-B754-4072-AC47-4F475A39F04A}" type="presParOf" srcId="{7211A8CE-D1ED-4406-971A-9F136AC9CC91}" destId="{D944D5E2-3A8C-4922-ADB2-A85887269330}" srcOrd="3" destOrd="0" presId="urn:microsoft.com/office/officeart/2005/8/layout/default#6"/>
    <dgm:cxn modelId="{D772A86A-E405-4EED-BDA4-F76907AB38A3}" type="presParOf" srcId="{7211A8CE-D1ED-4406-971A-9F136AC9CC91}" destId="{67991F57-0F86-4B32-9B4A-97AA31E3FCDB}" srcOrd="4" destOrd="0" presId="urn:microsoft.com/office/officeart/2005/8/layout/default#6"/>
    <dgm:cxn modelId="{47E15449-8CAB-4FAB-BF50-84607022523C}" type="presParOf" srcId="{7211A8CE-D1ED-4406-971A-9F136AC9CC91}" destId="{D2E35B75-27D7-49C3-811A-B06919DBF894}" srcOrd="5" destOrd="0" presId="urn:microsoft.com/office/officeart/2005/8/layout/default#6"/>
    <dgm:cxn modelId="{F29CB8B0-5EDA-4F42-8539-1E4623B1F849}" type="presParOf" srcId="{7211A8CE-D1ED-4406-971A-9F136AC9CC91}" destId="{14ECCE97-BD48-4C0D-849A-89923912F925}" srcOrd="6" destOrd="0" presId="urn:microsoft.com/office/officeart/2005/8/layout/default#6"/>
    <dgm:cxn modelId="{B5124A21-19B5-461E-B546-061318CD5B04}" type="presParOf" srcId="{7211A8CE-D1ED-4406-971A-9F136AC9CC91}" destId="{C6DB5BFB-0DED-493D-94B9-485D2E59CAB7}" srcOrd="7" destOrd="0" presId="urn:microsoft.com/office/officeart/2005/8/layout/default#6"/>
    <dgm:cxn modelId="{89D82373-E8FD-48AE-8D6A-A9A6090E0BC2}" type="presParOf" srcId="{7211A8CE-D1ED-4406-971A-9F136AC9CC91}" destId="{7E53F324-0C85-4EFE-B3EE-1F5D92639F81}" srcOrd="8" destOrd="0" presId="urn:microsoft.com/office/officeart/2005/8/layout/default#6"/>
    <dgm:cxn modelId="{A9F7B608-9B74-4B27-9E4B-3F4C311D24C4}" type="presParOf" srcId="{7211A8CE-D1ED-4406-971A-9F136AC9CC91}" destId="{FDBB43D4-D4F8-4B38-9164-7BD3DE1162B9}" srcOrd="9" destOrd="0" presId="urn:microsoft.com/office/officeart/2005/8/layout/default#6"/>
    <dgm:cxn modelId="{EB0C7685-E112-424E-B7C7-22F82E7B2E54}" type="presParOf" srcId="{7211A8CE-D1ED-4406-971A-9F136AC9CC91}" destId="{A6A3AE67-AF19-4A90-B95B-E7E8E4949BEF}" srcOrd="10" destOrd="0" presId="urn:microsoft.com/office/officeart/2005/8/layout/default#6"/>
    <dgm:cxn modelId="{F3538869-93DB-41C7-965C-5E49FA468A08}" type="presParOf" srcId="{7211A8CE-D1ED-4406-971A-9F136AC9CC91}" destId="{8426DE7C-9BA1-4ED4-AAE2-CC17D88B53CE}" srcOrd="11" destOrd="0" presId="urn:microsoft.com/office/officeart/2005/8/layout/default#6"/>
    <dgm:cxn modelId="{FE9B59D0-071E-4187-B466-BC8B578EC352}" type="presParOf" srcId="{7211A8CE-D1ED-4406-971A-9F136AC9CC91}" destId="{3F9A2FF3-98F6-4039-BF73-17B73071F746}" srcOrd="12" destOrd="0" presId="urn:microsoft.com/office/officeart/2005/8/layout/default#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30E188-8347-4619-9B01-061C83B78FA9}">
      <dsp:nvSpPr>
        <dsp:cNvPr id="0" name=""/>
        <dsp:cNvSpPr/>
      </dsp:nvSpPr>
      <dsp:spPr>
        <a:xfrm>
          <a:off x="1600200" y="0"/>
          <a:ext cx="4800600" cy="4800600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9C166D-9485-427A-943F-ADE2E7EC11A1}">
      <dsp:nvSpPr>
        <dsp:cNvPr id="0" name=""/>
        <dsp:cNvSpPr/>
      </dsp:nvSpPr>
      <dsp:spPr>
        <a:xfrm>
          <a:off x="2056257" y="456056"/>
          <a:ext cx="1872234" cy="187223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/>
            <a:t>Geographic segmentation</a:t>
          </a:r>
          <a:endParaRPr lang="en-US" sz="1800" b="1" kern="1200" dirty="0"/>
        </a:p>
      </dsp:txBody>
      <dsp:txXfrm>
        <a:off x="2147652" y="547451"/>
        <a:ext cx="1689444" cy="1689444"/>
      </dsp:txXfrm>
    </dsp:sp>
    <dsp:sp modelId="{FF5B7128-1CD2-4BEE-8825-D9246086A561}">
      <dsp:nvSpPr>
        <dsp:cNvPr id="0" name=""/>
        <dsp:cNvSpPr/>
      </dsp:nvSpPr>
      <dsp:spPr>
        <a:xfrm>
          <a:off x="4072509" y="456056"/>
          <a:ext cx="1872234" cy="1872234"/>
        </a:xfrm>
        <a:prstGeom prst="round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/>
            <a:t>Demographic segmentation</a:t>
          </a:r>
          <a:endParaRPr lang="en-US" sz="1800" b="1" kern="1200" dirty="0"/>
        </a:p>
      </dsp:txBody>
      <dsp:txXfrm>
        <a:off x="4163904" y="547451"/>
        <a:ext cx="1689444" cy="1689444"/>
      </dsp:txXfrm>
    </dsp:sp>
    <dsp:sp modelId="{128BD139-926A-444E-951D-3B402AC0BC2F}">
      <dsp:nvSpPr>
        <dsp:cNvPr id="0" name=""/>
        <dsp:cNvSpPr/>
      </dsp:nvSpPr>
      <dsp:spPr>
        <a:xfrm>
          <a:off x="1981199" y="2472308"/>
          <a:ext cx="2022349" cy="1872234"/>
        </a:xfrm>
        <a:prstGeom prst="round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Psychographic segmentation</a:t>
          </a:r>
          <a:endParaRPr lang="en-US" sz="1800" b="1" kern="1200" dirty="0"/>
        </a:p>
      </dsp:txBody>
      <dsp:txXfrm>
        <a:off x="2072594" y="2563703"/>
        <a:ext cx="1839559" cy="1689444"/>
      </dsp:txXfrm>
    </dsp:sp>
    <dsp:sp modelId="{577EDF94-B6C3-40EA-9B71-3171FAD8FBAA}">
      <dsp:nvSpPr>
        <dsp:cNvPr id="0" name=""/>
        <dsp:cNvSpPr/>
      </dsp:nvSpPr>
      <dsp:spPr>
        <a:xfrm>
          <a:off x="4072509" y="2472308"/>
          <a:ext cx="1872234" cy="1872234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/>
            <a:t>Behavioral segmentation</a:t>
          </a:r>
          <a:endParaRPr lang="en-US" sz="1800" b="1" kern="1200" dirty="0"/>
        </a:p>
      </dsp:txBody>
      <dsp:txXfrm>
        <a:off x="4163904" y="2563703"/>
        <a:ext cx="1689444" cy="16894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330B33-AB7A-41CA-AAE4-709D4F559684}">
      <dsp:nvSpPr>
        <dsp:cNvPr id="0" name=""/>
        <dsp:cNvSpPr/>
      </dsp:nvSpPr>
      <dsp:spPr>
        <a:xfrm>
          <a:off x="558" y="833102"/>
          <a:ext cx="2176611" cy="130596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0" kern="1200" dirty="0" smtClean="0"/>
            <a:t>Geographic location</a:t>
          </a:r>
          <a:endParaRPr lang="en-US" sz="3100" kern="1200" dirty="0"/>
        </a:p>
      </dsp:txBody>
      <dsp:txXfrm>
        <a:off x="558" y="833102"/>
        <a:ext cx="2176611" cy="1305966"/>
      </dsp:txXfrm>
    </dsp:sp>
    <dsp:sp modelId="{1B4CDDBB-190A-4591-92AB-A505223B5D6E}">
      <dsp:nvSpPr>
        <dsp:cNvPr id="0" name=""/>
        <dsp:cNvSpPr/>
      </dsp:nvSpPr>
      <dsp:spPr>
        <a:xfrm>
          <a:off x="2394830" y="833102"/>
          <a:ext cx="2176611" cy="1305966"/>
        </a:xfrm>
        <a:prstGeom prst="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0" kern="1200" dirty="0" smtClean="0"/>
            <a:t>Economic factors</a:t>
          </a:r>
          <a:endParaRPr lang="en-US" sz="3100" kern="1200" dirty="0"/>
        </a:p>
      </dsp:txBody>
      <dsp:txXfrm>
        <a:off x="2394830" y="833102"/>
        <a:ext cx="2176611" cy="1305966"/>
      </dsp:txXfrm>
    </dsp:sp>
    <dsp:sp modelId="{A58368D9-553D-4A50-8D4E-4DAA8F350C73}">
      <dsp:nvSpPr>
        <dsp:cNvPr id="0" name=""/>
        <dsp:cNvSpPr/>
      </dsp:nvSpPr>
      <dsp:spPr>
        <a:xfrm>
          <a:off x="558" y="2356730"/>
          <a:ext cx="2176611" cy="1305966"/>
        </a:xfrm>
        <a:prstGeom prst="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0" kern="1200" smtClean="0"/>
            <a:t>Political-legal factors</a:t>
          </a:r>
          <a:endParaRPr lang="en-US" sz="3100" kern="1200" dirty="0"/>
        </a:p>
      </dsp:txBody>
      <dsp:txXfrm>
        <a:off x="558" y="2356730"/>
        <a:ext cx="2176611" cy="1305966"/>
      </dsp:txXfrm>
    </dsp:sp>
    <dsp:sp modelId="{F4FE62FD-FA44-4BFF-9D52-E06BFA491A85}">
      <dsp:nvSpPr>
        <dsp:cNvPr id="0" name=""/>
        <dsp:cNvSpPr/>
      </dsp:nvSpPr>
      <dsp:spPr>
        <a:xfrm>
          <a:off x="2394830" y="2356730"/>
          <a:ext cx="2176611" cy="1305966"/>
        </a:xfrm>
        <a:prstGeom prst="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0" kern="1200" dirty="0" smtClean="0"/>
            <a:t>Cultural factors</a:t>
          </a:r>
          <a:endParaRPr lang="en-US" sz="3100" kern="1200" dirty="0"/>
        </a:p>
      </dsp:txBody>
      <dsp:txXfrm>
        <a:off x="2394830" y="2356730"/>
        <a:ext cx="2176611" cy="13059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950C03-D5A8-4BC0-BE31-30285A3D8A5D}">
      <dsp:nvSpPr>
        <dsp:cNvPr id="0" name=""/>
        <dsp:cNvSpPr/>
      </dsp:nvSpPr>
      <dsp:spPr>
        <a:xfrm>
          <a:off x="916145" y="385"/>
          <a:ext cx="1776338" cy="106580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Measurable</a:t>
          </a:r>
          <a:endParaRPr lang="en-US" sz="2200" kern="1200" dirty="0"/>
        </a:p>
      </dsp:txBody>
      <dsp:txXfrm>
        <a:off x="916145" y="385"/>
        <a:ext cx="1776338" cy="1065802"/>
      </dsp:txXfrm>
    </dsp:sp>
    <dsp:sp modelId="{1AD4185E-108F-4C5D-812E-78781E81827E}">
      <dsp:nvSpPr>
        <dsp:cNvPr id="0" name=""/>
        <dsp:cNvSpPr/>
      </dsp:nvSpPr>
      <dsp:spPr>
        <a:xfrm>
          <a:off x="2870116" y="385"/>
          <a:ext cx="1776338" cy="1065802"/>
        </a:xfrm>
        <a:prstGeom prst="rect">
          <a:avLst/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tint val="50000"/>
                <a:satMod val="300000"/>
              </a:schemeClr>
            </a:gs>
            <a:gs pos="35000">
              <a:schemeClr val="accent2">
                <a:hueOff val="1170380"/>
                <a:satOff val="-1460"/>
                <a:lumOff val="343"/>
                <a:alphaOff val="0"/>
                <a:tint val="37000"/>
                <a:satMod val="30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Accessible</a:t>
          </a:r>
        </a:p>
      </dsp:txBody>
      <dsp:txXfrm>
        <a:off x="2870116" y="385"/>
        <a:ext cx="1776338" cy="1065802"/>
      </dsp:txXfrm>
    </dsp:sp>
    <dsp:sp modelId="{11C35352-86F7-4889-A461-F8A9D3F12BDF}">
      <dsp:nvSpPr>
        <dsp:cNvPr id="0" name=""/>
        <dsp:cNvSpPr/>
      </dsp:nvSpPr>
      <dsp:spPr>
        <a:xfrm>
          <a:off x="916145" y="1243822"/>
          <a:ext cx="1776338" cy="1065802"/>
        </a:xfrm>
        <a:prstGeom prst="rect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tint val="50000"/>
                <a:satMod val="300000"/>
              </a:schemeClr>
            </a:gs>
            <a:gs pos="35000">
              <a:schemeClr val="accent2">
                <a:hueOff val="2340759"/>
                <a:satOff val="-2919"/>
                <a:lumOff val="686"/>
                <a:alphaOff val="0"/>
                <a:tint val="37000"/>
                <a:satMod val="30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Substantial</a:t>
          </a:r>
        </a:p>
      </dsp:txBody>
      <dsp:txXfrm>
        <a:off x="916145" y="1243822"/>
        <a:ext cx="1776338" cy="1065802"/>
      </dsp:txXfrm>
    </dsp:sp>
    <dsp:sp modelId="{B14E602B-B6B8-4EAB-8497-CB0179BE9449}">
      <dsp:nvSpPr>
        <dsp:cNvPr id="0" name=""/>
        <dsp:cNvSpPr/>
      </dsp:nvSpPr>
      <dsp:spPr>
        <a:xfrm>
          <a:off x="2870116" y="1243822"/>
          <a:ext cx="1776338" cy="1065802"/>
        </a:xfrm>
        <a:prstGeom prst="rect">
          <a:avLst/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tint val="50000"/>
                <a:satMod val="300000"/>
              </a:schemeClr>
            </a:gs>
            <a:gs pos="35000">
              <a:schemeClr val="accent2">
                <a:hueOff val="3511139"/>
                <a:satOff val="-4379"/>
                <a:lumOff val="1030"/>
                <a:alphaOff val="0"/>
                <a:tint val="37000"/>
                <a:satMod val="30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Differentiable</a:t>
          </a:r>
        </a:p>
      </dsp:txBody>
      <dsp:txXfrm>
        <a:off x="2870116" y="1243822"/>
        <a:ext cx="1776338" cy="1065802"/>
      </dsp:txXfrm>
    </dsp:sp>
    <dsp:sp modelId="{51639670-0E6F-4E63-9FF0-39E4C88DEA5F}">
      <dsp:nvSpPr>
        <dsp:cNvPr id="0" name=""/>
        <dsp:cNvSpPr/>
      </dsp:nvSpPr>
      <dsp:spPr>
        <a:xfrm>
          <a:off x="1893130" y="2487258"/>
          <a:ext cx="1776338" cy="1065802"/>
        </a:xfrm>
        <a:prstGeom prst="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Actionable</a:t>
          </a:r>
        </a:p>
      </dsp:txBody>
      <dsp:txXfrm>
        <a:off x="1893130" y="2487258"/>
        <a:ext cx="1776338" cy="106580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7D0CD7-CFB7-4172-A2A1-5A160268B1FA}">
      <dsp:nvSpPr>
        <dsp:cNvPr id="0" name=""/>
        <dsp:cNvSpPr/>
      </dsp:nvSpPr>
      <dsp:spPr>
        <a:xfrm>
          <a:off x="0" y="127000"/>
          <a:ext cx="1904999" cy="11430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Important</a:t>
          </a:r>
          <a:endParaRPr lang="en-US" sz="2200" kern="1200" dirty="0"/>
        </a:p>
      </dsp:txBody>
      <dsp:txXfrm>
        <a:off x="0" y="127000"/>
        <a:ext cx="1904999" cy="1143000"/>
      </dsp:txXfrm>
    </dsp:sp>
    <dsp:sp modelId="{97B40C9B-A8E7-4B04-A7BD-5B691C66B920}">
      <dsp:nvSpPr>
        <dsp:cNvPr id="0" name=""/>
        <dsp:cNvSpPr/>
      </dsp:nvSpPr>
      <dsp:spPr>
        <a:xfrm>
          <a:off x="2095500" y="127000"/>
          <a:ext cx="1904999" cy="1143000"/>
        </a:xfrm>
        <a:prstGeom prst="rect">
          <a:avLst/>
        </a:prstGeom>
        <a:solidFill>
          <a:schemeClr val="accent2">
            <a:hueOff val="780253"/>
            <a:satOff val="-973"/>
            <a:lumOff val="22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Distinctive</a:t>
          </a:r>
        </a:p>
      </dsp:txBody>
      <dsp:txXfrm>
        <a:off x="2095500" y="127000"/>
        <a:ext cx="1904999" cy="1143000"/>
      </dsp:txXfrm>
    </dsp:sp>
    <dsp:sp modelId="{67991F57-0F86-4B32-9B4A-97AA31E3FCDB}">
      <dsp:nvSpPr>
        <dsp:cNvPr id="0" name=""/>
        <dsp:cNvSpPr/>
      </dsp:nvSpPr>
      <dsp:spPr>
        <a:xfrm>
          <a:off x="4191000" y="127000"/>
          <a:ext cx="1904999" cy="1143000"/>
        </a:xfrm>
        <a:prstGeom prst="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Superior</a:t>
          </a:r>
          <a:endParaRPr lang="en-US" sz="2200" kern="1200" dirty="0" smtClean="0"/>
        </a:p>
      </dsp:txBody>
      <dsp:txXfrm>
        <a:off x="4191000" y="127000"/>
        <a:ext cx="1904999" cy="1143000"/>
      </dsp:txXfrm>
    </dsp:sp>
    <dsp:sp modelId="{14ECCE97-BD48-4C0D-849A-89923912F925}">
      <dsp:nvSpPr>
        <dsp:cNvPr id="0" name=""/>
        <dsp:cNvSpPr/>
      </dsp:nvSpPr>
      <dsp:spPr>
        <a:xfrm>
          <a:off x="0" y="1460500"/>
          <a:ext cx="1904999" cy="1143000"/>
        </a:xfrm>
        <a:prstGeom prst="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Communicable</a:t>
          </a:r>
        </a:p>
      </dsp:txBody>
      <dsp:txXfrm>
        <a:off x="0" y="1460500"/>
        <a:ext cx="1904999" cy="1143000"/>
      </dsp:txXfrm>
    </dsp:sp>
    <dsp:sp modelId="{7E53F324-0C85-4EFE-B3EE-1F5D92639F81}">
      <dsp:nvSpPr>
        <dsp:cNvPr id="0" name=""/>
        <dsp:cNvSpPr/>
      </dsp:nvSpPr>
      <dsp:spPr>
        <a:xfrm>
          <a:off x="2095500" y="1460500"/>
          <a:ext cx="1904999" cy="1143000"/>
        </a:xfrm>
        <a:prstGeom prst="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Preemptive</a:t>
          </a:r>
        </a:p>
      </dsp:txBody>
      <dsp:txXfrm>
        <a:off x="2095500" y="1460500"/>
        <a:ext cx="1904999" cy="1143000"/>
      </dsp:txXfrm>
    </dsp:sp>
    <dsp:sp modelId="{A6A3AE67-AF19-4A90-B95B-E7E8E4949BEF}">
      <dsp:nvSpPr>
        <dsp:cNvPr id="0" name=""/>
        <dsp:cNvSpPr/>
      </dsp:nvSpPr>
      <dsp:spPr>
        <a:xfrm>
          <a:off x="4191000" y="1460500"/>
          <a:ext cx="1904999" cy="1143000"/>
        </a:xfrm>
        <a:prstGeom prst="rect">
          <a:avLst/>
        </a:prstGeom>
        <a:solidFill>
          <a:schemeClr val="accent2">
            <a:hueOff val="3901266"/>
            <a:satOff val="-4866"/>
            <a:lumOff val="11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Affordable</a:t>
          </a:r>
        </a:p>
      </dsp:txBody>
      <dsp:txXfrm>
        <a:off x="4191000" y="1460500"/>
        <a:ext cx="1904999" cy="1143000"/>
      </dsp:txXfrm>
    </dsp:sp>
    <dsp:sp modelId="{3F9A2FF3-98F6-4039-BF73-17B73071F746}">
      <dsp:nvSpPr>
        <dsp:cNvPr id="0" name=""/>
        <dsp:cNvSpPr/>
      </dsp:nvSpPr>
      <dsp:spPr>
        <a:xfrm>
          <a:off x="2095500" y="2793999"/>
          <a:ext cx="1904999" cy="1143000"/>
        </a:xfrm>
        <a:prstGeom prst="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Profitable</a:t>
          </a:r>
        </a:p>
      </dsp:txBody>
      <dsp:txXfrm>
        <a:off x="2095500" y="2793999"/>
        <a:ext cx="1904999" cy="1143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4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5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6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39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40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4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4FA89A-279B-4BDC-A8C7-F1E1064A0DBF}" type="datetimeFigureOut">
              <a:rPr lang="en-US" smtClean="0"/>
              <a:t>3/20/2016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B7B87D-6002-4CF2-B991-87FBA47AC7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299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F8956382-107D-47A1-B2DF-5EDFA15A3385}" type="slidenum">
              <a:rPr lang="en-US" altLang="en-US">
                <a:ea typeface="ヒラギノ角ゴ Pro W3"/>
              </a:rPr>
              <a:pPr/>
              <a:t>2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520DDB3E-D63A-4614-94C5-320B2582CDB5}" type="slidenum">
              <a:rPr lang="en-US" altLang="en-US">
                <a:ea typeface="ヒラギノ角ゴ Pro W3"/>
              </a:rPr>
              <a:pPr/>
              <a:t>16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70000" lnSpcReduction="20000"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FC0BC610-1A78-42F6-A256-554FEDC35AD2}" type="slidenum">
              <a:rPr lang="en-US" altLang="en-US">
                <a:ea typeface="ヒラギノ角ゴ Pro W3"/>
              </a:rPr>
              <a:pPr/>
              <a:t>17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55000" lnSpcReduction="20000"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DD89C77A-1B57-4DA9-B3E3-E05103CA219A}" type="slidenum">
              <a:rPr lang="en-US" altLang="en-US">
                <a:ea typeface="ヒラギノ角ゴ Pro W3"/>
              </a:rPr>
              <a:pPr/>
              <a:t>18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and message vary too much in different localities.</a:t>
            </a: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94BC57E1-E4FA-4204-A643-31A002D8008E}" type="slidenum">
              <a:rPr lang="en-US" altLang="en-US">
                <a:ea typeface="ヒラギノ角ゴ Pro W3"/>
              </a:rPr>
              <a:pPr/>
              <a:t>19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71A02239-22D0-4CFD-9741-A19E2CC12A58}" type="slidenum">
              <a:rPr lang="en-US" altLang="en-US">
                <a:ea typeface="ヒラギノ角ゴ Pro W3"/>
              </a:rPr>
              <a:pPr/>
              <a:t>20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FB007C40-F04A-4832-9358-64A385AE4C46}" type="slidenum">
              <a:rPr lang="en-US" altLang="en-US">
                <a:ea typeface="ヒラギノ角ゴ Pro W3"/>
              </a:rPr>
              <a:pPr/>
              <a:t>22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/>
          </a:bodyPr>
          <a:lstStyle/>
          <a:p>
            <a:r>
              <a:rPr lang="en-US" sz="1200" i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Important: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difference delivers a highly valued benefit to target buyers. </a:t>
            </a:r>
          </a:p>
          <a:p>
            <a:r>
              <a:rPr lang="en-US" sz="1200" i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Distinctive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Competitors do not offer the difference, or the company can offer it in a more distinctive way. </a:t>
            </a:r>
          </a:p>
          <a:p>
            <a:r>
              <a:rPr lang="en-US" sz="1200" i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Superior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The difference is superior to other ways that customers might obtain the same benefit.</a:t>
            </a:r>
          </a:p>
          <a:p>
            <a:r>
              <a:rPr lang="en-US" sz="1200" i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Communicable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The difference is communicable and visible to buyers.</a:t>
            </a:r>
          </a:p>
          <a:p>
            <a:r>
              <a:rPr lang="en-US" sz="1200" i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Preemptive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Competitors cannot easily copy the difference.</a:t>
            </a:r>
          </a:p>
          <a:p>
            <a:r>
              <a:rPr lang="en-US" sz="1200" i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Affordable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Buyers can afford to pay for the difference.</a:t>
            </a:r>
          </a:p>
          <a:p>
            <a:r>
              <a:rPr lang="en-US" sz="1200" i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Profitable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The company can introduce the difference profitably. </a:t>
            </a:r>
            <a:endParaRPr lang="en-US" sz="12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75A3B83D-71F6-40B9-BDD2-9F6AFE573BD0}" type="slidenum">
              <a:rPr lang="en-US" altLang="en-US">
                <a:ea typeface="ヒラギノ角ゴ Pro W3"/>
              </a:rPr>
              <a:pPr/>
              <a:t>23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47500" lnSpcReduction="20000"/>
          </a:bodyPr>
          <a:lstStyle/>
          <a:p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 for More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positioning involves providing the most upscale product or service and charging a higher price to cover the higher costs. 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 for the Same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positioning involves introducing a brand offering comparable quality but at a lower price. 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Same for Less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positioning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 be a powerful value proposition—everyone likes a good deal. ( same benefits at less price) 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Less for Much Less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positioning is offering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products that offer less and therefore cost less.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eaLnBrk="0" fontAlgn="base" hangingPunct="0"/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 for Less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positioning is the winning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value proposition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>
              <a:defRPr/>
            </a:pPr>
            <a:endParaRPr lang="en-US" dirty="0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2F747C5E-29C4-47C8-A675-93E8E2386748}" type="slidenum">
              <a:rPr lang="en-US" altLang="en-US">
                <a:ea typeface="ヒラギノ角ゴ Pro W3"/>
              </a:rPr>
              <a:pPr/>
              <a:t>24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7C15F4B0-963B-4DC7-9698-02D0903FE643}" type="slidenum">
              <a:rPr lang="en-US" altLang="en-US">
                <a:ea typeface="ヒラギノ角ゴ Pro W3"/>
              </a:rPr>
              <a:pPr/>
              <a:t>7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40BA06F4-FF56-4334-BB2D-0ADB287D39AF}" type="slidenum">
              <a:rPr lang="en-US" altLang="en-US">
                <a:ea typeface="ヒラギノ角ゴ Pro W3"/>
              </a:rPr>
              <a:pPr/>
              <a:t>8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 lnSpcReduction="10000"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F0A60345-383E-4BF0-AA05-61EF0716FAB5}" type="slidenum">
              <a:rPr lang="en-US" altLang="en-US">
                <a:ea typeface="ヒラギノ角ゴ Pro W3"/>
              </a:rPr>
              <a:pPr/>
              <a:t>9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639E7E9A-0D08-4F80-B200-58FA92C8B004}" type="slidenum">
              <a:rPr lang="en-US" altLang="en-US">
                <a:ea typeface="ヒラギノ角ゴ Pro W3"/>
              </a:rPr>
              <a:pPr/>
              <a:t>10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</a:t>
            </a:r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Occasion segmentation</a:t>
            </a:r>
            <a:r>
              <a:rPr lang="en-US" sz="1200" b="1" i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means grouping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uyers according to occasions when they get the idea to buy, actually make their purchase, or use the purchased item.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</a:t>
            </a:r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Benefit segmentation</a:t>
            </a:r>
            <a:r>
              <a:rPr lang="en-US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means grouping buyers according to the different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benefits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that they seek from the product.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</a:t>
            </a:r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User Status means segmenting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arkets into nonusers, ex-users, potential users, first-time users, and regular users of a product. 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</a:t>
            </a:r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Usage Rate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means grouping 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arkets into light, medium, and heavy product users. 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*</a:t>
            </a:r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Loyalty Status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means dividing buyers into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groups according to their degree of loyalty</a:t>
            </a:r>
            <a:endParaRPr lang="en-US" alt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4CF9C3C8-D747-4D30-85DD-ABAC83E7A527}" type="slidenum">
              <a:rPr lang="en-US" altLang="en-US">
                <a:ea typeface="ヒラギノ角ゴ Pro W3"/>
              </a:rPr>
              <a:pPr/>
              <a:t>11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 lnSpcReduction="20000"/>
          </a:bodyPr>
          <a:lstStyle/>
          <a:p>
            <a:pPr lvl="0" rt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Geographic location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Nations close to one another will have many common traits and behaviors. 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Economic factors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Countries may be grouped by population income levels, or by their overall level of economic development. 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Political and legal factors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Type and stability of government, receptivity to foreign firms, monetary regulations, and the amount of bureaucracy.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Cultural factors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Grouping markets according to common languages, religions, values and attitudes, customs, and behavioral patterns. </a:t>
            </a:r>
            <a:endParaRPr lang="en-US" dirty="0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3DEFD2FE-2FA2-4EC2-938E-AF9984BE5E3B}" type="slidenum">
              <a:rPr lang="en-US" altLang="en-US">
                <a:ea typeface="ヒラギノ角ゴ Pro W3"/>
              </a:rPr>
              <a:pPr/>
              <a:t>12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Measurable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The size, purchasing power, and profiles of the segments can be measured.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Accessible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The market segments can be effectively reached and served. 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Substantial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The market segments are large or profitable enough to serve. 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Differentiable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The segments are respond differently to different marketing mix elements and programs.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Actionable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Effective programs can be designed for attracting and serving the  segments</a:t>
            </a:r>
          </a:p>
          <a:p>
            <a:endParaRPr lang="en-US" altLang="en-US" dirty="0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658B4AA0-D6FF-4BB3-956A-7787A894987D}" type="slidenum">
              <a:rPr lang="en-US" altLang="en-US">
                <a:ea typeface="ヒラギノ角ゴ Pro W3"/>
              </a:rPr>
              <a:pPr/>
              <a:t>13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BAC1079A-BB5E-4A9B-B07A-D99908883727}" type="slidenum">
              <a:rPr lang="en-US" altLang="en-US">
                <a:ea typeface="ヒラギノ角ゴ Pro W3"/>
              </a:rPr>
              <a:pPr/>
              <a:t>15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D1FE-0071-4DE7-9645-0AB72712D62D}" type="datetimeFigureOut">
              <a:rPr lang="en-US" smtClean="0"/>
              <a:t>3/20/2016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9CF2-EB3B-4939-AF52-874327B9E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997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D1FE-0071-4DE7-9645-0AB72712D62D}" type="datetimeFigureOut">
              <a:rPr lang="en-US" smtClean="0"/>
              <a:t>3/20/2016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9CF2-EB3B-4939-AF52-874327B9E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168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D1FE-0071-4DE7-9645-0AB72712D62D}" type="datetimeFigureOut">
              <a:rPr lang="en-US" smtClean="0"/>
              <a:t>3/20/2016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9CF2-EB3B-4939-AF52-874327B9E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943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>
            <a:lvl1pPr>
              <a:lnSpc>
                <a:spcPts val="3600"/>
              </a:lnSpc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14400" y="1371600"/>
            <a:ext cx="7162800" cy="381000"/>
          </a:xfrm>
        </p:spPr>
        <p:txBody>
          <a:bodyPr/>
          <a:lstStyle>
            <a:lvl1pPr algn="ctr">
              <a:buNone/>
              <a:defRPr sz="2800" b="1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824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D1FE-0071-4DE7-9645-0AB72712D62D}" type="datetimeFigureOut">
              <a:rPr lang="en-US" smtClean="0"/>
              <a:t>3/20/2016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9CF2-EB3B-4939-AF52-874327B9E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967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D1FE-0071-4DE7-9645-0AB72712D62D}" type="datetimeFigureOut">
              <a:rPr lang="en-US" smtClean="0"/>
              <a:t>3/20/2016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9CF2-EB3B-4939-AF52-874327B9E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246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D1FE-0071-4DE7-9645-0AB72712D62D}" type="datetimeFigureOut">
              <a:rPr lang="en-US" smtClean="0"/>
              <a:t>3/20/2016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9CF2-EB3B-4939-AF52-874327B9E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098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D1FE-0071-4DE7-9645-0AB72712D62D}" type="datetimeFigureOut">
              <a:rPr lang="en-US" smtClean="0"/>
              <a:t>3/20/2016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9CF2-EB3B-4939-AF52-874327B9E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891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D1FE-0071-4DE7-9645-0AB72712D62D}" type="datetimeFigureOut">
              <a:rPr lang="en-US" smtClean="0"/>
              <a:t>3/20/2016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9CF2-EB3B-4939-AF52-874327B9E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358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D1FE-0071-4DE7-9645-0AB72712D62D}" type="datetimeFigureOut">
              <a:rPr lang="en-US" smtClean="0"/>
              <a:t>3/20/2016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9CF2-EB3B-4939-AF52-874327B9E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309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D1FE-0071-4DE7-9645-0AB72712D62D}" type="datetimeFigureOut">
              <a:rPr lang="en-US" smtClean="0"/>
              <a:t>3/20/2016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9CF2-EB3B-4939-AF52-874327B9E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65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D1FE-0071-4DE7-9645-0AB72712D62D}" type="datetimeFigureOut">
              <a:rPr lang="en-US" smtClean="0"/>
              <a:t>3/20/2016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9CF2-EB3B-4939-AF52-874327B9E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916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D1FE-0071-4DE7-9645-0AB72712D62D}" type="datetimeFigureOut">
              <a:rPr lang="en-US" smtClean="0"/>
              <a:t>3/20/2016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F9CF2-EB3B-4939-AF52-874327B9E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5315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0" y="762000"/>
            <a:ext cx="9144000" cy="147002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Chapter Seven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Customer-Driven Marketing Strategy:</a:t>
            </a:r>
          </a:p>
          <a:p>
            <a:pPr>
              <a:lnSpc>
                <a:spcPct val="90000"/>
              </a:lnSpc>
            </a:pPr>
            <a:r>
              <a:rPr lang="en-US" alt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Creating Value for Target Customers</a:t>
            </a:r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866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Market Segmentation</a:t>
            </a:r>
          </a:p>
        </p:txBody>
      </p:sp>
      <p:sp>
        <p:nvSpPr>
          <p:cNvPr id="28675" name="Content Placeholder 6"/>
          <p:cNvSpPr>
            <a:spLocks noGrp="1"/>
          </p:cNvSpPr>
          <p:nvPr>
            <p:ph idx="1"/>
          </p:nvPr>
        </p:nvSpPr>
        <p:spPr>
          <a:xfrm>
            <a:off x="381000" y="2057400"/>
            <a:ext cx="8340436" cy="41148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altLang="en-US" sz="2800" b="1" dirty="0" smtClean="0"/>
              <a:t>Income segmentation </a:t>
            </a:r>
            <a:r>
              <a:rPr lang="en-US" altLang="en-US" sz="2800" dirty="0" smtClean="0"/>
              <a:t>divides the market into affluent, middle-income or low-income consumers </a:t>
            </a:r>
            <a:r>
              <a:rPr lang="en-US" sz="2800" dirty="0"/>
              <a:t>has long been used by the marketers of products and services such as automobiles, clothing, cosmetics, financial services, and </a:t>
            </a:r>
            <a:r>
              <a:rPr lang="en-US" sz="2800" dirty="0" smtClean="0"/>
              <a:t>travel</a:t>
            </a:r>
          </a:p>
          <a:p>
            <a:pPr>
              <a:buFontTx/>
              <a:buNone/>
            </a:pPr>
            <a:endParaRPr lang="en-US" altLang="en-US" sz="2800" dirty="0" smtClean="0"/>
          </a:p>
          <a:p>
            <a:pPr>
              <a:buFontTx/>
              <a:buNone/>
            </a:pPr>
            <a:r>
              <a:rPr lang="en-US" altLang="en-US" sz="2800" b="1" dirty="0" smtClean="0"/>
              <a:t>Psychographic segmentation </a:t>
            </a:r>
            <a:r>
              <a:rPr lang="en-US" altLang="en-US" sz="2800" dirty="0" smtClean="0"/>
              <a:t>divides buyers into different groups based on social class, lifestyle, or personality traits</a:t>
            </a:r>
          </a:p>
          <a:p>
            <a:endParaRPr lang="en-US" altLang="en-US" dirty="0" smtClean="0"/>
          </a:p>
        </p:txBody>
      </p:sp>
      <p:sp>
        <p:nvSpPr>
          <p:cNvPr id="28676" name="Rectangle 1027"/>
          <p:cNvSpPr>
            <a:spLocks noGrp="1" noChangeArrowheads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Segmenting Consumer Markets</a:t>
            </a:r>
          </a:p>
          <a:p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1795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Market Segmentation</a:t>
            </a:r>
          </a:p>
        </p:txBody>
      </p:sp>
      <p:sp>
        <p:nvSpPr>
          <p:cNvPr id="30723" name="Content Placeholder 4"/>
          <p:cNvSpPr>
            <a:spLocks noGrp="1"/>
          </p:cNvSpPr>
          <p:nvPr>
            <p:ph idx="1"/>
          </p:nvPr>
        </p:nvSpPr>
        <p:spPr>
          <a:xfrm>
            <a:off x="457199" y="2209800"/>
            <a:ext cx="8548256" cy="46482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en-US" sz="3000" b="1" dirty="0" smtClean="0"/>
              <a:t>Behavioral segmentation </a:t>
            </a:r>
            <a:r>
              <a:rPr lang="en-US" altLang="en-US" sz="3000" dirty="0" smtClean="0"/>
              <a:t>divides buyers into groups based on their knowledge, attitudes, uses, or responses to a product</a:t>
            </a:r>
          </a:p>
          <a:p>
            <a:pPr>
              <a:lnSpc>
                <a:spcPct val="80000"/>
              </a:lnSpc>
            </a:pPr>
            <a:r>
              <a:rPr lang="en-US" altLang="en-US" sz="3000" dirty="0" smtClean="0"/>
              <a:t>Occasions</a:t>
            </a:r>
          </a:p>
          <a:p>
            <a:pPr>
              <a:lnSpc>
                <a:spcPct val="80000"/>
              </a:lnSpc>
            </a:pPr>
            <a:r>
              <a:rPr lang="en-US" altLang="en-US" sz="3000" dirty="0" smtClean="0"/>
              <a:t>Benefits sought</a:t>
            </a:r>
          </a:p>
          <a:p>
            <a:pPr>
              <a:lnSpc>
                <a:spcPct val="80000"/>
              </a:lnSpc>
            </a:pPr>
            <a:r>
              <a:rPr lang="en-US" altLang="en-US" sz="3000" dirty="0" smtClean="0"/>
              <a:t>User status</a:t>
            </a:r>
          </a:p>
          <a:p>
            <a:pPr>
              <a:lnSpc>
                <a:spcPct val="80000"/>
              </a:lnSpc>
            </a:pPr>
            <a:r>
              <a:rPr lang="en-US" altLang="en-US" sz="3000" dirty="0" smtClean="0"/>
              <a:t>Usage rate</a:t>
            </a:r>
          </a:p>
          <a:p>
            <a:pPr>
              <a:lnSpc>
                <a:spcPct val="80000"/>
              </a:lnSpc>
            </a:pPr>
            <a:r>
              <a:rPr lang="en-US" altLang="en-US" sz="3000" dirty="0" smtClean="0"/>
              <a:t>Loyalty status</a:t>
            </a:r>
          </a:p>
          <a:p>
            <a:pPr>
              <a:lnSpc>
                <a:spcPct val="80000"/>
              </a:lnSpc>
            </a:pPr>
            <a:endParaRPr lang="en-US" altLang="en-US" sz="3000" dirty="0" smtClean="0"/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Segmenting Consumer Markets</a:t>
            </a:r>
          </a:p>
        </p:txBody>
      </p:sp>
    </p:spTree>
    <p:extLst>
      <p:ext uri="{BB962C8B-B14F-4D97-AF65-F5344CB8AC3E}">
        <p14:creationId xmlns:p14="http://schemas.microsoft.com/office/powerpoint/2010/main" val="25772419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Market Segmentation</a:t>
            </a:r>
          </a:p>
        </p:txBody>
      </p:sp>
      <p:graphicFrame>
        <p:nvGraphicFramePr>
          <p:cNvPr id="23" name="Content Placeholder 2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4697239"/>
              </p:ext>
            </p:extLst>
          </p:nvPr>
        </p:nvGraphicFramePr>
        <p:xfrm>
          <a:off x="2209800" y="1676400"/>
          <a:ext cx="45720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6868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Segmenting International Markets</a:t>
            </a:r>
          </a:p>
        </p:txBody>
      </p:sp>
    </p:spTree>
    <p:extLst>
      <p:ext uri="{BB962C8B-B14F-4D97-AF65-F5344CB8AC3E}">
        <p14:creationId xmlns:p14="http://schemas.microsoft.com/office/powerpoint/2010/main" val="28761292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Market Segmentation</a:t>
            </a:r>
          </a:p>
        </p:txBody>
      </p:sp>
      <p:sp>
        <p:nvSpPr>
          <p:cNvPr id="40963" name="Content Placeholder 4"/>
          <p:cNvSpPr>
            <a:spLocks noGrp="1"/>
          </p:cNvSpPr>
          <p:nvPr>
            <p:ph idx="1"/>
          </p:nvPr>
        </p:nvSpPr>
        <p:spPr>
          <a:xfrm>
            <a:off x="1066800" y="18288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To be useful, market segments must be:</a:t>
            </a:r>
          </a:p>
          <a:p>
            <a:endParaRPr lang="en-US" altLang="en-US" dirty="0" smtClean="0"/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0" y="1447800"/>
            <a:ext cx="91440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Requirements for Effective Segmentation</a:t>
            </a:r>
          </a:p>
          <a:p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467433278"/>
              </p:ext>
            </p:extLst>
          </p:nvPr>
        </p:nvGraphicFramePr>
        <p:xfrm>
          <a:off x="1905000" y="2771153"/>
          <a:ext cx="5562600" cy="3553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478578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92727" y="2438400"/>
            <a:ext cx="814647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Market </a:t>
            </a:r>
            <a:r>
              <a:rPr lang="en-US" sz="3200" b="1" dirty="0"/>
              <a:t>targeting (or </a:t>
            </a:r>
            <a:r>
              <a:rPr lang="en-US" sz="3200" b="1" dirty="0" smtClean="0"/>
              <a:t>targeting</a:t>
            </a:r>
            <a:r>
              <a:rPr lang="en-US" sz="3200" b="1" dirty="0"/>
              <a:t>) </a:t>
            </a:r>
          </a:p>
          <a:p>
            <a:r>
              <a:rPr lang="en-US" sz="3200" dirty="0" smtClean="0"/>
              <a:t>consists </a:t>
            </a:r>
            <a:r>
              <a:rPr lang="en-US" sz="3200" dirty="0"/>
              <a:t>of evaluating each market segment’s attractiveness and selecting one or more market segments to enter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6858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6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Market Targeting</a:t>
            </a:r>
            <a:endParaRPr lang="en-US" altLang="en-US" sz="3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8698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Market Targeting</a:t>
            </a:r>
          </a:p>
        </p:txBody>
      </p:sp>
      <p:sp>
        <p:nvSpPr>
          <p:cNvPr id="49155" name="Content Placeholder 3"/>
          <p:cNvSpPr>
            <a:spLocks noGrp="1"/>
          </p:cNvSpPr>
          <p:nvPr>
            <p:ph idx="1"/>
          </p:nvPr>
        </p:nvSpPr>
        <p:spPr>
          <a:xfrm>
            <a:off x="685800" y="25146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b="1" dirty="0" smtClean="0"/>
              <a:t>Differentiated marketing </a:t>
            </a:r>
          </a:p>
          <a:p>
            <a:pPr>
              <a:buFontTx/>
              <a:buNone/>
            </a:pPr>
            <a:r>
              <a:rPr lang="en-US" dirty="0" smtClean="0"/>
              <a:t>(</a:t>
            </a:r>
            <a:r>
              <a:rPr lang="en-US" dirty="0"/>
              <a:t>or </a:t>
            </a:r>
            <a:r>
              <a:rPr lang="en-US" b="1" dirty="0"/>
              <a:t>segmented market­ing</a:t>
            </a:r>
            <a:r>
              <a:rPr lang="en-US" dirty="0"/>
              <a:t>) strategy, a firm decides to target several market segments and designs separate offers for each </a:t>
            </a:r>
            <a:endParaRPr lang="en-US" altLang="en-US" dirty="0" smtClean="0"/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Target Marketing Strategies</a:t>
            </a:r>
          </a:p>
          <a:p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8327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Market Targeting</a:t>
            </a:r>
          </a:p>
        </p:txBody>
      </p:sp>
      <p:sp>
        <p:nvSpPr>
          <p:cNvPr id="47107" name="Content Placeholder 4"/>
          <p:cNvSpPr>
            <a:spLocks noGrp="1"/>
          </p:cNvSpPr>
          <p:nvPr>
            <p:ph idx="1"/>
          </p:nvPr>
        </p:nvSpPr>
        <p:spPr>
          <a:xfrm>
            <a:off x="685800" y="2514600"/>
            <a:ext cx="80772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b="1" dirty="0" smtClean="0"/>
              <a:t>Undifferentiated</a:t>
            </a:r>
            <a:r>
              <a:rPr lang="en-US" altLang="en-US" dirty="0" smtClean="0"/>
              <a:t>  </a:t>
            </a:r>
          </a:p>
          <a:p>
            <a:pPr>
              <a:buFontTx/>
              <a:buNone/>
            </a:pPr>
            <a:r>
              <a:rPr lang="en-US" dirty="0" smtClean="0"/>
              <a:t>(</a:t>
            </a:r>
            <a:r>
              <a:rPr lang="en-US" dirty="0"/>
              <a:t>or </a:t>
            </a:r>
            <a:r>
              <a:rPr lang="en-US" b="1" dirty="0"/>
              <a:t>mass-marketing</a:t>
            </a:r>
            <a:r>
              <a:rPr lang="en-US" dirty="0"/>
              <a:t>) strategy, a firm might decide to ignore market segment differences and target the whole market with one offer.</a:t>
            </a:r>
            <a:endParaRPr lang="en-US" altLang="en-US" dirty="0" smtClean="0"/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Target Marketing Strategies</a:t>
            </a:r>
          </a:p>
          <a:p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8673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Market Targeting</a:t>
            </a:r>
          </a:p>
        </p:txBody>
      </p:sp>
      <p:sp>
        <p:nvSpPr>
          <p:cNvPr id="49154" name="Content Placeholder 4"/>
          <p:cNvSpPr>
            <a:spLocks noGrp="1"/>
          </p:cNvSpPr>
          <p:nvPr>
            <p:ph idx="1"/>
          </p:nvPr>
        </p:nvSpPr>
        <p:spPr>
          <a:xfrm>
            <a:off x="533400" y="2286000"/>
            <a:ext cx="8229600" cy="41148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b="1" dirty="0" smtClean="0"/>
              <a:t>Concentrated marketing       </a:t>
            </a:r>
          </a:p>
          <a:p>
            <a:pPr marL="0" indent="0">
              <a:buNone/>
            </a:pPr>
            <a:r>
              <a:rPr lang="en-US" b="1" dirty="0" smtClean="0"/>
              <a:t>   </a:t>
            </a:r>
            <a:r>
              <a:rPr lang="en-US" dirty="0"/>
              <a:t>(or </a:t>
            </a:r>
            <a:r>
              <a:rPr lang="en-US" b="1" dirty="0"/>
              <a:t>niche marketing</a:t>
            </a:r>
            <a:r>
              <a:rPr lang="en-US" dirty="0"/>
              <a:t>) strategy, instead of going after a small share of a large market, the firm goes after a large share of one or a few smaller segments or niches 21 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Target Market Strategies</a:t>
            </a:r>
          </a:p>
          <a:p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8777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Marketing Targeting</a:t>
            </a:r>
          </a:p>
        </p:txBody>
      </p:sp>
      <p:sp>
        <p:nvSpPr>
          <p:cNvPr id="53251" name="Content Placeholder 3"/>
          <p:cNvSpPr>
            <a:spLocks noGrp="1"/>
          </p:cNvSpPr>
          <p:nvPr>
            <p:ph idx="1"/>
          </p:nvPr>
        </p:nvSpPr>
        <p:spPr>
          <a:xfrm>
            <a:off x="685800" y="25908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b="1" smtClean="0"/>
              <a:t>Micromarketing</a:t>
            </a:r>
            <a:r>
              <a:rPr lang="en-US" altLang="en-US" smtClean="0"/>
              <a:t> </a:t>
            </a:r>
          </a:p>
          <a:p>
            <a:pPr>
              <a:buFontTx/>
              <a:buNone/>
            </a:pPr>
            <a:r>
              <a:rPr lang="en-US" dirty="0" smtClean="0"/>
              <a:t>is </a:t>
            </a:r>
            <a:r>
              <a:rPr lang="en-US" dirty="0"/>
              <a:t>the practice of tailoring products and marketing programs to suit the tastes of specific individuals and locations</a:t>
            </a:r>
            <a:endParaRPr lang="en-US" altLang="en-US" dirty="0" smtClean="0"/>
          </a:p>
        </p:txBody>
      </p:sp>
      <p:sp>
        <p:nvSpPr>
          <p:cNvPr id="53252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b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Target Market Strategies</a:t>
            </a:r>
          </a:p>
          <a:p>
            <a:endParaRPr lang="en-US" altLang="en-US" b="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2029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Market Targeting</a:t>
            </a:r>
          </a:p>
        </p:txBody>
      </p:sp>
      <p:sp>
        <p:nvSpPr>
          <p:cNvPr id="55299" name="Content Placeholder 3"/>
          <p:cNvSpPr>
            <a:spLocks noGrp="1"/>
          </p:cNvSpPr>
          <p:nvPr>
            <p:ph idx="1"/>
          </p:nvPr>
        </p:nvSpPr>
        <p:spPr>
          <a:xfrm>
            <a:off x="685800" y="22098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b="1" smtClean="0"/>
              <a:t>Local marketing </a:t>
            </a:r>
            <a:r>
              <a:rPr lang="en-US" altLang="en-US" smtClean="0"/>
              <a:t>involves tailoring brands and promotion to the needs and wants of local customer groups</a:t>
            </a:r>
          </a:p>
          <a:p>
            <a:r>
              <a:rPr lang="en-US" altLang="en-US" smtClean="0"/>
              <a:t>Cities</a:t>
            </a:r>
          </a:p>
          <a:p>
            <a:r>
              <a:rPr lang="en-US" altLang="en-US" smtClean="0"/>
              <a:t>Neighborhoods</a:t>
            </a:r>
          </a:p>
          <a:p>
            <a:r>
              <a:rPr lang="en-US" altLang="en-US" smtClean="0"/>
              <a:t>Stores</a:t>
            </a:r>
          </a:p>
          <a:p>
            <a:endParaRPr lang="en-US" altLang="en-US" smtClean="0"/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Target Market Strategies</a:t>
            </a:r>
          </a:p>
          <a:p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1761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Customer-Driven Marketing Strategy:</a:t>
            </a:r>
            <a:br>
              <a:rPr lang="en-US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Creating Value for Target Customers</a:t>
            </a:r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291" name="Content Placeholder 3"/>
          <p:cNvSpPr>
            <a:spLocks noGrp="1"/>
          </p:cNvSpPr>
          <p:nvPr>
            <p:ph idx="1"/>
          </p:nvPr>
        </p:nvSpPr>
        <p:spPr>
          <a:xfrm>
            <a:off x="685800" y="2743200"/>
            <a:ext cx="7772400" cy="4114800"/>
          </a:xfrm>
        </p:spPr>
        <p:txBody>
          <a:bodyPr/>
          <a:lstStyle/>
          <a:p>
            <a:r>
              <a:rPr lang="en-US" altLang="en-US" dirty="0" smtClean="0"/>
              <a:t>Market Segmentation</a:t>
            </a:r>
          </a:p>
          <a:p>
            <a:r>
              <a:rPr lang="en-US" altLang="en-US" dirty="0" smtClean="0"/>
              <a:t>Market Targeting</a:t>
            </a:r>
          </a:p>
          <a:p>
            <a:r>
              <a:rPr lang="en-US" altLang="en-US" dirty="0" smtClean="0"/>
              <a:t>Differentiation and Positioning </a:t>
            </a:r>
          </a:p>
          <a:p>
            <a:endParaRPr lang="en-US" altLang="en-US" dirty="0" smtClean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914400" y="1600200"/>
            <a:ext cx="7162800" cy="381000"/>
          </a:xfrm>
        </p:spPr>
        <p:txBody>
          <a:bodyPr>
            <a:noAutofit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Topic Outline</a:t>
            </a:r>
          </a:p>
        </p:txBody>
      </p:sp>
    </p:spTree>
    <p:extLst>
      <p:ext uri="{BB962C8B-B14F-4D97-AF65-F5344CB8AC3E}">
        <p14:creationId xmlns:p14="http://schemas.microsoft.com/office/powerpoint/2010/main" val="16750203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Market Targeting</a:t>
            </a:r>
          </a:p>
        </p:txBody>
      </p:sp>
      <p:sp>
        <p:nvSpPr>
          <p:cNvPr id="57347" name="Content Placeholder 5"/>
          <p:cNvSpPr>
            <a:spLocks noGrp="1"/>
          </p:cNvSpPr>
          <p:nvPr>
            <p:ph idx="1"/>
          </p:nvPr>
        </p:nvSpPr>
        <p:spPr>
          <a:xfrm>
            <a:off x="685800" y="2286000"/>
            <a:ext cx="7924800" cy="41910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altLang="en-US" b="1" dirty="0" smtClean="0"/>
              <a:t>Individual marketing </a:t>
            </a:r>
          </a:p>
          <a:p>
            <a:pPr>
              <a:buFontTx/>
              <a:buNone/>
            </a:pPr>
            <a:r>
              <a:rPr lang="en-US" dirty="0" smtClean="0"/>
              <a:t>tailoring </a:t>
            </a:r>
            <a:r>
              <a:rPr lang="en-US" dirty="0"/>
              <a:t>of products and marketing programs to the needs and preferences of individual customers</a:t>
            </a:r>
            <a:endParaRPr lang="en-US" altLang="en-US" sz="2800" dirty="0" smtClean="0"/>
          </a:p>
        </p:txBody>
      </p:sp>
      <p:sp>
        <p:nvSpPr>
          <p:cNvPr id="57348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Target Market Strategies</a:t>
            </a:r>
          </a:p>
          <a:p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2609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85800" y="2057400"/>
            <a:ext cx="77724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/>
              <a:t>Differentiation</a:t>
            </a:r>
            <a:r>
              <a:rPr lang="en-US" sz="3200" dirty="0"/>
              <a:t> involves actually differentiating the firm’s market offering to create superior customer value. </a:t>
            </a:r>
          </a:p>
          <a:p>
            <a:r>
              <a:rPr lang="en-US" sz="3200" dirty="0"/>
              <a:t> </a:t>
            </a:r>
          </a:p>
          <a:p>
            <a:pPr lvl="0"/>
            <a:r>
              <a:rPr lang="en-US" sz="3200" b="1" dirty="0"/>
              <a:t>Positioning</a:t>
            </a:r>
            <a:r>
              <a:rPr lang="en-US" sz="3200" dirty="0"/>
              <a:t> consists of arranging for a market offering to occupy a clear, distinctive, and desirable place relative to competing products in the minds of target </a:t>
            </a:r>
            <a:r>
              <a:rPr lang="en-US" sz="3200" dirty="0" smtClean="0"/>
              <a:t>consumers </a:t>
            </a:r>
            <a:endParaRPr lang="en-US" sz="3200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5334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Differentiation and Positioning</a:t>
            </a:r>
            <a:endParaRPr lang="en-US" alt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2182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Differentiation and Positioning</a:t>
            </a:r>
          </a:p>
        </p:txBody>
      </p:sp>
      <p:sp>
        <p:nvSpPr>
          <p:cNvPr id="69635" name="Content Placeholder 3"/>
          <p:cNvSpPr>
            <a:spLocks noGrp="1"/>
          </p:cNvSpPr>
          <p:nvPr>
            <p:ph idx="1"/>
          </p:nvPr>
        </p:nvSpPr>
        <p:spPr>
          <a:xfrm>
            <a:off x="685800" y="25146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b="1" smtClean="0"/>
              <a:t>Competitive advantage </a:t>
            </a:r>
            <a:r>
              <a:rPr lang="en-US" altLang="en-US" smtClean="0"/>
              <a:t>is an advantage over competitors gained by offering consumers greater value, either through lower prices or by providing more benefits that justify higher prices</a:t>
            </a:r>
          </a:p>
          <a:p>
            <a:endParaRPr lang="en-US" altLang="en-US" smtClean="0"/>
          </a:p>
        </p:txBody>
      </p:sp>
      <p:sp>
        <p:nvSpPr>
          <p:cNvPr id="69636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914400" y="1371600"/>
            <a:ext cx="7162800" cy="990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Identifying Possible Value Differences and Competitive Advantages</a:t>
            </a:r>
          </a:p>
          <a:p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12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Differentiation and Positioning</a:t>
            </a:r>
          </a:p>
        </p:txBody>
      </p:sp>
      <p:sp>
        <p:nvSpPr>
          <p:cNvPr id="73731" name="Content Placeholder 6"/>
          <p:cNvSpPr>
            <a:spLocks noGrp="1"/>
          </p:cNvSpPr>
          <p:nvPr>
            <p:ph idx="1"/>
          </p:nvPr>
        </p:nvSpPr>
        <p:spPr>
          <a:xfrm>
            <a:off x="1371600" y="1752600"/>
            <a:ext cx="7772400" cy="464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Difference to promote should be:</a:t>
            </a:r>
          </a:p>
          <a:p>
            <a:endParaRPr lang="en-US" altLang="en-US" dirty="0" smtClean="0"/>
          </a:p>
        </p:txBody>
      </p:sp>
      <p:sp>
        <p:nvSpPr>
          <p:cNvPr id="73732" name="Rectangle 7"/>
          <p:cNvSpPr>
            <a:spLocks noGrp="1" noChangeArrowheads="1"/>
          </p:cNvSpPr>
          <p:nvPr>
            <p:ph type="body" sz="quarter" idx="13"/>
          </p:nvPr>
        </p:nvSpPr>
        <p:spPr>
          <a:xfrm>
            <a:off x="838200" y="1143000"/>
            <a:ext cx="7162800" cy="381000"/>
          </a:xfrm>
        </p:spPr>
        <p:txBody>
          <a:bodyPr>
            <a:normAutofit fontScale="77500" lnSpcReduction="20000"/>
          </a:bodyPr>
          <a:lstStyle/>
          <a:p>
            <a:r>
              <a:rPr lang="en-US" altLang="en-US" dirty="0" smtClean="0"/>
              <a:t>Choosing the Right Competitive Advantage</a:t>
            </a:r>
          </a:p>
          <a:p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14" name="Diagram 13"/>
          <p:cNvGraphicFramePr/>
          <p:nvPr/>
        </p:nvGraphicFramePr>
        <p:xfrm>
          <a:off x="1524000" y="23622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114736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Differentiation and Positioning</a:t>
            </a:r>
          </a:p>
        </p:txBody>
      </p:sp>
      <p:sp>
        <p:nvSpPr>
          <p:cNvPr id="75779" name="Content Placeholder 3"/>
          <p:cNvSpPr>
            <a:spLocks noGrp="1"/>
          </p:cNvSpPr>
          <p:nvPr>
            <p:ph idx="1"/>
          </p:nvPr>
        </p:nvSpPr>
        <p:spPr>
          <a:xfrm>
            <a:off x="228600" y="2514600"/>
            <a:ext cx="3200400" cy="4114800"/>
          </a:xfrm>
        </p:spPr>
        <p:txBody>
          <a:bodyPr/>
          <a:lstStyle/>
          <a:p>
            <a:pPr marL="173038" indent="-173038">
              <a:buFontTx/>
              <a:buNone/>
            </a:pPr>
            <a:r>
              <a:rPr lang="en-US" altLang="en-US" b="1" smtClean="0"/>
              <a:t>Value proposition </a:t>
            </a:r>
            <a:r>
              <a:rPr lang="en-US" altLang="en-US" smtClean="0"/>
              <a:t>is the full mix of benefits upon which a brand is positioned</a:t>
            </a:r>
          </a:p>
          <a:p>
            <a:pPr marL="173038" indent="-173038"/>
            <a:endParaRPr lang="en-US" altLang="en-US" smtClean="0"/>
          </a:p>
        </p:txBody>
      </p:sp>
      <p:sp>
        <p:nvSpPr>
          <p:cNvPr id="75780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Selecting an Overall Positioning Strategy</a:t>
            </a:r>
          </a:p>
        </p:txBody>
      </p:sp>
      <p:pic>
        <p:nvPicPr>
          <p:cNvPr id="7578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057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21325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Market Segmentation</a:t>
            </a:r>
            <a:endParaRPr lang="en-US" altLang="en-US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Picture 3" descr="fig07_01w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157412"/>
            <a:ext cx="8305800" cy="241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4322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Market Segmentation</a:t>
            </a:r>
            <a:endParaRPr lang="en-US" altLang="en-US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b="1" dirty="0" smtClean="0"/>
              <a:t>Market segmentation </a:t>
            </a:r>
            <a:r>
              <a:rPr lang="en-US" dirty="0" smtClean="0"/>
              <a:t>involves </a:t>
            </a:r>
            <a:r>
              <a:rPr lang="en-US" dirty="0"/>
              <a:t>dividing a market into smaller groups of buyers with distinct needs, characteristics, or behaviors that might require separate marketing strategies or mixes. </a:t>
            </a:r>
            <a:r>
              <a:rPr lang="en-US" altLang="en-US" dirty="0" smtClean="0"/>
              <a:t>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04321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Market Segmentation</a:t>
            </a:r>
            <a:endParaRPr lang="en-US" altLang="en-US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/>
            <a:r>
              <a:rPr lang="en-US" altLang="en-US" smtClean="0"/>
              <a:t>Segmenting consumer markets</a:t>
            </a:r>
          </a:p>
          <a:p>
            <a:pPr marL="533400" indent="-533400"/>
            <a:r>
              <a:rPr lang="en-US" altLang="en-US" smtClean="0"/>
              <a:t>Segmenting business markets</a:t>
            </a:r>
          </a:p>
          <a:p>
            <a:pPr marL="533400" indent="-533400"/>
            <a:r>
              <a:rPr lang="en-US" altLang="en-US" smtClean="0"/>
              <a:t>Segmenting international markets</a:t>
            </a:r>
          </a:p>
          <a:p>
            <a:pPr marL="533400" indent="-533400"/>
            <a:r>
              <a:rPr lang="en-US" altLang="en-US" smtClean="0"/>
              <a:t>Requirements for effective segmentation</a:t>
            </a:r>
          </a:p>
          <a:p>
            <a:pPr marL="533400" indent="-533400">
              <a:buFontTx/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91423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Market Segmentation</a:t>
            </a:r>
            <a:endParaRPr lang="en-US" alt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14400" y="12192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Segmenting Consumer Markets</a:t>
            </a:r>
          </a:p>
          <a:p>
            <a:pPr marL="0" indent="0" algn="ctr">
              <a:buNone/>
            </a:pPr>
            <a:endParaRPr lang="en-US" alt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2005930"/>
              </p:ext>
            </p:extLst>
          </p:nvPr>
        </p:nvGraphicFramePr>
        <p:xfrm>
          <a:off x="381000" y="1752600"/>
          <a:ext cx="8001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4566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Market Segmentation</a:t>
            </a:r>
          </a:p>
        </p:txBody>
      </p:sp>
      <p:sp>
        <p:nvSpPr>
          <p:cNvPr id="22531" name="Content Placeholder 3"/>
          <p:cNvSpPr>
            <a:spLocks noGrp="1"/>
          </p:cNvSpPr>
          <p:nvPr>
            <p:ph idx="1"/>
          </p:nvPr>
        </p:nvSpPr>
        <p:spPr>
          <a:xfrm>
            <a:off x="914400" y="2286000"/>
            <a:ext cx="6629400" cy="30480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b="1" smtClean="0"/>
              <a:t>Geographic segmentation </a:t>
            </a:r>
            <a:r>
              <a:rPr lang="en-US" altLang="en-US" smtClean="0"/>
              <a:t>divides the      </a:t>
            </a:r>
          </a:p>
          <a:p>
            <a:pPr marL="0" indent="0">
              <a:buFontTx/>
              <a:buNone/>
            </a:pPr>
            <a:r>
              <a:rPr lang="en-US" altLang="en-US" smtClean="0"/>
              <a:t>   market into different geographical        </a:t>
            </a:r>
          </a:p>
          <a:p>
            <a:pPr marL="0" indent="0">
              <a:buFontTx/>
              <a:buNone/>
            </a:pPr>
            <a:r>
              <a:rPr lang="en-US" altLang="en-US" smtClean="0"/>
              <a:t>   units such as nations, regions, states, </a:t>
            </a:r>
          </a:p>
          <a:p>
            <a:pPr marL="0" indent="0">
              <a:buFontTx/>
              <a:buNone/>
            </a:pPr>
            <a:r>
              <a:rPr lang="en-US" altLang="en-US" smtClean="0"/>
              <a:t>   counties, or cities</a:t>
            </a:r>
            <a:endParaRPr lang="en-US" altLang="en-US" b="1" smtClean="0"/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Segmenting Consumer Markets</a:t>
            </a:r>
          </a:p>
          <a:p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5613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Market Segmentation</a:t>
            </a:r>
          </a:p>
        </p:txBody>
      </p:sp>
      <p:sp>
        <p:nvSpPr>
          <p:cNvPr id="24579" name="Content Placeholder 4"/>
          <p:cNvSpPr>
            <a:spLocks noGrp="1"/>
          </p:cNvSpPr>
          <p:nvPr>
            <p:ph idx="1"/>
          </p:nvPr>
        </p:nvSpPr>
        <p:spPr>
          <a:xfrm>
            <a:off x="533400" y="2209800"/>
            <a:ext cx="7772400" cy="28956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800" b="1" dirty="0" smtClean="0"/>
              <a:t>Demographic segmentation </a:t>
            </a:r>
            <a:r>
              <a:rPr lang="en-US" altLang="en-US" sz="2800" dirty="0" smtClean="0"/>
              <a:t>divides the market into groups based on variables such as age, gender, family size, family life cycle, income, occupation, education, religion, race, generation, and nationality</a:t>
            </a:r>
          </a:p>
          <a:p>
            <a:endParaRPr lang="en-US" altLang="en-US" sz="2800" dirty="0" smtClean="0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Segmenting Consumer Markets</a:t>
            </a:r>
          </a:p>
        </p:txBody>
      </p:sp>
    </p:spTree>
    <p:extLst>
      <p:ext uri="{BB962C8B-B14F-4D97-AF65-F5344CB8AC3E}">
        <p14:creationId xmlns:p14="http://schemas.microsoft.com/office/powerpoint/2010/main" val="4628758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Market Segmentation</a:t>
            </a:r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627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b="1" dirty="0" smtClean="0"/>
              <a:t>Age and life-cycle stage segmentation </a:t>
            </a:r>
            <a:r>
              <a:rPr lang="en-US" altLang="en-US" dirty="0" smtClean="0"/>
              <a:t>is the process of offering different products or using different marketing approaches for different age and life-cycle groups</a:t>
            </a:r>
          </a:p>
          <a:p>
            <a:pPr>
              <a:buFontTx/>
              <a:buNone/>
            </a:pPr>
            <a:endParaRPr lang="en-US" altLang="en-US" dirty="0" smtClean="0"/>
          </a:p>
          <a:p>
            <a:pPr>
              <a:buNone/>
            </a:pPr>
            <a:r>
              <a:rPr lang="en-US" altLang="en-US" b="1" dirty="0" smtClean="0"/>
              <a:t>Gender segmentation </a:t>
            </a:r>
            <a:r>
              <a:rPr lang="en-US" altLang="en-US" dirty="0" smtClean="0"/>
              <a:t>divides the market based on sex (male or female) </a:t>
            </a:r>
            <a:r>
              <a:rPr lang="en-US" dirty="0"/>
              <a:t>has long been used in clothing, cosmetics, toiletries, and magazines. </a:t>
            </a:r>
          </a:p>
          <a:p>
            <a:pPr>
              <a:buFontTx/>
              <a:buNone/>
            </a:pPr>
            <a:endParaRPr lang="en-US" altLang="en-US" dirty="0" smtClean="0"/>
          </a:p>
          <a:p>
            <a:pPr marL="0" indent="0"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126830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942</Words>
  <Application>Microsoft Office PowerPoint</Application>
  <PresentationFormat>عرض على الشاشة (3:4)‏</PresentationFormat>
  <Paragraphs>163</Paragraphs>
  <Slides>24</Slides>
  <Notes>17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25" baseType="lpstr">
      <vt:lpstr>نسق Office</vt:lpstr>
      <vt:lpstr> Chapter Seven</vt:lpstr>
      <vt:lpstr>Customer-Driven Marketing Strategy: Creating Value for Target Customers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Market Segmentation</vt:lpstr>
      <vt:lpstr>Market Segmentation</vt:lpstr>
      <vt:lpstr>Market Segmentation</vt:lpstr>
      <vt:lpstr> Market Segmentation</vt:lpstr>
      <vt:lpstr>Market Segmentation</vt:lpstr>
      <vt:lpstr>Market Segmentation</vt:lpstr>
      <vt:lpstr>Market Segmentation</vt:lpstr>
      <vt:lpstr>عرض تقديمي في PowerPoint</vt:lpstr>
      <vt:lpstr>Market Targeting</vt:lpstr>
      <vt:lpstr>Market Targeting</vt:lpstr>
      <vt:lpstr>Market Targeting</vt:lpstr>
      <vt:lpstr>Marketing Targeting</vt:lpstr>
      <vt:lpstr> Market Targeting</vt:lpstr>
      <vt:lpstr>Market Targeting</vt:lpstr>
      <vt:lpstr>عرض تقديمي في PowerPoint</vt:lpstr>
      <vt:lpstr>Differentiation and Positioning</vt:lpstr>
      <vt:lpstr>Differentiation and Positioning</vt:lpstr>
      <vt:lpstr>Differentiation and Positioning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Seven</dc:title>
  <dc:creator>malmawash</dc:creator>
  <cp:lastModifiedBy>malmawash</cp:lastModifiedBy>
  <cp:revision>4</cp:revision>
  <dcterms:created xsi:type="dcterms:W3CDTF">2016-03-02T07:19:23Z</dcterms:created>
  <dcterms:modified xsi:type="dcterms:W3CDTF">2016-03-20T06:01:07Z</dcterms:modified>
</cp:coreProperties>
</file>