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85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31" r:id="rId23"/>
    <p:sldId id="332" r:id="rId24"/>
    <p:sldId id="316" r:id="rId25"/>
    <p:sldId id="317" r:id="rId26"/>
    <p:sldId id="318" r:id="rId27"/>
    <p:sldId id="319" r:id="rId28"/>
    <p:sldId id="320" r:id="rId29"/>
    <p:sldId id="321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ssim ammour" initials="na" lastIdx="1" clrIdx="0">
    <p:extLst>
      <p:ext uri="{19B8F6BF-5375-455C-9EA6-DF929625EA0E}">
        <p15:presenceInfo xmlns:p15="http://schemas.microsoft.com/office/powerpoint/2012/main" userId="f86abe116215b04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22" autoAdjust="0"/>
    <p:restoredTop sz="94660"/>
  </p:normalViewPr>
  <p:slideViewPr>
    <p:cSldViewPr snapToGrid="0">
      <p:cViewPr varScale="1">
        <p:scale>
          <a:sx n="95" d="100"/>
          <a:sy n="95" d="100"/>
        </p:scale>
        <p:origin x="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95AF0-7374-45EB-B4FD-C6CB88E5E0D1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10DFC-59F3-4535-8C19-6A3E24402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4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0DFC-59F3-4535-8C19-6A3E24402F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0DFC-59F3-4535-8C19-6A3E24402F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49628-D2E6-43DB-ABDC-0470FBF6B1A7}" type="datetime1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3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D1CC6-D419-4185-AF32-173C1F307263}" type="datetime1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8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28BE-DCCD-46F1-ABFC-AE252E50DB5A}" type="datetime1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2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B145-E863-47CB-A5D4-9E228C42F331}" type="datetime1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8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3189-D141-4EF9-A19C-BFA2684898F9}" type="datetime1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3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1E74-1C78-4F8B-B329-2C9D7ED862A8}" type="datetime1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CF64B-CF8C-4515-98F9-30C9157F0DF8}" type="datetime1">
              <a:rPr lang="en-US" smtClean="0"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7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611E-325D-4911-A2B6-9FBF71306CE3}" type="datetime1">
              <a:rPr lang="en-US" smtClean="0"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2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C6E9-0CEE-41B3-93A8-B166C14B668B}" type="datetime1">
              <a:rPr lang="en-US" smtClean="0"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6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3900-3A14-4B5F-A411-51A4E23319D3}" type="datetime1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8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04855-198F-48F5-B1A0-7CA28BA18106}" type="datetime1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8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7D0F-E902-43F0-A416-6E81CB99791A}" type="datetime1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3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image" Target="../media/image7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Relationship Id="rId9" Type="http://schemas.openxmlformats.org/officeDocument/2006/relationships/image" Target="../media/image1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40.png"/><Relationship Id="rId7" Type="http://schemas.openxmlformats.org/officeDocument/2006/relationships/image" Target="../media/image143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png"/><Relationship Id="rId5" Type="http://schemas.openxmlformats.org/officeDocument/2006/relationships/image" Target="../media/image1400.png"/><Relationship Id="rId4" Type="http://schemas.openxmlformats.org/officeDocument/2006/relationships/image" Target="../media/image14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56.png"/><Relationship Id="rId3" Type="http://schemas.openxmlformats.org/officeDocument/2006/relationships/image" Target="../media/image146.png"/><Relationship Id="rId7" Type="http://schemas.openxmlformats.org/officeDocument/2006/relationships/image" Target="../media/image150.png"/><Relationship Id="rId12" Type="http://schemas.openxmlformats.org/officeDocument/2006/relationships/image" Target="../media/image155.png"/><Relationship Id="rId2" Type="http://schemas.openxmlformats.org/officeDocument/2006/relationships/image" Target="../media/image145.png"/><Relationship Id="rId16" Type="http://schemas.openxmlformats.org/officeDocument/2006/relationships/image" Target="../media/image1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png"/><Relationship Id="rId11" Type="http://schemas.openxmlformats.org/officeDocument/2006/relationships/image" Target="../media/image154.png"/><Relationship Id="rId5" Type="http://schemas.openxmlformats.org/officeDocument/2006/relationships/image" Target="../media/image148.png"/><Relationship Id="rId15" Type="http://schemas.openxmlformats.org/officeDocument/2006/relationships/image" Target="../media/image158.png"/><Relationship Id="rId10" Type="http://schemas.openxmlformats.org/officeDocument/2006/relationships/image" Target="../media/image153.png"/><Relationship Id="rId4" Type="http://schemas.openxmlformats.org/officeDocument/2006/relationships/image" Target="../media/image147.png"/><Relationship Id="rId9" Type="http://schemas.openxmlformats.org/officeDocument/2006/relationships/image" Target="../media/image152.png"/><Relationship Id="rId14" Type="http://schemas.openxmlformats.org/officeDocument/2006/relationships/image" Target="../media/image15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13" Type="http://schemas.openxmlformats.org/officeDocument/2006/relationships/image" Target="../media/image171.png"/><Relationship Id="rId18" Type="http://schemas.openxmlformats.org/officeDocument/2006/relationships/image" Target="../media/image176.png"/><Relationship Id="rId3" Type="http://schemas.openxmlformats.org/officeDocument/2006/relationships/image" Target="../media/image161.png"/><Relationship Id="rId7" Type="http://schemas.openxmlformats.org/officeDocument/2006/relationships/image" Target="../media/image165.png"/><Relationship Id="rId12" Type="http://schemas.openxmlformats.org/officeDocument/2006/relationships/image" Target="../media/image170.png"/><Relationship Id="rId17" Type="http://schemas.openxmlformats.org/officeDocument/2006/relationships/image" Target="../media/image175.png"/><Relationship Id="rId2" Type="http://schemas.openxmlformats.org/officeDocument/2006/relationships/image" Target="../media/image160.png"/><Relationship Id="rId16" Type="http://schemas.openxmlformats.org/officeDocument/2006/relationships/image" Target="../media/image1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4.png"/><Relationship Id="rId11" Type="http://schemas.openxmlformats.org/officeDocument/2006/relationships/image" Target="../media/image169.png"/><Relationship Id="rId5" Type="http://schemas.openxmlformats.org/officeDocument/2006/relationships/image" Target="../media/image163.png"/><Relationship Id="rId15" Type="http://schemas.openxmlformats.org/officeDocument/2006/relationships/image" Target="../media/image173.png"/><Relationship Id="rId10" Type="http://schemas.openxmlformats.org/officeDocument/2006/relationships/image" Target="../media/image168.png"/><Relationship Id="rId4" Type="http://schemas.openxmlformats.org/officeDocument/2006/relationships/image" Target="../media/image162.png"/><Relationship Id="rId9" Type="http://schemas.openxmlformats.org/officeDocument/2006/relationships/image" Target="../media/image167.png"/><Relationship Id="rId14" Type="http://schemas.openxmlformats.org/officeDocument/2006/relationships/image" Target="../media/image17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10.png"/><Relationship Id="rId4" Type="http://schemas.openxmlformats.org/officeDocument/2006/relationships/image" Target="../media/image8.png"/><Relationship Id="rId9" Type="http://schemas.openxmlformats.org/officeDocument/2006/relationships/image" Target="../media/image1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13" Type="http://schemas.openxmlformats.org/officeDocument/2006/relationships/image" Target="../media/image186.png"/><Relationship Id="rId18" Type="http://schemas.openxmlformats.org/officeDocument/2006/relationships/image" Target="../media/image190.png"/><Relationship Id="rId3" Type="http://schemas.openxmlformats.org/officeDocument/2006/relationships/image" Target="../media/image164.png"/><Relationship Id="rId7" Type="http://schemas.openxmlformats.org/officeDocument/2006/relationships/image" Target="../media/image180.png"/><Relationship Id="rId12" Type="http://schemas.openxmlformats.org/officeDocument/2006/relationships/image" Target="../media/image185.png"/><Relationship Id="rId17" Type="http://schemas.openxmlformats.org/officeDocument/2006/relationships/image" Target="../media/image189.png"/><Relationship Id="rId2" Type="http://schemas.openxmlformats.org/officeDocument/2006/relationships/image" Target="../media/image177.png"/><Relationship Id="rId16" Type="http://schemas.openxmlformats.org/officeDocument/2006/relationships/image" Target="../media/image1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9.png"/><Relationship Id="rId11" Type="http://schemas.openxmlformats.org/officeDocument/2006/relationships/image" Target="../media/image184.png"/><Relationship Id="rId5" Type="http://schemas.openxmlformats.org/officeDocument/2006/relationships/image" Target="../media/image178.png"/><Relationship Id="rId15" Type="http://schemas.openxmlformats.org/officeDocument/2006/relationships/image" Target="../media/image160.png"/><Relationship Id="rId10" Type="http://schemas.openxmlformats.org/officeDocument/2006/relationships/image" Target="../media/image183.png"/><Relationship Id="rId4" Type="http://schemas.openxmlformats.org/officeDocument/2006/relationships/image" Target="../media/image166.png"/><Relationship Id="rId9" Type="http://schemas.openxmlformats.org/officeDocument/2006/relationships/image" Target="../media/image182.png"/><Relationship Id="rId14" Type="http://schemas.openxmlformats.org/officeDocument/2006/relationships/image" Target="../media/image1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7" Type="http://schemas.openxmlformats.org/officeDocument/2006/relationships/image" Target="../media/image205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4.png"/><Relationship Id="rId5" Type="http://schemas.openxmlformats.org/officeDocument/2006/relationships/image" Target="../media/image203.png"/><Relationship Id="rId4" Type="http://schemas.openxmlformats.org/officeDocument/2006/relationships/image" Target="../media/image20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png"/><Relationship Id="rId3" Type="http://schemas.openxmlformats.org/officeDocument/2006/relationships/image" Target="../media/image207.png"/><Relationship Id="rId7" Type="http://schemas.openxmlformats.org/officeDocument/2006/relationships/image" Target="../media/image211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5" Type="http://schemas.openxmlformats.org/officeDocument/2006/relationships/image" Target="../media/image209.png"/><Relationship Id="rId4" Type="http://schemas.openxmlformats.org/officeDocument/2006/relationships/image" Target="../media/image208.png"/><Relationship Id="rId9" Type="http://schemas.openxmlformats.org/officeDocument/2006/relationships/image" Target="../media/image2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8.png"/><Relationship Id="rId5" Type="http://schemas.openxmlformats.org/officeDocument/2006/relationships/image" Target="../media/image217.png"/><Relationship Id="rId4" Type="http://schemas.openxmlformats.org/officeDocument/2006/relationships/image" Target="../media/image2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5" Type="http://schemas.openxmlformats.org/officeDocument/2006/relationships/image" Target="../media/image40.png"/><Relationship Id="rId10" Type="http://schemas.openxmlformats.org/officeDocument/2006/relationships/image" Target="../media/image340.png"/><Relationship Id="rId19" Type="http://schemas.openxmlformats.org/officeDocument/2006/relationships/image" Target="../media/image44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08738" y="61207"/>
            <a:ext cx="38951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2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Chapter 7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3117820" y="1261536"/>
            <a:ext cx="57623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b="1" dirty="0"/>
              <a:t>Digital </a:t>
            </a:r>
            <a:r>
              <a:rPr lang="en-GB" sz="5400" b="1" dirty="0" smtClean="0"/>
              <a:t>Filter Design</a:t>
            </a:r>
            <a:endParaRPr lang="en-US" sz="5400" dirty="0"/>
          </a:p>
        </p:txBody>
      </p:sp>
      <p:sp>
        <p:nvSpPr>
          <p:cNvPr id="5" name="Rectangle 4"/>
          <p:cNvSpPr/>
          <p:nvPr/>
        </p:nvSpPr>
        <p:spPr>
          <a:xfrm>
            <a:off x="1253145" y="2499866"/>
            <a:ext cx="9685710" cy="359948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867405" y="6356350"/>
            <a:ext cx="410819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04492" y="2876753"/>
            <a:ext cx="3526927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5000"/>
              </a:lnSpc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FIR </a:t>
            </a:r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Filter 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Design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.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56426" y="2836835"/>
            <a:ext cx="36808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Frequency Sampling Design Method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4856426" y="3212762"/>
            <a:ext cx="3573414" cy="375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Fourier Transform Design Method</a:t>
            </a:r>
            <a:endParaRPr lang="en-US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07432" y="3964971"/>
            <a:ext cx="3348994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2. IIR </a:t>
            </a:r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Filter Design.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8312" y="5038072"/>
            <a:ext cx="2382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3. Application </a:t>
            </a:r>
            <a:endParaRPr lang="en-US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20546" y="3883861"/>
            <a:ext cx="34451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Bilinear Transformation Method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20546" y="4261662"/>
            <a:ext cx="30235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Pole Zero Placement Method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20546" y="4857217"/>
            <a:ext cx="24689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60 –Hz Hum Eliminator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08799" y="5268904"/>
            <a:ext cx="11560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ECG Pulse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856426" y="2876753"/>
            <a:ext cx="0" cy="711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856426" y="3888720"/>
            <a:ext cx="0" cy="711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29353" y="4857217"/>
            <a:ext cx="0" cy="711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1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92888" y="-10036"/>
            <a:ext cx="5476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Example: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Window Method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8747"/>
            <a:ext cx="12192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Design a 5-tap FIR band reject (band-stop) filter with a lower cut-off frequency of 2,000 Hz, an upper cut-off frequency of 2,400 Hz, and a sampling rate of 8,000 Hz using the Hamming window method. Determine the transfer function.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8512" y="217185"/>
            <a:ext cx="1510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10988" y="2095285"/>
            <a:ext cx="114434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8512" y="2241327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Solution: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3000015"/>
            <a:ext cx="2511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normalized cut-off frequencies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627382" y="3253930"/>
            <a:ext cx="358159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156968" y="2988289"/>
            <a:ext cx="4764420" cy="779531"/>
            <a:chOff x="3156968" y="2988289"/>
            <a:chExt cx="4764420" cy="779531"/>
          </a:xfrm>
        </p:grpSpPr>
        <p:pic>
          <p:nvPicPr>
            <p:cNvPr id="12" name="Picture 11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56968" y="2988289"/>
              <a:ext cx="4764420" cy="383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95282" y="3324088"/>
              <a:ext cx="4687792" cy="365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3156968" y="3063205"/>
              <a:ext cx="0" cy="7046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510988" y="4199765"/>
            <a:ext cx="1365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5-tap FIR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2083598" y="4272532"/>
            <a:ext cx="358159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1156" y="4245932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2M +</a:t>
            </a:r>
            <a:r>
              <a:rPr lang="ar-SA" dirty="0">
                <a:latin typeface="Calibri" panose="020F0502020204030204" pitchFamily="34" charset="0"/>
                <a:ea typeface="Times New Roman" panose="02020603050405020304" pitchFamily="18" charset="0"/>
              </a:rPr>
              <a:t>‏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 = 5 then M=2</a:t>
            </a:r>
            <a:endParaRPr lang="en-US" dirty="0"/>
          </a:p>
        </p:txBody>
      </p:sp>
      <p:pic>
        <p:nvPicPr>
          <p:cNvPr id="21" name="Picture 2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8331" y="3733084"/>
            <a:ext cx="4353067" cy="131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ight Arrow 21"/>
          <p:cNvSpPr/>
          <p:nvPr/>
        </p:nvSpPr>
        <p:spPr>
          <a:xfrm>
            <a:off x="4776281" y="4272532"/>
            <a:ext cx="358159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ounded Rectangular Callout 23"/>
              <p:cNvSpPr/>
              <p:nvPr/>
            </p:nvSpPr>
            <p:spPr>
              <a:xfrm>
                <a:off x="9853650" y="3995520"/>
                <a:ext cx="737014" cy="372719"/>
              </a:xfrm>
              <a:prstGeom prst="wedgeRoundRectCallout">
                <a:avLst>
                  <a:gd name="adj1" fmla="val -82598"/>
                  <a:gd name="adj2" fmla="val 116786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" name="Rounded Rectangular Callout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3650" y="3995520"/>
                <a:ext cx="737014" cy="372719"/>
              </a:xfrm>
              <a:prstGeom prst="wedgeRoundRectCallout">
                <a:avLst>
                  <a:gd name="adj1" fmla="val -82598"/>
                  <a:gd name="adj2" fmla="val 116786"/>
                  <a:gd name="adj3" fmla="val 16667"/>
                </a:avLst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7771" y="4881300"/>
            <a:ext cx="3402662" cy="55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2497" y="5378378"/>
            <a:ext cx="3613210" cy="51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788" y="5818477"/>
            <a:ext cx="3423619" cy="56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ight Arrow 27"/>
              <p:cNvSpPr/>
              <p:nvPr/>
            </p:nvSpPr>
            <p:spPr>
              <a:xfrm>
                <a:off x="4071418" y="5676223"/>
                <a:ext cx="1086090" cy="44009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𝑆𝑦𝑚𝑚𝑒𝑡𝑟𝑦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8" name="Right Arrow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418" y="5676223"/>
                <a:ext cx="1086090" cy="440099"/>
              </a:xfrm>
              <a:prstGeom prst="rightArrow">
                <a:avLst/>
              </a:prstGeom>
              <a:blipFill rotWithShape="0">
                <a:blip r:embed="rId9"/>
                <a:stretch>
                  <a:fillRect l="-22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39178" y="5521505"/>
            <a:ext cx="2183600" cy="36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39178" y="5902922"/>
            <a:ext cx="2118451" cy="30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875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61852" y="0"/>
            <a:ext cx="6912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Window Method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–</a:t>
            </a:r>
            <a:r>
              <a:rPr lang="en-US" sz="32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contd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912" y="930992"/>
            <a:ext cx="14606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Hamming </a:t>
            </a:r>
            <a:endParaRPr lang="en-GB" sz="2400" dirty="0" smtClean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window </a:t>
            </a:r>
          </a:p>
          <a:p>
            <a:pPr algn="ctr"/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function</a:t>
            </a:r>
            <a:endParaRPr lang="en-US" sz="2400" dirty="0">
              <a:solidFill>
                <a:srgbClr val="0070C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61245" y="735955"/>
            <a:ext cx="3597608" cy="1658156"/>
            <a:chOff x="1561245" y="735955"/>
            <a:chExt cx="3597608" cy="1658156"/>
          </a:xfrm>
        </p:grpSpPr>
        <p:pic>
          <p:nvPicPr>
            <p:cNvPr id="9" name="Picture 8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17163" y="1343420"/>
              <a:ext cx="3270061" cy="577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1561245" y="831368"/>
              <a:ext cx="0" cy="14421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15837" y="735955"/>
              <a:ext cx="3543016" cy="594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17163" y="1904841"/>
              <a:ext cx="3406540" cy="489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ight Arrow 11"/>
              <p:cNvSpPr/>
              <p:nvPr/>
            </p:nvSpPr>
            <p:spPr>
              <a:xfrm>
                <a:off x="5160179" y="1632144"/>
                <a:ext cx="1086090" cy="44009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𝑆𝑦𝑚𝑚𝑒𝑡𝑟𝑦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" name="Right Arrow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0179" y="1632144"/>
                <a:ext cx="1086090" cy="440099"/>
              </a:xfrm>
              <a:prstGeom prst="rightArrow">
                <a:avLst/>
              </a:prstGeom>
              <a:blipFill rotWithShape="0">
                <a:blip r:embed="rId5"/>
                <a:stretch>
                  <a:fillRect l="-1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7463" y="1343420"/>
            <a:ext cx="2647169" cy="40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7463" y="1835687"/>
            <a:ext cx="2578930" cy="39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44890" y="2795427"/>
            <a:ext cx="154651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Windowed</a:t>
            </a:r>
          </a:p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impulse</a:t>
            </a:r>
          </a:p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response 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615837" y="2499747"/>
            <a:ext cx="4220428" cy="1723715"/>
            <a:chOff x="1615837" y="2499747"/>
            <a:chExt cx="4220428" cy="1723715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1615837" y="2574737"/>
              <a:ext cx="1326" cy="16487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/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641596" y="2499747"/>
              <a:ext cx="3245628" cy="352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/>
            <p:cNvPicPr/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641596" y="2852383"/>
              <a:ext cx="4124893" cy="389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9"/>
            <p:cNvPicPr/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629485" y="3219623"/>
              <a:ext cx="4206780" cy="35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0"/>
            <p:cNvPicPr/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641596" y="3541491"/>
              <a:ext cx="3135120" cy="389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1"/>
            <p:cNvPicPr/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1641596" y="3906693"/>
              <a:ext cx="2992917" cy="31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118628" y="4488108"/>
                <a:ext cx="472667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>
                    <a:solidFill>
                      <a:srgbClr val="0070C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By delaying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𝑤</m:t>
                        </m:r>
                      </m:sub>
                    </m:sSub>
                    <m:r>
                      <a:rPr lang="en-US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US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by M = 2 samples,</a:t>
                </a: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28" y="4488108"/>
                <a:ext cx="4726679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1933" t="-10526" r="-387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922441" y="4481852"/>
            <a:ext cx="5119230" cy="50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333665" y="5401215"/>
            <a:ext cx="281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transfer function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252193" y="5327566"/>
            <a:ext cx="6950525" cy="619211"/>
            <a:chOff x="2777603" y="5506921"/>
            <a:chExt cx="6950525" cy="619211"/>
          </a:xfrm>
        </p:grpSpPr>
        <p:pic>
          <p:nvPicPr>
            <p:cNvPr id="28" name="Picture 27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777603" y="5580570"/>
              <a:ext cx="6789478" cy="54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ounded Rectangle 28"/>
            <p:cNvSpPr/>
            <p:nvPr/>
          </p:nvSpPr>
          <p:spPr>
            <a:xfrm>
              <a:off x="2777603" y="5506921"/>
              <a:ext cx="6950525" cy="619211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463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579" y="3070746"/>
            <a:ext cx="4615558" cy="365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703929" y="6380139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74326" y="0"/>
            <a:ext cx="59234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FIR Filter Length Estimation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264" y="823650"/>
            <a:ext cx="8595922" cy="25326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4675" y="448105"/>
            <a:ext cx="1188265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Given the required stop-band attenuation and pass-band ripple specifications the appropriate window can be selected.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669420" y="3608612"/>
            <a:ext cx="4116025" cy="2532652"/>
            <a:chOff x="5300930" y="3584824"/>
            <a:chExt cx="4116025" cy="2532652"/>
          </a:xfrm>
        </p:grpSpPr>
        <p:pic>
          <p:nvPicPr>
            <p:cNvPr id="8" name="Picture 7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06784" y="3650737"/>
              <a:ext cx="3698632" cy="2154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5300930" y="3584824"/>
              <a:ext cx="4116025" cy="2532652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22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910" y="5412034"/>
            <a:ext cx="6511678" cy="123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04535" y="0"/>
            <a:ext cx="788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FIR Filter Length Estimation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98512" y="217185"/>
            <a:ext cx="1510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919235" y="2364226"/>
            <a:ext cx="9985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33875" y="2102616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Solution:</a:t>
            </a:r>
          </a:p>
        </p:txBody>
      </p:sp>
      <p:sp>
        <p:nvSpPr>
          <p:cNvPr id="8" name="Right Arrow 7"/>
          <p:cNvSpPr/>
          <p:nvPr/>
        </p:nvSpPr>
        <p:spPr>
          <a:xfrm>
            <a:off x="3666574" y="2807222"/>
            <a:ext cx="550543" cy="30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1617" y="563291"/>
            <a:ext cx="3225054" cy="169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flipV="1">
            <a:off x="2985541" y="584775"/>
            <a:ext cx="0" cy="1779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71410" y="1182983"/>
            <a:ext cx="2775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Design a BPF with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22218" y="1129275"/>
            <a:ext cx="346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</a:rPr>
              <a:t>Use Hamming window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75" y="2593382"/>
            <a:ext cx="3137153" cy="4066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07" y="3010467"/>
            <a:ext cx="3174688" cy="36182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4464" y="2503144"/>
            <a:ext cx="1802817" cy="38018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5479" y="2945373"/>
            <a:ext cx="1800806" cy="39265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377082" y="2676572"/>
            <a:ext cx="4410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Choose nearest higher odd N = 25</a:t>
            </a:r>
            <a:endParaRPr lang="en-US" sz="2400" dirty="0"/>
          </a:p>
        </p:txBody>
      </p:sp>
      <p:pic>
        <p:nvPicPr>
          <p:cNvPr id="23" name="Picture 2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8512" y="3398563"/>
            <a:ext cx="7808359" cy="152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38906" y="4518736"/>
            <a:ext cx="36329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</a:t>
            </a:r>
            <a:r>
              <a:rPr lang="en-GB" sz="2400" dirty="0" err="1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Matlab</a:t>
            </a: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the design</a:t>
            </a:r>
            <a:endParaRPr lang="en-US" sz="2400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06872" y="3165533"/>
            <a:ext cx="4285128" cy="322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ight Arrow 26"/>
          <p:cNvSpPr/>
          <p:nvPr/>
        </p:nvSpPr>
        <p:spPr>
          <a:xfrm>
            <a:off x="6636910" y="2772500"/>
            <a:ext cx="550543" cy="30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ular Callout 11"/>
          <p:cNvSpPr/>
          <p:nvPr/>
        </p:nvSpPr>
        <p:spPr>
          <a:xfrm>
            <a:off x="4742631" y="5076087"/>
            <a:ext cx="1753137" cy="277326"/>
          </a:xfrm>
          <a:prstGeom prst="wedgeRoundRectCallout">
            <a:avLst>
              <a:gd name="adj1" fmla="val -35162"/>
              <a:gd name="adj2" fmla="val 8786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Window type Hamming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872002" y="5016147"/>
            <a:ext cx="1753137" cy="277326"/>
          </a:xfrm>
          <a:prstGeom prst="wedgeRoundRectCallout">
            <a:avLst>
              <a:gd name="adj1" fmla="val -35162"/>
              <a:gd name="adj2" fmla="val 8786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Filter type BPF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7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200" y="812917"/>
            <a:ext cx="7260963" cy="3994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776" y="4807038"/>
            <a:ext cx="6091518" cy="15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90813" y="0"/>
            <a:ext cx="5857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Application: Noise Reduction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84775"/>
            <a:ext cx="1219200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can design a digital filter to remove frequency components (noise) other than the desired frequency range.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96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670" y="584775"/>
            <a:ext cx="8982635" cy="59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24471" y="0"/>
            <a:ext cx="71577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Application: Noise Reduction </a:t>
            </a:r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–contd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542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05165" y="2750404"/>
            <a:ext cx="4486835" cy="37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1525" y="0"/>
            <a:ext cx="7168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Frequency Sampling Design Method</a:t>
            </a:r>
          </a:p>
        </p:txBody>
      </p:sp>
      <p:sp>
        <p:nvSpPr>
          <p:cNvPr id="5" name="Rectangle 4"/>
          <p:cNvSpPr/>
          <p:nvPr/>
        </p:nvSpPr>
        <p:spPr>
          <a:xfrm>
            <a:off x="4517843" y="584775"/>
            <a:ext cx="2584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Calibri" panose="020F0502020204030204" pitchFamily="34" charset="0"/>
              </a:rPr>
              <a:t>Simple to design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2643" y="2102801"/>
            <a:ext cx="2706190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Filter length = 2M+1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ular Callout 9"/>
              <p:cNvSpPr/>
              <p:nvPr/>
            </p:nvSpPr>
            <p:spPr>
              <a:xfrm>
                <a:off x="8610600" y="1910921"/>
                <a:ext cx="3489513" cy="710224"/>
              </a:xfrm>
              <a:prstGeom prst="wedgeRoundRectCallout">
                <a:avLst>
                  <a:gd name="adj1" fmla="val -65126"/>
                  <a:gd name="adj2" fmla="val 31992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rgbClr val="0070C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are obtained </a:t>
                </a:r>
                <a:r>
                  <a:rPr lang="en-US" sz="1400" dirty="0">
                    <a:solidFill>
                      <a:srgbClr val="0070C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from sampled desired frequency response at equally spaced instants in frequency </a:t>
                </a:r>
                <a:r>
                  <a:rPr lang="en-US" sz="1400" dirty="0" smtClean="0">
                    <a:solidFill>
                      <a:srgbClr val="0070C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domain</a:t>
                </a:r>
                <a:endParaRPr lang="en-US" dirty="0"/>
              </a:p>
            </p:txBody>
          </p:sp>
        </mc:Choice>
        <mc:Fallback xmlns="">
          <p:sp>
            <p:nvSpPr>
              <p:cNvPr id="10" name="Rounded Rectangular Callout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1910921"/>
                <a:ext cx="3489513" cy="710224"/>
              </a:xfrm>
              <a:prstGeom prst="wedgeRoundRectCallout">
                <a:avLst>
                  <a:gd name="adj1" fmla="val -65126"/>
                  <a:gd name="adj2" fmla="val 31992"/>
                  <a:gd name="adj3" fmla="val 16667"/>
                </a:avLst>
              </a:prstGeom>
              <a:blipFill rotWithShape="0">
                <a:blip r:embed="rId3"/>
                <a:stretch>
                  <a:fillRect t="-1681" r="-1502" b="-9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3606880" y="1949651"/>
            <a:ext cx="4338012" cy="1172543"/>
            <a:chOff x="3606880" y="1949651"/>
            <a:chExt cx="4338012" cy="1172543"/>
          </a:xfrm>
        </p:grpSpPr>
        <p:pic>
          <p:nvPicPr>
            <p:cNvPr id="7" name="Picture 6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06880" y="1972495"/>
              <a:ext cx="4270058" cy="671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3606880" y="1949651"/>
              <a:ext cx="4270058" cy="671494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3866778" y="2711312"/>
                  <a:ext cx="4078114" cy="4108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dirty="0" smtClean="0">
                      <a:solidFill>
                        <a:srgbClr val="0070C0"/>
                      </a:solidFill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Magnitude response in the range 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0070C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[</m:t>
                      </m:r>
                      <m:r>
                        <a:rPr lang="en-US" i="1">
                          <a:solidFill>
                            <a:srgbClr val="0070C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, </m:t>
                      </m:r>
                      <m:r>
                        <a:rPr lang="en-US" i="1">
                          <a:solidFill>
                            <a:srgbClr val="0070C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solidFill>
                            <a:srgbClr val="0070C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𝜋</m:t>
                      </m:r>
                      <m:r>
                        <a:rPr lang="en-US" i="1">
                          <a:solidFill>
                            <a:srgbClr val="0070C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]</m:t>
                      </m:r>
                    </m:oMath>
                  </a14:m>
                  <a:endPara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778" y="2711312"/>
                  <a:ext cx="4078114" cy="41088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196" t="-2985" b="-194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 flipH="1" flipV="1">
              <a:off x="3783105" y="2483884"/>
              <a:ext cx="255495" cy="32021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0" y="1061716"/>
            <a:ext cx="1210011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key feature of frequency sampling is that the filter coefficients can be calculated based on the specified magnitudes of the desired filter frequency response uniformly in the frequency domain.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805" y="3237471"/>
            <a:ext cx="4028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Calculate FIR filter coefficients: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08898" y="3880112"/>
            <a:ext cx="6083014" cy="870699"/>
            <a:chOff x="708898" y="3880112"/>
            <a:chExt cx="6083014" cy="870699"/>
          </a:xfrm>
        </p:grpSpPr>
        <p:pic>
          <p:nvPicPr>
            <p:cNvPr id="17" name="Picture 16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4297" y="3880112"/>
              <a:ext cx="6017615" cy="870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7"/>
            <p:cNvSpPr/>
            <p:nvPr/>
          </p:nvSpPr>
          <p:spPr>
            <a:xfrm>
              <a:off x="708898" y="3903082"/>
              <a:ext cx="6083013" cy="81120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87412" y="4861083"/>
            <a:ext cx="254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Use the symmetry:</a:t>
            </a:r>
          </a:p>
        </p:txBody>
      </p:sp>
      <p:pic>
        <p:nvPicPr>
          <p:cNvPr id="21" name="Picture 20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4297" y="5471900"/>
            <a:ext cx="4201974" cy="44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740255" y="5433019"/>
            <a:ext cx="4270058" cy="57967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9496698" y="2626972"/>
            <a:ext cx="183777" cy="2059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06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76511" y="0"/>
            <a:ext cx="91310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Frequency Sampling Design Method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323165"/>
            <a:ext cx="1510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21340" y="1682201"/>
            <a:ext cx="114434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-1" y="1682201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0" y="740405"/>
                <a:ext cx="12286128" cy="941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Design a linear phase low-pass FIR filter with 7 taps and a cut-off frequency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Ω</m:t>
                        </m:r>
                      </m:e>
                      <m:sub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radians using the frequency sampling method.</a:t>
                </a:r>
                <a:endParaRPr lang="en-US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40405"/>
                <a:ext cx="12286128" cy="941796"/>
              </a:xfrm>
              <a:prstGeom prst="rect">
                <a:avLst/>
              </a:prstGeom>
              <a:blipFill rotWithShape="0">
                <a:blip r:embed="rId2"/>
                <a:stretch>
                  <a:fillRect l="-744" t="-1935" r="-149" b="-10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0901" y="2254665"/>
                <a:ext cx="30613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⟶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01" y="2254665"/>
                <a:ext cx="3061351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Arrow 9"/>
          <p:cNvSpPr/>
          <p:nvPr/>
        </p:nvSpPr>
        <p:spPr>
          <a:xfrm>
            <a:off x="7388836" y="2338078"/>
            <a:ext cx="654423" cy="3598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2661254" y="1837831"/>
            <a:ext cx="1655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Sampled</a:t>
            </a:r>
          </a:p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 </a:t>
            </a:r>
            <a:r>
              <a:rPr lang="en-US" sz="1200" dirty="0">
                <a:solidFill>
                  <a:srgbClr val="00B0F0"/>
                </a:solidFill>
              </a:rPr>
              <a:t>frequencies</a:t>
            </a:r>
          </a:p>
        </p:txBody>
      </p:sp>
      <p:pic>
        <p:nvPicPr>
          <p:cNvPr id="12" name="Picture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9511" y="2123348"/>
            <a:ext cx="3179203" cy="67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68721" y="1837831"/>
            <a:ext cx="2985079" cy="208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8332862" y="1907130"/>
            <a:ext cx="0" cy="19438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>
            <a:off x="3231236" y="2281808"/>
            <a:ext cx="654423" cy="3598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pic>
        <p:nvPicPr>
          <p:cNvPr id="21" name="Picture 20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6047" y="4252323"/>
            <a:ext cx="4109213" cy="217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ounded Rectangular Callout 22"/>
          <p:cNvSpPr/>
          <p:nvPr/>
        </p:nvSpPr>
        <p:spPr>
          <a:xfrm>
            <a:off x="9793930" y="4622048"/>
            <a:ext cx="2150988" cy="276543"/>
          </a:xfrm>
          <a:prstGeom prst="wedgeRoundRectCallout">
            <a:avLst>
              <a:gd name="adj1" fmla="val -45214"/>
              <a:gd name="adj2" fmla="val 10303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rgbClr val="00B0F0"/>
                </a:solidFill>
              </a:rPr>
              <a:t>H</a:t>
            </a:r>
            <a:r>
              <a:rPr lang="en-GB" sz="1200" i="1" baseline="-25000" dirty="0">
                <a:solidFill>
                  <a:srgbClr val="00B0F0"/>
                </a:solidFill>
              </a:rPr>
              <a:t>k</a:t>
            </a:r>
            <a:r>
              <a:rPr lang="en-GB" sz="1200" dirty="0">
                <a:solidFill>
                  <a:srgbClr val="00B0F0"/>
                </a:solidFill>
              </a:rPr>
              <a:t> </a:t>
            </a:r>
            <a:r>
              <a:rPr lang="en-GB" sz="1200" dirty="0" smtClean="0">
                <a:solidFill>
                  <a:srgbClr val="00B0F0"/>
                </a:solidFill>
              </a:rPr>
              <a:t>at </a:t>
            </a:r>
            <a:r>
              <a:rPr lang="en-GB" sz="1200" dirty="0">
                <a:solidFill>
                  <a:srgbClr val="00B0F0"/>
                </a:solidFill>
              </a:rPr>
              <a:t>the specified frequencies </a:t>
            </a:r>
            <a:endParaRPr lang="en-US" sz="1200" dirty="0">
              <a:solidFill>
                <a:srgbClr val="00B0F0"/>
              </a:solidFill>
            </a:endParaRPr>
          </a:p>
        </p:txBody>
      </p:sp>
      <p:pic>
        <p:nvPicPr>
          <p:cNvPr id="24" name="Picture 2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8804" y="2964804"/>
            <a:ext cx="5964863" cy="125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603" y="4220176"/>
            <a:ext cx="3625708" cy="250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ight Arrow 25"/>
          <p:cNvSpPr/>
          <p:nvPr/>
        </p:nvSpPr>
        <p:spPr>
          <a:xfrm rot="10800000">
            <a:off x="6636769" y="3122593"/>
            <a:ext cx="1216312" cy="3598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9399494" y="3959714"/>
            <a:ext cx="1169894" cy="6046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940652" y="3965221"/>
            <a:ext cx="136113" cy="5991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16048" y="4914837"/>
            <a:ext cx="1959904" cy="112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ight Arrow 35"/>
          <p:cNvSpPr/>
          <p:nvPr/>
        </p:nvSpPr>
        <p:spPr>
          <a:xfrm>
            <a:off x="4199131" y="5392565"/>
            <a:ext cx="654423" cy="3598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3558447" y="4881741"/>
            <a:ext cx="16552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By </a:t>
            </a:r>
          </a:p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 Symmetry</a:t>
            </a:r>
            <a:endParaRPr lang="en-US" sz="1400" dirty="0">
              <a:solidFill>
                <a:srgbClr val="00B0F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5028640" y="4881741"/>
            <a:ext cx="0" cy="12232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48804" y="4338149"/>
            <a:ext cx="0" cy="23833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12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16897" y="0"/>
            <a:ext cx="6558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Coefficient Quantization Effect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84775"/>
            <a:ext cx="97218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Obtaining filter coefficients with infinite precision is 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Filter coefficients are usually truncated or rounded off for the </a:t>
            </a:r>
            <a:r>
              <a:rPr lang="en-GB" sz="2400" dirty="0" smtClean="0">
                <a:solidFill>
                  <a:srgbClr val="0070C0"/>
                </a:solidFill>
              </a:rPr>
              <a:t>application. </a:t>
            </a:r>
            <a:endParaRPr lang="en-US" sz="2400" dirty="0">
              <a:solidFill>
                <a:srgbClr val="0070C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43222" y="1385259"/>
            <a:ext cx="8471932" cy="1001190"/>
            <a:chOff x="343221" y="1553279"/>
            <a:chExt cx="8471932" cy="1001190"/>
          </a:xfrm>
        </p:grpSpPr>
        <p:sp>
          <p:nvSpPr>
            <p:cNvPr id="6" name="Rectangle 5"/>
            <p:cNvSpPr/>
            <p:nvPr/>
          </p:nvSpPr>
          <p:spPr>
            <a:xfrm>
              <a:off x="343221" y="1678843"/>
              <a:ext cx="358088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FIR filter transfer function with infinite precision </a:t>
              </a:r>
              <a:r>
                <a:rPr lang="en-GB" sz="2000" dirty="0" smtClean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coefficients: </a:t>
              </a:r>
              <a:endParaRPr lang="en-US" sz="20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7" name="Picture 6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24102" y="1553279"/>
              <a:ext cx="4891051" cy="1001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10"/>
          <p:cNvGrpSpPr/>
          <p:nvPr/>
        </p:nvGrpSpPr>
        <p:grpSpPr>
          <a:xfrm>
            <a:off x="373357" y="2408513"/>
            <a:ext cx="8650422" cy="1014573"/>
            <a:chOff x="117060" y="2963276"/>
            <a:chExt cx="8650422" cy="1014573"/>
          </a:xfrm>
        </p:grpSpPr>
        <p:sp>
          <p:nvSpPr>
            <p:cNvPr id="8" name="Rectangle 7"/>
            <p:cNvSpPr/>
            <p:nvPr/>
          </p:nvSpPr>
          <p:spPr>
            <a:xfrm>
              <a:off x="201004" y="3090016"/>
              <a:ext cx="303973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FIR filter transfer function with quantized precision </a:t>
              </a:r>
              <a:endParaRPr lang="en-US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9" name="Picture 8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98525" y="3090016"/>
              <a:ext cx="4702792" cy="887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117060" y="2963276"/>
              <a:ext cx="8650422" cy="1014573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57301" y="3685736"/>
            <a:ext cx="26823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Error of the magnitude frequency response </a:t>
            </a:r>
            <a:endParaRPr lang="en-US" sz="20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8297" y="3518039"/>
            <a:ext cx="4450698" cy="154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899146" y="3635099"/>
            <a:ext cx="907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K=tap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7207624" y="4392104"/>
            <a:ext cx="1607530" cy="489372"/>
          </a:xfrm>
          <a:prstGeom prst="wedgeRoundRectCallout">
            <a:avLst>
              <a:gd name="adj1" fmla="val -86917"/>
              <a:gd name="adj2" fmla="val -1597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00B0F0"/>
                </a:solidFill>
              </a:rPr>
              <a:t>B=Number of Bits</a:t>
            </a:r>
          </a:p>
          <a:p>
            <a:r>
              <a:rPr lang="en-US" sz="1400" dirty="0" smtClean="0">
                <a:solidFill>
                  <a:srgbClr val="00B0F0"/>
                </a:solidFill>
              </a:rPr>
              <a:t>K=tap</a:t>
            </a:r>
            <a:endParaRPr lang="en-US" sz="1400" dirty="0">
              <a:solidFill>
                <a:srgbClr val="00B0F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80683" y="5058821"/>
            <a:ext cx="12017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0683" y="5058821"/>
            <a:ext cx="1241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Example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483123" y="5136805"/>
            <a:ext cx="5007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25-Tap FIR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filter, 8 bit code (sign + 7 bits for fraction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1483123" y="5136805"/>
            <a:ext cx="5007525" cy="38368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43222" y="5604795"/>
            <a:ext cx="5186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Let infinite precision coeff. = 0.00759455135346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-109941" y="6001367"/>
                <a:ext cx="753154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0.00759455135346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=0.9721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≅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 (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rounded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up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to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the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integer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9941" y="6001367"/>
                <a:ext cx="7531549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119672" r="-2267" b="-183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258966" y="6395619"/>
                <a:ext cx="3468578" cy="3858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Quantized coeff.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=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0.0078125</a:t>
                </a:r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66" y="6395619"/>
                <a:ext cx="3468578" cy="385875"/>
              </a:xfrm>
              <a:prstGeom prst="rect">
                <a:avLst/>
              </a:prstGeom>
              <a:blipFill rotWithShape="0">
                <a:blip r:embed="rId6"/>
                <a:stretch>
                  <a:fillRect l="-1406" t="-106349" r="-703" b="-173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7412643" y="5112413"/>
                <a:ext cx="4322302" cy="10187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Error is bounded by </a:t>
                </a:r>
                <a:r>
                  <a:rPr lang="en-US" sz="2000" dirty="0" smtClean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(less than)</a:t>
                </a:r>
                <a:endParaRPr lang="en-US" sz="2000" dirty="0">
                  <a:solidFill>
                    <a:srgbClr val="00B05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p>
                        <m:sSupPr>
                          <m:ctrlP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</m:sSup>
                      <m:r>
                        <a:rPr lang="en-GB" sz="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p>
                          </m:sSup>
                        </m:den>
                      </m:f>
                      <m:r>
                        <a:rPr lang="en-GB" sz="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25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p>
                          </m:sSup>
                        </m:den>
                      </m:f>
                      <m:r>
                        <a:rPr lang="en-GB" sz="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=0.0977</m:t>
                      </m:r>
                    </m:oMath>
                  </m:oMathPara>
                </a14:m>
                <a:endParaRPr lang="en-US" sz="2000" dirty="0">
                  <a:solidFill>
                    <a:srgbClr val="00B05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643" y="5112413"/>
                <a:ext cx="4322302" cy="1018740"/>
              </a:xfrm>
              <a:prstGeom prst="rect">
                <a:avLst/>
              </a:prstGeom>
              <a:blipFill rotWithShape="0">
                <a:blip r:embed="rId7"/>
                <a:stretch>
                  <a:fillRect l="-1551" t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9673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84446" y="0"/>
            <a:ext cx="36231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IIR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Filter Design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8258" y="584775"/>
            <a:ext cx="5528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Definition:</a:t>
            </a:r>
            <a:endParaRPr lang="en-US" sz="2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AdvTGBOL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03636" y="615552"/>
            <a:ext cx="8784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Infinite impulse response (</a:t>
            </a:r>
            <a:r>
              <a:rPr lang="en-GB" sz="2000" b="1" i="1" dirty="0"/>
              <a:t>IIR</a:t>
            </a:r>
            <a:r>
              <a:rPr lang="en-GB" sz="2000" dirty="0"/>
              <a:t>) filter is described using </a:t>
            </a:r>
            <a:r>
              <a:rPr lang="en-GB" sz="2000" dirty="0" smtClean="0"/>
              <a:t>: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AdvTGBOLD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4162" y="2031244"/>
            <a:ext cx="4856443" cy="9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31679" y="3654360"/>
            <a:ext cx="22773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IIR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filter </a:t>
            </a:r>
            <a:endParaRPr lang="en-GB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transfer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function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8258" y="1934901"/>
            <a:ext cx="2764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IIR filter </a:t>
            </a:r>
          </a:p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difference equation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5527" y="3654360"/>
            <a:ext cx="4241720" cy="88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ular Callout 12"/>
          <p:cNvSpPr/>
          <p:nvPr/>
        </p:nvSpPr>
        <p:spPr>
          <a:xfrm>
            <a:off x="8953500" y="1696876"/>
            <a:ext cx="2057400" cy="476049"/>
          </a:xfrm>
          <a:prstGeom prst="wedgeRoundRectCallout">
            <a:avLst>
              <a:gd name="adj1" fmla="val -80964"/>
              <a:gd name="adj2" fmla="val 9357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IIR filter </a:t>
            </a:r>
            <a:r>
              <a:rPr lang="en-GB" sz="1200" dirty="0" smtClean="0">
                <a:solidFill>
                  <a:srgbClr val="0070C0"/>
                </a:solidFill>
              </a:rPr>
              <a:t>output depends </a:t>
            </a:r>
            <a:r>
              <a:rPr lang="en-GB" sz="1200" dirty="0">
                <a:solidFill>
                  <a:srgbClr val="0070C0"/>
                </a:solidFill>
              </a:rPr>
              <a:t>also on the past </a:t>
            </a:r>
            <a:r>
              <a:rPr lang="en-GB" sz="1200" dirty="0" smtClean="0">
                <a:solidFill>
                  <a:srgbClr val="0070C0"/>
                </a:solidFill>
              </a:rPr>
              <a:t>outputs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32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10634" y="0"/>
            <a:ext cx="4079963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FIR Filter Design</a:t>
            </a:r>
            <a:endParaRPr lang="en-US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" y="580920"/>
            <a:ext cx="7225720" cy="461665"/>
            <a:chOff x="145342" y="700999"/>
            <a:chExt cx="3224337" cy="461665"/>
          </a:xfrm>
        </p:grpSpPr>
        <p:sp>
          <p:nvSpPr>
            <p:cNvPr id="6" name="Rectangle 5"/>
            <p:cNvSpPr/>
            <p:nvPr/>
          </p:nvSpPr>
          <p:spPr>
            <a:xfrm>
              <a:off x="793101" y="756528"/>
              <a:ext cx="257657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/>
                <a:t>A finite impulse response (</a:t>
              </a:r>
              <a:r>
                <a:rPr lang="en-GB" sz="2000" b="1" i="1" dirty="0"/>
                <a:t>FIR</a:t>
              </a:r>
              <a:r>
                <a:rPr lang="en-GB" sz="2000" dirty="0"/>
                <a:t>) </a:t>
              </a:r>
              <a:r>
                <a:rPr lang="en-GB" sz="2000" dirty="0" smtClean="0"/>
                <a:t>filter is </a:t>
              </a:r>
              <a:r>
                <a:rPr lang="en-GB" sz="2000" dirty="0"/>
                <a:t>specified by </a:t>
              </a:r>
              <a:endPara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45342" y="700999"/>
              <a:ext cx="15012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Definition:</a:t>
              </a:r>
              <a:endPara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ounded Rectangular Callout 16"/>
              <p:cNvSpPr/>
              <p:nvPr/>
            </p:nvSpPr>
            <p:spPr>
              <a:xfrm>
                <a:off x="9321654" y="2154172"/>
                <a:ext cx="1708981" cy="470647"/>
              </a:xfrm>
              <a:prstGeom prst="wedgeRoundRectCallout">
                <a:avLst>
                  <a:gd name="adj1" fmla="val -87319"/>
                  <a:gd name="adj2" fmla="val 36786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GB" sz="1200" b="1" i="1" dirty="0" smtClean="0">
                    <a:solidFill>
                      <a:srgbClr val="0070C0"/>
                    </a:solidFill>
                  </a:rPr>
                  <a:t> filter coefficients, K+1 filter length</a:t>
                </a:r>
                <a:r>
                  <a:rPr lang="en-GB" sz="1200" dirty="0" smtClean="0">
                    <a:solidFill>
                      <a:srgbClr val="0070C0"/>
                    </a:solidFill>
                  </a:rPr>
                  <a:t> 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Rounded Rectangular Callout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1654" y="2154172"/>
                <a:ext cx="1708981" cy="470647"/>
              </a:xfrm>
              <a:prstGeom prst="wedgeRoundRectCallout">
                <a:avLst>
                  <a:gd name="adj1" fmla="val -87319"/>
                  <a:gd name="adj2" fmla="val 36786"/>
                  <a:gd name="adj3" fmla="val 16667"/>
                </a:avLst>
              </a:prstGeom>
              <a:blipFill rotWithShape="0">
                <a:blip r:embed="rId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4820" y="3519733"/>
            <a:ext cx="4785117" cy="283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700" y="2225699"/>
            <a:ext cx="482600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GB" sz="2400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transfer function of the FIR filter:</a:t>
            </a:r>
            <a:endParaRPr lang="en-US" sz="2400" dirty="0">
              <a:solidFill>
                <a:srgbClr val="00B0F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0819" y="2092152"/>
            <a:ext cx="3589781" cy="62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9700" y="2854498"/>
            <a:ext cx="3244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GB" sz="2400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difference equation </a:t>
            </a:r>
            <a:endParaRPr lang="en-US" sz="2400" dirty="0">
              <a:solidFill>
                <a:srgbClr val="00B0F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2254" y="2970912"/>
            <a:ext cx="5940860" cy="43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9700" y="4398580"/>
            <a:ext cx="3955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GB" sz="2400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realization of the FIR filter</a:t>
            </a:r>
            <a:endParaRPr lang="en-US" sz="2400" dirty="0">
              <a:solidFill>
                <a:srgbClr val="00B0F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7590" y="1158939"/>
            <a:ext cx="2072186" cy="85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39099" y="0"/>
            <a:ext cx="104967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IIR Filter Design: Bilinear Transformation Method 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876753"/>
            <a:ext cx="7922564" cy="506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31493" y="2698424"/>
            <a:ext cx="33305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Steps of the design procedure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93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89897" y="0"/>
            <a:ext cx="67024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Bilinear Transformation Method 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017" y="2109649"/>
            <a:ext cx="2058436" cy="7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650" y="3263080"/>
            <a:ext cx="3771163" cy="91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1709539"/>
            <a:ext cx="19300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</a:rPr>
              <a:t>For LPF and HPF: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2921984"/>
            <a:ext cx="19476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</a:rPr>
              <a:t>For BPF and BRF: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261181" y="856503"/>
            <a:ext cx="2142272" cy="451297"/>
          </a:xfrm>
          <a:prstGeom prst="wedgeRoundRectCallout">
            <a:avLst>
              <a:gd name="adj1" fmla="val -5338"/>
              <a:gd name="adj2" fmla="val 7167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Frequency Warping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9982200" y="292387"/>
            <a:ext cx="1678382" cy="749054"/>
          </a:xfrm>
          <a:prstGeom prst="wedgeRoundRectCallout">
            <a:avLst>
              <a:gd name="adj1" fmla="val -46323"/>
              <a:gd name="adj2" fmla="val 11334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>
                <a:solidFill>
                  <a:srgbClr val="0070C0"/>
                </a:solidFill>
              </a:rPr>
              <a:t>Prototype Transformation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18457" y="5518161"/>
            <a:ext cx="3169995" cy="807751"/>
            <a:chOff x="501253" y="3598347"/>
            <a:chExt cx="3169995" cy="807751"/>
          </a:xfrm>
        </p:grpSpPr>
        <p:pic>
          <p:nvPicPr>
            <p:cNvPr id="15" name="Picture 14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1253" y="3598347"/>
              <a:ext cx="3047164" cy="807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ounded Rectangle 15"/>
            <p:cNvSpPr/>
            <p:nvPr/>
          </p:nvSpPr>
          <p:spPr>
            <a:xfrm>
              <a:off x="501253" y="3598347"/>
              <a:ext cx="3169995" cy="807751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ular Callout 16"/>
          <p:cNvSpPr/>
          <p:nvPr/>
        </p:nvSpPr>
        <p:spPr>
          <a:xfrm>
            <a:off x="103228" y="4759953"/>
            <a:ext cx="4127061" cy="464615"/>
          </a:xfrm>
          <a:prstGeom prst="wedgeRoundRectCallout">
            <a:avLst>
              <a:gd name="adj1" fmla="val -2629"/>
              <a:gd name="adj2" fmla="val 9439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Obtained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digital filter Transfer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Function: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-5914" y="1548720"/>
            <a:ext cx="4139727" cy="281112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428936" y="1687241"/>
            <a:ext cx="7734643" cy="4616372"/>
            <a:chOff x="4428936" y="1687241"/>
            <a:chExt cx="7734643" cy="4616372"/>
          </a:xfrm>
        </p:grpSpPr>
        <p:grpSp>
          <p:nvGrpSpPr>
            <p:cNvPr id="21" name="Group 20"/>
            <p:cNvGrpSpPr/>
            <p:nvPr/>
          </p:nvGrpSpPr>
          <p:grpSpPr>
            <a:xfrm>
              <a:off x="4428936" y="1687241"/>
              <a:ext cx="7734643" cy="4616372"/>
              <a:chOff x="4289035" y="1709539"/>
              <a:chExt cx="7734643" cy="461637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81768" y="1841234"/>
                <a:ext cx="7343263" cy="4446967"/>
              </a:xfrm>
              <a:prstGeom prst="rect">
                <a:avLst/>
              </a:prstGeom>
            </p:spPr>
          </p:pic>
          <p:sp>
            <p:nvSpPr>
              <p:cNvPr id="20" name="Rounded Rectangle 19"/>
              <p:cNvSpPr/>
              <p:nvPr/>
            </p:nvSpPr>
            <p:spPr>
              <a:xfrm>
                <a:off x="4289035" y="1709539"/>
                <a:ext cx="7734643" cy="4616372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Rounded Rectangular Callout 21"/>
            <p:cNvSpPr/>
            <p:nvPr/>
          </p:nvSpPr>
          <p:spPr>
            <a:xfrm>
              <a:off x="4519774" y="2540640"/>
              <a:ext cx="1539833" cy="749054"/>
            </a:xfrm>
            <a:prstGeom prst="wedgeRoundRectCallout">
              <a:avLst>
                <a:gd name="adj1" fmla="val 5083"/>
                <a:gd name="adj2" fmla="val 111525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From analog LPF to desired analog filter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3666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860425"/>
            <a:ext cx="7734300" cy="54959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89897" y="0"/>
            <a:ext cx="67024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Bilinear Transformation Method </a:t>
            </a:r>
          </a:p>
        </p:txBody>
      </p:sp>
    </p:spTree>
    <p:extLst>
      <p:ext uri="{BB962C8B-B14F-4D97-AF65-F5344CB8AC3E}">
        <p14:creationId xmlns:p14="http://schemas.microsoft.com/office/powerpoint/2010/main" val="234605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599" y="6492874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89897" y="0"/>
            <a:ext cx="67024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Bilinear Transformation Method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25" y="533687"/>
            <a:ext cx="7915275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9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5748" y="5964185"/>
            <a:ext cx="3765773" cy="88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411152" y="6468396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382231" y="6431129"/>
            <a:ext cx="496949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24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49723" y="0"/>
            <a:ext cx="90925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1: Bilinear Transformation Method 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6663" y="692130"/>
            <a:ext cx="1074533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Design a first-order high-pass digital Chebyshev filter with a cut-off frequency of 3 kHz and 1 dB ripple on the pass-band using a sampling frequency of 8,000 Hz.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32" y="901418"/>
            <a:ext cx="1510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028" y="1741281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Solution: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239553"/>
            <a:ext cx="3345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Digital frequency (rad/s):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1940" y="2242335"/>
            <a:ext cx="6434825" cy="50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2979543"/>
            <a:ext cx="4249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Pre-warped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analog frequency 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: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PSA88A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38421" y="2841738"/>
            <a:ext cx="6386015" cy="75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-186641" y="3800860"/>
            <a:ext cx="55977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First-order LP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Chebyshev filter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prototype:</a:t>
            </a:r>
          </a:p>
        </p:txBody>
      </p:sp>
      <p:pic>
        <p:nvPicPr>
          <p:cNvPr id="13" name="Picture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19418" y="3654539"/>
            <a:ext cx="2164554" cy="75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0" y="4571723"/>
            <a:ext cx="47784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Applying transformation LPF to HPF:</a:t>
            </a:r>
          </a:p>
        </p:txBody>
      </p:sp>
      <p:pic>
        <p:nvPicPr>
          <p:cNvPr id="15" name="Picture 14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0513" y="4384975"/>
            <a:ext cx="5428264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ight Arrow 15"/>
          <p:cNvSpPr/>
          <p:nvPr/>
        </p:nvSpPr>
        <p:spPr>
          <a:xfrm>
            <a:off x="1549723" y="5323188"/>
            <a:ext cx="1315201" cy="341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88635" y="5077270"/>
            <a:ext cx="2322517" cy="59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446663" y="5098828"/>
            <a:ext cx="13364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Dividing </a:t>
            </a:r>
            <a:r>
              <a:rPr lang="en-GB" sz="12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by </a:t>
            </a:r>
            <a:r>
              <a:rPr lang="en-GB" sz="12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1.9625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6971" y="5828628"/>
            <a:ext cx="1828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Applying BLT: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8516202" y="5859102"/>
            <a:ext cx="344453" cy="341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9027453" y="5549462"/>
            <a:ext cx="3164547" cy="840004"/>
            <a:chOff x="6701695" y="5689089"/>
            <a:chExt cx="3164547" cy="840004"/>
          </a:xfrm>
        </p:grpSpPr>
        <p:pic>
          <p:nvPicPr>
            <p:cNvPr id="23" name="Picture 22"/>
            <p:cNvPicPr/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819331" y="5689089"/>
              <a:ext cx="3046911" cy="840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ounded Rectangle 23"/>
            <p:cNvSpPr/>
            <p:nvPr/>
          </p:nvSpPr>
          <p:spPr>
            <a:xfrm>
              <a:off x="6701695" y="5689089"/>
              <a:ext cx="3164547" cy="840004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ight Arrow 25"/>
          <p:cNvSpPr/>
          <p:nvPr/>
        </p:nvSpPr>
        <p:spPr>
          <a:xfrm>
            <a:off x="4799800" y="6045092"/>
            <a:ext cx="344453" cy="341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64445" y="5664382"/>
            <a:ext cx="2909771" cy="89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591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427" y="3985895"/>
            <a:ext cx="6803649" cy="79251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13522" y="0"/>
            <a:ext cx="90925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2: Bilinear Transformation Method </a:t>
            </a:r>
          </a:p>
        </p:txBody>
      </p:sp>
      <p:sp>
        <p:nvSpPr>
          <p:cNvPr id="5" name="Rectangle 4"/>
          <p:cNvSpPr/>
          <p:nvPr/>
        </p:nvSpPr>
        <p:spPr>
          <a:xfrm>
            <a:off x="38731" y="1116320"/>
            <a:ext cx="1510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418" y="2088444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Solution:</a:t>
            </a:r>
          </a:p>
        </p:txBody>
      </p:sp>
      <p:sp>
        <p:nvSpPr>
          <p:cNvPr id="9" name="Rectangle 8"/>
          <p:cNvSpPr/>
          <p:nvPr/>
        </p:nvSpPr>
        <p:spPr>
          <a:xfrm>
            <a:off x="1549722" y="798313"/>
            <a:ext cx="1033747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Design a second-order digital band-pass Butterworth filter with the following specifications: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3522" y="1209195"/>
            <a:ext cx="3295333" cy="822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1537379" y="798313"/>
            <a:ext cx="0" cy="12337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3418" y="2668061"/>
            <a:ext cx="2661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Digital 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frequencies: 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24916" y="2549211"/>
            <a:ext cx="6025018" cy="69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3608865"/>
            <a:ext cx="4098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pre-warped analog 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frequency:  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PSA88A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3449380"/>
            <a:ext cx="6515318" cy="6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3893" y="4588590"/>
            <a:ext cx="5148869" cy="5668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8600" y="5154571"/>
            <a:ext cx="3140122" cy="49819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144495" y="5869166"/>
            <a:ext cx="9185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A first-order LPF prototype will produce second-order BPF prototype.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737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6861" y="1085864"/>
            <a:ext cx="1419960" cy="65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23833" y="0"/>
            <a:ext cx="10331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2: Bilinear Transformation Method </a:t>
            </a:r>
            <a:r>
              <a:rPr lang="en-US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contd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719500"/>
            <a:ext cx="5005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prototype transformation (LPF to BPF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):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PSA88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900" y="1230408"/>
            <a:ext cx="246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alibri" panose="020F0502020204030204" pitchFamily="34" charset="0"/>
              </a:rPr>
              <a:t>1</a:t>
            </a:r>
            <a:r>
              <a:rPr lang="en-US" baseline="300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st</a:t>
            </a:r>
            <a:r>
              <a:rPr lang="en-US" dirty="0" smtClean="0">
                <a:solidFill>
                  <a:srgbClr val="00B050"/>
                </a:solidFill>
                <a:latin typeface="Calibri" panose="020F0502020204030204" pitchFamily="34" charset="0"/>
              </a:rPr>
              <a:t> order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LPF prototype: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624" y="1903801"/>
            <a:ext cx="2460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Applying transformation LPF to BPF:</a:t>
            </a:r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6861" y="1903801"/>
            <a:ext cx="5996405" cy="98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43110" y="3380813"/>
            <a:ext cx="1828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Applying BLT:</a:t>
            </a:r>
          </a:p>
        </p:txBody>
      </p:sp>
      <p:pic>
        <p:nvPicPr>
          <p:cNvPr id="11" name="Picture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89873" y="3272947"/>
            <a:ext cx="4756838" cy="85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1057270" y="4612943"/>
            <a:ext cx="464871" cy="491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971431" y="4421298"/>
            <a:ext cx="3702560" cy="811377"/>
            <a:chOff x="1971431" y="4421298"/>
            <a:chExt cx="3702560" cy="811377"/>
          </a:xfrm>
        </p:grpSpPr>
        <p:pic>
          <p:nvPicPr>
            <p:cNvPr id="13" name="Picture 12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71431" y="4421298"/>
              <a:ext cx="3692390" cy="811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ounded Rectangle 13"/>
            <p:cNvSpPr/>
            <p:nvPr/>
          </p:nvSpPr>
          <p:spPr>
            <a:xfrm>
              <a:off x="1981601" y="4467466"/>
              <a:ext cx="3692390" cy="761663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5084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865" y="5430699"/>
            <a:ext cx="3139142" cy="83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67153" y="0"/>
            <a:ext cx="5857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Pole Zero Placement Method</a:t>
            </a:r>
          </a:p>
        </p:txBody>
      </p:sp>
      <p:sp>
        <p:nvSpPr>
          <p:cNvPr id="5" name="Rectangle 4"/>
          <p:cNvSpPr/>
          <p:nvPr/>
        </p:nvSpPr>
        <p:spPr>
          <a:xfrm>
            <a:off x="3772628" y="584775"/>
            <a:ext cx="39616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Second-Order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BPF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Design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020" y="1164138"/>
            <a:ext cx="4356741" cy="30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3401" y="1978214"/>
            <a:ext cx="6512869" cy="3164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6648690" y="989431"/>
            <a:ext cx="4705110" cy="977577"/>
            <a:chOff x="6648690" y="989431"/>
            <a:chExt cx="4705110" cy="977577"/>
          </a:xfrm>
        </p:grpSpPr>
        <p:grpSp>
          <p:nvGrpSpPr>
            <p:cNvPr id="13" name="Group 12"/>
            <p:cNvGrpSpPr/>
            <p:nvPr/>
          </p:nvGrpSpPr>
          <p:grpSpPr>
            <a:xfrm>
              <a:off x="6696809" y="989431"/>
              <a:ext cx="4656991" cy="944066"/>
              <a:chOff x="5623403" y="1225257"/>
              <a:chExt cx="4656991" cy="94406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Rectangle 5"/>
                  <p:cNvSpPr/>
                  <p:nvPr/>
                </p:nvSpPr>
                <p:spPr>
                  <a:xfrm>
                    <a:off x="5623403" y="1225257"/>
                    <a:ext cx="4656991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400" b="1" i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AdvPSA88A"/>
                      </a:rPr>
                      <a:t>Poles</a:t>
                    </a:r>
                    <a:r>
                      <a:rPr lang="en-GB" sz="2400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AdvPSA88A"/>
                      </a:rPr>
                      <a:t> </a:t>
                    </a:r>
                    <a:r>
                      <a:rPr lang="en-GB" sz="1200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AdvPSA88A"/>
                      </a:rPr>
                      <a:t>are complex </a:t>
                    </a:r>
                    <a:r>
                      <a:rPr lang="en-GB" sz="12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AdvPSA88A"/>
                      </a:rPr>
                      <a:t>conjugate with </a:t>
                    </a:r>
                    <a:r>
                      <a:rPr lang="en-GB" sz="1200" dirty="0"/>
                      <a:t>magnitude </a:t>
                    </a:r>
                    <a:r>
                      <a:rPr lang="en-GB" sz="1200" b="1" i="1" dirty="0">
                        <a:solidFill>
                          <a:srgbClr val="FF0000"/>
                        </a:solidFill>
                      </a:rPr>
                      <a:t>r</a:t>
                    </a:r>
                    <a:r>
                      <a:rPr lang="en-GB" sz="1200" dirty="0"/>
                      <a:t> </a:t>
                    </a:r>
                    <a:r>
                      <a:rPr lang="en-GB" sz="1200" dirty="0" smtClean="0"/>
                      <a:t>and </a:t>
                    </a:r>
                    <a:r>
                      <a:rPr lang="en-GB" sz="1200" dirty="0"/>
                      <a:t>the angle </a:t>
                    </a:r>
                    <a14:m>
                      <m:oMath xmlns:m="http://schemas.openxmlformats.org/officeDocument/2006/math">
                        <m:r>
                          <a:rPr lang="en-GB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6" name="Rectangle 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3403" y="1225257"/>
                    <a:ext cx="4656991" cy="46166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393" b="-65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" name="Rectangle 8"/>
              <p:cNvSpPr/>
              <p:nvPr/>
            </p:nvSpPr>
            <p:spPr>
              <a:xfrm>
                <a:off x="5623403" y="1615325"/>
                <a:ext cx="4482362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b="1" i="1" dirty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Zeros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 </a:t>
                </a:r>
                <a:r>
                  <a:rPr lang="en-GB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are placed at z=1 corresponding to DC (zero frequency), and z= -1, corresponding to the folding frequency </a:t>
                </a:r>
                <a:endParaRPr lang="en-US" sz="1200" dirty="0">
                  <a:latin typeface="Calibri" panose="020F0502020204030204" pitchFamily="34" charset="0"/>
                  <a:ea typeface="Times New Roman" panose="02020603050405020304" pitchFamily="18" charset="0"/>
                  <a:cs typeface="AdvPSA88A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648690" y="1094347"/>
              <a:ext cx="4462293" cy="872661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7020" y="4245311"/>
            <a:ext cx="5059653" cy="60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7020" y="4768531"/>
            <a:ext cx="2172574" cy="77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04247" y="5219431"/>
            <a:ext cx="5088885" cy="106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4038600" y="5219432"/>
            <a:ext cx="5154532" cy="98852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ular Callout 17"/>
          <p:cNvSpPr/>
          <p:nvPr/>
        </p:nvSpPr>
        <p:spPr>
          <a:xfrm>
            <a:off x="332865" y="6405977"/>
            <a:ext cx="2615051" cy="315498"/>
          </a:xfrm>
          <a:prstGeom prst="wedgeRoundRectCallout">
            <a:avLst>
              <a:gd name="adj1" fmla="val -44020"/>
              <a:gd name="adj2" fmla="val -16837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F0"/>
                </a:solidFill>
              </a:rPr>
              <a:t>scale </a:t>
            </a:r>
            <a:r>
              <a:rPr lang="en-GB" sz="1200" dirty="0" smtClean="0">
                <a:solidFill>
                  <a:srgbClr val="00B0F0"/>
                </a:solidFill>
              </a:rPr>
              <a:t>to have unit </a:t>
            </a:r>
            <a:r>
              <a:rPr lang="en-GB" sz="1200" dirty="0">
                <a:solidFill>
                  <a:srgbClr val="00B0F0"/>
                </a:solidFill>
              </a:rPr>
              <a:t>pass-band </a:t>
            </a:r>
            <a:r>
              <a:rPr lang="en-GB" sz="1200" dirty="0" smtClean="0">
                <a:solidFill>
                  <a:srgbClr val="00B0F0"/>
                </a:solidFill>
              </a:rPr>
              <a:t>BPF gain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0705531" y="2259770"/>
            <a:ext cx="1296537" cy="6277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Pole-zero </a:t>
            </a:r>
            <a:r>
              <a:rPr lang="en-GB" sz="1200" dirty="0">
                <a:solidFill>
                  <a:srgbClr val="00B0F0"/>
                </a:solidFill>
              </a:rPr>
              <a:t>placement for a second-order narrow BPF.</a:t>
            </a:r>
            <a:endParaRPr lang="en-US" sz="1200" dirty="0">
              <a:solidFill>
                <a:srgbClr val="00B0F0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653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8386756" y="5715788"/>
            <a:ext cx="3419642" cy="772998"/>
            <a:chOff x="8130194" y="5976800"/>
            <a:chExt cx="3419642" cy="772998"/>
          </a:xfrm>
        </p:grpSpPr>
        <p:pic>
          <p:nvPicPr>
            <p:cNvPr id="45" name="Picture 44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03747" y="5976800"/>
              <a:ext cx="3046089" cy="772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30194" y="6222170"/>
              <a:ext cx="373553" cy="306847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06716" y="6405479"/>
            <a:ext cx="599364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28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87960" y="0"/>
            <a:ext cx="5857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Pole Zero Placement Method</a:t>
            </a:r>
          </a:p>
        </p:txBody>
      </p:sp>
      <p:sp>
        <p:nvSpPr>
          <p:cNvPr id="5" name="Rectangle 4"/>
          <p:cNvSpPr/>
          <p:nvPr/>
        </p:nvSpPr>
        <p:spPr>
          <a:xfrm>
            <a:off x="3510003" y="462133"/>
            <a:ext cx="5171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Second-Order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BSF</a:t>
            </a:r>
            <a:r>
              <a:rPr lang="en-US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(Notch) Design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03747" y="1052995"/>
            <a:ext cx="3402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The zeros are placed on the unit circle with the same angles with respect to poles. 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55" y="1020409"/>
            <a:ext cx="4622568" cy="56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4983" y="856264"/>
            <a:ext cx="2202413" cy="79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79624" y="1652450"/>
            <a:ext cx="5732059" cy="270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101844" y="1751440"/>
            <a:ext cx="4912129" cy="935446"/>
            <a:chOff x="465088" y="2562928"/>
            <a:chExt cx="4912129" cy="935446"/>
          </a:xfrm>
        </p:grpSpPr>
        <p:pic>
          <p:nvPicPr>
            <p:cNvPr id="10" name="Picture 9"/>
            <p:cNvPicPr/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33689" y="2562928"/>
              <a:ext cx="4745828" cy="880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ounded Rectangle 10"/>
            <p:cNvSpPr/>
            <p:nvPr/>
          </p:nvSpPr>
          <p:spPr>
            <a:xfrm>
              <a:off x="465088" y="2624443"/>
              <a:ext cx="4912129" cy="873931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ounded Rectangular Callout 12"/>
          <p:cNvSpPr/>
          <p:nvPr/>
        </p:nvSpPr>
        <p:spPr>
          <a:xfrm>
            <a:off x="533689" y="193893"/>
            <a:ext cx="2400580" cy="684795"/>
          </a:xfrm>
          <a:prstGeom prst="wedgeRoundRectCallout">
            <a:avLst>
              <a:gd name="adj1" fmla="val -59738"/>
              <a:gd name="adj2" fmla="val 919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70C0"/>
                </a:solidFill>
              </a:rPr>
              <a:t>Poles amplitude Determines the  3 </a:t>
            </a:r>
            <a:r>
              <a:rPr lang="en-GB" sz="1400" dirty="0">
                <a:solidFill>
                  <a:srgbClr val="0070C0"/>
                </a:solidFill>
              </a:rPr>
              <a:t>dB bandwidth 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5349146" y="1742321"/>
            <a:ext cx="1493705" cy="686980"/>
          </a:xfrm>
          <a:prstGeom prst="wedgeRoundRectCallout">
            <a:avLst>
              <a:gd name="adj1" fmla="val -24339"/>
              <a:gd name="adj2" fmla="val -10259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70C0"/>
                </a:solidFill>
              </a:rPr>
              <a:t>Poles angle Determines the center </a:t>
            </a:r>
            <a:r>
              <a:rPr lang="en-GB" sz="1400" dirty="0">
                <a:solidFill>
                  <a:srgbClr val="0070C0"/>
                </a:solidFill>
              </a:rPr>
              <a:t>frequency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689" y="2846505"/>
            <a:ext cx="2498941" cy="71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ounded Rectangular Callout 15"/>
          <p:cNvSpPr/>
          <p:nvPr/>
        </p:nvSpPr>
        <p:spPr>
          <a:xfrm>
            <a:off x="3448726" y="2846506"/>
            <a:ext cx="2501698" cy="551876"/>
          </a:xfrm>
          <a:prstGeom prst="wedgeRoundRectCallout">
            <a:avLst>
              <a:gd name="adj1" fmla="val -66436"/>
              <a:gd name="adj2" fmla="val 218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70C0"/>
                </a:solidFill>
              </a:rPr>
              <a:t>scale factor to adjust the BRF so it has a unit pass-band gain 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1844" y="3459895"/>
            <a:ext cx="12840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Example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8303323" y="5769534"/>
            <a:ext cx="3563764" cy="69009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6084" y="3985860"/>
            <a:ext cx="3898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Design a second-order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notch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filter with 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019434" y="3579886"/>
            <a:ext cx="285231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Sampling rate = 8,000 Hz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038600" y="3905472"/>
            <a:ext cx="331905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3 dB bandwidth: BW = 100 Hz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058736" y="4167150"/>
            <a:ext cx="460420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Narrow stop-band centered at f</a:t>
            </a:r>
            <a:r>
              <a:rPr lang="en-GB" baseline="-25000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0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 = 1,500 Hz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0812" y="4529393"/>
            <a:ext cx="2684915" cy="42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ight Arrow 33"/>
          <p:cNvSpPr/>
          <p:nvPr/>
        </p:nvSpPr>
        <p:spPr>
          <a:xfrm>
            <a:off x="3059048" y="4669816"/>
            <a:ext cx="328628" cy="286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4647" y="4556827"/>
            <a:ext cx="3227253" cy="37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9768" y="4987508"/>
            <a:ext cx="2340743" cy="78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ight Arrow 36"/>
          <p:cNvSpPr/>
          <p:nvPr/>
        </p:nvSpPr>
        <p:spPr>
          <a:xfrm>
            <a:off x="3059048" y="5205309"/>
            <a:ext cx="328628" cy="286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98509" y="5052211"/>
            <a:ext cx="3937317" cy="52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3360" y="5723511"/>
            <a:ext cx="1585912" cy="45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45516" y="5700467"/>
            <a:ext cx="2299737" cy="59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ight Arrow 41"/>
          <p:cNvSpPr/>
          <p:nvPr/>
        </p:nvSpPr>
        <p:spPr>
          <a:xfrm>
            <a:off x="2003080" y="5833519"/>
            <a:ext cx="328628" cy="286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65078" y="5063638"/>
            <a:ext cx="3200400" cy="63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8" name="Group 57"/>
          <p:cNvGrpSpPr/>
          <p:nvPr/>
        </p:nvGrpSpPr>
        <p:grpSpPr>
          <a:xfrm>
            <a:off x="8465078" y="4483375"/>
            <a:ext cx="2203490" cy="591636"/>
            <a:chOff x="8465078" y="4483375"/>
            <a:chExt cx="2203490" cy="591636"/>
          </a:xfrm>
        </p:grpSpPr>
        <p:pic>
          <p:nvPicPr>
            <p:cNvPr id="43" name="Picture 42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8838631" y="4483375"/>
              <a:ext cx="1829937" cy="59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65078" y="4649531"/>
              <a:ext cx="373553" cy="306847"/>
            </a:xfrm>
            <a:prstGeom prst="rect">
              <a:avLst/>
            </a:prstGeom>
          </p:spPr>
        </p:pic>
      </p:grpSp>
      <p:cxnSp>
        <p:nvCxnSpPr>
          <p:cNvPr id="49" name="Straight Connector 48"/>
          <p:cNvCxnSpPr/>
          <p:nvPr/>
        </p:nvCxnSpPr>
        <p:spPr>
          <a:xfrm flipV="1">
            <a:off x="1385897" y="3560635"/>
            <a:ext cx="5456954" cy="41933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99098" y="3514487"/>
            <a:ext cx="1286800" cy="40707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4019434" y="3717087"/>
            <a:ext cx="0" cy="75670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ight Arrow 47"/>
          <p:cNvSpPr/>
          <p:nvPr/>
        </p:nvSpPr>
        <p:spPr>
          <a:xfrm>
            <a:off x="7919693" y="5999364"/>
            <a:ext cx="328628" cy="286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8048651" y="5260937"/>
            <a:ext cx="328628" cy="286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7707396" y="4649532"/>
            <a:ext cx="0" cy="170681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609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95027" y="4249679"/>
            <a:ext cx="1285424" cy="63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8914" y="4748581"/>
            <a:ext cx="2444775" cy="60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912" y="1059725"/>
            <a:ext cx="4291206" cy="184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888375" y="6456234"/>
            <a:ext cx="3317211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22079" y="6402660"/>
            <a:ext cx="551362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389194" y="-3066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Pole Zero Placement Method</a:t>
            </a:r>
          </a:p>
          <a:p>
            <a:pPr algn="ctr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First-Order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LPF</a:t>
            </a:r>
            <a:r>
              <a:rPr lang="en-US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Design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5713743" y="2085148"/>
            <a:ext cx="2334" cy="1196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870" y="2829417"/>
            <a:ext cx="4291206" cy="4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488704" y="761022"/>
                <a:ext cx="3324372" cy="447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15000"/>
                  </a:lnSpc>
                </a:pPr>
                <a:r>
                  <a:rPr lang="en-GB" dirty="0" smtClean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When Cut-off </a:t>
                </a:r>
                <a:r>
                  <a:rPr lang="en-GB" dirty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sSub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𝑐</m:t>
                        </m:r>
                      </m:sub>
                    </m:sSub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&lt;</m:t>
                    </m:r>
                    <m:f>
                      <m:fPr>
                        <m:type m:val="skw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</m:ctrlPr>
                          </m:sSub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4</m:t>
                        </m:r>
                      </m:den>
                    </m:f>
                  </m:oMath>
                </a14:m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704" y="761022"/>
                <a:ext cx="3324372" cy="447943"/>
              </a:xfrm>
              <a:prstGeom prst="rect">
                <a:avLst/>
              </a:prstGeom>
              <a:blipFill rotWithShape="0">
                <a:blip r:embed="rId6"/>
                <a:stretch>
                  <a:fillRect l="-1465" t="-127397" r="-20696" b="-186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ular Callout 8"/>
          <p:cNvSpPr/>
          <p:nvPr/>
        </p:nvSpPr>
        <p:spPr>
          <a:xfrm>
            <a:off x="0" y="919924"/>
            <a:ext cx="1204420" cy="431533"/>
          </a:xfrm>
          <a:prstGeom prst="wedgeRoundRectCallout">
            <a:avLst>
              <a:gd name="adj1" fmla="val 34945"/>
              <a:gd name="adj2" fmla="val 7515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Pole placed on the real axis</a:t>
            </a:r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92922" y="1238482"/>
            <a:ext cx="4235355" cy="12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8153400" y="825094"/>
                <a:ext cx="3368679" cy="5263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15000"/>
                  </a:lnSpc>
                </a:pPr>
                <a:r>
                  <a:rPr lang="en-GB" dirty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When Cut-off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sSubPr>
                      <m:e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𝑓</m:t>
                        </m:r>
                      </m:e>
                      <m:sub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𝑐</m:t>
                        </m:r>
                      </m:sub>
                    </m:sSub>
                    <m:r>
                      <a:rPr lang="en-GB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&gt;</m:t>
                    </m:r>
                    <m:f>
                      <m:fPr>
                        <m:type m:val="skw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</m:ctrlPr>
                          </m:sSubPr>
                          <m:e>
                            <m:r>
                              <a:rPr lang="en-GB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𝑓</m:t>
                            </m:r>
                          </m:e>
                          <m:sub>
                            <m:r>
                              <a:rPr lang="en-GB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4</m:t>
                        </m:r>
                      </m:den>
                    </m:f>
                  </m:oMath>
                </a14:m>
                <a:endParaRPr lang="en-US" dirty="0">
                  <a:solidFill>
                    <a:srgbClr val="00B05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PSA88A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825094"/>
                <a:ext cx="3368679" cy="526363"/>
              </a:xfrm>
              <a:prstGeom prst="rect">
                <a:avLst/>
              </a:prstGeom>
              <a:blipFill rotWithShape="0">
                <a:blip r:embed="rId8"/>
                <a:stretch>
                  <a:fillRect l="-1630" t="-96552" r="-20652" b="-150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8188" y="2829417"/>
            <a:ext cx="5373891" cy="33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 flipH="1" flipV="1">
            <a:off x="57973" y="3293738"/>
            <a:ext cx="12192001" cy="2801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ular Callout 16"/>
          <p:cNvSpPr/>
          <p:nvPr/>
        </p:nvSpPr>
        <p:spPr>
          <a:xfrm>
            <a:off x="5965312" y="984993"/>
            <a:ext cx="1204420" cy="431533"/>
          </a:xfrm>
          <a:prstGeom prst="wedgeRoundRectCallout">
            <a:avLst>
              <a:gd name="adj1" fmla="val 34945"/>
              <a:gd name="adj2" fmla="val 7515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Pole placed on the real axis</a:t>
            </a:r>
            <a:endParaRPr lang="en-US" sz="1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ounded Rectangular Callout 17"/>
              <p:cNvSpPr/>
              <p:nvPr/>
            </p:nvSpPr>
            <p:spPr>
              <a:xfrm>
                <a:off x="4913759" y="1638537"/>
                <a:ext cx="1470541" cy="431533"/>
              </a:xfrm>
              <a:prstGeom prst="wedgeRoundRectCallout">
                <a:avLst>
                  <a:gd name="adj1" fmla="val 21024"/>
                  <a:gd name="adj2" fmla="val 49850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rgbClr val="FF0000"/>
                    </a:solidFill>
                  </a:rPr>
                  <a:t>The zero is placed at (</a:t>
                </a:r>
                <a14:m>
                  <m:oMath xmlns:m="http://schemas.openxmlformats.org/officeDocument/2006/math">
                    <m:r>
                      <a:rPr lang="en-GB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Rounded Rectangular Callout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3759" y="1638537"/>
                <a:ext cx="1470541" cy="431533"/>
              </a:xfrm>
              <a:prstGeom prst="wedgeRoundRectCallout">
                <a:avLst>
                  <a:gd name="adj1" fmla="val 21024"/>
                  <a:gd name="adj2" fmla="val 49850"/>
                  <a:gd name="adj3" fmla="val 16667"/>
                </a:avLst>
              </a:prstGeom>
              <a:blipFill rotWithShape="0">
                <a:blip r:embed="rId10"/>
                <a:stretch>
                  <a:fillRect t="-2740" b="-12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613200" y="3545242"/>
            <a:ext cx="1069975" cy="47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57973" y="4019587"/>
            <a:ext cx="1241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Example</a:t>
            </a:r>
            <a:endParaRPr lang="en-US" sz="2400" dirty="0">
              <a:solidFill>
                <a:srgbClr val="0070C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39306" y="3456449"/>
            <a:ext cx="1625202" cy="651932"/>
            <a:chOff x="4088541" y="3482592"/>
            <a:chExt cx="1625202" cy="651932"/>
          </a:xfrm>
        </p:grpSpPr>
        <p:pic>
          <p:nvPicPr>
            <p:cNvPr id="20" name="Picture 19"/>
            <p:cNvPicPr/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088541" y="3510635"/>
              <a:ext cx="1449070" cy="543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ounded Rectangle 22"/>
            <p:cNvSpPr/>
            <p:nvPr/>
          </p:nvSpPr>
          <p:spPr>
            <a:xfrm>
              <a:off x="4088541" y="3482592"/>
              <a:ext cx="1625202" cy="651932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ounded Rectangular Callout 24"/>
          <p:cNvSpPr/>
          <p:nvPr/>
        </p:nvSpPr>
        <p:spPr>
          <a:xfrm>
            <a:off x="7066284" y="3471218"/>
            <a:ext cx="1423922" cy="431533"/>
          </a:xfrm>
          <a:prstGeom prst="wedgeRoundRectCallout">
            <a:avLst>
              <a:gd name="adj1" fmla="val -62818"/>
              <a:gd name="adj2" fmla="val 2454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rgbClr val="0070C0"/>
                </a:solidFill>
              </a:rPr>
              <a:t>unit </a:t>
            </a:r>
            <a:r>
              <a:rPr lang="en-GB" sz="1200" dirty="0" smtClean="0">
                <a:solidFill>
                  <a:srgbClr val="0070C0"/>
                </a:solidFill>
              </a:rPr>
              <a:t>pass-band </a:t>
            </a:r>
            <a:r>
              <a:rPr lang="en-GB" sz="1200" dirty="0">
                <a:solidFill>
                  <a:srgbClr val="0070C0"/>
                </a:solidFill>
              </a:rPr>
              <a:t>gain scale factor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1632275" y="3565122"/>
            <a:ext cx="1423922" cy="304899"/>
          </a:xfrm>
          <a:prstGeom prst="wedgeRoundRectCallout">
            <a:avLst>
              <a:gd name="adj1" fmla="val 66575"/>
              <a:gd name="adj2" fmla="val 1822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rgbClr val="0070C0"/>
                </a:solidFill>
              </a:rPr>
              <a:t>Transfer function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1241878" y="4262953"/>
            <a:ext cx="11008097" cy="846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57973" y="4018107"/>
            <a:ext cx="1183905" cy="463145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1870" y="4738931"/>
            <a:ext cx="3204374" cy="87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0"/>
          <p:cNvSpPr/>
          <p:nvPr/>
        </p:nvSpPr>
        <p:spPr>
          <a:xfrm>
            <a:off x="184820" y="4460551"/>
            <a:ext cx="544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transfer function </a:t>
            </a:r>
            <a:r>
              <a:rPr lang="en-GB" dirty="0" smtClean="0"/>
              <a:t>of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first-order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LPF is required to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satisfy: 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109950" y="5616272"/>
            <a:ext cx="5603793" cy="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184820" y="5627697"/>
                <a:ext cx="5499262" cy="492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Since cut-off 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frequency </a:t>
                </a: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= 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100 Hz &lt;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AdvPSA88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AdvPSA88A"/>
                              </a:rPr>
                            </m:ctrlPr>
                          </m:sSub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4</m:t>
                        </m:r>
                      </m:den>
                    </m:f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=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2000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𝐻𝑧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pole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at: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20" y="5627697"/>
                <a:ext cx="5499262" cy="492507"/>
              </a:xfrm>
              <a:prstGeom prst="rect">
                <a:avLst/>
              </a:prstGeom>
              <a:blipFill rotWithShape="0">
                <a:blip r:embed="rId14"/>
                <a:stretch>
                  <a:fillRect l="-887" r="-111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05820" y="6095825"/>
            <a:ext cx="2245070" cy="26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ight Arrow 38"/>
          <p:cNvSpPr/>
          <p:nvPr/>
        </p:nvSpPr>
        <p:spPr>
          <a:xfrm>
            <a:off x="572876" y="6492395"/>
            <a:ext cx="217463" cy="221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30185" y="6422261"/>
            <a:ext cx="3406827" cy="34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41"/>
          <p:cNvSpPr/>
          <p:nvPr/>
        </p:nvSpPr>
        <p:spPr>
          <a:xfrm>
            <a:off x="6957042" y="4378107"/>
            <a:ext cx="223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unit gain scale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factor: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6784533" y="4945325"/>
            <a:ext cx="217463" cy="221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H="1" flipV="1">
            <a:off x="5694493" y="4262953"/>
            <a:ext cx="3977" cy="136474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957042" y="5321908"/>
            <a:ext cx="1818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transfer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function: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" name="Picture 50"/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893545" y="5209754"/>
            <a:ext cx="1454123" cy="60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ight Arrow 51"/>
          <p:cNvSpPr/>
          <p:nvPr/>
        </p:nvSpPr>
        <p:spPr>
          <a:xfrm>
            <a:off x="7058362" y="6058946"/>
            <a:ext cx="217463" cy="221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/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470259" y="5833850"/>
            <a:ext cx="3911973" cy="62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Rounded Rectangle 53"/>
          <p:cNvSpPr/>
          <p:nvPr/>
        </p:nvSpPr>
        <p:spPr>
          <a:xfrm>
            <a:off x="7326267" y="5866587"/>
            <a:ext cx="4195812" cy="61838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20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83324" y="9934"/>
            <a:ext cx="7795724" cy="6860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Fourier Transform Design </a:t>
            </a:r>
            <a:r>
              <a:rPr lang="en-GB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Method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661" y="1606460"/>
            <a:ext cx="4386233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Frequency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response of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ideal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LPF</a:t>
            </a:r>
            <a:r>
              <a:rPr lang="en-US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24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1018820"/>
            <a:ext cx="3479426" cy="128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0263" y="697018"/>
            <a:ext cx="3491474" cy="195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28617" y="3009087"/>
            <a:ext cx="3960508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Impulse response of ideal LPF: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2027" y="3068996"/>
            <a:ext cx="3659841" cy="227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12661" y="3558407"/>
                <a:ext cx="864895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desired impulse response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of ideal LPF is 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infinite and symmetrical about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=0</m:t>
                    </m:r>
                  </m:oMath>
                </a14:m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After truncating </a:t>
                </a:r>
                <a:r>
                  <a:rPr lang="en-US" i="1" dirty="0"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2M+</a:t>
                </a:r>
                <a:r>
                  <a:rPr lang="en-US" dirty="0"/>
                  <a:t>1 major </a:t>
                </a:r>
                <a:r>
                  <a:rPr lang="en-US" dirty="0" smtClean="0"/>
                  <a:t>components </a:t>
                </a:r>
                <a:r>
                  <a:rPr lang="en-GB" dirty="0"/>
                  <a:t>using the coefficient </a:t>
                </a:r>
                <a:r>
                  <a:rPr lang="en-GB" dirty="0" smtClean="0"/>
                  <a:t>symmetry:</a:t>
                </a:r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61" y="3558407"/>
                <a:ext cx="8648951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493" t="-5660" r="-282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472838" y="4204738"/>
            <a:ext cx="7092763" cy="1098809"/>
            <a:chOff x="803881" y="4400422"/>
            <a:chExt cx="7092763" cy="1098809"/>
          </a:xfrm>
        </p:grpSpPr>
        <p:pic>
          <p:nvPicPr>
            <p:cNvPr id="12" name="Picture 11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3881" y="4400422"/>
              <a:ext cx="7092763" cy="77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4085051" y="5088349"/>
              <a:ext cx="1182503" cy="410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dirty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Symmetric</a:t>
              </a:r>
              <a:endPara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Straight Arrow Connector 15"/>
            <p:cNvCxnSpPr>
              <a:stCxn id="14" idx="1"/>
            </p:cNvCxnSpPr>
            <p:nvPr/>
          </p:nvCxnSpPr>
          <p:spPr>
            <a:xfrm flipH="1" flipV="1">
              <a:off x="2405777" y="5061857"/>
              <a:ext cx="1679274" cy="23193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4" idx="3"/>
            </p:cNvCxnSpPr>
            <p:nvPr/>
          </p:nvCxnSpPr>
          <p:spPr>
            <a:xfrm flipV="1">
              <a:off x="5267554" y="5046754"/>
              <a:ext cx="1724917" cy="24703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417009" y="5254624"/>
            <a:ext cx="5678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 obtain causal FIR filter, </a:t>
            </a:r>
            <a:r>
              <a:rPr lang="en-GB" dirty="0"/>
              <a:t>h(n) is delayed by </a:t>
            </a:r>
            <a:r>
              <a:rPr lang="en-GB" i="1" dirty="0"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GB" dirty="0"/>
              <a:t> samples.</a:t>
            </a:r>
            <a:endParaRPr lang="en-US" dirty="0"/>
          </a:p>
        </p:txBody>
      </p:sp>
      <p:pic>
        <p:nvPicPr>
          <p:cNvPr id="26" name="Picture 2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32" y="5759541"/>
            <a:ext cx="3746217" cy="48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Straight Arrow Connector 26"/>
          <p:cNvCxnSpPr/>
          <p:nvPr/>
        </p:nvCxnSpPr>
        <p:spPr>
          <a:xfrm>
            <a:off x="8153400" y="3975476"/>
            <a:ext cx="856372" cy="4416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565601" y="2555262"/>
            <a:ext cx="1766658" cy="10760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803830" y="5846568"/>
            <a:ext cx="877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Where,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1697" y="5868093"/>
            <a:ext cx="3780079" cy="3262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ounded Rectangular Callout 35"/>
              <p:cNvSpPr/>
              <p:nvPr/>
            </p:nvSpPr>
            <p:spPr>
              <a:xfrm>
                <a:off x="9521985" y="2366219"/>
                <a:ext cx="2357130" cy="470647"/>
              </a:xfrm>
              <a:prstGeom prst="wedgeRoundRectCallout">
                <a:avLst>
                  <a:gd name="adj1" fmla="val -25945"/>
                  <a:gd name="adj2" fmla="val 85357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𝑰𝒏𝒗𝒆𝒓𝒔𝒆</m:t>
                      </m:r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𝒇𝒐𝒖𝒓𝒊𝒆𝒓</m:t>
                      </m:r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𝑻𝒓𝒂𝒏𝒔𝒇𝒐𝒓𝒎</m:t>
                      </m:r>
                    </m:oMath>
                  </m:oMathPara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6" name="Rounded Rectangular Callout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1985" y="2366219"/>
                <a:ext cx="2357130" cy="470647"/>
              </a:xfrm>
              <a:prstGeom prst="wedgeRoundRectCallout">
                <a:avLst>
                  <a:gd name="adj1" fmla="val -25945"/>
                  <a:gd name="adj2" fmla="val 85357"/>
                  <a:gd name="adj3" fmla="val 16667"/>
                </a:avLst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063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10" y="2844613"/>
            <a:ext cx="4800905" cy="38858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380460" y="6495157"/>
            <a:ext cx="3538312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22079" y="6402660"/>
            <a:ext cx="551362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30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389194" y="-3066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Pole Zero Placement Method</a:t>
            </a:r>
          </a:p>
          <a:p>
            <a:pPr algn="ctr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First-Order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HPF</a:t>
            </a:r>
            <a:r>
              <a:rPr lang="en-US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Design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5713743" y="2085148"/>
            <a:ext cx="2334" cy="1196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488704" y="761022"/>
                <a:ext cx="3324372" cy="447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15000"/>
                  </a:lnSpc>
                </a:pPr>
                <a:r>
                  <a:rPr lang="en-GB" dirty="0" smtClean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When Cut-off </a:t>
                </a:r>
                <a:r>
                  <a:rPr lang="en-GB" dirty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sSub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𝑐</m:t>
                        </m:r>
                      </m:sub>
                    </m:sSub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&lt;</m:t>
                    </m:r>
                    <m:f>
                      <m:fPr>
                        <m:type m:val="skw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</m:ctrlPr>
                          </m:sSub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4</m:t>
                        </m:r>
                      </m:den>
                    </m:f>
                  </m:oMath>
                </a14:m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704" y="761022"/>
                <a:ext cx="3324372" cy="447943"/>
              </a:xfrm>
              <a:prstGeom prst="rect">
                <a:avLst/>
              </a:prstGeom>
              <a:blipFill rotWithShape="0">
                <a:blip r:embed="rId3"/>
                <a:stretch>
                  <a:fillRect l="-1465" t="-127397" r="-20696" b="-186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ular Callout 8"/>
          <p:cNvSpPr/>
          <p:nvPr/>
        </p:nvSpPr>
        <p:spPr>
          <a:xfrm>
            <a:off x="0" y="919924"/>
            <a:ext cx="1204420" cy="431533"/>
          </a:xfrm>
          <a:prstGeom prst="wedgeRoundRectCallout">
            <a:avLst>
              <a:gd name="adj1" fmla="val 34945"/>
              <a:gd name="adj2" fmla="val 7515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Pole placed on the real axis</a:t>
            </a:r>
            <a:endParaRPr lang="en-US" sz="1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8153400" y="825094"/>
                <a:ext cx="3368679" cy="5263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15000"/>
                  </a:lnSpc>
                </a:pPr>
                <a:r>
                  <a:rPr lang="en-GB" dirty="0">
                    <a:solidFill>
                      <a:srgbClr val="00B05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When Cut-off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sSubPr>
                      <m:e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𝑓</m:t>
                        </m:r>
                      </m:e>
                      <m:sub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𝑐</m:t>
                        </m:r>
                      </m:sub>
                    </m:sSub>
                    <m:r>
                      <a:rPr lang="en-GB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&gt;</m:t>
                    </m:r>
                    <m:f>
                      <m:fPr>
                        <m:type m:val="skw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</m:ctrlPr>
                          </m:sSubPr>
                          <m:e>
                            <m:r>
                              <a:rPr lang="en-GB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𝑓</m:t>
                            </m:r>
                          </m:e>
                          <m:sub>
                            <m:r>
                              <a:rPr lang="en-GB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4</m:t>
                        </m:r>
                      </m:den>
                    </m:f>
                  </m:oMath>
                </a14:m>
                <a:endParaRPr lang="en-US" dirty="0">
                  <a:solidFill>
                    <a:srgbClr val="00B05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PSA88A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825094"/>
                <a:ext cx="3368679" cy="526363"/>
              </a:xfrm>
              <a:prstGeom prst="rect">
                <a:avLst/>
              </a:prstGeom>
              <a:blipFill rotWithShape="0">
                <a:blip r:embed="rId4"/>
                <a:stretch>
                  <a:fillRect l="-1630" t="-96552" r="-20652" b="-150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 flipH="1" flipV="1">
            <a:off x="57973" y="3293738"/>
            <a:ext cx="12192001" cy="2801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ular Callout 16"/>
          <p:cNvSpPr/>
          <p:nvPr/>
        </p:nvSpPr>
        <p:spPr>
          <a:xfrm>
            <a:off x="5965312" y="984993"/>
            <a:ext cx="1204420" cy="431533"/>
          </a:xfrm>
          <a:prstGeom prst="wedgeRoundRectCallout">
            <a:avLst>
              <a:gd name="adj1" fmla="val 34945"/>
              <a:gd name="adj2" fmla="val 7515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Pole placed on the real axis</a:t>
            </a:r>
            <a:endParaRPr lang="en-US" sz="1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ounded Rectangular Callout 17"/>
              <p:cNvSpPr/>
              <p:nvPr/>
            </p:nvSpPr>
            <p:spPr>
              <a:xfrm>
                <a:off x="4913759" y="1638537"/>
                <a:ext cx="1470541" cy="431533"/>
              </a:xfrm>
              <a:prstGeom prst="wedgeRoundRectCallout">
                <a:avLst>
                  <a:gd name="adj1" fmla="val 21024"/>
                  <a:gd name="adj2" fmla="val 49850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rgbClr val="FF0000"/>
                    </a:solidFill>
                  </a:rPr>
                  <a:t>The zero is placed at (</a:t>
                </a:r>
                <a14:m>
                  <m:oMath xmlns:m="http://schemas.openxmlformats.org/officeDocument/2006/math">
                    <m:r>
                      <a:rPr lang="en-GB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=+1) </m:t>
                    </m:r>
                  </m:oMath>
                </a14:m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Rounded Rectangular Callout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3759" y="1638537"/>
                <a:ext cx="1470541" cy="431533"/>
              </a:xfrm>
              <a:prstGeom prst="wedgeRoundRectCallout">
                <a:avLst>
                  <a:gd name="adj1" fmla="val 21024"/>
                  <a:gd name="adj2" fmla="val 49850"/>
                  <a:gd name="adj3" fmla="val 16667"/>
                </a:avLst>
              </a:prstGeom>
              <a:blipFill rotWithShape="0">
                <a:blip r:embed="rId5"/>
                <a:stretch>
                  <a:fillRect t="-2740" b="-12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57973" y="4019587"/>
            <a:ext cx="1241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Example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439306" y="3456449"/>
            <a:ext cx="1625202" cy="65193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ular Callout 24"/>
          <p:cNvSpPr/>
          <p:nvPr/>
        </p:nvSpPr>
        <p:spPr>
          <a:xfrm>
            <a:off x="7066284" y="3471218"/>
            <a:ext cx="1423922" cy="431533"/>
          </a:xfrm>
          <a:prstGeom prst="wedgeRoundRectCallout">
            <a:avLst>
              <a:gd name="adj1" fmla="val -62818"/>
              <a:gd name="adj2" fmla="val 2454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rgbClr val="0070C0"/>
                </a:solidFill>
              </a:rPr>
              <a:t>unit </a:t>
            </a:r>
            <a:r>
              <a:rPr lang="en-GB" sz="1200" dirty="0" smtClean="0">
                <a:solidFill>
                  <a:srgbClr val="0070C0"/>
                </a:solidFill>
              </a:rPr>
              <a:t>pass-band </a:t>
            </a:r>
            <a:r>
              <a:rPr lang="en-GB" sz="1200" dirty="0">
                <a:solidFill>
                  <a:srgbClr val="0070C0"/>
                </a:solidFill>
              </a:rPr>
              <a:t>gain scale factor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1632275" y="3565122"/>
            <a:ext cx="1423922" cy="304899"/>
          </a:xfrm>
          <a:prstGeom prst="wedgeRoundRectCallout">
            <a:avLst>
              <a:gd name="adj1" fmla="val 66575"/>
              <a:gd name="adj2" fmla="val 1822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rgbClr val="0070C0"/>
                </a:solidFill>
              </a:rPr>
              <a:t>Transfer function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1241878" y="4262953"/>
            <a:ext cx="11008097" cy="846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57973" y="4018107"/>
            <a:ext cx="1183905" cy="463145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84820" y="4460551"/>
            <a:ext cx="544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transfer function </a:t>
            </a:r>
            <a:r>
              <a:rPr lang="en-GB" dirty="0" smtClean="0"/>
              <a:t>of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first-order HPF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is required to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satisfy: 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109950" y="5616272"/>
            <a:ext cx="5603793" cy="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184820" y="5627697"/>
                <a:ext cx="5553764" cy="492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Since cut-off 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frequency </a:t>
                </a: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= 3800 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Hz </a:t>
                </a: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dvPSA88A"/>
                  </a:rPr>
                  <a:t>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AdvPSA88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AdvPSA88A"/>
                              </a:rPr>
                            </m:ctrlPr>
                          </m:sSub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PSA88A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PSA88A"/>
                          </a:rPr>
                          <m:t>4</m:t>
                        </m:r>
                      </m:den>
                    </m:f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=2000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𝐻𝑧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PSA88A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pole at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20" y="5627697"/>
                <a:ext cx="5553764" cy="492507"/>
              </a:xfrm>
              <a:prstGeom prst="rect">
                <a:avLst/>
              </a:prstGeom>
              <a:blipFill rotWithShape="0">
                <a:blip r:embed="rId6"/>
                <a:stretch>
                  <a:fillRect l="-878" r="-110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ight Arrow 38"/>
          <p:cNvSpPr/>
          <p:nvPr/>
        </p:nvSpPr>
        <p:spPr>
          <a:xfrm>
            <a:off x="245598" y="6529352"/>
            <a:ext cx="217463" cy="221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957042" y="4378107"/>
            <a:ext cx="223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unit gain scale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factor: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6784533" y="4945325"/>
            <a:ext cx="217463" cy="221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H="1" flipV="1">
            <a:off x="5694493" y="4262953"/>
            <a:ext cx="3977" cy="136474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957042" y="5321908"/>
            <a:ext cx="1818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transfer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function: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Right Arrow 51"/>
          <p:cNvSpPr/>
          <p:nvPr/>
        </p:nvSpPr>
        <p:spPr>
          <a:xfrm>
            <a:off x="7058362" y="6058946"/>
            <a:ext cx="217463" cy="221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7326267" y="5798346"/>
            <a:ext cx="4195812" cy="72244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048" y="1316233"/>
            <a:ext cx="4137033" cy="158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6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68313" y="1305163"/>
            <a:ext cx="4311341" cy="149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26705" y="2839408"/>
            <a:ext cx="5832884" cy="330403"/>
          </a:xfrm>
          <a:prstGeom prst="rect">
            <a:avLst/>
          </a:prstGeom>
        </p:spPr>
      </p:pic>
      <p:pic>
        <p:nvPicPr>
          <p:cNvPr id="48" name="Picture 47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01337" y="3478967"/>
            <a:ext cx="1501140" cy="55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8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650551" y="3500239"/>
            <a:ext cx="1095375" cy="50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54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3061" y="4761579"/>
            <a:ext cx="3290073" cy="81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55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63061" y="6058946"/>
            <a:ext cx="2757159" cy="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56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13503" y="6484969"/>
            <a:ext cx="3959899" cy="33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7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251824" y="4297231"/>
            <a:ext cx="1322664" cy="5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58"/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06488" y="4771010"/>
            <a:ext cx="2601241" cy="49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59"/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949734" y="5214979"/>
            <a:ext cx="1406498" cy="57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60"/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531326" y="5856399"/>
            <a:ext cx="3850545" cy="59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38865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38600" y="0"/>
            <a:ext cx="4419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IIR Filter realization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4451" y="771420"/>
            <a:ext cx="1323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Example: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74042" y="637537"/>
            <a:ext cx="806127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Realize the first-order digital high-pass Butterworth filter using a direct-form I realization.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4680" y="1290338"/>
            <a:ext cx="2607831" cy="82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94451" y="2264511"/>
            <a:ext cx="1298753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</a:rPr>
              <a:t>Solution: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4451" y="2633152"/>
            <a:ext cx="241117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Filter coefficients: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dvPSA88A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1184" y="2722828"/>
            <a:ext cx="4466136" cy="42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0663" y="3887953"/>
            <a:ext cx="5162333" cy="234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70337" y="3407016"/>
            <a:ext cx="2065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 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DSP equation: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dvPSA88A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78093" y="3318330"/>
            <a:ext cx="5336539" cy="49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32057" y="4231202"/>
            <a:ext cx="2335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Implementation: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dvPSA88A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0" y="2188874"/>
            <a:ext cx="12192001" cy="2801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4557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68244" y="0"/>
            <a:ext cx="7505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Application1: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60 –Hz Hum Eliminator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701" y="1612371"/>
            <a:ext cx="8614439" cy="45614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1026" y="598812"/>
            <a:ext cx="1205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B050"/>
                </a:solidFill>
                <a:latin typeface="Calibri" panose="020F0502020204030204" pitchFamily="34" charset="0"/>
              </a:rPr>
              <a:t>Hum noise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: created by poor power supply or electromagnetic interference </a:t>
            </a:r>
            <a:r>
              <a:rPr lang="en-US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and characterized 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by a frequency of 60 Hz and its harmonics.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4560" y="2186178"/>
            <a:ext cx="31598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Eliminate 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the 60-Hz hum frequency with its second and third harmonics in most practical applications. </a:t>
            </a:r>
            <a:endParaRPr lang="en-US" sz="2000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4560" y="4215277"/>
            <a:ext cx="340739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We can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do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this by cascading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3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notch filters having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frequencies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A"/>
              </a:rPr>
              <a:t>of 60 Hz, 120 Hz, and 180 Hz, respectively.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332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51623" y="0"/>
            <a:ext cx="4876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Application2: ECG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Pulse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627" y="1351944"/>
            <a:ext cx="8533051" cy="43132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68031"/>
            <a:ext cx="120236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The ECG signal is produced by the </a:t>
            </a:r>
            <a:r>
              <a:rPr lang="en-GB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electrical activity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of the human </a:t>
            </a:r>
            <a:r>
              <a:rPr lang="en-GB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heart, it is </a:t>
            </a:r>
            <a:r>
              <a:rPr lang="en-GB" sz="2000" dirty="0"/>
              <a:t>characterized by five peaks and valleys </a:t>
            </a:r>
            <a:r>
              <a:rPr lang="en-GB" sz="2000" b="1" i="1" dirty="0"/>
              <a:t>P, Q, R, S</a:t>
            </a:r>
            <a:r>
              <a:rPr lang="en-GB" sz="2000" dirty="0"/>
              <a:t>, and </a:t>
            </a:r>
            <a:r>
              <a:rPr lang="en-GB" sz="2000" b="1" i="1" dirty="0"/>
              <a:t>T</a:t>
            </a:r>
            <a:r>
              <a:rPr lang="en-GB" sz="2000" dirty="0" smtClean="0"/>
              <a:t>.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0" y="1482080"/>
            <a:ext cx="3490627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The properties of the </a:t>
            </a:r>
            <a:r>
              <a:rPr lang="en-GB" sz="2000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QRS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 complex, </a:t>
            </a:r>
            <a:r>
              <a:rPr lang="en-GB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(rate 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of occurrence and times, heights, and widths, provide information to cardiologists concerning various pathological conditions of the heart.</a:t>
            </a:r>
            <a:endParaRPr lang="en-US" sz="2000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-1" y="4258177"/>
                <a:ext cx="345162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rgbClr val="0070C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C"/>
                  </a:rPr>
                  <a:t>ECG + Hum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dvPSA88C"/>
                      </a:rPr>
                      <m:t>⟶</m:t>
                    </m:r>
                    <m:r>
                      <a:rPr lang="en-US" sz="20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dvPSA88C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dvPSA88C"/>
                  </a:rPr>
                  <a:t>makes difficult to analyze.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258177"/>
                <a:ext cx="3451623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1767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89457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9" y="730140"/>
            <a:ext cx="6222074" cy="169232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788823" y="6481390"/>
            <a:ext cx="4114800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03623" y="6492875"/>
            <a:ext cx="2743200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34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26657" y="0"/>
            <a:ext cx="786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Heart Beat Detection Using ECG Pulse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407" y="1702815"/>
            <a:ext cx="5833593" cy="48278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4687" y="2570623"/>
            <a:ext cx="586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Initial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corrupted ECG 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data (with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60-Hz interference and its 120 and 180 Hz 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harmonics, and muscle noise).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655" y="3819455"/>
            <a:ext cx="55038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The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60-Hz interference and its harmonics of 120 and 180 Hz have been removed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PSA88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2" y="4983143"/>
            <a:ext cx="4470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Result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after the band-pass filter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PSA88C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227093" y="2533813"/>
            <a:ext cx="1130287" cy="5369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5" idx="1"/>
          </p:cNvCxnSpPr>
          <p:nvPr/>
        </p:nvCxnSpPr>
        <p:spPr>
          <a:xfrm flipV="1">
            <a:off x="5598492" y="4116716"/>
            <a:ext cx="759915" cy="2915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3"/>
          </p:cNvCxnSpPr>
          <p:nvPr/>
        </p:nvCxnSpPr>
        <p:spPr>
          <a:xfrm>
            <a:off x="4576752" y="5213976"/>
            <a:ext cx="1494704" cy="1961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93237" y="5459727"/>
            <a:ext cx="5505255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Original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ECG signal occupies the frequency range from 0.01 Hz to 250 Hz </a:t>
            </a:r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(used for diagnostic-quality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ECG).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PSA88C"/>
            </a:endParaRPr>
          </a:p>
        </p:txBody>
      </p:sp>
    </p:spTree>
    <p:extLst>
      <p:ext uri="{BB962C8B-B14F-4D97-AF65-F5344CB8AC3E}">
        <p14:creationId xmlns:p14="http://schemas.microsoft.com/office/powerpoint/2010/main" val="31234709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98447" y="0"/>
            <a:ext cx="73837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EGC Signal pre-processing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0991" y="790359"/>
            <a:ext cx="9707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Design the ECG signal pre-processing system for heart beat rate detection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0" y="728804"/>
            <a:ext cx="1510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Problem: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598447" y="1313579"/>
            <a:ext cx="6149179" cy="13613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516660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Solution: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132" y="3039880"/>
            <a:ext cx="496462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b="1" i="1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60-Hz eliminator design (notch frequency of 60Hz)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383883" y="3490363"/>
            <a:ext cx="5088869" cy="1149876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383882" y="4862380"/>
            <a:ext cx="4392833" cy="103345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7033" y="3562358"/>
            <a:ext cx="2716720" cy="38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2720" y="4110877"/>
            <a:ext cx="2533613" cy="74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7033" y="5024005"/>
            <a:ext cx="2533613" cy="665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15"/>
          <p:cNvCxnSpPr/>
          <p:nvPr/>
        </p:nvCxnSpPr>
        <p:spPr>
          <a:xfrm flipH="1">
            <a:off x="6987654" y="3342210"/>
            <a:ext cx="13647" cy="25932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Arrow 16"/>
          <p:cNvSpPr/>
          <p:nvPr/>
        </p:nvSpPr>
        <p:spPr>
          <a:xfrm>
            <a:off x="6290323" y="4483836"/>
            <a:ext cx="370673" cy="449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875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11759" y="710502"/>
            <a:ext cx="466012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transfer functions 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and the difference </a:t>
            </a:r>
            <a:r>
              <a:rPr lang="en-GB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equations 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5115" y="0"/>
            <a:ext cx="8630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EGC Signal </a:t>
            </a:r>
            <a:r>
              <a:rPr lang="en-GB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pre-processing -</a:t>
            </a:r>
            <a:r>
              <a:rPr lang="en-GB" b="1" dirty="0">
                <a:solidFill>
                  <a:srgbClr val="0070C0"/>
                </a:solidFill>
                <a:latin typeface="Comic Sans MS" panose="030F0702030302020204" pitchFamily="66" charset="0"/>
              </a:rPr>
              <a:t>c</a:t>
            </a:r>
            <a:r>
              <a:rPr lang="en-GB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ontd</a:t>
            </a:r>
            <a:endParaRPr lang="en-US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396" y="1153663"/>
            <a:ext cx="3531854" cy="71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2526" y="1281031"/>
            <a:ext cx="6639733" cy="36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821" y="1937726"/>
            <a:ext cx="3616588" cy="5650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820" y="2028968"/>
            <a:ext cx="7701887" cy="3106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396" y="2600608"/>
            <a:ext cx="3559438" cy="5585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8492" y="2605718"/>
            <a:ext cx="7490541" cy="355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378" y="3677029"/>
            <a:ext cx="6059125" cy="23277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5649" y="3777661"/>
            <a:ext cx="5936351" cy="222716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538921" y="3223559"/>
            <a:ext cx="511415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Frequency responses of three cascaded notch filters.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3409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587" y="957034"/>
            <a:ext cx="5374583" cy="174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35115" y="0"/>
            <a:ext cx="8630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EGC Signal </a:t>
            </a:r>
            <a:r>
              <a:rPr lang="en-GB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pre-processing -</a:t>
            </a:r>
            <a:r>
              <a:rPr lang="en-GB" b="1" dirty="0">
                <a:solidFill>
                  <a:srgbClr val="0070C0"/>
                </a:solidFill>
                <a:latin typeface="Comic Sans MS" panose="030F0702030302020204" pitchFamily="66" charset="0"/>
              </a:rPr>
              <a:t>c</a:t>
            </a:r>
            <a:r>
              <a:rPr lang="en-GB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ontd</a:t>
            </a:r>
            <a:endParaRPr lang="en-US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51723" y="656004"/>
            <a:ext cx="3887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PSA88C"/>
              </a:rPr>
              <a:t>The second-stage design using the BLT 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463" y="2881868"/>
            <a:ext cx="5524708" cy="76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6096000" y="2852382"/>
            <a:ext cx="5995917" cy="710655"/>
            <a:chOff x="6096000" y="2852382"/>
            <a:chExt cx="5995917" cy="710655"/>
          </a:xfrm>
        </p:grpSpPr>
        <p:pic>
          <p:nvPicPr>
            <p:cNvPr id="8" name="Picture 7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0" y="2852382"/>
              <a:ext cx="4572900" cy="335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95685" y="3187990"/>
              <a:ext cx="5296232" cy="375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7323" y="3855666"/>
            <a:ext cx="7269227" cy="217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02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799" y="594960"/>
            <a:ext cx="8583707" cy="591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9268" y="0"/>
            <a:ext cx="11513088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Ideal Impulse Responses for Standard FIR </a:t>
            </a:r>
            <a:r>
              <a:rPr lang="en-GB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Filters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93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114207" y="6479267"/>
            <a:ext cx="4114800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1765" y="194081"/>
            <a:ext cx="1588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6702" y="618867"/>
                <a:ext cx="12192000" cy="1444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eriod"/>
                </a:pP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Design a 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3-tap FIR </a:t>
                </a: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LPF with cut-off </a:t>
                </a: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frequency of 800 Hz and a sampling rate of 8,000 Hz using the Fourier transform method</a:t>
                </a: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</a:p>
              <a:p>
                <a:pPr marL="342900" indent="-3429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eriod"/>
                </a:pP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Determine the transfer function and difference equation of the designed FIR system</a:t>
                </a:r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</a:p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eriod"/>
                </a:pPr>
                <a:r>
                  <a:rPr lang="en-GB" dirty="0" smtClean="0"/>
                  <a:t>Compute </a:t>
                </a:r>
                <a:r>
                  <a:rPr lang="en-GB" dirty="0"/>
                  <a:t>and plot the magnitude frequency response for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Ω</m:t>
                    </m:r>
                    <m:r>
                      <a:rPr lang="en-GB">
                        <a:latin typeface="Cambria Math" panose="02040503050406030204" pitchFamily="18" charset="0"/>
                      </a:rPr>
                      <m:t>=0,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en-GB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>
                        <a:latin typeface="Cambria Math" panose="02040503050406030204" pitchFamily="18" charset="0"/>
                      </a:rPr>
                      <m:t> ,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en-GB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GB" dirty="0"/>
                  <a:t> radians</a:t>
                </a:r>
                <a:r>
                  <a:rPr lang="en-GB" dirty="0" smtClean="0"/>
                  <a:t>.</a:t>
                </a:r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02" y="618867"/>
                <a:ext cx="12192000" cy="1444498"/>
              </a:xfrm>
              <a:prstGeom prst="rect">
                <a:avLst/>
              </a:prstGeom>
              <a:blipFill rotWithShape="0">
                <a:blip r:embed="rId2"/>
                <a:stretch>
                  <a:fillRect l="-400" t="-847"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69330" y="2023895"/>
            <a:ext cx="1553630" cy="554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53524" y="-6884"/>
            <a:ext cx="5750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FIR </a:t>
            </a:r>
            <a:r>
              <a:rPr lang="en-GB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Low Pass Filter </a:t>
            </a:r>
            <a:r>
              <a:rPr lang="en-GB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Design 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33626" y="2465903"/>
            <a:ext cx="9515059" cy="486896"/>
            <a:chOff x="133626" y="2601954"/>
            <a:chExt cx="9515059" cy="486896"/>
          </a:xfrm>
        </p:grpSpPr>
        <p:sp>
          <p:nvSpPr>
            <p:cNvPr id="8" name="Rectangle 7"/>
            <p:cNvSpPr/>
            <p:nvPr/>
          </p:nvSpPr>
          <p:spPr>
            <a:xfrm>
              <a:off x="133626" y="2601954"/>
              <a:ext cx="39217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Normalized </a:t>
              </a:r>
              <a:r>
                <a:rPr lang="en-GB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cut-off frequency </a:t>
              </a:r>
              <a:endParaRPr lang="en-US" sz="2400" dirty="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4114207" y="2747743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48632" y="2601954"/>
              <a:ext cx="4900053" cy="486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7" name="Group 46"/>
          <p:cNvGrpSpPr/>
          <p:nvPr/>
        </p:nvGrpSpPr>
        <p:grpSpPr>
          <a:xfrm>
            <a:off x="175054" y="3573465"/>
            <a:ext cx="11178746" cy="832883"/>
            <a:chOff x="82578" y="3816447"/>
            <a:chExt cx="11178746" cy="832883"/>
          </a:xfrm>
        </p:grpSpPr>
        <p:sp>
          <p:nvSpPr>
            <p:cNvPr id="16" name="Rectangle 15"/>
            <p:cNvSpPr/>
            <p:nvPr/>
          </p:nvSpPr>
          <p:spPr>
            <a:xfrm>
              <a:off x="82578" y="3972222"/>
              <a:ext cx="2282933" cy="6771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filter </a:t>
              </a:r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coefficients</a:t>
              </a:r>
            </a:p>
            <a:p>
              <a:pPr algn="ctr"/>
              <a:r>
                <a:rPr lang="en-GB" sz="1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From previous slide table </a:t>
              </a:r>
              <a:endPara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2434440" y="4101426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07538" y="3949083"/>
              <a:ext cx="2715363" cy="558158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2576" y="3816447"/>
              <a:ext cx="4948748" cy="643337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5773646" y="3953450"/>
              <a:ext cx="5389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and</a:t>
              </a:r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50974" y="3070308"/>
            <a:ext cx="10943853" cy="461665"/>
            <a:chOff x="157262" y="3649070"/>
            <a:chExt cx="10943853" cy="461665"/>
          </a:xfrm>
        </p:grpSpPr>
        <p:sp>
          <p:nvSpPr>
            <p:cNvPr id="11" name="Rectangle 10"/>
            <p:cNvSpPr/>
            <p:nvPr/>
          </p:nvSpPr>
          <p:spPr>
            <a:xfrm>
              <a:off x="157262" y="3649070"/>
              <a:ext cx="15080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3-tap filter</a:t>
              </a:r>
              <a:endParaRPr lang="en-US" sz="2400" dirty="0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1729963" y="3785714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303247" y="3726203"/>
                  <a:ext cx="161371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+1=3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3247" y="3726203"/>
                  <a:ext cx="1613711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4151" r="-3774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ight Arrow 13"/>
            <p:cNvSpPr/>
            <p:nvPr/>
          </p:nvSpPr>
          <p:spPr>
            <a:xfrm>
              <a:off x="5860851" y="3785788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628625" y="3718264"/>
                  <a:ext cx="90781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28625" y="3718264"/>
                  <a:ext cx="907813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7383" r="-8054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Right Arrow 27"/>
            <p:cNvSpPr/>
            <p:nvPr/>
          </p:nvSpPr>
          <p:spPr>
            <a:xfrm>
              <a:off x="4122877" y="3779733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328670" y="3758448"/>
                  <a:ext cx="29347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𝑓𝑜𝑟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𝑓𝑟𝑜𝑚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8670" y="3758448"/>
                  <a:ext cx="2934778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452" t="-4444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Right Arrow 29"/>
            <p:cNvSpPr/>
            <p:nvPr/>
          </p:nvSpPr>
          <p:spPr>
            <a:xfrm>
              <a:off x="9284165" y="3773176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9830767" y="3744453"/>
                  <a:ext cx="127034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=−1, 0, 1,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30767" y="3744453"/>
                  <a:ext cx="1270348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2404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/>
          <p:cNvGrpSpPr/>
          <p:nvPr/>
        </p:nvGrpSpPr>
        <p:grpSpPr>
          <a:xfrm>
            <a:off x="431798" y="4893213"/>
            <a:ext cx="5187256" cy="531251"/>
            <a:chOff x="16757" y="5001276"/>
            <a:chExt cx="5187256" cy="531251"/>
          </a:xfrm>
        </p:grpSpPr>
        <p:pic>
          <p:nvPicPr>
            <p:cNvPr id="35" name="Picture 34"/>
            <p:cNvPicPr/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908395" y="5001276"/>
              <a:ext cx="2295618" cy="431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ectangle 32"/>
            <p:cNvSpPr/>
            <p:nvPr/>
          </p:nvSpPr>
          <p:spPr>
            <a:xfrm>
              <a:off x="16757" y="5070862"/>
              <a:ext cx="23333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Using </a:t>
              </a:r>
              <a:r>
                <a:rPr lang="en-GB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symmetry </a:t>
              </a:r>
              <a:endPara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2364223" y="5170560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3118" y="4270697"/>
            <a:ext cx="9345364" cy="584379"/>
            <a:chOff x="110043" y="4525073"/>
            <a:chExt cx="9345364" cy="584379"/>
          </a:xfrm>
        </p:grpSpPr>
        <p:sp>
          <p:nvSpPr>
            <p:cNvPr id="24" name="Right Arrow 23"/>
            <p:cNvSpPr/>
            <p:nvPr/>
          </p:nvSpPr>
          <p:spPr>
            <a:xfrm>
              <a:off x="2860871" y="4715819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509340" y="4565414"/>
              <a:ext cx="1884229" cy="544038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21093" y="4525073"/>
              <a:ext cx="3234314" cy="572445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5446514" y="4643990"/>
              <a:ext cx="5389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and</a:t>
              </a:r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10043" y="4624750"/>
              <a:ext cx="286706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compute </a:t>
              </a:r>
              <a:r>
                <a:rPr lang="en-GB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coefficients </a:t>
              </a:r>
              <a:endPara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41007" y="5315246"/>
            <a:ext cx="9410731" cy="1196523"/>
            <a:chOff x="241007" y="5315246"/>
            <a:chExt cx="9410731" cy="1196523"/>
          </a:xfrm>
        </p:grpSpPr>
        <p:sp>
          <p:nvSpPr>
            <p:cNvPr id="36" name="Rectangle 35"/>
            <p:cNvSpPr/>
            <p:nvPr/>
          </p:nvSpPr>
          <p:spPr>
            <a:xfrm>
              <a:off x="241007" y="5592883"/>
              <a:ext cx="220368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Delaying </a:t>
              </a:r>
              <a:r>
                <a:rPr lang="en-GB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h(n) </a:t>
              </a:r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by</a:t>
              </a:r>
            </a:p>
            <a:p>
              <a:r>
                <a:rPr lang="en-GB" sz="2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GB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 = 1 sample </a:t>
              </a:r>
              <a:endPara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5498178" y="5851834"/>
              <a:ext cx="364748" cy="26549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104063" y="5322102"/>
              <a:ext cx="3235436" cy="339199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041071" y="5715957"/>
              <a:ext cx="3164786" cy="330864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077218" y="6046821"/>
              <a:ext cx="3574520" cy="377059"/>
            </a:xfrm>
            <a:prstGeom prst="rect">
              <a:avLst/>
            </a:prstGeom>
          </p:spPr>
        </p:pic>
        <p:sp>
          <p:nvSpPr>
            <p:cNvPr id="44" name="Left Bracket 43"/>
            <p:cNvSpPr/>
            <p:nvPr/>
          </p:nvSpPr>
          <p:spPr>
            <a:xfrm>
              <a:off x="6037635" y="5315246"/>
              <a:ext cx="45719" cy="1196523"/>
            </a:xfrm>
            <a:prstGeom prst="leftBracket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Arrow 48"/>
            <p:cNvSpPr/>
            <p:nvPr/>
          </p:nvSpPr>
          <p:spPr>
            <a:xfrm>
              <a:off x="2696426" y="5823782"/>
              <a:ext cx="364748" cy="26549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323436" y="5915007"/>
              <a:ext cx="1905000" cy="4191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440460" y="5527323"/>
              <a:ext cx="1640985" cy="4375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960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10" y="5762349"/>
            <a:ext cx="5264493" cy="73233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5" y="522604"/>
            <a:ext cx="5849230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b. The </a:t>
            </a: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transfer </a:t>
            </a:r>
            <a:r>
              <a:rPr lang="en-GB" sz="2400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function: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Causal FIR filter coefficients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0" y="0"/>
            <a:ext cx="2929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- </a:t>
            </a:r>
            <a:r>
              <a:rPr lang="en-US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Contd.</a:t>
            </a:r>
            <a:endParaRPr lang="en-US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4308" y="1958704"/>
            <a:ext cx="4590209" cy="5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80374" y="1289365"/>
            <a:ext cx="11943701" cy="622207"/>
            <a:chOff x="129288" y="1075274"/>
            <a:chExt cx="11943701" cy="622207"/>
          </a:xfrm>
        </p:grpSpPr>
        <p:pic>
          <p:nvPicPr>
            <p:cNvPr id="6" name="Picture 5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9288" y="1159039"/>
              <a:ext cx="3288367" cy="538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956097" y="1075274"/>
              <a:ext cx="3594288" cy="592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/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034390" y="1153410"/>
              <a:ext cx="4038599" cy="489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ight Arrow 9"/>
            <p:cNvSpPr/>
            <p:nvPr/>
          </p:nvSpPr>
          <p:spPr>
            <a:xfrm>
              <a:off x="3509074" y="1290583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7632888" y="1267101"/>
              <a:ext cx="364520" cy="2622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80374" y="2011351"/>
            <a:ext cx="2046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inverse z-transform 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2177775" y="2100285"/>
            <a:ext cx="364520" cy="262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9515" y="600375"/>
            <a:ext cx="5164789" cy="3779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30030" y="1002290"/>
            <a:ext cx="4382109" cy="30171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644308" y="2011351"/>
            <a:ext cx="4590209" cy="4707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-45000" y="2705768"/>
            <a:ext cx="744216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c. The magnitude frequency response and phase response</a:t>
            </a:r>
            <a:endParaRPr lang="en-US" sz="2400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277650" y="3370698"/>
                <a:ext cx="130946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Substituting</a:t>
                </a:r>
              </a:p>
              <a:p>
                <a:pPr algn="ctr"/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650" y="3370698"/>
                <a:ext cx="1309461" cy="646331"/>
              </a:xfrm>
              <a:prstGeom prst="rect">
                <a:avLst/>
              </a:prstGeom>
              <a:blipFill rotWithShape="0">
                <a:blip r:embed="rId10"/>
                <a:stretch>
                  <a:fillRect l="-4206" t="-5660" r="-467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87111" y="3334903"/>
            <a:ext cx="1039459" cy="408359"/>
          </a:xfrm>
          <a:prstGeom prst="rect">
            <a:avLst/>
          </a:prstGeom>
        </p:spPr>
      </p:pic>
      <p:sp>
        <p:nvSpPr>
          <p:cNvPr id="29" name="Right Arrow 28"/>
          <p:cNvSpPr/>
          <p:nvPr/>
        </p:nvSpPr>
        <p:spPr>
          <a:xfrm>
            <a:off x="2626570" y="3526623"/>
            <a:ext cx="364520" cy="262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23230" y="3455740"/>
            <a:ext cx="4173936" cy="39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ight Arrow 30"/>
          <p:cNvSpPr/>
          <p:nvPr/>
        </p:nvSpPr>
        <p:spPr>
          <a:xfrm>
            <a:off x="2566006" y="4091678"/>
            <a:ext cx="364520" cy="262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61667" y="3937408"/>
            <a:ext cx="5085319" cy="452375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160774" y="3980085"/>
            <a:ext cx="2174092" cy="409698"/>
            <a:chOff x="-9217" y="3976663"/>
            <a:chExt cx="2174092" cy="409698"/>
          </a:xfrm>
        </p:grpSpPr>
        <p:sp>
          <p:nvSpPr>
            <p:cNvPr id="34" name="Rectangle 33"/>
            <p:cNvSpPr/>
            <p:nvPr/>
          </p:nvSpPr>
          <p:spPr>
            <a:xfrm>
              <a:off x="-9217" y="4017029"/>
              <a:ext cx="16131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Factoring term </a:t>
              </a:r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579696" y="3976663"/>
              <a:ext cx="585179" cy="373864"/>
            </a:xfrm>
            <a:prstGeom prst="rect">
              <a:avLst/>
            </a:prstGeom>
          </p:spPr>
        </p:pic>
      </p:grpSp>
      <p:sp>
        <p:nvSpPr>
          <p:cNvPr id="37" name="Rectangle 36"/>
          <p:cNvSpPr/>
          <p:nvPr/>
        </p:nvSpPr>
        <p:spPr>
          <a:xfrm>
            <a:off x="160774" y="4544543"/>
            <a:ext cx="2068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Euler formula</a:t>
            </a:r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86272" y="4498368"/>
            <a:ext cx="2088495" cy="395121"/>
          </a:xfrm>
          <a:prstGeom prst="rect">
            <a:avLst/>
          </a:prstGeom>
        </p:spPr>
      </p:pic>
      <p:sp>
        <p:nvSpPr>
          <p:cNvPr id="39" name="Right Arrow 38"/>
          <p:cNvSpPr/>
          <p:nvPr/>
        </p:nvSpPr>
        <p:spPr>
          <a:xfrm>
            <a:off x="4381359" y="4576601"/>
            <a:ext cx="364520" cy="262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4939412" y="4395482"/>
            <a:ext cx="4449729" cy="498007"/>
            <a:chOff x="5103731" y="4448710"/>
            <a:chExt cx="4449729" cy="498007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930030" y="4448710"/>
              <a:ext cx="3623430" cy="498007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103731" y="4503192"/>
              <a:ext cx="887049" cy="443525"/>
            </a:xfrm>
            <a:prstGeom prst="rect">
              <a:avLst/>
            </a:prstGeom>
          </p:spPr>
        </p:pic>
      </p:grpSp>
      <p:sp>
        <p:nvSpPr>
          <p:cNvPr id="43" name="Rectangle 42"/>
          <p:cNvSpPr/>
          <p:nvPr/>
        </p:nvSpPr>
        <p:spPr>
          <a:xfrm>
            <a:off x="38108" y="4977303"/>
            <a:ext cx="1966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Magnitude and phase frequency</a:t>
            </a:r>
          </a:p>
          <a:p>
            <a:pPr algn="ctr"/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response </a:t>
            </a:r>
            <a:endParaRPr lang="en-US" dirty="0"/>
          </a:p>
        </p:txBody>
      </p:sp>
      <p:sp>
        <p:nvSpPr>
          <p:cNvPr id="44" name="Right Arrow 43"/>
          <p:cNvSpPr/>
          <p:nvPr/>
        </p:nvSpPr>
        <p:spPr>
          <a:xfrm>
            <a:off x="2310896" y="5224258"/>
            <a:ext cx="364520" cy="262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991090" y="5122115"/>
            <a:ext cx="3214899" cy="50190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26903" y="4988739"/>
            <a:ext cx="5324475" cy="1447800"/>
          </a:xfrm>
          <a:prstGeom prst="rect">
            <a:avLst/>
          </a:prstGeom>
        </p:spPr>
      </p:pic>
      <p:sp>
        <p:nvSpPr>
          <p:cNvPr id="51" name="Right Arrow 50"/>
          <p:cNvSpPr/>
          <p:nvPr/>
        </p:nvSpPr>
        <p:spPr>
          <a:xfrm>
            <a:off x="526699" y="6066521"/>
            <a:ext cx="364520" cy="262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5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00021" y="1019885"/>
            <a:ext cx="6491979" cy="5519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47715" y="0"/>
            <a:ext cx="2685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Linear Phase</a:t>
            </a:r>
          </a:p>
        </p:txBody>
      </p:sp>
      <p:sp>
        <p:nvSpPr>
          <p:cNvPr id="5" name="Rectangle 4"/>
          <p:cNvSpPr/>
          <p:nvPr/>
        </p:nvSpPr>
        <p:spPr>
          <a:xfrm>
            <a:off x="6695" y="393913"/>
            <a:ext cx="56933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If filter has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linear phase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property </a:t>
            </a:r>
            <a:r>
              <a:rPr lang="en-GB" sz="2400" dirty="0" smtClean="0"/>
              <a:t>(</a:t>
            </a:r>
            <a:r>
              <a:rPr lang="en-GB" sz="2400" dirty="0"/>
              <a:t>the FIR coefficients are symmetric about the middle coefficient, and the FIR filter order is an odd </a:t>
            </a:r>
            <a:r>
              <a:rPr lang="en-GB" sz="2400" dirty="0" smtClean="0"/>
              <a:t>number)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the output will simply be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a delayed version of input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42236" y="3450246"/>
            <a:ext cx="47657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Let, 17-tap FIR filter with linear phase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property (M=8)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4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3160435" y="2444429"/>
            <a:ext cx="1790464" cy="564777"/>
          </a:xfrm>
          <a:prstGeom prst="wedgeRoundRectCallout">
            <a:avLst>
              <a:gd name="adj1" fmla="val 95387"/>
              <a:gd name="adj2" fmla="val 5059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M=8 samples delay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3337123" y="4833807"/>
            <a:ext cx="1790462" cy="564777"/>
          </a:xfrm>
          <a:prstGeom prst="wedgeRoundRectCallout">
            <a:avLst>
              <a:gd name="adj1" fmla="val 100644"/>
              <a:gd name="adj2" fmla="val 3631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M=8 samples delay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49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3225" y="2161971"/>
            <a:ext cx="5060575" cy="433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2535" y="1490150"/>
            <a:ext cx="4979334" cy="67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259970" y="6381190"/>
            <a:ext cx="4114800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38600" y="0"/>
            <a:ext cx="3336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Nonlinear Phase</a:t>
            </a:r>
          </a:p>
        </p:txBody>
      </p:sp>
      <p:sp>
        <p:nvSpPr>
          <p:cNvPr id="5" name="Rectangle 4"/>
          <p:cNvSpPr/>
          <p:nvPr/>
        </p:nvSpPr>
        <p:spPr>
          <a:xfrm>
            <a:off x="171692" y="547858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Input:</a:t>
            </a:r>
          </a:p>
        </p:txBody>
      </p:sp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5799" y="487774"/>
            <a:ext cx="5941920" cy="57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1692" y="1100338"/>
            <a:ext cx="3516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Linear phase filter output:</a:t>
            </a:r>
          </a:p>
        </p:txBody>
      </p:sp>
      <p:pic>
        <p:nvPicPr>
          <p:cNvPr id="8" name="Picture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8424" y="1030297"/>
            <a:ext cx="5045729" cy="5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1692" y="1580965"/>
            <a:ext cx="5420843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90 degree Non-linear phase filter output:</a:t>
            </a:r>
            <a:endParaRPr lang="en-US" sz="2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13194" y="2617542"/>
            <a:ext cx="1115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Input: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628574" y="3996306"/>
            <a:ext cx="3516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Linear phase filter output: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55008" y="5375070"/>
            <a:ext cx="4942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90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degrees 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phase delay filter output: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88542" y="5859084"/>
            <a:ext cx="1477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Distorted!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752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67418" y="0"/>
            <a:ext cx="722345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FIR Filtering With Window Method</a:t>
            </a:r>
          </a:p>
        </p:txBody>
      </p:sp>
      <p:sp>
        <p:nvSpPr>
          <p:cNvPr id="5" name="Rectangle 4"/>
          <p:cNvSpPr/>
          <p:nvPr/>
        </p:nvSpPr>
        <p:spPr>
          <a:xfrm>
            <a:off x="1" y="658642"/>
            <a:ext cx="69386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window functions 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 used to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remedy the undesirable Gibbs oscillations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902610"/>
            <a:ext cx="6060141" cy="47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9156" y="4954207"/>
            <a:ext cx="2333346" cy="41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0511" y="3811905"/>
                <a:ext cx="4881283" cy="941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15000"/>
                  </a:lnSpc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Applying the window sequence </a:t>
                </a:r>
                <a14:m>
                  <m:oMath xmlns:m="http://schemas.openxmlformats.org/officeDocument/2006/math"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𝑤</m:t>
                    </m:r>
                    <m:d>
                      <m:d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GB" sz="2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to the filter coefficients gives</a:t>
                </a:r>
                <a:endParaRPr lang="en-US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11" y="3811905"/>
                <a:ext cx="4881283" cy="941796"/>
              </a:xfrm>
              <a:prstGeom prst="rect">
                <a:avLst/>
              </a:prstGeom>
              <a:blipFill rotWithShape="0">
                <a:blip r:embed="rId4"/>
                <a:stretch>
                  <a:fillRect l="-1748" t="-1935" b="-10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0" y="1865942"/>
                <a:ext cx="5869642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window function, which is symmetrical and can gradually weight the designed FIR coefficients down to zeros at both ends for the range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−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≤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≤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𝑀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 </a:t>
                </a:r>
                <a:endParaRPr lang="en-US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65942"/>
                <a:ext cx="5869642" cy="1569660"/>
              </a:xfrm>
              <a:prstGeom prst="rect">
                <a:avLst/>
              </a:prstGeom>
              <a:blipFill rotWithShape="0">
                <a:blip r:embed="rId5"/>
                <a:stretch>
                  <a:fillRect l="-1350" t="-3101" r="-1558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7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1998</Words>
  <Application>Microsoft Office PowerPoint</Application>
  <PresentationFormat>Widescreen</PresentationFormat>
  <Paragraphs>334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AdvPSA88A</vt:lpstr>
      <vt:lpstr>AdvPSA88C</vt:lpstr>
      <vt:lpstr>AdvTGBOLD</vt:lpstr>
      <vt:lpstr>Arial</vt:lpstr>
      <vt:lpstr>Calibri</vt:lpstr>
      <vt:lpstr>Calibri Light</vt:lpstr>
      <vt:lpstr>Cambria Math</vt:lpstr>
      <vt:lpstr>Comic Sans MS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 ammour</dc:creator>
  <cp:lastModifiedBy>nassim ammour</cp:lastModifiedBy>
  <cp:revision>160</cp:revision>
  <dcterms:created xsi:type="dcterms:W3CDTF">2016-02-23T05:28:13Z</dcterms:created>
  <dcterms:modified xsi:type="dcterms:W3CDTF">2016-11-22T10:16:10Z</dcterms:modified>
</cp:coreProperties>
</file>