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83" autoAdjust="0"/>
  </p:normalViewPr>
  <p:slideViewPr>
    <p:cSldViewPr>
      <p:cViewPr varScale="1">
        <p:scale>
          <a:sx n="60" d="100"/>
          <a:sy n="60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B77490-6EA0-4084-B733-BC47CCA4C9E0}" type="doc">
      <dgm:prSet loTypeId="urn:microsoft.com/office/officeart/2005/8/layout/vList5" loCatId="list" qsTypeId="urn:microsoft.com/office/officeart/2005/8/quickstyle/simple1#4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B86FC75-0917-49FD-B4B4-7E01D8280802}">
      <dgm:prSet/>
      <dgm:spPr/>
      <dgm:t>
        <a:bodyPr/>
        <a:lstStyle/>
        <a:p>
          <a:pPr rtl="0"/>
          <a:r>
            <a:rPr lang="en-US" b="0" smtClean="0"/>
            <a:t>Consumer products</a:t>
          </a:r>
          <a:endParaRPr lang="en-US" b="0" dirty="0"/>
        </a:p>
      </dgm:t>
    </dgm:pt>
    <dgm:pt modelId="{F10B7D13-38C6-404F-A68C-38404786EB8D}" type="parTrans" cxnId="{403292D9-46D4-48FC-A804-C2BA56A094B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87CCDF1-F3E8-4859-99F7-0BD8585B5740}" type="sibTrans" cxnId="{403292D9-46D4-48FC-A804-C2BA56A094B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2B8F93-4FE0-4798-88B0-3333A8D807FB}">
      <dgm:prSet/>
      <dgm:spPr/>
      <dgm:t>
        <a:bodyPr/>
        <a:lstStyle/>
        <a:p>
          <a:pPr rtl="0"/>
          <a:r>
            <a:rPr lang="en-US" b="0" smtClean="0"/>
            <a:t>Industrial products</a:t>
          </a:r>
          <a:endParaRPr lang="en-US" dirty="0"/>
        </a:p>
      </dgm:t>
    </dgm:pt>
    <dgm:pt modelId="{D463C68D-CF09-4B65-8DE0-AF417932DE82}" type="parTrans" cxnId="{018A266E-E9DC-451B-B430-38D64C38284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C21049B-B60B-461D-B5A1-E43AAFC5C143}" type="sibTrans" cxnId="{018A266E-E9DC-451B-B430-38D64C38284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ACA2342-33CB-4114-9EBE-393BA601503A}" type="pres">
      <dgm:prSet presAssocID="{DCB77490-6EA0-4084-B733-BC47CCA4C9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A19134-EF2A-4CE8-BB3F-7E3746D926AC}" type="pres">
      <dgm:prSet presAssocID="{CB86FC75-0917-49FD-B4B4-7E01D8280802}" presName="linNode" presStyleCnt="0"/>
      <dgm:spPr/>
      <dgm:t>
        <a:bodyPr/>
        <a:lstStyle/>
        <a:p>
          <a:endParaRPr lang="en-US"/>
        </a:p>
      </dgm:t>
    </dgm:pt>
    <dgm:pt modelId="{A988610D-E6F0-44CD-BA44-510A327D1277}" type="pres">
      <dgm:prSet presAssocID="{CB86FC75-0917-49FD-B4B4-7E01D8280802}" presName="parentText" presStyleLbl="node1" presStyleIdx="0" presStyleCnt="2" custScaleX="277778" custLinFactNeighborX="-136" custLinFactNeighborY="-118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E215B-D69D-4BB1-B85E-153930C1F82E}" type="pres">
      <dgm:prSet presAssocID="{887CCDF1-F3E8-4859-99F7-0BD8585B5740}" presName="sp" presStyleCnt="0"/>
      <dgm:spPr/>
      <dgm:t>
        <a:bodyPr/>
        <a:lstStyle/>
        <a:p>
          <a:endParaRPr lang="en-US"/>
        </a:p>
      </dgm:t>
    </dgm:pt>
    <dgm:pt modelId="{8581CEEE-5924-4C2F-859A-6A36BD243622}" type="pres">
      <dgm:prSet presAssocID="{4F2B8F93-4FE0-4798-88B0-3333A8D807FB}" presName="linNode" presStyleCnt="0"/>
      <dgm:spPr/>
      <dgm:t>
        <a:bodyPr/>
        <a:lstStyle/>
        <a:p>
          <a:endParaRPr lang="en-US"/>
        </a:p>
      </dgm:t>
    </dgm:pt>
    <dgm:pt modelId="{DBEB94D2-B4C6-4D99-B28D-BB748F79D2A9}" type="pres">
      <dgm:prSet presAssocID="{4F2B8F93-4FE0-4798-88B0-3333A8D807FB}" presName="parentText" presStyleLbl="node1" presStyleIdx="1" presStyleCnt="2" custScaleX="277778" custLinFactX="100000" custLinFactNeighborX="127359" custLinFactNeighborY="-25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8A266E-E9DC-451B-B430-38D64C382842}" srcId="{DCB77490-6EA0-4084-B733-BC47CCA4C9E0}" destId="{4F2B8F93-4FE0-4798-88B0-3333A8D807FB}" srcOrd="1" destOrd="0" parTransId="{D463C68D-CF09-4B65-8DE0-AF417932DE82}" sibTransId="{0C21049B-B60B-461D-B5A1-E43AAFC5C143}"/>
    <dgm:cxn modelId="{8089CCAF-75B4-4BEA-BA44-0AF8DA58E649}" type="presOf" srcId="{DCB77490-6EA0-4084-B733-BC47CCA4C9E0}" destId="{BACA2342-33CB-4114-9EBE-393BA601503A}" srcOrd="0" destOrd="0" presId="urn:microsoft.com/office/officeart/2005/8/layout/vList5"/>
    <dgm:cxn modelId="{177DC05B-DF65-41FB-950A-BCDC0C5261FD}" type="presOf" srcId="{CB86FC75-0917-49FD-B4B4-7E01D8280802}" destId="{A988610D-E6F0-44CD-BA44-510A327D1277}" srcOrd="0" destOrd="0" presId="urn:microsoft.com/office/officeart/2005/8/layout/vList5"/>
    <dgm:cxn modelId="{403292D9-46D4-48FC-A804-C2BA56A094BB}" srcId="{DCB77490-6EA0-4084-B733-BC47CCA4C9E0}" destId="{CB86FC75-0917-49FD-B4B4-7E01D8280802}" srcOrd="0" destOrd="0" parTransId="{F10B7D13-38C6-404F-A68C-38404786EB8D}" sibTransId="{887CCDF1-F3E8-4859-99F7-0BD8585B5740}"/>
    <dgm:cxn modelId="{16346D58-B913-49F1-B18D-930C7236B569}" type="presOf" srcId="{4F2B8F93-4FE0-4798-88B0-3333A8D807FB}" destId="{DBEB94D2-B4C6-4D99-B28D-BB748F79D2A9}" srcOrd="0" destOrd="0" presId="urn:microsoft.com/office/officeart/2005/8/layout/vList5"/>
    <dgm:cxn modelId="{5F5D0277-B4A0-4B7F-8C69-231AC816B58D}" type="presParOf" srcId="{BACA2342-33CB-4114-9EBE-393BA601503A}" destId="{B2A19134-EF2A-4CE8-BB3F-7E3746D926AC}" srcOrd="0" destOrd="0" presId="urn:microsoft.com/office/officeart/2005/8/layout/vList5"/>
    <dgm:cxn modelId="{5670BD8C-1E97-48CA-9BE8-333F1E79F85A}" type="presParOf" srcId="{B2A19134-EF2A-4CE8-BB3F-7E3746D926AC}" destId="{A988610D-E6F0-44CD-BA44-510A327D1277}" srcOrd="0" destOrd="0" presId="urn:microsoft.com/office/officeart/2005/8/layout/vList5"/>
    <dgm:cxn modelId="{2BF87041-273F-4ABE-BB14-801F25C45035}" type="presParOf" srcId="{BACA2342-33CB-4114-9EBE-393BA601503A}" destId="{77BE215B-D69D-4BB1-B85E-153930C1F82E}" srcOrd="1" destOrd="0" presId="urn:microsoft.com/office/officeart/2005/8/layout/vList5"/>
    <dgm:cxn modelId="{49B9A941-C9AD-4D48-9554-A960CD103CF4}" type="presParOf" srcId="{BACA2342-33CB-4114-9EBE-393BA601503A}" destId="{8581CEEE-5924-4C2F-859A-6A36BD243622}" srcOrd="2" destOrd="0" presId="urn:microsoft.com/office/officeart/2005/8/layout/vList5"/>
    <dgm:cxn modelId="{4DE8C103-5B97-47B4-A3E9-2FD6AF7F6C4C}" type="presParOf" srcId="{8581CEEE-5924-4C2F-859A-6A36BD243622}" destId="{DBEB94D2-B4C6-4D99-B28D-BB748F79D2A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8610D-E6F0-44CD-BA44-510A327D1277}">
      <dsp:nvSpPr>
        <dsp:cNvPr id="0" name=""/>
        <dsp:cNvSpPr/>
      </dsp:nvSpPr>
      <dsp:spPr>
        <a:xfrm>
          <a:off x="0" y="0"/>
          <a:ext cx="4643664" cy="15983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b="0" kern="1200" smtClean="0"/>
            <a:t>Consumer products</a:t>
          </a:r>
          <a:endParaRPr lang="en-US" sz="4500" b="0" kern="1200" dirty="0"/>
        </a:p>
      </dsp:txBody>
      <dsp:txXfrm>
        <a:off x="78023" y="78023"/>
        <a:ext cx="4487618" cy="1442256"/>
      </dsp:txXfrm>
    </dsp:sp>
    <dsp:sp modelId="{DBEB94D2-B4C6-4D99-B28D-BB748F79D2A9}">
      <dsp:nvSpPr>
        <dsp:cNvPr id="0" name=""/>
        <dsp:cNvSpPr/>
      </dsp:nvSpPr>
      <dsp:spPr>
        <a:xfrm>
          <a:off x="4535" y="1638300"/>
          <a:ext cx="4643664" cy="159830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b="0" kern="1200" smtClean="0"/>
            <a:t>Industrial products</a:t>
          </a:r>
          <a:endParaRPr lang="en-US" sz="4500" kern="1200" dirty="0"/>
        </a:p>
      </dsp:txBody>
      <dsp:txXfrm>
        <a:off x="82558" y="1716323"/>
        <a:ext cx="4487618" cy="1442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DE5ED-6D90-41F4-BDA1-E425811D79AC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50C9E-56F2-4CCE-AF2F-EAB5B201C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06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83E9E8F-2B4A-40F6-984B-F7FDFD069ECD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9A8F2C9-928D-4070-88C4-D6F9E4A56847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4626DAD-2B63-4254-85AD-BFC34E1DDB6B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.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9CC7741-010B-44FF-96A1-77D47C339D96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4446814-B203-4B2D-8644-063FD3C6E5C4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10000"/>
          </a:bodyPr>
          <a:lstStyle/>
          <a:p>
            <a:pPr marL="533400" indent="-533400"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2FABEC-B719-4E03-8B5D-C674F1CEB3A6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177C928-F31A-4B7A-80C7-54A7D02D6C14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 mix width refers to the number of different product lines the company carries.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 mix length refers to the total number of items the company carries within its product lines.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 mix depth refers to the number of versions offered of each product in the line.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 mix consistency refers to how closely related the various product lines are in end use, production requirements, distribution channels, or some other way. </a:t>
            </a:r>
          </a:p>
          <a:p>
            <a:pPr marL="533400" indent="-533400"/>
            <a:endParaRPr lang="en-US" alt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21E468A-7DAD-427E-BB30-3A2EB4353B23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16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/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BAD0B6-4CE7-461A-83B4-980F058CACA4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47500" lnSpcReduction="2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Brand Development</a:t>
            </a:r>
            <a:endParaRPr lang="en-US" sz="120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company has four choices when it comes to developing brands </a:t>
            </a: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 Extensions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occur when a company extends existing brand names to new forms, colors, sizes, ingredients, or flavors of an existing product category. </a:t>
            </a: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Brand Extensions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extend a current brand name to new or modified products in a new category. </a:t>
            </a:r>
          </a:p>
          <a:p>
            <a:pPr lvl="0"/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Multibranding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additional brands in the same category. </a:t>
            </a: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Brands – new brands and new  product category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1726DF9-753D-4CCC-9FD1-92E40FAA2065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18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36118C9-025D-436F-9C53-646EF649F42A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6D7B30-D12F-4F9B-B212-1779BFF8DA37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85000" lnSpcReduction="10000"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36C23B2-9CBA-478E-BBA3-74134000A43E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BCAF27F-D065-4A4E-9C96-2362BC3074E3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5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6BEAB4B-A12E-412D-A1CD-C48619E3D1A2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B0ABF7B-7BA3-4B43-BCB1-D6F504AB2C44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7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4165F93-2364-4B60-840C-0B7EED5C0DB9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9B49936-DC0E-4437-9942-9669407DD9C5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4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9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02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 anchor="ctr"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67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139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4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5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5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5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5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92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66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206C5-2869-47C4-8EB6-7372980C09A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1BEC5-A770-477C-B822-2A49B841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264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1066800" y="1219200"/>
            <a:ext cx="7162800" cy="14700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Eight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1295400" y="3657600"/>
            <a:ext cx="6400800" cy="1752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Product, Services, and Brands:  Building Customer Value</a:t>
            </a:r>
            <a:endParaRPr lang="en-US" altLang="en-US" sz="3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133600"/>
            <a:ext cx="7772400" cy="3505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smtClean="0"/>
              <a:t>Unsought products</a:t>
            </a:r>
          </a:p>
          <a:p>
            <a:pPr>
              <a:buFontTx/>
              <a:buNone/>
            </a:pPr>
            <a:r>
              <a:rPr lang="en-US" altLang="en-US" sz="2800" smtClean="0"/>
              <a:t>   consumer products that the consumer does not know about or knows about but does not normally think of buying</a:t>
            </a:r>
          </a:p>
          <a:p>
            <a:pPr lvl="2"/>
            <a:r>
              <a:rPr lang="en-US" altLang="en-US" smtClean="0"/>
              <a:t>Life insurance</a:t>
            </a:r>
          </a:p>
          <a:p>
            <a:pPr lvl="2"/>
            <a:r>
              <a:rPr lang="en-US" altLang="en-US" smtClean="0"/>
              <a:t>Funeral services</a:t>
            </a:r>
          </a:p>
          <a:p>
            <a:pPr lvl="2"/>
            <a:r>
              <a:rPr lang="en-US" altLang="en-US" smtClean="0"/>
              <a:t>Blood donations</a:t>
            </a:r>
          </a:p>
        </p:txBody>
      </p:sp>
      <p:sp>
        <p:nvSpPr>
          <p:cNvPr id="32772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1153465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81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smtClean="0"/>
              <a:t>Industrial products</a:t>
            </a:r>
          </a:p>
          <a:p>
            <a:pPr>
              <a:buFontTx/>
              <a:buNone/>
            </a:pPr>
            <a:r>
              <a:rPr lang="en-US" altLang="en-US" sz="2800" smtClean="0"/>
              <a:t>    products purchased for further processing or for use in conducting a business</a:t>
            </a:r>
          </a:p>
          <a:p>
            <a:r>
              <a:rPr lang="en-US" altLang="en-US" sz="2800" smtClean="0"/>
              <a:t>Classified by the purpose for which the product is purchased</a:t>
            </a:r>
          </a:p>
          <a:p>
            <a:pPr lvl="3"/>
            <a:r>
              <a:rPr lang="en-US" altLang="en-US" sz="2400" smtClean="0"/>
              <a:t>Materials and parts</a:t>
            </a:r>
          </a:p>
          <a:p>
            <a:pPr lvl="3"/>
            <a:r>
              <a:rPr lang="en-US" altLang="en-US" sz="2400" smtClean="0"/>
              <a:t>Capital items</a:t>
            </a:r>
          </a:p>
          <a:p>
            <a:pPr lvl="3"/>
            <a:r>
              <a:rPr lang="en-US" altLang="en-US" sz="2400" smtClean="0"/>
              <a:t>Supplies and services</a:t>
            </a:r>
          </a:p>
          <a:p>
            <a:endParaRPr lang="en-US" altLang="en-US" sz="2800" smtClean="0"/>
          </a:p>
        </p:txBody>
      </p:sp>
      <p:sp>
        <p:nvSpPr>
          <p:cNvPr id="34820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1837641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133600"/>
            <a:ext cx="7239000" cy="4114800"/>
          </a:xfrm>
        </p:spPr>
        <p:txBody>
          <a:bodyPr>
            <a:normAutofit lnSpcReduction="10000"/>
          </a:bodyPr>
          <a:lstStyle/>
          <a:p>
            <a:r>
              <a:rPr lang="en-US" altLang="en-US" sz="2400" b="1" dirty="0" smtClean="0">
                <a:latin typeface="Arial" pitchFamily="34" charset="0"/>
              </a:rPr>
              <a:t>Materials and parts </a:t>
            </a:r>
            <a:r>
              <a:rPr lang="en-US" altLang="en-US" sz="2400" dirty="0" smtClean="0">
                <a:latin typeface="Arial" pitchFamily="34" charset="0"/>
              </a:rPr>
              <a:t>include raw materials and manufactured materials and parts usually sold directly to industrial </a:t>
            </a:r>
            <a:r>
              <a:rPr lang="en-US" altLang="en-US" sz="2400" dirty="0" smtClean="0">
                <a:latin typeface="Arial" pitchFamily="34" charset="0"/>
              </a:rPr>
              <a:t>users</a:t>
            </a:r>
          </a:p>
          <a:p>
            <a:endParaRPr lang="en-US" altLang="en-US" sz="2400" dirty="0" smtClean="0">
              <a:latin typeface="Arial" pitchFamily="34" charset="0"/>
            </a:endParaRPr>
          </a:p>
          <a:p>
            <a:r>
              <a:rPr lang="en-US" altLang="en-US" sz="2400" b="1" dirty="0" smtClean="0">
                <a:latin typeface="Arial" pitchFamily="34" charset="0"/>
              </a:rPr>
              <a:t>Capital items </a:t>
            </a:r>
            <a:r>
              <a:rPr lang="en-US" altLang="en-US" sz="2400" dirty="0" smtClean="0">
                <a:latin typeface="Arial" pitchFamily="34" charset="0"/>
              </a:rPr>
              <a:t>are industrial products that aid in the buyer’s production or </a:t>
            </a:r>
            <a:r>
              <a:rPr lang="en-US" altLang="en-US" sz="2400" dirty="0" smtClean="0">
                <a:latin typeface="Arial" pitchFamily="34" charset="0"/>
              </a:rPr>
              <a:t>operations </a:t>
            </a:r>
            <a:r>
              <a:rPr lang="en-US" sz="2400" dirty="0"/>
              <a:t>including installations and accessory </a:t>
            </a:r>
            <a:r>
              <a:rPr lang="en-US" sz="2400" dirty="0" smtClean="0"/>
              <a:t>equipment</a:t>
            </a:r>
          </a:p>
          <a:p>
            <a:endParaRPr lang="en-US" altLang="en-US" sz="2400" dirty="0" smtClean="0">
              <a:latin typeface="Arial" pitchFamily="34" charset="0"/>
            </a:endParaRPr>
          </a:p>
          <a:p>
            <a:pPr lvl="0"/>
            <a:r>
              <a:rPr lang="en-US" altLang="en-US" sz="2400" b="1" dirty="0" smtClean="0">
                <a:latin typeface="Arial" pitchFamily="34" charset="0"/>
              </a:rPr>
              <a:t>Supplies and services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n-US" sz="2400" dirty="0"/>
              <a:t>supplies include operating supplies (paper, pens, </a:t>
            </a:r>
            <a:r>
              <a:rPr lang="en-US" sz="2400" dirty="0" smtClean="0"/>
              <a:t>etc.) </a:t>
            </a:r>
            <a:r>
              <a:rPr lang="en-US" sz="2400" dirty="0"/>
              <a:t>and maintenance and repair items (ladders, paint,)</a:t>
            </a:r>
          </a:p>
          <a:p>
            <a:endParaRPr lang="en-US" altLang="en-US" sz="2800" dirty="0" smtClean="0">
              <a:latin typeface="Arial" pitchFamily="34" charset="0"/>
            </a:endParaRPr>
          </a:p>
        </p:txBody>
      </p:sp>
      <p:sp>
        <p:nvSpPr>
          <p:cNvPr id="36868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</a:t>
            </a:r>
            <a:r>
              <a:rPr lang="en-US" alt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4102741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Decisions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1"/>
            <a:ext cx="8229600" cy="2209800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Tx/>
              <a:buNone/>
            </a:pPr>
            <a:endParaRPr lang="en-US" altLang="en-US" sz="2800" b="1" i="1" dirty="0" smtClean="0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en-US" sz="2800" b="1" dirty="0" smtClean="0"/>
              <a:t>Product features</a:t>
            </a:r>
            <a:r>
              <a:rPr lang="en-US" altLang="en-US" sz="2800" dirty="0" smtClean="0"/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 smtClean="0"/>
              <a:t>are a competitive tool for differentiating a product from competitors’ </a:t>
            </a:r>
            <a:r>
              <a:rPr lang="en-US" altLang="en-US" sz="2800" dirty="0" smtClean="0"/>
              <a:t>products</a:t>
            </a:r>
            <a:endParaRPr lang="en-US" altLang="en-US" sz="2800" dirty="0" smtClean="0"/>
          </a:p>
        </p:txBody>
      </p:sp>
      <p:sp>
        <p:nvSpPr>
          <p:cNvPr id="5120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1066800"/>
            <a:ext cx="7162800" cy="381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Individual Product and Service Decisions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3810000"/>
            <a:ext cx="79248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FontTx/>
              <a:buNone/>
            </a:pPr>
            <a:r>
              <a:rPr lang="en-US" altLang="en-US" sz="2800" b="1" dirty="0" smtClean="0"/>
              <a:t>Style</a:t>
            </a:r>
            <a:r>
              <a:rPr lang="en-US" altLang="en-US" sz="2800" dirty="0" smtClean="0"/>
              <a:t> describes the appearance of the product</a:t>
            </a:r>
          </a:p>
          <a:p>
            <a:pPr marL="533400" indent="-533400">
              <a:buFontTx/>
              <a:buNone/>
            </a:pPr>
            <a:r>
              <a:rPr lang="en-US" altLang="en-US" sz="2800" b="1" dirty="0" smtClean="0"/>
              <a:t>Design </a:t>
            </a:r>
            <a:r>
              <a:rPr lang="en-US" altLang="en-US" sz="2800" dirty="0" smtClean="0"/>
              <a:t>contributes to a product’s usefulness as well as to its looks</a:t>
            </a: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245330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Decisions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743200"/>
            <a:ext cx="7772400" cy="2209800"/>
          </a:xfrm>
        </p:spPr>
        <p:txBody>
          <a:bodyPr>
            <a:normAutofit fontScale="92500"/>
          </a:bodyPr>
          <a:lstStyle/>
          <a:p>
            <a:pPr marL="533400" indent="-533400">
              <a:buFontTx/>
              <a:buNone/>
            </a:pPr>
            <a:r>
              <a:rPr lang="en-US" altLang="en-US" sz="2800" b="1" dirty="0" smtClean="0"/>
              <a:t>Brand </a:t>
            </a:r>
            <a:r>
              <a:rPr lang="en-US" sz="2800" dirty="0"/>
              <a:t>is a name, term, sign, symbol, or design, or a combination of these, that identifies the maker or seller of a product or service. Branding can add value to a product. Building and managing brands is one of the most important tasks for a marketer</a:t>
            </a:r>
            <a:endParaRPr lang="en-US" altLang="en-US" sz="2400" dirty="0" smtClean="0"/>
          </a:p>
        </p:txBody>
      </p:sp>
      <p:sp>
        <p:nvSpPr>
          <p:cNvPr id="55300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Individual Product and Service Decisions</a:t>
            </a:r>
          </a:p>
        </p:txBody>
      </p:sp>
    </p:spTree>
    <p:extLst>
      <p:ext uri="{BB962C8B-B14F-4D97-AF65-F5344CB8AC3E}">
        <p14:creationId xmlns:p14="http://schemas.microsoft.com/office/powerpoint/2010/main" val="146774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Decisions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marL="533400" indent="-533400">
              <a:buFontTx/>
              <a:buNone/>
            </a:pPr>
            <a:endParaRPr lang="en-US" altLang="en-US" sz="2800" dirty="0" smtClean="0">
              <a:solidFill>
                <a:srgbClr val="1A643E"/>
              </a:solidFill>
            </a:endParaRPr>
          </a:p>
          <a:p>
            <a:pPr marL="533400" indent="-533400">
              <a:buFontTx/>
              <a:buNone/>
            </a:pPr>
            <a:r>
              <a:rPr lang="en-US" altLang="en-US" sz="2800" b="1" dirty="0" smtClean="0"/>
              <a:t>Product line</a:t>
            </a:r>
            <a:r>
              <a:rPr lang="en-US" altLang="en-US" sz="2800" dirty="0" smtClean="0"/>
              <a:t> is a group of products that are closely related because they function in a similar manner, are sold to the same customer groups, are marketed through the same types of outlets, or fall within given price ranges</a:t>
            </a:r>
          </a:p>
        </p:txBody>
      </p:sp>
      <p:sp>
        <p:nvSpPr>
          <p:cNvPr id="6144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Product Line Decisions</a:t>
            </a:r>
          </a:p>
        </p:txBody>
      </p:sp>
    </p:spTree>
    <p:extLst>
      <p:ext uri="{BB962C8B-B14F-4D97-AF65-F5344CB8AC3E}">
        <p14:creationId xmlns:p14="http://schemas.microsoft.com/office/powerpoint/2010/main" val="1393932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Decisions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924800" cy="4114800"/>
          </a:xfrm>
        </p:spPr>
        <p:txBody>
          <a:bodyPr/>
          <a:lstStyle/>
          <a:p>
            <a:pPr marL="533400" indent="-533400">
              <a:buFontTx/>
              <a:buNone/>
            </a:pPr>
            <a:endParaRPr lang="en-US" altLang="en-US" sz="2800" smtClean="0"/>
          </a:p>
          <a:p>
            <a:pPr marL="533400" indent="-533400">
              <a:buFontTx/>
              <a:buNone/>
            </a:pPr>
            <a:r>
              <a:rPr lang="en-US" altLang="en-US" sz="2800" b="1" smtClean="0"/>
              <a:t>Product mix </a:t>
            </a:r>
            <a:r>
              <a:rPr lang="en-US" altLang="en-US" sz="2800" smtClean="0"/>
              <a:t>consists of all the products and items that a particular seller offers for sale</a:t>
            </a:r>
          </a:p>
          <a:p>
            <a:pPr marL="2247900" lvl="4" indent="-533400"/>
            <a:r>
              <a:rPr lang="en-US" altLang="en-US" sz="2800" smtClean="0"/>
              <a:t>Width</a:t>
            </a:r>
          </a:p>
          <a:p>
            <a:pPr marL="2247900" lvl="4" indent="-533400"/>
            <a:r>
              <a:rPr lang="en-US" altLang="en-US" sz="2800" smtClean="0"/>
              <a:t>Length</a:t>
            </a:r>
          </a:p>
          <a:p>
            <a:pPr marL="2247900" lvl="4" indent="-533400"/>
            <a:r>
              <a:rPr lang="en-US" altLang="en-US" sz="2800" smtClean="0"/>
              <a:t>Depth</a:t>
            </a:r>
          </a:p>
          <a:p>
            <a:pPr marL="2247900" lvl="4" indent="-533400"/>
            <a:r>
              <a:rPr lang="en-US" altLang="en-US" sz="2800" smtClean="0"/>
              <a:t>Consistency</a:t>
            </a:r>
          </a:p>
        </p:txBody>
      </p:sp>
      <p:sp>
        <p:nvSpPr>
          <p:cNvPr id="655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1295400"/>
            <a:ext cx="7162800" cy="533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Product Mix Decisions</a:t>
            </a:r>
          </a:p>
        </p:txBody>
      </p:sp>
    </p:spTree>
    <p:extLst>
      <p:ext uri="{BB962C8B-B14F-4D97-AF65-F5344CB8AC3E}">
        <p14:creationId xmlns:p14="http://schemas.microsoft.com/office/powerpoint/2010/main" val="3900669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Services Marketing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25000" lnSpcReduction="20000"/>
          </a:bodyPr>
          <a:lstStyle/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altLang="en-US" sz="9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Nature and Characteristics of a Service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9636" name="Picture 4" descr="fig08_05w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38400"/>
            <a:ext cx="73152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807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Branding Strategy: Building Strong Brands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066800"/>
            <a:ext cx="71628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Brand Development Strategies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6260" name="Picture 5" descr="fig08_04w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5638800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394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Product, Services, and Branding Strategy</a:t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2590800"/>
            <a:ext cx="6781800" cy="4114800"/>
          </a:xfrm>
        </p:spPr>
        <p:txBody>
          <a:bodyPr/>
          <a:lstStyle/>
          <a:p>
            <a:r>
              <a:rPr lang="en-US" altLang="en-US" dirty="0" smtClean="0"/>
              <a:t>Product and Services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r>
              <a:rPr lang="en-US" altLang="en-US" dirty="0" smtClean="0"/>
              <a:t>Product and Services Decisions</a:t>
            </a:r>
          </a:p>
          <a:p>
            <a:r>
              <a:rPr lang="en-US" altLang="en-US" dirty="0" smtClean="0"/>
              <a:t>Branding </a:t>
            </a:r>
            <a:r>
              <a:rPr lang="en-US" altLang="en-US" dirty="0" smtClean="0"/>
              <a:t>Strategy: Building Strong Brands</a:t>
            </a:r>
          </a:p>
        </p:txBody>
      </p:sp>
      <p:sp>
        <p:nvSpPr>
          <p:cNvPr id="14340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</a:p>
        </p:txBody>
      </p:sp>
    </p:spTree>
    <p:extLst>
      <p:ext uri="{BB962C8B-B14F-4D97-AF65-F5344CB8AC3E}">
        <p14:creationId xmlns:p14="http://schemas.microsoft.com/office/powerpoint/2010/main" val="1950735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286000"/>
            <a:ext cx="7620000" cy="35052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altLang="en-US" sz="2800" b="1" dirty="0" smtClean="0"/>
              <a:t>Product</a:t>
            </a:r>
            <a:r>
              <a:rPr lang="en-US" altLang="en-US" sz="2800" dirty="0" smtClean="0"/>
              <a:t> is anything that can be offered in a market for attention, acquisition, use, or consumption that might satisfy a need or want</a:t>
            </a:r>
          </a:p>
          <a:p>
            <a:pPr>
              <a:buFontTx/>
              <a:buNone/>
            </a:pPr>
            <a:r>
              <a:rPr lang="en-US" altLang="en-US" sz="2800" b="1" dirty="0" smtClean="0"/>
              <a:t>Service</a:t>
            </a:r>
            <a:r>
              <a:rPr lang="en-US" altLang="en-US" sz="2800" dirty="0" smtClean="0"/>
              <a:t> is a product that consists of activities, benefits or satisfaction that is essentially intangible and does not result in the ownership of anything</a:t>
            </a:r>
          </a:p>
          <a:p>
            <a:pPr>
              <a:buFontTx/>
              <a:buNone/>
            </a:pP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1638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Products, Services, and Experiences</a:t>
            </a:r>
          </a:p>
        </p:txBody>
      </p:sp>
    </p:spTree>
    <p:extLst>
      <p:ext uri="{BB962C8B-B14F-4D97-AF65-F5344CB8AC3E}">
        <p14:creationId xmlns:p14="http://schemas.microsoft.com/office/powerpoint/2010/main" val="779744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fig08_01w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00200"/>
            <a:ext cx="4800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066800"/>
            <a:ext cx="71628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Levels of Product and Services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348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894330"/>
              </p:ext>
            </p:extLst>
          </p:nvPr>
        </p:nvGraphicFramePr>
        <p:xfrm>
          <a:off x="2133600" y="2133600"/>
          <a:ext cx="46482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2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2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981200"/>
            <a:ext cx="6324600" cy="4114800"/>
          </a:xfrm>
        </p:spPr>
        <p:txBody>
          <a:bodyPr/>
          <a:lstStyle/>
          <a:p>
            <a:r>
              <a:rPr lang="en-US" altLang="en-US" sz="2800" smtClean="0"/>
              <a:t>Consumer products are products and services for personal consumption</a:t>
            </a:r>
          </a:p>
          <a:p>
            <a:r>
              <a:rPr lang="en-US" altLang="en-US" sz="2800" smtClean="0"/>
              <a:t>Classified by how consumers buy them</a:t>
            </a:r>
          </a:p>
          <a:p>
            <a:pPr lvl="1"/>
            <a:r>
              <a:rPr lang="en-US" altLang="en-US" smtClean="0"/>
              <a:t>Convenience products</a:t>
            </a:r>
          </a:p>
          <a:p>
            <a:pPr lvl="1"/>
            <a:r>
              <a:rPr lang="en-US" altLang="en-US" smtClean="0"/>
              <a:t>Shopping products</a:t>
            </a:r>
          </a:p>
          <a:p>
            <a:pPr lvl="1"/>
            <a:r>
              <a:rPr lang="en-US" altLang="en-US" smtClean="0"/>
              <a:t>Specialty products</a:t>
            </a:r>
          </a:p>
          <a:p>
            <a:pPr lvl="1"/>
            <a:r>
              <a:rPr lang="en-US" altLang="en-US" smtClean="0"/>
              <a:t>Unsought products</a:t>
            </a:r>
          </a:p>
        </p:txBody>
      </p:sp>
      <p:sp>
        <p:nvSpPr>
          <p:cNvPr id="24580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2718867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981200"/>
            <a:ext cx="6400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smtClean="0"/>
              <a:t>Convenience products </a:t>
            </a:r>
          </a:p>
          <a:p>
            <a:pPr>
              <a:buFontTx/>
              <a:buNone/>
            </a:pPr>
            <a:r>
              <a:rPr lang="en-US" altLang="en-US" sz="2800" smtClean="0"/>
              <a:t>	consumer products and services that the customer usually buys frequently, immediately, and with a minimum comparison and buying effort</a:t>
            </a:r>
          </a:p>
          <a:p>
            <a:pPr lvl="1"/>
            <a:r>
              <a:rPr lang="en-US" altLang="en-US" sz="2400" smtClean="0"/>
              <a:t>Newspapers</a:t>
            </a:r>
          </a:p>
          <a:p>
            <a:pPr lvl="1"/>
            <a:r>
              <a:rPr lang="en-US" altLang="en-US" sz="2400" smtClean="0"/>
              <a:t>Candy</a:t>
            </a:r>
          </a:p>
          <a:p>
            <a:pPr lvl="1"/>
            <a:r>
              <a:rPr lang="en-US" altLang="en-US" sz="2400" smtClean="0"/>
              <a:t>Fast food</a:t>
            </a:r>
          </a:p>
        </p:txBody>
      </p:sp>
      <p:sp>
        <p:nvSpPr>
          <p:cNvPr id="26628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1769838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2209800"/>
            <a:ext cx="6248400" cy="3429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smtClean="0"/>
              <a:t>Shopping products </a:t>
            </a:r>
          </a:p>
          <a:p>
            <a:pPr>
              <a:buFontTx/>
              <a:buNone/>
            </a:pPr>
            <a:r>
              <a:rPr lang="en-US" altLang="en-US" sz="2800" smtClean="0"/>
              <a:t>    consumer products and services that the customer compares carefully on suitability, quality, price, and style</a:t>
            </a:r>
          </a:p>
          <a:p>
            <a:pPr lvl="1"/>
            <a:r>
              <a:rPr lang="en-US" altLang="en-US" sz="2400" smtClean="0"/>
              <a:t>Furniture</a:t>
            </a:r>
          </a:p>
          <a:p>
            <a:pPr lvl="1"/>
            <a:r>
              <a:rPr lang="en-US" altLang="en-US" sz="2400" smtClean="0"/>
              <a:t>Cars</a:t>
            </a:r>
          </a:p>
          <a:p>
            <a:pPr lvl="1"/>
            <a:r>
              <a:rPr lang="en-US" altLang="en-US" sz="2400" smtClean="0"/>
              <a:t>Appliances</a:t>
            </a:r>
          </a:p>
        </p:txBody>
      </p:sp>
      <p:sp>
        <p:nvSpPr>
          <p:cNvPr id="28676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1519149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Product?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smtClean="0"/>
              <a:t>Specialty products </a:t>
            </a:r>
          </a:p>
          <a:p>
            <a:pPr>
              <a:buFontTx/>
              <a:buNone/>
            </a:pPr>
            <a:r>
              <a:rPr lang="en-US" altLang="en-US" sz="2800" smtClean="0"/>
              <a:t>    consumer products and services with unique characteristics or brand identification for which a significant group of buyers is willing to make a special purchase effort</a:t>
            </a:r>
          </a:p>
          <a:p>
            <a:pPr lvl="2"/>
            <a:r>
              <a:rPr lang="en-US" altLang="en-US" smtClean="0"/>
              <a:t>Medical services</a:t>
            </a:r>
          </a:p>
          <a:p>
            <a:pPr lvl="2"/>
            <a:r>
              <a:rPr lang="en-US" altLang="en-US" smtClean="0"/>
              <a:t>Designer clothes</a:t>
            </a:r>
          </a:p>
          <a:p>
            <a:pPr lvl="2"/>
            <a:r>
              <a:rPr lang="en-US" altLang="en-US" smtClean="0"/>
              <a:t>High-end electronics</a:t>
            </a:r>
          </a:p>
        </p:txBody>
      </p:sp>
      <p:sp>
        <p:nvSpPr>
          <p:cNvPr id="30724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 and Service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2837155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678</Words>
  <Application>Microsoft Office PowerPoint</Application>
  <PresentationFormat>عرض على الشاشة (3:4)‏</PresentationFormat>
  <Paragraphs>126</Paragraphs>
  <Slides>18</Slides>
  <Notes>18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 Chapter Eight</vt:lpstr>
      <vt:lpstr>Product, Services, and Branding Strategy </vt:lpstr>
      <vt:lpstr>What Is a Product?</vt:lpstr>
      <vt:lpstr>What Is a Product?</vt:lpstr>
      <vt:lpstr>What Is a Product?</vt:lpstr>
      <vt:lpstr>What Is a Product?</vt:lpstr>
      <vt:lpstr>What Is a Product?</vt:lpstr>
      <vt:lpstr>What Is a Product?</vt:lpstr>
      <vt:lpstr>What Is a Product?</vt:lpstr>
      <vt:lpstr>What Is a Product?</vt:lpstr>
      <vt:lpstr>What Is a Product?</vt:lpstr>
      <vt:lpstr>What Is a Product?</vt:lpstr>
      <vt:lpstr>Product and Service Decisions</vt:lpstr>
      <vt:lpstr>Product and Service Decisions</vt:lpstr>
      <vt:lpstr>Product and Service Decisions</vt:lpstr>
      <vt:lpstr>Product and Service Decisions</vt:lpstr>
      <vt:lpstr>Services Marketing</vt:lpstr>
      <vt:lpstr>Branding Strategy: Building Strong Brands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Eight</dc:title>
  <dc:creator>malmawash</dc:creator>
  <cp:lastModifiedBy>malmawash</cp:lastModifiedBy>
  <cp:revision>3</cp:revision>
  <dcterms:created xsi:type="dcterms:W3CDTF">2016-03-23T08:18:32Z</dcterms:created>
  <dcterms:modified xsi:type="dcterms:W3CDTF">2016-03-23T08:41:14Z</dcterms:modified>
</cp:coreProperties>
</file>