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1"/>
  </p:sldMasterIdLst>
  <p:notesMasterIdLst>
    <p:notesMasterId r:id="rId26"/>
  </p:notesMasterIdLst>
  <p:handoutMasterIdLst>
    <p:handoutMasterId r:id="rId27"/>
  </p:handoutMasterIdLst>
  <p:sldIdLst>
    <p:sldId id="256" r:id="rId2"/>
    <p:sldId id="257" r:id="rId3"/>
    <p:sldId id="258" r:id="rId4"/>
    <p:sldId id="259" r:id="rId5"/>
    <p:sldId id="275" r:id="rId6"/>
    <p:sldId id="260" r:id="rId7"/>
    <p:sldId id="261" r:id="rId8"/>
    <p:sldId id="282" r:id="rId9"/>
    <p:sldId id="262" r:id="rId10"/>
    <p:sldId id="263" r:id="rId11"/>
    <p:sldId id="264" r:id="rId12"/>
    <p:sldId id="265" r:id="rId13"/>
    <p:sldId id="266" r:id="rId14"/>
    <p:sldId id="280" r:id="rId15"/>
    <p:sldId id="267" r:id="rId16"/>
    <p:sldId id="268" r:id="rId17"/>
    <p:sldId id="281" r:id="rId18"/>
    <p:sldId id="278" r:id="rId19"/>
    <p:sldId id="270" r:id="rId20"/>
    <p:sldId id="283" r:id="rId21"/>
    <p:sldId id="271" r:id="rId22"/>
    <p:sldId id="272" r:id="rId23"/>
    <p:sldId id="273" r:id="rId24"/>
    <p:sldId id="274" r:id="rId25"/>
  </p:sldIdLst>
  <p:sldSz cx="9144000" cy="6858000" type="screen4x3"/>
  <p:notesSz cx="6818313" cy="9128125"/>
  <p:defaultTextStyle>
    <a:defPPr>
      <a:defRPr lang="en-US"/>
    </a:defPPr>
    <a:lvl1pPr algn="l" rtl="0" fontAlgn="base">
      <a:spcBef>
        <a:spcPct val="20000"/>
      </a:spcBef>
      <a:spcAft>
        <a:spcPct val="0"/>
      </a:spcAft>
      <a:buClr>
        <a:srgbClr val="FF0000"/>
      </a:buClr>
      <a:buFont typeface="Arial" pitchFamily="34" charset="0"/>
      <a:defRPr sz="1200" b="1" kern="1200">
        <a:solidFill>
          <a:schemeClr val="bg1"/>
        </a:solidFill>
        <a:latin typeface="Arial" pitchFamily="34" charset="0"/>
        <a:ea typeface="+mn-ea"/>
        <a:cs typeface="+mn-cs"/>
      </a:defRPr>
    </a:lvl1pPr>
    <a:lvl2pPr marL="457200" algn="l" rtl="0" fontAlgn="base">
      <a:spcBef>
        <a:spcPct val="20000"/>
      </a:spcBef>
      <a:spcAft>
        <a:spcPct val="0"/>
      </a:spcAft>
      <a:buClr>
        <a:srgbClr val="FF0000"/>
      </a:buClr>
      <a:buFont typeface="Arial" pitchFamily="34" charset="0"/>
      <a:defRPr sz="1200" b="1" kern="1200">
        <a:solidFill>
          <a:schemeClr val="bg1"/>
        </a:solidFill>
        <a:latin typeface="Arial" pitchFamily="34" charset="0"/>
        <a:ea typeface="+mn-ea"/>
        <a:cs typeface="+mn-cs"/>
      </a:defRPr>
    </a:lvl2pPr>
    <a:lvl3pPr marL="914400" algn="l" rtl="0" fontAlgn="base">
      <a:spcBef>
        <a:spcPct val="20000"/>
      </a:spcBef>
      <a:spcAft>
        <a:spcPct val="0"/>
      </a:spcAft>
      <a:buClr>
        <a:srgbClr val="FF0000"/>
      </a:buClr>
      <a:buFont typeface="Arial" pitchFamily="34" charset="0"/>
      <a:defRPr sz="1200" b="1" kern="1200">
        <a:solidFill>
          <a:schemeClr val="bg1"/>
        </a:solidFill>
        <a:latin typeface="Arial" pitchFamily="34" charset="0"/>
        <a:ea typeface="+mn-ea"/>
        <a:cs typeface="+mn-cs"/>
      </a:defRPr>
    </a:lvl3pPr>
    <a:lvl4pPr marL="1371600" algn="l" rtl="0" fontAlgn="base">
      <a:spcBef>
        <a:spcPct val="20000"/>
      </a:spcBef>
      <a:spcAft>
        <a:spcPct val="0"/>
      </a:spcAft>
      <a:buClr>
        <a:srgbClr val="FF0000"/>
      </a:buClr>
      <a:buFont typeface="Arial" pitchFamily="34" charset="0"/>
      <a:defRPr sz="1200" b="1" kern="1200">
        <a:solidFill>
          <a:schemeClr val="bg1"/>
        </a:solidFill>
        <a:latin typeface="Arial" pitchFamily="34" charset="0"/>
        <a:ea typeface="+mn-ea"/>
        <a:cs typeface="+mn-cs"/>
      </a:defRPr>
    </a:lvl4pPr>
    <a:lvl5pPr marL="1828800" algn="l" rtl="0" fontAlgn="base">
      <a:spcBef>
        <a:spcPct val="20000"/>
      </a:spcBef>
      <a:spcAft>
        <a:spcPct val="0"/>
      </a:spcAft>
      <a:buClr>
        <a:srgbClr val="FF0000"/>
      </a:buClr>
      <a:buFont typeface="Arial" pitchFamily="34" charset="0"/>
      <a:defRPr sz="1200" b="1" kern="1200">
        <a:solidFill>
          <a:schemeClr val="bg1"/>
        </a:solidFill>
        <a:latin typeface="Arial" pitchFamily="34" charset="0"/>
        <a:ea typeface="+mn-ea"/>
        <a:cs typeface="+mn-cs"/>
      </a:defRPr>
    </a:lvl5pPr>
    <a:lvl6pPr marL="2286000" algn="l" defTabSz="914400" rtl="0" eaLnBrk="1" latinLnBrk="0" hangingPunct="1">
      <a:defRPr sz="1200" b="1" kern="1200">
        <a:solidFill>
          <a:schemeClr val="bg1"/>
        </a:solidFill>
        <a:latin typeface="Arial" pitchFamily="34" charset="0"/>
        <a:ea typeface="+mn-ea"/>
        <a:cs typeface="+mn-cs"/>
      </a:defRPr>
    </a:lvl6pPr>
    <a:lvl7pPr marL="2743200" algn="l" defTabSz="914400" rtl="0" eaLnBrk="1" latinLnBrk="0" hangingPunct="1">
      <a:defRPr sz="1200" b="1" kern="1200">
        <a:solidFill>
          <a:schemeClr val="bg1"/>
        </a:solidFill>
        <a:latin typeface="Arial" pitchFamily="34" charset="0"/>
        <a:ea typeface="+mn-ea"/>
        <a:cs typeface="+mn-cs"/>
      </a:defRPr>
    </a:lvl7pPr>
    <a:lvl8pPr marL="3200400" algn="l" defTabSz="914400" rtl="0" eaLnBrk="1" latinLnBrk="0" hangingPunct="1">
      <a:defRPr sz="1200" b="1" kern="1200">
        <a:solidFill>
          <a:schemeClr val="bg1"/>
        </a:solidFill>
        <a:latin typeface="Arial" pitchFamily="34" charset="0"/>
        <a:ea typeface="+mn-ea"/>
        <a:cs typeface="+mn-cs"/>
      </a:defRPr>
    </a:lvl8pPr>
    <a:lvl9pPr marL="3657600" algn="l" defTabSz="914400" rtl="0" eaLnBrk="1" latinLnBrk="0" hangingPunct="1">
      <a:defRPr sz="1200" b="1" kern="1200">
        <a:solidFill>
          <a:schemeClr val="bg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9999"/>
    <a:srgbClr val="FFCCFF"/>
    <a:srgbClr val="99CC99"/>
    <a:srgbClr val="CCCCCC"/>
    <a:srgbClr val="CCCCFF"/>
    <a:srgbClr val="99CCCC"/>
    <a:srgbClr val="FFFF00"/>
    <a:srgbClr val="FFCC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32787"/>
    <p:restoredTop sz="90929"/>
  </p:normalViewPr>
  <p:slideViewPr>
    <p:cSldViewPr>
      <p:cViewPr>
        <p:scale>
          <a:sx n="66" d="100"/>
          <a:sy n="66" d="100"/>
        </p:scale>
        <p:origin x="-2004" y="-786"/>
      </p:cViewPr>
      <p:guideLst>
        <p:guide orient="horz" pos="2160"/>
        <p:guide orient="horz" pos="1200"/>
        <p:guide orient="horz" pos="576"/>
        <p:guide pos="528"/>
        <p:guide pos="4800"/>
        <p:guide pos="624"/>
        <p:guide pos="912"/>
      </p:guideLst>
    </p:cSldViewPr>
  </p:slideViewPr>
  <p:outlineViewPr>
    <p:cViewPr>
      <p:scale>
        <a:sx n="50" d="100"/>
        <a:sy n="50" d="100"/>
      </p:scale>
      <p:origin x="0" y="0"/>
    </p:cViewPr>
    <p:sldLst>
      <p:sld r:id="rId1" collapse="1"/>
      <p:sld r:id="rId2" collapse="1"/>
      <p:sld r:id="rId3" collapse="1"/>
      <p:sld r:id="rId4" collapse="1"/>
    </p:sldLst>
  </p:outlineViewPr>
  <p:notesTextViewPr>
    <p:cViewPr>
      <p:scale>
        <a:sx n="100" d="100"/>
        <a:sy n="100" d="100"/>
      </p:scale>
      <p:origin x="0" y="0"/>
    </p:cViewPr>
  </p:notesTextViewPr>
  <p:sorterViewPr>
    <p:cViewPr>
      <p:scale>
        <a:sx n="66" d="100"/>
        <a:sy n="66" d="100"/>
      </p:scale>
      <p:origin x="0" y="0"/>
    </p:cViewPr>
  </p:sorterViewPr>
  <p:notesViewPr>
    <p:cSldViewPr>
      <p:cViewPr>
        <p:scale>
          <a:sx n="66" d="100"/>
          <a:sy n="66" d="100"/>
        </p:scale>
        <p:origin x="-2640" y="-72"/>
      </p:cViewPr>
      <p:guideLst>
        <p:guide orient="horz" pos="3264"/>
        <p:guide orient="horz" pos="288"/>
        <p:guide orient="horz" pos="3072"/>
        <p:guide pos="384"/>
        <p:guide pos="528"/>
        <p:guide pos="72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_rels/viewProps.xml.rels><?xml version="1.0" encoding="UTF-8" standalone="yes"?>
<Relationships xmlns="http://schemas.openxmlformats.org/package/2006/relationships"><Relationship Id="rId3" Type="http://schemas.openxmlformats.org/officeDocument/2006/relationships/slide" Target="slides/slide19.xml"/><Relationship Id="rId2" Type="http://schemas.openxmlformats.org/officeDocument/2006/relationships/slide" Target="slides/slide8.xml"/><Relationship Id="rId1" Type="http://schemas.openxmlformats.org/officeDocument/2006/relationships/slide" Target="slides/slide1.xml"/><Relationship Id="rId4" Type="http://schemas.openxmlformats.org/officeDocument/2006/relationships/slide" Target="slides/slide2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5714" name="Rectangle 2"/>
          <p:cNvSpPr>
            <a:spLocks noGrp="1" noChangeArrowheads="1"/>
          </p:cNvSpPr>
          <p:nvPr>
            <p:ph type="hdr" sz="quarter"/>
          </p:nvPr>
        </p:nvSpPr>
        <p:spPr bwMode="auto">
          <a:xfrm>
            <a:off x="0" y="0"/>
            <a:ext cx="2954338" cy="455613"/>
          </a:xfrm>
          <a:prstGeom prst="rect">
            <a:avLst/>
          </a:prstGeom>
          <a:noFill/>
          <a:ln w="9525">
            <a:noFill/>
            <a:miter lim="800000"/>
            <a:headEnd/>
            <a:tailEnd/>
          </a:ln>
          <a:effectLst/>
        </p:spPr>
        <p:txBody>
          <a:bodyPr vert="horz" wrap="square" lIns="91116" tIns="45558" rIns="91116" bIns="45558" numCol="1" anchor="t" anchorCtr="0" compatLnSpc="1">
            <a:prstTxWarp prst="textNoShape">
              <a:avLst/>
            </a:prstTxWarp>
          </a:bodyPr>
          <a:lstStyle>
            <a:lvl1pPr defTabSz="911225">
              <a:spcBef>
                <a:spcPct val="0"/>
              </a:spcBef>
              <a:buClr>
                <a:srgbClr val="000000"/>
              </a:buClr>
              <a:defRPr>
                <a:solidFill>
                  <a:schemeClr val="tx1"/>
                </a:solidFill>
              </a:defRPr>
            </a:lvl1pPr>
          </a:lstStyle>
          <a:p>
            <a:endParaRPr lang="en-US"/>
          </a:p>
        </p:txBody>
      </p:sp>
      <p:sp>
        <p:nvSpPr>
          <p:cNvPr id="115715" name="Rectangle 3"/>
          <p:cNvSpPr>
            <a:spLocks noGrp="1" noChangeArrowheads="1"/>
          </p:cNvSpPr>
          <p:nvPr>
            <p:ph type="dt" sz="quarter" idx="1"/>
          </p:nvPr>
        </p:nvSpPr>
        <p:spPr bwMode="auto">
          <a:xfrm>
            <a:off x="3863975" y="0"/>
            <a:ext cx="2954338" cy="455613"/>
          </a:xfrm>
          <a:prstGeom prst="rect">
            <a:avLst/>
          </a:prstGeom>
          <a:noFill/>
          <a:ln w="9525">
            <a:noFill/>
            <a:miter lim="800000"/>
            <a:headEnd/>
            <a:tailEnd/>
          </a:ln>
          <a:effectLst/>
        </p:spPr>
        <p:txBody>
          <a:bodyPr vert="horz" wrap="square" lIns="91116" tIns="45558" rIns="91116" bIns="45558" numCol="1" anchor="t" anchorCtr="0" compatLnSpc="1">
            <a:prstTxWarp prst="textNoShape">
              <a:avLst/>
            </a:prstTxWarp>
          </a:bodyPr>
          <a:lstStyle>
            <a:lvl1pPr algn="r" defTabSz="911225">
              <a:spcBef>
                <a:spcPct val="0"/>
              </a:spcBef>
              <a:buClr>
                <a:srgbClr val="000000"/>
              </a:buClr>
              <a:defRPr>
                <a:solidFill>
                  <a:schemeClr val="tx1"/>
                </a:solidFill>
              </a:defRPr>
            </a:lvl1pPr>
          </a:lstStyle>
          <a:p>
            <a:endParaRPr lang="en-US"/>
          </a:p>
        </p:txBody>
      </p:sp>
      <p:sp>
        <p:nvSpPr>
          <p:cNvPr id="115716" name="Rectangle 4"/>
          <p:cNvSpPr>
            <a:spLocks noGrp="1" noChangeArrowheads="1"/>
          </p:cNvSpPr>
          <p:nvPr>
            <p:ph type="ftr" sz="quarter" idx="2"/>
          </p:nvPr>
        </p:nvSpPr>
        <p:spPr bwMode="auto">
          <a:xfrm>
            <a:off x="0" y="8672513"/>
            <a:ext cx="2954338" cy="455612"/>
          </a:xfrm>
          <a:prstGeom prst="rect">
            <a:avLst/>
          </a:prstGeom>
          <a:noFill/>
          <a:ln w="9525">
            <a:noFill/>
            <a:miter lim="800000"/>
            <a:headEnd/>
            <a:tailEnd/>
          </a:ln>
          <a:effectLst/>
        </p:spPr>
        <p:txBody>
          <a:bodyPr vert="horz" wrap="square" lIns="91116" tIns="45558" rIns="91116" bIns="45558" numCol="1" anchor="b" anchorCtr="0" compatLnSpc="1">
            <a:prstTxWarp prst="textNoShape">
              <a:avLst/>
            </a:prstTxWarp>
          </a:bodyPr>
          <a:lstStyle>
            <a:lvl1pPr defTabSz="911225">
              <a:spcBef>
                <a:spcPct val="0"/>
              </a:spcBef>
              <a:buClr>
                <a:srgbClr val="000000"/>
              </a:buClr>
              <a:defRPr>
                <a:solidFill>
                  <a:schemeClr val="tx1"/>
                </a:solidFill>
              </a:defRPr>
            </a:lvl1pPr>
          </a:lstStyle>
          <a:p>
            <a:endParaRPr lang="en-US"/>
          </a:p>
        </p:txBody>
      </p:sp>
      <p:sp>
        <p:nvSpPr>
          <p:cNvPr id="115717" name="Rectangle 5"/>
          <p:cNvSpPr>
            <a:spLocks noGrp="1" noChangeArrowheads="1"/>
          </p:cNvSpPr>
          <p:nvPr>
            <p:ph type="sldNum" sz="quarter" idx="3"/>
          </p:nvPr>
        </p:nvSpPr>
        <p:spPr bwMode="auto">
          <a:xfrm>
            <a:off x="3863975" y="8672513"/>
            <a:ext cx="2954338" cy="455612"/>
          </a:xfrm>
          <a:prstGeom prst="rect">
            <a:avLst/>
          </a:prstGeom>
          <a:noFill/>
          <a:ln w="9525">
            <a:noFill/>
            <a:miter lim="800000"/>
            <a:headEnd/>
            <a:tailEnd/>
          </a:ln>
          <a:effectLst/>
        </p:spPr>
        <p:txBody>
          <a:bodyPr vert="horz" wrap="square" lIns="91116" tIns="45558" rIns="91116" bIns="45558" numCol="1" anchor="b" anchorCtr="0" compatLnSpc="1">
            <a:prstTxWarp prst="textNoShape">
              <a:avLst/>
            </a:prstTxWarp>
          </a:bodyPr>
          <a:lstStyle>
            <a:lvl1pPr algn="r" defTabSz="911225">
              <a:spcBef>
                <a:spcPct val="0"/>
              </a:spcBef>
              <a:buClr>
                <a:srgbClr val="000000"/>
              </a:buClr>
              <a:defRPr>
                <a:solidFill>
                  <a:schemeClr val="tx1"/>
                </a:solidFill>
              </a:defRPr>
            </a:lvl1pPr>
          </a:lstStyle>
          <a:p>
            <a:fld id="{30A5B12C-1E69-46B1-A11A-51EBA51E1A3C}" type="slidenum">
              <a:rPr lang="en-US"/>
              <a:pPr/>
              <a:t>‹#›</a:t>
            </a:fld>
            <a:endParaRPr lang="en-US"/>
          </a:p>
        </p:txBody>
      </p:sp>
    </p:spTree>
    <p:extLst>
      <p:ext uri="{BB962C8B-B14F-4D97-AF65-F5344CB8AC3E}">
        <p14:creationId xmlns:p14="http://schemas.microsoft.com/office/powerpoint/2010/main" val="13983849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00" name="Slide_Image_Placeholder"/>
          <p:cNvSpPr>
            <a:spLocks noGrp="1" noRot="1" noChangeAspect="1" noChangeArrowheads="1" noTextEdit="1"/>
          </p:cNvSpPr>
          <p:nvPr>
            <p:ph type="sldImg" idx="2"/>
          </p:nvPr>
        </p:nvSpPr>
        <p:spPr bwMode="auto">
          <a:xfrm>
            <a:off x="441325" y="455613"/>
            <a:ext cx="5935663" cy="4451350"/>
          </a:xfrm>
          <a:prstGeom prst="rect">
            <a:avLst/>
          </a:prstGeom>
          <a:noFill/>
          <a:ln w="9525">
            <a:solidFill>
              <a:srgbClr val="000000"/>
            </a:solidFill>
            <a:miter lim="800000"/>
            <a:headEnd/>
            <a:tailEnd/>
          </a:ln>
          <a:effectLst/>
        </p:spPr>
      </p:sp>
      <p:sp>
        <p:nvSpPr>
          <p:cNvPr id="4101" name="Notes_TextBox_Placeholder"/>
          <p:cNvSpPr>
            <a:spLocks noGrp="1" noChangeArrowheads="1"/>
          </p:cNvSpPr>
          <p:nvPr>
            <p:ph type="body" sz="quarter" idx="3"/>
          </p:nvPr>
        </p:nvSpPr>
        <p:spPr bwMode="auto">
          <a:xfrm>
            <a:off x="568325" y="5133975"/>
            <a:ext cx="5681663" cy="3409950"/>
          </a:xfrm>
          <a:prstGeom prst="rect">
            <a:avLst/>
          </a:prstGeom>
          <a:noFill/>
          <a:ln w="9525">
            <a:noFill/>
            <a:miter lim="800000"/>
            <a:headEnd/>
            <a:tailEnd/>
          </a:ln>
          <a:effectLst/>
        </p:spPr>
        <p:txBody>
          <a:bodyPr vert="horz" wrap="square" lIns="12655" tIns="12655" rIns="12655" bIns="12655"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5" name="Notes_Footer"/>
          <p:cNvSpPr>
            <a:spLocks noChangeArrowheads="1"/>
          </p:cNvSpPr>
          <p:nvPr/>
        </p:nvSpPr>
        <p:spPr bwMode="gray">
          <a:xfrm>
            <a:off x="631825" y="8747125"/>
            <a:ext cx="5694363" cy="177800"/>
          </a:xfrm>
          <a:prstGeom prst="rect">
            <a:avLst/>
          </a:prstGeom>
          <a:solidFill>
            <a:srgbClr val="FFFFFF"/>
          </a:solidFill>
          <a:ln w="9525">
            <a:solidFill>
              <a:srgbClr val="FFFFFF"/>
            </a:solidFill>
            <a:miter lim="800000"/>
            <a:headEnd/>
            <a:tailEnd/>
          </a:ln>
          <a:effectLst/>
        </p:spPr>
        <p:txBody>
          <a:bodyPr wrap="none" lIns="91116" tIns="45558" rIns="91116" bIns="45558" anchor="ctr"/>
          <a:lstStyle/>
          <a:p>
            <a:pPr algn="ctr" defTabSz="911225">
              <a:spcBef>
                <a:spcPct val="0"/>
              </a:spcBef>
              <a:buClrTx/>
              <a:buFontTx/>
              <a:buNone/>
            </a:pPr>
            <a:r>
              <a:rPr lang="en-US" sz="1100">
                <a:solidFill>
                  <a:schemeClr val="tx1"/>
                </a:solidFill>
              </a:rPr>
              <a:t>Oracle</a:t>
            </a:r>
            <a:r>
              <a:rPr lang="en-US" sz="1100" i="1">
                <a:solidFill>
                  <a:schemeClr val="tx1"/>
                </a:solidFill>
                <a:latin typeface="Times New Roman" pitchFamily="18" charset="0"/>
              </a:rPr>
              <a:t> </a:t>
            </a:r>
            <a:r>
              <a:rPr lang="en-US" sz="1100">
                <a:solidFill>
                  <a:schemeClr val="tx1"/>
                </a:solidFill>
              </a:rPr>
              <a:t>Forms Developer 10</a:t>
            </a:r>
            <a:r>
              <a:rPr lang="en-US" sz="1100" i="1">
                <a:solidFill>
                  <a:schemeClr val="tx1"/>
                </a:solidFill>
              </a:rPr>
              <a:t>g</a:t>
            </a:r>
            <a:r>
              <a:rPr lang="en-US" sz="1100">
                <a:solidFill>
                  <a:schemeClr val="tx1"/>
                </a:solidFill>
              </a:rPr>
              <a:t>: Build Internet Applications   8-</a:t>
            </a:r>
            <a:fld id="{1F75081A-E777-4E22-A5A9-1531DC783051}" type="slidenum">
              <a:rPr lang="en-US" sz="1100">
                <a:solidFill>
                  <a:schemeClr val="tx1"/>
                </a:solidFill>
              </a:rPr>
              <a:pPr algn="ctr" defTabSz="911225">
                <a:spcBef>
                  <a:spcPct val="0"/>
                </a:spcBef>
                <a:buClrTx/>
                <a:buFontTx/>
                <a:buNone/>
              </a:pPr>
              <a:t>‹#›</a:t>
            </a:fld>
            <a:endParaRPr lang="en-US" sz="1100">
              <a:solidFill>
                <a:schemeClr val="tx1"/>
              </a:solidFill>
            </a:endParaRPr>
          </a:p>
        </p:txBody>
      </p:sp>
    </p:spTree>
    <p:extLst>
      <p:ext uri="{BB962C8B-B14F-4D97-AF65-F5344CB8AC3E}">
        <p14:creationId xmlns:p14="http://schemas.microsoft.com/office/powerpoint/2010/main" val="3375743296"/>
      </p:ext>
    </p:extLst>
  </p:cSld>
  <p:clrMap bg1="lt1" tx1="dk1" bg2="lt2" tx2="dk2" accent1="accent1" accent2="accent2" accent3="accent3" accent4="accent4" accent5="accent5" accent6="accent6" hlink="hlink" folHlink="folHlink"/>
  <p:notesStyle>
    <a:lvl1pPr algn="l" defTabSz="457200" rtl="0" fontAlgn="base">
      <a:spcBef>
        <a:spcPct val="50000"/>
      </a:spcBef>
      <a:spcAft>
        <a:spcPct val="0"/>
      </a:spcAft>
      <a:buSzPct val="100000"/>
      <a:buFont typeface="Arial" pitchFamily="34" charset="0"/>
      <a:defRPr sz="1200" b="1" kern="1200">
        <a:solidFill>
          <a:schemeClr val="tx1"/>
        </a:solidFill>
        <a:latin typeface="Arial" pitchFamily="34" charset="0"/>
        <a:ea typeface="+mn-ea"/>
        <a:cs typeface="+mn-cs"/>
      </a:defRPr>
    </a:lvl1pPr>
    <a:lvl2pPr marL="114300" algn="l" defTabSz="457200" rtl="0" fontAlgn="base">
      <a:spcBef>
        <a:spcPct val="25000"/>
      </a:spcBef>
      <a:spcAft>
        <a:spcPct val="0"/>
      </a:spcAft>
      <a:buSzPct val="100000"/>
      <a:buFont typeface="Times New Roman" pitchFamily="18" charset="0"/>
      <a:defRPr sz="1200" kern="1200">
        <a:solidFill>
          <a:srgbClr val="000000"/>
        </a:solidFill>
        <a:latin typeface="Times New Roman" pitchFamily="18" charset="0"/>
        <a:ea typeface="+mn-ea"/>
        <a:cs typeface="+mn-cs"/>
      </a:defRPr>
    </a:lvl2pPr>
    <a:lvl3pPr marL="457200" indent="-228600" algn="l" defTabSz="457200" rtl="0" fontAlgn="base">
      <a:spcBef>
        <a:spcPct val="0"/>
      </a:spcBef>
      <a:spcAft>
        <a:spcPct val="0"/>
      </a:spcAft>
      <a:buSzPct val="100000"/>
      <a:buChar char="•"/>
      <a:defRPr sz="1200" kern="1200">
        <a:solidFill>
          <a:srgbClr val="000000"/>
        </a:solidFill>
        <a:latin typeface="Times New Roman" pitchFamily="18" charset="0"/>
        <a:ea typeface="+mn-ea"/>
        <a:cs typeface="+mn-cs"/>
      </a:defRPr>
    </a:lvl3pPr>
    <a:lvl4pPr marL="800100" indent="-228600" algn="l" defTabSz="457200" rtl="0" fontAlgn="base">
      <a:spcBef>
        <a:spcPct val="0"/>
      </a:spcBef>
      <a:spcAft>
        <a:spcPct val="0"/>
      </a:spcAft>
      <a:buSzPct val="100000"/>
      <a:buFont typeface="New Times Roman"/>
      <a:buChar char="-"/>
      <a:defRPr sz="1200" kern="1200">
        <a:solidFill>
          <a:srgbClr val="000000"/>
        </a:solidFill>
        <a:latin typeface="Times New Roman" pitchFamily="18" charset="0"/>
        <a:ea typeface="+mn-ea"/>
        <a:cs typeface="+mn-cs"/>
      </a:defRPr>
    </a:lvl4pPr>
    <a:lvl5pPr marL="914400" algn="l" defTabSz="457200" rtl="0" fontAlgn="base">
      <a:spcBef>
        <a:spcPct val="0"/>
      </a:spcBef>
      <a:spcAft>
        <a:spcPct val="0"/>
      </a:spcAft>
      <a:buSzPct val="100000"/>
      <a:buFont typeface="Courier New" pitchFamily="49" charset="0"/>
      <a:defRPr sz="1100" kern="1200">
        <a:solidFill>
          <a:srgbClr val="000000"/>
        </a:solidFill>
        <a:latin typeface="Courier New" pitchFamily="49"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5224" name="Rectangle 8"/>
          <p:cNvSpPr>
            <a:spLocks noGrp="1" noRot="1" noChangeAspect="1" noChangeArrowheads="1" noTextEdit="1"/>
          </p:cNvSpPr>
          <p:nvPr>
            <p:ph type="sldImg"/>
          </p:nvPr>
        </p:nvSpPr>
        <p:spPr>
          <a:ln/>
        </p:spPr>
      </p:sp>
      <p:sp>
        <p:nvSpPr>
          <p:cNvPr id="265225" name="Rectangle 9"/>
          <p:cNvSpPr>
            <a:spLocks noGrp="1" noChangeArrowheads="1"/>
          </p:cNvSpPr>
          <p:nvPr>
            <p:ph type="body" idx="1"/>
          </p:nvPr>
        </p:nvSpPr>
        <p:spPr/>
        <p:txBody>
          <a:bodyPr/>
          <a:lstStyle/>
          <a:p>
            <a:r>
              <a:rPr lang="en-US">
                <a:solidFill>
                  <a:srgbClr val="0000FF"/>
                </a:solidFill>
              </a:rPr>
              <a:t>Schedule:	Timing	Topic</a:t>
            </a:r>
          </a:p>
          <a:p>
            <a:pPr lvl="1"/>
            <a:r>
              <a:rPr lang="en-US">
                <a:solidFill>
                  <a:srgbClr val="0000FF"/>
                </a:solidFill>
              </a:rPr>
              <a:t>		30 minutes	Lecture</a:t>
            </a:r>
          </a:p>
          <a:p>
            <a:pPr lvl="1"/>
            <a:r>
              <a:rPr lang="en-US">
                <a:solidFill>
                  <a:srgbClr val="0000FF"/>
                </a:solidFill>
              </a:rPr>
              <a:t>		30 minutes	Guided Practice</a:t>
            </a:r>
          </a:p>
          <a:p>
            <a:pPr lvl="1"/>
            <a:r>
              <a:rPr lang="en-US">
                <a:solidFill>
                  <a:srgbClr val="0000FF"/>
                </a:solidFill>
              </a:rPr>
              <a:t>		60 minutes	Total</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8" name="Rectangle 6"/>
          <p:cNvSpPr>
            <a:spLocks noGrp="1" noRot="1" noChangeAspect="1" noChangeArrowheads="1" noTextEdit="1"/>
          </p:cNvSpPr>
          <p:nvPr>
            <p:ph type="sldImg"/>
          </p:nvPr>
        </p:nvSpPr>
        <p:spPr>
          <a:ln/>
        </p:spPr>
      </p:sp>
      <p:sp>
        <p:nvSpPr>
          <p:cNvPr id="279559" name="Rectangle 7"/>
          <p:cNvSpPr>
            <a:spLocks noGrp="1" noChangeArrowheads="1"/>
          </p:cNvSpPr>
          <p:nvPr>
            <p:ph type="body" idx="1"/>
          </p:nvPr>
        </p:nvSpPr>
        <p:spPr/>
        <p:txBody>
          <a:bodyPr/>
          <a:lstStyle/>
          <a:p>
            <a:r>
              <a:rPr lang="en-US"/>
              <a:t>Creating an LOV with the LOV Wizard (continued)</a:t>
            </a:r>
          </a:p>
          <a:p>
            <a:pPr lvl="2">
              <a:spcBef>
                <a:spcPct val="25000"/>
              </a:spcBef>
              <a:buFontTx/>
              <a:buNone/>
            </a:pPr>
            <a:r>
              <a:rPr lang="en-US"/>
              <a:t>4.	In the Column Selection page, select the record columns that you want to include in the LOV. Click Next. The Column Properties page displays.</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4" name="Rectangle 4"/>
          <p:cNvSpPr>
            <a:spLocks noGrp="1" noRot="1" noChangeAspect="1" noChangeArrowheads="1" noTextEdit="1"/>
          </p:cNvSpPr>
          <p:nvPr>
            <p:ph type="sldImg"/>
          </p:nvPr>
        </p:nvSpPr>
        <p:spPr>
          <a:ln/>
        </p:spPr>
      </p:sp>
      <p:sp>
        <p:nvSpPr>
          <p:cNvPr id="281605" name="Rectangle 5"/>
          <p:cNvSpPr>
            <a:spLocks noGrp="1" noChangeArrowheads="1"/>
          </p:cNvSpPr>
          <p:nvPr>
            <p:ph type="body" idx="1"/>
          </p:nvPr>
        </p:nvSpPr>
        <p:spPr/>
        <p:txBody>
          <a:bodyPr/>
          <a:lstStyle/>
          <a:p>
            <a:r>
              <a:rPr lang="en-US"/>
              <a:t>Creating an LOV with the LOV Wizard (continued)</a:t>
            </a:r>
          </a:p>
          <a:p>
            <a:pPr lvl="2">
              <a:spcBef>
                <a:spcPct val="25000"/>
              </a:spcBef>
              <a:buFontTx/>
              <a:buNone/>
            </a:pPr>
            <a:r>
              <a:rPr lang="en-US"/>
              <a:t>5.	In the Column Properties page, specify the title, width and return value for each LOV column. Note that Return Value is optional. Click Next. The LOV Display page displays.</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2" name="Rectangle 4"/>
          <p:cNvSpPr>
            <a:spLocks noGrp="1" noRot="1" noChangeAspect="1" noChangeArrowheads="1" noTextEdit="1"/>
          </p:cNvSpPr>
          <p:nvPr>
            <p:ph type="sldImg"/>
          </p:nvPr>
        </p:nvSpPr>
        <p:spPr>
          <a:ln/>
        </p:spPr>
      </p:sp>
      <p:sp>
        <p:nvSpPr>
          <p:cNvPr id="283654" name="Rectangle 6"/>
          <p:cNvSpPr>
            <a:spLocks noGrp="1" noChangeArrowheads="1"/>
          </p:cNvSpPr>
          <p:nvPr>
            <p:ph type="body" idx="1"/>
          </p:nvPr>
        </p:nvSpPr>
        <p:spPr>
          <a:noFill/>
          <a:ln/>
        </p:spPr>
        <p:txBody>
          <a:bodyPr/>
          <a:lstStyle/>
          <a:p>
            <a:r>
              <a:rPr lang="en-US"/>
              <a:t>Creating an LOV with the LOV Wizard (continued)</a:t>
            </a:r>
          </a:p>
          <a:p>
            <a:pPr lvl="2">
              <a:spcBef>
                <a:spcPct val="25000"/>
              </a:spcBef>
              <a:buFontTx/>
              <a:buNone/>
            </a:pPr>
            <a:r>
              <a:rPr lang="en-US"/>
              <a:t>6.	In the </a:t>
            </a:r>
            <a:r>
              <a:rPr lang="en-US">
                <a:solidFill>
                  <a:schemeClr val="tx1"/>
                </a:solidFill>
              </a:rPr>
              <a:t>LOV Display page</a:t>
            </a:r>
            <a:r>
              <a:rPr lang="en-US"/>
              <a:t>, specify the title, the width, and the height of the LOV window. You can choose to display it at a set position that you manually define, or let Forms position it automatically. Click Next. The Advanced Options page displays.</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700" name="Rectangle 4"/>
          <p:cNvSpPr>
            <a:spLocks noGrp="1" noRot="1" noChangeAspect="1" noChangeArrowheads="1" noTextEdit="1"/>
          </p:cNvSpPr>
          <p:nvPr>
            <p:ph type="sldImg"/>
          </p:nvPr>
        </p:nvSpPr>
        <p:spPr>
          <a:ln/>
        </p:spPr>
      </p:sp>
      <p:sp>
        <p:nvSpPr>
          <p:cNvPr id="285701" name="Rectangle 5"/>
          <p:cNvSpPr>
            <a:spLocks noGrp="1" noChangeArrowheads="1"/>
          </p:cNvSpPr>
          <p:nvPr>
            <p:ph type="body" idx="1"/>
          </p:nvPr>
        </p:nvSpPr>
        <p:spPr/>
        <p:txBody>
          <a:bodyPr/>
          <a:lstStyle/>
          <a:p>
            <a:r>
              <a:rPr lang="en-US"/>
              <a:t>Creating an LOV with the LOV Wizard (continued)</a:t>
            </a:r>
          </a:p>
          <a:p>
            <a:pPr lvl="2">
              <a:spcBef>
                <a:spcPct val="25000"/>
              </a:spcBef>
              <a:buFontTx/>
              <a:buNone/>
            </a:pPr>
            <a:r>
              <a:rPr lang="en-US"/>
              <a:t>7.	In the Advanced Options page, set the additional advanced properties. Specify:</a:t>
            </a:r>
          </a:p>
          <a:p>
            <a:pPr lvl="3"/>
            <a:r>
              <a:rPr lang="en-US"/>
              <a:t>The number of records at a time to be fetched from the database</a:t>
            </a:r>
          </a:p>
          <a:p>
            <a:pPr lvl="3"/>
            <a:r>
              <a:rPr lang="en-US"/>
              <a:t>If the LOV records should be queried each time the LOV is invoked</a:t>
            </a:r>
          </a:p>
          <a:p>
            <a:pPr lvl="3"/>
            <a:r>
              <a:rPr lang="en-US"/>
              <a:t>If the user should be presented with a dialog box to add criteria before the LOV is displayed</a:t>
            </a:r>
          </a:p>
          <a:p>
            <a:pPr lvl="2">
              <a:buFontTx/>
              <a:buNone/>
            </a:pPr>
            <a:r>
              <a:rPr lang="en-US"/>
              <a:t>	Click Next. The Assign to Item page displays.</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422" name="Rectangle 6"/>
          <p:cNvSpPr>
            <a:spLocks noGrp="1" noRot="1" noChangeAspect="1" noChangeArrowheads="1" noTextEdit="1"/>
          </p:cNvSpPr>
          <p:nvPr>
            <p:ph type="sldImg"/>
          </p:nvPr>
        </p:nvSpPr>
        <p:spPr>
          <a:ln/>
        </p:spPr>
      </p:sp>
      <p:sp>
        <p:nvSpPr>
          <p:cNvPr id="316423" name="Rectangle 7"/>
          <p:cNvSpPr>
            <a:spLocks noGrp="1" noChangeArrowheads="1"/>
          </p:cNvSpPr>
          <p:nvPr>
            <p:ph type="body" idx="1"/>
          </p:nvPr>
        </p:nvSpPr>
        <p:spPr/>
        <p:txBody>
          <a:bodyPr/>
          <a:lstStyle/>
          <a:p>
            <a:r>
              <a:rPr lang="en-US"/>
              <a:t>Creating an LOV with the LOV Wizard (continued)</a:t>
            </a:r>
          </a:p>
          <a:p>
            <a:pPr lvl="2">
              <a:spcBef>
                <a:spcPct val="25000"/>
              </a:spcBef>
              <a:buFontTx/>
              <a:buNone/>
            </a:pPr>
            <a:r>
              <a:rPr lang="en-US"/>
              <a:t>8.	In the Assign to Item page, select the items to which your LOV should be attached. At run time, the LOV will be available from these items so that operators may use it while input focus is in one of these items. Click Next. The Finish page displays.</a:t>
            </a:r>
          </a:p>
          <a:p>
            <a:pPr lvl="2">
              <a:buFontTx/>
              <a:buNone/>
            </a:pPr>
            <a:r>
              <a:rPr lang="en-US"/>
              <a:t>9.	On the Finish page, click Finish to complete the LOV creation process.</a:t>
            </a:r>
          </a:p>
          <a:p>
            <a:pPr lvl="1"/>
            <a:r>
              <a:rPr lang="en-US" b="1"/>
              <a:t>Note:</a:t>
            </a:r>
            <a:r>
              <a:rPr lang="en-US"/>
              <a:t> The LOV Wizard is reentrant, so you can use it to modify the LOV after it is created. In the Object Navigator, click the LOV to be modified, and choose Tools </a:t>
            </a:r>
            <a:r>
              <a:rPr lang="en-US">
                <a:sym typeface="Wingdings" pitchFamily="2" charset="2"/>
              </a:rPr>
              <a:t>&gt; LOV Wizard from the menu.</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749" name="Rectangle 5"/>
          <p:cNvSpPr>
            <a:spLocks noGrp="1" noRot="1" noChangeAspect="1" noChangeArrowheads="1" noTextEdit="1"/>
          </p:cNvSpPr>
          <p:nvPr>
            <p:ph type="sldImg"/>
          </p:nvPr>
        </p:nvSpPr>
        <p:spPr>
          <a:ln/>
        </p:spPr>
      </p:sp>
      <p:sp>
        <p:nvSpPr>
          <p:cNvPr id="287750" name="Rectangle 6"/>
          <p:cNvSpPr>
            <a:spLocks noGrp="1" noChangeArrowheads="1"/>
          </p:cNvSpPr>
          <p:nvPr>
            <p:ph type="body" idx="1"/>
          </p:nvPr>
        </p:nvSpPr>
        <p:spPr/>
        <p:txBody>
          <a:bodyPr/>
          <a:lstStyle/>
          <a:p>
            <a:r>
              <a:rPr lang="en-US"/>
              <a:t>Setting LOV Properties</a:t>
            </a:r>
          </a:p>
          <a:p>
            <a:pPr lvl="1"/>
            <a:r>
              <a:rPr lang="en-US"/>
              <a:t>After you create an LOV, open its Property Palette to define its properties. </a:t>
            </a:r>
            <a:r>
              <a:rPr lang="en-US">
                <a:solidFill>
                  <a:schemeClr val="tx1"/>
                </a:solidFill>
              </a:rPr>
              <a:t>Some of these properties are the following:</a:t>
            </a:r>
          </a:p>
          <a:p>
            <a:pPr lvl="2"/>
            <a:r>
              <a:rPr lang="en-US" b="1"/>
              <a:t>X and Y Position:</a:t>
            </a:r>
            <a:r>
              <a:rPr lang="en-US"/>
              <a:t> Specify screen coordinates for the LOV window in the form coordinate units</a:t>
            </a:r>
            <a:endParaRPr lang="en-US" b="1"/>
          </a:p>
          <a:p>
            <a:pPr lvl="2"/>
            <a:r>
              <a:rPr lang="en-US" b="1"/>
              <a:t>Width and Height:</a:t>
            </a:r>
            <a:r>
              <a:rPr lang="en-US"/>
              <a:t> Define size of the LOV window in the current form coordinate units; can be adjusted by form operator</a:t>
            </a:r>
            <a:endParaRPr lang="en-US" b="1"/>
          </a:p>
          <a:p>
            <a:pPr lvl="2"/>
            <a:r>
              <a:rPr lang="en-US" b="1"/>
              <a:t>Column Mapping:</a:t>
            </a:r>
            <a:r>
              <a:rPr lang="en-US"/>
              <a:t> </a:t>
            </a:r>
            <a:r>
              <a:rPr lang="en-US">
                <a:cs typeface="Times New Roman" pitchFamily="18" charset="0"/>
              </a:rPr>
              <a:t>Click the button labeled “More…” to open the LOV Column Mapping window</a:t>
            </a:r>
            <a:r>
              <a:rPr lang="en-US"/>
              <a:t> </a:t>
            </a:r>
            <a:endParaRPr lang="en-US" b="1"/>
          </a:p>
          <a:p>
            <a:pPr lvl="2"/>
            <a:r>
              <a:rPr lang="en-US" b="1"/>
              <a:t>Filter Before Display:</a:t>
            </a:r>
            <a:r>
              <a:rPr lang="en-US"/>
              <a:t> Determines whether the user should be prompted with a dialog box that enables them to enter a search value before the LOV is invoked; value will be used as additional restriction on first column in the query</a:t>
            </a:r>
            <a:endParaRPr lang="en-US" b="1"/>
          </a:p>
          <a:p>
            <a:pPr lvl="2"/>
            <a:r>
              <a:rPr lang="en-US" b="1"/>
              <a:t>Automatic Display:</a:t>
            </a:r>
            <a:r>
              <a:rPr lang="en-US"/>
              <a:t> Controls whether LOV should be invoked automatically when form operator enters an item to which the LOV is attached</a:t>
            </a:r>
          </a:p>
          <a:p>
            <a:pPr lvl="2"/>
            <a:r>
              <a:rPr lang="en-US" b="1"/>
              <a:t>Automatic Select:</a:t>
            </a:r>
            <a:r>
              <a:rPr lang="en-US"/>
              <a:t> Specifies if LOV should close and return values automatically when reduced to single entry</a:t>
            </a:r>
          </a:p>
          <a:p>
            <a:pPr lvl="2"/>
            <a:r>
              <a:rPr lang="en-US" b="1"/>
              <a:t>Automatic Skip:</a:t>
            </a:r>
            <a:r>
              <a:rPr lang="en-US"/>
              <a:t> Determines whether cursor skips to next navigable item when operator selects a value from LOV to populate text item</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796" name="Rectangle 4"/>
          <p:cNvSpPr>
            <a:spLocks noGrp="1" noRot="1" noChangeAspect="1" noChangeArrowheads="1" noTextEdit="1"/>
          </p:cNvSpPr>
          <p:nvPr>
            <p:ph type="sldImg"/>
          </p:nvPr>
        </p:nvSpPr>
        <p:spPr>
          <a:ln/>
        </p:spPr>
      </p:sp>
      <p:sp>
        <p:nvSpPr>
          <p:cNvPr id="289797" name="Rectangle 5"/>
          <p:cNvSpPr>
            <a:spLocks noGrp="1" noChangeArrowheads="1"/>
          </p:cNvSpPr>
          <p:nvPr>
            <p:ph type="body" idx="1"/>
          </p:nvPr>
        </p:nvSpPr>
        <p:spPr/>
        <p:txBody>
          <a:bodyPr/>
          <a:lstStyle/>
          <a:p>
            <a:r>
              <a:rPr lang="en-US"/>
              <a:t>Setting LOV Properties (continued)</a:t>
            </a:r>
          </a:p>
          <a:p>
            <a:pPr lvl="2">
              <a:spcBef>
                <a:spcPct val="25000"/>
              </a:spcBef>
            </a:pPr>
            <a:r>
              <a:rPr lang="en-US" b="1"/>
              <a:t>Automatic Refresh:</a:t>
            </a:r>
            <a:r>
              <a:rPr lang="en-US"/>
              <a:t> If Yes, record group reexecutes query every time LOV is invoked; if No, query fires only first time LOV is invoked in the session</a:t>
            </a:r>
            <a:endParaRPr lang="en-US" b="1"/>
          </a:p>
          <a:p>
            <a:pPr lvl="2"/>
            <a:r>
              <a:rPr lang="en-US" b="1"/>
              <a:t>Automatic Position:</a:t>
            </a:r>
            <a:r>
              <a:rPr lang="en-US"/>
              <a:t> Determines whether Forms automatically positions LOV near item from which it was invoked</a:t>
            </a:r>
            <a:endParaRPr lang="en-US" b="1"/>
          </a:p>
          <a:p>
            <a:pPr lvl="2"/>
            <a:r>
              <a:rPr lang="en-US" b="1"/>
              <a:t>Automatic Column Width:</a:t>
            </a:r>
            <a:r>
              <a:rPr lang="en-US"/>
              <a:t> Determines if Forms automatically sets the width of each column so entire title displays if the title is longer than the column display width</a:t>
            </a:r>
            <a:endParaRPr lang="en-US" b="1"/>
          </a:p>
          <a:p>
            <a:pPr lvl="1"/>
            <a:r>
              <a:rPr lang="en-US" b="1"/>
              <a:t>Note:</a:t>
            </a:r>
            <a:r>
              <a:rPr lang="en-US"/>
              <a:t> More than one LOV can be based on the same record group. When this is the case and you set Automatic Refresh to No, Forms Builder will not reexecute the LOV query once any of the associated LOVs is invoked.</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398" name="Rectangle 6"/>
          <p:cNvSpPr>
            <a:spLocks noGrp="1" noRot="1" noChangeAspect="1" noChangeArrowheads="1" noTextEdit="1"/>
          </p:cNvSpPr>
          <p:nvPr>
            <p:ph type="sldImg"/>
          </p:nvPr>
        </p:nvSpPr>
        <p:spPr>
          <a:ln/>
        </p:spPr>
      </p:sp>
      <p:sp>
        <p:nvSpPr>
          <p:cNvPr id="315399" name="Rectangle 7"/>
          <p:cNvSpPr>
            <a:spLocks noGrp="1" noChangeArrowheads="1"/>
          </p:cNvSpPr>
          <p:nvPr>
            <p:ph type="body" idx="1"/>
          </p:nvPr>
        </p:nvSpPr>
        <p:spPr/>
        <p:txBody>
          <a:bodyPr/>
          <a:lstStyle/>
          <a:p>
            <a:r>
              <a:rPr lang="en-US"/>
              <a:t>The Column Mapping Properties</a:t>
            </a:r>
          </a:p>
          <a:p>
            <a:pPr lvl="1"/>
            <a:r>
              <a:rPr lang="en-US"/>
              <a:t>When you click the More property control button for Column Mapping Properties, the LOV Column Mapping dialog box opens, with the following elements:</a:t>
            </a:r>
          </a:p>
          <a:p>
            <a:pPr lvl="2"/>
            <a:r>
              <a:rPr lang="en-US" b="1"/>
              <a:t>Column Names:</a:t>
            </a:r>
            <a:r>
              <a:rPr lang="en-US"/>
              <a:t> Lets you select an LOV column for mapping or defining a column</a:t>
            </a:r>
            <a:endParaRPr lang="en-US" b="1"/>
          </a:p>
          <a:p>
            <a:pPr lvl="2"/>
            <a:r>
              <a:rPr lang="en-US" b="1"/>
              <a:t>Return Item:</a:t>
            </a:r>
            <a:r>
              <a:rPr lang="en-US"/>
              <a:t> Specifies the name of the form item or variable to which Forms should assign the column value. If null, the column value is not returned from the LOV. If you want to return a value, specify one of the following:</a:t>
            </a:r>
          </a:p>
          <a:p>
            <a:pPr lvl="3"/>
            <a:r>
              <a:rPr lang="en-US">
                <a:latin typeface="Courier New" pitchFamily="49" charset="0"/>
              </a:rPr>
              <a:t>Block_name.item_name</a:t>
            </a:r>
          </a:p>
          <a:p>
            <a:pPr lvl="3"/>
            <a:r>
              <a:rPr lang="en-US">
                <a:latin typeface="Courier New" pitchFamily="49" charset="0"/>
              </a:rPr>
              <a:t>GLOBAL.variable_name</a:t>
            </a:r>
          </a:p>
          <a:p>
            <a:pPr lvl="3"/>
            <a:r>
              <a:rPr lang="en-US">
                <a:latin typeface="Courier New" pitchFamily="49" charset="0"/>
              </a:rPr>
              <a:t>PARAMETER.parameter_name</a:t>
            </a:r>
          </a:p>
          <a:p>
            <a:pPr lvl="2"/>
            <a:r>
              <a:rPr lang="en-US" b="1"/>
              <a:t>Display Width:</a:t>
            </a:r>
            <a:r>
              <a:rPr lang="en-US"/>
              <a:t> Width of column display in LOV; value of zero causes column to be hidden, but value is available for return</a:t>
            </a:r>
            <a:endParaRPr lang="en-US" b="1"/>
          </a:p>
          <a:p>
            <a:pPr lvl="2"/>
            <a:r>
              <a:rPr lang="en-US" b="1"/>
              <a:t>Column Title:</a:t>
            </a:r>
            <a:r>
              <a:rPr lang="en-US"/>
              <a:t> Heading for column in LOV window</a:t>
            </a:r>
          </a:p>
          <a:p>
            <a:pPr lvl="1"/>
            <a:r>
              <a:rPr lang="en-US"/>
              <a:t>To set a column mapping in this dialog, first select the column from the Column Names list, then set the other mapping values, as required.</a:t>
            </a:r>
          </a:p>
          <a:p>
            <a:pPr lvl="1"/>
            <a:r>
              <a:rPr lang="en-US" b="1"/>
              <a:t>Note:</a:t>
            </a:r>
            <a:r>
              <a:rPr lang="en-US"/>
              <a:t> The record group columns and LOV columns must remain compatible.</a:t>
            </a:r>
          </a:p>
          <a:p>
            <a:pPr lvl="1"/>
            <a:r>
              <a:rPr lang="en-US"/>
              <a:t>You can modify the record group query from its own properties list.</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75" name="Rectangle 3"/>
          <p:cNvSpPr>
            <a:spLocks noGrp="1" noChangeArrowheads="1"/>
          </p:cNvSpPr>
          <p:nvPr>
            <p:ph type="body" idx="1"/>
          </p:nvPr>
        </p:nvSpPr>
        <p:spPr>
          <a:xfrm>
            <a:off x="568325" y="458788"/>
            <a:ext cx="5681663" cy="8094662"/>
          </a:xfrm>
        </p:spPr>
        <p:txBody>
          <a:bodyPr/>
          <a:lstStyle/>
          <a:p>
            <a:r>
              <a:rPr lang="en-US"/>
              <a:t>The Column Mapping Properties (continued)</a:t>
            </a:r>
          </a:p>
          <a:p>
            <a:pPr lvl="1"/>
            <a:r>
              <a:rPr lang="en-US" b="1"/>
              <a:t>Associating an LOV with a Text Item</a:t>
            </a:r>
          </a:p>
          <a:p>
            <a:pPr lvl="1"/>
            <a:r>
              <a:rPr lang="en-US"/>
              <a:t>So that the user can invoke an LOV from a text item, you must specify the LOV name in the Property Palette of the text item.</a:t>
            </a:r>
          </a:p>
          <a:p>
            <a:pPr lvl="2">
              <a:buFontTx/>
              <a:buNone/>
            </a:pPr>
            <a:r>
              <a:rPr lang="en-US"/>
              <a:t>1.	Select the text item in the Object Navigator from which the LOV is to be accessible.</a:t>
            </a:r>
          </a:p>
          <a:p>
            <a:pPr lvl="2">
              <a:buFontTx/>
              <a:buNone/>
            </a:pPr>
            <a:r>
              <a:rPr lang="en-US"/>
              <a:t>2.	In the item Property Palette, set the List of Values property to the required LOV.</a:t>
            </a:r>
          </a:p>
          <a:p>
            <a:pPr lvl="1"/>
            <a:r>
              <a:rPr lang="en-US"/>
              <a:t>Remember that the List of Values lamp is displayed when the user navigates to this text item, indicating that the LOV is available through the List of Values key or menu command.</a:t>
            </a:r>
          </a:p>
          <a:p>
            <a:r>
              <a:rPr lang="en-US">
                <a:solidFill>
                  <a:srgbClr val="0000FF"/>
                </a:solidFill>
              </a:rPr>
              <a:t>Instructor Note</a:t>
            </a:r>
          </a:p>
          <a:p>
            <a:pPr lvl="2"/>
            <a:r>
              <a:rPr lang="en-US">
                <a:solidFill>
                  <a:srgbClr val="0000FF"/>
                </a:solidFill>
              </a:rPr>
              <a:t>Do not put a colon in front of the Return Item object names.</a:t>
            </a:r>
          </a:p>
          <a:p>
            <a:pPr lvl="2"/>
            <a:r>
              <a:rPr lang="en-US">
                <a:solidFill>
                  <a:srgbClr val="0000FF"/>
                </a:solidFill>
              </a:rPr>
              <a:t>To add extra spaces between columns in the LOV window, set the Display Width wider than the column default width. However, you cannot increase the width between a number column and a nonnumber column this way because LOVs display numbers right-justified.</a:t>
            </a:r>
          </a:p>
          <a:p>
            <a:pPr lvl="2"/>
            <a:r>
              <a:rPr lang="en-US">
                <a:solidFill>
                  <a:srgbClr val="0000FF"/>
                </a:solidFill>
              </a:rPr>
              <a:t>You can also attach an LOV to a text item programmatically with the </a:t>
            </a:r>
            <a:r>
              <a:rPr lang="en-US">
                <a:solidFill>
                  <a:srgbClr val="0000FF"/>
                </a:solidFill>
                <a:latin typeface="Courier New" pitchFamily="49" charset="0"/>
              </a:rPr>
              <a:t>SET_ITEM_PROPERTY</a:t>
            </a:r>
            <a:r>
              <a:rPr lang="en-US">
                <a:solidFill>
                  <a:srgbClr val="0000FF"/>
                </a:solidFill>
              </a:rPr>
              <a:t> built-in.</a:t>
            </a:r>
          </a:p>
          <a:p>
            <a:pPr lvl="1"/>
            <a:r>
              <a:rPr lang="en-US" b="1">
                <a:solidFill>
                  <a:srgbClr val="0000FF"/>
                </a:solidFill>
              </a:rPr>
              <a:t>Demonstration</a:t>
            </a:r>
          </a:p>
          <a:p>
            <a:pPr lvl="1"/>
            <a:r>
              <a:rPr lang="en-US">
                <a:solidFill>
                  <a:srgbClr val="0000FF"/>
                </a:solidFill>
              </a:rPr>
              <a:t>Demonstrate how mapping column values to global variables and changing the record group query at run time enable you to use the same LOV for more than one set of items.</a:t>
            </a:r>
          </a:p>
          <a:p>
            <a:pPr lvl="1"/>
            <a:r>
              <a:rPr lang="en-US">
                <a:solidFill>
                  <a:srgbClr val="0000FF"/>
                </a:solidFill>
              </a:rPr>
              <a:t>From the </a:t>
            </a:r>
            <a:r>
              <a:rPr lang="en-US">
                <a:solidFill>
                  <a:srgbClr val="0000FF"/>
                </a:solidFill>
                <a:latin typeface="Courier New" pitchFamily="49" charset="0"/>
              </a:rPr>
              <a:t>demo</a:t>
            </a:r>
            <a:r>
              <a:rPr lang="en-US">
                <a:solidFill>
                  <a:srgbClr val="0000FF"/>
                </a:solidFill>
              </a:rPr>
              <a:t> directory, open the form </a:t>
            </a:r>
            <a:r>
              <a:rPr lang="en-US">
                <a:solidFill>
                  <a:srgbClr val="0000FF"/>
                </a:solidFill>
                <a:latin typeface="Courier New" pitchFamily="49" charset="0"/>
              </a:rPr>
              <a:t>LOV_Demo.fmb</a:t>
            </a:r>
            <a:r>
              <a:rPr lang="en-US">
                <a:solidFill>
                  <a:srgbClr val="0000FF"/>
                </a:solidFill>
              </a:rPr>
              <a:t>. Show the students that the form uses one LOV and one record group. The LOV is assigned to both the Sales_Rep_Id and the Manager_Id items. Look at the column mapping property of the LOV to see that the ID and NAME returned by the query are assigned to global variables. </a:t>
            </a:r>
          </a:p>
          <a:p>
            <a:pPr lvl="1"/>
            <a:r>
              <a:rPr lang="en-US">
                <a:solidFill>
                  <a:srgbClr val="0000FF"/>
                </a:solidFill>
              </a:rPr>
              <a:t>Now examine the code in the Key-Listval triggers for the Sales_Rep_Id and the Manager_Id items. Do not emphasize the code itself to students because they have not learned how to code triggers yet – just summarize what is being accomplished:</a:t>
            </a:r>
          </a:p>
          <a:p>
            <a:pPr lvl="2"/>
            <a:r>
              <a:rPr lang="en-US">
                <a:solidFill>
                  <a:srgbClr val="0000FF"/>
                </a:solidFill>
              </a:rPr>
              <a:t>The record group is repopulated with a different query for each item prior to displaying the LOV</a:t>
            </a:r>
          </a:p>
          <a:p>
            <a:pPr lvl="2"/>
            <a:r>
              <a:rPr lang="en-US">
                <a:solidFill>
                  <a:srgbClr val="0000FF"/>
                </a:solidFill>
              </a:rPr>
              <a:t>The global variables from the LOV are being assigned to the text items. So indirect mapping to multiple sets of text items can be accomplished by mapping LOV column values to global variables, and then assigning the global variables to the desired text items after invoking the LOV.</a:t>
            </a:r>
          </a:p>
          <a:p>
            <a:pPr lvl="1"/>
            <a:r>
              <a:rPr lang="en-US">
                <a:solidFill>
                  <a:srgbClr val="0000FF"/>
                </a:solidFill>
              </a:rPr>
              <a:t>Run the form and invoke the LOV from both the Sales Rep ID and the Manager ID items. You can see that two different sets of records are displayed by the same LOV for the two different text items, and when you choose an entry, it is assigned to the correct set of text items (either Sales Rep ID and Sales Rep Name, or Manager ID and Manager Name).</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96" name="Rectangle 8"/>
          <p:cNvSpPr>
            <a:spLocks noGrp="1" noRot="1" noChangeAspect="1" noChangeArrowheads="1" noTextEdit="1"/>
          </p:cNvSpPr>
          <p:nvPr>
            <p:ph type="sldImg"/>
          </p:nvPr>
        </p:nvSpPr>
        <p:spPr>
          <a:ln/>
        </p:spPr>
      </p:sp>
      <p:sp>
        <p:nvSpPr>
          <p:cNvPr id="293897" name="Rectangle 9"/>
          <p:cNvSpPr>
            <a:spLocks noGrp="1" noChangeArrowheads="1"/>
          </p:cNvSpPr>
          <p:nvPr>
            <p:ph type="body" idx="1"/>
          </p:nvPr>
        </p:nvSpPr>
        <p:spPr/>
        <p:txBody>
          <a:bodyPr/>
          <a:lstStyle/>
          <a:p>
            <a:r>
              <a:rPr lang="en-US"/>
              <a:t>Defining an Editor</a:t>
            </a:r>
          </a:p>
          <a:p>
            <a:pPr lvl="1"/>
            <a:r>
              <a:rPr lang="en-US"/>
              <a:t>If the user needs to use an editor on text values, the default Forms Builder editor is usually sufficient for most items. However, you can design your own customized editor as an object in a form module, and then attach it to the text items that need it.</a:t>
            </a:r>
          </a:p>
          <a:p>
            <a:pPr lvl="1"/>
            <a:r>
              <a:rPr lang="en-US" b="1"/>
              <a:t>How to create a customized editor</a:t>
            </a:r>
          </a:p>
          <a:p>
            <a:pPr lvl="2">
              <a:buFontTx/>
              <a:buNone/>
            </a:pPr>
            <a:r>
              <a:rPr lang="en-US"/>
              <a:t>1.	Select the Editors node in the Object Navigator, then click Create. A new editor object is displayed in the list.</a:t>
            </a:r>
          </a:p>
          <a:p>
            <a:pPr lvl="2">
              <a:buFontTx/>
              <a:buNone/>
            </a:pPr>
            <a:r>
              <a:rPr lang="en-US"/>
              <a:t>2.	Select the new editor in the Object Navigator, and then access its Property Palette, where you can set its name and other properties.</a:t>
            </a:r>
          </a:p>
        </p:txBody>
      </p:sp>
      <p:sp>
        <p:nvSpPr>
          <p:cNvPr id="293895" name="Line 7"/>
          <p:cNvSpPr>
            <a:spLocks noChangeShapeType="1"/>
          </p:cNvSpPr>
          <p:nvPr/>
        </p:nvSpPr>
        <p:spPr bwMode="auto">
          <a:xfrm>
            <a:off x="966788" y="6894513"/>
            <a:ext cx="3046412" cy="3146425"/>
          </a:xfrm>
          <a:prstGeom prst="line">
            <a:avLst/>
          </a:prstGeom>
          <a:noFill/>
          <a:ln w="9525">
            <a:noFill/>
            <a:round/>
            <a:headEnd/>
            <a:tailEnd type="triangle" w="med" len="med"/>
          </a:ln>
          <a:effectLst/>
        </p:spPr>
        <p:txBody>
          <a:bodyPr lIns="12700" tIns="12700" rIns="12700" bIns="12700">
            <a:sp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70" name="Rectangle 6"/>
          <p:cNvSpPr>
            <a:spLocks noGrp="1" noRot="1" noChangeAspect="1" noChangeArrowheads="1" noTextEdit="1"/>
          </p:cNvSpPr>
          <p:nvPr>
            <p:ph type="sldImg"/>
          </p:nvPr>
        </p:nvSpPr>
        <p:spPr>
          <a:ln/>
        </p:spPr>
      </p:sp>
      <p:sp>
        <p:nvSpPr>
          <p:cNvPr id="267271" name="Rectangle 7"/>
          <p:cNvSpPr>
            <a:spLocks noGrp="1" noChangeArrowheads="1"/>
          </p:cNvSpPr>
          <p:nvPr>
            <p:ph type="body" idx="1"/>
          </p:nvPr>
        </p:nvSpPr>
        <p:spPr/>
        <p:txBody>
          <a:bodyPr/>
          <a:lstStyle/>
          <a:p>
            <a:r>
              <a:rPr lang="en-US"/>
              <a:t>Introduction</a:t>
            </a:r>
          </a:p>
          <a:p>
            <a:pPr lvl="1"/>
            <a:r>
              <a:rPr lang="en-US" b="1"/>
              <a:t>Overview</a:t>
            </a:r>
          </a:p>
          <a:p>
            <a:pPr lvl="1"/>
            <a:r>
              <a:rPr lang="en-US"/>
              <a:t>With Oracle Forms Developer you can enhance your application with lists of available values and text editors to supplement the text item object. In this lesson you will learn how to create lists of values (LOVs) and text editors, and to associate them with items in your application.</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514" name="Rectangle 2"/>
          <p:cNvSpPr>
            <a:spLocks noGrp="1" noRot="1" noChangeAspect="1" noChangeArrowheads="1" noTextEdit="1"/>
          </p:cNvSpPr>
          <p:nvPr>
            <p:ph type="sldImg"/>
          </p:nvPr>
        </p:nvSpPr>
        <p:spPr>
          <a:ln/>
        </p:spPr>
      </p:sp>
      <p:sp>
        <p:nvSpPr>
          <p:cNvPr id="320515" name="Rectangle 3"/>
          <p:cNvSpPr>
            <a:spLocks noGrp="1" noChangeArrowheads="1"/>
          </p:cNvSpPr>
          <p:nvPr>
            <p:ph type="body" idx="1"/>
          </p:nvPr>
        </p:nvSpPr>
        <p:spPr/>
        <p:txBody>
          <a:bodyPr/>
          <a:lstStyle/>
          <a:p>
            <a:r>
              <a:rPr lang="en-US"/>
              <a:t>Defining an Editor (continued)</a:t>
            </a:r>
          </a:p>
          <a:p>
            <a:pPr lvl="1"/>
            <a:r>
              <a:rPr lang="en-US" b="1"/>
              <a:t>Setting Editor properties</a:t>
            </a:r>
            <a:endParaRPr lang="en-US"/>
          </a:p>
          <a:p>
            <a:pPr lvl="1"/>
            <a:r>
              <a:rPr lang="en-US"/>
              <a:t>The following properties show the individual tailoring that is possible by creating your own editor:</a:t>
            </a:r>
          </a:p>
          <a:p>
            <a:pPr lvl="2"/>
            <a:r>
              <a:rPr lang="en-US" b="1"/>
              <a:t>Title/Bottom Title:</a:t>
            </a:r>
            <a:r>
              <a:rPr lang="en-US"/>
              <a:t> Displays at top or bottom of editor window</a:t>
            </a:r>
            <a:endParaRPr lang="en-US" b="1"/>
          </a:p>
          <a:p>
            <a:pPr lvl="2"/>
            <a:r>
              <a:rPr lang="en-US" b="1"/>
              <a:t>Width/Height:</a:t>
            </a:r>
            <a:r>
              <a:rPr lang="en-US"/>
              <a:t> Control size of editor window and hence its editing area</a:t>
            </a:r>
            <a:endParaRPr lang="en-US" b="1"/>
          </a:p>
          <a:p>
            <a:pPr lvl="2"/>
            <a:r>
              <a:rPr lang="en-US" b="1"/>
              <a:t>X/Y Position:</a:t>
            </a:r>
            <a:r>
              <a:rPr lang="en-US"/>
              <a:t> Screen position for editor; can be overridden by a text item property</a:t>
            </a:r>
            <a:endParaRPr lang="en-US" b="1"/>
          </a:p>
          <a:p>
            <a:pPr lvl="2"/>
            <a:r>
              <a:rPr lang="en-US" b="1"/>
              <a:t>Wrap Style:</a:t>
            </a:r>
            <a:r>
              <a:rPr lang="en-US"/>
              <a:t> How text wraps in the window: None, Character, or Word</a:t>
            </a:r>
            <a:endParaRPr lang="en-US" b="1"/>
          </a:p>
          <a:p>
            <a:pPr lvl="2"/>
            <a:r>
              <a:rPr lang="en-US" b="1"/>
              <a:t>Show Vertical Scrollbar:</a:t>
            </a:r>
            <a:r>
              <a:rPr lang="en-US"/>
              <a:t> Specify Yes to add vertical scroll bar to editor window</a:t>
            </a:r>
          </a:p>
          <a:p>
            <a:r>
              <a:rPr lang="en-US">
                <a:solidFill>
                  <a:srgbClr val="0000FF"/>
                </a:solidFill>
              </a:rPr>
              <a:t>Instructor Note</a:t>
            </a:r>
          </a:p>
          <a:p>
            <a:pPr lvl="1"/>
            <a:r>
              <a:rPr lang="en-US" b="1">
                <a:solidFill>
                  <a:srgbClr val="0000FF"/>
                </a:solidFill>
              </a:rPr>
              <a:t>Demonstration: </a:t>
            </a:r>
            <a:r>
              <a:rPr lang="en-US">
                <a:solidFill>
                  <a:srgbClr val="0000FF"/>
                </a:solidFill>
              </a:rPr>
              <a:t>Show how to create an editor.</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40" name="Rectangle 4"/>
          <p:cNvSpPr>
            <a:spLocks noGrp="1" noRot="1" noChangeAspect="1" noChangeArrowheads="1" noTextEdit="1"/>
          </p:cNvSpPr>
          <p:nvPr>
            <p:ph type="sldImg"/>
          </p:nvPr>
        </p:nvSpPr>
        <p:spPr>
          <a:ln/>
        </p:spPr>
      </p:sp>
      <p:sp>
        <p:nvSpPr>
          <p:cNvPr id="295941" name="Rectangle 5"/>
          <p:cNvSpPr>
            <a:spLocks noGrp="1" noChangeArrowheads="1"/>
          </p:cNvSpPr>
          <p:nvPr>
            <p:ph type="body" idx="1"/>
          </p:nvPr>
        </p:nvSpPr>
        <p:spPr/>
        <p:txBody>
          <a:bodyPr/>
          <a:lstStyle/>
          <a:p>
            <a:r>
              <a:rPr lang="en-US"/>
              <a:t>Associating an Editor with a Text Item</a:t>
            </a:r>
          </a:p>
          <a:p>
            <a:pPr lvl="1"/>
            <a:r>
              <a:rPr lang="en-US"/>
              <a:t>To associate an editor with a text item, you must specify the editor in the Property Palette of the text item.</a:t>
            </a:r>
          </a:p>
          <a:p>
            <a:pPr lvl="1"/>
            <a:r>
              <a:rPr lang="en-US"/>
              <a:t>Select the text item in the Object Navigator from which the editor is to be accessible.</a:t>
            </a:r>
          </a:p>
          <a:p>
            <a:pPr lvl="1"/>
            <a:r>
              <a:rPr lang="en-US"/>
              <a:t>In the item Property Palette, set the Editor property to one of the following settings:</a:t>
            </a:r>
          </a:p>
          <a:p>
            <a:pPr lvl="2"/>
            <a:r>
              <a:rPr lang="en-US" b="1"/>
              <a:t>Null:</a:t>
            </a:r>
            <a:r>
              <a:rPr lang="en-US"/>
              <a:t> The text item uses the default Forms Builder editor.</a:t>
            </a:r>
          </a:p>
          <a:p>
            <a:pPr lvl="2"/>
            <a:r>
              <a:rPr lang="en-US" b="1"/>
              <a:t>Editor Name:</a:t>
            </a:r>
            <a:r>
              <a:rPr lang="en-US"/>
              <a:t> The text item uses the named editor that you have created and customized in this module.</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992" name="Rectangle 8"/>
          <p:cNvSpPr>
            <a:spLocks noGrp="1" noRot="1" noChangeAspect="1" noChangeArrowheads="1" noTextEdit="1"/>
          </p:cNvSpPr>
          <p:nvPr>
            <p:ph type="sldImg"/>
          </p:nvPr>
        </p:nvSpPr>
        <p:spPr>
          <a:ln/>
        </p:spPr>
      </p:sp>
      <p:sp>
        <p:nvSpPr>
          <p:cNvPr id="297993" name="Rectangle 9"/>
          <p:cNvSpPr>
            <a:spLocks noGrp="1" noChangeArrowheads="1"/>
          </p:cNvSpPr>
          <p:nvPr>
            <p:ph type="body" idx="1"/>
          </p:nvPr>
        </p:nvSpPr>
        <p:spPr/>
        <p:txBody>
          <a:bodyPr/>
          <a:lstStyle/>
          <a:p>
            <a:r>
              <a:rPr lang="en-US"/>
              <a:t>Summary</a:t>
            </a:r>
          </a:p>
          <a:p>
            <a:pPr lvl="1"/>
            <a:r>
              <a:rPr lang="en-US"/>
              <a:t>In the lesson, you learned that lists of values (LOVs) and text editors can be used to support text items. Both LOVs and editors are objects in a form module that open their own window when activated at run time and are used to support text items in any block of the form module.</a:t>
            </a:r>
          </a:p>
          <a:p>
            <a:pPr lvl="2"/>
            <a:r>
              <a:rPr lang="en-US"/>
              <a:t>LOVs and editors can be shared across text items.</a:t>
            </a:r>
          </a:p>
          <a:p>
            <a:pPr lvl="2"/>
            <a:r>
              <a:rPr lang="en-US"/>
              <a:t>The steps to implement an LOV are:</a:t>
            </a:r>
          </a:p>
          <a:p>
            <a:pPr lvl="3">
              <a:buFont typeface="New Times Roman"/>
              <a:buNone/>
            </a:pPr>
            <a:r>
              <a:rPr lang="en-US"/>
              <a:t>1.	Create a new LOV (and record group).</a:t>
            </a:r>
          </a:p>
          <a:p>
            <a:pPr lvl="3">
              <a:buFont typeface="New Times Roman"/>
              <a:buNone/>
            </a:pPr>
            <a:r>
              <a:rPr lang="en-US"/>
              <a:t>2.	Define column mapping for return items.</a:t>
            </a:r>
          </a:p>
          <a:p>
            <a:pPr lvl="3">
              <a:buFont typeface="New Times Roman"/>
              <a:buNone/>
            </a:pPr>
            <a:r>
              <a:rPr lang="en-US"/>
              <a:t>3.	Attach the LOV to text items, as required.</a:t>
            </a:r>
          </a:p>
          <a:p>
            <a:pPr lvl="2"/>
            <a:r>
              <a:rPr lang="en-US"/>
              <a:t>The LOV Wizard performs these steps automatically.</a:t>
            </a:r>
          </a:p>
          <a:p>
            <a:pPr lvl="2"/>
            <a:r>
              <a:rPr lang="en-US"/>
              <a:t>Text items can use the default editor or a user-named editor.</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36" name="Rectangle 4"/>
          <p:cNvSpPr>
            <a:spLocks noGrp="1" noRot="1" noChangeAspect="1" noChangeArrowheads="1" noTextEdit="1"/>
          </p:cNvSpPr>
          <p:nvPr>
            <p:ph type="sldImg"/>
          </p:nvPr>
        </p:nvSpPr>
        <p:spPr>
          <a:ln/>
        </p:spPr>
      </p:sp>
      <p:sp>
        <p:nvSpPr>
          <p:cNvPr id="300037" name="Rectangle 5"/>
          <p:cNvSpPr>
            <a:spLocks noGrp="1" noChangeArrowheads="1"/>
          </p:cNvSpPr>
          <p:nvPr>
            <p:ph type="body" idx="1"/>
          </p:nvPr>
        </p:nvSpPr>
        <p:spPr/>
        <p:txBody>
          <a:bodyPr/>
          <a:lstStyle/>
          <a:p>
            <a:r>
              <a:rPr lang="en-US"/>
              <a:t>Practice 8 Overview</a:t>
            </a:r>
          </a:p>
          <a:p>
            <a:pPr lvl="1"/>
            <a:r>
              <a:rPr lang="en-US"/>
              <a:t>In this practice session, you will create three LOVs and an editor.</a:t>
            </a:r>
          </a:p>
          <a:p>
            <a:pPr lvl="2"/>
            <a:r>
              <a:rPr lang="en-US"/>
              <a:t>Using the LOV Wizard, create an LOV in the ORDERS form to display product numbers and their descriptions. Attach the LOV to the Product_ID item in the </a:t>
            </a:r>
            <a:r>
              <a:rPr lang="en-US">
                <a:latin typeface="Courier New" pitchFamily="49" charset="0"/>
              </a:rPr>
              <a:t>ORDER_ITEMS</a:t>
            </a:r>
            <a:r>
              <a:rPr lang="en-US"/>
              <a:t> data block.</a:t>
            </a:r>
          </a:p>
          <a:p>
            <a:pPr lvl="2"/>
            <a:r>
              <a:rPr lang="en-US"/>
              <a:t>Using the LOV Wizard, create an LOV in the ORDERS form to display Sales Representatives’ IDs and names. Attach the LOV to the Sales_Rep_ID item in the </a:t>
            </a:r>
            <a:r>
              <a:rPr lang="en-US">
                <a:latin typeface="Courier New" pitchFamily="49" charset="0"/>
              </a:rPr>
              <a:t>ORDERS</a:t>
            </a:r>
            <a:r>
              <a:rPr lang="en-US"/>
              <a:t> data block. Save and run the form.</a:t>
            </a:r>
          </a:p>
          <a:p>
            <a:pPr lvl="2"/>
            <a:r>
              <a:rPr lang="en-US"/>
              <a:t>Using the LOV wizard, create an LOV in the CUSTOMERS form to display sales representatives’ numbers and their names. Attach the LOV to the ACCT_MGR_ID item in the </a:t>
            </a:r>
            <a:r>
              <a:rPr lang="en-US">
                <a:latin typeface="Courier New" pitchFamily="49" charset="0"/>
              </a:rPr>
              <a:t>CUSTOMERS</a:t>
            </a:r>
            <a:r>
              <a:rPr lang="en-US"/>
              <a:t> data block. Save and run the form.</a:t>
            </a:r>
          </a:p>
          <a:p>
            <a:pPr lvl="2"/>
            <a:r>
              <a:rPr lang="en-US"/>
              <a:t>In the CUSTOMERS form, create an editor for the Phone_Numbers item. </a:t>
            </a:r>
          </a:p>
          <a:p>
            <a:pPr lvl="1"/>
            <a:r>
              <a:rPr lang="en-US" b="1"/>
              <a:t>Note:</a:t>
            </a:r>
            <a:r>
              <a:rPr lang="en-US"/>
              <a:t> For solutions to this practice, see Practice 8 in Appendix A, “Practice Solutions.”</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4" name="Rectangle 4"/>
          <p:cNvSpPr>
            <a:spLocks noGrp="1" noChangeArrowheads="1"/>
          </p:cNvSpPr>
          <p:nvPr>
            <p:ph type="body" idx="1"/>
          </p:nvPr>
        </p:nvSpPr>
        <p:spPr>
          <a:xfrm>
            <a:off x="568325" y="457200"/>
            <a:ext cx="5681663" cy="8162925"/>
          </a:xfrm>
        </p:spPr>
        <p:txBody>
          <a:bodyPr/>
          <a:lstStyle/>
          <a:p>
            <a:pPr marL="228600" indent="-228600"/>
            <a:r>
              <a:rPr lang="en-US"/>
              <a:t>Practice 8</a:t>
            </a:r>
          </a:p>
          <a:p>
            <a:pPr lvl="2" eaLnBrk="0" hangingPunct="0">
              <a:lnSpc>
                <a:spcPct val="95000"/>
              </a:lnSpc>
              <a:spcAft>
                <a:spcPts val="300"/>
              </a:spcAft>
              <a:buSzTx/>
              <a:buFontTx/>
              <a:buNone/>
            </a:pPr>
            <a:r>
              <a:rPr lang="en-US"/>
              <a:t>1.	In the ORDG</a:t>
            </a:r>
            <a:r>
              <a:rPr lang="en-US" i="1"/>
              <a:t>XX </a:t>
            </a:r>
            <a:r>
              <a:rPr lang="en-US"/>
              <a:t>form, create an LOV to display product numbers and descriptions to be used with the Product_Id item in the </a:t>
            </a:r>
            <a:r>
              <a:rPr lang="en-US">
                <a:latin typeface="Courier New" pitchFamily="49" charset="0"/>
              </a:rPr>
              <a:t>ORDER_ITEMS</a:t>
            </a:r>
            <a:r>
              <a:rPr lang="en-US"/>
              <a:t> block.</a:t>
            </a:r>
            <a:br>
              <a:rPr lang="en-US"/>
            </a:br>
            <a:r>
              <a:rPr lang="en-US"/>
              <a:t>Use the </a:t>
            </a:r>
            <a:r>
              <a:rPr lang="en-US">
                <a:latin typeface="Courier New" pitchFamily="49" charset="0"/>
              </a:rPr>
              <a:t>PRODUCTS</a:t>
            </a:r>
            <a:r>
              <a:rPr lang="en-US"/>
              <a:t> table and select the Product_Id and Product_Name columns.</a:t>
            </a:r>
            <a:br>
              <a:rPr lang="en-US"/>
            </a:br>
            <a:r>
              <a:rPr lang="en-US"/>
              <a:t>Assign a title of Products to the LOV. Sort the list by the product name. Assign a column width of 25 for Product_Id, and assign the LOV a width of 200 and a height of 250. Position the LOV 30 pixels below and to the right of the upper-left corner. For the Product_Id column, set the return item to </a:t>
            </a:r>
            <a:r>
              <a:rPr lang="en-US">
                <a:latin typeface="Courier New" pitchFamily="49" charset="0"/>
              </a:rPr>
              <a:t>ORDER_ITEMS.PRODUCT_ID</a:t>
            </a:r>
            <a:r>
              <a:rPr lang="en-US"/>
              <a:t>. Attach the LOV to the Product_Id item in the </a:t>
            </a:r>
            <a:r>
              <a:rPr lang="en-US">
                <a:latin typeface="Courier New" pitchFamily="49" charset="0"/>
              </a:rPr>
              <a:t>ORDER_ITEMS</a:t>
            </a:r>
            <a:r>
              <a:rPr lang="en-US"/>
              <a:t> block. Change the name of the LOV to </a:t>
            </a:r>
            <a:r>
              <a:rPr lang="en-US">
                <a:latin typeface="Courier New" pitchFamily="49" charset="0"/>
              </a:rPr>
              <a:t>PRODUCTS_LOV</a:t>
            </a:r>
            <a:r>
              <a:rPr lang="en-US"/>
              <a:t> and the name of the record group to </a:t>
            </a:r>
            <a:r>
              <a:rPr lang="en-US">
                <a:latin typeface="Courier New" pitchFamily="49" charset="0"/>
              </a:rPr>
              <a:t>PRODUCTS_RG</a:t>
            </a:r>
            <a:r>
              <a:rPr lang="en-US"/>
              <a:t>.</a:t>
            </a:r>
          </a:p>
          <a:p>
            <a:pPr lvl="2" eaLnBrk="0" hangingPunct="0">
              <a:lnSpc>
                <a:spcPct val="95000"/>
              </a:lnSpc>
              <a:spcAft>
                <a:spcPts val="300"/>
              </a:spcAft>
              <a:buSzTx/>
              <a:buFontTx/>
              <a:buNone/>
            </a:pPr>
            <a:r>
              <a:rPr lang="en-US"/>
              <a:t>2.	In the ORDG</a:t>
            </a:r>
            <a:r>
              <a:rPr lang="en-US" i="1"/>
              <a:t>XX </a:t>
            </a:r>
            <a:r>
              <a:rPr lang="en-US"/>
              <a:t>form, use the LOV Wizard to create an LOV to display sales representatives’ numbers and their names. Use the </a:t>
            </a:r>
            <a:r>
              <a:rPr lang="en-US">
                <a:latin typeface="Courier New" pitchFamily="49" charset="0"/>
              </a:rPr>
              <a:t>EMPLOYEES</a:t>
            </a:r>
            <a:r>
              <a:rPr lang="en-US"/>
              <a:t> table, Employee_Id, First_Name, and Last_Name columns. Concatenate the First_Name and the Last_Name columns and give the alias of Name. Select employees whose Job_ID is SA_REP.</a:t>
            </a:r>
            <a:br>
              <a:rPr lang="en-US"/>
            </a:br>
            <a:r>
              <a:rPr lang="en-US"/>
              <a:t>Assign a title of Sales Representatives to the LOV. Assign a column width of 20 for ID, and assign the LOV a width of 200 and a height of 250. Position the LOV 30 pixels below and to the right of the upper-left corner. For the ID column, set the return item to </a:t>
            </a:r>
            <a:r>
              <a:rPr lang="en-US">
                <a:latin typeface="Courier New" pitchFamily="49" charset="0"/>
              </a:rPr>
              <a:t>ORDERS.SALES_REP_ID</a:t>
            </a:r>
            <a:r>
              <a:rPr lang="en-US"/>
              <a:t>; for the Name column, set the return item to </a:t>
            </a:r>
            <a:r>
              <a:rPr lang="en-US">
                <a:latin typeface="Courier New" pitchFamily="49" charset="0"/>
              </a:rPr>
              <a:t>ORDERS.SALES_REP_NAME</a:t>
            </a:r>
            <a:r>
              <a:rPr lang="en-US"/>
              <a:t>. Attach the LOV to the Sales_Rep_Id item in the ORDERS block.</a:t>
            </a:r>
            <a:br>
              <a:rPr lang="en-US"/>
            </a:br>
            <a:r>
              <a:rPr lang="en-US"/>
              <a:t>Change the name of the LOV to </a:t>
            </a:r>
            <a:r>
              <a:rPr lang="en-US">
                <a:latin typeface="Courier New" pitchFamily="49" charset="0"/>
              </a:rPr>
              <a:t>SALES_REP_LOV</a:t>
            </a:r>
            <a:r>
              <a:rPr lang="en-US"/>
              <a:t> and the record group to </a:t>
            </a:r>
            <a:r>
              <a:rPr lang="en-US">
                <a:latin typeface="Courier New" pitchFamily="49" charset="0"/>
              </a:rPr>
              <a:t>SALES_REP_RG</a:t>
            </a:r>
            <a:r>
              <a:rPr lang="en-US"/>
              <a:t>.</a:t>
            </a:r>
          </a:p>
          <a:p>
            <a:pPr lvl="2" eaLnBrk="0" hangingPunct="0">
              <a:lnSpc>
                <a:spcPct val="95000"/>
              </a:lnSpc>
              <a:spcAft>
                <a:spcPts val="300"/>
              </a:spcAft>
              <a:buSzTx/>
              <a:buFontTx/>
              <a:buNone/>
            </a:pPr>
            <a:r>
              <a:rPr lang="en-US"/>
              <a:t>3.	Save and compile your form.</a:t>
            </a:r>
            <a:br>
              <a:rPr lang="en-US"/>
            </a:br>
            <a:r>
              <a:rPr lang="en-US"/>
              <a:t>Click Run Form to run your form and test the changes.</a:t>
            </a:r>
          </a:p>
          <a:p>
            <a:pPr lvl="2" eaLnBrk="0" hangingPunct="0">
              <a:lnSpc>
                <a:spcPct val="95000"/>
              </a:lnSpc>
              <a:spcAft>
                <a:spcPts val="300"/>
              </a:spcAft>
              <a:buSzTx/>
              <a:buFontTx/>
              <a:buNone/>
            </a:pPr>
            <a:r>
              <a:rPr lang="en-US"/>
              <a:t>4.	In the CUSTG</a:t>
            </a:r>
            <a:r>
              <a:rPr lang="en-US" i="1"/>
              <a:t>XX</a:t>
            </a:r>
            <a:r>
              <a:rPr lang="en-US"/>
              <a:t> form, use the LOV Wizard to create an LOV to display account managers’ numbers and their names. Use the </a:t>
            </a:r>
            <a:r>
              <a:rPr lang="en-US">
                <a:latin typeface="Courier New" pitchFamily="49" charset="0"/>
              </a:rPr>
              <a:t>EMPLOYEES</a:t>
            </a:r>
            <a:r>
              <a:rPr lang="en-US"/>
              <a:t> table, Employee_Id, First_Name, and Last_Name columns. Concatenate the First_Name and the Last_Name columns and give the alias of Name. Select employees whose Job_ID is SA_MAN.</a:t>
            </a:r>
            <a:br>
              <a:rPr lang="en-US"/>
            </a:br>
            <a:r>
              <a:rPr lang="en-US"/>
              <a:t>Assign a title of Account Managers to the LOV. Assign a column width of 20 for ID, and assign the LOV a width of 200 and a height of 250. Position the LOV 30 pixels below and to the right of the upper-left corner. For the ID column, set the return item to </a:t>
            </a:r>
            <a:r>
              <a:rPr lang="en-US">
                <a:latin typeface="Courier New" pitchFamily="49" charset="0"/>
              </a:rPr>
              <a:t>CUSTOMERS.ACCOUNT_MGR_ID</a:t>
            </a:r>
            <a:r>
              <a:rPr lang="en-US"/>
              <a:t>. Attach the LOV to the Account_Mgr_Id item in the CUSTOMERS block.</a:t>
            </a:r>
            <a:br>
              <a:rPr lang="en-US"/>
            </a:br>
            <a:r>
              <a:rPr lang="en-US"/>
              <a:t>Change the name of the LOV to </a:t>
            </a:r>
            <a:r>
              <a:rPr lang="en-US">
                <a:latin typeface="Courier New" pitchFamily="49" charset="0"/>
              </a:rPr>
              <a:t>ACCOUNT_MGR_LOV</a:t>
            </a:r>
            <a:r>
              <a:rPr lang="en-US"/>
              <a:t> and the record group to </a:t>
            </a:r>
            <a:r>
              <a:rPr lang="en-US">
                <a:latin typeface="Courier New" pitchFamily="49" charset="0"/>
              </a:rPr>
              <a:t>ACCOUNT_MGR_RG</a:t>
            </a:r>
            <a:r>
              <a:rPr lang="en-US"/>
              <a:t>.</a:t>
            </a:r>
          </a:p>
          <a:p>
            <a:pPr lvl="2" eaLnBrk="0" hangingPunct="0">
              <a:lnSpc>
                <a:spcPct val="95000"/>
              </a:lnSpc>
              <a:spcAft>
                <a:spcPts val="300"/>
              </a:spcAft>
              <a:buSzTx/>
              <a:buFontTx/>
              <a:buNone/>
            </a:pPr>
            <a:r>
              <a:rPr lang="en-US"/>
              <a:t>5.	In the CUSTG</a:t>
            </a:r>
            <a:r>
              <a:rPr lang="en-US" i="1"/>
              <a:t>XX</a:t>
            </a:r>
            <a:r>
              <a:rPr lang="en-US"/>
              <a:t> form, create an editor and attach it to the Phone_Numbers item. Set the title to Phone Numbers, the bottom title to Max 30 Characters, the background color to gray, and the foreground color to yellow.</a:t>
            </a:r>
          </a:p>
          <a:p>
            <a:pPr lvl="2" eaLnBrk="0" hangingPunct="0">
              <a:lnSpc>
                <a:spcPct val="95000"/>
              </a:lnSpc>
              <a:buSzTx/>
              <a:buFontTx/>
              <a:buNone/>
            </a:pPr>
            <a:r>
              <a:rPr lang="en-US"/>
              <a:t>6.	Save, compile, and run the form to test the changes. Resize the window if necessary.</a:t>
            </a:r>
          </a:p>
          <a:p>
            <a:pPr marL="342900" lvl="1" indent="-228600" eaLnBrk="0" hangingPunct="0">
              <a:lnSpc>
                <a:spcPct val="97000"/>
              </a:lnSpc>
              <a:spcBef>
                <a:spcPct val="0"/>
              </a:spcBef>
              <a:buSzTx/>
              <a:buFontTx/>
              <a:buAutoNum type="arabicPeriod" startAt="6"/>
            </a:pPr>
            <a:endParaRPr lang="en-US"/>
          </a:p>
          <a:p>
            <a:pPr marL="228600" indent="-228600" eaLnBrk="0" hangingPunct="0">
              <a:lnSpc>
                <a:spcPct val="80000"/>
              </a:lnSpc>
              <a:spcBef>
                <a:spcPct val="0"/>
              </a:spcBef>
              <a:buSzTx/>
              <a:buFontTx/>
              <a:buNone/>
            </a:pPr>
            <a:r>
              <a:rPr lang="en-US">
                <a:solidFill>
                  <a:srgbClr val="0000FF"/>
                </a:solidFill>
              </a:rPr>
              <a:t>Instructor Note </a:t>
            </a:r>
          </a:p>
          <a:p>
            <a:pPr marL="342900" lvl="1" indent="-228600" eaLnBrk="0" hangingPunct="0">
              <a:lnSpc>
                <a:spcPct val="97000"/>
              </a:lnSpc>
              <a:spcBef>
                <a:spcPct val="0"/>
              </a:spcBef>
              <a:buSzTx/>
              <a:buFontTx/>
              <a:buNone/>
            </a:pPr>
            <a:r>
              <a:rPr lang="en-US">
                <a:solidFill>
                  <a:srgbClr val="0000FF"/>
                </a:solidFill>
              </a:rPr>
              <a:t>If students try to include an object type column in the LOV query, they will receive an </a:t>
            </a:r>
          </a:p>
          <a:p>
            <a:pPr marL="342900" lvl="1" indent="-228600" eaLnBrk="0" hangingPunct="0">
              <a:lnSpc>
                <a:spcPct val="97000"/>
              </a:lnSpc>
              <a:spcBef>
                <a:spcPct val="0"/>
              </a:spcBef>
              <a:buSzTx/>
              <a:buFontTx/>
              <a:buNone/>
            </a:pPr>
            <a:r>
              <a:rPr lang="en-US">
                <a:solidFill>
                  <a:srgbClr val="0000FF"/>
                </a:solidFill>
              </a:rPr>
              <a:t>error. See Bug 2338467.</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6" name="Rectangle 4"/>
          <p:cNvSpPr>
            <a:spLocks noGrp="1" noRot="1" noChangeAspect="1" noChangeArrowheads="1" noTextEdit="1"/>
          </p:cNvSpPr>
          <p:nvPr>
            <p:ph type="sldImg"/>
          </p:nvPr>
        </p:nvSpPr>
        <p:spPr>
          <a:ln/>
        </p:spPr>
      </p:sp>
      <p:sp>
        <p:nvSpPr>
          <p:cNvPr id="269317" name="Rectangle 5"/>
          <p:cNvSpPr>
            <a:spLocks noGrp="1" noChangeArrowheads="1"/>
          </p:cNvSpPr>
          <p:nvPr>
            <p:ph type="body" idx="1"/>
          </p:nvPr>
        </p:nvSpPr>
        <p:spPr/>
        <p:txBody>
          <a:bodyPr/>
          <a:lstStyle/>
          <a:p>
            <a:r>
              <a:rPr lang="en-US"/>
              <a:t>What Are LOVs and Editors?</a:t>
            </a:r>
          </a:p>
          <a:p>
            <a:pPr lvl="1">
              <a:lnSpc>
                <a:spcPct val="95000"/>
              </a:lnSpc>
            </a:pPr>
            <a:r>
              <a:rPr lang="en-US"/>
              <a:t>Lists of values (LOV) and editors are objects in a form module that each open their own window when activated at run time. They are defined at the form level, which means you can use them to support text items in any block of the form module.</a:t>
            </a:r>
          </a:p>
          <a:p>
            <a:pPr lvl="1">
              <a:lnSpc>
                <a:spcPct val="90000"/>
              </a:lnSpc>
            </a:pPr>
            <a:r>
              <a:rPr lang="en-US" b="1"/>
              <a:t>LOVs</a:t>
            </a:r>
          </a:p>
          <a:p>
            <a:pPr lvl="1">
              <a:lnSpc>
                <a:spcPct val="95000"/>
              </a:lnSpc>
            </a:pPr>
            <a:r>
              <a:rPr lang="en-US"/>
              <a:t>An LOV is a scrollable pop-up window that enables a user to pick the value of an item from a multicolumn dynamic list. The user can reduce the lines displayed in the list by simple automatic reduction techniques, or by search strings.</a:t>
            </a:r>
          </a:p>
          <a:p>
            <a:pPr lvl="1">
              <a:lnSpc>
                <a:spcPct val="95000"/>
              </a:lnSpc>
            </a:pPr>
            <a:r>
              <a:rPr lang="en-US"/>
              <a:t>Each line in an LOV can present several field values, with column headings above. You can design your LOV to retrieve some or all of the field values from the line chosen by the user, and place them into form items or variables.</a:t>
            </a:r>
          </a:p>
          <a:p>
            <a:pPr lvl="1">
              <a:lnSpc>
                <a:spcPct val="90000"/>
              </a:lnSpc>
            </a:pPr>
            <a:r>
              <a:rPr lang="en-US"/>
              <a:t>LOVs have the following qualities:</a:t>
            </a:r>
          </a:p>
          <a:p>
            <a:pPr lvl="2">
              <a:lnSpc>
                <a:spcPct val="95000"/>
              </a:lnSpc>
            </a:pPr>
            <a:r>
              <a:rPr lang="en-US" b="1"/>
              <a:t>Dynamic:</a:t>
            </a:r>
            <a:r>
              <a:rPr lang="en-US"/>
              <a:t> The list entries can change to reflect changes in the source data.</a:t>
            </a:r>
          </a:p>
          <a:p>
            <a:pPr lvl="2">
              <a:lnSpc>
                <a:spcPct val="95000"/>
              </a:lnSpc>
            </a:pPr>
            <a:r>
              <a:rPr lang="en-US" b="1"/>
              <a:t>Independent:</a:t>
            </a:r>
            <a:r>
              <a:rPr lang="en-US"/>
              <a:t> The designer can invoke an LOV from any text item, or from outside a text item if called programmatically.</a:t>
            </a:r>
          </a:p>
          <a:p>
            <a:pPr lvl="2">
              <a:lnSpc>
                <a:spcPct val="95000"/>
              </a:lnSpc>
            </a:pPr>
            <a:r>
              <a:rPr lang="en-US" b="1"/>
              <a:t>Flexible:</a:t>
            </a:r>
            <a:r>
              <a:rPr lang="en-US"/>
              <a:t> You can use the same LOV to support several items, if appropriate (for example, product_ID, product_name).</a:t>
            </a:r>
          </a:p>
          <a:p>
            <a:pPr lvl="2">
              <a:lnSpc>
                <a:spcPct val="95000"/>
              </a:lnSpc>
            </a:pPr>
            <a:r>
              <a:rPr lang="en-US" b="1"/>
              <a:t>Efficient:</a:t>
            </a:r>
            <a:r>
              <a:rPr lang="en-US"/>
              <a:t> You can design LOVs to reuse data already loaded into the form, instead of accessing the database for every call. This is useful where data is relatively static.</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4" name="Rectangle 4"/>
          <p:cNvSpPr>
            <a:spLocks noGrp="1" noRot="1" noChangeAspect="1" noChangeArrowheads="1" noTextEdit="1"/>
          </p:cNvSpPr>
          <p:nvPr>
            <p:ph type="sldImg"/>
          </p:nvPr>
        </p:nvSpPr>
        <p:spPr>
          <a:ln/>
        </p:spPr>
      </p:sp>
      <p:sp>
        <p:nvSpPr>
          <p:cNvPr id="271365" name="Rectangle 5"/>
          <p:cNvSpPr>
            <a:spLocks noGrp="1" noChangeArrowheads="1"/>
          </p:cNvSpPr>
          <p:nvPr>
            <p:ph type="body" idx="1"/>
          </p:nvPr>
        </p:nvSpPr>
        <p:spPr/>
        <p:txBody>
          <a:bodyPr/>
          <a:lstStyle/>
          <a:p>
            <a:r>
              <a:rPr lang="en-US"/>
              <a:t>What Are LOVs and Editors? (continued)</a:t>
            </a:r>
          </a:p>
          <a:p>
            <a:pPr lvl="1"/>
            <a:r>
              <a:rPr lang="en-US" b="1"/>
              <a:t>How to use an LOV at run time</a:t>
            </a:r>
          </a:p>
          <a:p>
            <a:pPr lvl="1"/>
            <a:r>
              <a:rPr lang="en-US"/>
              <a:t>When a text item has an LOV attached, the List of Values lamp displays on the status line, while the cursor is in the item.</a:t>
            </a:r>
          </a:p>
          <a:p>
            <a:pPr lvl="2">
              <a:buFontTx/>
              <a:buNone/>
            </a:pPr>
            <a:r>
              <a:rPr lang="en-US"/>
              <a:t>1.	Either press the List of Values key, or select Edit </a:t>
            </a:r>
            <a:r>
              <a:rPr lang="en-US">
                <a:sym typeface="Wingdings" pitchFamily="2" charset="2"/>
              </a:rPr>
              <a:t>&gt; </a:t>
            </a:r>
            <a:r>
              <a:rPr lang="en-US"/>
              <a:t>Display List to invoke the LOV.</a:t>
            </a:r>
          </a:p>
          <a:p>
            <a:pPr lvl="2">
              <a:buFontTx/>
              <a:buNone/>
            </a:pPr>
            <a:r>
              <a:rPr lang="en-US"/>
              <a:t>2.	Select an entry in the displayed list. You can type characters to automatically reduce the list, or enter a search string in the Find field.</a:t>
            </a:r>
          </a:p>
          <a:p>
            <a:pPr lvl="2">
              <a:buFontTx/>
              <a:buNone/>
            </a:pPr>
            <a:r>
              <a:rPr lang="en-US"/>
              <a:t>3.	Click OK to retrieve the line value.</a:t>
            </a:r>
          </a:p>
          <a:p>
            <a:pPr lvl="1"/>
            <a:r>
              <a:rPr lang="en-US" b="1"/>
              <a:t>Note:</a:t>
            </a:r>
            <a:r>
              <a:rPr lang="en-US"/>
              <a:t> Automatic reduction works by comparing the search string entered with the values displayed in the first column of the LOV. If you start your search criteria with a % symbol, Forms performs a search on all LOV columns.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131" name="Rectangle 1027"/>
          <p:cNvSpPr>
            <a:spLocks noGrp="1" noChangeArrowheads="1"/>
          </p:cNvSpPr>
          <p:nvPr>
            <p:ph type="body" idx="1"/>
          </p:nvPr>
        </p:nvSpPr>
        <p:spPr>
          <a:xfrm>
            <a:off x="568325" y="468313"/>
            <a:ext cx="5681663" cy="8094662"/>
          </a:xfrm>
        </p:spPr>
        <p:txBody>
          <a:bodyPr/>
          <a:lstStyle/>
          <a:p>
            <a:r>
              <a:rPr lang="en-US"/>
              <a:t>What Are LOVs and Editors? (continued)</a:t>
            </a:r>
          </a:p>
          <a:p>
            <a:pPr lvl="1"/>
            <a:r>
              <a:rPr lang="en-US" b="1"/>
              <a:t>Editors</a:t>
            </a:r>
          </a:p>
          <a:p>
            <a:pPr lvl="1"/>
            <a:r>
              <a:rPr lang="en-US"/>
              <a:t>With a text editor enabled the user can view multiple lines of a text item simultaneously, search and replace text in it, and generally modify the value of an item from this separate window.</a:t>
            </a:r>
          </a:p>
          <a:p>
            <a:pPr lvl="1"/>
            <a:r>
              <a:rPr lang="en-US"/>
              <a:t>You can use one of two editors at run time:</a:t>
            </a:r>
          </a:p>
          <a:p>
            <a:pPr lvl="2"/>
            <a:r>
              <a:rPr lang="en-US"/>
              <a:t>Forms Builder default editor</a:t>
            </a:r>
          </a:p>
          <a:p>
            <a:pPr lvl="2"/>
            <a:r>
              <a:rPr lang="en-US"/>
              <a:t>User-named editor</a:t>
            </a:r>
          </a:p>
          <a:p>
            <a:pPr lvl="1"/>
            <a:r>
              <a:rPr lang="en-US"/>
              <a:t>Every text item has the default editor available, but you can design your own replacement editor for those items that have special requirements such as larger editing window, position, color, and title.</a:t>
            </a:r>
          </a:p>
          <a:p>
            <a:pPr lvl="1"/>
            <a:r>
              <a:rPr lang="en-US"/>
              <a:t>By overriding the default editor for a text item, you can provide a larger editing window for items with potentially large textual values.</a:t>
            </a:r>
          </a:p>
          <a:p>
            <a:pPr lvl="1"/>
            <a:r>
              <a:rPr lang="en-US" b="1"/>
              <a:t>How to use an editor at run time</a:t>
            </a:r>
          </a:p>
          <a:p>
            <a:pPr lvl="1"/>
            <a:r>
              <a:rPr lang="en-US"/>
              <a:t>With the cursor in the text item to be edited, follow these steps:</a:t>
            </a:r>
          </a:p>
          <a:p>
            <a:pPr lvl="2">
              <a:buFontTx/>
              <a:buNone/>
            </a:pPr>
            <a:r>
              <a:rPr lang="en-US"/>
              <a:t>1.	Press the Edit key, or select Edit </a:t>
            </a:r>
            <a:r>
              <a:rPr lang="en-US">
                <a:sym typeface="Wingdings" pitchFamily="2" charset="2"/>
              </a:rPr>
              <a:t>&gt; </a:t>
            </a:r>
            <a:r>
              <a:rPr lang="en-US"/>
              <a:t>Edit to invoke the attached editor.</a:t>
            </a:r>
          </a:p>
          <a:p>
            <a:pPr lvl="2">
              <a:buFontTx/>
              <a:buNone/>
            </a:pPr>
            <a:r>
              <a:rPr lang="en-US"/>
              <a:t>2.	Edit the text in the Editor window. Forms Builder editors provide a Search button that invokes an additional search-and-replace dialog box for manipulating text.</a:t>
            </a:r>
          </a:p>
          <a:p>
            <a:pPr lvl="2">
              <a:buFontTx/>
              <a:buNone/>
            </a:pPr>
            <a:r>
              <a:rPr lang="en-US"/>
              <a:t>3.	Click OK to write your changes back to the text item.</a:t>
            </a:r>
          </a:p>
          <a:p>
            <a:r>
              <a:rPr lang="en-US">
                <a:solidFill>
                  <a:srgbClr val="0000FF"/>
                </a:solidFill>
              </a:rPr>
              <a:t>Instructor Note</a:t>
            </a:r>
          </a:p>
          <a:p>
            <a:pPr lvl="2"/>
            <a:r>
              <a:rPr lang="en-US">
                <a:solidFill>
                  <a:srgbClr val="0000FF"/>
                </a:solidFill>
              </a:rPr>
              <a:t>The </a:t>
            </a:r>
            <a:r>
              <a:rPr lang="en-US">
                <a:solidFill>
                  <a:srgbClr val="0000FF"/>
                </a:solidFill>
                <a:latin typeface="Courier New" pitchFamily="49" charset="0"/>
              </a:rPr>
              <a:t>EDIT_TEXTITEM</a:t>
            </a:r>
            <a:r>
              <a:rPr lang="en-US">
                <a:solidFill>
                  <a:srgbClr val="0000FF"/>
                </a:solidFill>
              </a:rPr>
              <a:t> built-in invokes the editor associated with the current text item. The </a:t>
            </a:r>
            <a:r>
              <a:rPr lang="en-US">
                <a:solidFill>
                  <a:srgbClr val="0000FF"/>
                </a:solidFill>
                <a:latin typeface="Courier New" pitchFamily="49" charset="0"/>
              </a:rPr>
              <a:t>SHOW_EDITOR</a:t>
            </a:r>
            <a:r>
              <a:rPr lang="en-US">
                <a:solidFill>
                  <a:srgbClr val="0000FF"/>
                </a:solidFill>
              </a:rPr>
              <a:t> built-in invokes a user-named editor at the specified display coordinates.</a:t>
            </a:r>
          </a:p>
          <a:p>
            <a:pPr lvl="2"/>
            <a:r>
              <a:rPr lang="en-US">
                <a:solidFill>
                  <a:srgbClr val="0000FF"/>
                </a:solidFill>
              </a:rPr>
              <a:t>Previous versions of Forms allowed use of the system editor in client/server mode. However, this is not available for Web-deployed forms.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2" name="Rectangle 4"/>
          <p:cNvSpPr>
            <a:spLocks noGrp="1" noRot="1" noChangeAspect="1" noChangeArrowheads="1" noTextEdit="1"/>
          </p:cNvSpPr>
          <p:nvPr>
            <p:ph type="sldImg"/>
          </p:nvPr>
        </p:nvSpPr>
        <p:spPr>
          <a:ln/>
        </p:spPr>
      </p:sp>
      <p:sp>
        <p:nvSpPr>
          <p:cNvPr id="273413" name="Rectangle 5"/>
          <p:cNvSpPr>
            <a:spLocks noGrp="1" noChangeArrowheads="1"/>
          </p:cNvSpPr>
          <p:nvPr>
            <p:ph type="body" idx="1"/>
          </p:nvPr>
        </p:nvSpPr>
        <p:spPr/>
        <p:txBody>
          <a:bodyPr/>
          <a:lstStyle/>
          <a:p>
            <a:r>
              <a:rPr lang="en-US"/>
              <a:t>LOVs and Record Groups</a:t>
            </a:r>
          </a:p>
          <a:p>
            <a:pPr lvl="1"/>
            <a:r>
              <a:rPr lang="en-US"/>
              <a:t>When you build an LOV, consider the following objects:</a:t>
            </a:r>
          </a:p>
          <a:p>
            <a:pPr lvl="2"/>
            <a:r>
              <a:rPr lang="en-US" b="1"/>
              <a:t>Record group:</a:t>
            </a:r>
            <a:r>
              <a:rPr lang="en-US"/>
              <a:t> A Forms Builder object that is used to store the array of values that are presented by an LOV (The record group can be created first or as part of the LOV creation process if based on a query.)</a:t>
            </a:r>
          </a:p>
          <a:p>
            <a:pPr lvl="2"/>
            <a:r>
              <a:rPr lang="en-US" b="1"/>
              <a:t>LOV:</a:t>
            </a:r>
            <a:r>
              <a:rPr lang="en-US"/>
              <a:t> The list itself, which presents one or more column values from the supporting record group in the LOV window (It enables the user to select values, and then write values back to specified items or variables.)</a:t>
            </a:r>
          </a:p>
          <a:p>
            <a:pPr lvl="2"/>
            <a:r>
              <a:rPr lang="en-US" b="1"/>
              <a:t>Text items:</a:t>
            </a:r>
            <a:r>
              <a:rPr lang="en-US"/>
              <a:t> The main text item that you attach to an LOV is usually one that the LOV returns a value to. You can call the LOV from this item to provide possible values for it. A single LOV can return values to several items. You can attach the LOV to any text item from which the same list of values needs to be viewed, whether or not it will receive a value.</a:t>
            </a:r>
          </a:p>
          <a:p>
            <a:r>
              <a:rPr lang="en-US">
                <a:solidFill>
                  <a:srgbClr val="0000FF"/>
                </a:solidFill>
              </a:rPr>
              <a:t>Instructor Note</a:t>
            </a:r>
          </a:p>
          <a:p>
            <a:pPr lvl="1"/>
            <a:r>
              <a:rPr lang="en-US">
                <a:solidFill>
                  <a:srgbClr val="0000FF"/>
                </a:solidFill>
              </a:rPr>
              <a:t>Older versions of Forms supported a different type of LOV not based on a record group, called Old-Style (also known as V2.3-style). This is no longer supported.</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60" name="Rectangle 4"/>
          <p:cNvSpPr>
            <a:spLocks noGrp="1" noRot="1" noChangeAspect="1" noChangeArrowheads="1" noTextEdit="1"/>
          </p:cNvSpPr>
          <p:nvPr>
            <p:ph type="sldImg"/>
          </p:nvPr>
        </p:nvSpPr>
        <p:spPr bwMode="blackGray">
          <a:ln/>
        </p:spPr>
      </p:sp>
      <p:sp>
        <p:nvSpPr>
          <p:cNvPr id="275461" name="Rectangle 5"/>
          <p:cNvSpPr>
            <a:spLocks noGrp="1" noChangeArrowheads="1"/>
          </p:cNvSpPr>
          <p:nvPr>
            <p:ph type="body" idx="1"/>
          </p:nvPr>
        </p:nvSpPr>
        <p:spPr/>
        <p:txBody>
          <a:bodyPr/>
          <a:lstStyle/>
          <a:p>
            <a:r>
              <a:rPr lang="en-US"/>
              <a:t>LOVs and Record Groups (continued)</a:t>
            </a:r>
          </a:p>
          <a:p>
            <a:pPr lvl="1"/>
            <a:r>
              <a:rPr lang="en-US" b="1"/>
              <a:t>Record Groups</a:t>
            </a:r>
          </a:p>
          <a:p>
            <a:pPr lvl="1"/>
            <a:r>
              <a:rPr lang="en-US"/>
              <a:t>A record group is a column-and-row structure stored within Forms Runtime memory and is similar to the structure of a database table. It holds records that can be reused by other Oracle Forms applications and Oracle Reports applications, hence reducing repeated access to external data.</a:t>
            </a:r>
          </a:p>
          <a:p>
            <a:pPr lvl="1"/>
            <a:r>
              <a:rPr lang="en-US"/>
              <a:t>Record groups can be designed to contain static values. Alternatively, they can be populated programmatically at run time or, most commonly, populated by a SQL query. In this lesson, you use record groups to support LOVs.</a:t>
            </a:r>
          </a:p>
          <a:p>
            <a:pPr lvl="1"/>
            <a:r>
              <a:rPr lang="en-US"/>
              <a:t>Record groups can provide the following:</a:t>
            </a:r>
          </a:p>
          <a:p>
            <a:pPr lvl="2"/>
            <a:r>
              <a:rPr lang="en-US"/>
              <a:t>Data that is presented by LOVs</a:t>
            </a:r>
          </a:p>
          <a:p>
            <a:pPr lvl="2"/>
            <a:r>
              <a:rPr lang="en-US"/>
              <a:t>Data for dynamic list items</a:t>
            </a:r>
          </a:p>
          <a:p>
            <a:pPr lvl="2"/>
            <a:r>
              <a:rPr lang="en-US"/>
              <a:t>Other application-defined uses</a:t>
            </a:r>
          </a:p>
          <a:p>
            <a:pPr lvl="1"/>
            <a:r>
              <a:rPr lang="en-US" b="1"/>
              <a:t>Note:</a:t>
            </a:r>
            <a:r>
              <a:rPr lang="en-US"/>
              <a:t> Because LOVs and record groups are separate objects, you can create multiple LOVs based on the same record group.</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72" name="Rectangle 8"/>
          <p:cNvSpPr>
            <a:spLocks noGrp="1" noRot="1" noChangeAspect="1" noChangeArrowheads="1" noTextEdit="1"/>
          </p:cNvSpPr>
          <p:nvPr>
            <p:ph type="sldImg"/>
          </p:nvPr>
        </p:nvSpPr>
        <p:spPr>
          <a:ln/>
        </p:spPr>
      </p:sp>
      <p:sp>
        <p:nvSpPr>
          <p:cNvPr id="318473" name="Rectangle 9"/>
          <p:cNvSpPr>
            <a:spLocks noGrp="1" noChangeArrowheads="1"/>
          </p:cNvSpPr>
          <p:nvPr>
            <p:ph type="body" idx="1"/>
          </p:nvPr>
        </p:nvSpPr>
        <p:spPr/>
        <p:txBody>
          <a:bodyPr/>
          <a:lstStyle/>
          <a:p>
            <a:r>
              <a:rPr lang="en-US"/>
              <a:t>Creating an LOV Manually</a:t>
            </a:r>
          </a:p>
          <a:p>
            <a:pPr lvl="1"/>
            <a:r>
              <a:rPr lang="en-US"/>
              <a:t>Because Forms Builder has an LOV Wizard for you to use in creating LOVs and their associated record groups, you may never need to create an LOV manually. However, knowing how to do so helps you to understand how to set the properties of the record group, the LOV, and the item to which it is attached, even if using the Wizard.</a:t>
            </a:r>
          </a:p>
          <a:p>
            <a:pPr lvl="1"/>
            <a:r>
              <a:rPr lang="en-US"/>
              <a:t>The steps to create an LOV manually are:</a:t>
            </a:r>
          </a:p>
          <a:p>
            <a:pPr lvl="2">
              <a:buFontTx/>
              <a:buNone/>
            </a:pPr>
            <a:r>
              <a:rPr lang="en-US"/>
              <a:t>1.	Create the record group. You will need to type in the query on which the record group is based. </a:t>
            </a:r>
          </a:p>
          <a:p>
            <a:pPr lvl="2">
              <a:buFontTx/>
              <a:buNone/>
            </a:pPr>
            <a:r>
              <a:rPr lang="en-US"/>
              <a:t>2.	Create the LOV and set its Record Group property to the appropriate record group.</a:t>
            </a:r>
          </a:p>
          <a:p>
            <a:pPr lvl="2">
              <a:buFontTx/>
              <a:buNone/>
            </a:pPr>
            <a:r>
              <a:rPr lang="en-US"/>
              <a:t>3.	Set the LOV property Column Mapping. You must type in the columns and their headings, then select a return item for each item </a:t>
            </a:r>
            <a:r>
              <a:rPr lang="en-US">
                <a:solidFill>
                  <a:schemeClr val="tx1"/>
                </a:solidFill>
              </a:rPr>
              <a:t>that</a:t>
            </a:r>
            <a:r>
              <a:rPr lang="en-US"/>
              <a:t> you want to populate from the LOV.</a:t>
            </a:r>
          </a:p>
          <a:p>
            <a:pPr lvl="2">
              <a:buFontTx/>
              <a:buNone/>
            </a:pPr>
            <a:r>
              <a:rPr lang="en-US"/>
              <a:t>4.	Assign the LOV to any text items from which you want the LOV to be available.</a:t>
            </a:r>
          </a:p>
          <a:p>
            <a:r>
              <a:rPr lang="en-US">
                <a:solidFill>
                  <a:srgbClr val="0000FF"/>
                </a:solidFill>
              </a:rPr>
              <a:t>Instructor Note</a:t>
            </a:r>
          </a:p>
          <a:p>
            <a:pPr lvl="1"/>
            <a:r>
              <a:rPr lang="en-US">
                <a:solidFill>
                  <a:srgbClr val="0000FF"/>
                </a:solidFill>
              </a:rPr>
              <a:t>Demonstrate this for the students how an LOV can be created manually, following the above steps. To create the record group and the LOV, select the appropriate node in the Object Navigator and click Create.</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8" name="Rectangle 4"/>
          <p:cNvSpPr>
            <a:spLocks noGrp="1" noRot="1" noChangeAspect="1" noChangeArrowheads="1" noTextEdit="1"/>
          </p:cNvSpPr>
          <p:nvPr>
            <p:ph type="sldImg"/>
          </p:nvPr>
        </p:nvSpPr>
        <p:spPr>
          <a:ln/>
        </p:spPr>
      </p:sp>
      <p:sp>
        <p:nvSpPr>
          <p:cNvPr id="277509" name="Rectangle 5"/>
          <p:cNvSpPr>
            <a:spLocks noGrp="1" noChangeArrowheads="1"/>
          </p:cNvSpPr>
          <p:nvPr>
            <p:ph type="body" idx="1"/>
          </p:nvPr>
        </p:nvSpPr>
        <p:spPr/>
        <p:txBody>
          <a:bodyPr/>
          <a:lstStyle/>
          <a:p>
            <a:r>
              <a:rPr lang="en-US"/>
              <a:t>Creating an LOV with the LOV Wizard</a:t>
            </a:r>
          </a:p>
          <a:p>
            <a:pPr lvl="1"/>
            <a:r>
              <a:rPr lang="en-US"/>
              <a:t>It is easy to make a mistake or to forget one of the manual steps. This can be avoided by using the LOV Wizard, which guides you through the process. To create an LOV with the wizard, perform the following steps:</a:t>
            </a:r>
          </a:p>
          <a:p>
            <a:pPr lvl="2">
              <a:buFontTx/>
              <a:buNone/>
            </a:pPr>
            <a:r>
              <a:rPr lang="en-US"/>
              <a:t>1.	Launch the LOV Wizard.</a:t>
            </a:r>
            <a:br>
              <a:rPr lang="en-US"/>
            </a:br>
            <a:r>
              <a:rPr lang="en-US"/>
              <a:t>The Welcome page </a:t>
            </a:r>
            <a:r>
              <a:rPr lang="en-US">
                <a:solidFill>
                  <a:schemeClr val="tx1"/>
                </a:solidFill>
              </a:rPr>
              <a:t>appears</a:t>
            </a:r>
            <a:r>
              <a:rPr lang="en-US"/>
              <a:t>. Click Next. The LOV Source page appears.</a:t>
            </a:r>
          </a:p>
          <a:p>
            <a:pPr lvl="2">
              <a:buFontTx/>
              <a:buNone/>
            </a:pPr>
            <a:r>
              <a:rPr lang="en-US"/>
              <a:t>2.	Specify the LOV source in the LOV Source page. Choose an existing record group or create a new one based on a query. The default option is New Record Group based on a query. Click Next to select the default. The SQL Query page appears.</a:t>
            </a:r>
          </a:p>
          <a:p>
            <a:pPr lvl="2">
              <a:buFontTx/>
              <a:buNone/>
            </a:pPr>
            <a:r>
              <a:rPr lang="en-US"/>
              <a:t>3.	In the SQL Query page specify the query </a:t>
            </a:r>
            <a:r>
              <a:rPr lang="en-US">
                <a:solidFill>
                  <a:schemeClr val="tx1"/>
                </a:solidFill>
              </a:rPr>
              <a:t>that is</a:t>
            </a:r>
            <a:r>
              <a:rPr lang="en-US"/>
              <a:t> used for the record group. You cannot include a column of a complex object data type. Use one of the following three options for constructing the query:</a:t>
            </a:r>
          </a:p>
          <a:p>
            <a:pPr lvl="3"/>
            <a:r>
              <a:rPr lang="en-US"/>
              <a:t>Click Build SQL Query to use Query Builder.</a:t>
            </a:r>
          </a:p>
          <a:p>
            <a:pPr lvl="3"/>
            <a:r>
              <a:rPr lang="en-US"/>
              <a:t>Click Import SQL Query to import the query from a file.</a:t>
            </a:r>
          </a:p>
          <a:p>
            <a:pPr lvl="3"/>
            <a:r>
              <a:rPr lang="en-US"/>
              <a:t>Type the SQL syntax in the SQL Query Statement field to enter the query directly. Then click Check Syntax.</a:t>
            </a:r>
          </a:p>
          <a:p>
            <a:pPr lvl="2">
              <a:buFontTx/>
              <a:buNone/>
            </a:pPr>
            <a:r>
              <a:rPr lang="en-US"/>
              <a:t>	After defining the query, click Next. The Column Selection page appears.</a:t>
            </a:r>
          </a:p>
          <a:p>
            <a:pPr lvl="1"/>
            <a:r>
              <a:rPr lang="en-US" b="1"/>
              <a:t>Note:</a:t>
            </a:r>
            <a:r>
              <a:rPr lang="en-US"/>
              <a:t> See Appendix G for more information about Query Builder. </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63170" name="Title_Gray_Number"/>
          <p:cNvSpPr>
            <a:spLocks noChangeArrowheads="1"/>
          </p:cNvSpPr>
          <p:nvPr/>
        </p:nvSpPr>
        <p:spPr bwMode="gray">
          <a:xfrm>
            <a:off x="939800" y="952500"/>
            <a:ext cx="7302500" cy="4318000"/>
          </a:xfrm>
          <a:prstGeom prst="rect">
            <a:avLst/>
          </a:prstGeom>
          <a:solidFill>
            <a:srgbClr val="FFFFFF"/>
          </a:solidFill>
          <a:ln w="9525">
            <a:solidFill>
              <a:srgbClr val="FFFFFF"/>
            </a:solidFill>
            <a:miter lim="800000"/>
            <a:headEnd/>
            <a:tailEnd/>
          </a:ln>
          <a:effectLst/>
        </p:spPr>
        <p:txBody>
          <a:bodyPr wrap="none" lIns="12700" tIns="12700" rIns="12700" bIns="12700" anchor="ctr"/>
          <a:lstStyle/>
          <a:p>
            <a:pPr algn="ctr" defTabSz="228600">
              <a:spcBef>
                <a:spcPct val="0"/>
              </a:spcBef>
              <a:buClr>
                <a:srgbClr val="000000"/>
              </a:buClr>
            </a:pPr>
            <a:r>
              <a:rPr lang="en-US" sz="27700">
                <a:solidFill>
                  <a:srgbClr val="CCCCCC"/>
                </a:solidFill>
                <a:latin typeface="Times New Roman" pitchFamily="18" charset="0"/>
              </a:rPr>
              <a:t>8</a:t>
            </a:r>
          </a:p>
        </p:txBody>
      </p:sp>
      <p:sp>
        <p:nvSpPr>
          <p:cNvPr id="263171" name="Default_Title"/>
          <p:cNvSpPr>
            <a:spLocks noGrp="1" noChangeArrowheads="1"/>
          </p:cNvSpPr>
          <p:nvPr>
            <p:ph type="ctrTitle"/>
          </p:nvPr>
        </p:nvSpPr>
        <p:spPr>
          <a:xfrm>
            <a:off x="914400" y="2667000"/>
            <a:ext cx="7315200" cy="1181100"/>
          </a:xfrm>
        </p:spPr>
        <p:txBody>
          <a:bodyPr/>
          <a:lstStyle>
            <a:lvl1pPr>
              <a:spcBef>
                <a:spcPct val="0"/>
              </a:spcBef>
              <a:defRPr/>
            </a:lvl1pPr>
          </a:lstStyle>
          <a:p>
            <a:r>
              <a:rPr lang="en-US"/>
              <a:t>&lt;Insert Lesson, Module, Course Title&gt;</a:t>
            </a:r>
          </a:p>
        </p:txBody>
      </p:sp>
      <p:sp>
        <p:nvSpPr>
          <p:cNvPr id="263172" name="Title_PlaceholderSubtitle"/>
          <p:cNvSpPr>
            <a:spLocks noGrp="1" noChangeArrowheads="1"/>
          </p:cNvSpPr>
          <p:nvPr>
            <p:ph type="subTitle" idx="1"/>
          </p:nvPr>
        </p:nvSpPr>
        <p:spPr>
          <a:xfrm>
            <a:off x="927100" y="4419600"/>
            <a:ext cx="7302500" cy="431800"/>
          </a:xfrm>
        </p:spPr>
        <p:txBody>
          <a:bodyPr/>
          <a:lstStyle>
            <a:lvl1pPr algn="ctr">
              <a:defRPr/>
            </a:lvl1pPr>
          </a:lstStyle>
          <a:p>
            <a:r>
              <a:rPr lang="en-US"/>
              <a:t>&lt;Insert Subtitle&gt;</a:t>
            </a:r>
          </a:p>
        </p:txBody>
      </p:sp>
      <p:pic>
        <p:nvPicPr>
          <p:cNvPr id="263173" name="Oracle_banner"/>
          <p:cNvPicPr>
            <a:picLocks noChangeArrowheads="1"/>
          </p:cNvPicPr>
          <p:nvPr/>
        </p:nvPicPr>
        <p:blipFill>
          <a:blip r:embed="rId2" cstate="print"/>
          <a:srcRect/>
          <a:stretch>
            <a:fillRect/>
          </a:stretch>
        </p:blipFill>
        <p:spPr bwMode="auto">
          <a:xfrm>
            <a:off x="0" y="6370638"/>
            <a:ext cx="9182100" cy="309562"/>
          </a:xfrm>
          <a:prstGeom prst="rect">
            <a:avLst/>
          </a:prstGeom>
          <a:noFill/>
          <a:ln w="9525">
            <a:noFill/>
            <a:miter lim="800000"/>
            <a:headEnd/>
            <a:tailEnd/>
          </a:ln>
          <a:effectLst/>
        </p:spPr>
      </p:pic>
      <p:sp>
        <p:nvSpPr>
          <p:cNvPr id="263180" name="Slide_Copyright"/>
          <p:cNvSpPr>
            <a:spLocks noChangeArrowheads="1"/>
          </p:cNvSpPr>
          <p:nvPr userDrawn="1"/>
        </p:nvSpPr>
        <p:spPr bwMode="auto">
          <a:xfrm>
            <a:off x="2527300" y="6654800"/>
            <a:ext cx="4102100" cy="190500"/>
          </a:xfrm>
          <a:prstGeom prst="rect">
            <a:avLst/>
          </a:prstGeom>
          <a:noFill/>
          <a:ln w="9525">
            <a:noFill/>
            <a:miter lim="800000"/>
            <a:headEnd/>
            <a:tailEnd/>
          </a:ln>
          <a:effectLst/>
        </p:spPr>
        <p:txBody>
          <a:bodyPr wrap="none" anchor="ctr"/>
          <a:lstStyle/>
          <a:p>
            <a:pPr algn="ctr">
              <a:spcBef>
                <a:spcPct val="0"/>
              </a:spcBef>
              <a:buClrTx/>
              <a:buFontTx/>
              <a:buNone/>
            </a:pPr>
            <a:r>
              <a:rPr lang="en-US" b="0">
                <a:solidFill>
                  <a:srgbClr val="000000"/>
                </a:solidFill>
              </a:rPr>
              <a:t>Copyright © 2004, Oracle.  All rights reserved.</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88100" y="533400"/>
            <a:ext cx="1841500" cy="31400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63600" y="533400"/>
            <a:ext cx="5372100" cy="3140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63600" y="1816100"/>
            <a:ext cx="3606800" cy="1857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2800" y="1816100"/>
            <a:ext cx="3606800" cy="1857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2146" name="Slide_PlaceholderTitle"/>
          <p:cNvSpPr>
            <a:spLocks noGrp="1" noChangeArrowheads="1"/>
          </p:cNvSpPr>
          <p:nvPr>
            <p:ph type="title"/>
          </p:nvPr>
        </p:nvSpPr>
        <p:spPr bwMode="auto">
          <a:xfrm>
            <a:off x="914400" y="533400"/>
            <a:ext cx="7315200" cy="876300"/>
          </a:xfrm>
          <a:prstGeom prst="rect">
            <a:avLst/>
          </a:prstGeom>
          <a:noFill/>
          <a:ln w="9525">
            <a:noFill/>
            <a:miter lim="800000"/>
            <a:headEnd/>
            <a:tailEnd/>
          </a:ln>
          <a:effectLst/>
        </p:spPr>
        <p:txBody>
          <a:bodyPr vert="horz" wrap="square" lIns="12700" tIns="12700" rIns="12700" bIns="12700" numCol="1" anchor="t" anchorCtr="0" compatLnSpc="1">
            <a:prstTxWarp prst="textNoShape">
              <a:avLst/>
            </a:prstTxWarp>
          </a:bodyPr>
          <a:lstStyle/>
          <a:p>
            <a:pPr lvl="0"/>
            <a:r>
              <a:rPr lang="en-US" smtClean="0"/>
              <a:t>Click to edit Master title style</a:t>
            </a:r>
          </a:p>
        </p:txBody>
      </p:sp>
      <p:sp>
        <p:nvSpPr>
          <p:cNvPr id="262147" name="Slide_PlaceholderText"/>
          <p:cNvSpPr>
            <a:spLocks noGrp="1" noChangeArrowheads="1"/>
          </p:cNvSpPr>
          <p:nvPr>
            <p:ph type="body" idx="1"/>
          </p:nvPr>
        </p:nvSpPr>
        <p:spPr bwMode="auto">
          <a:xfrm>
            <a:off x="863600" y="1816100"/>
            <a:ext cx="7366000" cy="1857375"/>
          </a:xfrm>
          <a:prstGeom prst="rect">
            <a:avLst/>
          </a:prstGeom>
          <a:noFill/>
          <a:ln w="9525">
            <a:noFill/>
            <a:miter lim="800000"/>
            <a:headEnd/>
            <a:tailEnd/>
          </a:ln>
          <a:effectLst/>
        </p:spPr>
        <p:txBody>
          <a:bodyPr vert="horz" wrap="square" lIns="12700" tIns="12700" rIns="12700" bIns="1270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262148" name="Oracle_banner"/>
          <p:cNvPicPr>
            <a:picLocks noChangeArrowheads="1"/>
          </p:cNvPicPr>
          <p:nvPr/>
        </p:nvPicPr>
        <p:blipFill>
          <a:blip r:embed="rId13" cstate="print"/>
          <a:srcRect/>
          <a:stretch>
            <a:fillRect/>
          </a:stretch>
        </p:blipFill>
        <p:spPr bwMode="auto">
          <a:xfrm>
            <a:off x="0" y="6370638"/>
            <a:ext cx="9182100" cy="309562"/>
          </a:xfrm>
          <a:prstGeom prst="rect">
            <a:avLst/>
          </a:prstGeom>
          <a:noFill/>
          <a:ln w="9525">
            <a:noFill/>
            <a:miter lim="800000"/>
            <a:headEnd/>
            <a:tailEnd/>
          </a:ln>
          <a:effectLst/>
        </p:spPr>
      </p:pic>
      <p:sp>
        <p:nvSpPr>
          <p:cNvPr id="262149" name="Slide_Page_Number"/>
          <p:cNvSpPr>
            <a:spLocks noChangeArrowheads="1"/>
          </p:cNvSpPr>
          <p:nvPr/>
        </p:nvSpPr>
        <p:spPr bwMode="hidden">
          <a:xfrm>
            <a:off x="457200" y="6654800"/>
            <a:ext cx="965200" cy="182563"/>
          </a:xfrm>
          <a:prstGeom prst="rect">
            <a:avLst/>
          </a:prstGeom>
          <a:noFill/>
          <a:ln w="9525">
            <a:noFill/>
            <a:miter lim="800000"/>
            <a:headEnd/>
            <a:tailEnd/>
          </a:ln>
          <a:effectLst/>
        </p:spPr>
        <p:txBody>
          <a:bodyPr wrap="none" anchor="ctr"/>
          <a:lstStyle/>
          <a:p>
            <a:pPr algn="just">
              <a:spcBef>
                <a:spcPct val="0"/>
              </a:spcBef>
              <a:buClrTx/>
              <a:buFontTx/>
              <a:buNone/>
            </a:pPr>
            <a:r>
              <a:rPr lang="en-US" b="0">
                <a:solidFill>
                  <a:schemeClr val="tx1"/>
                </a:solidFill>
              </a:rPr>
              <a:t>8-</a:t>
            </a:r>
            <a:fld id="{0803E230-68CA-4A8E-8566-F3B1B0A1DDE9}" type="slidenum">
              <a:rPr lang="en-US" b="0">
                <a:solidFill>
                  <a:schemeClr val="tx1"/>
                </a:solidFill>
              </a:rPr>
              <a:pPr algn="just">
                <a:spcBef>
                  <a:spcPct val="0"/>
                </a:spcBef>
                <a:buClrTx/>
                <a:buFontTx/>
                <a:buNone/>
              </a:pPr>
              <a:t>‹#›</a:t>
            </a:fld>
            <a:endParaRPr lang="en-US" b="0">
              <a:solidFill>
                <a:schemeClr val="tx1"/>
              </a:solidFill>
            </a:endParaRPr>
          </a:p>
        </p:txBody>
      </p:sp>
      <p:sp>
        <p:nvSpPr>
          <p:cNvPr id="262157" name="Slide_Copyright"/>
          <p:cNvSpPr>
            <a:spLocks noChangeArrowheads="1"/>
          </p:cNvSpPr>
          <p:nvPr userDrawn="1"/>
        </p:nvSpPr>
        <p:spPr bwMode="auto">
          <a:xfrm>
            <a:off x="2527300" y="6654800"/>
            <a:ext cx="4102100" cy="190500"/>
          </a:xfrm>
          <a:prstGeom prst="rect">
            <a:avLst/>
          </a:prstGeom>
          <a:noFill/>
          <a:ln w="9525">
            <a:noFill/>
            <a:miter lim="800000"/>
            <a:headEnd/>
            <a:tailEnd/>
          </a:ln>
          <a:effectLst/>
        </p:spPr>
        <p:txBody>
          <a:bodyPr wrap="none" anchor="ctr"/>
          <a:lstStyle/>
          <a:p>
            <a:pPr algn="ctr">
              <a:spcBef>
                <a:spcPct val="0"/>
              </a:spcBef>
              <a:buClrTx/>
              <a:buFontTx/>
              <a:buNone/>
            </a:pPr>
            <a:r>
              <a:rPr lang="en-US" b="0">
                <a:solidFill>
                  <a:srgbClr val="000000"/>
                </a:solidFill>
              </a:rPr>
              <a:t>Copyright © 2004, Oracle.  All rights reserved.</a:t>
            </a:r>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xStyles>
    <p:titleStyle>
      <a:lvl1pPr algn="ctr" defTabSz="228600" rtl="0" fontAlgn="base">
        <a:spcBef>
          <a:spcPct val="20000"/>
        </a:spcBef>
        <a:spcAft>
          <a:spcPct val="0"/>
        </a:spcAft>
        <a:buClr>
          <a:srgbClr val="000000"/>
        </a:buClr>
        <a:buFont typeface="Arial" pitchFamily="34" charset="0"/>
        <a:defRPr sz="2800" b="1">
          <a:solidFill>
            <a:schemeClr val="tx1"/>
          </a:solidFill>
          <a:latin typeface="+mj-lt"/>
          <a:ea typeface="+mj-ea"/>
          <a:cs typeface="+mj-cs"/>
        </a:defRPr>
      </a:lvl1pPr>
      <a:lvl2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2pPr>
      <a:lvl3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3pPr>
      <a:lvl4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4pPr>
      <a:lvl5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5pPr>
      <a:lvl6pPr marL="4572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6pPr>
      <a:lvl7pPr marL="9144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7pPr>
      <a:lvl8pPr marL="13716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8pPr>
      <a:lvl9pPr marL="18288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9pPr>
    </p:titleStyle>
    <p:bodyStyle>
      <a:lvl1pPr algn="l" defTabSz="228600" rtl="0" fontAlgn="base">
        <a:spcBef>
          <a:spcPct val="20000"/>
        </a:spcBef>
        <a:spcAft>
          <a:spcPct val="0"/>
        </a:spcAft>
        <a:buClr>
          <a:srgbClr val="000000"/>
        </a:buClr>
        <a:buFont typeface="Arial" pitchFamily="34" charset="0"/>
        <a:defRPr sz="2200" b="1">
          <a:solidFill>
            <a:schemeClr val="tx1"/>
          </a:solidFill>
          <a:latin typeface="+mn-lt"/>
          <a:ea typeface="+mn-ea"/>
          <a:cs typeface="+mn-cs"/>
        </a:defRPr>
      </a:lvl1pPr>
      <a:lvl2pPr marL="571500" indent="-457200" algn="l" defTabSz="228600" rtl="0" fontAlgn="base">
        <a:spcBef>
          <a:spcPct val="20000"/>
        </a:spcBef>
        <a:spcAft>
          <a:spcPct val="0"/>
        </a:spcAft>
        <a:buClr>
          <a:srgbClr val="FF0000"/>
        </a:buClr>
        <a:buFont typeface="Arial" pitchFamily="34" charset="0"/>
        <a:buChar char="•"/>
        <a:defRPr sz="2200" b="1">
          <a:solidFill>
            <a:schemeClr val="tx1"/>
          </a:solidFill>
          <a:latin typeface="+mn-lt"/>
        </a:defRPr>
      </a:lvl2pPr>
      <a:lvl3pPr marL="1028700" indent="-342900" algn="l" defTabSz="228600" rtl="0" fontAlgn="base">
        <a:spcBef>
          <a:spcPct val="20000"/>
        </a:spcBef>
        <a:spcAft>
          <a:spcPct val="0"/>
        </a:spcAft>
        <a:buClr>
          <a:srgbClr val="FF0000"/>
        </a:buClr>
        <a:buFont typeface="Arial" pitchFamily="34" charset="0"/>
        <a:buChar char="–"/>
        <a:defRPr sz="2000" b="1">
          <a:solidFill>
            <a:schemeClr val="tx1"/>
          </a:solidFill>
          <a:latin typeface="+mn-lt"/>
        </a:defRPr>
      </a:lvl3pPr>
      <a:lvl4pPr marL="1143000" algn="l" defTabSz="228600" rtl="0" fontAlgn="base">
        <a:spcBef>
          <a:spcPct val="20000"/>
        </a:spcBef>
        <a:spcAft>
          <a:spcPct val="0"/>
        </a:spcAft>
        <a:buClr>
          <a:srgbClr val="000000"/>
        </a:buClr>
        <a:buFont typeface="Arial" pitchFamily="34" charset="0"/>
        <a:defRPr sz="2000" b="1">
          <a:solidFill>
            <a:srgbClr val="FF0000"/>
          </a:solidFill>
          <a:latin typeface="+mn-lt"/>
        </a:defRPr>
      </a:lvl4pPr>
      <a:lvl5pPr marL="1257300" algn="l" defTabSz="228600" rtl="0" fontAlgn="base">
        <a:spcBef>
          <a:spcPct val="20000"/>
        </a:spcBef>
        <a:spcAft>
          <a:spcPct val="0"/>
        </a:spcAft>
        <a:buClr>
          <a:srgbClr val="000000"/>
        </a:buClr>
        <a:buFont typeface="Arial" pitchFamily="34" charset="0"/>
        <a:defRPr sz="2000" b="1">
          <a:solidFill>
            <a:schemeClr val="tx1"/>
          </a:solidFill>
          <a:latin typeface="+mn-lt"/>
        </a:defRPr>
      </a:lvl5pPr>
      <a:lvl6pPr marL="1714500" algn="l" defTabSz="228600" rtl="0" fontAlgn="base">
        <a:spcBef>
          <a:spcPct val="20000"/>
        </a:spcBef>
        <a:spcAft>
          <a:spcPct val="0"/>
        </a:spcAft>
        <a:buClr>
          <a:srgbClr val="000000"/>
        </a:buClr>
        <a:buFont typeface="Arial" pitchFamily="34" charset="0"/>
        <a:defRPr sz="2000" b="1">
          <a:solidFill>
            <a:schemeClr val="tx1"/>
          </a:solidFill>
          <a:latin typeface="+mn-lt"/>
        </a:defRPr>
      </a:lvl6pPr>
      <a:lvl7pPr marL="2171700" algn="l" defTabSz="228600" rtl="0" fontAlgn="base">
        <a:spcBef>
          <a:spcPct val="20000"/>
        </a:spcBef>
        <a:spcAft>
          <a:spcPct val="0"/>
        </a:spcAft>
        <a:buClr>
          <a:srgbClr val="000000"/>
        </a:buClr>
        <a:buFont typeface="Arial" pitchFamily="34" charset="0"/>
        <a:defRPr sz="2000" b="1">
          <a:solidFill>
            <a:schemeClr val="tx1"/>
          </a:solidFill>
          <a:latin typeface="+mn-lt"/>
        </a:defRPr>
      </a:lvl7pPr>
      <a:lvl8pPr marL="2628900" algn="l" defTabSz="228600" rtl="0" fontAlgn="base">
        <a:spcBef>
          <a:spcPct val="20000"/>
        </a:spcBef>
        <a:spcAft>
          <a:spcPct val="0"/>
        </a:spcAft>
        <a:buClr>
          <a:srgbClr val="000000"/>
        </a:buClr>
        <a:buFont typeface="Arial" pitchFamily="34" charset="0"/>
        <a:defRPr sz="2000" b="1">
          <a:solidFill>
            <a:schemeClr val="tx1"/>
          </a:solidFill>
          <a:latin typeface="+mn-lt"/>
        </a:defRPr>
      </a:lvl8pPr>
      <a:lvl9pPr marL="3086100" algn="l" defTabSz="228600" rtl="0" fontAlgn="base">
        <a:spcBef>
          <a:spcPct val="20000"/>
        </a:spcBef>
        <a:spcAft>
          <a:spcPct val="0"/>
        </a:spcAft>
        <a:buClr>
          <a:srgbClr val="000000"/>
        </a:buClr>
        <a:buFont typeface="Arial" pitchFamily="34" charset="0"/>
        <a:defRPr sz="20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6.xml"/><Relationship Id="rId5" Type="http://schemas.openxmlformats.org/officeDocument/2006/relationships/image" Target="../media/image19.png"/><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6.xml"/><Relationship Id="rId5" Type="http://schemas.openxmlformats.org/officeDocument/2006/relationships/image" Target="../media/image10.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7" name="Rectangle 5"/>
          <p:cNvSpPr>
            <a:spLocks noGrp="1" noChangeArrowheads="1"/>
          </p:cNvSpPr>
          <p:nvPr>
            <p:ph type="ctrTitle"/>
          </p:nvPr>
        </p:nvSpPr>
        <p:spPr/>
        <p:txBody>
          <a:bodyPr/>
          <a:lstStyle/>
          <a:p>
            <a:r>
              <a:rPr lang="en-US"/>
              <a:t>Creating LOVs and Editors</a:t>
            </a:r>
          </a:p>
        </p:txBody>
      </p:sp>
    </p:spTree>
  </p:cSld>
  <p:clrMapOvr>
    <a:overrideClrMapping bg1="lt1" tx1="dk1" bg2="lt2" tx2="dk2" accent1="accent1" accent2="accent2" accent3="accent3" accent4="accent4" accent5="accent5" accent6="accent6" hlink="hlink" folHlink="folHlink"/>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2" name="Rectangle 4"/>
          <p:cNvSpPr>
            <a:spLocks noGrp="1" noChangeArrowheads="1"/>
          </p:cNvSpPr>
          <p:nvPr>
            <p:ph type="title"/>
          </p:nvPr>
        </p:nvSpPr>
        <p:spPr/>
        <p:txBody>
          <a:bodyPr/>
          <a:lstStyle/>
          <a:p>
            <a:r>
              <a:rPr lang="en-US"/>
              <a:t>Creating an LOV with the LOV Wizard: Column Selection Page</a:t>
            </a:r>
          </a:p>
        </p:txBody>
      </p:sp>
      <p:pic>
        <p:nvPicPr>
          <p:cNvPr id="278534" name="Picture 6"/>
          <p:cNvPicPr>
            <a:picLocks noChangeAspect="1" noChangeArrowheads="1"/>
          </p:cNvPicPr>
          <p:nvPr/>
        </p:nvPicPr>
        <p:blipFill>
          <a:blip r:embed="rId3" cstate="print"/>
          <a:srcRect/>
          <a:stretch>
            <a:fillRect/>
          </a:stretch>
        </p:blipFill>
        <p:spPr bwMode="gray">
          <a:xfrm>
            <a:off x="1524000" y="1562100"/>
            <a:ext cx="6096000" cy="4610100"/>
          </a:xfrm>
          <a:prstGeom prst="rect">
            <a:avLst/>
          </a:prstGeom>
          <a:noFill/>
          <a:ln w="9525">
            <a:noFill/>
            <a:miter lim="800000"/>
            <a:headEnd/>
            <a:tailEnd/>
          </a:ln>
          <a:effectLst/>
        </p:spPr>
      </p:pic>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0583" name="Picture 7"/>
          <p:cNvPicPr>
            <a:picLocks noChangeAspect="1" noChangeArrowheads="1"/>
          </p:cNvPicPr>
          <p:nvPr/>
        </p:nvPicPr>
        <p:blipFill>
          <a:blip r:embed="rId3" cstate="print"/>
          <a:srcRect/>
          <a:stretch>
            <a:fillRect/>
          </a:stretch>
        </p:blipFill>
        <p:spPr bwMode="gray">
          <a:xfrm>
            <a:off x="1447800" y="1552575"/>
            <a:ext cx="6172200" cy="4668838"/>
          </a:xfrm>
          <a:prstGeom prst="rect">
            <a:avLst/>
          </a:prstGeom>
          <a:noFill/>
          <a:ln w="9525">
            <a:noFill/>
            <a:miter lim="800000"/>
            <a:headEnd/>
            <a:tailEnd/>
          </a:ln>
          <a:effectLst/>
        </p:spPr>
      </p:pic>
      <p:sp>
        <p:nvSpPr>
          <p:cNvPr id="280580" name="Rectangle 4"/>
          <p:cNvSpPr>
            <a:spLocks noGrp="1" noChangeArrowheads="1"/>
          </p:cNvSpPr>
          <p:nvPr>
            <p:ph type="title"/>
          </p:nvPr>
        </p:nvSpPr>
        <p:spPr/>
        <p:txBody>
          <a:bodyPr/>
          <a:lstStyle/>
          <a:p>
            <a:r>
              <a:rPr lang="en-US"/>
              <a:t>Creating an LOV with the LOV Wizard: Column Properties Page</a:t>
            </a:r>
          </a:p>
        </p:txBody>
      </p:sp>
      <p:pic>
        <p:nvPicPr>
          <p:cNvPr id="280582" name="Picture 6"/>
          <p:cNvPicPr>
            <a:picLocks noChangeAspect="1" noChangeArrowheads="1"/>
          </p:cNvPicPr>
          <p:nvPr/>
        </p:nvPicPr>
        <p:blipFill>
          <a:blip r:embed="rId4" cstate="print"/>
          <a:srcRect/>
          <a:stretch>
            <a:fillRect/>
          </a:stretch>
        </p:blipFill>
        <p:spPr bwMode="gray">
          <a:xfrm>
            <a:off x="1066800" y="2514600"/>
            <a:ext cx="2452688" cy="2971800"/>
          </a:xfrm>
          <a:prstGeom prst="rect">
            <a:avLst/>
          </a:prstGeom>
          <a:noFill/>
          <a:ln w="9525">
            <a:noFill/>
            <a:miter lim="800000"/>
            <a:headEnd/>
            <a:tailEnd/>
          </a:ln>
          <a:effectLst/>
        </p:spPr>
      </p:pic>
      <p:sp>
        <p:nvSpPr>
          <p:cNvPr id="280584" name="Line 8"/>
          <p:cNvSpPr>
            <a:spLocks noChangeShapeType="1"/>
          </p:cNvSpPr>
          <p:nvPr/>
        </p:nvSpPr>
        <p:spPr bwMode="auto">
          <a:xfrm>
            <a:off x="5943600" y="2667000"/>
            <a:ext cx="0" cy="2819400"/>
          </a:xfrm>
          <a:prstGeom prst="line">
            <a:avLst/>
          </a:prstGeom>
          <a:noFill/>
          <a:ln w="28575">
            <a:solidFill>
              <a:schemeClr val="accent2"/>
            </a:solidFill>
            <a:round/>
            <a:headEnd type="triangle" w="sm" len="sm"/>
            <a:tailEnd type="triangle" w="sm" len="sm"/>
          </a:ln>
          <a:effectLst/>
        </p:spPr>
        <p:txBody>
          <a:bodyPr lIns="12700" tIns="12700" rIns="12700" bIns="12700">
            <a:spAutoFit/>
          </a:bodyPr>
          <a:lstStyle/>
          <a:p>
            <a:endParaRPr lang="en-US"/>
          </a:p>
        </p:txBody>
      </p:sp>
      <p:sp>
        <p:nvSpPr>
          <p:cNvPr id="280585" name="Line 9"/>
          <p:cNvSpPr>
            <a:spLocks noChangeShapeType="1"/>
          </p:cNvSpPr>
          <p:nvPr/>
        </p:nvSpPr>
        <p:spPr bwMode="auto">
          <a:xfrm rot="-5400000">
            <a:off x="4572000" y="2590800"/>
            <a:ext cx="0" cy="2743200"/>
          </a:xfrm>
          <a:prstGeom prst="line">
            <a:avLst/>
          </a:prstGeom>
          <a:noFill/>
          <a:ln w="28575">
            <a:solidFill>
              <a:schemeClr val="accent2"/>
            </a:solidFill>
            <a:round/>
            <a:headEnd type="triangle" w="sm" len="sm"/>
            <a:tailEnd type="none" w="med" len="lg"/>
          </a:ln>
          <a:effectLst/>
        </p:spPr>
        <p:txBody>
          <a:bodyPr lIns="12700" tIns="12700" rIns="12700" bIns="12700">
            <a:spAutoFit/>
          </a:bodyPr>
          <a:lstStyle/>
          <a:p>
            <a:endParaRPr lang="en-US"/>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8" name="Rectangle 4"/>
          <p:cNvSpPr>
            <a:spLocks noGrp="1" noChangeArrowheads="1"/>
          </p:cNvSpPr>
          <p:nvPr>
            <p:ph type="title"/>
          </p:nvPr>
        </p:nvSpPr>
        <p:spPr/>
        <p:txBody>
          <a:bodyPr/>
          <a:lstStyle/>
          <a:p>
            <a:r>
              <a:rPr lang="en-US"/>
              <a:t>Creating an LOV with the LOV Wizard: Display Page</a:t>
            </a:r>
          </a:p>
        </p:txBody>
      </p:sp>
      <p:pic>
        <p:nvPicPr>
          <p:cNvPr id="282629" name="Picture 5"/>
          <p:cNvPicPr>
            <a:picLocks noChangeAspect="1" noChangeArrowheads="1"/>
          </p:cNvPicPr>
          <p:nvPr/>
        </p:nvPicPr>
        <p:blipFill>
          <a:blip r:embed="rId3" cstate="print"/>
          <a:srcRect/>
          <a:stretch>
            <a:fillRect/>
          </a:stretch>
        </p:blipFill>
        <p:spPr bwMode="gray">
          <a:xfrm>
            <a:off x="1524000" y="1552575"/>
            <a:ext cx="6096000" cy="4610100"/>
          </a:xfrm>
          <a:prstGeom prst="rect">
            <a:avLst/>
          </a:prstGeom>
          <a:noFill/>
          <a:ln w="9525">
            <a:noFill/>
            <a:miter lim="800000"/>
            <a:headEnd/>
            <a:tailEnd/>
          </a:ln>
          <a:effectLst/>
        </p:spPr>
      </p:pic>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6" name="Rectangle 4"/>
          <p:cNvSpPr>
            <a:spLocks noGrp="1" noChangeArrowheads="1"/>
          </p:cNvSpPr>
          <p:nvPr>
            <p:ph type="title"/>
          </p:nvPr>
        </p:nvSpPr>
        <p:spPr/>
        <p:txBody>
          <a:bodyPr/>
          <a:lstStyle/>
          <a:p>
            <a:r>
              <a:rPr lang="en-US"/>
              <a:t>Creating an LOV with the LOV Wizard: Advanced Properties Page</a:t>
            </a:r>
          </a:p>
        </p:txBody>
      </p:sp>
      <p:pic>
        <p:nvPicPr>
          <p:cNvPr id="284677" name="Picture 5"/>
          <p:cNvPicPr>
            <a:picLocks noChangeAspect="1" noChangeArrowheads="1"/>
          </p:cNvPicPr>
          <p:nvPr/>
        </p:nvPicPr>
        <p:blipFill>
          <a:blip r:embed="rId3" cstate="print"/>
          <a:srcRect/>
          <a:stretch>
            <a:fillRect/>
          </a:stretch>
        </p:blipFill>
        <p:spPr bwMode="gray">
          <a:xfrm>
            <a:off x="1524000" y="1552575"/>
            <a:ext cx="6096000" cy="4610100"/>
          </a:xfrm>
          <a:prstGeom prst="rect">
            <a:avLst/>
          </a:prstGeom>
          <a:noFill/>
          <a:ln w="9525">
            <a:noFill/>
            <a:miter lim="800000"/>
            <a:headEnd/>
            <a:tailEnd/>
          </a:ln>
          <a:effectLst/>
        </p:spPr>
      </p:pic>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46" name="Rectangle 1026"/>
          <p:cNvSpPr>
            <a:spLocks noGrp="1" noChangeArrowheads="1"/>
          </p:cNvSpPr>
          <p:nvPr>
            <p:ph type="title"/>
          </p:nvPr>
        </p:nvSpPr>
        <p:spPr/>
        <p:txBody>
          <a:bodyPr/>
          <a:lstStyle/>
          <a:p>
            <a:r>
              <a:rPr lang="en-US"/>
              <a:t>Creating an LOV with the LOV Wizard: Assign to Item Page</a:t>
            </a:r>
          </a:p>
        </p:txBody>
      </p:sp>
      <p:pic>
        <p:nvPicPr>
          <p:cNvPr id="313347" name="Picture 1027"/>
          <p:cNvPicPr>
            <a:picLocks noChangeAspect="1" noChangeArrowheads="1"/>
          </p:cNvPicPr>
          <p:nvPr/>
        </p:nvPicPr>
        <p:blipFill>
          <a:blip r:embed="rId3" cstate="print"/>
          <a:srcRect/>
          <a:stretch>
            <a:fillRect/>
          </a:stretch>
        </p:blipFill>
        <p:spPr bwMode="gray">
          <a:xfrm>
            <a:off x="1524000" y="1600200"/>
            <a:ext cx="6096000" cy="4616450"/>
          </a:xfrm>
          <a:prstGeom prst="rect">
            <a:avLst/>
          </a:prstGeom>
          <a:noFill/>
          <a:ln w="12700">
            <a:noFill/>
            <a:miter lim="800000"/>
            <a:headEnd type="none" w="sm" len="sm"/>
            <a:tailEnd type="none" w="sm" len="sm"/>
          </a:ln>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6" name="Line 36"/>
          <p:cNvSpPr>
            <a:spLocks noChangeShapeType="1"/>
          </p:cNvSpPr>
          <p:nvPr/>
        </p:nvSpPr>
        <p:spPr bwMode="blackWhite">
          <a:xfrm>
            <a:off x="6145213" y="4822825"/>
            <a:ext cx="0" cy="806450"/>
          </a:xfrm>
          <a:prstGeom prst="line">
            <a:avLst/>
          </a:prstGeom>
          <a:noFill/>
          <a:ln w="28575">
            <a:solidFill>
              <a:schemeClr val="tx1"/>
            </a:solidFill>
            <a:round/>
            <a:headEnd type="none" w="sm" len="sm"/>
            <a:tailEnd type="none" w="sm" len="sm"/>
          </a:ln>
          <a:effectLst/>
        </p:spPr>
        <p:txBody>
          <a:bodyPr/>
          <a:lstStyle/>
          <a:p>
            <a:endParaRPr lang="en-US"/>
          </a:p>
        </p:txBody>
      </p:sp>
      <p:sp>
        <p:nvSpPr>
          <p:cNvPr id="286722" name="Line 2"/>
          <p:cNvSpPr>
            <a:spLocks noChangeShapeType="1"/>
          </p:cNvSpPr>
          <p:nvPr/>
        </p:nvSpPr>
        <p:spPr bwMode="blackWhite">
          <a:xfrm>
            <a:off x="5538788" y="3740150"/>
            <a:ext cx="0" cy="1798638"/>
          </a:xfrm>
          <a:prstGeom prst="line">
            <a:avLst/>
          </a:prstGeom>
          <a:noFill/>
          <a:ln w="28575">
            <a:solidFill>
              <a:schemeClr val="tx1"/>
            </a:solidFill>
            <a:round/>
            <a:headEnd type="none" w="sm" len="sm"/>
            <a:tailEnd type="none" w="sm" len="sm"/>
          </a:ln>
          <a:effectLst/>
        </p:spPr>
        <p:txBody>
          <a:bodyPr/>
          <a:lstStyle/>
          <a:p>
            <a:endParaRPr lang="en-US"/>
          </a:p>
        </p:txBody>
      </p:sp>
      <p:sp>
        <p:nvSpPr>
          <p:cNvPr id="286723" name="Line 3"/>
          <p:cNvSpPr>
            <a:spLocks noChangeShapeType="1"/>
          </p:cNvSpPr>
          <p:nvPr/>
        </p:nvSpPr>
        <p:spPr bwMode="blackWhite">
          <a:xfrm>
            <a:off x="4289425" y="5595938"/>
            <a:ext cx="1117600" cy="0"/>
          </a:xfrm>
          <a:prstGeom prst="line">
            <a:avLst/>
          </a:prstGeom>
          <a:noFill/>
          <a:ln w="28575">
            <a:solidFill>
              <a:schemeClr val="tx1"/>
            </a:solidFill>
            <a:round/>
            <a:headEnd type="none" w="sm" len="sm"/>
            <a:tailEnd type="triangle" w="sm" len="sm"/>
          </a:ln>
          <a:effectLst/>
        </p:spPr>
        <p:txBody>
          <a:bodyPr/>
          <a:lstStyle/>
          <a:p>
            <a:endParaRPr lang="en-US"/>
          </a:p>
        </p:txBody>
      </p:sp>
      <p:sp>
        <p:nvSpPr>
          <p:cNvPr id="286759" name="Rectangle 39"/>
          <p:cNvSpPr>
            <a:spLocks noGrp="1" noChangeArrowheads="1"/>
          </p:cNvSpPr>
          <p:nvPr>
            <p:ph type="title"/>
          </p:nvPr>
        </p:nvSpPr>
        <p:spPr/>
        <p:txBody>
          <a:bodyPr/>
          <a:lstStyle/>
          <a:p>
            <a:r>
              <a:rPr lang="en-US"/>
              <a:t>LOV Properties</a:t>
            </a:r>
          </a:p>
        </p:txBody>
      </p:sp>
      <p:sp>
        <p:nvSpPr>
          <p:cNvPr id="286725" name="Rectangle 5"/>
          <p:cNvSpPr>
            <a:spLocks noChangeArrowheads="1"/>
          </p:cNvSpPr>
          <p:nvPr/>
        </p:nvSpPr>
        <p:spPr bwMode="blackWhite">
          <a:xfrm>
            <a:off x="1644650" y="5449888"/>
            <a:ext cx="711200" cy="284162"/>
          </a:xfrm>
          <a:prstGeom prst="rect">
            <a:avLst/>
          </a:prstGeom>
          <a:solidFill>
            <a:srgbClr val="CCCC99"/>
          </a:solidFill>
          <a:ln w="28575">
            <a:solidFill>
              <a:schemeClr val="bg2"/>
            </a:solidFill>
            <a:miter lim="800000"/>
            <a:headEnd/>
            <a:tailEnd/>
          </a:ln>
          <a:effectLst/>
        </p:spPr>
        <p:txBody>
          <a:bodyPr wrap="none" anchor="ctr"/>
          <a:lstStyle/>
          <a:p>
            <a:endParaRPr lang="en-US"/>
          </a:p>
        </p:txBody>
      </p:sp>
      <p:sp>
        <p:nvSpPr>
          <p:cNvPr id="286726" name="Rectangle 6"/>
          <p:cNvSpPr>
            <a:spLocks noChangeArrowheads="1"/>
          </p:cNvSpPr>
          <p:nvPr/>
        </p:nvSpPr>
        <p:spPr bwMode="blackWhite">
          <a:xfrm>
            <a:off x="2482850" y="5454650"/>
            <a:ext cx="876300" cy="279400"/>
          </a:xfrm>
          <a:prstGeom prst="rect">
            <a:avLst/>
          </a:prstGeom>
          <a:solidFill>
            <a:srgbClr val="CCCC99"/>
          </a:solidFill>
          <a:ln w="28575">
            <a:solidFill>
              <a:schemeClr val="bg2"/>
            </a:solidFill>
            <a:miter lim="800000"/>
            <a:headEnd/>
            <a:tailEnd/>
          </a:ln>
          <a:effectLst/>
        </p:spPr>
        <p:txBody>
          <a:bodyPr wrap="none" anchor="ctr"/>
          <a:lstStyle/>
          <a:p>
            <a:endParaRPr lang="en-US"/>
          </a:p>
        </p:txBody>
      </p:sp>
      <p:sp>
        <p:nvSpPr>
          <p:cNvPr id="286727" name="Rectangle 7"/>
          <p:cNvSpPr>
            <a:spLocks noChangeArrowheads="1"/>
          </p:cNvSpPr>
          <p:nvPr/>
        </p:nvSpPr>
        <p:spPr bwMode="blackWhite">
          <a:xfrm>
            <a:off x="3486150" y="5454650"/>
            <a:ext cx="876300" cy="279400"/>
          </a:xfrm>
          <a:prstGeom prst="rect">
            <a:avLst/>
          </a:prstGeom>
          <a:solidFill>
            <a:srgbClr val="CCCC99"/>
          </a:solidFill>
          <a:ln w="28575">
            <a:solidFill>
              <a:schemeClr val="bg2"/>
            </a:solidFill>
            <a:miter lim="800000"/>
            <a:headEnd/>
            <a:tailEnd/>
          </a:ln>
          <a:effectLst/>
        </p:spPr>
        <p:txBody>
          <a:bodyPr wrap="none" anchor="ctr"/>
          <a:lstStyle/>
          <a:p>
            <a:endParaRPr lang="en-US"/>
          </a:p>
        </p:txBody>
      </p:sp>
      <p:sp>
        <p:nvSpPr>
          <p:cNvPr id="286728" name="Rectangle 8"/>
          <p:cNvSpPr>
            <a:spLocks noChangeArrowheads="1"/>
          </p:cNvSpPr>
          <p:nvPr/>
        </p:nvSpPr>
        <p:spPr bwMode="blackWhite">
          <a:xfrm>
            <a:off x="6877050" y="5454650"/>
            <a:ext cx="876300" cy="279400"/>
          </a:xfrm>
          <a:prstGeom prst="rect">
            <a:avLst/>
          </a:prstGeom>
          <a:solidFill>
            <a:srgbClr val="CCCC99"/>
          </a:solidFill>
          <a:ln w="28575">
            <a:solidFill>
              <a:schemeClr val="bg2"/>
            </a:solidFill>
            <a:miter lim="800000"/>
            <a:headEnd/>
            <a:tailEnd/>
          </a:ln>
          <a:effectLst/>
        </p:spPr>
        <p:txBody>
          <a:bodyPr wrap="none" anchor="ctr"/>
          <a:lstStyle/>
          <a:p>
            <a:endParaRPr lang="en-US"/>
          </a:p>
        </p:txBody>
      </p:sp>
      <p:sp>
        <p:nvSpPr>
          <p:cNvPr id="286729" name="Rectangle 9"/>
          <p:cNvSpPr>
            <a:spLocks noChangeArrowheads="1"/>
          </p:cNvSpPr>
          <p:nvPr/>
        </p:nvSpPr>
        <p:spPr bwMode="blackWhite">
          <a:xfrm>
            <a:off x="5416550" y="5454650"/>
            <a:ext cx="876300" cy="279400"/>
          </a:xfrm>
          <a:prstGeom prst="rect">
            <a:avLst/>
          </a:prstGeom>
          <a:solidFill>
            <a:srgbClr val="CCCC99"/>
          </a:solidFill>
          <a:ln w="28575">
            <a:solidFill>
              <a:schemeClr val="bg2"/>
            </a:solidFill>
            <a:miter lim="800000"/>
            <a:headEnd/>
            <a:tailEnd/>
          </a:ln>
          <a:effectLst/>
        </p:spPr>
        <p:txBody>
          <a:bodyPr wrap="none" anchor="ctr"/>
          <a:lstStyle/>
          <a:p>
            <a:endParaRPr lang="en-US"/>
          </a:p>
        </p:txBody>
      </p:sp>
      <p:sp>
        <p:nvSpPr>
          <p:cNvPr id="286730" name="Rectangle 10"/>
          <p:cNvSpPr>
            <a:spLocks noChangeArrowheads="1"/>
          </p:cNvSpPr>
          <p:nvPr/>
        </p:nvSpPr>
        <p:spPr bwMode="blackWhite">
          <a:xfrm>
            <a:off x="4019550" y="4035425"/>
            <a:ext cx="1752600" cy="1127125"/>
          </a:xfrm>
          <a:prstGeom prst="rect">
            <a:avLst/>
          </a:prstGeom>
          <a:solidFill>
            <a:srgbClr val="FFCC66"/>
          </a:solidFill>
          <a:ln w="28575">
            <a:solidFill>
              <a:schemeClr val="bg2"/>
            </a:solidFill>
            <a:miter lim="800000"/>
            <a:headEnd/>
            <a:tailEnd/>
          </a:ln>
          <a:effectLst/>
        </p:spPr>
        <p:txBody>
          <a:bodyPr wrap="none" lIns="92075" tIns="46038" rIns="92075" bIns="46038" anchor="ctr"/>
          <a:lstStyle/>
          <a:p>
            <a:pPr algn="ctr" defTabSz="822325" eaLnBrk="0" hangingPunct="0">
              <a:spcBef>
                <a:spcPct val="0"/>
              </a:spcBef>
              <a:buClrTx/>
              <a:buFontTx/>
              <a:buNone/>
            </a:pPr>
            <a:r>
              <a:rPr lang="en-US" sz="1800">
                <a:solidFill>
                  <a:schemeClr val="tx1"/>
                </a:solidFill>
              </a:rPr>
              <a:t>Filter Before</a:t>
            </a:r>
          </a:p>
          <a:p>
            <a:pPr algn="ctr" defTabSz="822325" eaLnBrk="0" hangingPunct="0">
              <a:spcBef>
                <a:spcPct val="0"/>
              </a:spcBef>
              <a:buClrTx/>
              <a:buFontTx/>
              <a:buNone/>
            </a:pPr>
            <a:r>
              <a:rPr lang="en-US" sz="1800">
                <a:solidFill>
                  <a:schemeClr val="tx1"/>
                </a:solidFill>
              </a:rPr>
              <a:t>Display</a:t>
            </a:r>
          </a:p>
          <a:p>
            <a:pPr algn="ctr" defTabSz="822325" eaLnBrk="0" hangingPunct="0">
              <a:spcBef>
                <a:spcPct val="50000"/>
              </a:spcBef>
              <a:buClrTx/>
              <a:buFontTx/>
              <a:buNone/>
            </a:pPr>
            <a:r>
              <a:rPr lang="en-US" sz="1800">
                <a:solidFill>
                  <a:schemeClr val="tx1"/>
                </a:solidFill>
              </a:rPr>
              <a:t>?</a:t>
            </a:r>
          </a:p>
        </p:txBody>
      </p:sp>
      <p:sp>
        <p:nvSpPr>
          <p:cNvPr id="286731" name="Line 11"/>
          <p:cNvSpPr>
            <a:spLocks noChangeShapeType="1"/>
          </p:cNvSpPr>
          <p:nvPr/>
        </p:nvSpPr>
        <p:spPr bwMode="blackWhite">
          <a:xfrm>
            <a:off x="4038600" y="4740275"/>
            <a:ext cx="1736725" cy="0"/>
          </a:xfrm>
          <a:prstGeom prst="line">
            <a:avLst/>
          </a:prstGeom>
          <a:noFill/>
          <a:ln w="28575">
            <a:solidFill>
              <a:schemeClr val="bg2"/>
            </a:solidFill>
            <a:round/>
            <a:headEnd type="none" w="sm" len="sm"/>
            <a:tailEnd type="none" w="sm" len="sm"/>
          </a:ln>
          <a:effectLst/>
        </p:spPr>
        <p:txBody>
          <a:bodyPr/>
          <a:lstStyle/>
          <a:p>
            <a:endParaRPr lang="en-US"/>
          </a:p>
        </p:txBody>
      </p:sp>
      <p:sp>
        <p:nvSpPr>
          <p:cNvPr id="286732" name="Line 12"/>
          <p:cNvSpPr>
            <a:spLocks noChangeShapeType="1"/>
          </p:cNvSpPr>
          <p:nvPr/>
        </p:nvSpPr>
        <p:spPr bwMode="blackWhite">
          <a:xfrm>
            <a:off x="4330700" y="2941638"/>
            <a:ext cx="1574800" cy="0"/>
          </a:xfrm>
          <a:prstGeom prst="line">
            <a:avLst/>
          </a:prstGeom>
          <a:noFill/>
          <a:ln w="28575">
            <a:solidFill>
              <a:schemeClr val="tx1"/>
            </a:solidFill>
            <a:round/>
            <a:headEnd type="none" w="sm" len="sm"/>
            <a:tailEnd type="none" w="sm" len="sm"/>
          </a:ln>
          <a:effectLst/>
        </p:spPr>
        <p:txBody>
          <a:bodyPr/>
          <a:lstStyle/>
          <a:p>
            <a:endParaRPr lang="en-US"/>
          </a:p>
        </p:txBody>
      </p:sp>
      <p:sp>
        <p:nvSpPr>
          <p:cNvPr id="286733" name="Line 13"/>
          <p:cNvSpPr>
            <a:spLocks noChangeShapeType="1"/>
          </p:cNvSpPr>
          <p:nvPr/>
        </p:nvSpPr>
        <p:spPr bwMode="blackWhite">
          <a:xfrm>
            <a:off x="5905500" y="2935288"/>
            <a:ext cx="0" cy="2501900"/>
          </a:xfrm>
          <a:prstGeom prst="line">
            <a:avLst/>
          </a:prstGeom>
          <a:noFill/>
          <a:ln w="28575">
            <a:solidFill>
              <a:schemeClr val="tx1"/>
            </a:solidFill>
            <a:round/>
            <a:headEnd type="none" w="sm" len="sm"/>
            <a:tailEnd type="triangle" w="sm" len="sm"/>
          </a:ln>
          <a:effectLst/>
        </p:spPr>
        <p:txBody>
          <a:bodyPr/>
          <a:lstStyle/>
          <a:p>
            <a:endParaRPr lang="en-US"/>
          </a:p>
        </p:txBody>
      </p:sp>
      <p:sp>
        <p:nvSpPr>
          <p:cNvPr id="286734" name="Rectangle 14"/>
          <p:cNvSpPr>
            <a:spLocks noChangeArrowheads="1"/>
          </p:cNvSpPr>
          <p:nvPr/>
        </p:nvSpPr>
        <p:spPr bwMode="blackWhite">
          <a:xfrm>
            <a:off x="1038225" y="2024063"/>
            <a:ext cx="704850" cy="366712"/>
          </a:xfrm>
          <a:prstGeom prst="rect">
            <a:avLst/>
          </a:prstGeom>
          <a:noFill/>
          <a:ln w="952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tx1"/>
                </a:solidFill>
              </a:rPr>
              <a:t>(X,Y)</a:t>
            </a:r>
          </a:p>
        </p:txBody>
      </p:sp>
      <p:sp>
        <p:nvSpPr>
          <p:cNvPr id="286735" name="Rectangle 15"/>
          <p:cNvSpPr>
            <a:spLocks noChangeArrowheads="1"/>
          </p:cNvSpPr>
          <p:nvPr/>
        </p:nvSpPr>
        <p:spPr bwMode="blackWhite">
          <a:xfrm>
            <a:off x="5937250" y="2916238"/>
            <a:ext cx="1301750" cy="641350"/>
          </a:xfrm>
          <a:prstGeom prst="rect">
            <a:avLst/>
          </a:prstGeom>
          <a:noFill/>
          <a:ln w="952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tx1"/>
                </a:solidFill>
              </a:rPr>
              <a:t>Automatic</a:t>
            </a:r>
          </a:p>
          <a:p>
            <a:pPr eaLnBrk="0" hangingPunct="0">
              <a:spcBef>
                <a:spcPct val="0"/>
              </a:spcBef>
              <a:buClrTx/>
              <a:buFontTx/>
              <a:buNone/>
            </a:pPr>
            <a:r>
              <a:rPr lang="en-US" sz="1800">
                <a:solidFill>
                  <a:schemeClr val="tx1"/>
                </a:solidFill>
              </a:rPr>
              <a:t>Select</a:t>
            </a:r>
          </a:p>
        </p:txBody>
      </p:sp>
      <p:sp>
        <p:nvSpPr>
          <p:cNvPr id="286736" name="Rectangle 16"/>
          <p:cNvSpPr>
            <a:spLocks noChangeArrowheads="1"/>
          </p:cNvSpPr>
          <p:nvPr/>
        </p:nvSpPr>
        <p:spPr bwMode="blackWhite">
          <a:xfrm>
            <a:off x="6959600" y="4821238"/>
            <a:ext cx="1301750" cy="641350"/>
          </a:xfrm>
          <a:prstGeom prst="rect">
            <a:avLst/>
          </a:prstGeom>
          <a:noFill/>
          <a:ln w="952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tx1"/>
                </a:solidFill>
              </a:rPr>
              <a:t>Automatic</a:t>
            </a:r>
          </a:p>
          <a:p>
            <a:pPr eaLnBrk="0" hangingPunct="0">
              <a:spcBef>
                <a:spcPct val="0"/>
              </a:spcBef>
              <a:buClrTx/>
              <a:buFontTx/>
              <a:buNone/>
            </a:pPr>
            <a:r>
              <a:rPr lang="en-US" sz="1800">
                <a:solidFill>
                  <a:schemeClr val="tx1"/>
                </a:solidFill>
              </a:rPr>
              <a:t>Skip</a:t>
            </a:r>
          </a:p>
        </p:txBody>
      </p:sp>
      <p:sp>
        <p:nvSpPr>
          <p:cNvPr id="286738" name="Line 18"/>
          <p:cNvSpPr>
            <a:spLocks noChangeShapeType="1"/>
          </p:cNvSpPr>
          <p:nvPr/>
        </p:nvSpPr>
        <p:spPr bwMode="blackWhite">
          <a:xfrm>
            <a:off x="1714500" y="2173288"/>
            <a:ext cx="914400" cy="0"/>
          </a:xfrm>
          <a:prstGeom prst="line">
            <a:avLst/>
          </a:prstGeom>
          <a:noFill/>
          <a:ln w="28575">
            <a:solidFill>
              <a:schemeClr val="tx1"/>
            </a:solidFill>
            <a:round/>
            <a:headEnd type="triangle" w="sm" len="sm"/>
            <a:tailEnd type="none" w="sm" len="sm"/>
          </a:ln>
          <a:effectLst/>
        </p:spPr>
        <p:txBody>
          <a:bodyPr/>
          <a:lstStyle/>
          <a:p>
            <a:endParaRPr lang="en-US"/>
          </a:p>
        </p:txBody>
      </p:sp>
      <p:sp>
        <p:nvSpPr>
          <p:cNvPr id="286739" name="Rectangle 19"/>
          <p:cNvSpPr>
            <a:spLocks noChangeArrowheads="1"/>
          </p:cNvSpPr>
          <p:nvPr/>
        </p:nvSpPr>
        <p:spPr bwMode="blackWhite">
          <a:xfrm>
            <a:off x="2625725" y="1984375"/>
            <a:ext cx="819150" cy="366713"/>
          </a:xfrm>
          <a:prstGeom prst="rect">
            <a:avLst/>
          </a:prstGeom>
          <a:noFill/>
          <a:ln w="952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tx1"/>
                </a:solidFill>
              </a:rPr>
              <a:t>Width</a:t>
            </a:r>
          </a:p>
        </p:txBody>
      </p:sp>
      <p:sp>
        <p:nvSpPr>
          <p:cNvPr id="286740" name="Line 20"/>
          <p:cNvSpPr>
            <a:spLocks noChangeShapeType="1"/>
          </p:cNvSpPr>
          <p:nvPr/>
        </p:nvSpPr>
        <p:spPr bwMode="blackWhite">
          <a:xfrm>
            <a:off x="3378200" y="2173288"/>
            <a:ext cx="914400" cy="0"/>
          </a:xfrm>
          <a:prstGeom prst="line">
            <a:avLst/>
          </a:prstGeom>
          <a:noFill/>
          <a:ln w="28575">
            <a:solidFill>
              <a:schemeClr val="tx1"/>
            </a:solidFill>
            <a:round/>
            <a:headEnd type="none" w="sm" len="sm"/>
            <a:tailEnd type="triangle" w="sm" len="sm"/>
          </a:ln>
          <a:effectLst/>
        </p:spPr>
        <p:txBody>
          <a:bodyPr/>
          <a:lstStyle/>
          <a:p>
            <a:endParaRPr lang="en-US"/>
          </a:p>
        </p:txBody>
      </p:sp>
      <p:sp>
        <p:nvSpPr>
          <p:cNvPr id="286741" name="Line 21"/>
          <p:cNvSpPr>
            <a:spLocks noChangeShapeType="1"/>
          </p:cNvSpPr>
          <p:nvPr/>
        </p:nvSpPr>
        <p:spPr bwMode="blackWhite">
          <a:xfrm>
            <a:off x="1397000" y="2376488"/>
            <a:ext cx="0" cy="609600"/>
          </a:xfrm>
          <a:prstGeom prst="line">
            <a:avLst/>
          </a:prstGeom>
          <a:noFill/>
          <a:ln w="28575">
            <a:solidFill>
              <a:schemeClr val="tx1"/>
            </a:solidFill>
            <a:round/>
            <a:headEnd type="triangle" w="sm" len="sm"/>
            <a:tailEnd type="none" w="sm" len="sm"/>
          </a:ln>
          <a:effectLst/>
        </p:spPr>
        <p:txBody>
          <a:bodyPr/>
          <a:lstStyle/>
          <a:p>
            <a:endParaRPr lang="en-US"/>
          </a:p>
        </p:txBody>
      </p:sp>
      <p:sp>
        <p:nvSpPr>
          <p:cNvPr id="286742" name="Rectangle 22"/>
          <p:cNvSpPr>
            <a:spLocks noChangeArrowheads="1"/>
          </p:cNvSpPr>
          <p:nvPr/>
        </p:nvSpPr>
        <p:spPr bwMode="blackWhite">
          <a:xfrm>
            <a:off x="792163" y="2911475"/>
            <a:ext cx="895350" cy="366713"/>
          </a:xfrm>
          <a:prstGeom prst="rect">
            <a:avLst/>
          </a:prstGeom>
          <a:noFill/>
          <a:ln w="952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tx1"/>
                </a:solidFill>
              </a:rPr>
              <a:t>Height</a:t>
            </a:r>
          </a:p>
        </p:txBody>
      </p:sp>
      <p:sp>
        <p:nvSpPr>
          <p:cNvPr id="286743" name="Line 23"/>
          <p:cNvSpPr>
            <a:spLocks noChangeShapeType="1"/>
          </p:cNvSpPr>
          <p:nvPr/>
        </p:nvSpPr>
        <p:spPr bwMode="blackWhite">
          <a:xfrm flipV="1">
            <a:off x="1384300" y="3252788"/>
            <a:ext cx="0" cy="609600"/>
          </a:xfrm>
          <a:prstGeom prst="line">
            <a:avLst/>
          </a:prstGeom>
          <a:noFill/>
          <a:ln w="28575">
            <a:solidFill>
              <a:schemeClr val="tx1"/>
            </a:solidFill>
            <a:round/>
            <a:headEnd type="triangle" w="sm" len="sm"/>
            <a:tailEnd type="none" w="sm" len="sm"/>
          </a:ln>
          <a:effectLst/>
        </p:spPr>
        <p:txBody>
          <a:bodyPr/>
          <a:lstStyle/>
          <a:p>
            <a:endParaRPr lang="en-US"/>
          </a:p>
        </p:txBody>
      </p:sp>
      <p:sp>
        <p:nvSpPr>
          <p:cNvPr id="286744" name="Rectangle 24"/>
          <p:cNvSpPr>
            <a:spLocks noChangeArrowheads="1"/>
          </p:cNvSpPr>
          <p:nvPr/>
        </p:nvSpPr>
        <p:spPr bwMode="blackWhite">
          <a:xfrm>
            <a:off x="1644650" y="2332038"/>
            <a:ext cx="2781300" cy="1536700"/>
          </a:xfrm>
          <a:prstGeom prst="rect">
            <a:avLst/>
          </a:prstGeom>
          <a:solidFill>
            <a:srgbClr val="FFCCFF"/>
          </a:solidFill>
          <a:ln w="28575">
            <a:solidFill>
              <a:schemeClr val="bg2"/>
            </a:solidFill>
            <a:miter lim="800000"/>
            <a:headEnd/>
            <a:tailEnd/>
          </a:ln>
          <a:effectLst/>
        </p:spPr>
        <p:txBody>
          <a:bodyPr wrap="none" anchor="ctr"/>
          <a:lstStyle/>
          <a:p>
            <a:endParaRPr lang="en-US"/>
          </a:p>
        </p:txBody>
      </p:sp>
      <p:sp>
        <p:nvSpPr>
          <p:cNvPr id="286745" name="Line 25"/>
          <p:cNvSpPr>
            <a:spLocks noChangeShapeType="1"/>
          </p:cNvSpPr>
          <p:nvPr/>
        </p:nvSpPr>
        <p:spPr bwMode="blackWhite">
          <a:xfrm>
            <a:off x="1654175" y="2693988"/>
            <a:ext cx="2770188" cy="0"/>
          </a:xfrm>
          <a:prstGeom prst="line">
            <a:avLst/>
          </a:prstGeom>
          <a:noFill/>
          <a:ln w="28575">
            <a:solidFill>
              <a:schemeClr val="bg2"/>
            </a:solidFill>
            <a:round/>
            <a:headEnd type="none" w="sm" len="sm"/>
            <a:tailEnd type="none" w="sm" len="sm"/>
          </a:ln>
          <a:effectLst/>
        </p:spPr>
        <p:txBody>
          <a:bodyPr/>
          <a:lstStyle/>
          <a:p>
            <a:endParaRPr lang="en-US"/>
          </a:p>
        </p:txBody>
      </p:sp>
      <p:sp>
        <p:nvSpPr>
          <p:cNvPr id="286746" name="Rectangle 26"/>
          <p:cNvSpPr>
            <a:spLocks noChangeArrowheads="1"/>
          </p:cNvSpPr>
          <p:nvPr/>
        </p:nvSpPr>
        <p:spPr bwMode="blackWhite">
          <a:xfrm>
            <a:off x="2638425" y="2327275"/>
            <a:ext cx="654050" cy="366713"/>
          </a:xfrm>
          <a:prstGeom prst="rect">
            <a:avLst/>
          </a:prstGeom>
          <a:noFill/>
          <a:ln w="2857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tx1"/>
                </a:solidFill>
              </a:rPr>
              <a:t>LOV</a:t>
            </a:r>
          </a:p>
        </p:txBody>
      </p:sp>
      <p:sp>
        <p:nvSpPr>
          <p:cNvPr id="286747" name="Line 27"/>
          <p:cNvSpPr>
            <a:spLocks noChangeShapeType="1"/>
          </p:cNvSpPr>
          <p:nvPr/>
        </p:nvSpPr>
        <p:spPr bwMode="blackWhite">
          <a:xfrm>
            <a:off x="2260600" y="2693988"/>
            <a:ext cx="0" cy="1189037"/>
          </a:xfrm>
          <a:prstGeom prst="line">
            <a:avLst/>
          </a:prstGeom>
          <a:noFill/>
          <a:ln w="28575">
            <a:solidFill>
              <a:schemeClr val="bg2"/>
            </a:solidFill>
            <a:round/>
            <a:headEnd type="none" w="sm" len="sm"/>
            <a:tailEnd type="none" w="sm" len="sm"/>
          </a:ln>
          <a:effectLst/>
        </p:spPr>
        <p:txBody>
          <a:bodyPr/>
          <a:lstStyle/>
          <a:p>
            <a:endParaRPr lang="en-US"/>
          </a:p>
        </p:txBody>
      </p:sp>
      <p:sp>
        <p:nvSpPr>
          <p:cNvPr id="286748" name="Line 28"/>
          <p:cNvSpPr>
            <a:spLocks noChangeShapeType="1"/>
          </p:cNvSpPr>
          <p:nvPr/>
        </p:nvSpPr>
        <p:spPr bwMode="blackWhite">
          <a:xfrm>
            <a:off x="3238500" y="2693988"/>
            <a:ext cx="0" cy="1189037"/>
          </a:xfrm>
          <a:prstGeom prst="line">
            <a:avLst/>
          </a:prstGeom>
          <a:noFill/>
          <a:ln w="28575">
            <a:solidFill>
              <a:schemeClr val="bg2"/>
            </a:solidFill>
            <a:round/>
            <a:headEnd type="none" w="sm" len="sm"/>
            <a:tailEnd type="none" w="sm" len="sm"/>
          </a:ln>
          <a:effectLst/>
        </p:spPr>
        <p:txBody>
          <a:bodyPr/>
          <a:lstStyle/>
          <a:p>
            <a:endParaRPr lang="en-US"/>
          </a:p>
        </p:txBody>
      </p:sp>
      <p:sp>
        <p:nvSpPr>
          <p:cNvPr id="286749" name="Rectangle 29"/>
          <p:cNvSpPr>
            <a:spLocks noChangeArrowheads="1"/>
          </p:cNvSpPr>
          <p:nvPr/>
        </p:nvSpPr>
        <p:spPr bwMode="blackWhite">
          <a:xfrm>
            <a:off x="1765300" y="2808288"/>
            <a:ext cx="2540000" cy="301625"/>
          </a:xfrm>
          <a:prstGeom prst="rect">
            <a:avLst/>
          </a:prstGeom>
          <a:noFill/>
          <a:ln w="28575">
            <a:solidFill>
              <a:schemeClr val="bg2"/>
            </a:solidFill>
            <a:prstDash val="dash"/>
            <a:miter lim="800000"/>
            <a:headEnd/>
            <a:tailEnd/>
          </a:ln>
          <a:effectLst/>
        </p:spPr>
        <p:txBody>
          <a:bodyPr wrap="none" anchor="ctr"/>
          <a:lstStyle/>
          <a:p>
            <a:endParaRPr lang="en-US"/>
          </a:p>
        </p:txBody>
      </p:sp>
      <p:sp>
        <p:nvSpPr>
          <p:cNvPr id="286750" name="Line 30"/>
          <p:cNvSpPr>
            <a:spLocks noChangeShapeType="1"/>
          </p:cNvSpPr>
          <p:nvPr/>
        </p:nvSpPr>
        <p:spPr bwMode="blackWhite">
          <a:xfrm>
            <a:off x="2006600" y="3865563"/>
            <a:ext cx="0" cy="1549400"/>
          </a:xfrm>
          <a:prstGeom prst="line">
            <a:avLst/>
          </a:prstGeom>
          <a:noFill/>
          <a:ln w="28575">
            <a:solidFill>
              <a:schemeClr val="tx1"/>
            </a:solidFill>
            <a:prstDash val="dash"/>
            <a:round/>
            <a:headEnd type="none" w="sm" len="sm"/>
            <a:tailEnd type="triangle" w="sm" len="sm"/>
          </a:ln>
          <a:effectLst/>
        </p:spPr>
        <p:txBody>
          <a:bodyPr/>
          <a:lstStyle/>
          <a:p>
            <a:endParaRPr lang="en-US"/>
          </a:p>
        </p:txBody>
      </p:sp>
      <p:sp>
        <p:nvSpPr>
          <p:cNvPr id="286751" name="Line 31"/>
          <p:cNvSpPr>
            <a:spLocks noChangeShapeType="1"/>
          </p:cNvSpPr>
          <p:nvPr/>
        </p:nvSpPr>
        <p:spPr bwMode="blackWhite">
          <a:xfrm>
            <a:off x="2905125" y="3865563"/>
            <a:ext cx="0" cy="1549400"/>
          </a:xfrm>
          <a:prstGeom prst="line">
            <a:avLst/>
          </a:prstGeom>
          <a:noFill/>
          <a:ln w="28575">
            <a:solidFill>
              <a:schemeClr val="tx1"/>
            </a:solidFill>
            <a:prstDash val="dash"/>
            <a:round/>
            <a:headEnd type="none" w="sm" len="sm"/>
            <a:tailEnd type="triangle" w="sm" len="sm"/>
          </a:ln>
          <a:effectLst/>
        </p:spPr>
        <p:txBody>
          <a:bodyPr/>
          <a:lstStyle/>
          <a:p>
            <a:endParaRPr lang="en-US"/>
          </a:p>
        </p:txBody>
      </p:sp>
      <p:sp>
        <p:nvSpPr>
          <p:cNvPr id="286752" name="Line 32"/>
          <p:cNvSpPr>
            <a:spLocks noChangeShapeType="1"/>
          </p:cNvSpPr>
          <p:nvPr/>
        </p:nvSpPr>
        <p:spPr bwMode="blackWhite">
          <a:xfrm>
            <a:off x="3887788" y="3865563"/>
            <a:ext cx="0" cy="1549400"/>
          </a:xfrm>
          <a:prstGeom prst="line">
            <a:avLst/>
          </a:prstGeom>
          <a:noFill/>
          <a:ln w="28575">
            <a:solidFill>
              <a:schemeClr val="tx1"/>
            </a:solidFill>
            <a:prstDash val="dash"/>
            <a:round/>
            <a:headEnd type="none" w="sm" len="sm"/>
            <a:tailEnd type="triangle" w="sm" len="sm"/>
          </a:ln>
          <a:effectLst/>
        </p:spPr>
        <p:txBody>
          <a:bodyPr/>
          <a:lstStyle/>
          <a:p>
            <a:endParaRPr lang="en-US"/>
          </a:p>
        </p:txBody>
      </p:sp>
      <p:sp>
        <p:nvSpPr>
          <p:cNvPr id="286753" name="Rectangle 33"/>
          <p:cNvSpPr>
            <a:spLocks noChangeArrowheads="1"/>
          </p:cNvSpPr>
          <p:nvPr/>
        </p:nvSpPr>
        <p:spPr bwMode="blackWhite">
          <a:xfrm>
            <a:off x="1909763" y="4025900"/>
            <a:ext cx="2038350" cy="366713"/>
          </a:xfrm>
          <a:prstGeom prst="rect">
            <a:avLst/>
          </a:prstGeom>
          <a:noFill/>
          <a:ln w="952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tx1"/>
                </a:solidFill>
              </a:rPr>
              <a:t>Column Mapping</a:t>
            </a:r>
          </a:p>
        </p:txBody>
      </p:sp>
      <p:sp>
        <p:nvSpPr>
          <p:cNvPr id="286754" name="Rectangle 34"/>
          <p:cNvSpPr>
            <a:spLocks noChangeArrowheads="1"/>
          </p:cNvSpPr>
          <p:nvPr/>
        </p:nvSpPr>
        <p:spPr bwMode="blackWhite">
          <a:xfrm>
            <a:off x="2114550" y="5781675"/>
            <a:ext cx="1581150" cy="366713"/>
          </a:xfrm>
          <a:prstGeom prst="rect">
            <a:avLst/>
          </a:prstGeom>
          <a:noFill/>
          <a:ln w="952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tx1"/>
                </a:solidFill>
              </a:rPr>
              <a:t>Return Items</a:t>
            </a:r>
          </a:p>
        </p:txBody>
      </p:sp>
      <p:sp>
        <p:nvSpPr>
          <p:cNvPr id="286755" name="Line 35"/>
          <p:cNvSpPr>
            <a:spLocks noChangeShapeType="1"/>
          </p:cNvSpPr>
          <p:nvPr/>
        </p:nvSpPr>
        <p:spPr bwMode="blackWhite">
          <a:xfrm flipH="1">
            <a:off x="4433888" y="3727450"/>
            <a:ext cx="1117600" cy="0"/>
          </a:xfrm>
          <a:prstGeom prst="line">
            <a:avLst/>
          </a:prstGeom>
          <a:noFill/>
          <a:ln w="28575">
            <a:solidFill>
              <a:schemeClr val="tx1"/>
            </a:solidFill>
            <a:round/>
            <a:headEnd type="none" w="sm" len="sm"/>
            <a:tailEnd type="triangle" w="sm" len="sm"/>
          </a:ln>
          <a:effectLst/>
        </p:spPr>
        <p:txBody>
          <a:bodyPr/>
          <a:lstStyle/>
          <a:p>
            <a:endParaRPr lang="en-US"/>
          </a:p>
        </p:txBody>
      </p:sp>
      <p:sp>
        <p:nvSpPr>
          <p:cNvPr id="286757" name="Line 37"/>
          <p:cNvSpPr>
            <a:spLocks noChangeShapeType="1"/>
          </p:cNvSpPr>
          <p:nvPr/>
        </p:nvSpPr>
        <p:spPr bwMode="blackWhite">
          <a:xfrm flipV="1">
            <a:off x="6934200" y="4819650"/>
            <a:ext cx="0" cy="609600"/>
          </a:xfrm>
          <a:prstGeom prst="line">
            <a:avLst/>
          </a:prstGeom>
          <a:noFill/>
          <a:ln w="28575">
            <a:solidFill>
              <a:schemeClr val="tx1"/>
            </a:solidFill>
            <a:round/>
            <a:headEnd type="triangle" w="sm" len="sm"/>
            <a:tailEnd type="none" w="sm" len="sm"/>
          </a:ln>
          <a:effectLst/>
        </p:spPr>
        <p:txBody>
          <a:bodyPr/>
          <a:lstStyle/>
          <a:p>
            <a:endParaRPr lang="en-US"/>
          </a:p>
        </p:txBody>
      </p:sp>
      <p:sp>
        <p:nvSpPr>
          <p:cNvPr id="286758" name="Line 38"/>
          <p:cNvSpPr>
            <a:spLocks noChangeShapeType="1"/>
          </p:cNvSpPr>
          <p:nvPr/>
        </p:nvSpPr>
        <p:spPr bwMode="blackWhite">
          <a:xfrm flipH="1">
            <a:off x="6146800" y="4819650"/>
            <a:ext cx="785813" cy="0"/>
          </a:xfrm>
          <a:prstGeom prst="line">
            <a:avLst/>
          </a:prstGeom>
          <a:noFill/>
          <a:ln w="28575">
            <a:solidFill>
              <a:schemeClr val="tx1"/>
            </a:solidFill>
            <a:round/>
            <a:headEnd type="none" w="sm" len="sm"/>
            <a:tailEnd type="none" w="sm" len="sm"/>
          </a:ln>
          <a:effectLst/>
        </p:spPr>
        <p:txBody>
          <a:bodyPr/>
          <a:lstStyle/>
          <a:p>
            <a:endParaRPr lang="en-US"/>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805" name="Rectangle 37"/>
          <p:cNvSpPr>
            <a:spLocks noChangeArrowheads="1"/>
          </p:cNvSpPr>
          <p:nvPr/>
        </p:nvSpPr>
        <p:spPr bwMode="blackWhite">
          <a:xfrm>
            <a:off x="1644650" y="2174875"/>
            <a:ext cx="2781300" cy="1536700"/>
          </a:xfrm>
          <a:prstGeom prst="rect">
            <a:avLst/>
          </a:prstGeom>
          <a:solidFill>
            <a:srgbClr val="FFCCFF"/>
          </a:solidFill>
          <a:ln w="28575">
            <a:solidFill>
              <a:schemeClr val="bg2"/>
            </a:solidFill>
            <a:miter lim="800000"/>
            <a:headEnd/>
            <a:tailEnd/>
          </a:ln>
          <a:effectLst/>
        </p:spPr>
        <p:txBody>
          <a:bodyPr wrap="none" anchor="ctr"/>
          <a:lstStyle/>
          <a:p>
            <a:endParaRPr lang="en-US"/>
          </a:p>
        </p:txBody>
      </p:sp>
      <p:sp>
        <p:nvSpPr>
          <p:cNvPr id="288771" name="Line 3"/>
          <p:cNvSpPr>
            <a:spLocks noChangeShapeType="1"/>
          </p:cNvSpPr>
          <p:nvPr/>
        </p:nvSpPr>
        <p:spPr bwMode="blackWhite">
          <a:xfrm>
            <a:off x="4335463" y="2873375"/>
            <a:ext cx="965200" cy="0"/>
          </a:xfrm>
          <a:prstGeom prst="line">
            <a:avLst/>
          </a:prstGeom>
          <a:noFill/>
          <a:ln w="28575">
            <a:solidFill>
              <a:schemeClr val="tx1"/>
            </a:solidFill>
            <a:round/>
            <a:headEnd type="none" w="sm" len="sm"/>
            <a:tailEnd type="none" w="sm" len="sm"/>
          </a:ln>
          <a:effectLst/>
        </p:spPr>
        <p:txBody>
          <a:bodyPr/>
          <a:lstStyle/>
          <a:p>
            <a:endParaRPr lang="en-US"/>
          </a:p>
        </p:txBody>
      </p:sp>
      <p:sp>
        <p:nvSpPr>
          <p:cNvPr id="288794" name="Rectangle 26"/>
          <p:cNvSpPr>
            <a:spLocks noGrp="1" noChangeArrowheads="1"/>
          </p:cNvSpPr>
          <p:nvPr>
            <p:ph type="title"/>
          </p:nvPr>
        </p:nvSpPr>
        <p:spPr/>
        <p:txBody>
          <a:bodyPr/>
          <a:lstStyle/>
          <a:p>
            <a:r>
              <a:rPr lang="en-US"/>
              <a:t>Setting LOV Properties</a:t>
            </a:r>
          </a:p>
        </p:txBody>
      </p:sp>
      <p:sp>
        <p:nvSpPr>
          <p:cNvPr id="288781" name="Line 13"/>
          <p:cNvSpPr>
            <a:spLocks noChangeShapeType="1"/>
          </p:cNvSpPr>
          <p:nvPr/>
        </p:nvSpPr>
        <p:spPr bwMode="blackWhite">
          <a:xfrm>
            <a:off x="1619250" y="2536825"/>
            <a:ext cx="2833688" cy="0"/>
          </a:xfrm>
          <a:prstGeom prst="line">
            <a:avLst/>
          </a:prstGeom>
          <a:noFill/>
          <a:ln w="28575">
            <a:solidFill>
              <a:schemeClr val="bg2"/>
            </a:solidFill>
            <a:round/>
            <a:headEnd type="none" w="sm" len="sm"/>
            <a:tailEnd type="none" w="sm" len="sm"/>
          </a:ln>
          <a:effectLst/>
        </p:spPr>
        <p:txBody>
          <a:bodyPr/>
          <a:lstStyle/>
          <a:p>
            <a:endParaRPr lang="en-US"/>
          </a:p>
        </p:txBody>
      </p:sp>
      <p:sp>
        <p:nvSpPr>
          <p:cNvPr id="288782" name="Rectangle 14"/>
          <p:cNvSpPr>
            <a:spLocks noChangeArrowheads="1"/>
          </p:cNvSpPr>
          <p:nvPr/>
        </p:nvSpPr>
        <p:spPr bwMode="blackWhite">
          <a:xfrm>
            <a:off x="2638425" y="2170113"/>
            <a:ext cx="654050" cy="366712"/>
          </a:xfrm>
          <a:prstGeom prst="rect">
            <a:avLst/>
          </a:prstGeom>
          <a:noFill/>
          <a:ln w="952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bg2"/>
                </a:solidFill>
              </a:rPr>
              <a:t>LOV</a:t>
            </a:r>
          </a:p>
        </p:txBody>
      </p:sp>
      <p:sp>
        <p:nvSpPr>
          <p:cNvPr id="288784" name="Line 16"/>
          <p:cNvSpPr>
            <a:spLocks noChangeShapeType="1"/>
          </p:cNvSpPr>
          <p:nvPr/>
        </p:nvSpPr>
        <p:spPr bwMode="blackWhite">
          <a:xfrm>
            <a:off x="3238500" y="2536825"/>
            <a:ext cx="0" cy="1168400"/>
          </a:xfrm>
          <a:prstGeom prst="line">
            <a:avLst/>
          </a:prstGeom>
          <a:noFill/>
          <a:ln w="28575">
            <a:solidFill>
              <a:schemeClr val="bg2"/>
            </a:solidFill>
            <a:round/>
            <a:headEnd type="none" w="sm" len="sm"/>
            <a:tailEnd type="none" w="sm" len="sm"/>
          </a:ln>
          <a:effectLst/>
        </p:spPr>
        <p:txBody>
          <a:bodyPr/>
          <a:lstStyle/>
          <a:p>
            <a:endParaRPr lang="en-US"/>
          </a:p>
        </p:txBody>
      </p:sp>
      <p:sp>
        <p:nvSpPr>
          <p:cNvPr id="288785" name="Rectangle 17"/>
          <p:cNvSpPr>
            <a:spLocks noChangeArrowheads="1"/>
          </p:cNvSpPr>
          <p:nvPr/>
        </p:nvSpPr>
        <p:spPr bwMode="blackWhite">
          <a:xfrm>
            <a:off x="1765300" y="2651125"/>
            <a:ext cx="2540000" cy="301625"/>
          </a:xfrm>
          <a:prstGeom prst="rect">
            <a:avLst/>
          </a:prstGeom>
          <a:noFill/>
          <a:ln w="28575">
            <a:solidFill>
              <a:schemeClr val="bg2"/>
            </a:solidFill>
            <a:prstDash val="dash"/>
            <a:miter lim="800000"/>
            <a:headEnd/>
            <a:tailEnd/>
          </a:ln>
          <a:effectLst/>
        </p:spPr>
        <p:txBody>
          <a:bodyPr wrap="none" anchor="ctr"/>
          <a:lstStyle/>
          <a:p>
            <a:endParaRPr lang="en-US"/>
          </a:p>
        </p:txBody>
      </p:sp>
      <p:sp>
        <p:nvSpPr>
          <p:cNvPr id="288786" name="Rectangle 18"/>
          <p:cNvSpPr>
            <a:spLocks noChangeArrowheads="1"/>
          </p:cNvSpPr>
          <p:nvPr/>
        </p:nvSpPr>
        <p:spPr bwMode="blackWhite">
          <a:xfrm>
            <a:off x="1909763" y="3868738"/>
            <a:ext cx="2038350" cy="366712"/>
          </a:xfrm>
          <a:prstGeom prst="rect">
            <a:avLst/>
          </a:prstGeom>
          <a:noFill/>
          <a:ln w="952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tx1"/>
                </a:solidFill>
              </a:rPr>
              <a:t>Column Mapping</a:t>
            </a:r>
          </a:p>
        </p:txBody>
      </p:sp>
      <p:sp>
        <p:nvSpPr>
          <p:cNvPr id="288788" name="Rectangle 20"/>
          <p:cNvSpPr>
            <a:spLocks noChangeArrowheads="1"/>
          </p:cNvSpPr>
          <p:nvPr/>
        </p:nvSpPr>
        <p:spPr bwMode="blackWhite">
          <a:xfrm>
            <a:off x="5419725" y="2841625"/>
            <a:ext cx="1301750" cy="641350"/>
          </a:xfrm>
          <a:prstGeom prst="rect">
            <a:avLst/>
          </a:prstGeom>
          <a:noFill/>
          <a:ln w="952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tx1"/>
                </a:solidFill>
              </a:rPr>
              <a:t>Automatic</a:t>
            </a:r>
          </a:p>
          <a:p>
            <a:pPr eaLnBrk="0" hangingPunct="0">
              <a:spcBef>
                <a:spcPct val="0"/>
              </a:spcBef>
              <a:buClrTx/>
              <a:buFontTx/>
              <a:buNone/>
            </a:pPr>
            <a:r>
              <a:rPr lang="en-US" sz="1800">
                <a:solidFill>
                  <a:schemeClr val="tx1"/>
                </a:solidFill>
              </a:rPr>
              <a:t>Position</a:t>
            </a:r>
          </a:p>
        </p:txBody>
      </p:sp>
      <p:sp>
        <p:nvSpPr>
          <p:cNvPr id="288789" name="Line 21"/>
          <p:cNvSpPr>
            <a:spLocks noChangeShapeType="1"/>
          </p:cNvSpPr>
          <p:nvPr/>
        </p:nvSpPr>
        <p:spPr bwMode="blackWhite">
          <a:xfrm>
            <a:off x="3771900" y="2297113"/>
            <a:ext cx="0" cy="139700"/>
          </a:xfrm>
          <a:prstGeom prst="line">
            <a:avLst/>
          </a:prstGeom>
          <a:noFill/>
          <a:ln w="28575">
            <a:solidFill>
              <a:schemeClr val="tx1"/>
            </a:solidFill>
            <a:round/>
            <a:headEnd type="none" w="sm" len="sm"/>
            <a:tailEnd type="none" w="sm" len="sm"/>
          </a:ln>
          <a:effectLst/>
        </p:spPr>
        <p:txBody>
          <a:bodyPr/>
          <a:lstStyle/>
          <a:p>
            <a:endParaRPr lang="en-US"/>
          </a:p>
        </p:txBody>
      </p:sp>
      <p:sp>
        <p:nvSpPr>
          <p:cNvPr id="288790" name="Line 22"/>
          <p:cNvSpPr>
            <a:spLocks noChangeShapeType="1"/>
          </p:cNvSpPr>
          <p:nvPr/>
        </p:nvSpPr>
        <p:spPr bwMode="blackWhite">
          <a:xfrm>
            <a:off x="3771900" y="2295525"/>
            <a:ext cx="965200" cy="0"/>
          </a:xfrm>
          <a:prstGeom prst="line">
            <a:avLst/>
          </a:prstGeom>
          <a:noFill/>
          <a:ln w="28575">
            <a:solidFill>
              <a:schemeClr val="tx1"/>
            </a:solidFill>
            <a:round/>
            <a:headEnd type="none" w="sm" len="sm"/>
            <a:tailEnd type="none" w="sm" len="sm"/>
          </a:ln>
          <a:effectLst/>
        </p:spPr>
        <p:txBody>
          <a:bodyPr/>
          <a:lstStyle/>
          <a:p>
            <a:endParaRPr lang="en-US"/>
          </a:p>
        </p:txBody>
      </p:sp>
      <p:sp>
        <p:nvSpPr>
          <p:cNvPr id="288791" name="Rectangle 23"/>
          <p:cNvSpPr>
            <a:spLocks noChangeArrowheads="1"/>
          </p:cNvSpPr>
          <p:nvPr/>
        </p:nvSpPr>
        <p:spPr bwMode="blackWhite">
          <a:xfrm>
            <a:off x="4683125" y="1992313"/>
            <a:ext cx="1733550" cy="641350"/>
          </a:xfrm>
          <a:prstGeom prst="rect">
            <a:avLst/>
          </a:prstGeom>
          <a:noFill/>
          <a:ln w="952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tx1"/>
                </a:solidFill>
              </a:rPr>
              <a:t>Automatic</a:t>
            </a:r>
          </a:p>
          <a:p>
            <a:pPr eaLnBrk="0" hangingPunct="0">
              <a:spcBef>
                <a:spcPct val="0"/>
              </a:spcBef>
              <a:buClrTx/>
              <a:buFontTx/>
              <a:buNone/>
            </a:pPr>
            <a:r>
              <a:rPr lang="en-US" sz="1800">
                <a:solidFill>
                  <a:schemeClr val="tx1"/>
                </a:solidFill>
              </a:rPr>
              <a:t>Column Width</a:t>
            </a:r>
          </a:p>
        </p:txBody>
      </p:sp>
      <p:sp>
        <p:nvSpPr>
          <p:cNvPr id="288792" name="Rectangle 24"/>
          <p:cNvSpPr>
            <a:spLocks noChangeArrowheads="1"/>
          </p:cNvSpPr>
          <p:nvPr/>
        </p:nvSpPr>
        <p:spPr bwMode="blackWhite">
          <a:xfrm>
            <a:off x="4089400" y="3476625"/>
            <a:ext cx="2743200" cy="1498600"/>
          </a:xfrm>
          <a:prstGeom prst="rect">
            <a:avLst/>
          </a:prstGeom>
          <a:solidFill>
            <a:srgbClr val="FFCCFF"/>
          </a:solidFill>
          <a:ln w="28575">
            <a:solidFill>
              <a:schemeClr val="bg2"/>
            </a:solidFill>
            <a:prstDash val="dash"/>
            <a:miter lim="800000"/>
            <a:headEnd/>
            <a:tailEnd/>
          </a:ln>
          <a:effectLst/>
        </p:spPr>
        <p:txBody>
          <a:bodyPr wrap="none" anchor="ctr"/>
          <a:lstStyle/>
          <a:p>
            <a:endParaRPr lang="en-US"/>
          </a:p>
        </p:txBody>
      </p:sp>
      <p:sp>
        <p:nvSpPr>
          <p:cNvPr id="288793" name="Line 25"/>
          <p:cNvSpPr>
            <a:spLocks noChangeShapeType="1"/>
          </p:cNvSpPr>
          <p:nvPr/>
        </p:nvSpPr>
        <p:spPr bwMode="blackWhite">
          <a:xfrm>
            <a:off x="3238500" y="2435225"/>
            <a:ext cx="1092200" cy="0"/>
          </a:xfrm>
          <a:prstGeom prst="line">
            <a:avLst/>
          </a:prstGeom>
          <a:noFill/>
          <a:ln w="28575">
            <a:solidFill>
              <a:schemeClr val="tx1"/>
            </a:solidFill>
            <a:round/>
            <a:headEnd type="triangle" w="sm" len="sm"/>
            <a:tailEnd type="triangle" w="sm" len="sm"/>
          </a:ln>
          <a:effectLst/>
        </p:spPr>
        <p:txBody>
          <a:bodyPr/>
          <a:lstStyle/>
          <a:p>
            <a:endParaRPr lang="en-US"/>
          </a:p>
        </p:txBody>
      </p:sp>
      <p:sp>
        <p:nvSpPr>
          <p:cNvPr id="288796" name="Line 28"/>
          <p:cNvSpPr>
            <a:spLocks noChangeShapeType="1"/>
          </p:cNvSpPr>
          <p:nvPr/>
        </p:nvSpPr>
        <p:spPr bwMode="blackWhite">
          <a:xfrm>
            <a:off x="2260600" y="2536825"/>
            <a:ext cx="0" cy="1189038"/>
          </a:xfrm>
          <a:prstGeom prst="line">
            <a:avLst/>
          </a:prstGeom>
          <a:noFill/>
          <a:ln w="28575">
            <a:solidFill>
              <a:schemeClr val="bg2"/>
            </a:solidFill>
            <a:round/>
            <a:headEnd type="none" w="sm" len="sm"/>
            <a:tailEnd type="none" w="sm" len="sm"/>
          </a:ln>
          <a:effectLst/>
        </p:spPr>
        <p:txBody>
          <a:bodyPr/>
          <a:lstStyle/>
          <a:p>
            <a:endParaRPr lang="en-US"/>
          </a:p>
        </p:txBody>
      </p:sp>
      <p:sp>
        <p:nvSpPr>
          <p:cNvPr id="288797" name="Line 29"/>
          <p:cNvSpPr>
            <a:spLocks noChangeShapeType="1"/>
          </p:cNvSpPr>
          <p:nvPr/>
        </p:nvSpPr>
        <p:spPr bwMode="blackWhite">
          <a:xfrm>
            <a:off x="2006600" y="3708400"/>
            <a:ext cx="0" cy="1549400"/>
          </a:xfrm>
          <a:prstGeom prst="line">
            <a:avLst/>
          </a:prstGeom>
          <a:noFill/>
          <a:ln w="28575">
            <a:solidFill>
              <a:schemeClr val="tx1"/>
            </a:solidFill>
            <a:prstDash val="dash"/>
            <a:round/>
            <a:headEnd type="none" w="sm" len="sm"/>
            <a:tailEnd type="triangle" w="sm" len="sm"/>
          </a:ln>
          <a:effectLst/>
        </p:spPr>
        <p:txBody>
          <a:bodyPr/>
          <a:lstStyle/>
          <a:p>
            <a:endParaRPr lang="en-US"/>
          </a:p>
        </p:txBody>
      </p:sp>
      <p:sp>
        <p:nvSpPr>
          <p:cNvPr id="288798" name="Line 30"/>
          <p:cNvSpPr>
            <a:spLocks noChangeShapeType="1"/>
          </p:cNvSpPr>
          <p:nvPr/>
        </p:nvSpPr>
        <p:spPr bwMode="blackWhite">
          <a:xfrm>
            <a:off x="2905125" y="3708400"/>
            <a:ext cx="0" cy="1549400"/>
          </a:xfrm>
          <a:prstGeom prst="line">
            <a:avLst/>
          </a:prstGeom>
          <a:noFill/>
          <a:ln w="28575">
            <a:solidFill>
              <a:schemeClr val="tx1"/>
            </a:solidFill>
            <a:prstDash val="dash"/>
            <a:round/>
            <a:headEnd type="none" w="sm" len="sm"/>
            <a:tailEnd type="triangle" w="sm" len="sm"/>
          </a:ln>
          <a:effectLst/>
        </p:spPr>
        <p:txBody>
          <a:bodyPr/>
          <a:lstStyle/>
          <a:p>
            <a:endParaRPr lang="en-US"/>
          </a:p>
        </p:txBody>
      </p:sp>
      <p:sp>
        <p:nvSpPr>
          <p:cNvPr id="288799" name="Line 31"/>
          <p:cNvSpPr>
            <a:spLocks noChangeShapeType="1"/>
          </p:cNvSpPr>
          <p:nvPr/>
        </p:nvSpPr>
        <p:spPr bwMode="blackWhite">
          <a:xfrm>
            <a:off x="3887788" y="3708400"/>
            <a:ext cx="0" cy="1549400"/>
          </a:xfrm>
          <a:prstGeom prst="line">
            <a:avLst/>
          </a:prstGeom>
          <a:noFill/>
          <a:ln w="28575">
            <a:solidFill>
              <a:schemeClr val="tx1"/>
            </a:solidFill>
            <a:prstDash val="dash"/>
            <a:round/>
            <a:headEnd type="none" w="sm" len="sm"/>
            <a:tailEnd type="triangle" w="sm" len="sm"/>
          </a:ln>
          <a:effectLst/>
        </p:spPr>
        <p:txBody>
          <a:bodyPr/>
          <a:lstStyle/>
          <a:p>
            <a:endParaRPr lang="en-US"/>
          </a:p>
        </p:txBody>
      </p:sp>
      <p:sp>
        <p:nvSpPr>
          <p:cNvPr id="288800" name="Rectangle 32"/>
          <p:cNvSpPr>
            <a:spLocks noChangeArrowheads="1"/>
          </p:cNvSpPr>
          <p:nvPr/>
        </p:nvSpPr>
        <p:spPr bwMode="blackWhite">
          <a:xfrm>
            <a:off x="1644650" y="5292725"/>
            <a:ext cx="711200" cy="284163"/>
          </a:xfrm>
          <a:prstGeom prst="rect">
            <a:avLst/>
          </a:prstGeom>
          <a:solidFill>
            <a:srgbClr val="CCCC99"/>
          </a:solidFill>
          <a:ln w="28575">
            <a:solidFill>
              <a:schemeClr val="bg2"/>
            </a:solidFill>
            <a:miter lim="800000"/>
            <a:headEnd/>
            <a:tailEnd/>
          </a:ln>
          <a:effectLst/>
        </p:spPr>
        <p:txBody>
          <a:bodyPr wrap="none" anchor="ctr"/>
          <a:lstStyle/>
          <a:p>
            <a:endParaRPr lang="en-US"/>
          </a:p>
        </p:txBody>
      </p:sp>
      <p:sp>
        <p:nvSpPr>
          <p:cNvPr id="288801" name="Rectangle 33"/>
          <p:cNvSpPr>
            <a:spLocks noChangeArrowheads="1"/>
          </p:cNvSpPr>
          <p:nvPr/>
        </p:nvSpPr>
        <p:spPr bwMode="blackWhite">
          <a:xfrm>
            <a:off x="2482850" y="5297488"/>
            <a:ext cx="876300" cy="279400"/>
          </a:xfrm>
          <a:prstGeom prst="rect">
            <a:avLst/>
          </a:prstGeom>
          <a:solidFill>
            <a:srgbClr val="CCCC99"/>
          </a:solidFill>
          <a:ln w="28575">
            <a:solidFill>
              <a:schemeClr val="bg2"/>
            </a:solidFill>
            <a:miter lim="800000"/>
            <a:headEnd/>
            <a:tailEnd/>
          </a:ln>
          <a:effectLst/>
        </p:spPr>
        <p:txBody>
          <a:bodyPr wrap="none" anchor="ctr"/>
          <a:lstStyle/>
          <a:p>
            <a:endParaRPr lang="en-US"/>
          </a:p>
        </p:txBody>
      </p:sp>
      <p:sp>
        <p:nvSpPr>
          <p:cNvPr id="288802" name="Rectangle 34"/>
          <p:cNvSpPr>
            <a:spLocks noChangeArrowheads="1"/>
          </p:cNvSpPr>
          <p:nvPr/>
        </p:nvSpPr>
        <p:spPr bwMode="blackWhite">
          <a:xfrm>
            <a:off x="3486150" y="5297488"/>
            <a:ext cx="876300" cy="279400"/>
          </a:xfrm>
          <a:prstGeom prst="rect">
            <a:avLst/>
          </a:prstGeom>
          <a:solidFill>
            <a:srgbClr val="CCCC99"/>
          </a:solidFill>
          <a:ln w="28575">
            <a:solidFill>
              <a:schemeClr val="bg2"/>
            </a:solidFill>
            <a:miter lim="800000"/>
            <a:headEnd/>
            <a:tailEnd/>
          </a:ln>
          <a:effectLst/>
        </p:spPr>
        <p:txBody>
          <a:bodyPr wrap="none" anchor="ctr"/>
          <a:lstStyle/>
          <a:p>
            <a:endParaRPr lang="en-US"/>
          </a:p>
        </p:txBody>
      </p:sp>
      <p:sp>
        <p:nvSpPr>
          <p:cNvPr id="288803" name="Rectangle 35"/>
          <p:cNvSpPr>
            <a:spLocks noChangeArrowheads="1"/>
          </p:cNvSpPr>
          <p:nvPr/>
        </p:nvSpPr>
        <p:spPr bwMode="blackWhite">
          <a:xfrm>
            <a:off x="2114550" y="5624513"/>
            <a:ext cx="1581150" cy="366712"/>
          </a:xfrm>
          <a:prstGeom prst="rect">
            <a:avLst/>
          </a:prstGeom>
          <a:noFill/>
          <a:ln w="952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tx1"/>
                </a:solidFill>
              </a:rPr>
              <a:t>Return Items</a:t>
            </a:r>
          </a:p>
        </p:txBody>
      </p:sp>
      <p:sp>
        <p:nvSpPr>
          <p:cNvPr id="288804" name="Rectangle 36"/>
          <p:cNvSpPr>
            <a:spLocks noChangeArrowheads="1"/>
          </p:cNvSpPr>
          <p:nvPr/>
        </p:nvSpPr>
        <p:spPr bwMode="blackWhite">
          <a:xfrm>
            <a:off x="5416550" y="5297488"/>
            <a:ext cx="876300" cy="279400"/>
          </a:xfrm>
          <a:prstGeom prst="rect">
            <a:avLst/>
          </a:prstGeom>
          <a:solidFill>
            <a:srgbClr val="CCCC99"/>
          </a:solidFill>
          <a:ln w="28575">
            <a:solidFill>
              <a:schemeClr val="bg2"/>
            </a:solidFill>
            <a:miter lim="800000"/>
            <a:headEnd/>
            <a:tailEnd/>
          </a:ln>
          <a:effectLst/>
        </p:spPr>
        <p:txBody>
          <a:bodyPr wrap="none" anchor="ctr"/>
          <a:lstStyle/>
          <a:p>
            <a:endParaRPr lang="en-US"/>
          </a:p>
        </p:txBody>
      </p:sp>
      <p:sp>
        <p:nvSpPr>
          <p:cNvPr id="288806" name="Line 38"/>
          <p:cNvSpPr>
            <a:spLocks noChangeShapeType="1"/>
          </p:cNvSpPr>
          <p:nvPr/>
        </p:nvSpPr>
        <p:spPr bwMode="blackWhite">
          <a:xfrm>
            <a:off x="5286375" y="2876550"/>
            <a:ext cx="0" cy="600075"/>
          </a:xfrm>
          <a:prstGeom prst="line">
            <a:avLst/>
          </a:prstGeom>
          <a:noFill/>
          <a:ln w="28575">
            <a:solidFill>
              <a:schemeClr val="tx1"/>
            </a:solidFill>
            <a:round/>
            <a:headEnd type="none" w="sm" len="sm"/>
            <a:tailEnd type="triangle" w="sm" len="sm"/>
          </a:ln>
          <a:effectLst/>
        </p:spPr>
        <p:txBody>
          <a:bodyPr/>
          <a:lstStyle/>
          <a:p>
            <a:endParaRPr lang="en-US"/>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4421" name="Picture 53"/>
          <p:cNvPicPr>
            <a:picLocks noChangeAspect="1" noChangeArrowheads="1"/>
          </p:cNvPicPr>
          <p:nvPr/>
        </p:nvPicPr>
        <p:blipFill>
          <a:blip r:embed="rId3" cstate="print"/>
          <a:srcRect/>
          <a:stretch>
            <a:fillRect/>
          </a:stretch>
        </p:blipFill>
        <p:spPr bwMode="gray">
          <a:xfrm>
            <a:off x="1066800" y="2794000"/>
            <a:ext cx="3429000" cy="3290888"/>
          </a:xfrm>
          <a:prstGeom prst="rect">
            <a:avLst/>
          </a:prstGeom>
          <a:noFill/>
          <a:ln w="25400">
            <a:noFill/>
            <a:miter lim="800000"/>
            <a:headEnd/>
            <a:tailEnd/>
          </a:ln>
          <a:effectLst/>
        </p:spPr>
      </p:pic>
      <p:sp>
        <p:nvSpPr>
          <p:cNvPr id="314401" name="Line 33"/>
          <p:cNvSpPr>
            <a:spLocks noChangeShapeType="1"/>
          </p:cNvSpPr>
          <p:nvPr/>
        </p:nvSpPr>
        <p:spPr bwMode="blackWhite">
          <a:xfrm>
            <a:off x="7315200" y="2336800"/>
            <a:ext cx="0" cy="1320800"/>
          </a:xfrm>
          <a:prstGeom prst="line">
            <a:avLst/>
          </a:prstGeom>
          <a:noFill/>
          <a:ln w="28575">
            <a:solidFill>
              <a:schemeClr val="accent2"/>
            </a:solidFill>
            <a:round/>
            <a:headEnd type="triangle" w="sm" len="sm"/>
            <a:tailEnd type="none" w="sm" len="sm"/>
          </a:ln>
          <a:effectLst/>
        </p:spPr>
        <p:txBody>
          <a:bodyPr/>
          <a:lstStyle/>
          <a:p>
            <a:endParaRPr lang="en-US"/>
          </a:p>
        </p:txBody>
      </p:sp>
      <p:sp>
        <p:nvSpPr>
          <p:cNvPr id="314370" name="Line 2"/>
          <p:cNvSpPr>
            <a:spLocks noChangeShapeType="1"/>
          </p:cNvSpPr>
          <p:nvPr/>
        </p:nvSpPr>
        <p:spPr bwMode="blackWhite">
          <a:xfrm rot="5400000" flipH="1">
            <a:off x="5713412" y="4524376"/>
            <a:ext cx="822325" cy="0"/>
          </a:xfrm>
          <a:prstGeom prst="line">
            <a:avLst/>
          </a:prstGeom>
          <a:noFill/>
          <a:ln w="25400">
            <a:solidFill>
              <a:schemeClr val="tx1"/>
            </a:solidFill>
            <a:round/>
            <a:headEnd type="none" w="sm" len="sm"/>
            <a:tailEnd type="stealth" w="med" len="lg"/>
          </a:ln>
          <a:effectLst/>
        </p:spPr>
        <p:txBody>
          <a:bodyPr/>
          <a:lstStyle/>
          <a:p>
            <a:endParaRPr lang="en-US"/>
          </a:p>
        </p:txBody>
      </p:sp>
      <p:sp>
        <p:nvSpPr>
          <p:cNvPr id="314372" name="Rectangle 4"/>
          <p:cNvSpPr>
            <a:spLocks noGrp="1" noChangeArrowheads="1"/>
          </p:cNvSpPr>
          <p:nvPr>
            <p:ph type="title"/>
          </p:nvPr>
        </p:nvSpPr>
        <p:spPr/>
        <p:txBody>
          <a:bodyPr/>
          <a:lstStyle/>
          <a:p>
            <a:r>
              <a:rPr lang="en-US"/>
              <a:t>LOVs: Column Mapping</a:t>
            </a:r>
          </a:p>
        </p:txBody>
      </p:sp>
      <p:sp>
        <p:nvSpPr>
          <p:cNvPr id="314385" name="Rectangle 17"/>
          <p:cNvSpPr>
            <a:spLocks noChangeArrowheads="1"/>
          </p:cNvSpPr>
          <p:nvPr/>
        </p:nvSpPr>
        <p:spPr bwMode="blackWhite">
          <a:xfrm>
            <a:off x="3962400" y="3160713"/>
            <a:ext cx="1593850" cy="366712"/>
          </a:xfrm>
          <a:prstGeom prst="rect">
            <a:avLst/>
          </a:prstGeom>
          <a:noFill/>
          <a:ln w="952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bg2"/>
                </a:solidFill>
              </a:rPr>
              <a:t>Employee_id</a:t>
            </a:r>
          </a:p>
        </p:txBody>
      </p:sp>
      <p:sp>
        <p:nvSpPr>
          <p:cNvPr id="314393" name="Rectangle 25"/>
          <p:cNvSpPr>
            <a:spLocks noChangeArrowheads="1"/>
          </p:cNvSpPr>
          <p:nvPr/>
        </p:nvSpPr>
        <p:spPr bwMode="blackWhite">
          <a:xfrm>
            <a:off x="914400" y="1981200"/>
            <a:ext cx="2058988" cy="355600"/>
          </a:xfrm>
          <a:prstGeom prst="rect">
            <a:avLst/>
          </a:prstGeom>
          <a:solidFill>
            <a:srgbClr val="CCCC99"/>
          </a:solidFill>
          <a:ln w="28575">
            <a:solidFill>
              <a:schemeClr val="bg2"/>
            </a:solidFill>
            <a:miter lim="800000"/>
            <a:headEnd/>
            <a:tailEnd/>
          </a:ln>
          <a:effectLst/>
        </p:spPr>
        <p:txBody>
          <a:bodyPr wrap="none" lIns="92075" tIns="46038" rIns="92075" bIns="46038" anchor="ctr"/>
          <a:lstStyle/>
          <a:p>
            <a:pPr algn="ctr" defTabSz="822325" eaLnBrk="0" hangingPunct="0">
              <a:spcBef>
                <a:spcPct val="0"/>
              </a:spcBef>
              <a:buClrTx/>
              <a:buFontTx/>
              <a:buNone/>
            </a:pPr>
            <a:r>
              <a:rPr lang="en-US" sz="1600">
                <a:solidFill>
                  <a:schemeClr val="bg2"/>
                </a:solidFill>
              </a:rPr>
              <a:t>orders.sales_rep_id</a:t>
            </a:r>
          </a:p>
        </p:txBody>
      </p:sp>
      <p:sp>
        <p:nvSpPr>
          <p:cNvPr id="314394" name="Rectangle 26"/>
          <p:cNvSpPr>
            <a:spLocks noChangeArrowheads="1"/>
          </p:cNvSpPr>
          <p:nvPr/>
        </p:nvSpPr>
        <p:spPr bwMode="blackWhite">
          <a:xfrm>
            <a:off x="3019425" y="1981200"/>
            <a:ext cx="2286000" cy="355600"/>
          </a:xfrm>
          <a:prstGeom prst="rect">
            <a:avLst/>
          </a:prstGeom>
          <a:solidFill>
            <a:srgbClr val="CCCC99"/>
          </a:solidFill>
          <a:ln w="28575">
            <a:solidFill>
              <a:schemeClr val="bg2"/>
            </a:solidFill>
            <a:miter lim="800000"/>
            <a:headEnd/>
            <a:tailEnd/>
          </a:ln>
          <a:effectLst/>
        </p:spPr>
        <p:txBody>
          <a:bodyPr wrap="none" lIns="92075" tIns="46038" rIns="92075" bIns="46038" anchor="ctr"/>
          <a:lstStyle/>
          <a:p>
            <a:pPr algn="ctr" defTabSz="822325" eaLnBrk="0" hangingPunct="0">
              <a:spcBef>
                <a:spcPct val="0"/>
              </a:spcBef>
              <a:buClrTx/>
              <a:buFontTx/>
              <a:buNone/>
            </a:pPr>
            <a:r>
              <a:rPr lang="en-US" sz="1600">
                <a:solidFill>
                  <a:schemeClr val="bg2"/>
                </a:solidFill>
              </a:rPr>
              <a:t>orders.sales_rep_name</a:t>
            </a:r>
          </a:p>
        </p:txBody>
      </p:sp>
      <p:sp>
        <p:nvSpPr>
          <p:cNvPr id="314395" name="Rectangle 27"/>
          <p:cNvSpPr>
            <a:spLocks noChangeArrowheads="1"/>
          </p:cNvSpPr>
          <p:nvPr/>
        </p:nvSpPr>
        <p:spPr bwMode="blackWhite">
          <a:xfrm>
            <a:off x="5381625" y="1981200"/>
            <a:ext cx="2286000" cy="355600"/>
          </a:xfrm>
          <a:prstGeom prst="rect">
            <a:avLst/>
          </a:prstGeom>
          <a:solidFill>
            <a:srgbClr val="CCCC99"/>
          </a:solidFill>
          <a:ln w="28575">
            <a:solidFill>
              <a:schemeClr val="bg2"/>
            </a:solidFill>
            <a:miter lim="800000"/>
            <a:headEnd/>
            <a:tailEnd/>
          </a:ln>
          <a:effectLst/>
        </p:spPr>
        <p:txBody>
          <a:bodyPr wrap="none" lIns="92075" tIns="46038" rIns="92075" bIns="46038" anchor="ctr"/>
          <a:lstStyle/>
          <a:p>
            <a:pPr algn="ctr" defTabSz="822325" eaLnBrk="0" hangingPunct="0">
              <a:spcBef>
                <a:spcPct val="0"/>
              </a:spcBef>
              <a:buClrTx/>
              <a:buFontTx/>
              <a:buNone/>
            </a:pPr>
            <a:r>
              <a:rPr lang="en-US" sz="1600">
                <a:solidFill>
                  <a:schemeClr val="bg2"/>
                </a:solidFill>
              </a:rPr>
              <a:t>orders.salesrep_phone</a:t>
            </a:r>
          </a:p>
        </p:txBody>
      </p:sp>
      <p:sp>
        <p:nvSpPr>
          <p:cNvPr id="314414" name="Rectangle 46"/>
          <p:cNvSpPr>
            <a:spLocks noChangeArrowheads="1"/>
          </p:cNvSpPr>
          <p:nvPr/>
        </p:nvSpPr>
        <p:spPr bwMode="blackWhite">
          <a:xfrm>
            <a:off x="7308850" y="3098800"/>
            <a:ext cx="996950" cy="587375"/>
          </a:xfrm>
          <a:prstGeom prst="rect">
            <a:avLst/>
          </a:prstGeom>
          <a:noFill/>
          <a:ln w="25400">
            <a:noFill/>
            <a:miter lim="800000"/>
            <a:headEnd/>
            <a:tailEnd/>
          </a:ln>
          <a:effectLst/>
        </p:spPr>
        <p:txBody>
          <a:bodyPr wrap="none" lIns="92075" tIns="46038" rIns="92075" bIns="46038">
            <a:spAutoFit/>
          </a:bodyPr>
          <a:lstStyle/>
          <a:p>
            <a:pPr algn="ctr" eaLnBrk="0" hangingPunct="0">
              <a:lnSpc>
                <a:spcPct val="90000"/>
              </a:lnSpc>
              <a:spcBef>
                <a:spcPct val="0"/>
              </a:spcBef>
              <a:buClrTx/>
              <a:buFontTx/>
              <a:buNone/>
            </a:pPr>
            <a:r>
              <a:rPr lang="en-US" sz="1800">
                <a:solidFill>
                  <a:schemeClr val="tx1"/>
                </a:solidFill>
              </a:rPr>
              <a:t>Hidden</a:t>
            </a:r>
            <a:br>
              <a:rPr lang="en-US" sz="1800">
                <a:solidFill>
                  <a:schemeClr val="tx1"/>
                </a:solidFill>
              </a:rPr>
            </a:br>
            <a:r>
              <a:rPr lang="en-US" sz="1800">
                <a:solidFill>
                  <a:schemeClr val="tx1"/>
                </a:solidFill>
              </a:rPr>
              <a:t>column</a:t>
            </a:r>
          </a:p>
        </p:txBody>
      </p:sp>
      <p:pic>
        <p:nvPicPr>
          <p:cNvPr id="314418" name="Picture 50"/>
          <p:cNvPicPr>
            <a:picLocks noChangeAspect="1" noChangeArrowheads="1"/>
          </p:cNvPicPr>
          <p:nvPr/>
        </p:nvPicPr>
        <p:blipFill>
          <a:blip r:embed="rId4" cstate="print"/>
          <a:srcRect/>
          <a:stretch>
            <a:fillRect/>
          </a:stretch>
        </p:blipFill>
        <p:spPr bwMode="gray">
          <a:xfrm>
            <a:off x="4086225" y="2641600"/>
            <a:ext cx="2686050" cy="3606800"/>
          </a:xfrm>
          <a:prstGeom prst="rect">
            <a:avLst/>
          </a:prstGeom>
          <a:noFill/>
          <a:ln w="28575">
            <a:solidFill>
              <a:srgbClr val="FFFF00"/>
            </a:solidFill>
            <a:miter lim="800000"/>
            <a:headEnd/>
            <a:tailEnd/>
          </a:ln>
          <a:effectLst/>
        </p:spPr>
      </p:pic>
      <p:sp>
        <p:nvSpPr>
          <p:cNvPr id="314400" name="Line 32"/>
          <p:cNvSpPr>
            <a:spLocks noChangeShapeType="1"/>
          </p:cNvSpPr>
          <p:nvPr/>
        </p:nvSpPr>
        <p:spPr bwMode="blackWhite">
          <a:xfrm>
            <a:off x="2168525" y="3165475"/>
            <a:ext cx="2027238" cy="0"/>
          </a:xfrm>
          <a:prstGeom prst="line">
            <a:avLst/>
          </a:prstGeom>
          <a:noFill/>
          <a:ln w="25400">
            <a:solidFill>
              <a:schemeClr val="accent2"/>
            </a:solidFill>
            <a:round/>
            <a:headEnd type="none" w="sm" len="sm"/>
            <a:tailEnd type="none" w="sm" len="sm"/>
          </a:ln>
          <a:effectLst/>
        </p:spPr>
        <p:txBody>
          <a:bodyPr/>
          <a:lstStyle/>
          <a:p>
            <a:endParaRPr lang="en-US"/>
          </a:p>
        </p:txBody>
      </p:sp>
      <p:sp>
        <p:nvSpPr>
          <p:cNvPr id="314402" name="Line 34"/>
          <p:cNvSpPr>
            <a:spLocks noChangeShapeType="1"/>
          </p:cNvSpPr>
          <p:nvPr/>
        </p:nvSpPr>
        <p:spPr bwMode="blackWhite">
          <a:xfrm>
            <a:off x="2181225" y="2336800"/>
            <a:ext cx="0" cy="838200"/>
          </a:xfrm>
          <a:prstGeom prst="line">
            <a:avLst/>
          </a:prstGeom>
          <a:noFill/>
          <a:ln w="28575">
            <a:solidFill>
              <a:schemeClr val="accent2"/>
            </a:solidFill>
            <a:round/>
            <a:headEnd type="triangle" w="sm" len="sm"/>
            <a:tailEnd type="none" w="sm" len="sm"/>
          </a:ln>
          <a:effectLst/>
        </p:spPr>
        <p:txBody>
          <a:bodyPr/>
          <a:lstStyle/>
          <a:p>
            <a:endParaRPr lang="en-US"/>
          </a:p>
        </p:txBody>
      </p:sp>
      <p:sp>
        <p:nvSpPr>
          <p:cNvPr id="314399" name="Line 31"/>
          <p:cNvSpPr>
            <a:spLocks noChangeShapeType="1"/>
          </p:cNvSpPr>
          <p:nvPr/>
        </p:nvSpPr>
        <p:spPr bwMode="blackWhite">
          <a:xfrm>
            <a:off x="5029200" y="2317750"/>
            <a:ext cx="0" cy="1111250"/>
          </a:xfrm>
          <a:prstGeom prst="line">
            <a:avLst/>
          </a:prstGeom>
          <a:noFill/>
          <a:ln w="28575">
            <a:solidFill>
              <a:schemeClr val="hlink"/>
            </a:solidFill>
            <a:round/>
            <a:headEnd type="triangle" w="sm" len="sm"/>
            <a:tailEnd type="none" w="sm" len="sm"/>
          </a:ln>
          <a:effectLst/>
        </p:spPr>
        <p:txBody>
          <a:bodyPr/>
          <a:lstStyle/>
          <a:p>
            <a:endParaRPr lang="en-US"/>
          </a:p>
        </p:txBody>
      </p:sp>
      <p:sp>
        <p:nvSpPr>
          <p:cNvPr id="314419" name="Line 51"/>
          <p:cNvSpPr>
            <a:spLocks noChangeShapeType="1"/>
          </p:cNvSpPr>
          <p:nvPr/>
        </p:nvSpPr>
        <p:spPr bwMode="auto">
          <a:xfrm>
            <a:off x="6022975" y="3648075"/>
            <a:ext cx="1295400" cy="0"/>
          </a:xfrm>
          <a:prstGeom prst="line">
            <a:avLst/>
          </a:prstGeom>
          <a:noFill/>
          <a:ln w="28575">
            <a:solidFill>
              <a:schemeClr val="accent2"/>
            </a:solidFill>
            <a:round/>
            <a:headEnd/>
            <a:tailEnd/>
          </a:ln>
          <a:effectLst/>
        </p:spPr>
        <p:txBody>
          <a:bodyPr wrap="none" lIns="12700" tIns="12700" rIns="12700" bIns="12700">
            <a:spAutoFit/>
          </a:bodyPr>
          <a:lstStyle/>
          <a:p>
            <a:endParaRPr lang="en-US"/>
          </a:p>
        </p:txBody>
      </p:sp>
      <p:grpSp>
        <p:nvGrpSpPr>
          <p:cNvPr id="314426" name="Group 58"/>
          <p:cNvGrpSpPr>
            <a:grpSpLocks/>
          </p:cNvGrpSpPr>
          <p:nvPr/>
        </p:nvGrpSpPr>
        <p:grpSpPr bwMode="auto">
          <a:xfrm>
            <a:off x="6780213" y="2620963"/>
            <a:ext cx="1449387" cy="477837"/>
            <a:chOff x="4289" y="1651"/>
            <a:chExt cx="799" cy="301"/>
          </a:xfrm>
        </p:grpSpPr>
        <p:sp>
          <p:nvSpPr>
            <p:cNvPr id="314408" name="Line 40"/>
            <p:cNvSpPr>
              <a:spLocks noChangeShapeType="1"/>
            </p:cNvSpPr>
            <p:nvPr/>
          </p:nvSpPr>
          <p:spPr bwMode="blackWhite">
            <a:xfrm>
              <a:off x="4289" y="1755"/>
              <a:ext cx="758" cy="0"/>
            </a:xfrm>
            <a:prstGeom prst="line">
              <a:avLst/>
            </a:prstGeom>
            <a:noFill/>
            <a:ln w="28575">
              <a:solidFill>
                <a:schemeClr val="bg2"/>
              </a:solidFill>
              <a:round/>
              <a:headEnd type="none" w="sm" len="sm"/>
              <a:tailEnd type="none" w="sm" len="sm"/>
            </a:ln>
            <a:effectLst/>
          </p:spPr>
          <p:txBody>
            <a:bodyPr/>
            <a:lstStyle/>
            <a:p>
              <a:endParaRPr lang="en-US"/>
            </a:p>
          </p:txBody>
        </p:sp>
        <p:sp>
          <p:nvSpPr>
            <p:cNvPr id="314409" name="Rectangle 41"/>
            <p:cNvSpPr>
              <a:spLocks noChangeArrowheads="1"/>
            </p:cNvSpPr>
            <p:nvPr/>
          </p:nvSpPr>
          <p:spPr bwMode="auto">
            <a:xfrm>
              <a:off x="4325" y="1651"/>
              <a:ext cx="763" cy="301"/>
            </a:xfrm>
            <a:prstGeom prst="rect">
              <a:avLst/>
            </a:prstGeom>
            <a:solidFill>
              <a:srgbClr val="DDDDDD"/>
            </a:solidFill>
            <a:ln w="28575">
              <a:solidFill>
                <a:schemeClr val="bg2"/>
              </a:solidFill>
              <a:prstDash val="dash"/>
              <a:miter lim="800000"/>
              <a:headEnd/>
              <a:tailEnd/>
            </a:ln>
            <a:effectLst/>
          </p:spPr>
          <p:txBody>
            <a:bodyPr wrap="none" anchor="ctr"/>
            <a:lstStyle/>
            <a:p>
              <a:pPr algn="ctr" defTabSz="228600"/>
              <a:endParaRPr lang="en-US" sz="1600"/>
            </a:p>
          </p:txBody>
        </p:sp>
      </p:grpSp>
      <p:sp>
        <p:nvSpPr>
          <p:cNvPr id="314410" name="Rectangle 42"/>
          <p:cNvSpPr>
            <a:spLocks noChangeArrowheads="1"/>
          </p:cNvSpPr>
          <p:nvPr/>
        </p:nvSpPr>
        <p:spPr bwMode="blackWhite">
          <a:xfrm>
            <a:off x="6865938" y="2608263"/>
            <a:ext cx="1425575" cy="304800"/>
          </a:xfrm>
          <a:prstGeom prst="rect">
            <a:avLst/>
          </a:prstGeom>
          <a:noFill/>
          <a:ln w="25400">
            <a:noFill/>
            <a:miter lim="800000"/>
            <a:headEnd/>
            <a:tailEnd/>
          </a:ln>
          <a:effectLst/>
        </p:spPr>
        <p:txBody>
          <a:bodyPr wrap="none" lIns="92075" tIns="46038" rIns="92075" bIns="46038">
            <a:spAutoFit/>
          </a:bodyPr>
          <a:lstStyle/>
          <a:p>
            <a:pPr eaLnBrk="0" hangingPunct="0">
              <a:spcBef>
                <a:spcPct val="0"/>
              </a:spcBef>
              <a:buClrTx/>
              <a:buFontTx/>
              <a:buNone/>
            </a:pPr>
            <a:r>
              <a:rPr lang="en-US" sz="1400">
                <a:solidFill>
                  <a:schemeClr val="bg2"/>
                </a:solidFill>
              </a:rPr>
              <a:t>Phone number</a:t>
            </a:r>
          </a:p>
        </p:txBody>
      </p:sp>
      <p:pic>
        <p:nvPicPr>
          <p:cNvPr id="314423" name="Picture 55"/>
          <p:cNvPicPr>
            <a:picLocks noChangeAspect="1" noChangeArrowheads="1"/>
          </p:cNvPicPr>
          <p:nvPr/>
        </p:nvPicPr>
        <p:blipFill>
          <a:blip r:embed="rId5" cstate="print"/>
          <a:srcRect/>
          <a:stretch>
            <a:fillRect/>
          </a:stretch>
        </p:blipFill>
        <p:spPr bwMode="gray">
          <a:xfrm>
            <a:off x="6184900" y="3886200"/>
            <a:ext cx="1968500" cy="2100263"/>
          </a:xfrm>
          <a:prstGeom prst="rect">
            <a:avLst/>
          </a:prstGeom>
          <a:noFill/>
          <a:ln w="28575">
            <a:solidFill>
              <a:srgbClr val="FFFF00"/>
            </a:solidFill>
            <a:miter lim="800000"/>
            <a:headEnd/>
            <a:tailEnd/>
          </a:ln>
          <a:effectLst/>
        </p:spPr>
      </p:pic>
      <p:sp>
        <p:nvSpPr>
          <p:cNvPr id="314424" name="Line 56"/>
          <p:cNvSpPr>
            <a:spLocks noChangeShapeType="1"/>
          </p:cNvSpPr>
          <p:nvPr/>
        </p:nvSpPr>
        <p:spPr bwMode="auto">
          <a:xfrm>
            <a:off x="5991225" y="4800600"/>
            <a:ext cx="381000" cy="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en-US"/>
          </a:p>
        </p:txBody>
      </p:sp>
      <p:sp>
        <p:nvSpPr>
          <p:cNvPr id="314427" name="Line 59"/>
          <p:cNvSpPr>
            <a:spLocks noChangeShapeType="1"/>
          </p:cNvSpPr>
          <p:nvPr/>
        </p:nvSpPr>
        <p:spPr bwMode="auto">
          <a:xfrm>
            <a:off x="3705225" y="5257800"/>
            <a:ext cx="381000" cy="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en-US"/>
          </a:p>
        </p:txBody>
      </p:sp>
      <p:sp>
        <p:nvSpPr>
          <p:cNvPr id="314428" name="Rectangle 60"/>
          <p:cNvSpPr>
            <a:spLocks noChangeArrowheads="1"/>
          </p:cNvSpPr>
          <p:nvPr/>
        </p:nvSpPr>
        <p:spPr bwMode="blackWhite">
          <a:xfrm>
            <a:off x="6800850" y="2805113"/>
            <a:ext cx="1443038" cy="304800"/>
          </a:xfrm>
          <a:prstGeom prst="rect">
            <a:avLst/>
          </a:prstGeom>
          <a:noFill/>
          <a:ln w="25400">
            <a:noFill/>
            <a:miter lim="800000"/>
            <a:headEnd/>
            <a:tailEnd/>
          </a:ln>
          <a:effectLst/>
        </p:spPr>
        <p:txBody>
          <a:bodyPr wrap="none" lIns="92075" tIns="46038" rIns="92075" bIns="46038">
            <a:spAutoFit/>
          </a:bodyPr>
          <a:lstStyle/>
          <a:p>
            <a:pPr eaLnBrk="0" hangingPunct="0">
              <a:spcBef>
                <a:spcPct val="0"/>
              </a:spcBef>
              <a:buClrTx/>
              <a:buFontTx/>
              <a:buNone/>
            </a:pPr>
            <a:r>
              <a:rPr lang="en-US" sz="1400">
                <a:solidFill>
                  <a:schemeClr val="bg2"/>
                </a:solidFill>
              </a:rPr>
              <a:t>1-415-555-6281</a:t>
            </a:r>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09250" name="Rectangle 2"/>
          <p:cNvSpPr>
            <a:spLocks noGrp="1" noChangeArrowheads="1"/>
          </p:cNvSpPr>
          <p:nvPr>
            <p:ph type="title"/>
          </p:nvPr>
        </p:nvSpPr>
        <p:spPr/>
        <p:txBody>
          <a:bodyPr/>
          <a:lstStyle/>
          <a:p>
            <a:endParaRPr lang="en-US"/>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8" name="Rectangle 4"/>
          <p:cNvSpPr>
            <a:spLocks noGrp="1" noChangeArrowheads="1"/>
          </p:cNvSpPr>
          <p:nvPr>
            <p:ph type="title"/>
          </p:nvPr>
        </p:nvSpPr>
        <p:spPr/>
        <p:txBody>
          <a:bodyPr/>
          <a:lstStyle/>
          <a:p>
            <a:r>
              <a:rPr lang="en-US"/>
              <a:t>Defining an Editor</a:t>
            </a:r>
          </a:p>
        </p:txBody>
      </p:sp>
      <p:pic>
        <p:nvPicPr>
          <p:cNvPr id="292874" name="Picture 10"/>
          <p:cNvPicPr>
            <a:picLocks noChangeAspect="1" noChangeArrowheads="1"/>
          </p:cNvPicPr>
          <p:nvPr/>
        </p:nvPicPr>
        <p:blipFill>
          <a:blip r:embed="rId3" cstate="print"/>
          <a:srcRect/>
          <a:stretch>
            <a:fillRect/>
          </a:stretch>
        </p:blipFill>
        <p:spPr bwMode="gray">
          <a:xfrm>
            <a:off x="838200" y="1295400"/>
            <a:ext cx="3048000" cy="1957388"/>
          </a:xfrm>
          <a:prstGeom prst="rect">
            <a:avLst/>
          </a:prstGeom>
          <a:noFill/>
          <a:ln w="25400">
            <a:noFill/>
            <a:miter lim="800000"/>
            <a:headEnd/>
            <a:tailEnd/>
          </a:ln>
          <a:effectLst/>
        </p:spPr>
      </p:pic>
      <p:pic>
        <p:nvPicPr>
          <p:cNvPr id="292877" name="Picture 13" descr="D:\Data\CurrDev\Forms9iCourse\images\7-19b.gif"/>
          <p:cNvPicPr>
            <a:picLocks noChangeAspect="1" noChangeArrowheads="1"/>
          </p:cNvPicPr>
          <p:nvPr/>
        </p:nvPicPr>
        <p:blipFill>
          <a:blip r:embed="rId4" cstate="print"/>
          <a:srcRect/>
          <a:stretch>
            <a:fillRect/>
          </a:stretch>
        </p:blipFill>
        <p:spPr bwMode="gray">
          <a:xfrm>
            <a:off x="838200" y="3200400"/>
            <a:ext cx="3178175" cy="3028950"/>
          </a:xfrm>
          <a:prstGeom prst="rect">
            <a:avLst/>
          </a:prstGeom>
          <a:noFill/>
          <a:effectLst/>
        </p:spPr>
      </p:pic>
      <p:pic>
        <p:nvPicPr>
          <p:cNvPr id="292878" name="Picture 14" descr="D:\Data\CurrDev\Forms9iCourse\images\7-19c.gif"/>
          <p:cNvPicPr>
            <a:picLocks noChangeAspect="1" noChangeArrowheads="1"/>
          </p:cNvPicPr>
          <p:nvPr/>
        </p:nvPicPr>
        <p:blipFill>
          <a:blip r:embed="rId5" cstate="print"/>
          <a:srcRect/>
          <a:stretch>
            <a:fillRect/>
          </a:stretch>
        </p:blipFill>
        <p:spPr bwMode="gray">
          <a:xfrm>
            <a:off x="3733800" y="1752600"/>
            <a:ext cx="4378325" cy="3600450"/>
          </a:xfrm>
          <a:prstGeom prst="rect">
            <a:avLst/>
          </a:prstGeom>
          <a:noFill/>
          <a:ln w="9525">
            <a:solidFill>
              <a:schemeClr val="tx1"/>
            </a:solidFill>
            <a:miter lim="800000"/>
            <a:headEnd/>
            <a:tailEnd/>
          </a:ln>
          <a:effectLst/>
        </p:spPr>
      </p:pic>
      <p:sp>
        <p:nvSpPr>
          <p:cNvPr id="292879" name="Line 15"/>
          <p:cNvSpPr>
            <a:spLocks noChangeShapeType="1"/>
          </p:cNvSpPr>
          <p:nvPr/>
        </p:nvSpPr>
        <p:spPr bwMode="auto">
          <a:xfrm flipH="1">
            <a:off x="6172200" y="3505200"/>
            <a:ext cx="609600" cy="0"/>
          </a:xfrm>
          <a:prstGeom prst="line">
            <a:avLst/>
          </a:prstGeom>
          <a:noFill/>
          <a:ln w="28575">
            <a:solidFill>
              <a:schemeClr val="accent2"/>
            </a:solidFill>
            <a:round/>
            <a:headEnd/>
            <a:tailEnd type="triangle" w="sm" len="sm"/>
          </a:ln>
          <a:effectLst/>
        </p:spPr>
        <p:txBody>
          <a:bodyPr wrap="none" lIns="12700" tIns="12700" rIns="12700" bIns="12700">
            <a:spAutoFit/>
          </a:bodyPr>
          <a:lstStyle/>
          <a:p>
            <a:endParaRPr lang="en-US"/>
          </a:p>
        </p:txBody>
      </p:sp>
      <p:sp>
        <p:nvSpPr>
          <p:cNvPr id="292880" name="Rectangle 16"/>
          <p:cNvSpPr>
            <a:spLocks noChangeArrowheads="1"/>
          </p:cNvSpPr>
          <p:nvPr/>
        </p:nvSpPr>
        <p:spPr bwMode="auto">
          <a:xfrm>
            <a:off x="3810000" y="3148013"/>
            <a:ext cx="2819400" cy="2109787"/>
          </a:xfrm>
          <a:prstGeom prst="rect">
            <a:avLst/>
          </a:prstGeom>
          <a:noFill/>
          <a:ln w="28575">
            <a:solidFill>
              <a:schemeClr val="accent2"/>
            </a:solidFill>
            <a:miter lim="800000"/>
            <a:headEnd/>
            <a:tailEnd/>
          </a:ln>
          <a:effectLst/>
        </p:spPr>
        <p:txBody>
          <a:bodyPr lIns="12700" tIns="12700" rIns="12700" bIns="12700" anchor="ctr">
            <a:spAutoFit/>
          </a:bodyPr>
          <a:lstStyle/>
          <a:p>
            <a:endParaRPr lang="en-US"/>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6" name="Rectangle 6"/>
          <p:cNvSpPr>
            <a:spLocks noGrp="1" noChangeArrowheads="1"/>
          </p:cNvSpPr>
          <p:nvPr>
            <p:ph type="title"/>
          </p:nvPr>
        </p:nvSpPr>
        <p:spPr/>
        <p:txBody>
          <a:bodyPr/>
          <a:lstStyle/>
          <a:p>
            <a:r>
              <a:rPr lang="en-US"/>
              <a:t>Objectives</a:t>
            </a:r>
          </a:p>
        </p:txBody>
      </p:sp>
      <p:sp>
        <p:nvSpPr>
          <p:cNvPr id="266247" name="Rectangle 7"/>
          <p:cNvSpPr>
            <a:spLocks noGrp="1" noChangeArrowheads="1"/>
          </p:cNvSpPr>
          <p:nvPr>
            <p:ph type="body" idx="1"/>
          </p:nvPr>
        </p:nvSpPr>
        <p:spPr>
          <a:xfrm>
            <a:off x="863600" y="1816100"/>
            <a:ext cx="7366000" cy="2570163"/>
          </a:xfrm>
        </p:spPr>
        <p:txBody>
          <a:bodyPr/>
          <a:lstStyle/>
          <a:p>
            <a:r>
              <a:rPr lang="en-US"/>
              <a:t>After completing this lesson, you should be able to do the following:</a:t>
            </a:r>
          </a:p>
          <a:p>
            <a:pPr lvl="1"/>
            <a:r>
              <a:rPr lang="en-US"/>
              <a:t>Describe LOVs and editors</a:t>
            </a:r>
          </a:p>
          <a:p>
            <a:pPr lvl="1"/>
            <a:r>
              <a:rPr lang="en-US"/>
              <a:t>Design, create, and associate LOVs with text items in a form module</a:t>
            </a:r>
          </a:p>
          <a:p>
            <a:pPr lvl="1"/>
            <a:r>
              <a:rPr lang="en-US"/>
              <a:t>Create editors and associate them with text items in a form module</a:t>
            </a: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490" name="Rectangle 1026"/>
          <p:cNvSpPr>
            <a:spLocks noGrp="1" noChangeArrowheads="1"/>
          </p:cNvSpPr>
          <p:nvPr>
            <p:ph type="title"/>
          </p:nvPr>
        </p:nvSpPr>
        <p:spPr/>
        <p:txBody>
          <a:bodyPr/>
          <a:lstStyle/>
          <a:p>
            <a:r>
              <a:rPr lang="en-US"/>
              <a:t>Setting Editor Properties</a:t>
            </a:r>
          </a:p>
        </p:txBody>
      </p:sp>
      <p:pic>
        <p:nvPicPr>
          <p:cNvPr id="319492" name="Picture 1028"/>
          <p:cNvPicPr>
            <a:picLocks noChangeAspect="1" noChangeArrowheads="1"/>
          </p:cNvPicPr>
          <p:nvPr/>
        </p:nvPicPr>
        <p:blipFill>
          <a:blip r:embed="rId3" cstate="print"/>
          <a:srcRect/>
          <a:stretch>
            <a:fillRect/>
          </a:stretch>
        </p:blipFill>
        <p:spPr bwMode="gray">
          <a:xfrm>
            <a:off x="2770188" y="1457325"/>
            <a:ext cx="3603625" cy="4714875"/>
          </a:xfrm>
          <a:prstGeom prst="rect">
            <a:avLst/>
          </a:prstGeom>
          <a:noFill/>
          <a:ln w="25400">
            <a:noFill/>
            <a:miter lim="800000"/>
            <a:headEnd/>
            <a:tailEnd/>
          </a:ln>
          <a:effec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916" name="Rectangle 4"/>
          <p:cNvSpPr>
            <a:spLocks noGrp="1" noChangeArrowheads="1"/>
          </p:cNvSpPr>
          <p:nvPr>
            <p:ph type="title"/>
          </p:nvPr>
        </p:nvSpPr>
        <p:spPr/>
        <p:txBody>
          <a:bodyPr/>
          <a:lstStyle/>
          <a:p>
            <a:r>
              <a:rPr lang="en-US"/>
              <a:t>Associating an Editor with a Text Item</a:t>
            </a:r>
          </a:p>
        </p:txBody>
      </p:sp>
      <p:sp>
        <p:nvSpPr>
          <p:cNvPr id="294917" name="Rectangle 5"/>
          <p:cNvSpPr>
            <a:spLocks noGrp="1" noChangeArrowheads="1"/>
          </p:cNvSpPr>
          <p:nvPr>
            <p:ph type="body" idx="1"/>
          </p:nvPr>
        </p:nvSpPr>
        <p:spPr>
          <a:xfrm>
            <a:off x="4572000" y="1816100"/>
            <a:ext cx="3657600" cy="3441700"/>
          </a:xfrm>
        </p:spPr>
        <p:txBody>
          <a:bodyPr/>
          <a:lstStyle/>
          <a:p>
            <a:pPr lvl="1"/>
            <a:r>
              <a:rPr lang="en-US"/>
              <a:t>Associate one of two types of editors with a text item.</a:t>
            </a:r>
          </a:p>
          <a:p>
            <a:pPr lvl="1"/>
            <a:r>
              <a:rPr lang="en-US"/>
              <a:t>Set text item’s Editor property to one of the following:</a:t>
            </a:r>
          </a:p>
          <a:p>
            <a:pPr lvl="2"/>
            <a:r>
              <a:rPr lang="en-US"/>
              <a:t>Null (default Forms Builder editor)</a:t>
            </a:r>
          </a:p>
          <a:p>
            <a:pPr lvl="2"/>
            <a:r>
              <a:rPr lang="en-US"/>
              <a:t>Editor name (customized editor)</a:t>
            </a:r>
          </a:p>
        </p:txBody>
      </p:sp>
      <p:pic>
        <p:nvPicPr>
          <p:cNvPr id="294918" name="Picture 6"/>
          <p:cNvPicPr>
            <a:picLocks noChangeAspect="1" noChangeArrowheads="1"/>
          </p:cNvPicPr>
          <p:nvPr/>
        </p:nvPicPr>
        <p:blipFill>
          <a:blip r:embed="rId3" cstate="print"/>
          <a:srcRect/>
          <a:stretch>
            <a:fillRect/>
          </a:stretch>
        </p:blipFill>
        <p:spPr bwMode="gray">
          <a:xfrm>
            <a:off x="1066800" y="1905000"/>
            <a:ext cx="3505200" cy="2333625"/>
          </a:xfrm>
          <a:prstGeom prst="rect">
            <a:avLst/>
          </a:prstGeom>
          <a:noFill/>
          <a:ln w="25400">
            <a:noFill/>
            <a:miter lim="800000"/>
            <a:headEnd/>
            <a:tailEnd/>
          </a:ln>
          <a:effectLst/>
        </p:spPr>
      </p:pic>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0" name="Rectangle 10"/>
          <p:cNvSpPr>
            <a:spLocks noGrp="1" noChangeArrowheads="1"/>
          </p:cNvSpPr>
          <p:nvPr>
            <p:ph type="title"/>
          </p:nvPr>
        </p:nvSpPr>
        <p:spPr/>
        <p:txBody>
          <a:bodyPr/>
          <a:lstStyle/>
          <a:p>
            <a:r>
              <a:rPr lang="en-US"/>
              <a:t>Summary</a:t>
            </a:r>
          </a:p>
        </p:txBody>
      </p:sp>
      <p:sp>
        <p:nvSpPr>
          <p:cNvPr id="296971" name="Rectangle 11"/>
          <p:cNvSpPr>
            <a:spLocks noGrp="1" noChangeArrowheads="1"/>
          </p:cNvSpPr>
          <p:nvPr>
            <p:ph type="body" idx="1"/>
          </p:nvPr>
        </p:nvSpPr>
        <p:spPr>
          <a:xfrm>
            <a:off x="863600" y="1816100"/>
            <a:ext cx="7366000" cy="4522788"/>
          </a:xfrm>
        </p:spPr>
        <p:txBody>
          <a:bodyPr/>
          <a:lstStyle/>
          <a:p>
            <a:pPr>
              <a:lnSpc>
                <a:spcPct val="97000"/>
              </a:lnSpc>
              <a:spcBef>
                <a:spcPct val="0"/>
              </a:spcBef>
            </a:pPr>
            <a:r>
              <a:rPr lang="en-US"/>
              <a:t>In this lesson, you should have learned that:</a:t>
            </a:r>
          </a:p>
          <a:p>
            <a:pPr lvl="1">
              <a:lnSpc>
                <a:spcPct val="97000"/>
              </a:lnSpc>
            </a:pPr>
            <a:r>
              <a:rPr lang="en-US"/>
              <a:t>An LOV is a scrollable pop-up window that enables a user to pick the value of an item from a multicolumn dynamic list</a:t>
            </a:r>
          </a:p>
          <a:p>
            <a:pPr lvl="1">
              <a:lnSpc>
                <a:spcPct val="97000"/>
              </a:lnSpc>
            </a:pPr>
            <a:r>
              <a:rPr lang="en-US"/>
              <a:t>The easiest way to design, create, and associate LOVs with text items is to use the LOV Wizard</a:t>
            </a:r>
          </a:p>
          <a:p>
            <a:pPr lvl="1">
              <a:lnSpc>
                <a:spcPct val="97000"/>
              </a:lnSpc>
            </a:pPr>
            <a:r>
              <a:rPr lang="en-US"/>
              <a:t>An Editor is a separate window that enables the user to view multiple lines of a text item simultaneously, search and replace text in it, and modify the text</a:t>
            </a:r>
          </a:p>
          <a:p>
            <a:pPr lvl="1">
              <a:lnSpc>
                <a:spcPct val="97000"/>
              </a:lnSpc>
            </a:pPr>
            <a:r>
              <a:rPr lang="en-US"/>
              <a:t>You create editors in the Object Navigator and associate them with text items in the item's Property Palette</a:t>
            </a:r>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2" name="Rectangle 4"/>
          <p:cNvSpPr>
            <a:spLocks noGrp="1" noChangeArrowheads="1"/>
          </p:cNvSpPr>
          <p:nvPr>
            <p:ph type="title"/>
          </p:nvPr>
        </p:nvSpPr>
        <p:spPr/>
        <p:txBody>
          <a:bodyPr/>
          <a:lstStyle/>
          <a:p>
            <a:r>
              <a:rPr lang="en-US"/>
              <a:t>Practice 8 Overview</a:t>
            </a:r>
          </a:p>
        </p:txBody>
      </p:sp>
      <p:sp>
        <p:nvSpPr>
          <p:cNvPr id="299013" name="Rectangle 5"/>
          <p:cNvSpPr>
            <a:spLocks noGrp="1" noChangeArrowheads="1"/>
          </p:cNvSpPr>
          <p:nvPr>
            <p:ph type="body" idx="1"/>
          </p:nvPr>
        </p:nvSpPr>
        <p:spPr>
          <a:xfrm>
            <a:off x="863600" y="1816100"/>
            <a:ext cx="7366000" cy="1498600"/>
          </a:xfrm>
        </p:spPr>
        <p:txBody>
          <a:bodyPr/>
          <a:lstStyle/>
          <a:p>
            <a:r>
              <a:rPr lang="en-US"/>
              <a:t>This practice covers the following topics:</a:t>
            </a:r>
          </a:p>
          <a:p>
            <a:pPr lvl="1"/>
            <a:r>
              <a:rPr lang="en-US"/>
              <a:t>Creating an LOV and attaching the LOV to a text item</a:t>
            </a:r>
          </a:p>
          <a:p>
            <a:pPr lvl="1"/>
            <a:r>
              <a:rPr lang="en-US"/>
              <a:t>Creating an Editor and attaching it to a text item</a:t>
            </a:r>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01058" name="Rectangle 2"/>
          <p:cNvSpPr>
            <a:spLocks noGrp="1" noChangeArrowheads="1"/>
          </p:cNvSpPr>
          <p:nvPr>
            <p:ph type="title"/>
          </p:nvPr>
        </p:nvSpPr>
        <p:spPr/>
        <p:txBody>
          <a:bodyPr/>
          <a:lstStyle/>
          <a:p>
            <a:endParaRPr lang="en-US"/>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329" name="Line 41"/>
          <p:cNvSpPr>
            <a:spLocks noChangeShapeType="1"/>
          </p:cNvSpPr>
          <p:nvPr/>
        </p:nvSpPr>
        <p:spPr bwMode="blackWhite">
          <a:xfrm>
            <a:off x="6988175" y="3048000"/>
            <a:ext cx="3175" cy="1295400"/>
          </a:xfrm>
          <a:prstGeom prst="line">
            <a:avLst/>
          </a:prstGeom>
          <a:noFill/>
          <a:ln w="28575">
            <a:solidFill>
              <a:schemeClr val="tx1"/>
            </a:solidFill>
            <a:prstDash val="dash"/>
            <a:round/>
            <a:headEnd type="none" w="sm" len="sm"/>
            <a:tailEnd type="none" w="sm" len="sm"/>
          </a:ln>
          <a:effectLst/>
        </p:spPr>
        <p:txBody>
          <a:bodyPr/>
          <a:lstStyle/>
          <a:p>
            <a:endParaRPr lang="en-US"/>
          </a:p>
        </p:txBody>
      </p:sp>
      <p:sp>
        <p:nvSpPr>
          <p:cNvPr id="268334" name="Rectangle 46"/>
          <p:cNvSpPr>
            <a:spLocks noGrp="1" noChangeArrowheads="1"/>
          </p:cNvSpPr>
          <p:nvPr>
            <p:ph type="title"/>
          </p:nvPr>
        </p:nvSpPr>
        <p:spPr/>
        <p:txBody>
          <a:bodyPr/>
          <a:lstStyle/>
          <a:p>
            <a:r>
              <a:rPr lang="en-US"/>
              <a:t>Overview of LOVs and Editors</a:t>
            </a:r>
          </a:p>
        </p:txBody>
      </p:sp>
      <p:sp>
        <p:nvSpPr>
          <p:cNvPr id="268291" name="Rectangle 3"/>
          <p:cNvSpPr>
            <a:spLocks noChangeArrowheads="1"/>
          </p:cNvSpPr>
          <p:nvPr/>
        </p:nvSpPr>
        <p:spPr bwMode="blackWhite">
          <a:xfrm>
            <a:off x="1390650" y="2851150"/>
            <a:ext cx="1346200" cy="330200"/>
          </a:xfrm>
          <a:prstGeom prst="rect">
            <a:avLst/>
          </a:prstGeom>
          <a:solidFill>
            <a:srgbClr val="99CCCC"/>
          </a:solidFill>
          <a:ln w="28575">
            <a:solidFill>
              <a:schemeClr val="bg2"/>
            </a:solidFill>
            <a:miter lim="800000"/>
            <a:headEnd/>
            <a:tailEnd/>
          </a:ln>
          <a:effectLst/>
        </p:spPr>
        <p:txBody>
          <a:bodyPr wrap="none" lIns="92075" tIns="46038" rIns="92075" bIns="46038" anchor="ctr"/>
          <a:lstStyle/>
          <a:p>
            <a:pPr algn="ctr" defTabSz="822325" eaLnBrk="0" hangingPunct="0">
              <a:spcBef>
                <a:spcPct val="0"/>
              </a:spcBef>
              <a:buClrTx/>
              <a:buFontTx/>
              <a:buNone/>
            </a:pPr>
            <a:r>
              <a:rPr lang="en-US" sz="1800">
                <a:solidFill>
                  <a:schemeClr val="bg2"/>
                </a:solidFill>
              </a:rPr>
              <a:t>Text item</a:t>
            </a:r>
          </a:p>
        </p:txBody>
      </p:sp>
      <p:sp>
        <p:nvSpPr>
          <p:cNvPr id="268292" name="Rectangle 4"/>
          <p:cNvSpPr>
            <a:spLocks noChangeArrowheads="1"/>
          </p:cNvSpPr>
          <p:nvPr/>
        </p:nvSpPr>
        <p:spPr bwMode="blackWhite">
          <a:xfrm>
            <a:off x="4057650" y="1543050"/>
            <a:ext cx="1333500" cy="584200"/>
          </a:xfrm>
          <a:prstGeom prst="rect">
            <a:avLst/>
          </a:prstGeom>
          <a:solidFill>
            <a:srgbClr val="CCCC99"/>
          </a:solidFill>
          <a:ln w="28575">
            <a:solidFill>
              <a:schemeClr val="bg2"/>
            </a:solidFill>
            <a:miter lim="800000"/>
            <a:headEnd/>
            <a:tailEnd/>
          </a:ln>
          <a:effectLst/>
        </p:spPr>
        <p:txBody>
          <a:bodyPr wrap="none" anchor="ctr"/>
          <a:lstStyle/>
          <a:p>
            <a:endParaRPr lang="en-US"/>
          </a:p>
        </p:txBody>
      </p:sp>
      <p:sp>
        <p:nvSpPr>
          <p:cNvPr id="268293" name="Line 5"/>
          <p:cNvSpPr>
            <a:spLocks noChangeShapeType="1"/>
          </p:cNvSpPr>
          <p:nvPr/>
        </p:nvSpPr>
        <p:spPr bwMode="blackWhite">
          <a:xfrm>
            <a:off x="4052888" y="1803400"/>
            <a:ext cx="1333500" cy="0"/>
          </a:xfrm>
          <a:prstGeom prst="line">
            <a:avLst/>
          </a:prstGeom>
          <a:noFill/>
          <a:ln w="28575">
            <a:solidFill>
              <a:schemeClr val="bg2"/>
            </a:solidFill>
            <a:round/>
            <a:headEnd type="none" w="sm" len="sm"/>
            <a:tailEnd type="none" w="sm" len="sm"/>
          </a:ln>
          <a:effectLst/>
        </p:spPr>
        <p:txBody>
          <a:bodyPr/>
          <a:lstStyle/>
          <a:p>
            <a:endParaRPr lang="en-US"/>
          </a:p>
        </p:txBody>
      </p:sp>
      <p:sp>
        <p:nvSpPr>
          <p:cNvPr id="268294" name="Rectangle 6"/>
          <p:cNvSpPr>
            <a:spLocks noChangeArrowheads="1"/>
          </p:cNvSpPr>
          <p:nvPr/>
        </p:nvSpPr>
        <p:spPr bwMode="blackWhite">
          <a:xfrm>
            <a:off x="4302125" y="1500188"/>
            <a:ext cx="844550" cy="366712"/>
          </a:xfrm>
          <a:prstGeom prst="rect">
            <a:avLst/>
          </a:prstGeom>
          <a:noFill/>
          <a:ln w="2857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sz="1800">
                <a:solidFill>
                  <a:schemeClr val="bg2"/>
                </a:solidFill>
              </a:rPr>
              <a:t>Editor</a:t>
            </a:r>
          </a:p>
        </p:txBody>
      </p:sp>
      <p:sp>
        <p:nvSpPr>
          <p:cNvPr id="268295" name="Line 7"/>
          <p:cNvSpPr>
            <a:spLocks noChangeShapeType="1"/>
          </p:cNvSpPr>
          <p:nvPr/>
        </p:nvSpPr>
        <p:spPr bwMode="blackWhite">
          <a:xfrm>
            <a:off x="4749800" y="2108200"/>
            <a:ext cx="0" cy="749300"/>
          </a:xfrm>
          <a:prstGeom prst="line">
            <a:avLst/>
          </a:prstGeom>
          <a:noFill/>
          <a:ln w="28575">
            <a:solidFill>
              <a:schemeClr val="tx1"/>
            </a:solidFill>
            <a:round/>
            <a:headEnd type="triangle" w="sm" len="sm"/>
            <a:tailEnd type="triangle" w="sm" len="sm"/>
          </a:ln>
          <a:effectLst/>
        </p:spPr>
        <p:txBody>
          <a:bodyPr/>
          <a:lstStyle/>
          <a:p>
            <a:endParaRPr lang="en-US"/>
          </a:p>
        </p:txBody>
      </p:sp>
      <p:sp>
        <p:nvSpPr>
          <p:cNvPr id="268296" name="Rectangle 8"/>
          <p:cNvSpPr>
            <a:spLocks noChangeArrowheads="1"/>
          </p:cNvSpPr>
          <p:nvPr/>
        </p:nvSpPr>
        <p:spPr bwMode="blackWhite">
          <a:xfrm>
            <a:off x="4044950" y="2851150"/>
            <a:ext cx="1346200" cy="330200"/>
          </a:xfrm>
          <a:prstGeom prst="rect">
            <a:avLst/>
          </a:prstGeom>
          <a:solidFill>
            <a:srgbClr val="99CCCC"/>
          </a:solidFill>
          <a:ln w="28575">
            <a:solidFill>
              <a:schemeClr val="bg2"/>
            </a:solidFill>
            <a:miter lim="800000"/>
            <a:headEnd/>
            <a:tailEnd/>
          </a:ln>
          <a:effectLst/>
        </p:spPr>
        <p:txBody>
          <a:bodyPr wrap="none" lIns="92075" tIns="46038" rIns="92075" bIns="46038" anchor="ctr"/>
          <a:lstStyle/>
          <a:p>
            <a:pPr algn="ctr" defTabSz="822325" eaLnBrk="0" hangingPunct="0">
              <a:spcBef>
                <a:spcPct val="0"/>
              </a:spcBef>
              <a:buClrTx/>
              <a:buFontTx/>
              <a:buNone/>
            </a:pPr>
            <a:r>
              <a:rPr lang="en-US" sz="1800">
                <a:solidFill>
                  <a:schemeClr val="bg2"/>
                </a:solidFill>
              </a:rPr>
              <a:t>Text item</a:t>
            </a:r>
          </a:p>
        </p:txBody>
      </p:sp>
      <p:sp>
        <p:nvSpPr>
          <p:cNvPr id="268297" name="Rectangle 9"/>
          <p:cNvSpPr>
            <a:spLocks noChangeArrowheads="1"/>
          </p:cNvSpPr>
          <p:nvPr/>
        </p:nvSpPr>
        <p:spPr bwMode="blackWhite">
          <a:xfrm>
            <a:off x="6623050" y="2851150"/>
            <a:ext cx="1346200" cy="330200"/>
          </a:xfrm>
          <a:prstGeom prst="rect">
            <a:avLst/>
          </a:prstGeom>
          <a:solidFill>
            <a:srgbClr val="99CCCC"/>
          </a:solidFill>
          <a:ln w="28575">
            <a:solidFill>
              <a:schemeClr val="bg2"/>
            </a:solidFill>
            <a:miter lim="800000"/>
            <a:headEnd/>
            <a:tailEnd/>
          </a:ln>
          <a:effectLst/>
        </p:spPr>
        <p:txBody>
          <a:bodyPr wrap="none" lIns="92075" tIns="46038" rIns="92075" bIns="46038" anchor="ctr"/>
          <a:lstStyle/>
          <a:p>
            <a:pPr algn="ctr" defTabSz="822325" eaLnBrk="0" hangingPunct="0">
              <a:spcBef>
                <a:spcPct val="0"/>
              </a:spcBef>
              <a:buClrTx/>
              <a:buFontTx/>
              <a:buNone/>
            </a:pPr>
            <a:r>
              <a:rPr lang="en-US" sz="1800">
                <a:solidFill>
                  <a:schemeClr val="bg2"/>
                </a:solidFill>
              </a:rPr>
              <a:t>Text item</a:t>
            </a:r>
          </a:p>
        </p:txBody>
      </p:sp>
      <p:sp>
        <p:nvSpPr>
          <p:cNvPr id="268298" name="Line 10"/>
          <p:cNvSpPr>
            <a:spLocks noChangeShapeType="1"/>
          </p:cNvSpPr>
          <p:nvPr/>
        </p:nvSpPr>
        <p:spPr bwMode="blackWhite">
          <a:xfrm>
            <a:off x="4749800" y="3187700"/>
            <a:ext cx="0" cy="749300"/>
          </a:xfrm>
          <a:prstGeom prst="line">
            <a:avLst/>
          </a:prstGeom>
          <a:noFill/>
          <a:ln w="28575">
            <a:solidFill>
              <a:schemeClr val="tx1"/>
            </a:solidFill>
            <a:prstDash val="dash"/>
            <a:round/>
            <a:headEnd type="none" w="sm" len="sm"/>
            <a:tailEnd type="triangle" w="sm" len="sm"/>
          </a:ln>
          <a:effectLst/>
        </p:spPr>
        <p:txBody>
          <a:bodyPr/>
          <a:lstStyle/>
          <a:p>
            <a:endParaRPr lang="en-US"/>
          </a:p>
        </p:txBody>
      </p:sp>
      <p:sp>
        <p:nvSpPr>
          <p:cNvPr id="268299" name="Rectangle 11"/>
          <p:cNvSpPr>
            <a:spLocks noChangeArrowheads="1"/>
          </p:cNvSpPr>
          <p:nvPr/>
        </p:nvSpPr>
        <p:spPr bwMode="blackWhite">
          <a:xfrm>
            <a:off x="4083050" y="3994150"/>
            <a:ext cx="1295400" cy="1003300"/>
          </a:xfrm>
          <a:prstGeom prst="rect">
            <a:avLst/>
          </a:prstGeom>
          <a:solidFill>
            <a:srgbClr val="99CCFF"/>
          </a:solidFill>
          <a:ln w="28575">
            <a:solidFill>
              <a:schemeClr val="bg2"/>
            </a:solidFill>
            <a:miter lim="800000"/>
            <a:headEnd/>
            <a:tailEnd/>
          </a:ln>
          <a:effectLst/>
        </p:spPr>
        <p:txBody>
          <a:bodyPr wrap="none" anchor="ctr"/>
          <a:lstStyle/>
          <a:p>
            <a:endParaRPr lang="en-US"/>
          </a:p>
        </p:txBody>
      </p:sp>
      <p:sp>
        <p:nvSpPr>
          <p:cNvPr id="268300" name="Line 12"/>
          <p:cNvSpPr>
            <a:spLocks noChangeShapeType="1"/>
          </p:cNvSpPr>
          <p:nvPr/>
        </p:nvSpPr>
        <p:spPr bwMode="blackWhite">
          <a:xfrm>
            <a:off x="4724400" y="4978400"/>
            <a:ext cx="0" cy="635000"/>
          </a:xfrm>
          <a:prstGeom prst="line">
            <a:avLst/>
          </a:prstGeom>
          <a:noFill/>
          <a:ln w="28575">
            <a:solidFill>
              <a:schemeClr val="tx1"/>
            </a:solidFill>
            <a:round/>
            <a:headEnd type="triangle" w="sm" len="sm"/>
            <a:tailEnd type="none" w="sm" len="sm"/>
          </a:ln>
          <a:effectLst/>
        </p:spPr>
        <p:txBody>
          <a:bodyPr/>
          <a:lstStyle/>
          <a:p>
            <a:endParaRPr lang="en-US"/>
          </a:p>
        </p:txBody>
      </p:sp>
      <p:sp>
        <p:nvSpPr>
          <p:cNvPr id="268301" name="Line 13"/>
          <p:cNvSpPr>
            <a:spLocks noChangeShapeType="1"/>
          </p:cNvSpPr>
          <p:nvPr/>
        </p:nvSpPr>
        <p:spPr bwMode="blackWhite">
          <a:xfrm>
            <a:off x="4127500" y="4305300"/>
            <a:ext cx="1206500" cy="0"/>
          </a:xfrm>
          <a:prstGeom prst="line">
            <a:avLst/>
          </a:prstGeom>
          <a:noFill/>
          <a:ln w="28575">
            <a:solidFill>
              <a:schemeClr val="bg2"/>
            </a:solidFill>
            <a:round/>
            <a:headEnd type="none" w="sm" len="sm"/>
            <a:tailEnd type="none" w="sm" len="sm"/>
          </a:ln>
          <a:effectLst/>
        </p:spPr>
        <p:txBody>
          <a:bodyPr/>
          <a:lstStyle/>
          <a:p>
            <a:endParaRPr lang="en-US"/>
          </a:p>
        </p:txBody>
      </p:sp>
      <p:sp>
        <p:nvSpPr>
          <p:cNvPr id="268302" name="Rectangle 14"/>
          <p:cNvSpPr>
            <a:spLocks noChangeArrowheads="1"/>
          </p:cNvSpPr>
          <p:nvPr/>
        </p:nvSpPr>
        <p:spPr bwMode="blackWhite">
          <a:xfrm>
            <a:off x="4378325" y="3951288"/>
            <a:ext cx="654050" cy="366712"/>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sz="1800">
                <a:solidFill>
                  <a:schemeClr val="bg2"/>
                </a:solidFill>
              </a:rPr>
              <a:t>LOV</a:t>
            </a:r>
          </a:p>
        </p:txBody>
      </p:sp>
      <p:sp>
        <p:nvSpPr>
          <p:cNvPr id="268303" name="Line 15"/>
          <p:cNvSpPr>
            <a:spLocks noChangeShapeType="1"/>
          </p:cNvSpPr>
          <p:nvPr/>
        </p:nvSpPr>
        <p:spPr bwMode="blackWhite">
          <a:xfrm>
            <a:off x="4165600" y="4457700"/>
            <a:ext cx="419100" cy="0"/>
          </a:xfrm>
          <a:prstGeom prst="line">
            <a:avLst/>
          </a:prstGeom>
          <a:noFill/>
          <a:ln w="28575">
            <a:solidFill>
              <a:schemeClr val="bg2"/>
            </a:solidFill>
            <a:round/>
            <a:headEnd type="none" w="sm" len="sm"/>
            <a:tailEnd type="none" w="sm" len="sm"/>
          </a:ln>
          <a:effectLst/>
        </p:spPr>
        <p:txBody>
          <a:bodyPr/>
          <a:lstStyle/>
          <a:p>
            <a:endParaRPr lang="en-US"/>
          </a:p>
        </p:txBody>
      </p:sp>
      <p:sp>
        <p:nvSpPr>
          <p:cNvPr id="268304" name="Line 16"/>
          <p:cNvSpPr>
            <a:spLocks noChangeShapeType="1"/>
          </p:cNvSpPr>
          <p:nvPr/>
        </p:nvSpPr>
        <p:spPr bwMode="blackWhite">
          <a:xfrm>
            <a:off x="4165600" y="4648200"/>
            <a:ext cx="419100" cy="0"/>
          </a:xfrm>
          <a:prstGeom prst="line">
            <a:avLst/>
          </a:prstGeom>
          <a:noFill/>
          <a:ln w="28575">
            <a:solidFill>
              <a:schemeClr val="bg2"/>
            </a:solidFill>
            <a:round/>
            <a:headEnd type="none" w="sm" len="sm"/>
            <a:tailEnd type="none" w="sm" len="sm"/>
          </a:ln>
          <a:effectLst/>
        </p:spPr>
        <p:txBody>
          <a:bodyPr/>
          <a:lstStyle/>
          <a:p>
            <a:endParaRPr lang="en-US"/>
          </a:p>
        </p:txBody>
      </p:sp>
      <p:sp>
        <p:nvSpPr>
          <p:cNvPr id="268305" name="Line 17"/>
          <p:cNvSpPr>
            <a:spLocks noChangeShapeType="1"/>
          </p:cNvSpPr>
          <p:nvPr/>
        </p:nvSpPr>
        <p:spPr bwMode="blackWhite">
          <a:xfrm>
            <a:off x="4165600" y="4826000"/>
            <a:ext cx="419100" cy="0"/>
          </a:xfrm>
          <a:prstGeom prst="line">
            <a:avLst/>
          </a:prstGeom>
          <a:noFill/>
          <a:ln w="28575">
            <a:solidFill>
              <a:schemeClr val="bg2"/>
            </a:solidFill>
            <a:round/>
            <a:headEnd type="none" w="sm" len="sm"/>
            <a:tailEnd type="none" w="sm" len="sm"/>
          </a:ln>
          <a:effectLst/>
        </p:spPr>
        <p:txBody>
          <a:bodyPr/>
          <a:lstStyle/>
          <a:p>
            <a:endParaRPr lang="en-US"/>
          </a:p>
        </p:txBody>
      </p:sp>
      <p:sp>
        <p:nvSpPr>
          <p:cNvPr id="268306" name="Line 18"/>
          <p:cNvSpPr>
            <a:spLocks noChangeShapeType="1"/>
          </p:cNvSpPr>
          <p:nvPr/>
        </p:nvSpPr>
        <p:spPr bwMode="blackWhite">
          <a:xfrm>
            <a:off x="4787900" y="4368800"/>
            <a:ext cx="469900" cy="0"/>
          </a:xfrm>
          <a:prstGeom prst="line">
            <a:avLst/>
          </a:prstGeom>
          <a:noFill/>
          <a:ln w="28575">
            <a:solidFill>
              <a:schemeClr val="tx1"/>
            </a:solidFill>
            <a:round/>
            <a:headEnd type="none" w="sm" len="sm"/>
            <a:tailEnd type="none" w="sm" len="sm"/>
          </a:ln>
          <a:effectLst/>
        </p:spPr>
        <p:txBody>
          <a:bodyPr/>
          <a:lstStyle/>
          <a:p>
            <a:endParaRPr lang="en-US"/>
          </a:p>
        </p:txBody>
      </p:sp>
      <p:sp>
        <p:nvSpPr>
          <p:cNvPr id="268307" name="Line 19"/>
          <p:cNvSpPr>
            <a:spLocks noChangeShapeType="1"/>
          </p:cNvSpPr>
          <p:nvPr/>
        </p:nvSpPr>
        <p:spPr bwMode="blackWhite">
          <a:xfrm>
            <a:off x="4787900" y="4914900"/>
            <a:ext cx="469900" cy="0"/>
          </a:xfrm>
          <a:prstGeom prst="line">
            <a:avLst/>
          </a:prstGeom>
          <a:noFill/>
          <a:ln w="28575">
            <a:solidFill>
              <a:schemeClr val="tx1"/>
            </a:solidFill>
            <a:round/>
            <a:headEnd type="none" w="sm" len="sm"/>
            <a:tailEnd type="none" w="sm" len="sm"/>
          </a:ln>
          <a:effectLst/>
        </p:spPr>
        <p:txBody>
          <a:bodyPr/>
          <a:lstStyle/>
          <a:p>
            <a:endParaRPr lang="en-US"/>
          </a:p>
        </p:txBody>
      </p:sp>
      <p:sp>
        <p:nvSpPr>
          <p:cNvPr id="268308" name="Line 20"/>
          <p:cNvSpPr>
            <a:spLocks noChangeShapeType="1"/>
          </p:cNvSpPr>
          <p:nvPr/>
        </p:nvSpPr>
        <p:spPr bwMode="blackWhite">
          <a:xfrm>
            <a:off x="4795838" y="4356100"/>
            <a:ext cx="0" cy="177800"/>
          </a:xfrm>
          <a:prstGeom prst="line">
            <a:avLst/>
          </a:prstGeom>
          <a:noFill/>
          <a:ln w="28575">
            <a:solidFill>
              <a:schemeClr val="tx1"/>
            </a:solidFill>
            <a:round/>
            <a:headEnd type="none" w="sm" len="sm"/>
            <a:tailEnd type="none" w="sm" len="sm"/>
          </a:ln>
          <a:effectLst/>
        </p:spPr>
        <p:txBody>
          <a:bodyPr/>
          <a:lstStyle/>
          <a:p>
            <a:endParaRPr lang="en-US"/>
          </a:p>
        </p:txBody>
      </p:sp>
      <p:sp>
        <p:nvSpPr>
          <p:cNvPr id="268309" name="Line 21"/>
          <p:cNvSpPr>
            <a:spLocks noChangeShapeType="1"/>
          </p:cNvSpPr>
          <p:nvPr/>
        </p:nvSpPr>
        <p:spPr bwMode="blackWhite">
          <a:xfrm>
            <a:off x="4795838" y="4730750"/>
            <a:ext cx="0" cy="177800"/>
          </a:xfrm>
          <a:prstGeom prst="line">
            <a:avLst/>
          </a:prstGeom>
          <a:noFill/>
          <a:ln w="28575">
            <a:solidFill>
              <a:schemeClr val="tx1"/>
            </a:solidFill>
            <a:round/>
            <a:headEnd type="none" w="sm" len="sm"/>
            <a:tailEnd type="none" w="sm" len="sm"/>
          </a:ln>
          <a:effectLst/>
        </p:spPr>
        <p:txBody>
          <a:bodyPr/>
          <a:lstStyle/>
          <a:p>
            <a:endParaRPr lang="en-US"/>
          </a:p>
        </p:txBody>
      </p:sp>
      <p:sp>
        <p:nvSpPr>
          <p:cNvPr id="268310" name="Line 22"/>
          <p:cNvSpPr>
            <a:spLocks noChangeShapeType="1"/>
          </p:cNvSpPr>
          <p:nvPr/>
        </p:nvSpPr>
        <p:spPr bwMode="blackWhite">
          <a:xfrm>
            <a:off x="5253038" y="4359275"/>
            <a:ext cx="0" cy="177800"/>
          </a:xfrm>
          <a:prstGeom prst="line">
            <a:avLst/>
          </a:prstGeom>
          <a:noFill/>
          <a:ln w="28575">
            <a:solidFill>
              <a:schemeClr val="tx1"/>
            </a:solidFill>
            <a:round/>
            <a:headEnd type="none" w="sm" len="sm"/>
            <a:tailEnd type="none" w="sm" len="sm"/>
          </a:ln>
          <a:effectLst/>
        </p:spPr>
        <p:txBody>
          <a:bodyPr/>
          <a:lstStyle/>
          <a:p>
            <a:endParaRPr lang="en-US"/>
          </a:p>
        </p:txBody>
      </p:sp>
      <p:sp>
        <p:nvSpPr>
          <p:cNvPr id="268311" name="Line 23"/>
          <p:cNvSpPr>
            <a:spLocks noChangeShapeType="1"/>
          </p:cNvSpPr>
          <p:nvPr/>
        </p:nvSpPr>
        <p:spPr bwMode="blackWhite">
          <a:xfrm>
            <a:off x="5253038" y="4749800"/>
            <a:ext cx="0" cy="177800"/>
          </a:xfrm>
          <a:prstGeom prst="line">
            <a:avLst/>
          </a:prstGeom>
          <a:noFill/>
          <a:ln w="28575">
            <a:solidFill>
              <a:schemeClr val="tx1"/>
            </a:solidFill>
            <a:round/>
            <a:headEnd type="none" w="sm" len="sm"/>
            <a:tailEnd type="none" w="sm" len="sm"/>
          </a:ln>
          <a:effectLst/>
        </p:spPr>
        <p:txBody>
          <a:bodyPr/>
          <a:lstStyle/>
          <a:p>
            <a:endParaRPr lang="en-US"/>
          </a:p>
        </p:txBody>
      </p:sp>
      <p:sp>
        <p:nvSpPr>
          <p:cNvPr id="268312" name="Line 24"/>
          <p:cNvSpPr>
            <a:spLocks noChangeShapeType="1"/>
          </p:cNvSpPr>
          <p:nvPr/>
        </p:nvSpPr>
        <p:spPr bwMode="blackWhite">
          <a:xfrm>
            <a:off x="4864100" y="4470400"/>
            <a:ext cx="279400" cy="0"/>
          </a:xfrm>
          <a:prstGeom prst="line">
            <a:avLst/>
          </a:prstGeom>
          <a:noFill/>
          <a:ln w="28575">
            <a:solidFill>
              <a:schemeClr val="bg2"/>
            </a:solidFill>
            <a:round/>
            <a:headEnd type="none" w="sm" len="sm"/>
            <a:tailEnd type="none" w="sm" len="sm"/>
          </a:ln>
          <a:effectLst/>
        </p:spPr>
        <p:txBody>
          <a:bodyPr/>
          <a:lstStyle/>
          <a:p>
            <a:endParaRPr lang="en-US"/>
          </a:p>
        </p:txBody>
      </p:sp>
      <p:sp>
        <p:nvSpPr>
          <p:cNvPr id="268313" name="Line 25"/>
          <p:cNvSpPr>
            <a:spLocks noChangeShapeType="1"/>
          </p:cNvSpPr>
          <p:nvPr/>
        </p:nvSpPr>
        <p:spPr bwMode="blackWhite">
          <a:xfrm>
            <a:off x="4864100" y="4648200"/>
            <a:ext cx="279400" cy="0"/>
          </a:xfrm>
          <a:prstGeom prst="line">
            <a:avLst/>
          </a:prstGeom>
          <a:noFill/>
          <a:ln w="28575">
            <a:solidFill>
              <a:schemeClr val="bg2"/>
            </a:solidFill>
            <a:round/>
            <a:headEnd type="none" w="sm" len="sm"/>
            <a:tailEnd type="none" w="sm" len="sm"/>
          </a:ln>
          <a:effectLst/>
        </p:spPr>
        <p:txBody>
          <a:bodyPr/>
          <a:lstStyle/>
          <a:p>
            <a:endParaRPr lang="en-US"/>
          </a:p>
        </p:txBody>
      </p:sp>
      <p:sp>
        <p:nvSpPr>
          <p:cNvPr id="268314" name="Line 26"/>
          <p:cNvSpPr>
            <a:spLocks noChangeShapeType="1"/>
          </p:cNvSpPr>
          <p:nvPr/>
        </p:nvSpPr>
        <p:spPr bwMode="blackWhite">
          <a:xfrm>
            <a:off x="4876800" y="4813300"/>
            <a:ext cx="279400" cy="0"/>
          </a:xfrm>
          <a:prstGeom prst="line">
            <a:avLst/>
          </a:prstGeom>
          <a:noFill/>
          <a:ln w="28575">
            <a:solidFill>
              <a:schemeClr val="bg2"/>
            </a:solidFill>
            <a:round/>
            <a:headEnd type="none" w="sm" len="sm"/>
            <a:tailEnd type="none" w="sm" len="sm"/>
          </a:ln>
          <a:effectLst/>
        </p:spPr>
        <p:txBody>
          <a:bodyPr/>
          <a:lstStyle/>
          <a:p>
            <a:endParaRPr lang="en-US"/>
          </a:p>
        </p:txBody>
      </p:sp>
      <p:sp>
        <p:nvSpPr>
          <p:cNvPr id="268315" name="Rectangle 27"/>
          <p:cNvSpPr>
            <a:spLocks noChangeArrowheads="1"/>
          </p:cNvSpPr>
          <p:nvPr/>
        </p:nvSpPr>
        <p:spPr bwMode="blackWhite">
          <a:xfrm>
            <a:off x="4095750" y="5568950"/>
            <a:ext cx="1295400" cy="596900"/>
          </a:xfrm>
          <a:prstGeom prst="rect">
            <a:avLst/>
          </a:prstGeom>
          <a:solidFill>
            <a:srgbClr val="99CCFF"/>
          </a:solidFill>
          <a:ln w="28575">
            <a:solidFill>
              <a:schemeClr val="bg2"/>
            </a:solidFill>
            <a:miter lim="800000"/>
            <a:headEnd/>
            <a:tailEnd/>
          </a:ln>
          <a:effectLst/>
        </p:spPr>
        <p:txBody>
          <a:bodyPr wrap="none" anchor="ctr"/>
          <a:lstStyle/>
          <a:p>
            <a:endParaRPr lang="en-US"/>
          </a:p>
        </p:txBody>
      </p:sp>
      <p:sp>
        <p:nvSpPr>
          <p:cNvPr id="268316" name="Line 28"/>
          <p:cNvSpPr>
            <a:spLocks noChangeShapeType="1"/>
          </p:cNvSpPr>
          <p:nvPr/>
        </p:nvSpPr>
        <p:spPr bwMode="blackWhite">
          <a:xfrm>
            <a:off x="4229100" y="5689600"/>
            <a:ext cx="419100" cy="0"/>
          </a:xfrm>
          <a:prstGeom prst="line">
            <a:avLst/>
          </a:prstGeom>
          <a:noFill/>
          <a:ln w="28575">
            <a:solidFill>
              <a:schemeClr val="bg2"/>
            </a:solidFill>
            <a:round/>
            <a:headEnd type="none" w="sm" len="sm"/>
            <a:tailEnd type="none" w="sm" len="sm"/>
          </a:ln>
          <a:effectLst/>
        </p:spPr>
        <p:txBody>
          <a:bodyPr/>
          <a:lstStyle/>
          <a:p>
            <a:endParaRPr lang="en-US"/>
          </a:p>
        </p:txBody>
      </p:sp>
      <p:sp>
        <p:nvSpPr>
          <p:cNvPr id="268317" name="Line 29"/>
          <p:cNvSpPr>
            <a:spLocks noChangeShapeType="1"/>
          </p:cNvSpPr>
          <p:nvPr/>
        </p:nvSpPr>
        <p:spPr bwMode="blackWhite">
          <a:xfrm>
            <a:off x="4229100" y="5880100"/>
            <a:ext cx="419100" cy="0"/>
          </a:xfrm>
          <a:prstGeom prst="line">
            <a:avLst/>
          </a:prstGeom>
          <a:noFill/>
          <a:ln w="28575">
            <a:solidFill>
              <a:schemeClr val="bg2"/>
            </a:solidFill>
            <a:round/>
            <a:headEnd type="none" w="sm" len="sm"/>
            <a:tailEnd type="none" w="sm" len="sm"/>
          </a:ln>
          <a:effectLst/>
        </p:spPr>
        <p:txBody>
          <a:bodyPr/>
          <a:lstStyle/>
          <a:p>
            <a:endParaRPr lang="en-US"/>
          </a:p>
        </p:txBody>
      </p:sp>
      <p:sp>
        <p:nvSpPr>
          <p:cNvPr id="268318" name="Line 30"/>
          <p:cNvSpPr>
            <a:spLocks noChangeShapeType="1"/>
          </p:cNvSpPr>
          <p:nvPr/>
        </p:nvSpPr>
        <p:spPr bwMode="blackWhite">
          <a:xfrm>
            <a:off x="4229100" y="6057900"/>
            <a:ext cx="419100" cy="0"/>
          </a:xfrm>
          <a:prstGeom prst="line">
            <a:avLst/>
          </a:prstGeom>
          <a:noFill/>
          <a:ln w="28575">
            <a:solidFill>
              <a:schemeClr val="bg2"/>
            </a:solidFill>
            <a:round/>
            <a:headEnd type="none" w="sm" len="sm"/>
            <a:tailEnd type="none" w="sm" len="sm"/>
          </a:ln>
          <a:effectLst/>
        </p:spPr>
        <p:txBody>
          <a:bodyPr/>
          <a:lstStyle/>
          <a:p>
            <a:endParaRPr lang="en-US"/>
          </a:p>
        </p:txBody>
      </p:sp>
      <p:sp>
        <p:nvSpPr>
          <p:cNvPr id="268319" name="Line 31"/>
          <p:cNvSpPr>
            <a:spLocks noChangeShapeType="1"/>
          </p:cNvSpPr>
          <p:nvPr/>
        </p:nvSpPr>
        <p:spPr bwMode="blackWhite">
          <a:xfrm>
            <a:off x="4927600" y="5880100"/>
            <a:ext cx="279400" cy="0"/>
          </a:xfrm>
          <a:prstGeom prst="line">
            <a:avLst/>
          </a:prstGeom>
          <a:noFill/>
          <a:ln w="28575">
            <a:solidFill>
              <a:schemeClr val="bg2"/>
            </a:solidFill>
            <a:round/>
            <a:headEnd type="none" w="sm" len="sm"/>
            <a:tailEnd type="none" w="sm" len="sm"/>
          </a:ln>
          <a:effectLst/>
        </p:spPr>
        <p:txBody>
          <a:bodyPr/>
          <a:lstStyle/>
          <a:p>
            <a:endParaRPr lang="en-US"/>
          </a:p>
        </p:txBody>
      </p:sp>
      <p:sp>
        <p:nvSpPr>
          <p:cNvPr id="268320" name="Line 32"/>
          <p:cNvSpPr>
            <a:spLocks noChangeShapeType="1"/>
          </p:cNvSpPr>
          <p:nvPr/>
        </p:nvSpPr>
        <p:spPr bwMode="blackWhite">
          <a:xfrm>
            <a:off x="4940300" y="6045200"/>
            <a:ext cx="279400" cy="0"/>
          </a:xfrm>
          <a:prstGeom prst="line">
            <a:avLst/>
          </a:prstGeom>
          <a:noFill/>
          <a:ln w="28575">
            <a:solidFill>
              <a:schemeClr val="bg2"/>
            </a:solidFill>
            <a:round/>
            <a:headEnd type="none" w="sm" len="sm"/>
            <a:tailEnd type="none" w="sm" len="sm"/>
          </a:ln>
          <a:effectLst/>
        </p:spPr>
        <p:txBody>
          <a:bodyPr/>
          <a:lstStyle/>
          <a:p>
            <a:endParaRPr lang="en-US"/>
          </a:p>
        </p:txBody>
      </p:sp>
      <p:sp>
        <p:nvSpPr>
          <p:cNvPr id="268321" name="Line 33"/>
          <p:cNvSpPr>
            <a:spLocks noChangeShapeType="1"/>
          </p:cNvSpPr>
          <p:nvPr/>
        </p:nvSpPr>
        <p:spPr bwMode="blackWhite">
          <a:xfrm>
            <a:off x="4927600" y="5689600"/>
            <a:ext cx="279400" cy="0"/>
          </a:xfrm>
          <a:prstGeom prst="line">
            <a:avLst/>
          </a:prstGeom>
          <a:noFill/>
          <a:ln w="28575">
            <a:solidFill>
              <a:schemeClr val="bg2"/>
            </a:solidFill>
            <a:round/>
            <a:headEnd type="none" w="sm" len="sm"/>
            <a:tailEnd type="none" w="sm" len="sm"/>
          </a:ln>
          <a:effectLst/>
        </p:spPr>
        <p:txBody>
          <a:bodyPr/>
          <a:lstStyle/>
          <a:p>
            <a:endParaRPr lang="en-US"/>
          </a:p>
        </p:txBody>
      </p:sp>
      <p:sp>
        <p:nvSpPr>
          <p:cNvPr id="268322" name="Line 34"/>
          <p:cNvSpPr>
            <a:spLocks noChangeShapeType="1"/>
          </p:cNvSpPr>
          <p:nvPr/>
        </p:nvSpPr>
        <p:spPr bwMode="blackWhite">
          <a:xfrm flipV="1">
            <a:off x="5397500" y="4325938"/>
            <a:ext cx="1570038" cy="4762"/>
          </a:xfrm>
          <a:prstGeom prst="line">
            <a:avLst/>
          </a:prstGeom>
          <a:noFill/>
          <a:ln w="28575">
            <a:solidFill>
              <a:schemeClr val="tx1"/>
            </a:solidFill>
            <a:prstDash val="dash"/>
            <a:round/>
            <a:headEnd type="none" w="sm" len="sm"/>
            <a:tailEnd type="none" w="sm" len="sm"/>
          </a:ln>
          <a:effectLst/>
        </p:spPr>
        <p:txBody>
          <a:bodyPr/>
          <a:lstStyle/>
          <a:p>
            <a:endParaRPr lang="en-US"/>
          </a:p>
        </p:txBody>
      </p:sp>
      <p:sp>
        <p:nvSpPr>
          <p:cNvPr id="268323" name="Line 35"/>
          <p:cNvSpPr>
            <a:spLocks noChangeShapeType="1"/>
          </p:cNvSpPr>
          <p:nvPr/>
        </p:nvSpPr>
        <p:spPr bwMode="blackWhite">
          <a:xfrm>
            <a:off x="2090738" y="4322763"/>
            <a:ext cx="1947862" cy="7937"/>
          </a:xfrm>
          <a:prstGeom prst="line">
            <a:avLst/>
          </a:prstGeom>
          <a:noFill/>
          <a:ln w="28575">
            <a:solidFill>
              <a:schemeClr val="tx1"/>
            </a:solidFill>
            <a:prstDash val="dash"/>
            <a:round/>
            <a:headEnd type="none" w="sm" len="sm"/>
            <a:tailEnd type="triangle" w="sm" len="sm"/>
          </a:ln>
          <a:effectLst/>
        </p:spPr>
        <p:txBody>
          <a:bodyPr/>
          <a:lstStyle/>
          <a:p>
            <a:endParaRPr lang="en-US"/>
          </a:p>
        </p:txBody>
      </p:sp>
      <p:sp>
        <p:nvSpPr>
          <p:cNvPr id="268324" name="Line 36"/>
          <p:cNvSpPr>
            <a:spLocks noChangeShapeType="1"/>
          </p:cNvSpPr>
          <p:nvPr/>
        </p:nvSpPr>
        <p:spPr bwMode="blackWhite">
          <a:xfrm>
            <a:off x="5010150" y="4927600"/>
            <a:ext cx="0" cy="228600"/>
          </a:xfrm>
          <a:prstGeom prst="line">
            <a:avLst/>
          </a:prstGeom>
          <a:noFill/>
          <a:ln w="28575">
            <a:solidFill>
              <a:schemeClr val="tx1"/>
            </a:solidFill>
            <a:round/>
            <a:headEnd type="none" w="sm" len="sm"/>
            <a:tailEnd type="none" w="sm" len="sm"/>
          </a:ln>
          <a:effectLst/>
        </p:spPr>
        <p:txBody>
          <a:bodyPr/>
          <a:lstStyle/>
          <a:p>
            <a:endParaRPr lang="en-US"/>
          </a:p>
        </p:txBody>
      </p:sp>
      <p:sp>
        <p:nvSpPr>
          <p:cNvPr id="268325" name="Line 37"/>
          <p:cNvSpPr>
            <a:spLocks noChangeShapeType="1"/>
          </p:cNvSpPr>
          <p:nvPr/>
        </p:nvSpPr>
        <p:spPr bwMode="blackWhite">
          <a:xfrm>
            <a:off x="7610475" y="3171825"/>
            <a:ext cx="0" cy="1993900"/>
          </a:xfrm>
          <a:prstGeom prst="line">
            <a:avLst/>
          </a:prstGeom>
          <a:noFill/>
          <a:ln w="28575">
            <a:solidFill>
              <a:schemeClr val="tx1"/>
            </a:solidFill>
            <a:round/>
            <a:headEnd type="triangle" w="sm" len="sm"/>
            <a:tailEnd type="none" w="sm" len="sm"/>
          </a:ln>
          <a:effectLst/>
        </p:spPr>
        <p:txBody>
          <a:bodyPr/>
          <a:lstStyle/>
          <a:p>
            <a:endParaRPr lang="en-US"/>
          </a:p>
        </p:txBody>
      </p:sp>
      <p:sp>
        <p:nvSpPr>
          <p:cNvPr id="268326" name="Line 38"/>
          <p:cNvSpPr>
            <a:spLocks noChangeShapeType="1"/>
          </p:cNvSpPr>
          <p:nvPr/>
        </p:nvSpPr>
        <p:spPr bwMode="blackWhite">
          <a:xfrm>
            <a:off x="5003800" y="5154613"/>
            <a:ext cx="2616200" cy="0"/>
          </a:xfrm>
          <a:prstGeom prst="line">
            <a:avLst/>
          </a:prstGeom>
          <a:noFill/>
          <a:ln w="28575">
            <a:solidFill>
              <a:schemeClr val="tx1"/>
            </a:solidFill>
            <a:round/>
            <a:headEnd type="none" w="sm" len="sm"/>
            <a:tailEnd type="none" w="sm" len="sm"/>
          </a:ln>
          <a:effectLst/>
        </p:spPr>
        <p:txBody>
          <a:bodyPr/>
          <a:lstStyle/>
          <a:p>
            <a:endParaRPr lang="en-US"/>
          </a:p>
        </p:txBody>
      </p:sp>
      <p:sp>
        <p:nvSpPr>
          <p:cNvPr id="268327" name="Rectangle 39"/>
          <p:cNvSpPr>
            <a:spLocks noChangeArrowheads="1"/>
          </p:cNvSpPr>
          <p:nvPr/>
        </p:nvSpPr>
        <p:spPr bwMode="blackWhite">
          <a:xfrm>
            <a:off x="2057400" y="5576888"/>
            <a:ext cx="1936750" cy="641350"/>
          </a:xfrm>
          <a:prstGeom prst="rect">
            <a:avLst/>
          </a:prstGeom>
          <a:noFill/>
          <a:ln w="9525">
            <a:noFill/>
            <a:miter lim="800000"/>
            <a:headEnd/>
            <a:tailEnd/>
          </a:ln>
          <a:effectLst/>
        </p:spPr>
        <p:txBody>
          <a:bodyPr wrap="none" lIns="92075" tIns="46038" rIns="92075" bIns="46038">
            <a:spAutoFit/>
          </a:bodyPr>
          <a:lstStyle/>
          <a:p>
            <a:pPr algn="ctr" eaLnBrk="0" hangingPunct="0">
              <a:spcBef>
                <a:spcPct val="0"/>
              </a:spcBef>
              <a:buClrTx/>
              <a:buFontTx/>
              <a:buNone/>
            </a:pPr>
            <a:r>
              <a:rPr lang="en-US" sz="1800">
                <a:solidFill>
                  <a:schemeClr val="tx1"/>
                </a:solidFill>
              </a:rPr>
              <a:t>Supporting data</a:t>
            </a:r>
          </a:p>
          <a:p>
            <a:pPr algn="ctr" eaLnBrk="0" hangingPunct="0">
              <a:spcBef>
                <a:spcPct val="0"/>
              </a:spcBef>
              <a:buClrTx/>
              <a:buFontTx/>
              <a:buNone/>
            </a:pPr>
            <a:r>
              <a:rPr lang="en-US" sz="1800">
                <a:solidFill>
                  <a:schemeClr val="tx1"/>
                </a:solidFill>
              </a:rPr>
              <a:t>record group</a:t>
            </a:r>
          </a:p>
        </p:txBody>
      </p:sp>
      <p:sp>
        <p:nvSpPr>
          <p:cNvPr id="268328" name="Line 40"/>
          <p:cNvSpPr>
            <a:spLocks noChangeShapeType="1"/>
          </p:cNvSpPr>
          <p:nvPr/>
        </p:nvSpPr>
        <p:spPr bwMode="blackWhite">
          <a:xfrm>
            <a:off x="2047875" y="3124200"/>
            <a:ext cx="3175" cy="1208088"/>
          </a:xfrm>
          <a:prstGeom prst="line">
            <a:avLst/>
          </a:prstGeom>
          <a:noFill/>
          <a:ln w="28575">
            <a:solidFill>
              <a:schemeClr val="tx1"/>
            </a:solidFill>
            <a:prstDash val="dash"/>
            <a:round/>
            <a:headEnd type="none" w="sm" len="sm"/>
            <a:tailEnd type="none" w="sm" len="sm"/>
          </a:ln>
          <a:effectLst/>
        </p:spPr>
        <p:txBody>
          <a:bodyPr/>
          <a:lstStyle/>
          <a:p>
            <a:endParaRPr lang="en-US"/>
          </a:p>
        </p:txBody>
      </p:sp>
      <p:sp>
        <p:nvSpPr>
          <p:cNvPr id="268330" name="Line 42"/>
          <p:cNvSpPr>
            <a:spLocks noChangeShapeType="1"/>
          </p:cNvSpPr>
          <p:nvPr/>
        </p:nvSpPr>
        <p:spPr bwMode="blackWhite">
          <a:xfrm>
            <a:off x="2033588" y="1812925"/>
            <a:ext cx="2024062" cy="7938"/>
          </a:xfrm>
          <a:prstGeom prst="line">
            <a:avLst/>
          </a:prstGeom>
          <a:noFill/>
          <a:ln w="28575">
            <a:solidFill>
              <a:schemeClr val="tx1"/>
            </a:solidFill>
            <a:prstDash val="dash"/>
            <a:round/>
            <a:headEnd type="none" w="sm" len="sm"/>
            <a:tailEnd type="triangle" w="sm" len="sm"/>
          </a:ln>
          <a:effectLst/>
        </p:spPr>
        <p:txBody>
          <a:bodyPr/>
          <a:lstStyle/>
          <a:p>
            <a:endParaRPr lang="en-US"/>
          </a:p>
        </p:txBody>
      </p:sp>
      <p:sp>
        <p:nvSpPr>
          <p:cNvPr id="268331" name="Line 43"/>
          <p:cNvSpPr>
            <a:spLocks noChangeShapeType="1"/>
          </p:cNvSpPr>
          <p:nvPr/>
        </p:nvSpPr>
        <p:spPr bwMode="blackWhite">
          <a:xfrm>
            <a:off x="2047875" y="1817688"/>
            <a:ext cx="3175" cy="981075"/>
          </a:xfrm>
          <a:prstGeom prst="line">
            <a:avLst/>
          </a:prstGeom>
          <a:noFill/>
          <a:ln w="28575">
            <a:solidFill>
              <a:schemeClr val="tx1"/>
            </a:solidFill>
            <a:prstDash val="dash"/>
            <a:round/>
            <a:headEnd type="none" w="sm" len="sm"/>
            <a:tailEnd type="triangle" w="sm" len="sm"/>
          </a:ln>
          <a:effectLst/>
        </p:spPr>
        <p:txBody>
          <a:bodyPr/>
          <a:lstStyle/>
          <a:p>
            <a:endParaRPr lang="en-US"/>
          </a:p>
        </p:txBody>
      </p:sp>
      <p:sp>
        <p:nvSpPr>
          <p:cNvPr id="268332" name="Line 44"/>
          <p:cNvSpPr>
            <a:spLocks noChangeShapeType="1"/>
          </p:cNvSpPr>
          <p:nvPr/>
        </p:nvSpPr>
        <p:spPr bwMode="blackWhite">
          <a:xfrm flipH="1" flipV="1">
            <a:off x="5397500" y="1798638"/>
            <a:ext cx="1612900" cy="4762"/>
          </a:xfrm>
          <a:prstGeom prst="line">
            <a:avLst/>
          </a:prstGeom>
          <a:noFill/>
          <a:ln w="28575">
            <a:solidFill>
              <a:schemeClr val="tx1"/>
            </a:solidFill>
            <a:prstDash val="dash"/>
            <a:round/>
            <a:headEnd type="none" w="sm" len="sm"/>
            <a:tailEnd type="triangle" w="sm" len="sm"/>
          </a:ln>
          <a:effectLst/>
        </p:spPr>
        <p:txBody>
          <a:bodyPr/>
          <a:lstStyle/>
          <a:p>
            <a:endParaRPr lang="en-US"/>
          </a:p>
        </p:txBody>
      </p:sp>
      <p:sp>
        <p:nvSpPr>
          <p:cNvPr id="268333" name="Line 45"/>
          <p:cNvSpPr>
            <a:spLocks noChangeShapeType="1"/>
          </p:cNvSpPr>
          <p:nvPr/>
        </p:nvSpPr>
        <p:spPr bwMode="blackWhite">
          <a:xfrm>
            <a:off x="6988175" y="1812925"/>
            <a:ext cx="3175" cy="1009650"/>
          </a:xfrm>
          <a:prstGeom prst="line">
            <a:avLst/>
          </a:prstGeom>
          <a:noFill/>
          <a:ln w="28575">
            <a:solidFill>
              <a:schemeClr val="tx1"/>
            </a:solidFill>
            <a:prstDash val="dash"/>
            <a:round/>
            <a:headEnd type="none" w="sm" len="sm"/>
            <a:tailEnd type="triangle" w="sm" len="sm"/>
          </a:ln>
          <a:effectLst/>
        </p:spPr>
        <p:txBody>
          <a:bodyPr/>
          <a:lstStyle/>
          <a:p>
            <a:endParaRPr lang="en-US"/>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40" name="Rectangle 4"/>
          <p:cNvSpPr>
            <a:spLocks noGrp="1" noChangeArrowheads="1"/>
          </p:cNvSpPr>
          <p:nvPr>
            <p:ph type="title"/>
          </p:nvPr>
        </p:nvSpPr>
        <p:spPr/>
        <p:txBody>
          <a:bodyPr/>
          <a:lstStyle/>
          <a:p>
            <a:r>
              <a:rPr lang="en-US"/>
              <a:t>Overview of LOVs and Editors</a:t>
            </a:r>
          </a:p>
        </p:txBody>
      </p:sp>
      <p:sp>
        <p:nvSpPr>
          <p:cNvPr id="270341" name="Rectangle 5"/>
          <p:cNvSpPr>
            <a:spLocks noGrp="1" noChangeArrowheads="1"/>
          </p:cNvSpPr>
          <p:nvPr>
            <p:ph type="body" idx="1"/>
          </p:nvPr>
        </p:nvSpPr>
        <p:spPr>
          <a:xfrm>
            <a:off x="863600" y="1816100"/>
            <a:ext cx="7366000" cy="3257550"/>
          </a:xfrm>
        </p:spPr>
        <p:txBody>
          <a:bodyPr/>
          <a:lstStyle/>
          <a:p>
            <a:pPr lvl="1"/>
            <a:r>
              <a:rPr lang="en-US"/>
              <a:t>LOVs</a:t>
            </a:r>
          </a:p>
          <a:p>
            <a:pPr lvl="2"/>
            <a:r>
              <a:rPr lang="en-US"/>
              <a:t>List of values for text items</a:t>
            </a:r>
          </a:p>
          <a:p>
            <a:pPr lvl="2"/>
            <a:r>
              <a:rPr lang="en-US"/>
              <a:t>Dynamic or static list</a:t>
            </a:r>
          </a:p>
          <a:p>
            <a:pPr lvl="2"/>
            <a:r>
              <a:rPr lang="en-US"/>
              <a:t>Independent of single text items</a:t>
            </a:r>
          </a:p>
          <a:p>
            <a:pPr lvl="2"/>
            <a:r>
              <a:rPr lang="en-US"/>
              <a:t>Flexible and efficient</a:t>
            </a:r>
          </a:p>
          <a:p>
            <a:pPr lvl="1"/>
            <a:r>
              <a:rPr lang="en-US"/>
              <a:t>Editors</a:t>
            </a:r>
          </a:p>
          <a:p>
            <a:pPr lvl="2"/>
            <a:r>
              <a:rPr lang="en-US"/>
              <a:t>Override default editor</a:t>
            </a:r>
          </a:p>
          <a:p>
            <a:pPr lvl="2"/>
            <a:r>
              <a:rPr lang="en-US"/>
              <a:t>Used for special requirements such as larger editing window, position, color, and title</a:t>
            </a: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03106" name="Rectangle 2050"/>
          <p:cNvSpPr>
            <a:spLocks noGrp="1" noChangeArrowheads="1"/>
          </p:cNvSpPr>
          <p:nvPr>
            <p:ph type="title"/>
          </p:nvPr>
        </p:nvSpPr>
        <p:spPr/>
        <p:txBody>
          <a:bodyPr/>
          <a:lstStyle/>
          <a:p>
            <a:endParaRPr lang="en-US"/>
          </a:p>
        </p:txBody>
      </p:sp>
      <p:sp>
        <p:nvSpPr>
          <p:cNvPr id="303107" name="Rectangle 2051"/>
          <p:cNvSpPr>
            <a:spLocks noGrp="1" noChangeArrowheads="1"/>
          </p:cNvSpPr>
          <p:nvPr>
            <p:ph type="body" idx="1"/>
          </p:nvPr>
        </p:nvSpPr>
        <p:spPr/>
        <p:txBody>
          <a:bodyPr/>
          <a:lstStyle/>
          <a:p>
            <a:endParaRPr lang="en-US"/>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88" name="Line 4"/>
          <p:cNvSpPr>
            <a:spLocks noChangeShapeType="1"/>
          </p:cNvSpPr>
          <p:nvPr/>
        </p:nvSpPr>
        <p:spPr bwMode="auto">
          <a:xfrm>
            <a:off x="5829300" y="1843088"/>
            <a:ext cx="0" cy="366712"/>
          </a:xfrm>
          <a:prstGeom prst="line">
            <a:avLst/>
          </a:prstGeom>
          <a:noFill/>
          <a:ln w="25400">
            <a:solidFill>
              <a:schemeClr val="tx1"/>
            </a:solidFill>
            <a:round/>
            <a:headEnd type="none" w="sm" len="sm"/>
            <a:tailEnd type="none" w="sm" len="sm"/>
          </a:ln>
          <a:effectLst/>
        </p:spPr>
        <p:txBody>
          <a:bodyPr/>
          <a:lstStyle/>
          <a:p>
            <a:endParaRPr lang="en-US"/>
          </a:p>
        </p:txBody>
      </p:sp>
      <p:grpSp>
        <p:nvGrpSpPr>
          <p:cNvPr id="272389" name="Group 5"/>
          <p:cNvGrpSpPr>
            <a:grpSpLocks/>
          </p:cNvGrpSpPr>
          <p:nvPr/>
        </p:nvGrpSpPr>
        <p:grpSpPr bwMode="auto">
          <a:xfrm>
            <a:off x="5664200" y="1804988"/>
            <a:ext cx="330200" cy="225425"/>
            <a:chOff x="3592" y="1182"/>
            <a:chExt cx="208" cy="142"/>
          </a:xfrm>
        </p:grpSpPr>
        <p:sp>
          <p:nvSpPr>
            <p:cNvPr id="272390" name="Line 6"/>
            <p:cNvSpPr>
              <a:spLocks noChangeShapeType="1"/>
            </p:cNvSpPr>
            <p:nvPr/>
          </p:nvSpPr>
          <p:spPr bwMode="auto">
            <a:xfrm flipH="1">
              <a:off x="3696" y="1182"/>
              <a:ext cx="104" cy="142"/>
            </a:xfrm>
            <a:prstGeom prst="line">
              <a:avLst/>
            </a:prstGeom>
            <a:noFill/>
            <a:ln w="28575">
              <a:solidFill>
                <a:schemeClr val="tx1"/>
              </a:solidFill>
              <a:round/>
              <a:headEnd type="none" w="sm" len="sm"/>
              <a:tailEnd type="none" w="sm" len="sm"/>
            </a:ln>
            <a:effectLst/>
          </p:spPr>
          <p:txBody>
            <a:bodyPr/>
            <a:lstStyle/>
            <a:p>
              <a:endParaRPr lang="en-US"/>
            </a:p>
          </p:txBody>
        </p:sp>
        <p:sp>
          <p:nvSpPr>
            <p:cNvPr id="272391" name="Line 7"/>
            <p:cNvSpPr>
              <a:spLocks noChangeShapeType="1"/>
            </p:cNvSpPr>
            <p:nvPr/>
          </p:nvSpPr>
          <p:spPr bwMode="auto">
            <a:xfrm>
              <a:off x="3592" y="1182"/>
              <a:ext cx="104" cy="142"/>
            </a:xfrm>
            <a:prstGeom prst="line">
              <a:avLst/>
            </a:prstGeom>
            <a:noFill/>
            <a:ln w="28575">
              <a:solidFill>
                <a:schemeClr val="tx1"/>
              </a:solidFill>
              <a:round/>
              <a:headEnd type="none" w="sm" len="sm"/>
              <a:tailEnd type="none" w="sm" len="sm"/>
            </a:ln>
            <a:effectLst/>
          </p:spPr>
          <p:txBody>
            <a:bodyPr/>
            <a:lstStyle/>
            <a:p>
              <a:endParaRPr lang="en-US"/>
            </a:p>
          </p:txBody>
        </p:sp>
      </p:grpSp>
      <p:sp>
        <p:nvSpPr>
          <p:cNvPr id="272392" name="Line 8"/>
          <p:cNvSpPr>
            <a:spLocks noChangeShapeType="1"/>
          </p:cNvSpPr>
          <p:nvPr/>
        </p:nvSpPr>
        <p:spPr bwMode="auto">
          <a:xfrm>
            <a:off x="5829300" y="2290763"/>
            <a:ext cx="0" cy="222250"/>
          </a:xfrm>
          <a:prstGeom prst="line">
            <a:avLst/>
          </a:prstGeom>
          <a:noFill/>
          <a:ln w="28575">
            <a:solidFill>
              <a:schemeClr val="tx1"/>
            </a:solidFill>
            <a:round/>
            <a:headEnd type="none" w="sm" len="sm"/>
            <a:tailEnd type="none" w="sm" len="sm"/>
          </a:ln>
          <a:effectLst/>
        </p:spPr>
        <p:txBody>
          <a:bodyPr/>
          <a:lstStyle/>
          <a:p>
            <a:endParaRPr lang="en-US"/>
          </a:p>
        </p:txBody>
      </p:sp>
      <p:sp>
        <p:nvSpPr>
          <p:cNvPr id="272393" name="Line 9"/>
          <p:cNvSpPr>
            <a:spLocks noChangeShapeType="1"/>
          </p:cNvSpPr>
          <p:nvPr/>
        </p:nvSpPr>
        <p:spPr bwMode="auto">
          <a:xfrm>
            <a:off x="5829300" y="2578100"/>
            <a:ext cx="0" cy="222250"/>
          </a:xfrm>
          <a:prstGeom prst="line">
            <a:avLst/>
          </a:prstGeom>
          <a:noFill/>
          <a:ln w="25400">
            <a:solidFill>
              <a:schemeClr val="tx1"/>
            </a:solidFill>
            <a:round/>
            <a:headEnd type="none" w="sm" len="sm"/>
            <a:tailEnd type="none" w="sm" len="sm"/>
          </a:ln>
          <a:effectLst/>
        </p:spPr>
        <p:txBody>
          <a:bodyPr/>
          <a:lstStyle/>
          <a:p>
            <a:endParaRPr lang="en-US"/>
          </a:p>
        </p:txBody>
      </p:sp>
      <p:sp>
        <p:nvSpPr>
          <p:cNvPr id="272394" name="Line 10"/>
          <p:cNvSpPr>
            <a:spLocks noChangeShapeType="1"/>
          </p:cNvSpPr>
          <p:nvPr/>
        </p:nvSpPr>
        <p:spPr bwMode="auto">
          <a:xfrm>
            <a:off x="5829300" y="3025775"/>
            <a:ext cx="0" cy="922338"/>
          </a:xfrm>
          <a:prstGeom prst="line">
            <a:avLst/>
          </a:prstGeom>
          <a:noFill/>
          <a:ln w="28575">
            <a:solidFill>
              <a:schemeClr val="tx1"/>
            </a:solidFill>
            <a:round/>
            <a:headEnd type="none" w="sm" len="sm"/>
            <a:tailEnd type="none" w="sm" len="sm"/>
          </a:ln>
          <a:effectLst/>
        </p:spPr>
        <p:txBody>
          <a:bodyPr/>
          <a:lstStyle/>
          <a:p>
            <a:endParaRPr lang="en-US"/>
          </a:p>
        </p:txBody>
      </p:sp>
      <p:grpSp>
        <p:nvGrpSpPr>
          <p:cNvPr id="272395" name="Group 11"/>
          <p:cNvGrpSpPr>
            <a:grpSpLocks/>
          </p:cNvGrpSpPr>
          <p:nvPr/>
        </p:nvGrpSpPr>
        <p:grpSpPr bwMode="auto">
          <a:xfrm>
            <a:off x="5664200" y="3001963"/>
            <a:ext cx="330200" cy="225425"/>
            <a:chOff x="3592" y="1927"/>
            <a:chExt cx="208" cy="142"/>
          </a:xfrm>
        </p:grpSpPr>
        <p:sp>
          <p:nvSpPr>
            <p:cNvPr id="272396" name="Line 12"/>
            <p:cNvSpPr>
              <a:spLocks noChangeShapeType="1"/>
            </p:cNvSpPr>
            <p:nvPr/>
          </p:nvSpPr>
          <p:spPr bwMode="auto">
            <a:xfrm flipH="1">
              <a:off x="3696" y="1927"/>
              <a:ext cx="104" cy="142"/>
            </a:xfrm>
            <a:prstGeom prst="line">
              <a:avLst/>
            </a:prstGeom>
            <a:noFill/>
            <a:ln w="28575">
              <a:solidFill>
                <a:schemeClr val="tx1"/>
              </a:solidFill>
              <a:round/>
              <a:headEnd type="none" w="sm" len="sm"/>
              <a:tailEnd type="none" w="sm" len="sm"/>
            </a:ln>
            <a:effectLst/>
          </p:spPr>
          <p:txBody>
            <a:bodyPr/>
            <a:lstStyle/>
            <a:p>
              <a:endParaRPr lang="en-US"/>
            </a:p>
          </p:txBody>
        </p:sp>
        <p:sp>
          <p:nvSpPr>
            <p:cNvPr id="272397" name="Line 13"/>
            <p:cNvSpPr>
              <a:spLocks noChangeShapeType="1"/>
            </p:cNvSpPr>
            <p:nvPr/>
          </p:nvSpPr>
          <p:spPr bwMode="auto">
            <a:xfrm>
              <a:off x="3592" y="1927"/>
              <a:ext cx="104" cy="142"/>
            </a:xfrm>
            <a:prstGeom prst="line">
              <a:avLst/>
            </a:prstGeom>
            <a:noFill/>
            <a:ln w="28575">
              <a:solidFill>
                <a:schemeClr val="tx1"/>
              </a:solidFill>
              <a:round/>
              <a:headEnd type="none" w="sm" len="sm"/>
              <a:tailEnd type="none" w="sm" len="sm"/>
            </a:ln>
            <a:effectLst/>
          </p:spPr>
          <p:txBody>
            <a:bodyPr/>
            <a:lstStyle/>
            <a:p>
              <a:endParaRPr lang="en-US"/>
            </a:p>
          </p:txBody>
        </p:sp>
      </p:grpSp>
      <p:sp>
        <p:nvSpPr>
          <p:cNvPr id="272399" name="Line 15"/>
          <p:cNvSpPr>
            <a:spLocks noChangeShapeType="1"/>
          </p:cNvSpPr>
          <p:nvPr/>
        </p:nvSpPr>
        <p:spPr bwMode="auto">
          <a:xfrm>
            <a:off x="3465513" y="1814513"/>
            <a:ext cx="0" cy="366712"/>
          </a:xfrm>
          <a:prstGeom prst="line">
            <a:avLst/>
          </a:prstGeom>
          <a:noFill/>
          <a:ln w="28575">
            <a:solidFill>
              <a:schemeClr val="tx1"/>
            </a:solidFill>
            <a:round/>
            <a:headEnd type="none" w="sm" len="sm"/>
            <a:tailEnd type="none" w="sm" len="sm"/>
          </a:ln>
          <a:effectLst/>
        </p:spPr>
        <p:txBody>
          <a:bodyPr/>
          <a:lstStyle/>
          <a:p>
            <a:endParaRPr lang="en-US"/>
          </a:p>
        </p:txBody>
      </p:sp>
      <p:grpSp>
        <p:nvGrpSpPr>
          <p:cNvPr id="272400" name="Group 16"/>
          <p:cNvGrpSpPr>
            <a:grpSpLocks/>
          </p:cNvGrpSpPr>
          <p:nvPr/>
        </p:nvGrpSpPr>
        <p:grpSpPr bwMode="auto">
          <a:xfrm>
            <a:off x="3300413" y="1819275"/>
            <a:ext cx="330200" cy="225425"/>
            <a:chOff x="2074" y="1182"/>
            <a:chExt cx="208" cy="142"/>
          </a:xfrm>
        </p:grpSpPr>
        <p:sp>
          <p:nvSpPr>
            <p:cNvPr id="272401" name="Line 17"/>
            <p:cNvSpPr>
              <a:spLocks noChangeShapeType="1"/>
            </p:cNvSpPr>
            <p:nvPr/>
          </p:nvSpPr>
          <p:spPr bwMode="auto">
            <a:xfrm flipH="1">
              <a:off x="2178" y="1182"/>
              <a:ext cx="104" cy="142"/>
            </a:xfrm>
            <a:prstGeom prst="line">
              <a:avLst/>
            </a:prstGeom>
            <a:noFill/>
            <a:ln w="28575">
              <a:solidFill>
                <a:schemeClr val="tx1"/>
              </a:solidFill>
              <a:round/>
              <a:headEnd type="none" w="sm" len="sm"/>
              <a:tailEnd type="none" w="sm" len="sm"/>
            </a:ln>
            <a:effectLst/>
          </p:spPr>
          <p:txBody>
            <a:bodyPr/>
            <a:lstStyle/>
            <a:p>
              <a:endParaRPr lang="en-US"/>
            </a:p>
          </p:txBody>
        </p:sp>
        <p:sp>
          <p:nvSpPr>
            <p:cNvPr id="272402" name="Line 18"/>
            <p:cNvSpPr>
              <a:spLocks noChangeShapeType="1"/>
            </p:cNvSpPr>
            <p:nvPr/>
          </p:nvSpPr>
          <p:spPr bwMode="auto">
            <a:xfrm>
              <a:off x="2074" y="1182"/>
              <a:ext cx="104" cy="142"/>
            </a:xfrm>
            <a:prstGeom prst="line">
              <a:avLst/>
            </a:prstGeom>
            <a:noFill/>
            <a:ln w="28575">
              <a:solidFill>
                <a:schemeClr val="tx1"/>
              </a:solidFill>
              <a:round/>
              <a:headEnd type="none" w="sm" len="sm"/>
              <a:tailEnd type="none" w="sm" len="sm"/>
            </a:ln>
            <a:effectLst/>
          </p:spPr>
          <p:txBody>
            <a:bodyPr/>
            <a:lstStyle/>
            <a:p>
              <a:endParaRPr lang="en-US"/>
            </a:p>
          </p:txBody>
        </p:sp>
      </p:grpSp>
      <p:sp>
        <p:nvSpPr>
          <p:cNvPr id="272403" name="Line 19"/>
          <p:cNvSpPr>
            <a:spLocks noChangeShapeType="1"/>
          </p:cNvSpPr>
          <p:nvPr/>
        </p:nvSpPr>
        <p:spPr bwMode="auto">
          <a:xfrm>
            <a:off x="3465513" y="2319338"/>
            <a:ext cx="0" cy="222250"/>
          </a:xfrm>
          <a:prstGeom prst="line">
            <a:avLst/>
          </a:prstGeom>
          <a:noFill/>
          <a:ln w="28575">
            <a:solidFill>
              <a:schemeClr val="tx1"/>
            </a:solidFill>
            <a:round/>
            <a:headEnd type="none" w="sm" len="sm"/>
            <a:tailEnd type="none" w="sm" len="sm"/>
          </a:ln>
          <a:effectLst/>
        </p:spPr>
        <p:txBody>
          <a:bodyPr/>
          <a:lstStyle/>
          <a:p>
            <a:endParaRPr lang="en-US"/>
          </a:p>
        </p:txBody>
      </p:sp>
      <p:sp>
        <p:nvSpPr>
          <p:cNvPr id="272404" name="Line 20"/>
          <p:cNvSpPr>
            <a:spLocks noChangeShapeType="1"/>
          </p:cNvSpPr>
          <p:nvPr/>
        </p:nvSpPr>
        <p:spPr bwMode="auto">
          <a:xfrm>
            <a:off x="3465513" y="2549525"/>
            <a:ext cx="0" cy="222250"/>
          </a:xfrm>
          <a:prstGeom prst="line">
            <a:avLst/>
          </a:prstGeom>
          <a:noFill/>
          <a:ln w="28575">
            <a:solidFill>
              <a:schemeClr val="tx1"/>
            </a:solidFill>
            <a:round/>
            <a:headEnd type="none" w="sm" len="sm"/>
            <a:tailEnd type="none" w="sm" len="sm"/>
          </a:ln>
          <a:effectLst/>
        </p:spPr>
        <p:txBody>
          <a:bodyPr/>
          <a:lstStyle/>
          <a:p>
            <a:endParaRPr lang="en-US"/>
          </a:p>
        </p:txBody>
      </p:sp>
      <p:sp>
        <p:nvSpPr>
          <p:cNvPr id="272405" name="Line 21"/>
          <p:cNvSpPr>
            <a:spLocks noChangeShapeType="1"/>
          </p:cNvSpPr>
          <p:nvPr/>
        </p:nvSpPr>
        <p:spPr bwMode="auto">
          <a:xfrm>
            <a:off x="3465513" y="3025775"/>
            <a:ext cx="0" cy="922338"/>
          </a:xfrm>
          <a:prstGeom prst="line">
            <a:avLst/>
          </a:prstGeom>
          <a:noFill/>
          <a:ln w="28575">
            <a:solidFill>
              <a:schemeClr val="tx1"/>
            </a:solidFill>
            <a:round/>
            <a:headEnd type="none" w="sm" len="sm"/>
            <a:tailEnd type="none" w="sm" len="sm"/>
          </a:ln>
          <a:effectLst/>
        </p:spPr>
        <p:txBody>
          <a:bodyPr/>
          <a:lstStyle/>
          <a:p>
            <a:endParaRPr lang="en-US"/>
          </a:p>
        </p:txBody>
      </p:sp>
      <p:grpSp>
        <p:nvGrpSpPr>
          <p:cNvPr id="272406" name="Group 22"/>
          <p:cNvGrpSpPr>
            <a:grpSpLocks/>
          </p:cNvGrpSpPr>
          <p:nvPr/>
        </p:nvGrpSpPr>
        <p:grpSpPr bwMode="auto">
          <a:xfrm>
            <a:off x="3300413" y="3016250"/>
            <a:ext cx="330200" cy="225425"/>
            <a:chOff x="2074" y="1927"/>
            <a:chExt cx="208" cy="142"/>
          </a:xfrm>
        </p:grpSpPr>
        <p:sp>
          <p:nvSpPr>
            <p:cNvPr id="272407" name="Line 23"/>
            <p:cNvSpPr>
              <a:spLocks noChangeShapeType="1"/>
            </p:cNvSpPr>
            <p:nvPr/>
          </p:nvSpPr>
          <p:spPr bwMode="auto">
            <a:xfrm flipH="1">
              <a:off x="2178" y="1927"/>
              <a:ext cx="104" cy="142"/>
            </a:xfrm>
            <a:prstGeom prst="line">
              <a:avLst/>
            </a:prstGeom>
            <a:noFill/>
            <a:ln w="28575">
              <a:solidFill>
                <a:schemeClr val="tx1"/>
              </a:solidFill>
              <a:round/>
              <a:headEnd type="none" w="sm" len="sm"/>
              <a:tailEnd type="none" w="sm" len="sm"/>
            </a:ln>
            <a:effectLst/>
          </p:spPr>
          <p:txBody>
            <a:bodyPr/>
            <a:lstStyle/>
            <a:p>
              <a:endParaRPr lang="en-US"/>
            </a:p>
          </p:txBody>
        </p:sp>
        <p:sp>
          <p:nvSpPr>
            <p:cNvPr id="272408" name="Line 24"/>
            <p:cNvSpPr>
              <a:spLocks noChangeShapeType="1"/>
            </p:cNvSpPr>
            <p:nvPr/>
          </p:nvSpPr>
          <p:spPr bwMode="auto">
            <a:xfrm>
              <a:off x="2074" y="1927"/>
              <a:ext cx="104" cy="142"/>
            </a:xfrm>
            <a:prstGeom prst="line">
              <a:avLst/>
            </a:prstGeom>
            <a:noFill/>
            <a:ln w="28575">
              <a:solidFill>
                <a:schemeClr val="tx1"/>
              </a:solidFill>
              <a:round/>
              <a:headEnd type="none" w="sm" len="sm"/>
              <a:tailEnd type="none" w="sm" len="sm"/>
            </a:ln>
            <a:effectLst/>
          </p:spPr>
          <p:txBody>
            <a:bodyPr/>
            <a:lstStyle/>
            <a:p>
              <a:endParaRPr lang="en-US"/>
            </a:p>
          </p:txBody>
        </p:sp>
      </p:grpSp>
      <p:sp>
        <p:nvSpPr>
          <p:cNvPr id="272442" name="Rectangle 58"/>
          <p:cNvSpPr>
            <a:spLocks noGrp="1" noChangeArrowheads="1"/>
          </p:cNvSpPr>
          <p:nvPr>
            <p:ph type="title"/>
          </p:nvPr>
        </p:nvSpPr>
        <p:spPr/>
        <p:txBody>
          <a:bodyPr/>
          <a:lstStyle/>
          <a:p>
            <a:r>
              <a:rPr lang="en-US"/>
              <a:t>LOVs and Record Groups</a:t>
            </a:r>
          </a:p>
        </p:txBody>
      </p:sp>
      <p:sp>
        <p:nvSpPr>
          <p:cNvPr id="272410" name="Rectangle 26"/>
          <p:cNvSpPr>
            <a:spLocks noChangeArrowheads="1"/>
          </p:cNvSpPr>
          <p:nvPr/>
        </p:nvSpPr>
        <p:spPr bwMode="blackWhite">
          <a:xfrm>
            <a:off x="2862263" y="1384300"/>
            <a:ext cx="1206500" cy="482600"/>
          </a:xfrm>
          <a:prstGeom prst="rect">
            <a:avLst/>
          </a:prstGeom>
          <a:solidFill>
            <a:srgbClr val="99CCCC"/>
          </a:solidFill>
          <a:ln w="28575">
            <a:solidFill>
              <a:schemeClr val="bg2"/>
            </a:solidFill>
            <a:miter lim="800000"/>
            <a:headEnd/>
            <a:tailEnd/>
          </a:ln>
          <a:effectLst/>
        </p:spPr>
        <p:txBody>
          <a:bodyPr wrap="none" lIns="92075" tIns="46038" rIns="92075" bIns="46038" anchor="ctr"/>
          <a:lstStyle/>
          <a:p>
            <a:pPr algn="ctr" defTabSz="822325" eaLnBrk="0" hangingPunct="0">
              <a:spcBef>
                <a:spcPct val="50000"/>
              </a:spcBef>
              <a:buClrTx/>
              <a:buFontTx/>
              <a:buNone/>
            </a:pPr>
            <a:r>
              <a:rPr lang="en-US" sz="1800">
                <a:solidFill>
                  <a:schemeClr val="bg2"/>
                </a:solidFill>
              </a:rPr>
              <a:t>Text item</a:t>
            </a:r>
          </a:p>
        </p:txBody>
      </p:sp>
      <p:sp>
        <p:nvSpPr>
          <p:cNvPr id="272411" name="Rectangle 27"/>
          <p:cNvSpPr>
            <a:spLocks noChangeArrowheads="1"/>
          </p:cNvSpPr>
          <p:nvPr/>
        </p:nvSpPr>
        <p:spPr bwMode="blackWhite">
          <a:xfrm>
            <a:off x="2862263" y="2565400"/>
            <a:ext cx="1206500" cy="482600"/>
          </a:xfrm>
          <a:prstGeom prst="rect">
            <a:avLst/>
          </a:prstGeom>
          <a:solidFill>
            <a:srgbClr val="CCCCFF"/>
          </a:solidFill>
          <a:ln w="28575">
            <a:solidFill>
              <a:schemeClr val="bg2"/>
            </a:solidFill>
            <a:miter lim="800000"/>
            <a:headEnd/>
            <a:tailEnd/>
          </a:ln>
          <a:effectLst/>
        </p:spPr>
        <p:txBody>
          <a:bodyPr wrap="none" lIns="92075" tIns="46038" rIns="92075" bIns="46038" anchor="ctr"/>
          <a:lstStyle/>
          <a:p>
            <a:pPr algn="ctr" defTabSz="822325" eaLnBrk="0" hangingPunct="0">
              <a:spcBef>
                <a:spcPct val="50000"/>
              </a:spcBef>
              <a:buClrTx/>
              <a:buFontTx/>
              <a:buNone/>
            </a:pPr>
            <a:r>
              <a:rPr lang="en-US" sz="1800">
                <a:solidFill>
                  <a:schemeClr val="bg2"/>
                </a:solidFill>
              </a:rPr>
              <a:t>LOV</a:t>
            </a:r>
          </a:p>
        </p:txBody>
      </p:sp>
      <p:sp>
        <p:nvSpPr>
          <p:cNvPr id="272413" name="Rectangle 29"/>
          <p:cNvSpPr>
            <a:spLocks noChangeArrowheads="1"/>
          </p:cNvSpPr>
          <p:nvPr/>
        </p:nvSpPr>
        <p:spPr bwMode="blackWhite">
          <a:xfrm>
            <a:off x="5226050" y="1384300"/>
            <a:ext cx="1206500" cy="482600"/>
          </a:xfrm>
          <a:prstGeom prst="rect">
            <a:avLst/>
          </a:prstGeom>
          <a:solidFill>
            <a:srgbClr val="99CCCC"/>
          </a:solidFill>
          <a:ln w="28575">
            <a:solidFill>
              <a:schemeClr val="bg2"/>
            </a:solidFill>
            <a:miter lim="800000"/>
            <a:headEnd/>
            <a:tailEnd/>
          </a:ln>
          <a:effectLst/>
        </p:spPr>
        <p:txBody>
          <a:bodyPr wrap="none" lIns="92075" tIns="46038" rIns="92075" bIns="46038" anchor="ctr"/>
          <a:lstStyle/>
          <a:p>
            <a:pPr algn="ctr" defTabSz="822325" eaLnBrk="0" hangingPunct="0">
              <a:spcBef>
                <a:spcPct val="50000"/>
              </a:spcBef>
              <a:buClrTx/>
              <a:buFontTx/>
              <a:buNone/>
            </a:pPr>
            <a:r>
              <a:rPr lang="en-US" sz="1800">
                <a:solidFill>
                  <a:schemeClr val="bg2"/>
                </a:solidFill>
              </a:rPr>
              <a:t>Text item</a:t>
            </a:r>
          </a:p>
        </p:txBody>
      </p:sp>
      <p:sp>
        <p:nvSpPr>
          <p:cNvPr id="272414" name="Rectangle 30"/>
          <p:cNvSpPr>
            <a:spLocks noChangeArrowheads="1"/>
          </p:cNvSpPr>
          <p:nvPr/>
        </p:nvSpPr>
        <p:spPr bwMode="blackWhite">
          <a:xfrm>
            <a:off x="5226050" y="2565400"/>
            <a:ext cx="1206500" cy="482600"/>
          </a:xfrm>
          <a:prstGeom prst="rect">
            <a:avLst/>
          </a:prstGeom>
          <a:solidFill>
            <a:srgbClr val="CCCCFF"/>
          </a:solidFill>
          <a:ln w="28575">
            <a:solidFill>
              <a:schemeClr val="bg2"/>
            </a:solidFill>
            <a:miter lim="800000"/>
            <a:headEnd/>
            <a:tailEnd/>
          </a:ln>
          <a:effectLst/>
        </p:spPr>
        <p:txBody>
          <a:bodyPr wrap="none" lIns="92075" tIns="46038" rIns="92075" bIns="46038" anchor="ctr"/>
          <a:lstStyle/>
          <a:p>
            <a:pPr algn="ctr" defTabSz="822325" eaLnBrk="0" hangingPunct="0">
              <a:spcBef>
                <a:spcPct val="50000"/>
              </a:spcBef>
              <a:buClrTx/>
              <a:buFontTx/>
              <a:buNone/>
            </a:pPr>
            <a:r>
              <a:rPr lang="en-US" sz="1800">
                <a:solidFill>
                  <a:schemeClr val="bg2"/>
                </a:solidFill>
              </a:rPr>
              <a:t>LOV</a:t>
            </a:r>
          </a:p>
        </p:txBody>
      </p:sp>
      <p:sp>
        <p:nvSpPr>
          <p:cNvPr id="272415" name="Rectangle 31"/>
          <p:cNvSpPr>
            <a:spLocks noChangeArrowheads="1"/>
          </p:cNvSpPr>
          <p:nvPr/>
        </p:nvSpPr>
        <p:spPr bwMode="blackWhite">
          <a:xfrm>
            <a:off x="4959350" y="3892550"/>
            <a:ext cx="1739900" cy="774700"/>
          </a:xfrm>
          <a:prstGeom prst="rect">
            <a:avLst/>
          </a:prstGeom>
          <a:solidFill>
            <a:srgbClr val="CCCC99"/>
          </a:solidFill>
          <a:ln w="28575">
            <a:solidFill>
              <a:schemeClr val="bg2"/>
            </a:solidFill>
            <a:miter lim="800000"/>
            <a:headEnd/>
            <a:tailEnd/>
          </a:ln>
          <a:effectLst/>
        </p:spPr>
        <p:txBody>
          <a:bodyPr wrap="none" anchor="ctr"/>
          <a:lstStyle/>
          <a:p>
            <a:endParaRPr lang="en-US"/>
          </a:p>
        </p:txBody>
      </p:sp>
      <p:sp>
        <p:nvSpPr>
          <p:cNvPr id="272417" name="Line 33"/>
          <p:cNvSpPr>
            <a:spLocks noChangeShapeType="1"/>
          </p:cNvSpPr>
          <p:nvPr/>
        </p:nvSpPr>
        <p:spPr bwMode="blackWhite">
          <a:xfrm>
            <a:off x="6124575" y="4314825"/>
            <a:ext cx="0" cy="342900"/>
          </a:xfrm>
          <a:prstGeom prst="line">
            <a:avLst/>
          </a:prstGeom>
          <a:noFill/>
          <a:ln w="28575">
            <a:solidFill>
              <a:schemeClr val="bg2"/>
            </a:solidFill>
            <a:round/>
            <a:headEnd type="none" w="sm" len="sm"/>
            <a:tailEnd type="none" w="sm" len="sm"/>
          </a:ln>
          <a:effectLst/>
        </p:spPr>
        <p:txBody>
          <a:bodyPr/>
          <a:lstStyle/>
          <a:p>
            <a:endParaRPr lang="en-US"/>
          </a:p>
        </p:txBody>
      </p:sp>
      <p:sp>
        <p:nvSpPr>
          <p:cNvPr id="272418" name="Line 34"/>
          <p:cNvSpPr>
            <a:spLocks noChangeShapeType="1"/>
          </p:cNvSpPr>
          <p:nvPr/>
        </p:nvSpPr>
        <p:spPr bwMode="blackWhite">
          <a:xfrm>
            <a:off x="5519738" y="4319588"/>
            <a:ext cx="0" cy="342900"/>
          </a:xfrm>
          <a:prstGeom prst="line">
            <a:avLst/>
          </a:prstGeom>
          <a:noFill/>
          <a:ln w="28575">
            <a:solidFill>
              <a:schemeClr val="bg2"/>
            </a:solidFill>
            <a:round/>
            <a:headEnd type="none" w="sm" len="sm"/>
            <a:tailEnd type="none" w="sm" len="sm"/>
          </a:ln>
          <a:effectLst/>
        </p:spPr>
        <p:txBody>
          <a:bodyPr/>
          <a:lstStyle/>
          <a:p>
            <a:endParaRPr lang="en-US"/>
          </a:p>
        </p:txBody>
      </p:sp>
      <p:sp>
        <p:nvSpPr>
          <p:cNvPr id="272419" name="Line 35"/>
          <p:cNvSpPr>
            <a:spLocks noChangeShapeType="1"/>
          </p:cNvSpPr>
          <p:nvPr/>
        </p:nvSpPr>
        <p:spPr bwMode="blackWhite">
          <a:xfrm>
            <a:off x="5519738" y="4322763"/>
            <a:ext cx="620712" cy="0"/>
          </a:xfrm>
          <a:prstGeom prst="line">
            <a:avLst/>
          </a:prstGeom>
          <a:noFill/>
          <a:ln w="28575">
            <a:solidFill>
              <a:schemeClr val="bg2"/>
            </a:solidFill>
            <a:round/>
            <a:headEnd type="none" w="sm" len="sm"/>
            <a:tailEnd type="none" w="sm" len="sm"/>
          </a:ln>
          <a:effectLst/>
        </p:spPr>
        <p:txBody>
          <a:bodyPr/>
          <a:lstStyle/>
          <a:p>
            <a:endParaRPr lang="en-US"/>
          </a:p>
        </p:txBody>
      </p:sp>
      <p:sp>
        <p:nvSpPr>
          <p:cNvPr id="272421" name="Rectangle 37"/>
          <p:cNvSpPr>
            <a:spLocks noChangeArrowheads="1"/>
          </p:cNvSpPr>
          <p:nvPr/>
        </p:nvSpPr>
        <p:spPr bwMode="blackWhite">
          <a:xfrm>
            <a:off x="5264150" y="5943600"/>
            <a:ext cx="1200150" cy="366713"/>
          </a:xfrm>
          <a:prstGeom prst="rect">
            <a:avLst/>
          </a:prstGeom>
          <a:noFill/>
          <a:ln w="952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tx1"/>
                </a:solidFill>
              </a:rPr>
              <a:t>Database</a:t>
            </a:r>
          </a:p>
        </p:txBody>
      </p:sp>
      <p:grpSp>
        <p:nvGrpSpPr>
          <p:cNvPr id="272454" name="Group 70"/>
          <p:cNvGrpSpPr>
            <a:grpSpLocks/>
          </p:cNvGrpSpPr>
          <p:nvPr/>
        </p:nvGrpSpPr>
        <p:grpSpPr bwMode="auto">
          <a:xfrm>
            <a:off x="2613025" y="3836988"/>
            <a:ext cx="1704975" cy="1020762"/>
            <a:chOff x="1646" y="2417"/>
            <a:chExt cx="1074" cy="643"/>
          </a:xfrm>
        </p:grpSpPr>
        <p:sp>
          <p:nvSpPr>
            <p:cNvPr id="272412" name="Rectangle 28"/>
            <p:cNvSpPr>
              <a:spLocks noChangeArrowheads="1"/>
            </p:cNvSpPr>
            <p:nvPr/>
          </p:nvSpPr>
          <p:spPr bwMode="blackWhite">
            <a:xfrm>
              <a:off x="1652" y="2436"/>
              <a:ext cx="1064" cy="624"/>
            </a:xfrm>
            <a:prstGeom prst="rect">
              <a:avLst/>
            </a:prstGeom>
            <a:solidFill>
              <a:srgbClr val="CCCC99"/>
            </a:solidFill>
            <a:ln w="28575">
              <a:solidFill>
                <a:schemeClr val="bg2"/>
              </a:solidFill>
              <a:miter lim="800000"/>
              <a:headEnd/>
              <a:tailEnd/>
            </a:ln>
            <a:effectLst/>
          </p:spPr>
          <p:txBody>
            <a:bodyPr wrap="none" anchor="ctr"/>
            <a:lstStyle/>
            <a:p>
              <a:endParaRPr lang="en-US"/>
            </a:p>
          </p:txBody>
        </p:sp>
        <p:sp>
          <p:nvSpPr>
            <p:cNvPr id="272416" name="Rectangle 32"/>
            <p:cNvSpPr>
              <a:spLocks noChangeArrowheads="1"/>
            </p:cNvSpPr>
            <p:nvPr/>
          </p:nvSpPr>
          <p:spPr bwMode="blackWhite">
            <a:xfrm>
              <a:off x="1646" y="2417"/>
              <a:ext cx="1060" cy="231"/>
            </a:xfrm>
            <a:prstGeom prst="rect">
              <a:avLst/>
            </a:prstGeom>
            <a:noFill/>
            <a:ln w="2857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bg2"/>
                  </a:solidFill>
                </a:rPr>
                <a:t>Record group</a:t>
              </a:r>
            </a:p>
          </p:txBody>
        </p:sp>
        <p:sp>
          <p:nvSpPr>
            <p:cNvPr id="272422" name="Line 38"/>
            <p:cNvSpPr>
              <a:spLocks noChangeShapeType="1"/>
            </p:cNvSpPr>
            <p:nvPr/>
          </p:nvSpPr>
          <p:spPr bwMode="blackWhite">
            <a:xfrm>
              <a:off x="1648" y="2695"/>
              <a:ext cx="1072" cy="0"/>
            </a:xfrm>
            <a:prstGeom prst="line">
              <a:avLst/>
            </a:prstGeom>
            <a:noFill/>
            <a:ln w="28575">
              <a:solidFill>
                <a:schemeClr val="bg2"/>
              </a:solidFill>
              <a:round/>
              <a:headEnd type="none" w="sm" len="sm"/>
              <a:tailEnd type="none" w="sm" len="sm"/>
            </a:ln>
            <a:effectLst/>
          </p:spPr>
          <p:txBody>
            <a:bodyPr/>
            <a:lstStyle/>
            <a:p>
              <a:endParaRPr lang="en-US"/>
            </a:p>
          </p:txBody>
        </p:sp>
        <p:sp>
          <p:nvSpPr>
            <p:cNvPr id="272423" name="Line 39"/>
            <p:cNvSpPr>
              <a:spLocks noChangeShapeType="1"/>
            </p:cNvSpPr>
            <p:nvPr/>
          </p:nvSpPr>
          <p:spPr bwMode="blackWhite">
            <a:xfrm>
              <a:off x="1648" y="2800"/>
              <a:ext cx="1072" cy="0"/>
            </a:xfrm>
            <a:prstGeom prst="line">
              <a:avLst/>
            </a:prstGeom>
            <a:noFill/>
            <a:ln w="28575">
              <a:solidFill>
                <a:schemeClr val="bg2"/>
              </a:solidFill>
              <a:round/>
              <a:headEnd type="none" w="sm" len="sm"/>
              <a:tailEnd type="none" w="sm" len="sm"/>
            </a:ln>
            <a:effectLst/>
          </p:spPr>
          <p:txBody>
            <a:bodyPr/>
            <a:lstStyle/>
            <a:p>
              <a:endParaRPr lang="en-US"/>
            </a:p>
          </p:txBody>
        </p:sp>
        <p:sp>
          <p:nvSpPr>
            <p:cNvPr id="272424" name="Line 40"/>
            <p:cNvSpPr>
              <a:spLocks noChangeShapeType="1"/>
            </p:cNvSpPr>
            <p:nvPr/>
          </p:nvSpPr>
          <p:spPr bwMode="blackWhite">
            <a:xfrm>
              <a:off x="1648" y="2888"/>
              <a:ext cx="1072" cy="0"/>
            </a:xfrm>
            <a:prstGeom prst="line">
              <a:avLst/>
            </a:prstGeom>
            <a:noFill/>
            <a:ln w="28575">
              <a:solidFill>
                <a:schemeClr val="bg2"/>
              </a:solidFill>
              <a:round/>
              <a:headEnd type="none" w="sm" len="sm"/>
              <a:tailEnd type="none" w="sm" len="sm"/>
            </a:ln>
            <a:effectLst/>
          </p:spPr>
          <p:txBody>
            <a:bodyPr/>
            <a:lstStyle/>
            <a:p>
              <a:endParaRPr lang="en-US"/>
            </a:p>
          </p:txBody>
        </p:sp>
        <p:sp>
          <p:nvSpPr>
            <p:cNvPr id="272425" name="Line 41"/>
            <p:cNvSpPr>
              <a:spLocks noChangeShapeType="1"/>
            </p:cNvSpPr>
            <p:nvPr/>
          </p:nvSpPr>
          <p:spPr bwMode="blackWhite">
            <a:xfrm>
              <a:off x="1648" y="2976"/>
              <a:ext cx="1072" cy="0"/>
            </a:xfrm>
            <a:prstGeom prst="line">
              <a:avLst/>
            </a:prstGeom>
            <a:noFill/>
            <a:ln w="28575">
              <a:solidFill>
                <a:schemeClr val="bg2"/>
              </a:solidFill>
              <a:round/>
              <a:headEnd type="none" w="sm" len="sm"/>
              <a:tailEnd type="none" w="sm" len="sm"/>
            </a:ln>
            <a:effectLst/>
          </p:spPr>
          <p:txBody>
            <a:bodyPr/>
            <a:lstStyle/>
            <a:p>
              <a:endParaRPr lang="en-US"/>
            </a:p>
          </p:txBody>
        </p:sp>
        <p:sp>
          <p:nvSpPr>
            <p:cNvPr id="272426" name="Line 42"/>
            <p:cNvSpPr>
              <a:spLocks noChangeShapeType="1"/>
            </p:cNvSpPr>
            <p:nvPr/>
          </p:nvSpPr>
          <p:spPr bwMode="blackWhite">
            <a:xfrm>
              <a:off x="1984" y="2704"/>
              <a:ext cx="0" cy="352"/>
            </a:xfrm>
            <a:prstGeom prst="line">
              <a:avLst/>
            </a:prstGeom>
            <a:noFill/>
            <a:ln w="28575">
              <a:solidFill>
                <a:schemeClr val="bg2"/>
              </a:solidFill>
              <a:round/>
              <a:headEnd type="none" w="sm" len="sm"/>
              <a:tailEnd type="none" w="sm" len="sm"/>
            </a:ln>
            <a:effectLst/>
          </p:spPr>
          <p:txBody>
            <a:bodyPr/>
            <a:lstStyle/>
            <a:p>
              <a:endParaRPr lang="en-US"/>
            </a:p>
          </p:txBody>
        </p:sp>
        <p:sp>
          <p:nvSpPr>
            <p:cNvPr id="272427" name="Line 43"/>
            <p:cNvSpPr>
              <a:spLocks noChangeShapeType="1"/>
            </p:cNvSpPr>
            <p:nvPr/>
          </p:nvSpPr>
          <p:spPr bwMode="blackWhite">
            <a:xfrm>
              <a:off x="2152" y="2696"/>
              <a:ext cx="0" cy="360"/>
            </a:xfrm>
            <a:prstGeom prst="line">
              <a:avLst/>
            </a:prstGeom>
            <a:noFill/>
            <a:ln w="28575">
              <a:solidFill>
                <a:schemeClr val="bg2"/>
              </a:solidFill>
              <a:round/>
              <a:headEnd type="none" w="sm" len="sm"/>
              <a:tailEnd type="none" w="sm" len="sm"/>
            </a:ln>
            <a:effectLst/>
          </p:spPr>
          <p:txBody>
            <a:bodyPr/>
            <a:lstStyle/>
            <a:p>
              <a:endParaRPr lang="en-US"/>
            </a:p>
          </p:txBody>
        </p:sp>
        <p:sp>
          <p:nvSpPr>
            <p:cNvPr id="272428" name="Line 44"/>
            <p:cNvSpPr>
              <a:spLocks noChangeShapeType="1"/>
            </p:cNvSpPr>
            <p:nvPr/>
          </p:nvSpPr>
          <p:spPr bwMode="blackWhite">
            <a:xfrm>
              <a:off x="2328" y="2696"/>
              <a:ext cx="0" cy="360"/>
            </a:xfrm>
            <a:prstGeom prst="line">
              <a:avLst/>
            </a:prstGeom>
            <a:noFill/>
            <a:ln w="28575">
              <a:solidFill>
                <a:schemeClr val="bg2"/>
              </a:solidFill>
              <a:round/>
              <a:headEnd type="none" w="sm" len="sm"/>
              <a:tailEnd type="none" w="sm" len="sm"/>
            </a:ln>
            <a:effectLst/>
          </p:spPr>
          <p:txBody>
            <a:bodyPr/>
            <a:lstStyle/>
            <a:p>
              <a:endParaRPr lang="en-US"/>
            </a:p>
          </p:txBody>
        </p:sp>
      </p:grpSp>
      <p:sp>
        <p:nvSpPr>
          <p:cNvPr id="272429" name="Line 45"/>
          <p:cNvSpPr>
            <a:spLocks noChangeShapeType="1"/>
          </p:cNvSpPr>
          <p:nvPr/>
        </p:nvSpPr>
        <p:spPr bwMode="blackWhite">
          <a:xfrm>
            <a:off x="5864225" y="4673600"/>
            <a:ext cx="0" cy="841375"/>
          </a:xfrm>
          <a:prstGeom prst="line">
            <a:avLst/>
          </a:prstGeom>
          <a:noFill/>
          <a:ln w="28575">
            <a:solidFill>
              <a:schemeClr val="tx1"/>
            </a:solidFill>
            <a:round/>
            <a:headEnd type="triangle" w="sm" len="sm"/>
            <a:tailEnd type="none" w="sm" len="sm"/>
          </a:ln>
          <a:effectLst/>
        </p:spPr>
        <p:txBody>
          <a:bodyPr/>
          <a:lstStyle/>
          <a:p>
            <a:endParaRPr lang="en-US"/>
          </a:p>
        </p:txBody>
      </p:sp>
      <p:sp>
        <p:nvSpPr>
          <p:cNvPr id="272430" name="Rectangle 46"/>
          <p:cNvSpPr>
            <a:spLocks noChangeArrowheads="1"/>
          </p:cNvSpPr>
          <p:nvPr/>
        </p:nvSpPr>
        <p:spPr bwMode="blackWhite">
          <a:xfrm>
            <a:off x="4987925" y="3875088"/>
            <a:ext cx="1682750" cy="366712"/>
          </a:xfrm>
          <a:prstGeom prst="rect">
            <a:avLst/>
          </a:prstGeom>
          <a:noFill/>
          <a:ln w="952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bg2"/>
                </a:solidFill>
              </a:rPr>
              <a:t>Record group</a:t>
            </a:r>
          </a:p>
        </p:txBody>
      </p:sp>
      <p:sp>
        <p:nvSpPr>
          <p:cNvPr id="272431" name="Rectangle 47"/>
          <p:cNvSpPr>
            <a:spLocks noChangeArrowheads="1"/>
          </p:cNvSpPr>
          <p:nvPr/>
        </p:nvSpPr>
        <p:spPr bwMode="blackWhite">
          <a:xfrm>
            <a:off x="898525" y="3840163"/>
            <a:ext cx="1682750" cy="915987"/>
          </a:xfrm>
          <a:prstGeom prst="rect">
            <a:avLst/>
          </a:prstGeom>
          <a:noFill/>
          <a:ln w="9525">
            <a:noFill/>
            <a:miter lim="800000"/>
            <a:headEnd/>
            <a:tailEnd/>
          </a:ln>
          <a:effectLst/>
        </p:spPr>
        <p:txBody>
          <a:bodyPr wrap="none" lIns="92075" tIns="46038" rIns="92075" bIns="46038">
            <a:spAutoFit/>
          </a:bodyPr>
          <a:lstStyle/>
          <a:p>
            <a:pPr algn="r" eaLnBrk="0" hangingPunct="0">
              <a:spcBef>
                <a:spcPct val="0"/>
              </a:spcBef>
              <a:buClrTx/>
              <a:buFontTx/>
              <a:buNone/>
            </a:pPr>
            <a:r>
              <a:rPr lang="en-US" sz="1800">
                <a:solidFill>
                  <a:schemeClr val="tx1"/>
                </a:solidFill>
              </a:rPr>
              <a:t>Record group</a:t>
            </a:r>
          </a:p>
          <a:p>
            <a:pPr algn="r" eaLnBrk="0" hangingPunct="0">
              <a:spcBef>
                <a:spcPct val="0"/>
              </a:spcBef>
              <a:buClrTx/>
              <a:buFontTx/>
              <a:buNone/>
            </a:pPr>
            <a:r>
              <a:rPr lang="en-US" sz="1800">
                <a:solidFill>
                  <a:schemeClr val="tx1"/>
                </a:solidFill>
              </a:rPr>
              <a:t>based on</a:t>
            </a:r>
          </a:p>
          <a:p>
            <a:pPr algn="r" eaLnBrk="0" hangingPunct="0">
              <a:spcBef>
                <a:spcPct val="0"/>
              </a:spcBef>
              <a:buClrTx/>
              <a:buFontTx/>
              <a:buNone/>
            </a:pPr>
            <a:r>
              <a:rPr lang="en-US" sz="1800">
                <a:solidFill>
                  <a:schemeClr val="tx1"/>
                </a:solidFill>
              </a:rPr>
              <a:t>static data</a:t>
            </a:r>
          </a:p>
        </p:txBody>
      </p:sp>
      <p:sp>
        <p:nvSpPr>
          <p:cNvPr id="272432" name="Rectangle 48"/>
          <p:cNvSpPr>
            <a:spLocks noChangeArrowheads="1"/>
          </p:cNvSpPr>
          <p:nvPr/>
        </p:nvSpPr>
        <p:spPr bwMode="blackWhite">
          <a:xfrm>
            <a:off x="6664325" y="3840163"/>
            <a:ext cx="1581150" cy="915987"/>
          </a:xfrm>
          <a:prstGeom prst="rect">
            <a:avLst/>
          </a:prstGeom>
          <a:noFill/>
          <a:ln w="952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tx1"/>
                </a:solidFill>
              </a:rPr>
              <a:t>Query-based</a:t>
            </a:r>
          </a:p>
          <a:p>
            <a:pPr eaLnBrk="0" hangingPunct="0">
              <a:spcBef>
                <a:spcPct val="0"/>
              </a:spcBef>
              <a:buClrTx/>
              <a:buFontTx/>
              <a:buNone/>
            </a:pPr>
            <a:r>
              <a:rPr lang="en-US" sz="1800">
                <a:solidFill>
                  <a:schemeClr val="tx1"/>
                </a:solidFill>
              </a:rPr>
              <a:t>record</a:t>
            </a:r>
          </a:p>
          <a:p>
            <a:pPr eaLnBrk="0" hangingPunct="0">
              <a:spcBef>
                <a:spcPct val="0"/>
              </a:spcBef>
              <a:buClrTx/>
              <a:buFontTx/>
              <a:buNone/>
            </a:pPr>
            <a:r>
              <a:rPr lang="en-US" sz="1800">
                <a:solidFill>
                  <a:schemeClr val="tx1"/>
                </a:solidFill>
              </a:rPr>
              <a:t>group</a:t>
            </a:r>
          </a:p>
        </p:txBody>
      </p:sp>
      <p:sp>
        <p:nvSpPr>
          <p:cNvPr id="272433" name="Rectangle 49"/>
          <p:cNvSpPr>
            <a:spLocks noChangeArrowheads="1"/>
          </p:cNvSpPr>
          <p:nvPr/>
        </p:nvSpPr>
        <p:spPr bwMode="blackWhite">
          <a:xfrm>
            <a:off x="4365625" y="4114800"/>
            <a:ext cx="527050" cy="366713"/>
          </a:xfrm>
          <a:prstGeom prst="rect">
            <a:avLst/>
          </a:prstGeom>
          <a:noFill/>
          <a:ln w="952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tx1"/>
                </a:solidFill>
              </a:rPr>
              <a:t>OR</a:t>
            </a:r>
          </a:p>
        </p:txBody>
      </p:sp>
      <p:grpSp>
        <p:nvGrpSpPr>
          <p:cNvPr id="272453" name="Group 69"/>
          <p:cNvGrpSpPr>
            <a:grpSpLocks/>
          </p:cNvGrpSpPr>
          <p:nvPr/>
        </p:nvGrpSpPr>
        <p:grpSpPr bwMode="auto">
          <a:xfrm>
            <a:off x="5175250" y="5029200"/>
            <a:ext cx="1377950" cy="882650"/>
            <a:chOff x="3216" y="3168"/>
            <a:chExt cx="868" cy="556"/>
          </a:xfrm>
        </p:grpSpPr>
        <p:grpSp>
          <p:nvGrpSpPr>
            <p:cNvPr id="272443" name="Group 59"/>
            <p:cNvGrpSpPr>
              <a:grpSpLocks/>
            </p:cNvGrpSpPr>
            <p:nvPr/>
          </p:nvGrpSpPr>
          <p:grpSpPr bwMode="auto">
            <a:xfrm>
              <a:off x="3216" y="3168"/>
              <a:ext cx="532" cy="412"/>
              <a:chOff x="960" y="684"/>
              <a:chExt cx="532" cy="412"/>
            </a:xfrm>
          </p:grpSpPr>
          <p:sp>
            <p:nvSpPr>
              <p:cNvPr id="272444" name="Rectangle 60"/>
              <p:cNvSpPr>
                <a:spLocks noChangeArrowheads="1"/>
              </p:cNvSpPr>
              <p:nvPr/>
            </p:nvSpPr>
            <p:spPr bwMode="gray">
              <a:xfrm>
                <a:off x="960" y="768"/>
                <a:ext cx="532" cy="246"/>
              </a:xfrm>
              <a:prstGeom prst="rect">
                <a:avLst/>
              </a:prstGeom>
              <a:solidFill>
                <a:schemeClr val="folHlink"/>
              </a:solidFill>
              <a:ln w="3175">
                <a:solidFill>
                  <a:schemeClr val="folHlink"/>
                </a:solidFill>
                <a:miter lim="800000"/>
                <a:headEnd/>
                <a:tailEnd/>
              </a:ln>
              <a:effectLst/>
            </p:spPr>
            <p:txBody>
              <a:bodyPr wrap="none" anchor="ctr"/>
              <a:lstStyle/>
              <a:p>
                <a:endParaRPr lang="en-US"/>
              </a:p>
            </p:txBody>
          </p:sp>
          <p:sp>
            <p:nvSpPr>
              <p:cNvPr id="272445" name="Oval 61"/>
              <p:cNvSpPr>
                <a:spLocks noChangeArrowheads="1"/>
              </p:cNvSpPr>
              <p:nvPr/>
            </p:nvSpPr>
            <p:spPr bwMode="gray">
              <a:xfrm>
                <a:off x="960" y="684"/>
                <a:ext cx="532" cy="158"/>
              </a:xfrm>
              <a:prstGeom prst="ellipse">
                <a:avLst/>
              </a:prstGeom>
              <a:solidFill>
                <a:schemeClr val="accent1"/>
              </a:solidFill>
              <a:ln w="3175">
                <a:solidFill>
                  <a:schemeClr val="folHlink"/>
                </a:solidFill>
                <a:round/>
                <a:headEnd/>
                <a:tailEnd/>
              </a:ln>
              <a:effectLst/>
            </p:spPr>
            <p:txBody>
              <a:bodyPr wrap="none" anchor="ctr"/>
              <a:lstStyle/>
              <a:p>
                <a:endParaRPr lang="en-US"/>
              </a:p>
            </p:txBody>
          </p:sp>
          <p:sp>
            <p:nvSpPr>
              <p:cNvPr id="272446" name="Oval 62"/>
              <p:cNvSpPr>
                <a:spLocks noChangeArrowheads="1"/>
              </p:cNvSpPr>
              <p:nvPr/>
            </p:nvSpPr>
            <p:spPr bwMode="gray">
              <a:xfrm>
                <a:off x="960" y="938"/>
                <a:ext cx="532" cy="158"/>
              </a:xfrm>
              <a:prstGeom prst="ellipse">
                <a:avLst/>
              </a:prstGeom>
              <a:solidFill>
                <a:schemeClr val="folHlink"/>
              </a:solidFill>
              <a:ln w="3175">
                <a:solidFill>
                  <a:schemeClr val="folHlink"/>
                </a:solidFill>
                <a:round/>
                <a:headEnd/>
                <a:tailEnd/>
              </a:ln>
              <a:effectLst/>
            </p:spPr>
            <p:txBody>
              <a:bodyPr wrap="none" anchor="ctr"/>
              <a:lstStyle/>
              <a:p>
                <a:endParaRPr lang="en-US"/>
              </a:p>
            </p:txBody>
          </p:sp>
        </p:grpSp>
        <p:grpSp>
          <p:nvGrpSpPr>
            <p:cNvPr id="272447" name="Group 63"/>
            <p:cNvGrpSpPr>
              <a:grpSpLocks/>
            </p:cNvGrpSpPr>
            <p:nvPr/>
          </p:nvGrpSpPr>
          <p:grpSpPr bwMode="auto">
            <a:xfrm>
              <a:off x="3552" y="3312"/>
              <a:ext cx="532" cy="412"/>
              <a:chOff x="960" y="684"/>
              <a:chExt cx="532" cy="412"/>
            </a:xfrm>
          </p:grpSpPr>
          <p:sp>
            <p:nvSpPr>
              <p:cNvPr id="272448" name="Rectangle 64"/>
              <p:cNvSpPr>
                <a:spLocks noChangeArrowheads="1"/>
              </p:cNvSpPr>
              <p:nvPr/>
            </p:nvSpPr>
            <p:spPr bwMode="gray">
              <a:xfrm>
                <a:off x="960" y="768"/>
                <a:ext cx="532" cy="246"/>
              </a:xfrm>
              <a:prstGeom prst="rect">
                <a:avLst/>
              </a:prstGeom>
              <a:solidFill>
                <a:schemeClr val="folHlink"/>
              </a:solidFill>
              <a:ln w="3175">
                <a:solidFill>
                  <a:schemeClr val="folHlink"/>
                </a:solidFill>
                <a:miter lim="800000"/>
                <a:headEnd/>
                <a:tailEnd/>
              </a:ln>
              <a:effectLst/>
            </p:spPr>
            <p:txBody>
              <a:bodyPr wrap="none" anchor="ctr"/>
              <a:lstStyle/>
              <a:p>
                <a:endParaRPr lang="en-US"/>
              </a:p>
            </p:txBody>
          </p:sp>
          <p:sp>
            <p:nvSpPr>
              <p:cNvPr id="272449" name="Oval 65"/>
              <p:cNvSpPr>
                <a:spLocks noChangeArrowheads="1"/>
              </p:cNvSpPr>
              <p:nvPr/>
            </p:nvSpPr>
            <p:spPr bwMode="gray">
              <a:xfrm>
                <a:off x="960" y="684"/>
                <a:ext cx="532" cy="158"/>
              </a:xfrm>
              <a:prstGeom prst="ellipse">
                <a:avLst/>
              </a:prstGeom>
              <a:solidFill>
                <a:schemeClr val="accent1"/>
              </a:solidFill>
              <a:ln w="3175">
                <a:solidFill>
                  <a:schemeClr val="folHlink"/>
                </a:solidFill>
                <a:round/>
                <a:headEnd/>
                <a:tailEnd/>
              </a:ln>
              <a:effectLst/>
            </p:spPr>
            <p:txBody>
              <a:bodyPr wrap="none" anchor="ctr"/>
              <a:lstStyle/>
              <a:p>
                <a:endParaRPr lang="en-US"/>
              </a:p>
            </p:txBody>
          </p:sp>
          <p:sp>
            <p:nvSpPr>
              <p:cNvPr id="272450" name="Oval 66"/>
              <p:cNvSpPr>
                <a:spLocks noChangeArrowheads="1"/>
              </p:cNvSpPr>
              <p:nvPr/>
            </p:nvSpPr>
            <p:spPr bwMode="gray">
              <a:xfrm>
                <a:off x="960" y="938"/>
                <a:ext cx="532" cy="158"/>
              </a:xfrm>
              <a:prstGeom prst="ellipse">
                <a:avLst/>
              </a:prstGeom>
              <a:solidFill>
                <a:schemeClr val="folHlink"/>
              </a:solidFill>
              <a:ln w="3175">
                <a:solidFill>
                  <a:schemeClr val="folHlink"/>
                </a:solidFill>
                <a:round/>
                <a:headEnd/>
                <a:tailEnd/>
              </a:ln>
              <a:effectLst/>
            </p:spPr>
            <p:txBody>
              <a:bodyPr wrap="none" anchor="ctr"/>
              <a:lstStyle/>
              <a:p>
                <a:endParaRPr lang="en-US"/>
              </a:p>
            </p:txBody>
          </p:sp>
        </p:grpSp>
      </p:grpSp>
      <p:sp>
        <p:nvSpPr>
          <p:cNvPr id="272452" name="Rectangle 68"/>
          <p:cNvSpPr>
            <a:spLocks noChangeArrowheads="1"/>
          </p:cNvSpPr>
          <p:nvPr/>
        </p:nvSpPr>
        <p:spPr bwMode="blackWhite">
          <a:xfrm>
            <a:off x="5502275" y="4294188"/>
            <a:ext cx="654050" cy="366712"/>
          </a:xfrm>
          <a:prstGeom prst="rect">
            <a:avLst/>
          </a:prstGeom>
          <a:noFill/>
          <a:ln w="2857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bg2"/>
                </a:solidFill>
              </a:rPr>
              <a:t>SQL</a:t>
            </a: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4466" name="Picture 34"/>
          <p:cNvPicPr>
            <a:picLocks noChangeAspect="1" noChangeArrowheads="1"/>
          </p:cNvPicPr>
          <p:nvPr/>
        </p:nvPicPr>
        <p:blipFill>
          <a:blip r:embed="rId3" cstate="print"/>
          <a:srcRect/>
          <a:stretch>
            <a:fillRect/>
          </a:stretch>
        </p:blipFill>
        <p:spPr bwMode="gray">
          <a:xfrm>
            <a:off x="914400" y="1371600"/>
            <a:ext cx="2895600" cy="2895600"/>
          </a:xfrm>
          <a:prstGeom prst="rect">
            <a:avLst/>
          </a:prstGeom>
          <a:noFill/>
          <a:ln w="9525">
            <a:noFill/>
            <a:miter lim="800000"/>
            <a:headEnd/>
            <a:tailEnd/>
          </a:ln>
          <a:effectLst/>
        </p:spPr>
      </p:pic>
      <p:sp>
        <p:nvSpPr>
          <p:cNvPr id="274477" name="Line 45"/>
          <p:cNvSpPr>
            <a:spLocks noChangeShapeType="1"/>
          </p:cNvSpPr>
          <p:nvPr/>
        </p:nvSpPr>
        <p:spPr bwMode="blackWhite">
          <a:xfrm rot="5400000" flipH="1">
            <a:off x="5713412" y="3516313"/>
            <a:ext cx="822325" cy="0"/>
          </a:xfrm>
          <a:prstGeom prst="line">
            <a:avLst/>
          </a:prstGeom>
          <a:noFill/>
          <a:ln w="28575">
            <a:solidFill>
              <a:schemeClr val="tx1"/>
            </a:solidFill>
            <a:round/>
            <a:headEnd type="none" w="sm" len="sm"/>
            <a:tailEnd type="triangle" w="sm" len="sm"/>
          </a:ln>
          <a:effectLst/>
        </p:spPr>
        <p:txBody>
          <a:bodyPr/>
          <a:lstStyle/>
          <a:p>
            <a:endParaRPr lang="en-US"/>
          </a:p>
        </p:txBody>
      </p:sp>
      <p:sp>
        <p:nvSpPr>
          <p:cNvPr id="274459" name="Line 27"/>
          <p:cNvSpPr>
            <a:spLocks noChangeShapeType="1"/>
          </p:cNvSpPr>
          <p:nvPr/>
        </p:nvSpPr>
        <p:spPr bwMode="auto">
          <a:xfrm flipH="1">
            <a:off x="3805238" y="2667000"/>
            <a:ext cx="1473200" cy="0"/>
          </a:xfrm>
          <a:prstGeom prst="line">
            <a:avLst/>
          </a:prstGeom>
          <a:noFill/>
          <a:ln w="28575">
            <a:solidFill>
              <a:schemeClr val="tx1"/>
            </a:solidFill>
            <a:round/>
            <a:headEnd type="none" w="sm" len="sm"/>
            <a:tailEnd type="triangle" w="sm" len="sm"/>
          </a:ln>
          <a:effectLst/>
        </p:spPr>
        <p:txBody>
          <a:bodyPr/>
          <a:lstStyle/>
          <a:p>
            <a:endParaRPr lang="en-US"/>
          </a:p>
        </p:txBody>
      </p:sp>
      <p:sp>
        <p:nvSpPr>
          <p:cNvPr id="274464" name="Rectangle 32"/>
          <p:cNvSpPr>
            <a:spLocks noGrp="1" noChangeArrowheads="1"/>
          </p:cNvSpPr>
          <p:nvPr>
            <p:ph type="title"/>
          </p:nvPr>
        </p:nvSpPr>
        <p:spPr/>
        <p:txBody>
          <a:bodyPr/>
          <a:lstStyle/>
          <a:p>
            <a:r>
              <a:rPr lang="en-US"/>
              <a:t>LOVs and Record Groups</a:t>
            </a:r>
          </a:p>
        </p:txBody>
      </p:sp>
      <p:sp>
        <p:nvSpPr>
          <p:cNvPr id="274435" name="Rectangle 3"/>
          <p:cNvSpPr>
            <a:spLocks noChangeArrowheads="1"/>
          </p:cNvSpPr>
          <p:nvPr/>
        </p:nvSpPr>
        <p:spPr bwMode="blackWhite">
          <a:xfrm>
            <a:off x="4391025" y="5287963"/>
            <a:ext cx="1476375" cy="641350"/>
          </a:xfrm>
          <a:prstGeom prst="rect">
            <a:avLst/>
          </a:prstGeom>
          <a:noFill/>
          <a:ln w="9525">
            <a:noFill/>
            <a:miter lim="800000"/>
            <a:headEnd/>
            <a:tailEnd/>
          </a:ln>
          <a:effectLst/>
        </p:spPr>
        <p:txBody>
          <a:bodyPr wrap="none" lIns="92075" tIns="46038" rIns="92075" bIns="46038">
            <a:spAutoFit/>
          </a:bodyPr>
          <a:lstStyle/>
          <a:p>
            <a:pPr algn="ctr" eaLnBrk="0" hangingPunct="0">
              <a:spcBef>
                <a:spcPct val="0"/>
              </a:spcBef>
              <a:buClrTx/>
              <a:buFontTx/>
              <a:buNone/>
            </a:pPr>
            <a:r>
              <a:rPr lang="en-US" sz="1800">
                <a:solidFill>
                  <a:schemeClr val="tx1"/>
                </a:solidFill>
                <a:latin typeface="Courier New" pitchFamily="49" charset="0"/>
              </a:rPr>
              <a:t>EMPLOYEES</a:t>
            </a:r>
            <a:r>
              <a:rPr lang="en-US" sz="1800" b="0">
                <a:solidFill>
                  <a:schemeClr val="tx1"/>
                </a:solidFill>
              </a:rPr>
              <a:t> </a:t>
            </a:r>
          </a:p>
          <a:p>
            <a:pPr algn="ctr" eaLnBrk="0" hangingPunct="0">
              <a:spcBef>
                <a:spcPct val="0"/>
              </a:spcBef>
              <a:buClrTx/>
              <a:buFontTx/>
              <a:buNone/>
            </a:pPr>
            <a:r>
              <a:rPr lang="en-US" sz="1800">
                <a:solidFill>
                  <a:schemeClr val="tx1"/>
                </a:solidFill>
              </a:rPr>
              <a:t>table</a:t>
            </a:r>
          </a:p>
        </p:txBody>
      </p:sp>
      <p:sp>
        <p:nvSpPr>
          <p:cNvPr id="274436" name="Rectangle 4"/>
          <p:cNvSpPr>
            <a:spLocks noChangeArrowheads="1"/>
          </p:cNvSpPr>
          <p:nvPr/>
        </p:nvSpPr>
        <p:spPr bwMode="blackWhite">
          <a:xfrm>
            <a:off x="3973513" y="3581400"/>
            <a:ext cx="4256087" cy="1511300"/>
          </a:xfrm>
          <a:prstGeom prst="rect">
            <a:avLst/>
          </a:prstGeom>
          <a:solidFill>
            <a:srgbClr val="DDDDDD"/>
          </a:solidFill>
          <a:ln w="28575">
            <a:solidFill>
              <a:schemeClr val="bg2"/>
            </a:solidFill>
            <a:miter lim="800000"/>
            <a:headEnd/>
            <a:tailEnd/>
          </a:ln>
          <a:effectLst/>
        </p:spPr>
        <p:txBody>
          <a:bodyPr lIns="92075" tIns="46038" rIns="92075" bIns="46038">
            <a:spAutoFit/>
          </a:bodyPr>
          <a:lstStyle/>
          <a:p>
            <a:pPr defTabSz="400050" eaLnBrk="0" hangingPunct="0">
              <a:lnSpc>
                <a:spcPct val="95000"/>
              </a:lnSpc>
              <a:spcBef>
                <a:spcPct val="0"/>
              </a:spcBef>
              <a:buClrTx/>
              <a:buFontTx/>
              <a:buNone/>
              <a:tabLst>
                <a:tab pos="400050" algn="r"/>
                <a:tab pos="673100" algn="l"/>
              </a:tabLst>
            </a:pPr>
            <a:r>
              <a:rPr lang="en-US" sz="1600">
                <a:solidFill>
                  <a:schemeClr val="bg2"/>
                </a:solidFill>
                <a:latin typeface="Courier New" pitchFamily="49" charset="0"/>
              </a:rPr>
              <a:t>SELECT employee_id, first_name || </a:t>
            </a:r>
            <a:br>
              <a:rPr lang="en-US" sz="1600">
                <a:solidFill>
                  <a:schemeClr val="bg2"/>
                </a:solidFill>
                <a:latin typeface="Courier New" pitchFamily="49" charset="0"/>
              </a:rPr>
            </a:br>
            <a:r>
              <a:rPr lang="en-US" sz="1600">
                <a:solidFill>
                  <a:schemeClr val="bg2"/>
                </a:solidFill>
                <a:latin typeface="Courier New" pitchFamily="49" charset="0"/>
              </a:rPr>
              <a:t>' '|| last_name NAME, phone_number</a:t>
            </a:r>
          </a:p>
          <a:p>
            <a:pPr defTabSz="400050" eaLnBrk="0" hangingPunct="0">
              <a:lnSpc>
                <a:spcPct val="95000"/>
              </a:lnSpc>
              <a:spcBef>
                <a:spcPct val="0"/>
              </a:spcBef>
              <a:buClrTx/>
              <a:buFontTx/>
              <a:buNone/>
              <a:tabLst>
                <a:tab pos="400050" algn="r"/>
                <a:tab pos="673100" algn="l"/>
              </a:tabLst>
            </a:pPr>
            <a:r>
              <a:rPr lang="en-US" sz="1600">
                <a:solidFill>
                  <a:schemeClr val="bg2"/>
                </a:solidFill>
                <a:latin typeface="Courier New" pitchFamily="49" charset="0"/>
              </a:rPr>
              <a:t>FROM employees</a:t>
            </a:r>
          </a:p>
          <a:p>
            <a:pPr defTabSz="400050" eaLnBrk="0" hangingPunct="0">
              <a:lnSpc>
                <a:spcPct val="95000"/>
              </a:lnSpc>
              <a:spcBef>
                <a:spcPct val="0"/>
              </a:spcBef>
              <a:buClrTx/>
              <a:buFontTx/>
              <a:buNone/>
              <a:tabLst>
                <a:tab pos="400050" algn="r"/>
                <a:tab pos="673100" algn="l"/>
              </a:tabLst>
            </a:pPr>
            <a:r>
              <a:rPr lang="en-US" sz="1600">
                <a:solidFill>
                  <a:schemeClr val="bg2"/>
                </a:solidFill>
                <a:latin typeface="Courier New" pitchFamily="49" charset="0"/>
              </a:rPr>
              <a:t>WHERE job_id = 'SA_REP'</a:t>
            </a:r>
          </a:p>
          <a:p>
            <a:pPr defTabSz="400050" eaLnBrk="0" hangingPunct="0">
              <a:lnSpc>
                <a:spcPct val="95000"/>
              </a:lnSpc>
              <a:spcBef>
                <a:spcPct val="0"/>
              </a:spcBef>
              <a:buClrTx/>
              <a:buFontTx/>
              <a:buNone/>
              <a:tabLst>
                <a:tab pos="400050" algn="r"/>
                <a:tab pos="673100" algn="l"/>
              </a:tabLst>
            </a:pPr>
            <a:r>
              <a:rPr lang="en-US" sz="1600">
                <a:solidFill>
                  <a:schemeClr val="bg2"/>
                </a:solidFill>
                <a:latin typeface="Courier New" pitchFamily="49" charset="0"/>
              </a:rPr>
              <a:t>ORDER BY last_name</a:t>
            </a:r>
          </a:p>
        </p:txBody>
      </p:sp>
      <p:sp>
        <p:nvSpPr>
          <p:cNvPr id="274437" name="Line 5"/>
          <p:cNvSpPr>
            <a:spLocks noChangeShapeType="1"/>
          </p:cNvSpPr>
          <p:nvPr/>
        </p:nvSpPr>
        <p:spPr bwMode="blackWhite">
          <a:xfrm rot="5400000" flipH="1">
            <a:off x="5719762" y="5480051"/>
            <a:ext cx="822325" cy="0"/>
          </a:xfrm>
          <a:prstGeom prst="line">
            <a:avLst/>
          </a:prstGeom>
          <a:noFill/>
          <a:ln w="28575">
            <a:solidFill>
              <a:schemeClr val="tx1"/>
            </a:solidFill>
            <a:round/>
            <a:headEnd type="none" w="sm" len="sm"/>
            <a:tailEnd type="triangle" w="sm" len="sm"/>
          </a:ln>
          <a:effectLst/>
        </p:spPr>
        <p:txBody>
          <a:bodyPr/>
          <a:lstStyle/>
          <a:p>
            <a:endParaRPr lang="en-US"/>
          </a:p>
        </p:txBody>
      </p:sp>
      <p:sp>
        <p:nvSpPr>
          <p:cNvPr id="274446" name="Rectangle 14"/>
          <p:cNvSpPr>
            <a:spLocks noChangeArrowheads="1"/>
          </p:cNvSpPr>
          <p:nvPr/>
        </p:nvSpPr>
        <p:spPr bwMode="blackWhite">
          <a:xfrm>
            <a:off x="4648200" y="2271713"/>
            <a:ext cx="2965450" cy="847725"/>
          </a:xfrm>
          <a:prstGeom prst="rect">
            <a:avLst/>
          </a:prstGeom>
          <a:solidFill>
            <a:srgbClr val="99CC99"/>
          </a:solidFill>
          <a:ln w="28575">
            <a:solidFill>
              <a:schemeClr val="bg2"/>
            </a:solidFill>
            <a:miter lim="800000"/>
            <a:headEnd/>
            <a:tailEnd/>
          </a:ln>
          <a:effectLst/>
        </p:spPr>
        <p:txBody>
          <a:bodyPr wrap="none" anchor="ctr"/>
          <a:lstStyle/>
          <a:p>
            <a:endParaRPr lang="en-US"/>
          </a:p>
        </p:txBody>
      </p:sp>
      <p:sp>
        <p:nvSpPr>
          <p:cNvPr id="274447" name="Line 15"/>
          <p:cNvSpPr>
            <a:spLocks noChangeShapeType="1"/>
          </p:cNvSpPr>
          <p:nvPr/>
        </p:nvSpPr>
        <p:spPr bwMode="blackWhite">
          <a:xfrm>
            <a:off x="4660900" y="2581275"/>
            <a:ext cx="2959100" cy="0"/>
          </a:xfrm>
          <a:prstGeom prst="line">
            <a:avLst/>
          </a:prstGeom>
          <a:noFill/>
          <a:ln w="28575">
            <a:solidFill>
              <a:schemeClr val="bg2"/>
            </a:solidFill>
            <a:round/>
            <a:headEnd type="none" w="sm" len="sm"/>
            <a:tailEnd type="none" w="sm" len="sm"/>
          </a:ln>
          <a:effectLst/>
        </p:spPr>
        <p:txBody>
          <a:bodyPr/>
          <a:lstStyle/>
          <a:p>
            <a:endParaRPr lang="en-US"/>
          </a:p>
        </p:txBody>
      </p:sp>
      <p:sp>
        <p:nvSpPr>
          <p:cNvPr id="274448" name="Line 16"/>
          <p:cNvSpPr>
            <a:spLocks noChangeShapeType="1"/>
          </p:cNvSpPr>
          <p:nvPr/>
        </p:nvSpPr>
        <p:spPr bwMode="blackWhite">
          <a:xfrm>
            <a:off x="4660900" y="2774950"/>
            <a:ext cx="2959100" cy="0"/>
          </a:xfrm>
          <a:prstGeom prst="line">
            <a:avLst/>
          </a:prstGeom>
          <a:noFill/>
          <a:ln w="28575">
            <a:solidFill>
              <a:schemeClr val="bg2"/>
            </a:solidFill>
            <a:round/>
            <a:headEnd type="none" w="sm" len="sm"/>
            <a:tailEnd type="none" w="sm" len="sm"/>
          </a:ln>
          <a:effectLst/>
        </p:spPr>
        <p:txBody>
          <a:bodyPr/>
          <a:lstStyle/>
          <a:p>
            <a:endParaRPr lang="en-US"/>
          </a:p>
        </p:txBody>
      </p:sp>
      <p:sp>
        <p:nvSpPr>
          <p:cNvPr id="274449" name="Line 17"/>
          <p:cNvSpPr>
            <a:spLocks noChangeShapeType="1"/>
          </p:cNvSpPr>
          <p:nvPr/>
        </p:nvSpPr>
        <p:spPr bwMode="blackWhite">
          <a:xfrm>
            <a:off x="4660900" y="2970213"/>
            <a:ext cx="2959100" cy="0"/>
          </a:xfrm>
          <a:prstGeom prst="line">
            <a:avLst/>
          </a:prstGeom>
          <a:noFill/>
          <a:ln w="28575">
            <a:solidFill>
              <a:schemeClr val="bg2"/>
            </a:solidFill>
            <a:round/>
            <a:headEnd type="none" w="sm" len="sm"/>
            <a:tailEnd type="none" w="sm" len="sm"/>
          </a:ln>
          <a:effectLst/>
        </p:spPr>
        <p:txBody>
          <a:bodyPr/>
          <a:lstStyle/>
          <a:p>
            <a:endParaRPr lang="en-US"/>
          </a:p>
        </p:txBody>
      </p:sp>
      <p:sp>
        <p:nvSpPr>
          <p:cNvPr id="274451" name="Line 19"/>
          <p:cNvSpPr>
            <a:spLocks noChangeShapeType="1"/>
          </p:cNvSpPr>
          <p:nvPr/>
        </p:nvSpPr>
        <p:spPr bwMode="blackWhite">
          <a:xfrm>
            <a:off x="6124575" y="2271713"/>
            <a:ext cx="0" cy="835025"/>
          </a:xfrm>
          <a:prstGeom prst="line">
            <a:avLst/>
          </a:prstGeom>
          <a:noFill/>
          <a:ln w="28575">
            <a:solidFill>
              <a:schemeClr val="bg2"/>
            </a:solidFill>
            <a:round/>
            <a:headEnd type="none" w="sm" len="sm"/>
            <a:tailEnd type="none" w="sm" len="sm"/>
          </a:ln>
          <a:effectLst/>
        </p:spPr>
        <p:txBody>
          <a:bodyPr/>
          <a:lstStyle/>
          <a:p>
            <a:endParaRPr lang="en-US"/>
          </a:p>
        </p:txBody>
      </p:sp>
      <p:sp>
        <p:nvSpPr>
          <p:cNvPr id="274453" name="Rectangle 21"/>
          <p:cNvSpPr>
            <a:spLocks noChangeArrowheads="1"/>
          </p:cNvSpPr>
          <p:nvPr/>
        </p:nvSpPr>
        <p:spPr bwMode="blackWhite">
          <a:xfrm>
            <a:off x="4586288" y="2224088"/>
            <a:ext cx="1593850" cy="366712"/>
          </a:xfrm>
          <a:prstGeom prst="rect">
            <a:avLst/>
          </a:prstGeom>
          <a:noFill/>
          <a:ln w="952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bg2"/>
                </a:solidFill>
              </a:rPr>
              <a:t>Employee_id</a:t>
            </a:r>
          </a:p>
        </p:txBody>
      </p:sp>
      <p:sp>
        <p:nvSpPr>
          <p:cNvPr id="274455" name="Rectangle 23"/>
          <p:cNvSpPr>
            <a:spLocks noChangeArrowheads="1"/>
          </p:cNvSpPr>
          <p:nvPr/>
        </p:nvSpPr>
        <p:spPr bwMode="blackWhite">
          <a:xfrm>
            <a:off x="6272213" y="2224088"/>
            <a:ext cx="806450" cy="366712"/>
          </a:xfrm>
          <a:prstGeom prst="rect">
            <a:avLst/>
          </a:prstGeom>
          <a:noFill/>
          <a:ln w="2857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bg2"/>
                </a:solidFill>
              </a:rPr>
              <a:t>Name</a:t>
            </a:r>
          </a:p>
        </p:txBody>
      </p:sp>
      <p:sp>
        <p:nvSpPr>
          <p:cNvPr id="274457" name="Rectangle 25"/>
          <p:cNvSpPr>
            <a:spLocks noChangeArrowheads="1"/>
          </p:cNvSpPr>
          <p:nvPr/>
        </p:nvSpPr>
        <p:spPr bwMode="blackWhite">
          <a:xfrm>
            <a:off x="4759325" y="1905000"/>
            <a:ext cx="2762250" cy="366713"/>
          </a:xfrm>
          <a:prstGeom prst="rect">
            <a:avLst/>
          </a:prstGeom>
          <a:noFill/>
          <a:ln w="952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tx1"/>
                </a:solidFill>
              </a:rPr>
              <a:t>Sales Rep record group</a:t>
            </a:r>
          </a:p>
        </p:txBody>
      </p:sp>
      <p:sp>
        <p:nvSpPr>
          <p:cNvPr id="274461" name="Rectangle 29"/>
          <p:cNvSpPr>
            <a:spLocks noChangeArrowheads="1"/>
          </p:cNvSpPr>
          <p:nvPr/>
        </p:nvSpPr>
        <p:spPr bwMode="auto">
          <a:xfrm>
            <a:off x="762000" y="4357688"/>
            <a:ext cx="3581400" cy="366712"/>
          </a:xfrm>
          <a:prstGeom prst="rect">
            <a:avLst/>
          </a:prstGeom>
          <a:noFill/>
          <a:ln w="9525">
            <a:noFill/>
            <a:miter lim="800000"/>
            <a:headEnd/>
            <a:tailEnd/>
          </a:ln>
          <a:effectLst/>
        </p:spPr>
        <p:txBody>
          <a:bodyPr lIns="92075" tIns="46038" rIns="92075" bIns="46038">
            <a:spAutoFit/>
          </a:bodyPr>
          <a:lstStyle/>
          <a:p>
            <a:pPr eaLnBrk="0" hangingPunct="0">
              <a:spcBef>
                <a:spcPct val="0"/>
              </a:spcBef>
              <a:buClrTx/>
              <a:buFontTx/>
              <a:buNone/>
            </a:pPr>
            <a:r>
              <a:rPr lang="en-US" sz="1800">
                <a:solidFill>
                  <a:schemeClr val="tx1"/>
                </a:solidFill>
              </a:rPr>
              <a:t>Sales Representatives LOV</a:t>
            </a:r>
          </a:p>
        </p:txBody>
      </p:sp>
      <p:sp>
        <p:nvSpPr>
          <p:cNvPr id="274463" name="Line 31"/>
          <p:cNvSpPr>
            <a:spLocks noChangeShapeType="1"/>
          </p:cNvSpPr>
          <p:nvPr/>
        </p:nvSpPr>
        <p:spPr bwMode="gray">
          <a:xfrm>
            <a:off x="2565400" y="2405063"/>
            <a:ext cx="558800" cy="0"/>
          </a:xfrm>
          <a:prstGeom prst="line">
            <a:avLst/>
          </a:prstGeom>
          <a:noFill/>
          <a:ln w="28575">
            <a:solidFill>
              <a:schemeClr val="hlink"/>
            </a:solidFill>
            <a:round/>
            <a:headEnd type="none" w="sm" len="sm"/>
            <a:tailEnd type="triangle" w="sm" len="sm"/>
          </a:ln>
          <a:effectLst/>
        </p:spPr>
        <p:txBody>
          <a:bodyPr/>
          <a:lstStyle/>
          <a:p>
            <a:endParaRPr lang="en-US"/>
          </a:p>
        </p:txBody>
      </p:sp>
      <p:grpSp>
        <p:nvGrpSpPr>
          <p:cNvPr id="274481" name="Group 49"/>
          <p:cNvGrpSpPr>
            <a:grpSpLocks/>
          </p:cNvGrpSpPr>
          <p:nvPr/>
        </p:nvGrpSpPr>
        <p:grpSpPr bwMode="auto">
          <a:xfrm>
            <a:off x="5719763" y="5534025"/>
            <a:ext cx="844550" cy="654050"/>
            <a:chOff x="960" y="684"/>
            <a:chExt cx="532" cy="412"/>
          </a:xfrm>
        </p:grpSpPr>
        <p:sp>
          <p:nvSpPr>
            <p:cNvPr id="274482" name="Rectangle 50"/>
            <p:cNvSpPr>
              <a:spLocks noChangeArrowheads="1"/>
            </p:cNvSpPr>
            <p:nvPr/>
          </p:nvSpPr>
          <p:spPr bwMode="gray">
            <a:xfrm>
              <a:off x="960" y="768"/>
              <a:ext cx="532" cy="246"/>
            </a:xfrm>
            <a:prstGeom prst="rect">
              <a:avLst/>
            </a:prstGeom>
            <a:solidFill>
              <a:schemeClr val="folHlink"/>
            </a:solidFill>
            <a:ln w="3175">
              <a:solidFill>
                <a:schemeClr val="folHlink"/>
              </a:solidFill>
              <a:miter lim="800000"/>
              <a:headEnd/>
              <a:tailEnd/>
            </a:ln>
            <a:effectLst/>
          </p:spPr>
          <p:txBody>
            <a:bodyPr wrap="none" anchor="ctr"/>
            <a:lstStyle/>
            <a:p>
              <a:endParaRPr lang="en-US"/>
            </a:p>
          </p:txBody>
        </p:sp>
        <p:sp>
          <p:nvSpPr>
            <p:cNvPr id="274483" name="Oval 51"/>
            <p:cNvSpPr>
              <a:spLocks noChangeArrowheads="1"/>
            </p:cNvSpPr>
            <p:nvPr/>
          </p:nvSpPr>
          <p:spPr bwMode="gray">
            <a:xfrm>
              <a:off x="960" y="684"/>
              <a:ext cx="532" cy="158"/>
            </a:xfrm>
            <a:prstGeom prst="ellipse">
              <a:avLst/>
            </a:prstGeom>
            <a:solidFill>
              <a:schemeClr val="accent1"/>
            </a:solidFill>
            <a:ln w="3175">
              <a:solidFill>
                <a:schemeClr val="folHlink"/>
              </a:solidFill>
              <a:round/>
              <a:headEnd/>
              <a:tailEnd/>
            </a:ln>
            <a:effectLst/>
          </p:spPr>
          <p:txBody>
            <a:bodyPr wrap="none" anchor="ctr"/>
            <a:lstStyle/>
            <a:p>
              <a:endParaRPr lang="en-US"/>
            </a:p>
          </p:txBody>
        </p:sp>
        <p:sp>
          <p:nvSpPr>
            <p:cNvPr id="274484" name="Oval 52"/>
            <p:cNvSpPr>
              <a:spLocks noChangeArrowheads="1"/>
            </p:cNvSpPr>
            <p:nvPr/>
          </p:nvSpPr>
          <p:spPr bwMode="gray">
            <a:xfrm>
              <a:off x="960" y="938"/>
              <a:ext cx="532" cy="158"/>
            </a:xfrm>
            <a:prstGeom prst="ellipse">
              <a:avLst/>
            </a:prstGeom>
            <a:solidFill>
              <a:schemeClr val="folHlink"/>
            </a:solidFill>
            <a:ln w="3175">
              <a:solidFill>
                <a:schemeClr val="folHlink"/>
              </a:solidFill>
              <a:round/>
              <a:headEnd/>
              <a:tailEnd/>
            </a:ln>
            <a:effectLst/>
          </p:spPr>
          <p:txBody>
            <a:bodyPr wrap="none" anchor="ctr"/>
            <a:lstStyle/>
            <a:p>
              <a:endParaRPr lang="en-US"/>
            </a:p>
          </p:txBody>
        </p:sp>
      </p:gr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71" name="Picture 1055" descr="D:\Data\CurrDev\Forms9iCourse\images\7-8b.gif"/>
          <p:cNvPicPr>
            <a:picLocks noChangeAspect="1" noChangeArrowheads="1"/>
          </p:cNvPicPr>
          <p:nvPr/>
        </p:nvPicPr>
        <p:blipFill>
          <a:blip r:embed="rId3" cstate="print"/>
          <a:srcRect/>
          <a:stretch>
            <a:fillRect/>
          </a:stretch>
        </p:blipFill>
        <p:spPr bwMode="gray">
          <a:xfrm>
            <a:off x="4457700" y="1371600"/>
            <a:ext cx="2857500" cy="3121025"/>
          </a:xfrm>
          <a:prstGeom prst="rect">
            <a:avLst/>
          </a:prstGeom>
          <a:noFill/>
        </p:spPr>
      </p:pic>
      <p:pic>
        <p:nvPicPr>
          <p:cNvPr id="317472" name="Picture 1056" descr="D:\Data\CurrDev\Forms9iCourse\images\7-8c.gif"/>
          <p:cNvPicPr>
            <a:picLocks noChangeAspect="1" noChangeArrowheads="1"/>
          </p:cNvPicPr>
          <p:nvPr/>
        </p:nvPicPr>
        <p:blipFill>
          <a:blip r:embed="rId4" cstate="print"/>
          <a:srcRect/>
          <a:stretch>
            <a:fillRect/>
          </a:stretch>
        </p:blipFill>
        <p:spPr bwMode="gray">
          <a:xfrm>
            <a:off x="5638800" y="1600200"/>
            <a:ext cx="2536825" cy="3382963"/>
          </a:xfrm>
          <a:prstGeom prst="rect">
            <a:avLst/>
          </a:prstGeom>
          <a:noFill/>
        </p:spPr>
      </p:pic>
      <p:pic>
        <p:nvPicPr>
          <p:cNvPr id="317473" name="Picture 1057" descr="D:\Data\CurrDev\Forms9iCourse\images\7-8.GIF"/>
          <p:cNvPicPr>
            <a:picLocks noChangeAspect="1" noChangeArrowheads="1"/>
          </p:cNvPicPr>
          <p:nvPr/>
        </p:nvPicPr>
        <p:blipFill>
          <a:blip r:embed="rId5" cstate="print"/>
          <a:srcRect/>
          <a:stretch>
            <a:fillRect/>
          </a:stretch>
        </p:blipFill>
        <p:spPr bwMode="gray">
          <a:xfrm>
            <a:off x="914400" y="1371600"/>
            <a:ext cx="3497263" cy="2389188"/>
          </a:xfrm>
          <a:prstGeom prst="rect">
            <a:avLst/>
          </a:prstGeom>
          <a:noFill/>
        </p:spPr>
      </p:pic>
      <p:pic>
        <p:nvPicPr>
          <p:cNvPr id="317467" name="Picture 1051" descr="D:\Data\CurrDev\Forms9iCourse\images\7-8e.gif"/>
          <p:cNvPicPr>
            <a:picLocks noChangeAspect="1" noChangeArrowheads="1"/>
          </p:cNvPicPr>
          <p:nvPr/>
        </p:nvPicPr>
        <p:blipFill>
          <a:blip r:embed="rId6" cstate="print"/>
          <a:srcRect/>
          <a:stretch>
            <a:fillRect/>
          </a:stretch>
        </p:blipFill>
        <p:spPr bwMode="gray">
          <a:xfrm>
            <a:off x="4664075" y="4114800"/>
            <a:ext cx="3565525" cy="2160588"/>
          </a:xfrm>
          <a:prstGeom prst="rect">
            <a:avLst/>
          </a:prstGeom>
          <a:noFill/>
        </p:spPr>
      </p:pic>
      <p:pic>
        <p:nvPicPr>
          <p:cNvPr id="317465" name="Picture 1049" descr="D:\Data\CurrDev\Forms9iCourse\images\7-8d.gif"/>
          <p:cNvPicPr>
            <a:picLocks noChangeAspect="1" noChangeArrowheads="1"/>
          </p:cNvPicPr>
          <p:nvPr/>
        </p:nvPicPr>
        <p:blipFill>
          <a:blip r:embed="rId7" cstate="print"/>
          <a:srcRect/>
          <a:stretch>
            <a:fillRect/>
          </a:stretch>
        </p:blipFill>
        <p:spPr bwMode="gray">
          <a:xfrm>
            <a:off x="914400" y="4114800"/>
            <a:ext cx="3554413" cy="2136775"/>
          </a:xfrm>
          <a:prstGeom prst="rect">
            <a:avLst/>
          </a:prstGeom>
          <a:noFill/>
        </p:spPr>
      </p:pic>
      <p:sp>
        <p:nvSpPr>
          <p:cNvPr id="317442" name="Rectangle 1026"/>
          <p:cNvSpPr>
            <a:spLocks noGrp="1" noChangeArrowheads="1"/>
          </p:cNvSpPr>
          <p:nvPr>
            <p:ph type="title"/>
          </p:nvPr>
        </p:nvSpPr>
        <p:spPr/>
        <p:txBody>
          <a:bodyPr/>
          <a:lstStyle/>
          <a:p>
            <a:r>
              <a:rPr lang="en-US"/>
              <a:t>Creating an LOV Manually</a:t>
            </a:r>
          </a:p>
        </p:txBody>
      </p:sp>
      <p:sp>
        <p:nvSpPr>
          <p:cNvPr id="317450" name="Oval 1034"/>
          <p:cNvSpPr>
            <a:spLocks noChangeArrowheads="1"/>
          </p:cNvSpPr>
          <p:nvPr/>
        </p:nvSpPr>
        <p:spPr bwMode="blackWhite">
          <a:xfrm>
            <a:off x="2743200" y="1447800"/>
            <a:ext cx="493713" cy="493713"/>
          </a:xfrm>
          <a:prstGeom prst="ellipse">
            <a:avLst/>
          </a:prstGeom>
          <a:solidFill>
            <a:srgbClr val="CCCCFF"/>
          </a:solidFill>
          <a:ln w="28575">
            <a:solidFill>
              <a:srgbClr val="000000"/>
            </a:solidFill>
            <a:round/>
            <a:headEnd/>
            <a:tailEnd/>
          </a:ln>
          <a:effectLst/>
        </p:spPr>
        <p:txBody>
          <a:bodyPr wrap="none" lIns="46038" tIns="46038" rIns="46038" bIns="46038" anchor="ctr"/>
          <a:lstStyle/>
          <a:p>
            <a:pPr algn="ctr" defTabSz="822325" eaLnBrk="0" hangingPunct="0">
              <a:lnSpc>
                <a:spcPct val="95000"/>
              </a:lnSpc>
              <a:spcBef>
                <a:spcPct val="0"/>
              </a:spcBef>
              <a:buClrTx/>
              <a:buFontTx/>
              <a:buNone/>
            </a:pPr>
            <a:r>
              <a:rPr lang="en-US" sz="1800">
                <a:solidFill>
                  <a:schemeClr val="tx1"/>
                </a:solidFill>
              </a:rPr>
              <a:t>1</a:t>
            </a:r>
          </a:p>
        </p:txBody>
      </p:sp>
      <p:sp>
        <p:nvSpPr>
          <p:cNvPr id="317451" name="Oval 1035"/>
          <p:cNvSpPr>
            <a:spLocks noChangeArrowheads="1"/>
          </p:cNvSpPr>
          <p:nvPr/>
        </p:nvSpPr>
        <p:spPr bwMode="blackWhite">
          <a:xfrm>
            <a:off x="2744788" y="4191000"/>
            <a:ext cx="490537" cy="493713"/>
          </a:xfrm>
          <a:prstGeom prst="ellipse">
            <a:avLst/>
          </a:prstGeom>
          <a:solidFill>
            <a:srgbClr val="CCCCFF"/>
          </a:solidFill>
          <a:ln w="28575">
            <a:solidFill>
              <a:srgbClr val="000000"/>
            </a:solidFill>
            <a:round/>
            <a:headEnd/>
            <a:tailEnd/>
          </a:ln>
          <a:effectLst/>
        </p:spPr>
        <p:txBody>
          <a:bodyPr wrap="none" lIns="46038" tIns="46038" rIns="46038" bIns="46038" anchor="ctr"/>
          <a:lstStyle/>
          <a:p>
            <a:pPr algn="ctr" defTabSz="822325" eaLnBrk="0" hangingPunct="0">
              <a:lnSpc>
                <a:spcPct val="95000"/>
              </a:lnSpc>
              <a:spcBef>
                <a:spcPct val="0"/>
              </a:spcBef>
              <a:buClrTx/>
              <a:buFontTx/>
              <a:buNone/>
            </a:pPr>
            <a:r>
              <a:rPr lang="en-US" sz="1800">
                <a:solidFill>
                  <a:schemeClr val="tx1"/>
                </a:solidFill>
              </a:rPr>
              <a:t>2</a:t>
            </a:r>
          </a:p>
        </p:txBody>
      </p:sp>
      <p:sp>
        <p:nvSpPr>
          <p:cNvPr id="317452" name="Oval 1036"/>
          <p:cNvSpPr>
            <a:spLocks noChangeArrowheads="1"/>
          </p:cNvSpPr>
          <p:nvPr/>
        </p:nvSpPr>
        <p:spPr bwMode="blackWhite">
          <a:xfrm>
            <a:off x="6705600" y="1447800"/>
            <a:ext cx="493713" cy="493713"/>
          </a:xfrm>
          <a:prstGeom prst="ellipse">
            <a:avLst/>
          </a:prstGeom>
          <a:solidFill>
            <a:srgbClr val="CCCCFF"/>
          </a:solidFill>
          <a:ln w="28575">
            <a:solidFill>
              <a:srgbClr val="000000"/>
            </a:solidFill>
            <a:round/>
            <a:headEnd/>
            <a:tailEnd/>
          </a:ln>
          <a:effectLst/>
        </p:spPr>
        <p:txBody>
          <a:bodyPr wrap="none" lIns="46038" tIns="46038" rIns="46038" bIns="46038" anchor="ctr"/>
          <a:lstStyle/>
          <a:p>
            <a:pPr algn="ctr" defTabSz="822325" eaLnBrk="0" hangingPunct="0">
              <a:lnSpc>
                <a:spcPct val="95000"/>
              </a:lnSpc>
              <a:spcBef>
                <a:spcPct val="0"/>
              </a:spcBef>
              <a:buClrTx/>
              <a:buFontTx/>
              <a:buNone/>
            </a:pPr>
            <a:r>
              <a:rPr lang="en-US" sz="1800">
                <a:solidFill>
                  <a:schemeClr val="tx1"/>
                </a:solidFill>
              </a:rPr>
              <a:t>3</a:t>
            </a:r>
          </a:p>
        </p:txBody>
      </p:sp>
      <p:sp>
        <p:nvSpPr>
          <p:cNvPr id="317454" name="Oval 1038"/>
          <p:cNvSpPr>
            <a:spLocks noChangeArrowheads="1"/>
          </p:cNvSpPr>
          <p:nvPr/>
        </p:nvSpPr>
        <p:spPr bwMode="blackWhite">
          <a:xfrm>
            <a:off x="6705600" y="4191000"/>
            <a:ext cx="493713" cy="493713"/>
          </a:xfrm>
          <a:prstGeom prst="ellipse">
            <a:avLst/>
          </a:prstGeom>
          <a:solidFill>
            <a:srgbClr val="CCCCFF"/>
          </a:solidFill>
          <a:ln w="28575">
            <a:solidFill>
              <a:srgbClr val="000000"/>
            </a:solidFill>
            <a:round/>
            <a:headEnd/>
            <a:tailEnd/>
          </a:ln>
          <a:effectLst/>
        </p:spPr>
        <p:txBody>
          <a:bodyPr wrap="none" lIns="46038" tIns="46038" rIns="46038" bIns="46038" anchor="ctr"/>
          <a:lstStyle/>
          <a:p>
            <a:pPr algn="ctr" defTabSz="822325" eaLnBrk="0" hangingPunct="0">
              <a:lnSpc>
                <a:spcPct val="95000"/>
              </a:lnSpc>
              <a:spcBef>
                <a:spcPct val="0"/>
              </a:spcBef>
              <a:buClrTx/>
              <a:buFontTx/>
              <a:buNone/>
            </a:pPr>
            <a:r>
              <a:rPr lang="en-US" sz="1800">
                <a:solidFill>
                  <a:schemeClr val="tx1"/>
                </a:solidFill>
              </a:rPr>
              <a:t>4</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6" name="Picture 26" descr="D:\Data\CurrDev\Forms9iCourse\images\7-9b.gif"/>
          <p:cNvPicPr>
            <a:picLocks noChangeAspect="1" noChangeArrowheads="1"/>
          </p:cNvPicPr>
          <p:nvPr/>
        </p:nvPicPr>
        <p:blipFill>
          <a:blip r:embed="rId3" cstate="print"/>
          <a:srcRect/>
          <a:stretch>
            <a:fillRect/>
          </a:stretch>
        </p:blipFill>
        <p:spPr bwMode="gray">
          <a:xfrm>
            <a:off x="2590800" y="1524000"/>
            <a:ext cx="5635625" cy="4275138"/>
          </a:xfrm>
          <a:prstGeom prst="rect">
            <a:avLst/>
          </a:prstGeom>
          <a:noFill/>
        </p:spPr>
      </p:pic>
      <p:pic>
        <p:nvPicPr>
          <p:cNvPr id="276505" name="Picture 25" descr="D:\Data\CurrDev\Forms9iCourse\images\7-9a.gif"/>
          <p:cNvPicPr>
            <a:picLocks noChangeAspect="1" noChangeArrowheads="1"/>
          </p:cNvPicPr>
          <p:nvPr/>
        </p:nvPicPr>
        <p:blipFill>
          <a:blip r:embed="rId4" cstate="print"/>
          <a:srcRect/>
          <a:stretch>
            <a:fillRect/>
          </a:stretch>
        </p:blipFill>
        <p:spPr bwMode="gray">
          <a:xfrm>
            <a:off x="914400" y="1905000"/>
            <a:ext cx="2846388" cy="3222625"/>
          </a:xfrm>
          <a:prstGeom prst="rect">
            <a:avLst/>
          </a:prstGeom>
          <a:noFill/>
        </p:spPr>
      </p:pic>
      <p:sp>
        <p:nvSpPr>
          <p:cNvPr id="276507" name="Rectangle 27"/>
          <p:cNvSpPr>
            <a:spLocks noGrp="1" noChangeArrowheads="1"/>
          </p:cNvSpPr>
          <p:nvPr>
            <p:ph type="title"/>
          </p:nvPr>
        </p:nvSpPr>
        <p:spPr/>
        <p:txBody>
          <a:bodyPr/>
          <a:lstStyle/>
          <a:p>
            <a:r>
              <a:rPr lang="en-US"/>
              <a:t>Creating an LOV with the LOV Wizard:</a:t>
            </a:r>
            <a:br>
              <a:rPr lang="en-US"/>
            </a:br>
            <a:r>
              <a:rPr lang="en-US"/>
              <a:t>SQL Query Page</a:t>
            </a:r>
          </a:p>
        </p:txBody>
      </p:sp>
      <p:sp>
        <p:nvSpPr>
          <p:cNvPr id="276487" name="Line 7"/>
          <p:cNvSpPr>
            <a:spLocks noChangeShapeType="1"/>
          </p:cNvSpPr>
          <p:nvPr/>
        </p:nvSpPr>
        <p:spPr bwMode="auto">
          <a:xfrm flipH="1">
            <a:off x="3657600" y="2933700"/>
            <a:ext cx="838200" cy="1588"/>
          </a:xfrm>
          <a:prstGeom prst="line">
            <a:avLst/>
          </a:prstGeom>
          <a:noFill/>
          <a:ln w="28575">
            <a:solidFill>
              <a:schemeClr val="hlink"/>
            </a:solidFill>
            <a:round/>
            <a:headEnd type="none" w="sm" len="sm"/>
            <a:tailEnd type="triangle" w="sm" len="sm"/>
          </a:ln>
          <a:effectLst/>
        </p:spPr>
        <p:txBody>
          <a:bodyPr/>
          <a:lstStyle/>
          <a:p>
            <a:endParaRPr lang="en-US"/>
          </a:p>
        </p:txBody>
      </p:sp>
      <p:pic>
        <p:nvPicPr>
          <p:cNvPr id="276495" name="Picture 15"/>
          <p:cNvPicPr>
            <a:picLocks noChangeAspect="1" noChangeArrowheads="1"/>
          </p:cNvPicPr>
          <p:nvPr/>
        </p:nvPicPr>
        <p:blipFill>
          <a:blip r:embed="rId5" cstate="print"/>
          <a:srcRect/>
          <a:stretch>
            <a:fillRect/>
          </a:stretch>
        </p:blipFill>
        <p:spPr bwMode="gray">
          <a:xfrm>
            <a:off x="3276600" y="4038600"/>
            <a:ext cx="1738313" cy="2209800"/>
          </a:xfrm>
          <a:prstGeom prst="rect">
            <a:avLst/>
          </a:prstGeom>
          <a:noFill/>
          <a:ln w="9525">
            <a:noFill/>
            <a:miter lim="800000"/>
            <a:headEnd/>
            <a:tailEnd/>
          </a:ln>
          <a:effectLst/>
        </p:spPr>
      </p:pic>
      <p:sp>
        <p:nvSpPr>
          <p:cNvPr id="276498" name="Text Box 18"/>
          <p:cNvSpPr txBox="1">
            <a:spLocks noChangeArrowheads="1"/>
          </p:cNvSpPr>
          <p:nvPr/>
        </p:nvSpPr>
        <p:spPr bwMode="blackWhite">
          <a:xfrm>
            <a:off x="5943600" y="3962400"/>
            <a:ext cx="914400" cy="419100"/>
          </a:xfrm>
          <a:prstGeom prst="rect">
            <a:avLst/>
          </a:prstGeom>
          <a:solidFill>
            <a:srgbClr val="CCCCCC"/>
          </a:solidFill>
          <a:ln w="28575">
            <a:solidFill>
              <a:schemeClr val="tx1"/>
            </a:solidFill>
            <a:miter lim="800000"/>
            <a:headEnd/>
            <a:tailEnd/>
          </a:ln>
          <a:effectLst/>
        </p:spPr>
        <p:txBody>
          <a:bodyPr lIns="12700" tIns="12700" rIns="12700" bIns="12700">
            <a:spAutoFit/>
          </a:bodyPr>
          <a:lstStyle/>
          <a:p>
            <a:pPr algn="ctr" defTabSz="228600">
              <a:spcBef>
                <a:spcPct val="50000"/>
              </a:spcBef>
            </a:pPr>
            <a:r>
              <a:rPr lang="en-US">
                <a:solidFill>
                  <a:schemeClr val="tx1"/>
                </a:solidFill>
              </a:rPr>
              <a:t>Edit query </a:t>
            </a:r>
            <a:br>
              <a:rPr lang="en-US">
                <a:solidFill>
                  <a:schemeClr val="tx1"/>
                </a:solidFill>
              </a:rPr>
            </a:br>
            <a:r>
              <a:rPr lang="en-US">
                <a:solidFill>
                  <a:schemeClr val="tx1"/>
                </a:solidFill>
              </a:rPr>
              <a:t>if needed</a:t>
            </a:r>
          </a:p>
        </p:txBody>
      </p:sp>
      <p:sp>
        <p:nvSpPr>
          <p:cNvPr id="276499" name="Line 19"/>
          <p:cNvSpPr>
            <a:spLocks noChangeShapeType="1"/>
          </p:cNvSpPr>
          <p:nvPr/>
        </p:nvSpPr>
        <p:spPr bwMode="auto">
          <a:xfrm flipV="1">
            <a:off x="6553200" y="3352800"/>
            <a:ext cx="0" cy="685800"/>
          </a:xfrm>
          <a:prstGeom prst="line">
            <a:avLst/>
          </a:prstGeom>
          <a:noFill/>
          <a:ln w="28575">
            <a:solidFill>
              <a:schemeClr val="accent2"/>
            </a:solidFill>
            <a:round/>
            <a:headEnd/>
            <a:tailEnd type="triangle" w="sm" len="sm"/>
          </a:ln>
          <a:effectLst/>
        </p:spPr>
        <p:txBody>
          <a:bodyPr wrap="none" lIns="12700" tIns="12700" rIns="12700" bIns="12700">
            <a:spAutoFit/>
          </a:bodyPr>
          <a:lstStyle/>
          <a:p>
            <a:endParaRPr lang="en-US"/>
          </a:p>
        </p:txBody>
      </p:sp>
      <p:sp>
        <p:nvSpPr>
          <p:cNvPr id="276488" name="Line 8"/>
          <p:cNvSpPr>
            <a:spLocks noChangeShapeType="1"/>
          </p:cNvSpPr>
          <p:nvPr/>
        </p:nvSpPr>
        <p:spPr bwMode="auto">
          <a:xfrm rot="5400000" flipV="1">
            <a:off x="2641600" y="2779713"/>
            <a:ext cx="0" cy="1676400"/>
          </a:xfrm>
          <a:prstGeom prst="line">
            <a:avLst/>
          </a:prstGeom>
          <a:noFill/>
          <a:ln w="28575">
            <a:solidFill>
              <a:schemeClr val="hlink"/>
            </a:solidFill>
            <a:round/>
            <a:headEnd type="none" w="sm" len="sm"/>
            <a:tailEnd type="none" w="sm" len="sm"/>
          </a:ln>
          <a:effectLst/>
        </p:spPr>
        <p:txBody>
          <a:bodyPr/>
          <a:lstStyle/>
          <a:p>
            <a:endParaRPr lang="en-US"/>
          </a:p>
        </p:txBody>
      </p:sp>
      <p:sp>
        <p:nvSpPr>
          <p:cNvPr id="276489" name="Line 9"/>
          <p:cNvSpPr>
            <a:spLocks noChangeShapeType="1"/>
          </p:cNvSpPr>
          <p:nvPr/>
        </p:nvSpPr>
        <p:spPr bwMode="auto">
          <a:xfrm rot="5400000" flipV="1">
            <a:off x="3240881" y="3850482"/>
            <a:ext cx="449263" cy="0"/>
          </a:xfrm>
          <a:prstGeom prst="line">
            <a:avLst/>
          </a:prstGeom>
          <a:noFill/>
          <a:ln w="28575">
            <a:solidFill>
              <a:schemeClr val="hlink"/>
            </a:solidFill>
            <a:round/>
            <a:headEnd type="none" w="sm" len="sm"/>
            <a:tailEnd type="triangle" w="sm" len="sm"/>
          </a:ln>
          <a:effectLst/>
        </p:spPr>
        <p:txBody>
          <a:bodyPr/>
          <a:lstStyle/>
          <a:p>
            <a:endParaRPr lang="en-US"/>
          </a:p>
        </p:txBody>
      </p:sp>
      <p:sp>
        <p:nvSpPr>
          <p:cNvPr id="276509" name="Line 29"/>
          <p:cNvSpPr>
            <a:spLocks noChangeShapeType="1"/>
          </p:cNvSpPr>
          <p:nvPr/>
        </p:nvSpPr>
        <p:spPr bwMode="auto">
          <a:xfrm flipV="1">
            <a:off x="4986338" y="4265613"/>
            <a:ext cx="952500" cy="1587"/>
          </a:xfrm>
          <a:prstGeom prst="line">
            <a:avLst/>
          </a:prstGeom>
          <a:noFill/>
          <a:ln w="28575">
            <a:solidFill>
              <a:schemeClr val="hlink"/>
            </a:solidFill>
            <a:round/>
            <a:headEnd type="none" w="sm" len="sm"/>
            <a:tailEnd type="triangle" w="sm" len="sm"/>
          </a:ln>
          <a:effectLst/>
        </p:spPr>
        <p:txBody>
          <a:bodyPr/>
          <a:lstStyle/>
          <a:p>
            <a:endParaRPr lang="en-US"/>
          </a:p>
        </p:txBody>
      </p:sp>
    </p:spTree>
  </p:cSld>
  <p:clrMapOvr>
    <a:masterClrMapping/>
  </p:clrMapOvr>
  <p:transition/>
</p:sld>
</file>

<file path=ppt/theme/theme1.xml><?xml version="1.0" encoding="utf-8"?>
<a:theme xmlns:a="http://schemas.openxmlformats.org/drawingml/2006/main" name="OU5_1.1">
  <a:themeElements>
    <a:clrScheme name="OU5_1.1 1">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fontScheme name="OU5_1.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2"/>
        </a:solidFill>
        <a:ln w="25400" cap="flat" cmpd="sng" algn="ctr">
          <a:solidFill>
            <a:schemeClr val="accent2"/>
          </a:solidFill>
          <a:prstDash val="solid"/>
          <a:round/>
          <a:headEnd type="none" w="med" len="med"/>
          <a:tailEnd type="none" w="med" len="med"/>
        </a:ln>
        <a:effectLst/>
      </a:spPr>
      <a:bodyPr vert="horz" wrap="none" lIns="12700" tIns="12700" rIns="12700" bIns="12700" numCol="1" anchor="t" anchorCtr="0" compatLnSpc="1">
        <a:prstTxWarp prst="textNoShape">
          <a:avLst/>
        </a:prstTxWarp>
        <a:spAutoFit/>
      </a:bodyPr>
      <a:lstStyle>
        <a:defPPr marL="0" marR="0" indent="0" algn="l" defTabSz="228600" rtl="0" eaLnBrk="1" fontAlgn="base" latinLnBrk="0" hangingPunct="1">
          <a:lnSpc>
            <a:spcPct val="100000"/>
          </a:lnSpc>
          <a:spcBef>
            <a:spcPct val="20000"/>
          </a:spcBef>
          <a:spcAft>
            <a:spcPct val="0"/>
          </a:spcAft>
          <a:buClr>
            <a:srgbClr val="FF0000"/>
          </a:buClr>
          <a:buSzTx/>
          <a:buFont typeface="Arial" pitchFamily="34" charset="0"/>
          <a:buNone/>
          <a:tabLst/>
          <a:defRPr kumimoji="0" lang="en-US" sz="1200" b="1" i="0" u="none" strike="noStrike" cap="none" normalizeH="0" baseline="0" smtClean="0">
            <a:ln>
              <a:noFill/>
            </a:ln>
            <a:solidFill>
              <a:schemeClr val="bg1"/>
            </a:solidFill>
            <a:effectLst/>
            <a:latin typeface="Arial" pitchFamily="34" charset="0"/>
          </a:defRPr>
        </a:defPPr>
      </a:lstStyle>
    </a:spDef>
    <a:lnDef>
      <a:spPr bwMode="auto">
        <a:xfrm>
          <a:off x="0" y="0"/>
          <a:ext cx="1" cy="1"/>
        </a:xfrm>
        <a:custGeom>
          <a:avLst/>
          <a:gdLst/>
          <a:ahLst/>
          <a:cxnLst/>
          <a:rect l="0" t="0" r="0" b="0"/>
          <a:pathLst/>
        </a:custGeom>
        <a:solidFill>
          <a:schemeClr val="accent2"/>
        </a:solidFill>
        <a:ln w="25400" cap="flat" cmpd="sng" algn="ctr">
          <a:solidFill>
            <a:schemeClr val="accent2"/>
          </a:solidFill>
          <a:prstDash val="solid"/>
          <a:round/>
          <a:headEnd type="none" w="med" len="med"/>
          <a:tailEnd type="none" w="med" len="med"/>
        </a:ln>
        <a:effectLst/>
      </a:spPr>
      <a:bodyPr vert="horz" wrap="none" lIns="12700" tIns="12700" rIns="12700" bIns="12700" numCol="1" anchor="t" anchorCtr="0" compatLnSpc="1">
        <a:prstTxWarp prst="textNoShape">
          <a:avLst/>
        </a:prstTxWarp>
        <a:spAutoFit/>
      </a:bodyPr>
      <a:lstStyle>
        <a:defPPr marL="0" marR="0" indent="0" algn="l" defTabSz="228600" rtl="0" eaLnBrk="1" fontAlgn="base" latinLnBrk="0" hangingPunct="1">
          <a:lnSpc>
            <a:spcPct val="100000"/>
          </a:lnSpc>
          <a:spcBef>
            <a:spcPct val="20000"/>
          </a:spcBef>
          <a:spcAft>
            <a:spcPct val="0"/>
          </a:spcAft>
          <a:buClr>
            <a:srgbClr val="FF0000"/>
          </a:buClr>
          <a:buSzTx/>
          <a:buFont typeface="Arial" pitchFamily="34" charset="0"/>
          <a:buNone/>
          <a:tabLst/>
          <a:defRPr kumimoji="0" lang="en-US" sz="1200" b="1" i="0" u="none" strike="noStrike" cap="none" normalizeH="0" baseline="0" smtClean="0">
            <a:ln>
              <a:noFill/>
            </a:ln>
            <a:solidFill>
              <a:schemeClr val="bg1"/>
            </a:solidFill>
            <a:effectLst/>
            <a:latin typeface="Arial" pitchFamily="34" charset="0"/>
          </a:defRPr>
        </a:defPPr>
      </a:lstStyle>
    </a:lnDef>
  </a:objectDefaults>
  <a:extraClrSchemeLst>
    <a:extraClrScheme>
      <a:clrScheme name="OU5_1.1 1">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U5_1.1 1">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themeOverride>
</file>

<file path=docProps/app.xml><?xml version="1.0" encoding="utf-8"?>
<Properties xmlns="http://schemas.openxmlformats.org/officeDocument/2006/extended-properties" xmlns:vt="http://schemas.openxmlformats.org/officeDocument/2006/docPropsVTypes">
  <Template>C:\TEMP\Templates\OU5\OU5_1.1.ppt</Template>
  <TotalTime>2907</TotalTime>
  <Words>2571</Words>
  <Application>Microsoft Office PowerPoint</Application>
  <PresentationFormat>On-screen Show (4:3)</PresentationFormat>
  <Paragraphs>291</Paragraphs>
  <Slides>24</Slides>
  <Notes>24</Notes>
  <HiddenSlides>3</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OU5_1.1</vt:lpstr>
      <vt:lpstr>Creating LOVs and Editors</vt:lpstr>
      <vt:lpstr>Objectives</vt:lpstr>
      <vt:lpstr>Overview of LOVs and Editors</vt:lpstr>
      <vt:lpstr>Overview of LOVs and Editors</vt:lpstr>
      <vt:lpstr>PowerPoint Presentation</vt:lpstr>
      <vt:lpstr>LOVs and Record Groups</vt:lpstr>
      <vt:lpstr>LOVs and Record Groups</vt:lpstr>
      <vt:lpstr>Creating an LOV Manually</vt:lpstr>
      <vt:lpstr>Creating an LOV with the LOV Wizard: SQL Query Page</vt:lpstr>
      <vt:lpstr>Creating an LOV with the LOV Wizard: Column Selection Page</vt:lpstr>
      <vt:lpstr>Creating an LOV with the LOV Wizard: Column Properties Page</vt:lpstr>
      <vt:lpstr>Creating an LOV with the LOV Wizard: Display Page</vt:lpstr>
      <vt:lpstr>Creating an LOV with the LOV Wizard: Advanced Properties Page</vt:lpstr>
      <vt:lpstr>Creating an LOV with the LOV Wizard: Assign to Item Page</vt:lpstr>
      <vt:lpstr>LOV Properties</vt:lpstr>
      <vt:lpstr>Setting LOV Properties</vt:lpstr>
      <vt:lpstr>LOVs: Column Mapping</vt:lpstr>
      <vt:lpstr>PowerPoint Presentation</vt:lpstr>
      <vt:lpstr>Defining an Editor</vt:lpstr>
      <vt:lpstr>Setting Editor Properties</vt:lpstr>
      <vt:lpstr>Associating an Editor with a Text Item</vt:lpstr>
      <vt:lpstr>Summary</vt:lpstr>
      <vt:lpstr>Practice 8 Overview</vt:lpstr>
      <vt:lpstr>PowerPoint Presentation</vt:lpstr>
    </vt:vector>
  </TitlesOfParts>
  <Company>Oracle Corp.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Oracle</dc:creator>
  <cp:lastModifiedBy>Nouf</cp:lastModifiedBy>
  <cp:revision>420</cp:revision>
  <cp:lastPrinted>2004-05-20T10:59:53Z</cp:lastPrinted>
  <dcterms:created xsi:type="dcterms:W3CDTF">2001-07-03T17:11:09Z</dcterms:created>
  <dcterms:modified xsi:type="dcterms:W3CDTF">2017-10-29T05:35:27Z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home_page">
    <vt:lpwstr>http://ap337sun.us.oracle.com/powerpoint</vt:lpwstr>
  </property>
  <property fmtid="{D5CDD505-2E9C-101B-9397-08002B2CF9AE}" pid="3" name="Version">
    <vt:lpwstr>1.00</vt:lpwstr>
  </property>
  <property fmtid="{D5CDD505-2E9C-101B-9397-08002B2CF9AE}" pid="4" name="Build_version">
    <vt:lpwstr> 111</vt:lpwstr>
  </property>
  <property fmtid="{D5CDD505-2E9C-101B-9397-08002B2CF9AE}" pid="5" name="Build_Date">
    <vt:filetime>2001-07-03T07:00:00Z</vt:filetime>
  </property>
  <property fmtid="{D5CDD505-2E9C-101B-9397-08002B2CF9AE}" pid="6" name="Build_Time">
    <vt:lpwstr>10:11:09 AM</vt:lpwstr>
  </property>
  <property fmtid="{D5CDD505-2E9C-101B-9397-08002B2CF9AE}" pid="7" name="Install_dir">
    <vt:lpwstr/>
  </property>
</Properties>
</file>