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46"/>
  </p:notesMasterIdLst>
  <p:handoutMasterIdLst>
    <p:handoutMasterId r:id="rId47"/>
  </p:handoutMasterIdLst>
  <p:sldIdLst>
    <p:sldId id="331" r:id="rId2"/>
    <p:sldId id="332" r:id="rId3"/>
    <p:sldId id="333" r:id="rId4"/>
    <p:sldId id="334" r:id="rId5"/>
    <p:sldId id="335" r:id="rId6"/>
    <p:sldId id="407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  <p:sldId id="370" r:id="rId42"/>
    <p:sldId id="371" r:id="rId43"/>
    <p:sldId id="372" r:id="rId44"/>
    <p:sldId id="406" r:id="rId45"/>
  </p:sldIdLst>
  <p:sldSz cx="9144000" cy="6858000" type="screen4x3"/>
  <p:notesSz cx="7086600" cy="9372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66CCFF"/>
    <a:srgbClr val="CCFFFF"/>
    <a:srgbClr val="F8F8F8"/>
    <a:srgbClr val="EAEAEA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1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48" y="-90"/>
      </p:cViewPr>
      <p:guideLst>
        <p:guide orient="horz" pos="816"/>
        <p:guide pos="4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4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673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ctr" anchorCtr="0" compatLnSpc="1">
            <a:prstTxWarp prst="textNoShape">
              <a:avLst/>
            </a:prstTxWarp>
          </a:bodyPr>
          <a:lstStyle>
            <a:lvl1pPr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4150" y="0"/>
            <a:ext cx="310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ctr" anchorCtr="0" compatLnSpc="1">
            <a:prstTxWarp prst="textNoShape">
              <a:avLst/>
            </a:prstTxWarp>
          </a:bodyPr>
          <a:lstStyle>
            <a:lvl1pPr algn="r"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10673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b" anchorCtr="0" compatLnSpc="1">
            <a:prstTxWarp prst="textNoShape">
              <a:avLst/>
            </a:prstTxWarp>
          </a:bodyPr>
          <a:lstStyle>
            <a:lvl1pPr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4150" y="8939213"/>
            <a:ext cx="310515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b" anchorCtr="0" compatLnSpc="1">
            <a:prstTxWarp prst="textNoShape">
              <a:avLst/>
            </a:prstTxWarp>
          </a:bodyPr>
          <a:lstStyle>
            <a:lvl1pPr algn="r" defTabSz="891460">
              <a:defRPr sz="1100">
                <a:latin typeface="Helvetica" pitchFamily="-84" charset="0"/>
              </a:defRPr>
            </a:lvl1pPr>
          </a:lstStyle>
          <a:p>
            <a:pPr>
              <a:defRPr/>
            </a:pPr>
            <a:fld id="{33BD32F5-74A9-4984-B4C7-B7EE4F786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>
            <a:lvl1pPr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>
            <a:lvl1pPr algn="r"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87888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5875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b" anchorCtr="0" compatLnSpc="1">
            <a:prstTxWarp prst="textNoShape">
              <a:avLst/>
            </a:prstTxWarp>
          </a:bodyPr>
          <a:lstStyle>
            <a:lvl1pPr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5875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b" anchorCtr="0" compatLnSpc="1">
            <a:prstTxWarp prst="textNoShape">
              <a:avLst/>
            </a:prstTxWarp>
          </a:bodyPr>
          <a:lstStyle>
            <a:lvl1pPr algn="r" defTabSz="939909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ECE71BC-6CB3-49D1-80F4-AF804BE44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62A6C4E5-56EA-4551-B7D1-5F1E0B77C431}" type="slidenum">
              <a:rPr lang="en-US" altLang="en-US" smtClean="0"/>
              <a:pPr defTabSz="939800"/>
              <a:t>1</a:t>
            </a:fld>
            <a:endParaRPr lang="en-US" altLang="en-US" smtClean="0"/>
          </a:p>
        </p:txBody>
      </p:sp>
      <p:sp>
        <p:nvSpPr>
          <p:cNvPr id="839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ED0788DC-5C33-4403-A0E3-6BCB2A9236CF}" type="slidenum">
              <a:rPr lang="en-US" altLang="en-US" smtClean="0"/>
              <a:pPr defTabSz="939800"/>
              <a:t>10</a:t>
            </a:fld>
            <a:endParaRPr lang="en-US" altLang="en-US" smtClean="0"/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C05BF730-BEDC-4D73-9E75-748AE754BA70}" type="slidenum">
              <a:rPr lang="en-US" altLang="en-US" smtClean="0"/>
              <a:pPr defTabSz="939800"/>
              <a:t>12</a:t>
            </a:fld>
            <a:endParaRPr lang="en-US" altLang="en-US" smtClean="0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3C8B0040-736A-412A-8E73-AC1F867480C7}" type="slidenum">
              <a:rPr lang="en-US" altLang="en-US" smtClean="0"/>
              <a:pPr defTabSz="939800"/>
              <a:t>13</a:t>
            </a:fld>
            <a:endParaRPr lang="en-US" altLang="en-US" smtClean="0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7E4D852A-EA4F-4FA9-A550-D8701A7A9419}" type="slidenum">
              <a:rPr lang="en-US" altLang="en-US" smtClean="0"/>
              <a:pPr defTabSz="939800"/>
              <a:t>14</a:t>
            </a:fld>
            <a:endParaRPr lang="en-US" altLang="en-US" smtClean="0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C9391069-5760-4404-9859-8A0EB6710D77}" type="slidenum">
              <a:rPr lang="en-US" altLang="en-US" smtClean="0"/>
              <a:pPr defTabSz="939800"/>
              <a:t>15</a:t>
            </a:fld>
            <a:endParaRPr lang="en-US" altLang="en-US" smtClean="0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1B72BFDA-9745-4340-88B3-DA9ADAA31272}" type="slidenum">
              <a:rPr lang="en-US" altLang="en-US" smtClean="0"/>
              <a:pPr defTabSz="939800"/>
              <a:t>17</a:t>
            </a:fld>
            <a:endParaRPr lang="en-US" altLang="en-US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53A917B8-9CD5-4C06-B8C2-B793D368147B}" type="slidenum">
              <a:rPr lang="en-US" altLang="en-US" smtClean="0"/>
              <a:pPr defTabSz="939800"/>
              <a:t>18</a:t>
            </a:fld>
            <a:endParaRPr lang="en-US" altLang="en-US" smtClean="0"/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51991958-BC74-47A8-ABB3-90CE0CC4C1C2}" type="slidenum">
              <a:rPr lang="en-US" altLang="en-US" smtClean="0"/>
              <a:pPr defTabSz="939800"/>
              <a:t>19</a:t>
            </a:fld>
            <a:endParaRPr lang="en-US" altLang="en-US" smtClean="0"/>
          </a:p>
        </p:txBody>
      </p:sp>
      <p:sp>
        <p:nvSpPr>
          <p:cNvPr id="1003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2B3A604A-3F3C-42E2-B560-6D171342EEB0}" type="slidenum">
              <a:rPr lang="en-US" altLang="en-US" smtClean="0"/>
              <a:pPr defTabSz="939800"/>
              <a:t>20</a:t>
            </a:fld>
            <a:endParaRPr lang="en-US" altLang="en-US" smtClean="0"/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38415733-0A21-4893-89E7-CB75671128D6}" type="slidenum">
              <a:rPr lang="en-US" altLang="en-US" smtClean="0"/>
              <a:pPr defTabSz="939800"/>
              <a:t>22</a:t>
            </a:fld>
            <a:endParaRPr lang="en-US" altLang="en-US" smtClean="0"/>
          </a:p>
        </p:txBody>
      </p:sp>
      <p:sp>
        <p:nvSpPr>
          <p:cNvPr id="1024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0389C002-CB59-44B6-9CD1-EA4A9C30442F}" type="slidenum">
              <a:rPr lang="en-US" altLang="en-US" smtClean="0"/>
              <a:pPr defTabSz="939800"/>
              <a:t>2</a:t>
            </a:fld>
            <a:endParaRPr lang="en-US" altLang="en-US" smtClean="0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8F763347-77E8-4C27-856E-DC08595D8573}" type="slidenum">
              <a:rPr lang="en-US" altLang="en-US" smtClean="0"/>
              <a:pPr defTabSz="939800"/>
              <a:t>23</a:t>
            </a:fld>
            <a:endParaRPr lang="en-US" altLang="en-US" smtClean="0"/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D2089628-AE45-4B2F-AD57-760568D99FBC}" type="slidenum">
              <a:rPr lang="en-US" altLang="en-US" smtClean="0"/>
              <a:pPr defTabSz="939800"/>
              <a:t>24</a:t>
            </a:fld>
            <a:endParaRPr lang="en-US" altLang="en-US" smtClean="0"/>
          </a:p>
        </p:txBody>
      </p:sp>
      <p:sp>
        <p:nvSpPr>
          <p:cNvPr id="1044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3BA6F52E-A0AB-4665-804C-3144C22849D3}" type="slidenum">
              <a:rPr lang="en-US" altLang="en-US" smtClean="0"/>
              <a:pPr defTabSz="939800"/>
              <a:t>25</a:t>
            </a:fld>
            <a:endParaRPr lang="en-US" altLang="en-US" smtClean="0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30F63470-8BDC-4F20-8366-DD3846234C31}" type="slidenum">
              <a:rPr lang="en-US" altLang="en-US" smtClean="0"/>
              <a:pPr defTabSz="939800"/>
              <a:t>26</a:t>
            </a:fld>
            <a:endParaRPr lang="en-US" altLang="en-US" smtClean="0"/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EDC24C67-811C-45F1-88E5-DA67EBE8424A}" type="slidenum">
              <a:rPr lang="en-US" altLang="en-US" smtClean="0"/>
              <a:pPr defTabSz="939800"/>
              <a:t>27</a:t>
            </a:fld>
            <a:endParaRPr lang="en-US" altLang="en-US" smtClean="0"/>
          </a:p>
        </p:txBody>
      </p:sp>
      <p:sp>
        <p:nvSpPr>
          <p:cNvPr id="1075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691DC219-430C-4691-854D-CCD4337597F3}" type="slidenum">
              <a:rPr lang="en-US" altLang="en-US" smtClean="0"/>
              <a:pPr defTabSz="939800"/>
              <a:t>28</a:t>
            </a:fld>
            <a:endParaRPr lang="en-US" altLang="en-US" smtClean="0"/>
          </a:p>
        </p:txBody>
      </p:sp>
      <p:sp>
        <p:nvSpPr>
          <p:cNvPr id="1085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942F12B0-4A3C-4AFF-9AD6-165BA88E3763}" type="slidenum">
              <a:rPr lang="en-US" altLang="en-US" smtClean="0"/>
              <a:pPr defTabSz="939800"/>
              <a:t>29</a:t>
            </a:fld>
            <a:endParaRPr lang="en-US" altLang="en-US" smtClean="0"/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FEA3C2B6-7817-41DA-8655-23F6F96934B1}" type="slidenum">
              <a:rPr lang="en-US" altLang="en-US" smtClean="0"/>
              <a:pPr defTabSz="939800"/>
              <a:t>30</a:t>
            </a:fld>
            <a:endParaRPr lang="en-US" altLang="en-US" smtClean="0"/>
          </a:p>
        </p:txBody>
      </p:sp>
      <p:sp>
        <p:nvSpPr>
          <p:cNvPr id="1105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DF8997C2-9069-4B6C-A8AD-F86F9DC26430}" type="slidenum">
              <a:rPr lang="en-US" altLang="en-US" smtClean="0"/>
              <a:pPr defTabSz="939800"/>
              <a:t>31</a:t>
            </a:fld>
            <a:endParaRPr lang="en-US" altLang="en-US" smtClean="0"/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D09CF4E6-39FE-4C30-BCE5-47E74B539DEB}" type="slidenum">
              <a:rPr lang="en-US" altLang="en-US" smtClean="0"/>
              <a:pPr defTabSz="939800"/>
              <a:t>32</a:t>
            </a:fld>
            <a:endParaRPr lang="en-US" altLang="en-US" smtClean="0"/>
          </a:p>
        </p:txBody>
      </p:sp>
      <p:sp>
        <p:nvSpPr>
          <p:cNvPr id="1126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C07A115F-E2E2-4879-A0AC-54CF4504B206}" type="slidenum">
              <a:rPr lang="en-US" altLang="en-US" smtClean="0"/>
              <a:pPr defTabSz="939800"/>
              <a:t>3</a:t>
            </a:fld>
            <a:endParaRPr lang="en-US" altLang="en-US" smtClean="0"/>
          </a:p>
        </p:txBody>
      </p:sp>
      <p:sp>
        <p:nvSpPr>
          <p:cNvPr id="860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80D597D8-DFB7-46C0-AC9E-C186A82E2F4E}" type="slidenum">
              <a:rPr lang="en-US" altLang="en-US" smtClean="0"/>
              <a:pPr defTabSz="939800"/>
              <a:t>33</a:t>
            </a:fld>
            <a:endParaRPr lang="en-US" altLang="en-US" smtClean="0"/>
          </a:p>
        </p:txBody>
      </p:sp>
      <p:sp>
        <p:nvSpPr>
          <p:cNvPr id="1136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0DAE769C-6FAC-4AAF-BFBB-9BA0BE09628E}" type="slidenum">
              <a:rPr lang="en-US" altLang="en-US" smtClean="0"/>
              <a:pPr defTabSz="939800"/>
              <a:t>34</a:t>
            </a:fld>
            <a:endParaRPr lang="en-US" altLang="en-US" smtClean="0"/>
          </a:p>
        </p:txBody>
      </p:sp>
      <p:sp>
        <p:nvSpPr>
          <p:cNvPr id="1146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7F38540A-529D-4990-A4EA-5870D65867BF}" type="slidenum">
              <a:rPr lang="en-US" altLang="en-US" smtClean="0"/>
              <a:pPr defTabSz="939800"/>
              <a:t>35</a:t>
            </a:fld>
            <a:endParaRPr lang="en-US" altLang="en-US" smtClean="0"/>
          </a:p>
        </p:txBody>
      </p:sp>
      <p:sp>
        <p:nvSpPr>
          <p:cNvPr id="1157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DC58699D-8F44-4254-B634-70E702F148AB}" type="slidenum">
              <a:rPr lang="en-US" altLang="en-US" smtClean="0"/>
              <a:pPr defTabSz="939800"/>
              <a:t>36</a:t>
            </a:fld>
            <a:endParaRPr lang="en-US" altLang="en-US" smtClean="0"/>
          </a:p>
        </p:txBody>
      </p:sp>
      <p:sp>
        <p:nvSpPr>
          <p:cNvPr id="1167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4D940C6F-BA3C-4771-BA8F-E62124344331}" type="slidenum">
              <a:rPr lang="en-US" altLang="en-US" smtClean="0"/>
              <a:pPr defTabSz="939800"/>
              <a:t>37</a:t>
            </a:fld>
            <a:endParaRPr lang="en-US" altLang="en-US" smtClean="0"/>
          </a:p>
        </p:txBody>
      </p:sp>
      <p:sp>
        <p:nvSpPr>
          <p:cNvPr id="1177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43828729-1E75-4076-9357-37A980E0A5AE}" type="slidenum">
              <a:rPr lang="en-US" altLang="en-US" smtClean="0"/>
              <a:pPr defTabSz="939800"/>
              <a:t>38</a:t>
            </a:fld>
            <a:endParaRPr lang="en-US" altLang="en-US" smtClean="0"/>
          </a:p>
        </p:txBody>
      </p:sp>
      <p:sp>
        <p:nvSpPr>
          <p:cNvPr id="1187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97F25908-0C47-4300-8822-74BA2199CB8A}" type="slidenum">
              <a:rPr lang="en-US" altLang="en-US" smtClean="0"/>
              <a:pPr defTabSz="939800"/>
              <a:t>39</a:t>
            </a:fld>
            <a:endParaRPr lang="en-US" altLang="en-US" smtClean="0"/>
          </a:p>
        </p:txBody>
      </p:sp>
      <p:sp>
        <p:nvSpPr>
          <p:cNvPr id="1198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147C8F39-9131-46C7-9D04-0423D4175840}" type="slidenum">
              <a:rPr lang="en-US" altLang="en-US" smtClean="0"/>
              <a:pPr defTabSz="939800"/>
              <a:t>40</a:t>
            </a:fld>
            <a:endParaRPr lang="en-US" altLang="en-US" smtClean="0"/>
          </a:p>
        </p:txBody>
      </p:sp>
      <p:sp>
        <p:nvSpPr>
          <p:cNvPr id="1208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68F49F15-E4CA-445C-BE9F-5BE05087502E}" type="slidenum">
              <a:rPr lang="en-US" altLang="en-US" smtClean="0"/>
              <a:pPr defTabSz="939800"/>
              <a:t>41</a:t>
            </a:fld>
            <a:endParaRPr lang="en-US" altLang="en-US" smtClean="0"/>
          </a:p>
        </p:txBody>
      </p:sp>
      <p:sp>
        <p:nvSpPr>
          <p:cNvPr id="1218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CFD0949D-ADE4-4234-B0CF-1B2ECA45AE2C}" type="slidenum">
              <a:rPr lang="en-US" altLang="en-US" smtClean="0"/>
              <a:pPr defTabSz="939800"/>
              <a:t>44</a:t>
            </a:fld>
            <a:endParaRPr lang="en-US" altLang="en-US" smtClean="0"/>
          </a:p>
        </p:txBody>
      </p:sp>
      <p:sp>
        <p:nvSpPr>
          <p:cNvPr id="155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C903D1B7-8094-4934-93B6-179C7BA1E6FD}" type="slidenum">
              <a:rPr lang="en-US" altLang="en-US" smtClean="0"/>
              <a:pPr defTabSz="939800"/>
              <a:t>4</a:t>
            </a:fld>
            <a:endParaRPr lang="en-US" altLang="en-US" smtClean="0"/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DDF84677-6A85-4B79-8E6F-1D1FD9A8FBEB}" type="slidenum">
              <a:rPr lang="en-US" altLang="en-US" smtClean="0"/>
              <a:pPr defTabSz="939800"/>
              <a:t>5</a:t>
            </a:fld>
            <a:endParaRPr lang="en-US" altLang="en-US" smtClean="0"/>
          </a:p>
        </p:txBody>
      </p:sp>
      <p:sp>
        <p:nvSpPr>
          <p:cNvPr id="880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46C24145-7DD3-4EDC-9F8B-104522828D0E}" type="slidenum">
              <a:rPr lang="en-US" altLang="en-US" smtClean="0"/>
              <a:pPr defTabSz="939800"/>
              <a:t>6</a:t>
            </a:fld>
            <a:endParaRPr lang="en-US" altLang="en-US" smtClean="0"/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4C57FA32-0867-4785-A048-B07089FBBC66}" type="slidenum">
              <a:rPr lang="en-US" altLang="en-US" smtClean="0"/>
              <a:pPr defTabSz="939800"/>
              <a:t>7</a:t>
            </a:fld>
            <a:endParaRPr lang="en-US" altLang="en-US" smtClean="0"/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6E46FC28-5E11-4811-ACB2-6820259FE8B3}" type="slidenum">
              <a:rPr lang="en-US" altLang="en-US" smtClean="0"/>
              <a:pPr defTabSz="939800"/>
              <a:t>8</a:t>
            </a:fld>
            <a:endParaRPr lang="en-US" altLang="en-US" smtClean="0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9800"/>
            <a:fld id="{64D78EE9-D924-49F3-81E6-A9E0AE40E0ED}" type="slidenum">
              <a:rPr lang="en-US" altLang="en-US" smtClean="0"/>
              <a:pPr defTabSz="939800"/>
              <a:t>9</a:t>
            </a:fld>
            <a:endParaRPr lang="en-US" altLang="en-US" smtClean="0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438" y="2960688"/>
            <a:ext cx="8610600" cy="201612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988" y="6613525"/>
            <a:ext cx="26955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33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0738" y="4157663"/>
            <a:ext cx="2062162" cy="1593850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24213" y="4006850"/>
            <a:ext cx="2336800" cy="1887538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 sz="43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277813"/>
            <a:ext cx="21447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281738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ino_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50" y="0"/>
            <a:ext cx="11953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23348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457200" y="860425"/>
            <a:ext cx="80772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256088" y="6613525"/>
            <a:ext cx="4476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dirty="0" smtClean="0">
                <a:solidFill>
                  <a:srgbClr val="006699"/>
                </a:solidFill>
                <a:latin typeface="Helvetica" pitchFamily="-84" charset="0"/>
              </a:rPr>
              <a:t>9.</a:t>
            </a:r>
            <a:fld id="{13AD5172-6B56-480B-AEFC-492C34D815BE}" type="slidenum"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en-US" sz="1000" b="1" dirty="0" smtClean="0">
              <a:solidFill>
                <a:srgbClr val="006699"/>
              </a:solidFill>
              <a:latin typeface="Helvetica" pitchFamily="-8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85738" y="6621463"/>
            <a:ext cx="2638425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00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2060" name="Picture 12" descr="dino_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3988" y="5849938"/>
            <a:ext cx="12842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pitchFamily="-84" charset="2"/>
        <a:buChar char="n"/>
        <a:defRPr kumimoji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pitchFamily="-84" charset="2"/>
        <a:buChar char="l"/>
        <a:defRPr kumimoji="1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itchFamily="18" charset="2"/>
        <a:buChar char="4"/>
        <a:defRPr kumimoji="1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06450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Topic 8</a:t>
            </a:r>
            <a:br>
              <a:rPr lang="en-US" altLang="en-US" dirty="0" smtClean="0"/>
            </a:br>
            <a:r>
              <a:rPr lang="en-US" altLang="en-US" dirty="0" smtClean="0"/>
              <a:t>(Textbook - Chapter 9)  </a:t>
            </a:r>
            <a:r>
              <a:rPr lang="en-US" altLang="en-US" dirty="0" smtClean="0"/>
              <a:t>Virtual Memory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Demand Paging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960438"/>
            <a:ext cx="4184650" cy="53514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600" smtClean="0"/>
              <a:t>Could bring entire process into memory at load time</a:t>
            </a:r>
          </a:p>
          <a:p>
            <a:pPr>
              <a:lnSpc>
                <a:spcPct val="90000"/>
              </a:lnSpc>
            </a:pPr>
            <a:r>
              <a:rPr lang="en-US" altLang="en-US" sz="1600" smtClean="0"/>
              <a:t>Or bring a page into memory only when it is needed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/>
              <a:t>Less I/O needed, no unnecessary I/O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/>
              <a:t>Less memory needed 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/>
              <a:t>Faster response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/>
              <a:t>More users</a:t>
            </a:r>
          </a:p>
          <a:p>
            <a:pPr>
              <a:lnSpc>
                <a:spcPct val="90000"/>
              </a:lnSpc>
            </a:pPr>
            <a:r>
              <a:rPr lang="en-US" altLang="en-US" sz="1600" smtClean="0"/>
              <a:t>Similar to paging system with swapping (diagram on right)</a:t>
            </a:r>
          </a:p>
          <a:p>
            <a:pPr>
              <a:lnSpc>
                <a:spcPct val="90000"/>
              </a:lnSpc>
            </a:pPr>
            <a:r>
              <a:rPr lang="en-US" altLang="en-US" sz="1600" smtClean="0"/>
              <a:t>Page is needed </a:t>
            </a:r>
            <a:r>
              <a:rPr lang="en-US" altLang="en-US" sz="1600" smtClean="0">
                <a:sym typeface="Symbol" pitchFamily="18" charset="2"/>
              </a:rPr>
              <a:t> reference to it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/>
              <a:t>invalid reference </a:t>
            </a:r>
            <a:r>
              <a:rPr lang="en-US" altLang="en-US" sz="1600" smtClean="0">
                <a:sym typeface="Symbol" pitchFamily="18" charset="2"/>
              </a:rPr>
              <a:t> abort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>
                <a:sym typeface="Symbol" pitchFamily="18" charset="2"/>
              </a:rPr>
              <a:t>not-in-memory  bring to memory</a:t>
            </a:r>
          </a:p>
          <a:p>
            <a:pPr>
              <a:lnSpc>
                <a:spcPct val="90000"/>
              </a:lnSpc>
            </a:pPr>
            <a:r>
              <a:rPr lang="en-US" altLang="en-US" sz="1600" b="1" smtClean="0">
                <a:solidFill>
                  <a:srgbClr val="3366FF"/>
                </a:solidFill>
                <a:sym typeface="Symbol" pitchFamily="18" charset="2"/>
              </a:rPr>
              <a:t>Lazy swapper</a:t>
            </a:r>
            <a:r>
              <a:rPr lang="en-US" altLang="en-US" sz="1600" smtClean="0">
                <a:solidFill>
                  <a:srgbClr val="3366FF"/>
                </a:solidFill>
                <a:sym typeface="Symbol" pitchFamily="18" charset="2"/>
              </a:rPr>
              <a:t> </a:t>
            </a:r>
            <a:r>
              <a:rPr lang="en-US" altLang="en-US" sz="1600" smtClean="0">
                <a:sym typeface="Symbol" pitchFamily="18" charset="2"/>
              </a:rPr>
              <a:t>– never swaps a page into memory unless page will be needed</a:t>
            </a:r>
          </a:p>
          <a:p>
            <a:pPr lvl="1">
              <a:lnSpc>
                <a:spcPct val="90000"/>
              </a:lnSpc>
            </a:pPr>
            <a:r>
              <a:rPr lang="en-US" altLang="en-US" sz="1600" smtClean="0">
                <a:sym typeface="Symbol" pitchFamily="18" charset="2"/>
              </a:rPr>
              <a:t>Swapper that deals with pages is a </a:t>
            </a:r>
            <a:r>
              <a:rPr lang="en-US" altLang="en-US" sz="1600" b="1" smtClean="0">
                <a:solidFill>
                  <a:srgbClr val="3366FF"/>
                </a:solidFill>
                <a:sym typeface="Symbol" pitchFamily="18" charset="2"/>
              </a:rPr>
              <a:t>pager</a:t>
            </a: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mtClean="0">
              <a:sym typeface="Symbol" pitchFamily="18" charset="2"/>
            </a:endParaRPr>
          </a:p>
        </p:txBody>
      </p:sp>
      <p:pic>
        <p:nvPicPr>
          <p:cNvPr id="13316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2675" y="1701800"/>
            <a:ext cx="3878263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r>
              <a:rPr lang="en-US" altLang="en-US" smtClean="0"/>
              <a:t>Basic Concepts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06450" y="1144588"/>
            <a:ext cx="7512050" cy="4530725"/>
          </a:xfrm>
        </p:spPr>
        <p:txBody>
          <a:bodyPr/>
          <a:lstStyle/>
          <a:p>
            <a:r>
              <a:rPr lang="en-US" altLang="en-US" smtClean="0"/>
              <a:t>With swapping, pager guesses which pages will be used before swapping out again</a:t>
            </a:r>
          </a:p>
          <a:p>
            <a:r>
              <a:rPr lang="en-US" altLang="en-US" smtClean="0"/>
              <a:t>Instead, pager brings in only those pages into memory</a:t>
            </a:r>
          </a:p>
          <a:p>
            <a:r>
              <a:rPr lang="en-US" altLang="en-US" smtClean="0"/>
              <a:t>How to determine that set of pages?</a:t>
            </a:r>
          </a:p>
          <a:p>
            <a:pPr lvl="1"/>
            <a:r>
              <a:rPr lang="en-US" altLang="en-US" smtClean="0"/>
              <a:t>Need new MMU functionality to implement demand paging</a:t>
            </a:r>
          </a:p>
          <a:p>
            <a:r>
              <a:rPr lang="en-US" altLang="en-US" smtClean="0"/>
              <a:t>If pages needed are already </a:t>
            </a:r>
            <a:r>
              <a:rPr lang="en-US" altLang="en-US" b="1" smtClean="0">
                <a:solidFill>
                  <a:srgbClr val="3366FF"/>
                </a:solidFill>
              </a:rPr>
              <a:t>memory resident</a:t>
            </a:r>
          </a:p>
          <a:p>
            <a:pPr lvl="1"/>
            <a:r>
              <a:rPr lang="en-US" altLang="en-US" smtClean="0"/>
              <a:t>No difference from non demand-paging</a:t>
            </a:r>
          </a:p>
          <a:p>
            <a:r>
              <a:rPr lang="en-US" altLang="en-US" smtClean="0"/>
              <a:t>If page needed and not memory resident</a:t>
            </a:r>
          </a:p>
          <a:p>
            <a:pPr lvl="1"/>
            <a:r>
              <a:rPr lang="en-US" altLang="en-US" smtClean="0"/>
              <a:t>Need to detect and load the page into memory from storage</a:t>
            </a:r>
          </a:p>
          <a:p>
            <a:pPr lvl="2"/>
            <a:r>
              <a:rPr lang="en-US" altLang="en-US" smtClean="0"/>
              <a:t>Without changing program behavior</a:t>
            </a:r>
          </a:p>
          <a:p>
            <a:pPr lvl="2"/>
            <a:r>
              <a:rPr lang="en-US" altLang="en-US" smtClean="0"/>
              <a:t>Without programmer needing to change code</a:t>
            </a:r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Valid-Invalid Bit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0750" y="1046163"/>
            <a:ext cx="7410450" cy="5472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With each page table entry a valid–invalid bit is associated</a:t>
            </a:r>
            <a:br>
              <a:rPr lang="en-US" altLang="en-US" smtClean="0"/>
            </a:b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FF0000"/>
                </a:solidFill>
              </a:rPr>
              <a:t>v</a:t>
            </a:r>
            <a:r>
              <a:rPr lang="en-US" altLang="en-US" smtClean="0"/>
              <a:t> </a:t>
            </a:r>
            <a:r>
              <a:rPr lang="en-US" altLang="en-US" smtClean="0">
                <a:sym typeface="Symbol" pitchFamily="18" charset="2"/>
              </a:rPr>
              <a:t> in-memory – </a:t>
            </a:r>
            <a:r>
              <a:rPr lang="en-US" altLang="en-US" b="1" smtClean="0">
                <a:solidFill>
                  <a:srgbClr val="3366FF"/>
                </a:solidFill>
                <a:sym typeface="Symbol" pitchFamily="18" charset="2"/>
              </a:rPr>
              <a:t>memory resident</a:t>
            </a:r>
            <a:r>
              <a:rPr lang="en-US" altLang="en-US" smtClean="0">
                <a:sym typeface="Symbol" pitchFamily="18" charset="2"/>
              </a:rPr>
              <a:t>,</a:t>
            </a:r>
            <a:r>
              <a:rPr lang="en-US" altLang="en-US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en-US" b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altLang="en-US" smtClean="0">
                <a:sym typeface="Symbol" pitchFamily="18" charset="2"/>
              </a:rPr>
              <a:t>  not-in-memory)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Initially valid–invalid bit is set to</a:t>
            </a:r>
            <a:r>
              <a:rPr lang="en-US" altLang="en-US" b="1" smtClean="0">
                <a:solidFill>
                  <a:srgbClr val="FF0000"/>
                </a:solidFill>
                <a:sym typeface="Symbol" pitchFamily="18" charset="2"/>
              </a:rPr>
              <a:t> i </a:t>
            </a:r>
            <a:r>
              <a:rPr lang="en-US" altLang="en-US" smtClean="0">
                <a:sym typeface="Symbol" pitchFamily="18" charset="2"/>
              </a:rPr>
              <a:t>on all entries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Example of a page table snapshot:</a:t>
            </a:r>
            <a:br>
              <a:rPr lang="en-US" altLang="en-US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endParaRPr lang="en-US" altLang="en-US" sz="80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During MMU address translation, if valid–invalid bit in page table entry is</a:t>
            </a:r>
            <a:r>
              <a:rPr lang="en-US" altLang="en-US" b="1" smtClean="0">
                <a:solidFill>
                  <a:srgbClr val="FF0000"/>
                </a:solidFill>
                <a:sym typeface="Symbol" pitchFamily="18" charset="2"/>
              </a:rPr>
              <a:t> i</a:t>
            </a:r>
            <a:r>
              <a:rPr lang="en-US" altLang="en-US" smtClean="0">
                <a:sym typeface="Symbol" pitchFamily="18" charset="2"/>
              </a:rPr>
              <a:t>  page fault</a:t>
            </a:r>
          </a:p>
        </p:txBody>
      </p:sp>
      <p:pic>
        <p:nvPicPr>
          <p:cNvPr id="15364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4475" y="2238375"/>
            <a:ext cx="2828925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92200" y="139700"/>
            <a:ext cx="8296275" cy="50165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Page Table When Some Pages Are Not in Main Memory</a:t>
            </a:r>
          </a:p>
        </p:txBody>
      </p:sp>
      <p:pic>
        <p:nvPicPr>
          <p:cNvPr id="16387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7700" y="1174750"/>
            <a:ext cx="4967288" cy="48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Page Fault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904875"/>
            <a:ext cx="7138987" cy="421005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-84" charset="2"/>
              <a:buNone/>
            </a:pPr>
            <a:endParaRPr lang="en-US" altLang="en-US" smtClean="0"/>
          </a:p>
          <a:p>
            <a:pPr>
              <a:lnSpc>
                <a:spcPct val="90000"/>
              </a:lnSpc>
            </a:pPr>
            <a:r>
              <a:rPr lang="en-US" altLang="en-US" smtClean="0"/>
              <a:t>If there is a reference to a page, first reference to that page will trap to operating system: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</a:pPr>
            <a:r>
              <a:rPr lang="en-US" altLang="en-US" smtClean="0">
                <a:solidFill>
                  <a:srgbClr val="3366FF"/>
                </a:solidFill>
                <a:sym typeface="Symbol" pitchFamily="18" charset="2"/>
              </a:rPr>
              <a:t>              </a:t>
            </a:r>
            <a:r>
              <a:rPr lang="en-US" altLang="en-US" b="1" smtClean="0">
                <a:solidFill>
                  <a:srgbClr val="3366FF"/>
                </a:solidFill>
                <a:sym typeface="Symbol" pitchFamily="18" charset="2"/>
              </a:rPr>
              <a:t>page fault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</a:pPr>
            <a:r>
              <a:rPr lang="en-US" altLang="en-US" smtClean="0">
                <a:sym typeface="Symbol" pitchFamily="18" charset="2"/>
              </a:rPr>
              <a:t>Operating system looks at another table to decide:</a:t>
            </a:r>
          </a:p>
          <a:p>
            <a:pPr marL="798513" lvl="1" indent="-341313">
              <a:lnSpc>
                <a:spcPct val="90000"/>
              </a:lnSpc>
            </a:pPr>
            <a:r>
              <a:rPr lang="en-US" altLang="en-US" smtClean="0"/>
              <a:t>Invalid reference </a:t>
            </a:r>
            <a:r>
              <a:rPr lang="en-US" altLang="en-US" smtClean="0">
                <a:sym typeface="Symbol" pitchFamily="18" charset="2"/>
              </a:rPr>
              <a:t> abort</a:t>
            </a:r>
          </a:p>
          <a:p>
            <a:pPr marL="798513" lvl="1" indent="-341313"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Just not in memory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</a:pPr>
            <a:r>
              <a:rPr lang="en-US" altLang="en-US" smtClean="0">
                <a:sym typeface="Symbol" pitchFamily="18" charset="2"/>
              </a:rPr>
              <a:t>Find free frame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</a:pPr>
            <a:r>
              <a:rPr lang="en-US" altLang="en-US" smtClean="0">
                <a:sym typeface="Symbol" pitchFamily="18" charset="2"/>
              </a:rPr>
              <a:t>Swap page into frame via scheduled disk operation</a:t>
            </a: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</a:pPr>
            <a:r>
              <a:rPr lang="en-US" altLang="en-US" smtClean="0">
                <a:sym typeface="Symbol" pitchFamily="18" charset="2"/>
              </a:rPr>
              <a:t>Reset tables to indicate page now in memory</a:t>
            </a:r>
            <a:br>
              <a:rPr lang="en-US" altLang="en-US" smtClean="0">
                <a:sym typeface="Symbol" pitchFamily="18" charset="2"/>
              </a:rPr>
            </a:br>
            <a:r>
              <a:rPr lang="en-US" altLang="en-US" smtClean="0">
                <a:sym typeface="Symbol" pitchFamily="18" charset="2"/>
              </a:rPr>
              <a:t>Set validation bit = </a:t>
            </a:r>
            <a:r>
              <a:rPr lang="en-US" altLang="en-US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endParaRPr lang="en-US" altLang="en-US" smtClean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Monotype Sorts" pitchFamily="-84" charset="2"/>
              <a:buAutoNum type="arabicPeriod"/>
            </a:pPr>
            <a:r>
              <a:rPr lang="en-US" altLang="en-US" smtClean="0">
                <a:sym typeface="Symbol" pitchFamily="18" charset="2"/>
              </a:rPr>
              <a:t>Restart the instruction that caused the page fault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90563" y="188913"/>
            <a:ext cx="79962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Steps in Handling a Page Fault</a:t>
            </a:r>
          </a:p>
        </p:txBody>
      </p:sp>
      <p:pic>
        <p:nvPicPr>
          <p:cNvPr id="18435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9900" y="1217613"/>
            <a:ext cx="5800725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r>
              <a:rPr lang="en-US" altLang="en-US" smtClean="0"/>
              <a:t>Aspects of Demand Paging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57250" y="1081088"/>
            <a:ext cx="7740650" cy="4887912"/>
          </a:xfrm>
        </p:spPr>
        <p:txBody>
          <a:bodyPr/>
          <a:lstStyle/>
          <a:p>
            <a:r>
              <a:rPr lang="en-US" altLang="en-US" smtClean="0"/>
              <a:t>Extreme case – start process with </a:t>
            </a:r>
            <a:r>
              <a:rPr lang="en-US" altLang="en-US" i="1" smtClean="0"/>
              <a:t>no</a:t>
            </a:r>
            <a:r>
              <a:rPr lang="en-US" altLang="en-US" smtClean="0"/>
              <a:t> pages in memory</a:t>
            </a:r>
          </a:p>
          <a:p>
            <a:pPr lvl="1"/>
            <a:r>
              <a:rPr lang="en-US" altLang="en-US" smtClean="0"/>
              <a:t>OS sets instruction pointer to first instruction of process, non-memory-resident -&gt; page fault</a:t>
            </a:r>
          </a:p>
          <a:p>
            <a:pPr lvl="1"/>
            <a:r>
              <a:rPr lang="en-US" altLang="en-US" smtClean="0"/>
              <a:t>And for every other process pages on first access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Pure demand paging</a:t>
            </a:r>
          </a:p>
          <a:p>
            <a:r>
              <a:rPr lang="en-US" altLang="en-US" smtClean="0"/>
              <a:t>Actually, a given instruction could access multiple pages -&gt; multiple page faults</a:t>
            </a:r>
          </a:p>
          <a:p>
            <a:pPr lvl="1"/>
            <a:r>
              <a:rPr lang="en-US" altLang="en-US" smtClean="0"/>
              <a:t>Consider fetch and decode of instruction which adds 2 numbers from memory and stores result back to memory</a:t>
            </a:r>
          </a:p>
          <a:p>
            <a:pPr lvl="1"/>
            <a:r>
              <a:rPr lang="en-US" altLang="en-US" smtClean="0"/>
              <a:t>Pain decreased because of </a:t>
            </a:r>
            <a:r>
              <a:rPr lang="en-US" altLang="en-US" b="1" smtClean="0">
                <a:solidFill>
                  <a:srgbClr val="3366FF"/>
                </a:solidFill>
              </a:rPr>
              <a:t>locality of reference</a:t>
            </a:r>
          </a:p>
          <a:p>
            <a:r>
              <a:rPr lang="en-US" altLang="en-US" smtClean="0"/>
              <a:t>Hardware support needed for demand paging</a:t>
            </a:r>
          </a:p>
          <a:p>
            <a:pPr lvl="1"/>
            <a:r>
              <a:rPr lang="en-US" altLang="en-US" smtClean="0"/>
              <a:t>Page table with valid / invalid bit</a:t>
            </a:r>
          </a:p>
          <a:p>
            <a:pPr lvl="1"/>
            <a:r>
              <a:rPr lang="en-US" altLang="en-US" smtClean="0"/>
              <a:t>Secondary memory (swap device with </a:t>
            </a:r>
            <a:r>
              <a:rPr lang="en-US" altLang="en-US" b="1" smtClean="0">
                <a:solidFill>
                  <a:srgbClr val="3366FF"/>
                </a:solidFill>
              </a:rPr>
              <a:t>swap space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Instruction restart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Instruction Restart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8213" y="1157288"/>
            <a:ext cx="7702550" cy="4114800"/>
          </a:xfrm>
        </p:spPr>
        <p:txBody>
          <a:bodyPr/>
          <a:lstStyle/>
          <a:p>
            <a:r>
              <a:rPr lang="en-US" altLang="en-US" smtClean="0"/>
              <a:t>Consider an instruction that could access several different locations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block move</a:t>
            </a:r>
            <a:br>
              <a:rPr lang="en-US" altLang="en-US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r>
              <a:rPr lang="en-US" altLang="en-US" sz="1600" smtClean="0">
                <a:sym typeface="Symbol" pitchFamily="18" charset="2"/>
              </a:rPr>
              <a:t/>
            </a:r>
            <a:br>
              <a:rPr lang="en-US" altLang="en-US" sz="1600" smtClean="0">
                <a:sym typeface="Symbol" pitchFamily="18" charset="2"/>
              </a:rPr>
            </a:br>
            <a:endParaRPr lang="en-US" altLang="en-US" sz="1600" smtClean="0">
              <a:sym typeface="Symbol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smtClean="0">
              <a:sym typeface="Symbol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smtClean="0">
              <a:sym typeface="Symbol" pitchFamily="18" charset="2"/>
            </a:endParaRP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z="1600" smtClean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auto increment/decrement location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Restart the whole operation?</a:t>
            </a:r>
          </a:p>
          <a:p>
            <a:pPr lvl="2">
              <a:lnSpc>
                <a:spcPct val="90000"/>
              </a:lnSpc>
            </a:pPr>
            <a:r>
              <a:rPr lang="en-US" altLang="en-US" smtClean="0">
                <a:sym typeface="Symbol" pitchFamily="18" charset="2"/>
              </a:rPr>
              <a:t>What if source and destination overlap?</a:t>
            </a:r>
          </a:p>
        </p:txBody>
      </p:sp>
      <p:pic>
        <p:nvPicPr>
          <p:cNvPr id="20484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2813" y="1911350"/>
            <a:ext cx="156368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17563" y="201613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Performance of Demand Paging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0" y="1081088"/>
            <a:ext cx="7791450" cy="4849812"/>
          </a:xfrm>
        </p:spPr>
        <p:txBody>
          <a:bodyPr/>
          <a:lstStyle/>
          <a:p>
            <a:pPr>
              <a:tabLst>
                <a:tab pos="2163763" algn="l"/>
                <a:tab pos="2855913" algn="l"/>
              </a:tabLst>
            </a:pPr>
            <a:r>
              <a:rPr lang="en-US" altLang="en-US" smtClean="0"/>
              <a:t>Stages in Demand Paging (worse case)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Trap to the operating system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Save the user registers and process state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Determine that the interrupt was a page fault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Check that the page reference was legal and determine the location of the page on the disk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Issue a read from the disk to a free frame:</a:t>
            </a:r>
          </a:p>
          <a:p>
            <a:pPr marL="798513" lvl="1" indent="-341313"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Wait in a queue for this device until the read request is serviced</a:t>
            </a:r>
          </a:p>
          <a:p>
            <a:pPr marL="798513" lvl="1" indent="-341313"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Wait for the device seek and/or latency time</a:t>
            </a:r>
          </a:p>
          <a:p>
            <a:pPr marL="798513" lvl="1" indent="-341313"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Begin the transfer of the page to a free frame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While waiting, allocate the CPU to some other user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Receive an interrupt from the disk I/O subsystem (I/O completed)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Save the registers and process state for the other user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Determine that the interrupt was from the disk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Correct the page table and other tables to show page is now in memory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Wait for the CPU to be allocated to this process again</a:t>
            </a:r>
          </a:p>
          <a:p>
            <a:pPr>
              <a:buFont typeface="Arial" pitchFamily="34" charset="0"/>
              <a:buAutoNum type="arabicPeriod"/>
              <a:tabLst>
                <a:tab pos="2163763" algn="l"/>
                <a:tab pos="2855913" algn="l"/>
              </a:tabLst>
            </a:pPr>
            <a:r>
              <a:rPr lang="en-US" altLang="en-US" sz="1400" smtClean="0"/>
              <a:t>Restore the user registers, process state, and new page table, and then resume the interrupted instruction</a:t>
            </a:r>
          </a:p>
          <a:p>
            <a:pPr>
              <a:tabLst>
                <a:tab pos="2163763" algn="l"/>
                <a:tab pos="2855913" algn="l"/>
              </a:tabLst>
            </a:pPr>
            <a:endParaRPr lang="en-US" altLang="en-US" smtClean="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4925" y="188913"/>
            <a:ext cx="7942263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Performance of Demand Paging (Cont.)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550" y="1119188"/>
            <a:ext cx="8299450" cy="4646612"/>
          </a:xfrm>
        </p:spPr>
        <p:txBody>
          <a:bodyPr/>
          <a:lstStyle/>
          <a:p>
            <a:pPr>
              <a:tabLst>
                <a:tab pos="2163763" algn="l"/>
                <a:tab pos="2855913" algn="l"/>
              </a:tabLst>
            </a:pPr>
            <a:r>
              <a:rPr lang="en-US" altLang="en-US" smtClean="0"/>
              <a:t>Three major activities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smtClean="0"/>
              <a:t>Service the interrupt – careful coding means just several hundred instructions needed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smtClean="0"/>
              <a:t>Read the page – lots of time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smtClean="0"/>
              <a:t>Restart the process – again just a small amount of time</a:t>
            </a:r>
          </a:p>
          <a:p>
            <a:pPr>
              <a:tabLst>
                <a:tab pos="2163763" algn="l"/>
                <a:tab pos="2855913" algn="l"/>
              </a:tabLst>
            </a:pPr>
            <a:r>
              <a:rPr lang="en-US" altLang="en-US" smtClean="0"/>
              <a:t>Page Fault Rate 0 </a:t>
            </a:r>
            <a:r>
              <a:rPr lang="en-US" altLang="en-US" smtClean="0">
                <a:sym typeface="Symbol" pitchFamily="18" charset="2"/>
              </a:rPr>
              <a:t> </a:t>
            </a:r>
            <a:r>
              <a:rPr lang="en-US" altLang="en-US" i="1" smtClean="0">
                <a:sym typeface="Symbol" pitchFamily="18" charset="2"/>
              </a:rPr>
              <a:t>p</a:t>
            </a:r>
            <a:r>
              <a:rPr lang="en-US" altLang="en-US" smtClean="0">
                <a:sym typeface="Symbol" pitchFamily="18" charset="2"/>
              </a:rPr>
              <a:t>  1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if </a:t>
            </a:r>
            <a:r>
              <a:rPr lang="en-US" altLang="en-US" i="1" smtClean="0">
                <a:sym typeface="Symbol" pitchFamily="18" charset="2"/>
              </a:rPr>
              <a:t>p</a:t>
            </a:r>
            <a:r>
              <a:rPr lang="en-US" altLang="en-US" smtClean="0">
                <a:sym typeface="Symbol" pitchFamily="18" charset="2"/>
              </a:rPr>
              <a:t> = 0 no page faults </a:t>
            </a:r>
          </a:p>
          <a:p>
            <a:pPr lvl="1"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if </a:t>
            </a:r>
            <a:r>
              <a:rPr lang="en-US" altLang="en-US" i="1" smtClean="0">
                <a:sym typeface="Symbol" pitchFamily="18" charset="2"/>
              </a:rPr>
              <a:t>p</a:t>
            </a:r>
            <a:r>
              <a:rPr lang="en-US" altLang="en-US" smtClean="0">
                <a:sym typeface="Symbol" pitchFamily="18" charset="2"/>
              </a:rPr>
              <a:t> = 1, every reference is a fault</a:t>
            </a:r>
          </a:p>
          <a:p>
            <a:pPr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Effective Access Time (EAT)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		EAT = (1 – </a:t>
            </a:r>
            <a:r>
              <a:rPr lang="en-US" altLang="en-US" i="1" smtClean="0">
                <a:sym typeface="Symbol" pitchFamily="18" charset="2"/>
              </a:rPr>
              <a:t>p</a:t>
            </a:r>
            <a:r>
              <a:rPr lang="en-US" altLang="en-US" smtClean="0">
                <a:sym typeface="Symbol" pitchFamily="18" charset="2"/>
              </a:rPr>
              <a:t>) x memory access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			+ </a:t>
            </a:r>
            <a:r>
              <a:rPr lang="en-US" altLang="en-US" i="1" smtClean="0">
                <a:sym typeface="Symbol" pitchFamily="18" charset="2"/>
              </a:rPr>
              <a:t>p</a:t>
            </a:r>
            <a:r>
              <a:rPr lang="en-US" altLang="en-US" smtClean="0">
                <a:sym typeface="Symbol" pitchFamily="18" charset="2"/>
              </a:rPr>
              <a:t> (page fault overhead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			           + swap page out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			           + swap page in )</a:t>
            </a:r>
          </a:p>
          <a:p>
            <a:pPr>
              <a:buFont typeface="Monotype Sorts" pitchFamily="-84" charset="2"/>
              <a:buNone/>
              <a:tabLst>
                <a:tab pos="2163763" algn="l"/>
                <a:tab pos="2855913" algn="l"/>
              </a:tabLst>
            </a:pPr>
            <a:r>
              <a:rPr lang="en-US" altLang="en-US" smtClean="0">
                <a:sym typeface="Symbol" pitchFamily="18" charset="2"/>
              </a:rPr>
              <a:t>			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663" y="195263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Chapter 9:  Virtual Memory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23950"/>
            <a:ext cx="8229600" cy="4530725"/>
          </a:xfrm>
        </p:spPr>
        <p:txBody>
          <a:bodyPr/>
          <a:lstStyle/>
          <a:p>
            <a:r>
              <a:rPr lang="en-US" altLang="en-US" dirty="0" smtClean="0"/>
              <a:t>Background</a:t>
            </a:r>
          </a:p>
          <a:p>
            <a:r>
              <a:rPr lang="en-US" altLang="en-US" dirty="0" smtClean="0"/>
              <a:t>Demand Paging</a:t>
            </a:r>
          </a:p>
          <a:p>
            <a:r>
              <a:rPr lang="en-US" altLang="en-US" dirty="0" smtClean="0"/>
              <a:t>Copy-on-Write</a:t>
            </a:r>
          </a:p>
          <a:p>
            <a:r>
              <a:rPr lang="en-US" altLang="en-US" dirty="0" smtClean="0"/>
              <a:t>Page </a:t>
            </a:r>
            <a:r>
              <a:rPr lang="en-US" altLang="en-US" dirty="0" smtClean="0"/>
              <a:t>Replacement</a:t>
            </a:r>
            <a:endParaRPr lang="en-US" alt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35038" y="214313"/>
            <a:ext cx="775176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Demand Paging Example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068388"/>
            <a:ext cx="7715250" cy="4849812"/>
          </a:xfrm>
        </p:spPr>
        <p:txBody>
          <a:bodyPr/>
          <a:lstStyle/>
          <a:p>
            <a:pPr>
              <a:tabLst>
                <a:tab pos="1773238" algn="l"/>
                <a:tab pos="2278063" algn="l"/>
              </a:tabLst>
            </a:pPr>
            <a:r>
              <a:rPr lang="en-US" altLang="en-US" smtClean="0"/>
              <a:t>Memory access time = 200 nanoseconds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smtClean="0"/>
              <a:t>Average page-fault service time = 8 milliseconds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smtClean="0"/>
              <a:t>EAT = (1 – p) x 200 + p (8 milliseconds)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smtClean="0"/>
              <a:t>	        = (1 – p  x 200 + p x 8,000,000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smtClean="0"/>
              <a:t>              = 200 + p x 7,999,800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smtClean="0"/>
              <a:t>If one access out of 1,000 causes a page fault, then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smtClean="0"/>
              <a:t>         EAT = 8.2 microseconds. 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smtClean="0"/>
              <a:t>      This is a slowdown by a factor of 40!!</a:t>
            </a:r>
          </a:p>
          <a:p>
            <a:pPr>
              <a:tabLst>
                <a:tab pos="1773238" algn="l"/>
                <a:tab pos="2278063" algn="l"/>
              </a:tabLst>
            </a:pPr>
            <a:r>
              <a:rPr lang="en-US" altLang="en-US" smtClean="0"/>
              <a:t>If want performance degradation &lt; 10 percent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smtClean="0"/>
              <a:t>220 &gt; 200 + 7,999,800 x p</a:t>
            </a:r>
            <a:br>
              <a:rPr lang="en-US" altLang="en-US" smtClean="0"/>
            </a:br>
            <a:r>
              <a:rPr lang="en-US" altLang="en-US" smtClean="0"/>
              <a:t>20 &gt; 7,999,800 x p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smtClean="0"/>
              <a:t>p &lt; .0000025</a:t>
            </a:r>
          </a:p>
          <a:p>
            <a:pPr lvl="1">
              <a:tabLst>
                <a:tab pos="1773238" algn="l"/>
                <a:tab pos="2278063" algn="l"/>
              </a:tabLst>
            </a:pPr>
            <a:r>
              <a:rPr lang="en-US" altLang="en-US" smtClean="0"/>
              <a:t>&lt; one page fault in every 400,000 memory accesses</a:t>
            </a:r>
          </a:p>
          <a:p>
            <a:pPr>
              <a:buFont typeface="Monotype Sorts" pitchFamily="-84" charset="2"/>
              <a:buNone/>
              <a:tabLst>
                <a:tab pos="1773238" algn="l"/>
                <a:tab pos="2278063" algn="l"/>
              </a:tabLst>
            </a:pPr>
            <a:r>
              <a:rPr lang="en-US" altLang="en-US" smtClean="0"/>
              <a:t>	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20700" y="163513"/>
            <a:ext cx="8229600" cy="576262"/>
          </a:xfrm>
        </p:spPr>
        <p:txBody>
          <a:bodyPr/>
          <a:lstStyle/>
          <a:p>
            <a:r>
              <a:rPr lang="en-US" altLang="en-US" smtClean="0"/>
              <a:t>Demand Paging Optimizations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06450" y="1028700"/>
            <a:ext cx="7575550" cy="5232400"/>
          </a:xfrm>
        </p:spPr>
        <p:txBody>
          <a:bodyPr/>
          <a:lstStyle/>
          <a:p>
            <a:r>
              <a:rPr lang="en-US" altLang="en-US" sz="1600" smtClean="0"/>
              <a:t>Swap space I/O faster than file system I/O even if on the same device</a:t>
            </a:r>
          </a:p>
          <a:p>
            <a:pPr lvl="1"/>
            <a:r>
              <a:rPr lang="en-US" altLang="en-US" sz="1600" smtClean="0"/>
              <a:t>Swap allocated in larger chunks, less management needed than file system</a:t>
            </a:r>
          </a:p>
          <a:p>
            <a:r>
              <a:rPr lang="en-US" altLang="en-US" sz="1600" smtClean="0"/>
              <a:t>Copy entire process image to swap space at process load time</a:t>
            </a:r>
          </a:p>
          <a:p>
            <a:pPr lvl="1"/>
            <a:r>
              <a:rPr lang="en-US" altLang="en-US" sz="1600" smtClean="0"/>
              <a:t>Then page in and out of swap space</a:t>
            </a:r>
          </a:p>
          <a:p>
            <a:pPr lvl="1"/>
            <a:r>
              <a:rPr lang="en-US" altLang="en-US" sz="1600" smtClean="0"/>
              <a:t>Used in older BSD Unix</a:t>
            </a:r>
          </a:p>
          <a:p>
            <a:r>
              <a:rPr lang="en-US" altLang="en-US" sz="1600" smtClean="0"/>
              <a:t>Demand page in from program binary on disk, but discard rather than paging out when freeing frame</a:t>
            </a:r>
          </a:p>
          <a:p>
            <a:pPr lvl="1"/>
            <a:r>
              <a:rPr lang="en-US" altLang="en-US" sz="1600" smtClean="0"/>
              <a:t>Used in Solaris and current BSD</a:t>
            </a:r>
          </a:p>
          <a:p>
            <a:pPr lvl="1"/>
            <a:r>
              <a:rPr lang="en-US" altLang="en-US" sz="1600" smtClean="0"/>
              <a:t>Still need to write to swap space</a:t>
            </a:r>
          </a:p>
          <a:p>
            <a:pPr lvl="2"/>
            <a:r>
              <a:rPr lang="en-US" altLang="en-US" sz="1600" smtClean="0"/>
              <a:t>Pages not associated with a file (like stack and heap) – </a:t>
            </a:r>
            <a:r>
              <a:rPr lang="en-US" altLang="en-US" sz="1600" b="1" smtClean="0">
                <a:solidFill>
                  <a:srgbClr val="3366FF"/>
                </a:solidFill>
              </a:rPr>
              <a:t>anonymous</a:t>
            </a:r>
            <a:r>
              <a:rPr lang="en-US" altLang="en-US" sz="1600" smtClean="0"/>
              <a:t> </a:t>
            </a:r>
            <a:r>
              <a:rPr lang="en-US" altLang="en-US" sz="1600" b="1" smtClean="0">
                <a:solidFill>
                  <a:srgbClr val="3366FF"/>
                </a:solidFill>
              </a:rPr>
              <a:t>memory</a:t>
            </a:r>
          </a:p>
          <a:p>
            <a:pPr lvl="2"/>
            <a:r>
              <a:rPr lang="en-US" altLang="en-US" sz="1600" smtClean="0"/>
              <a:t>Pages modified in memory but not yet written back to the file system</a:t>
            </a:r>
          </a:p>
          <a:p>
            <a:r>
              <a:rPr lang="en-US" altLang="en-US" sz="1600" smtClean="0"/>
              <a:t>Mobile systems</a:t>
            </a:r>
          </a:p>
          <a:p>
            <a:pPr lvl="1"/>
            <a:r>
              <a:rPr lang="en-US" altLang="en-US" sz="1600" smtClean="0"/>
              <a:t>Typically don’t support swapping</a:t>
            </a:r>
          </a:p>
          <a:p>
            <a:pPr lvl="1"/>
            <a:r>
              <a:rPr lang="en-US" altLang="en-US" sz="1600" smtClean="0"/>
              <a:t>Instead, demand page from file system and reclaim read-only pages (such as code)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Copy-on-Write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9950" y="1106488"/>
            <a:ext cx="7334250" cy="4530725"/>
          </a:xfrm>
        </p:spPr>
        <p:txBody>
          <a:bodyPr/>
          <a:lstStyle/>
          <a:p>
            <a:r>
              <a:rPr lang="en-US" altLang="en-US" sz="1600" b="1" smtClean="0">
                <a:solidFill>
                  <a:srgbClr val="3366FF"/>
                </a:solidFill>
              </a:rPr>
              <a:t>Copy-on-Write </a:t>
            </a:r>
            <a:r>
              <a:rPr lang="en-US" altLang="en-US" sz="1600" smtClean="0"/>
              <a:t>(COW) allows both parent and child processes to initially </a:t>
            </a:r>
            <a:r>
              <a:rPr lang="en-US" altLang="en-US" sz="1600" b="1" i="1" smtClean="0"/>
              <a:t>share</a:t>
            </a:r>
            <a:r>
              <a:rPr lang="en-US" altLang="en-US" sz="1600" smtClean="0"/>
              <a:t> the same pages in memory</a:t>
            </a:r>
          </a:p>
          <a:p>
            <a:pPr lvl="1"/>
            <a:r>
              <a:rPr lang="en-US" altLang="en-US" sz="1600" smtClean="0"/>
              <a:t>If either process modifies a shared page, only then is the page copied</a:t>
            </a:r>
          </a:p>
          <a:p>
            <a:r>
              <a:rPr lang="en-US" altLang="en-US" sz="1600" smtClean="0"/>
              <a:t>COW allows more efficient process creation as only modified pages are copied</a:t>
            </a:r>
          </a:p>
          <a:p>
            <a:r>
              <a:rPr lang="en-US" altLang="en-US" sz="1600" smtClean="0"/>
              <a:t>In general, free pages are allocated from a </a:t>
            </a:r>
            <a:r>
              <a:rPr lang="en-US" altLang="en-US" sz="1600" b="1" smtClean="0">
                <a:solidFill>
                  <a:srgbClr val="3366FF"/>
                </a:solidFill>
              </a:rPr>
              <a:t>pool</a:t>
            </a:r>
            <a:r>
              <a:rPr lang="en-US" altLang="en-US" sz="1600" smtClean="0">
                <a:solidFill>
                  <a:srgbClr val="3366FF"/>
                </a:solidFill>
              </a:rPr>
              <a:t> </a:t>
            </a:r>
            <a:r>
              <a:rPr lang="en-US" altLang="en-US" sz="1600" smtClean="0"/>
              <a:t>of </a:t>
            </a:r>
            <a:r>
              <a:rPr lang="en-US" altLang="en-US" sz="1600" b="1" smtClean="0">
                <a:solidFill>
                  <a:srgbClr val="3366FF"/>
                </a:solidFill>
              </a:rPr>
              <a:t>zero-fill-on-demand </a:t>
            </a:r>
            <a:r>
              <a:rPr lang="en-US" altLang="en-US" sz="1600" smtClean="0"/>
              <a:t>pages</a:t>
            </a:r>
          </a:p>
          <a:p>
            <a:pPr lvl="1"/>
            <a:r>
              <a:rPr lang="en-US" altLang="en-US" sz="1600" smtClean="0"/>
              <a:t>Pool should always have free frames for fast demand page execution</a:t>
            </a:r>
          </a:p>
          <a:p>
            <a:pPr lvl="2"/>
            <a:r>
              <a:rPr lang="en-US" altLang="en-US" sz="1600" smtClean="0"/>
              <a:t>Don’t want to have to free a frame as well as other processing on page fault</a:t>
            </a:r>
          </a:p>
          <a:p>
            <a:pPr lvl="1"/>
            <a:r>
              <a:rPr lang="en-US" altLang="en-US" sz="1600" smtClean="0"/>
              <a:t>Why zero-out a page before allocating it?</a:t>
            </a:r>
          </a:p>
          <a:p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vfork()</a:t>
            </a:r>
            <a:r>
              <a:rPr lang="en-US" altLang="en-US" sz="1600" smtClean="0"/>
              <a:t> variation on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fork() </a:t>
            </a:r>
            <a:r>
              <a:rPr lang="en-US" altLang="en-US" sz="1600" smtClean="0"/>
              <a:t>system call has parent suspend and child using copy-on-write address space of parent</a:t>
            </a:r>
          </a:p>
          <a:p>
            <a:pPr lvl="1"/>
            <a:r>
              <a:rPr lang="en-US" altLang="en-US" sz="1600" smtClean="0"/>
              <a:t>Designed to have child call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exec()</a:t>
            </a:r>
          </a:p>
          <a:p>
            <a:pPr lvl="1"/>
            <a:r>
              <a:rPr lang="en-US" altLang="en-US" sz="1600" smtClean="0"/>
              <a:t>Very efficient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84250" y="227013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Before Process 1 Modifies Page C</a:t>
            </a:r>
          </a:p>
        </p:txBody>
      </p:sp>
      <p:pic>
        <p:nvPicPr>
          <p:cNvPr id="26627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2700" y="1354138"/>
            <a:ext cx="73390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0" y="138113"/>
            <a:ext cx="78105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After Process 1 Modifies Page C</a:t>
            </a:r>
          </a:p>
        </p:txBody>
      </p:sp>
      <p:pic>
        <p:nvPicPr>
          <p:cNvPr id="27651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8300" y="1319213"/>
            <a:ext cx="6403975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31888" y="144463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What Happens if There is no Free Frame?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2488" y="1133475"/>
            <a:ext cx="7300912" cy="4511675"/>
          </a:xfrm>
        </p:spPr>
        <p:txBody>
          <a:bodyPr/>
          <a:lstStyle/>
          <a:p>
            <a:r>
              <a:rPr lang="en-US" altLang="en-US" smtClean="0"/>
              <a:t>Used up by process pages</a:t>
            </a:r>
          </a:p>
          <a:p>
            <a:r>
              <a:rPr lang="en-US" altLang="en-US" smtClean="0"/>
              <a:t>Also in demand from the kernel, I/O buffers, etc</a:t>
            </a:r>
          </a:p>
          <a:p>
            <a:r>
              <a:rPr lang="en-US" altLang="en-US" smtClean="0"/>
              <a:t>How much to allocate to each?</a:t>
            </a:r>
          </a:p>
          <a:p>
            <a:r>
              <a:rPr lang="en-US" altLang="en-US" smtClean="0"/>
              <a:t>Page replacement – find some page in memory, but not really in use, page it out</a:t>
            </a:r>
          </a:p>
          <a:p>
            <a:pPr lvl="1"/>
            <a:r>
              <a:rPr lang="en-US" altLang="en-US" smtClean="0"/>
              <a:t>Algorithm – terminate? swap out? replace the page?</a:t>
            </a:r>
          </a:p>
          <a:p>
            <a:pPr lvl="1"/>
            <a:r>
              <a:rPr lang="en-US" altLang="en-US" smtClean="0"/>
              <a:t>Performance – want an algorithm which will result in minimum number of page faults</a:t>
            </a:r>
          </a:p>
          <a:p>
            <a:r>
              <a:rPr lang="en-US" altLang="en-US" smtClean="0"/>
              <a:t>Same page may be brought into memory several times</a:t>
            </a:r>
          </a:p>
          <a:p>
            <a:pPr>
              <a:buFont typeface="Monotype Sorts" pitchFamily="-84" charset="2"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62025" y="188913"/>
            <a:ext cx="77247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Page Replacement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233488"/>
            <a:ext cx="6508750" cy="4530725"/>
          </a:xfrm>
        </p:spPr>
        <p:txBody>
          <a:bodyPr/>
          <a:lstStyle/>
          <a:p>
            <a:r>
              <a:rPr lang="en-US" altLang="en-US" smtClean="0"/>
              <a:t>Prevent </a:t>
            </a:r>
            <a:r>
              <a:rPr lang="en-US" altLang="en-US" b="1" smtClean="0">
                <a:solidFill>
                  <a:srgbClr val="3366FF"/>
                </a:solidFill>
              </a:rPr>
              <a:t>over-allocation</a:t>
            </a:r>
            <a:r>
              <a:rPr lang="en-US" altLang="en-US" smtClean="0"/>
              <a:t> of memory by modifying page-fault service routine to include page replacement</a:t>
            </a:r>
          </a:p>
          <a:p>
            <a:r>
              <a:rPr lang="en-US" altLang="en-US" smtClean="0"/>
              <a:t>Use </a:t>
            </a:r>
            <a:r>
              <a:rPr lang="en-US" altLang="en-US" b="1" smtClean="0">
                <a:solidFill>
                  <a:srgbClr val="3366FF"/>
                </a:solidFill>
              </a:rPr>
              <a:t>modify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dirty</a:t>
            </a:r>
            <a:r>
              <a:rPr lang="en-US" altLang="en-US" smtClean="0"/>
              <a:t>)</a:t>
            </a:r>
            <a:r>
              <a:rPr lang="en-US" altLang="en-US" b="1" smtClean="0">
                <a:solidFill>
                  <a:srgbClr val="3366FF"/>
                </a:solidFill>
              </a:rPr>
              <a:t> bit </a:t>
            </a:r>
            <a:r>
              <a:rPr lang="en-US" altLang="en-US" smtClean="0"/>
              <a:t>to reduce overhead of page transfers – only modified pages are written to disk</a:t>
            </a:r>
          </a:p>
          <a:p>
            <a:r>
              <a:rPr lang="en-US" altLang="en-US" smtClean="0"/>
              <a:t>Page replacement completes separation between logical memory and physical memory – large virtual memory can be provided on a smaller physical memory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3775" y="188913"/>
            <a:ext cx="76930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Need For Page Replacement</a:t>
            </a:r>
          </a:p>
        </p:txBody>
      </p:sp>
      <p:pic>
        <p:nvPicPr>
          <p:cNvPr id="30723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7200" y="1192213"/>
            <a:ext cx="6192838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0" y="163513"/>
            <a:ext cx="76073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Basic Page Replacement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122363"/>
            <a:ext cx="7653338" cy="4457700"/>
          </a:xfrm>
        </p:spPr>
        <p:txBody>
          <a:bodyPr/>
          <a:lstStyle/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smtClean="0"/>
              <a:t>Find the location of the desired page on disk</a:t>
            </a:r>
            <a:br>
              <a:rPr lang="en-US" altLang="en-US" smtClean="0"/>
            </a:br>
            <a:endParaRPr lang="en-US" altLang="en-US" smtClean="0"/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smtClean="0"/>
              <a:t>Find a free frame:</a:t>
            </a:r>
            <a:br>
              <a:rPr lang="en-US" altLang="en-US" smtClean="0"/>
            </a:br>
            <a:r>
              <a:rPr lang="en-US" altLang="en-US" smtClean="0"/>
              <a:t>   -  If there is a free frame, use it</a:t>
            </a:r>
            <a:br>
              <a:rPr lang="en-US" altLang="en-US" smtClean="0"/>
            </a:br>
            <a:r>
              <a:rPr lang="en-US" altLang="en-US" smtClean="0"/>
              <a:t>   -  If there is no free frame, use a page replacement algorithm to select a </a:t>
            </a:r>
            <a:r>
              <a:rPr lang="en-US" altLang="en-US" b="1" smtClean="0">
                <a:solidFill>
                  <a:srgbClr val="3366FF"/>
                </a:solidFill>
              </a:rPr>
              <a:t>victim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frame</a:t>
            </a:r>
            <a:br>
              <a:rPr lang="en-US" altLang="en-US" b="1" smtClean="0">
                <a:solidFill>
                  <a:srgbClr val="3366FF"/>
                </a:solidFill>
              </a:rPr>
            </a:br>
            <a:r>
              <a:rPr lang="en-US" altLang="en-US" b="1" smtClean="0">
                <a:solidFill>
                  <a:srgbClr val="3366FF"/>
                </a:solidFill>
              </a:rPr>
              <a:t>	- </a:t>
            </a:r>
            <a:r>
              <a:rPr lang="en-US" altLang="en-US" smtClean="0"/>
              <a:t>Write victim frame to disk if dirty</a:t>
            </a:r>
            <a:br>
              <a:rPr lang="en-US" altLang="en-US" smtClean="0"/>
            </a:br>
            <a:endParaRPr lang="en-US" altLang="en-US" smtClean="0"/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smtClean="0"/>
              <a:t>Bring  the desired page into the (newly) free frame; update the page and frame tables</a:t>
            </a:r>
            <a:br>
              <a:rPr lang="en-US" altLang="en-US" smtClean="0"/>
            </a:br>
            <a:endParaRPr lang="en-US" altLang="en-US" smtClean="0"/>
          </a:p>
          <a:p>
            <a:pPr marL="379413" indent="-379413">
              <a:buFont typeface="Monotype Sorts" pitchFamily="-84" charset="2"/>
              <a:buAutoNum type="arabicPeriod"/>
            </a:pPr>
            <a:r>
              <a:rPr lang="en-US" altLang="en-US" smtClean="0"/>
              <a:t>Continue the process by restarting the instruction that caused the trap</a:t>
            </a:r>
          </a:p>
          <a:p>
            <a:pPr marL="379413" indent="-379413">
              <a:buFont typeface="Monotype Sorts" pitchFamily="-84" charset="2"/>
              <a:buAutoNum type="arabicPeriod"/>
            </a:pPr>
            <a:endParaRPr lang="en-US" altLang="en-US" smtClean="0"/>
          </a:p>
          <a:p>
            <a:pPr marL="379413" indent="-379413">
              <a:buFont typeface="Monotype Sorts" pitchFamily="-84" charset="2"/>
              <a:buNone/>
            </a:pPr>
            <a:r>
              <a:rPr lang="en-US" altLang="en-US" smtClean="0"/>
              <a:t>Note now potentially 2 page transfers for page fault – increasing EAT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22350" y="176213"/>
            <a:ext cx="76644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Page Replacement</a:t>
            </a:r>
          </a:p>
        </p:txBody>
      </p:sp>
      <p:pic>
        <p:nvPicPr>
          <p:cNvPr id="32771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500" y="1223963"/>
            <a:ext cx="62674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8275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233488"/>
            <a:ext cx="6877050" cy="4530725"/>
          </a:xfrm>
        </p:spPr>
        <p:txBody>
          <a:bodyPr/>
          <a:lstStyle/>
          <a:p>
            <a:r>
              <a:rPr lang="en-US" altLang="en-US" dirty="0" smtClean="0"/>
              <a:t>To describe the benefits of a virtual memory system</a:t>
            </a:r>
          </a:p>
          <a:p>
            <a:r>
              <a:rPr lang="en-US" altLang="en-US" dirty="0" smtClean="0"/>
              <a:t>To explain the concepts of demand paging, page-replacement algorithms, and allocation of page </a:t>
            </a:r>
            <a:r>
              <a:rPr lang="en-US" altLang="en-US" dirty="0" smtClean="0"/>
              <a:t>frames</a:t>
            </a:r>
            <a:endParaRPr lang="en-US" alt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39838" y="163513"/>
            <a:ext cx="7675562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Page and Frame Replacement Algorithms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9950" y="1133475"/>
            <a:ext cx="7486650" cy="4899025"/>
          </a:xfrm>
        </p:spPr>
        <p:txBody>
          <a:bodyPr/>
          <a:lstStyle/>
          <a:p>
            <a:pPr>
              <a:tabLst>
                <a:tab pos="3144838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Frame-allocation algorithm </a:t>
            </a:r>
            <a:r>
              <a:rPr lang="en-US" altLang="en-US" smtClean="0"/>
              <a:t>determines 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How many frames to give each process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Which frames to replace</a:t>
            </a:r>
          </a:p>
          <a:p>
            <a:pPr>
              <a:tabLst>
                <a:tab pos="3144838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Page-replacement algorithm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Want lowest page-fault rate on both first access and re-access</a:t>
            </a:r>
          </a:p>
          <a:p>
            <a:pPr>
              <a:tabLst>
                <a:tab pos="3144838" algn="ctr"/>
              </a:tabLst>
            </a:pPr>
            <a:r>
              <a:rPr lang="en-US" altLang="en-US" smtClean="0"/>
              <a:t>Evaluate algorithm by running it on a particular string of memory references (reference string) and computing the number of page faults on that string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String is just page numbers, not full addresses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Repeated access to the same page does not cause a page fault</a:t>
            </a:r>
          </a:p>
          <a:p>
            <a:pPr lvl="1">
              <a:tabLst>
                <a:tab pos="3144838" algn="ctr"/>
              </a:tabLst>
            </a:pPr>
            <a:r>
              <a:rPr lang="en-US" altLang="en-US" smtClean="0"/>
              <a:t>Results depend on number of frames available</a:t>
            </a:r>
          </a:p>
          <a:p>
            <a:pPr>
              <a:tabLst>
                <a:tab pos="3144838" algn="ctr"/>
              </a:tabLst>
            </a:pPr>
            <a:r>
              <a:rPr lang="en-US" altLang="en-US" smtClean="0"/>
              <a:t>In all our examples, the </a:t>
            </a:r>
            <a:r>
              <a:rPr lang="en-US" altLang="en-US" b="1" smtClean="0">
                <a:solidFill>
                  <a:srgbClr val="3366FF"/>
                </a:solidFill>
              </a:rPr>
              <a:t>reference string </a:t>
            </a:r>
            <a:r>
              <a:rPr lang="en-US" altLang="en-US" smtClean="0"/>
              <a:t>of referenced page numbers is </a:t>
            </a:r>
          </a:p>
          <a:p>
            <a:pPr>
              <a:buFont typeface="Monotype Sorts" pitchFamily="-84" charset="2"/>
              <a:buNone/>
              <a:tabLst>
                <a:tab pos="3144838" algn="ctr"/>
              </a:tabLst>
            </a:pPr>
            <a:r>
              <a:rPr lang="en-US" altLang="en-US" smtClean="0"/>
              <a:t>	               </a:t>
            </a:r>
            <a:r>
              <a:rPr lang="en-US" altLang="en-US" b="1" smtClean="0">
                <a:solidFill>
                  <a:srgbClr val="FF0000"/>
                </a:solidFill>
              </a:rPr>
              <a:t>7,0,1,2,0,3,0,4,2,3,0,3,0,3,2,1,2,0,1,7,0,1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98425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Graph of Page Faults Versus The Number of Frames</a:t>
            </a: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4800" y="1238250"/>
            <a:ext cx="60452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41388" y="176213"/>
            <a:ext cx="782161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First-In-First-Out (FIFO) Algorithm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052513"/>
            <a:ext cx="7283450" cy="5762625"/>
          </a:xfrm>
        </p:spPr>
        <p:txBody>
          <a:bodyPr/>
          <a:lstStyle/>
          <a:p>
            <a:r>
              <a:rPr lang="en-US" altLang="en-US" smtClean="0"/>
              <a:t>Reference string: </a:t>
            </a:r>
            <a:r>
              <a:rPr lang="en-US" altLang="en-US" b="1" smtClean="0">
                <a:solidFill>
                  <a:srgbClr val="FF0000"/>
                </a:solidFill>
              </a:rPr>
              <a:t>7,0,1,2,0,3,0,4,2,3,0,3,0,3,2,1,2,0,1,7,0,1</a:t>
            </a:r>
            <a:endParaRPr lang="en-US" altLang="en-US" smtClean="0"/>
          </a:p>
          <a:p>
            <a:r>
              <a:rPr lang="en-US" altLang="en-US" smtClean="0"/>
              <a:t>3 frames (3 pages can be in memory at a time per process)</a:t>
            </a:r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pPr>
              <a:buFont typeface="Monotype Sorts" pitchFamily="-84" charset="2"/>
              <a:buNone/>
            </a:pP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  <a:p>
            <a:pPr>
              <a:buFont typeface="Monotype Sorts" pitchFamily="-84" charset="2"/>
              <a:buNone/>
            </a:pPr>
            <a:endParaRPr lang="en-US" altLang="en-US" sz="800" smtClean="0"/>
          </a:p>
          <a:p>
            <a:pPr>
              <a:buFont typeface="Monotype Sorts" pitchFamily="-84" charset="2"/>
              <a:buNone/>
            </a:pPr>
            <a:endParaRPr lang="en-US" altLang="en-US" sz="800" smtClean="0"/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r>
              <a:rPr lang="en-US" altLang="en-US" smtClean="0"/>
              <a:t>Can vary by reference string: consider 1,2,3,4,1,2,5,1,2,3,4,5</a:t>
            </a:r>
          </a:p>
          <a:p>
            <a:pPr lvl="1"/>
            <a:r>
              <a:rPr lang="en-US" altLang="en-US" smtClean="0"/>
              <a:t>Adding more frames can cause more page faults!</a:t>
            </a:r>
          </a:p>
          <a:p>
            <a:pPr lvl="2"/>
            <a:r>
              <a:rPr lang="en-US" altLang="en-US" b="1" smtClean="0">
                <a:solidFill>
                  <a:srgbClr val="3366FF"/>
                </a:solidFill>
              </a:rPr>
              <a:t>Belady</a:t>
            </a:r>
            <a:r>
              <a:rPr lang="ja-JP" altLang="en-US" b="1" smtClean="0">
                <a:solidFill>
                  <a:srgbClr val="3366FF"/>
                </a:solidFill>
              </a:rPr>
              <a:t>’</a:t>
            </a:r>
            <a:r>
              <a:rPr lang="en-US" altLang="ja-JP" b="1" smtClean="0">
                <a:solidFill>
                  <a:srgbClr val="3366FF"/>
                </a:solidFill>
              </a:rPr>
              <a:t>s Anomaly</a:t>
            </a:r>
            <a:endParaRPr lang="en-US" altLang="en-US" sz="800" smtClean="0"/>
          </a:p>
          <a:p>
            <a:r>
              <a:rPr lang="en-US" altLang="en-US" smtClean="0"/>
              <a:t>How to track ages of pages? </a:t>
            </a:r>
          </a:p>
          <a:p>
            <a:pPr lvl="1"/>
            <a:r>
              <a:rPr lang="en-US" altLang="en-US" smtClean="0"/>
              <a:t>Just use a FIFO queue</a:t>
            </a:r>
          </a:p>
        </p:txBody>
      </p:sp>
      <p:sp>
        <p:nvSpPr>
          <p:cNvPr id="35844" name="Text Box 16"/>
          <p:cNvSpPr txBox="1">
            <a:spLocks noChangeArrowheads="1"/>
          </p:cNvSpPr>
          <p:nvPr/>
        </p:nvSpPr>
        <p:spPr bwMode="auto">
          <a:xfrm>
            <a:off x="1333500" y="3546475"/>
            <a:ext cx="163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15 page faults</a:t>
            </a:r>
          </a:p>
        </p:txBody>
      </p:sp>
      <p:pic>
        <p:nvPicPr>
          <p:cNvPr id="35845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4338" y="1854200"/>
            <a:ext cx="532765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214313"/>
            <a:ext cx="77343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FIFO Illustrating Belady</a:t>
            </a:r>
            <a:r>
              <a:rPr lang="ja-JP" altLang="en-US" smtClean="0"/>
              <a:t>’</a:t>
            </a:r>
            <a:r>
              <a:rPr lang="en-US" altLang="ja-JP" smtClean="0"/>
              <a:t>s Anomaly</a:t>
            </a:r>
            <a:endParaRPr lang="en-US" altLang="en-US" smtClean="0"/>
          </a:p>
        </p:txBody>
      </p:sp>
      <p:pic>
        <p:nvPicPr>
          <p:cNvPr id="36867" name="Picture 1" descr="9_13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3538" y="1303338"/>
            <a:ext cx="5676900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49300" y="138113"/>
            <a:ext cx="79375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Optimal Algorithm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119188"/>
            <a:ext cx="8229600" cy="4530725"/>
          </a:xfrm>
        </p:spPr>
        <p:txBody>
          <a:bodyPr/>
          <a:lstStyle/>
          <a:p>
            <a:pPr>
              <a:tabLst>
                <a:tab pos="1889125" algn="l"/>
              </a:tabLst>
            </a:pPr>
            <a:r>
              <a:rPr lang="en-US" altLang="en-US" smtClean="0"/>
              <a:t>Replace page that will not be used for longest period of time</a:t>
            </a:r>
          </a:p>
          <a:p>
            <a:pPr lvl="1">
              <a:tabLst>
                <a:tab pos="1889125" algn="l"/>
              </a:tabLst>
            </a:pPr>
            <a:r>
              <a:rPr lang="en-US" altLang="en-US" smtClean="0"/>
              <a:t>9 is optimal for the example</a:t>
            </a:r>
          </a:p>
          <a:p>
            <a:pPr>
              <a:tabLst>
                <a:tab pos="1889125" algn="l"/>
              </a:tabLst>
            </a:pPr>
            <a:r>
              <a:rPr lang="en-US" altLang="en-US" smtClean="0"/>
              <a:t>How do you know this?</a:t>
            </a:r>
          </a:p>
          <a:p>
            <a:pPr lvl="1">
              <a:tabLst>
                <a:tab pos="1889125" algn="l"/>
              </a:tabLst>
            </a:pPr>
            <a:r>
              <a:rPr lang="en-US" altLang="en-US" smtClean="0"/>
              <a:t>Can</a:t>
            </a:r>
            <a:r>
              <a:rPr lang="ja-JP" altLang="en-US" smtClean="0"/>
              <a:t>’</a:t>
            </a:r>
            <a:r>
              <a:rPr lang="en-US" altLang="ja-JP" smtClean="0"/>
              <a:t>t read the future</a:t>
            </a:r>
            <a:endParaRPr lang="en-US" altLang="en-US" smtClean="0"/>
          </a:p>
          <a:p>
            <a:pPr>
              <a:tabLst>
                <a:tab pos="1889125" algn="l"/>
              </a:tabLst>
            </a:pPr>
            <a:r>
              <a:rPr lang="en-US" altLang="en-US" smtClean="0"/>
              <a:t>Used for measuring how well your algorithm performs</a:t>
            </a:r>
          </a:p>
        </p:txBody>
      </p:sp>
      <p:pic>
        <p:nvPicPr>
          <p:cNvPr id="37892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2900" y="3159125"/>
            <a:ext cx="625951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68425" y="163513"/>
            <a:ext cx="76739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Least Recently Used (LRU) Algorithm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727075"/>
            <a:ext cx="7454900" cy="4835525"/>
          </a:xfrm>
        </p:spPr>
        <p:txBody>
          <a:bodyPr/>
          <a:lstStyle/>
          <a:p>
            <a:pPr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Use past knowledge rather than future</a:t>
            </a:r>
          </a:p>
          <a:p>
            <a:pPr>
              <a:defRPr/>
            </a:pPr>
            <a:r>
              <a:rPr lang="en-US" altLang="en-US" dirty="0" smtClean="0"/>
              <a:t>Replace page that has not been used in the most amount of time</a:t>
            </a:r>
          </a:p>
          <a:p>
            <a:pPr>
              <a:defRPr/>
            </a:pPr>
            <a:r>
              <a:rPr lang="en-US" altLang="en-US" dirty="0" smtClean="0"/>
              <a:t>Associate time of last use with each page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12 faults – better than FIFO but worse than OPT</a:t>
            </a:r>
          </a:p>
          <a:p>
            <a:pPr>
              <a:defRPr/>
            </a:pPr>
            <a:r>
              <a:rPr lang="en-US" altLang="en-US" dirty="0" smtClean="0"/>
              <a:t>Generally good algorithm and frequently used</a:t>
            </a:r>
          </a:p>
          <a:p>
            <a:pPr>
              <a:defRPr/>
            </a:pPr>
            <a:r>
              <a:rPr lang="en-US" altLang="en-US" dirty="0" smtClean="0"/>
              <a:t>But how to implement?</a:t>
            </a:r>
          </a:p>
          <a:p>
            <a:pPr>
              <a:buFont typeface="Monotype Sorts" pitchFamily="-84" charset="2"/>
              <a:buNone/>
              <a:defRPr/>
            </a:pPr>
            <a:endParaRPr lang="en-US" altLang="en-US" dirty="0" smtClean="0"/>
          </a:p>
        </p:txBody>
      </p:sp>
      <p:pic>
        <p:nvPicPr>
          <p:cNvPr id="38916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588" y="2363788"/>
            <a:ext cx="69024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LRU Algorithm (Cont.)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950913"/>
            <a:ext cx="7524750" cy="5246687"/>
          </a:xfrm>
        </p:spPr>
        <p:txBody>
          <a:bodyPr/>
          <a:lstStyle/>
          <a:p>
            <a:r>
              <a:rPr lang="en-US" altLang="en-US" smtClean="0"/>
              <a:t>Counter implementation</a:t>
            </a:r>
          </a:p>
          <a:p>
            <a:pPr lvl="1"/>
            <a:r>
              <a:rPr lang="en-US" altLang="en-US" smtClean="0"/>
              <a:t>Every page entry has a counter; every time page is referenced through this entry, copy the clock into the counter</a:t>
            </a:r>
          </a:p>
          <a:p>
            <a:pPr lvl="1"/>
            <a:r>
              <a:rPr lang="en-US" altLang="en-US" smtClean="0"/>
              <a:t>When a page needs to be changed, look at the counters to find smallest value</a:t>
            </a:r>
          </a:p>
          <a:p>
            <a:pPr lvl="2"/>
            <a:r>
              <a:rPr lang="en-US" altLang="en-US" smtClean="0"/>
              <a:t>Search through table needed</a:t>
            </a:r>
          </a:p>
          <a:p>
            <a:r>
              <a:rPr lang="en-US" altLang="en-US" smtClean="0"/>
              <a:t>Stack implementation</a:t>
            </a:r>
          </a:p>
          <a:p>
            <a:pPr lvl="1"/>
            <a:r>
              <a:rPr lang="en-US" altLang="en-US" smtClean="0"/>
              <a:t>Keep a stack of page numbers in a double link form:</a:t>
            </a:r>
          </a:p>
          <a:p>
            <a:pPr lvl="1"/>
            <a:r>
              <a:rPr lang="en-US" altLang="en-US" smtClean="0"/>
              <a:t>Page referenced:</a:t>
            </a:r>
          </a:p>
          <a:p>
            <a:pPr lvl="2"/>
            <a:r>
              <a:rPr lang="en-US" altLang="en-US" smtClean="0"/>
              <a:t>move it to the top</a:t>
            </a:r>
          </a:p>
          <a:p>
            <a:pPr lvl="2"/>
            <a:r>
              <a:rPr lang="en-US" altLang="en-US" smtClean="0"/>
              <a:t>requires 6 pointers to be changed</a:t>
            </a:r>
          </a:p>
          <a:p>
            <a:pPr lvl="1"/>
            <a:r>
              <a:rPr lang="en-US" altLang="en-US" smtClean="0"/>
              <a:t>But each update more expensive</a:t>
            </a:r>
          </a:p>
          <a:p>
            <a:pPr lvl="1"/>
            <a:r>
              <a:rPr lang="en-US" altLang="en-US" smtClean="0"/>
              <a:t>No search for replacement</a:t>
            </a:r>
          </a:p>
          <a:p>
            <a:r>
              <a:rPr lang="en-US" altLang="en-US" smtClean="0"/>
              <a:t>LRU and OPT are cases of </a:t>
            </a:r>
            <a:r>
              <a:rPr lang="en-US" altLang="en-US" b="1" smtClean="0">
                <a:solidFill>
                  <a:srgbClr val="3366FF"/>
                </a:solidFill>
              </a:rPr>
              <a:t>stack algorithms </a:t>
            </a:r>
            <a:r>
              <a:rPr lang="en-US" altLang="en-US" smtClean="0"/>
              <a:t>that don</a:t>
            </a:r>
            <a:r>
              <a:rPr lang="ja-JP" altLang="en-US" smtClean="0"/>
              <a:t>’</a:t>
            </a:r>
            <a:r>
              <a:rPr lang="en-US" altLang="ja-JP" smtClean="0"/>
              <a:t>t have Belady</a:t>
            </a:r>
            <a:r>
              <a:rPr lang="ja-JP" altLang="en-US" smtClean="0"/>
              <a:t>’</a:t>
            </a:r>
            <a:r>
              <a:rPr lang="en-US" altLang="ja-JP" smtClean="0"/>
              <a:t>s Anomaly</a:t>
            </a:r>
            <a:endParaRPr lang="en-US" alt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103188"/>
            <a:ext cx="7626350" cy="576262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Use Of A Stack to Record Most Recent Page References</a:t>
            </a:r>
          </a:p>
        </p:txBody>
      </p:sp>
      <p:pic>
        <p:nvPicPr>
          <p:cNvPr id="40963" name="Picture 1" descr="9_16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8038" y="1141413"/>
            <a:ext cx="47021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0813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LRU Approximation Algorithms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982663"/>
            <a:ext cx="7370762" cy="5146675"/>
          </a:xfrm>
        </p:spPr>
        <p:txBody>
          <a:bodyPr/>
          <a:lstStyle/>
          <a:p>
            <a:r>
              <a:rPr lang="en-US" altLang="en-US" smtClean="0"/>
              <a:t>LRU needs special hardware and still slow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Reference bit</a:t>
            </a:r>
          </a:p>
          <a:p>
            <a:pPr lvl="1"/>
            <a:r>
              <a:rPr lang="en-US" altLang="en-US" smtClean="0"/>
              <a:t>With each page associate a bit, initially = 0</a:t>
            </a:r>
          </a:p>
          <a:p>
            <a:pPr lvl="1"/>
            <a:r>
              <a:rPr lang="en-US" altLang="en-US" smtClean="0"/>
              <a:t>When page is referenced bit set to 1</a:t>
            </a:r>
          </a:p>
          <a:p>
            <a:pPr lvl="1"/>
            <a:r>
              <a:rPr lang="en-US" altLang="en-US" smtClean="0"/>
              <a:t>Replace any with reference bit = 0 (if one exists)</a:t>
            </a:r>
          </a:p>
          <a:p>
            <a:pPr lvl="2"/>
            <a:r>
              <a:rPr lang="en-US" altLang="en-US" smtClean="0"/>
              <a:t>We do not know the order, however</a:t>
            </a:r>
            <a:endParaRPr lang="en-US" altLang="en-US" sz="800" smtClean="0"/>
          </a:p>
          <a:p>
            <a:r>
              <a:rPr lang="en-US" altLang="en-US" b="1" smtClean="0">
                <a:solidFill>
                  <a:srgbClr val="3366FF"/>
                </a:solidFill>
              </a:rPr>
              <a:t>Second-chance algorithm</a:t>
            </a:r>
          </a:p>
          <a:p>
            <a:pPr lvl="1"/>
            <a:r>
              <a:rPr lang="en-US" altLang="en-US" smtClean="0"/>
              <a:t>Generally FIFO, plus hardware-provided reference bit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Clock</a:t>
            </a:r>
            <a:r>
              <a:rPr lang="en-US" altLang="en-US" smtClean="0"/>
              <a:t> replacement</a:t>
            </a:r>
          </a:p>
          <a:p>
            <a:pPr lvl="1"/>
            <a:r>
              <a:rPr lang="en-US" altLang="en-US" smtClean="0"/>
              <a:t>If page to be replaced has </a:t>
            </a:r>
          </a:p>
          <a:p>
            <a:pPr lvl="2"/>
            <a:r>
              <a:rPr lang="en-US" altLang="en-US" smtClean="0"/>
              <a:t>Reference bit = 0 -&gt; replace it</a:t>
            </a:r>
          </a:p>
          <a:p>
            <a:pPr lvl="2"/>
            <a:r>
              <a:rPr lang="en-US" altLang="en-US" smtClean="0"/>
              <a:t>reference bit = 1 then:</a:t>
            </a:r>
          </a:p>
          <a:p>
            <a:pPr lvl="3"/>
            <a:r>
              <a:rPr lang="en-US" altLang="en-US" smtClean="0"/>
              <a:t>set reference bit 0, leave page in memory</a:t>
            </a:r>
          </a:p>
          <a:p>
            <a:pPr lvl="3"/>
            <a:r>
              <a:rPr lang="en-US" altLang="en-US" smtClean="0"/>
              <a:t>replace next page, subject to same rules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27100" y="177800"/>
            <a:ext cx="8010525" cy="46355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Second-Chance (clock) Page-Replacement Algorithm</a:t>
            </a:r>
          </a:p>
        </p:txBody>
      </p:sp>
      <p:pic>
        <p:nvPicPr>
          <p:cNvPr id="43011" name="Picture 1" descr="9_17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1092200"/>
            <a:ext cx="4402138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12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Background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2013" y="1111250"/>
            <a:ext cx="7213600" cy="4530725"/>
          </a:xfrm>
        </p:spPr>
        <p:txBody>
          <a:bodyPr/>
          <a:lstStyle/>
          <a:p>
            <a:r>
              <a:rPr lang="en-US" altLang="en-US" smtClean="0"/>
              <a:t>Code needs to be in memory to execute, but entire program rarely used</a:t>
            </a:r>
          </a:p>
          <a:p>
            <a:pPr lvl="1"/>
            <a:r>
              <a:rPr lang="en-US" altLang="en-US" smtClean="0"/>
              <a:t>Error code, unusual routines, large data structures</a:t>
            </a:r>
          </a:p>
          <a:p>
            <a:r>
              <a:rPr lang="en-US" altLang="en-US" smtClean="0"/>
              <a:t>Entire program code not needed at same time</a:t>
            </a:r>
          </a:p>
          <a:p>
            <a:r>
              <a:rPr lang="en-US" altLang="en-US" smtClean="0"/>
              <a:t>Consider ability to execute partially-loaded program</a:t>
            </a:r>
          </a:p>
          <a:p>
            <a:pPr lvl="1"/>
            <a:r>
              <a:rPr lang="en-US" altLang="en-US" smtClean="0"/>
              <a:t>Program no longer constrained by limits of physical memory</a:t>
            </a:r>
          </a:p>
          <a:p>
            <a:pPr lvl="1"/>
            <a:r>
              <a:rPr lang="en-US" altLang="en-US" smtClean="0"/>
              <a:t>Each program takes less memory while running -&gt; more programs run at the same time</a:t>
            </a:r>
          </a:p>
          <a:p>
            <a:pPr lvl="2"/>
            <a:r>
              <a:rPr lang="en-US" altLang="en-US" smtClean="0"/>
              <a:t>Increased CPU utilization and throughput with no increase in response time or turnaround time</a:t>
            </a:r>
          </a:p>
          <a:p>
            <a:pPr lvl="1"/>
            <a:r>
              <a:rPr lang="en-US" altLang="en-US" smtClean="0"/>
              <a:t>Less I/O needed to load or swap programs into memory -&gt; each user program runs faster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138113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Enhanced Second-Chance Algorithm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1071563"/>
            <a:ext cx="7158037" cy="5146675"/>
          </a:xfrm>
        </p:spPr>
        <p:txBody>
          <a:bodyPr/>
          <a:lstStyle/>
          <a:p>
            <a:r>
              <a:rPr lang="en-US" altLang="en-US" smtClean="0"/>
              <a:t>Improve algorithm by using reference bit and modify bit (if available) in concert</a:t>
            </a:r>
          </a:p>
          <a:p>
            <a:r>
              <a:rPr lang="en-US" altLang="en-US" smtClean="0"/>
              <a:t>Take ordered pair (reference, modify)</a:t>
            </a:r>
          </a:p>
          <a:p>
            <a:pPr>
              <a:buFont typeface="Arial" pitchFamily="34" charset="0"/>
              <a:buAutoNum type="arabicPeriod"/>
            </a:pPr>
            <a:r>
              <a:rPr lang="en-US" altLang="en-US" smtClean="0"/>
              <a:t>(0, 0) neither recently used not modified – best page to replace</a:t>
            </a:r>
          </a:p>
          <a:p>
            <a:pPr>
              <a:buFont typeface="Arial" pitchFamily="34" charset="0"/>
              <a:buAutoNum type="arabicPeriod"/>
            </a:pPr>
            <a:r>
              <a:rPr lang="en-US" altLang="en-US" smtClean="0"/>
              <a:t>(0, 1) not recently used but modified – not quite as good, must write out before replacement</a:t>
            </a:r>
          </a:p>
          <a:p>
            <a:pPr>
              <a:buFont typeface="Arial" pitchFamily="34" charset="0"/>
              <a:buAutoNum type="arabicPeriod"/>
            </a:pPr>
            <a:r>
              <a:rPr lang="en-US" altLang="en-US" smtClean="0"/>
              <a:t>(1, 0) recently used but clean – probably will be used again soon</a:t>
            </a:r>
          </a:p>
          <a:p>
            <a:pPr>
              <a:buFont typeface="Arial" pitchFamily="34" charset="0"/>
              <a:buAutoNum type="arabicPeriod"/>
            </a:pPr>
            <a:r>
              <a:rPr lang="en-US" altLang="en-US" smtClean="0"/>
              <a:t>(1, 1) recently used and modified – probably will be used again soon and need to write out before replacement</a:t>
            </a:r>
          </a:p>
          <a:p>
            <a:r>
              <a:rPr lang="en-US" altLang="en-US" smtClean="0"/>
              <a:t>When page replacement called for, use the clock scheme  but use the four classes replace page in lowest non-empty class</a:t>
            </a:r>
          </a:p>
          <a:p>
            <a:pPr lvl="1"/>
            <a:r>
              <a:rPr lang="en-US" altLang="en-US" smtClean="0"/>
              <a:t>Might need to search circular queue several times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35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Counting Algorithms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1155700"/>
            <a:ext cx="7377112" cy="4551363"/>
          </a:xfrm>
        </p:spPr>
        <p:txBody>
          <a:bodyPr/>
          <a:lstStyle/>
          <a:p>
            <a:r>
              <a:rPr lang="en-US" altLang="en-US" smtClean="0"/>
              <a:t>Keep a counter of the number of references that have been made to each page</a:t>
            </a:r>
          </a:p>
          <a:p>
            <a:pPr lvl="1"/>
            <a:r>
              <a:rPr lang="en-US" altLang="en-US" smtClean="0"/>
              <a:t>Not common</a:t>
            </a:r>
            <a:br>
              <a:rPr lang="en-US" altLang="en-US" smtClean="0"/>
            </a:br>
            <a:endParaRPr lang="en-US" altLang="en-US" smtClean="0"/>
          </a:p>
          <a:p>
            <a:r>
              <a:rPr lang="en-US" altLang="en-US" b="1" smtClean="0">
                <a:solidFill>
                  <a:srgbClr val="3366FF"/>
                </a:solidFill>
              </a:rPr>
              <a:t>Lease Frequently Used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LFU</a:t>
            </a:r>
            <a:r>
              <a:rPr lang="en-US" altLang="en-US" smtClean="0"/>
              <a:t>)</a:t>
            </a:r>
            <a:r>
              <a:rPr lang="en-US" altLang="en-US" b="1" smtClean="0">
                <a:solidFill>
                  <a:srgbClr val="3366FF"/>
                </a:solidFill>
              </a:rPr>
              <a:t> Algorithm</a:t>
            </a:r>
            <a:r>
              <a:rPr lang="en-US" altLang="en-US" smtClean="0"/>
              <a:t>:  replaces page with smallest count</a:t>
            </a:r>
            <a:br>
              <a:rPr lang="en-US" altLang="en-US" smtClean="0"/>
            </a:br>
            <a:endParaRPr lang="en-US" altLang="en-US" smtClean="0"/>
          </a:p>
          <a:p>
            <a:r>
              <a:rPr lang="en-US" altLang="en-US" b="1" smtClean="0">
                <a:solidFill>
                  <a:srgbClr val="3366FF"/>
                </a:solidFill>
              </a:rPr>
              <a:t>Most Frequently Used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MFU</a:t>
            </a:r>
            <a:r>
              <a:rPr lang="en-US" altLang="en-US" smtClean="0"/>
              <a:t>)</a:t>
            </a:r>
            <a:r>
              <a:rPr lang="en-US" altLang="en-US" b="1" smtClean="0">
                <a:solidFill>
                  <a:srgbClr val="3366FF"/>
                </a:solidFill>
              </a:rPr>
              <a:t> Algorithm</a:t>
            </a:r>
            <a:r>
              <a:rPr lang="en-US" altLang="en-US" smtClean="0"/>
              <a:t>: based on the argument that the page with the smallest count was probably just brought in and has yet to be used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r>
              <a:rPr lang="en-US" altLang="en-US" smtClean="0"/>
              <a:t>Page-Buffering Algorithms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869950" y="1093788"/>
            <a:ext cx="7232650" cy="5078412"/>
          </a:xfrm>
        </p:spPr>
        <p:txBody>
          <a:bodyPr/>
          <a:lstStyle/>
          <a:p>
            <a:r>
              <a:rPr lang="en-US" altLang="en-US" smtClean="0"/>
              <a:t>Keep a pool of free frames, always</a:t>
            </a:r>
          </a:p>
          <a:p>
            <a:pPr lvl="1"/>
            <a:r>
              <a:rPr lang="en-US" altLang="en-US" smtClean="0"/>
              <a:t>Then frame available when needed, not found at fault time</a:t>
            </a:r>
          </a:p>
          <a:p>
            <a:pPr lvl="1"/>
            <a:r>
              <a:rPr lang="en-US" altLang="en-US" smtClean="0"/>
              <a:t>Read page into free frame and select victim to evict and add to free pool</a:t>
            </a:r>
          </a:p>
          <a:p>
            <a:pPr lvl="1"/>
            <a:r>
              <a:rPr lang="en-US" altLang="en-US" smtClean="0"/>
              <a:t>When convenient, evict victim</a:t>
            </a:r>
          </a:p>
          <a:p>
            <a:r>
              <a:rPr lang="en-US" altLang="en-US" smtClean="0"/>
              <a:t>Possibly, keep list of modified pages</a:t>
            </a:r>
          </a:p>
          <a:p>
            <a:pPr lvl="1"/>
            <a:r>
              <a:rPr lang="en-US" altLang="en-US" smtClean="0"/>
              <a:t>When backing store otherwise idle, write pages there and set to non-dirty</a:t>
            </a:r>
          </a:p>
          <a:p>
            <a:r>
              <a:rPr lang="en-US" altLang="en-US" smtClean="0"/>
              <a:t>Possibly, keep free frame contents intact and note what is in them</a:t>
            </a:r>
          </a:p>
          <a:p>
            <a:pPr lvl="1"/>
            <a:r>
              <a:rPr lang="en-US" altLang="en-US" smtClean="0"/>
              <a:t>If referenced again before reused, no need to load contents again from disk</a:t>
            </a:r>
          </a:p>
          <a:p>
            <a:pPr lvl="1"/>
            <a:r>
              <a:rPr lang="en-US" altLang="en-US" smtClean="0"/>
              <a:t>Generally useful to reduce penalty if wrong victim frame selected 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831850" y="138113"/>
            <a:ext cx="7867650" cy="576262"/>
          </a:xfrm>
        </p:spPr>
        <p:txBody>
          <a:bodyPr/>
          <a:lstStyle/>
          <a:p>
            <a:r>
              <a:rPr lang="en-US" altLang="en-US" sz="2800" smtClean="0"/>
              <a:t>Applications and Page Replacement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895350" y="1131888"/>
            <a:ext cx="7067550" cy="4530725"/>
          </a:xfrm>
        </p:spPr>
        <p:txBody>
          <a:bodyPr/>
          <a:lstStyle/>
          <a:p>
            <a:r>
              <a:rPr lang="en-US" altLang="en-US" smtClean="0"/>
              <a:t>All of these algorithms have OS guessing about future page access</a:t>
            </a:r>
          </a:p>
          <a:p>
            <a:r>
              <a:rPr lang="en-US" altLang="en-US" smtClean="0"/>
              <a:t>Some applications have better knowledge – i.e. databases</a:t>
            </a:r>
          </a:p>
          <a:p>
            <a:r>
              <a:rPr lang="en-US" altLang="en-US" smtClean="0"/>
              <a:t>Memory intensive applications can cause double buffering</a:t>
            </a:r>
          </a:p>
          <a:p>
            <a:pPr lvl="1"/>
            <a:r>
              <a:rPr lang="en-US" altLang="en-US" smtClean="0"/>
              <a:t>OS keeps copy of page in memory as I/O buffer</a:t>
            </a:r>
          </a:p>
          <a:p>
            <a:pPr lvl="1"/>
            <a:r>
              <a:rPr lang="en-US" altLang="en-US" smtClean="0"/>
              <a:t>Application keeps page in memory for its own work</a:t>
            </a:r>
          </a:p>
          <a:p>
            <a:r>
              <a:rPr lang="en-US" altLang="en-US" smtClean="0"/>
              <a:t>Operating system can given direct access to the disk, getting out of the way of the applications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Raw</a:t>
            </a:r>
            <a:r>
              <a:rPr lang="en-US" altLang="en-US" b="1" smtClean="0"/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disk</a:t>
            </a:r>
            <a:r>
              <a:rPr lang="en-US" altLang="en-US" b="1" smtClean="0"/>
              <a:t> </a:t>
            </a:r>
            <a:r>
              <a:rPr lang="en-US" altLang="en-US" smtClean="0"/>
              <a:t>mode</a:t>
            </a:r>
          </a:p>
          <a:p>
            <a:r>
              <a:rPr lang="en-US" altLang="en-US" smtClean="0"/>
              <a:t>Bypasses buffering, locking, etc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End of Chapter 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08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Background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9313" y="1063625"/>
            <a:ext cx="7177087" cy="4529138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Virtual memory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separation of user logical memory from physical memory</a:t>
            </a:r>
          </a:p>
          <a:p>
            <a:pPr lvl="1"/>
            <a:r>
              <a:rPr lang="en-US" altLang="en-US" sz="1600" smtClean="0"/>
              <a:t>Only part of the program needs to be in memory for execution</a:t>
            </a:r>
          </a:p>
          <a:p>
            <a:pPr lvl="1"/>
            <a:r>
              <a:rPr lang="en-US" altLang="en-US" sz="1600" smtClean="0"/>
              <a:t>Logical address space can therefore be much larger than physical address space</a:t>
            </a:r>
          </a:p>
          <a:p>
            <a:pPr lvl="1"/>
            <a:r>
              <a:rPr lang="en-US" altLang="en-US" sz="1600" smtClean="0"/>
              <a:t>Allows address spaces to be shared by several processes</a:t>
            </a:r>
          </a:p>
          <a:p>
            <a:pPr lvl="1"/>
            <a:r>
              <a:rPr lang="en-US" altLang="en-US" sz="1600" smtClean="0"/>
              <a:t>Allows for more efficient process creation</a:t>
            </a:r>
          </a:p>
          <a:p>
            <a:pPr lvl="1"/>
            <a:r>
              <a:rPr lang="en-US" altLang="en-US" sz="1600" smtClean="0"/>
              <a:t>More programs running concurrently</a:t>
            </a:r>
          </a:p>
          <a:p>
            <a:pPr lvl="1"/>
            <a:r>
              <a:rPr lang="en-US" altLang="en-US" sz="1600" smtClean="0"/>
              <a:t>Less I/O needed to load or swap processes</a:t>
            </a:r>
          </a:p>
          <a:p>
            <a:endParaRPr lang="en-US" altLang="en-US" sz="16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08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Background (Cont.)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4713" y="1038225"/>
            <a:ext cx="6834187" cy="4529138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Virtual address space</a:t>
            </a:r>
            <a:r>
              <a:rPr lang="en-US" altLang="en-US" smtClean="0"/>
              <a:t> – logical view of how process is stored in memory</a:t>
            </a:r>
          </a:p>
          <a:p>
            <a:pPr lvl="1"/>
            <a:r>
              <a:rPr lang="en-US" altLang="en-US" sz="1600" smtClean="0"/>
              <a:t>Usually start at address 0, contiguous addresses until end of space</a:t>
            </a:r>
          </a:p>
          <a:p>
            <a:pPr lvl="1"/>
            <a:r>
              <a:rPr lang="en-US" altLang="en-US" sz="1600" smtClean="0"/>
              <a:t>Meanwhile, physical memory organized in page frames</a:t>
            </a:r>
          </a:p>
          <a:p>
            <a:pPr lvl="1"/>
            <a:r>
              <a:rPr lang="en-US" altLang="en-US" sz="1600" smtClean="0"/>
              <a:t>MMU must map logical to physical</a:t>
            </a:r>
            <a:endParaRPr lang="en-US" altLang="en-US" smtClean="0"/>
          </a:p>
          <a:p>
            <a:r>
              <a:rPr lang="en-US" altLang="en-US" smtClean="0"/>
              <a:t>Virtual memory can be implemented via:</a:t>
            </a:r>
          </a:p>
          <a:p>
            <a:pPr lvl="1"/>
            <a:r>
              <a:rPr lang="en-US" altLang="en-US" sz="1600" smtClean="0"/>
              <a:t>Demand paging </a:t>
            </a:r>
          </a:p>
          <a:p>
            <a:pPr lvl="1"/>
            <a:r>
              <a:rPr lang="en-US" altLang="en-US" sz="1600" smtClean="0"/>
              <a:t>Demand segmentation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8080375" cy="6080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Virtual Memory That is Larger Than Physical Memory</a:t>
            </a:r>
          </a:p>
        </p:txBody>
      </p:sp>
      <p:pic>
        <p:nvPicPr>
          <p:cNvPr id="10243" name="Picture 5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1700" y="1185863"/>
            <a:ext cx="5360988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42975" y="176213"/>
            <a:ext cx="77438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Virtual-address Space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6600" y="1274763"/>
            <a:ext cx="2063750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811213" y="1119188"/>
            <a:ext cx="4370387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/>
          <a:lstStyle/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600">
                <a:latin typeface="Helvetica" pitchFamily="-84" charset="0"/>
              </a:rPr>
              <a:t>Usually design logical address space for stack to start at Max logical address and grow “down” while heap grows “up”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600">
                <a:latin typeface="Helvetica" pitchFamily="-84" charset="0"/>
              </a:rPr>
              <a:t>Maximizes address space use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600">
                <a:latin typeface="Helvetica" pitchFamily="-84" charset="0"/>
              </a:rPr>
              <a:t>Unused address space between the two is hole</a:t>
            </a:r>
          </a:p>
          <a:p>
            <a:pPr marL="1550988" lvl="2" indent="-325438">
              <a:spcBef>
                <a:spcPct val="35000"/>
              </a:spcBef>
              <a:buClr>
                <a:srgbClr val="009900"/>
              </a:buClr>
              <a:buSzPct val="75000"/>
              <a:buFont typeface="Webdings" pitchFamily="18" charset="2"/>
              <a:buChar char="4"/>
            </a:pPr>
            <a:r>
              <a:rPr kumimoji="1" lang="en-US" altLang="en-US" sz="1600">
                <a:latin typeface="Helvetica" pitchFamily="-84" charset="0"/>
              </a:rPr>
              <a:t>No physical memory needed until heap or stack grows to a given new page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600">
                <a:latin typeface="Helvetica" pitchFamily="-84" charset="0"/>
              </a:rPr>
              <a:t>Enables </a:t>
            </a:r>
            <a:r>
              <a:rPr kumimoji="1" lang="en-US" altLang="en-US" sz="1600" b="1">
                <a:solidFill>
                  <a:srgbClr val="3366FF"/>
                </a:solidFill>
                <a:latin typeface="Helvetica" pitchFamily="-84" charset="0"/>
              </a:rPr>
              <a:t>sparse </a:t>
            </a:r>
            <a:r>
              <a:rPr kumimoji="1" lang="en-US" altLang="en-US" sz="1600">
                <a:latin typeface="Helvetica" pitchFamily="-84" charset="0"/>
              </a:rPr>
              <a:t>address spaces with holes left for growth, dynamically linked libraries, etc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600">
                <a:latin typeface="Helvetica" pitchFamily="-84" charset="0"/>
              </a:rPr>
              <a:t>System libraries shared via mapping into virtual address space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600">
                <a:latin typeface="Helvetica" pitchFamily="-84" charset="0"/>
              </a:rPr>
              <a:t>Shared memory by mapping pages read-write into virtual address space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600">
                <a:latin typeface="Helvetica" pitchFamily="-84" charset="0"/>
              </a:rPr>
              <a:t>Pages can be shared during </a:t>
            </a:r>
            <a:r>
              <a:rPr kumimoji="1" lang="en-US" altLang="en-US" sz="1600">
                <a:latin typeface="Courier New" pitchFamily="49" charset="0"/>
                <a:cs typeface="Courier New" pitchFamily="49" charset="0"/>
              </a:rPr>
              <a:t>fork()</a:t>
            </a:r>
            <a:r>
              <a:rPr kumimoji="1" lang="en-US" altLang="en-US" sz="1600">
                <a:latin typeface="Helvetica" pitchFamily="-84" charset="0"/>
                <a:cs typeface="Courier New" pitchFamily="49" charset="0"/>
              </a:rPr>
              <a:t>, speeding process creation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None/>
            </a:pPr>
            <a:r>
              <a:rPr kumimoji="1" lang="en-US" altLang="en-US" sz="1600">
                <a:latin typeface="Helvetica" pitchFamily="-84" charset="0"/>
              </a:rPr>
              <a:t> 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None/>
            </a:pPr>
            <a:endParaRPr kumimoji="1" lang="en-US" altLang="en-US">
              <a:latin typeface="Helvetica" pitchFamily="-8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92238" y="188913"/>
            <a:ext cx="756126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Shared Library Using Virtual Memory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4800" y="1255713"/>
            <a:ext cx="62960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OS8</Template>
  <TotalTime>10402</TotalTime>
  <Words>2253</Words>
  <Application>Microsoft Office PowerPoint</Application>
  <PresentationFormat>On-screen Show (4:3)</PresentationFormat>
  <Paragraphs>354</Paragraphs>
  <Slides>44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4" baseType="lpstr">
      <vt:lpstr>Verdana</vt:lpstr>
      <vt:lpstr>MS PGothic</vt:lpstr>
      <vt:lpstr>Arial</vt:lpstr>
      <vt:lpstr>Helvetica</vt:lpstr>
      <vt:lpstr>Monotype Sorts</vt:lpstr>
      <vt:lpstr>Webdings</vt:lpstr>
      <vt:lpstr>Times New Roman</vt:lpstr>
      <vt:lpstr>Courier New</vt:lpstr>
      <vt:lpstr>Symbol</vt:lpstr>
      <vt:lpstr>os-8</vt:lpstr>
      <vt:lpstr>Topic 8 (Textbook - Chapter 9)  Virtual Memory</vt:lpstr>
      <vt:lpstr>Chapter 9:  Virtual Memory</vt:lpstr>
      <vt:lpstr>Objectives</vt:lpstr>
      <vt:lpstr>Background</vt:lpstr>
      <vt:lpstr>Background (Cont.)</vt:lpstr>
      <vt:lpstr>Background (Cont.)</vt:lpstr>
      <vt:lpstr>Virtual Memory That is Larger Than Physical Memory</vt:lpstr>
      <vt:lpstr>Virtual-address Space</vt:lpstr>
      <vt:lpstr>Shared Library Using Virtual Memory</vt:lpstr>
      <vt:lpstr>Demand Paging</vt:lpstr>
      <vt:lpstr>Basic Concepts</vt:lpstr>
      <vt:lpstr>Valid-Invalid Bit</vt:lpstr>
      <vt:lpstr>Page Table When Some Pages Are Not in Main Memory</vt:lpstr>
      <vt:lpstr>Page Fault</vt:lpstr>
      <vt:lpstr>Steps in Handling a Page Fault</vt:lpstr>
      <vt:lpstr>Aspects of Demand Paging</vt:lpstr>
      <vt:lpstr>Instruction Restart</vt:lpstr>
      <vt:lpstr>Performance of Demand Paging</vt:lpstr>
      <vt:lpstr>Performance of Demand Paging (Cont.)</vt:lpstr>
      <vt:lpstr>Demand Paging Example</vt:lpstr>
      <vt:lpstr>Demand Paging Optimizations</vt:lpstr>
      <vt:lpstr>Copy-on-Write</vt:lpstr>
      <vt:lpstr>Before Process 1 Modifies Page C</vt:lpstr>
      <vt:lpstr>After Process 1 Modifies Page C</vt:lpstr>
      <vt:lpstr>What Happens if There is no Free Frame?</vt:lpstr>
      <vt:lpstr>Page Replacement</vt:lpstr>
      <vt:lpstr>Need For Page Replacement</vt:lpstr>
      <vt:lpstr>Basic Page Replacement</vt:lpstr>
      <vt:lpstr>Page Replacement</vt:lpstr>
      <vt:lpstr>Page and Frame Replacement Algorithms</vt:lpstr>
      <vt:lpstr>Graph of Page Faults Versus The Number of Frames</vt:lpstr>
      <vt:lpstr>First-In-First-Out (FIFO) Algorithm</vt:lpstr>
      <vt:lpstr>FIFO Illustrating Belady’s Anomaly</vt:lpstr>
      <vt:lpstr>Optimal Algorithm</vt:lpstr>
      <vt:lpstr>Least Recently Used (LRU) Algorithm</vt:lpstr>
      <vt:lpstr>LRU Algorithm (Cont.)</vt:lpstr>
      <vt:lpstr>Use Of A Stack to Record Most Recent Page References</vt:lpstr>
      <vt:lpstr>LRU Approximation Algorithms</vt:lpstr>
      <vt:lpstr>Second-Chance (clock) Page-Replacement Algorithm</vt:lpstr>
      <vt:lpstr>Enhanced Second-Chance Algorithm</vt:lpstr>
      <vt:lpstr>Counting Algorithms</vt:lpstr>
      <vt:lpstr>Page-Buffering Algorithms</vt:lpstr>
      <vt:lpstr>Applications and Page Replacement</vt:lpstr>
      <vt:lpstr>End of Chapter 9</vt:lpstr>
    </vt:vector>
  </TitlesOfParts>
  <Company>Lucent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2.01</dc:title>
  <dc:creator>Lucent End User</dc:creator>
  <cp:lastModifiedBy>menai</cp:lastModifiedBy>
  <cp:revision>199</cp:revision>
  <cp:lastPrinted>2013-09-10T17:57:57Z</cp:lastPrinted>
  <dcterms:created xsi:type="dcterms:W3CDTF">2011-01-13T23:43:38Z</dcterms:created>
  <dcterms:modified xsi:type="dcterms:W3CDTF">2015-11-27T09:53:33Z</dcterms:modified>
</cp:coreProperties>
</file>