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EE0A1-4F1B-4EDF-B9EB-C0265034191F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D5E0C-FF9C-4AA0-9657-89FF1C11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0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505E7770-DCC2-45D7-A825-0934B595F3AE}" type="slidenum">
              <a:rPr lang="en-US" altLang="en-US">
                <a:ea typeface="ヒラギノ角ゴ Pro W3"/>
              </a:rPr>
              <a:pPr/>
              <a:t>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A44D8A58-3E7D-438E-A037-9C7140DFD528}" type="slidenum">
              <a:rPr lang="en-US" altLang="en-US">
                <a:ea typeface="ヒラギノ角ゴ Pro W3"/>
              </a:rPr>
              <a:pPr/>
              <a:t>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B4192D9-9545-4A0E-8B53-B3CCCB81AFF4}" type="slidenum">
              <a:rPr lang="en-US" altLang="en-US">
                <a:ea typeface="ヒラギノ角ゴ Pro W3"/>
              </a:rPr>
              <a:pPr/>
              <a:t>4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36E18CA9-3232-4E36-8E84-C1F6B7199CCC}" type="slidenum">
              <a:rPr lang="en-US" altLang="en-US">
                <a:ea typeface="ヒラギノ角ゴ Pro W3"/>
              </a:rPr>
              <a:pPr/>
              <a:t>5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EF0CB013-EF1C-4359-A596-4B3A1517979C}" type="slidenum">
              <a:rPr lang="en-US" altLang="en-US">
                <a:ea typeface="ヒラギノ角ゴ Pro W3"/>
              </a:rPr>
              <a:pPr/>
              <a:t>6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7000688B-BCA1-4990-90B1-0D2D6E7D7B78}" type="slidenum">
              <a:rPr lang="en-US" altLang="en-US">
                <a:ea typeface="ヒラギノ角ゴ Pro W3"/>
              </a:rPr>
              <a:pPr/>
              <a:t>7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443194B7-E8A7-4957-9029-90E73AAF1AAB}" type="slidenum">
              <a:rPr lang="en-US" altLang="en-US">
                <a:ea typeface="ヒラギノ角ゴ Pro W3"/>
              </a:rPr>
              <a:pPr/>
              <a:t>8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8A8DECE-D53C-4E16-8146-593F5E531EE3}" type="slidenum">
              <a:rPr lang="en-US" altLang="en-US">
                <a:ea typeface="ヒラギノ角ゴ Pro W3"/>
              </a:rPr>
              <a:pPr/>
              <a:t>9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8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8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49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011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38200" y="17526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7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4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6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7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9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2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8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65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57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329DE-6545-46B1-BAF2-E6DFC38B9CB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E8CAE-752C-4812-A47D-12DEE4B51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3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600200"/>
            <a:ext cx="91440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Nine</a:t>
            </a:r>
            <a:endParaRPr lang="en-US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676400" y="3451225"/>
            <a:ext cx="57150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and Product Life-Cycle Strategies</a:t>
            </a:r>
            <a:endParaRPr lang="en-US" alt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99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  <a:endParaRPr lang="en-US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800" y="1464707"/>
            <a:ext cx="86106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7)  Test </a:t>
            </a:r>
            <a:r>
              <a:rPr lang="en-US" sz="3200" b="1" dirty="0">
                <a:solidFill>
                  <a:schemeClr val="bg1"/>
                </a:solidFill>
              </a:rPr>
              <a:t>Marketing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is the stage at which the product and marketing program are introduced into realistic market </a:t>
            </a:r>
            <a:r>
              <a:rPr lang="en-US" sz="2800" dirty="0" smtClean="0">
                <a:solidFill>
                  <a:schemeClr val="bg1"/>
                </a:solidFill>
              </a:rPr>
              <a:t>settings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It tests the product and its entire marketing program– targeting and positioning strategy, advertising, distribution, pricing, branding, packaging and </a:t>
            </a:r>
            <a:r>
              <a:rPr lang="en-US" sz="2800" dirty="0" smtClean="0">
                <a:solidFill>
                  <a:schemeClr val="bg1"/>
                </a:solidFill>
              </a:rPr>
              <a:t>budgeting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8)  Commercialization</a:t>
            </a:r>
            <a:endParaRPr lang="en-US" sz="3200" b="1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It will introduce the new product into the market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3100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and Product Life-Cycle Strategies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2514600"/>
            <a:ext cx="6477000" cy="3429000"/>
          </a:xfrm>
        </p:spPr>
        <p:txBody>
          <a:bodyPr/>
          <a:lstStyle/>
          <a:p>
            <a:r>
              <a:rPr lang="en-US" altLang="en-US" sz="2600" dirty="0" smtClean="0">
                <a:solidFill>
                  <a:schemeClr val="bg1"/>
                </a:solidFill>
              </a:rPr>
              <a:t>New-Product Development Strategy</a:t>
            </a:r>
          </a:p>
          <a:p>
            <a:r>
              <a:rPr lang="en-US" altLang="en-US" sz="2600" dirty="0" smtClean="0">
                <a:solidFill>
                  <a:schemeClr val="bg1"/>
                </a:solidFill>
              </a:rPr>
              <a:t>New-Product Development </a:t>
            </a:r>
            <a:r>
              <a:rPr lang="en-US" altLang="en-US" sz="2600" dirty="0" smtClean="0">
                <a:solidFill>
                  <a:schemeClr val="bg1"/>
                </a:solidFill>
              </a:rPr>
              <a:t>Process</a:t>
            </a:r>
            <a:endParaRPr lang="en-US" altLang="en-US" sz="2600" dirty="0" smtClean="0">
              <a:solidFill>
                <a:schemeClr val="bg1"/>
              </a:solidFill>
            </a:endParaRPr>
          </a:p>
        </p:txBody>
      </p:sp>
      <p:sp>
        <p:nvSpPr>
          <p:cNvPr id="14340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</a:p>
        </p:txBody>
      </p:sp>
    </p:spTree>
    <p:extLst>
      <p:ext uri="{BB962C8B-B14F-4D97-AF65-F5344CB8AC3E}">
        <p14:creationId xmlns:p14="http://schemas.microsoft.com/office/powerpoint/2010/main" val="351768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Strategy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981200"/>
            <a:ext cx="7086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 smtClean="0">
                <a:solidFill>
                  <a:schemeClr val="bg1"/>
                </a:solidFill>
              </a:rPr>
              <a:t>Acquisition</a:t>
            </a:r>
            <a:r>
              <a:rPr lang="en-US" altLang="en-US" sz="2800" dirty="0" smtClean="0">
                <a:solidFill>
                  <a:schemeClr val="bg1"/>
                </a:solidFill>
              </a:rPr>
              <a:t> refers to the buying of a whole company, a patent, or a license to produce someone else’s product</a:t>
            </a:r>
          </a:p>
          <a:p>
            <a:pPr>
              <a:lnSpc>
                <a:spcPct val="50000"/>
              </a:lnSpc>
            </a:pPr>
            <a:endParaRPr lang="en-US" altLang="en-US" sz="28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b="1" dirty="0" smtClean="0">
                <a:solidFill>
                  <a:schemeClr val="bg1"/>
                </a:solidFill>
              </a:rPr>
              <a:t>New product development</a:t>
            </a:r>
            <a:r>
              <a:rPr lang="en-US" altLang="en-US" sz="2800" dirty="0" smtClean="0">
                <a:solidFill>
                  <a:schemeClr val="bg1"/>
                </a:solidFill>
              </a:rPr>
              <a:t> refers to original products, product improvements, product modifications, and new brands developed from the firm’s own research and development</a:t>
            </a:r>
          </a:p>
        </p:txBody>
      </p:sp>
      <p:sp>
        <p:nvSpPr>
          <p:cNvPr id="16388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Two ways to obtain new products</a:t>
            </a:r>
          </a:p>
        </p:txBody>
      </p:sp>
    </p:spTree>
    <p:extLst>
      <p:ext uri="{BB962C8B-B14F-4D97-AF65-F5344CB8AC3E}">
        <p14:creationId xmlns:p14="http://schemas.microsoft.com/office/powerpoint/2010/main" val="106803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1371600" y="1600200"/>
            <a:ext cx="6397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ヒラギノ角ゴ Pro W3"/>
              </a:rPr>
              <a:t>Major Stages in New-Product Development</a:t>
            </a:r>
          </a:p>
        </p:txBody>
      </p:sp>
      <p:pic>
        <p:nvPicPr>
          <p:cNvPr id="18437" name="Picture 7" descr="fig09_01w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83058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7684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Font typeface="+mj-lt"/>
              <a:buAutoNum type="arabicParenR"/>
            </a:pPr>
            <a:r>
              <a:rPr lang="en-US" altLang="en-US" sz="2800" b="1" u="sng" dirty="0" smtClean="0">
                <a:solidFill>
                  <a:schemeClr val="bg1"/>
                </a:solidFill>
              </a:rPr>
              <a:t>Idea </a:t>
            </a:r>
            <a:r>
              <a:rPr lang="en-US" altLang="en-US" sz="2800" b="1" u="sng" dirty="0" smtClean="0">
                <a:solidFill>
                  <a:schemeClr val="bg1"/>
                </a:solidFill>
              </a:rPr>
              <a:t>generation</a:t>
            </a:r>
            <a:r>
              <a:rPr lang="en-US" altLang="en-US" sz="2800" u="sng" dirty="0" smtClean="0">
                <a:solidFill>
                  <a:schemeClr val="bg1"/>
                </a:solidFill>
              </a:rPr>
              <a:t> </a:t>
            </a:r>
            <a:endParaRPr lang="en-US" altLang="en-US" sz="2800" u="sng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to create a large number of </a:t>
            </a:r>
            <a:r>
              <a:rPr lang="en-US" sz="2800" dirty="0" smtClean="0">
                <a:solidFill>
                  <a:schemeClr val="bg1"/>
                </a:solidFill>
              </a:rPr>
              <a:t>ideas</a:t>
            </a:r>
            <a:endParaRPr lang="en-US" altLang="en-US" sz="28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is </a:t>
            </a:r>
            <a:r>
              <a:rPr lang="en-US" altLang="en-US" sz="2800" dirty="0" smtClean="0">
                <a:solidFill>
                  <a:schemeClr val="bg1"/>
                </a:solidFill>
              </a:rPr>
              <a:t>the systematic search for new-product </a:t>
            </a:r>
            <a:r>
              <a:rPr lang="en-US" altLang="en-US" sz="2800" dirty="0" smtClean="0">
                <a:solidFill>
                  <a:schemeClr val="bg1"/>
                </a:solidFill>
              </a:rPr>
              <a:t>ideas</a:t>
            </a:r>
            <a:endParaRPr lang="en-US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22564" y="3665208"/>
            <a:ext cx="7924800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2)  </a:t>
            </a:r>
            <a:r>
              <a:rPr lang="en-US" sz="2800" b="1" u="sng" dirty="0" smtClean="0">
                <a:solidFill>
                  <a:schemeClr val="bg1"/>
                </a:solidFill>
              </a:rPr>
              <a:t>Idea </a:t>
            </a:r>
            <a:r>
              <a:rPr lang="en-US" sz="2800" b="1" u="sng" dirty="0">
                <a:solidFill>
                  <a:schemeClr val="bg1"/>
                </a:solidFill>
              </a:rPr>
              <a:t>Screening </a:t>
            </a:r>
            <a:endParaRPr lang="en-US" sz="2800" b="1" u="sng" dirty="0">
              <a:solidFill>
                <a:schemeClr val="bg1"/>
              </a:solidFill>
            </a:endParaRPr>
          </a:p>
          <a:p>
            <a:pPr marL="342900" indent="-342900">
              <a:buAutoNum type="arabicParenR"/>
            </a:pPr>
            <a:endParaRPr lang="en-US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to </a:t>
            </a:r>
            <a:r>
              <a:rPr lang="en-US" sz="2800" dirty="0">
                <a:solidFill>
                  <a:schemeClr val="bg1"/>
                </a:solidFill>
              </a:rPr>
              <a:t>reduce the number of ideas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Idea screening helps spot good ideas and drop poor</a:t>
            </a:r>
          </a:p>
        </p:txBody>
      </p:sp>
    </p:spTree>
    <p:extLst>
      <p:ext uri="{BB962C8B-B14F-4D97-AF65-F5344CB8AC3E}">
        <p14:creationId xmlns:p14="http://schemas.microsoft.com/office/powerpoint/2010/main" val="1970875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6106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133600"/>
            <a:ext cx="7696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chemeClr val="bg1"/>
                </a:solidFill>
              </a:rPr>
              <a:t>Product idea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</a:rPr>
              <a:t>is an idea for a possible product that the company can see itself offering to the market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chemeClr val="bg1"/>
                </a:solidFill>
              </a:rPr>
              <a:t>Product concept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</a:rPr>
              <a:t>is a detailed version of the idea stated in meaningful consumer terms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chemeClr val="bg1"/>
                </a:solidFill>
              </a:rPr>
              <a:t>Product image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</a:rPr>
              <a:t>is the way consumers perceive an actual or potential product</a:t>
            </a:r>
          </a:p>
        </p:txBody>
      </p:sp>
      <p:sp>
        <p:nvSpPr>
          <p:cNvPr id="2867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71600" y="1219200"/>
            <a:ext cx="7162800" cy="609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3) Concept </a:t>
            </a: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Development and Testing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837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Concept testing refers to testing new-product concepts with groups of target consumers</a:t>
            </a:r>
          </a:p>
        </p:txBody>
      </p:sp>
      <p:sp>
        <p:nvSpPr>
          <p:cNvPr id="30724" name="Text Placehold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3) Concept </a:t>
            </a: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Development and Testing</a:t>
            </a:r>
          </a:p>
          <a:p>
            <a:endParaRPr lang="en-US" altLang="en-US" u="sng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446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sz="2800" dirty="0">
                <a:solidFill>
                  <a:schemeClr val="bg1"/>
                </a:solidFill>
              </a:rPr>
              <a:t>A description of the target market; the planned value proposition; and the sales, market share, and profit goals for the first few years.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2800" dirty="0">
                <a:solidFill>
                  <a:schemeClr val="bg1"/>
                </a:solidFill>
              </a:rPr>
              <a:t>Outline of the product’s planned price, distribution, and marketing budget for the first year.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2800" dirty="0">
                <a:solidFill>
                  <a:schemeClr val="bg1"/>
                </a:solidFill>
              </a:rPr>
              <a:t>Description of the planned long-run sales, profit goals, and marketing mix strategy.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219200"/>
            <a:ext cx="91440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4)  Marketing </a:t>
            </a: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Strategy Development</a:t>
            </a: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67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New-Product Development Process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5)  Business </a:t>
            </a:r>
            <a:r>
              <a:rPr lang="en-US" altLang="en-US" b="1" dirty="0" smtClean="0">
                <a:solidFill>
                  <a:schemeClr val="bg1"/>
                </a:solidFill>
              </a:rPr>
              <a:t>analysis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</a:rPr>
              <a:t>involves a review of the sales, costs, and profit projections to find out whether they satisfy the company’s objectives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57200" y="3998655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6)  Product </a:t>
            </a:r>
            <a:r>
              <a:rPr lang="en-US" sz="3200" b="1" dirty="0">
                <a:solidFill>
                  <a:schemeClr val="bg1"/>
                </a:solidFill>
              </a:rPr>
              <a:t>Development</a:t>
            </a:r>
          </a:p>
          <a:p>
            <a:r>
              <a:rPr lang="en-US" sz="2800" dirty="0">
                <a:solidFill>
                  <a:schemeClr val="bg1"/>
                </a:solidFill>
              </a:rPr>
              <a:t>In product development, R&amp;D or engineering develops the product concept into a physical product. </a:t>
            </a:r>
          </a:p>
          <a:p>
            <a:r>
              <a:rPr lang="en-US" sz="32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30516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383</Words>
  <Application>Microsoft Office PowerPoint</Application>
  <PresentationFormat>عرض على الشاشة (3:4)‏</PresentationFormat>
  <Paragraphs>56</Paragraphs>
  <Slides>10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عرض تقديمي في PowerPoint</vt:lpstr>
      <vt:lpstr>New-Product Development and Product Life-Cycle Strategies</vt:lpstr>
      <vt:lpstr>New-Product Development Strategy</vt:lpstr>
      <vt:lpstr>New-Product Development Process</vt:lpstr>
      <vt:lpstr>New-Product Development Process</vt:lpstr>
      <vt:lpstr>New-Product Development Process</vt:lpstr>
      <vt:lpstr>New-Product Development Process</vt:lpstr>
      <vt:lpstr>New-Product Development Process</vt:lpstr>
      <vt:lpstr>New-Product Development Process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malmawash</dc:creator>
  <cp:lastModifiedBy>malmawash</cp:lastModifiedBy>
  <cp:revision>3</cp:revision>
  <dcterms:created xsi:type="dcterms:W3CDTF">2016-03-30T07:15:51Z</dcterms:created>
  <dcterms:modified xsi:type="dcterms:W3CDTF">2016-03-30T07:36:30Z</dcterms:modified>
</cp:coreProperties>
</file>